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98" r:id="rId14"/>
    <p:sldId id="268" r:id="rId15"/>
    <p:sldId id="274" r:id="rId16"/>
    <p:sldId id="275" r:id="rId17"/>
    <p:sldId id="276" r:id="rId18"/>
    <p:sldId id="277" r:id="rId19"/>
    <p:sldId id="279" r:id="rId20"/>
    <p:sldId id="269" r:id="rId21"/>
    <p:sldId id="270" r:id="rId22"/>
    <p:sldId id="271" r:id="rId23"/>
    <p:sldId id="272" r:id="rId24"/>
    <p:sldId id="273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90" r:id="rId35"/>
    <p:sldId id="291" r:id="rId36"/>
    <p:sldId id="292" r:id="rId37"/>
    <p:sldId id="293" r:id="rId38"/>
    <p:sldId id="296" r:id="rId39"/>
    <p:sldId id="297" r:id="rId40"/>
  </p:sldIdLst>
  <p:sldSz cx="12192000" cy="6858000"/>
  <p:notesSz cx="12192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22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41166-E97D-4D72-A8B0-A63E2A5CA905}" type="datetimeFigureOut">
              <a:rPr lang="cs-CZ" smtClean="0"/>
              <a:t>04.10.2023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2011A-84CB-4DFA-A304-96E351B750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2177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2011A-84CB-4DFA-A304-96E351B7502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6439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19449" y="414527"/>
            <a:ext cx="273685" cy="427990"/>
          </a:xfrm>
          <a:custGeom>
            <a:avLst/>
            <a:gdLst/>
            <a:ahLst/>
            <a:cxnLst/>
            <a:rect l="l" t="t" r="r" b="b"/>
            <a:pathLst>
              <a:path w="273684" h="427990">
                <a:moveTo>
                  <a:pt x="67036" y="0"/>
                </a:moveTo>
                <a:lnTo>
                  <a:pt x="0" y="0"/>
                </a:lnTo>
                <a:lnTo>
                  <a:pt x="0" y="427666"/>
                </a:lnTo>
                <a:lnTo>
                  <a:pt x="67036" y="427666"/>
                </a:lnTo>
                <a:lnTo>
                  <a:pt x="67036" y="0"/>
                </a:lnTo>
                <a:close/>
              </a:path>
              <a:path w="273684" h="427990">
                <a:moveTo>
                  <a:pt x="93320" y="0"/>
                </a:moveTo>
                <a:lnTo>
                  <a:pt x="67598" y="0"/>
                </a:lnTo>
                <a:lnTo>
                  <a:pt x="113447" y="427666"/>
                </a:lnTo>
                <a:lnTo>
                  <a:pt x="134074" y="427666"/>
                </a:lnTo>
                <a:lnTo>
                  <a:pt x="93320" y="0"/>
                </a:lnTo>
                <a:close/>
              </a:path>
              <a:path w="273684" h="427990">
                <a:moveTo>
                  <a:pt x="200604" y="0"/>
                </a:moveTo>
                <a:lnTo>
                  <a:pt x="179981" y="0"/>
                </a:lnTo>
                <a:lnTo>
                  <a:pt x="139230" y="427666"/>
                </a:lnTo>
                <a:lnTo>
                  <a:pt x="159857" y="427666"/>
                </a:lnTo>
                <a:lnTo>
                  <a:pt x="200604" y="0"/>
                </a:lnTo>
                <a:close/>
              </a:path>
              <a:path w="273684" h="427990">
                <a:moveTo>
                  <a:pt x="273313" y="0"/>
                </a:moveTo>
                <a:lnTo>
                  <a:pt x="206273" y="0"/>
                </a:lnTo>
                <a:lnTo>
                  <a:pt x="206273" y="427666"/>
                </a:lnTo>
                <a:lnTo>
                  <a:pt x="273313" y="427666"/>
                </a:lnTo>
                <a:lnTo>
                  <a:pt x="273313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78391" y="414527"/>
            <a:ext cx="217170" cy="433070"/>
          </a:xfrm>
          <a:custGeom>
            <a:avLst/>
            <a:gdLst/>
            <a:ahLst/>
            <a:cxnLst/>
            <a:rect l="l" t="t" r="r" b="b"/>
            <a:pathLst>
              <a:path w="217169" h="433069">
                <a:moveTo>
                  <a:pt x="67039" y="0"/>
                </a:moveTo>
                <a:lnTo>
                  <a:pt x="0" y="0"/>
                </a:lnTo>
                <a:lnTo>
                  <a:pt x="0" y="329739"/>
                </a:lnTo>
                <a:lnTo>
                  <a:pt x="8943" y="369759"/>
                </a:lnTo>
                <a:lnTo>
                  <a:pt x="32873" y="402534"/>
                </a:lnTo>
                <a:lnTo>
                  <a:pt x="67438" y="424680"/>
                </a:lnTo>
                <a:lnTo>
                  <a:pt x="108286" y="432814"/>
                </a:lnTo>
                <a:lnTo>
                  <a:pt x="149144" y="424680"/>
                </a:lnTo>
                <a:lnTo>
                  <a:pt x="183714" y="402534"/>
                </a:lnTo>
                <a:lnTo>
                  <a:pt x="207646" y="369759"/>
                </a:lnTo>
                <a:lnTo>
                  <a:pt x="208528" y="365813"/>
                </a:lnTo>
                <a:lnTo>
                  <a:pt x="108286" y="365813"/>
                </a:lnTo>
                <a:lnTo>
                  <a:pt x="93141" y="362995"/>
                </a:lnTo>
                <a:lnTo>
                  <a:pt x="79929" y="354862"/>
                </a:lnTo>
                <a:lnTo>
                  <a:pt x="70584" y="341899"/>
                </a:lnTo>
                <a:lnTo>
                  <a:pt x="67039" y="324590"/>
                </a:lnTo>
                <a:lnTo>
                  <a:pt x="67039" y="0"/>
                </a:lnTo>
                <a:close/>
              </a:path>
              <a:path w="217169" h="433069">
                <a:moveTo>
                  <a:pt x="216590" y="0"/>
                </a:moveTo>
                <a:lnTo>
                  <a:pt x="149550" y="0"/>
                </a:lnTo>
                <a:lnTo>
                  <a:pt x="149550" y="324590"/>
                </a:lnTo>
                <a:lnTo>
                  <a:pt x="146005" y="341899"/>
                </a:lnTo>
                <a:lnTo>
                  <a:pt x="136659" y="354862"/>
                </a:lnTo>
                <a:lnTo>
                  <a:pt x="123441" y="362995"/>
                </a:lnTo>
                <a:lnTo>
                  <a:pt x="108286" y="365813"/>
                </a:lnTo>
                <a:lnTo>
                  <a:pt x="208528" y="365813"/>
                </a:lnTo>
                <a:lnTo>
                  <a:pt x="216590" y="329739"/>
                </a:lnTo>
                <a:lnTo>
                  <a:pt x="216590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306403" y="414527"/>
            <a:ext cx="227329" cy="427990"/>
          </a:xfrm>
          <a:custGeom>
            <a:avLst/>
            <a:gdLst/>
            <a:ahLst/>
            <a:cxnLst/>
            <a:rect l="l" t="t" r="r" b="b"/>
            <a:pathLst>
              <a:path w="227330" h="427990">
                <a:moveTo>
                  <a:pt x="67039" y="0"/>
                </a:moveTo>
                <a:lnTo>
                  <a:pt x="0" y="0"/>
                </a:lnTo>
                <a:lnTo>
                  <a:pt x="0" y="427666"/>
                </a:lnTo>
                <a:lnTo>
                  <a:pt x="67039" y="427666"/>
                </a:lnTo>
                <a:lnTo>
                  <a:pt x="67039" y="0"/>
                </a:lnTo>
                <a:close/>
              </a:path>
              <a:path w="227330" h="427990">
                <a:moveTo>
                  <a:pt x="93627" y="0"/>
                </a:moveTo>
                <a:lnTo>
                  <a:pt x="72940" y="0"/>
                </a:lnTo>
                <a:lnTo>
                  <a:pt x="134061" y="427666"/>
                </a:lnTo>
                <a:lnTo>
                  <a:pt x="159853" y="427666"/>
                </a:lnTo>
                <a:lnTo>
                  <a:pt x="93627" y="0"/>
                </a:lnTo>
                <a:close/>
              </a:path>
              <a:path w="227330" h="427990">
                <a:moveTo>
                  <a:pt x="226893" y="0"/>
                </a:moveTo>
                <a:lnTo>
                  <a:pt x="159853" y="0"/>
                </a:lnTo>
                <a:lnTo>
                  <a:pt x="159853" y="427666"/>
                </a:lnTo>
                <a:lnTo>
                  <a:pt x="226893" y="427666"/>
                </a:lnTo>
                <a:lnTo>
                  <a:pt x="226893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760181" y="414527"/>
            <a:ext cx="186055" cy="427990"/>
          </a:xfrm>
          <a:custGeom>
            <a:avLst/>
            <a:gdLst/>
            <a:ahLst/>
            <a:cxnLst/>
            <a:rect l="l" t="t" r="r" b="b"/>
            <a:pathLst>
              <a:path w="186055" h="427990">
                <a:moveTo>
                  <a:pt x="185648" y="0"/>
                </a:moveTo>
                <a:lnTo>
                  <a:pt x="0" y="0"/>
                </a:lnTo>
                <a:lnTo>
                  <a:pt x="0" y="20523"/>
                </a:lnTo>
                <a:lnTo>
                  <a:pt x="61874" y="20523"/>
                </a:lnTo>
                <a:lnTo>
                  <a:pt x="61874" y="401891"/>
                </a:lnTo>
                <a:lnTo>
                  <a:pt x="0" y="401891"/>
                </a:lnTo>
                <a:lnTo>
                  <a:pt x="0" y="427672"/>
                </a:lnTo>
                <a:lnTo>
                  <a:pt x="185648" y="427672"/>
                </a:lnTo>
                <a:lnTo>
                  <a:pt x="185648" y="401891"/>
                </a:lnTo>
                <a:lnTo>
                  <a:pt x="128917" y="401891"/>
                </a:lnTo>
                <a:lnTo>
                  <a:pt x="128917" y="20523"/>
                </a:lnTo>
                <a:lnTo>
                  <a:pt x="185648" y="20523"/>
                </a:lnTo>
                <a:lnTo>
                  <a:pt x="185648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65848" y="1028077"/>
            <a:ext cx="217170" cy="433070"/>
          </a:xfrm>
          <a:custGeom>
            <a:avLst/>
            <a:gdLst/>
            <a:ahLst/>
            <a:cxnLst/>
            <a:rect l="l" t="t" r="r" b="b"/>
            <a:pathLst>
              <a:path w="217170" h="433069">
                <a:moveTo>
                  <a:pt x="216585" y="401205"/>
                </a:moveTo>
                <a:lnTo>
                  <a:pt x="30949" y="401205"/>
                </a:lnTo>
                <a:lnTo>
                  <a:pt x="30949" y="0"/>
                </a:lnTo>
                <a:lnTo>
                  <a:pt x="0" y="0"/>
                </a:lnTo>
                <a:lnTo>
                  <a:pt x="0" y="401205"/>
                </a:lnTo>
                <a:lnTo>
                  <a:pt x="0" y="432943"/>
                </a:lnTo>
                <a:lnTo>
                  <a:pt x="216585" y="432943"/>
                </a:lnTo>
                <a:lnTo>
                  <a:pt x="216585" y="401205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62919" y="1027715"/>
            <a:ext cx="252729" cy="433070"/>
          </a:xfrm>
          <a:custGeom>
            <a:avLst/>
            <a:gdLst/>
            <a:ahLst/>
            <a:cxnLst/>
            <a:rect l="l" t="t" r="r" b="b"/>
            <a:pathLst>
              <a:path w="252730" h="433069">
                <a:moveTo>
                  <a:pt x="159853" y="0"/>
                </a:moveTo>
                <a:lnTo>
                  <a:pt x="128927" y="0"/>
                </a:lnTo>
                <a:lnTo>
                  <a:pt x="180494" y="262854"/>
                </a:lnTo>
                <a:lnTo>
                  <a:pt x="67039" y="262854"/>
                </a:lnTo>
                <a:lnTo>
                  <a:pt x="123758" y="0"/>
                </a:lnTo>
                <a:lnTo>
                  <a:pt x="92831" y="0"/>
                </a:lnTo>
                <a:lnTo>
                  <a:pt x="0" y="432919"/>
                </a:lnTo>
                <a:lnTo>
                  <a:pt x="30943" y="432919"/>
                </a:lnTo>
                <a:lnTo>
                  <a:pt x="61887" y="293768"/>
                </a:lnTo>
                <a:lnTo>
                  <a:pt x="185646" y="293768"/>
                </a:lnTo>
                <a:lnTo>
                  <a:pt x="216590" y="432919"/>
                </a:lnTo>
                <a:lnTo>
                  <a:pt x="252685" y="432919"/>
                </a:lnTo>
                <a:lnTo>
                  <a:pt x="159853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254836" y="1027715"/>
            <a:ext cx="335280" cy="433070"/>
          </a:xfrm>
          <a:custGeom>
            <a:avLst/>
            <a:gdLst/>
            <a:ahLst/>
            <a:cxnLst/>
            <a:rect l="l" t="t" r="r" b="b"/>
            <a:pathLst>
              <a:path w="335280" h="433069">
                <a:moveTo>
                  <a:pt x="30943" y="0"/>
                </a:moveTo>
                <a:lnTo>
                  <a:pt x="0" y="0"/>
                </a:lnTo>
                <a:lnTo>
                  <a:pt x="61870" y="432919"/>
                </a:lnTo>
                <a:lnTo>
                  <a:pt x="92814" y="432919"/>
                </a:lnTo>
                <a:lnTo>
                  <a:pt x="30943" y="0"/>
                </a:lnTo>
                <a:close/>
              </a:path>
              <a:path w="335280" h="433069">
                <a:moveTo>
                  <a:pt x="165005" y="0"/>
                </a:moveTo>
                <a:lnTo>
                  <a:pt x="144381" y="0"/>
                </a:lnTo>
                <a:lnTo>
                  <a:pt x="97966" y="432919"/>
                </a:lnTo>
                <a:lnTo>
                  <a:pt x="118606" y="432919"/>
                </a:lnTo>
                <a:lnTo>
                  <a:pt x="165005" y="0"/>
                </a:lnTo>
                <a:close/>
              </a:path>
              <a:path w="335280" h="433069">
                <a:moveTo>
                  <a:pt x="190797" y="0"/>
                </a:moveTo>
                <a:lnTo>
                  <a:pt x="170174" y="0"/>
                </a:lnTo>
                <a:lnTo>
                  <a:pt x="216572" y="432919"/>
                </a:lnTo>
                <a:lnTo>
                  <a:pt x="237196" y="432919"/>
                </a:lnTo>
                <a:lnTo>
                  <a:pt x="190797" y="0"/>
                </a:lnTo>
                <a:close/>
              </a:path>
              <a:path w="335280" h="433069">
                <a:moveTo>
                  <a:pt x="335179" y="0"/>
                </a:moveTo>
                <a:lnTo>
                  <a:pt x="299084" y="0"/>
                </a:lnTo>
                <a:lnTo>
                  <a:pt x="242365" y="432919"/>
                </a:lnTo>
                <a:lnTo>
                  <a:pt x="268140" y="432919"/>
                </a:lnTo>
                <a:lnTo>
                  <a:pt x="335179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61489" y="2304415"/>
            <a:ext cx="8669020" cy="1889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979290" y="5198440"/>
            <a:ext cx="4233418" cy="879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5" dirty="0"/>
              <a:t>‹#›</a:t>
            </a:fld>
            <a:r>
              <a:rPr spc="-5" dirty="0"/>
              <a:t>	</a:t>
            </a:r>
            <a:r>
              <a:rPr spc="-15" dirty="0"/>
              <a:t>JUDr. </a:t>
            </a:r>
            <a:r>
              <a:rPr spc="-5" dirty="0"/>
              <a:t>Malachta Radovan </a:t>
            </a:r>
            <a:r>
              <a:rPr dirty="0"/>
              <a:t>-</a:t>
            </a:r>
            <a:r>
              <a:rPr spc="-40" dirty="0"/>
              <a:t> </a:t>
            </a:r>
            <a:r>
              <a:rPr spc="-5" dirty="0"/>
              <a:t>KMEP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1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5" dirty="0"/>
              <a:t>‹#›</a:t>
            </a:fld>
            <a:r>
              <a:rPr spc="-5" dirty="0"/>
              <a:t>	</a:t>
            </a:r>
            <a:r>
              <a:rPr spc="-15" dirty="0"/>
              <a:t>JUDr. </a:t>
            </a:r>
            <a:r>
              <a:rPr spc="-5" dirty="0"/>
              <a:t>Malachta Radovan </a:t>
            </a:r>
            <a:r>
              <a:rPr dirty="0"/>
              <a:t>-</a:t>
            </a:r>
            <a:r>
              <a:rPr spc="-40" dirty="0"/>
              <a:t> </a:t>
            </a:r>
            <a:r>
              <a:rPr spc="-5" dirty="0"/>
              <a:t>KMEP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1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5" dirty="0"/>
              <a:t>‹#›</a:t>
            </a:fld>
            <a:r>
              <a:rPr spc="-5" dirty="0"/>
              <a:t>	</a:t>
            </a:r>
            <a:r>
              <a:rPr spc="-15" dirty="0"/>
              <a:t>JUDr. </a:t>
            </a:r>
            <a:r>
              <a:rPr spc="-5" dirty="0"/>
              <a:t>Malachta Radovan </a:t>
            </a:r>
            <a:r>
              <a:rPr dirty="0"/>
              <a:t>-</a:t>
            </a:r>
            <a:r>
              <a:rPr spc="-40" dirty="0"/>
              <a:t> </a:t>
            </a:r>
            <a:r>
              <a:rPr spc="-5" dirty="0"/>
              <a:t>KMEP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1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5" dirty="0"/>
              <a:t>‹#›</a:t>
            </a:fld>
            <a:r>
              <a:rPr spc="-5" dirty="0"/>
              <a:t>	</a:t>
            </a:r>
            <a:r>
              <a:rPr spc="-15" dirty="0"/>
              <a:t>JUDr. </a:t>
            </a:r>
            <a:r>
              <a:rPr spc="-5" dirty="0"/>
              <a:t>Malachta Radovan </a:t>
            </a:r>
            <a:r>
              <a:rPr dirty="0"/>
              <a:t>-</a:t>
            </a:r>
            <a:r>
              <a:rPr spc="-40" dirty="0"/>
              <a:t> </a:t>
            </a:r>
            <a:r>
              <a:rPr spc="-5" dirty="0"/>
              <a:t>KMEP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5" dirty="0"/>
              <a:t>‹#›</a:t>
            </a:fld>
            <a:r>
              <a:rPr spc="-5" dirty="0"/>
              <a:t>	</a:t>
            </a:r>
            <a:r>
              <a:rPr spc="-15" dirty="0"/>
              <a:t>JUDr. </a:t>
            </a:r>
            <a:r>
              <a:rPr spc="-5" dirty="0"/>
              <a:t>Malachta Radovan </a:t>
            </a:r>
            <a:r>
              <a:rPr dirty="0"/>
              <a:t>-</a:t>
            </a:r>
            <a:r>
              <a:rPr spc="-40" dirty="0"/>
              <a:t> </a:t>
            </a:r>
            <a:r>
              <a:rPr spc="-5" dirty="0"/>
              <a:t>KMEP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884117" y="6054852"/>
            <a:ext cx="153213" cy="2395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141391" y="6054852"/>
            <a:ext cx="121416" cy="2423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381325" y="6054852"/>
            <a:ext cx="127191" cy="2395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1635702" y="6054864"/>
            <a:ext cx="104139" cy="240029"/>
          </a:xfrm>
          <a:custGeom>
            <a:avLst/>
            <a:gdLst/>
            <a:ahLst/>
            <a:cxnLst/>
            <a:rect l="l" t="t" r="r" b="b"/>
            <a:pathLst>
              <a:path w="104140" h="240029">
                <a:moveTo>
                  <a:pt x="104063" y="0"/>
                </a:moveTo>
                <a:lnTo>
                  <a:pt x="0" y="0"/>
                </a:lnTo>
                <a:lnTo>
                  <a:pt x="0" y="11506"/>
                </a:lnTo>
                <a:lnTo>
                  <a:pt x="34683" y="11506"/>
                </a:lnTo>
                <a:lnTo>
                  <a:pt x="34683" y="225069"/>
                </a:lnTo>
                <a:lnTo>
                  <a:pt x="0" y="225069"/>
                </a:lnTo>
                <a:lnTo>
                  <a:pt x="0" y="239496"/>
                </a:lnTo>
                <a:lnTo>
                  <a:pt x="104063" y="239496"/>
                </a:lnTo>
                <a:lnTo>
                  <a:pt x="104063" y="225069"/>
                </a:lnTo>
                <a:lnTo>
                  <a:pt x="72263" y="225069"/>
                </a:lnTo>
                <a:lnTo>
                  <a:pt x="72263" y="11506"/>
                </a:lnTo>
                <a:lnTo>
                  <a:pt x="104063" y="11506"/>
                </a:lnTo>
                <a:lnTo>
                  <a:pt x="104063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910126" y="6398475"/>
            <a:ext cx="121920" cy="242570"/>
          </a:xfrm>
          <a:custGeom>
            <a:avLst/>
            <a:gdLst/>
            <a:ahLst/>
            <a:cxnLst/>
            <a:rect l="l" t="t" r="r" b="b"/>
            <a:pathLst>
              <a:path w="121920" h="242570">
                <a:moveTo>
                  <a:pt x="121412" y="224599"/>
                </a:moveTo>
                <a:lnTo>
                  <a:pt x="17348" y="224599"/>
                </a:lnTo>
                <a:lnTo>
                  <a:pt x="17348" y="0"/>
                </a:lnTo>
                <a:lnTo>
                  <a:pt x="0" y="0"/>
                </a:lnTo>
                <a:lnTo>
                  <a:pt x="0" y="224599"/>
                </a:lnTo>
                <a:lnTo>
                  <a:pt x="0" y="242366"/>
                </a:lnTo>
                <a:lnTo>
                  <a:pt x="121412" y="242366"/>
                </a:lnTo>
                <a:lnTo>
                  <a:pt x="121412" y="224599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1132718" y="6398245"/>
            <a:ext cx="141650" cy="24242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1352417" y="6398245"/>
            <a:ext cx="187894" cy="24242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2756" y="591388"/>
            <a:ext cx="10546486" cy="1144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1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9170" y="2373248"/>
            <a:ext cx="10708005" cy="3013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75818" y="6261413"/>
            <a:ext cx="2614930" cy="1962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5" dirty="0"/>
              <a:t>‹#›</a:t>
            </a:fld>
            <a:r>
              <a:rPr spc="-5" dirty="0"/>
              <a:t>	</a:t>
            </a:r>
            <a:r>
              <a:rPr spc="-15" dirty="0"/>
              <a:t>JUDr. </a:t>
            </a:r>
            <a:r>
              <a:rPr spc="-5" dirty="0"/>
              <a:t>Malachta Radovan </a:t>
            </a:r>
            <a:r>
              <a:rPr dirty="0"/>
              <a:t>-</a:t>
            </a:r>
            <a:r>
              <a:rPr spc="-40" dirty="0"/>
              <a:t> </a:t>
            </a:r>
            <a:r>
              <a:rPr spc="-5" dirty="0"/>
              <a:t>KMEP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mailto:malachta@mail.muni.cz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Malachta@mail.muni.cz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275590" rIns="0" bIns="0" rtlCol="0">
            <a:spAutoFit/>
          </a:bodyPr>
          <a:lstStyle/>
          <a:p>
            <a:pPr marL="34925" marR="62865" algn="ctr">
              <a:lnSpc>
                <a:spcPct val="68000"/>
              </a:lnSpc>
              <a:spcBef>
                <a:spcPts val="2170"/>
              </a:spcBef>
            </a:pPr>
            <a:r>
              <a:rPr dirty="0"/>
              <a:t>PRÁVO</a:t>
            </a:r>
            <a:r>
              <a:rPr spc="-100" dirty="0"/>
              <a:t> </a:t>
            </a:r>
            <a:r>
              <a:rPr spc="-5" dirty="0"/>
              <a:t>MEZINÁRODNÍHO  </a:t>
            </a:r>
            <a:r>
              <a:rPr dirty="0"/>
              <a:t>OBCHODU</a:t>
            </a:r>
          </a:p>
          <a:p>
            <a:pPr algn="ctr">
              <a:lnSpc>
                <a:spcPct val="100000"/>
              </a:lnSpc>
              <a:spcBef>
                <a:spcPts val="915"/>
              </a:spcBef>
            </a:pPr>
            <a:r>
              <a:rPr sz="2400" dirty="0">
                <a:solidFill>
                  <a:srgbClr val="0000DC"/>
                </a:solidFill>
              </a:rPr>
              <a:t>Organizační </a:t>
            </a:r>
            <a:r>
              <a:rPr sz="2400" spc="-10" dirty="0">
                <a:solidFill>
                  <a:srgbClr val="0000DC"/>
                </a:solidFill>
              </a:rPr>
              <a:t>pokyny. </a:t>
            </a:r>
            <a:r>
              <a:rPr sz="2400" spc="-5" dirty="0">
                <a:solidFill>
                  <a:srgbClr val="0000DC"/>
                </a:solidFill>
              </a:rPr>
              <a:t>Úvod </a:t>
            </a:r>
            <a:r>
              <a:rPr sz="2400" dirty="0">
                <a:solidFill>
                  <a:srgbClr val="0000DC"/>
                </a:solidFill>
              </a:rPr>
              <a:t>do PMO. </a:t>
            </a:r>
            <a:r>
              <a:rPr lang="cs-CZ" sz="2400" dirty="0">
                <a:solidFill>
                  <a:srgbClr val="0000DC"/>
                </a:solidFill>
              </a:rPr>
              <a:t>Mezinárodní prvek</a:t>
            </a:r>
            <a:r>
              <a:rPr sz="2400" spc="-5" dirty="0">
                <a:solidFill>
                  <a:srgbClr val="0000DC"/>
                </a:solidFill>
              </a:rPr>
              <a:t>.</a:t>
            </a:r>
            <a:endParaRPr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375818" y="6261413"/>
            <a:ext cx="1612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1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542" y="6261413"/>
            <a:ext cx="228346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15" dirty="0">
                <a:solidFill>
                  <a:srgbClr val="0000DC"/>
                </a:solidFill>
                <a:latin typeface="Arial"/>
                <a:cs typeface="Arial"/>
              </a:rPr>
              <a:t>JUDr. </a:t>
            </a:r>
            <a:r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Malachta Radovan 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-</a:t>
            </a:r>
            <a:r>
              <a:rPr sz="1200" spc="-4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KMEP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08100" marR="5080" indent="-12954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JUDr. Radovan Malachta  </a:t>
            </a:r>
            <a:r>
              <a:rPr lang="cs-CZ" spc="-5" dirty="0"/>
              <a:t>4.10.2023</a:t>
            </a:r>
            <a:endParaRPr spc="-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3772" y="853439"/>
            <a:ext cx="3131819" cy="1946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01711" y="4244340"/>
            <a:ext cx="2830068" cy="19461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19553" y="3352694"/>
            <a:ext cx="2932882" cy="406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41803" y="853439"/>
            <a:ext cx="2602880" cy="21823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87067" y="4116323"/>
            <a:ext cx="2203704" cy="22021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75818" y="6261413"/>
            <a:ext cx="1913889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10</a:t>
            </a:fld>
            <a:r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	</a:t>
            </a:r>
            <a:r>
              <a:rPr sz="1200" spc="-15" dirty="0">
                <a:solidFill>
                  <a:srgbClr val="0000DC"/>
                </a:solidFill>
                <a:latin typeface="Arial"/>
                <a:cs typeface="Arial"/>
              </a:rPr>
              <a:t>JUDr. 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Malachta,</a:t>
            </a:r>
            <a:r>
              <a:rPr sz="1200" spc="-8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KMEP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388"/>
            <a:ext cx="40036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Cítíte ten</a:t>
            </a:r>
            <a:r>
              <a:rPr spc="-50" dirty="0"/>
              <a:t> </a:t>
            </a:r>
            <a:r>
              <a:rPr spc="-10" dirty="0"/>
              <a:t>rozdíl?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9170" y="1286916"/>
            <a:ext cx="10706735" cy="4507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2800" spc="-5" dirty="0">
                <a:latin typeface="Arial"/>
                <a:cs typeface="Arial"/>
              </a:rPr>
              <a:t>Společnost A, </a:t>
            </a:r>
            <a:r>
              <a:rPr sz="2800" dirty="0">
                <a:latin typeface="Arial"/>
                <a:cs typeface="Arial"/>
              </a:rPr>
              <a:t>se </a:t>
            </a:r>
            <a:r>
              <a:rPr sz="2800" spc="-5" dirty="0">
                <a:latin typeface="Arial"/>
                <a:cs typeface="Arial"/>
              </a:rPr>
              <a:t>sídlem a místem podnikání v Brně, uzavřela kupní  smlouvu (dodání </a:t>
            </a:r>
            <a:r>
              <a:rPr sz="2800" dirty="0">
                <a:latin typeface="Arial"/>
                <a:cs typeface="Arial"/>
              </a:rPr>
              <a:t>1000 ks </a:t>
            </a:r>
            <a:r>
              <a:rPr sz="2800" spc="-5" dirty="0">
                <a:latin typeface="Arial"/>
                <a:cs typeface="Arial"/>
              </a:rPr>
              <a:t>obuvi) </a:t>
            </a:r>
            <a:r>
              <a:rPr sz="2800" dirty="0">
                <a:latin typeface="Arial"/>
                <a:cs typeface="Arial"/>
              </a:rPr>
              <a:t>se </a:t>
            </a:r>
            <a:r>
              <a:rPr sz="2800" spc="-5" dirty="0">
                <a:latin typeface="Arial"/>
                <a:cs typeface="Arial"/>
              </a:rPr>
              <a:t>společností B, </a:t>
            </a:r>
            <a:r>
              <a:rPr sz="2800" spc="-10" dirty="0">
                <a:latin typeface="Arial"/>
                <a:cs typeface="Arial"/>
              </a:rPr>
              <a:t>se </a:t>
            </a:r>
            <a:r>
              <a:rPr sz="2800" spc="-5" dirty="0">
                <a:latin typeface="Arial"/>
                <a:cs typeface="Arial"/>
              </a:rPr>
              <a:t>sídlem a  místem podnikání </a:t>
            </a:r>
            <a:r>
              <a:rPr sz="2800" dirty="0">
                <a:latin typeface="Arial"/>
                <a:cs typeface="Arial"/>
              </a:rPr>
              <a:t>ve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Zlíně.</a:t>
            </a:r>
            <a:endParaRPr sz="2800">
              <a:latin typeface="Arial"/>
              <a:cs typeface="Arial"/>
            </a:endParaRPr>
          </a:p>
          <a:p>
            <a:pPr marL="855344">
              <a:lnSpc>
                <a:spcPct val="100000"/>
              </a:lnSpc>
              <a:spcBef>
                <a:spcPts val="1680"/>
              </a:spcBef>
            </a:pPr>
            <a:r>
              <a:rPr sz="2800" spc="-5" dirty="0">
                <a:latin typeface="Arial"/>
                <a:cs typeface="Arial"/>
              </a:rPr>
              <a:t>vs.</a:t>
            </a:r>
            <a:endParaRPr sz="2800">
              <a:latin typeface="Arial"/>
              <a:cs typeface="Arial"/>
            </a:endParaRPr>
          </a:p>
          <a:p>
            <a:pPr marL="12700" marR="5080" algn="just">
              <a:lnSpc>
                <a:spcPct val="150000"/>
              </a:lnSpc>
            </a:pPr>
            <a:r>
              <a:rPr sz="2800" spc="-5" dirty="0">
                <a:latin typeface="Arial"/>
                <a:cs typeface="Arial"/>
              </a:rPr>
              <a:t>Společnost A, </a:t>
            </a:r>
            <a:r>
              <a:rPr sz="2800" dirty="0">
                <a:latin typeface="Arial"/>
                <a:cs typeface="Arial"/>
              </a:rPr>
              <a:t>se </a:t>
            </a:r>
            <a:r>
              <a:rPr sz="2800" spc="-5" dirty="0">
                <a:latin typeface="Arial"/>
                <a:cs typeface="Arial"/>
              </a:rPr>
              <a:t>sídlem a místem podnikání v Brně, uzavřela kupní  </a:t>
            </a:r>
            <a:r>
              <a:rPr sz="2800" dirty="0">
                <a:latin typeface="Arial"/>
                <a:cs typeface="Arial"/>
              </a:rPr>
              <a:t>smlouvu </a:t>
            </a:r>
            <a:r>
              <a:rPr sz="2800" spc="-5" dirty="0">
                <a:latin typeface="Arial"/>
                <a:cs typeface="Arial"/>
              </a:rPr>
              <a:t>(dodání 1000 ks obuvi) se společností </a:t>
            </a:r>
            <a:r>
              <a:rPr sz="2800" spc="-10" dirty="0">
                <a:latin typeface="Arial"/>
                <a:cs typeface="Arial"/>
              </a:rPr>
              <a:t>B, se </a:t>
            </a:r>
            <a:r>
              <a:rPr sz="2800" spc="-5" dirty="0">
                <a:latin typeface="Arial"/>
                <a:cs typeface="Arial"/>
              </a:rPr>
              <a:t>sídlem a  místem podnikání v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Barceloně.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84976" y="5577840"/>
            <a:ext cx="1636776" cy="902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96656" y="5577840"/>
            <a:ext cx="1636776" cy="902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91655" y="2715767"/>
            <a:ext cx="1635252" cy="9006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10956" y="2715767"/>
            <a:ext cx="1635252" cy="9006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5" dirty="0"/>
              <a:t>11</a:t>
            </a:fld>
            <a:r>
              <a:rPr spc="-5" dirty="0"/>
              <a:t>	</a:t>
            </a:r>
            <a:r>
              <a:rPr spc="-15" dirty="0"/>
              <a:t>JUDr. </a:t>
            </a:r>
            <a:r>
              <a:rPr spc="-5" dirty="0"/>
              <a:t>Malachta Radovan </a:t>
            </a:r>
            <a:r>
              <a:rPr dirty="0"/>
              <a:t>-</a:t>
            </a:r>
            <a:r>
              <a:rPr spc="-40" dirty="0"/>
              <a:t> </a:t>
            </a:r>
            <a:r>
              <a:rPr spc="-5" dirty="0"/>
              <a:t>KMEP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388"/>
            <a:ext cx="44272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Cítíte ten rozdíl</a:t>
            </a:r>
            <a:r>
              <a:rPr spc="-75" dirty="0"/>
              <a:t> </a:t>
            </a:r>
            <a:r>
              <a:rPr dirty="0"/>
              <a:t>II?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9170" y="1286916"/>
            <a:ext cx="10708640" cy="4507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2800" spc="-5" dirty="0">
                <a:latin typeface="Arial"/>
                <a:cs typeface="Arial"/>
              </a:rPr>
              <a:t>Společnost </a:t>
            </a:r>
            <a:r>
              <a:rPr sz="2800" spc="-10" dirty="0">
                <a:latin typeface="Arial"/>
                <a:cs typeface="Arial"/>
              </a:rPr>
              <a:t>X, </a:t>
            </a:r>
            <a:r>
              <a:rPr sz="2800" dirty="0">
                <a:latin typeface="Arial"/>
                <a:cs typeface="Arial"/>
              </a:rPr>
              <a:t>se </a:t>
            </a:r>
            <a:r>
              <a:rPr sz="2800" spc="-5" dirty="0">
                <a:latin typeface="Arial"/>
                <a:cs typeface="Arial"/>
              </a:rPr>
              <a:t>sídlem a místem podnikání v Brně, uzavřela  </a:t>
            </a:r>
            <a:r>
              <a:rPr sz="2800" dirty="0">
                <a:latin typeface="Arial"/>
                <a:cs typeface="Arial"/>
              </a:rPr>
              <a:t>přepravní </a:t>
            </a:r>
            <a:r>
              <a:rPr sz="2800" spc="-5" dirty="0">
                <a:latin typeface="Arial"/>
                <a:cs typeface="Arial"/>
              </a:rPr>
              <a:t>smlouvu (ohledně </a:t>
            </a:r>
            <a:r>
              <a:rPr sz="2800" dirty="0">
                <a:latin typeface="Arial"/>
                <a:cs typeface="Arial"/>
              </a:rPr>
              <a:t>obuvi </a:t>
            </a:r>
            <a:r>
              <a:rPr sz="2800" spc="-5" dirty="0">
                <a:latin typeface="Arial"/>
                <a:cs typeface="Arial"/>
              </a:rPr>
              <a:t>z předchozího příkladu) </a:t>
            </a:r>
            <a:r>
              <a:rPr sz="2800" dirty="0">
                <a:latin typeface="Arial"/>
                <a:cs typeface="Arial"/>
              </a:rPr>
              <a:t>se  </a:t>
            </a:r>
            <a:r>
              <a:rPr sz="2800" spc="-5" dirty="0">
                <a:latin typeface="Arial"/>
                <a:cs typeface="Arial"/>
              </a:rPr>
              <a:t>společností Y, </a:t>
            </a:r>
            <a:r>
              <a:rPr sz="2800" dirty="0">
                <a:latin typeface="Arial"/>
                <a:cs typeface="Arial"/>
              </a:rPr>
              <a:t>se </a:t>
            </a:r>
            <a:r>
              <a:rPr sz="2800" spc="-5" dirty="0">
                <a:latin typeface="Arial"/>
                <a:cs typeface="Arial"/>
              </a:rPr>
              <a:t>sídlem a </a:t>
            </a:r>
            <a:r>
              <a:rPr sz="2800" dirty="0">
                <a:latin typeface="Arial"/>
                <a:cs typeface="Arial"/>
              </a:rPr>
              <a:t>místem </a:t>
            </a:r>
            <a:r>
              <a:rPr sz="2800" spc="-5" dirty="0">
                <a:latin typeface="Arial"/>
                <a:cs typeface="Arial"/>
              </a:rPr>
              <a:t>podnikání v</a:t>
            </a:r>
            <a:r>
              <a:rPr sz="2800" spc="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Rousínově.</a:t>
            </a:r>
          </a:p>
          <a:p>
            <a:pPr marL="855344">
              <a:lnSpc>
                <a:spcPct val="100000"/>
              </a:lnSpc>
              <a:spcBef>
                <a:spcPts val="1680"/>
              </a:spcBef>
            </a:pPr>
            <a:r>
              <a:rPr sz="2800" spc="-5" dirty="0">
                <a:latin typeface="Arial"/>
                <a:cs typeface="Arial"/>
              </a:rPr>
              <a:t>vs.</a:t>
            </a:r>
            <a:endParaRPr sz="2800" dirty="0">
              <a:latin typeface="Arial"/>
              <a:cs typeface="Arial"/>
            </a:endParaRPr>
          </a:p>
          <a:p>
            <a:pPr marL="12700" marR="5080" algn="just">
              <a:lnSpc>
                <a:spcPct val="150000"/>
              </a:lnSpc>
            </a:pPr>
            <a:r>
              <a:rPr sz="2800" spc="-5" dirty="0">
                <a:latin typeface="Arial"/>
                <a:cs typeface="Arial"/>
              </a:rPr>
              <a:t>Společnost </a:t>
            </a:r>
            <a:r>
              <a:rPr sz="2800" spc="-10" dirty="0">
                <a:latin typeface="Arial"/>
                <a:cs typeface="Arial"/>
              </a:rPr>
              <a:t>X, </a:t>
            </a:r>
            <a:r>
              <a:rPr sz="2800" dirty="0">
                <a:latin typeface="Arial"/>
                <a:cs typeface="Arial"/>
              </a:rPr>
              <a:t>se </a:t>
            </a:r>
            <a:r>
              <a:rPr sz="2800" spc="-5" dirty="0">
                <a:latin typeface="Arial"/>
                <a:cs typeface="Arial"/>
              </a:rPr>
              <a:t>sídlem a místem podnikání v Brně, uzavřela  přepravní </a:t>
            </a:r>
            <a:r>
              <a:rPr sz="2800" dirty="0">
                <a:latin typeface="Arial"/>
                <a:cs typeface="Arial"/>
              </a:rPr>
              <a:t>smlouvu </a:t>
            </a:r>
            <a:r>
              <a:rPr sz="2800" spc="-5" dirty="0">
                <a:latin typeface="Arial"/>
                <a:cs typeface="Arial"/>
              </a:rPr>
              <a:t>(ohledně obuvi z předchozího příkladu) se  společností Y, </a:t>
            </a:r>
            <a:r>
              <a:rPr sz="2800" dirty="0">
                <a:latin typeface="Arial"/>
                <a:cs typeface="Arial"/>
              </a:rPr>
              <a:t>se </a:t>
            </a:r>
            <a:r>
              <a:rPr sz="2800" spc="-5" dirty="0">
                <a:latin typeface="Arial"/>
                <a:cs typeface="Arial"/>
              </a:rPr>
              <a:t>sídlem a </a:t>
            </a:r>
            <a:r>
              <a:rPr sz="2800" dirty="0">
                <a:latin typeface="Arial"/>
                <a:cs typeface="Arial"/>
              </a:rPr>
              <a:t>místem </a:t>
            </a:r>
            <a:r>
              <a:rPr sz="2800" spc="-5" dirty="0">
                <a:latin typeface="Arial"/>
                <a:cs typeface="Arial"/>
              </a:rPr>
              <a:t>podnikání </a:t>
            </a:r>
            <a:r>
              <a:rPr sz="2800" dirty="0">
                <a:latin typeface="Arial"/>
                <a:cs typeface="Arial"/>
              </a:rPr>
              <a:t>ve</a:t>
            </a:r>
            <a:r>
              <a:rPr sz="2800" spc="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Vídni.</a:t>
            </a:r>
          </a:p>
        </p:txBody>
      </p:sp>
      <p:sp>
        <p:nvSpPr>
          <p:cNvPr id="4" name="object 4"/>
          <p:cNvSpPr/>
          <p:nvPr/>
        </p:nvSpPr>
        <p:spPr>
          <a:xfrm>
            <a:off x="8235695" y="5786628"/>
            <a:ext cx="1636776" cy="902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27393" y="3089426"/>
            <a:ext cx="1635252" cy="902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372548" y="3089427"/>
            <a:ext cx="1636776" cy="9022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99632" y="5786628"/>
            <a:ext cx="1609343" cy="902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5" dirty="0"/>
              <a:t>12</a:t>
            </a:fld>
            <a:r>
              <a:rPr spc="-5" dirty="0"/>
              <a:t>	</a:t>
            </a:r>
            <a:r>
              <a:rPr spc="-15" dirty="0"/>
              <a:t>JUDr. </a:t>
            </a:r>
            <a:r>
              <a:rPr spc="-5" dirty="0"/>
              <a:t>Malachta Radovan </a:t>
            </a:r>
            <a:r>
              <a:rPr dirty="0"/>
              <a:t>-</a:t>
            </a:r>
            <a:r>
              <a:rPr spc="-40" dirty="0"/>
              <a:t> </a:t>
            </a:r>
            <a:r>
              <a:rPr spc="-5" dirty="0"/>
              <a:t>KMEP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2D9330-E7CC-4C40-8BA4-0404CC2DF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756" y="591388"/>
            <a:ext cx="10546486" cy="615553"/>
          </a:xfrm>
        </p:spPr>
        <p:txBody>
          <a:bodyPr/>
          <a:lstStyle/>
          <a:p>
            <a:r>
              <a:rPr lang="cs-CZ" dirty="0"/>
              <a:t>K zamyšlení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4436A60-D35E-4D87-A565-8AD65B1E5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880" y="1705451"/>
            <a:ext cx="10708005" cy="3447098"/>
          </a:xfrm>
        </p:spPr>
        <p:txBody>
          <a:bodyPr/>
          <a:lstStyle/>
          <a:p>
            <a:pPr algn="ctr"/>
            <a:r>
              <a:rPr lang="cs-CZ" kern="1200" spc="-5" dirty="0"/>
              <a:t>Představte si, že si z čínského e-shopu objednáte boty z Číny, které budou mít vadu (například jinou velikost či barvu či typ než jste si objednali). E-shop Vám odmítá reklamaci a Vy se budete chtít soudit. Máte na výběr soud státu, ve kterém byste se "mohli soudit", a to mezi soudem v České republice a soudem v Číně. Zamyslete se, proč je či není vhodné pro Vás (jako české občany s bydlištěm v ČR) se soudit v Číně.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9034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4755" y="687323"/>
            <a:ext cx="10762615" cy="3351529"/>
            <a:chOff x="714755" y="687323"/>
            <a:chExt cx="10762615" cy="3351529"/>
          </a:xfrm>
        </p:grpSpPr>
        <p:sp>
          <p:nvSpPr>
            <p:cNvPr id="3" name="object 3"/>
            <p:cNvSpPr/>
            <p:nvPr/>
          </p:nvSpPr>
          <p:spPr>
            <a:xfrm>
              <a:off x="719327" y="691895"/>
              <a:ext cx="10753725" cy="3342640"/>
            </a:xfrm>
            <a:custGeom>
              <a:avLst/>
              <a:gdLst/>
              <a:ahLst/>
              <a:cxnLst/>
              <a:rect l="l" t="t" r="r" b="b"/>
              <a:pathLst>
                <a:path w="10753725" h="3342640">
                  <a:moveTo>
                    <a:pt x="10753344" y="0"/>
                  </a:moveTo>
                  <a:lnTo>
                    <a:pt x="0" y="0"/>
                  </a:lnTo>
                  <a:lnTo>
                    <a:pt x="0" y="3342132"/>
                  </a:lnTo>
                  <a:lnTo>
                    <a:pt x="10753344" y="3342132"/>
                  </a:lnTo>
                  <a:lnTo>
                    <a:pt x="10753344" y="0"/>
                  </a:lnTo>
                  <a:close/>
                </a:path>
              </a:pathLst>
            </a:custGeom>
            <a:solidFill>
              <a:srgbClr val="DBF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19327" y="691895"/>
              <a:ext cx="10753725" cy="3342640"/>
            </a:xfrm>
            <a:custGeom>
              <a:avLst/>
              <a:gdLst/>
              <a:ahLst/>
              <a:cxnLst/>
              <a:rect l="l" t="t" r="r" b="b"/>
              <a:pathLst>
                <a:path w="10753725" h="3342640">
                  <a:moveTo>
                    <a:pt x="0" y="3342132"/>
                  </a:moveTo>
                  <a:lnTo>
                    <a:pt x="10753344" y="3342132"/>
                  </a:lnTo>
                  <a:lnTo>
                    <a:pt x="10753344" y="0"/>
                  </a:lnTo>
                  <a:lnTo>
                    <a:pt x="0" y="0"/>
                  </a:lnTo>
                  <a:lnTo>
                    <a:pt x="0" y="3342132"/>
                  </a:lnTo>
                  <a:close/>
                </a:path>
              </a:pathLst>
            </a:custGeom>
            <a:ln w="9144">
              <a:solidFill>
                <a:srgbClr val="0000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79170" y="591316"/>
            <a:ext cx="10464800" cy="3226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405" marR="5080" indent="-180340">
              <a:lnSpc>
                <a:spcPct val="150000"/>
              </a:lnSpc>
              <a:spcBef>
                <a:spcPts val="95"/>
              </a:spcBef>
              <a:buClr>
                <a:srgbClr val="0000DC"/>
              </a:buClr>
              <a:buChar char="̶"/>
              <a:tabLst>
                <a:tab pos="192405" algn="l"/>
                <a:tab pos="193040" algn="l"/>
              </a:tabLst>
            </a:pPr>
            <a:r>
              <a:rPr sz="2800" spc="-5" dirty="0">
                <a:latin typeface="Arial"/>
                <a:cs typeface="Arial"/>
              </a:rPr>
              <a:t>tam, kde skutkový stav vykazuje vztah k </a:t>
            </a:r>
            <a:r>
              <a:rPr sz="2800" dirty="0">
                <a:latin typeface="Arial"/>
                <a:cs typeface="Arial"/>
              </a:rPr>
              <a:t>zahraničí, </a:t>
            </a:r>
            <a:r>
              <a:rPr sz="2800" spc="-5" dirty="0">
                <a:latin typeface="Arial"/>
                <a:cs typeface="Arial"/>
              </a:rPr>
              <a:t>se </a:t>
            </a:r>
            <a:r>
              <a:rPr sz="2800" spc="-155" dirty="0">
                <a:latin typeface="Arial"/>
                <a:cs typeface="Arial"/>
              </a:rPr>
              <a:t>dostáváme  </a:t>
            </a:r>
            <a:r>
              <a:rPr sz="2800" spc="-5" dirty="0">
                <a:latin typeface="Arial"/>
                <a:cs typeface="Arial"/>
              </a:rPr>
              <a:t>do působnosti </a:t>
            </a:r>
            <a:r>
              <a:rPr sz="2800" spc="-5" dirty="0">
                <a:solidFill>
                  <a:srgbClr val="0000DC"/>
                </a:solidFill>
                <a:latin typeface="Arial"/>
                <a:cs typeface="Arial"/>
              </a:rPr>
              <a:t>mezinárodního práva soukromého </a:t>
            </a:r>
            <a:r>
              <a:rPr sz="2800" spc="-5" dirty="0">
                <a:latin typeface="Arial"/>
                <a:cs typeface="Arial"/>
              </a:rPr>
              <a:t>a </a:t>
            </a:r>
            <a:r>
              <a:rPr sz="2800" spc="-5" dirty="0">
                <a:solidFill>
                  <a:srgbClr val="0000DC"/>
                </a:solidFill>
                <a:latin typeface="Arial"/>
                <a:cs typeface="Arial"/>
              </a:rPr>
              <a:t>práva  mezinárodního obchodu </a:t>
            </a:r>
            <a:r>
              <a:rPr sz="2800" spc="-5" dirty="0">
                <a:latin typeface="Arial"/>
                <a:cs typeface="Arial"/>
              </a:rPr>
              <a:t>(zjednodušeně </a:t>
            </a:r>
            <a:r>
              <a:rPr sz="2800" strike="sngStrike" dirty="0">
                <a:latin typeface="Arial"/>
                <a:cs typeface="Arial"/>
              </a:rPr>
              <a:t>řečeno</a:t>
            </a:r>
            <a:r>
              <a:rPr sz="2800" strike="noStrike" spc="120" dirty="0">
                <a:latin typeface="Arial"/>
                <a:cs typeface="Arial"/>
              </a:rPr>
              <a:t> </a:t>
            </a:r>
            <a:r>
              <a:rPr sz="2800" strike="noStrike" dirty="0">
                <a:latin typeface="Arial"/>
                <a:cs typeface="Arial"/>
              </a:rPr>
              <a:t>napsáno)</a:t>
            </a:r>
            <a:endParaRPr sz="2800">
              <a:latin typeface="Arial"/>
              <a:cs typeface="Arial"/>
            </a:endParaRPr>
          </a:p>
          <a:p>
            <a:pPr marL="192405" marR="241300" indent="-180340">
              <a:lnSpc>
                <a:spcPts val="5040"/>
              </a:lnSpc>
              <a:spcBef>
                <a:spcPts val="450"/>
              </a:spcBef>
              <a:buClr>
                <a:srgbClr val="0000DC"/>
              </a:buClr>
              <a:buChar char="̶"/>
              <a:tabLst>
                <a:tab pos="192405" algn="l"/>
                <a:tab pos="193040" algn="l"/>
              </a:tabLst>
            </a:pPr>
            <a:r>
              <a:rPr sz="2800" spc="-5" dirty="0">
                <a:latin typeface="Arial"/>
                <a:cs typeface="Arial"/>
              </a:rPr>
              <a:t>právo mezinárodního obchodu – 3 roviny </a:t>
            </a:r>
            <a:r>
              <a:rPr sz="2800" dirty="0">
                <a:latin typeface="Arial"/>
                <a:cs typeface="Arial"/>
              </a:rPr>
              <a:t>vztahů, </a:t>
            </a:r>
            <a:r>
              <a:rPr sz="2800" spc="-5" dirty="0">
                <a:latin typeface="Arial"/>
                <a:cs typeface="Arial"/>
              </a:rPr>
              <a:t>jedna z nich  upravuje </a:t>
            </a:r>
            <a:r>
              <a:rPr sz="2800" dirty="0">
                <a:latin typeface="Arial"/>
                <a:cs typeface="Arial"/>
              </a:rPr>
              <a:t>vztahy </a:t>
            </a:r>
            <a:r>
              <a:rPr sz="2800" spc="-5" dirty="0">
                <a:latin typeface="Arial"/>
                <a:cs typeface="Arial"/>
              </a:rPr>
              <a:t>mezi </a:t>
            </a:r>
            <a:r>
              <a:rPr sz="2800" dirty="0">
                <a:latin typeface="Arial"/>
                <a:cs typeface="Arial"/>
              </a:rPr>
              <a:t>podnikateli </a:t>
            </a:r>
            <a:r>
              <a:rPr sz="2800" spc="-5" dirty="0">
                <a:latin typeface="Arial"/>
                <a:cs typeface="Arial"/>
              </a:rPr>
              <a:t>– obchodníky </a:t>
            </a:r>
            <a:r>
              <a:rPr sz="2800" dirty="0">
                <a:latin typeface="Arial"/>
                <a:cs typeface="Arial"/>
              </a:rPr>
              <a:t>(proto</a:t>
            </a:r>
            <a:r>
              <a:rPr sz="2800" spc="114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„obchod“)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5" dirty="0"/>
              <a:t>14</a:t>
            </a:fld>
            <a:r>
              <a:rPr spc="-5" dirty="0"/>
              <a:t>	</a:t>
            </a:r>
            <a:r>
              <a:rPr spc="-15" dirty="0"/>
              <a:t>JUDr. </a:t>
            </a:r>
            <a:r>
              <a:rPr spc="-5" dirty="0"/>
              <a:t>Malachta Radovan </a:t>
            </a:r>
            <a:r>
              <a:rPr dirty="0"/>
              <a:t>-</a:t>
            </a:r>
            <a:r>
              <a:rPr spc="-40" dirty="0"/>
              <a:t> </a:t>
            </a:r>
            <a:r>
              <a:rPr spc="-5" dirty="0"/>
              <a:t>KMEP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449" y="414527"/>
            <a:ext cx="273685" cy="427990"/>
          </a:xfrm>
          <a:custGeom>
            <a:avLst/>
            <a:gdLst/>
            <a:ahLst/>
            <a:cxnLst/>
            <a:rect l="l" t="t" r="r" b="b"/>
            <a:pathLst>
              <a:path w="273684" h="427990">
                <a:moveTo>
                  <a:pt x="67036" y="0"/>
                </a:moveTo>
                <a:lnTo>
                  <a:pt x="0" y="0"/>
                </a:lnTo>
                <a:lnTo>
                  <a:pt x="0" y="427666"/>
                </a:lnTo>
                <a:lnTo>
                  <a:pt x="67036" y="427666"/>
                </a:lnTo>
                <a:lnTo>
                  <a:pt x="67036" y="0"/>
                </a:lnTo>
                <a:close/>
              </a:path>
              <a:path w="273684" h="427990">
                <a:moveTo>
                  <a:pt x="93320" y="0"/>
                </a:moveTo>
                <a:lnTo>
                  <a:pt x="67598" y="0"/>
                </a:lnTo>
                <a:lnTo>
                  <a:pt x="113447" y="427666"/>
                </a:lnTo>
                <a:lnTo>
                  <a:pt x="134074" y="427666"/>
                </a:lnTo>
                <a:lnTo>
                  <a:pt x="93320" y="0"/>
                </a:lnTo>
                <a:close/>
              </a:path>
              <a:path w="273684" h="427990">
                <a:moveTo>
                  <a:pt x="200604" y="0"/>
                </a:moveTo>
                <a:lnTo>
                  <a:pt x="179981" y="0"/>
                </a:lnTo>
                <a:lnTo>
                  <a:pt x="139230" y="427666"/>
                </a:lnTo>
                <a:lnTo>
                  <a:pt x="159857" y="427666"/>
                </a:lnTo>
                <a:lnTo>
                  <a:pt x="200604" y="0"/>
                </a:lnTo>
                <a:close/>
              </a:path>
              <a:path w="273684" h="427990">
                <a:moveTo>
                  <a:pt x="273313" y="0"/>
                </a:moveTo>
                <a:lnTo>
                  <a:pt x="206273" y="0"/>
                </a:lnTo>
                <a:lnTo>
                  <a:pt x="206273" y="427666"/>
                </a:lnTo>
                <a:lnTo>
                  <a:pt x="273313" y="427666"/>
                </a:lnTo>
                <a:lnTo>
                  <a:pt x="273313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8391" y="414527"/>
            <a:ext cx="217170" cy="433070"/>
          </a:xfrm>
          <a:custGeom>
            <a:avLst/>
            <a:gdLst/>
            <a:ahLst/>
            <a:cxnLst/>
            <a:rect l="l" t="t" r="r" b="b"/>
            <a:pathLst>
              <a:path w="217169" h="433069">
                <a:moveTo>
                  <a:pt x="67039" y="0"/>
                </a:moveTo>
                <a:lnTo>
                  <a:pt x="0" y="0"/>
                </a:lnTo>
                <a:lnTo>
                  <a:pt x="0" y="329739"/>
                </a:lnTo>
                <a:lnTo>
                  <a:pt x="8943" y="369759"/>
                </a:lnTo>
                <a:lnTo>
                  <a:pt x="32873" y="402534"/>
                </a:lnTo>
                <a:lnTo>
                  <a:pt x="67438" y="424680"/>
                </a:lnTo>
                <a:lnTo>
                  <a:pt x="108286" y="432814"/>
                </a:lnTo>
                <a:lnTo>
                  <a:pt x="149144" y="424680"/>
                </a:lnTo>
                <a:lnTo>
                  <a:pt x="183714" y="402534"/>
                </a:lnTo>
                <a:lnTo>
                  <a:pt x="207646" y="369759"/>
                </a:lnTo>
                <a:lnTo>
                  <a:pt x="208528" y="365813"/>
                </a:lnTo>
                <a:lnTo>
                  <a:pt x="108286" y="365813"/>
                </a:lnTo>
                <a:lnTo>
                  <a:pt x="93141" y="362995"/>
                </a:lnTo>
                <a:lnTo>
                  <a:pt x="79929" y="354862"/>
                </a:lnTo>
                <a:lnTo>
                  <a:pt x="70584" y="341899"/>
                </a:lnTo>
                <a:lnTo>
                  <a:pt x="67039" y="324590"/>
                </a:lnTo>
                <a:lnTo>
                  <a:pt x="67039" y="0"/>
                </a:lnTo>
                <a:close/>
              </a:path>
              <a:path w="217169" h="433069">
                <a:moveTo>
                  <a:pt x="216590" y="0"/>
                </a:moveTo>
                <a:lnTo>
                  <a:pt x="149550" y="0"/>
                </a:lnTo>
                <a:lnTo>
                  <a:pt x="149550" y="324590"/>
                </a:lnTo>
                <a:lnTo>
                  <a:pt x="146005" y="341899"/>
                </a:lnTo>
                <a:lnTo>
                  <a:pt x="136659" y="354862"/>
                </a:lnTo>
                <a:lnTo>
                  <a:pt x="123441" y="362995"/>
                </a:lnTo>
                <a:lnTo>
                  <a:pt x="108286" y="365813"/>
                </a:lnTo>
                <a:lnTo>
                  <a:pt x="208528" y="365813"/>
                </a:lnTo>
                <a:lnTo>
                  <a:pt x="216590" y="329739"/>
                </a:lnTo>
                <a:lnTo>
                  <a:pt x="216590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06403" y="414527"/>
            <a:ext cx="227329" cy="427990"/>
          </a:xfrm>
          <a:custGeom>
            <a:avLst/>
            <a:gdLst/>
            <a:ahLst/>
            <a:cxnLst/>
            <a:rect l="l" t="t" r="r" b="b"/>
            <a:pathLst>
              <a:path w="227330" h="427990">
                <a:moveTo>
                  <a:pt x="67039" y="0"/>
                </a:moveTo>
                <a:lnTo>
                  <a:pt x="0" y="0"/>
                </a:lnTo>
                <a:lnTo>
                  <a:pt x="0" y="427666"/>
                </a:lnTo>
                <a:lnTo>
                  <a:pt x="67039" y="427666"/>
                </a:lnTo>
                <a:lnTo>
                  <a:pt x="67039" y="0"/>
                </a:lnTo>
                <a:close/>
              </a:path>
              <a:path w="227330" h="427990">
                <a:moveTo>
                  <a:pt x="93627" y="0"/>
                </a:moveTo>
                <a:lnTo>
                  <a:pt x="72940" y="0"/>
                </a:lnTo>
                <a:lnTo>
                  <a:pt x="134061" y="427666"/>
                </a:lnTo>
                <a:lnTo>
                  <a:pt x="159853" y="427666"/>
                </a:lnTo>
                <a:lnTo>
                  <a:pt x="93627" y="0"/>
                </a:lnTo>
                <a:close/>
              </a:path>
              <a:path w="227330" h="427990">
                <a:moveTo>
                  <a:pt x="226893" y="0"/>
                </a:moveTo>
                <a:lnTo>
                  <a:pt x="159853" y="0"/>
                </a:lnTo>
                <a:lnTo>
                  <a:pt x="159853" y="427666"/>
                </a:lnTo>
                <a:lnTo>
                  <a:pt x="226893" y="427666"/>
                </a:lnTo>
                <a:lnTo>
                  <a:pt x="226893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60181" y="414527"/>
            <a:ext cx="186055" cy="427990"/>
          </a:xfrm>
          <a:custGeom>
            <a:avLst/>
            <a:gdLst/>
            <a:ahLst/>
            <a:cxnLst/>
            <a:rect l="l" t="t" r="r" b="b"/>
            <a:pathLst>
              <a:path w="186055" h="427990">
                <a:moveTo>
                  <a:pt x="185648" y="0"/>
                </a:moveTo>
                <a:lnTo>
                  <a:pt x="0" y="0"/>
                </a:lnTo>
                <a:lnTo>
                  <a:pt x="0" y="20523"/>
                </a:lnTo>
                <a:lnTo>
                  <a:pt x="61874" y="20523"/>
                </a:lnTo>
                <a:lnTo>
                  <a:pt x="61874" y="401891"/>
                </a:lnTo>
                <a:lnTo>
                  <a:pt x="0" y="401891"/>
                </a:lnTo>
                <a:lnTo>
                  <a:pt x="0" y="427672"/>
                </a:lnTo>
                <a:lnTo>
                  <a:pt x="185648" y="427672"/>
                </a:lnTo>
                <a:lnTo>
                  <a:pt x="185648" y="401891"/>
                </a:lnTo>
                <a:lnTo>
                  <a:pt x="128917" y="401891"/>
                </a:lnTo>
                <a:lnTo>
                  <a:pt x="128917" y="20523"/>
                </a:lnTo>
                <a:lnTo>
                  <a:pt x="185648" y="20523"/>
                </a:lnTo>
                <a:lnTo>
                  <a:pt x="185648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5848" y="1028077"/>
            <a:ext cx="217170" cy="433070"/>
          </a:xfrm>
          <a:custGeom>
            <a:avLst/>
            <a:gdLst/>
            <a:ahLst/>
            <a:cxnLst/>
            <a:rect l="l" t="t" r="r" b="b"/>
            <a:pathLst>
              <a:path w="217170" h="433069">
                <a:moveTo>
                  <a:pt x="216585" y="401205"/>
                </a:moveTo>
                <a:lnTo>
                  <a:pt x="30949" y="401205"/>
                </a:lnTo>
                <a:lnTo>
                  <a:pt x="30949" y="0"/>
                </a:lnTo>
                <a:lnTo>
                  <a:pt x="0" y="0"/>
                </a:lnTo>
                <a:lnTo>
                  <a:pt x="0" y="401205"/>
                </a:lnTo>
                <a:lnTo>
                  <a:pt x="0" y="432943"/>
                </a:lnTo>
                <a:lnTo>
                  <a:pt x="216585" y="432943"/>
                </a:lnTo>
                <a:lnTo>
                  <a:pt x="216585" y="401205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2919" y="1027715"/>
            <a:ext cx="252729" cy="433070"/>
          </a:xfrm>
          <a:custGeom>
            <a:avLst/>
            <a:gdLst/>
            <a:ahLst/>
            <a:cxnLst/>
            <a:rect l="l" t="t" r="r" b="b"/>
            <a:pathLst>
              <a:path w="252730" h="433069">
                <a:moveTo>
                  <a:pt x="159853" y="0"/>
                </a:moveTo>
                <a:lnTo>
                  <a:pt x="128927" y="0"/>
                </a:lnTo>
                <a:lnTo>
                  <a:pt x="180494" y="262854"/>
                </a:lnTo>
                <a:lnTo>
                  <a:pt x="67039" y="262854"/>
                </a:lnTo>
                <a:lnTo>
                  <a:pt x="123758" y="0"/>
                </a:lnTo>
                <a:lnTo>
                  <a:pt x="92831" y="0"/>
                </a:lnTo>
                <a:lnTo>
                  <a:pt x="0" y="432919"/>
                </a:lnTo>
                <a:lnTo>
                  <a:pt x="30943" y="432919"/>
                </a:lnTo>
                <a:lnTo>
                  <a:pt x="61887" y="293768"/>
                </a:lnTo>
                <a:lnTo>
                  <a:pt x="185646" y="293768"/>
                </a:lnTo>
                <a:lnTo>
                  <a:pt x="216590" y="432919"/>
                </a:lnTo>
                <a:lnTo>
                  <a:pt x="252685" y="432919"/>
                </a:lnTo>
                <a:lnTo>
                  <a:pt x="159853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54836" y="1027715"/>
            <a:ext cx="335280" cy="433070"/>
          </a:xfrm>
          <a:custGeom>
            <a:avLst/>
            <a:gdLst/>
            <a:ahLst/>
            <a:cxnLst/>
            <a:rect l="l" t="t" r="r" b="b"/>
            <a:pathLst>
              <a:path w="335280" h="433069">
                <a:moveTo>
                  <a:pt x="30943" y="0"/>
                </a:moveTo>
                <a:lnTo>
                  <a:pt x="0" y="0"/>
                </a:lnTo>
                <a:lnTo>
                  <a:pt x="61870" y="432919"/>
                </a:lnTo>
                <a:lnTo>
                  <a:pt x="92814" y="432919"/>
                </a:lnTo>
                <a:lnTo>
                  <a:pt x="30943" y="0"/>
                </a:lnTo>
                <a:close/>
              </a:path>
              <a:path w="335280" h="433069">
                <a:moveTo>
                  <a:pt x="165005" y="0"/>
                </a:moveTo>
                <a:lnTo>
                  <a:pt x="144381" y="0"/>
                </a:lnTo>
                <a:lnTo>
                  <a:pt x="97966" y="432919"/>
                </a:lnTo>
                <a:lnTo>
                  <a:pt x="118606" y="432919"/>
                </a:lnTo>
                <a:lnTo>
                  <a:pt x="165005" y="0"/>
                </a:lnTo>
                <a:close/>
              </a:path>
              <a:path w="335280" h="433069">
                <a:moveTo>
                  <a:pt x="190797" y="0"/>
                </a:moveTo>
                <a:lnTo>
                  <a:pt x="170174" y="0"/>
                </a:lnTo>
                <a:lnTo>
                  <a:pt x="216572" y="432919"/>
                </a:lnTo>
                <a:lnTo>
                  <a:pt x="237196" y="432919"/>
                </a:lnTo>
                <a:lnTo>
                  <a:pt x="190797" y="0"/>
                </a:lnTo>
                <a:close/>
              </a:path>
              <a:path w="335280" h="433069">
                <a:moveTo>
                  <a:pt x="335179" y="0"/>
                </a:moveTo>
                <a:lnTo>
                  <a:pt x="299084" y="0"/>
                </a:lnTo>
                <a:lnTo>
                  <a:pt x="242365" y="432919"/>
                </a:lnTo>
                <a:lnTo>
                  <a:pt x="268140" y="432919"/>
                </a:lnTo>
                <a:lnTo>
                  <a:pt x="335179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967229" y="2760040"/>
            <a:ext cx="8222615" cy="1728470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12065" marR="5080" indent="3810" algn="ctr">
              <a:lnSpc>
                <a:spcPts val="4410"/>
              </a:lnSpc>
              <a:spcBef>
                <a:spcPts val="975"/>
              </a:spcBef>
            </a:pPr>
            <a:r>
              <a:rPr sz="4400" i="0" dirty="0">
                <a:solidFill>
                  <a:srgbClr val="C00000"/>
                </a:solidFill>
                <a:latin typeface="Arial"/>
                <a:cs typeface="Arial"/>
              </a:rPr>
              <a:t>Mezinárodní právo </a:t>
            </a:r>
            <a:r>
              <a:rPr sz="4400" i="0" spc="-5" dirty="0">
                <a:solidFill>
                  <a:srgbClr val="C00000"/>
                </a:solidFill>
                <a:latin typeface="Arial"/>
                <a:cs typeface="Arial"/>
              </a:rPr>
              <a:t>soukromé  </a:t>
            </a:r>
            <a:r>
              <a:rPr sz="4400" i="0" dirty="0">
                <a:solidFill>
                  <a:srgbClr val="C00000"/>
                </a:solidFill>
                <a:latin typeface="Arial"/>
                <a:cs typeface="Arial"/>
              </a:rPr>
              <a:t>Právo </a:t>
            </a:r>
            <a:r>
              <a:rPr sz="4400" i="0" spc="-5" dirty="0">
                <a:solidFill>
                  <a:srgbClr val="C00000"/>
                </a:solidFill>
                <a:latin typeface="Arial"/>
                <a:cs typeface="Arial"/>
              </a:rPr>
              <a:t>mezinárodního</a:t>
            </a:r>
            <a:r>
              <a:rPr sz="4400" i="0" spc="-8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4400" i="0" dirty="0">
                <a:solidFill>
                  <a:srgbClr val="C00000"/>
                </a:solidFill>
                <a:latin typeface="Arial"/>
                <a:cs typeface="Arial"/>
              </a:rPr>
              <a:t>obchodu</a:t>
            </a:r>
            <a:endParaRPr sz="4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35"/>
              </a:spcBef>
            </a:pPr>
            <a:r>
              <a:rPr sz="2400" i="0" spc="-5" dirty="0">
                <a:latin typeface="Arial"/>
                <a:cs typeface="Arial"/>
              </a:rPr>
              <a:t>Mezinárodní </a:t>
            </a:r>
            <a:r>
              <a:rPr sz="2400" i="0" dirty="0">
                <a:latin typeface="Arial"/>
                <a:cs typeface="Arial"/>
              </a:rPr>
              <a:t>prvek. Přímá a </a:t>
            </a:r>
            <a:r>
              <a:rPr sz="2400" i="0" spc="-5" dirty="0">
                <a:latin typeface="Arial"/>
                <a:cs typeface="Arial"/>
              </a:rPr>
              <a:t>kolizní</a:t>
            </a:r>
            <a:r>
              <a:rPr sz="2400" i="0" spc="-75" dirty="0">
                <a:latin typeface="Arial"/>
                <a:cs typeface="Arial"/>
              </a:rPr>
              <a:t> </a:t>
            </a:r>
            <a:r>
              <a:rPr sz="2400" i="0" spc="-5" dirty="0">
                <a:latin typeface="Arial"/>
                <a:cs typeface="Arial"/>
              </a:rPr>
              <a:t>metoda.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5" dirty="0"/>
              <a:t>15</a:t>
            </a:fld>
            <a:r>
              <a:rPr spc="-5" dirty="0"/>
              <a:t>	</a:t>
            </a:r>
            <a:r>
              <a:rPr spc="-15" dirty="0"/>
              <a:t>JUDr. </a:t>
            </a:r>
            <a:r>
              <a:rPr spc="-5" dirty="0"/>
              <a:t>Malachta Radovan </a:t>
            </a:r>
            <a:r>
              <a:rPr dirty="0"/>
              <a:t>-</a:t>
            </a:r>
            <a:r>
              <a:rPr spc="-40" dirty="0"/>
              <a:t> </a:t>
            </a:r>
            <a:r>
              <a:rPr spc="-5" dirty="0"/>
              <a:t>KMEP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5465" y="591388"/>
            <a:ext cx="44831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i="0" spc="-5" dirty="0">
                <a:latin typeface="Arial"/>
                <a:cs typeface="Arial"/>
              </a:rPr>
              <a:t>Mezinárodní</a:t>
            </a:r>
            <a:r>
              <a:rPr i="0" spc="-50" dirty="0">
                <a:latin typeface="Arial"/>
                <a:cs typeface="Arial"/>
              </a:rPr>
              <a:t> </a:t>
            </a:r>
            <a:r>
              <a:rPr i="0" spc="-5" dirty="0">
                <a:latin typeface="Arial"/>
                <a:cs typeface="Arial"/>
              </a:rPr>
              <a:t>prvek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24530" y="1673120"/>
            <a:ext cx="10762615" cy="3432280"/>
            <a:chOff x="714755" y="1723644"/>
            <a:chExt cx="10762615" cy="4419600"/>
          </a:xfrm>
        </p:grpSpPr>
        <p:sp>
          <p:nvSpPr>
            <p:cNvPr id="4" name="object 4"/>
            <p:cNvSpPr/>
            <p:nvPr/>
          </p:nvSpPr>
          <p:spPr>
            <a:xfrm>
              <a:off x="719327" y="1728216"/>
              <a:ext cx="10753725" cy="4410710"/>
            </a:xfrm>
            <a:custGeom>
              <a:avLst/>
              <a:gdLst/>
              <a:ahLst/>
              <a:cxnLst/>
              <a:rect l="l" t="t" r="r" b="b"/>
              <a:pathLst>
                <a:path w="10753725" h="4410710">
                  <a:moveTo>
                    <a:pt x="10753344" y="0"/>
                  </a:moveTo>
                  <a:lnTo>
                    <a:pt x="0" y="0"/>
                  </a:lnTo>
                  <a:lnTo>
                    <a:pt x="0" y="4410456"/>
                  </a:lnTo>
                  <a:lnTo>
                    <a:pt x="10753344" y="4410456"/>
                  </a:lnTo>
                  <a:lnTo>
                    <a:pt x="10753344" y="0"/>
                  </a:lnTo>
                  <a:close/>
                </a:path>
              </a:pathLst>
            </a:custGeom>
            <a:solidFill>
              <a:srgbClr val="DBF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9327" y="1728216"/>
              <a:ext cx="10753725" cy="4410710"/>
            </a:xfrm>
            <a:custGeom>
              <a:avLst/>
              <a:gdLst/>
              <a:ahLst/>
              <a:cxnLst/>
              <a:rect l="l" t="t" r="r" b="b"/>
              <a:pathLst>
                <a:path w="10753725" h="4410710">
                  <a:moveTo>
                    <a:pt x="0" y="4410456"/>
                  </a:moveTo>
                  <a:lnTo>
                    <a:pt x="10753344" y="4410456"/>
                  </a:lnTo>
                  <a:lnTo>
                    <a:pt x="10753344" y="0"/>
                  </a:lnTo>
                  <a:lnTo>
                    <a:pt x="0" y="0"/>
                  </a:lnTo>
                  <a:lnTo>
                    <a:pt x="0" y="4410456"/>
                  </a:lnTo>
                  <a:close/>
                </a:path>
              </a:pathLst>
            </a:custGeom>
            <a:ln w="9144">
              <a:solidFill>
                <a:srgbClr val="0000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9170" y="1640585"/>
            <a:ext cx="10574630" cy="3258071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1540"/>
              </a:spcBef>
              <a:buClr>
                <a:srgbClr val="0000DC"/>
              </a:buClr>
              <a:buFont typeface="Wingdings"/>
              <a:buChar char=""/>
              <a:tabLst>
                <a:tab pos="193040" algn="l"/>
              </a:tabLst>
            </a:pPr>
            <a:r>
              <a:rPr lang="cs-CZ" sz="2400" spc="-5" dirty="0">
                <a:latin typeface="Arial"/>
                <a:cs typeface="Arial"/>
              </a:rPr>
              <a:t>díky němu se dostaneme do našeho předmětu (MPS, PMO)</a:t>
            </a:r>
            <a:endParaRPr lang="cs-CZ" sz="240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440"/>
              </a:spcBef>
              <a:buClr>
                <a:srgbClr val="0000DC"/>
              </a:buClr>
              <a:buFont typeface="Wingdings"/>
              <a:buChar char=""/>
              <a:tabLst>
                <a:tab pos="193040" algn="l"/>
              </a:tabLst>
            </a:pPr>
            <a:r>
              <a:rPr lang="cs-CZ"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ne </a:t>
            </a:r>
            <a:r>
              <a:rPr lang="cs-CZ" sz="24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každý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spc="-5" dirty="0">
                <a:latin typeface="Arial"/>
                <a:cs typeface="Arial"/>
              </a:rPr>
              <a:t>prvek učiní soukromoprávní </a:t>
            </a:r>
            <a:r>
              <a:rPr lang="cs-CZ" sz="2400" dirty="0">
                <a:latin typeface="Arial"/>
                <a:cs typeface="Arial"/>
              </a:rPr>
              <a:t>vztah </a:t>
            </a:r>
            <a:r>
              <a:rPr lang="cs-CZ" sz="2400" spc="-5" dirty="0">
                <a:latin typeface="Arial"/>
                <a:cs typeface="Arial"/>
              </a:rPr>
              <a:t>mezinárodním</a:t>
            </a:r>
            <a:endParaRPr lang="cs-CZ" sz="240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440"/>
              </a:spcBef>
              <a:buClr>
                <a:srgbClr val="0000DC"/>
              </a:buClr>
              <a:buFont typeface="Wingdings"/>
              <a:buChar char=""/>
              <a:tabLst>
                <a:tab pos="193040" algn="l"/>
              </a:tabLst>
            </a:pPr>
            <a:r>
              <a:rPr lang="cs-CZ" sz="2400" spc="-5" dirty="0">
                <a:latin typeface="Arial"/>
                <a:cs typeface="Arial"/>
              </a:rPr>
              <a:t>nezanedbatelný, dostatečně </a:t>
            </a:r>
            <a:r>
              <a:rPr lang="cs-CZ" sz="2400" dirty="0">
                <a:latin typeface="Arial"/>
                <a:cs typeface="Arial"/>
              </a:rPr>
              <a:t>významný, </a:t>
            </a:r>
            <a:r>
              <a:rPr lang="cs-CZ" sz="2400" spc="-5" dirty="0">
                <a:latin typeface="Arial"/>
                <a:cs typeface="Arial"/>
              </a:rPr>
              <a:t>dosahovat určité</a:t>
            </a:r>
            <a:r>
              <a:rPr lang="cs-CZ" sz="2400" spc="75" dirty="0">
                <a:latin typeface="Arial"/>
                <a:cs typeface="Arial"/>
              </a:rPr>
              <a:t> </a:t>
            </a:r>
            <a:r>
              <a:rPr lang="cs-CZ" sz="2400" spc="-5" dirty="0">
                <a:latin typeface="Arial"/>
                <a:cs typeface="Arial"/>
              </a:rPr>
              <a:t>intenzity</a:t>
            </a:r>
            <a:endParaRPr lang="cs-CZ" sz="2400" dirty="0">
              <a:latin typeface="Arial"/>
              <a:cs typeface="Arial"/>
            </a:endParaRPr>
          </a:p>
          <a:p>
            <a:pPr marL="192405" marR="5080" indent="-180340">
              <a:lnSpc>
                <a:spcPct val="150000"/>
              </a:lnSpc>
              <a:buClr>
                <a:srgbClr val="0000DC"/>
              </a:buClr>
              <a:buFont typeface="Wingdings"/>
              <a:buChar char=""/>
              <a:tabLst>
                <a:tab pos="193040" algn="l"/>
              </a:tabLst>
            </a:pPr>
            <a:r>
              <a:rPr lang="cs-CZ" sz="2400" dirty="0">
                <a:latin typeface="Arial"/>
                <a:cs typeface="Arial"/>
              </a:rPr>
              <a:t>může spočívat </a:t>
            </a:r>
            <a:r>
              <a:rPr lang="cs-CZ" sz="2400" spc="-5" dirty="0">
                <a:latin typeface="Arial"/>
                <a:cs typeface="Arial"/>
              </a:rPr>
              <a:t>např. </a:t>
            </a:r>
            <a:r>
              <a:rPr lang="cs-CZ" sz="2400" dirty="0">
                <a:latin typeface="Arial"/>
                <a:cs typeface="Arial"/>
              </a:rPr>
              <a:t>v subjektu (fyzická/právnická osoba) či </a:t>
            </a:r>
            <a:r>
              <a:rPr lang="cs-CZ" sz="2400" spc="-5" dirty="0">
                <a:latin typeface="Arial"/>
                <a:cs typeface="Arial"/>
              </a:rPr>
              <a:t>předmětu právního vztahu (věc se nachází v zahraničí), </a:t>
            </a:r>
            <a:r>
              <a:rPr lang="cs-CZ" sz="2400" spc="-10" dirty="0">
                <a:latin typeface="Arial"/>
                <a:cs typeface="Arial"/>
              </a:rPr>
              <a:t>nebo </a:t>
            </a:r>
            <a:r>
              <a:rPr lang="cs-CZ" sz="2400" spc="-5" dirty="0">
                <a:latin typeface="Arial"/>
                <a:cs typeface="Arial"/>
              </a:rPr>
              <a:t>skutečnosti významné pro vznik </a:t>
            </a:r>
            <a:r>
              <a:rPr lang="cs-CZ" sz="2400" dirty="0">
                <a:latin typeface="Arial"/>
                <a:cs typeface="Arial"/>
              </a:rPr>
              <a:t>a </a:t>
            </a:r>
            <a:r>
              <a:rPr lang="cs-CZ" sz="2400" spc="-5" dirty="0">
                <a:latin typeface="Arial"/>
                <a:cs typeface="Arial"/>
              </a:rPr>
              <a:t>existenci právního</a:t>
            </a:r>
            <a:r>
              <a:rPr lang="cs-CZ" sz="2400" spc="70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vztahu (nastane v zahraničí)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5" dirty="0"/>
              <a:t>16</a:t>
            </a:fld>
            <a:r>
              <a:rPr spc="-5" dirty="0"/>
              <a:t>	</a:t>
            </a:r>
            <a:r>
              <a:rPr spc="-15" dirty="0"/>
              <a:t>JUDr. </a:t>
            </a:r>
            <a:r>
              <a:rPr spc="-5" dirty="0"/>
              <a:t>Malachta Radovan </a:t>
            </a:r>
            <a:r>
              <a:rPr dirty="0"/>
              <a:t>-</a:t>
            </a:r>
            <a:r>
              <a:rPr spc="-40" dirty="0"/>
              <a:t> </a:t>
            </a:r>
            <a:r>
              <a:rPr spc="-5" dirty="0"/>
              <a:t>KMEP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8191" y="312165"/>
            <a:ext cx="10135870" cy="108204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691765" marR="5080" indent="-2679700">
              <a:lnSpc>
                <a:spcPts val="4000"/>
              </a:lnSpc>
              <a:spcBef>
                <a:spcPts val="500"/>
              </a:spcBef>
            </a:pPr>
            <a:r>
              <a:rPr sz="3600" dirty="0"/>
              <a:t>Příklad: </a:t>
            </a:r>
            <a:r>
              <a:rPr sz="3600" spc="-5" dirty="0"/>
              <a:t>Rozhodněte, </a:t>
            </a:r>
            <a:r>
              <a:rPr sz="3600" dirty="0"/>
              <a:t>zda je </a:t>
            </a:r>
            <a:r>
              <a:rPr sz="3600" spc="-5" dirty="0"/>
              <a:t>mezinárodní </a:t>
            </a:r>
            <a:r>
              <a:rPr sz="3600" dirty="0"/>
              <a:t>prvek  </a:t>
            </a:r>
            <a:r>
              <a:rPr sz="3600" i="1" dirty="0"/>
              <a:t>dostatečně</a:t>
            </a:r>
            <a:r>
              <a:rPr sz="3600" i="1" spc="-20" dirty="0"/>
              <a:t> </a:t>
            </a:r>
            <a:r>
              <a:rPr sz="3600" i="1" spc="-5" dirty="0"/>
              <a:t>významný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5" dirty="0"/>
              <a:t>17</a:t>
            </a:fld>
            <a:r>
              <a:rPr spc="-5" dirty="0"/>
              <a:t>	</a:t>
            </a:r>
            <a:r>
              <a:rPr spc="-15" dirty="0"/>
              <a:t>JUDr. </a:t>
            </a:r>
            <a:r>
              <a:rPr spc="-5" dirty="0"/>
              <a:t>Malachta Radovan </a:t>
            </a:r>
            <a:r>
              <a:rPr dirty="0"/>
              <a:t>-</a:t>
            </a:r>
            <a:r>
              <a:rPr spc="-40" dirty="0"/>
              <a:t> </a:t>
            </a:r>
            <a:r>
              <a:rPr spc="-5" dirty="0"/>
              <a:t>KMEP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2154" y="1428369"/>
            <a:ext cx="10455910" cy="4827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5715" indent="-457200" algn="just">
              <a:lnSpc>
                <a:spcPct val="100000"/>
              </a:lnSpc>
              <a:spcBef>
                <a:spcPts val="100"/>
              </a:spcBef>
              <a:buClr>
                <a:srgbClr val="0000DC"/>
              </a:buClr>
              <a:buAutoNum type="arabicPeriod"/>
              <a:tabLst>
                <a:tab pos="469900" algn="l"/>
              </a:tabLst>
            </a:pPr>
            <a:r>
              <a:rPr sz="2100" spc="-5" dirty="0">
                <a:latin typeface="Arial"/>
                <a:cs typeface="Arial"/>
              </a:rPr>
              <a:t>Společnost </a:t>
            </a:r>
            <a:r>
              <a:rPr sz="2100" dirty="0">
                <a:latin typeface="Arial"/>
                <a:cs typeface="Arial"/>
              </a:rPr>
              <a:t>A </a:t>
            </a:r>
            <a:r>
              <a:rPr sz="2100" spc="-5" dirty="0">
                <a:latin typeface="Arial"/>
                <a:cs typeface="Arial"/>
              </a:rPr>
              <a:t>(sídlo a </a:t>
            </a:r>
            <a:r>
              <a:rPr sz="2100" dirty="0">
                <a:latin typeface="Arial"/>
                <a:cs typeface="Arial"/>
              </a:rPr>
              <a:t>místo </a:t>
            </a:r>
            <a:r>
              <a:rPr sz="2100" spc="-10" dirty="0">
                <a:latin typeface="Arial"/>
                <a:cs typeface="Arial"/>
              </a:rPr>
              <a:t>podnikání </a:t>
            </a:r>
            <a:r>
              <a:rPr sz="2100" dirty="0">
                <a:latin typeface="Arial"/>
                <a:cs typeface="Arial"/>
              </a:rPr>
              <a:t>v </a:t>
            </a:r>
            <a:r>
              <a:rPr sz="2100" spc="-5" dirty="0">
                <a:latin typeface="Arial"/>
                <a:cs typeface="Arial"/>
              </a:rPr>
              <a:t>ČR) uzavřela </a:t>
            </a:r>
            <a:r>
              <a:rPr sz="2100" dirty="0">
                <a:latin typeface="Arial"/>
                <a:cs typeface="Arial"/>
              </a:rPr>
              <a:t>kupní </a:t>
            </a:r>
            <a:r>
              <a:rPr sz="2100" spc="-5" dirty="0">
                <a:latin typeface="Arial"/>
                <a:cs typeface="Arial"/>
              </a:rPr>
              <a:t>smlouvu </a:t>
            </a:r>
            <a:r>
              <a:rPr sz="2100" dirty="0">
                <a:latin typeface="Arial"/>
                <a:cs typeface="Arial"/>
              </a:rPr>
              <a:t>se </a:t>
            </a:r>
            <a:r>
              <a:rPr sz="2100" spc="-10" dirty="0">
                <a:latin typeface="Arial"/>
                <a:cs typeface="Arial"/>
              </a:rPr>
              <a:t>společností  </a:t>
            </a:r>
            <a:r>
              <a:rPr sz="2100" dirty="0">
                <a:latin typeface="Arial"/>
                <a:cs typeface="Arial"/>
              </a:rPr>
              <a:t>B </a:t>
            </a:r>
            <a:r>
              <a:rPr sz="2100" spc="-5" dirty="0">
                <a:latin typeface="Arial"/>
                <a:cs typeface="Arial"/>
              </a:rPr>
              <a:t>(sídlo a </a:t>
            </a:r>
            <a:r>
              <a:rPr sz="2100" dirty="0">
                <a:latin typeface="Arial"/>
                <a:cs typeface="Arial"/>
              </a:rPr>
              <a:t>místo </a:t>
            </a:r>
            <a:r>
              <a:rPr sz="2100" spc="-5" dirty="0">
                <a:latin typeface="Arial"/>
                <a:cs typeface="Arial"/>
              </a:rPr>
              <a:t>podnikání </a:t>
            </a:r>
            <a:r>
              <a:rPr sz="2100" dirty="0">
                <a:latin typeface="Arial"/>
                <a:cs typeface="Arial"/>
              </a:rPr>
              <a:t>v</a:t>
            </a:r>
            <a:r>
              <a:rPr sz="2100" spc="-4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ČR).</a:t>
            </a:r>
            <a:endParaRPr sz="2100">
              <a:latin typeface="Arial"/>
              <a:cs typeface="Arial"/>
            </a:endParaRPr>
          </a:p>
          <a:p>
            <a:pPr marL="469265" indent="-457200" algn="just">
              <a:lnSpc>
                <a:spcPct val="100000"/>
              </a:lnSpc>
              <a:buClr>
                <a:srgbClr val="0000DC"/>
              </a:buClr>
              <a:buAutoNum type="arabicPeriod"/>
              <a:tabLst>
                <a:tab pos="469900" algn="l"/>
              </a:tabLst>
            </a:pPr>
            <a:r>
              <a:rPr sz="2100" spc="-5" dirty="0">
                <a:latin typeface="Arial"/>
                <a:cs typeface="Arial"/>
              </a:rPr>
              <a:t>Společnost</a:t>
            </a:r>
            <a:r>
              <a:rPr sz="2100" spc="6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</a:t>
            </a:r>
            <a:r>
              <a:rPr sz="2100" spc="7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(sídlo</a:t>
            </a:r>
            <a:r>
              <a:rPr sz="2100" spc="6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a</a:t>
            </a:r>
            <a:r>
              <a:rPr sz="2100" spc="6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místo</a:t>
            </a:r>
            <a:r>
              <a:rPr sz="2100" spc="7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podnikání</a:t>
            </a:r>
            <a:r>
              <a:rPr sz="2100" spc="7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v</a:t>
            </a:r>
            <a:r>
              <a:rPr sz="2100" spc="6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ČR)</a:t>
            </a:r>
            <a:r>
              <a:rPr sz="2100" spc="6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uzavřela</a:t>
            </a:r>
            <a:r>
              <a:rPr sz="2100" spc="6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kupní</a:t>
            </a:r>
            <a:r>
              <a:rPr sz="2100" spc="6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smlouvu</a:t>
            </a:r>
            <a:r>
              <a:rPr sz="2100" spc="6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se</a:t>
            </a:r>
            <a:r>
              <a:rPr sz="2100" spc="6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společností</a:t>
            </a:r>
            <a:endParaRPr sz="2100">
              <a:latin typeface="Arial"/>
              <a:cs typeface="Arial"/>
            </a:endParaRPr>
          </a:p>
          <a:p>
            <a:pPr marL="469265" algn="just">
              <a:lnSpc>
                <a:spcPct val="100000"/>
              </a:lnSpc>
            </a:pPr>
            <a:r>
              <a:rPr sz="2100" dirty="0">
                <a:latin typeface="Arial"/>
                <a:cs typeface="Arial"/>
              </a:rPr>
              <a:t>B (sídlo a místo </a:t>
            </a:r>
            <a:r>
              <a:rPr sz="2100" spc="-10" dirty="0">
                <a:latin typeface="Arial"/>
                <a:cs typeface="Arial"/>
              </a:rPr>
              <a:t>podnikání </a:t>
            </a:r>
            <a:r>
              <a:rPr sz="2100" dirty="0">
                <a:latin typeface="Arial"/>
                <a:cs typeface="Arial"/>
              </a:rPr>
              <a:t>v </a:t>
            </a:r>
            <a:r>
              <a:rPr sz="2100" spc="-5" dirty="0">
                <a:latin typeface="Arial"/>
                <a:cs typeface="Arial"/>
              </a:rPr>
              <a:t>ČR). Jednatel </a:t>
            </a:r>
            <a:r>
              <a:rPr sz="2100" dirty="0">
                <a:latin typeface="Arial"/>
                <a:cs typeface="Arial"/>
              </a:rPr>
              <a:t>společnosti A </a:t>
            </a:r>
            <a:r>
              <a:rPr sz="2100" spc="-10" dirty="0">
                <a:latin typeface="Arial"/>
                <a:cs typeface="Arial"/>
              </a:rPr>
              <a:t>hovoří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slovensky.</a:t>
            </a:r>
            <a:endParaRPr sz="2100">
              <a:latin typeface="Arial"/>
              <a:cs typeface="Arial"/>
            </a:endParaRPr>
          </a:p>
          <a:p>
            <a:pPr marL="469265" marR="5715" indent="-457200" algn="just">
              <a:lnSpc>
                <a:spcPct val="100000"/>
              </a:lnSpc>
              <a:buClr>
                <a:srgbClr val="0000DC"/>
              </a:buClr>
              <a:buAutoNum type="arabicPeriod" startAt="3"/>
              <a:tabLst>
                <a:tab pos="469900" algn="l"/>
              </a:tabLst>
            </a:pPr>
            <a:r>
              <a:rPr sz="2100" spc="-5" dirty="0">
                <a:latin typeface="Arial"/>
                <a:cs typeface="Arial"/>
              </a:rPr>
              <a:t>Společnost </a:t>
            </a:r>
            <a:r>
              <a:rPr sz="2100" dirty="0">
                <a:latin typeface="Arial"/>
                <a:cs typeface="Arial"/>
              </a:rPr>
              <a:t>A </a:t>
            </a:r>
            <a:r>
              <a:rPr sz="2100" spc="-5" dirty="0">
                <a:latin typeface="Arial"/>
                <a:cs typeface="Arial"/>
              </a:rPr>
              <a:t>(sídlo a </a:t>
            </a:r>
            <a:r>
              <a:rPr sz="2100" dirty="0">
                <a:latin typeface="Arial"/>
                <a:cs typeface="Arial"/>
              </a:rPr>
              <a:t>místo </a:t>
            </a:r>
            <a:r>
              <a:rPr sz="2100" spc="-10" dirty="0">
                <a:latin typeface="Arial"/>
                <a:cs typeface="Arial"/>
              </a:rPr>
              <a:t>podnikání </a:t>
            </a:r>
            <a:r>
              <a:rPr sz="2100" dirty="0">
                <a:latin typeface="Arial"/>
                <a:cs typeface="Arial"/>
              </a:rPr>
              <a:t>v </a:t>
            </a:r>
            <a:r>
              <a:rPr sz="2100" spc="-5" dirty="0">
                <a:latin typeface="Arial"/>
                <a:cs typeface="Arial"/>
              </a:rPr>
              <a:t>ČR) uzavřela </a:t>
            </a:r>
            <a:r>
              <a:rPr sz="2100" dirty="0">
                <a:latin typeface="Arial"/>
                <a:cs typeface="Arial"/>
              </a:rPr>
              <a:t>kupní </a:t>
            </a:r>
            <a:r>
              <a:rPr sz="2100" spc="-5" dirty="0">
                <a:latin typeface="Arial"/>
                <a:cs typeface="Arial"/>
              </a:rPr>
              <a:t>smlouvu </a:t>
            </a:r>
            <a:r>
              <a:rPr sz="2100" dirty="0">
                <a:latin typeface="Arial"/>
                <a:cs typeface="Arial"/>
              </a:rPr>
              <a:t>se </a:t>
            </a:r>
            <a:r>
              <a:rPr sz="2100" spc="-10" dirty="0">
                <a:latin typeface="Arial"/>
                <a:cs typeface="Arial"/>
              </a:rPr>
              <a:t>společností  </a:t>
            </a:r>
            <a:r>
              <a:rPr sz="2100" dirty="0">
                <a:latin typeface="Arial"/>
                <a:cs typeface="Arial"/>
              </a:rPr>
              <a:t>B </a:t>
            </a:r>
            <a:r>
              <a:rPr sz="2100" spc="-5" dirty="0">
                <a:latin typeface="Arial"/>
                <a:cs typeface="Arial"/>
              </a:rPr>
              <a:t>(sídlo a </a:t>
            </a:r>
            <a:r>
              <a:rPr sz="2100" dirty="0">
                <a:latin typeface="Arial"/>
                <a:cs typeface="Arial"/>
              </a:rPr>
              <a:t>místo </a:t>
            </a:r>
            <a:r>
              <a:rPr sz="2100" spc="-10" dirty="0">
                <a:latin typeface="Arial"/>
                <a:cs typeface="Arial"/>
              </a:rPr>
              <a:t>podnikání </a:t>
            </a:r>
            <a:r>
              <a:rPr sz="2100" dirty="0">
                <a:latin typeface="Arial"/>
                <a:cs typeface="Arial"/>
              </a:rPr>
              <a:t>v </a:t>
            </a:r>
            <a:r>
              <a:rPr sz="2100" spc="-5" dirty="0">
                <a:latin typeface="Arial"/>
                <a:cs typeface="Arial"/>
              </a:rPr>
              <a:t>ČR). Předmětem smlouvy byla </a:t>
            </a:r>
            <a:r>
              <a:rPr sz="2100" dirty="0">
                <a:latin typeface="Arial"/>
                <a:cs typeface="Arial"/>
              </a:rPr>
              <a:t>trika, </a:t>
            </a:r>
            <a:r>
              <a:rPr sz="2100" spc="-5" dirty="0">
                <a:latin typeface="Arial"/>
                <a:cs typeface="Arial"/>
              </a:rPr>
              <a:t>která byla  vyrobena </a:t>
            </a:r>
            <a:r>
              <a:rPr sz="2100" dirty="0">
                <a:latin typeface="Arial"/>
                <a:cs typeface="Arial"/>
              </a:rPr>
              <a:t>v </a:t>
            </a:r>
            <a:r>
              <a:rPr sz="2100" spc="-5" dirty="0">
                <a:latin typeface="Arial"/>
                <a:cs typeface="Arial"/>
              </a:rPr>
              <a:t>Itálii (Made in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Italy).</a:t>
            </a:r>
            <a:endParaRPr sz="2100">
              <a:latin typeface="Arial"/>
              <a:cs typeface="Arial"/>
            </a:endParaRPr>
          </a:p>
          <a:p>
            <a:pPr marL="469265" marR="5080" indent="-457200" algn="just">
              <a:lnSpc>
                <a:spcPct val="100000"/>
              </a:lnSpc>
              <a:buClr>
                <a:srgbClr val="0000DC"/>
              </a:buClr>
              <a:buAutoNum type="arabicPeriod" startAt="3"/>
              <a:tabLst>
                <a:tab pos="469900" algn="l"/>
              </a:tabLst>
            </a:pPr>
            <a:r>
              <a:rPr sz="2100" spc="-5" dirty="0">
                <a:latin typeface="Arial"/>
                <a:cs typeface="Arial"/>
              </a:rPr>
              <a:t>Společnost </a:t>
            </a:r>
            <a:r>
              <a:rPr sz="2100" dirty="0">
                <a:latin typeface="Arial"/>
                <a:cs typeface="Arial"/>
              </a:rPr>
              <a:t>A (sídlo a místo </a:t>
            </a:r>
            <a:r>
              <a:rPr sz="2100" spc="-10" dirty="0">
                <a:latin typeface="Arial"/>
                <a:cs typeface="Arial"/>
              </a:rPr>
              <a:t>podnikání </a:t>
            </a:r>
            <a:r>
              <a:rPr sz="2100" dirty="0">
                <a:latin typeface="Arial"/>
                <a:cs typeface="Arial"/>
              </a:rPr>
              <a:t>v </a:t>
            </a:r>
            <a:r>
              <a:rPr sz="2100" spc="-5" dirty="0">
                <a:latin typeface="Arial"/>
                <a:cs typeface="Arial"/>
              </a:rPr>
              <a:t>ČR) uzavřela kupní smlouvu </a:t>
            </a:r>
            <a:r>
              <a:rPr sz="2100" dirty="0">
                <a:latin typeface="Arial"/>
                <a:cs typeface="Arial"/>
              </a:rPr>
              <a:t>se </a:t>
            </a:r>
            <a:r>
              <a:rPr sz="2100" spc="-10" dirty="0">
                <a:latin typeface="Arial"/>
                <a:cs typeface="Arial"/>
              </a:rPr>
              <a:t>společností  </a:t>
            </a:r>
            <a:r>
              <a:rPr sz="2100" dirty="0">
                <a:latin typeface="Arial"/>
                <a:cs typeface="Arial"/>
              </a:rPr>
              <a:t>B </a:t>
            </a:r>
            <a:r>
              <a:rPr sz="2100" spc="-5" dirty="0">
                <a:latin typeface="Arial"/>
                <a:cs typeface="Arial"/>
              </a:rPr>
              <a:t>(sídlo a </a:t>
            </a:r>
            <a:r>
              <a:rPr sz="2100" dirty="0">
                <a:latin typeface="Arial"/>
                <a:cs typeface="Arial"/>
              </a:rPr>
              <a:t>místo </a:t>
            </a:r>
            <a:r>
              <a:rPr sz="2100" spc="-10" dirty="0">
                <a:latin typeface="Arial"/>
                <a:cs typeface="Arial"/>
              </a:rPr>
              <a:t>podnikání </a:t>
            </a:r>
            <a:r>
              <a:rPr sz="2100" spc="-5" dirty="0">
                <a:latin typeface="Arial"/>
                <a:cs typeface="Arial"/>
              </a:rPr>
              <a:t>na Slovensku). Místem dodání zboží </a:t>
            </a:r>
            <a:r>
              <a:rPr sz="2100" spc="-10" dirty="0">
                <a:latin typeface="Arial"/>
                <a:cs typeface="Arial"/>
              </a:rPr>
              <a:t>je </a:t>
            </a:r>
            <a:r>
              <a:rPr sz="2100" spc="-5" dirty="0">
                <a:latin typeface="Arial"/>
                <a:cs typeface="Arial"/>
              </a:rPr>
              <a:t>Brno. </a:t>
            </a:r>
            <a:r>
              <a:rPr sz="2100" spc="-10" dirty="0">
                <a:latin typeface="Arial"/>
                <a:cs typeface="Arial"/>
              </a:rPr>
              <a:t>Kupní </a:t>
            </a:r>
            <a:r>
              <a:rPr sz="2100" spc="-5" dirty="0">
                <a:latin typeface="Arial"/>
                <a:cs typeface="Arial"/>
              </a:rPr>
              <a:t>cena  </a:t>
            </a:r>
            <a:r>
              <a:rPr sz="2100" dirty="0">
                <a:latin typeface="Arial"/>
                <a:cs typeface="Arial"/>
              </a:rPr>
              <a:t>za zboží </a:t>
            </a:r>
            <a:r>
              <a:rPr sz="2100" spc="-10" dirty="0">
                <a:latin typeface="Arial"/>
                <a:cs typeface="Arial"/>
              </a:rPr>
              <a:t>je </a:t>
            </a:r>
            <a:r>
              <a:rPr sz="2100" dirty="0">
                <a:latin typeface="Arial"/>
                <a:cs typeface="Arial"/>
              </a:rPr>
              <a:t>placena </a:t>
            </a:r>
            <a:r>
              <a:rPr sz="2100" spc="-5" dirty="0">
                <a:latin typeface="Arial"/>
                <a:cs typeface="Arial"/>
              </a:rPr>
              <a:t>na účet </a:t>
            </a:r>
            <a:r>
              <a:rPr sz="2100" dirty="0">
                <a:latin typeface="Arial"/>
                <a:cs typeface="Arial"/>
              </a:rPr>
              <a:t>společnost A, </a:t>
            </a:r>
            <a:r>
              <a:rPr sz="2100" spc="-5" dirty="0">
                <a:latin typeface="Arial"/>
                <a:cs typeface="Arial"/>
              </a:rPr>
              <a:t>který </a:t>
            </a:r>
            <a:r>
              <a:rPr sz="2100" spc="-10" dirty="0">
                <a:latin typeface="Arial"/>
                <a:cs typeface="Arial"/>
              </a:rPr>
              <a:t>je </a:t>
            </a:r>
            <a:r>
              <a:rPr sz="2100" spc="-5" dirty="0">
                <a:latin typeface="Arial"/>
                <a:cs typeface="Arial"/>
              </a:rPr>
              <a:t>veden u </a:t>
            </a:r>
            <a:r>
              <a:rPr sz="2100" dirty="0">
                <a:latin typeface="Arial"/>
                <a:cs typeface="Arial"/>
              </a:rPr>
              <a:t>české</a:t>
            </a:r>
            <a:r>
              <a:rPr sz="2100" spc="-6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banky.</a:t>
            </a:r>
            <a:endParaRPr sz="2100">
              <a:latin typeface="Arial"/>
              <a:cs typeface="Arial"/>
            </a:endParaRPr>
          </a:p>
          <a:p>
            <a:pPr marL="469265" marR="5715" indent="-457200" algn="just">
              <a:lnSpc>
                <a:spcPct val="100000"/>
              </a:lnSpc>
              <a:spcBef>
                <a:spcPts val="5"/>
              </a:spcBef>
              <a:buClr>
                <a:srgbClr val="0000DC"/>
              </a:buClr>
              <a:buAutoNum type="arabicPeriod" startAt="3"/>
              <a:tabLst>
                <a:tab pos="469900" algn="l"/>
              </a:tabLst>
            </a:pPr>
            <a:r>
              <a:rPr sz="2100" spc="-5" dirty="0">
                <a:latin typeface="Arial"/>
                <a:cs typeface="Arial"/>
              </a:rPr>
              <a:t>Společnost </a:t>
            </a:r>
            <a:r>
              <a:rPr sz="2100" dirty="0">
                <a:latin typeface="Arial"/>
                <a:cs typeface="Arial"/>
              </a:rPr>
              <a:t>A </a:t>
            </a:r>
            <a:r>
              <a:rPr sz="2100" spc="-5" dirty="0">
                <a:latin typeface="Arial"/>
                <a:cs typeface="Arial"/>
              </a:rPr>
              <a:t>(sídlo a </a:t>
            </a:r>
            <a:r>
              <a:rPr sz="2100" dirty="0">
                <a:latin typeface="Arial"/>
                <a:cs typeface="Arial"/>
              </a:rPr>
              <a:t>místo </a:t>
            </a:r>
            <a:r>
              <a:rPr sz="2100" spc="-10" dirty="0">
                <a:latin typeface="Arial"/>
                <a:cs typeface="Arial"/>
              </a:rPr>
              <a:t>podnikání </a:t>
            </a:r>
            <a:r>
              <a:rPr sz="2100" dirty="0">
                <a:latin typeface="Arial"/>
                <a:cs typeface="Arial"/>
              </a:rPr>
              <a:t>v </a:t>
            </a:r>
            <a:r>
              <a:rPr sz="2100" spc="-5" dirty="0">
                <a:latin typeface="Arial"/>
                <a:cs typeface="Arial"/>
              </a:rPr>
              <a:t>ČR) uzavřela </a:t>
            </a:r>
            <a:r>
              <a:rPr sz="2100" spc="-10" dirty="0">
                <a:latin typeface="Arial"/>
                <a:cs typeface="Arial"/>
              </a:rPr>
              <a:t>smlouvu </a:t>
            </a:r>
            <a:r>
              <a:rPr sz="2100" dirty="0">
                <a:latin typeface="Arial"/>
                <a:cs typeface="Arial"/>
              </a:rPr>
              <a:t>se </a:t>
            </a:r>
            <a:r>
              <a:rPr sz="2100" spc="-5" dirty="0">
                <a:latin typeface="Arial"/>
                <a:cs typeface="Arial"/>
              </a:rPr>
              <a:t>společností </a:t>
            </a:r>
            <a:r>
              <a:rPr sz="2100" dirty="0">
                <a:latin typeface="Arial"/>
                <a:cs typeface="Arial"/>
              </a:rPr>
              <a:t>B  (sídlo a místo </a:t>
            </a:r>
            <a:r>
              <a:rPr sz="2100" spc="-10" dirty="0">
                <a:latin typeface="Arial"/>
                <a:cs typeface="Arial"/>
              </a:rPr>
              <a:t>podnikání </a:t>
            </a:r>
            <a:r>
              <a:rPr sz="2100" dirty="0">
                <a:latin typeface="Arial"/>
                <a:cs typeface="Arial"/>
              </a:rPr>
              <a:t>v </a:t>
            </a:r>
            <a:r>
              <a:rPr sz="2100" spc="-5" dirty="0">
                <a:latin typeface="Arial"/>
                <a:cs typeface="Arial"/>
              </a:rPr>
              <a:t>ČR). </a:t>
            </a:r>
            <a:r>
              <a:rPr sz="2100" dirty="0">
                <a:latin typeface="Arial"/>
                <a:cs typeface="Arial"/>
              </a:rPr>
              <a:t>Předmětem </a:t>
            </a:r>
            <a:r>
              <a:rPr sz="2100" spc="-5" dirty="0">
                <a:latin typeface="Arial"/>
                <a:cs typeface="Arial"/>
              </a:rPr>
              <a:t>smlouvy byla koupě nemovitosti, která  </a:t>
            </a:r>
            <a:r>
              <a:rPr sz="2100" dirty="0">
                <a:latin typeface="Arial"/>
                <a:cs typeface="Arial"/>
              </a:rPr>
              <a:t>se </a:t>
            </a:r>
            <a:r>
              <a:rPr sz="2100" spc="-5" dirty="0">
                <a:latin typeface="Arial"/>
                <a:cs typeface="Arial"/>
              </a:rPr>
              <a:t>nacházela na území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Rakouska.</a:t>
            </a:r>
            <a:endParaRPr sz="2100">
              <a:latin typeface="Arial"/>
              <a:cs typeface="Arial"/>
            </a:endParaRPr>
          </a:p>
          <a:p>
            <a:pPr marL="469265" marR="5715" indent="-457200" algn="just">
              <a:lnSpc>
                <a:spcPct val="100000"/>
              </a:lnSpc>
              <a:buClr>
                <a:srgbClr val="0000DC"/>
              </a:buClr>
              <a:buAutoNum type="arabicPeriod" startAt="3"/>
              <a:tabLst>
                <a:tab pos="469900" algn="l"/>
              </a:tabLst>
            </a:pPr>
            <a:r>
              <a:rPr sz="2100" spc="-5" dirty="0">
                <a:latin typeface="Arial"/>
                <a:cs typeface="Arial"/>
              </a:rPr>
              <a:t>Přepravní společnost </a:t>
            </a:r>
            <a:r>
              <a:rPr sz="2100" dirty="0">
                <a:latin typeface="Arial"/>
                <a:cs typeface="Arial"/>
              </a:rPr>
              <a:t>A </a:t>
            </a:r>
            <a:r>
              <a:rPr sz="2100" spc="-5" dirty="0">
                <a:latin typeface="Arial"/>
                <a:cs typeface="Arial"/>
              </a:rPr>
              <a:t>(sídlo a místo </a:t>
            </a:r>
            <a:r>
              <a:rPr sz="2100" spc="-10" dirty="0">
                <a:latin typeface="Arial"/>
                <a:cs typeface="Arial"/>
              </a:rPr>
              <a:t>podnikání </a:t>
            </a:r>
            <a:r>
              <a:rPr sz="2100" dirty="0">
                <a:latin typeface="Arial"/>
                <a:cs typeface="Arial"/>
              </a:rPr>
              <a:t>v </a:t>
            </a:r>
            <a:r>
              <a:rPr sz="2100" spc="-5" dirty="0">
                <a:latin typeface="Arial"/>
                <a:cs typeface="Arial"/>
              </a:rPr>
              <a:t>ČR) </a:t>
            </a:r>
            <a:r>
              <a:rPr sz="2100" dirty="0">
                <a:latin typeface="Arial"/>
                <a:cs typeface="Arial"/>
              </a:rPr>
              <a:t>letecky </a:t>
            </a:r>
            <a:r>
              <a:rPr sz="2100" spc="-5" dirty="0">
                <a:latin typeface="Arial"/>
                <a:cs typeface="Arial"/>
              </a:rPr>
              <a:t>přepravuje zboží.  </a:t>
            </a:r>
            <a:r>
              <a:rPr sz="2100" dirty="0">
                <a:latin typeface="Arial"/>
                <a:cs typeface="Arial"/>
              </a:rPr>
              <a:t>Místo </a:t>
            </a:r>
            <a:r>
              <a:rPr sz="2100" spc="-5" dirty="0">
                <a:latin typeface="Arial"/>
                <a:cs typeface="Arial"/>
              </a:rPr>
              <a:t>odletu </a:t>
            </a:r>
            <a:r>
              <a:rPr sz="2100" dirty="0">
                <a:latin typeface="Arial"/>
                <a:cs typeface="Arial"/>
              </a:rPr>
              <a:t>se </a:t>
            </a:r>
            <a:r>
              <a:rPr sz="2100" spc="-5" dirty="0">
                <a:latin typeface="Arial"/>
                <a:cs typeface="Arial"/>
              </a:rPr>
              <a:t>nachází </a:t>
            </a:r>
            <a:r>
              <a:rPr sz="2100" dirty="0">
                <a:latin typeface="Arial"/>
                <a:cs typeface="Arial"/>
              </a:rPr>
              <a:t>v </a:t>
            </a:r>
            <a:r>
              <a:rPr sz="2100" spc="-5" dirty="0">
                <a:latin typeface="Arial"/>
                <a:cs typeface="Arial"/>
              </a:rPr>
              <a:t>ČR, </a:t>
            </a:r>
            <a:r>
              <a:rPr sz="2100" dirty="0">
                <a:latin typeface="Arial"/>
                <a:cs typeface="Arial"/>
              </a:rPr>
              <a:t>místo </a:t>
            </a:r>
            <a:r>
              <a:rPr sz="2100" spc="-5" dirty="0">
                <a:latin typeface="Arial"/>
                <a:cs typeface="Arial"/>
              </a:rPr>
              <a:t>příletu </a:t>
            </a:r>
            <a:r>
              <a:rPr sz="2100" spc="-10" dirty="0">
                <a:latin typeface="Arial"/>
                <a:cs typeface="Arial"/>
              </a:rPr>
              <a:t>ve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Španělsku.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8191" y="516128"/>
            <a:ext cx="10135870" cy="108204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691765" marR="5080" indent="-2679700">
              <a:lnSpc>
                <a:spcPts val="4000"/>
              </a:lnSpc>
              <a:spcBef>
                <a:spcPts val="500"/>
              </a:spcBef>
            </a:pPr>
            <a:r>
              <a:rPr sz="3600" dirty="0"/>
              <a:t>Příklad: </a:t>
            </a:r>
            <a:r>
              <a:rPr sz="3600" spc="-5" dirty="0"/>
              <a:t>Rozhodněte, </a:t>
            </a:r>
            <a:r>
              <a:rPr sz="3600" dirty="0"/>
              <a:t>zda je </a:t>
            </a:r>
            <a:r>
              <a:rPr sz="3600" spc="-5" dirty="0"/>
              <a:t>mezinárodní </a:t>
            </a:r>
            <a:r>
              <a:rPr sz="3600" dirty="0"/>
              <a:t>prvek  </a:t>
            </a:r>
            <a:r>
              <a:rPr sz="3600" i="1" dirty="0"/>
              <a:t>dostatečně</a:t>
            </a:r>
            <a:r>
              <a:rPr sz="3600" i="1" spc="-20" dirty="0"/>
              <a:t> </a:t>
            </a:r>
            <a:r>
              <a:rPr sz="3600" i="1" spc="-5" dirty="0"/>
              <a:t>významný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5" dirty="0"/>
              <a:t>18</a:t>
            </a:fld>
            <a:r>
              <a:rPr spc="-5" dirty="0"/>
              <a:t>	</a:t>
            </a:r>
            <a:r>
              <a:rPr spc="-15" dirty="0"/>
              <a:t>JUDr. </a:t>
            </a:r>
            <a:r>
              <a:rPr spc="-5" dirty="0"/>
              <a:t>Malachta Radovan </a:t>
            </a:r>
            <a:r>
              <a:rPr dirty="0"/>
              <a:t>-</a:t>
            </a:r>
            <a:r>
              <a:rPr spc="-40" dirty="0"/>
              <a:t> </a:t>
            </a:r>
            <a:r>
              <a:rPr spc="-5" dirty="0"/>
              <a:t>KMEP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9170" y="1929460"/>
            <a:ext cx="10708005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marR="6350" indent="-515620" algn="just">
              <a:lnSpc>
                <a:spcPct val="100000"/>
              </a:lnSpc>
              <a:spcBef>
                <a:spcPts val="100"/>
              </a:spcBef>
              <a:buClr>
                <a:srgbClr val="0000DC"/>
              </a:buClr>
              <a:buAutoNum type="arabicPeriod" startAt="7"/>
              <a:tabLst>
                <a:tab pos="528320" algn="l"/>
              </a:tabLst>
            </a:pPr>
            <a:r>
              <a:rPr sz="2400" spc="-5" dirty="0">
                <a:latin typeface="Arial"/>
                <a:cs typeface="Arial"/>
              </a:rPr>
              <a:t>Společnost Hořčice, a.s., sídlo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místo podnikání </a:t>
            </a:r>
            <a:r>
              <a:rPr sz="2400" dirty="0">
                <a:latin typeface="Arial"/>
                <a:cs typeface="Arial"/>
              </a:rPr>
              <a:t>v </a:t>
            </a:r>
            <a:r>
              <a:rPr sz="2400" spc="-5" dirty="0">
                <a:latin typeface="Arial"/>
                <a:cs typeface="Arial"/>
              </a:rPr>
              <a:t>Praze, uzavřela kupní  smlouvu se společností Moutarde, s.a.r.l., </a:t>
            </a:r>
            <a:r>
              <a:rPr sz="2400" dirty="0">
                <a:latin typeface="Arial"/>
                <a:cs typeface="Arial"/>
              </a:rPr>
              <a:t>s </a:t>
            </a:r>
            <a:r>
              <a:rPr sz="2400" spc="-5" dirty="0">
                <a:latin typeface="Arial"/>
                <a:cs typeface="Arial"/>
              </a:rPr>
              <a:t>místem podnikání </a:t>
            </a:r>
            <a:r>
              <a:rPr sz="2400" dirty="0">
                <a:latin typeface="Arial"/>
                <a:cs typeface="Arial"/>
              </a:rPr>
              <a:t>v </a:t>
            </a:r>
            <a:r>
              <a:rPr sz="2400" spc="-5" dirty="0">
                <a:latin typeface="Arial"/>
                <a:cs typeface="Arial"/>
              </a:rPr>
              <a:t>Dijonu  (Francie), na dodávku 500 kg dijonské hořčice za cenu 1283</a:t>
            </a:r>
            <a:r>
              <a:rPr sz="2400" spc="1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eur.</a:t>
            </a:r>
            <a:endParaRPr sz="2400" dirty="0">
              <a:latin typeface="Arial"/>
              <a:cs typeface="Arial"/>
            </a:endParaRPr>
          </a:p>
          <a:p>
            <a:pPr marL="527685" marR="5080" indent="-515620" algn="just">
              <a:lnSpc>
                <a:spcPct val="100000"/>
              </a:lnSpc>
              <a:spcBef>
                <a:spcPts val="5"/>
              </a:spcBef>
              <a:buClr>
                <a:srgbClr val="0000DC"/>
              </a:buClr>
              <a:buAutoNum type="arabicPeriod" startAt="7"/>
              <a:tabLst>
                <a:tab pos="528320" algn="l"/>
              </a:tabLst>
            </a:pPr>
            <a:r>
              <a:rPr sz="2400" spc="-5" dirty="0">
                <a:latin typeface="Arial"/>
                <a:cs typeface="Arial"/>
              </a:rPr>
              <a:t>Společnost Víno, </a:t>
            </a:r>
            <a:r>
              <a:rPr sz="2400" spc="-10" dirty="0">
                <a:latin typeface="Arial"/>
                <a:cs typeface="Arial"/>
              </a:rPr>
              <a:t>a.s., </a:t>
            </a:r>
            <a:r>
              <a:rPr sz="2400" spc="-5" dirty="0">
                <a:latin typeface="Arial"/>
                <a:cs typeface="Arial"/>
              </a:rPr>
              <a:t>sídlo </a:t>
            </a:r>
            <a:r>
              <a:rPr sz="2400" dirty="0">
                <a:latin typeface="Arial"/>
                <a:cs typeface="Arial"/>
              </a:rPr>
              <a:t>a místo </a:t>
            </a:r>
            <a:r>
              <a:rPr sz="2400" spc="-5" dirty="0">
                <a:latin typeface="Arial"/>
                <a:cs typeface="Arial"/>
              </a:rPr>
              <a:t>podnikání </a:t>
            </a:r>
            <a:r>
              <a:rPr sz="2400" dirty="0">
                <a:latin typeface="Arial"/>
                <a:cs typeface="Arial"/>
              </a:rPr>
              <a:t>v </a:t>
            </a:r>
            <a:r>
              <a:rPr sz="2400" spc="-5" dirty="0">
                <a:latin typeface="Arial"/>
                <a:cs typeface="Arial"/>
              </a:rPr>
              <a:t>Praze, uzavřela </a:t>
            </a:r>
            <a:r>
              <a:rPr sz="2400" dirty="0">
                <a:latin typeface="Arial"/>
                <a:cs typeface="Arial"/>
              </a:rPr>
              <a:t>kupní  </a:t>
            </a:r>
            <a:r>
              <a:rPr sz="2400" spc="-5" dirty="0">
                <a:latin typeface="Arial"/>
                <a:cs typeface="Arial"/>
              </a:rPr>
              <a:t>smlouvu </a:t>
            </a:r>
            <a:r>
              <a:rPr sz="2400" dirty="0">
                <a:latin typeface="Arial"/>
                <a:cs typeface="Arial"/>
              </a:rPr>
              <a:t>se </a:t>
            </a:r>
            <a:r>
              <a:rPr sz="2400" spc="-5" dirty="0">
                <a:latin typeface="Arial"/>
                <a:cs typeface="Arial"/>
              </a:rPr>
              <a:t>společností Nejvína, </a:t>
            </a:r>
            <a:r>
              <a:rPr sz="2400" spc="-10" dirty="0">
                <a:latin typeface="Arial"/>
                <a:cs typeface="Arial"/>
              </a:rPr>
              <a:t>s.r.o., </a:t>
            </a:r>
            <a:r>
              <a:rPr sz="2400" dirty="0">
                <a:latin typeface="Arial"/>
                <a:cs typeface="Arial"/>
              </a:rPr>
              <a:t>s </a:t>
            </a:r>
            <a:r>
              <a:rPr sz="2400" spc="-5" dirty="0">
                <a:latin typeface="Arial"/>
                <a:cs typeface="Arial"/>
              </a:rPr>
              <a:t>místem podnikání </a:t>
            </a:r>
            <a:r>
              <a:rPr sz="2400" dirty="0">
                <a:latin typeface="Arial"/>
                <a:cs typeface="Arial"/>
              </a:rPr>
              <a:t>v </a:t>
            </a:r>
            <a:r>
              <a:rPr sz="2400" spc="-5" dirty="0">
                <a:latin typeface="Arial"/>
                <a:cs typeface="Arial"/>
              </a:rPr>
              <a:t>Mikulově.  </a:t>
            </a:r>
            <a:r>
              <a:rPr sz="2400" dirty="0">
                <a:latin typeface="Arial"/>
                <a:cs typeface="Arial"/>
              </a:rPr>
              <a:t>Předmětem </a:t>
            </a:r>
            <a:r>
              <a:rPr sz="2400" spc="-5" dirty="0">
                <a:latin typeface="Arial"/>
                <a:cs typeface="Arial"/>
              </a:rPr>
              <a:t>smlouvy bylo dodání francouzských </a:t>
            </a:r>
            <a:r>
              <a:rPr sz="2400" dirty="0">
                <a:latin typeface="Arial"/>
                <a:cs typeface="Arial"/>
              </a:rPr>
              <a:t>vín (Monbazillac, </a:t>
            </a:r>
            <a:r>
              <a:rPr sz="2400" spc="-5" dirty="0">
                <a:latin typeface="Arial"/>
                <a:cs typeface="Arial"/>
              </a:rPr>
              <a:t>Pinot  noir).</a:t>
            </a:r>
            <a:endParaRPr sz="2400" dirty="0">
              <a:latin typeface="Arial"/>
              <a:cs typeface="Arial"/>
            </a:endParaRPr>
          </a:p>
          <a:p>
            <a:pPr marL="527685" marR="5080" indent="-515620" algn="just">
              <a:lnSpc>
                <a:spcPct val="100000"/>
              </a:lnSpc>
              <a:spcBef>
                <a:spcPts val="5"/>
              </a:spcBef>
              <a:buClr>
                <a:srgbClr val="0000DC"/>
              </a:buClr>
              <a:buAutoNum type="arabicPeriod" startAt="7"/>
              <a:tabLst>
                <a:tab pos="528320" algn="l"/>
              </a:tabLst>
            </a:pPr>
            <a:r>
              <a:rPr sz="2400" spc="-5" dirty="0">
                <a:latin typeface="Arial"/>
                <a:cs typeface="Arial"/>
              </a:rPr>
              <a:t>Místo naložení nákladu pro přepravu hořčice </a:t>
            </a:r>
            <a:r>
              <a:rPr sz="2400" dirty="0">
                <a:latin typeface="Arial"/>
                <a:cs typeface="Arial"/>
              </a:rPr>
              <a:t>z </a:t>
            </a:r>
            <a:r>
              <a:rPr sz="2400" spc="-5" dirty="0">
                <a:latin typeface="Arial"/>
                <a:cs typeface="Arial"/>
              </a:rPr>
              <a:t>příkladu ad) </a:t>
            </a:r>
            <a:r>
              <a:rPr lang="cs-CZ" sz="2400" spc="-5" dirty="0">
                <a:latin typeface="Arial"/>
                <a:cs typeface="Arial"/>
              </a:rPr>
              <a:t>7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(pomocí  </a:t>
            </a:r>
            <a:r>
              <a:rPr sz="2400" spc="-5" dirty="0">
                <a:latin typeface="Arial"/>
                <a:cs typeface="Arial"/>
              </a:rPr>
              <a:t>nákladního silničního auta) se </a:t>
            </a:r>
            <a:r>
              <a:rPr sz="2400" spc="-10" dirty="0">
                <a:latin typeface="Arial"/>
                <a:cs typeface="Arial"/>
              </a:rPr>
              <a:t>nacházelo </a:t>
            </a:r>
            <a:r>
              <a:rPr sz="2400" dirty="0">
                <a:latin typeface="Arial"/>
                <a:cs typeface="Arial"/>
              </a:rPr>
              <a:t>v </a:t>
            </a:r>
            <a:r>
              <a:rPr sz="2400" spc="-5" dirty="0">
                <a:latin typeface="Arial"/>
                <a:cs typeface="Arial"/>
              </a:rPr>
              <a:t>Dijonu, </a:t>
            </a:r>
            <a:r>
              <a:rPr sz="2400" dirty="0">
                <a:latin typeface="Arial"/>
                <a:cs typeface="Arial"/>
              </a:rPr>
              <a:t>místo </a:t>
            </a:r>
            <a:r>
              <a:rPr sz="2400" spc="-5" dirty="0">
                <a:latin typeface="Arial"/>
                <a:cs typeface="Arial"/>
              </a:rPr>
              <a:t>určení 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1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Praze.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53795" y="4319015"/>
            <a:ext cx="11137900" cy="2322195"/>
            <a:chOff x="653795" y="4319015"/>
            <a:chExt cx="11137900" cy="2322195"/>
          </a:xfrm>
        </p:grpSpPr>
        <p:sp>
          <p:nvSpPr>
            <p:cNvPr id="3" name="object 3"/>
            <p:cNvSpPr/>
            <p:nvPr/>
          </p:nvSpPr>
          <p:spPr>
            <a:xfrm>
              <a:off x="4444745" y="5790437"/>
              <a:ext cx="7333615" cy="655320"/>
            </a:xfrm>
            <a:custGeom>
              <a:avLst/>
              <a:gdLst/>
              <a:ahLst/>
              <a:cxnLst/>
              <a:rect l="l" t="t" r="r" b="b"/>
              <a:pathLst>
                <a:path w="7333615" h="655320">
                  <a:moveTo>
                    <a:pt x="7224268" y="0"/>
                  </a:moveTo>
                  <a:lnTo>
                    <a:pt x="109219" y="0"/>
                  </a:lnTo>
                  <a:lnTo>
                    <a:pt x="66704" y="8582"/>
                  </a:lnTo>
                  <a:lnTo>
                    <a:pt x="31988" y="31988"/>
                  </a:lnTo>
                  <a:lnTo>
                    <a:pt x="8582" y="66704"/>
                  </a:lnTo>
                  <a:lnTo>
                    <a:pt x="0" y="109220"/>
                  </a:lnTo>
                  <a:lnTo>
                    <a:pt x="0" y="546100"/>
                  </a:lnTo>
                  <a:lnTo>
                    <a:pt x="8582" y="588609"/>
                  </a:lnTo>
                  <a:lnTo>
                    <a:pt x="31988" y="623327"/>
                  </a:lnTo>
                  <a:lnTo>
                    <a:pt x="66704" y="646735"/>
                  </a:lnTo>
                  <a:lnTo>
                    <a:pt x="109219" y="655320"/>
                  </a:lnTo>
                  <a:lnTo>
                    <a:pt x="7224268" y="655320"/>
                  </a:lnTo>
                  <a:lnTo>
                    <a:pt x="7266783" y="646735"/>
                  </a:lnTo>
                  <a:lnTo>
                    <a:pt x="7301499" y="623327"/>
                  </a:lnTo>
                  <a:lnTo>
                    <a:pt x="7324905" y="588609"/>
                  </a:lnTo>
                  <a:lnTo>
                    <a:pt x="7333487" y="546100"/>
                  </a:lnTo>
                  <a:lnTo>
                    <a:pt x="7333487" y="109220"/>
                  </a:lnTo>
                  <a:lnTo>
                    <a:pt x="7324905" y="66704"/>
                  </a:lnTo>
                  <a:lnTo>
                    <a:pt x="7301499" y="31988"/>
                  </a:lnTo>
                  <a:lnTo>
                    <a:pt x="7266783" y="8582"/>
                  </a:lnTo>
                  <a:lnTo>
                    <a:pt x="7224268" y="0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66749" y="4804409"/>
              <a:ext cx="10751820" cy="806450"/>
            </a:xfrm>
            <a:custGeom>
              <a:avLst/>
              <a:gdLst/>
              <a:ahLst/>
              <a:cxnLst/>
              <a:rect l="l" t="t" r="r" b="b"/>
              <a:pathLst>
                <a:path w="10751820" h="806450">
                  <a:moveTo>
                    <a:pt x="0" y="806195"/>
                  </a:moveTo>
                  <a:lnTo>
                    <a:pt x="10751820" y="806195"/>
                  </a:lnTo>
                  <a:lnTo>
                    <a:pt x="10751820" y="0"/>
                  </a:lnTo>
                  <a:lnTo>
                    <a:pt x="0" y="0"/>
                  </a:lnTo>
                  <a:lnTo>
                    <a:pt x="0" y="806195"/>
                  </a:lnTo>
                  <a:close/>
                </a:path>
              </a:pathLst>
            </a:custGeom>
            <a:ln w="25908">
              <a:solidFill>
                <a:srgbClr val="0000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04722" y="4331969"/>
              <a:ext cx="7526020" cy="944880"/>
            </a:xfrm>
            <a:custGeom>
              <a:avLst/>
              <a:gdLst/>
              <a:ahLst/>
              <a:cxnLst/>
              <a:rect l="l" t="t" r="r" b="b"/>
              <a:pathLst>
                <a:path w="7526020" h="944879">
                  <a:moveTo>
                    <a:pt x="7368032" y="0"/>
                  </a:moveTo>
                  <a:lnTo>
                    <a:pt x="157480" y="0"/>
                  </a:lnTo>
                  <a:lnTo>
                    <a:pt x="107696" y="8026"/>
                  </a:lnTo>
                  <a:lnTo>
                    <a:pt x="64465" y="30378"/>
                  </a:lnTo>
                  <a:lnTo>
                    <a:pt x="30378" y="64465"/>
                  </a:lnTo>
                  <a:lnTo>
                    <a:pt x="8026" y="107695"/>
                  </a:lnTo>
                  <a:lnTo>
                    <a:pt x="0" y="157479"/>
                  </a:lnTo>
                  <a:lnTo>
                    <a:pt x="0" y="787399"/>
                  </a:lnTo>
                  <a:lnTo>
                    <a:pt x="8026" y="837183"/>
                  </a:lnTo>
                  <a:lnTo>
                    <a:pt x="30378" y="880414"/>
                  </a:lnTo>
                  <a:lnTo>
                    <a:pt x="64465" y="914501"/>
                  </a:lnTo>
                  <a:lnTo>
                    <a:pt x="107696" y="936853"/>
                  </a:lnTo>
                  <a:lnTo>
                    <a:pt x="157480" y="944879"/>
                  </a:lnTo>
                  <a:lnTo>
                    <a:pt x="7368032" y="944879"/>
                  </a:lnTo>
                  <a:lnTo>
                    <a:pt x="7417816" y="936853"/>
                  </a:lnTo>
                  <a:lnTo>
                    <a:pt x="7461046" y="914501"/>
                  </a:lnTo>
                  <a:lnTo>
                    <a:pt x="7495133" y="880414"/>
                  </a:lnTo>
                  <a:lnTo>
                    <a:pt x="7517485" y="837183"/>
                  </a:lnTo>
                  <a:lnTo>
                    <a:pt x="7525511" y="787399"/>
                  </a:lnTo>
                  <a:lnTo>
                    <a:pt x="7525511" y="157479"/>
                  </a:lnTo>
                  <a:lnTo>
                    <a:pt x="7517485" y="107695"/>
                  </a:lnTo>
                  <a:lnTo>
                    <a:pt x="7495133" y="64465"/>
                  </a:lnTo>
                  <a:lnTo>
                    <a:pt x="7461046" y="30378"/>
                  </a:lnTo>
                  <a:lnTo>
                    <a:pt x="7417815" y="8026"/>
                  </a:lnTo>
                  <a:lnTo>
                    <a:pt x="7368032" y="0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04722" y="4331969"/>
              <a:ext cx="7526020" cy="944880"/>
            </a:xfrm>
            <a:custGeom>
              <a:avLst/>
              <a:gdLst/>
              <a:ahLst/>
              <a:cxnLst/>
              <a:rect l="l" t="t" r="r" b="b"/>
              <a:pathLst>
                <a:path w="7526020" h="944879">
                  <a:moveTo>
                    <a:pt x="0" y="157479"/>
                  </a:moveTo>
                  <a:lnTo>
                    <a:pt x="8026" y="107695"/>
                  </a:lnTo>
                  <a:lnTo>
                    <a:pt x="30378" y="64465"/>
                  </a:lnTo>
                  <a:lnTo>
                    <a:pt x="64465" y="30378"/>
                  </a:lnTo>
                  <a:lnTo>
                    <a:pt x="107696" y="8026"/>
                  </a:lnTo>
                  <a:lnTo>
                    <a:pt x="157480" y="0"/>
                  </a:lnTo>
                  <a:lnTo>
                    <a:pt x="7368032" y="0"/>
                  </a:lnTo>
                  <a:lnTo>
                    <a:pt x="7417815" y="8026"/>
                  </a:lnTo>
                  <a:lnTo>
                    <a:pt x="7461046" y="30378"/>
                  </a:lnTo>
                  <a:lnTo>
                    <a:pt x="7495133" y="64465"/>
                  </a:lnTo>
                  <a:lnTo>
                    <a:pt x="7517485" y="107695"/>
                  </a:lnTo>
                  <a:lnTo>
                    <a:pt x="7525511" y="157479"/>
                  </a:lnTo>
                  <a:lnTo>
                    <a:pt x="7525511" y="787399"/>
                  </a:lnTo>
                  <a:lnTo>
                    <a:pt x="7517485" y="837183"/>
                  </a:lnTo>
                  <a:lnTo>
                    <a:pt x="7495133" y="880414"/>
                  </a:lnTo>
                  <a:lnTo>
                    <a:pt x="7461046" y="914501"/>
                  </a:lnTo>
                  <a:lnTo>
                    <a:pt x="7417816" y="936853"/>
                  </a:lnTo>
                  <a:lnTo>
                    <a:pt x="7368032" y="944879"/>
                  </a:lnTo>
                  <a:lnTo>
                    <a:pt x="157480" y="944879"/>
                  </a:lnTo>
                  <a:lnTo>
                    <a:pt x="107696" y="936853"/>
                  </a:lnTo>
                  <a:lnTo>
                    <a:pt x="64465" y="914501"/>
                  </a:lnTo>
                  <a:lnTo>
                    <a:pt x="30378" y="880414"/>
                  </a:lnTo>
                  <a:lnTo>
                    <a:pt x="8026" y="837183"/>
                  </a:lnTo>
                  <a:lnTo>
                    <a:pt x="0" y="787399"/>
                  </a:lnTo>
                  <a:lnTo>
                    <a:pt x="0" y="15747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44745" y="5074157"/>
              <a:ext cx="7333615" cy="655320"/>
            </a:xfrm>
            <a:custGeom>
              <a:avLst/>
              <a:gdLst/>
              <a:ahLst/>
              <a:cxnLst/>
              <a:rect l="l" t="t" r="r" b="b"/>
              <a:pathLst>
                <a:path w="7333615" h="655320">
                  <a:moveTo>
                    <a:pt x="7224268" y="0"/>
                  </a:moveTo>
                  <a:lnTo>
                    <a:pt x="109219" y="0"/>
                  </a:lnTo>
                  <a:lnTo>
                    <a:pt x="66704" y="8582"/>
                  </a:lnTo>
                  <a:lnTo>
                    <a:pt x="31988" y="31988"/>
                  </a:lnTo>
                  <a:lnTo>
                    <a:pt x="8582" y="66704"/>
                  </a:lnTo>
                  <a:lnTo>
                    <a:pt x="0" y="109220"/>
                  </a:lnTo>
                  <a:lnTo>
                    <a:pt x="0" y="546100"/>
                  </a:lnTo>
                  <a:lnTo>
                    <a:pt x="8582" y="588609"/>
                  </a:lnTo>
                  <a:lnTo>
                    <a:pt x="31988" y="623327"/>
                  </a:lnTo>
                  <a:lnTo>
                    <a:pt x="66704" y="646735"/>
                  </a:lnTo>
                  <a:lnTo>
                    <a:pt x="109219" y="655320"/>
                  </a:lnTo>
                  <a:lnTo>
                    <a:pt x="7224268" y="655320"/>
                  </a:lnTo>
                  <a:lnTo>
                    <a:pt x="7266783" y="646735"/>
                  </a:lnTo>
                  <a:lnTo>
                    <a:pt x="7301499" y="623327"/>
                  </a:lnTo>
                  <a:lnTo>
                    <a:pt x="7324905" y="588609"/>
                  </a:lnTo>
                  <a:lnTo>
                    <a:pt x="7333487" y="546100"/>
                  </a:lnTo>
                  <a:lnTo>
                    <a:pt x="7333487" y="109220"/>
                  </a:lnTo>
                  <a:lnTo>
                    <a:pt x="7324905" y="66704"/>
                  </a:lnTo>
                  <a:lnTo>
                    <a:pt x="7301499" y="31988"/>
                  </a:lnTo>
                  <a:lnTo>
                    <a:pt x="7266783" y="8582"/>
                  </a:lnTo>
                  <a:lnTo>
                    <a:pt x="7224268" y="0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44745" y="5074157"/>
              <a:ext cx="7333615" cy="1371600"/>
            </a:xfrm>
            <a:custGeom>
              <a:avLst/>
              <a:gdLst/>
              <a:ahLst/>
              <a:cxnLst/>
              <a:rect l="l" t="t" r="r" b="b"/>
              <a:pathLst>
                <a:path w="7333615" h="1371600">
                  <a:moveTo>
                    <a:pt x="0" y="109220"/>
                  </a:moveTo>
                  <a:lnTo>
                    <a:pt x="8582" y="66704"/>
                  </a:lnTo>
                  <a:lnTo>
                    <a:pt x="31988" y="31988"/>
                  </a:lnTo>
                  <a:lnTo>
                    <a:pt x="66704" y="8582"/>
                  </a:lnTo>
                  <a:lnTo>
                    <a:pt x="109219" y="0"/>
                  </a:lnTo>
                  <a:lnTo>
                    <a:pt x="7224268" y="0"/>
                  </a:lnTo>
                  <a:lnTo>
                    <a:pt x="7266783" y="8582"/>
                  </a:lnTo>
                  <a:lnTo>
                    <a:pt x="7301499" y="31988"/>
                  </a:lnTo>
                  <a:lnTo>
                    <a:pt x="7324905" y="66704"/>
                  </a:lnTo>
                  <a:lnTo>
                    <a:pt x="7333487" y="109220"/>
                  </a:lnTo>
                  <a:lnTo>
                    <a:pt x="7333487" y="546100"/>
                  </a:lnTo>
                  <a:lnTo>
                    <a:pt x="7324905" y="588609"/>
                  </a:lnTo>
                  <a:lnTo>
                    <a:pt x="7301499" y="623327"/>
                  </a:lnTo>
                  <a:lnTo>
                    <a:pt x="7266783" y="646735"/>
                  </a:lnTo>
                  <a:lnTo>
                    <a:pt x="7224268" y="655320"/>
                  </a:lnTo>
                  <a:lnTo>
                    <a:pt x="109219" y="655320"/>
                  </a:lnTo>
                  <a:lnTo>
                    <a:pt x="66704" y="646735"/>
                  </a:lnTo>
                  <a:lnTo>
                    <a:pt x="31988" y="623327"/>
                  </a:lnTo>
                  <a:lnTo>
                    <a:pt x="8582" y="588609"/>
                  </a:lnTo>
                  <a:lnTo>
                    <a:pt x="0" y="546100"/>
                  </a:lnTo>
                  <a:lnTo>
                    <a:pt x="0" y="109220"/>
                  </a:lnTo>
                  <a:close/>
                </a:path>
                <a:path w="7333615" h="1371600">
                  <a:moveTo>
                    <a:pt x="0" y="825500"/>
                  </a:moveTo>
                  <a:lnTo>
                    <a:pt x="8582" y="782984"/>
                  </a:lnTo>
                  <a:lnTo>
                    <a:pt x="31988" y="748268"/>
                  </a:lnTo>
                  <a:lnTo>
                    <a:pt x="66704" y="724862"/>
                  </a:lnTo>
                  <a:lnTo>
                    <a:pt x="109219" y="716280"/>
                  </a:lnTo>
                  <a:lnTo>
                    <a:pt x="7224268" y="716280"/>
                  </a:lnTo>
                  <a:lnTo>
                    <a:pt x="7266783" y="724862"/>
                  </a:lnTo>
                  <a:lnTo>
                    <a:pt x="7301499" y="748268"/>
                  </a:lnTo>
                  <a:lnTo>
                    <a:pt x="7324905" y="782984"/>
                  </a:lnTo>
                  <a:lnTo>
                    <a:pt x="7333487" y="825500"/>
                  </a:lnTo>
                  <a:lnTo>
                    <a:pt x="7333487" y="1262380"/>
                  </a:lnTo>
                  <a:lnTo>
                    <a:pt x="7324905" y="1304889"/>
                  </a:lnTo>
                  <a:lnTo>
                    <a:pt x="7301499" y="1339607"/>
                  </a:lnTo>
                  <a:lnTo>
                    <a:pt x="7266783" y="1363015"/>
                  </a:lnTo>
                  <a:lnTo>
                    <a:pt x="7224268" y="1371600"/>
                  </a:lnTo>
                  <a:lnTo>
                    <a:pt x="109219" y="1371600"/>
                  </a:lnTo>
                  <a:lnTo>
                    <a:pt x="66704" y="1363015"/>
                  </a:lnTo>
                  <a:lnTo>
                    <a:pt x="31988" y="1339607"/>
                  </a:lnTo>
                  <a:lnTo>
                    <a:pt x="8582" y="1304889"/>
                  </a:lnTo>
                  <a:lnTo>
                    <a:pt x="0" y="1262380"/>
                  </a:lnTo>
                  <a:lnTo>
                    <a:pt x="0" y="82550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909064" y="591388"/>
            <a:ext cx="83750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i="0" spc="-5" dirty="0">
                <a:latin typeface="Arial"/>
                <a:cs typeface="Arial"/>
              </a:rPr>
              <a:t>Prameny MPS – dle </a:t>
            </a:r>
            <a:r>
              <a:rPr i="0" spc="-10" dirty="0">
                <a:latin typeface="Arial"/>
                <a:cs typeface="Arial"/>
              </a:rPr>
              <a:t>původu</a:t>
            </a:r>
            <a:r>
              <a:rPr i="0" spc="-5" dirty="0">
                <a:latin typeface="Arial"/>
                <a:cs typeface="Arial"/>
              </a:rPr>
              <a:t> </a:t>
            </a:r>
            <a:r>
              <a:rPr i="0" spc="-10" dirty="0">
                <a:latin typeface="Arial"/>
                <a:cs typeface="Arial"/>
              </a:rPr>
              <a:t>norem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653732" y="1415732"/>
            <a:ext cx="10777855" cy="1304925"/>
            <a:chOff x="653732" y="1415732"/>
            <a:chExt cx="10777855" cy="1304925"/>
          </a:xfrm>
        </p:grpSpPr>
        <p:sp>
          <p:nvSpPr>
            <p:cNvPr id="11" name="object 11"/>
            <p:cNvSpPr/>
            <p:nvPr/>
          </p:nvSpPr>
          <p:spPr>
            <a:xfrm>
              <a:off x="666749" y="1901189"/>
              <a:ext cx="10751820" cy="806450"/>
            </a:xfrm>
            <a:custGeom>
              <a:avLst/>
              <a:gdLst/>
              <a:ahLst/>
              <a:cxnLst/>
              <a:rect l="l" t="t" r="r" b="b"/>
              <a:pathLst>
                <a:path w="10751820" h="806450">
                  <a:moveTo>
                    <a:pt x="0" y="806196"/>
                  </a:moveTo>
                  <a:lnTo>
                    <a:pt x="10751820" y="806196"/>
                  </a:lnTo>
                  <a:lnTo>
                    <a:pt x="10751820" y="0"/>
                  </a:lnTo>
                  <a:lnTo>
                    <a:pt x="0" y="0"/>
                  </a:lnTo>
                  <a:lnTo>
                    <a:pt x="0" y="806196"/>
                  </a:lnTo>
                  <a:close/>
                </a:path>
              </a:pathLst>
            </a:custGeom>
            <a:ln w="25908">
              <a:solidFill>
                <a:srgbClr val="0000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04721" y="1428749"/>
              <a:ext cx="7526020" cy="944880"/>
            </a:xfrm>
            <a:custGeom>
              <a:avLst/>
              <a:gdLst/>
              <a:ahLst/>
              <a:cxnLst/>
              <a:rect l="l" t="t" r="r" b="b"/>
              <a:pathLst>
                <a:path w="7526020" h="944880">
                  <a:moveTo>
                    <a:pt x="7368032" y="0"/>
                  </a:moveTo>
                  <a:lnTo>
                    <a:pt x="157480" y="0"/>
                  </a:lnTo>
                  <a:lnTo>
                    <a:pt x="107696" y="8026"/>
                  </a:lnTo>
                  <a:lnTo>
                    <a:pt x="64465" y="30378"/>
                  </a:lnTo>
                  <a:lnTo>
                    <a:pt x="30378" y="64465"/>
                  </a:lnTo>
                  <a:lnTo>
                    <a:pt x="8026" y="107696"/>
                  </a:lnTo>
                  <a:lnTo>
                    <a:pt x="0" y="157479"/>
                  </a:lnTo>
                  <a:lnTo>
                    <a:pt x="0" y="787400"/>
                  </a:lnTo>
                  <a:lnTo>
                    <a:pt x="8026" y="837184"/>
                  </a:lnTo>
                  <a:lnTo>
                    <a:pt x="30378" y="880414"/>
                  </a:lnTo>
                  <a:lnTo>
                    <a:pt x="64465" y="914501"/>
                  </a:lnTo>
                  <a:lnTo>
                    <a:pt x="107696" y="936853"/>
                  </a:lnTo>
                  <a:lnTo>
                    <a:pt x="157480" y="944879"/>
                  </a:lnTo>
                  <a:lnTo>
                    <a:pt x="7368032" y="944879"/>
                  </a:lnTo>
                  <a:lnTo>
                    <a:pt x="7417816" y="936853"/>
                  </a:lnTo>
                  <a:lnTo>
                    <a:pt x="7461046" y="914501"/>
                  </a:lnTo>
                  <a:lnTo>
                    <a:pt x="7495133" y="880414"/>
                  </a:lnTo>
                  <a:lnTo>
                    <a:pt x="7517485" y="837184"/>
                  </a:lnTo>
                  <a:lnTo>
                    <a:pt x="7525511" y="787400"/>
                  </a:lnTo>
                  <a:lnTo>
                    <a:pt x="7525511" y="157479"/>
                  </a:lnTo>
                  <a:lnTo>
                    <a:pt x="7517485" y="107696"/>
                  </a:lnTo>
                  <a:lnTo>
                    <a:pt x="7495133" y="64465"/>
                  </a:lnTo>
                  <a:lnTo>
                    <a:pt x="7461046" y="30378"/>
                  </a:lnTo>
                  <a:lnTo>
                    <a:pt x="7417815" y="8026"/>
                  </a:lnTo>
                  <a:lnTo>
                    <a:pt x="7368032" y="0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04721" y="1428749"/>
              <a:ext cx="7526020" cy="944880"/>
            </a:xfrm>
            <a:custGeom>
              <a:avLst/>
              <a:gdLst/>
              <a:ahLst/>
              <a:cxnLst/>
              <a:rect l="l" t="t" r="r" b="b"/>
              <a:pathLst>
                <a:path w="7526020" h="944880">
                  <a:moveTo>
                    <a:pt x="0" y="157479"/>
                  </a:moveTo>
                  <a:lnTo>
                    <a:pt x="8026" y="107696"/>
                  </a:lnTo>
                  <a:lnTo>
                    <a:pt x="30378" y="64465"/>
                  </a:lnTo>
                  <a:lnTo>
                    <a:pt x="64465" y="30378"/>
                  </a:lnTo>
                  <a:lnTo>
                    <a:pt x="107696" y="8026"/>
                  </a:lnTo>
                  <a:lnTo>
                    <a:pt x="157480" y="0"/>
                  </a:lnTo>
                  <a:lnTo>
                    <a:pt x="7368032" y="0"/>
                  </a:lnTo>
                  <a:lnTo>
                    <a:pt x="7417815" y="8026"/>
                  </a:lnTo>
                  <a:lnTo>
                    <a:pt x="7461046" y="30378"/>
                  </a:lnTo>
                  <a:lnTo>
                    <a:pt x="7495133" y="64465"/>
                  </a:lnTo>
                  <a:lnTo>
                    <a:pt x="7517485" y="107696"/>
                  </a:lnTo>
                  <a:lnTo>
                    <a:pt x="7525511" y="157479"/>
                  </a:lnTo>
                  <a:lnTo>
                    <a:pt x="7525511" y="787400"/>
                  </a:lnTo>
                  <a:lnTo>
                    <a:pt x="7517485" y="837184"/>
                  </a:lnTo>
                  <a:lnTo>
                    <a:pt x="7495133" y="880414"/>
                  </a:lnTo>
                  <a:lnTo>
                    <a:pt x="7461046" y="914501"/>
                  </a:lnTo>
                  <a:lnTo>
                    <a:pt x="7417816" y="936853"/>
                  </a:lnTo>
                  <a:lnTo>
                    <a:pt x="7368032" y="944879"/>
                  </a:lnTo>
                  <a:lnTo>
                    <a:pt x="157480" y="944879"/>
                  </a:lnTo>
                  <a:lnTo>
                    <a:pt x="107696" y="936853"/>
                  </a:lnTo>
                  <a:lnTo>
                    <a:pt x="64465" y="914501"/>
                  </a:lnTo>
                  <a:lnTo>
                    <a:pt x="30378" y="880414"/>
                  </a:lnTo>
                  <a:lnTo>
                    <a:pt x="8026" y="837184"/>
                  </a:lnTo>
                  <a:lnTo>
                    <a:pt x="0" y="787400"/>
                  </a:lnTo>
                  <a:lnTo>
                    <a:pt x="0" y="15747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135883" y="1604518"/>
            <a:ext cx="36620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vnitrostátní</a:t>
            </a:r>
            <a:r>
              <a:rPr sz="32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předpisy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53732" y="2866580"/>
            <a:ext cx="10777855" cy="1304925"/>
            <a:chOff x="653732" y="2866580"/>
            <a:chExt cx="10777855" cy="1304925"/>
          </a:xfrm>
        </p:grpSpPr>
        <p:sp>
          <p:nvSpPr>
            <p:cNvPr id="16" name="object 16"/>
            <p:cNvSpPr/>
            <p:nvPr/>
          </p:nvSpPr>
          <p:spPr>
            <a:xfrm>
              <a:off x="666749" y="3352037"/>
              <a:ext cx="10751820" cy="806450"/>
            </a:xfrm>
            <a:custGeom>
              <a:avLst/>
              <a:gdLst/>
              <a:ahLst/>
              <a:cxnLst/>
              <a:rect l="l" t="t" r="r" b="b"/>
              <a:pathLst>
                <a:path w="10751820" h="806450">
                  <a:moveTo>
                    <a:pt x="0" y="806195"/>
                  </a:moveTo>
                  <a:lnTo>
                    <a:pt x="10751820" y="806195"/>
                  </a:lnTo>
                  <a:lnTo>
                    <a:pt x="10751820" y="0"/>
                  </a:lnTo>
                  <a:lnTo>
                    <a:pt x="0" y="0"/>
                  </a:lnTo>
                  <a:lnTo>
                    <a:pt x="0" y="806195"/>
                  </a:lnTo>
                  <a:close/>
                </a:path>
              </a:pathLst>
            </a:custGeom>
            <a:ln w="25908">
              <a:solidFill>
                <a:srgbClr val="0000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04721" y="2879597"/>
              <a:ext cx="7526020" cy="944880"/>
            </a:xfrm>
            <a:custGeom>
              <a:avLst/>
              <a:gdLst/>
              <a:ahLst/>
              <a:cxnLst/>
              <a:rect l="l" t="t" r="r" b="b"/>
              <a:pathLst>
                <a:path w="7526020" h="944879">
                  <a:moveTo>
                    <a:pt x="7368032" y="0"/>
                  </a:moveTo>
                  <a:lnTo>
                    <a:pt x="157480" y="0"/>
                  </a:lnTo>
                  <a:lnTo>
                    <a:pt x="107696" y="8026"/>
                  </a:lnTo>
                  <a:lnTo>
                    <a:pt x="64465" y="30378"/>
                  </a:lnTo>
                  <a:lnTo>
                    <a:pt x="30378" y="64465"/>
                  </a:lnTo>
                  <a:lnTo>
                    <a:pt x="8026" y="107696"/>
                  </a:lnTo>
                  <a:lnTo>
                    <a:pt x="0" y="157479"/>
                  </a:lnTo>
                  <a:lnTo>
                    <a:pt x="0" y="787400"/>
                  </a:lnTo>
                  <a:lnTo>
                    <a:pt x="8026" y="837183"/>
                  </a:lnTo>
                  <a:lnTo>
                    <a:pt x="30378" y="880414"/>
                  </a:lnTo>
                  <a:lnTo>
                    <a:pt x="64465" y="914501"/>
                  </a:lnTo>
                  <a:lnTo>
                    <a:pt x="107696" y="936853"/>
                  </a:lnTo>
                  <a:lnTo>
                    <a:pt x="157480" y="944879"/>
                  </a:lnTo>
                  <a:lnTo>
                    <a:pt x="7368032" y="944879"/>
                  </a:lnTo>
                  <a:lnTo>
                    <a:pt x="7417816" y="936853"/>
                  </a:lnTo>
                  <a:lnTo>
                    <a:pt x="7461046" y="914501"/>
                  </a:lnTo>
                  <a:lnTo>
                    <a:pt x="7495133" y="880414"/>
                  </a:lnTo>
                  <a:lnTo>
                    <a:pt x="7517485" y="837183"/>
                  </a:lnTo>
                  <a:lnTo>
                    <a:pt x="7525511" y="787400"/>
                  </a:lnTo>
                  <a:lnTo>
                    <a:pt x="7525511" y="157479"/>
                  </a:lnTo>
                  <a:lnTo>
                    <a:pt x="7517485" y="107696"/>
                  </a:lnTo>
                  <a:lnTo>
                    <a:pt x="7495133" y="64465"/>
                  </a:lnTo>
                  <a:lnTo>
                    <a:pt x="7461046" y="30378"/>
                  </a:lnTo>
                  <a:lnTo>
                    <a:pt x="7417815" y="8026"/>
                  </a:lnTo>
                  <a:lnTo>
                    <a:pt x="7368032" y="0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04721" y="2879597"/>
              <a:ext cx="7526020" cy="944880"/>
            </a:xfrm>
            <a:custGeom>
              <a:avLst/>
              <a:gdLst/>
              <a:ahLst/>
              <a:cxnLst/>
              <a:rect l="l" t="t" r="r" b="b"/>
              <a:pathLst>
                <a:path w="7526020" h="944879">
                  <a:moveTo>
                    <a:pt x="0" y="157479"/>
                  </a:moveTo>
                  <a:lnTo>
                    <a:pt x="8026" y="107696"/>
                  </a:lnTo>
                  <a:lnTo>
                    <a:pt x="30378" y="64465"/>
                  </a:lnTo>
                  <a:lnTo>
                    <a:pt x="64465" y="30378"/>
                  </a:lnTo>
                  <a:lnTo>
                    <a:pt x="107696" y="8026"/>
                  </a:lnTo>
                  <a:lnTo>
                    <a:pt x="157480" y="0"/>
                  </a:lnTo>
                  <a:lnTo>
                    <a:pt x="7368032" y="0"/>
                  </a:lnTo>
                  <a:lnTo>
                    <a:pt x="7417815" y="8026"/>
                  </a:lnTo>
                  <a:lnTo>
                    <a:pt x="7461046" y="30378"/>
                  </a:lnTo>
                  <a:lnTo>
                    <a:pt x="7495133" y="64465"/>
                  </a:lnTo>
                  <a:lnTo>
                    <a:pt x="7517485" y="107696"/>
                  </a:lnTo>
                  <a:lnTo>
                    <a:pt x="7525511" y="157479"/>
                  </a:lnTo>
                  <a:lnTo>
                    <a:pt x="7525511" y="787400"/>
                  </a:lnTo>
                  <a:lnTo>
                    <a:pt x="7517485" y="837183"/>
                  </a:lnTo>
                  <a:lnTo>
                    <a:pt x="7495133" y="880414"/>
                  </a:lnTo>
                  <a:lnTo>
                    <a:pt x="7461046" y="914501"/>
                  </a:lnTo>
                  <a:lnTo>
                    <a:pt x="7417816" y="936853"/>
                  </a:lnTo>
                  <a:lnTo>
                    <a:pt x="7368032" y="944879"/>
                  </a:lnTo>
                  <a:lnTo>
                    <a:pt x="157480" y="944879"/>
                  </a:lnTo>
                  <a:lnTo>
                    <a:pt x="107696" y="936853"/>
                  </a:lnTo>
                  <a:lnTo>
                    <a:pt x="64465" y="914501"/>
                  </a:lnTo>
                  <a:lnTo>
                    <a:pt x="30378" y="880414"/>
                  </a:lnTo>
                  <a:lnTo>
                    <a:pt x="8026" y="837183"/>
                  </a:lnTo>
                  <a:lnTo>
                    <a:pt x="0" y="787400"/>
                  </a:lnTo>
                  <a:lnTo>
                    <a:pt x="0" y="15747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643376" y="3056077"/>
            <a:ext cx="26460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unijní</a:t>
            </a:r>
            <a:r>
              <a:rPr sz="32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předpisy</a:t>
            </a:r>
            <a:endParaRPr sz="3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33776" y="4340399"/>
            <a:ext cx="7785100" cy="1971039"/>
          </a:xfrm>
          <a:prstGeom prst="rect">
            <a:avLst/>
          </a:prstGeom>
        </p:spPr>
        <p:txBody>
          <a:bodyPr vert="horz" wrap="square" lIns="0" tIns="180975" rIns="0" bIns="0" rtlCol="0">
            <a:spAutoFit/>
          </a:bodyPr>
          <a:lstStyle/>
          <a:p>
            <a:pPr marR="3924300" algn="r">
              <a:lnSpc>
                <a:spcPct val="100000"/>
              </a:lnSpc>
              <a:spcBef>
                <a:spcPts val="1425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mezinárodní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smlouvy</a:t>
            </a:r>
            <a:endParaRPr sz="3200">
              <a:latin typeface="Arial"/>
              <a:cs typeface="Arial"/>
            </a:endParaRPr>
          </a:p>
          <a:p>
            <a:pPr marR="3952875" algn="r">
              <a:lnSpc>
                <a:spcPct val="100000"/>
              </a:lnSpc>
              <a:spcBef>
                <a:spcPts val="115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mn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é</a:t>
            </a:r>
            <a:endParaRPr sz="2800">
              <a:latin typeface="Arial"/>
              <a:cs typeface="Arial"/>
            </a:endParaRPr>
          </a:p>
          <a:p>
            <a:pPr marL="1549400">
              <a:lnSpc>
                <a:spcPct val="100000"/>
              </a:lnSpc>
              <a:spcBef>
                <a:spcPts val="228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dvoustranné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(smlouvy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právní</a:t>
            </a:r>
            <a:r>
              <a:rPr sz="2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pomoci)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117080" y="1510283"/>
            <a:ext cx="2691765" cy="660400"/>
            <a:chOff x="7117080" y="1510283"/>
            <a:chExt cx="2691765" cy="660400"/>
          </a:xfrm>
        </p:grpSpPr>
        <p:sp>
          <p:nvSpPr>
            <p:cNvPr id="22" name="object 22"/>
            <p:cNvSpPr/>
            <p:nvPr/>
          </p:nvSpPr>
          <p:spPr>
            <a:xfrm>
              <a:off x="7121652" y="1514855"/>
              <a:ext cx="2682240" cy="650875"/>
            </a:xfrm>
            <a:custGeom>
              <a:avLst/>
              <a:gdLst/>
              <a:ahLst/>
              <a:cxnLst/>
              <a:rect l="l" t="t" r="r" b="b"/>
              <a:pathLst>
                <a:path w="2682240" h="650875">
                  <a:moveTo>
                    <a:pt x="1341120" y="0"/>
                  </a:moveTo>
                  <a:lnTo>
                    <a:pt x="1267538" y="481"/>
                  </a:lnTo>
                  <a:lnTo>
                    <a:pt x="1194993" y="1909"/>
                  </a:lnTo>
                  <a:lnTo>
                    <a:pt x="1123587" y="4258"/>
                  </a:lnTo>
                  <a:lnTo>
                    <a:pt x="1053423" y="7504"/>
                  </a:lnTo>
                  <a:lnTo>
                    <a:pt x="984602" y="11622"/>
                  </a:lnTo>
                  <a:lnTo>
                    <a:pt x="917228" y="16587"/>
                  </a:lnTo>
                  <a:lnTo>
                    <a:pt x="851402" y="22374"/>
                  </a:lnTo>
                  <a:lnTo>
                    <a:pt x="787227" y="28959"/>
                  </a:lnTo>
                  <a:lnTo>
                    <a:pt x="724805" y="36316"/>
                  </a:lnTo>
                  <a:lnTo>
                    <a:pt x="664238" y="44421"/>
                  </a:lnTo>
                  <a:lnTo>
                    <a:pt x="605628" y="53250"/>
                  </a:lnTo>
                  <a:lnTo>
                    <a:pt x="549078" y="62776"/>
                  </a:lnTo>
                  <a:lnTo>
                    <a:pt x="494691" y="72976"/>
                  </a:lnTo>
                  <a:lnTo>
                    <a:pt x="442567" y="83825"/>
                  </a:lnTo>
                  <a:lnTo>
                    <a:pt x="392810" y="95297"/>
                  </a:lnTo>
                  <a:lnTo>
                    <a:pt x="345523" y="107369"/>
                  </a:lnTo>
                  <a:lnTo>
                    <a:pt x="300806" y="120014"/>
                  </a:lnTo>
                  <a:lnTo>
                    <a:pt x="258763" y="133209"/>
                  </a:lnTo>
                  <a:lnTo>
                    <a:pt x="219495" y="146929"/>
                  </a:lnTo>
                  <a:lnTo>
                    <a:pt x="183105" y="161148"/>
                  </a:lnTo>
                  <a:lnTo>
                    <a:pt x="119369" y="190987"/>
                  </a:lnTo>
                  <a:lnTo>
                    <a:pt x="68372" y="222528"/>
                  </a:lnTo>
                  <a:lnTo>
                    <a:pt x="30933" y="255571"/>
                  </a:lnTo>
                  <a:lnTo>
                    <a:pt x="7869" y="289919"/>
                  </a:lnTo>
                  <a:lnTo>
                    <a:pt x="0" y="325374"/>
                  </a:lnTo>
                  <a:lnTo>
                    <a:pt x="1984" y="343226"/>
                  </a:lnTo>
                  <a:lnTo>
                    <a:pt x="17553" y="378152"/>
                  </a:lnTo>
                  <a:lnTo>
                    <a:pt x="47907" y="411873"/>
                  </a:lnTo>
                  <a:lnTo>
                    <a:pt x="92227" y="444190"/>
                  </a:lnTo>
                  <a:lnTo>
                    <a:pt x="149696" y="474904"/>
                  </a:lnTo>
                  <a:lnTo>
                    <a:pt x="219495" y="503818"/>
                  </a:lnTo>
                  <a:lnTo>
                    <a:pt x="258763" y="517538"/>
                  </a:lnTo>
                  <a:lnTo>
                    <a:pt x="300806" y="530733"/>
                  </a:lnTo>
                  <a:lnTo>
                    <a:pt x="345523" y="543378"/>
                  </a:lnTo>
                  <a:lnTo>
                    <a:pt x="392811" y="555450"/>
                  </a:lnTo>
                  <a:lnTo>
                    <a:pt x="442567" y="566922"/>
                  </a:lnTo>
                  <a:lnTo>
                    <a:pt x="494691" y="577771"/>
                  </a:lnTo>
                  <a:lnTo>
                    <a:pt x="549078" y="587971"/>
                  </a:lnTo>
                  <a:lnTo>
                    <a:pt x="605628" y="597497"/>
                  </a:lnTo>
                  <a:lnTo>
                    <a:pt x="664238" y="606326"/>
                  </a:lnTo>
                  <a:lnTo>
                    <a:pt x="724805" y="614431"/>
                  </a:lnTo>
                  <a:lnTo>
                    <a:pt x="787227" y="621788"/>
                  </a:lnTo>
                  <a:lnTo>
                    <a:pt x="851402" y="628373"/>
                  </a:lnTo>
                  <a:lnTo>
                    <a:pt x="917228" y="634160"/>
                  </a:lnTo>
                  <a:lnTo>
                    <a:pt x="984602" y="639125"/>
                  </a:lnTo>
                  <a:lnTo>
                    <a:pt x="1053423" y="643243"/>
                  </a:lnTo>
                  <a:lnTo>
                    <a:pt x="1123587" y="646489"/>
                  </a:lnTo>
                  <a:lnTo>
                    <a:pt x="1194993" y="648838"/>
                  </a:lnTo>
                  <a:lnTo>
                    <a:pt x="1267538" y="650266"/>
                  </a:lnTo>
                  <a:lnTo>
                    <a:pt x="1341120" y="650748"/>
                  </a:lnTo>
                  <a:lnTo>
                    <a:pt x="1414701" y="650266"/>
                  </a:lnTo>
                  <a:lnTo>
                    <a:pt x="1487246" y="648838"/>
                  </a:lnTo>
                  <a:lnTo>
                    <a:pt x="1558652" y="646489"/>
                  </a:lnTo>
                  <a:lnTo>
                    <a:pt x="1628816" y="643243"/>
                  </a:lnTo>
                  <a:lnTo>
                    <a:pt x="1697637" y="639125"/>
                  </a:lnTo>
                  <a:lnTo>
                    <a:pt x="1765011" y="634160"/>
                  </a:lnTo>
                  <a:lnTo>
                    <a:pt x="1830837" y="628373"/>
                  </a:lnTo>
                  <a:lnTo>
                    <a:pt x="1895012" y="621788"/>
                  </a:lnTo>
                  <a:lnTo>
                    <a:pt x="1957434" y="614431"/>
                  </a:lnTo>
                  <a:lnTo>
                    <a:pt x="2018001" y="606326"/>
                  </a:lnTo>
                  <a:lnTo>
                    <a:pt x="2076611" y="597497"/>
                  </a:lnTo>
                  <a:lnTo>
                    <a:pt x="2133161" y="587971"/>
                  </a:lnTo>
                  <a:lnTo>
                    <a:pt x="2187548" y="577771"/>
                  </a:lnTo>
                  <a:lnTo>
                    <a:pt x="2239672" y="566922"/>
                  </a:lnTo>
                  <a:lnTo>
                    <a:pt x="2289429" y="555450"/>
                  </a:lnTo>
                  <a:lnTo>
                    <a:pt x="2336716" y="543378"/>
                  </a:lnTo>
                  <a:lnTo>
                    <a:pt x="2381433" y="530733"/>
                  </a:lnTo>
                  <a:lnTo>
                    <a:pt x="2423476" y="517538"/>
                  </a:lnTo>
                  <a:lnTo>
                    <a:pt x="2462744" y="503818"/>
                  </a:lnTo>
                  <a:lnTo>
                    <a:pt x="2499134" y="489599"/>
                  </a:lnTo>
                  <a:lnTo>
                    <a:pt x="2562870" y="459760"/>
                  </a:lnTo>
                  <a:lnTo>
                    <a:pt x="2613867" y="428219"/>
                  </a:lnTo>
                  <a:lnTo>
                    <a:pt x="2651306" y="395176"/>
                  </a:lnTo>
                  <a:lnTo>
                    <a:pt x="2674370" y="360828"/>
                  </a:lnTo>
                  <a:lnTo>
                    <a:pt x="2682240" y="325374"/>
                  </a:lnTo>
                  <a:lnTo>
                    <a:pt x="2680255" y="307521"/>
                  </a:lnTo>
                  <a:lnTo>
                    <a:pt x="2664686" y="272595"/>
                  </a:lnTo>
                  <a:lnTo>
                    <a:pt x="2634332" y="238874"/>
                  </a:lnTo>
                  <a:lnTo>
                    <a:pt x="2590012" y="206557"/>
                  </a:lnTo>
                  <a:lnTo>
                    <a:pt x="2532543" y="175843"/>
                  </a:lnTo>
                  <a:lnTo>
                    <a:pt x="2462744" y="146929"/>
                  </a:lnTo>
                  <a:lnTo>
                    <a:pt x="2423476" y="133209"/>
                  </a:lnTo>
                  <a:lnTo>
                    <a:pt x="2381433" y="120014"/>
                  </a:lnTo>
                  <a:lnTo>
                    <a:pt x="2336716" y="107369"/>
                  </a:lnTo>
                  <a:lnTo>
                    <a:pt x="2289428" y="95297"/>
                  </a:lnTo>
                  <a:lnTo>
                    <a:pt x="2239672" y="83825"/>
                  </a:lnTo>
                  <a:lnTo>
                    <a:pt x="2187548" y="72976"/>
                  </a:lnTo>
                  <a:lnTo>
                    <a:pt x="2133161" y="62776"/>
                  </a:lnTo>
                  <a:lnTo>
                    <a:pt x="2076611" y="53250"/>
                  </a:lnTo>
                  <a:lnTo>
                    <a:pt x="2018001" y="44421"/>
                  </a:lnTo>
                  <a:lnTo>
                    <a:pt x="1957434" y="36316"/>
                  </a:lnTo>
                  <a:lnTo>
                    <a:pt x="1895012" y="28959"/>
                  </a:lnTo>
                  <a:lnTo>
                    <a:pt x="1830837" y="22374"/>
                  </a:lnTo>
                  <a:lnTo>
                    <a:pt x="1765011" y="16587"/>
                  </a:lnTo>
                  <a:lnTo>
                    <a:pt x="1697637" y="11622"/>
                  </a:lnTo>
                  <a:lnTo>
                    <a:pt x="1628816" y="7504"/>
                  </a:lnTo>
                  <a:lnTo>
                    <a:pt x="1558652" y="4258"/>
                  </a:lnTo>
                  <a:lnTo>
                    <a:pt x="1487246" y="1909"/>
                  </a:lnTo>
                  <a:lnTo>
                    <a:pt x="1414701" y="481"/>
                  </a:lnTo>
                  <a:lnTo>
                    <a:pt x="1341120" y="0"/>
                  </a:lnTo>
                  <a:close/>
                </a:path>
              </a:pathLst>
            </a:custGeom>
            <a:solidFill>
              <a:srgbClr val="FBD1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121652" y="1514855"/>
              <a:ext cx="2682240" cy="650875"/>
            </a:xfrm>
            <a:custGeom>
              <a:avLst/>
              <a:gdLst/>
              <a:ahLst/>
              <a:cxnLst/>
              <a:rect l="l" t="t" r="r" b="b"/>
              <a:pathLst>
                <a:path w="2682240" h="650875">
                  <a:moveTo>
                    <a:pt x="0" y="325374"/>
                  </a:moveTo>
                  <a:lnTo>
                    <a:pt x="17553" y="272595"/>
                  </a:lnTo>
                  <a:lnTo>
                    <a:pt x="47907" y="238874"/>
                  </a:lnTo>
                  <a:lnTo>
                    <a:pt x="92227" y="206557"/>
                  </a:lnTo>
                  <a:lnTo>
                    <a:pt x="149696" y="175843"/>
                  </a:lnTo>
                  <a:lnTo>
                    <a:pt x="219495" y="146929"/>
                  </a:lnTo>
                  <a:lnTo>
                    <a:pt x="258763" y="133209"/>
                  </a:lnTo>
                  <a:lnTo>
                    <a:pt x="300806" y="120014"/>
                  </a:lnTo>
                  <a:lnTo>
                    <a:pt x="345523" y="107369"/>
                  </a:lnTo>
                  <a:lnTo>
                    <a:pt x="392810" y="95297"/>
                  </a:lnTo>
                  <a:lnTo>
                    <a:pt x="442567" y="83825"/>
                  </a:lnTo>
                  <a:lnTo>
                    <a:pt x="494691" y="72976"/>
                  </a:lnTo>
                  <a:lnTo>
                    <a:pt x="549078" y="62776"/>
                  </a:lnTo>
                  <a:lnTo>
                    <a:pt x="605628" y="53250"/>
                  </a:lnTo>
                  <a:lnTo>
                    <a:pt x="664238" y="44421"/>
                  </a:lnTo>
                  <a:lnTo>
                    <a:pt x="724805" y="36316"/>
                  </a:lnTo>
                  <a:lnTo>
                    <a:pt x="787227" y="28959"/>
                  </a:lnTo>
                  <a:lnTo>
                    <a:pt x="851402" y="22374"/>
                  </a:lnTo>
                  <a:lnTo>
                    <a:pt x="917228" y="16587"/>
                  </a:lnTo>
                  <a:lnTo>
                    <a:pt x="984602" y="11622"/>
                  </a:lnTo>
                  <a:lnTo>
                    <a:pt x="1053423" y="7504"/>
                  </a:lnTo>
                  <a:lnTo>
                    <a:pt x="1123587" y="4258"/>
                  </a:lnTo>
                  <a:lnTo>
                    <a:pt x="1194993" y="1909"/>
                  </a:lnTo>
                  <a:lnTo>
                    <a:pt x="1267538" y="481"/>
                  </a:lnTo>
                  <a:lnTo>
                    <a:pt x="1341120" y="0"/>
                  </a:lnTo>
                  <a:lnTo>
                    <a:pt x="1414701" y="481"/>
                  </a:lnTo>
                  <a:lnTo>
                    <a:pt x="1487246" y="1909"/>
                  </a:lnTo>
                  <a:lnTo>
                    <a:pt x="1558652" y="4258"/>
                  </a:lnTo>
                  <a:lnTo>
                    <a:pt x="1628816" y="7504"/>
                  </a:lnTo>
                  <a:lnTo>
                    <a:pt x="1697637" y="11622"/>
                  </a:lnTo>
                  <a:lnTo>
                    <a:pt x="1765011" y="16587"/>
                  </a:lnTo>
                  <a:lnTo>
                    <a:pt x="1830837" y="22374"/>
                  </a:lnTo>
                  <a:lnTo>
                    <a:pt x="1895012" y="28959"/>
                  </a:lnTo>
                  <a:lnTo>
                    <a:pt x="1957434" y="36316"/>
                  </a:lnTo>
                  <a:lnTo>
                    <a:pt x="2018001" y="44421"/>
                  </a:lnTo>
                  <a:lnTo>
                    <a:pt x="2076611" y="53250"/>
                  </a:lnTo>
                  <a:lnTo>
                    <a:pt x="2133161" y="62776"/>
                  </a:lnTo>
                  <a:lnTo>
                    <a:pt x="2187548" y="72976"/>
                  </a:lnTo>
                  <a:lnTo>
                    <a:pt x="2239672" y="83825"/>
                  </a:lnTo>
                  <a:lnTo>
                    <a:pt x="2289428" y="95297"/>
                  </a:lnTo>
                  <a:lnTo>
                    <a:pt x="2336716" y="107369"/>
                  </a:lnTo>
                  <a:lnTo>
                    <a:pt x="2381433" y="120014"/>
                  </a:lnTo>
                  <a:lnTo>
                    <a:pt x="2423476" y="133209"/>
                  </a:lnTo>
                  <a:lnTo>
                    <a:pt x="2462744" y="146929"/>
                  </a:lnTo>
                  <a:lnTo>
                    <a:pt x="2499134" y="161148"/>
                  </a:lnTo>
                  <a:lnTo>
                    <a:pt x="2562870" y="190987"/>
                  </a:lnTo>
                  <a:lnTo>
                    <a:pt x="2613867" y="222528"/>
                  </a:lnTo>
                  <a:lnTo>
                    <a:pt x="2651306" y="255571"/>
                  </a:lnTo>
                  <a:lnTo>
                    <a:pt x="2674370" y="289919"/>
                  </a:lnTo>
                  <a:lnTo>
                    <a:pt x="2682240" y="325374"/>
                  </a:lnTo>
                  <a:lnTo>
                    <a:pt x="2680255" y="343226"/>
                  </a:lnTo>
                  <a:lnTo>
                    <a:pt x="2664686" y="378152"/>
                  </a:lnTo>
                  <a:lnTo>
                    <a:pt x="2634332" y="411873"/>
                  </a:lnTo>
                  <a:lnTo>
                    <a:pt x="2590012" y="444190"/>
                  </a:lnTo>
                  <a:lnTo>
                    <a:pt x="2532543" y="474904"/>
                  </a:lnTo>
                  <a:lnTo>
                    <a:pt x="2462744" y="503818"/>
                  </a:lnTo>
                  <a:lnTo>
                    <a:pt x="2423476" y="517538"/>
                  </a:lnTo>
                  <a:lnTo>
                    <a:pt x="2381433" y="530733"/>
                  </a:lnTo>
                  <a:lnTo>
                    <a:pt x="2336716" y="543378"/>
                  </a:lnTo>
                  <a:lnTo>
                    <a:pt x="2289429" y="555450"/>
                  </a:lnTo>
                  <a:lnTo>
                    <a:pt x="2239672" y="566922"/>
                  </a:lnTo>
                  <a:lnTo>
                    <a:pt x="2187548" y="577771"/>
                  </a:lnTo>
                  <a:lnTo>
                    <a:pt x="2133161" y="587971"/>
                  </a:lnTo>
                  <a:lnTo>
                    <a:pt x="2076611" y="597497"/>
                  </a:lnTo>
                  <a:lnTo>
                    <a:pt x="2018001" y="606326"/>
                  </a:lnTo>
                  <a:lnTo>
                    <a:pt x="1957434" y="614431"/>
                  </a:lnTo>
                  <a:lnTo>
                    <a:pt x="1895012" y="621788"/>
                  </a:lnTo>
                  <a:lnTo>
                    <a:pt x="1830837" y="628373"/>
                  </a:lnTo>
                  <a:lnTo>
                    <a:pt x="1765011" y="634160"/>
                  </a:lnTo>
                  <a:lnTo>
                    <a:pt x="1697637" y="639125"/>
                  </a:lnTo>
                  <a:lnTo>
                    <a:pt x="1628816" y="643243"/>
                  </a:lnTo>
                  <a:lnTo>
                    <a:pt x="1558652" y="646489"/>
                  </a:lnTo>
                  <a:lnTo>
                    <a:pt x="1487246" y="648838"/>
                  </a:lnTo>
                  <a:lnTo>
                    <a:pt x="1414701" y="650266"/>
                  </a:lnTo>
                  <a:lnTo>
                    <a:pt x="1341120" y="650748"/>
                  </a:lnTo>
                  <a:lnTo>
                    <a:pt x="1267538" y="650266"/>
                  </a:lnTo>
                  <a:lnTo>
                    <a:pt x="1194993" y="648838"/>
                  </a:lnTo>
                  <a:lnTo>
                    <a:pt x="1123587" y="646489"/>
                  </a:lnTo>
                  <a:lnTo>
                    <a:pt x="1053423" y="643243"/>
                  </a:lnTo>
                  <a:lnTo>
                    <a:pt x="984602" y="639125"/>
                  </a:lnTo>
                  <a:lnTo>
                    <a:pt x="917228" y="634160"/>
                  </a:lnTo>
                  <a:lnTo>
                    <a:pt x="851402" y="628373"/>
                  </a:lnTo>
                  <a:lnTo>
                    <a:pt x="787227" y="621788"/>
                  </a:lnTo>
                  <a:lnTo>
                    <a:pt x="724805" y="614431"/>
                  </a:lnTo>
                  <a:lnTo>
                    <a:pt x="664238" y="606326"/>
                  </a:lnTo>
                  <a:lnTo>
                    <a:pt x="605628" y="597497"/>
                  </a:lnTo>
                  <a:lnTo>
                    <a:pt x="549078" y="587971"/>
                  </a:lnTo>
                  <a:lnTo>
                    <a:pt x="494691" y="577771"/>
                  </a:lnTo>
                  <a:lnTo>
                    <a:pt x="442567" y="566922"/>
                  </a:lnTo>
                  <a:lnTo>
                    <a:pt x="392811" y="555450"/>
                  </a:lnTo>
                  <a:lnTo>
                    <a:pt x="345523" y="543378"/>
                  </a:lnTo>
                  <a:lnTo>
                    <a:pt x="300806" y="530733"/>
                  </a:lnTo>
                  <a:lnTo>
                    <a:pt x="258763" y="517538"/>
                  </a:lnTo>
                  <a:lnTo>
                    <a:pt x="219495" y="503818"/>
                  </a:lnTo>
                  <a:lnTo>
                    <a:pt x="183105" y="489599"/>
                  </a:lnTo>
                  <a:lnTo>
                    <a:pt x="119369" y="459760"/>
                  </a:lnTo>
                  <a:lnTo>
                    <a:pt x="68372" y="428219"/>
                  </a:lnTo>
                  <a:lnTo>
                    <a:pt x="30933" y="395176"/>
                  </a:lnTo>
                  <a:lnTo>
                    <a:pt x="7869" y="360828"/>
                  </a:lnTo>
                  <a:lnTo>
                    <a:pt x="0" y="325374"/>
                  </a:lnTo>
                  <a:close/>
                </a:path>
              </a:pathLst>
            </a:custGeom>
            <a:ln w="914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985252" y="1642617"/>
            <a:ext cx="955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ahoma"/>
                <a:cs typeface="Tahoma"/>
              </a:rPr>
              <a:t>zá</a:t>
            </a:r>
            <a:r>
              <a:rPr sz="2400" spc="-20" dirty="0">
                <a:latin typeface="Tahoma"/>
                <a:cs typeface="Tahoma"/>
              </a:rPr>
              <a:t>k</a:t>
            </a:r>
            <a:r>
              <a:rPr sz="2400" spc="-5" dirty="0">
                <a:latin typeface="Tahoma"/>
                <a:cs typeface="Tahoma"/>
              </a:rPr>
              <a:t>o</a:t>
            </a:r>
            <a:r>
              <a:rPr sz="2400" spc="-20" dirty="0">
                <a:latin typeface="Tahoma"/>
                <a:cs typeface="Tahoma"/>
              </a:rPr>
              <a:t>n</a:t>
            </a:r>
            <a:r>
              <a:rPr sz="2400" dirty="0">
                <a:latin typeface="Tahoma"/>
                <a:cs typeface="Tahoma"/>
              </a:rPr>
              <a:t>y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859523" y="2973323"/>
            <a:ext cx="3561715" cy="660400"/>
            <a:chOff x="6859523" y="2973323"/>
            <a:chExt cx="3561715" cy="660400"/>
          </a:xfrm>
        </p:grpSpPr>
        <p:sp>
          <p:nvSpPr>
            <p:cNvPr id="26" name="object 26"/>
            <p:cNvSpPr/>
            <p:nvPr/>
          </p:nvSpPr>
          <p:spPr>
            <a:xfrm>
              <a:off x="6864095" y="2977895"/>
              <a:ext cx="3552825" cy="650875"/>
            </a:xfrm>
            <a:custGeom>
              <a:avLst/>
              <a:gdLst/>
              <a:ahLst/>
              <a:cxnLst/>
              <a:rect l="l" t="t" r="r" b="b"/>
              <a:pathLst>
                <a:path w="3552825" h="650875">
                  <a:moveTo>
                    <a:pt x="1776222" y="0"/>
                  </a:moveTo>
                  <a:lnTo>
                    <a:pt x="1701140" y="285"/>
                  </a:lnTo>
                  <a:lnTo>
                    <a:pt x="1626854" y="1134"/>
                  </a:lnTo>
                  <a:lnTo>
                    <a:pt x="1553422" y="2535"/>
                  </a:lnTo>
                  <a:lnTo>
                    <a:pt x="1480909" y="4476"/>
                  </a:lnTo>
                  <a:lnTo>
                    <a:pt x="1409374" y="6947"/>
                  </a:lnTo>
                  <a:lnTo>
                    <a:pt x="1338880" y="9936"/>
                  </a:lnTo>
                  <a:lnTo>
                    <a:pt x="1269488" y="13432"/>
                  </a:lnTo>
                  <a:lnTo>
                    <a:pt x="1201261" y="17424"/>
                  </a:lnTo>
                  <a:lnTo>
                    <a:pt x="1134259" y="21900"/>
                  </a:lnTo>
                  <a:lnTo>
                    <a:pt x="1068545" y="26849"/>
                  </a:lnTo>
                  <a:lnTo>
                    <a:pt x="1004180" y="32260"/>
                  </a:lnTo>
                  <a:lnTo>
                    <a:pt x="941225" y="38121"/>
                  </a:lnTo>
                  <a:lnTo>
                    <a:pt x="879743" y="44421"/>
                  </a:lnTo>
                  <a:lnTo>
                    <a:pt x="819794" y="51149"/>
                  </a:lnTo>
                  <a:lnTo>
                    <a:pt x="761442" y="58294"/>
                  </a:lnTo>
                  <a:lnTo>
                    <a:pt x="704747" y="65844"/>
                  </a:lnTo>
                  <a:lnTo>
                    <a:pt x="649770" y="73788"/>
                  </a:lnTo>
                  <a:lnTo>
                    <a:pt x="596575" y="82114"/>
                  </a:lnTo>
                  <a:lnTo>
                    <a:pt x="545221" y="90812"/>
                  </a:lnTo>
                  <a:lnTo>
                    <a:pt x="495772" y="99870"/>
                  </a:lnTo>
                  <a:lnTo>
                    <a:pt x="448289" y="109277"/>
                  </a:lnTo>
                  <a:lnTo>
                    <a:pt x="402832" y="119022"/>
                  </a:lnTo>
                  <a:lnTo>
                    <a:pt x="359465" y="129092"/>
                  </a:lnTo>
                  <a:lnTo>
                    <a:pt x="318248" y="139478"/>
                  </a:lnTo>
                  <a:lnTo>
                    <a:pt x="279244" y="150167"/>
                  </a:lnTo>
                  <a:lnTo>
                    <a:pt x="242513" y="161148"/>
                  </a:lnTo>
                  <a:lnTo>
                    <a:pt x="176120" y="183943"/>
                  </a:lnTo>
                  <a:lnTo>
                    <a:pt x="119563" y="207772"/>
                  </a:lnTo>
                  <a:lnTo>
                    <a:pt x="73335" y="232544"/>
                  </a:lnTo>
                  <a:lnTo>
                    <a:pt x="37930" y="258170"/>
                  </a:lnTo>
                  <a:lnTo>
                    <a:pt x="6192" y="298010"/>
                  </a:lnTo>
                  <a:lnTo>
                    <a:pt x="0" y="325374"/>
                  </a:lnTo>
                  <a:lnTo>
                    <a:pt x="1558" y="339128"/>
                  </a:lnTo>
                  <a:lnTo>
                    <a:pt x="24439" y="379473"/>
                  </a:lnTo>
                  <a:lnTo>
                    <a:pt x="54249" y="405491"/>
                  </a:lnTo>
                  <a:lnTo>
                    <a:pt x="95127" y="430701"/>
                  </a:lnTo>
                  <a:lnTo>
                    <a:pt x="146582" y="455013"/>
                  </a:lnTo>
                  <a:lnTo>
                    <a:pt x="208118" y="478336"/>
                  </a:lnTo>
                  <a:lnTo>
                    <a:pt x="279244" y="500580"/>
                  </a:lnTo>
                  <a:lnTo>
                    <a:pt x="318248" y="511269"/>
                  </a:lnTo>
                  <a:lnTo>
                    <a:pt x="359465" y="521655"/>
                  </a:lnTo>
                  <a:lnTo>
                    <a:pt x="402832" y="531725"/>
                  </a:lnTo>
                  <a:lnTo>
                    <a:pt x="448289" y="541470"/>
                  </a:lnTo>
                  <a:lnTo>
                    <a:pt x="495772" y="550877"/>
                  </a:lnTo>
                  <a:lnTo>
                    <a:pt x="545221" y="559935"/>
                  </a:lnTo>
                  <a:lnTo>
                    <a:pt x="596575" y="568633"/>
                  </a:lnTo>
                  <a:lnTo>
                    <a:pt x="649770" y="576959"/>
                  </a:lnTo>
                  <a:lnTo>
                    <a:pt x="704747" y="584903"/>
                  </a:lnTo>
                  <a:lnTo>
                    <a:pt x="761442" y="592453"/>
                  </a:lnTo>
                  <a:lnTo>
                    <a:pt x="819794" y="599598"/>
                  </a:lnTo>
                  <a:lnTo>
                    <a:pt x="879743" y="606326"/>
                  </a:lnTo>
                  <a:lnTo>
                    <a:pt x="941225" y="612626"/>
                  </a:lnTo>
                  <a:lnTo>
                    <a:pt x="1004180" y="618487"/>
                  </a:lnTo>
                  <a:lnTo>
                    <a:pt x="1068545" y="623898"/>
                  </a:lnTo>
                  <a:lnTo>
                    <a:pt x="1134259" y="628847"/>
                  </a:lnTo>
                  <a:lnTo>
                    <a:pt x="1201261" y="633323"/>
                  </a:lnTo>
                  <a:lnTo>
                    <a:pt x="1269488" y="637315"/>
                  </a:lnTo>
                  <a:lnTo>
                    <a:pt x="1338880" y="640811"/>
                  </a:lnTo>
                  <a:lnTo>
                    <a:pt x="1409374" y="643800"/>
                  </a:lnTo>
                  <a:lnTo>
                    <a:pt x="1480909" y="646271"/>
                  </a:lnTo>
                  <a:lnTo>
                    <a:pt x="1553422" y="648212"/>
                  </a:lnTo>
                  <a:lnTo>
                    <a:pt x="1626854" y="649613"/>
                  </a:lnTo>
                  <a:lnTo>
                    <a:pt x="1701140" y="650462"/>
                  </a:lnTo>
                  <a:lnTo>
                    <a:pt x="1776222" y="650747"/>
                  </a:lnTo>
                  <a:lnTo>
                    <a:pt x="1851303" y="650462"/>
                  </a:lnTo>
                  <a:lnTo>
                    <a:pt x="1925589" y="649613"/>
                  </a:lnTo>
                  <a:lnTo>
                    <a:pt x="1999021" y="648212"/>
                  </a:lnTo>
                  <a:lnTo>
                    <a:pt x="2071534" y="646271"/>
                  </a:lnTo>
                  <a:lnTo>
                    <a:pt x="2143069" y="643800"/>
                  </a:lnTo>
                  <a:lnTo>
                    <a:pt x="2213563" y="640811"/>
                  </a:lnTo>
                  <a:lnTo>
                    <a:pt x="2282955" y="637315"/>
                  </a:lnTo>
                  <a:lnTo>
                    <a:pt x="2351182" y="633323"/>
                  </a:lnTo>
                  <a:lnTo>
                    <a:pt x="2418184" y="628847"/>
                  </a:lnTo>
                  <a:lnTo>
                    <a:pt x="2483898" y="623898"/>
                  </a:lnTo>
                  <a:lnTo>
                    <a:pt x="2548263" y="618487"/>
                  </a:lnTo>
                  <a:lnTo>
                    <a:pt x="2611218" y="612626"/>
                  </a:lnTo>
                  <a:lnTo>
                    <a:pt x="2672700" y="606326"/>
                  </a:lnTo>
                  <a:lnTo>
                    <a:pt x="2732649" y="599598"/>
                  </a:lnTo>
                  <a:lnTo>
                    <a:pt x="2791001" y="592453"/>
                  </a:lnTo>
                  <a:lnTo>
                    <a:pt x="2847696" y="584903"/>
                  </a:lnTo>
                  <a:lnTo>
                    <a:pt x="2902673" y="576959"/>
                  </a:lnTo>
                  <a:lnTo>
                    <a:pt x="2955868" y="568633"/>
                  </a:lnTo>
                  <a:lnTo>
                    <a:pt x="3007222" y="559935"/>
                  </a:lnTo>
                  <a:lnTo>
                    <a:pt x="3056671" y="550877"/>
                  </a:lnTo>
                  <a:lnTo>
                    <a:pt x="3104154" y="541470"/>
                  </a:lnTo>
                  <a:lnTo>
                    <a:pt x="3149611" y="531725"/>
                  </a:lnTo>
                  <a:lnTo>
                    <a:pt x="3192978" y="521655"/>
                  </a:lnTo>
                  <a:lnTo>
                    <a:pt x="3234195" y="511269"/>
                  </a:lnTo>
                  <a:lnTo>
                    <a:pt x="3273199" y="500580"/>
                  </a:lnTo>
                  <a:lnTo>
                    <a:pt x="3309930" y="489599"/>
                  </a:lnTo>
                  <a:lnTo>
                    <a:pt x="3376323" y="466804"/>
                  </a:lnTo>
                  <a:lnTo>
                    <a:pt x="3432880" y="442975"/>
                  </a:lnTo>
                  <a:lnTo>
                    <a:pt x="3479108" y="418203"/>
                  </a:lnTo>
                  <a:lnTo>
                    <a:pt x="3514513" y="392577"/>
                  </a:lnTo>
                  <a:lnTo>
                    <a:pt x="3546251" y="352737"/>
                  </a:lnTo>
                  <a:lnTo>
                    <a:pt x="3552444" y="325374"/>
                  </a:lnTo>
                  <a:lnTo>
                    <a:pt x="3550885" y="311619"/>
                  </a:lnTo>
                  <a:lnTo>
                    <a:pt x="3528004" y="271274"/>
                  </a:lnTo>
                  <a:lnTo>
                    <a:pt x="3498194" y="245256"/>
                  </a:lnTo>
                  <a:lnTo>
                    <a:pt x="3457316" y="220046"/>
                  </a:lnTo>
                  <a:lnTo>
                    <a:pt x="3405861" y="195734"/>
                  </a:lnTo>
                  <a:lnTo>
                    <a:pt x="3344325" y="172411"/>
                  </a:lnTo>
                  <a:lnTo>
                    <a:pt x="3273199" y="150167"/>
                  </a:lnTo>
                  <a:lnTo>
                    <a:pt x="3234195" y="139478"/>
                  </a:lnTo>
                  <a:lnTo>
                    <a:pt x="3192978" y="129092"/>
                  </a:lnTo>
                  <a:lnTo>
                    <a:pt x="3149611" y="119022"/>
                  </a:lnTo>
                  <a:lnTo>
                    <a:pt x="3104154" y="109277"/>
                  </a:lnTo>
                  <a:lnTo>
                    <a:pt x="3056671" y="99870"/>
                  </a:lnTo>
                  <a:lnTo>
                    <a:pt x="3007222" y="90812"/>
                  </a:lnTo>
                  <a:lnTo>
                    <a:pt x="2955868" y="82114"/>
                  </a:lnTo>
                  <a:lnTo>
                    <a:pt x="2902673" y="73788"/>
                  </a:lnTo>
                  <a:lnTo>
                    <a:pt x="2847696" y="65844"/>
                  </a:lnTo>
                  <a:lnTo>
                    <a:pt x="2791001" y="58294"/>
                  </a:lnTo>
                  <a:lnTo>
                    <a:pt x="2732649" y="51149"/>
                  </a:lnTo>
                  <a:lnTo>
                    <a:pt x="2672700" y="44421"/>
                  </a:lnTo>
                  <a:lnTo>
                    <a:pt x="2611218" y="38121"/>
                  </a:lnTo>
                  <a:lnTo>
                    <a:pt x="2548263" y="32260"/>
                  </a:lnTo>
                  <a:lnTo>
                    <a:pt x="2483898" y="26849"/>
                  </a:lnTo>
                  <a:lnTo>
                    <a:pt x="2418184" y="21900"/>
                  </a:lnTo>
                  <a:lnTo>
                    <a:pt x="2351182" y="17424"/>
                  </a:lnTo>
                  <a:lnTo>
                    <a:pt x="2282955" y="13432"/>
                  </a:lnTo>
                  <a:lnTo>
                    <a:pt x="2213563" y="9936"/>
                  </a:lnTo>
                  <a:lnTo>
                    <a:pt x="2143069" y="6947"/>
                  </a:lnTo>
                  <a:lnTo>
                    <a:pt x="2071534" y="4476"/>
                  </a:lnTo>
                  <a:lnTo>
                    <a:pt x="1999021" y="2535"/>
                  </a:lnTo>
                  <a:lnTo>
                    <a:pt x="1925589" y="1134"/>
                  </a:lnTo>
                  <a:lnTo>
                    <a:pt x="1851303" y="285"/>
                  </a:lnTo>
                  <a:lnTo>
                    <a:pt x="1776222" y="0"/>
                  </a:lnTo>
                  <a:close/>
                </a:path>
              </a:pathLst>
            </a:custGeom>
            <a:solidFill>
              <a:srgbClr val="FBD1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864095" y="2977895"/>
              <a:ext cx="3552825" cy="650875"/>
            </a:xfrm>
            <a:custGeom>
              <a:avLst/>
              <a:gdLst/>
              <a:ahLst/>
              <a:cxnLst/>
              <a:rect l="l" t="t" r="r" b="b"/>
              <a:pathLst>
                <a:path w="3552825" h="650875">
                  <a:moveTo>
                    <a:pt x="0" y="325374"/>
                  </a:moveTo>
                  <a:lnTo>
                    <a:pt x="13839" y="284558"/>
                  </a:lnTo>
                  <a:lnTo>
                    <a:pt x="54249" y="245256"/>
                  </a:lnTo>
                  <a:lnTo>
                    <a:pt x="95127" y="220046"/>
                  </a:lnTo>
                  <a:lnTo>
                    <a:pt x="146582" y="195734"/>
                  </a:lnTo>
                  <a:lnTo>
                    <a:pt x="208118" y="172411"/>
                  </a:lnTo>
                  <a:lnTo>
                    <a:pt x="279244" y="150167"/>
                  </a:lnTo>
                  <a:lnTo>
                    <a:pt x="318248" y="139478"/>
                  </a:lnTo>
                  <a:lnTo>
                    <a:pt x="359465" y="129092"/>
                  </a:lnTo>
                  <a:lnTo>
                    <a:pt x="402832" y="119022"/>
                  </a:lnTo>
                  <a:lnTo>
                    <a:pt x="448289" y="109277"/>
                  </a:lnTo>
                  <a:lnTo>
                    <a:pt x="495772" y="99870"/>
                  </a:lnTo>
                  <a:lnTo>
                    <a:pt x="545221" y="90812"/>
                  </a:lnTo>
                  <a:lnTo>
                    <a:pt x="596575" y="82114"/>
                  </a:lnTo>
                  <a:lnTo>
                    <a:pt x="649770" y="73788"/>
                  </a:lnTo>
                  <a:lnTo>
                    <a:pt x="704747" y="65844"/>
                  </a:lnTo>
                  <a:lnTo>
                    <a:pt x="761442" y="58294"/>
                  </a:lnTo>
                  <a:lnTo>
                    <a:pt x="819794" y="51149"/>
                  </a:lnTo>
                  <a:lnTo>
                    <a:pt x="879743" y="44421"/>
                  </a:lnTo>
                  <a:lnTo>
                    <a:pt x="941225" y="38121"/>
                  </a:lnTo>
                  <a:lnTo>
                    <a:pt x="1004180" y="32260"/>
                  </a:lnTo>
                  <a:lnTo>
                    <a:pt x="1068545" y="26849"/>
                  </a:lnTo>
                  <a:lnTo>
                    <a:pt x="1134259" y="21900"/>
                  </a:lnTo>
                  <a:lnTo>
                    <a:pt x="1201261" y="17424"/>
                  </a:lnTo>
                  <a:lnTo>
                    <a:pt x="1269488" y="13432"/>
                  </a:lnTo>
                  <a:lnTo>
                    <a:pt x="1338880" y="9936"/>
                  </a:lnTo>
                  <a:lnTo>
                    <a:pt x="1409374" y="6947"/>
                  </a:lnTo>
                  <a:lnTo>
                    <a:pt x="1480909" y="4476"/>
                  </a:lnTo>
                  <a:lnTo>
                    <a:pt x="1553422" y="2535"/>
                  </a:lnTo>
                  <a:lnTo>
                    <a:pt x="1626854" y="1134"/>
                  </a:lnTo>
                  <a:lnTo>
                    <a:pt x="1701140" y="285"/>
                  </a:lnTo>
                  <a:lnTo>
                    <a:pt x="1776222" y="0"/>
                  </a:lnTo>
                  <a:lnTo>
                    <a:pt x="1851303" y="285"/>
                  </a:lnTo>
                  <a:lnTo>
                    <a:pt x="1925589" y="1134"/>
                  </a:lnTo>
                  <a:lnTo>
                    <a:pt x="1999021" y="2535"/>
                  </a:lnTo>
                  <a:lnTo>
                    <a:pt x="2071534" y="4476"/>
                  </a:lnTo>
                  <a:lnTo>
                    <a:pt x="2143069" y="6947"/>
                  </a:lnTo>
                  <a:lnTo>
                    <a:pt x="2213563" y="9936"/>
                  </a:lnTo>
                  <a:lnTo>
                    <a:pt x="2282955" y="13432"/>
                  </a:lnTo>
                  <a:lnTo>
                    <a:pt x="2351182" y="17424"/>
                  </a:lnTo>
                  <a:lnTo>
                    <a:pt x="2418184" y="21900"/>
                  </a:lnTo>
                  <a:lnTo>
                    <a:pt x="2483898" y="26849"/>
                  </a:lnTo>
                  <a:lnTo>
                    <a:pt x="2548263" y="32260"/>
                  </a:lnTo>
                  <a:lnTo>
                    <a:pt x="2611218" y="38121"/>
                  </a:lnTo>
                  <a:lnTo>
                    <a:pt x="2672700" y="44421"/>
                  </a:lnTo>
                  <a:lnTo>
                    <a:pt x="2732649" y="51149"/>
                  </a:lnTo>
                  <a:lnTo>
                    <a:pt x="2791001" y="58294"/>
                  </a:lnTo>
                  <a:lnTo>
                    <a:pt x="2847696" y="65844"/>
                  </a:lnTo>
                  <a:lnTo>
                    <a:pt x="2902673" y="73788"/>
                  </a:lnTo>
                  <a:lnTo>
                    <a:pt x="2955868" y="82114"/>
                  </a:lnTo>
                  <a:lnTo>
                    <a:pt x="3007222" y="90812"/>
                  </a:lnTo>
                  <a:lnTo>
                    <a:pt x="3056671" y="99870"/>
                  </a:lnTo>
                  <a:lnTo>
                    <a:pt x="3104154" y="109277"/>
                  </a:lnTo>
                  <a:lnTo>
                    <a:pt x="3149611" y="119022"/>
                  </a:lnTo>
                  <a:lnTo>
                    <a:pt x="3192978" y="129092"/>
                  </a:lnTo>
                  <a:lnTo>
                    <a:pt x="3234195" y="139478"/>
                  </a:lnTo>
                  <a:lnTo>
                    <a:pt x="3273199" y="150167"/>
                  </a:lnTo>
                  <a:lnTo>
                    <a:pt x="3309930" y="161148"/>
                  </a:lnTo>
                  <a:lnTo>
                    <a:pt x="3376323" y="183943"/>
                  </a:lnTo>
                  <a:lnTo>
                    <a:pt x="3432880" y="207772"/>
                  </a:lnTo>
                  <a:lnTo>
                    <a:pt x="3479108" y="232544"/>
                  </a:lnTo>
                  <a:lnTo>
                    <a:pt x="3514513" y="258170"/>
                  </a:lnTo>
                  <a:lnTo>
                    <a:pt x="3546251" y="298010"/>
                  </a:lnTo>
                  <a:lnTo>
                    <a:pt x="3552444" y="325374"/>
                  </a:lnTo>
                  <a:lnTo>
                    <a:pt x="3550885" y="339128"/>
                  </a:lnTo>
                  <a:lnTo>
                    <a:pt x="3528004" y="379473"/>
                  </a:lnTo>
                  <a:lnTo>
                    <a:pt x="3498194" y="405491"/>
                  </a:lnTo>
                  <a:lnTo>
                    <a:pt x="3457316" y="430701"/>
                  </a:lnTo>
                  <a:lnTo>
                    <a:pt x="3405861" y="455013"/>
                  </a:lnTo>
                  <a:lnTo>
                    <a:pt x="3344325" y="478336"/>
                  </a:lnTo>
                  <a:lnTo>
                    <a:pt x="3273199" y="500580"/>
                  </a:lnTo>
                  <a:lnTo>
                    <a:pt x="3234195" y="511269"/>
                  </a:lnTo>
                  <a:lnTo>
                    <a:pt x="3192978" y="521655"/>
                  </a:lnTo>
                  <a:lnTo>
                    <a:pt x="3149611" y="531725"/>
                  </a:lnTo>
                  <a:lnTo>
                    <a:pt x="3104154" y="541470"/>
                  </a:lnTo>
                  <a:lnTo>
                    <a:pt x="3056671" y="550877"/>
                  </a:lnTo>
                  <a:lnTo>
                    <a:pt x="3007222" y="559935"/>
                  </a:lnTo>
                  <a:lnTo>
                    <a:pt x="2955868" y="568633"/>
                  </a:lnTo>
                  <a:lnTo>
                    <a:pt x="2902673" y="576959"/>
                  </a:lnTo>
                  <a:lnTo>
                    <a:pt x="2847696" y="584903"/>
                  </a:lnTo>
                  <a:lnTo>
                    <a:pt x="2791001" y="592453"/>
                  </a:lnTo>
                  <a:lnTo>
                    <a:pt x="2732649" y="599598"/>
                  </a:lnTo>
                  <a:lnTo>
                    <a:pt x="2672700" y="606326"/>
                  </a:lnTo>
                  <a:lnTo>
                    <a:pt x="2611218" y="612626"/>
                  </a:lnTo>
                  <a:lnTo>
                    <a:pt x="2548263" y="618487"/>
                  </a:lnTo>
                  <a:lnTo>
                    <a:pt x="2483898" y="623898"/>
                  </a:lnTo>
                  <a:lnTo>
                    <a:pt x="2418184" y="628847"/>
                  </a:lnTo>
                  <a:lnTo>
                    <a:pt x="2351182" y="633323"/>
                  </a:lnTo>
                  <a:lnTo>
                    <a:pt x="2282955" y="637315"/>
                  </a:lnTo>
                  <a:lnTo>
                    <a:pt x="2213563" y="640811"/>
                  </a:lnTo>
                  <a:lnTo>
                    <a:pt x="2143069" y="643800"/>
                  </a:lnTo>
                  <a:lnTo>
                    <a:pt x="2071534" y="646271"/>
                  </a:lnTo>
                  <a:lnTo>
                    <a:pt x="1999021" y="648212"/>
                  </a:lnTo>
                  <a:lnTo>
                    <a:pt x="1925589" y="649613"/>
                  </a:lnTo>
                  <a:lnTo>
                    <a:pt x="1851303" y="650462"/>
                  </a:lnTo>
                  <a:lnTo>
                    <a:pt x="1776222" y="650747"/>
                  </a:lnTo>
                  <a:lnTo>
                    <a:pt x="1701140" y="650462"/>
                  </a:lnTo>
                  <a:lnTo>
                    <a:pt x="1626854" y="649613"/>
                  </a:lnTo>
                  <a:lnTo>
                    <a:pt x="1553422" y="648212"/>
                  </a:lnTo>
                  <a:lnTo>
                    <a:pt x="1480909" y="646271"/>
                  </a:lnTo>
                  <a:lnTo>
                    <a:pt x="1409374" y="643800"/>
                  </a:lnTo>
                  <a:lnTo>
                    <a:pt x="1338880" y="640811"/>
                  </a:lnTo>
                  <a:lnTo>
                    <a:pt x="1269488" y="637315"/>
                  </a:lnTo>
                  <a:lnTo>
                    <a:pt x="1201261" y="633323"/>
                  </a:lnTo>
                  <a:lnTo>
                    <a:pt x="1134259" y="628847"/>
                  </a:lnTo>
                  <a:lnTo>
                    <a:pt x="1068545" y="623898"/>
                  </a:lnTo>
                  <a:lnTo>
                    <a:pt x="1004180" y="618487"/>
                  </a:lnTo>
                  <a:lnTo>
                    <a:pt x="941225" y="612626"/>
                  </a:lnTo>
                  <a:lnTo>
                    <a:pt x="879743" y="606326"/>
                  </a:lnTo>
                  <a:lnTo>
                    <a:pt x="819794" y="599598"/>
                  </a:lnTo>
                  <a:lnTo>
                    <a:pt x="761442" y="592453"/>
                  </a:lnTo>
                  <a:lnTo>
                    <a:pt x="704747" y="584903"/>
                  </a:lnTo>
                  <a:lnTo>
                    <a:pt x="649770" y="576959"/>
                  </a:lnTo>
                  <a:lnTo>
                    <a:pt x="596575" y="568633"/>
                  </a:lnTo>
                  <a:lnTo>
                    <a:pt x="545221" y="559935"/>
                  </a:lnTo>
                  <a:lnTo>
                    <a:pt x="495772" y="550877"/>
                  </a:lnTo>
                  <a:lnTo>
                    <a:pt x="448289" y="541470"/>
                  </a:lnTo>
                  <a:lnTo>
                    <a:pt x="402832" y="531725"/>
                  </a:lnTo>
                  <a:lnTo>
                    <a:pt x="359465" y="521655"/>
                  </a:lnTo>
                  <a:lnTo>
                    <a:pt x="318248" y="511269"/>
                  </a:lnTo>
                  <a:lnTo>
                    <a:pt x="279244" y="500580"/>
                  </a:lnTo>
                  <a:lnTo>
                    <a:pt x="242513" y="489599"/>
                  </a:lnTo>
                  <a:lnTo>
                    <a:pt x="176120" y="466804"/>
                  </a:lnTo>
                  <a:lnTo>
                    <a:pt x="119563" y="442975"/>
                  </a:lnTo>
                  <a:lnTo>
                    <a:pt x="73335" y="418203"/>
                  </a:lnTo>
                  <a:lnTo>
                    <a:pt x="37930" y="392577"/>
                  </a:lnTo>
                  <a:lnTo>
                    <a:pt x="6192" y="352737"/>
                  </a:lnTo>
                  <a:lnTo>
                    <a:pt x="0" y="325374"/>
                  </a:lnTo>
                  <a:close/>
                </a:path>
              </a:pathLst>
            </a:custGeom>
            <a:ln w="914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7464043" y="3106039"/>
            <a:ext cx="24568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ahoma"/>
                <a:cs typeface="Tahoma"/>
              </a:rPr>
              <a:t>nařízení,</a:t>
            </a:r>
            <a:r>
              <a:rPr sz="2400" spc="-9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směrnice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5" dirty="0"/>
              <a:t>19</a:t>
            </a:fld>
            <a:r>
              <a:rPr spc="-5" dirty="0"/>
              <a:t>	</a:t>
            </a:r>
            <a:r>
              <a:rPr spc="-15" dirty="0"/>
              <a:t>JUDr. </a:t>
            </a:r>
            <a:r>
              <a:rPr spc="-5" dirty="0"/>
              <a:t>Malachta Radovan </a:t>
            </a:r>
            <a:r>
              <a:rPr dirty="0"/>
              <a:t>-</a:t>
            </a:r>
            <a:r>
              <a:rPr spc="-40" dirty="0"/>
              <a:t> </a:t>
            </a:r>
            <a:r>
              <a:rPr spc="-5" dirty="0"/>
              <a:t>KMEP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0988" y="591388"/>
            <a:ext cx="95916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i="0" spc="-5" dirty="0">
                <a:latin typeface="Arial"/>
                <a:cs typeface="Arial"/>
              </a:rPr>
              <a:t>Organizační </a:t>
            </a:r>
            <a:r>
              <a:rPr i="0" spc="-10" dirty="0">
                <a:latin typeface="Arial"/>
                <a:cs typeface="Arial"/>
              </a:rPr>
              <a:t>pokyny </a:t>
            </a:r>
            <a:r>
              <a:rPr i="0" spc="-5" dirty="0">
                <a:latin typeface="Arial"/>
                <a:cs typeface="Arial"/>
              </a:rPr>
              <a:t>– </a:t>
            </a:r>
            <a:r>
              <a:rPr i="0" spc="-10" dirty="0">
                <a:latin typeface="Arial"/>
                <a:cs typeface="Arial"/>
              </a:rPr>
              <a:t>studijní</a:t>
            </a:r>
            <a:r>
              <a:rPr i="0" spc="80" dirty="0">
                <a:latin typeface="Arial"/>
                <a:cs typeface="Arial"/>
              </a:rPr>
              <a:t> </a:t>
            </a:r>
            <a:r>
              <a:rPr i="0" spc="-10" dirty="0">
                <a:latin typeface="Arial"/>
                <a:cs typeface="Arial"/>
              </a:rPr>
              <a:t>materiály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6091" y="2394204"/>
            <a:ext cx="5219700" cy="1675459"/>
          </a:xfrm>
          <a:prstGeom prst="rect">
            <a:avLst/>
          </a:prstGeom>
          <a:solidFill>
            <a:srgbClr val="DBF4FF"/>
          </a:solidFill>
          <a:ln w="9144">
            <a:solidFill>
              <a:srgbClr val="0000DC"/>
            </a:solidFill>
          </a:ln>
        </p:spPr>
        <p:txBody>
          <a:bodyPr vert="horz" wrap="square" lIns="0" tIns="125095" rIns="0" bIns="0" rtlCol="0">
            <a:spAutoFit/>
          </a:bodyPr>
          <a:lstStyle/>
          <a:p>
            <a:pPr marL="250825" indent="-180340">
              <a:lnSpc>
                <a:spcPct val="100000"/>
              </a:lnSpc>
              <a:spcBef>
                <a:spcPts val="985"/>
              </a:spcBef>
              <a:buClr>
                <a:srgbClr val="0000DC"/>
              </a:buClr>
              <a:buChar char="̶"/>
              <a:tabLst>
                <a:tab pos="250825" algn="l"/>
                <a:tab pos="251460" algn="l"/>
              </a:tabLst>
            </a:pPr>
            <a:r>
              <a:rPr lang="cs-CZ" sz="2800" spc="-5" dirty="0">
                <a:latin typeface="Arial"/>
                <a:cs typeface="Arial"/>
              </a:rPr>
              <a:t>prezentace s výkladem</a:t>
            </a:r>
          </a:p>
          <a:p>
            <a:pPr marL="250825" indent="-180340">
              <a:lnSpc>
                <a:spcPct val="100000"/>
              </a:lnSpc>
              <a:spcBef>
                <a:spcPts val="985"/>
              </a:spcBef>
              <a:buClr>
                <a:srgbClr val="0000DC"/>
              </a:buClr>
              <a:buChar char="̶"/>
              <a:tabLst>
                <a:tab pos="250825" algn="l"/>
                <a:tab pos="251460" algn="l"/>
              </a:tabLst>
            </a:pPr>
            <a:r>
              <a:rPr lang="cs-CZ" sz="2800" spc="-5" dirty="0">
                <a:latin typeface="Arial"/>
                <a:cs typeface="Arial"/>
              </a:rPr>
              <a:t>učebnice (upřesněné</a:t>
            </a:r>
            <a:r>
              <a:rPr lang="cs-CZ" sz="2800" spc="20" dirty="0">
                <a:latin typeface="Arial"/>
                <a:cs typeface="Arial"/>
              </a:rPr>
              <a:t> </a:t>
            </a:r>
            <a:r>
              <a:rPr lang="cs-CZ" sz="2800" spc="-5" dirty="0">
                <a:latin typeface="Arial"/>
                <a:cs typeface="Arial"/>
              </a:rPr>
              <a:t>pasáže)</a:t>
            </a:r>
            <a:endParaRPr lang="cs-CZ" sz="2800" dirty="0">
              <a:latin typeface="Arial"/>
              <a:cs typeface="Arial"/>
            </a:endParaRPr>
          </a:p>
          <a:p>
            <a:pPr marL="250825" indent="-180340">
              <a:lnSpc>
                <a:spcPct val="100000"/>
              </a:lnSpc>
              <a:spcBef>
                <a:spcPts val="985"/>
              </a:spcBef>
              <a:buClr>
                <a:srgbClr val="0000DC"/>
              </a:buClr>
              <a:buChar char="̶"/>
              <a:tabLst>
                <a:tab pos="250825" algn="l"/>
                <a:tab pos="251460" algn="l"/>
              </a:tabLst>
            </a:pPr>
            <a:r>
              <a:rPr sz="2800" spc="-5" dirty="0" err="1">
                <a:latin typeface="Arial"/>
                <a:cs typeface="Arial"/>
              </a:rPr>
              <a:t>podcasty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20840" y="1671827"/>
            <a:ext cx="3648455" cy="4556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5818" y="6261413"/>
            <a:ext cx="1612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2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542" y="6261413"/>
            <a:ext cx="228346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15" dirty="0">
                <a:solidFill>
                  <a:srgbClr val="0000DC"/>
                </a:solidFill>
                <a:latin typeface="Arial"/>
                <a:cs typeface="Arial"/>
              </a:rPr>
              <a:t>JUDr. </a:t>
            </a:r>
            <a:r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Malachta Radovan 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-</a:t>
            </a:r>
            <a:r>
              <a:rPr sz="1200" spc="-4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KMEP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1417" y="2760040"/>
            <a:ext cx="52209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C00000"/>
                </a:solidFill>
                <a:latin typeface="Arial"/>
                <a:cs typeface="Arial"/>
              </a:rPr>
              <a:t>Systematika</a:t>
            </a:r>
            <a:r>
              <a:rPr sz="44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4400" b="1" spc="-5" dirty="0">
                <a:solidFill>
                  <a:srgbClr val="C00000"/>
                </a:solidFill>
                <a:latin typeface="Arial"/>
                <a:cs typeface="Arial"/>
              </a:rPr>
              <a:t>vztahů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5" dirty="0"/>
              <a:t>20</a:t>
            </a:fld>
            <a:r>
              <a:rPr spc="-5" dirty="0"/>
              <a:t>	</a:t>
            </a:r>
            <a:r>
              <a:rPr spc="-15" dirty="0"/>
              <a:t>JUDr. </a:t>
            </a:r>
            <a:r>
              <a:rPr spc="-5" dirty="0"/>
              <a:t>Malachta Radovan </a:t>
            </a:r>
            <a:r>
              <a:rPr dirty="0"/>
              <a:t>-</a:t>
            </a:r>
            <a:r>
              <a:rPr spc="-40" dirty="0"/>
              <a:t> </a:t>
            </a:r>
            <a:r>
              <a:rPr spc="-5" dirty="0"/>
              <a:t>KMEP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26002" y="3698875"/>
            <a:ext cx="43580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0000DC"/>
                </a:solidFill>
                <a:latin typeface="Arial"/>
                <a:cs typeface="Arial"/>
              </a:rPr>
              <a:t>Tři </a:t>
            </a:r>
            <a:r>
              <a:rPr sz="3200" b="1" spc="-5" dirty="0">
                <a:solidFill>
                  <a:srgbClr val="0000DC"/>
                </a:solidFill>
                <a:latin typeface="Arial"/>
                <a:cs typeface="Arial"/>
              </a:rPr>
              <a:t>roviny úpravy</a:t>
            </a:r>
            <a:r>
              <a:rPr sz="3200" b="1" spc="-9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DC"/>
                </a:solidFill>
                <a:latin typeface="Arial"/>
                <a:cs typeface="Arial"/>
              </a:rPr>
              <a:t>PMO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ts val="4405"/>
              </a:lnSpc>
              <a:spcBef>
                <a:spcPts val="95"/>
              </a:spcBef>
            </a:pPr>
            <a:r>
              <a:rPr i="0" spc="-5" dirty="0">
                <a:latin typeface="Arial"/>
                <a:cs typeface="Arial"/>
              </a:rPr>
              <a:t>Systematika práva mezinárodního</a:t>
            </a:r>
            <a:r>
              <a:rPr i="0" spc="95" dirty="0">
                <a:latin typeface="Arial"/>
                <a:cs typeface="Arial"/>
              </a:rPr>
              <a:t> </a:t>
            </a:r>
            <a:r>
              <a:rPr i="0" spc="-5" dirty="0">
                <a:latin typeface="Arial"/>
                <a:cs typeface="Arial"/>
              </a:rPr>
              <a:t>obchodu</a:t>
            </a:r>
          </a:p>
          <a:p>
            <a:pPr marL="12700" marR="3810" algn="ctr">
              <a:lnSpc>
                <a:spcPts val="4405"/>
              </a:lnSpc>
            </a:pPr>
            <a:r>
              <a:rPr i="0" spc="-5" dirty="0">
                <a:latin typeface="Arial"/>
                <a:cs typeface="Arial"/>
              </a:rPr>
              <a:t>– tři úrovně</a:t>
            </a:r>
            <a:r>
              <a:rPr i="0" spc="5" dirty="0">
                <a:latin typeface="Arial"/>
                <a:cs typeface="Arial"/>
              </a:rPr>
              <a:t> </a:t>
            </a:r>
            <a:r>
              <a:rPr i="0" spc="-10" dirty="0">
                <a:latin typeface="Arial"/>
                <a:cs typeface="Arial"/>
              </a:rPr>
              <a:t>vztahů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64591" y="1884557"/>
            <a:ext cx="9130665" cy="3995420"/>
            <a:chOff x="1563560" y="2057844"/>
            <a:chExt cx="9130665" cy="3995420"/>
          </a:xfrm>
        </p:grpSpPr>
        <p:sp>
          <p:nvSpPr>
            <p:cNvPr id="4" name="object 4"/>
            <p:cNvSpPr/>
            <p:nvPr/>
          </p:nvSpPr>
          <p:spPr>
            <a:xfrm>
              <a:off x="1582038" y="2070862"/>
              <a:ext cx="837565" cy="3969385"/>
            </a:xfrm>
            <a:custGeom>
              <a:avLst/>
              <a:gdLst/>
              <a:ahLst/>
              <a:cxnLst/>
              <a:rect l="l" t="t" r="r" b="b"/>
              <a:pathLst>
                <a:path w="837564" h="3969385">
                  <a:moveTo>
                    <a:pt x="15367" y="0"/>
                  </a:moveTo>
                  <a:lnTo>
                    <a:pt x="49256" y="34470"/>
                  </a:lnTo>
                  <a:lnTo>
                    <a:pt x="82432" y="69374"/>
                  </a:lnTo>
                  <a:lnTo>
                    <a:pt x="114895" y="104704"/>
                  </a:lnTo>
                  <a:lnTo>
                    <a:pt x="146644" y="140449"/>
                  </a:lnTo>
                  <a:lnTo>
                    <a:pt x="177680" y="176600"/>
                  </a:lnTo>
                  <a:lnTo>
                    <a:pt x="208002" y="213149"/>
                  </a:lnTo>
                  <a:lnTo>
                    <a:pt x="237611" y="250086"/>
                  </a:lnTo>
                  <a:lnTo>
                    <a:pt x="266506" y="287401"/>
                  </a:lnTo>
                  <a:lnTo>
                    <a:pt x="294688" y="325085"/>
                  </a:lnTo>
                  <a:lnTo>
                    <a:pt x="322157" y="363130"/>
                  </a:lnTo>
                  <a:lnTo>
                    <a:pt x="348912" y="401526"/>
                  </a:lnTo>
                  <a:lnTo>
                    <a:pt x="374953" y="440264"/>
                  </a:lnTo>
                  <a:lnTo>
                    <a:pt x="400281" y="479334"/>
                  </a:lnTo>
                  <a:lnTo>
                    <a:pt x="424896" y="518727"/>
                  </a:lnTo>
                  <a:lnTo>
                    <a:pt x="448797" y="558435"/>
                  </a:lnTo>
                  <a:lnTo>
                    <a:pt x="471984" y="598447"/>
                  </a:lnTo>
                  <a:lnTo>
                    <a:pt x="494459" y="638755"/>
                  </a:lnTo>
                  <a:lnTo>
                    <a:pt x="516219" y="679349"/>
                  </a:lnTo>
                  <a:lnTo>
                    <a:pt x="537267" y="720220"/>
                  </a:lnTo>
                  <a:lnTo>
                    <a:pt x="557600" y="761359"/>
                  </a:lnTo>
                  <a:lnTo>
                    <a:pt x="577221" y="802756"/>
                  </a:lnTo>
                  <a:lnTo>
                    <a:pt x="596127" y="844403"/>
                  </a:lnTo>
                  <a:lnTo>
                    <a:pt x="614321" y="886291"/>
                  </a:lnTo>
                  <a:lnTo>
                    <a:pt x="631801" y="928409"/>
                  </a:lnTo>
                  <a:lnTo>
                    <a:pt x="648567" y="970748"/>
                  </a:lnTo>
                  <a:lnTo>
                    <a:pt x="664620" y="1013300"/>
                  </a:lnTo>
                  <a:lnTo>
                    <a:pt x="679960" y="1056056"/>
                  </a:lnTo>
                  <a:lnTo>
                    <a:pt x="694586" y="1099005"/>
                  </a:lnTo>
                  <a:lnTo>
                    <a:pt x="708498" y="1142139"/>
                  </a:lnTo>
                  <a:lnTo>
                    <a:pt x="721697" y="1185448"/>
                  </a:lnTo>
                  <a:lnTo>
                    <a:pt x="734183" y="1228924"/>
                  </a:lnTo>
                  <a:lnTo>
                    <a:pt x="745955" y="1272557"/>
                  </a:lnTo>
                  <a:lnTo>
                    <a:pt x="757014" y="1316337"/>
                  </a:lnTo>
                  <a:lnTo>
                    <a:pt x="767359" y="1360256"/>
                  </a:lnTo>
                  <a:lnTo>
                    <a:pt x="776991" y="1404305"/>
                  </a:lnTo>
                  <a:lnTo>
                    <a:pt x="785909" y="1448473"/>
                  </a:lnTo>
                  <a:lnTo>
                    <a:pt x="794114" y="1492752"/>
                  </a:lnTo>
                  <a:lnTo>
                    <a:pt x="801605" y="1537133"/>
                  </a:lnTo>
                  <a:lnTo>
                    <a:pt x="808383" y="1581606"/>
                  </a:lnTo>
                  <a:lnTo>
                    <a:pt x="814448" y="1626163"/>
                  </a:lnTo>
                  <a:lnTo>
                    <a:pt x="819799" y="1670793"/>
                  </a:lnTo>
                  <a:lnTo>
                    <a:pt x="824436" y="1715488"/>
                  </a:lnTo>
                  <a:lnTo>
                    <a:pt x="828360" y="1760238"/>
                  </a:lnTo>
                  <a:lnTo>
                    <a:pt x="831571" y="1805034"/>
                  </a:lnTo>
                  <a:lnTo>
                    <a:pt x="834068" y="1849868"/>
                  </a:lnTo>
                  <a:lnTo>
                    <a:pt x="835852" y="1894729"/>
                  </a:lnTo>
                  <a:lnTo>
                    <a:pt x="836922" y="1939608"/>
                  </a:lnTo>
                  <a:lnTo>
                    <a:pt x="837279" y="1984497"/>
                  </a:lnTo>
                  <a:lnTo>
                    <a:pt x="836922" y="2029385"/>
                  </a:lnTo>
                  <a:lnTo>
                    <a:pt x="835852" y="2074265"/>
                  </a:lnTo>
                  <a:lnTo>
                    <a:pt x="834068" y="2119126"/>
                  </a:lnTo>
                  <a:lnTo>
                    <a:pt x="831571" y="2163959"/>
                  </a:lnTo>
                  <a:lnTo>
                    <a:pt x="828360" y="2208755"/>
                  </a:lnTo>
                  <a:lnTo>
                    <a:pt x="824436" y="2253505"/>
                  </a:lnTo>
                  <a:lnTo>
                    <a:pt x="819799" y="2298200"/>
                  </a:lnTo>
                  <a:lnTo>
                    <a:pt x="814448" y="2342830"/>
                  </a:lnTo>
                  <a:lnTo>
                    <a:pt x="808383" y="2387386"/>
                  </a:lnTo>
                  <a:lnTo>
                    <a:pt x="801605" y="2431859"/>
                  </a:lnTo>
                  <a:lnTo>
                    <a:pt x="794114" y="2476240"/>
                  </a:lnTo>
                  <a:lnTo>
                    <a:pt x="785909" y="2520519"/>
                  </a:lnTo>
                  <a:lnTo>
                    <a:pt x="776991" y="2564687"/>
                  </a:lnTo>
                  <a:lnTo>
                    <a:pt x="767359" y="2608735"/>
                  </a:lnTo>
                  <a:lnTo>
                    <a:pt x="757014" y="2652653"/>
                  </a:lnTo>
                  <a:lnTo>
                    <a:pt x="745955" y="2696433"/>
                  </a:lnTo>
                  <a:lnTo>
                    <a:pt x="734183" y="2740066"/>
                  </a:lnTo>
                  <a:lnTo>
                    <a:pt x="721697" y="2783541"/>
                  </a:lnTo>
                  <a:lnTo>
                    <a:pt x="708498" y="2826850"/>
                  </a:lnTo>
                  <a:lnTo>
                    <a:pt x="694586" y="2869984"/>
                  </a:lnTo>
                  <a:lnTo>
                    <a:pt x="679960" y="2912932"/>
                  </a:lnTo>
                  <a:lnTo>
                    <a:pt x="664620" y="2955687"/>
                  </a:lnTo>
                  <a:lnTo>
                    <a:pt x="648567" y="2998239"/>
                  </a:lnTo>
                  <a:lnTo>
                    <a:pt x="631801" y="3040578"/>
                  </a:lnTo>
                  <a:lnTo>
                    <a:pt x="614321" y="3082695"/>
                  </a:lnTo>
                  <a:lnTo>
                    <a:pt x="596127" y="3124582"/>
                  </a:lnTo>
                  <a:lnTo>
                    <a:pt x="577221" y="3166228"/>
                  </a:lnTo>
                  <a:lnTo>
                    <a:pt x="557600" y="3207625"/>
                  </a:lnTo>
                  <a:lnTo>
                    <a:pt x="537267" y="3248763"/>
                  </a:lnTo>
                  <a:lnTo>
                    <a:pt x="516219" y="3289634"/>
                  </a:lnTo>
                  <a:lnTo>
                    <a:pt x="494459" y="3330227"/>
                  </a:lnTo>
                  <a:lnTo>
                    <a:pt x="471984" y="3370534"/>
                  </a:lnTo>
                  <a:lnTo>
                    <a:pt x="448797" y="3410545"/>
                  </a:lnTo>
                  <a:lnTo>
                    <a:pt x="424896" y="3450252"/>
                  </a:lnTo>
                  <a:lnTo>
                    <a:pt x="400281" y="3489644"/>
                  </a:lnTo>
                  <a:lnTo>
                    <a:pt x="374953" y="3528714"/>
                  </a:lnTo>
                  <a:lnTo>
                    <a:pt x="348912" y="3567450"/>
                  </a:lnTo>
                  <a:lnTo>
                    <a:pt x="322157" y="3605845"/>
                  </a:lnTo>
                  <a:lnTo>
                    <a:pt x="294688" y="3643889"/>
                  </a:lnTo>
                  <a:lnTo>
                    <a:pt x="266506" y="3681573"/>
                  </a:lnTo>
                  <a:lnTo>
                    <a:pt x="237611" y="3718887"/>
                  </a:lnTo>
                  <a:lnTo>
                    <a:pt x="208002" y="3755823"/>
                  </a:lnTo>
                  <a:lnTo>
                    <a:pt x="177680" y="3792370"/>
                  </a:lnTo>
                  <a:lnTo>
                    <a:pt x="146644" y="3828520"/>
                  </a:lnTo>
                  <a:lnTo>
                    <a:pt x="114895" y="3864264"/>
                  </a:lnTo>
                  <a:lnTo>
                    <a:pt x="82432" y="3899593"/>
                  </a:lnTo>
                  <a:lnTo>
                    <a:pt x="49256" y="3934496"/>
                  </a:lnTo>
                  <a:lnTo>
                    <a:pt x="15367" y="3968965"/>
                  </a:lnTo>
                  <a:lnTo>
                    <a:pt x="0" y="3953675"/>
                  </a:lnTo>
                  <a:lnTo>
                    <a:pt x="33984" y="3919108"/>
                  </a:lnTo>
                  <a:lnTo>
                    <a:pt x="67246" y="3884102"/>
                  </a:lnTo>
                  <a:lnTo>
                    <a:pt x="99784" y="3848666"/>
                  </a:lnTo>
                  <a:lnTo>
                    <a:pt x="131599" y="3812808"/>
                  </a:lnTo>
                  <a:lnTo>
                    <a:pt x="162692" y="3776539"/>
                  </a:lnTo>
                  <a:lnTo>
                    <a:pt x="193061" y="3739869"/>
                  </a:lnTo>
                  <a:lnTo>
                    <a:pt x="222707" y="3702806"/>
                  </a:lnTo>
                  <a:lnTo>
                    <a:pt x="251630" y="3665359"/>
                  </a:lnTo>
                  <a:lnTo>
                    <a:pt x="279830" y="3627540"/>
                  </a:lnTo>
                  <a:lnTo>
                    <a:pt x="307307" y="3589356"/>
                  </a:lnTo>
                  <a:lnTo>
                    <a:pt x="334061" y="3550817"/>
                  </a:lnTo>
                  <a:lnTo>
                    <a:pt x="360092" y="3511933"/>
                  </a:lnTo>
                  <a:lnTo>
                    <a:pt x="385399" y="3472714"/>
                  </a:lnTo>
                  <a:lnTo>
                    <a:pt x="409984" y="3433168"/>
                  </a:lnTo>
                  <a:lnTo>
                    <a:pt x="433846" y="3393305"/>
                  </a:lnTo>
                  <a:lnTo>
                    <a:pt x="456984" y="3353135"/>
                  </a:lnTo>
                  <a:lnTo>
                    <a:pt x="479399" y="3312667"/>
                  </a:lnTo>
                  <a:lnTo>
                    <a:pt x="501092" y="3271911"/>
                  </a:lnTo>
                  <a:lnTo>
                    <a:pt x="522061" y="3230876"/>
                  </a:lnTo>
                  <a:lnTo>
                    <a:pt x="542307" y="3189571"/>
                  </a:lnTo>
                  <a:lnTo>
                    <a:pt x="561830" y="3148006"/>
                  </a:lnTo>
                  <a:lnTo>
                    <a:pt x="580630" y="3106190"/>
                  </a:lnTo>
                  <a:lnTo>
                    <a:pt x="598707" y="3064133"/>
                  </a:lnTo>
                  <a:lnTo>
                    <a:pt x="616061" y="3021845"/>
                  </a:lnTo>
                  <a:lnTo>
                    <a:pt x="632692" y="2979334"/>
                  </a:lnTo>
                  <a:lnTo>
                    <a:pt x="648599" y="2936611"/>
                  </a:lnTo>
                  <a:lnTo>
                    <a:pt x="663784" y="2893684"/>
                  </a:lnTo>
                  <a:lnTo>
                    <a:pt x="678246" y="2850563"/>
                  </a:lnTo>
                  <a:lnTo>
                    <a:pt x="691984" y="2807258"/>
                  </a:lnTo>
                  <a:lnTo>
                    <a:pt x="704999" y="2763778"/>
                  </a:lnTo>
                  <a:lnTo>
                    <a:pt x="717292" y="2720132"/>
                  </a:lnTo>
                  <a:lnTo>
                    <a:pt x="728861" y="2676331"/>
                  </a:lnTo>
                  <a:lnTo>
                    <a:pt x="739707" y="2632382"/>
                  </a:lnTo>
                  <a:lnTo>
                    <a:pt x="749830" y="2588297"/>
                  </a:lnTo>
                  <a:lnTo>
                    <a:pt x="759230" y="2544084"/>
                  </a:lnTo>
                  <a:lnTo>
                    <a:pt x="767907" y="2499753"/>
                  </a:lnTo>
                  <a:lnTo>
                    <a:pt x="775861" y="2455313"/>
                  </a:lnTo>
                  <a:lnTo>
                    <a:pt x="783092" y="2410774"/>
                  </a:lnTo>
                  <a:lnTo>
                    <a:pt x="789599" y="2366144"/>
                  </a:lnTo>
                  <a:lnTo>
                    <a:pt x="795384" y="2321435"/>
                  </a:lnTo>
                  <a:lnTo>
                    <a:pt x="800446" y="2276655"/>
                  </a:lnTo>
                  <a:lnTo>
                    <a:pt x="804784" y="2231813"/>
                  </a:lnTo>
                  <a:lnTo>
                    <a:pt x="808399" y="2186919"/>
                  </a:lnTo>
                  <a:lnTo>
                    <a:pt x="811292" y="2141982"/>
                  </a:lnTo>
                  <a:lnTo>
                    <a:pt x="813461" y="2097013"/>
                  </a:lnTo>
                  <a:lnTo>
                    <a:pt x="814907" y="2052020"/>
                  </a:lnTo>
                  <a:lnTo>
                    <a:pt x="815630" y="2007012"/>
                  </a:lnTo>
                  <a:lnTo>
                    <a:pt x="815630" y="1962000"/>
                  </a:lnTo>
                  <a:lnTo>
                    <a:pt x="814907" y="1916993"/>
                  </a:lnTo>
                  <a:lnTo>
                    <a:pt x="813461" y="1872000"/>
                  </a:lnTo>
                  <a:lnTo>
                    <a:pt x="811292" y="1827030"/>
                  </a:lnTo>
                  <a:lnTo>
                    <a:pt x="808399" y="1782094"/>
                  </a:lnTo>
                  <a:lnTo>
                    <a:pt x="804784" y="1737200"/>
                  </a:lnTo>
                  <a:lnTo>
                    <a:pt x="800446" y="1692359"/>
                  </a:lnTo>
                  <a:lnTo>
                    <a:pt x="795384" y="1647578"/>
                  </a:lnTo>
                  <a:lnTo>
                    <a:pt x="789599" y="1602869"/>
                  </a:lnTo>
                  <a:lnTo>
                    <a:pt x="783092" y="1558240"/>
                  </a:lnTo>
                  <a:lnTo>
                    <a:pt x="775861" y="1513701"/>
                  </a:lnTo>
                  <a:lnTo>
                    <a:pt x="767907" y="1469261"/>
                  </a:lnTo>
                  <a:lnTo>
                    <a:pt x="759230" y="1424930"/>
                  </a:lnTo>
                  <a:lnTo>
                    <a:pt x="749830" y="1380718"/>
                  </a:lnTo>
                  <a:lnTo>
                    <a:pt x="739707" y="1336633"/>
                  </a:lnTo>
                  <a:lnTo>
                    <a:pt x="728861" y="1292685"/>
                  </a:lnTo>
                  <a:lnTo>
                    <a:pt x="717292" y="1248884"/>
                  </a:lnTo>
                  <a:lnTo>
                    <a:pt x="704999" y="1205239"/>
                  </a:lnTo>
                  <a:lnTo>
                    <a:pt x="691984" y="1161759"/>
                  </a:lnTo>
                  <a:lnTo>
                    <a:pt x="678246" y="1118454"/>
                  </a:lnTo>
                  <a:lnTo>
                    <a:pt x="663784" y="1075334"/>
                  </a:lnTo>
                  <a:lnTo>
                    <a:pt x="648599" y="1032408"/>
                  </a:lnTo>
                  <a:lnTo>
                    <a:pt x="632692" y="989685"/>
                  </a:lnTo>
                  <a:lnTo>
                    <a:pt x="616061" y="947175"/>
                  </a:lnTo>
                  <a:lnTo>
                    <a:pt x="598707" y="904887"/>
                  </a:lnTo>
                  <a:lnTo>
                    <a:pt x="580630" y="862831"/>
                  </a:lnTo>
                  <a:lnTo>
                    <a:pt x="561830" y="821016"/>
                  </a:lnTo>
                  <a:lnTo>
                    <a:pt x="542307" y="779451"/>
                  </a:lnTo>
                  <a:lnTo>
                    <a:pt x="522061" y="738147"/>
                  </a:lnTo>
                  <a:lnTo>
                    <a:pt x="501092" y="697113"/>
                  </a:lnTo>
                  <a:lnTo>
                    <a:pt x="479399" y="656357"/>
                  </a:lnTo>
                  <a:lnTo>
                    <a:pt x="456984" y="615890"/>
                  </a:lnTo>
                  <a:lnTo>
                    <a:pt x="433846" y="575721"/>
                  </a:lnTo>
                  <a:lnTo>
                    <a:pt x="409984" y="535859"/>
                  </a:lnTo>
                  <a:lnTo>
                    <a:pt x="385399" y="496314"/>
                  </a:lnTo>
                  <a:lnTo>
                    <a:pt x="360092" y="457095"/>
                  </a:lnTo>
                  <a:lnTo>
                    <a:pt x="334061" y="418212"/>
                  </a:lnTo>
                  <a:lnTo>
                    <a:pt x="307307" y="379675"/>
                  </a:lnTo>
                  <a:lnTo>
                    <a:pt x="279830" y="341492"/>
                  </a:lnTo>
                  <a:lnTo>
                    <a:pt x="251630" y="303673"/>
                  </a:lnTo>
                  <a:lnTo>
                    <a:pt x="222707" y="266228"/>
                  </a:lnTo>
                  <a:lnTo>
                    <a:pt x="193061" y="229166"/>
                  </a:lnTo>
                  <a:lnTo>
                    <a:pt x="162692" y="192496"/>
                  </a:lnTo>
                  <a:lnTo>
                    <a:pt x="131599" y="156228"/>
                  </a:lnTo>
                  <a:lnTo>
                    <a:pt x="99784" y="120372"/>
                  </a:lnTo>
                  <a:lnTo>
                    <a:pt x="67246" y="84937"/>
                  </a:lnTo>
                  <a:lnTo>
                    <a:pt x="33984" y="49932"/>
                  </a:lnTo>
                  <a:lnTo>
                    <a:pt x="0" y="15366"/>
                  </a:lnTo>
                  <a:lnTo>
                    <a:pt x="15367" y="0"/>
                  </a:lnTo>
                  <a:close/>
                </a:path>
              </a:pathLst>
            </a:custGeom>
            <a:ln w="25908">
              <a:solidFill>
                <a:srgbClr val="0000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97785" y="2387346"/>
              <a:ext cx="8583295" cy="833755"/>
            </a:xfrm>
            <a:custGeom>
              <a:avLst/>
              <a:gdLst/>
              <a:ahLst/>
              <a:cxnLst/>
              <a:rect l="l" t="t" r="r" b="b"/>
              <a:pathLst>
                <a:path w="8583295" h="833755">
                  <a:moveTo>
                    <a:pt x="8583167" y="0"/>
                  </a:moveTo>
                  <a:lnTo>
                    <a:pt x="0" y="0"/>
                  </a:lnTo>
                  <a:lnTo>
                    <a:pt x="0" y="833627"/>
                  </a:lnTo>
                  <a:lnTo>
                    <a:pt x="8583167" y="833627"/>
                  </a:lnTo>
                  <a:lnTo>
                    <a:pt x="8583167" y="0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97785" y="2387346"/>
              <a:ext cx="8583295" cy="833755"/>
            </a:xfrm>
            <a:custGeom>
              <a:avLst/>
              <a:gdLst/>
              <a:ahLst/>
              <a:cxnLst/>
              <a:rect l="l" t="t" r="r" b="b"/>
              <a:pathLst>
                <a:path w="8583295" h="833755">
                  <a:moveTo>
                    <a:pt x="0" y="833627"/>
                  </a:moveTo>
                  <a:lnTo>
                    <a:pt x="8583167" y="833627"/>
                  </a:lnTo>
                  <a:lnTo>
                    <a:pt x="8583167" y="0"/>
                  </a:lnTo>
                  <a:lnTo>
                    <a:pt x="0" y="0"/>
                  </a:lnTo>
                  <a:lnTo>
                    <a:pt x="0" y="83362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76577" y="2283714"/>
              <a:ext cx="1042669" cy="1041400"/>
            </a:xfrm>
            <a:custGeom>
              <a:avLst/>
              <a:gdLst/>
              <a:ahLst/>
              <a:cxnLst/>
              <a:rect l="l" t="t" r="r" b="b"/>
              <a:pathLst>
                <a:path w="1042669" h="1041400">
                  <a:moveTo>
                    <a:pt x="521208" y="0"/>
                  </a:moveTo>
                  <a:lnTo>
                    <a:pt x="473759" y="2127"/>
                  </a:lnTo>
                  <a:lnTo>
                    <a:pt x="427506" y="8386"/>
                  </a:lnTo>
                  <a:lnTo>
                    <a:pt x="382631" y="18593"/>
                  </a:lnTo>
                  <a:lnTo>
                    <a:pt x="339319" y="32564"/>
                  </a:lnTo>
                  <a:lnTo>
                    <a:pt x="297754" y="50115"/>
                  </a:lnTo>
                  <a:lnTo>
                    <a:pt x="258120" y="71063"/>
                  </a:lnTo>
                  <a:lnTo>
                    <a:pt x="220600" y="95224"/>
                  </a:lnTo>
                  <a:lnTo>
                    <a:pt x="185378" y="122413"/>
                  </a:lnTo>
                  <a:lnTo>
                    <a:pt x="152638" y="152447"/>
                  </a:lnTo>
                  <a:lnTo>
                    <a:pt x="122563" y="185143"/>
                  </a:lnTo>
                  <a:lnTo>
                    <a:pt x="95339" y="220315"/>
                  </a:lnTo>
                  <a:lnTo>
                    <a:pt x="71148" y="257781"/>
                  </a:lnTo>
                  <a:lnTo>
                    <a:pt x="50174" y="297357"/>
                  </a:lnTo>
                  <a:lnTo>
                    <a:pt x="32601" y="338858"/>
                  </a:lnTo>
                  <a:lnTo>
                    <a:pt x="18614" y="382102"/>
                  </a:lnTo>
                  <a:lnTo>
                    <a:pt x="8395" y="426903"/>
                  </a:lnTo>
                  <a:lnTo>
                    <a:pt x="2129" y="473079"/>
                  </a:lnTo>
                  <a:lnTo>
                    <a:pt x="0" y="520446"/>
                  </a:lnTo>
                  <a:lnTo>
                    <a:pt x="2129" y="567812"/>
                  </a:lnTo>
                  <a:lnTo>
                    <a:pt x="8395" y="613988"/>
                  </a:lnTo>
                  <a:lnTo>
                    <a:pt x="18614" y="658789"/>
                  </a:lnTo>
                  <a:lnTo>
                    <a:pt x="32601" y="702033"/>
                  </a:lnTo>
                  <a:lnTo>
                    <a:pt x="50174" y="743534"/>
                  </a:lnTo>
                  <a:lnTo>
                    <a:pt x="71148" y="783110"/>
                  </a:lnTo>
                  <a:lnTo>
                    <a:pt x="95339" y="820576"/>
                  </a:lnTo>
                  <a:lnTo>
                    <a:pt x="122563" y="855748"/>
                  </a:lnTo>
                  <a:lnTo>
                    <a:pt x="152638" y="888444"/>
                  </a:lnTo>
                  <a:lnTo>
                    <a:pt x="185378" y="918478"/>
                  </a:lnTo>
                  <a:lnTo>
                    <a:pt x="220600" y="945667"/>
                  </a:lnTo>
                  <a:lnTo>
                    <a:pt x="258120" y="969828"/>
                  </a:lnTo>
                  <a:lnTo>
                    <a:pt x="297754" y="990776"/>
                  </a:lnTo>
                  <a:lnTo>
                    <a:pt x="339319" y="1008327"/>
                  </a:lnTo>
                  <a:lnTo>
                    <a:pt x="382631" y="1022298"/>
                  </a:lnTo>
                  <a:lnTo>
                    <a:pt x="427506" y="1032505"/>
                  </a:lnTo>
                  <a:lnTo>
                    <a:pt x="473759" y="1038764"/>
                  </a:lnTo>
                  <a:lnTo>
                    <a:pt x="521208" y="1040891"/>
                  </a:lnTo>
                  <a:lnTo>
                    <a:pt x="568656" y="1038764"/>
                  </a:lnTo>
                  <a:lnTo>
                    <a:pt x="614909" y="1032505"/>
                  </a:lnTo>
                  <a:lnTo>
                    <a:pt x="659784" y="1022298"/>
                  </a:lnTo>
                  <a:lnTo>
                    <a:pt x="703096" y="1008327"/>
                  </a:lnTo>
                  <a:lnTo>
                    <a:pt x="744661" y="990776"/>
                  </a:lnTo>
                  <a:lnTo>
                    <a:pt x="784295" y="969828"/>
                  </a:lnTo>
                  <a:lnTo>
                    <a:pt x="821815" y="945667"/>
                  </a:lnTo>
                  <a:lnTo>
                    <a:pt x="857037" y="918478"/>
                  </a:lnTo>
                  <a:lnTo>
                    <a:pt x="889777" y="888444"/>
                  </a:lnTo>
                  <a:lnTo>
                    <a:pt x="919852" y="855748"/>
                  </a:lnTo>
                  <a:lnTo>
                    <a:pt x="947076" y="820576"/>
                  </a:lnTo>
                  <a:lnTo>
                    <a:pt x="971267" y="783110"/>
                  </a:lnTo>
                  <a:lnTo>
                    <a:pt x="992241" y="743534"/>
                  </a:lnTo>
                  <a:lnTo>
                    <a:pt x="1009814" y="702033"/>
                  </a:lnTo>
                  <a:lnTo>
                    <a:pt x="1023801" y="658789"/>
                  </a:lnTo>
                  <a:lnTo>
                    <a:pt x="1034020" y="613988"/>
                  </a:lnTo>
                  <a:lnTo>
                    <a:pt x="1040286" y="567812"/>
                  </a:lnTo>
                  <a:lnTo>
                    <a:pt x="1042416" y="520446"/>
                  </a:lnTo>
                  <a:lnTo>
                    <a:pt x="1040286" y="473079"/>
                  </a:lnTo>
                  <a:lnTo>
                    <a:pt x="1034020" y="426903"/>
                  </a:lnTo>
                  <a:lnTo>
                    <a:pt x="1023801" y="382102"/>
                  </a:lnTo>
                  <a:lnTo>
                    <a:pt x="1009814" y="338858"/>
                  </a:lnTo>
                  <a:lnTo>
                    <a:pt x="992241" y="297357"/>
                  </a:lnTo>
                  <a:lnTo>
                    <a:pt x="971267" y="257781"/>
                  </a:lnTo>
                  <a:lnTo>
                    <a:pt x="947076" y="220315"/>
                  </a:lnTo>
                  <a:lnTo>
                    <a:pt x="919852" y="185143"/>
                  </a:lnTo>
                  <a:lnTo>
                    <a:pt x="889777" y="152447"/>
                  </a:lnTo>
                  <a:lnTo>
                    <a:pt x="857037" y="122413"/>
                  </a:lnTo>
                  <a:lnTo>
                    <a:pt x="821815" y="95224"/>
                  </a:lnTo>
                  <a:lnTo>
                    <a:pt x="784295" y="71063"/>
                  </a:lnTo>
                  <a:lnTo>
                    <a:pt x="744661" y="50115"/>
                  </a:lnTo>
                  <a:lnTo>
                    <a:pt x="703096" y="32564"/>
                  </a:lnTo>
                  <a:lnTo>
                    <a:pt x="659784" y="18593"/>
                  </a:lnTo>
                  <a:lnTo>
                    <a:pt x="614909" y="8386"/>
                  </a:lnTo>
                  <a:lnTo>
                    <a:pt x="568656" y="2127"/>
                  </a:lnTo>
                  <a:lnTo>
                    <a:pt x="5212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76577" y="2283714"/>
              <a:ext cx="1042669" cy="1041400"/>
            </a:xfrm>
            <a:custGeom>
              <a:avLst/>
              <a:gdLst/>
              <a:ahLst/>
              <a:cxnLst/>
              <a:rect l="l" t="t" r="r" b="b"/>
              <a:pathLst>
                <a:path w="1042669" h="1041400">
                  <a:moveTo>
                    <a:pt x="0" y="520446"/>
                  </a:moveTo>
                  <a:lnTo>
                    <a:pt x="2129" y="473079"/>
                  </a:lnTo>
                  <a:lnTo>
                    <a:pt x="8395" y="426903"/>
                  </a:lnTo>
                  <a:lnTo>
                    <a:pt x="18614" y="382102"/>
                  </a:lnTo>
                  <a:lnTo>
                    <a:pt x="32601" y="338858"/>
                  </a:lnTo>
                  <a:lnTo>
                    <a:pt x="50174" y="297357"/>
                  </a:lnTo>
                  <a:lnTo>
                    <a:pt x="71148" y="257781"/>
                  </a:lnTo>
                  <a:lnTo>
                    <a:pt x="95339" y="220315"/>
                  </a:lnTo>
                  <a:lnTo>
                    <a:pt x="122563" y="185143"/>
                  </a:lnTo>
                  <a:lnTo>
                    <a:pt x="152638" y="152447"/>
                  </a:lnTo>
                  <a:lnTo>
                    <a:pt x="185378" y="122413"/>
                  </a:lnTo>
                  <a:lnTo>
                    <a:pt x="220600" y="95224"/>
                  </a:lnTo>
                  <a:lnTo>
                    <a:pt x="258120" y="71063"/>
                  </a:lnTo>
                  <a:lnTo>
                    <a:pt x="297754" y="50115"/>
                  </a:lnTo>
                  <a:lnTo>
                    <a:pt x="339319" y="32564"/>
                  </a:lnTo>
                  <a:lnTo>
                    <a:pt x="382631" y="18593"/>
                  </a:lnTo>
                  <a:lnTo>
                    <a:pt x="427506" y="8386"/>
                  </a:lnTo>
                  <a:lnTo>
                    <a:pt x="473759" y="2127"/>
                  </a:lnTo>
                  <a:lnTo>
                    <a:pt x="521208" y="0"/>
                  </a:lnTo>
                  <a:lnTo>
                    <a:pt x="568656" y="2127"/>
                  </a:lnTo>
                  <a:lnTo>
                    <a:pt x="614909" y="8386"/>
                  </a:lnTo>
                  <a:lnTo>
                    <a:pt x="659784" y="18593"/>
                  </a:lnTo>
                  <a:lnTo>
                    <a:pt x="703096" y="32564"/>
                  </a:lnTo>
                  <a:lnTo>
                    <a:pt x="744661" y="50115"/>
                  </a:lnTo>
                  <a:lnTo>
                    <a:pt x="784295" y="71063"/>
                  </a:lnTo>
                  <a:lnTo>
                    <a:pt x="821815" y="95224"/>
                  </a:lnTo>
                  <a:lnTo>
                    <a:pt x="857037" y="122413"/>
                  </a:lnTo>
                  <a:lnTo>
                    <a:pt x="889777" y="152447"/>
                  </a:lnTo>
                  <a:lnTo>
                    <a:pt x="919852" y="185143"/>
                  </a:lnTo>
                  <a:lnTo>
                    <a:pt x="947076" y="220315"/>
                  </a:lnTo>
                  <a:lnTo>
                    <a:pt x="971267" y="257781"/>
                  </a:lnTo>
                  <a:lnTo>
                    <a:pt x="992241" y="297357"/>
                  </a:lnTo>
                  <a:lnTo>
                    <a:pt x="1009814" y="338858"/>
                  </a:lnTo>
                  <a:lnTo>
                    <a:pt x="1023801" y="382102"/>
                  </a:lnTo>
                  <a:lnTo>
                    <a:pt x="1034020" y="426903"/>
                  </a:lnTo>
                  <a:lnTo>
                    <a:pt x="1040286" y="473079"/>
                  </a:lnTo>
                  <a:lnTo>
                    <a:pt x="1042416" y="520446"/>
                  </a:lnTo>
                  <a:lnTo>
                    <a:pt x="1040286" y="567812"/>
                  </a:lnTo>
                  <a:lnTo>
                    <a:pt x="1034020" y="613988"/>
                  </a:lnTo>
                  <a:lnTo>
                    <a:pt x="1023801" y="658789"/>
                  </a:lnTo>
                  <a:lnTo>
                    <a:pt x="1009814" y="702033"/>
                  </a:lnTo>
                  <a:lnTo>
                    <a:pt x="992241" y="743534"/>
                  </a:lnTo>
                  <a:lnTo>
                    <a:pt x="971267" y="783110"/>
                  </a:lnTo>
                  <a:lnTo>
                    <a:pt x="947076" y="820576"/>
                  </a:lnTo>
                  <a:lnTo>
                    <a:pt x="919852" y="855748"/>
                  </a:lnTo>
                  <a:lnTo>
                    <a:pt x="889777" y="888444"/>
                  </a:lnTo>
                  <a:lnTo>
                    <a:pt x="857037" y="918478"/>
                  </a:lnTo>
                  <a:lnTo>
                    <a:pt x="821815" y="945667"/>
                  </a:lnTo>
                  <a:lnTo>
                    <a:pt x="784295" y="969828"/>
                  </a:lnTo>
                  <a:lnTo>
                    <a:pt x="744661" y="990776"/>
                  </a:lnTo>
                  <a:lnTo>
                    <a:pt x="703096" y="1008327"/>
                  </a:lnTo>
                  <a:lnTo>
                    <a:pt x="659784" y="1022298"/>
                  </a:lnTo>
                  <a:lnTo>
                    <a:pt x="614909" y="1032505"/>
                  </a:lnTo>
                  <a:lnTo>
                    <a:pt x="568656" y="1038764"/>
                  </a:lnTo>
                  <a:lnTo>
                    <a:pt x="521208" y="1040891"/>
                  </a:lnTo>
                  <a:lnTo>
                    <a:pt x="473759" y="1038764"/>
                  </a:lnTo>
                  <a:lnTo>
                    <a:pt x="427506" y="1032505"/>
                  </a:lnTo>
                  <a:lnTo>
                    <a:pt x="382631" y="1022298"/>
                  </a:lnTo>
                  <a:lnTo>
                    <a:pt x="339319" y="1008327"/>
                  </a:lnTo>
                  <a:lnTo>
                    <a:pt x="297754" y="990776"/>
                  </a:lnTo>
                  <a:lnTo>
                    <a:pt x="258120" y="969828"/>
                  </a:lnTo>
                  <a:lnTo>
                    <a:pt x="220600" y="945667"/>
                  </a:lnTo>
                  <a:lnTo>
                    <a:pt x="185378" y="918478"/>
                  </a:lnTo>
                  <a:lnTo>
                    <a:pt x="152638" y="888444"/>
                  </a:lnTo>
                  <a:lnTo>
                    <a:pt x="122563" y="855748"/>
                  </a:lnTo>
                  <a:lnTo>
                    <a:pt x="95339" y="820576"/>
                  </a:lnTo>
                  <a:lnTo>
                    <a:pt x="71148" y="783110"/>
                  </a:lnTo>
                  <a:lnTo>
                    <a:pt x="50174" y="743534"/>
                  </a:lnTo>
                  <a:lnTo>
                    <a:pt x="32601" y="702033"/>
                  </a:lnTo>
                  <a:lnTo>
                    <a:pt x="18614" y="658789"/>
                  </a:lnTo>
                  <a:lnTo>
                    <a:pt x="8395" y="613988"/>
                  </a:lnTo>
                  <a:lnTo>
                    <a:pt x="2129" y="567812"/>
                  </a:lnTo>
                  <a:lnTo>
                    <a:pt x="0" y="520446"/>
                  </a:lnTo>
                  <a:close/>
                </a:path>
              </a:pathLst>
            </a:custGeom>
            <a:ln w="25908">
              <a:solidFill>
                <a:srgbClr val="0000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01061" y="3638550"/>
              <a:ext cx="8280400" cy="833755"/>
            </a:xfrm>
            <a:custGeom>
              <a:avLst/>
              <a:gdLst/>
              <a:ahLst/>
              <a:cxnLst/>
              <a:rect l="l" t="t" r="r" b="b"/>
              <a:pathLst>
                <a:path w="8280400" h="833754">
                  <a:moveTo>
                    <a:pt x="8279892" y="0"/>
                  </a:moveTo>
                  <a:lnTo>
                    <a:pt x="0" y="0"/>
                  </a:lnTo>
                  <a:lnTo>
                    <a:pt x="0" y="833627"/>
                  </a:lnTo>
                  <a:lnTo>
                    <a:pt x="8279892" y="833627"/>
                  </a:lnTo>
                  <a:lnTo>
                    <a:pt x="8279892" y="0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01061" y="3638550"/>
              <a:ext cx="8280400" cy="833755"/>
            </a:xfrm>
            <a:custGeom>
              <a:avLst/>
              <a:gdLst/>
              <a:ahLst/>
              <a:cxnLst/>
              <a:rect l="l" t="t" r="r" b="b"/>
              <a:pathLst>
                <a:path w="8280400" h="833754">
                  <a:moveTo>
                    <a:pt x="0" y="833627"/>
                  </a:moveTo>
                  <a:lnTo>
                    <a:pt x="8279892" y="833627"/>
                  </a:lnTo>
                  <a:lnTo>
                    <a:pt x="8279892" y="0"/>
                  </a:lnTo>
                  <a:lnTo>
                    <a:pt x="0" y="0"/>
                  </a:lnTo>
                  <a:lnTo>
                    <a:pt x="0" y="83362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79853" y="3533394"/>
              <a:ext cx="1042669" cy="1042669"/>
            </a:xfrm>
            <a:custGeom>
              <a:avLst/>
              <a:gdLst/>
              <a:ahLst/>
              <a:cxnLst/>
              <a:rect l="l" t="t" r="r" b="b"/>
              <a:pathLst>
                <a:path w="1042669" h="1042670">
                  <a:moveTo>
                    <a:pt x="521207" y="0"/>
                  </a:moveTo>
                  <a:lnTo>
                    <a:pt x="473759" y="2129"/>
                  </a:lnTo>
                  <a:lnTo>
                    <a:pt x="427506" y="8395"/>
                  </a:lnTo>
                  <a:lnTo>
                    <a:pt x="382631" y="18614"/>
                  </a:lnTo>
                  <a:lnTo>
                    <a:pt x="339319" y="32601"/>
                  </a:lnTo>
                  <a:lnTo>
                    <a:pt x="297754" y="50174"/>
                  </a:lnTo>
                  <a:lnTo>
                    <a:pt x="258120" y="71148"/>
                  </a:lnTo>
                  <a:lnTo>
                    <a:pt x="220600" y="95339"/>
                  </a:lnTo>
                  <a:lnTo>
                    <a:pt x="185378" y="122563"/>
                  </a:lnTo>
                  <a:lnTo>
                    <a:pt x="152638" y="152638"/>
                  </a:lnTo>
                  <a:lnTo>
                    <a:pt x="122563" y="185378"/>
                  </a:lnTo>
                  <a:lnTo>
                    <a:pt x="95339" y="220600"/>
                  </a:lnTo>
                  <a:lnTo>
                    <a:pt x="71148" y="258120"/>
                  </a:lnTo>
                  <a:lnTo>
                    <a:pt x="50174" y="297754"/>
                  </a:lnTo>
                  <a:lnTo>
                    <a:pt x="32601" y="339319"/>
                  </a:lnTo>
                  <a:lnTo>
                    <a:pt x="18614" y="382631"/>
                  </a:lnTo>
                  <a:lnTo>
                    <a:pt x="8395" y="427506"/>
                  </a:lnTo>
                  <a:lnTo>
                    <a:pt x="2129" y="473759"/>
                  </a:lnTo>
                  <a:lnTo>
                    <a:pt x="0" y="521207"/>
                  </a:lnTo>
                  <a:lnTo>
                    <a:pt x="2129" y="568656"/>
                  </a:lnTo>
                  <a:lnTo>
                    <a:pt x="8395" y="614909"/>
                  </a:lnTo>
                  <a:lnTo>
                    <a:pt x="18614" y="659784"/>
                  </a:lnTo>
                  <a:lnTo>
                    <a:pt x="32601" y="703096"/>
                  </a:lnTo>
                  <a:lnTo>
                    <a:pt x="50174" y="744661"/>
                  </a:lnTo>
                  <a:lnTo>
                    <a:pt x="71148" y="784295"/>
                  </a:lnTo>
                  <a:lnTo>
                    <a:pt x="95339" y="821815"/>
                  </a:lnTo>
                  <a:lnTo>
                    <a:pt x="122563" y="857037"/>
                  </a:lnTo>
                  <a:lnTo>
                    <a:pt x="152638" y="889777"/>
                  </a:lnTo>
                  <a:lnTo>
                    <a:pt x="185378" y="919852"/>
                  </a:lnTo>
                  <a:lnTo>
                    <a:pt x="220600" y="947076"/>
                  </a:lnTo>
                  <a:lnTo>
                    <a:pt x="258120" y="971267"/>
                  </a:lnTo>
                  <a:lnTo>
                    <a:pt x="297754" y="992241"/>
                  </a:lnTo>
                  <a:lnTo>
                    <a:pt x="339319" y="1009814"/>
                  </a:lnTo>
                  <a:lnTo>
                    <a:pt x="382631" y="1023801"/>
                  </a:lnTo>
                  <a:lnTo>
                    <a:pt x="427506" y="1034020"/>
                  </a:lnTo>
                  <a:lnTo>
                    <a:pt x="473759" y="1040286"/>
                  </a:lnTo>
                  <a:lnTo>
                    <a:pt x="521207" y="1042415"/>
                  </a:lnTo>
                  <a:lnTo>
                    <a:pt x="568656" y="1040286"/>
                  </a:lnTo>
                  <a:lnTo>
                    <a:pt x="614909" y="1034020"/>
                  </a:lnTo>
                  <a:lnTo>
                    <a:pt x="659784" y="1023801"/>
                  </a:lnTo>
                  <a:lnTo>
                    <a:pt x="703096" y="1009814"/>
                  </a:lnTo>
                  <a:lnTo>
                    <a:pt x="744661" y="992241"/>
                  </a:lnTo>
                  <a:lnTo>
                    <a:pt x="784295" y="971267"/>
                  </a:lnTo>
                  <a:lnTo>
                    <a:pt x="821815" y="947076"/>
                  </a:lnTo>
                  <a:lnTo>
                    <a:pt x="857037" y="919852"/>
                  </a:lnTo>
                  <a:lnTo>
                    <a:pt x="889777" y="889777"/>
                  </a:lnTo>
                  <a:lnTo>
                    <a:pt x="919852" y="857037"/>
                  </a:lnTo>
                  <a:lnTo>
                    <a:pt x="947076" y="821815"/>
                  </a:lnTo>
                  <a:lnTo>
                    <a:pt x="971267" y="784295"/>
                  </a:lnTo>
                  <a:lnTo>
                    <a:pt x="992241" y="744661"/>
                  </a:lnTo>
                  <a:lnTo>
                    <a:pt x="1009814" y="703096"/>
                  </a:lnTo>
                  <a:lnTo>
                    <a:pt x="1023801" y="659784"/>
                  </a:lnTo>
                  <a:lnTo>
                    <a:pt x="1034020" y="614909"/>
                  </a:lnTo>
                  <a:lnTo>
                    <a:pt x="1040286" y="568656"/>
                  </a:lnTo>
                  <a:lnTo>
                    <a:pt x="1042415" y="521207"/>
                  </a:lnTo>
                  <a:lnTo>
                    <a:pt x="1040286" y="473759"/>
                  </a:lnTo>
                  <a:lnTo>
                    <a:pt x="1034020" y="427506"/>
                  </a:lnTo>
                  <a:lnTo>
                    <a:pt x="1023801" y="382631"/>
                  </a:lnTo>
                  <a:lnTo>
                    <a:pt x="1009814" y="339319"/>
                  </a:lnTo>
                  <a:lnTo>
                    <a:pt x="992241" y="297754"/>
                  </a:lnTo>
                  <a:lnTo>
                    <a:pt x="971267" y="258120"/>
                  </a:lnTo>
                  <a:lnTo>
                    <a:pt x="947076" y="220600"/>
                  </a:lnTo>
                  <a:lnTo>
                    <a:pt x="919852" y="185378"/>
                  </a:lnTo>
                  <a:lnTo>
                    <a:pt x="889777" y="152638"/>
                  </a:lnTo>
                  <a:lnTo>
                    <a:pt x="857037" y="122563"/>
                  </a:lnTo>
                  <a:lnTo>
                    <a:pt x="821815" y="95339"/>
                  </a:lnTo>
                  <a:lnTo>
                    <a:pt x="784295" y="71148"/>
                  </a:lnTo>
                  <a:lnTo>
                    <a:pt x="744661" y="50174"/>
                  </a:lnTo>
                  <a:lnTo>
                    <a:pt x="703096" y="32601"/>
                  </a:lnTo>
                  <a:lnTo>
                    <a:pt x="659784" y="18614"/>
                  </a:lnTo>
                  <a:lnTo>
                    <a:pt x="614909" y="8395"/>
                  </a:lnTo>
                  <a:lnTo>
                    <a:pt x="568656" y="2129"/>
                  </a:lnTo>
                  <a:lnTo>
                    <a:pt x="5212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79853" y="3533394"/>
              <a:ext cx="1042669" cy="1042669"/>
            </a:xfrm>
            <a:custGeom>
              <a:avLst/>
              <a:gdLst/>
              <a:ahLst/>
              <a:cxnLst/>
              <a:rect l="l" t="t" r="r" b="b"/>
              <a:pathLst>
                <a:path w="1042669" h="1042670">
                  <a:moveTo>
                    <a:pt x="0" y="521207"/>
                  </a:moveTo>
                  <a:lnTo>
                    <a:pt x="2129" y="473759"/>
                  </a:lnTo>
                  <a:lnTo>
                    <a:pt x="8395" y="427506"/>
                  </a:lnTo>
                  <a:lnTo>
                    <a:pt x="18614" y="382631"/>
                  </a:lnTo>
                  <a:lnTo>
                    <a:pt x="32601" y="339319"/>
                  </a:lnTo>
                  <a:lnTo>
                    <a:pt x="50174" y="297754"/>
                  </a:lnTo>
                  <a:lnTo>
                    <a:pt x="71148" y="258120"/>
                  </a:lnTo>
                  <a:lnTo>
                    <a:pt x="95339" y="220600"/>
                  </a:lnTo>
                  <a:lnTo>
                    <a:pt x="122563" y="185378"/>
                  </a:lnTo>
                  <a:lnTo>
                    <a:pt x="152638" y="152638"/>
                  </a:lnTo>
                  <a:lnTo>
                    <a:pt x="185378" y="122563"/>
                  </a:lnTo>
                  <a:lnTo>
                    <a:pt x="220600" y="95339"/>
                  </a:lnTo>
                  <a:lnTo>
                    <a:pt x="258120" y="71148"/>
                  </a:lnTo>
                  <a:lnTo>
                    <a:pt x="297754" y="50174"/>
                  </a:lnTo>
                  <a:lnTo>
                    <a:pt x="339319" y="32601"/>
                  </a:lnTo>
                  <a:lnTo>
                    <a:pt x="382631" y="18614"/>
                  </a:lnTo>
                  <a:lnTo>
                    <a:pt x="427506" y="8395"/>
                  </a:lnTo>
                  <a:lnTo>
                    <a:pt x="473759" y="2129"/>
                  </a:lnTo>
                  <a:lnTo>
                    <a:pt x="521207" y="0"/>
                  </a:lnTo>
                  <a:lnTo>
                    <a:pt x="568656" y="2129"/>
                  </a:lnTo>
                  <a:lnTo>
                    <a:pt x="614909" y="8395"/>
                  </a:lnTo>
                  <a:lnTo>
                    <a:pt x="659784" y="18614"/>
                  </a:lnTo>
                  <a:lnTo>
                    <a:pt x="703096" y="32601"/>
                  </a:lnTo>
                  <a:lnTo>
                    <a:pt x="744661" y="50174"/>
                  </a:lnTo>
                  <a:lnTo>
                    <a:pt x="784295" y="71148"/>
                  </a:lnTo>
                  <a:lnTo>
                    <a:pt x="821815" y="95339"/>
                  </a:lnTo>
                  <a:lnTo>
                    <a:pt x="857037" y="122563"/>
                  </a:lnTo>
                  <a:lnTo>
                    <a:pt x="889777" y="152638"/>
                  </a:lnTo>
                  <a:lnTo>
                    <a:pt x="919852" y="185378"/>
                  </a:lnTo>
                  <a:lnTo>
                    <a:pt x="947076" y="220600"/>
                  </a:lnTo>
                  <a:lnTo>
                    <a:pt x="971267" y="258120"/>
                  </a:lnTo>
                  <a:lnTo>
                    <a:pt x="992241" y="297754"/>
                  </a:lnTo>
                  <a:lnTo>
                    <a:pt x="1009814" y="339319"/>
                  </a:lnTo>
                  <a:lnTo>
                    <a:pt x="1023801" y="382631"/>
                  </a:lnTo>
                  <a:lnTo>
                    <a:pt x="1034020" y="427506"/>
                  </a:lnTo>
                  <a:lnTo>
                    <a:pt x="1040286" y="473759"/>
                  </a:lnTo>
                  <a:lnTo>
                    <a:pt x="1042415" y="521207"/>
                  </a:lnTo>
                  <a:lnTo>
                    <a:pt x="1040286" y="568656"/>
                  </a:lnTo>
                  <a:lnTo>
                    <a:pt x="1034020" y="614909"/>
                  </a:lnTo>
                  <a:lnTo>
                    <a:pt x="1023801" y="659784"/>
                  </a:lnTo>
                  <a:lnTo>
                    <a:pt x="1009814" y="703096"/>
                  </a:lnTo>
                  <a:lnTo>
                    <a:pt x="992241" y="744661"/>
                  </a:lnTo>
                  <a:lnTo>
                    <a:pt x="971267" y="784295"/>
                  </a:lnTo>
                  <a:lnTo>
                    <a:pt x="947076" y="821815"/>
                  </a:lnTo>
                  <a:lnTo>
                    <a:pt x="919852" y="857037"/>
                  </a:lnTo>
                  <a:lnTo>
                    <a:pt x="889777" y="889777"/>
                  </a:lnTo>
                  <a:lnTo>
                    <a:pt x="857037" y="919852"/>
                  </a:lnTo>
                  <a:lnTo>
                    <a:pt x="821815" y="947076"/>
                  </a:lnTo>
                  <a:lnTo>
                    <a:pt x="784295" y="971267"/>
                  </a:lnTo>
                  <a:lnTo>
                    <a:pt x="744661" y="992241"/>
                  </a:lnTo>
                  <a:lnTo>
                    <a:pt x="703096" y="1009814"/>
                  </a:lnTo>
                  <a:lnTo>
                    <a:pt x="659784" y="1023801"/>
                  </a:lnTo>
                  <a:lnTo>
                    <a:pt x="614909" y="1034020"/>
                  </a:lnTo>
                  <a:lnTo>
                    <a:pt x="568656" y="1040286"/>
                  </a:lnTo>
                  <a:lnTo>
                    <a:pt x="521207" y="1042415"/>
                  </a:lnTo>
                  <a:lnTo>
                    <a:pt x="473759" y="1040286"/>
                  </a:lnTo>
                  <a:lnTo>
                    <a:pt x="427506" y="1034020"/>
                  </a:lnTo>
                  <a:lnTo>
                    <a:pt x="382631" y="1023801"/>
                  </a:lnTo>
                  <a:lnTo>
                    <a:pt x="339319" y="1009814"/>
                  </a:lnTo>
                  <a:lnTo>
                    <a:pt x="297754" y="992241"/>
                  </a:lnTo>
                  <a:lnTo>
                    <a:pt x="258120" y="971267"/>
                  </a:lnTo>
                  <a:lnTo>
                    <a:pt x="220600" y="947076"/>
                  </a:lnTo>
                  <a:lnTo>
                    <a:pt x="185378" y="919852"/>
                  </a:lnTo>
                  <a:lnTo>
                    <a:pt x="152638" y="889777"/>
                  </a:lnTo>
                  <a:lnTo>
                    <a:pt x="122563" y="857037"/>
                  </a:lnTo>
                  <a:lnTo>
                    <a:pt x="95339" y="821815"/>
                  </a:lnTo>
                  <a:lnTo>
                    <a:pt x="71148" y="784295"/>
                  </a:lnTo>
                  <a:lnTo>
                    <a:pt x="50174" y="744661"/>
                  </a:lnTo>
                  <a:lnTo>
                    <a:pt x="32601" y="703096"/>
                  </a:lnTo>
                  <a:lnTo>
                    <a:pt x="18614" y="659784"/>
                  </a:lnTo>
                  <a:lnTo>
                    <a:pt x="8395" y="614909"/>
                  </a:lnTo>
                  <a:lnTo>
                    <a:pt x="2129" y="568656"/>
                  </a:lnTo>
                  <a:lnTo>
                    <a:pt x="0" y="521207"/>
                  </a:lnTo>
                  <a:close/>
                </a:path>
              </a:pathLst>
            </a:custGeom>
            <a:ln w="25908">
              <a:solidFill>
                <a:srgbClr val="0000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097785" y="4888230"/>
              <a:ext cx="8583295" cy="833755"/>
            </a:xfrm>
            <a:custGeom>
              <a:avLst/>
              <a:gdLst/>
              <a:ahLst/>
              <a:cxnLst/>
              <a:rect l="l" t="t" r="r" b="b"/>
              <a:pathLst>
                <a:path w="8583295" h="833754">
                  <a:moveTo>
                    <a:pt x="8583167" y="0"/>
                  </a:moveTo>
                  <a:lnTo>
                    <a:pt x="0" y="0"/>
                  </a:lnTo>
                  <a:lnTo>
                    <a:pt x="0" y="833628"/>
                  </a:lnTo>
                  <a:lnTo>
                    <a:pt x="8583167" y="833628"/>
                  </a:lnTo>
                  <a:lnTo>
                    <a:pt x="8583167" y="0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97785" y="4888230"/>
              <a:ext cx="8583295" cy="833755"/>
            </a:xfrm>
            <a:custGeom>
              <a:avLst/>
              <a:gdLst/>
              <a:ahLst/>
              <a:cxnLst/>
              <a:rect l="l" t="t" r="r" b="b"/>
              <a:pathLst>
                <a:path w="8583295" h="833754">
                  <a:moveTo>
                    <a:pt x="0" y="833628"/>
                  </a:moveTo>
                  <a:lnTo>
                    <a:pt x="8583167" y="833628"/>
                  </a:lnTo>
                  <a:lnTo>
                    <a:pt x="8583167" y="0"/>
                  </a:lnTo>
                  <a:lnTo>
                    <a:pt x="0" y="0"/>
                  </a:lnTo>
                  <a:lnTo>
                    <a:pt x="0" y="833628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746375" y="2544521"/>
            <a:ext cx="7692390" cy="2954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vztahy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mezi státy a mezinárodními organizacemi</a:t>
            </a:r>
            <a:endParaRPr sz="2800" dirty="0">
              <a:latin typeface="Arial"/>
              <a:cs typeface="Arial"/>
            </a:endParaRPr>
          </a:p>
          <a:p>
            <a:pPr marL="12700" marR="298450" indent="302895">
              <a:lnSpc>
                <a:spcPct val="293100"/>
              </a:lnSpc>
              <a:spcBef>
                <a:spcPts val="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vztahy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mezi státem a subjekty na jeho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území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vztahy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mezi obchodníky z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různých</a:t>
            </a:r>
            <a:r>
              <a:rPr sz="2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států</a:t>
            </a:r>
            <a:endParaRPr sz="2800" dirty="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563624" y="4771644"/>
            <a:ext cx="1068705" cy="1066800"/>
            <a:chOff x="1563624" y="4771644"/>
            <a:chExt cx="1068705" cy="1066800"/>
          </a:xfrm>
        </p:grpSpPr>
        <p:sp>
          <p:nvSpPr>
            <p:cNvPr id="17" name="object 17"/>
            <p:cNvSpPr/>
            <p:nvPr/>
          </p:nvSpPr>
          <p:spPr>
            <a:xfrm>
              <a:off x="1576578" y="4784598"/>
              <a:ext cx="1042669" cy="1041400"/>
            </a:xfrm>
            <a:custGeom>
              <a:avLst/>
              <a:gdLst/>
              <a:ahLst/>
              <a:cxnLst/>
              <a:rect l="l" t="t" r="r" b="b"/>
              <a:pathLst>
                <a:path w="1042669" h="1041400">
                  <a:moveTo>
                    <a:pt x="521208" y="0"/>
                  </a:moveTo>
                  <a:lnTo>
                    <a:pt x="473759" y="2127"/>
                  </a:lnTo>
                  <a:lnTo>
                    <a:pt x="427506" y="8386"/>
                  </a:lnTo>
                  <a:lnTo>
                    <a:pt x="382631" y="18593"/>
                  </a:lnTo>
                  <a:lnTo>
                    <a:pt x="339319" y="32564"/>
                  </a:lnTo>
                  <a:lnTo>
                    <a:pt x="297754" y="50115"/>
                  </a:lnTo>
                  <a:lnTo>
                    <a:pt x="258120" y="71063"/>
                  </a:lnTo>
                  <a:lnTo>
                    <a:pt x="220600" y="95224"/>
                  </a:lnTo>
                  <a:lnTo>
                    <a:pt x="185378" y="122413"/>
                  </a:lnTo>
                  <a:lnTo>
                    <a:pt x="152638" y="152447"/>
                  </a:lnTo>
                  <a:lnTo>
                    <a:pt x="122563" y="185143"/>
                  </a:lnTo>
                  <a:lnTo>
                    <a:pt x="95339" y="220315"/>
                  </a:lnTo>
                  <a:lnTo>
                    <a:pt x="71148" y="257781"/>
                  </a:lnTo>
                  <a:lnTo>
                    <a:pt x="50174" y="297357"/>
                  </a:lnTo>
                  <a:lnTo>
                    <a:pt x="32601" y="338858"/>
                  </a:lnTo>
                  <a:lnTo>
                    <a:pt x="18614" y="382102"/>
                  </a:lnTo>
                  <a:lnTo>
                    <a:pt x="8395" y="426903"/>
                  </a:lnTo>
                  <a:lnTo>
                    <a:pt x="2129" y="473079"/>
                  </a:lnTo>
                  <a:lnTo>
                    <a:pt x="0" y="520445"/>
                  </a:lnTo>
                  <a:lnTo>
                    <a:pt x="2129" y="567817"/>
                  </a:lnTo>
                  <a:lnTo>
                    <a:pt x="8395" y="613998"/>
                  </a:lnTo>
                  <a:lnTo>
                    <a:pt x="18614" y="658802"/>
                  </a:lnTo>
                  <a:lnTo>
                    <a:pt x="32601" y="702048"/>
                  </a:lnTo>
                  <a:lnTo>
                    <a:pt x="50174" y="743551"/>
                  </a:lnTo>
                  <a:lnTo>
                    <a:pt x="71148" y="783127"/>
                  </a:lnTo>
                  <a:lnTo>
                    <a:pt x="95339" y="820592"/>
                  </a:lnTo>
                  <a:lnTo>
                    <a:pt x="122563" y="855764"/>
                  </a:lnTo>
                  <a:lnTo>
                    <a:pt x="152638" y="888458"/>
                  </a:lnTo>
                  <a:lnTo>
                    <a:pt x="185378" y="918491"/>
                  </a:lnTo>
                  <a:lnTo>
                    <a:pt x="220600" y="945678"/>
                  </a:lnTo>
                  <a:lnTo>
                    <a:pt x="258120" y="969836"/>
                  </a:lnTo>
                  <a:lnTo>
                    <a:pt x="297754" y="990782"/>
                  </a:lnTo>
                  <a:lnTo>
                    <a:pt x="339319" y="1008332"/>
                  </a:lnTo>
                  <a:lnTo>
                    <a:pt x="382631" y="1022301"/>
                  </a:lnTo>
                  <a:lnTo>
                    <a:pt x="427506" y="1032507"/>
                  </a:lnTo>
                  <a:lnTo>
                    <a:pt x="473759" y="1038765"/>
                  </a:lnTo>
                  <a:lnTo>
                    <a:pt x="521208" y="1040891"/>
                  </a:lnTo>
                  <a:lnTo>
                    <a:pt x="568656" y="1038765"/>
                  </a:lnTo>
                  <a:lnTo>
                    <a:pt x="614909" y="1032507"/>
                  </a:lnTo>
                  <a:lnTo>
                    <a:pt x="659784" y="1022301"/>
                  </a:lnTo>
                  <a:lnTo>
                    <a:pt x="703096" y="1008332"/>
                  </a:lnTo>
                  <a:lnTo>
                    <a:pt x="744661" y="990782"/>
                  </a:lnTo>
                  <a:lnTo>
                    <a:pt x="784295" y="969836"/>
                  </a:lnTo>
                  <a:lnTo>
                    <a:pt x="821815" y="945678"/>
                  </a:lnTo>
                  <a:lnTo>
                    <a:pt x="857037" y="918491"/>
                  </a:lnTo>
                  <a:lnTo>
                    <a:pt x="889777" y="888458"/>
                  </a:lnTo>
                  <a:lnTo>
                    <a:pt x="919852" y="855764"/>
                  </a:lnTo>
                  <a:lnTo>
                    <a:pt x="947076" y="820592"/>
                  </a:lnTo>
                  <a:lnTo>
                    <a:pt x="971267" y="783127"/>
                  </a:lnTo>
                  <a:lnTo>
                    <a:pt x="992241" y="743551"/>
                  </a:lnTo>
                  <a:lnTo>
                    <a:pt x="1009814" y="702048"/>
                  </a:lnTo>
                  <a:lnTo>
                    <a:pt x="1023801" y="658802"/>
                  </a:lnTo>
                  <a:lnTo>
                    <a:pt x="1034020" y="613998"/>
                  </a:lnTo>
                  <a:lnTo>
                    <a:pt x="1040286" y="567817"/>
                  </a:lnTo>
                  <a:lnTo>
                    <a:pt x="1042416" y="520445"/>
                  </a:lnTo>
                  <a:lnTo>
                    <a:pt x="1040286" y="473079"/>
                  </a:lnTo>
                  <a:lnTo>
                    <a:pt x="1034020" y="426903"/>
                  </a:lnTo>
                  <a:lnTo>
                    <a:pt x="1023801" y="382102"/>
                  </a:lnTo>
                  <a:lnTo>
                    <a:pt x="1009814" y="338858"/>
                  </a:lnTo>
                  <a:lnTo>
                    <a:pt x="992241" y="297357"/>
                  </a:lnTo>
                  <a:lnTo>
                    <a:pt x="971267" y="257781"/>
                  </a:lnTo>
                  <a:lnTo>
                    <a:pt x="947076" y="220315"/>
                  </a:lnTo>
                  <a:lnTo>
                    <a:pt x="919852" y="185143"/>
                  </a:lnTo>
                  <a:lnTo>
                    <a:pt x="889777" y="152447"/>
                  </a:lnTo>
                  <a:lnTo>
                    <a:pt x="857037" y="122413"/>
                  </a:lnTo>
                  <a:lnTo>
                    <a:pt x="821815" y="95224"/>
                  </a:lnTo>
                  <a:lnTo>
                    <a:pt x="784295" y="71063"/>
                  </a:lnTo>
                  <a:lnTo>
                    <a:pt x="744661" y="50115"/>
                  </a:lnTo>
                  <a:lnTo>
                    <a:pt x="703096" y="32564"/>
                  </a:lnTo>
                  <a:lnTo>
                    <a:pt x="659784" y="18593"/>
                  </a:lnTo>
                  <a:lnTo>
                    <a:pt x="614909" y="8386"/>
                  </a:lnTo>
                  <a:lnTo>
                    <a:pt x="568656" y="2127"/>
                  </a:lnTo>
                  <a:lnTo>
                    <a:pt x="5212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76578" y="4784598"/>
              <a:ext cx="1042669" cy="1041400"/>
            </a:xfrm>
            <a:custGeom>
              <a:avLst/>
              <a:gdLst/>
              <a:ahLst/>
              <a:cxnLst/>
              <a:rect l="l" t="t" r="r" b="b"/>
              <a:pathLst>
                <a:path w="1042669" h="1041400">
                  <a:moveTo>
                    <a:pt x="0" y="520445"/>
                  </a:moveTo>
                  <a:lnTo>
                    <a:pt x="2129" y="473079"/>
                  </a:lnTo>
                  <a:lnTo>
                    <a:pt x="8395" y="426903"/>
                  </a:lnTo>
                  <a:lnTo>
                    <a:pt x="18614" y="382102"/>
                  </a:lnTo>
                  <a:lnTo>
                    <a:pt x="32601" y="338858"/>
                  </a:lnTo>
                  <a:lnTo>
                    <a:pt x="50174" y="297357"/>
                  </a:lnTo>
                  <a:lnTo>
                    <a:pt x="71148" y="257781"/>
                  </a:lnTo>
                  <a:lnTo>
                    <a:pt x="95339" y="220315"/>
                  </a:lnTo>
                  <a:lnTo>
                    <a:pt x="122563" y="185143"/>
                  </a:lnTo>
                  <a:lnTo>
                    <a:pt x="152638" y="152447"/>
                  </a:lnTo>
                  <a:lnTo>
                    <a:pt x="185378" y="122413"/>
                  </a:lnTo>
                  <a:lnTo>
                    <a:pt x="220600" y="95224"/>
                  </a:lnTo>
                  <a:lnTo>
                    <a:pt x="258120" y="71063"/>
                  </a:lnTo>
                  <a:lnTo>
                    <a:pt x="297754" y="50115"/>
                  </a:lnTo>
                  <a:lnTo>
                    <a:pt x="339319" y="32564"/>
                  </a:lnTo>
                  <a:lnTo>
                    <a:pt x="382631" y="18593"/>
                  </a:lnTo>
                  <a:lnTo>
                    <a:pt x="427506" y="8386"/>
                  </a:lnTo>
                  <a:lnTo>
                    <a:pt x="473759" y="2127"/>
                  </a:lnTo>
                  <a:lnTo>
                    <a:pt x="521208" y="0"/>
                  </a:lnTo>
                  <a:lnTo>
                    <a:pt x="568656" y="2127"/>
                  </a:lnTo>
                  <a:lnTo>
                    <a:pt x="614909" y="8386"/>
                  </a:lnTo>
                  <a:lnTo>
                    <a:pt x="659784" y="18593"/>
                  </a:lnTo>
                  <a:lnTo>
                    <a:pt x="703096" y="32564"/>
                  </a:lnTo>
                  <a:lnTo>
                    <a:pt x="744661" y="50115"/>
                  </a:lnTo>
                  <a:lnTo>
                    <a:pt x="784295" y="71063"/>
                  </a:lnTo>
                  <a:lnTo>
                    <a:pt x="821815" y="95224"/>
                  </a:lnTo>
                  <a:lnTo>
                    <a:pt x="857037" y="122413"/>
                  </a:lnTo>
                  <a:lnTo>
                    <a:pt x="889777" y="152447"/>
                  </a:lnTo>
                  <a:lnTo>
                    <a:pt x="919852" y="185143"/>
                  </a:lnTo>
                  <a:lnTo>
                    <a:pt x="947076" y="220315"/>
                  </a:lnTo>
                  <a:lnTo>
                    <a:pt x="971267" y="257781"/>
                  </a:lnTo>
                  <a:lnTo>
                    <a:pt x="992241" y="297357"/>
                  </a:lnTo>
                  <a:lnTo>
                    <a:pt x="1009814" y="338858"/>
                  </a:lnTo>
                  <a:lnTo>
                    <a:pt x="1023801" y="382102"/>
                  </a:lnTo>
                  <a:lnTo>
                    <a:pt x="1034020" y="426903"/>
                  </a:lnTo>
                  <a:lnTo>
                    <a:pt x="1040286" y="473079"/>
                  </a:lnTo>
                  <a:lnTo>
                    <a:pt x="1042416" y="520445"/>
                  </a:lnTo>
                  <a:lnTo>
                    <a:pt x="1040286" y="567817"/>
                  </a:lnTo>
                  <a:lnTo>
                    <a:pt x="1034020" y="613998"/>
                  </a:lnTo>
                  <a:lnTo>
                    <a:pt x="1023801" y="658802"/>
                  </a:lnTo>
                  <a:lnTo>
                    <a:pt x="1009814" y="702048"/>
                  </a:lnTo>
                  <a:lnTo>
                    <a:pt x="992241" y="743551"/>
                  </a:lnTo>
                  <a:lnTo>
                    <a:pt x="971267" y="783127"/>
                  </a:lnTo>
                  <a:lnTo>
                    <a:pt x="947076" y="820592"/>
                  </a:lnTo>
                  <a:lnTo>
                    <a:pt x="919852" y="855764"/>
                  </a:lnTo>
                  <a:lnTo>
                    <a:pt x="889777" y="888458"/>
                  </a:lnTo>
                  <a:lnTo>
                    <a:pt x="857037" y="918491"/>
                  </a:lnTo>
                  <a:lnTo>
                    <a:pt x="821815" y="945678"/>
                  </a:lnTo>
                  <a:lnTo>
                    <a:pt x="784295" y="969836"/>
                  </a:lnTo>
                  <a:lnTo>
                    <a:pt x="744661" y="990782"/>
                  </a:lnTo>
                  <a:lnTo>
                    <a:pt x="703096" y="1008332"/>
                  </a:lnTo>
                  <a:lnTo>
                    <a:pt x="659784" y="1022301"/>
                  </a:lnTo>
                  <a:lnTo>
                    <a:pt x="614909" y="1032507"/>
                  </a:lnTo>
                  <a:lnTo>
                    <a:pt x="568656" y="1038765"/>
                  </a:lnTo>
                  <a:lnTo>
                    <a:pt x="521208" y="1040891"/>
                  </a:lnTo>
                  <a:lnTo>
                    <a:pt x="473759" y="1038765"/>
                  </a:lnTo>
                  <a:lnTo>
                    <a:pt x="427506" y="1032507"/>
                  </a:lnTo>
                  <a:lnTo>
                    <a:pt x="382631" y="1022301"/>
                  </a:lnTo>
                  <a:lnTo>
                    <a:pt x="339319" y="1008332"/>
                  </a:lnTo>
                  <a:lnTo>
                    <a:pt x="297754" y="990782"/>
                  </a:lnTo>
                  <a:lnTo>
                    <a:pt x="258120" y="969836"/>
                  </a:lnTo>
                  <a:lnTo>
                    <a:pt x="220600" y="945678"/>
                  </a:lnTo>
                  <a:lnTo>
                    <a:pt x="185378" y="918491"/>
                  </a:lnTo>
                  <a:lnTo>
                    <a:pt x="152638" y="888458"/>
                  </a:lnTo>
                  <a:lnTo>
                    <a:pt x="122563" y="855764"/>
                  </a:lnTo>
                  <a:lnTo>
                    <a:pt x="95339" y="820592"/>
                  </a:lnTo>
                  <a:lnTo>
                    <a:pt x="71148" y="783127"/>
                  </a:lnTo>
                  <a:lnTo>
                    <a:pt x="50174" y="743551"/>
                  </a:lnTo>
                  <a:lnTo>
                    <a:pt x="32601" y="702048"/>
                  </a:lnTo>
                  <a:lnTo>
                    <a:pt x="18614" y="658802"/>
                  </a:lnTo>
                  <a:lnTo>
                    <a:pt x="8395" y="613998"/>
                  </a:lnTo>
                  <a:lnTo>
                    <a:pt x="2129" y="567817"/>
                  </a:lnTo>
                  <a:lnTo>
                    <a:pt x="0" y="520445"/>
                  </a:lnTo>
                  <a:close/>
                </a:path>
              </a:pathLst>
            </a:custGeom>
            <a:ln w="25908">
              <a:solidFill>
                <a:srgbClr val="0000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5" dirty="0"/>
              <a:t>21</a:t>
            </a:fld>
            <a:r>
              <a:rPr spc="-5" dirty="0"/>
              <a:t>	</a:t>
            </a:r>
            <a:r>
              <a:rPr spc="-15" dirty="0"/>
              <a:t>JUDr. </a:t>
            </a:r>
            <a:r>
              <a:rPr spc="-5" dirty="0"/>
              <a:t>Malachta Radovan </a:t>
            </a:r>
            <a:r>
              <a:rPr dirty="0"/>
              <a:t>-</a:t>
            </a:r>
            <a:r>
              <a:rPr spc="-40" dirty="0"/>
              <a:t> </a:t>
            </a:r>
            <a:r>
              <a:rPr spc="-5" dirty="0"/>
              <a:t>KMEP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388"/>
            <a:ext cx="99333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i="0" spc="-5" dirty="0">
                <a:latin typeface="Arial"/>
                <a:cs typeface="Arial"/>
              </a:rPr>
              <a:t>1) Vztahy </a:t>
            </a:r>
            <a:r>
              <a:rPr i="0" spc="-10" dirty="0">
                <a:latin typeface="Arial"/>
                <a:cs typeface="Arial"/>
              </a:rPr>
              <a:t>mezi </a:t>
            </a:r>
            <a:r>
              <a:rPr i="0" spc="-5" dirty="0">
                <a:latin typeface="Arial"/>
                <a:cs typeface="Arial"/>
              </a:rPr>
              <a:t>státy a mez.</a:t>
            </a:r>
            <a:r>
              <a:rPr i="0" spc="45" dirty="0">
                <a:latin typeface="Arial"/>
                <a:cs typeface="Arial"/>
              </a:rPr>
              <a:t> </a:t>
            </a:r>
            <a:r>
              <a:rPr i="0" spc="-5" dirty="0">
                <a:latin typeface="Arial"/>
                <a:cs typeface="Arial"/>
              </a:rPr>
              <a:t>organizacemi</a:t>
            </a:r>
          </a:p>
        </p:txBody>
      </p:sp>
      <p:sp>
        <p:nvSpPr>
          <p:cNvPr id="3" name="object 3"/>
          <p:cNvSpPr/>
          <p:nvPr/>
        </p:nvSpPr>
        <p:spPr>
          <a:xfrm>
            <a:off x="719327" y="1691639"/>
            <a:ext cx="10753725" cy="4356100"/>
          </a:xfrm>
          <a:custGeom>
            <a:avLst/>
            <a:gdLst/>
            <a:ahLst/>
            <a:cxnLst/>
            <a:rect l="l" t="t" r="r" b="b"/>
            <a:pathLst>
              <a:path w="10753725" h="4356100">
                <a:moveTo>
                  <a:pt x="0" y="4355591"/>
                </a:moveTo>
                <a:lnTo>
                  <a:pt x="10753344" y="4355591"/>
                </a:lnTo>
                <a:lnTo>
                  <a:pt x="10753344" y="0"/>
                </a:lnTo>
                <a:lnTo>
                  <a:pt x="0" y="0"/>
                </a:lnTo>
                <a:lnTo>
                  <a:pt x="0" y="4355591"/>
                </a:lnTo>
                <a:close/>
              </a:path>
            </a:pathLst>
          </a:custGeom>
          <a:ln w="9144">
            <a:solidFill>
              <a:srgbClr val="0000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9170" y="1804797"/>
            <a:ext cx="86925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2405" algn="l"/>
              </a:tabLst>
            </a:pPr>
            <a:r>
              <a:rPr sz="2800" spc="-5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800" dirty="0">
                <a:latin typeface="Arial"/>
                <a:cs typeface="Arial"/>
              </a:rPr>
              <a:t>upraveny </a:t>
            </a:r>
            <a:r>
              <a:rPr sz="2800" spc="-5" dirty="0">
                <a:solidFill>
                  <a:srgbClr val="0000DC"/>
                </a:solidFill>
                <a:latin typeface="Arial"/>
                <a:cs typeface="Arial"/>
              </a:rPr>
              <a:t>MPV (mezinárodním ekonomickým</a:t>
            </a:r>
            <a:r>
              <a:rPr sz="2800" spc="5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00DC"/>
                </a:solidFill>
                <a:latin typeface="Arial"/>
                <a:cs typeface="Arial"/>
              </a:rPr>
              <a:t>právem)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9170" y="2330483"/>
            <a:ext cx="5153660" cy="953135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192405" algn="l"/>
              </a:tabLst>
            </a:pPr>
            <a:r>
              <a:rPr sz="2800" spc="-5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800" spc="-5" dirty="0">
                <a:latin typeface="Arial"/>
                <a:cs typeface="Arial"/>
              </a:rPr>
              <a:t>mezinárodní ekonomické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právo</a:t>
            </a:r>
            <a:endParaRPr sz="2800">
              <a:latin typeface="Arial"/>
              <a:cs typeface="Arial"/>
            </a:endParaRPr>
          </a:p>
          <a:p>
            <a:pPr marL="265430">
              <a:lnSpc>
                <a:spcPct val="100000"/>
              </a:lnSpc>
              <a:spcBef>
                <a:spcPts val="645"/>
              </a:spcBef>
              <a:tabLst>
                <a:tab pos="443865" algn="l"/>
              </a:tabLst>
            </a:pPr>
            <a:r>
              <a:rPr sz="20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000" spc="-5" dirty="0">
                <a:latin typeface="Arial"/>
                <a:cs typeface="Arial"/>
              </a:rPr>
              <a:t>mezinárodní </a:t>
            </a:r>
            <a:r>
              <a:rPr sz="2000" dirty="0">
                <a:latin typeface="Arial"/>
                <a:cs typeface="Arial"/>
              </a:rPr>
              <a:t>obchodní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systém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9170" y="3257550"/>
            <a:ext cx="8975090" cy="1499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43865" indent="-179070">
              <a:lnSpc>
                <a:spcPct val="100000"/>
              </a:lnSpc>
              <a:spcBef>
                <a:spcPts val="105"/>
              </a:spcBef>
              <a:buClr>
                <a:srgbClr val="0000DC"/>
              </a:buClr>
              <a:buChar char="̶"/>
              <a:tabLst>
                <a:tab pos="443865" algn="l"/>
                <a:tab pos="444500" algn="l"/>
              </a:tabLst>
            </a:pPr>
            <a:r>
              <a:rPr sz="2000" spc="-5" dirty="0">
                <a:latin typeface="Arial"/>
                <a:cs typeface="Arial"/>
              </a:rPr>
              <a:t>mezinárodní </a:t>
            </a:r>
            <a:r>
              <a:rPr sz="2000" dirty="0">
                <a:latin typeface="Arial"/>
                <a:cs typeface="Arial"/>
              </a:rPr>
              <a:t>finanční a měnové </a:t>
            </a:r>
            <a:r>
              <a:rPr sz="2000" spc="-5" dirty="0">
                <a:latin typeface="Arial"/>
                <a:cs typeface="Arial"/>
              </a:rPr>
              <a:t>právo </a:t>
            </a:r>
            <a:r>
              <a:rPr sz="2000" dirty="0">
                <a:latin typeface="Arial"/>
                <a:cs typeface="Arial"/>
              </a:rPr>
              <a:t>(vč. </a:t>
            </a:r>
            <a:r>
              <a:rPr sz="2000" spc="-5" dirty="0">
                <a:latin typeface="Arial"/>
                <a:cs typeface="Arial"/>
              </a:rPr>
              <a:t>mezinárodních </a:t>
            </a:r>
            <a:r>
              <a:rPr sz="2000" dirty="0">
                <a:latin typeface="Arial"/>
                <a:cs typeface="Arial"/>
              </a:rPr>
              <a:t>daňových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vztahů)</a:t>
            </a:r>
            <a:endParaRPr sz="2000">
              <a:latin typeface="Arial"/>
              <a:cs typeface="Arial"/>
            </a:endParaRPr>
          </a:p>
          <a:p>
            <a:pPr marL="443865" indent="-179070">
              <a:lnSpc>
                <a:spcPct val="100000"/>
              </a:lnSpc>
              <a:buClr>
                <a:srgbClr val="0000DC"/>
              </a:buClr>
              <a:buChar char="̶"/>
              <a:tabLst>
                <a:tab pos="443865" algn="l"/>
                <a:tab pos="444500" algn="l"/>
              </a:tabLst>
            </a:pPr>
            <a:r>
              <a:rPr sz="2000" spc="-5" dirty="0">
                <a:latin typeface="Arial"/>
                <a:cs typeface="Arial"/>
              </a:rPr>
              <a:t>mezinárodní právo </a:t>
            </a:r>
            <a:r>
              <a:rPr sz="2000" dirty="0">
                <a:latin typeface="Arial"/>
                <a:cs typeface="Arial"/>
              </a:rPr>
              <a:t>rozvoje (rozvojová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pomoc)</a:t>
            </a:r>
            <a:endParaRPr sz="2000">
              <a:latin typeface="Arial"/>
              <a:cs typeface="Arial"/>
            </a:endParaRPr>
          </a:p>
          <a:p>
            <a:pPr marL="443865" indent="-179070">
              <a:lnSpc>
                <a:spcPct val="100000"/>
              </a:lnSpc>
              <a:buClr>
                <a:srgbClr val="0000DC"/>
              </a:buClr>
              <a:buChar char="̶"/>
              <a:tabLst>
                <a:tab pos="443865" algn="l"/>
                <a:tab pos="444500" algn="l"/>
              </a:tabLst>
            </a:pPr>
            <a:r>
              <a:rPr sz="2000" spc="-5" dirty="0">
                <a:latin typeface="Arial"/>
                <a:cs typeface="Arial"/>
              </a:rPr>
              <a:t>mezinárodní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investice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  <a:tabLst>
                <a:tab pos="192405" algn="l"/>
              </a:tabLst>
            </a:pPr>
            <a:r>
              <a:rPr sz="2800" spc="-5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800" spc="-5" dirty="0">
                <a:latin typeface="Arial"/>
                <a:cs typeface="Arial"/>
              </a:rPr>
              <a:t>prameny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2154" y="4812284"/>
            <a:ext cx="268922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0" indent="-178435">
              <a:lnSpc>
                <a:spcPct val="100000"/>
              </a:lnSpc>
              <a:spcBef>
                <a:spcPts val="100"/>
              </a:spcBef>
              <a:buClr>
                <a:srgbClr val="0000DC"/>
              </a:buClr>
              <a:buChar char="̶"/>
              <a:tabLst>
                <a:tab pos="190500" algn="l"/>
                <a:tab pos="191135" algn="l"/>
              </a:tabLst>
            </a:pPr>
            <a:r>
              <a:rPr sz="2000" spc="-5" dirty="0">
                <a:latin typeface="Arial"/>
                <a:cs typeface="Arial"/>
              </a:rPr>
              <a:t>mezinárodní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smlouva</a:t>
            </a:r>
            <a:endParaRPr sz="2000">
              <a:latin typeface="Arial"/>
              <a:cs typeface="Arial"/>
            </a:endParaRPr>
          </a:p>
          <a:p>
            <a:pPr marL="190500" indent="-178435">
              <a:lnSpc>
                <a:spcPct val="100000"/>
              </a:lnSpc>
              <a:spcBef>
                <a:spcPts val="5"/>
              </a:spcBef>
              <a:buClr>
                <a:srgbClr val="0000DC"/>
              </a:buClr>
              <a:buChar char="̶"/>
              <a:tabLst>
                <a:tab pos="190500" algn="l"/>
                <a:tab pos="191135" algn="l"/>
              </a:tabLst>
            </a:pPr>
            <a:r>
              <a:rPr sz="2000" spc="-5" dirty="0">
                <a:latin typeface="Arial"/>
                <a:cs typeface="Arial"/>
              </a:rPr>
              <a:t>mezinárodní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obyčej</a:t>
            </a:r>
            <a:endParaRPr sz="2000">
              <a:latin typeface="Arial"/>
              <a:cs typeface="Arial"/>
            </a:endParaRPr>
          </a:p>
          <a:p>
            <a:pPr marL="190500" indent="-178435">
              <a:lnSpc>
                <a:spcPct val="100000"/>
              </a:lnSpc>
              <a:buClr>
                <a:srgbClr val="0000DC"/>
              </a:buClr>
              <a:buChar char="̶"/>
              <a:tabLst>
                <a:tab pos="190500" algn="l"/>
                <a:tab pos="191135" algn="l"/>
              </a:tabLst>
            </a:pPr>
            <a:r>
              <a:rPr sz="2000" spc="-5" dirty="0">
                <a:latin typeface="Arial"/>
                <a:cs typeface="Arial"/>
              </a:rPr>
              <a:t>obecné </a:t>
            </a:r>
            <a:r>
              <a:rPr sz="2000" dirty="0">
                <a:latin typeface="Arial"/>
                <a:cs typeface="Arial"/>
              </a:rPr>
              <a:t>zásady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právní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386328" y="3662171"/>
            <a:ext cx="5594350" cy="2927350"/>
            <a:chOff x="3386328" y="3662171"/>
            <a:chExt cx="5594350" cy="2927350"/>
          </a:xfrm>
        </p:grpSpPr>
        <p:sp>
          <p:nvSpPr>
            <p:cNvPr id="9" name="object 9"/>
            <p:cNvSpPr/>
            <p:nvPr/>
          </p:nvSpPr>
          <p:spPr>
            <a:xfrm>
              <a:off x="4355168" y="4329488"/>
              <a:ext cx="1210242" cy="64890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349369" y="4339304"/>
              <a:ext cx="1176020" cy="610235"/>
            </a:xfrm>
            <a:custGeom>
              <a:avLst/>
              <a:gdLst/>
              <a:ahLst/>
              <a:cxnLst/>
              <a:rect l="l" t="t" r="r" b="b"/>
              <a:pathLst>
                <a:path w="1176020" h="610235">
                  <a:moveTo>
                    <a:pt x="72135" y="263937"/>
                  </a:moveTo>
                  <a:lnTo>
                    <a:pt x="0" y="284511"/>
                  </a:lnTo>
                  <a:lnTo>
                    <a:pt x="183260" y="609885"/>
                  </a:lnTo>
                  <a:lnTo>
                    <a:pt x="259714" y="588041"/>
                  </a:lnTo>
                  <a:lnTo>
                    <a:pt x="257829" y="488727"/>
                  </a:lnTo>
                  <a:lnTo>
                    <a:pt x="193420" y="488727"/>
                  </a:lnTo>
                  <a:lnTo>
                    <a:pt x="72135" y="263937"/>
                  </a:lnTo>
                  <a:close/>
                </a:path>
                <a:path w="1176020" h="610235">
                  <a:moveTo>
                    <a:pt x="330703" y="307117"/>
                  </a:moveTo>
                  <a:lnTo>
                    <a:pt x="254380" y="307117"/>
                  </a:lnTo>
                  <a:lnTo>
                    <a:pt x="398652" y="548290"/>
                  </a:lnTo>
                  <a:lnTo>
                    <a:pt x="473455" y="526954"/>
                  </a:lnTo>
                  <a:lnTo>
                    <a:pt x="469653" y="432974"/>
                  </a:lnTo>
                  <a:lnTo>
                    <a:pt x="403478" y="432974"/>
                  </a:lnTo>
                  <a:lnTo>
                    <a:pt x="330703" y="307117"/>
                  </a:lnTo>
                  <a:close/>
                </a:path>
                <a:path w="1176020" h="610235">
                  <a:moveTo>
                    <a:pt x="272541" y="206533"/>
                  </a:moveTo>
                  <a:lnTo>
                    <a:pt x="188594" y="230536"/>
                  </a:lnTo>
                  <a:lnTo>
                    <a:pt x="193420" y="488727"/>
                  </a:lnTo>
                  <a:lnTo>
                    <a:pt x="257829" y="488727"/>
                  </a:lnTo>
                  <a:lnTo>
                    <a:pt x="254380" y="307117"/>
                  </a:lnTo>
                  <a:lnTo>
                    <a:pt x="330703" y="307117"/>
                  </a:lnTo>
                  <a:lnTo>
                    <a:pt x="272541" y="206533"/>
                  </a:lnTo>
                  <a:close/>
                </a:path>
                <a:path w="1176020" h="610235">
                  <a:moveTo>
                    <a:pt x="665671" y="179863"/>
                  </a:moveTo>
                  <a:lnTo>
                    <a:pt x="589406" y="179863"/>
                  </a:lnTo>
                  <a:lnTo>
                    <a:pt x="672464" y="470058"/>
                  </a:lnTo>
                  <a:lnTo>
                    <a:pt x="742950" y="449865"/>
                  </a:lnTo>
                  <a:lnTo>
                    <a:pt x="665671" y="179863"/>
                  </a:lnTo>
                  <a:close/>
                </a:path>
                <a:path w="1176020" h="610235">
                  <a:moveTo>
                    <a:pt x="458342" y="153447"/>
                  </a:moveTo>
                  <a:lnTo>
                    <a:pt x="387350" y="173767"/>
                  </a:lnTo>
                  <a:lnTo>
                    <a:pt x="403478" y="432974"/>
                  </a:lnTo>
                  <a:lnTo>
                    <a:pt x="469653" y="432974"/>
                  </a:lnTo>
                  <a:lnTo>
                    <a:pt x="458342" y="153447"/>
                  </a:lnTo>
                  <a:close/>
                </a:path>
                <a:path w="1176020" h="610235">
                  <a:moveTo>
                    <a:pt x="746378" y="71024"/>
                  </a:moveTo>
                  <a:lnTo>
                    <a:pt x="468883" y="150399"/>
                  </a:lnTo>
                  <a:lnTo>
                    <a:pt x="485775" y="209454"/>
                  </a:lnTo>
                  <a:lnTo>
                    <a:pt x="589406" y="179863"/>
                  </a:lnTo>
                  <a:lnTo>
                    <a:pt x="665671" y="179863"/>
                  </a:lnTo>
                  <a:lnTo>
                    <a:pt x="659891" y="159670"/>
                  </a:lnTo>
                  <a:lnTo>
                    <a:pt x="763269" y="130079"/>
                  </a:lnTo>
                  <a:lnTo>
                    <a:pt x="746378" y="71024"/>
                  </a:lnTo>
                  <a:close/>
                </a:path>
                <a:path w="1176020" h="610235">
                  <a:moveTo>
                    <a:pt x="1017111" y="0"/>
                  </a:moveTo>
                  <a:lnTo>
                    <a:pt x="944244" y="7905"/>
                  </a:lnTo>
                  <a:lnTo>
                    <a:pt x="905081" y="22859"/>
                  </a:lnTo>
                  <a:lnTo>
                    <a:pt x="872870" y="43338"/>
                  </a:lnTo>
                  <a:lnTo>
                    <a:pt x="844492" y="74735"/>
                  </a:lnTo>
                  <a:lnTo>
                    <a:pt x="824769" y="115474"/>
                  </a:lnTo>
                  <a:lnTo>
                    <a:pt x="816405" y="166000"/>
                  </a:lnTo>
                  <a:lnTo>
                    <a:pt x="817514" y="188785"/>
                  </a:lnTo>
                  <a:lnTo>
                    <a:pt x="827531" y="239045"/>
                  </a:lnTo>
                  <a:lnTo>
                    <a:pt x="841748" y="277621"/>
                  </a:lnTo>
                  <a:lnTo>
                    <a:pt x="883467" y="336486"/>
                  </a:lnTo>
                  <a:lnTo>
                    <a:pt x="941927" y="370393"/>
                  </a:lnTo>
                  <a:lnTo>
                    <a:pt x="975169" y="376951"/>
                  </a:lnTo>
                  <a:lnTo>
                    <a:pt x="1010697" y="376437"/>
                  </a:lnTo>
                  <a:lnTo>
                    <a:pt x="1048511" y="368839"/>
                  </a:lnTo>
                  <a:lnTo>
                    <a:pt x="1084204" y="355435"/>
                  </a:lnTo>
                  <a:lnTo>
                    <a:pt x="1138826" y="313957"/>
                  </a:lnTo>
                  <a:lnTo>
                    <a:pt x="1139825" y="312475"/>
                  </a:lnTo>
                  <a:lnTo>
                    <a:pt x="1010296" y="312475"/>
                  </a:lnTo>
                  <a:lnTo>
                    <a:pt x="990345" y="311975"/>
                  </a:lnTo>
                  <a:lnTo>
                    <a:pt x="952753" y="297973"/>
                  </a:lnTo>
                  <a:lnTo>
                    <a:pt x="921337" y="266033"/>
                  </a:lnTo>
                  <a:lnTo>
                    <a:pt x="899540" y="215804"/>
                  </a:lnTo>
                  <a:lnTo>
                    <a:pt x="891174" y="161242"/>
                  </a:lnTo>
                  <a:lnTo>
                    <a:pt x="893593" y="138205"/>
                  </a:lnTo>
                  <a:lnTo>
                    <a:pt x="911074" y="100820"/>
                  </a:lnTo>
                  <a:lnTo>
                    <a:pt x="941935" y="75813"/>
                  </a:lnTo>
                  <a:lnTo>
                    <a:pt x="983414" y="63928"/>
                  </a:lnTo>
                  <a:lnTo>
                    <a:pt x="1129215" y="63928"/>
                  </a:lnTo>
                  <a:lnTo>
                    <a:pt x="1109245" y="40979"/>
                  </a:lnTo>
                  <a:lnTo>
                    <a:pt x="1081404" y="20478"/>
                  </a:lnTo>
                  <a:lnTo>
                    <a:pt x="1050329" y="6691"/>
                  </a:lnTo>
                  <a:lnTo>
                    <a:pt x="1017111" y="0"/>
                  </a:lnTo>
                  <a:close/>
                </a:path>
                <a:path w="1176020" h="610235">
                  <a:moveTo>
                    <a:pt x="1129215" y="63928"/>
                  </a:moveTo>
                  <a:lnTo>
                    <a:pt x="983414" y="63928"/>
                  </a:lnTo>
                  <a:lnTo>
                    <a:pt x="1003569" y="64166"/>
                  </a:lnTo>
                  <a:lnTo>
                    <a:pt x="1022605" y="68691"/>
                  </a:lnTo>
                  <a:lnTo>
                    <a:pt x="1056824" y="90912"/>
                  </a:lnTo>
                  <a:lnTo>
                    <a:pt x="1082784" y="131972"/>
                  </a:lnTo>
                  <a:lnTo>
                    <a:pt x="1098958" y="188575"/>
                  </a:lnTo>
                  <a:lnTo>
                    <a:pt x="1100845" y="215804"/>
                  </a:lnTo>
                  <a:lnTo>
                    <a:pt x="1098490" y="238001"/>
                  </a:lnTo>
                  <a:lnTo>
                    <a:pt x="1080867" y="275905"/>
                  </a:lnTo>
                  <a:lnTo>
                    <a:pt x="1050613" y="300999"/>
                  </a:lnTo>
                  <a:lnTo>
                    <a:pt x="1010296" y="312475"/>
                  </a:lnTo>
                  <a:lnTo>
                    <a:pt x="1139825" y="312475"/>
                  </a:lnTo>
                  <a:lnTo>
                    <a:pt x="1157731" y="285908"/>
                  </a:lnTo>
                  <a:lnTo>
                    <a:pt x="1170378" y="253952"/>
                  </a:lnTo>
                  <a:lnTo>
                    <a:pt x="1175940" y="219043"/>
                  </a:lnTo>
                  <a:lnTo>
                    <a:pt x="1174430" y="181181"/>
                  </a:lnTo>
                  <a:lnTo>
                    <a:pt x="1165859" y="140366"/>
                  </a:lnTo>
                  <a:lnTo>
                    <a:pt x="1151449" y="100935"/>
                  </a:lnTo>
                  <a:lnTo>
                    <a:pt x="1132585" y="67802"/>
                  </a:lnTo>
                  <a:lnTo>
                    <a:pt x="1129215" y="63928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116068" y="3662171"/>
              <a:ext cx="3342893" cy="194081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73522" y="4033392"/>
              <a:ext cx="2403475" cy="1107440"/>
            </a:xfrm>
            <a:custGeom>
              <a:avLst/>
              <a:gdLst/>
              <a:ahLst/>
              <a:cxnLst/>
              <a:rect l="l" t="t" r="r" b="b"/>
              <a:pathLst>
                <a:path w="2403475" h="1107439">
                  <a:moveTo>
                    <a:pt x="644905" y="156844"/>
                  </a:moveTo>
                  <a:lnTo>
                    <a:pt x="544449" y="505840"/>
                  </a:lnTo>
                  <a:lnTo>
                    <a:pt x="614933" y="526160"/>
                  </a:lnTo>
                  <a:lnTo>
                    <a:pt x="657605" y="377824"/>
                  </a:lnTo>
                  <a:lnTo>
                    <a:pt x="815479" y="377824"/>
                  </a:lnTo>
                  <a:lnTo>
                    <a:pt x="820419" y="360679"/>
                  </a:lnTo>
                  <a:lnTo>
                    <a:pt x="674624" y="318769"/>
                  </a:lnTo>
                  <a:lnTo>
                    <a:pt x="698373" y="236092"/>
                  </a:lnTo>
                  <a:lnTo>
                    <a:pt x="881299" y="236092"/>
                  </a:lnTo>
                  <a:lnTo>
                    <a:pt x="884301" y="225678"/>
                  </a:lnTo>
                  <a:lnTo>
                    <a:pt x="644905" y="156844"/>
                  </a:lnTo>
                  <a:close/>
                </a:path>
                <a:path w="2403475" h="1107439">
                  <a:moveTo>
                    <a:pt x="559086" y="192150"/>
                  </a:moveTo>
                  <a:lnTo>
                    <a:pt x="488188" y="192150"/>
                  </a:lnTo>
                  <a:lnTo>
                    <a:pt x="409066" y="466978"/>
                  </a:lnTo>
                  <a:lnTo>
                    <a:pt x="474599" y="485774"/>
                  </a:lnTo>
                  <a:lnTo>
                    <a:pt x="559086" y="192150"/>
                  </a:lnTo>
                  <a:close/>
                </a:path>
                <a:path w="2403475" h="1107439">
                  <a:moveTo>
                    <a:pt x="342006" y="132714"/>
                  </a:moveTo>
                  <a:lnTo>
                    <a:pt x="281939" y="132714"/>
                  </a:lnTo>
                  <a:lnTo>
                    <a:pt x="271906" y="427481"/>
                  </a:lnTo>
                  <a:lnTo>
                    <a:pt x="339725" y="446912"/>
                  </a:lnTo>
                  <a:lnTo>
                    <a:pt x="409959" y="326389"/>
                  </a:lnTo>
                  <a:lnTo>
                    <a:pt x="338074" y="326389"/>
                  </a:lnTo>
                  <a:lnTo>
                    <a:pt x="342006" y="132714"/>
                  </a:lnTo>
                  <a:close/>
                </a:path>
                <a:path w="2403475" h="1107439">
                  <a:moveTo>
                    <a:pt x="815479" y="377824"/>
                  </a:moveTo>
                  <a:lnTo>
                    <a:pt x="657605" y="377824"/>
                  </a:lnTo>
                  <a:lnTo>
                    <a:pt x="803401" y="419734"/>
                  </a:lnTo>
                  <a:lnTo>
                    <a:pt x="815479" y="377824"/>
                  </a:lnTo>
                  <a:close/>
                </a:path>
                <a:path w="2403475" h="1107439">
                  <a:moveTo>
                    <a:pt x="237870" y="39623"/>
                  </a:moveTo>
                  <a:lnTo>
                    <a:pt x="137287" y="388746"/>
                  </a:lnTo>
                  <a:lnTo>
                    <a:pt x="202818" y="407542"/>
                  </a:lnTo>
                  <a:lnTo>
                    <a:pt x="281939" y="132714"/>
                  </a:lnTo>
                  <a:lnTo>
                    <a:pt x="342006" y="132714"/>
                  </a:lnTo>
                  <a:lnTo>
                    <a:pt x="343280" y="69976"/>
                  </a:lnTo>
                  <a:lnTo>
                    <a:pt x="237870" y="39623"/>
                  </a:lnTo>
                  <a:close/>
                </a:path>
                <a:path w="2403475" h="1107439">
                  <a:moveTo>
                    <a:pt x="100456" y="0"/>
                  </a:moveTo>
                  <a:lnTo>
                    <a:pt x="0" y="349122"/>
                  </a:lnTo>
                  <a:lnTo>
                    <a:pt x="70485" y="369442"/>
                  </a:lnTo>
                  <a:lnTo>
                    <a:pt x="170941" y="20319"/>
                  </a:lnTo>
                  <a:lnTo>
                    <a:pt x="100456" y="0"/>
                  </a:lnTo>
                  <a:close/>
                </a:path>
                <a:path w="2403475" h="1107439">
                  <a:moveTo>
                    <a:pt x="469264" y="106298"/>
                  </a:moveTo>
                  <a:lnTo>
                    <a:pt x="338074" y="326389"/>
                  </a:lnTo>
                  <a:lnTo>
                    <a:pt x="409959" y="326389"/>
                  </a:lnTo>
                  <a:lnTo>
                    <a:pt x="488188" y="192150"/>
                  </a:lnTo>
                  <a:lnTo>
                    <a:pt x="559086" y="192150"/>
                  </a:lnTo>
                  <a:lnTo>
                    <a:pt x="575055" y="136651"/>
                  </a:lnTo>
                  <a:lnTo>
                    <a:pt x="469264" y="106298"/>
                  </a:lnTo>
                  <a:close/>
                </a:path>
                <a:path w="2403475" h="1107439">
                  <a:moveTo>
                    <a:pt x="881299" y="236092"/>
                  </a:moveTo>
                  <a:lnTo>
                    <a:pt x="698373" y="236092"/>
                  </a:lnTo>
                  <a:lnTo>
                    <a:pt x="867282" y="284733"/>
                  </a:lnTo>
                  <a:lnTo>
                    <a:pt x="881299" y="236092"/>
                  </a:lnTo>
                  <a:close/>
                </a:path>
                <a:path w="2403475" h="1107439">
                  <a:moveTo>
                    <a:pt x="2332862" y="636269"/>
                  </a:moveTo>
                  <a:lnTo>
                    <a:pt x="2337885" y="675322"/>
                  </a:lnTo>
                  <a:lnTo>
                    <a:pt x="2341133" y="710945"/>
                  </a:lnTo>
                  <a:lnTo>
                    <a:pt x="2342510" y="741239"/>
                  </a:lnTo>
                  <a:lnTo>
                    <a:pt x="2342490" y="752220"/>
                  </a:lnTo>
                  <a:lnTo>
                    <a:pt x="2340163" y="799121"/>
                  </a:lnTo>
                  <a:lnTo>
                    <a:pt x="2330777" y="854505"/>
                  </a:lnTo>
                  <a:lnTo>
                    <a:pt x="2319275" y="896487"/>
                  </a:lnTo>
                  <a:lnTo>
                    <a:pt x="2304542" y="936116"/>
                  </a:lnTo>
                  <a:lnTo>
                    <a:pt x="2285557" y="975657"/>
                  </a:lnTo>
                  <a:lnTo>
                    <a:pt x="2262901" y="1015015"/>
                  </a:lnTo>
                  <a:lnTo>
                    <a:pt x="2239746" y="1048277"/>
                  </a:lnTo>
                  <a:lnTo>
                    <a:pt x="2201545" y="1094104"/>
                  </a:lnTo>
                  <a:lnTo>
                    <a:pt x="2247773" y="1107439"/>
                  </a:lnTo>
                  <a:lnTo>
                    <a:pt x="2300938" y="1054941"/>
                  </a:lnTo>
                  <a:lnTo>
                    <a:pt x="2342769" y="998346"/>
                  </a:lnTo>
                  <a:lnTo>
                    <a:pt x="2370486" y="946626"/>
                  </a:lnTo>
                  <a:lnTo>
                    <a:pt x="2389251" y="896238"/>
                  </a:lnTo>
                  <a:lnTo>
                    <a:pt x="2401141" y="836152"/>
                  </a:lnTo>
                  <a:lnTo>
                    <a:pt x="2403270" y="805352"/>
                  </a:lnTo>
                  <a:lnTo>
                    <a:pt x="2402839" y="774064"/>
                  </a:lnTo>
                  <a:lnTo>
                    <a:pt x="2400081" y="742612"/>
                  </a:lnTo>
                  <a:lnTo>
                    <a:pt x="2395061" y="711326"/>
                  </a:lnTo>
                  <a:lnTo>
                    <a:pt x="2387802" y="680231"/>
                  </a:lnTo>
                  <a:lnTo>
                    <a:pt x="2378329" y="649350"/>
                  </a:lnTo>
                  <a:lnTo>
                    <a:pt x="2332862" y="636269"/>
                  </a:lnTo>
                  <a:close/>
                </a:path>
                <a:path w="2403475" h="1107439">
                  <a:moveTo>
                    <a:pt x="2053844" y="562355"/>
                  </a:moveTo>
                  <a:lnTo>
                    <a:pt x="1953259" y="911478"/>
                  </a:lnTo>
                  <a:lnTo>
                    <a:pt x="2023745" y="931798"/>
                  </a:lnTo>
                  <a:lnTo>
                    <a:pt x="2066544" y="783462"/>
                  </a:lnTo>
                  <a:lnTo>
                    <a:pt x="2224290" y="783462"/>
                  </a:lnTo>
                  <a:lnTo>
                    <a:pt x="2229230" y="766317"/>
                  </a:lnTo>
                  <a:lnTo>
                    <a:pt x="2083561" y="724407"/>
                  </a:lnTo>
                  <a:lnTo>
                    <a:pt x="2107310" y="641730"/>
                  </a:lnTo>
                  <a:lnTo>
                    <a:pt x="2290110" y="641730"/>
                  </a:lnTo>
                  <a:lnTo>
                    <a:pt x="2293111" y="631316"/>
                  </a:lnTo>
                  <a:lnTo>
                    <a:pt x="2053844" y="562355"/>
                  </a:lnTo>
                  <a:close/>
                </a:path>
                <a:path w="2403475" h="1107439">
                  <a:moveTo>
                    <a:pt x="1967897" y="597788"/>
                  </a:moveTo>
                  <a:lnTo>
                    <a:pt x="1896999" y="597788"/>
                  </a:lnTo>
                  <a:lnTo>
                    <a:pt x="1817877" y="872489"/>
                  </a:lnTo>
                  <a:lnTo>
                    <a:pt x="1883409" y="891412"/>
                  </a:lnTo>
                  <a:lnTo>
                    <a:pt x="1967897" y="597788"/>
                  </a:lnTo>
                  <a:close/>
                </a:path>
                <a:path w="2403475" h="1107439">
                  <a:moveTo>
                    <a:pt x="1750944" y="538352"/>
                  </a:moveTo>
                  <a:lnTo>
                    <a:pt x="1690751" y="538352"/>
                  </a:lnTo>
                  <a:lnTo>
                    <a:pt x="1680718" y="832992"/>
                  </a:lnTo>
                  <a:lnTo>
                    <a:pt x="1748662" y="852550"/>
                  </a:lnTo>
                  <a:lnTo>
                    <a:pt x="1818911" y="731900"/>
                  </a:lnTo>
                  <a:lnTo>
                    <a:pt x="1747011" y="731900"/>
                  </a:lnTo>
                  <a:lnTo>
                    <a:pt x="1750944" y="538352"/>
                  </a:lnTo>
                  <a:close/>
                </a:path>
                <a:path w="2403475" h="1107439">
                  <a:moveTo>
                    <a:pt x="2224290" y="783462"/>
                  </a:moveTo>
                  <a:lnTo>
                    <a:pt x="2066544" y="783462"/>
                  </a:lnTo>
                  <a:lnTo>
                    <a:pt x="2212212" y="825372"/>
                  </a:lnTo>
                  <a:lnTo>
                    <a:pt x="2224290" y="783462"/>
                  </a:lnTo>
                  <a:close/>
                </a:path>
                <a:path w="2403475" h="1107439">
                  <a:moveTo>
                    <a:pt x="1646681" y="445261"/>
                  </a:moveTo>
                  <a:lnTo>
                    <a:pt x="1546225" y="794257"/>
                  </a:lnTo>
                  <a:lnTo>
                    <a:pt x="1611756" y="813180"/>
                  </a:lnTo>
                  <a:lnTo>
                    <a:pt x="1690751" y="538352"/>
                  </a:lnTo>
                  <a:lnTo>
                    <a:pt x="1750944" y="538352"/>
                  </a:lnTo>
                  <a:lnTo>
                    <a:pt x="1752219" y="475614"/>
                  </a:lnTo>
                  <a:lnTo>
                    <a:pt x="1646681" y="445261"/>
                  </a:lnTo>
                  <a:close/>
                </a:path>
                <a:path w="2403475" h="1107439">
                  <a:moveTo>
                    <a:pt x="1562259" y="480948"/>
                  </a:moveTo>
                  <a:lnTo>
                    <a:pt x="1491360" y="480948"/>
                  </a:lnTo>
                  <a:lnTo>
                    <a:pt x="1412239" y="755776"/>
                  </a:lnTo>
                  <a:lnTo>
                    <a:pt x="1477772" y="774572"/>
                  </a:lnTo>
                  <a:lnTo>
                    <a:pt x="1562259" y="480948"/>
                  </a:lnTo>
                  <a:close/>
                </a:path>
                <a:path w="2403475" h="1107439">
                  <a:moveTo>
                    <a:pt x="1146682" y="294766"/>
                  </a:moveTo>
                  <a:lnTo>
                    <a:pt x="1104407" y="333628"/>
                  </a:lnTo>
                  <a:lnTo>
                    <a:pt x="1066419" y="378205"/>
                  </a:lnTo>
                  <a:lnTo>
                    <a:pt x="1030493" y="436403"/>
                  </a:lnTo>
                  <a:lnTo>
                    <a:pt x="1005331" y="501649"/>
                  </a:lnTo>
                  <a:lnTo>
                    <a:pt x="993822" y="559450"/>
                  </a:lnTo>
                  <a:lnTo>
                    <a:pt x="991361" y="621918"/>
                  </a:lnTo>
                  <a:lnTo>
                    <a:pt x="993483" y="654351"/>
                  </a:lnTo>
                  <a:lnTo>
                    <a:pt x="997950" y="686879"/>
                  </a:lnTo>
                  <a:lnTo>
                    <a:pt x="1004774" y="719502"/>
                  </a:lnTo>
                  <a:lnTo>
                    <a:pt x="1013968" y="752220"/>
                  </a:lnTo>
                  <a:lnTo>
                    <a:pt x="1059814" y="765428"/>
                  </a:lnTo>
                  <a:lnTo>
                    <a:pt x="1056314" y="741239"/>
                  </a:lnTo>
                  <a:lnTo>
                    <a:pt x="1053623" y="720121"/>
                  </a:lnTo>
                  <a:lnTo>
                    <a:pt x="1051742" y="702099"/>
                  </a:lnTo>
                  <a:lnTo>
                    <a:pt x="1050671" y="687196"/>
                  </a:lnTo>
                  <a:lnTo>
                    <a:pt x="1050103" y="666763"/>
                  </a:lnTo>
                  <a:lnTo>
                    <a:pt x="1050321" y="646033"/>
                  </a:lnTo>
                  <a:lnTo>
                    <a:pt x="1053210" y="603630"/>
                  </a:lnTo>
                  <a:lnTo>
                    <a:pt x="1059418" y="561609"/>
                  </a:lnTo>
                  <a:lnTo>
                    <a:pt x="1068958" y="521588"/>
                  </a:lnTo>
                  <a:lnTo>
                    <a:pt x="1087929" y="467280"/>
                  </a:lnTo>
                  <a:lnTo>
                    <a:pt x="1112138" y="417829"/>
                  </a:lnTo>
                  <a:lnTo>
                    <a:pt x="1145603" y="366807"/>
                  </a:lnTo>
                  <a:lnTo>
                    <a:pt x="1192402" y="307974"/>
                  </a:lnTo>
                  <a:lnTo>
                    <a:pt x="1146682" y="294766"/>
                  </a:lnTo>
                  <a:close/>
                </a:path>
                <a:path w="2403475" h="1107439">
                  <a:moveTo>
                    <a:pt x="1345306" y="421512"/>
                  </a:moveTo>
                  <a:lnTo>
                    <a:pt x="1285112" y="421512"/>
                  </a:lnTo>
                  <a:lnTo>
                    <a:pt x="1275079" y="716279"/>
                  </a:lnTo>
                  <a:lnTo>
                    <a:pt x="1342898" y="735837"/>
                  </a:lnTo>
                  <a:lnTo>
                    <a:pt x="1413171" y="615187"/>
                  </a:lnTo>
                  <a:lnTo>
                    <a:pt x="1341374" y="615187"/>
                  </a:lnTo>
                  <a:lnTo>
                    <a:pt x="1345306" y="421512"/>
                  </a:lnTo>
                  <a:close/>
                </a:path>
                <a:path w="2403475" h="1107439">
                  <a:moveTo>
                    <a:pt x="1878202" y="511809"/>
                  </a:moveTo>
                  <a:lnTo>
                    <a:pt x="1747011" y="731900"/>
                  </a:lnTo>
                  <a:lnTo>
                    <a:pt x="1818911" y="731900"/>
                  </a:lnTo>
                  <a:lnTo>
                    <a:pt x="1896999" y="597788"/>
                  </a:lnTo>
                  <a:lnTo>
                    <a:pt x="1967897" y="597788"/>
                  </a:lnTo>
                  <a:lnTo>
                    <a:pt x="1983867" y="542289"/>
                  </a:lnTo>
                  <a:lnTo>
                    <a:pt x="1878202" y="511809"/>
                  </a:lnTo>
                  <a:close/>
                </a:path>
                <a:path w="2403475" h="1107439">
                  <a:moveTo>
                    <a:pt x="1241044" y="328421"/>
                  </a:moveTo>
                  <a:lnTo>
                    <a:pt x="1140586" y="677544"/>
                  </a:lnTo>
                  <a:lnTo>
                    <a:pt x="1205992" y="696340"/>
                  </a:lnTo>
                  <a:lnTo>
                    <a:pt x="1285112" y="421512"/>
                  </a:lnTo>
                  <a:lnTo>
                    <a:pt x="1345306" y="421512"/>
                  </a:lnTo>
                  <a:lnTo>
                    <a:pt x="1346580" y="358774"/>
                  </a:lnTo>
                  <a:lnTo>
                    <a:pt x="1241044" y="328421"/>
                  </a:lnTo>
                  <a:close/>
                </a:path>
                <a:path w="2403475" h="1107439">
                  <a:moveTo>
                    <a:pt x="2290110" y="641730"/>
                  </a:moveTo>
                  <a:lnTo>
                    <a:pt x="2107310" y="641730"/>
                  </a:lnTo>
                  <a:lnTo>
                    <a:pt x="2276094" y="690371"/>
                  </a:lnTo>
                  <a:lnTo>
                    <a:pt x="2290110" y="641730"/>
                  </a:lnTo>
                  <a:close/>
                </a:path>
                <a:path w="2403475" h="1107439">
                  <a:moveTo>
                    <a:pt x="1472564" y="395096"/>
                  </a:moveTo>
                  <a:lnTo>
                    <a:pt x="1341374" y="615187"/>
                  </a:lnTo>
                  <a:lnTo>
                    <a:pt x="1413171" y="615187"/>
                  </a:lnTo>
                  <a:lnTo>
                    <a:pt x="1491360" y="480948"/>
                  </a:lnTo>
                  <a:lnTo>
                    <a:pt x="1562259" y="480948"/>
                  </a:lnTo>
                  <a:lnTo>
                    <a:pt x="1578228" y="425449"/>
                  </a:lnTo>
                  <a:lnTo>
                    <a:pt x="1472564" y="395096"/>
                  </a:lnTo>
                  <a:close/>
                </a:path>
              </a:pathLst>
            </a:custGeom>
            <a:solidFill>
              <a:srgbClr val="008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902708" y="4355591"/>
              <a:ext cx="1565910" cy="196062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417058" y="4717033"/>
              <a:ext cx="662940" cy="1127125"/>
            </a:xfrm>
            <a:custGeom>
              <a:avLst/>
              <a:gdLst/>
              <a:ahLst/>
              <a:cxnLst/>
              <a:rect l="l" t="t" r="r" b="b"/>
              <a:pathLst>
                <a:path w="662939" h="1127125">
                  <a:moveTo>
                    <a:pt x="488505" y="780732"/>
                  </a:moveTo>
                  <a:lnTo>
                    <a:pt x="418845" y="796290"/>
                  </a:lnTo>
                  <a:lnTo>
                    <a:pt x="383631" y="813625"/>
                  </a:lnTo>
                  <a:lnTo>
                    <a:pt x="332870" y="859160"/>
                  </a:lnTo>
                  <a:lnTo>
                    <a:pt x="308445" y="918182"/>
                  </a:lnTo>
                  <a:lnTo>
                    <a:pt x="306244" y="950580"/>
                  </a:lnTo>
                  <a:lnTo>
                    <a:pt x="310782" y="984557"/>
                  </a:lnTo>
                  <a:lnTo>
                    <a:pt x="328994" y="1035888"/>
                  </a:lnTo>
                  <a:lnTo>
                    <a:pt x="355726" y="1080820"/>
                  </a:lnTo>
                  <a:lnTo>
                    <a:pt x="384516" y="1117766"/>
                  </a:lnTo>
                  <a:lnTo>
                    <a:pt x="393064" y="1127010"/>
                  </a:lnTo>
                  <a:lnTo>
                    <a:pt x="544829" y="1065860"/>
                  </a:lnTo>
                  <a:lnTo>
                    <a:pt x="533814" y="1038542"/>
                  </a:lnTo>
                  <a:lnTo>
                    <a:pt x="396366" y="1038542"/>
                  </a:lnTo>
                  <a:lnTo>
                    <a:pt x="394884" y="1035709"/>
                  </a:lnTo>
                  <a:lnTo>
                    <a:pt x="393445" y="1032725"/>
                  </a:lnTo>
                  <a:lnTo>
                    <a:pt x="391794" y="1029055"/>
                  </a:lnTo>
                  <a:lnTo>
                    <a:pt x="390270" y="1025385"/>
                  </a:lnTo>
                  <a:lnTo>
                    <a:pt x="388874" y="1022172"/>
                  </a:lnTo>
                  <a:lnTo>
                    <a:pt x="387730" y="1019403"/>
                  </a:lnTo>
                  <a:lnTo>
                    <a:pt x="380396" y="996500"/>
                  </a:lnTo>
                  <a:lnTo>
                    <a:pt x="377253" y="974788"/>
                  </a:lnTo>
                  <a:lnTo>
                    <a:pt x="378301" y="954266"/>
                  </a:lnTo>
                  <a:lnTo>
                    <a:pt x="393348" y="917181"/>
                  </a:lnTo>
                  <a:lnTo>
                    <a:pt x="427777" y="887558"/>
                  </a:lnTo>
                  <a:lnTo>
                    <a:pt x="464754" y="871222"/>
                  </a:lnTo>
                  <a:lnTo>
                    <a:pt x="499490" y="864997"/>
                  </a:lnTo>
                  <a:lnTo>
                    <a:pt x="629805" y="864997"/>
                  </a:lnTo>
                  <a:lnTo>
                    <a:pt x="626709" y="858747"/>
                  </a:lnTo>
                  <a:lnTo>
                    <a:pt x="605821" y="830513"/>
                  </a:lnTo>
                  <a:lnTo>
                    <a:pt x="581076" y="808465"/>
                  </a:lnTo>
                  <a:lnTo>
                    <a:pt x="552450" y="792607"/>
                  </a:lnTo>
                  <a:lnTo>
                    <a:pt x="521180" y="783252"/>
                  </a:lnTo>
                  <a:lnTo>
                    <a:pt x="488505" y="780732"/>
                  </a:lnTo>
                  <a:close/>
                </a:path>
                <a:path w="662939" h="1127125">
                  <a:moveTo>
                    <a:pt x="629805" y="864997"/>
                  </a:moveTo>
                  <a:lnTo>
                    <a:pt x="499490" y="864997"/>
                  </a:lnTo>
                  <a:lnTo>
                    <a:pt x="510158" y="865208"/>
                  </a:lnTo>
                  <a:lnTo>
                    <a:pt x="520255" y="866401"/>
                  </a:lnTo>
                  <a:lnTo>
                    <a:pt x="562879" y="886639"/>
                  </a:lnTo>
                  <a:lnTo>
                    <a:pt x="586114" y="917349"/>
                  </a:lnTo>
                  <a:lnTo>
                    <a:pt x="598677" y="961034"/>
                  </a:lnTo>
                  <a:lnTo>
                    <a:pt x="599170" y="977457"/>
                  </a:lnTo>
                  <a:lnTo>
                    <a:pt x="598803" y="985128"/>
                  </a:lnTo>
                  <a:lnTo>
                    <a:pt x="590168" y="1027404"/>
                  </a:lnTo>
                  <a:lnTo>
                    <a:pt x="588263" y="1034415"/>
                  </a:lnTo>
                  <a:lnTo>
                    <a:pt x="586866" y="1039304"/>
                  </a:lnTo>
                  <a:lnTo>
                    <a:pt x="589661" y="1046353"/>
                  </a:lnTo>
                  <a:lnTo>
                    <a:pt x="661924" y="1017231"/>
                  </a:lnTo>
                  <a:lnTo>
                    <a:pt x="662761" y="1001982"/>
                  </a:lnTo>
                  <a:lnTo>
                    <a:pt x="662917" y="992441"/>
                  </a:lnTo>
                  <a:lnTo>
                    <a:pt x="662942" y="984557"/>
                  </a:lnTo>
                  <a:lnTo>
                    <a:pt x="662674" y="972906"/>
                  </a:lnTo>
                  <a:lnTo>
                    <a:pt x="656066" y="928998"/>
                  </a:lnTo>
                  <a:lnTo>
                    <a:pt x="643763" y="893165"/>
                  </a:lnTo>
                  <a:lnTo>
                    <a:pt x="629805" y="864997"/>
                  </a:lnTo>
                  <a:close/>
                </a:path>
                <a:path w="662939" h="1127125">
                  <a:moveTo>
                    <a:pt x="490474" y="931062"/>
                  </a:moveTo>
                  <a:lnTo>
                    <a:pt x="432688" y="954328"/>
                  </a:lnTo>
                  <a:lnTo>
                    <a:pt x="456818" y="1014183"/>
                  </a:lnTo>
                  <a:lnTo>
                    <a:pt x="396366" y="1038542"/>
                  </a:lnTo>
                  <a:lnTo>
                    <a:pt x="533814" y="1038542"/>
                  </a:lnTo>
                  <a:lnTo>
                    <a:pt x="490474" y="931062"/>
                  </a:lnTo>
                  <a:close/>
                </a:path>
                <a:path w="662939" h="1127125">
                  <a:moveTo>
                    <a:pt x="462661" y="461137"/>
                  </a:moveTo>
                  <a:lnTo>
                    <a:pt x="154304" y="585343"/>
                  </a:lnTo>
                  <a:lnTo>
                    <a:pt x="204088" y="708660"/>
                  </a:lnTo>
                  <a:lnTo>
                    <a:pt x="210637" y="723900"/>
                  </a:lnTo>
                  <a:lnTo>
                    <a:pt x="231139" y="759333"/>
                  </a:lnTo>
                  <a:lnTo>
                    <a:pt x="266064" y="789686"/>
                  </a:lnTo>
                  <a:lnTo>
                    <a:pt x="304291" y="801497"/>
                  </a:lnTo>
                  <a:lnTo>
                    <a:pt x="314834" y="801663"/>
                  </a:lnTo>
                  <a:lnTo>
                    <a:pt x="325675" y="800449"/>
                  </a:lnTo>
                  <a:lnTo>
                    <a:pt x="362585" y="786828"/>
                  </a:lnTo>
                  <a:lnTo>
                    <a:pt x="391159" y="756539"/>
                  </a:lnTo>
                  <a:lnTo>
                    <a:pt x="398894" y="717677"/>
                  </a:lnTo>
                  <a:lnTo>
                    <a:pt x="302640" y="717677"/>
                  </a:lnTo>
                  <a:lnTo>
                    <a:pt x="288289" y="715899"/>
                  </a:lnTo>
                  <a:lnTo>
                    <a:pt x="260802" y="685292"/>
                  </a:lnTo>
                  <a:lnTo>
                    <a:pt x="243535" y="643636"/>
                  </a:lnTo>
                  <a:lnTo>
                    <a:pt x="241934" y="639572"/>
                  </a:lnTo>
                  <a:lnTo>
                    <a:pt x="319150" y="608457"/>
                  </a:lnTo>
                  <a:lnTo>
                    <a:pt x="380620" y="608457"/>
                  </a:lnTo>
                  <a:lnTo>
                    <a:pt x="375919" y="596900"/>
                  </a:lnTo>
                  <a:lnTo>
                    <a:pt x="371982" y="587121"/>
                  </a:lnTo>
                  <a:lnTo>
                    <a:pt x="437133" y="560832"/>
                  </a:lnTo>
                  <a:lnTo>
                    <a:pt x="502911" y="560832"/>
                  </a:lnTo>
                  <a:lnTo>
                    <a:pt x="462661" y="461137"/>
                  </a:lnTo>
                  <a:close/>
                </a:path>
                <a:path w="662939" h="1127125">
                  <a:moveTo>
                    <a:pt x="507317" y="700278"/>
                  </a:moveTo>
                  <a:lnTo>
                    <a:pt x="398906" y="700278"/>
                  </a:lnTo>
                  <a:lnTo>
                    <a:pt x="407455" y="707780"/>
                  </a:lnTo>
                  <a:lnTo>
                    <a:pt x="416718" y="713724"/>
                  </a:lnTo>
                  <a:lnTo>
                    <a:pt x="426696" y="718119"/>
                  </a:lnTo>
                  <a:lnTo>
                    <a:pt x="437388" y="720979"/>
                  </a:lnTo>
                  <a:lnTo>
                    <a:pt x="448480" y="722241"/>
                  </a:lnTo>
                  <a:lnTo>
                    <a:pt x="459644" y="721836"/>
                  </a:lnTo>
                  <a:lnTo>
                    <a:pt x="499602" y="706612"/>
                  </a:lnTo>
                  <a:lnTo>
                    <a:pt x="507317" y="700278"/>
                  </a:lnTo>
                  <a:close/>
                </a:path>
                <a:path w="662939" h="1127125">
                  <a:moveTo>
                    <a:pt x="380620" y="608457"/>
                  </a:moveTo>
                  <a:lnTo>
                    <a:pt x="319150" y="608457"/>
                  </a:lnTo>
                  <a:lnTo>
                    <a:pt x="328820" y="632539"/>
                  </a:lnTo>
                  <a:lnTo>
                    <a:pt x="333255" y="643763"/>
                  </a:lnTo>
                  <a:lnTo>
                    <a:pt x="337946" y="655828"/>
                  </a:lnTo>
                  <a:lnTo>
                    <a:pt x="340994" y="664210"/>
                  </a:lnTo>
                  <a:lnTo>
                    <a:pt x="342645" y="671068"/>
                  </a:lnTo>
                  <a:lnTo>
                    <a:pt x="342736" y="678517"/>
                  </a:lnTo>
                  <a:lnTo>
                    <a:pt x="343026" y="685292"/>
                  </a:lnTo>
                  <a:lnTo>
                    <a:pt x="341375" y="692785"/>
                  </a:lnTo>
                  <a:lnTo>
                    <a:pt x="337438" y="698754"/>
                  </a:lnTo>
                  <a:lnTo>
                    <a:pt x="333628" y="704850"/>
                  </a:lnTo>
                  <a:lnTo>
                    <a:pt x="327025" y="709803"/>
                  </a:lnTo>
                  <a:lnTo>
                    <a:pt x="317500" y="713613"/>
                  </a:lnTo>
                  <a:lnTo>
                    <a:pt x="310006" y="716534"/>
                  </a:lnTo>
                  <a:lnTo>
                    <a:pt x="302640" y="717677"/>
                  </a:lnTo>
                  <a:lnTo>
                    <a:pt x="398894" y="717677"/>
                  </a:lnTo>
                  <a:lnTo>
                    <a:pt x="398931" y="715899"/>
                  </a:lnTo>
                  <a:lnTo>
                    <a:pt x="397255" y="700913"/>
                  </a:lnTo>
                  <a:lnTo>
                    <a:pt x="398906" y="700278"/>
                  </a:lnTo>
                  <a:lnTo>
                    <a:pt x="507317" y="700278"/>
                  </a:lnTo>
                  <a:lnTo>
                    <a:pt x="513206" y="694055"/>
                  </a:lnTo>
                  <a:lnTo>
                    <a:pt x="527690" y="650432"/>
                  </a:lnTo>
                  <a:lnTo>
                    <a:pt x="527635" y="647573"/>
                  </a:lnTo>
                  <a:lnTo>
                    <a:pt x="421766" y="647573"/>
                  </a:lnTo>
                  <a:lnTo>
                    <a:pt x="409575" y="647065"/>
                  </a:lnTo>
                  <a:lnTo>
                    <a:pt x="403859" y="644398"/>
                  </a:lnTo>
                  <a:lnTo>
                    <a:pt x="398525" y="639318"/>
                  </a:lnTo>
                  <a:lnTo>
                    <a:pt x="393572" y="634746"/>
                  </a:lnTo>
                  <a:lnTo>
                    <a:pt x="389889" y="629793"/>
                  </a:lnTo>
                  <a:lnTo>
                    <a:pt x="387476" y="624586"/>
                  </a:lnTo>
                  <a:lnTo>
                    <a:pt x="385403" y="619920"/>
                  </a:lnTo>
                  <a:lnTo>
                    <a:pt x="382793" y="613743"/>
                  </a:lnTo>
                  <a:lnTo>
                    <a:pt x="380620" y="608457"/>
                  </a:lnTo>
                  <a:close/>
                </a:path>
                <a:path w="662939" h="1127125">
                  <a:moveTo>
                    <a:pt x="502911" y="560832"/>
                  </a:moveTo>
                  <a:lnTo>
                    <a:pt x="437133" y="560832"/>
                  </a:lnTo>
                  <a:lnTo>
                    <a:pt x="439292" y="566293"/>
                  </a:lnTo>
                  <a:lnTo>
                    <a:pt x="443200" y="576032"/>
                  </a:lnTo>
                  <a:lnTo>
                    <a:pt x="446547" y="584485"/>
                  </a:lnTo>
                  <a:lnTo>
                    <a:pt x="449347" y="591653"/>
                  </a:lnTo>
                  <a:lnTo>
                    <a:pt x="451612" y="597535"/>
                  </a:lnTo>
                  <a:lnTo>
                    <a:pt x="454151" y="604647"/>
                  </a:lnTo>
                  <a:lnTo>
                    <a:pt x="455421" y="611124"/>
                  </a:lnTo>
                  <a:lnTo>
                    <a:pt x="455294" y="617093"/>
                  </a:lnTo>
                  <a:lnTo>
                    <a:pt x="455040" y="623443"/>
                  </a:lnTo>
                  <a:lnTo>
                    <a:pt x="452881" y="629031"/>
                  </a:lnTo>
                  <a:lnTo>
                    <a:pt x="448690" y="633603"/>
                  </a:lnTo>
                  <a:lnTo>
                    <a:pt x="444500" y="638302"/>
                  </a:lnTo>
                  <a:lnTo>
                    <a:pt x="439927" y="641604"/>
                  </a:lnTo>
                  <a:lnTo>
                    <a:pt x="434847" y="643636"/>
                  </a:lnTo>
                  <a:lnTo>
                    <a:pt x="428116" y="646430"/>
                  </a:lnTo>
                  <a:lnTo>
                    <a:pt x="421766" y="647573"/>
                  </a:lnTo>
                  <a:lnTo>
                    <a:pt x="527635" y="647573"/>
                  </a:lnTo>
                  <a:lnTo>
                    <a:pt x="517905" y="600122"/>
                  </a:lnTo>
                  <a:lnTo>
                    <a:pt x="506602" y="569976"/>
                  </a:lnTo>
                  <a:lnTo>
                    <a:pt x="502911" y="560832"/>
                  </a:lnTo>
                  <a:close/>
                </a:path>
                <a:path w="662939" h="1127125">
                  <a:moveTo>
                    <a:pt x="368331" y="258445"/>
                  </a:moveTo>
                  <a:lnTo>
                    <a:pt x="244347" y="258445"/>
                  </a:lnTo>
                  <a:lnTo>
                    <a:pt x="73532" y="384683"/>
                  </a:lnTo>
                  <a:lnTo>
                    <a:pt x="107695" y="469646"/>
                  </a:lnTo>
                  <a:lnTo>
                    <a:pt x="447547" y="423545"/>
                  </a:lnTo>
                  <a:lnTo>
                    <a:pt x="431505" y="383794"/>
                  </a:lnTo>
                  <a:lnTo>
                    <a:pt x="191134" y="383794"/>
                  </a:lnTo>
                  <a:lnTo>
                    <a:pt x="368331" y="258445"/>
                  </a:lnTo>
                  <a:close/>
                </a:path>
                <a:path w="662939" h="1127125">
                  <a:moveTo>
                    <a:pt x="415925" y="345186"/>
                  </a:moveTo>
                  <a:lnTo>
                    <a:pt x="191134" y="383794"/>
                  </a:lnTo>
                  <a:lnTo>
                    <a:pt x="431505" y="383794"/>
                  </a:lnTo>
                  <a:lnTo>
                    <a:pt x="415925" y="345186"/>
                  </a:lnTo>
                  <a:close/>
                </a:path>
                <a:path w="662939" h="1127125">
                  <a:moveTo>
                    <a:pt x="276859" y="0"/>
                  </a:moveTo>
                  <a:lnTo>
                    <a:pt x="0" y="202311"/>
                  </a:lnTo>
                  <a:lnTo>
                    <a:pt x="34289" y="287147"/>
                  </a:lnTo>
                  <a:lnTo>
                    <a:pt x="244347" y="258445"/>
                  </a:lnTo>
                  <a:lnTo>
                    <a:pt x="368331" y="258445"/>
                  </a:lnTo>
                  <a:lnTo>
                    <a:pt x="378205" y="251460"/>
                  </a:lnTo>
                  <a:lnTo>
                    <a:pt x="359920" y="206121"/>
                  </a:lnTo>
                  <a:lnTo>
                    <a:pt x="119506" y="206121"/>
                  </a:lnTo>
                  <a:lnTo>
                    <a:pt x="309244" y="80391"/>
                  </a:lnTo>
                  <a:lnTo>
                    <a:pt x="276859" y="0"/>
                  </a:lnTo>
                  <a:close/>
                </a:path>
                <a:path w="662939" h="1127125">
                  <a:moveTo>
                    <a:pt x="347217" y="174625"/>
                  </a:moveTo>
                  <a:lnTo>
                    <a:pt x="119506" y="206121"/>
                  </a:lnTo>
                  <a:lnTo>
                    <a:pt x="359920" y="206121"/>
                  </a:lnTo>
                  <a:lnTo>
                    <a:pt x="347217" y="174625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86328" y="4535423"/>
              <a:ext cx="2378202" cy="20535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968067" y="5008316"/>
              <a:ext cx="1278890" cy="944880"/>
            </a:xfrm>
            <a:custGeom>
              <a:avLst/>
              <a:gdLst/>
              <a:ahLst/>
              <a:cxnLst/>
              <a:rect l="l" t="t" r="r" b="b"/>
              <a:pathLst>
                <a:path w="1278889" h="944879">
                  <a:moveTo>
                    <a:pt x="1077642" y="530407"/>
                  </a:moveTo>
                  <a:lnTo>
                    <a:pt x="885999" y="839093"/>
                  </a:lnTo>
                  <a:lnTo>
                    <a:pt x="1003347" y="911902"/>
                  </a:lnTo>
                  <a:lnTo>
                    <a:pt x="1019970" y="921670"/>
                  </a:lnTo>
                  <a:lnTo>
                    <a:pt x="1062529" y="939614"/>
                  </a:lnTo>
                  <a:lnTo>
                    <a:pt x="1093771" y="944395"/>
                  </a:lnTo>
                  <a:lnTo>
                    <a:pt x="1108106" y="944157"/>
                  </a:lnTo>
                  <a:lnTo>
                    <a:pt x="1155525" y="929916"/>
                  </a:lnTo>
                  <a:lnTo>
                    <a:pt x="1188513" y="908169"/>
                  </a:lnTo>
                  <a:lnTo>
                    <a:pt x="1217079" y="878790"/>
                  </a:lnTo>
                  <a:lnTo>
                    <a:pt x="1091813" y="878790"/>
                  </a:lnTo>
                  <a:lnTo>
                    <a:pt x="1083659" y="878627"/>
                  </a:lnTo>
                  <a:lnTo>
                    <a:pt x="1039360" y="862022"/>
                  </a:lnTo>
                  <a:lnTo>
                    <a:pt x="980614" y="825784"/>
                  </a:lnTo>
                  <a:lnTo>
                    <a:pt x="1107487" y="621364"/>
                  </a:lnTo>
                  <a:lnTo>
                    <a:pt x="1221307" y="621364"/>
                  </a:lnTo>
                  <a:lnTo>
                    <a:pt x="1209440" y="612797"/>
                  </a:lnTo>
                  <a:lnTo>
                    <a:pt x="1191561" y="601184"/>
                  </a:lnTo>
                  <a:lnTo>
                    <a:pt x="1077642" y="530407"/>
                  </a:lnTo>
                  <a:close/>
                </a:path>
                <a:path w="1278889" h="944879">
                  <a:moveTo>
                    <a:pt x="1221307" y="621364"/>
                  </a:moveTo>
                  <a:lnTo>
                    <a:pt x="1107487" y="621364"/>
                  </a:lnTo>
                  <a:lnTo>
                    <a:pt x="1135554" y="638751"/>
                  </a:lnTo>
                  <a:lnTo>
                    <a:pt x="1152915" y="649793"/>
                  </a:lnTo>
                  <a:lnTo>
                    <a:pt x="1184830" y="673460"/>
                  </a:lnTo>
                  <a:lnTo>
                    <a:pt x="1206378" y="715123"/>
                  </a:lnTo>
                  <a:lnTo>
                    <a:pt x="1206817" y="725011"/>
                  </a:lnTo>
                  <a:lnTo>
                    <a:pt x="1205946" y="735558"/>
                  </a:lnTo>
                  <a:lnTo>
                    <a:pt x="1194053" y="773025"/>
                  </a:lnTo>
                  <a:lnTo>
                    <a:pt x="1165115" y="822340"/>
                  </a:lnTo>
                  <a:lnTo>
                    <a:pt x="1134665" y="858232"/>
                  </a:lnTo>
                  <a:lnTo>
                    <a:pt x="1099740" y="877892"/>
                  </a:lnTo>
                  <a:lnTo>
                    <a:pt x="1091813" y="878790"/>
                  </a:lnTo>
                  <a:lnTo>
                    <a:pt x="1217079" y="878790"/>
                  </a:lnTo>
                  <a:lnTo>
                    <a:pt x="1251015" y="827152"/>
                  </a:lnTo>
                  <a:lnTo>
                    <a:pt x="1268593" y="787539"/>
                  </a:lnTo>
                  <a:lnTo>
                    <a:pt x="1278335" y="735558"/>
                  </a:lnTo>
                  <a:lnTo>
                    <a:pt x="1278336" y="730707"/>
                  </a:lnTo>
                  <a:lnTo>
                    <a:pt x="1277911" y="717282"/>
                  </a:lnTo>
                  <a:lnTo>
                    <a:pt x="1264935" y="670294"/>
                  </a:lnTo>
                  <a:lnTo>
                    <a:pt x="1236960" y="633976"/>
                  </a:lnTo>
                  <a:lnTo>
                    <a:pt x="1224581" y="623728"/>
                  </a:lnTo>
                  <a:lnTo>
                    <a:pt x="1221307" y="621364"/>
                  </a:lnTo>
                  <a:close/>
                </a:path>
                <a:path w="1278889" h="944879">
                  <a:moveTo>
                    <a:pt x="805769" y="387661"/>
                  </a:moveTo>
                  <a:lnTo>
                    <a:pt x="740733" y="405637"/>
                  </a:lnTo>
                  <a:lnTo>
                    <a:pt x="683722" y="453072"/>
                  </a:lnTo>
                  <a:lnTo>
                    <a:pt x="658669" y="487862"/>
                  </a:lnTo>
                  <a:lnTo>
                    <a:pt x="639689" y="523935"/>
                  </a:lnTo>
                  <a:lnTo>
                    <a:pt x="623825" y="593661"/>
                  </a:lnTo>
                  <a:lnTo>
                    <a:pt x="626919" y="627333"/>
                  </a:lnTo>
                  <a:lnTo>
                    <a:pt x="652430" y="686808"/>
                  </a:lnTo>
                  <a:lnTo>
                    <a:pt x="701849" y="732070"/>
                  </a:lnTo>
                  <a:lnTo>
                    <a:pt x="751014" y="754095"/>
                  </a:lnTo>
                  <a:lnTo>
                    <a:pt x="775198" y="758484"/>
                  </a:lnTo>
                  <a:lnTo>
                    <a:pt x="799131" y="758461"/>
                  </a:lnTo>
                  <a:lnTo>
                    <a:pt x="822781" y="753891"/>
                  </a:lnTo>
                  <a:lnTo>
                    <a:pt x="846121" y="744640"/>
                  </a:lnTo>
                  <a:lnTo>
                    <a:pt x="869176" y="730707"/>
                  </a:lnTo>
                  <a:lnTo>
                    <a:pt x="891968" y="712093"/>
                  </a:lnTo>
                  <a:lnTo>
                    <a:pt x="873266" y="690248"/>
                  </a:lnTo>
                  <a:lnTo>
                    <a:pt x="773223" y="690248"/>
                  </a:lnTo>
                  <a:lnTo>
                    <a:pt x="759888" y="688817"/>
                  </a:lnTo>
                  <a:lnTo>
                    <a:pt x="719262" y="666905"/>
                  </a:lnTo>
                  <a:lnTo>
                    <a:pt x="694991" y="619599"/>
                  </a:lnTo>
                  <a:lnTo>
                    <a:pt x="694828" y="599353"/>
                  </a:lnTo>
                  <a:lnTo>
                    <a:pt x="699881" y="576527"/>
                  </a:lnTo>
                  <a:lnTo>
                    <a:pt x="725725" y="523168"/>
                  </a:lnTo>
                  <a:lnTo>
                    <a:pt x="760587" y="478940"/>
                  </a:lnTo>
                  <a:lnTo>
                    <a:pt x="796591" y="456620"/>
                  </a:lnTo>
                  <a:lnTo>
                    <a:pt x="814810" y="452971"/>
                  </a:lnTo>
                  <a:lnTo>
                    <a:pt x="947571" y="452971"/>
                  </a:lnTo>
                  <a:lnTo>
                    <a:pt x="929574" y="434101"/>
                  </a:lnTo>
                  <a:lnTo>
                    <a:pt x="903906" y="415218"/>
                  </a:lnTo>
                  <a:lnTo>
                    <a:pt x="871352" y="398762"/>
                  </a:lnTo>
                  <a:lnTo>
                    <a:pt x="838644" y="389580"/>
                  </a:lnTo>
                  <a:lnTo>
                    <a:pt x="805769" y="387661"/>
                  </a:lnTo>
                  <a:close/>
                </a:path>
                <a:path w="1278889" h="944879">
                  <a:moveTo>
                    <a:pt x="843454" y="655426"/>
                  </a:moveTo>
                  <a:lnTo>
                    <a:pt x="800824" y="685305"/>
                  </a:lnTo>
                  <a:lnTo>
                    <a:pt x="773223" y="690248"/>
                  </a:lnTo>
                  <a:lnTo>
                    <a:pt x="873266" y="690248"/>
                  </a:lnTo>
                  <a:lnTo>
                    <a:pt x="843454" y="655426"/>
                  </a:lnTo>
                  <a:close/>
                </a:path>
                <a:path w="1278889" h="944879">
                  <a:moveTo>
                    <a:pt x="479726" y="159186"/>
                  </a:moveTo>
                  <a:lnTo>
                    <a:pt x="288083" y="467796"/>
                  </a:lnTo>
                  <a:lnTo>
                    <a:pt x="522779" y="613579"/>
                  </a:lnTo>
                  <a:lnTo>
                    <a:pt x="555037" y="561522"/>
                  </a:lnTo>
                  <a:lnTo>
                    <a:pt x="382698" y="454588"/>
                  </a:lnTo>
                  <a:lnTo>
                    <a:pt x="434768" y="370514"/>
                  </a:lnTo>
                  <a:lnTo>
                    <a:pt x="550866" y="370514"/>
                  </a:lnTo>
                  <a:lnTo>
                    <a:pt x="467153" y="318571"/>
                  </a:lnTo>
                  <a:lnTo>
                    <a:pt x="509571" y="250118"/>
                  </a:lnTo>
                  <a:lnTo>
                    <a:pt x="626079" y="250118"/>
                  </a:lnTo>
                  <a:lnTo>
                    <a:pt x="479726" y="159186"/>
                  </a:lnTo>
                  <a:close/>
                </a:path>
                <a:path w="1278889" h="944879">
                  <a:moveTo>
                    <a:pt x="947571" y="452971"/>
                  </a:moveTo>
                  <a:lnTo>
                    <a:pt x="814810" y="452971"/>
                  </a:lnTo>
                  <a:lnTo>
                    <a:pt x="832707" y="453429"/>
                  </a:lnTo>
                  <a:lnTo>
                    <a:pt x="850294" y="457960"/>
                  </a:lnTo>
                  <a:lnTo>
                    <a:pt x="888460" y="484306"/>
                  </a:lnTo>
                  <a:lnTo>
                    <a:pt x="904478" y="519187"/>
                  </a:lnTo>
                  <a:lnTo>
                    <a:pt x="905430" y="532026"/>
                  </a:lnTo>
                  <a:lnTo>
                    <a:pt x="904097" y="545199"/>
                  </a:lnTo>
                  <a:lnTo>
                    <a:pt x="900477" y="558728"/>
                  </a:lnTo>
                  <a:lnTo>
                    <a:pt x="971343" y="582312"/>
                  </a:lnTo>
                  <a:lnTo>
                    <a:pt x="976276" y="561190"/>
                  </a:lnTo>
                  <a:lnTo>
                    <a:pt x="978519" y="541404"/>
                  </a:lnTo>
                  <a:lnTo>
                    <a:pt x="978094" y="522967"/>
                  </a:lnTo>
                  <a:lnTo>
                    <a:pt x="975026" y="505896"/>
                  </a:lnTo>
                  <a:lnTo>
                    <a:pt x="965146" y="479440"/>
                  </a:lnTo>
                  <a:lnTo>
                    <a:pt x="949991" y="455509"/>
                  </a:lnTo>
                  <a:lnTo>
                    <a:pt x="947571" y="452971"/>
                  </a:lnTo>
                  <a:close/>
                </a:path>
                <a:path w="1278889" h="944879">
                  <a:moveTo>
                    <a:pt x="550866" y="370514"/>
                  </a:moveTo>
                  <a:lnTo>
                    <a:pt x="434768" y="370514"/>
                  </a:lnTo>
                  <a:lnTo>
                    <a:pt x="589708" y="466780"/>
                  </a:lnTo>
                  <a:lnTo>
                    <a:pt x="622093" y="414710"/>
                  </a:lnTo>
                  <a:lnTo>
                    <a:pt x="550866" y="370514"/>
                  </a:lnTo>
                  <a:close/>
                </a:path>
                <a:path w="1278889" h="944879">
                  <a:moveTo>
                    <a:pt x="196318" y="0"/>
                  </a:moveTo>
                  <a:lnTo>
                    <a:pt x="152955" y="4500"/>
                  </a:lnTo>
                  <a:lnTo>
                    <a:pt x="110825" y="21056"/>
                  </a:lnTo>
                  <a:lnTo>
                    <a:pt x="65198" y="58237"/>
                  </a:lnTo>
                  <a:lnTo>
                    <a:pt x="34718" y="99369"/>
                  </a:lnTo>
                  <a:lnTo>
                    <a:pt x="15620" y="135826"/>
                  </a:lnTo>
                  <a:lnTo>
                    <a:pt x="0" y="206311"/>
                  </a:lnTo>
                  <a:lnTo>
                    <a:pt x="3476" y="240339"/>
                  </a:lnTo>
                  <a:lnTo>
                    <a:pt x="31670" y="301363"/>
                  </a:lnTo>
                  <a:lnTo>
                    <a:pt x="86915" y="350194"/>
                  </a:lnTo>
                  <a:lnTo>
                    <a:pt x="120848" y="367627"/>
                  </a:lnTo>
                  <a:lnTo>
                    <a:pt x="188285" y="380251"/>
                  </a:lnTo>
                  <a:lnTo>
                    <a:pt x="221789" y="375467"/>
                  </a:lnTo>
                  <a:lnTo>
                    <a:pt x="253936" y="363372"/>
                  </a:lnTo>
                  <a:lnTo>
                    <a:pt x="283511" y="344050"/>
                  </a:lnTo>
                  <a:lnTo>
                    <a:pt x="310514" y="317513"/>
                  </a:lnTo>
                  <a:lnTo>
                    <a:pt x="314624" y="311838"/>
                  </a:lnTo>
                  <a:lnTo>
                    <a:pt x="177565" y="311838"/>
                  </a:lnTo>
                  <a:lnTo>
                    <a:pt x="157876" y="311253"/>
                  </a:lnTo>
                  <a:lnTo>
                    <a:pt x="119808" y="296854"/>
                  </a:lnTo>
                  <a:lnTo>
                    <a:pt x="89979" y="268993"/>
                  </a:lnTo>
                  <a:lnTo>
                    <a:pt x="75104" y="231703"/>
                  </a:lnTo>
                  <a:lnTo>
                    <a:pt x="73890" y="210008"/>
                  </a:lnTo>
                  <a:lnTo>
                    <a:pt x="77676" y="187015"/>
                  </a:lnTo>
                  <a:lnTo>
                    <a:pt x="100250" y="137088"/>
                  </a:lnTo>
                  <a:lnTo>
                    <a:pt x="135000" y="94241"/>
                  </a:lnTo>
                  <a:lnTo>
                    <a:pt x="173275" y="72064"/>
                  </a:lnTo>
                  <a:lnTo>
                    <a:pt x="193182" y="68397"/>
                  </a:lnTo>
                  <a:lnTo>
                    <a:pt x="328956" y="68397"/>
                  </a:lnTo>
                  <a:lnTo>
                    <a:pt x="315017" y="53347"/>
                  </a:lnTo>
                  <a:lnTo>
                    <a:pt x="284273" y="30535"/>
                  </a:lnTo>
                  <a:lnTo>
                    <a:pt x="246856" y="11612"/>
                  </a:lnTo>
                  <a:lnTo>
                    <a:pt x="210105" y="1452"/>
                  </a:lnTo>
                  <a:lnTo>
                    <a:pt x="196318" y="0"/>
                  </a:lnTo>
                  <a:close/>
                </a:path>
                <a:path w="1278889" h="944879">
                  <a:moveTo>
                    <a:pt x="626079" y="250118"/>
                  </a:moveTo>
                  <a:lnTo>
                    <a:pt x="509571" y="250118"/>
                  </a:lnTo>
                  <a:lnTo>
                    <a:pt x="676068" y="353496"/>
                  </a:lnTo>
                  <a:lnTo>
                    <a:pt x="708453" y="301299"/>
                  </a:lnTo>
                  <a:lnTo>
                    <a:pt x="626079" y="250118"/>
                  </a:lnTo>
                  <a:close/>
                </a:path>
                <a:path w="1278889" h="944879">
                  <a:moveTo>
                    <a:pt x="328956" y="68397"/>
                  </a:moveTo>
                  <a:lnTo>
                    <a:pt x="193182" y="68397"/>
                  </a:lnTo>
                  <a:lnTo>
                    <a:pt x="212899" y="69207"/>
                  </a:lnTo>
                  <a:lnTo>
                    <a:pt x="232425" y="74493"/>
                  </a:lnTo>
                  <a:lnTo>
                    <a:pt x="269047" y="97228"/>
                  </a:lnTo>
                  <a:lnTo>
                    <a:pt x="291855" y="129458"/>
                  </a:lnTo>
                  <a:lnTo>
                    <a:pt x="298378" y="169717"/>
                  </a:lnTo>
                  <a:lnTo>
                    <a:pt x="294401" y="192349"/>
                  </a:lnTo>
                  <a:lnTo>
                    <a:pt x="271446" y="242244"/>
                  </a:lnTo>
                  <a:lnTo>
                    <a:pt x="236315" y="285567"/>
                  </a:lnTo>
                  <a:lnTo>
                    <a:pt x="197659" y="308030"/>
                  </a:lnTo>
                  <a:lnTo>
                    <a:pt x="177565" y="311838"/>
                  </a:lnTo>
                  <a:lnTo>
                    <a:pt x="314624" y="311838"/>
                  </a:lnTo>
                  <a:lnTo>
                    <a:pt x="334946" y="283773"/>
                  </a:lnTo>
                  <a:lnTo>
                    <a:pt x="354522" y="246550"/>
                  </a:lnTo>
                  <a:lnTo>
                    <a:pt x="366394" y="210304"/>
                  </a:lnTo>
                  <a:lnTo>
                    <a:pt x="370576" y="175009"/>
                  </a:lnTo>
                  <a:lnTo>
                    <a:pt x="367077" y="140644"/>
                  </a:lnTo>
                  <a:lnTo>
                    <a:pt x="356407" y="108402"/>
                  </a:lnTo>
                  <a:lnTo>
                    <a:pt x="339058" y="79303"/>
                  </a:lnTo>
                  <a:lnTo>
                    <a:pt x="328956" y="68397"/>
                  </a:lnTo>
                  <a:close/>
                </a:path>
              </a:pathLst>
            </a:custGeom>
            <a:solidFill>
              <a:srgbClr val="7E5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826252" y="4668011"/>
              <a:ext cx="3153918" cy="188290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237351" y="5062727"/>
              <a:ext cx="2239645" cy="928369"/>
            </a:xfrm>
            <a:custGeom>
              <a:avLst/>
              <a:gdLst/>
              <a:ahLst/>
              <a:cxnLst/>
              <a:rect l="l" t="t" r="r" b="b"/>
              <a:pathLst>
                <a:path w="2239645" h="928370">
                  <a:moveTo>
                    <a:pt x="70485" y="582663"/>
                  </a:moveTo>
                  <a:lnTo>
                    <a:pt x="0" y="602843"/>
                  </a:lnTo>
                  <a:lnTo>
                    <a:pt x="53339" y="789139"/>
                  </a:lnTo>
                  <a:lnTo>
                    <a:pt x="61630" y="816536"/>
                  </a:lnTo>
                  <a:lnTo>
                    <a:pt x="77735" y="859861"/>
                  </a:lnTo>
                  <a:lnTo>
                    <a:pt x="98551" y="893502"/>
                  </a:lnTo>
                  <a:lnTo>
                    <a:pt x="138922" y="920518"/>
                  </a:lnTo>
                  <a:lnTo>
                    <a:pt x="181742" y="928105"/>
                  </a:lnTo>
                  <a:lnTo>
                    <a:pt x="200231" y="926722"/>
                  </a:lnTo>
                  <a:lnTo>
                    <a:pt x="244983" y="917028"/>
                  </a:lnTo>
                  <a:lnTo>
                    <a:pt x="281781" y="903647"/>
                  </a:lnTo>
                  <a:lnTo>
                    <a:pt x="319795" y="877958"/>
                  </a:lnTo>
                  <a:lnTo>
                    <a:pt x="333464" y="861679"/>
                  </a:lnTo>
                  <a:lnTo>
                    <a:pt x="198342" y="861679"/>
                  </a:lnTo>
                  <a:lnTo>
                    <a:pt x="186316" y="860729"/>
                  </a:lnTo>
                  <a:lnTo>
                    <a:pt x="149865" y="838772"/>
                  </a:lnTo>
                  <a:lnTo>
                    <a:pt x="130657" y="792318"/>
                  </a:lnTo>
                  <a:lnTo>
                    <a:pt x="124587" y="771829"/>
                  </a:lnTo>
                  <a:lnTo>
                    <a:pt x="70485" y="582663"/>
                  </a:lnTo>
                  <a:close/>
                </a:path>
                <a:path w="2239645" h="928370">
                  <a:moveTo>
                    <a:pt x="278510" y="523113"/>
                  </a:moveTo>
                  <a:lnTo>
                    <a:pt x="208025" y="543344"/>
                  </a:lnTo>
                  <a:lnTo>
                    <a:pt x="263271" y="736549"/>
                  </a:lnTo>
                  <a:lnTo>
                    <a:pt x="268577" y="755863"/>
                  </a:lnTo>
                  <a:lnTo>
                    <a:pt x="272669" y="772336"/>
                  </a:lnTo>
                  <a:lnTo>
                    <a:pt x="275522" y="785967"/>
                  </a:lnTo>
                  <a:lnTo>
                    <a:pt x="277114" y="796759"/>
                  </a:lnTo>
                  <a:lnTo>
                    <a:pt x="277284" y="806006"/>
                  </a:lnTo>
                  <a:lnTo>
                    <a:pt x="275717" y="814985"/>
                  </a:lnTo>
                  <a:lnTo>
                    <a:pt x="251094" y="846769"/>
                  </a:lnTo>
                  <a:lnTo>
                    <a:pt x="211462" y="860557"/>
                  </a:lnTo>
                  <a:lnTo>
                    <a:pt x="198342" y="861679"/>
                  </a:lnTo>
                  <a:lnTo>
                    <a:pt x="333464" y="861679"/>
                  </a:lnTo>
                  <a:lnTo>
                    <a:pt x="349392" y="823383"/>
                  </a:lnTo>
                  <a:lnTo>
                    <a:pt x="350764" y="810583"/>
                  </a:lnTo>
                  <a:lnTo>
                    <a:pt x="350647" y="797115"/>
                  </a:lnTo>
                  <a:lnTo>
                    <a:pt x="348785" y="781106"/>
                  </a:lnTo>
                  <a:lnTo>
                    <a:pt x="344900" y="760685"/>
                  </a:lnTo>
                  <a:lnTo>
                    <a:pt x="338966" y="735854"/>
                  </a:lnTo>
                  <a:lnTo>
                    <a:pt x="330962" y="706615"/>
                  </a:lnTo>
                  <a:lnTo>
                    <a:pt x="278510" y="523113"/>
                  </a:lnTo>
                  <a:close/>
                </a:path>
                <a:path w="2239645" h="928370">
                  <a:moveTo>
                    <a:pt x="421513" y="482219"/>
                  </a:moveTo>
                  <a:lnTo>
                    <a:pt x="352805" y="501904"/>
                  </a:lnTo>
                  <a:lnTo>
                    <a:pt x="452754" y="851166"/>
                  </a:lnTo>
                  <a:lnTo>
                    <a:pt x="518287" y="832421"/>
                  </a:lnTo>
                  <a:lnTo>
                    <a:pt x="453135" y="604659"/>
                  </a:lnTo>
                  <a:lnTo>
                    <a:pt x="554864" y="604659"/>
                  </a:lnTo>
                  <a:lnTo>
                    <a:pt x="421513" y="482219"/>
                  </a:lnTo>
                  <a:close/>
                </a:path>
                <a:path w="2239645" h="928370">
                  <a:moveTo>
                    <a:pt x="554864" y="604659"/>
                  </a:moveTo>
                  <a:lnTo>
                    <a:pt x="453135" y="604659"/>
                  </a:lnTo>
                  <a:lnTo>
                    <a:pt x="659129" y="792137"/>
                  </a:lnTo>
                  <a:lnTo>
                    <a:pt x="729869" y="771893"/>
                  </a:lnTo>
                  <a:lnTo>
                    <a:pt x="702031" y="674624"/>
                  </a:lnTo>
                  <a:lnTo>
                    <a:pt x="631063" y="674624"/>
                  </a:lnTo>
                  <a:lnTo>
                    <a:pt x="554864" y="604659"/>
                  </a:lnTo>
                  <a:close/>
                </a:path>
                <a:path w="2239645" h="928370">
                  <a:moveTo>
                    <a:pt x="629920" y="422656"/>
                  </a:moveTo>
                  <a:lnTo>
                    <a:pt x="564388" y="441325"/>
                  </a:lnTo>
                  <a:lnTo>
                    <a:pt x="631063" y="674624"/>
                  </a:lnTo>
                  <a:lnTo>
                    <a:pt x="702031" y="674624"/>
                  </a:lnTo>
                  <a:lnTo>
                    <a:pt x="629920" y="422656"/>
                  </a:lnTo>
                  <a:close/>
                </a:path>
                <a:path w="2239645" h="928370">
                  <a:moveTo>
                    <a:pt x="951102" y="324358"/>
                  </a:moveTo>
                  <a:lnTo>
                    <a:pt x="905255" y="337439"/>
                  </a:lnTo>
                  <a:lnTo>
                    <a:pt x="890095" y="392731"/>
                  </a:lnTo>
                  <a:lnTo>
                    <a:pt x="881506" y="450596"/>
                  </a:lnTo>
                  <a:lnTo>
                    <a:pt x="880149" y="484801"/>
                  </a:lnTo>
                  <a:lnTo>
                    <a:pt x="881983" y="519042"/>
                  </a:lnTo>
                  <a:lnTo>
                    <a:pt x="895223" y="587717"/>
                  </a:lnTo>
                  <a:lnTo>
                    <a:pt x="916146" y="642820"/>
                  </a:lnTo>
                  <a:lnTo>
                    <a:pt x="947166" y="697103"/>
                  </a:lnTo>
                  <a:lnTo>
                    <a:pt x="987186" y="748660"/>
                  </a:lnTo>
                  <a:lnTo>
                    <a:pt x="1035303" y="795578"/>
                  </a:lnTo>
                  <a:lnTo>
                    <a:pt x="1081277" y="782421"/>
                  </a:lnTo>
                  <a:lnTo>
                    <a:pt x="1065490" y="763766"/>
                  </a:lnTo>
                  <a:lnTo>
                    <a:pt x="1052036" y="747312"/>
                  </a:lnTo>
                  <a:lnTo>
                    <a:pt x="1020770" y="703997"/>
                  </a:lnTo>
                  <a:lnTo>
                    <a:pt x="999624" y="667892"/>
                  </a:lnTo>
                  <a:lnTo>
                    <a:pt x="980884" y="629330"/>
                  </a:lnTo>
                  <a:lnTo>
                    <a:pt x="965835" y="590340"/>
                  </a:lnTo>
                  <a:lnTo>
                    <a:pt x="952503" y="542625"/>
                  </a:lnTo>
                  <a:lnTo>
                    <a:pt x="943272" y="487210"/>
                  </a:lnTo>
                  <a:lnTo>
                    <a:pt x="941083" y="431228"/>
                  </a:lnTo>
                  <a:lnTo>
                    <a:pt x="942641" y="399034"/>
                  </a:lnTo>
                  <a:lnTo>
                    <a:pt x="945985" y="363410"/>
                  </a:lnTo>
                  <a:lnTo>
                    <a:pt x="951102" y="324358"/>
                  </a:lnTo>
                  <a:close/>
                </a:path>
                <a:path w="2239645" h="928370">
                  <a:moveTo>
                    <a:pt x="1229963" y="257508"/>
                  </a:moveTo>
                  <a:lnTo>
                    <a:pt x="1157097" y="265430"/>
                  </a:lnTo>
                  <a:lnTo>
                    <a:pt x="1117933" y="280368"/>
                  </a:lnTo>
                  <a:lnTo>
                    <a:pt x="1085723" y="300736"/>
                  </a:lnTo>
                  <a:lnTo>
                    <a:pt x="1057290" y="332150"/>
                  </a:lnTo>
                  <a:lnTo>
                    <a:pt x="1037605" y="372983"/>
                  </a:lnTo>
                  <a:lnTo>
                    <a:pt x="1029257" y="423505"/>
                  </a:lnTo>
                  <a:lnTo>
                    <a:pt x="1030366" y="446246"/>
                  </a:lnTo>
                  <a:lnTo>
                    <a:pt x="1040383" y="496443"/>
                  </a:lnTo>
                  <a:lnTo>
                    <a:pt x="1054600" y="535071"/>
                  </a:lnTo>
                  <a:lnTo>
                    <a:pt x="1096319" y="593949"/>
                  </a:lnTo>
                  <a:lnTo>
                    <a:pt x="1154779" y="627846"/>
                  </a:lnTo>
                  <a:lnTo>
                    <a:pt x="1188021" y="634411"/>
                  </a:lnTo>
                  <a:lnTo>
                    <a:pt x="1223549" y="633890"/>
                  </a:lnTo>
                  <a:lnTo>
                    <a:pt x="1261364" y="626287"/>
                  </a:lnTo>
                  <a:lnTo>
                    <a:pt x="1297056" y="612852"/>
                  </a:lnTo>
                  <a:lnTo>
                    <a:pt x="1351678" y="571386"/>
                  </a:lnTo>
                  <a:lnTo>
                    <a:pt x="1352652" y="569942"/>
                  </a:lnTo>
                  <a:lnTo>
                    <a:pt x="1223146" y="569942"/>
                  </a:lnTo>
                  <a:lnTo>
                    <a:pt x="1203182" y="569441"/>
                  </a:lnTo>
                  <a:lnTo>
                    <a:pt x="1165478" y="555371"/>
                  </a:lnTo>
                  <a:lnTo>
                    <a:pt x="1134173" y="523465"/>
                  </a:lnTo>
                  <a:lnTo>
                    <a:pt x="1112393" y="473329"/>
                  </a:lnTo>
                  <a:lnTo>
                    <a:pt x="1104026" y="418655"/>
                  </a:lnTo>
                  <a:lnTo>
                    <a:pt x="1106445" y="395605"/>
                  </a:lnTo>
                  <a:lnTo>
                    <a:pt x="1123926" y="358219"/>
                  </a:lnTo>
                  <a:lnTo>
                    <a:pt x="1154787" y="333263"/>
                  </a:lnTo>
                  <a:lnTo>
                    <a:pt x="1196266" y="321381"/>
                  </a:lnTo>
                  <a:lnTo>
                    <a:pt x="1342055" y="321381"/>
                  </a:lnTo>
                  <a:lnTo>
                    <a:pt x="1322044" y="298378"/>
                  </a:lnTo>
                  <a:lnTo>
                    <a:pt x="1294256" y="277876"/>
                  </a:lnTo>
                  <a:lnTo>
                    <a:pt x="1263181" y="264161"/>
                  </a:lnTo>
                  <a:lnTo>
                    <a:pt x="1229963" y="257508"/>
                  </a:lnTo>
                  <a:close/>
                </a:path>
                <a:path w="2239645" h="928370">
                  <a:moveTo>
                    <a:pt x="1342055" y="321381"/>
                  </a:moveTo>
                  <a:lnTo>
                    <a:pt x="1196266" y="321381"/>
                  </a:lnTo>
                  <a:lnTo>
                    <a:pt x="1216421" y="321595"/>
                  </a:lnTo>
                  <a:lnTo>
                    <a:pt x="1235457" y="326143"/>
                  </a:lnTo>
                  <a:lnTo>
                    <a:pt x="1269676" y="348380"/>
                  </a:lnTo>
                  <a:lnTo>
                    <a:pt x="1295636" y="389425"/>
                  </a:lnTo>
                  <a:lnTo>
                    <a:pt x="1311810" y="446025"/>
                  </a:lnTo>
                  <a:lnTo>
                    <a:pt x="1313693" y="470558"/>
                  </a:lnTo>
                  <a:lnTo>
                    <a:pt x="1313688" y="473329"/>
                  </a:lnTo>
                  <a:lnTo>
                    <a:pt x="1304417" y="515874"/>
                  </a:lnTo>
                  <a:lnTo>
                    <a:pt x="1280033" y="547501"/>
                  </a:lnTo>
                  <a:lnTo>
                    <a:pt x="1243838" y="566089"/>
                  </a:lnTo>
                  <a:lnTo>
                    <a:pt x="1223146" y="569942"/>
                  </a:lnTo>
                  <a:lnTo>
                    <a:pt x="1352652" y="569942"/>
                  </a:lnTo>
                  <a:lnTo>
                    <a:pt x="1370583" y="543356"/>
                  </a:lnTo>
                  <a:lnTo>
                    <a:pt x="1383230" y="511444"/>
                  </a:lnTo>
                  <a:lnTo>
                    <a:pt x="1388792" y="476557"/>
                  </a:lnTo>
                  <a:lnTo>
                    <a:pt x="1387282" y="438704"/>
                  </a:lnTo>
                  <a:lnTo>
                    <a:pt x="1378712" y="397891"/>
                  </a:lnTo>
                  <a:lnTo>
                    <a:pt x="1364283" y="358386"/>
                  </a:lnTo>
                  <a:lnTo>
                    <a:pt x="1345390" y="325215"/>
                  </a:lnTo>
                  <a:lnTo>
                    <a:pt x="1342055" y="321381"/>
                  </a:lnTo>
                  <a:close/>
                </a:path>
                <a:path w="2239645" h="928370">
                  <a:moveTo>
                    <a:pt x="1499870" y="421386"/>
                  </a:moveTo>
                  <a:lnTo>
                    <a:pt x="1433195" y="447802"/>
                  </a:lnTo>
                  <a:lnTo>
                    <a:pt x="1446293" y="473831"/>
                  </a:lnTo>
                  <a:lnTo>
                    <a:pt x="1461976" y="495347"/>
                  </a:lnTo>
                  <a:lnTo>
                    <a:pt x="1480254" y="512363"/>
                  </a:lnTo>
                  <a:lnTo>
                    <a:pt x="1501140" y="524891"/>
                  </a:lnTo>
                  <a:lnTo>
                    <a:pt x="1524619" y="532627"/>
                  </a:lnTo>
                  <a:lnTo>
                    <a:pt x="1550860" y="535451"/>
                  </a:lnTo>
                  <a:lnTo>
                    <a:pt x="1579864" y="533359"/>
                  </a:lnTo>
                  <a:lnTo>
                    <a:pt x="1633208" y="519311"/>
                  </a:lnTo>
                  <a:lnTo>
                    <a:pt x="1669315" y="502089"/>
                  </a:lnTo>
                  <a:lnTo>
                    <a:pt x="1704131" y="470773"/>
                  </a:lnTo>
                  <a:lnTo>
                    <a:pt x="1565227" y="470773"/>
                  </a:lnTo>
                  <a:lnTo>
                    <a:pt x="1551830" y="469116"/>
                  </a:lnTo>
                  <a:lnTo>
                    <a:pt x="1539494" y="464947"/>
                  </a:lnTo>
                  <a:lnTo>
                    <a:pt x="1528212" y="458229"/>
                  </a:lnTo>
                  <a:lnTo>
                    <a:pt x="1517824" y="448738"/>
                  </a:lnTo>
                  <a:lnTo>
                    <a:pt x="1508365" y="436461"/>
                  </a:lnTo>
                  <a:lnTo>
                    <a:pt x="1499870" y="421386"/>
                  </a:lnTo>
                  <a:close/>
                </a:path>
                <a:path w="2239645" h="928370">
                  <a:moveTo>
                    <a:pt x="2084831" y="0"/>
                  </a:moveTo>
                  <a:lnTo>
                    <a:pt x="2039366" y="12954"/>
                  </a:lnTo>
                  <a:lnTo>
                    <a:pt x="2064295" y="43408"/>
                  </a:lnTo>
                  <a:lnTo>
                    <a:pt x="2085927" y="71897"/>
                  </a:lnTo>
                  <a:lnTo>
                    <a:pt x="2119249" y="122936"/>
                  </a:lnTo>
                  <a:lnTo>
                    <a:pt x="2143267" y="172545"/>
                  </a:lnTo>
                  <a:lnTo>
                    <a:pt x="2162048" y="226822"/>
                  </a:lnTo>
                  <a:lnTo>
                    <a:pt x="2171959" y="268452"/>
                  </a:lnTo>
                  <a:lnTo>
                    <a:pt x="2177907" y="310769"/>
                  </a:lnTo>
                  <a:lnTo>
                    <a:pt x="2180760" y="356633"/>
                  </a:lnTo>
                  <a:lnTo>
                    <a:pt x="2180783" y="378460"/>
                  </a:lnTo>
                  <a:lnTo>
                    <a:pt x="2180672" y="384905"/>
                  </a:lnTo>
                  <a:lnTo>
                    <a:pt x="2176922" y="428466"/>
                  </a:lnTo>
                  <a:lnTo>
                    <a:pt x="2170810" y="470789"/>
                  </a:lnTo>
                  <a:lnTo>
                    <a:pt x="2217039" y="457581"/>
                  </a:lnTo>
                  <a:lnTo>
                    <a:pt x="2234311" y="384905"/>
                  </a:lnTo>
                  <a:lnTo>
                    <a:pt x="2239640" y="318315"/>
                  </a:lnTo>
                  <a:lnTo>
                    <a:pt x="2239622" y="310769"/>
                  </a:lnTo>
                  <a:lnTo>
                    <a:pt x="2235787" y="256127"/>
                  </a:lnTo>
                  <a:lnTo>
                    <a:pt x="2225040" y="203454"/>
                  </a:lnTo>
                  <a:lnTo>
                    <a:pt x="2203243" y="146208"/>
                  </a:lnTo>
                  <a:lnTo>
                    <a:pt x="2171827" y="92583"/>
                  </a:lnTo>
                  <a:lnTo>
                    <a:pt x="2131901" y="43624"/>
                  </a:lnTo>
                  <a:lnTo>
                    <a:pt x="2109265" y="21145"/>
                  </a:lnTo>
                  <a:lnTo>
                    <a:pt x="2084831" y="0"/>
                  </a:lnTo>
                  <a:close/>
                </a:path>
                <a:path w="2239645" h="928370">
                  <a:moveTo>
                    <a:pt x="1718268" y="371746"/>
                  </a:moveTo>
                  <a:lnTo>
                    <a:pt x="1598179" y="371746"/>
                  </a:lnTo>
                  <a:lnTo>
                    <a:pt x="1607057" y="371983"/>
                  </a:lnTo>
                  <a:lnTo>
                    <a:pt x="1616465" y="372919"/>
                  </a:lnTo>
                  <a:lnTo>
                    <a:pt x="1650110" y="398780"/>
                  </a:lnTo>
                  <a:lnTo>
                    <a:pt x="1651706" y="408475"/>
                  </a:lnTo>
                  <a:lnTo>
                    <a:pt x="1650968" y="418147"/>
                  </a:lnTo>
                  <a:lnTo>
                    <a:pt x="1624107" y="454437"/>
                  </a:lnTo>
                  <a:lnTo>
                    <a:pt x="1579695" y="469929"/>
                  </a:lnTo>
                  <a:lnTo>
                    <a:pt x="1565227" y="470773"/>
                  </a:lnTo>
                  <a:lnTo>
                    <a:pt x="1704131" y="470773"/>
                  </a:lnTo>
                  <a:lnTo>
                    <a:pt x="1723435" y="423965"/>
                  </a:lnTo>
                  <a:lnTo>
                    <a:pt x="1724707" y="408654"/>
                  </a:lnTo>
                  <a:lnTo>
                    <a:pt x="1723765" y="393485"/>
                  </a:lnTo>
                  <a:lnTo>
                    <a:pt x="1720596" y="378460"/>
                  </a:lnTo>
                  <a:lnTo>
                    <a:pt x="1718268" y="371746"/>
                  </a:lnTo>
                  <a:close/>
                </a:path>
                <a:path w="2239645" h="928370">
                  <a:moveTo>
                    <a:pt x="1778253" y="94107"/>
                  </a:moveTo>
                  <a:lnTo>
                    <a:pt x="1709674" y="113792"/>
                  </a:lnTo>
                  <a:lnTo>
                    <a:pt x="1809496" y="463042"/>
                  </a:lnTo>
                  <a:lnTo>
                    <a:pt x="1875027" y="444246"/>
                  </a:lnTo>
                  <a:lnTo>
                    <a:pt x="1809877" y="216535"/>
                  </a:lnTo>
                  <a:lnTo>
                    <a:pt x="1911672" y="216535"/>
                  </a:lnTo>
                  <a:lnTo>
                    <a:pt x="1778253" y="94107"/>
                  </a:lnTo>
                  <a:close/>
                </a:path>
                <a:path w="2239645" h="928370">
                  <a:moveTo>
                    <a:pt x="1911672" y="216535"/>
                  </a:moveTo>
                  <a:lnTo>
                    <a:pt x="1809877" y="216535"/>
                  </a:lnTo>
                  <a:lnTo>
                    <a:pt x="2015871" y="403987"/>
                  </a:lnTo>
                  <a:lnTo>
                    <a:pt x="2086609" y="383794"/>
                  </a:lnTo>
                  <a:lnTo>
                    <a:pt x="2058769" y="286512"/>
                  </a:lnTo>
                  <a:lnTo>
                    <a:pt x="1987930" y="286512"/>
                  </a:lnTo>
                  <a:lnTo>
                    <a:pt x="1911672" y="216535"/>
                  </a:lnTo>
                  <a:close/>
                </a:path>
                <a:path w="2239645" h="928370">
                  <a:moveTo>
                    <a:pt x="1563830" y="156797"/>
                  </a:moveTo>
                  <a:lnTo>
                    <a:pt x="1504188" y="166116"/>
                  </a:lnTo>
                  <a:lnTo>
                    <a:pt x="1467691" y="179800"/>
                  </a:lnTo>
                  <a:lnTo>
                    <a:pt x="1427456" y="208490"/>
                  </a:lnTo>
                  <a:lnTo>
                    <a:pt x="1405381" y="245745"/>
                  </a:lnTo>
                  <a:lnTo>
                    <a:pt x="1401000" y="273097"/>
                  </a:lnTo>
                  <a:lnTo>
                    <a:pt x="1401810" y="286589"/>
                  </a:lnTo>
                  <a:lnTo>
                    <a:pt x="1423574" y="335994"/>
                  </a:lnTo>
                  <a:lnTo>
                    <a:pt x="1456817" y="361061"/>
                  </a:lnTo>
                  <a:lnTo>
                    <a:pt x="1517967" y="372919"/>
                  </a:lnTo>
                  <a:lnTo>
                    <a:pt x="1546352" y="372872"/>
                  </a:lnTo>
                  <a:lnTo>
                    <a:pt x="1567803" y="372179"/>
                  </a:lnTo>
                  <a:lnTo>
                    <a:pt x="1585087" y="371808"/>
                  </a:lnTo>
                  <a:lnTo>
                    <a:pt x="1718268" y="371746"/>
                  </a:lnTo>
                  <a:lnTo>
                    <a:pt x="1715164" y="362793"/>
                  </a:lnTo>
                  <a:lnTo>
                    <a:pt x="1708388" y="348948"/>
                  </a:lnTo>
                  <a:lnTo>
                    <a:pt x="1680059" y="318315"/>
                  </a:lnTo>
                  <a:lnTo>
                    <a:pt x="1641982" y="302260"/>
                  </a:lnTo>
                  <a:lnTo>
                    <a:pt x="1623251" y="299650"/>
                  </a:lnTo>
                  <a:lnTo>
                    <a:pt x="1533622" y="299650"/>
                  </a:lnTo>
                  <a:lnTo>
                    <a:pt x="1513347" y="299069"/>
                  </a:lnTo>
                  <a:lnTo>
                    <a:pt x="1472946" y="284226"/>
                  </a:lnTo>
                  <a:lnTo>
                    <a:pt x="1469469" y="269331"/>
                  </a:lnTo>
                  <a:lnTo>
                    <a:pt x="1469898" y="262953"/>
                  </a:lnTo>
                  <a:lnTo>
                    <a:pt x="1505831" y="229594"/>
                  </a:lnTo>
                  <a:lnTo>
                    <a:pt x="1547050" y="220154"/>
                  </a:lnTo>
                  <a:lnTo>
                    <a:pt x="1662598" y="220154"/>
                  </a:lnTo>
                  <a:lnTo>
                    <a:pt x="1658935" y="211504"/>
                  </a:lnTo>
                  <a:lnTo>
                    <a:pt x="1646348" y="192992"/>
                  </a:lnTo>
                  <a:lnTo>
                    <a:pt x="1630499" y="178028"/>
                  </a:lnTo>
                  <a:lnTo>
                    <a:pt x="1611376" y="166624"/>
                  </a:lnTo>
                  <a:lnTo>
                    <a:pt x="1589109" y="159311"/>
                  </a:lnTo>
                  <a:lnTo>
                    <a:pt x="1563830" y="156797"/>
                  </a:lnTo>
                  <a:close/>
                </a:path>
                <a:path w="2239645" h="928370">
                  <a:moveTo>
                    <a:pt x="1584457" y="298223"/>
                  </a:moveTo>
                  <a:lnTo>
                    <a:pt x="1533622" y="299650"/>
                  </a:lnTo>
                  <a:lnTo>
                    <a:pt x="1623251" y="299650"/>
                  </a:lnTo>
                  <a:lnTo>
                    <a:pt x="1606946" y="298513"/>
                  </a:lnTo>
                  <a:lnTo>
                    <a:pt x="1584457" y="298223"/>
                  </a:lnTo>
                  <a:close/>
                </a:path>
                <a:path w="2239645" h="928370">
                  <a:moveTo>
                    <a:pt x="1986660" y="34544"/>
                  </a:moveTo>
                  <a:lnTo>
                    <a:pt x="1921128" y="53213"/>
                  </a:lnTo>
                  <a:lnTo>
                    <a:pt x="1987930" y="286512"/>
                  </a:lnTo>
                  <a:lnTo>
                    <a:pt x="2058769" y="286512"/>
                  </a:lnTo>
                  <a:lnTo>
                    <a:pt x="1986660" y="34544"/>
                  </a:lnTo>
                  <a:close/>
                </a:path>
                <a:path w="2239645" h="928370">
                  <a:moveTo>
                    <a:pt x="1662598" y="220154"/>
                  </a:moveTo>
                  <a:lnTo>
                    <a:pt x="1547050" y="220154"/>
                  </a:lnTo>
                  <a:lnTo>
                    <a:pt x="1558337" y="220912"/>
                  </a:lnTo>
                  <a:lnTo>
                    <a:pt x="1568196" y="223647"/>
                  </a:lnTo>
                  <a:lnTo>
                    <a:pt x="1576959" y="228576"/>
                  </a:lnTo>
                  <a:lnTo>
                    <a:pt x="1584960" y="235743"/>
                  </a:lnTo>
                  <a:lnTo>
                    <a:pt x="1592199" y="245149"/>
                  </a:lnTo>
                  <a:lnTo>
                    <a:pt x="1598676" y="256794"/>
                  </a:lnTo>
                  <a:lnTo>
                    <a:pt x="1668272" y="233553"/>
                  </a:lnTo>
                  <a:lnTo>
                    <a:pt x="1662598" y="220154"/>
                  </a:lnTo>
                  <a:close/>
                </a:path>
              </a:pathLst>
            </a:custGeom>
            <a:solidFill>
              <a:srgbClr val="B800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853684" y="4625339"/>
              <a:ext cx="1366265" cy="111937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155816" y="4762576"/>
            <a:ext cx="7302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0D0D0D"/>
                </a:solidFill>
                <a:latin typeface="Arial"/>
                <a:cs typeface="Arial"/>
              </a:rPr>
              <a:t>EU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661147" y="4174235"/>
            <a:ext cx="2988310" cy="2349500"/>
            <a:chOff x="7661147" y="4174235"/>
            <a:chExt cx="2988310" cy="2349500"/>
          </a:xfrm>
        </p:grpSpPr>
        <p:sp>
          <p:nvSpPr>
            <p:cNvPr id="22" name="object 22"/>
            <p:cNvSpPr/>
            <p:nvPr/>
          </p:nvSpPr>
          <p:spPr>
            <a:xfrm>
              <a:off x="7661147" y="4689347"/>
              <a:ext cx="2987802" cy="183413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073008" y="5102478"/>
              <a:ext cx="2058670" cy="862330"/>
            </a:xfrm>
            <a:custGeom>
              <a:avLst/>
              <a:gdLst/>
              <a:ahLst/>
              <a:cxnLst/>
              <a:rect l="l" t="t" r="r" b="b"/>
              <a:pathLst>
                <a:path w="2058670" h="862329">
                  <a:moveTo>
                    <a:pt x="70485" y="516623"/>
                  </a:moveTo>
                  <a:lnTo>
                    <a:pt x="0" y="536790"/>
                  </a:lnTo>
                  <a:lnTo>
                    <a:pt x="53213" y="723099"/>
                  </a:lnTo>
                  <a:lnTo>
                    <a:pt x="61521" y="750496"/>
                  </a:lnTo>
                  <a:lnTo>
                    <a:pt x="77662" y="793821"/>
                  </a:lnTo>
                  <a:lnTo>
                    <a:pt x="98520" y="827457"/>
                  </a:lnTo>
                  <a:lnTo>
                    <a:pt x="138906" y="854478"/>
                  </a:lnTo>
                  <a:lnTo>
                    <a:pt x="181725" y="862065"/>
                  </a:lnTo>
                  <a:lnTo>
                    <a:pt x="200183" y="860682"/>
                  </a:lnTo>
                  <a:lnTo>
                    <a:pt x="244983" y="850988"/>
                  </a:lnTo>
                  <a:lnTo>
                    <a:pt x="281765" y="837603"/>
                  </a:lnTo>
                  <a:lnTo>
                    <a:pt x="319688" y="811918"/>
                  </a:lnTo>
                  <a:lnTo>
                    <a:pt x="333428" y="795639"/>
                  </a:lnTo>
                  <a:lnTo>
                    <a:pt x="198215" y="795639"/>
                  </a:lnTo>
                  <a:lnTo>
                    <a:pt x="186189" y="794689"/>
                  </a:lnTo>
                  <a:lnTo>
                    <a:pt x="149846" y="772727"/>
                  </a:lnTo>
                  <a:lnTo>
                    <a:pt x="130639" y="726272"/>
                  </a:lnTo>
                  <a:lnTo>
                    <a:pt x="124587" y="705789"/>
                  </a:lnTo>
                  <a:lnTo>
                    <a:pt x="70485" y="516623"/>
                  </a:lnTo>
                  <a:close/>
                </a:path>
                <a:path w="2058670" h="862329">
                  <a:moveTo>
                    <a:pt x="278511" y="457073"/>
                  </a:moveTo>
                  <a:lnTo>
                    <a:pt x="207899" y="477266"/>
                  </a:lnTo>
                  <a:lnTo>
                    <a:pt x="263271" y="670509"/>
                  </a:lnTo>
                  <a:lnTo>
                    <a:pt x="268559" y="689818"/>
                  </a:lnTo>
                  <a:lnTo>
                    <a:pt x="272621" y="706291"/>
                  </a:lnTo>
                  <a:lnTo>
                    <a:pt x="275468" y="719926"/>
                  </a:lnTo>
                  <a:lnTo>
                    <a:pt x="277114" y="730719"/>
                  </a:lnTo>
                  <a:lnTo>
                    <a:pt x="277229" y="739966"/>
                  </a:lnTo>
                  <a:lnTo>
                    <a:pt x="275653" y="748944"/>
                  </a:lnTo>
                  <a:lnTo>
                    <a:pt x="251063" y="780722"/>
                  </a:lnTo>
                  <a:lnTo>
                    <a:pt x="211335" y="794517"/>
                  </a:lnTo>
                  <a:lnTo>
                    <a:pt x="198215" y="795639"/>
                  </a:lnTo>
                  <a:lnTo>
                    <a:pt x="333428" y="795639"/>
                  </a:lnTo>
                  <a:lnTo>
                    <a:pt x="349345" y="757339"/>
                  </a:lnTo>
                  <a:lnTo>
                    <a:pt x="350746" y="744541"/>
                  </a:lnTo>
                  <a:lnTo>
                    <a:pt x="350647" y="731075"/>
                  </a:lnTo>
                  <a:lnTo>
                    <a:pt x="348767" y="715066"/>
                  </a:lnTo>
                  <a:lnTo>
                    <a:pt x="344852" y="694645"/>
                  </a:lnTo>
                  <a:lnTo>
                    <a:pt x="338913" y="669814"/>
                  </a:lnTo>
                  <a:lnTo>
                    <a:pt x="330962" y="640575"/>
                  </a:lnTo>
                  <a:lnTo>
                    <a:pt x="278511" y="457073"/>
                  </a:lnTo>
                  <a:close/>
                </a:path>
                <a:path w="2058670" h="862329">
                  <a:moveTo>
                    <a:pt x="421386" y="416179"/>
                  </a:moveTo>
                  <a:lnTo>
                    <a:pt x="352806" y="435864"/>
                  </a:lnTo>
                  <a:lnTo>
                    <a:pt x="452755" y="785114"/>
                  </a:lnTo>
                  <a:lnTo>
                    <a:pt x="518287" y="766381"/>
                  </a:lnTo>
                  <a:lnTo>
                    <a:pt x="453009" y="538619"/>
                  </a:lnTo>
                  <a:lnTo>
                    <a:pt x="554826" y="538619"/>
                  </a:lnTo>
                  <a:lnTo>
                    <a:pt x="421386" y="416179"/>
                  </a:lnTo>
                  <a:close/>
                </a:path>
                <a:path w="2058670" h="862329">
                  <a:moveTo>
                    <a:pt x="554826" y="538619"/>
                  </a:moveTo>
                  <a:lnTo>
                    <a:pt x="453009" y="538619"/>
                  </a:lnTo>
                  <a:lnTo>
                    <a:pt x="659002" y="726097"/>
                  </a:lnTo>
                  <a:lnTo>
                    <a:pt x="729742" y="705853"/>
                  </a:lnTo>
                  <a:lnTo>
                    <a:pt x="701936" y="608571"/>
                  </a:lnTo>
                  <a:lnTo>
                    <a:pt x="631063" y="608571"/>
                  </a:lnTo>
                  <a:lnTo>
                    <a:pt x="554826" y="538619"/>
                  </a:lnTo>
                  <a:close/>
                </a:path>
                <a:path w="2058670" h="862329">
                  <a:moveTo>
                    <a:pt x="629920" y="356616"/>
                  </a:moveTo>
                  <a:lnTo>
                    <a:pt x="564388" y="375285"/>
                  </a:lnTo>
                  <a:lnTo>
                    <a:pt x="631063" y="608571"/>
                  </a:lnTo>
                  <a:lnTo>
                    <a:pt x="701936" y="608571"/>
                  </a:lnTo>
                  <a:lnTo>
                    <a:pt x="629920" y="356616"/>
                  </a:lnTo>
                  <a:close/>
                </a:path>
                <a:path w="2058670" h="862329">
                  <a:moveTo>
                    <a:pt x="913860" y="279130"/>
                  </a:moveTo>
                  <a:lnTo>
                    <a:pt x="853059" y="286258"/>
                  </a:lnTo>
                  <a:lnTo>
                    <a:pt x="790209" y="317293"/>
                  </a:lnTo>
                  <a:lnTo>
                    <a:pt x="748411" y="368427"/>
                  </a:lnTo>
                  <a:lnTo>
                    <a:pt x="731297" y="436067"/>
                  </a:lnTo>
                  <a:lnTo>
                    <a:pt x="733230" y="474768"/>
                  </a:lnTo>
                  <a:lnTo>
                    <a:pt x="742188" y="516737"/>
                  </a:lnTo>
                  <a:lnTo>
                    <a:pt x="756165" y="554970"/>
                  </a:lnTo>
                  <a:lnTo>
                    <a:pt x="797123" y="613544"/>
                  </a:lnTo>
                  <a:lnTo>
                    <a:pt x="854035" y="647824"/>
                  </a:lnTo>
                  <a:lnTo>
                    <a:pt x="918043" y="655235"/>
                  </a:lnTo>
                  <a:lnTo>
                    <a:pt x="952119" y="648703"/>
                  </a:lnTo>
                  <a:lnTo>
                    <a:pt x="1001442" y="627079"/>
                  </a:lnTo>
                  <a:lnTo>
                    <a:pt x="1036955" y="594398"/>
                  </a:lnTo>
                  <a:lnTo>
                    <a:pt x="1038367" y="592068"/>
                  </a:lnTo>
                  <a:lnTo>
                    <a:pt x="915489" y="592068"/>
                  </a:lnTo>
                  <a:lnTo>
                    <a:pt x="897588" y="591480"/>
                  </a:lnTo>
                  <a:lnTo>
                    <a:pt x="849008" y="564774"/>
                  </a:lnTo>
                  <a:lnTo>
                    <a:pt x="823620" y="521011"/>
                  </a:lnTo>
                  <a:lnTo>
                    <a:pt x="806549" y="461211"/>
                  </a:lnTo>
                  <a:lnTo>
                    <a:pt x="804005" y="435178"/>
                  </a:lnTo>
                  <a:lnTo>
                    <a:pt x="805699" y="412592"/>
                  </a:lnTo>
                  <a:lnTo>
                    <a:pt x="821180" y="377567"/>
                  </a:lnTo>
                  <a:lnTo>
                    <a:pt x="866775" y="347599"/>
                  </a:lnTo>
                  <a:lnTo>
                    <a:pt x="893873" y="344090"/>
                  </a:lnTo>
                  <a:lnTo>
                    <a:pt x="1019165" y="344090"/>
                  </a:lnTo>
                  <a:lnTo>
                    <a:pt x="1009838" y="330676"/>
                  </a:lnTo>
                  <a:lnTo>
                    <a:pt x="996680" y="315722"/>
                  </a:lnTo>
                  <a:lnTo>
                    <a:pt x="982735" y="303625"/>
                  </a:lnTo>
                  <a:lnTo>
                    <a:pt x="967994" y="294386"/>
                  </a:lnTo>
                  <a:lnTo>
                    <a:pt x="941748" y="283954"/>
                  </a:lnTo>
                  <a:lnTo>
                    <a:pt x="913860" y="279130"/>
                  </a:lnTo>
                  <a:close/>
                </a:path>
                <a:path w="2058670" h="862329">
                  <a:moveTo>
                    <a:pt x="990346" y="492379"/>
                  </a:moveTo>
                  <a:lnTo>
                    <a:pt x="983916" y="544014"/>
                  </a:lnTo>
                  <a:lnTo>
                    <a:pt x="959040" y="576676"/>
                  </a:lnTo>
                  <a:lnTo>
                    <a:pt x="915489" y="592068"/>
                  </a:lnTo>
                  <a:lnTo>
                    <a:pt x="1038367" y="592068"/>
                  </a:lnTo>
                  <a:lnTo>
                    <a:pt x="1049430" y="573824"/>
                  </a:lnTo>
                  <a:lnTo>
                    <a:pt x="1058275" y="550316"/>
                  </a:lnTo>
                  <a:lnTo>
                    <a:pt x="1063476" y="523875"/>
                  </a:lnTo>
                  <a:lnTo>
                    <a:pt x="1065022" y="494499"/>
                  </a:lnTo>
                  <a:lnTo>
                    <a:pt x="990346" y="492379"/>
                  </a:lnTo>
                  <a:close/>
                </a:path>
                <a:path w="2058670" h="862329">
                  <a:moveTo>
                    <a:pt x="1227221" y="271399"/>
                  </a:moveTo>
                  <a:lnTo>
                    <a:pt x="1150874" y="271399"/>
                  </a:lnTo>
                  <a:lnTo>
                    <a:pt x="1233932" y="561632"/>
                  </a:lnTo>
                  <a:lnTo>
                    <a:pt x="1304417" y="541464"/>
                  </a:lnTo>
                  <a:lnTo>
                    <a:pt x="1227221" y="271399"/>
                  </a:lnTo>
                  <a:close/>
                </a:path>
                <a:path w="2058670" h="862329">
                  <a:moveTo>
                    <a:pt x="1019165" y="344090"/>
                  </a:moveTo>
                  <a:lnTo>
                    <a:pt x="893873" y="344090"/>
                  </a:lnTo>
                  <a:lnTo>
                    <a:pt x="906690" y="345723"/>
                  </a:lnTo>
                  <a:lnTo>
                    <a:pt x="918972" y="349631"/>
                  </a:lnTo>
                  <a:lnTo>
                    <a:pt x="930425" y="355633"/>
                  </a:lnTo>
                  <a:lnTo>
                    <a:pt x="940593" y="363553"/>
                  </a:lnTo>
                  <a:lnTo>
                    <a:pt x="949475" y="373401"/>
                  </a:lnTo>
                  <a:lnTo>
                    <a:pt x="957072" y="385191"/>
                  </a:lnTo>
                  <a:lnTo>
                    <a:pt x="1022223" y="348488"/>
                  </a:lnTo>
                  <a:lnTo>
                    <a:pt x="1019165" y="344090"/>
                  </a:lnTo>
                  <a:close/>
                </a:path>
                <a:path w="2058670" h="862329">
                  <a:moveTo>
                    <a:pt x="1307973" y="162560"/>
                  </a:moveTo>
                  <a:lnTo>
                    <a:pt x="1030351" y="242062"/>
                  </a:lnTo>
                  <a:lnTo>
                    <a:pt x="1047242" y="301117"/>
                  </a:lnTo>
                  <a:lnTo>
                    <a:pt x="1150874" y="271399"/>
                  </a:lnTo>
                  <a:lnTo>
                    <a:pt x="1227221" y="271399"/>
                  </a:lnTo>
                  <a:lnTo>
                    <a:pt x="1221486" y="251333"/>
                  </a:lnTo>
                  <a:lnTo>
                    <a:pt x="1324864" y="221742"/>
                  </a:lnTo>
                  <a:lnTo>
                    <a:pt x="1307973" y="162560"/>
                  </a:lnTo>
                  <a:close/>
                </a:path>
                <a:path w="2058670" h="862329">
                  <a:moveTo>
                    <a:pt x="1527937" y="99695"/>
                  </a:moveTo>
                  <a:lnTo>
                    <a:pt x="1453388" y="121031"/>
                  </a:lnTo>
                  <a:lnTo>
                    <a:pt x="1417193" y="509193"/>
                  </a:lnTo>
                  <a:lnTo>
                    <a:pt x="1491996" y="487794"/>
                  </a:lnTo>
                  <a:lnTo>
                    <a:pt x="1498219" y="400177"/>
                  </a:lnTo>
                  <a:lnTo>
                    <a:pt x="1637792" y="360299"/>
                  </a:lnTo>
                  <a:lnTo>
                    <a:pt x="1729998" y="360299"/>
                  </a:lnTo>
                  <a:lnTo>
                    <a:pt x="1710501" y="335153"/>
                  </a:lnTo>
                  <a:lnTo>
                    <a:pt x="1503045" y="335153"/>
                  </a:lnTo>
                  <a:lnTo>
                    <a:pt x="1513077" y="192024"/>
                  </a:lnTo>
                  <a:lnTo>
                    <a:pt x="1599525" y="192024"/>
                  </a:lnTo>
                  <a:lnTo>
                    <a:pt x="1527937" y="99695"/>
                  </a:lnTo>
                  <a:close/>
                </a:path>
                <a:path w="2058670" h="862329">
                  <a:moveTo>
                    <a:pt x="1729998" y="360299"/>
                  </a:moveTo>
                  <a:lnTo>
                    <a:pt x="1637792" y="360299"/>
                  </a:lnTo>
                  <a:lnTo>
                    <a:pt x="1691005" y="430911"/>
                  </a:lnTo>
                  <a:lnTo>
                    <a:pt x="1767713" y="408940"/>
                  </a:lnTo>
                  <a:lnTo>
                    <a:pt x="1729998" y="360299"/>
                  </a:lnTo>
                  <a:close/>
                </a:path>
                <a:path w="2058670" h="862329">
                  <a:moveTo>
                    <a:pt x="1901571" y="0"/>
                  </a:moveTo>
                  <a:lnTo>
                    <a:pt x="1853743" y="6911"/>
                  </a:lnTo>
                  <a:lnTo>
                    <a:pt x="1704213" y="49276"/>
                  </a:lnTo>
                  <a:lnTo>
                    <a:pt x="1804162" y="398526"/>
                  </a:lnTo>
                  <a:lnTo>
                    <a:pt x="1936877" y="360553"/>
                  </a:lnTo>
                  <a:lnTo>
                    <a:pt x="1985436" y="342139"/>
                  </a:lnTo>
                  <a:lnTo>
                    <a:pt x="2017111" y="319532"/>
                  </a:lnTo>
                  <a:lnTo>
                    <a:pt x="1857883" y="319532"/>
                  </a:lnTo>
                  <a:lnTo>
                    <a:pt x="1791716" y="88138"/>
                  </a:lnTo>
                  <a:lnTo>
                    <a:pt x="1843170" y="73646"/>
                  </a:lnTo>
                  <a:lnTo>
                    <a:pt x="1882140" y="65913"/>
                  </a:lnTo>
                  <a:lnTo>
                    <a:pt x="1892403" y="65791"/>
                  </a:lnTo>
                  <a:lnTo>
                    <a:pt x="2013970" y="65791"/>
                  </a:lnTo>
                  <a:lnTo>
                    <a:pt x="2012950" y="64135"/>
                  </a:lnTo>
                  <a:lnTo>
                    <a:pt x="1977159" y="26380"/>
                  </a:lnTo>
                  <a:lnTo>
                    <a:pt x="1933638" y="4429"/>
                  </a:lnTo>
                  <a:lnTo>
                    <a:pt x="1917878" y="1196"/>
                  </a:lnTo>
                  <a:lnTo>
                    <a:pt x="1901571" y="0"/>
                  </a:lnTo>
                  <a:close/>
                </a:path>
                <a:path w="2058670" h="862329">
                  <a:moveTo>
                    <a:pt x="1599525" y="192024"/>
                  </a:moveTo>
                  <a:lnTo>
                    <a:pt x="1513077" y="192024"/>
                  </a:lnTo>
                  <a:lnTo>
                    <a:pt x="1598295" y="307848"/>
                  </a:lnTo>
                  <a:lnTo>
                    <a:pt x="1503045" y="335153"/>
                  </a:lnTo>
                  <a:lnTo>
                    <a:pt x="1710501" y="335153"/>
                  </a:lnTo>
                  <a:lnTo>
                    <a:pt x="1599525" y="192024"/>
                  </a:lnTo>
                  <a:close/>
                </a:path>
                <a:path w="2058670" h="862329">
                  <a:moveTo>
                    <a:pt x="2013970" y="65791"/>
                  </a:moveTo>
                  <a:lnTo>
                    <a:pt x="1892403" y="65791"/>
                  </a:lnTo>
                  <a:lnTo>
                    <a:pt x="1902047" y="66944"/>
                  </a:lnTo>
                  <a:lnTo>
                    <a:pt x="1911072" y="69359"/>
                  </a:lnTo>
                  <a:lnTo>
                    <a:pt x="1942338" y="91973"/>
                  </a:lnTo>
                  <a:lnTo>
                    <a:pt x="1962134" y="125936"/>
                  </a:lnTo>
                  <a:lnTo>
                    <a:pt x="1979209" y="180500"/>
                  </a:lnTo>
                  <a:lnTo>
                    <a:pt x="1985264" y="227203"/>
                  </a:lnTo>
                  <a:lnTo>
                    <a:pt x="1984573" y="239206"/>
                  </a:lnTo>
                  <a:lnTo>
                    <a:pt x="1966229" y="278606"/>
                  </a:lnTo>
                  <a:lnTo>
                    <a:pt x="1924151" y="300301"/>
                  </a:lnTo>
                  <a:lnTo>
                    <a:pt x="1857883" y="319532"/>
                  </a:lnTo>
                  <a:lnTo>
                    <a:pt x="2017111" y="319532"/>
                  </a:lnTo>
                  <a:lnTo>
                    <a:pt x="2046541" y="277288"/>
                  </a:lnTo>
                  <a:lnTo>
                    <a:pt x="2058543" y="220853"/>
                  </a:lnTo>
                  <a:lnTo>
                    <a:pt x="2058521" y="203160"/>
                  </a:lnTo>
                  <a:lnTo>
                    <a:pt x="2053238" y="164488"/>
                  </a:lnTo>
                  <a:lnTo>
                    <a:pt x="2040524" y="120124"/>
                  </a:lnTo>
                  <a:lnTo>
                    <a:pt x="2022998" y="80448"/>
                  </a:lnTo>
                  <a:lnTo>
                    <a:pt x="2013970" y="65791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670291" y="4174235"/>
              <a:ext cx="2099309" cy="111937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972425" y="4310837"/>
            <a:ext cx="14643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0000DC"/>
                </a:solidFill>
                <a:latin typeface="Arial"/>
                <a:cs typeface="Arial"/>
              </a:rPr>
              <a:t>OPEC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8970454" y="2131390"/>
            <a:ext cx="2996565" cy="1233170"/>
            <a:chOff x="8990076" y="2141220"/>
            <a:chExt cx="2996565" cy="1233170"/>
          </a:xfrm>
        </p:grpSpPr>
        <p:sp>
          <p:nvSpPr>
            <p:cNvPr id="27" name="object 27"/>
            <p:cNvSpPr/>
            <p:nvPr/>
          </p:nvSpPr>
          <p:spPr>
            <a:xfrm>
              <a:off x="8994648" y="2145792"/>
              <a:ext cx="2987040" cy="1224280"/>
            </a:xfrm>
            <a:custGeom>
              <a:avLst/>
              <a:gdLst/>
              <a:ahLst/>
              <a:cxnLst/>
              <a:rect l="l" t="t" r="r" b="b"/>
              <a:pathLst>
                <a:path w="2987040" h="1224279">
                  <a:moveTo>
                    <a:pt x="1493520" y="0"/>
                  </a:moveTo>
                  <a:lnTo>
                    <a:pt x="1426991" y="596"/>
                  </a:lnTo>
                  <a:lnTo>
                    <a:pt x="1361208" y="2368"/>
                  </a:lnTo>
                  <a:lnTo>
                    <a:pt x="1296231" y="5290"/>
                  </a:lnTo>
                  <a:lnTo>
                    <a:pt x="1232120" y="9339"/>
                  </a:lnTo>
                  <a:lnTo>
                    <a:pt x="1168937" y="14489"/>
                  </a:lnTo>
                  <a:lnTo>
                    <a:pt x="1106742" y="20715"/>
                  </a:lnTo>
                  <a:lnTo>
                    <a:pt x="1045596" y="27993"/>
                  </a:lnTo>
                  <a:lnTo>
                    <a:pt x="985560" y="36297"/>
                  </a:lnTo>
                  <a:lnTo>
                    <a:pt x="926694" y="45603"/>
                  </a:lnTo>
                  <a:lnTo>
                    <a:pt x="869058" y="55885"/>
                  </a:lnTo>
                  <a:lnTo>
                    <a:pt x="812715" y="67120"/>
                  </a:lnTo>
                  <a:lnTo>
                    <a:pt x="757723" y="79282"/>
                  </a:lnTo>
                  <a:lnTo>
                    <a:pt x="704145" y="92346"/>
                  </a:lnTo>
                  <a:lnTo>
                    <a:pt x="652041" y="106287"/>
                  </a:lnTo>
                  <a:lnTo>
                    <a:pt x="601470" y="121080"/>
                  </a:lnTo>
                  <a:lnTo>
                    <a:pt x="552495" y="136702"/>
                  </a:lnTo>
                  <a:lnTo>
                    <a:pt x="505176" y="153126"/>
                  </a:lnTo>
                  <a:lnTo>
                    <a:pt x="459574" y="170328"/>
                  </a:lnTo>
                  <a:lnTo>
                    <a:pt x="415748" y="188282"/>
                  </a:lnTo>
                  <a:lnTo>
                    <a:pt x="373761" y="206965"/>
                  </a:lnTo>
                  <a:lnTo>
                    <a:pt x="333672" y="226352"/>
                  </a:lnTo>
                  <a:lnTo>
                    <a:pt x="295543" y="246416"/>
                  </a:lnTo>
                  <a:lnTo>
                    <a:pt x="259433" y="267135"/>
                  </a:lnTo>
                  <a:lnTo>
                    <a:pt x="225405" y="288481"/>
                  </a:lnTo>
                  <a:lnTo>
                    <a:pt x="193518" y="310432"/>
                  </a:lnTo>
                  <a:lnTo>
                    <a:pt x="136410" y="356046"/>
                  </a:lnTo>
                  <a:lnTo>
                    <a:pt x="88597" y="403776"/>
                  </a:lnTo>
                  <a:lnTo>
                    <a:pt x="50564" y="453424"/>
                  </a:lnTo>
                  <a:lnTo>
                    <a:pt x="22796" y="504791"/>
                  </a:lnTo>
                  <a:lnTo>
                    <a:pt x="5780" y="557678"/>
                  </a:lnTo>
                  <a:lnTo>
                    <a:pt x="0" y="611886"/>
                  </a:lnTo>
                  <a:lnTo>
                    <a:pt x="1455" y="639142"/>
                  </a:lnTo>
                  <a:lnTo>
                    <a:pt x="12914" y="692715"/>
                  </a:lnTo>
                  <a:lnTo>
                    <a:pt x="35367" y="744866"/>
                  </a:lnTo>
                  <a:lnTo>
                    <a:pt x="68328" y="795399"/>
                  </a:lnTo>
                  <a:lnTo>
                    <a:pt x="111312" y="844113"/>
                  </a:lnTo>
                  <a:lnTo>
                    <a:pt x="163833" y="890809"/>
                  </a:lnTo>
                  <a:lnTo>
                    <a:pt x="225405" y="935290"/>
                  </a:lnTo>
                  <a:lnTo>
                    <a:pt x="259433" y="956636"/>
                  </a:lnTo>
                  <a:lnTo>
                    <a:pt x="295543" y="977355"/>
                  </a:lnTo>
                  <a:lnTo>
                    <a:pt x="333672" y="997419"/>
                  </a:lnTo>
                  <a:lnTo>
                    <a:pt x="373761" y="1016806"/>
                  </a:lnTo>
                  <a:lnTo>
                    <a:pt x="415748" y="1035489"/>
                  </a:lnTo>
                  <a:lnTo>
                    <a:pt x="459574" y="1053443"/>
                  </a:lnTo>
                  <a:lnTo>
                    <a:pt x="505176" y="1070645"/>
                  </a:lnTo>
                  <a:lnTo>
                    <a:pt x="552495" y="1087069"/>
                  </a:lnTo>
                  <a:lnTo>
                    <a:pt x="601470" y="1102691"/>
                  </a:lnTo>
                  <a:lnTo>
                    <a:pt x="652041" y="1117484"/>
                  </a:lnTo>
                  <a:lnTo>
                    <a:pt x="704145" y="1131425"/>
                  </a:lnTo>
                  <a:lnTo>
                    <a:pt x="757723" y="1144489"/>
                  </a:lnTo>
                  <a:lnTo>
                    <a:pt x="812715" y="1156651"/>
                  </a:lnTo>
                  <a:lnTo>
                    <a:pt x="869058" y="1167886"/>
                  </a:lnTo>
                  <a:lnTo>
                    <a:pt x="926694" y="1178168"/>
                  </a:lnTo>
                  <a:lnTo>
                    <a:pt x="985560" y="1187474"/>
                  </a:lnTo>
                  <a:lnTo>
                    <a:pt x="1045596" y="1195778"/>
                  </a:lnTo>
                  <a:lnTo>
                    <a:pt x="1106742" y="1203056"/>
                  </a:lnTo>
                  <a:lnTo>
                    <a:pt x="1168937" y="1209282"/>
                  </a:lnTo>
                  <a:lnTo>
                    <a:pt x="1232120" y="1214432"/>
                  </a:lnTo>
                  <a:lnTo>
                    <a:pt x="1296231" y="1218481"/>
                  </a:lnTo>
                  <a:lnTo>
                    <a:pt x="1361208" y="1221403"/>
                  </a:lnTo>
                  <a:lnTo>
                    <a:pt x="1426991" y="1223175"/>
                  </a:lnTo>
                  <a:lnTo>
                    <a:pt x="1493520" y="1223772"/>
                  </a:lnTo>
                  <a:lnTo>
                    <a:pt x="1560048" y="1223175"/>
                  </a:lnTo>
                  <a:lnTo>
                    <a:pt x="1625831" y="1221403"/>
                  </a:lnTo>
                  <a:lnTo>
                    <a:pt x="1690808" y="1218481"/>
                  </a:lnTo>
                  <a:lnTo>
                    <a:pt x="1754919" y="1214432"/>
                  </a:lnTo>
                  <a:lnTo>
                    <a:pt x="1818102" y="1209282"/>
                  </a:lnTo>
                  <a:lnTo>
                    <a:pt x="1880297" y="1203056"/>
                  </a:lnTo>
                  <a:lnTo>
                    <a:pt x="1941443" y="1195778"/>
                  </a:lnTo>
                  <a:lnTo>
                    <a:pt x="2001479" y="1187474"/>
                  </a:lnTo>
                  <a:lnTo>
                    <a:pt x="2060345" y="1178168"/>
                  </a:lnTo>
                  <a:lnTo>
                    <a:pt x="2117981" y="1167886"/>
                  </a:lnTo>
                  <a:lnTo>
                    <a:pt x="2174324" y="1156651"/>
                  </a:lnTo>
                  <a:lnTo>
                    <a:pt x="2229316" y="1144489"/>
                  </a:lnTo>
                  <a:lnTo>
                    <a:pt x="2282894" y="1131425"/>
                  </a:lnTo>
                  <a:lnTo>
                    <a:pt x="2334998" y="1117484"/>
                  </a:lnTo>
                  <a:lnTo>
                    <a:pt x="2385569" y="1102691"/>
                  </a:lnTo>
                  <a:lnTo>
                    <a:pt x="2434544" y="1087069"/>
                  </a:lnTo>
                  <a:lnTo>
                    <a:pt x="2481863" y="1070645"/>
                  </a:lnTo>
                  <a:lnTo>
                    <a:pt x="2527465" y="1053443"/>
                  </a:lnTo>
                  <a:lnTo>
                    <a:pt x="2571291" y="1035489"/>
                  </a:lnTo>
                  <a:lnTo>
                    <a:pt x="2613278" y="1016806"/>
                  </a:lnTo>
                  <a:lnTo>
                    <a:pt x="2653367" y="997419"/>
                  </a:lnTo>
                  <a:lnTo>
                    <a:pt x="2691496" y="977355"/>
                  </a:lnTo>
                  <a:lnTo>
                    <a:pt x="2727606" y="956636"/>
                  </a:lnTo>
                  <a:lnTo>
                    <a:pt x="2761634" y="935290"/>
                  </a:lnTo>
                  <a:lnTo>
                    <a:pt x="2793521" y="913339"/>
                  </a:lnTo>
                  <a:lnTo>
                    <a:pt x="2850629" y="867725"/>
                  </a:lnTo>
                  <a:lnTo>
                    <a:pt x="2898442" y="819995"/>
                  </a:lnTo>
                  <a:lnTo>
                    <a:pt x="2936475" y="770347"/>
                  </a:lnTo>
                  <a:lnTo>
                    <a:pt x="2964243" y="718980"/>
                  </a:lnTo>
                  <a:lnTo>
                    <a:pt x="2981259" y="666093"/>
                  </a:lnTo>
                  <a:lnTo>
                    <a:pt x="2987040" y="611886"/>
                  </a:lnTo>
                  <a:lnTo>
                    <a:pt x="2985584" y="584629"/>
                  </a:lnTo>
                  <a:lnTo>
                    <a:pt x="2974125" y="531056"/>
                  </a:lnTo>
                  <a:lnTo>
                    <a:pt x="2951672" y="478905"/>
                  </a:lnTo>
                  <a:lnTo>
                    <a:pt x="2918711" y="428372"/>
                  </a:lnTo>
                  <a:lnTo>
                    <a:pt x="2875727" y="379658"/>
                  </a:lnTo>
                  <a:lnTo>
                    <a:pt x="2823206" y="332962"/>
                  </a:lnTo>
                  <a:lnTo>
                    <a:pt x="2761634" y="288481"/>
                  </a:lnTo>
                  <a:lnTo>
                    <a:pt x="2727606" y="267135"/>
                  </a:lnTo>
                  <a:lnTo>
                    <a:pt x="2691496" y="246416"/>
                  </a:lnTo>
                  <a:lnTo>
                    <a:pt x="2653367" y="226352"/>
                  </a:lnTo>
                  <a:lnTo>
                    <a:pt x="2613278" y="206965"/>
                  </a:lnTo>
                  <a:lnTo>
                    <a:pt x="2571291" y="188282"/>
                  </a:lnTo>
                  <a:lnTo>
                    <a:pt x="2527465" y="170328"/>
                  </a:lnTo>
                  <a:lnTo>
                    <a:pt x="2481863" y="153126"/>
                  </a:lnTo>
                  <a:lnTo>
                    <a:pt x="2434544" y="136702"/>
                  </a:lnTo>
                  <a:lnTo>
                    <a:pt x="2385569" y="121080"/>
                  </a:lnTo>
                  <a:lnTo>
                    <a:pt x="2334998" y="106287"/>
                  </a:lnTo>
                  <a:lnTo>
                    <a:pt x="2282894" y="92346"/>
                  </a:lnTo>
                  <a:lnTo>
                    <a:pt x="2229316" y="79282"/>
                  </a:lnTo>
                  <a:lnTo>
                    <a:pt x="2174324" y="67120"/>
                  </a:lnTo>
                  <a:lnTo>
                    <a:pt x="2117981" y="55885"/>
                  </a:lnTo>
                  <a:lnTo>
                    <a:pt x="2060345" y="45603"/>
                  </a:lnTo>
                  <a:lnTo>
                    <a:pt x="2001479" y="36297"/>
                  </a:lnTo>
                  <a:lnTo>
                    <a:pt x="1941443" y="27993"/>
                  </a:lnTo>
                  <a:lnTo>
                    <a:pt x="1880297" y="20715"/>
                  </a:lnTo>
                  <a:lnTo>
                    <a:pt x="1818102" y="14489"/>
                  </a:lnTo>
                  <a:lnTo>
                    <a:pt x="1754919" y="9339"/>
                  </a:lnTo>
                  <a:lnTo>
                    <a:pt x="1690808" y="5290"/>
                  </a:lnTo>
                  <a:lnTo>
                    <a:pt x="1625831" y="2368"/>
                  </a:lnTo>
                  <a:lnTo>
                    <a:pt x="1560048" y="596"/>
                  </a:lnTo>
                  <a:lnTo>
                    <a:pt x="1493520" y="0"/>
                  </a:lnTo>
                  <a:close/>
                </a:path>
              </a:pathLst>
            </a:custGeom>
            <a:solidFill>
              <a:srgbClr val="DBF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994648" y="2145792"/>
              <a:ext cx="2987040" cy="1224280"/>
            </a:xfrm>
            <a:custGeom>
              <a:avLst/>
              <a:gdLst/>
              <a:ahLst/>
              <a:cxnLst/>
              <a:rect l="l" t="t" r="r" b="b"/>
              <a:pathLst>
                <a:path w="2987040" h="1224279">
                  <a:moveTo>
                    <a:pt x="0" y="611886"/>
                  </a:moveTo>
                  <a:lnTo>
                    <a:pt x="5780" y="557678"/>
                  </a:lnTo>
                  <a:lnTo>
                    <a:pt x="22796" y="504791"/>
                  </a:lnTo>
                  <a:lnTo>
                    <a:pt x="50564" y="453424"/>
                  </a:lnTo>
                  <a:lnTo>
                    <a:pt x="88597" y="403776"/>
                  </a:lnTo>
                  <a:lnTo>
                    <a:pt x="136410" y="356046"/>
                  </a:lnTo>
                  <a:lnTo>
                    <a:pt x="193518" y="310432"/>
                  </a:lnTo>
                  <a:lnTo>
                    <a:pt x="225405" y="288481"/>
                  </a:lnTo>
                  <a:lnTo>
                    <a:pt x="259433" y="267135"/>
                  </a:lnTo>
                  <a:lnTo>
                    <a:pt x="295543" y="246416"/>
                  </a:lnTo>
                  <a:lnTo>
                    <a:pt x="333672" y="226352"/>
                  </a:lnTo>
                  <a:lnTo>
                    <a:pt x="373761" y="206965"/>
                  </a:lnTo>
                  <a:lnTo>
                    <a:pt x="415748" y="188282"/>
                  </a:lnTo>
                  <a:lnTo>
                    <a:pt x="459574" y="170328"/>
                  </a:lnTo>
                  <a:lnTo>
                    <a:pt x="505176" y="153126"/>
                  </a:lnTo>
                  <a:lnTo>
                    <a:pt x="552495" y="136702"/>
                  </a:lnTo>
                  <a:lnTo>
                    <a:pt x="601470" y="121080"/>
                  </a:lnTo>
                  <a:lnTo>
                    <a:pt x="652041" y="106287"/>
                  </a:lnTo>
                  <a:lnTo>
                    <a:pt x="704145" y="92346"/>
                  </a:lnTo>
                  <a:lnTo>
                    <a:pt x="757723" y="79282"/>
                  </a:lnTo>
                  <a:lnTo>
                    <a:pt x="812715" y="67120"/>
                  </a:lnTo>
                  <a:lnTo>
                    <a:pt x="869058" y="55885"/>
                  </a:lnTo>
                  <a:lnTo>
                    <a:pt x="926694" y="45603"/>
                  </a:lnTo>
                  <a:lnTo>
                    <a:pt x="985560" y="36297"/>
                  </a:lnTo>
                  <a:lnTo>
                    <a:pt x="1045596" y="27993"/>
                  </a:lnTo>
                  <a:lnTo>
                    <a:pt x="1106742" y="20715"/>
                  </a:lnTo>
                  <a:lnTo>
                    <a:pt x="1168937" y="14489"/>
                  </a:lnTo>
                  <a:lnTo>
                    <a:pt x="1232120" y="9339"/>
                  </a:lnTo>
                  <a:lnTo>
                    <a:pt x="1296231" y="5290"/>
                  </a:lnTo>
                  <a:lnTo>
                    <a:pt x="1361208" y="2368"/>
                  </a:lnTo>
                  <a:lnTo>
                    <a:pt x="1426991" y="596"/>
                  </a:lnTo>
                  <a:lnTo>
                    <a:pt x="1493520" y="0"/>
                  </a:lnTo>
                  <a:lnTo>
                    <a:pt x="1560048" y="596"/>
                  </a:lnTo>
                  <a:lnTo>
                    <a:pt x="1625831" y="2368"/>
                  </a:lnTo>
                  <a:lnTo>
                    <a:pt x="1690808" y="5290"/>
                  </a:lnTo>
                  <a:lnTo>
                    <a:pt x="1754919" y="9339"/>
                  </a:lnTo>
                  <a:lnTo>
                    <a:pt x="1818102" y="14489"/>
                  </a:lnTo>
                  <a:lnTo>
                    <a:pt x="1880297" y="20715"/>
                  </a:lnTo>
                  <a:lnTo>
                    <a:pt x="1941443" y="27993"/>
                  </a:lnTo>
                  <a:lnTo>
                    <a:pt x="2001479" y="36297"/>
                  </a:lnTo>
                  <a:lnTo>
                    <a:pt x="2060345" y="45603"/>
                  </a:lnTo>
                  <a:lnTo>
                    <a:pt x="2117981" y="55885"/>
                  </a:lnTo>
                  <a:lnTo>
                    <a:pt x="2174324" y="67120"/>
                  </a:lnTo>
                  <a:lnTo>
                    <a:pt x="2229316" y="79282"/>
                  </a:lnTo>
                  <a:lnTo>
                    <a:pt x="2282894" y="92346"/>
                  </a:lnTo>
                  <a:lnTo>
                    <a:pt x="2334998" y="106287"/>
                  </a:lnTo>
                  <a:lnTo>
                    <a:pt x="2385569" y="121080"/>
                  </a:lnTo>
                  <a:lnTo>
                    <a:pt x="2434544" y="136702"/>
                  </a:lnTo>
                  <a:lnTo>
                    <a:pt x="2481863" y="153126"/>
                  </a:lnTo>
                  <a:lnTo>
                    <a:pt x="2527465" y="170328"/>
                  </a:lnTo>
                  <a:lnTo>
                    <a:pt x="2571291" y="188282"/>
                  </a:lnTo>
                  <a:lnTo>
                    <a:pt x="2613278" y="206965"/>
                  </a:lnTo>
                  <a:lnTo>
                    <a:pt x="2653367" y="226352"/>
                  </a:lnTo>
                  <a:lnTo>
                    <a:pt x="2691496" y="246416"/>
                  </a:lnTo>
                  <a:lnTo>
                    <a:pt x="2727606" y="267135"/>
                  </a:lnTo>
                  <a:lnTo>
                    <a:pt x="2761634" y="288481"/>
                  </a:lnTo>
                  <a:lnTo>
                    <a:pt x="2793521" y="310432"/>
                  </a:lnTo>
                  <a:lnTo>
                    <a:pt x="2850629" y="356046"/>
                  </a:lnTo>
                  <a:lnTo>
                    <a:pt x="2898442" y="403776"/>
                  </a:lnTo>
                  <a:lnTo>
                    <a:pt x="2936475" y="453424"/>
                  </a:lnTo>
                  <a:lnTo>
                    <a:pt x="2964243" y="504791"/>
                  </a:lnTo>
                  <a:lnTo>
                    <a:pt x="2981259" y="557678"/>
                  </a:lnTo>
                  <a:lnTo>
                    <a:pt x="2987040" y="611886"/>
                  </a:lnTo>
                  <a:lnTo>
                    <a:pt x="2985584" y="639142"/>
                  </a:lnTo>
                  <a:lnTo>
                    <a:pt x="2974125" y="692715"/>
                  </a:lnTo>
                  <a:lnTo>
                    <a:pt x="2951672" y="744866"/>
                  </a:lnTo>
                  <a:lnTo>
                    <a:pt x="2918711" y="795399"/>
                  </a:lnTo>
                  <a:lnTo>
                    <a:pt x="2875727" y="844113"/>
                  </a:lnTo>
                  <a:lnTo>
                    <a:pt x="2823206" y="890809"/>
                  </a:lnTo>
                  <a:lnTo>
                    <a:pt x="2761634" y="935290"/>
                  </a:lnTo>
                  <a:lnTo>
                    <a:pt x="2727606" y="956636"/>
                  </a:lnTo>
                  <a:lnTo>
                    <a:pt x="2691496" y="977355"/>
                  </a:lnTo>
                  <a:lnTo>
                    <a:pt x="2653367" y="997419"/>
                  </a:lnTo>
                  <a:lnTo>
                    <a:pt x="2613278" y="1016806"/>
                  </a:lnTo>
                  <a:lnTo>
                    <a:pt x="2571291" y="1035489"/>
                  </a:lnTo>
                  <a:lnTo>
                    <a:pt x="2527465" y="1053443"/>
                  </a:lnTo>
                  <a:lnTo>
                    <a:pt x="2481863" y="1070645"/>
                  </a:lnTo>
                  <a:lnTo>
                    <a:pt x="2434544" y="1087069"/>
                  </a:lnTo>
                  <a:lnTo>
                    <a:pt x="2385569" y="1102691"/>
                  </a:lnTo>
                  <a:lnTo>
                    <a:pt x="2334998" y="1117484"/>
                  </a:lnTo>
                  <a:lnTo>
                    <a:pt x="2282894" y="1131425"/>
                  </a:lnTo>
                  <a:lnTo>
                    <a:pt x="2229316" y="1144489"/>
                  </a:lnTo>
                  <a:lnTo>
                    <a:pt x="2174324" y="1156651"/>
                  </a:lnTo>
                  <a:lnTo>
                    <a:pt x="2117981" y="1167886"/>
                  </a:lnTo>
                  <a:lnTo>
                    <a:pt x="2060345" y="1178168"/>
                  </a:lnTo>
                  <a:lnTo>
                    <a:pt x="2001479" y="1187474"/>
                  </a:lnTo>
                  <a:lnTo>
                    <a:pt x="1941443" y="1195778"/>
                  </a:lnTo>
                  <a:lnTo>
                    <a:pt x="1880297" y="1203056"/>
                  </a:lnTo>
                  <a:lnTo>
                    <a:pt x="1818102" y="1209282"/>
                  </a:lnTo>
                  <a:lnTo>
                    <a:pt x="1754919" y="1214432"/>
                  </a:lnTo>
                  <a:lnTo>
                    <a:pt x="1690808" y="1218481"/>
                  </a:lnTo>
                  <a:lnTo>
                    <a:pt x="1625831" y="1221403"/>
                  </a:lnTo>
                  <a:lnTo>
                    <a:pt x="1560048" y="1223175"/>
                  </a:lnTo>
                  <a:lnTo>
                    <a:pt x="1493520" y="1223772"/>
                  </a:lnTo>
                  <a:lnTo>
                    <a:pt x="1426991" y="1223175"/>
                  </a:lnTo>
                  <a:lnTo>
                    <a:pt x="1361208" y="1221403"/>
                  </a:lnTo>
                  <a:lnTo>
                    <a:pt x="1296231" y="1218481"/>
                  </a:lnTo>
                  <a:lnTo>
                    <a:pt x="1232120" y="1214432"/>
                  </a:lnTo>
                  <a:lnTo>
                    <a:pt x="1168937" y="1209282"/>
                  </a:lnTo>
                  <a:lnTo>
                    <a:pt x="1106742" y="1203056"/>
                  </a:lnTo>
                  <a:lnTo>
                    <a:pt x="1045596" y="1195778"/>
                  </a:lnTo>
                  <a:lnTo>
                    <a:pt x="985560" y="1187474"/>
                  </a:lnTo>
                  <a:lnTo>
                    <a:pt x="926694" y="1178168"/>
                  </a:lnTo>
                  <a:lnTo>
                    <a:pt x="869058" y="1167886"/>
                  </a:lnTo>
                  <a:lnTo>
                    <a:pt x="812715" y="1156651"/>
                  </a:lnTo>
                  <a:lnTo>
                    <a:pt x="757723" y="1144489"/>
                  </a:lnTo>
                  <a:lnTo>
                    <a:pt x="704145" y="1131425"/>
                  </a:lnTo>
                  <a:lnTo>
                    <a:pt x="652041" y="1117484"/>
                  </a:lnTo>
                  <a:lnTo>
                    <a:pt x="601470" y="1102691"/>
                  </a:lnTo>
                  <a:lnTo>
                    <a:pt x="552495" y="1087069"/>
                  </a:lnTo>
                  <a:lnTo>
                    <a:pt x="505176" y="1070645"/>
                  </a:lnTo>
                  <a:lnTo>
                    <a:pt x="459574" y="1053443"/>
                  </a:lnTo>
                  <a:lnTo>
                    <a:pt x="415748" y="1035489"/>
                  </a:lnTo>
                  <a:lnTo>
                    <a:pt x="373761" y="1016806"/>
                  </a:lnTo>
                  <a:lnTo>
                    <a:pt x="333672" y="997419"/>
                  </a:lnTo>
                  <a:lnTo>
                    <a:pt x="295543" y="977355"/>
                  </a:lnTo>
                  <a:lnTo>
                    <a:pt x="259433" y="956636"/>
                  </a:lnTo>
                  <a:lnTo>
                    <a:pt x="225405" y="935290"/>
                  </a:lnTo>
                  <a:lnTo>
                    <a:pt x="193518" y="913339"/>
                  </a:lnTo>
                  <a:lnTo>
                    <a:pt x="136410" y="867725"/>
                  </a:lnTo>
                  <a:lnTo>
                    <a:pt x="88597" y="819995"/>
                  </a:lnTo>
                  <a:lnTo>
                    <a:pt x="50564" y="770347"/>
                  </a:lnTo>
                  <a:lnTo>
                    <a:pt x="22796" y="718980"/>
                  </a:lnTo>
                  <a:lnTo>
                    <a:pt x="5780" y="666093"/>
                  </a:lnTo>
                  <a:lnTo>
                    <a:pt x="0" y="61188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9841230" y="2356180"/>
            <a:ext cx="12947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70" dirty="0">
                <a:latin typeface="Tahoma"/>
                <a:cs typeface="Tahoma"/>
              </a:rPr>
              <a:t>P</a:t>
            </a:r>
            <a:r>
              <a:rPr sz="2400" dirty="0">
                <a:latin typeface="Tahoma"/>
                <a:cs typeface="Tahoma"/>
              </a:rPr>
              <a:t>odrobně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202293" y="2722626"/>
            <a:ext cx="25768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cs-CZ" sz="2400" spc="-5" dirty="0">
                <a:latin typeface="Tahoma"/>
                <a:cs typeface="Tahoma"/>
              </a:rPr>
              <a:t>13. 12. 2023</a:t>
            </a:r>
            <a:endParaRPr sz="2400" dirty="0">
              <a:latin typeface="Tahoma"/>
              <a:cs typeface="Tahoma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8839200" y="3637788"/>
            <a:ext cx="2337435" cy="2828290"/>
            <a:chOff x="8839200" y="3637788"/>
            <a:chExt cx="2337435" cy="2828290"/>
          </a:xfrm>
        </p:grpSpPr>
        <p:sp>
          <p:nvSpPr>
            <p:cNvPr id="32" name="object 32"/>
            <p:cNvSpPr/>
            <p:nvPr/>
          </p:nvSpPr>
          <p:spPr>
            <a:xfrm>
              <a:off x="8839200" y="3637788"/>
              <a:ext cx="2337054" cy="194233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358756" y="4051808"/>
              <a:ext cx="1308100" cy="902335"/>
            </a:xfrm>
            <a:custGeom>
              <a:avLst/>
              <a:gdLst/>
              <a:ahLst/>
              <a:cxnLst/>
              <a:rect l="l" t="t" r="r" b="b"/>
              <a:pathLst>
                <a:path w="1308100" h="902335">
                  <a:moveTo>
                    <a:pt x="337820" y="366522"/>
                  </a:moveTo>
                  <a:lnTo>
                    <a:pt x="329176" y="394434"/>
                  </a:lnTo>
                  <a:lnTo>
                    <a:pt x="325532" y="420846"/>
                  </a:lnTo>
                  <a:lnTo>
                    <a:pt x="326890" y="445781"/>
                  </a:lnTo>
                  <a:lnTo>
                    <a:pt x="344725" y="491124"/>
                  </a:lnTo>
                  <a:lnTo>
                    <a:pt x="383968" y="529986"/>
                  </a:lnTo>
                  <a:lnTo>
                    <a:pt x="432119" y="556940"/>
                  </a:lnTo>
                  <a:lnTo>
                    <a:pt x="470080" y="569652"/>
                  </a:lnTo>
                  <a:lnTo>
                    <a:pt x="504424" y="572815"/>
                  </a:lnTo>
                  <a:lnTo>
                    <a:pt x="520382" y="570849"/>
                  </a:lnTo>
                  <a:lnTo>
                    <a:pt x="563278" y="550973"/>
                  </a:lnTo>
                  <a:lnTo>
                    <a:pt x="592836" y="516255"/>
                  </a:lnTo>
                  <a:lnTo>
                    <a:pt x="597778" y="505563"/>
                  </a:lnTo>
                  <a:lnTo>
                    <a:pt x="483600" y="505563"/>
                  </a:lnTo>
                  <a:lnTo>
                    <a:pt x="470598" y="503967"/>
                  </a:lnTo>
                  <a:lnTo>
                    <a:pt x="427930" y="484278"/>
                  </a:lnTo>
                  <a:lnTo>
                    <a:pt x="402463" y="452882"/>
                  </a:lnTo>
                  <a:lnTo>
                    <a:pt x="398097" y="426037"/>
                  </a:lnTo>
                  <a:lnTo>
                    <a:pt x="399801" y="410644"/>
                  </a:lnTo>
                  <a:lnTo>
                    <a:pt x="404114" y="393954"/>
                  </a:lnTo>
                  <a:lnTo>
                    <a:pt x="337820" y="366522"/>
                  </a:lnTo>
                  <a:close/>
                </a:path>
                <a:path w="1308100" h="902335">
                  <a:moveTo>
                    <a:pt x="499790" y="190392"/>
                  </a:moveTo>
                  <a:lnTo>
                    <a:pt x="458089" y="201930"/>
                  </a:lnTo>
                  <a:lnTo>
                    <a:pt x="427120" y="228790"/>
                  </a:lnTo>
                  <a:lnTo>
                    <a:pt x="408543" y="279495"/>
                  </a:lnTo>
                  <a:lnTo>
                    <a:pt x="409557" y="299811"/>
                  </a:lnTo>
                  <a:lnTo>
                    <a:pt x="422683" y="336296"/>
                  </a:lnTo>
                  <a:lnTo>
                    <a:pt x="450790" y="371538"/>
                  </a:lnTo>
                  <a:lnTo>
                    <a:pt x="487223" y="405616"/>
                  </a:lnTo>
                  <a:lnTo>
                    <a:pt x="499935" y="417369"/>
                  </a:lnTo>
                  <a:lnTo>
                    <a:pt x="526383" y="446722"/>
                  </a:lnTo>
                  <a:lnTo>
                    <a:pt x="533146" y="466725"/>
                  </a:lnTo>
                  <a:lnTo>
                    <a:pt x="532002" y="474345"/>
                  </a:lnTo>
                  <a:lnTo>
                    <a:pt x="495553" y="504444"/>
                  </a:lnTo>
                  <a:lnTo>
                    <a:pt x="483600" y="505563"/>
                  </a:lnTo>
                  <a:lnTo>
                    <a:pt x="597778" y="505563"/>
                  </a:lnTo>
                  <a:lnTo>
                    <a:pt x="599793" y="501205"/>
                  </a:lnTo>
                  <a:lnTo>
                    <a:pt x="604488" y="486537"/>
                  </a:lnTo>
                  <a:lnTo>
                    <a:pt x="606944" y="472249"/>
                  </a:lnTo>
                  <a:lnTo>
                    <a:pt x="607187" y="458343"/>
                  </a:lnTo>
                  <a:lnTo>
                    <a:pt x="605403" y="444769"/>
                  </a:lnTo>
                  <a:lnTo>
                    <a:pt x="589026" y="406908"/>
                  </a:lnTo>
                  <a:lnTo>
                    <a:pt x="550592" y="363991"/>
                  </a:lnTo>
                  <a:lnTo>
                    <a:pt x="512972" y="329680"/>
                  </a:lnTo>
                  <a:lnTo>
                    <a:pt x="498760" y="315182"/>
                  </a:lnTo>
                  <a:lnTo>
                    <a:pt x="488882" y="303113"/>
                  </a:lnTo>
                  <a:lnTo>
                    <a:pt x="483362" y="293497"/>
                  </a:lnTo>
                  <a:lnTo>
                    <a:pt x="481409" y="287023"/>
                  </a:lnTo>
                  <a:lnTo>
                    <a:pt x="480885" y="280765"/>
                  </a:lnTo>
                  <a:lnTo>
                    <a:pt x="481790" y="274744"/>
                  </a:lnTo>
                  <a:lnTo>
                    <a:pt x="516383" y="254105"/>
                  </a:lnTo>
                  <a:lnTo>
                    <a:pt x="639162" y="254105"/>
                  </a:lnTo>
                  <a:lnTo>
                    <a:pt x="633872" y="247888"/>
                  </a:lnTo>
                  <a:lnTo>
                    <a:pt x="584453" y="213106"/>
                  </a:lnTo>
                  <a:lnTo>
                    <a:pt x="548719" y="197691"/>
                  </a:lnTo>
                  <a:lnTo>
                    <a:pt x="515366" y="190754"/>
                  </a:lnTo>
                  <a:lnTo>
                    <a:pt x="499790" y="190392"/>
                  </a:lnTo>
                  <a:close/>
                </a:path>
                <a:path w="1308100" h="902335">
                  <a:moveTo>
                    <a:pt x="170561" y="0"/>
                  </a:moveTo>
                  <a:lnTo>
                    <a:pt x="0" y="320802"/>
                  </a:lnTo>
                  <a:lnTo>
                    <a:pt x="243967" y="450469"/>
                  </a:lnTo>
                  <a:lnTo>
                    <a:pt x="272669" y="396494"/>
                  </a:lnTo>
                  <a:lnTo>
                    <a:pt x="93599" y="301244"/>
                  </a:lnTo>
                  <a:lnTo>
                    <a:pt x="139953" y="213868"/>
                  </a:lnTo>
                  <a:lnTo>
                    <a:pt x="270199" y="213868"/>
                  </a:lnTo>
                  <a:lnTo>
                    <a:pt x="168656" y="159893"/>
                  </a:lnTo>
                  <a:lnTo>
                    <a:pt x="206501" y="88773"/>
                  </a:lnTo>
                  <a:lnTo>
                    <a:pt x="337500" y="88773"/>
                  </a:lnTo>
                  <a:lnTo>
                    <a:pt x="170561" y="0"/>
                  </a:lnTo>
                  <a:close/>
                </a:path>
                <a:path w="1308100" h="902335">
                  <a:moveTo>
                    <a:pt x="639162" y="254105"/>
                  </a:moveTo>
                  <a:lnTo>
                    <a:pt x="516383" y="254105"/>
                  </a:lnTo>
                  <a:lnTo>
                    <a:pt x="528589" y="255952"/>
                  </a:lnTo>
                  <a:lnTo>
                    <a:pt x="541581" y="260062"/>
                  </a:lnTo>
                  <a:lnTo>
                    <a:pt x="577818" y="281860"/>
                  </a:lnTo>
                  <a:lnTo>
                    <a:pt x="594280" y="319373"/>
                  </a:lnTo>
                  <a:lnTo>
                    <a:pt x="592961" y="331160"/>
                  </a:lnTo>
                  <a:lnTo>
                    <a:pt x="589534" y="344043"/>
                  </a:lnTo>
                  <a:lnTo>
                    <a:pt x="655827" y="375666"/>
                  </a:lnTo>
                  <a:lnTo>
                    <a:pt x="664378" y="353327"/>
                  </a:lnTo>
                  <a:lnTo>
                    <a:pt x="668131" y="331263"/>
                  </a:lnTo>
                  <a:lnTo>
                    <a:pt x="667097" y="309461"/>
                  </a:lnTo>
                  <a:lnTo>
                    <a:pt x="661289" y="287909"/>
                  </a:lnTo>
                  <a:lnTo>
                    <a:pt x="650337" y="267237"/>
                  </a:lnTo>
                  <a:lnTo>
                    <a:pt x="639162" y="254105"/>
                  </a:lnTo>
                  <a:close/>
                </a:path>
                <a:path w="1308100" h="902335">
                  <a:moveTo>
                    <a:pt x="270199" y="213868"/>
                  </a:moveTo>
                  <a:lnTo>
                    <a:pt x="139953" y="213868"/>
                  </a:lnTo>
                  <a:lnTo>
                    <a:pt x="300990" y="299593"/>
                  </a:lnTo>
                  <a:lnTo>
                    <a:pt x="329692" y="245491"/>
                  </a:lnTo>
                  <a:lnTo>
                    <a:pt x="270199" y="213868"/>
                  </a:lnTo>
                  <a:close/>
                </a:path>
                <a:path w="1308100" h="902335">
                  <a:moveTo>
                    <a:pt x="337500" y="88773"/>
                  </a:moveTo>
                  <a:lnTo>
                    <a:pt x="206501" y="88773"/>
                  </a:lnTo>
                  <a:lnTo>
                    <a:pt x="379602" y="180848"/>
                  </a:lnTo>
                  <a:lnTo>
                    <a:pt x="408432" y="126492"/>
                  </a:lnTo>
                  <a:lnTo>
                    <a:pt x="337500" y="88773"/>
                  </a:lnTo>
                  <a:close/>
                </a:path>
                <a:path w="1308100" h="902335">
                  <a:moveTo>
                    <a:pt x="1121854" y="522087"/>
                  </a:moveTo>
                  <a:lnTo>
                    <a:pt x="1078992" y="529463"/>
                  </a:lnTo>
                  <a:lnTo>
                    <a:pt x="1037986" y="548768"/>
                  </a:lnTo>
                  <a:lnTo>
                    <a:pt x="994918" y="588883"/>
                  </a:lnTo>
                  <a:lnTo>
                    <a:pt x="967232" y="631952"/>
                  </a:lnTo>
                  <a:lnTo>
                    <a:pt x="950658" y="669597"/>
                  </a:lnTo>
                  <a:lnTo>
                    <a:pt x="939800" y="740983"/>
                  </a:lnTo>
                  <a:lnTo>
                    <a:pt x="945515" y="774700"/>
                  </a:lnTo>
                  <a:lnTo>
                    <a:pt x="977693" y="833770"/>
                  </a:lnTo>
                  <a:lnTo>
                    <a:pt x="1036066" y="878840"/>
                  </a:lnTo>
                  <a:lnTo>
                    <a:pt x="1071092" y="893933"/>
                  </a:lnTo>
                  <a:lnTo>
                    <a:pt x="1139239" y="902021"/>
                  </a:lnTo>
                  <a:lnTo>
                    <a:pt x="1172337" y="894969"/>
                  </a:lnTo>
                  <a:lnTo>
                    <a:pt x="1203600" y="880776"/>
                  </a:lnTo>
                  <a:lnTo>
                    <a:pt x="1231852" y="859536"/>
                  </a:lnTo>
                  <a:lnTo>
                    <a:pt x="1253611" y="835136"/>
                  </a:lnTo>
                  <a:lnTo>
                    <a:pt x="1104344" y="835136"/>
                  </a:lnTo>
                  <a:lnTo>
                    <a:pt x="1084808" y="831435"/>
                  </a:lnTo>
                  <a:lnTo>
                    <a:pt x="1047777" y="811744"/>
                  </a:lnTo>
                  <a:lnTo>
                    <a:pt x="1023290" y="780692"/>
                  </a:lnTo>
                  <a:lnTo>
                    <a:pt x="1013763" y="739683"/>
                  </a:lnTo>
                  <a:lnTo>
                    <a:pt x="1016015" y="716534"/>
                  </a:lnTo>
                  <a:lnTo>
                    <a:pt x="1035176" y="665353"/>
                  </a:lnTo>
                  <a:lnTo>
                    <a:pt x="1067038" y="620188"/>
                  </a:lnTo>
                  <a:lnTo>
                    <a:pt x="1103757" y="595503"/>
                  </a:lnTo>
                  <a:lnTo>
                    <a:pt x="1143079" y="590026"/>
                  </a:lnTo>
                  <a:lnTo>
                    <a:pt x="1267933" y="590026"/>
                  </a:lnTo>
                  <a:lnTo>
                    <a:pt x="1243903" y="567384"/>
                  </a:lnTo>
                  <a:lnTo>
                    <a:pt x="1211707" y="546735"/>
                  </a:lnTo>
                  <a:lnTo>
                    <a:pt x="1173114" y="530240"/>
                  </a:lnTo>
                  <a:lnTo>
                    <a:pt x="1135761" y="522605"/>
                  </a:lnTo>
                  <a:lnTo>
                    <a:pt x="1121854" y="522087"/>
                  </a:lnTo>
                  <a:close/>
                </a:path>
                <a:path w="1308100" h="902335">
                  <a:moveTo>
                    <a:pt x="1267933" y="590026"/>
                  </a:moveTo>
                  <a:lnTo>
                    <a:pt x="1143079" y="590026"/>
                  </a:lnTo>
                  <a:lnTo>
                    <a:pt x="1162925" y="593984"/>
                  </a:lnTo>
                  <a:lnTo>
                    <a:pt x="1182877" y="602361"/>
                  </a:lnTo>
                  <a:lnTo>
                    <a:pt x="1215342" y="628364"/>
                  </a:lnTo>
                  <a:lnTo>
                    <a:pt x="1232662" y="663702"/>
                  </a:lnTo>
                  <a:lnTo>
                    <a:pt x="1235088" y="684637"/>
                  </a:lnTo>
                  <a:lnTo>
                    <a:pt x="1232646" y="707453"/>
                  </a:lnTo>
                  <a:lnTo>
                    <a:pt x="1213103" y="758825"/>
                  </a:lnTo>
                  <a:lnTo>
                    <a:pt x="1180909" y="804354"/>
                  </a:lnTo>
                  <a:lnTo>
                    <a:pt x="1143762" y="829310"/>
                  </a:lnTo>
                  <a:lnTo>
                    <a:pt x="1104344" y="835136"/>
                  </a:lnTo>
                  <a:lnTo>
                    <a:pt x="1253611" y="835136"/>
                  </a:lnTo>
                  <a:lnTo>
                    <a:pt x="1279271" y="795909"/>
                  </a:lnTo>
                  <a:lnTo>
                    <a:pt x="1296249" y="757497"/>
                  </a:lnTo>
                  <a:lnTo>
                    <a:pt x="1305655" y="720550"/>
                  </a:lnTo>
                  <a:lnTo>
                    <a:pt x="1307488" y="685055"/>
                  </a:lnTo>
                  <a:lnTo>
                    <a:pt x="1301750" y="651002"/>
                  </a:lnTo>
                  <a:lnTo>
                    <a:pt x="1288913" y="619494"/>
                  </a:lnTo>
                  <a:lnTo>
                    <a:pt x="1269634" y="591629"/>
                  </a:lnTo>
                  <a:lnTo>
                    <a:pt x="1267933" y="590026"/>
                  </a:lnTo>
                  <a:close/>
                </a:path>
                <a:path w="1308100" h="902335">
                  <a:moveTo>
                    <a:pt x="735202" y="300355"/>
                  </a:moveTo>
                  <a:lnTo>
                    <a:pt x="679323" y="681990"/>
                  </a:lnTo>
                  <a:lnTo>
                    <a:pt x="748411" y="718820"/>
                  </a:lnTo>
                  <a:lnTo>
                    <a:pt x="858979" y="618236"/>
                  </a:lnTo>
                  <a:lnTo>
                    <a:pt x="760349" y="618236"/>
                  </a:lnTo>
                  <a:lnTo>
                    <a:pt x="805434" y="337693"/>
                  </a:lnTo>
                  <a:lnTo>
                    <a:pt x="735202" y="300355"/>
                  </a:lnTo>
                  <a:close/>
                </a:path>
                <a:path w="1308100" h="902335">
                  <a:moveTo>
                    <a:pt x="965200" y="422656"/>
                  </a:moveTo>
                  <a:lnTo>
                    <a:pt x="760349" y="618236"/>
                  </a:lnTo>
                  <a:lnTo>
                    <a:pt x="858979" y="618236"/>
                  </a:lnTo>
                  <a:lnTo>
                    <a:pt x="1033907" y="459105"/>
                  </a:lnTo>
                  <a:lnTo>
                    <a:pt x="965200" y="422656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552431" y="5081016"/>
              <a:ext cx="1419605" cy="138455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057257" y="5747791"/>
              <a:ext cx="411480" cy="179705"/>
            </a:xfrm>
            <a:custGeom>
              <a:avLst/>
              <a:gdLst/>
              <a:ahLst/>
              <a:cxnLst/>
              <a:rect l="l" t="t" r="r" b="b"/>
              <a:pathLst>
                <a:path w="411479" h="179704">
                  <a:moveTo>
                    <a:pt x="392302" y="0"/>
                  </a:moveTo>
                  <a:lnTo>
                    <a:pt x="325120" y="19227"/>
                  </a:lnTo>
                  <a:lnTo>
                    <a:pt x="344297" y="86169"/>
                  </a:lnTo>
                  <a:lnTo>
                    <a:pt x="411479" y="66954"/>
                  </a:lnTo>
                  <a:lnTo>
                    <a:pt x="392302" y="0"/>
                  </a:lnTo>
                  <a:close/>
                </a:path>
                <a:path w="411479" h="179704">
                  <a:moveTo>
                    <a:pt x="229616" y="46545"/>
                  </a:moveTo>
                  <a:lnTo>
                    <a:pt x="162687" y="65697"/>
                  </a:lnTo>
                  <a:lnTo>
                    <a:pt x="181864" y="132651"/>
                  </a:lnTo>
                  <a:lnTo>
                    <a:pt x="248793" y="113499"/>
                  </a:lnTo>
                  <a:lnTo>
                    <a:pt x="229616" y="46545"/>
                  </a:lnTo>
                  <a:close/>
                </a:path>
                <a:path w="411479" h="179704">
                  <a:moveTo>
                    <a:pt x="66928" y="93103"/>
                  </a:moveTo>
                  <a:lnTo>
                    <a:pt x="0" y="112255"/>
                  </a:lnTo>
                  <a:lnTo>
                    <a:pt x="19050" y="179197"/>
                  </a:lnTo>
                  <a:lnTo>
                    <a:pt x="86106" y="160045"/>
                  </a:lnTo>
                  <a:lnTo>
                    <a:pt x="66928" y="93103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5" dirty="0"/>
              <a:t>22</a:t>
            </a:fld>
            <a:r>
              <a:rPr spc="-5" dirty="0"/>
              <a:t>	</a:t>
            </a:r>
            <a:r>
              <a:rPr spc="-15" dirty="0"/>
              <a:t>JUDr. </a:t>
            </a:r>
            <a:r>
              <a:rPr spc="-5" dirty="0"/>
              <a:t>Malachta Radovan </a:t>
            </a:r>
            <a:r>
              <a:rPr dirty="0"/>
              <a:t>-</a:t>
            </a:r>
            <a:r>
              <a:rPr spc="-40" dirty="0"/>
              <a:t> </a:t>
            </a:r>
            <a:r>
              <a:rPr spc="-5" dirty="0"/>
              <a:t>KMEP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53872"/>
            <a:ext cx="102882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0" spc="-5" dirty="0">
                <a:latin typeface="Arial"/>
                <a:cs typeface="Arial"/>
              </a:rPr>
              <a:t>2) Vztahy mezi státem </a:t>
            </a:r>
            <a:r>
              <a:rPr sz="3600" i="0" dirty="0">
                <a:latin typeface="Arial"/>
                <a:cs typeface="Arial"/>
              </a:rPr>
              <a:t>a </a:t>
            </a:r>
            <a:r>
              <a:rPr sz="3600" i="0" spc="-5" dirty="0">
                <a:latin typeface="Arial"/>
                <a:cs typeface="Arial"/>
              </a:rPr>
              <a:t>subjekty </a:t>
            </a:r>
            <a:r>
              <a:rPr sz="3600" i="0" spc="-10" dirty="0">
                <a:latin typeface="Arial"/>
                <a:cs typeface="Arial"/>
              </a:rPr>
              <a:t>na </a:t>
            </a:r>
            <a:r>
              <a:rPr sz="3600" i="0" spc="-5" dirty="0">
                <a:latin typeface="Arial"/>
                <a:cs typeface="Arial"/>
              </a:rPr>
              <a:t>jeho</a:t>
            </a:r>
            <a:r>
              <a:rPr sz="3600" i="0" spc="5" dirty="0">
                <a:latin typeface="Arial"/>
                <a:cs typeface="Arial"/>
              </a:rPr>
              <a:t> </a:t>
            </a:r>
            <a:r>
              <a:rPr sz="3600" i="0" dirty="0">
                <a:latin typeface="Arial"/>
                <a:cs typeface="Arial"/>
              </a:rPr>
              <a:t>území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19327" y="1691639"/>
            <a:ext cx="10753725" cy="1419225"/>
          </a:xfrm>
          <a:custGeom>
            <a:avLst/>
            <a:gdLst/>
            <a:ahLst/>
            <a:cxnLst/>
            <a:rect l="l" t="t" r="r" b="b"/>
            <a:pathLst>
              <a:path w="10753725" h="1419225">
                <a:moveTo>
                  <a:pt x="0" y="1418843"/>
                </a:moveTo>
                <a:lnTo>
                  <a:pt x="10753344" y="1418843"/>
                </a:lnTo>
                <a:lnTo>
                  <a:pt x="10753344" y="0"/>
                </a:lnTo>
                <a:lnTo>
                  <a:pt x="0" y="0"/>
                </a:lnTo>
                <a:lnTo>
                  <a:pt x="0" y="1418843"/>
                </a:lnTo>
                <a:close/>
              </a:path>
            </a:pathLst>
          </a:custGeom>
          <a:ln w="9143">
            <a:solidFill>
              <a:srgbClr val="0000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9170" y="1591315"/>
            <a:ext cx="8098155" cy="1305560"/>
          </a:xfrm>
          <a:prstGeom prst="rect">
            <a:avLst/>
          </a:prstGeom>
        </p:spPr>
        <p:txBody>
          <a:bodyPr vert="horz" wrap="square" lIns="0" tIns="225425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1775"/>
              </a:spcBef>
              <a:buClr>
                <a:srgbClr val="0000DC"/>
              </a:buClr>
              <a:buChar char="̶"/>
              <a:tabLst>
                <a:tab pos="192405" algn="l"/>
                <a:tab pos="193040" algn="l"/>
              </a:tabLst>
            </a:pPr>
            <a:r>
              <a:rPr sz="2800" dirty="0">
                <a:latin typeface="Arial"/>
                <a:cs typeface="Arial"/>
              </a:rPr>
              <a:t>upraveny </a:t>
            </a:r>
            <a:r>
              <a:rPr sz="2800" spc="-5" dirty="0">
                <a:solidFill>
                  <a:srgbClr val="0000DC"/>
                </a:solidFill>
                <a:latin typeface="Arial"/>
                <a:cs typeface="Arial"/>
              </a:rPr>
              <a:t>vnitrostátním veřejným</a:t>
            </a:r>
            <a:r>
              <a:rPr sz="2800" spc="1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00DC"/>
                </a:solidFill>
                <a:latin typeface="Arial"/>
                <a:cs typeface="Arial"/>
              </a:rPr>
              <a:t>právem</a:t>
            </a:r>
            <a:endParaRPr sz="28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680"/>
              </a:spcBef>
              <a:buClr>
                <a:srgbClr val="0000DC"/>
              </a:buClr>
              <a:buChar char="̶"/>
              <a:tabLst>
                <a:tab pos="192405" algn="l"/>
                <a:tab pos="193040" algn="l"/>
              </a:tabLst>
            </a:pPr>
            <a:r>
              <a:rPr sz="2800" spc="-5" dirty="0">
                <a:latin typeface="Arial"/>
                <a:cs typeface="Arial"/>
              </a:rPr>
              <a:t>upraveny </a:t>
            </a:r>
            <a:r>
              <a:rPr sz="2800" spc="-5" dirty="0">
                <a:solidFill>
                  <a:srgbClr val="0000DC"/>
                </a:solidFill>
                <a:latin typeface="Arial"/>
                <a:cs typeface="Arial"/>
              </a:rPr>
              <a:t>právem EU </a:t>
            </a:r>
            <a:r>
              <a:rPr sz="2800" spc="-5" dirty="0">
                <a:latin typeface="Arial"/>
                <a:cs typeface="Arial"/>
              </a:rPr>
              <a:t>(vnější obchodní </a:t>
            </a:r>
            <a:r>
              <a:rPr sz="2800" dirty="0">
                <a:latin typeface="Arial"/>
                <a:cs typeface="Arial"/>
              </a:rPr>
              <a:t>vztahy</a:t>
            </a:r>
            <a:r>
              <a:rPr sz="2800" spc="4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EU)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21916" y="4365752"/>
            <a:ext cx="403732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latin typeface="Arial"/>
                <a:cs typeface="Arial"/>
              </a:rPr>
              <a:t>Kdy vstoupila </a:t>
            </a:r>
            <a:r>
              <a:rPr sz="2800" i="1" spc="-10" dirty="0">
                <a:latin typeface="Arial"/>
                <a:cs typeface="Arial"/>
              </a:rPr>
              <a:t>ČR </a:t>
            </a:r>
            <a:r>
              <a:rPr sz="2800" i="1" spc="-5" dirty="0">
                <a:latin typeface="Arial"/>
                <a:cs typeface="Arial"/>
              </a:rPr>
              <a:t>do</a:t>
            </a:r>
            <a:r>
              <a:rPr sz="2800" i="1" spc="-10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EU?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4527" y="3753611"/>
            <a:ext cx="1071372" cy="10713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96000" y="4338828"/>
            <a:ext cx="4302252" cy="20711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9290304" y="2203704"/>
            <a:ext cx="2705100" cy="1233170"/>
            <a:chOff x="9290304" y="2203704"/>
            <a:chExt cx="2705100" cy="1233170"/>
          </a:xfrm>
        </p:grpSpPr>
        <p:sp>
          <p:nvSpPr>
            <p:cNvPr id="9" name="object 9"/>
            <p:cNvSpPr/>
            <p:nvPr/>
          </p:nvSpPr>
          <p:spPr>
            <a:xfrm>
              <a:off x="9294876" y="2208276"/>
              <a:ext cx="2696210" cy="1224280"/>
            </a:xfrm>
            <a:custGeom>
              <a:avLst/>
              <a:gdLst/>
              <a:ahLst/>
              <a:cxnLst/>
              <a:rect l="l" t="t" r="r" b="b"/>
              <a:pathLst>
                <a:path w="2696209" h="1224279">
                  <a:moveTo>
                    <a:pt x="1347977" y="0"/>
                  </a:moveTo>
                  <a:lnTo>
                    <a:pt x="1282666" y="705"/>
                  </a:lnTo>
                  <a:lnTo>
                    <a:pt x="1218157" y="2800"/>
                  </a:lnTo>
                  <a:lnTo>
                    <a:pt x="1154521" y="6254"/>
                  </a:lnTo>
                  <a:lnTo>
                    <a:pt x="1091829" y="11032"/>
                  </a:lnTo>
                  <a:lnTo>
                    <a:pt x="1030150" y="17105"/>
                  </a:lnTo>
                  <a:lnTo>
                    <a:pt x="969556" y="24439"/>
                  </a:lnTo>
                  <a:lnTo>
                    <a:pt x="910118" y="33002"/>
                  </a:lnTo>
                  <a:lnTo>
                    <a:pt x="851905" y="42763"/>
                  </a:lnTo>
                  <a:lnTo>
                    <a:pt x="794989" y="53690"/>
                  </a:lnTo>
                  <a:lnTo>
                    <a:pt x="739441" y="65750"/>
                  </a:lnTo>
                  <a:lnTo>
                    <a:pt x="685330" y="78911"/>
                  </a:lnTo>
                  <a:lnTo>
                    <a:pt x="632727" y="93142"/>
                  </a:lnTo>
                  <a:lnTo>
                    <a:pt x="581703" y="108409"/>
                  </a:lnTo>
                  <a:lnTo>
                    <a:pt x="532329" y="124682"/>
                  </a:lnTo>
                  <a:lnTo>
                    <a:pt x="484675" y="141929"/>
                  </a:lnTo>
                  <a:lnTo>
                    <a:pt x="438812" y="160116"/>
                  </a:lnTo>
                  <a:lnTo>
                    <a:pt x="394811" y="179212"/>
                  </a:lnTo>
                  <a:lnTo>
                    <a:pt x="352741" y="199186"/>
                  </a:lnTo>
                  <a:lnTo>
                    <a:pt x="312674" y="220004"/>
                  </a:lnTo>
                  <a:lnTo>
                    <a:pt x="274680" y="241636"/>
                  </a:lnTo>
                  <a:lnTo>
                    <a:pt x="238831" y="264048"/>
                  </a:lnTo>
                  <a:lnTo>
                    <a:pt x="205195" y="287209"/>
                  </a:lnTo>
                  <a:lnTo>
                    <a:pt x="173845" y="311087"/>
                  </a:lnTo>
                  <a:lnTo>
                    <a:pt x="118282" y="360865"/>
                  </a:lnTo>
                  <a:lnTo>
                    <a:pt x="72706" y="413125"/>
                  </a:lnTo>
                  <a:lnTo>
                    <a:pt x="37683" y="467612"/>
                  </a:lnTo>
                  <a:lnTo>
                    <a:pt x="13777" y="524068"/>
                  </a:lnTo>
                  <a:lnTo>
                    <a:pt x="1554" y="582238"/>
                  </a:lnTo>
                  <a:lnTo>
                    <a:pt x="0" y="611886"/>
                  </a:lnTo>
                  <a:lnTo>
                    <a:pt x="1554" y="641533"/>
                  </a:lnTo>
                  <a:lnTo>
                    <a:pt x="13777" y="699703"/>
                  </a:lnTo>
                  <a:lnTo>
                    <a:pt x="37683" y="756159"/>
                  </a:lnTo>
                  <a:lnTo>
                    <a:pt x="72706" y="810646"/>
                  </a:lnTo>
                  <a:lnTo>
                    <a:pt x="118282" y="862906"/>
                  </a:lnTo>
                  <a:lnTo>
                    <a:pt x="173845" y="912684"/>
                  </a:lnTo>
                  <a:lnTo>
                    <a:pt x="205195" y="936562"/>
                  </a:lnTo>
                  <a:lnTo>
                    <a:pt x="238831" y="959723"/>
                  </a:lnTo>
                  <a:lnTo>
                    <a:pt x="274680" y="982135"/>
                  </a:lnTo>
                  <a:lnTo>
                    <a:pt x="312674" y="1003767"/>
                  </a:lnTo>
                  <a:lnTo>
                    <a:pt x="352741" y="1024585"/>
                  </a:lnTo>
                  <a:lnTo>
                    <a:pt x="394811" y="1044559"/>
                  </a:lnTo>
                  <a:lnTo>
                    <a:pt x="438812" y="1063655"/>
                  </a:lnTo>
                  <a:lnTo>
                    <a:pt x="484675" y="1081842"/>
                  </a:lnTo>
                  <a:lnTo>
                    <a:pt x="532329" y="1099089"/>
                  </a:lnTo>
                  <a:lnTo>
                    <a:pt x="581703" y="1115362"/>
                  </a:lnTo>
                  <a:lnTo>
                    <a:pt x="632727" y="1130629"/>
                  </a:lnTo>
                  <a:lnTo>
                    <a:pt x="685330" y="1144860"/>
                  </a:lnTo>
                  <a:lnTo>
                    <a:pt x="739441" y="1158021"/>
                  </a:lnTo>
                  <a:lnTo>
                    <a:pt x="794989" y="1170081"/>
                  </a:lnTo>
                  <a:lnTo>
                    <a:pt x="851905" y="1181008"/>
                  </a:lnTo>
                  <a:lnTo>
                    <a:pt x="910118" y="1190769"/>
                  </a:lnTo>
                  <a:lnTo>
                    <a:pt x="969556" y="1199332"/>
                  </a:lnTo>
                  <a:lnTo>
                    <a:pt x="1030150" y="1206666"/>
                  </a:lnTo>
                  <a:lnTo>
                    <a:pt x="1091829" y="1212739"/>
                  </a:lnTo>
                  <a:lnTo>
                    <a:pt x="1154521" y="1217517"/>
                  </a:lnTo>
                  <a:lnTo>
                    <a:pt x="1218157" y="1220971"/>
                  </a:lnTo>
                  <a:lnTo>
                    <a:pt x="1282666" y="1223066"/>
                  </a:lnTo>
                  <a:lnTo>
                    <a:pt x="1347977" y="1223772"/>
                  </a:lnTo>
                  <a:lnTo>
                    <a:pt x="1413289" y="1223066"/>
                  </a:lnTo>
                  <a:lnTo>
                    <a:pt x="1477798" y="1220971"/>
                  </a:lnTo>
                  <a:lnTo>
                    <a:pt x="1541434" y="1217517"/>
                  </a:lnTo>
                  <a:lnTo>
                    <a:pt x="1604126" y="1212739"/>
                  </a:lnTo>
                  <a:lnTo>
                    <a:pt x="1665805" y="1206666"/>
                  </a:lnTo>
                  <a:lnTo>
                    <a:pt x="1726399" y="1199332"/>
                  </a:lnTo>
                  <a:lnTo>
                    <a:pt x="1785837" y="1190769"/>
                  </a:lnTo>
                  <a:lnTo>
                    <a:pt x="1844050" y="1181008"/>
                  </a:lnTo>
                  <a:lnTo>
                    <a:pt x="1900966" y="1170081"/>
                  </a:lnTo>
                  <a:lnTo>
                    <a:pt x="1956514" y="1158021"/>
                  </a:lnTo>
                  <a:lnTo>
                    <a:pt x="2010625" y="1144860"/>
                  </a:lnTo>
                  <a:lnTo>
                    <a:pt x="2063228" y="1130629"/>
                  </a:lnTo>
                  <a:lnTo>
                    <a:pt x="2114252" y="1115362"/>
                  </a:lnTo>
                  <a:lnTo>
                    <a:pt x="2163626" y="1099089"/>
                  </a:lnTo>
                  <a:lnTo>
                    <a:pt x="2211280" y="1081842"/>
                  </a:lnTo>
                  <a:lnTo>
                    <a:pt x="2257143" y="1063655"/>
                  </a:lnTo>
                  <a:lnTo>
                    <a:pt x="2301144" y="1044559"/>
                  </a:lnTo>
                  <a:lnTo>
                    <a:pt x="2343214" y="1024585"/>
                  </a:lnTo>
                  <a:lnTo>
                    <a:pt x="2383281" y="1003767"/>
                  </a:lnTo>
                  <a:lnTo>
                    <a:pt x="2421275" y="982135"/>
                  </a:lnTo>
                  <a:lnTo>
                    <a:pt x="2457124" y="959723"/>
                  </a:lnTo>
                  <a:lnTo>
                    <a:pt x="2490760" y="936562"/>
                  </a:lnTo>
                  <a:lnTo>
                    <a:pt x="2522110" y="912684"/>
                  </a:lnTo>
                  <a:lnTo>
                    <a:pt x="2577673" y="862906"/>
                  </a:lnTo>
                  <a:lnTo>
                    <a:pt x="2623249" y="810646"/>
                  </a:lnTo>
                  <a:lnTo>
                    <a:pt x="2658272" y="756159"/>
                  </a:lnTo>
                  <a:lnTo>
                    <a:pt x="2682178" y="699703"/>
                  </a:lnTo>
                  <a:lnTo>
                    <a:pt x="2694401" y="641533"/>
                  </a:lnTo>
                  <a:lnTo>
                    <a:pt x="2695955" y="611886"/>
                  </a:lnTo>
                  <a:lnTo>
                    <a:pt x="2694401" y="582238"/>
                  </a:lnTo>
                  <a:lnTo>
                    <a:pt x="2682178" y="524068"/>
                  </a:lnTo>
                  <a:lnTo>
                    <a:pt x="2658272" y="467612"/>
                  </a:lnTo>
                  <a:lnTo>
                    <a:pt x="2623249" y="413125"/>
                  </a:lnTo>
                  <a:lnTo>
                    <a:pt x="2577673" y="360865"/>
                  </a:lnTo>
                  <a:lnTo>
                    <a:pt x="2522110" y="311087"/>
                  </a:lnTo>
                  <a:lnTo>
                    <a:pt x="2490760" y="287209"/>
                  </a:lnTo>
                  <a:lnTo>
                    <a:pt x="2457124" y="264048"/>
                  </a:lnTo>
                  <a:lnTo>
                    <a:pt x="2421275" y="241636"/>
                  </a:lnTo>
                  <a:lnTo>
                    <a:pt x="2383281" y="220004"/>
                  </a:lnTo>
                  <a:lnTo>
                    <a:pt x="2343214" y="199186"/>
                  </a:lnTo>
                  <a:lnTo>
                    <a:pt x="2301144" y="179212"/>
                  </a:lnTo>
                  <a:lnTo>
                    <a:pt x="2257143" y="160116"/>
                  </a:lnTo>
                  <a:lnTo>
                    <a:pt x="2211280" y="141929"/>
                  </a:lnTo>
                  <a:lnTo>
                    <a:pt x="2163626" y="124682"/>
                  </a:lnTo>
                  <a:lnTo>
                    <a:pt x="2114252" y="108409"/>
                  </a:lnTo>
                  <a:lnTo>
                    <a:pt x="2063228" y="93142"/>
                  </a:lnTo>
                  <a:lnTo>
                    <a:pt x="2010625" y="78911"/>
                  </a:lnTo>
                  <a:lnTo>
                    <a:pt x="1956514" y="65750"/>
                  </a:lnTo>
                  <a:lnTo>
                    <a:pt x="1900966" y="53690"/>
                  </a:lnTo>
                  <a:lnTo>
                    <a:pt x="1844050" y="42763"/>
                  </a:lnTo>
                  <a:lnTo>
                    <a:pt x="1785837" y="33002"/>
                  </a:lnTo>
                  <a:lnTo>
                    <a:pt x="1726399" y="24439"/>
                  </a:lnTo>
                  <a:lnTo>
                    <a:pt x="1665805" y="17105"/>
                  </a:lnTo>
                  <a:lnTo>
                    <a:pt x="1604126" y="11032"/>
                  </a:lnTo>
                  <a:lnTo>
                    <a:pt x="1541434" y="6254"/>
                  </a:lnTo>
                  <a:lnTo>
                    <a:pt x="1477798" y="2800"/>
                  </a:lnTo>
                  <a:lnTo>
                    <a:pt x="1413289" y="705"/>
                  </a:lnTo>
                  <a:lnTo>
                    <a:pt x="1347977" y="0"/>
                  </a:lnTo>
                  <a:close/>
                </a:path>
              </a:pathLst>
            </a:custGeom>
            <a:solidFill>
              <a:srgbClr val="DBF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294876" y="2208276"/>
              <a:ext cx="2696210" cy="1224280"/>
            </a:xfrm>
            <a:custGeom>
              <a:avLst/>
              <a:gdLst/>
              <a:ahLst/>
              <a:cxnLst/>
              <a:rect l="l" t="t" r="r" b="b"/>
              <a:pathLst>
                <a:path w="2696209" h="1224279">
                  <a:moveTo>
                    <a:pt x="0" y="611886"/>
                  </a:moveTo>
                  <a:lnTo>
                    <a:pt x="6170" y="552955"/>
                  </a:lnTo>
                  <a:lnTo>
                    <a:pt x="24305" y="495610"/>
                  </a:lnTo>
                  <a:lnTo>
                    <a:pt x="53840" y="440106"/>
                  </a:lnTo>
                  <a:lnTo>
                    <a:pt x="94210" y="386700"/>
                  </a:lnTo>
                  <a:lnTo>
                    <a:pt x="144850" y="335649"/>
                  </a:lnTo>
                  <a:lnTo>
                    <a:pt x="205195" y="287209"/>
                  </a:lnTo>
                  <a:lnTo>
                    <a:pt x="238831" y="264048"/>
                  </a:lnTo>
                  <a:lnTo>
                    <a:pt x="274680" y="241636"/>
                  </a:lnTo>
                  <a:lnTo>
                    <a:pt x="312674" y="220004"/>
                  </a:lnTo>
                  <a:lnTo>
                    <a:pt x="352741" y="199186"/>
                  </a:lnTo>
                  <a:lnTo>
                    <a:pt x="394811" y="179212"/>
                  </a:lnTo>
                  <a:lnTo>
                    <a:pt x="438812" y="160116"/>
                  </a:lnTo>
                  <a:lnTo>
                    <a:pt x="484675" y="141929"/>
                  </a:lnTo>
                  <a:lnTo>
                    <a:pt x="532329" y="124682"/>
                  </a:lnTo>
                  <a:lnTo>
                    <a:pt x="581703" y="108409"/>
                  </a:lnTo>
                  <a:lnTo>
                    <a:pt x="632727" y="93142"/>
                  </a:lnTo>
                  <a:lnTo>
                    <a:pt x="685330" y="78911"/>
                  </a:lnTo>
                  <a:lnTo>
                    <a:pt x="739441" y="65750"/>
                  </a:lnTo>
                  <a:lnTo>
                    <a:pt x="794989" y="53690"/>
                  </a:lnTo>
                  <a:lnTo>
                    <a:pt x="851905" y="42763"/>
                  </a:lnTo>
                  <a:lnTo>
                    <a:pt x="910118" y="33002"/>
                  </a:lnTo>
                  <a:lnTo>
                    <a:pt x="969556" y="24439"/>
                  </a:lnTo>
                  <a:lnTo>
                    <a:pt x="1030150" y="17105"/>
                  </a:lnTo>
                  <a:lnTo>
                    <a:pt x="1091829" y="11032"/>
                  </a:lnTo>
                  <a:lnTo>
                    <a:pt x="1154521" y="6254"/>
                  </a:lnTo>
                  <a:lnTo>
                    <a:pt x="1218157" y="2800"/>
                  </a:lnTo>
                  <a:lnTo>
                    <a:pt x="1282666" y="705"/>
                  </a:lnTo>
                  <a:lnTo>
                    <a:pt x="1347977" y="0"/>
                  </a:lnTo>
                  <a:lnTo>
                    <a:pt x="1413289" y="705"/>
                  </a:lnTo>
                  <a:lnTo>
                    <a:pt x="1477798" y="2800"/>
                  </a:lnTo>
                  <a:lnTo>
                    <a:pt x="1541434" y="6254"/>
                  </a:lnTo>
                  <a:lnTo>
                    <a:pt x="1604126" y="11032"/>
                  </a:lnTo>
                  <a:lnTo>
                    <a:pt x="1665805" y="17105"/>
                  </a:lnTo>
                  <a:lnTo>
                    <a:pt x="1726399" y="24439"/>
                  </a:lnTo>
                  <a:lnTo>
                    <a:pt x="1785837" y="33002"/>
                  </a:lnTo>
                  <a:lnTo>
                    <a:pt x="1844050" y="42763"/>
                  </a:lnTo>
                  <a:lnTo>
                    <a:pt x="1900966" y="53690"/>
                  </a:lnTo>
                  <a:lnTo>
                    <a:pt x="1956514" y="65750"/>
                  </a:lnTo>
                  <a:lnTo>
                    <a:pt x="2010625" y="78911"/>
                  </a:lnTo>
                  <a:lnTo>
                    <a:pt x="2063228" y="93142"/>
                  </a:lnTo>
                  <a:lnTo>
                    <a:pt x="2114252" y="108409"/>
                  </a:lnTo>
                  <a:lnTo>
                    <a:pt x="2163626" y="124682"/>
                  </a:lnTo>
                  <a:lnTo>
                    <a:pt x="2211280" y="141929"/>
                  </a:lnTo>
                  <a:lnTo>
                    <a:pt x="2257143" y="160116"/>
                  </a:lnTo>
                  <a:lnTo>
                    <a:pt x="2301144" y="179212"/>
                  </a:lnTo>
                  <a:lnTo>
                    <a:pt x="2343214" y="199186"/>
                  </a:lnTo>
                  <a:lnTo>
                    <a:pt x="2383281" y="220004"/>
                  </a:lnTo>
                  <a:lnTo>
                    <a:pt x="2421275" y="241636"/>
                  </a:lnTo>
                  <a:lnTo>
                    <a:pt x="2457124" y="264048"/>
                  </a:lnTo>
                  <a:lnTo>
                    <a:pt x="2490760" y="287209"/>
                  </a:lnTo>
                  <a:lnTo>
                    <a:pt x="2522110" y="311087"/>
                  </a:lnTo>
                  <a:lnTo>
                    <a:pt x="2577673" y="360865"/>
                  </a:lnTo>
                  <a:lnTo>
                    <a:pt x="2623249" y="413125"/>
                  </a:lnTo>
                  <a:lnTo>
                    <a:pt x="2658272" y="467612"/>
                  </a:lnTo>
                  <a:lnTo>
                    <a:pt x="2682178" y="524068"/>
                  </a:lnTo>
                  <a:lnTo>
                    <a:pt x="2694401" y="582238"/>
                  </a:lnTo>
                  <a:lnTo>
                    <a:pt x="2695955" y="611886"/>
                  </a:lnTo>
                  <a:lnTo>
                    <a:pt x="2694401" y="641533"/>
                  </a:lnTo>
                  <a:lnTo>
                    <a:pt x="2682178" y="699703"/>
                  </a:lnTo>
                  <a:lnTo>
                    <a:pt x="2658272" y="756159"/>
                  </a:lnTo>
                  <a:lnTo>
                    <a:pt x="2623249" y="810646"/>
                  </a:lnTo>
                  <a:lnTo>
                    <a:pt x="2577673" y="862906"/>
                  </a:lnTo>
                  <a:lnTo>
                    <a:pt x="2522110" y="912684"/>
                  </a:lnTo>
                  <a:lnTo>
                    <a:pt x="2490760" y="936562"/>
                  </a:lnTo>
                  <a:lnTo>
                    <a:pt x="2457124" y="959723"/>
                  </a:lnTo>
                  <a:lnTo>
                    <a:pt x="2421275" y="982135"/>
                  </a:lnTo>
                  <a:lnTo>
                    <a:pt x="2383281" y="1003767"/>
                  </a:lnTo>
                  <a:lnTo>
                    <a:pt x="2343214" y="1024585"/>
                  </a:lnTo>
                  <a:lnTo>
                    <a:pt x="2301144" y="1044559"/>
                  </a:lnTo>
                  <a:lnTo>
                    <a:pt x="2257143" y="1063655"/>
                  </a:lnTo>
                  <a:lnTo>
                    <a:pt x="2211280" y="1081842"/>
                  </a:lnTo>
                  <a:lnTo>
                    <a:pt x="2163626" y="1099089"/>
                  </a:lnTo>
                  <a:lnTo>
                    <a:pt x="2114252" y="1115362"/>
                  </a:lnTo>
                  <a:lnTo>
                    <a:pt x="2063228" y="1130629"/>
                  </a:lnTo>
                  <a:lnTo>
                    <a:pt x="2010625" y="1144860"/>
                  </a:lnTo>
                  <a:lnTo>
                    <a:pt x="1956514" y="1158021"/>
                  </a:lnTo>
                  <a:lnTo>
                    <a:pt x="1900966" y="1170081"/>
                  </a:lnTo>
                  <a:lnTo>
                    <a:pt x="1844050" y="1181008"/>
                  </a:lnTo>
                  <a:lnTo>
                    <a:pt x="1785837" y="1190769"/>
                  </a:lnTo>
                  <a:lnTo>
                    <a:pt x="1726399" y="1199332"/>
                  </a:lnTo>
                  <a:lnTo>
                    <a:pt x="1665805" y="1206666"/>
                  </a:lnTo>
                  <a:lnTo>
                    <a:pt x="1604126" y="1212739"/>
                  </a:lnTo>
                  <a:lnTo>
                    <a:pt x="1541434" y="1217517"/>
                  </a:lnTo>
                  <a:lnTo>
                    <a:pt x="1477798" y="1220971"/>
                  </a:lnTo>
                  <a:lnTo>
                    <a:pt x="1413289" y="1223066"/>
                  </a:lnTo>
                  <a:lnTo>
                    <a:pt x="1347977" y="1223772"/>
                  </a:lnTo>
                  <a:lnTo>
                    <a:pt x="1282666" y="1223066"/>
                  </a:lnTo>
                  <a:lnTo>
                    <a:pt x="1218157" y="1220971"/>
                  </a:lnTo>
                  <a:lnTo>
                    <a:pt x="1154521" y="1217517"/>
                  </a:lnTo>
                  <a:lnTo>
                    <a:pt x="1091829" y="1212739"/>
                  </a:lnTo>
                  <a:lnTo>
                    <a:pt x="1030150" y="1206666"/>
                  </a:lnTo>
                  <a:lnTo>
                    <a:pt x="969556" y="1199332"/>
                  </a:lnTo>
                  <a:lnTo>
                    <a:pt x="910118" y="1190769"/>
                  </a:lnTo>
                  <a:lnTo>
                    <a:pt x="851905" y="1181008"/>
                  </a:lnTo>
                  <a:lnTo>
                    <a:pt x="794989" y="1170081"/>
                  </a:lnTo>
                  <a:lnTo>
                    <a:pt x="739441" y="1158021"/>
                  </a:lnTo>
                  <a:lnTo>
                    <a:pt x="685330" y="1144860"/>
                  </a:lnTo>
                  <a:lnTo>
                    <a:pt x="632727" y="1130629"/>
                  </a:lnTo>
                  <a:lnTo>
                    <a:pt x="581703" y="1115362"/>
                  </a:lnTo>
                  <a:lnTo>
                    <a:pt x="532329" y="1099089"/>
                  </a:lnTo>
                  <a:lnTo>
                    <a:pt x="484675" y="1081842"/>
                  </a:lnTo>
                  <a:lnTo>
                    <a:pt x="438812" y="1063655"/>
                  </a:lnTo>
                  <a:lnTo>
                    <a:pt x="394811" y="1044559"/>
                  </a:lnTo>
                  <a:lnTo>
                    <a:pt x="352741" y="1024585"/>
                  </a:lnTo>
                  <a:lnTo>
                    <a:pt x="312674" y="1003767"/>
                  </a:lnTo>
                  <a:lnTo>
                    <a:pt x="274680" y="982135"/>
                  </a:lnTo>
                  <a:lnTo>
                    <a:pt x="238831" y="959723"/>
                  </a:lnTo>
                  <a:lnTo>
                    <a:pt x="205195" y="936562"/>
                  </a:lnTo>
                  <a:lnTo>
                    <a:pt x="173845" y="912684"/>
                  </a:lnTo>
                  <a:lnTo>
                    <a:pt x="118282" y="862906"/>
                  </a:lnTo>
                  <a:lnTo>
                    <a:pt x="72706" y="810646"/>
                  </a:lnTo>
                  <a:lnTo>
                    <a:pt x="37683" y="756159"/>
                  </a:lnTo>
                  <a:lnTo>
                    <a:pt x="13777" y="699703"/>
                  </a:lnTo>
                  <a:lnTo>
                    <a:pt x="1554" y="641533"/>
                  </a:lnTo>
                  <a:lnTo>
                    <a:pt x="0" y="61188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9677401" y="2418664"/>
            <a:ext cx="185549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70" dirty="0">
                <a:latin typeface="Tahoma"/>
                <a:cs typeface="Tahoma"/>
              </a:rPr>
              <a:t>P</a:t>
            </a:r>
            <a:r>
              <a:rPr sz="2400" dirty="0">
                <a:latin typeface="Tahoma"/>
                <a:cs typeface="Tahoma"/>
              </a:rPr>
              <a:t>odrobně</a:t>
            </a: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lang="cs-CZ" sz="2400" spc="-5" dirty="0">
                <a:latin typeface="Tahoma"/>
                <a:cs typeface="Tahoma"/>
              </a:rPr>
              <a:t>13</a:t>
            </a:r>
            <a:r>
              <a:rPr sz="2400" spc="-5" dirty="0">
                <a:latin typeface="Tahoma"/>
                <a:cs typeface="Tahoma"/>
              </a:rPr>
              <a:t>.</a:t>
            </a:r>
            <a:r>
              <a:rPr lang="cs-CZ" sz="2400" spc="-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12.</a:t>
            </a:r>
            <a:r>
              <a:rPr lang="cs-CZ" sz="2400" spc="-5" dirty="0">
                <a:latin typeface="Tahoma"/>
                <a:cs typeface="Tahoma"/>
              </a:rPr>
              <a:t> 2023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5" dirty="0"/>
              <a:t>23</a:t>
            </a:fld>
            <a:r>
              <a:rPr spc="-5" dirty="0"/>
              <a:t>	</a:t>
            </a:r>
            <a:r>
              <a:rPr spc="-15" dirty="0"/>
              <a:t>JUDr. </a:t>
            </a:r>
            <a:r>
              <a:rPr spc="-5" dirty="0"/>
              <a:t>Malachta Radovan </a:t>
            </a:r>
            <a:r>
              <a:rPr dirty="0"/>
              <a:t>-</a:t>
            </a:r>
            <a:r>
              <a:rPr spc="-40" dirty="0"/>
              <a:t> </a:t>
            </a:r>
            <a:r>
              <a:rPr spc="-5" dirty="0"/>
              <a:t>KMEP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388"/>
            <a:ext cx="103485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i="0" spc="-5" dirty="0">
                <a:latin typeface="Arial"/>
                <a:cs typeface="Arial"/>
              </a:rPr>
              <a:t>3) Vztahy </a:t>
            </a:r>
            <a:r>
              <a:rPr i="0" spc="-10" dirty="0">
                <a:latin typeface="Arial"/>
                <a:cs typeface="Arial"/>
              </a:rPr>
              <a:t>mezi obchodníky </a:t>
            </a:r>
            <a:r>
              <a:rPr i="0" spc="-5" dirty="0">
                <a:latin typeface="Arial"/>
                <a:cs typeface="Arial"/>
              </a:rPr>
              <a:t>z </a:t>
            </a:r>
            <a:r>
              <a:rPr i="0" spc="-10" dirty="0">
                <a:latin typeface="Arial"/>
                <a:cs typeface="Arial"/>
              </a:rPr>
              <a:t>různých</a:t>
            </a:r>
            <a:r>
              <a:rPr i="0" spc="80" dirty="0">
                <a:latin typeface="Arial"/>
                <a:cs typeface="Arial"/>
              </a:rPr>
              <a:t> </a:t>
            </a:r>
            <a:r>
              <a:rPr i="0" spc="-10" dirty="0">
                <a:latin typeface="Arial"/>
                <a:cs typeface="Arial"/>
              </a:rPr>
              <a:t>států</a:t>
            </a:r>
          </a:p>
        </p:txBody>
      </p:sp>
      <p:sp>
        <p:nvSpPr>
          <p:cNvPr id="3" name="object 3"/>
          <p:cNvSpPr/>
          <p:nvPr/>
        </p:nvSpPr>
        <p:spPr>
          <a:xfrm>
            <a:off x="719327" y="1510283"/>
            <a:ext cx="10753725" cy="3578860"/>
          </a:xfrm>
          <a:custGeom>
            <a:avLst/>
            <a:gdLst/>
            <a:ahLst/>
            <a:cxnLst/>
            <a:rect l="l" t="t" r="r" b="b"/>
            <a:pathLst>
              <a:path w="10753725" h="3578860">
                <a:moveTo>
                  <a:pt x="0" y="3578352"/>
                </a:moveTo>
                <a:lnTo>
                  <a:pt x="10753344" y="3578352"/>
                </a:lnTo>
                <a:lnTo>
                  <a:pt x="10753344" y="0"/>
                </a:lnTo>
                <a:lnTo>
                  <a:pt x="0" y="0"/>
                </a:lnTo>
                <a:lnTo>
                  <a:pt x="0" y="3578352"/>
                </a:lnTo>
                <a:close/>
              </a:path>
            </a:pathLst>
          </a:custGeom>
          <a:ln w="9144">
            <a:solidFill>
              <a:srgbClr val="0000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8560" y="1509642"/>
            <a:ext cx="10375265" cy="3421379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990"/>
              </a:spcBef>
              <a:buClr>
                <a:srgbClr val="0000DC"/>
              </a:buClr>
              <a:buChar char="̶"/>
              <a:tabLst>
                <a:tab pos="192405" algn="l"/>
                <a:tab pos="193040" algn="l"/>
              </a:tabLst>
            </a:pPr>
            <a:r>
              <a:rPr sz="2800" dirty="0">
                <a:latin typeface="Arial"/>
                <a:cs typeface="Arial"/>
              </a:rPr>
              <a:t>upraveny </a:t>
            </a:r>
            <a:r>
              <a:rPr sz="2800" spc="-5" dirty="0">
                <a:solidFill>
                  <a:srgbClr val="0000DC"/>
                </a:solidFill>
                <a:latin typeface="Arial"/>
                <a:cs typeface="Arial"/>
              </a:rPr>
              <a:t>mezinárodním právem</a:t>
            </a:r>
            <a:r>
              <a:rPr sz="2800" spc="4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00DC"/>
                </a:solidFill>
                <a:latin typeface="Arial"/>
                <a:cs typeface="Arial"/>
              </a:rPr>
              <a:t>soukromým</a:t>
            </a:r>
            <a:endParaRPr sz="2800">
              <a:latin typeface="Arial"/>
              <a:cs typeface="Arial"/>
            </a:endParaRPr>
          </a:p>
          <a:p>
            <a:pPr marL="443865" lvl="1" indent="-179070">
              <a:lnSpc>
                <a:spcPct val="100000"/>
              </a:lnSpc>
              <a:spcBef>
                <a:spcPts val="645"/>
              </a:spcBef>
              <a:buClr>
                <a:srgbClr val="0000DC"/>
              </a:buClr>
              <a:buChar char="̶"/>
              <a:tabLst>
                <a:tab pos="443865" algn="l"/>
                <a:tab pos="444500" algn="l"/>
              </a:tabLst>
            </a:pPr>
            <a:r>
              <a:rPr sz="2000" spc="-5" dirty="0">
                <a:latin typeface="Arial"/>
                <a:cs typeface="Arial"/>
              </a:rPr>
              <a:t>kolizní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5" dirty="0">
                <a:latin typeface="Arial"/>
                <a:cs typeface="Arial"/>
              </a:rPr>
              <a:t>přímá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metoda</a:t>
            </a:r>
            <a:endParaRPr sz="2000">
              <a:latin typeface="Arial"/>
              <a:cs typeface="Arial"/>
            </a:endParaRPr>
          </a:p>
          <a:p>
            <a:pPr marL="443865" lvl="1" indent="-179070">
              <a:lnSpc>
                <a:spcPct val="100000"/>
              </a:lnSpc>
              <a:buClr>
                <a:srgbClr val="0000DC"/>
              </a:buClr>
              <a:buChar char="̶"/>
              <a:tabLst>
                <a:tab pos="443865" algn="l"/>
                <a:tab pos="444500" algn="l"/>
              </a:tabLst>
            </a:pPr>
            <a:r>
              <a:rPr sz="2000" spc="-5" dirty="0">
                <a:latin typeface="Arial"/>
                <a:cs typeface="Arial"/>
              </a:rPr>
              <a:t>normy vnitrostátního původu, unijního původu, </a:t>
            </a:r>
            <a:r>
              <a:rPr sz="2000" dirty="0">
                <a:latin typeface="Arial"/>
                <a:cs typeface="Arial"/>
              </a:rPr>
              <a:t>mezinárodního</a:t>
            </a:r>
            <a:r>
              <a:rPr sz="2000" spc="-18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původu</a:t>
            </a:r>
            <a:endParaRPr sz="20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035"/>
              </a:spcBef>
              <a:buClr>
                <a:srgbClr val="0000DC"/>
              </a:buClr>
              <a:buChar char="̶"/>
              <a:tabLst>
                <a:tab pos="192405" algn="l"/>
                <a:tab pos="193040" algn="l"/>
              </a:tabLst>
            </a:pPr>
            <a:r>
              <a:rPr sz="2800" dirty="0">
                <a:latin typeface="Arial"/>
                <a:cs typeface="Arial"/>
              </a:rPr>
              <a:t>upraveny </a:t>
            </a:r>
            <a:r>
              <a:rPr sz="2800" spc="-5" dirty="0">
                <a:solidFill>
                  <a:srgbClr val="0000DC"/>
                </a:solidFill>
                <a:latin typeface="Arial"/>
                <a:cs typeface="Arial"/>
              </a:rPr>
              <a:t>nestátními prostředky </a:t>
            </a:r>
            <a:r>
              <a:rPr sz="2800" spc="-5" dirty="0">
                <a:latin typeface="Arial"/>
                <a:cs typeface="Arial"/>
              </a:rPr>
              <a:t>úpravy </a:t>
            </a:r>
            <a:r>
              <a:rPr sz="2800" i="1" dirty="0">
                <a:latin typeface="Arial"/>
                <a:cs typeface="Arial"/>
              </a:rPr>
              <a:t>(lex</a:t>
            </a:r>
            <a:r>
              <a:rPr sz="2800" i="1" spc="5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mercatoria)</a:t>
            </a:r>
            <a:endParaRPr sz="2800">
              <a:latin typeface="Arial"/>
              <a:cs typeface="Arial"/>
            </a:endParaRPr>
          </a:p>
          <a:p>
            <a:pPr marL="443865" lvl="1" indent="-179070">
              <a:lnSpc>
                <a:spcPct val="100000"/>
              </a:lnSpc>
              <a:spcBef>
                <a:spcPts val="645"/>
              </a:spcBef>
              <a:buClr>
                <a:srgbClr val="0000DC"/>
              </a:buClr>
              <a:buChar char="̶"/>
              <a:tabLst>
                <a:tab pos="443865" algn="l"/>
                <a:tab pos="444500" algn="l"/>
              </a:tabLst>
            </a:pPr>
            <a:r>
              <a:rPr sz="2000" spc="-5" dirty="0">
                <a:latin typeface="Arial"/>
                <a:cs typeface="Arial"/>
              </a:rPr>
              <a:t>mezinárodní </a:t>
            </a:r>
            <a:r>
              <a:rPr sz="2000" dirty="0">
                <a:latin typeface="Arial"/>
                <a:cs typeface="Arial"/>
              </a:rPr>
              <a:t>obchodní zvyklosti – formulované (INCOTERMS),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neformulované</a:t>
            </a:r>
            <a:endParaRPr sz="2000">
              <a:latin typeface="Arial"/>
              <a:cs typeface="Arial"/>
            </a:endParaRPr>
          </a:p>
          <a:p>
            <a:pPr marL="443865" lvl="1" indent="-179070">
              <a:lnSpc>
                <a:spcPct val="100000"/>
              </a:lnSpc>
              <a:buClr>
                <a:srgbClr val="0000DC"/>
              </a:buClr>
              <a:buChar char="̶"/>
              <a:tabLst>
                <a:tab pos="443865" algn="l"/>
                <a:tab pos="444500" algn="l"/>
              </a:tabLst>
            </a:pPr>
            <a:r>
              <a:rPr sz="2000" dirty="0">
                <a:latin typeface="Arial"/>
                <a:cs typeface="Arial"/>
              </a:rPr>
              <a:t>obecně uznané </a:t>
            </a:r>
            <a:r>
              <a:rPr sz="2000" spc="-5" dirty="0">
                <a:latin typeface="Arial"/>
                <a:cs typeface="Arial"/>
              </a:rPr>
              <a:t>právní principy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zásady</a:t>
            </a:r>
            <a:endParaRPr sz="2000">
              <a:latin typeface="Arial"/>
              <a:cs typeface="Arial"/>
            </a:endParaRPr>
          </a:p>
          <a:p>
            <a:pPr marL="443865" lvl="1" indent="-179070">
              <a:lnSpc>
                <a:spcPct val="100000"/>
              </a:lnSpc>
              <a:spcBef>
                <a:spcPts val="5"/>
              </a:spcBef>
              <a:buClr>
                <a:srgbClr val="0000DC"/>
              </a:buClr>
              <a:buChar char="̶"/>
              <a:tabLst>
                <a:tab pos="443865" algn="l"/>
                <a:tab pos="444500" algn="l"/>
              </a:tabLst>
            </a:pPr>
            <a:r>
              <a:rPr sz="2000" spc="-5" dirty="0">
                <a:latin typeface="Arial"/>
                <a:cs typeface="Arial"/>
              </a:rPr>
              <a:t>institucionalizované </a:t>
            </a:r>
            <a:r>
              <a:rPr sz="2000" dirty="0">
                <a:latin typeface="Arial"/>
                <a:cs typeface="Arial"/>
              </a:rPr>
              <a:t>produkty smluvní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svobody</a:t>
            </a:r>
            <a:endParaRPr sz="2000">
              <a:latin typeface="Arial"/>
              <a:cs typeface="Arial"/>
            </a:endParaRPr>
          </a:p>
          <a:p>
            <a:pPr marL="443865" marR="5080" lvl="1" indent="-178435">
              <a:lnSpc>
                <a:spcPct val="100000"/>
              </a:lnSpc>
              <a:buClr>
                <a:srgbClr val="0000DC"/>
              </a:buClr>
              <a:buChar char="̶"/>
              <a:tabLst>
                <a:tab pos="443865" algn="l"/>
                <a:tab pos="444500" algn="l"/>
              </a:tabLst>
            </a:pPr>
            <a:r>
              <a:rPr sz="2000" spc="-5" dirty="0">
                <a:latin typeface="Arial"/>
                <a:cs typeface="Arial"/>
              </a:rPr>
              <a:t>uměle </a:t>
            </a:r>
            <a:r>
              <a:rPr sz="2000" dirty="0">
                <a:latin typeface="Arial"/>
                <a:cs typeface="Arial"/>
              </a:rPr>
              <a:t>vzniklé soubory zásad </a:t>
            </a:r>
            <a:r>
              <a:rPr sz="2000" spc="-5" dirty="0">
                <a:latin typeface="Arial"/>
                <a:cs typeface="Arial"/>
              </a:rPr>
              <a:t>mezinárodních </a:t>
            </a:r>
            <a:r>
              <a:rPr sz="2000" dirty="0">
                <a:latin typeface="Arial"/>
                <a:cs typeface="Arial"/>
              </a:rPr>
              <a:t>smluv </a:t>
            </a:r>
            <a:r>
              <a:rPr sz="2000" spc="-5" dirty="0">
                <a:latin typeface="Arial"/>
                <a:cs typeface="Arial"/>
              </a:rPr>
              <a:t>(upravují obecnou </a:t>
            </a:r>
            <a:r>
              <a:rPr sz="2000" dirty="0">
                <a:latin typeface="Arial"/>
                <a:cs typeface="Arial"/>
              </a:rPr>
              <a:t>část </a:t>
            </a:r>
            <a:r>
              <a:rPr sz="2000" spc="-45" dirty="0">
                <a:latin typeface="Arial"/>
                <a:cs typeface="Arial"/>
              </a:rPr>
              <a:t>závazkového  </a:t>
            </a:r>
            <a:r>
              <a:rPr sz="2000" spc="-5" dirty="0">
                <a:latin typeface="Arial"/>
                <a:cs typeface="Arial"/>
              </a:rPr>
              <a:t>práva) </a:t>
            </a:r>
            <a:r>
              <a:rPr sz="2000" dirty="0">
                <a:latin typeface="Arial"/>
                <a:cs typeface="Arial"/>
              </a:rPr>
              <a:t>– </a:t>
            </a:r>
            <a:r>
              <a:rPr sz="2000" spc="-5" dirty="0">
                <a:latin typeface="Arial"/>
                <a:cs typeface="Arial"/>
              </a:rPr>
              <a:t>PECL, </a:t>
            </a:r>
            <a:r>
              <a:rPr sz="2000" dirty="0">
                <a:latin typeface="Arial"/>
                <a:cs typeface="Arial"/>
              </a:rPr>
              <a:t>Zásady </a:t>
            </a:r>
            <a:r>
              <a:rPr sz="2000" spc="-5" dirty="0">
                <a:latin typeface="Arial"/>
                <a:cs typeface="Arial"/>
              </a:rPr>
              <a:t>mezinárodních obchodních </a:t>
            </a:r>
            <a:r>
              <a:rPr sz="2000" dirty="0">
                <a:latin typeface="Arial"/>
                <a:cs typeface="Arial"/>
              </a:rPr>
              <a:t>smluv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UNIDROIT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713988" y="4991099"/>
            <a:ext cx="7061200" cy="1866900"/>
            <a:chOff x="3713988" y="4991099"/>
            <a:chExt cx="7061200" cy="1866900"/>
          </a:xfrm>
        </p:grpSpPr>
        <p:sp>
          <p:nvSpPr>
            <p:cNvPr id="6" name="object 6"/>
            <p:cNvSpPr/>
            <p:nvPr/>
          </p:nvSpPr>
          <p:spPr>
            <a:xfrm>
              <a:off x="3713988" y="4991099"/>
              <a:ext cx="4383023" cy="18668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295132" y="5424525"/>
              <a:ext cx="2479548" cy="94122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719327" y="5247132"/>
            <a:ext cx="2796540" cy="13548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5" dirty="0"/>
              <a:t>24</a:t>
            </a:fld>
            <a:r>
              <a:rPr spc="-5" dirty="0"/>
              <a:t>	</a:t>
            </a:r>
            <a:r>
              <a:rPr spc="-15" dirty="0"/>
              <a:t>JUDr. </a:t>
            </a:r>
            <a:r>
              <a:rPr spc="-5" dirty="0"/>
              <a:t>Malachta Radovan </a:t>
            </a:r>
            <a:r>
              <a:rPr dirty="0"/>
              <a:t>-</a:t>
            </a:r>
            <a:r>
              <a:rPr spc="-40" dirty="0"/>
              <a:t> </a:t>
            </a:r>
            <a:r>
              <a:rPr spc="-5" dirty="0"/>
              <a:t>KMEP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491615" marR="5080" indent="-1395095">
              <a:lnSpc>
                <a:spcPts val="4010"/>
              </a:lnSpc>
              <a:spcBef>
                <a:spcPts val="890"/>
              </a:spcBef>
            </a:pPr>
            <a:r>
              <a:rPr i="0" spc="-5" dirty="0">
                <a:latin typeface="Arial"/>
                <a:cs typeface="Arial"/>
              </a:rPr>
              <a:t>Základní </a:t>
            </a:r>
            <a:r>
              <a:rPr i="0" spc="-10" dirty="0">
                <a:latin typeface="Arial"/>
                <a:cs typeface="Arial"/>
              </a:rPr>
              <a:t>metody </a:t>
            </a:r>
            <a:r>
              <a:rPr i="0" spc="-5" dirty="0">
                <a:latin typeface="Arial"/>
                <a:cs typeface="Arial"/>
              </a:rPr>
              <a:t>řešení soukromoprávních  </a:t>
            </a:r>
            <a:r>
              <a:rPr i="0" spc="-10" dirty="0">
                <a:latin typeface="Arial"/>
                <a:cs typeface="Arial"/>
              </a:rPr>
              <a:t>vztahů </a:t>
            </a:r>
            <a:r>
              <a:rPr i="0" spc="-5" dirty="0">
                <a:latin typeface="Arial"/>
                <a:cs typeface="Arial"/>
              </a:rPr>
              <a:t>s </a:t>
            </a:r>
            <a:r>
              <a:rPr i="0" spc="-10" dirty="0">
                <a:latin typeface="Arial"/>
                <a:cs typeface="Arial"/>
              </a:rPr>
              <a:t>mezinárodním</a:t>
            </a:r>
            <a:r>
              <a:rPr i="0" spc="25" dirty="0">
                <a:latin typeface="Arial"/>
                <a:cs typeface="Arial"/>
              </a:rPr>
              <a:t> </a:t>
            </a:r>
            <a:r>
              <a:rPr i="0" spc="-5" dirty="0">
                <a:latin typeface="Arial"/>
                <a:cs typeface="Arial"/>
              </a:rPr>
              <a:t>prvkem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08659" y="2150364"/>
            <a:ext cx="10777855" cy="962025"/>
            <a:chOff x="708659" y="2150364"/>
            <a:chExt cx="10777855" cy="962025"/>
          </a:xfrm>
        </p:grpSpPr>
        <p:sp>
          <p:nvSpPr>
            <p:cNvPr id="4" name="object 4"/>
            <p:cNvSpPr/>
            <p:nvPr/>
          </p:nvSpPr>
          <p:spPr>
            <a:xfrm>
              <a:off x="721613" y="2163318"/>
              <a:ext cx="10751820" cy="935990"/>
            </a:xfrm>
            <a:custGeom>
              <a:avLst/>
              <a:gdLst/>
              <a:ahLst/>
              <a:cxnLst/>
              <a:rect l="l" t="t" r="r" b="b"/>
              <a:pathLst>
                <a:path w="10751820" h="935989">
                  <a:moveTo>
                    <a:pt x="10595864" y="0"/>
                  </a:moveTo>
                  <a:lnTo>
                    <a:pt x="155968" y="0"/>
                  </a:lnTo>
                  <a:lnTo>
                    <a:pt x="106668" y="7953"/>
                  </a:lnTo>
                  <a:lnTo>
                    <a:pt x="63853" y="30097"/>
                  </a:lnTo>
                  <a:lnTo>
                    <a:pt x="30091" y="63861"/>
                  </a:lnTo>
                  <a:lnTo>
                    <a:pt x="7950" y="106671"/>
                  </a:lnTo>
                  <a:lnTo>
                    <a:pt x="0" y="155956"/>
                  </a:lnTo>
                  <a:lnTo>
                    <a:pt x="0" y="779780"/>
                  </a:lnTo>
                  <a:lnTo>
                    <a:pt x="7950" y="829064"/>
                  </a:lnTo>
                  <a:lnTo>
                    <a:pt x="30091" y="871874"/>
                  </a:lnTo>
                  <a:lnTo>
                    <a:pt x="63853" y="905638"/>
                  </a:lnTo>
                  <a:lnTo>
                    <a:pt x="106668" y="927782"/>
                  </a:lnTo>
                  <a:lnTo>
                    <a:pt x="155968" y="935736"/>
                  </a:lnTo>
                  <a:lnTo>
                    <a:pt x="10595864" y="935736"/>
                  </a:lnTo>
                  <a:lnTo>
                    <a:pt x="10645148" y="927782"/>
                  </a:lnTo>
                  <a:lnTo>
                    <a:pt x="10687958" y="905638"/>
                  </a:lnTo>
                  <a:lnTo>
                    <a:pt x="10721722" y="871874"/>
                  </a:lnTo>
                  <a:lnTo>
                    <a:pt x="10743866" y="829064"/>
                  </a:lnTo>
                  <a:lnTo>
                    <a:pt x="10751819" y="779780"/>
                  </a:lnTo>
                  <a:lnTo>
                    <a:pt x="10751819" y="155956"/>
                  </a:lnTo>
                  <a:lnTo>
                    <a:pt x="10743866" y="106671"/>
                  </a:lnTo>
                  <a:lnTo>
                    <a:pt x="10721722" y="63861"/>
                  </a:lnTo>
                  <a:lnTo>
                    <a:pt x="10687958" y="30097"/>
                  </a:lnTo>
                  <a:lnTo>
                    <a:pt x="10645148" y="7953"/>
                  </a:lnTo>
                  <a:lnTo>
                    <a:pt x="10595864" y="0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1613" y="2163318"/>
              <a:ext cx="10751820" cy="935990"/>
            </a:xfrm>
            <a:custGeom>
              <a:avLst/>
              <a:gdLst/>
              <a:ahLst/>
              <a:cxnLst/>
              <a:rect l="l" t="t" r="r" b="b"/>
              <a:pathLst>
                <a:path w="10751820" h="935989">
                  <a:moveTo>
                    <a:pt x="0" y="155956"/>
                  </a:moveTo>
                  <a:lnTo>
                    <a:pt x="7950" y="106671"/>
                  </a:lnTo>
                  <a:lnTo>
                    <a:pt x="30091" y="63861"/>
                  </a:lnTo>
                  <a:lnTo>
                    <a:pt x="63853" y="30097"/>
                  </a:lnTo>
                  <a:lnTo>
                    <a:pt x="106668" y="7953"/>
                  </a:lnTo>
                  <a:lnTo>
                    <a:pt x="155968" y="0"/>
                  </a:lnTo>
                  <a:lnTo>
                    <a:pt x="10595864" y="0"/>
                  </a:lnTo>
                  <a:lnTo>
                    <a:pt x="10645148" y="7953"/>
                  </a:lnTo>
                  <a:lnTo>
                    <a:pt x="10687958" y="30097"/>
                  </a:lnTo>
                  <a:lnTo>
                    <a:pt x="10721722" y="63861"/>
                  </a:lnTo>
                  <a:lnTo>
                    <a:pt x="10743866" y="106671"/>
                  </a:lnTo>
                  <a:lnTo>
                    <a:pt x="10751819" y="155956"/>
                  </a:lnTo>
                  <a:lnTo>
                    <a:pt x="10751819" y="779780"/>
                  </a:lnTo>
                  <a:lnTo>
                    <a:pt x="10743866" y="829064"/>
                  </a:lnTo>
                  <a:lnTo>
                    <a:pt x="10721722" y="871874"/>
                  </a:lnTo>
                  <a:lnTo>
                    <a:pt x="10687958" y="905638"/>
                  </a:lnTo>
                  <a:lnTo>
                    <a:pt x="10645148" y="927782"/>
                  </a:lnTo>
                  <a:lnTo>
                    <a:pt x="10595864" y="935736"/>
                  </a:lnTo>
                  <a:lnTo>
                    <a:pt x="155968" y="935736"/>
                  </a:lnTo>
                  <a:lnTo>
                    <a:pt x="106668" y="927782"/>
                  </a:lnTo>
                  <a:lnTo>
                    <a:pt x="63853" y="905638"/>
                  </a:lnTo>
                  <a:lnTo>
                    <a:pt x="30091" y="871874"/>
                  </a:lnTo>
                  <a:lnTo>
                    <a:pt x="7950" y="829064"/>
                  </a:lnTo>
                  <a:lnTo>
                    <a:pt x="0" y="779780"/>
                  </a:lnTo>
                  <a:lnTo>
                    <a:pt x="0" y="15595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708659" y="3749040"/>
            <a:ext cx="10777855" cy="962025"/>
            <a:chOff x="708659" y="3749040"/>
            <a:chExt cx="10777855" cy="962025"/>
          </a:xfrm>
        </p:grpSpPr>
        <p:sp>
          <p:nvSpPr>
            <p:cNvPr id="7" name="object 7"/>
            <p:cNvSpPr/>
            <p:nvPr/>
          </p:nvSpPr>
          <p:spPr>
            <a:xfrm>
              <a:off x="721613" y="3761994"/>
              <a:ext cx="10751820" cy="935990"/>
            </a:xfrm>
            <a:custGeom>
              <a:avLst/>
              <a:gdLst/>
              <a:ahLst/>
              <a:cxnLst/>
              <a:rect l="l" t="t" r="r" b="b"/>
              <a:pathLst>
                <a:path w="10751820" h="935989">
                  <a:moveTo>
                    <a:pt x="10595864" y="0"/>
                  </a:moveTo>
                  <a:lnTo>
                    <a:pt x="155968" y="0"/>
                  </a:lnTo>
                  <a:lnTo>
                    <a:pt x="106668" y="7953"/>
                  </a:lnTo>
                  <a:lnTo>
                    <a:pt x="63853" y="30097"/>
                  </a:lnTo>
                  <a:lnTo>
                    <a:pt x="30091" y="63861"/>
                  </a:lnTo>
                  <a:lnTo>
                    <a:pt x="7950" y="106671"/>
                  </a:lnTo>
                  <a:lnTo>
                    <a:pt x="0" y="155955"/>
                  </a:lnTo>
                  <a:lnTo>
                    <a:pt x="0" y="779779"/>
                  </a:lnTo>
                  <a:lnTo>
                    <a:pt x="7950" y="829064"/>
                  </a:lnTo>
                  <a:lnTo>
                    <a:pt x="30091" y="871874"/>
                  </a:lnTo>
                  <a:lnTo>
                    <a:pt x="63853" y="905638"/>
                  </a:lnTo>
                  <a:lnTo>
                    <a:pt x="106668" y="927782"/>
                  </a:lnTo>
                  <a:lnTo>
                    <a:pt x="155968" y="935735"/>
                  </a:lnTo>
                  <a:lnTo>
                    <a:pt x="10595864" y="935735"/>
                  </a:lnTo>
                  <a:lnTo>
                    <a:pt x="10645148" y="927782"/>
                  </a:lnTo>
                  <a:lnTo>
                    <a:pt x="10687958" y="905638"/>
                  </a:lnTo>
                  <a:lnTo>
                    <a:pt x="10721722" y="871874"/>
                  </a:lnTo>
                  <a:lnTo>
                    <a:pt x="10743866" y="829064"/>
                  </a:lnTo>
                  <a:lnTo>
                    <a:pt x="10751819" y="779779"/>
                  </a:lnTo>
                  <a:lnTo>
                    <a:pt x="10751819" y="155955"/>
                  </a:lnTo>
                  <a:lnTo>
                    <a:pt x="10743866" y="106671"/>
                  </a:lnTo>
                  <a:lnTo>
                    <a:pt x="10721722" y="63861"/>
                  </a:lnTo>
                  <a:lnTo>
                    <a:pt x="10687958" y="30097"/>
                  </a:lnTo>
                  <a:lnTo>
                    <a:pt x="10645148" y="7953"/>
                  </a:lnTo>
                  <a:lnTo>
                    <a:pt x="10595864" y="0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1613" y="3761994"/>
              <a:ext cx="10751820" cy="935990"/>
            </a:xfrm>
            <a:custGeom>
              <a:avLst/>
              <a:gdLst/>
              <a:ahLst/>
              <a:cxnLst/>
              <a:rect l="l" t="t" r="r" b="b"/>
              <a:pathLst>
                <a:path w="10751820" h="935989">
                  <a:moveTo>
                    <a:pt x="0" y="155955"/>
                  </a:moveTo>
                  <a:lnTo>
                    <a:pt x="7950" y="106671"/>
                  </a:lnTo>
                  <a:lnTo>
                    <a:pt x="30091" y="63861"/>
                  </a:lnTo>
                  <a:lnTo>
                    <a:pt x="63853" y="30097"/>
                  </a:lnTo>
                  <a:lnTo>
                    <a:pt x="106668" y="7953"/>
                  </a:lnTo>
                  <a:lnTo>
                    <a:pt x="155968" y="0"/>
                  </a:lnTo>
                  <a:lnTo>
                    <a:pt x="10595864" y="0"/>
                  </a:lnTo>
                  <a:lnTo>
                    <a:pt x="10645148" y="7953"/>
                  </a:lnTo>
                  <a:lnTo>
                    <a:pt x="10687958" y="30097"/>
                  </a:lnTo>
                  <a:lnTo>
                    <a:pt x="10721722" y="63861"/>
                  </a:lnTo>
                  <a:lnTo>
                    <a:pt x="10743866" y="106671"/>
                  </a:lnTo>
                  <a:lnTo>
                    <a:pt x="10751819" y="155955"/>
                  </a:lnTo>
                  <a:lnTo>
                    <a:pt x="10751819" y="779779"/>
                  </a:lnTo>
                  <a:lnTo>
                    <a:pt x="10743866" y="829064"/>
                  </a:lnTo>
                  <a:lnTo>
                    <a:pt x="10721722" y="871874"/>
                  </a:lnTo>
                  <a:lnTo>
                    <a:pt x="10687958" y="905638"/>
                  </a:lnTo>
                  <a:lnTo>
                    <a:pt x="10645148" y="927782"/>
                  </a:lnTo>
                  <a:lnTo>
                    <a:pt x="10595864" y="935735"/>
                  </a:lnTo>
                  <a:lnTo>
                    <a:pt x="155968" y="935735"/>
                  </a:lnTo>
                  <a:lnTo>
                    <a:pt x="106668" y="927782"/>
                  </a:lnTo>
                  <a:lnTo>
                    <a:pt x="63853" y="905638"/>
                  </a:lnTo>
                  <a:lnTo>
                    <a:pt x="30091" y="871874"/>
                  </a:lnTo>
                  <a:lnTo>
                    <a:pt x="7950" y="829064"/>
                  </a:lnTo>
                  <a:lnTo>
                    <a:pt x="0" y="779779"/>
                  </a:lnTo>
                  <a:lnTo>
                    <a:pt x="0" y="155955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06576" y="2015080"/>
            <a:ext cx="3383915" cy="3150235"/>
          </a:xfrm>
          <a:prstGeom prst="rect">
            <a:avLst/>
          </a:prstGeom>
        </p:spPr>
        <p:txBody>
          <a:bodyPr vert="horz" wrap="square" lIns="0" tIns="262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70"/>
              </a:spcBef>
            </a:pP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Kolizní</a:t>
            </a:r>
            <a:r>
              <a:rPr sz="4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metoda</a:t>
            </a:r>
            <a:endParaRPr sz="4000">
              <a:latin typeface="Arial"/>
              <a:cs typeface="Arial"/>
            </a:endParaRPr>
          </a:p>
          <a:p>
            <a:pPr marL="441959" indent="-287020">
              <a:lnSpc>
                <a:spcPct val="100000"/>
              </a:lnSpc>
              <a:spcBef>
                <a:spcPts val="1520"/>
              </a:spcBef>
              <a:buChar char="•"/>
              <a:tabLst>
                <a:tab pos="442595" algn="l"/>
              </a:tabLst>
            </a:pPr>
            <a:r>
              <a:rPr sz="3100" spc="-10" dirty="0">
                <a:latin typeface="Arial"/>
                <a:cs typeface="Arial"/>
              </a:rPr>
              <a:t>Kolizní</a:t>
            </a:r>
            <a:r>
              <a:rPr sz="3100" spc="5" dirty="0">
                <a:latin typeface="Arial"/>
                <a:cs typeface="Arial"/>
              </a:rPr>
              <a:t> </a:t>
            </a:r>
            <a:r>
              <a:rPr sz="3100" spc="-10" dirty="0">
                <a:latin typeface="Arial"/>
                <a:cs typeface="Arial"/>
              </a:rPr>
              <a:t>normy</a:t>
            </a:r>
            <a:endParaRPr sz="3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45"/>
              </a:spcBef>
            </a:pP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Přímá</a:t>
            </a:r>
            <a:r>
              <a:rPr sz="4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metoda</a:t>
            </a:r>
            <a:endParaRPr sz="4000">
              <a:latin typeface="Arial"/>
              <a:cs typeface="Arial"/>
            </a:endParaRPr>
          </a:p>
          <a:p>
            <a:pPr marL="441959" indent="-287020">
              <a:lnSpc>
                <a:spcPct val="100000"/>
              </a:lnSpc>
              <a:spcBef>
                <a:spcPts val="1525"/>
              </a:spcBef>
              <a:buChar char="•"/>
              <a:tabLst>
                <a:tab pos="442595" algn="l"/>
              </a:tabLst>
            </a:pPr>
            <a:r>
              <a:rPr sz="3100" spc="-5" dirty="0">
                <a:latin typeface="Arial"/>
                <a:cs typeface="Arial"/>
              </a:rPr>
              <a:t>Přímé</a:t>
            </a:r>
            <a:r>
              <a:rPr sz="3100" spc="-10" dirty="0">
                <a:latin typeface="Arial"/>
                <a:cs typeface="Arial"/>
              </a:rPr>
              <a:t> normy</a:t>
            </a:r>
            <a:endParaRPr sz="31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5" dirty="0"/>
              <a:t>25</a:t>
            </a:fld>
            <a:r>
              <a:rPr spc="-5" dirty="0"/>
              <a:t>	</a:t>
            </a:r>
            <a:r>
              <a:rPr spc="-15" dirty="0"/>
              <a:t>JUDr. </a:t>
            </a:r>
            <a:r>
              <a:rPr spc="-5" dirty="0"/>
              <a:t>Malachta Radovan </a:t>
            </a:r>
            <a:r>
              <a:rPr dirty="0"/>
              <a:t>-</a:t>
            </a:r>
            <a:r>
              <a:rPr spc="-40" dirty="0"/>
              <a:t> </a:t>
            </a:r>
            <a:r>
              <a:rPr spc="-5" dirty="0"/>
              <a:t>KMEP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80661" y="591388"/>
            <a:ext cx="36328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i="0" spc="-5" dirty="0">
                <a:latin typeface="Arial"/>
                <a:cs typeface="Arial"/>
              </a:rPr>
              <a:t>Kolizní</a:t>
            </a:r>
            <a:r>
              <a:rPr i="0" spc="-75" dirty="0">
                <a:latin typeface="Arial"/>
                <a:cs typeface="Arial"/>
              </a:rPr>
              <a:t> </a:t>
            </a:r>
            <a:r>
              <a:rPr i="0" spc="-10" dirty="0">
                <a:latin typeface="Arial"/>
                <a:cs typeface="Arial"/>
              </a:rPr>
              <a:t>metoda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5" dirty="0"/>
              <a:t>26</a:t>
            </a:fld>
            <a:r>
              <a:rPr spc="-5" dirty="0"/>
              <a:t>	</a:t>
            </a:r>
            <a:r>
              <a:rPr spc="-15" dirty="0"/>
              <a:t>JUDr. </a:t>
            </a:r>
            <a:r>
              <a:rPr spc="-5" dirty="0"/>
              <a:t>Malachta Radovan </a:t>
            </a:r>
            <a:r>
              <a:rPr dirty="0"/>
              <a:t>-</a:t>
            </a:r>
            <a:r>
              <a:rPr spc="-40" dirty="0"/>
              <a:t> </a:t>
            </a:r>
            <a:r>
              <a:rPr spc="-5" dirty="0"/>
              <a:t>KMEP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9327" y="1391411"/>
            <a:ext cx="10753725" cy="2037714"/>
          </a:xfrm>
          <a:prstGeom prst="rect">
            <a:avLst/>
          </a:prstGeom>
          <a:ln w="9144">
            <a:solidFill>
              <a:srgbClr val="0000DC"/>
            </a:solidFill>
          </a:ln>
        </p:spPr>
        <p:txBody>
          <a:bodyPr vert="horz" wrap="square" lIns="0" tIns="125095" rIns="0" bIns="0" rtlCol="0">
            <a:spAutoFit/>
          </a:bodyPr>
          <a:lstStyle/>
          <a:p>
            <a:pPr marL="252095" indent="-180340">
              <a:lnSpc>
                <a:spcPct val="100000"/>
              </a:lnSpc>
              <a:spcBef>
                <a:spcPts val="985"/>
              </a:spcBef>
              <a:buClr>
                <a:srgbClr val="0000DC"/>
              </a:buClr>
              <a:buFont typeface="Wingdings"/>
              <a:buChar char=""/>
              <a:tabLst>
                <a:tab pos="252729" algn="l"/>
              </a:tabLst>
            </a:pPr>
            <a:r>
              <a:rPr sz="2800" spc="-5" dirty="0">
                <a:latin typeface="Arial"/>
                <a:cs typeface="Arial"/>
              </a:rPr>
              <a:t>základní, obecná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metoda</a:t>
            </a:r>
            <a:endParaRPr sz="2800">
              <a:latin typeface="Arial"/>
              <a:cs typeface="Arial"/>
            </a:endParaRPr>
          </a:p>
          <a:p>
            <a:pPr marL="252095" indent="-180340">
              <a:lnSpc>
                <a:spcPct val="100000"/>
              </a:lnSpc>
              <a:spcBef>
                <a:spcPts val="1685"/>
              </a:spcBef>
              <a:buClr>
                <a:srgbClr val="0000DC"/>
              </a:buClr>
              <a:buFont typeface="Wingdings"/>
              <a:buChar char=""/>
              <a:tabLst>
                <a:tab pos="252729" algn="l"/>
              </a:tabLst>
            </a:pPr>
            <a:r>
              <a:rPr sz="2800" spc="-5" dirty="0">
                <a:latin typeface="Arial"/>
                <a:cs typeface="Arial"/>
              </a:rPr>
              <a:t>častější než metoda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přímá</a:t>
            </a:r>
            <a:endParaRPr sz="2800">
              <a:latin typeface="Arial"/>
              <a:cs typeface="Arial"/>
            </a:endParaRPr>
          </a:p>
          <a:p>
            <a:pPr marL="252095" indent="-180340">
              <a:lnSpc>
                <a:spcPct val="100000"/>
              </a:lnSpc>
              <a:spcBef>
                <a:spcPts val="1680"/>
              </a:spcBef>
              <a:buClr>
                <a:srgbClr val="0000DC"/>
              </a:buClr>
              <a:buFont typeface="Wingdings"/>
              <a:buChar char=""/>
              <a:tabLst>
                <a:tab pos="252729" algn="l"/>
              </a:tabLst>
            </a:pPr>
            <a:r>
              <a:rPr sz="2800" spc="-5" dirty="0">
                <a:latin typeface="Arial"/>
                <a:cs typeface="Arial"/>
              </a:rPr>
              <a:t>využití </a:t>
            </a:r>
            <a:r>
              <a:rPr sz="2800" b="1" spc="-10" dirty="0">
                <a:solidFill>
                  <a:srgbClr val="0000DC"/>
                </a:solidFill>
                <a:latin typeface="Arial"/>
                <a:cs typeface="Arial"/>
              </a:rPr>
              <a:t>kolizních</a:t>
            </a:r>
            <a:r>
              <a:rPr sz="2800" b="1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00DC"/>
                </a:solidFill>
                <a:latin typeface="Arial"/>
                <a:cs typeface="Arial"/>
              </a:rPr>
              <a:t>norem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9170" y="3931411"/>
            <a:ext cx="10706735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latin typeface="Arial"/>
                <a:cs typeface="Arial"/>
              </a:rPr>
              <a:t>Společnost Hořčice, a.s., sídlo a místo podnikání v Praze, uzavřela  </a:t>
            </a:r>
            <a:r>
              <a:rPr sz="2800" i="1" dirty="0">
                <a:latin typeface="Arial"/>
                <a:cs typeface="Arial"/>
              </a:rPr>
              <a:t>kupní </a:t>
            </a:r>
            <a:r>
              <a:rPr sz="2800" i="1" spc="-5" dirty="0">
                <a:latin typeface="Arial"/>
                <a:cs typeface="Arial"/>
              </a:rPr>
              <a:t>smlouvu </a:t>
            </a:r>
            <a:r>
              <a:rPr sz="2800" i="1" dirty="0">
                <a:latin typeface="Arial"/>
                <a:cs typeface="Arial"/>
              </a:rPr>
              <a:t>se </a:t>
            </a:r>
            <a:r>
              <a:rPr sz="2800" i="1" spc="-5" dirty="0">
                <a:latin typeface="Arial"/>
                <a:cs typeface="Arial"/>
              </a:rPr>
              <a:t>společností </a:t>
            </a:r>
            <a:r>
              <a:rPr sz="2800" i="1" dirty="0">
                <a:latin typeface="Arial"/>
                <a:cs typeface="Arial"/>
              </a:rPr>
              <a:t>Moutarde, </a:t>
            </a:r>
            <a:r>
              <a:rPr sz="2800" i="1" spc="-5" dirty="0">
                <a:latin typeface="Arial"/>
                <a:cs typeface="Arial"/>
              </a:rPr>
              <a:t>s.a.r.l., s místem  podnikání v </a:t>
            </a:r>
            <a:r>
              <a:rPr sz="2800" i="1" dirty="0">
                <a:latin typeface="Arial"/>
                <a:cs typeface="Arial"/>
              </a:rPr>
              <a:t>Dijonu (Francie), </a:t>
            </a:r>
            <a:r>
              <a:rPr sz="2800" i="1" spc="-5" dirty="0">
                <a:latin typeface="Arial"/>
                <a:cs typeface="Arial"/>
              </a:rPr>
              <a:t>na </a:t>
            </a:r>
            <a:r>
              <a:rPr sz="2800" i="1" dirty="0">
                <a:latin typeface="Arial"/>
                <a:cs typeface="Arial"/>
              </a:rPr>
              <a:t>dodávku 500 kg </a:t>
            </a:r>
            <a:r>
              <a:rPr sz="2800" i="1" spc="-5" dirty="0">
                <a:latin typeface="Arial"/>
                <a:cs typeface="Arial"/>
              </a:rPr>
              <a:t>dijonské hořčice  za cenu 1283</a:t>
            </a:r>
            <a:r>
              <a:rPr sz="2800" i="1" spc="15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eur.</a:t>
            </a:r>
            <a:endParaRPr sz="2800">
              <a:latin typeface="Arial"/>
              <a:cs typeface="Arial"/>
            </a:endParaRPr>
          </a:p>
          <a:p>
            <a:pPr marL="192405" indent="-180340" algn="just">
              <a:lnSpc>
                <a:spcPct val="100000"/>
              </a:lnSpc>
              <a:spcBef>
                <a:spcPts val="5"/>
              </a:spcBef>
              <a:buClr>
                <a:srgbClr val="0000DC"/>
              </a:buClr>
              <a:buFont typeface="Wingdings"/>
              <a:buChar char=""/>
              <a:tabLst>
                <a:tab pos="193040" algn="l"/>
              </a:tabLst>
            </a:pPr>
            <a:r>
              <a:rPr sz="2800" spc="-5" dirty="0">
                <a:latin typeface="Arial"/>
                <a:cs typeface="Arial"/>
              </a:rPr>
              <a:t>Které právní řády jsou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dotčené?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7153" y="591388"/>
            <a:ext cx="33813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i="0" spc="-5" dirty="0">
                <a:latin typeface="Arial"/>
                <a:cs typeface="Arial"/>
              </a:rPr>
              <a:t>Kolizní</a:t>
            </a:r>
            <a:r>
              <a:rPr i="0" spc="-80" dirty="0">
                <a:latin typeface="Arial"/>
                <a:cs typeface="Arial"/>
              </a:rPr>
              <a:t> </a:t>
            </a:r>
            <a:r>
              <a:rPr i="0" spc="-5" dirty="0">
                <a:latin typeface="Arial"/>
                <a:cs typeface="Arial"/>
              </a:rPr>
              <a:t>normy</a:t>
            </a:r>
          </a:p>
        </p:txBody>
      </p:sp>
      <p:sp>
        <p:nvSpPr>
          <p:cNvPr id="3" name="object 3"/>
          <p:cNvSpPr/>
          <p:nvPr/>
        </p:nvSpPr>
        <p:spPr>
          <a:xfrm>
            <a:off x="719327" y="1645920"/>
            <a:ext cx="10753725" cy="4409440"/>
          </a:xfrm>
          <a:custGeom>
            <a:avLst/>
            <a:gdLst/>
            <a:ahLst/>
            <a:cxnLst/>
            <a:rect l="l" t="t" r="r" b="b"/>
            <a:pathLst>
              <a:path w="10753725" h="4409440">
                <a:moveTo>
                  <a:pt x="0" y="4408932"/>
                </a:moveTo>
                <a:lnTo>
                  <a:pt x="10753344" y="4408932"/>
                </a:lnTo>
                <a:lnTo>
                  <a:pt x="10753344" y="0"/>
                </a:lnTo>
                <a:lnTo>
                  <a:pt x="0" y="0"/>
                </a:lnTo>
                <a:lnTo>
                  <a:pt x="0" y="4408932"/>
                </a:lnTo>
                <a:close/>
              </a:path>
            </a:pathLst>
          </a:custGeom>
          <a:ln w="9144">
            <a:solidFill>
              <a:srgbClr val="0000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9170" y="1545341"/>
            <a:ext cx="10461625" cy="4506595"/>
          </a:xfrm>
          <a:prstGeom prst="rect">
            <a:avLst/>
          </a:prstGeom>
        </p:spPr>
        <p:txBody>
          <a:bodyPr vert="horz" wrap="square" lIns="0" tIns="225425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1775"/>
              </a:spcBef>
              <a:buClr>
                <a:srgbClr val="0000DC"/>
              </a:buClr>
              <a:buFont typeface="Wingdings"/>
              <a:buChar char=""/>
              <a:tabLst>
                <a:tab pos="193040" algn="l"/>
              </a:tabLst>
            </a:pPr>
            <a:r>
              <a:rPr sz="2800" spc="-5" dirty="0">
                <a:latin typeface="Arial"/>
                <a:cs typeface="Arial"/>
              </a:rPr>
              <a:t>na vztah dopadá </a:t>
            </a:r>
            <a:r>
              <a:rPr sz="2800" spc="-5" dirty="0">
                <a:solidFill>
                  <a:srgbClr val="0000DC"/>
                </a:solidFill>
                <a:latin typeface="Arial"/>
                <a:cs typeface="Arial"/>
              </a:rPr>
              <a:t>2 </a:t>
            </a:r>
            <a:r>
              <a:rPr sz="2800" dirty="0">
                <a:solidFill>
                  <a:srgbClr val="0000DC"/>
                </a:solidFill>
                <a:latin typeface="Arial"/>
                <a:cs typeface="Arial"/>
              </a:rPr>
              <a:t>či </a:t>
            </a:r>
            <a:r>
              <a:rPr sz="2800" spc="-5" dirty="0">
                <a:solidFill>
                  <a:srgbClr val="0000DC"/>
                </a:solidFill>
                <a:latin typeface="Arial"/>
                <a:cs typeface="Arial"/>
              </a:rPr>
              <a:t>více právních řádů („kolize“ právních</a:t>
            </a:r>
            <a:r>
              <a:rPr sz="2800" spc="13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00DC"/>
                </a:solidFill>
                <a:latin typeface="Arial"/>
                <a:cs typeface="Arial"/>
              </a:rPr>
              <a:t>řádů)</a:t>
            </a:r>
            <a:endParaRPr sz="2800">
              <a:latin typeface="Arial"/>
              <a:cs typeface="Arial"/>
            </a:endParaRPr>
          </a:p>
          <a:p>
            <a:pPr marL="192405" marR="784225" indent="-180340">
              <a:lnSpc>
                <a:spcPts val="5040"/>
              </a:lnSpc>
              <a:spcBef>
                <a:spcPts val="450"/>
              </a:spcBef>
              <a:buClr>
                <a:srgbClr val="0000DC"/>
              </a:buClr>
              <a:buFont typeface="Wingdings"/>
              <a:buChar char=""/>
              <a:tabLst>
                <a:tab pos="193040" algn="l"/>
              </a:tabLst>
            </a:pPr>
            <a:r>
              <a:rPr sz="2800" dirty="0">
                <a:latin typeface="Arial"/>
                <a:cs typeface="Arial"/>
              </a:rPr>
              <a:t>slouží </a:t>
            </a:r>
            <a:r>
              <a:rPr sz="2800" spc="-5" dirty="0">
                <a:latin typeface="Arial"/>
                <a:cs typeface="Arial"/>
              </a:rPr>
              <a:t>k určení právního řádu, </a:t>
            </a:r>
            <a:r>
              <a:rPr sz="2800" dirty="0">
                <a:latin typeface="Arial"/>
                <a:cs typeface="Arial"/>
              </a:rPr>
              <a:t>kterým </a:t>
            </a:r>
            <a:r>
              <a:rPr sz="2800" spc="-5" dirty="0">
                <a:latin typeface="Arial"/>
                <a:cs typeface="Arial"/>
              </a:rPr>
              <a:t>se bude řídit konkrétní  právní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vztah</a:t>
            </a:r>
            <a:endParaRPr sz="28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230"/>
              </a:spcBef>
              <a:buClr>
                <a:srgbClr val="0000DC"/>
              </a:buClr>
              <a:buFont typeface="Wingdings"/>
              <a:buChar char=""/>
              <a:tabLst>
                <a:tab pos="193040" algn="l"/>
              </a:tabLst>
            </a:pPr>
            <a:r>
              <a:rPr sz="2800" spc="-5" dirty="0">
                <a:latin typeface="Arial"/>
                <a:cs typeface="Arial"/>
              </a:rPr>
              <a:t>určujeme rozhodné (použitelné)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právo</a:t>
            </a:r>
            <a:endParaRPr sz="2800">
              <a:latin typeface="Arial"/>
              <a:cs typeface="Arial"/>
            </a:endParaRPr>
          </a:p>
          <a:p>
            <a:pPr marL="192405" marR="5080" indent="-180340">
              <a:lnSpc>
                <a:spcPct val="150000"/>
              </a:lnSpc>
              <a:spcBef>
                <a:spcPts val="5"/>
              </a:spcBef>
              <a:buFont typeface="Wingdings"/>
              <a:buChar char=""/>
              <a:tabLst>
                <a:tab pos="193040" algn="l"/>
              </a:tabLst>
            </a:pPr>
            <a:r>
              <a:rPr sz="2800" spc="-5" dirty="0">
                <a:solidFill>
                  <a:srgbClr val="0000DC"/>
                </a:solidFill>
                <a:latin typeface="Arial"/>
                <a:cs typeface="Arial"/>
              </a:rPr>
              <a:t>nestanoví </a:t>
            </a:r>
            <a:r>
              <a:rPr sz="2800" spc="-10" dirty="0">
                <a:solidFill>
                  <a:srgbClr val="0000DC"/>
                </a:solidFill>
                <a:latin typeface="Arial"/>
                <a:cs typeface="Arial"/>
              </a:rPr>
              <a:t>přímo </a:t>
            </a:r>
            <a:r>
              <a:rPr sz="2800" spc="-5" dirty="0">
                <a:solidFill>
                  <a:srgbClr val="0000DC"/>
                </a:solidFill>
                <a:latin typeface="Arial"/>
                <a:cs typeface="Arial"/>
              </a:rPr>
              <a:t>práva a povinnosti subjektů </a:t>
            </a:r>
            <a:r>
              <a:rPr sz="2800" spc="-5" dirty="0">
                <a:latin typeface="Arial"/>
                <a:cs typeface="Arial"/>
              </a:rPr>
              <a:t>– práva a povinnosti  subjektů jsou stanovena v určeném rozhodném (použitelném)  právu (hmotněprávní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úprava)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5" dirty="0"/>
              <a:t>27</a:t>
            </a:fld>
            <a:r>
              <a:rPr spc="-5" dirty="0"/>
              <a:t>	</a:t>
            </a:r>
            <a:r>
              <a:rPr spc="-15" dirty="0"/>
              <a:t>JUDr. </a:t>
            </a:r>
            <a:r>
              <a:rPr spc="-5" dirty="0"/>
              <a:t>Malachta Radovan </a:t>
            </a:r>
            <a:r>
              <a:rPr dirty="0"/>
              <a:t>-</a:t>
            </a:r>
            <a:r>
              <a:rPr spc="-40" dirty="0"/>
              <a:t> </a:t>
            </a:r>
            <a:r>
              <a:rPr spc="-5" dirty="0"/>
              <a:t>KMEP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4616" y="399745"/>
            <a:ext cx="79292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i="0" spc="-5" dirty="0">
                <a:latin typeface="Arial"/>
                <a:cs typeface="Arial"/>
              </a:rPr>
              <a:t>Kolizní normy: příklady</a:t>
            </a:r>
            <a:r>
              <a:rPr i="0" spc="5" dirty="0">
                <a:latin typeface="Arial"/>
                <a:cs typeface="Arial"/>
              </a:rPr>
              <a:t> </a:t>
            </a:r>
            <a:r>
              <a:rPr i="0" spc="-5" dirty="0">
                <a:latin typeface="Arial"/>
                <a:cs typeface="Arial"/>
              </a:rPr>
              <a:t>pramenů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14565" y="1275397"/>
            <a:ext cx="11045190" cy="3659504"/>
            <a:chOff x="714565" y="1275397"/>
            <a:chExt cx="11045190" cy="3659504"/>
          </a:xfrm>
        </p:grpSpPr>
        <p:sp>
          <p:nvSpPr>
            <p:cNvPr id="4" name="object 4"/>
            <p:cNvSpPr/>
            <p:nvPr/>
          </p:nvSpPr>
          <p:spPr>
            <a:xfrm>
              <a:off x="719327" y="1280160"/>
              <a:ext cx="11035665" cy="3649979"/>
            </a:xfrm>
            <a:custGeom>
              <a:avLst/>
              <a:gdLst/>
              <a:ahLst/>
              <a:cxnLst/>
              <a:rect l="l" t="t" r="r" b="b"/>
              <a:pathLst>
                <a:path w="11035665" h="3649979">
                  <a:moveTo>
                    <a:pt x="11035284" y="0"/>
                  </a:moveTo>
                  <a:lnTo>
                    <a:pt x="0" y="0"/>
                  </a:lnTo>
                  <a:lnTo>
                    <a:pt x="0" y="3649979"/>
                  </a:lnTo>
                  <a:lnTo>
                    <a:pt x="11035284" y="3649979"/>
                  </a:lnTo>
                  <a:lnTo>
                    <a:pt x="11035284" y="0"/>
                  </a:lnTo>
                  <a:close/>
                </a:path>
              </a:pathLst>
            </a:custGeom>
            <a:solidFill>
              <a:srgbClr val="DBF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9327" y="1280160"/>
              <a:ext cx="11035665" cy="3649979"/>
            </a:xfrm>
            <a:custGeom>
              <a:avLst/>
              <a:gdLst/>
              <a:ahLst/>
              <a:cxnLst/>
              <a:rect l="l" t="t" r="r" b="b"/>
              <a:pathLst>
                <a:path w="11035665" h="3649979">
                  <a:moveTo>
                    <a:pt x="0" y="3649979"/>
                  </a:moveTo>
                  <a:lnTo>
                    <a:pt x="11035284" y="3649979"/>
                  </a:lnTo>
                  <a:lnTo>
                    <a:pt x="11035284" y="0"/>
                  </a:lnTo>
                  <a:lnTo>
                    <a:pt x="0" y="0"/>
                  </a:lnTo>
                  <a:lnTo>
                    <a:pt x="0" y="3649979"/>
                  </a:lnTo>
                  <a:close/>
                </a:path>
              </a:pathLst>
            </a:custGeom>
            <a:ln w="9144">
              <a:solidFill>
                <a:srgbClr val="0000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9170" y="1278288"/>
            <a:ext cx="6096000" cy="3453129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994"/>
              </a:spcBef>
              <a:buClr>
                <a:srgbClr val="0000DC"/>
              </a:buClr>
              <a:buFont typeface="Wingdings"/>
              <a:buChar char=""/>
              <a:tabLst>
                <a:tab pos="193040" algn="l"/>
              </a:tabLst>
            </a:pPr>
            <a:r>
              <a:rPr sz="2800" dirty="0">
                <a:latin typeface="Arial"/>
                <a:cs typeface="Arial"/>
              </a:rPr>
              <a:t>Vnitrostátní</a:t>
            </a:r>
            <a:r>
              <a:rPr sz="2800" spc="-5" dirty="0">
                <a:latin typeface="Arial"/>
                <a:cs typeface="Arial"/>
              </a:rPr>
              <a:t> předpisy</a:t>
            </a:r>
            <a:endParaRPr sz="2800">
              <a:latin typeface="Arial"/>
              <a:cs typeface="Arial"/>
            </a:endParaRPr>
          </a:p>
          <a:p>
            <a:pPr marL="443865" lvl="1" indent="-179070">
              <a:lnSpc>
                <a:spcPct val="100000"/>
              </a:lnSpc>
              <a:spcBef>
                <a:spcPts val="645"/>
              </a:spcBef>
              <a:buClr>
                <a:srgbClr val="0000DC"/>
              </a:buClr>
              <a:buFont typeface="Wingdings"/>
              <a:buChar char=""/>
              <a:tabLst>
                <a:tab pos="444500" algn="l"/>
              </a:tabLst>
            </a:pPr>
            <a:r>
              <a:rPr sz="2000" dirty="0">
                <a:latin typeface="Arial"/>
                <a:cs typeface="Arial"/>
              </a:rPr>
              <a:t>Zákon o mezinárodním </a:t>
            </a:r>
            <a:r>
              <a:rPr sz="2000" spc="-5" dirty="0">
                <a:latin typeface="Arial"/>
                <a:cs typeface="Arial"/>
              </a:rPr>
              <a:t>právu </a:t>
            </a:r>
            <a:r>
              <a:rPr sz="2000" dirty="0">
                <a:latin typeface="Arial"/>
                <a:cs typeface="Arial"/>
              </a:rPr>
              <a:t>soukromém</a:t>
            </a:r>
            <a:r>
              <a:rPr sz="2000" spc="-1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(ZMPS)</a:t>
            </a:r>
            <a:endParaRPr sz="20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040"/>
              </a:spcBef>
              <a:buClr>
                <a:srgbClr val="0000DC"/>
              </a:buClr>
              <a:buFont typeface="Wingdings"/>
              <a:buChar char=""/>
              <a:tabLst>
                <a:tab pos="193040" algn="l"/>
              </a:tabLst>
            </a:pPr>
            <a:r>
              <a:rPr sz="2800" spc="-5" dirty="0">
                <a:latin typeface="Arial"/>
                <a:cs typeface="Arial"/>
              </a:rPr>
              <a:t>Unijní prameny</a:t>
            </a:r>
            <a:endParaRPr sz="2800">
              <a:latin typeface="Arial"/>
              <a:cs typeface="Arial"/>
            </a:endParaRPr>
          </a:p>
          <a:p>
            <a:pPr marL="443865" lvl="1" indent="-179070">
              <a:lnSpc>
                <a:spcPct val="100000"/>
              </a:lnSpc>
              <a:spcBef>
                <a:spcPts val="645"/>
              </a:spcBef>
              <a:buClr>
                <a:srgbClr val="0000DC"/>
              </a:buClr>
              <a:buFont typeface="Wingdings"/>
              <a:buChar char=""/>
              <a:tabLst>
                <a:tab pos="444500" algn="l"/>
              </a:tabLst>
            </a:pPr>
            <a:r>
              <a:rPr sz="2000" dirty="0">
                <a:latin typeface="Arial"/>
                <a:cs typeface="Arial"/>
              </a:rPr>
              <a:t>Nařízení </a:t>
            </a:r>
            <a:r>
              <a:rPr sz="2000" spc="-5" dirty="0">
                <a:latin typeface="Arial"/>
                <a:cs typeface="Arial"/>
              </a:rPr>
              <a:t>Řím </a:t>
            </a:r>
            <a:r>
              <a:rPr sz="2000" dirty="0">
                <a:latin typeface="Arial"/>
                <a:cs typeface="Arial"/>
              </a:rPr>
              <a:t>I (smluvní závazkové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vztahy)</a:t>
            </a:r>
            <a:endParaRPr sz="2000">
              <a:latin typeface="Arial"/>
              <a:cs typeface="Arial"/>
            </a:endParaRPr>
          </a:p>
          <a:p>
            <a:pPr marL="443865" lvl="1" indent="-179070">
              <a:lnSpc>
                <a:spcPct val="100000"/>
              </a:lnSpc>
              <a:buClr>
                <a:srgbClr val="0000DC"/>
              </a:buClr>
              <a:buFont typeface="Wingdings"/>
              <a:buChar char=""/>
              <a:tabLst>
                <a:tab pos="444500" algn="l"/>
              </a:tabLst>
            </a:pPr>
            <a:r>
              <a:rPr sz="2000" dirty="0">
                <a:latin typeface="Arial"/>
                <a:cs typeface="Arial"/>
              </a:rPr>
              <a:t>Nařízení </a:t>
            </a:r>
            <a:r>
              <a:rPr sz="2000" spc="-5" dirty="0">
                <a:latin typeface="Arial"/>
                <a:cs typeface="Arial"/>
              </a:rPr>
              <a:t>Řím </a:t>
            </a:r>
            <a:r>
              <a:rPr sz="2000" dirty="0">
                <a:latin typeface="Arial"/>
                <a:cs typeface="Arial"/>
              </a:rPr>
              <a:t>II (mimosmluvní závazkové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vztahy)</a:t>
            </a:r>
            <a:endParaRPr sz="20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035"/>
              </a:spcBef>
              <a:buClr>
                <a:srgbClr val="0000DC"/>
              </a:buClr>
              <a:buFont typeface="Wingdings"/>
              <a:buChar char=""/>
              <a:tabLst>
                <a:tab pos="193040" algn="l"/>
              </a:tabLst>
            </a:pPr>
            <a:r>
              <a:rPr sz="2800" spc="-5" dirty="0">
                <a:latin typeface="Arial"/>
                <a:cs typeface="Arial"/>
              </a:rPr>
              <a:t>Mezinárodní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smlouvy</a:t>
            </a:r>
            <a:endParaRPr sz="2800">
              <a:latin typeface="Arial"/>
              <a:cs typeface="Arial"/>
            </a:endParaRPr>
          </a:p>
          <a:p>
            <a:pPr marL="443865" lvl="1" indent="-179070">
              <a:lnSpc>
                <a:spcPct val="100000"/>
              </a:lnSpc>
              <a:spcBef>
                <a:spcPts val="645"/>
              </a:spcBef>
              <a:buClr>
                <a:srgbClr val="0000DC"/>
              </a:buClr>
              <a:buFont typeface="Wingdings"/>
              <a:buChar char=""/>
              <a:tabLst>
                <a:tab pos="444500" algn="l"/>
              </a:tabLst>
            </a:pPr>
            <a:r>
              <a:rPr sz="2000" spc="-5" dirty="0">
                <a:latin typeface="Arial"/>
                <a:cs typeface="Arial"/>
              </a:rPr>
              <a:t>dvoustranné </a:t>
            </a:r>
            <a:r>
              <a:rPr sz="2000" dirty="0">
                <a:latin typeface="Arial"/>
                <a:cs typeface="Arial"/>
              </a:rPr>
              <a:t>smlouvy o </a:t>
            </a:r>
            <a:r>
              <a:rPr sz="2000" spc="-5" dirty="0">
                <a:latin typeface="Arial"/>
                <a:cs typeface="Arial"/>
              </a:rPr>
              <a:t>právní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pomoci</a:t>
            </a:r>
            <a:endParaRPr sz="2000">
              <a:latin typeface="Arial"/>
              <a:cs typeface="Arial"/>
            </a:endParaRPr>
          </a:p>
          <a:p>
            <a:pPr marL="443865" lvl="1" indent="-179070">
              <a:lnSpc>
                <a:spcPct val="100000"/>
              </a:lnSpc>
              <a:buClr>
                <a:srgbClr val="0000DC"/>
              </a:buClr>
              <a:buFont typeface="Wingdings"/>
              <a:buChar char=""/>
              <a:tabLst>
                <a:tab pos="444500" algn="l"/>
              </a:tabLst>
            </a:pPr>
            <a:r>
              <a:rPr sz="2000" dirty="0">
                <a:latin typeface="Arial"/>
                <a:cs typeface="Arial"/>
              </a:rPr>
              <a:t>(mezinárodní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smlouvy)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046976" y="2606039"/>
            <a:ext cx="4270375" cy="1292860"/>
            <a:chOff x="7046976" y="2606039"/>
            <a:chExt cx="4270375" cy="1292860"/>
          </a:xfrm>
        </p:grpSpPr>
        <p:sp>
          <p:nvSpPr>
            <p:cNvPr id="8" name="object 8"/>
            <p:cNvSpPr/>
            <p:nvPr/>
          </p:nvSpPr>
          <p:spPr>
            <a:xfrm>
              <a:off x="7051548" y="2610611"/>
              <a:ext cx="4261485" cy="1283335"/>
            </a:xfrm>
            <a:custGeom>
              <a:avLst/>
              <a:gdLst/>
              <a:ahLst/>
              <a:cxnLst/>
              <a:rect l="l" t="t" r="r" b="b"/>
              <a:pathLst>
                <a:path w="4261484" h="1283335">
                  <a:moveTo>
                    <a:pt x="4047235" y="0"/>
                  </a:moveTo>
                  <a:lnTo>
                    <a:pt x="213868" y="0"/>
                  </a:lnTo>
                  <a:lnTo>
                    <a:pt x="164831" y="5648"/>
                  </a:lnTo>
                  <a:lnTo>
                    <a:pt x="119816" y="21738"/>
                  </a:lnTo>
                  <a:lnTo>
                    <a:pt x="80107" y="46986"/>
                  </a:lnTo>
                  <a:lnTo>
                    <a:pt x="46986" y="80107"/>
                  </a:lnTo>
                  <a:lnTo>
                    <a:pt x="21738" y="119816"/>
                  </a:lnTo>
                  <a:lnTo>
                    <a:pt x="5648" y="164831"/>
                  </a:lnTo>
                  <a:lnTo>
                    <a:pt x="0" y="213867"/>
                  </a:lnTo>
                  <a:lnTo>
                    <a:pt x="0" y="1069339"/>
                  </a:lnTo>
                  <a:lnTo>
                    <a:pt x="5648" y="1118376"/>
                  </a:lnTo>
                  <a:lnTo>
                    <a:pt x="21738" y="1163391"/>
                  </a:lnTo>
                  <a:lnTo>
                    <a:pt x="46986" y="1203100"/>
                  </a:lnTo>
                  <a:lnTo>
                    <a:pt x="80107" y="1236221"/>
                  </a:lnTo>
                  <a:lnTo>
                    <a:pt x="119816" y="1261469"/>
                  </a:lnTo>
                  <a:lnTo>
                    <a:pt x="164831" y="1277559"/>
                  </a:lnTo>
                  <a:lnTo>
                    <a:pt x="213868" y="1283208"/>
                  </a:lnTo>
                  <a:lnTo>
                    <a:pt x="4047235" y="1283208"/>
                  </a:lnTo>
                  <a:lnTo>
                    <a:pt x="4096272" y="1277559"/>
                  </a:lnTo>
                  <a:lnTo>
                    <a:pt x="4141287" y="1261469"/>
                  </a:lnTo>
                  <a:lnTo>
                    <a:pt x="4180996" y="1236221"/>
                  </a:lnTo>
                  <a:lnTo>
                    <a:pt x="4214117" y="1203100"/>
                  </a:lnTo>
                  <a:lnTo>
                    <a:pt x="4239365" y="1163391"/>
                  </a:lnTo>
                  <a:lnTo>
                    <a:pt x="4255455" y="1118376"/>
                  </a:lnTo>
                  <a:lnTo>
                    <a:pt x="4261104" y="1069339"/>
                  </a:lnTo>
                  <a:lnTo>
                    <a:pt x="4261104" y="213867"/>
                  </a:lnTo>
                  <a:lnTo>
                    <a:pt x="4255455" y="164831"/>
                  </a:lnTo>
                  <a:lnTo>
                    <a:pt x="4239365" y="119816"/>
                  </a:lnTo>
                  <a:lnTo>
                    <a:pt x="4214117" y="80107"/>
                  </a:lnTo>
                  <a:lnTo>
                    <a:pt x="4180996" y="46986"/>
                  </a:lnTo>
                  <a:lnTo>
                    <a:pt x="4141287" y="21738"/>
                  </a:lnTo>
                  <a:lnTo>
                    <a:pt x="4096272" y="5648"/>
                  </a:lnTo>
                  <a:lnTo>
                    <a:pt x="4047235" y="0"/>
                  </a:lnTo>
                  <a:close/>
                </a:path>
              </a:pathLst>
            </a:custGeom>
            <a:solidFill>
              <a:srgbClr val="FBD1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51548" y="2610611"/>
              <a:ext cx="4261485" cy="1283335"/>
            </a:xfrm>
            <a:custGeom>
              <a:avLst/>
              <a:gdLst/>
              <a:ahLst/>
              <a:cxnLst/>
              <a:rect l="l" t="t" r="r" b="b"/>
              <a:pathLst>
                <a:path w="4261484" h="1283335">
                  <a:moveTo>
                    <a:pt x="0" y="213867"/>
                  </a:moveTo>
                  <a:lnTo>
                    <a:pt x="5648" y="164831"/>
                  </a:lnTo>
                  <a:lnTo>
                    <a:pt x="21738" y="119816"/>
                  </a:lnTo>
                  <a:lnTo>
                    <a:pt x="46986" y="80107"/>
                  </a:lnTo>
                  <a:lnTo>
                    <a:pt x="80107" y="46986"/>
                  </a:lnTo>
                  <a:lnTo>
                    <a:pt x="119816" y="21738"/>
                  </a:lnTo>
                  <a:lnTo>
                    <a:pt x="164831" y="5648"/>
                  </a:lnTo>
                  <a:lnTo>
                    <a:pt x="213868" y="0"/>
                  </a:lnTo>
                  <a:lnTo>
                    <a:pt x="4047235" y="0"/>
                  </a:lnTo>
                  <a:lnTo>
                    <a:pt x="4096272" y="5648"/>
                  </a:lnTo>
                  <a:lnTo>
                    <a:pt x="4141287" y="21738"/>
                  </a:lnTo>
                  <a:lnTo>
                    <a:pt x="4180996" y="46986"/>
                  </a:lnTo>
                  <a:lnTo>
                    <a:pt x="4214117" y="80107"/>
                  </a:lnTo>
                  <a:lnTo>
                    <a:pt x="4239365" y="119816"/>
                  </a:lnTo>
                  <a:lnTo>
                    <a:pt x="4255455" y="164831"/>
                  </a:lnTo>
                  <a:lnTo>
                    <a:pt x="4261104" y="213867"/>
                  </a:lnTo>
                  <a:lnTo>
                    <a:pt x="4261104" y="1069339"/>
                  </a:lnTo>
                  <a:lnTo>
                    <a:pt x="4255455" y="1118376"/>
                  </a:lnTo>
                  <a:lnTo>
                    <a:pt x="4239365" y="1163391"/>
                  </a:lnTo>
                  <a:lnTo>
                    <a:pt x="4214117" y="1203100"/>
                  </a:lnTo>
                  <a:lnTo>
                    <a:pt x="4180996" y="1236221"/>
                  </a:lnTo>
                  <a:lnTo>
                    <a:pt x="4141287" y="1261469"/>
                  </a:lnTo>
                  <a:lnTo>
                    <a:pt x="4096272" y="1277559"/>
                  </a:lnTo>
                  <a:lnTo>
                    <a:pt x="4047235" y="1283208"/>
                  </a:lnTo>
                  <a:lnTo>
                    <a:pt x="213868" y="1283208"/>
                  </a:lnTo>
                  <a:lnTo>
                    <a:pt x="164831" y="1277559"/>
                  </a:lnTo>
                  <a:lnTo>
                    <a:pt x="119816" y="1261469"/>
                  </a:lnTo>
                  <a:lnTo>
                    <a:pt x="80107" y="1236221"/>
                  </a:lnTo>
                  <a:lnTo>
                    <a:pt x="46986" y="1203100"/>
                  </a:lnTo>
                  <a:lnTo>
                    <a:pt x="21738" y="1163391"/>
                  </a:lnTo>
                  <a:lnTo>
                    <a:pt x="5648" y="1118376"/>
                  </a:lnTo>
                  <a:lnTo>
                    <a:pt x="0" y="1069339"/>
                  </a:lnTo>
                  <a:lnTo>
                    <a:pt x="0" y="21386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372604" y="2706115"/>
            <a:ext cx="352425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ahoma"/>
                <a:cs typeface="Tahoma"/>
              </a:rPr>
              <a:t>Zmíněny </a:t>
            </a:r>
            <a:r>
              <a:rPr sz="2400" spc="-5" dirty="0">
                <a:latin typeface="Tahoma"/>
                <a:cs typeface="Tahoma"/>
              </a:rPr>
              <a:t>jen </a:t>
            </a:r>
            <a:r>
              <a:rPr sz="2400" spc="-85" dirty="0">
                <a:latin typeface="Tahoma"/>
                <a:cs typeface="Tahoma"/>
              </a:rPr>
              <a:t>ty, </a:t>
            </a:r>
            <a:r>
              <a:rPr sz="2400" spc="-5" dirty="0">
                <a:latin typeface="Tahoma"/>
                <a:cs typeface="Tahoma"/>
              </a:rPr>
              <a:t>které jsou  </a:t>
            </a:r>
            <a:r>
              <a:rPr sz="2400" dirty="0">
                <a:latin typeface="Tahoma"/>
                <a:cs typeface="Tahoma"/>
              </a:rPr>
              <a:t>důležité </a:t>
            </a:r>
            <a:r>
              <a:rPr sz="2400" spc="-5" dirty="0">
                <a:latin typeface="Tahoma"/>
                <a:cs typeface="Tahoma"/>
              </a:rPr>
              <a:t>pro </a:t>
            </a:r>
            <a:r>
              <a:rPr sz="2400" dirty="0">
                <a:latin typeface="Tahoma"/>
                <a:cs typeface="Tahoma"/>
              </a:rPr>
              <a:t>mezinárodní  obchod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5" dirty="0"/>
              <a:t>28</a:t>
            </a:fld>
            <a:r>
              <a:rPr spc="-5" dirty="0"/>
              <a:t>	</a:t>
            </a:r>
            <a:r>
              <a:rPr spc="-15" dirty="0"/>
              <a:t>JUDr. </a:t>
            </a:r>
            <a:r>
              <a:rPr spc="-5" dirty="0"/>
              <a:t>Malachta Radovan </a:t>
            </a:r>
            <a:r>
              <a:rPr dirty="0"/>
              <a:t>-</a:t>
            </a:r>
            <a:r>
              <a:rPr spc="-40" dirty="0"/>
              <a:t> </a:t>
            </a:r>
            <a:r>
              <a:rPr spc="-5" dirty="0"/>
              <a:t>KMEP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8316" y="653872"/>
            <a:ext cx="96780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0" dirty="0">
                <a:latin typeface="Arial"/>
                <a:cs typeface="Arial"/>
              </a:rPr>
              <a:t>Přímé </a:t>
            </a:r>
            <a:r>
              <a:rPr sz="3600" i="0" spc="-5" dirty="0">
                <a:latin typeface="Arial"/>
                <a:cs typeface="Arial"/>
              </a:rPr>
              <a:t>normy: příklady mezinárodních</a:t>
            </a:r>
            <a:r>
              <a:rPr sz="3600" i="0" spc="-45" dirty="0">
                <a:latin typeface="Arial"/>
                <a:cs typeface="Arial"/>
              </a:rPr>
              <a:t> </a:t>
            </a:r>
            <a:r>
              <a:rPr sz="3600" i="0" dirty="0">
                <a:latin typeface="Arial"/>
                <a:cs typeface="Arial"/>
              </a:rPr>
              <a:t>úmluv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61225" y="1325689"/>
            <a:ext cx="10763250" cy="4907915"/>
            <a:chOff x="661225" y="1325689"/>
            <a:chExt cx="10763250" cy="4907915"/>
          </a:xfrm>
        </p:grpSpPr>
        <p:sp>
          <p:nvSpPr>
            <p:cNvPr id="4" name="object 4"/>
            <p:cNvSpPr/>
            <p:nvPr/>
          </p:nvSpPr>
          <p:spPr>
            <a:xfrm>
              <a:off x="665987" y="1330452"/>
              <a:ext cx="10753725" cy="4898390"/>
            </a:xfrm>
            <a:custGeom>
              <a:avLst/>
              <a:gdLst/>
              <a:ahLst/>
              <a:cxnLst/>
              <a:rect l="l" t="t" r="r" b="b"/>
              <a:pathLst>
                <a:path w="10753725" h="4898390">
                  <a:moveTo>
                    <a:pt x="0" y="4898136"/>
                  </a:moveTo>
                  <a:lnTo>
                    <a:pt x="10753344" y="4898136"/>
                  </a:lnTo>
                  <a:lnTo>
                    <a:pt x="10753344" y="0"/>
                  </a:lnTo>
                  <a:lnTo>
                    <a:pt x="0" y="0"/>
                  </a:lnTo>
                  <a:lnTo>
                    <a:pt x="0" y="4898136"/>
                  </a:lnTo>
                  <a:close/>
                </a:path>
              </a:pathLst>
            </a:custGeom>
            <a:ln w="9143">
              <a:solidFill>
                <a:srgbClr val="0000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7615" y="5579060"/>
              <a:ext cx="1426845" cy="0"/>
            </a:xfrm>
            <a:custGeom>
              <a:avLst/>
              <a:gdLst/>
              <a:ahLst/>
              <a:cxnLst/>
              <a:rect l="l" t="t" r="r" b="b"/>
              <a:pathLst>
                <a:path w="1426845">
                  <a:moveTo>
                    <a:pt x="0" y="0"/>
                  </a:moveTo>
                  <a:lnTo>
                    <a:pt x="1426459" y="0"/>
                  </a:lnTo>
                </a:path>
              </a:pathLst>
            </a:custGeom>
            <a:ln w="31274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24916" y="1283494"/>
            <a:ext cx="10038715" cy="4888865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1215"/>
              </a:spcBef>
              <a:buFont typeface="Wingdings"/>
              <a:buChar char=""/>
              <a:tabLst>
                <a:tab pos="193040" algn="l"/>
              </a:tabLst>
            </a:pPr>
            <a:r>
              <a:rPr sz="2400" b="1" spc="-5" dirty="0">
                <a:solidFill>
                  <a:srgbClr val="0000DC"/>
                </a:solidFill>
                <a:latin typeface="Arial"/>
                <a:cs typeface="Arial"/>
              </a:rPr>
              <a:t>Úmluva </a:t>
            </a:r>
            <a:r>
              <a:rPr sz="2400" b="1" dirty="0">
                <a:solidFill>
                  <a:srgbClr val="0000DC"/>
                </a:solidFill>
                <a:latin typeface="Arial"/>
                <a:cs typeface="Arial"/>
              </a:rPr>
              <a:t>OSN o </a:t>
            </a:r>
            <a:r>
              <a:rPr sz="2400" b="1" spc="-5" dirty="0">
                <a:solidFill>
                  <a:srgbClr val="0000DC"/>
                </a:solidFill>
                <a:latin typeface="Arial"/>
                <a:cs typeface="Arial"/>
              </a:rPr>
              <a:t>smlouvách </a:t>
            </a:r>
            <a:r>
              <a:rPr sz="2400" b="1" dirty="0">
                <a:solidFill>
                  <a:srgbClr val="0000DC"/>
                </a:solidFill>
                <a:latin typeface="Arial"/>
                <a:cs typeface="Arial"/>
              </a:rPr>
              <a:t>o </a:t>
            </a:r>
            <a:r>
              <a:rPr sz="2400" b="1" spc="-5" dirty="0">
                <a:solidFill>
                  <a:srgbClr val="0000DC"/>
                </a:solidFill>
                <a:latin typeface="Arial"/>
                <a:cs typeface="Arial"/>
              </a:rPr>
              <a:t>mezinárodní koupi</a:t>
            </a:r>
            <a:r>
              <a:rPr sz="2400" b="1" spc="1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DC"/>
                </a:solidFill>
                <a:latin typeface="Arial"/>
                <a:cs typeface="Arial"/>
              </a:rPr>
              <a:t>zboží</a:t>
            </a:r>
            <a:endParaRPr sz="2400">
              <a:latin typeface="Arial"/>
              <a:cs typeface="Arial"/>
            </a:endParaRPr>
          </a:p>
          <a:p>
            <a:pPr marL="855344">
              <a:lnSpc>
                <a:spcPct val="100000"/>
              </a:lnSpc>
              <a:spcBef>
                <a:spcPts val="940"/>
              </a:spcBef>
            </a:pPr>
            <a:r>
              <a:rPr sz="2000" spc="-5" dirty="0">
                <a:latin typeface="Arial"/>
                <a:cs typeface="Arial"/>
              </a:rPr>
              <a:t>nejvýznamnější </a:t>
            </a:r>
            <a:r>
              <a:rPr sz="2000" dirty="0">
                <a:latin typeface="Arial"/>
                <a:cs typeface="Arial"/>
              </a:rPr>
              <a:t>mezinárodní smlouva v </a:t>
            </a:r>
            <a:r>
              <a:rPr sz="2000" spc="-5" dirty="0">
                <a:latin typeface="Arial"/>
                <a:cs typeface="Arial"/>
              </a:rPr>
              <a:t>oblasti práva </a:t>
            </a:r>
            <a:r>
              <a:rPr sz="2000" dirty="0">
                <a:latin typeface="Arial"/>
                <a:cs typeface="Arial"/>
              </a:rPr>
              <a:t>mezinárodního </a:t>
            </a:r>
            <a:r>
              <a:rPr sz="2000" spc="-5" dirty="0">
                <a:latin typeface="Arial"/>
                <a:cs typeface="Arial"/>
              </a:rPr>
              <a:t>obchodu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pro</a:t>
            </a:r>
            <a:endParaRPr sz="2000">
              <a:latin typeface="Arial"/>
              <a:cs typeface="Arial"/>
            </a:endParaRPr>
          </a:p>
          <a:p>
            <a:pPr marL="855344">
              <a:lnSpc>
                <a:spcPct val="100000"/>
              </a:lnSpc>
              <a:spcBef>
                <a:spcPts val="85"/>
              </a:spcBef>
            </a:pPr>
            <a:r>
              <a:rPr sz="2000" dirty="0">
                <a:latin typeface="Arial"/>
                <a:cs typeface="Arial"/>
              </a:rPr>
              <a:t>vztahy mezi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podnikateli!</a:t>
            </a:r>
            <a:endParaRPr sz="20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900"/>
              </a:spcBef>
              <a:buClr>
                <a:srgbClr val="0000DC"/>
              </a:buClr>
              <a:buFont typeface="Wingdings"/>
              <a:buChar char=""/>
              <a:tabLst>
                <a:tab pos="193040" algn="l"/>
              </a:tabLst>
            </a:pPr>
            <a:r>
              <a:rPr sz="2400" spc="-5" dirty="0">
                <a:latin typeface="Arial"/>
                <a:cs typeface="Arial"/>
              </a:rPr>
              <a:t>Úmluva </a:t>
            </a:r>
            <a:r>
              <a:rPr sz="2400" dirty="0">
                <a:latin typeface="Arial"/>
                <a:cs typeface="Arial"/>
              </a:rPr>
              <a:t>o </a:t>
            </a:r>
            <a:r>
              <a:rPr sz="2400" spc="-5" dirty="0">
                <a:latin typeface="Arial"/>
                <a:cs typeface="Arial"/>
              </a:rPr>
              <a:t>promlčení při mezinárodní </a:t>
            </a:r>
            <a:r>
              <a:rPr sz="2400" dirty="0">
                <a:latin typeface="Arial"/>
                <a:cs typeface="Arial"/>
              </a:rPr>
              <a:t>koupi</a:t>
            </a:r>
            <a:r>
              <a:rPr sz="2400" spc="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zboží</a:t>
            </a:r>
            <a:endParaRPr sz="24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440"/>
              </a:spcBef>
              <a:buClr>
                <a:srgbClr val="0000DC"/>
              </a:buClr>
              <a:buFont typeface="Wingdings"/>
              <a:buChar char=""/>
              <a:tabLst>
                <a:tab pos="193040" algn="l"/>
              </a:tabLst>
            </a:pPr>
            <a:r>
              <a:rPr sz="2400" spc="-5" dirty="0">
                <a:latin typeface="Arial"/>
                <a:cs typeface="Arial"/>
              </a:rPr>
              <a:t>Mezinárodní úmluvy </a:t>
            </a:r>
            <a:r>
              <a:rPr sz="2400" dirty="0">
                <a:latin typeface="Arial"/>
                <a:cs typeface="Arial"/>
              </a:rPr>
              <a:t>z </a:t>
            </a:r>
            <a:r>
              <a:rPr sz="2400" spc="-5" dirty="0">
                <a:latin typeface="Arial"/>
                <a:cs typeface="Arial"/>
              </a:rPr>
              <a:t>oblasti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přepravy</a:t>
            </a:r>
            <a:endParaRPr sz="2400">
              <a:latin typeface="Arial"/>
              <a:cs typeface="Arial"/>
            </a:endParaRPr>
          </a:p>
          <a:p>
            <a:pPr marL="443865" lvl="1" indent="-179070">
              <a:lnSpc>
                <a:spcPct val="100000"/>
              </a:lnSpc>
              <a:spcBef>
                <a:spcPts val="535"/>
              </a:spcBef>
              <a:buClr>
                <a:srgbClr val="0000DC"/>
              </a:buClr>
              <a:buFont typeface="Wingdings"/>
              <a:buChar char=""/>
              <a:tabLst>
                <a:tab pos="444500" algn="l"/>
              </a:tabLst>
            </a:pPr>
            <a:r>
              <a:rPr sz="2200" spc="-10" dirty="0">
                <a:latin typeface="Arial"/>
                <a:cs typeface="Arial"/>
              </a:rPr>
              <a:t>Úmluva </a:t>
            </a:r>
            <a:r>
              <a:rPr sz="2200" spc="-5" dirty="0">
                <a:latin typeface="Arial"/>
                <a:cs typeface="Arial"/>
              </a:rPr>
              <a:t>o mezinárodní železniční přepravě</a:t>
            </a:r>
            <a:r>
              <a:rPr sz="2200" spc="5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(COTIF)</a:t>
            </a:r>
            <a:endParaRPr sz="2200">
              <a:latin typeface="Arial"/>
              <a:cs typeface="Arial"/>
            </a:endParaRPr>
          </a:p>
          <a:p>
            <a:pPr marL="443865" lvl="1" indent="-179070">
              <a:lnSpc>
                <a:spcPct val="100000"/>
              </a:lnSpc>
              <a:buClr>
                <a:srgbClr val="0000DC"/>
              </a:buClr>
              <a:buFont typeface="Wingdings"/>
              <a:buChar char=""/>
              <a:tabLst>
                <a:tab pos="444500" algn="l"/>
              </a:tabLst>
            </a:pPr>
            <a:r>
              <a:rPr sz="2200" spc="-10" dirty="0">
                <a:latin typeface="Arial"/>
                <a:cs typeface="Arial"/>
              </a:rPr>
              <a:t>Úmluva </a:t>
            </a:r>
            <a:r>
              <a:rPr sz="2200" spc="-5" dirty="0">
                <a:latin typeface="Arial"/>
                <a:cs typeface="Arial"/>
              </a:rPr>
              <a:t>o přepravní smlouvě v </a:t>
            </a:r>
            <a:r>
              <a:rPr sz="2200" spc="-10" dirty="0">
                <a:latin typeface="Arial"/>
                <a:cs typeface="Arial"/>
              </a:rPr>
              <a:t>mezinárodní </a:t>
            </a:r>
            <a:r>
              <a:rPr sz="2200" spc="-5" dirty="0">
                <a:latin typeface="Arial"/>
                <a:cs typeface="Arial"/>
              </a:rPr>
              <a:t>silniční nákladní dopravě</a:t>
            </a:r>
            <a:r>
              <a:rPr sz="2200" spc="17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(CMR)</a:t>
            </a:r>
            <a:endParaRPr sz="2200">
              <a:latin typeface="Arial"/>
              <a:cs typeface="Arial"/>
            </a:endParaRPr>
          </a:p>
          <a:p>
            <a:pPr marL="443865" lvl="1" indent="-179070">
              <a:lnSpc>
                <a:spcPct val="100000"/>
              </a:lnSpc>
              <a:buClr>
                <a:srgbClr val="0000DC"/>
              </a:buClr>
              <a:buFont typeface="Wingdings"/>
              <a:buChar char=""/>
              <a:tabLst>
                <a:tab pos="444500" algn="l"/>
              </a:tabLst>
            </a:pPr>
            <a:r>
              <a:rPr sz="2200" spc="-10" dirty="0">
                <a:latin typeface="Arial"/>
                <a:cs typeface="Arial"/>
              </a:rPr>
              <a:t>Úmluva </a:t>
            </a:r>
            <a:r>
              <a:rPr sz="2200" spc="-5" dirty="0">
                <a:latin typeface="Arial"/>
                <a:cs typeface="Arial"/>
              </a:rPr>
              <a:t>o sjednocení některých </a:t>
            </a:r>
            <a:r>
              <a:rPr sz="2200" spc="-10" dirty="0">
                <a:latin typeface="Arial"/>
                <a:cs typeface="Arial"/>
              </a:rPr>
              <a:t>pravidel </a:t>
            </a:r>
            <a:r>
              <a:rPr sz="2200" spc="-5" dirty="0">
                <a:latin typeface="Arial"/>
                <a:cs typeface="Arial"/>
              </a:rPr>
              <a:t>o mezinárodní letecké</a:t>
            </a:r>
            <a:r>
              <a:rPr sz="2200" spc="10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přepravě</a:t>
            </a:r>
            <a:endParaRPr sz="2200">
              <a:latin typeface="Arial"/>
              <a:cs typeface="Arial"/>
            </a:endParaRPr>
          </a:p>
          <a:p>
            <a:pPr marL="443865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latin typeface="Arial"/>
                <a:cs typeface="Arial"/>
              </a:rPr>
              <a:t>(Varšavská, Montrealská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úmluva)</a:t>
            </a:r>
            <a:endParaRPr sz="2200">
              <a:latin typeface="Arial"/>
              <a:cs typeface="Arial"/>
            </a:endParaRPr>
          </a:p>
          <a:p>
            <a:pPr marL="443865" lvl="1" indent="-179070">
              <a:lnSpc>
                <a:spcPct val="100000"/>
              </a:lnSpc>
              <a:buClr>
                <a:srgbClr val="0000DC"/>
              </a:buClr>
              <a:buFont typeface="Wingdings"/>
              <a:buChar char=""/>
              <a:tabLst>
                <a:tab pos="444500" algn="l"/>
              </a:tabLst>
            </a:pPr>
            <a:r>
              <a:rPr sz="2200" spc="-10" dirty="0">
                <a:latin typeface="Arial"/>
                <a:cs typeface="Arial"/>
              </a:rPr>
              <a:t>Úmluva </a:t>
            </a:r>
            <a:r>
              <a:rPr sz="2200" spc="-5" dirty="0">
                <a:latin typeface="Arial"/>
                <a:cs typeface="Arial"/>
              </a:rPr>
              <a:t>OSN o </a:t>
            </a:r>
            <a:r>
              <a:rPr sz="2200" spc="-10" dirty="0">
                <a:latin typeface="Arial"/>
                <a:cs typeface="Arial"/>
              </a:rPr>
              <a:t>námořní </a:t>
            </a:r>
            <a:r>
              <a:rPr sz="2200" spc="-5" dirty="0">
                <a:latin typeface="Arial"/>
                <a:cs typeface="Arial"/>
              </a:rPr>
              <a:t>přepravě</a:t>
            </a:r>
            <a:r>
              <a:rPr sz="2200" spc="7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zboží</a:t>
            </a:r>
            <a:endParaRPr sz="22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0000DC"/>
              </a:buClr>
              <a:buFont typeface="Wingdings"/>
              <a:buChar char=""/>
            </a:pPr>
            <a:endParaRPr sz="325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buFont typeface="Wingdings"/>
              <a:buChar char=""/>
              <a:tabLst>
                <a:tab pos="193040" algn="l"/>
              </a:tabLst>
            </a:pPr>
            <a:r>
              <a:rPr sz="2400" spc="-5" dirty="0">
                <a:solidFill>
                  <a:srgbClr val="0000DC"/>
                </a:solidFill>
                <a:latin typeface="Arial"/>
                <a:cs typeface="Arial"/>
              </a:rPr>
              <a:t>unijní předpisy </a:t>
            </a:r>
            <a:r>
              <a:rPr sz="2400" dirty="0">
                <a:latin typeface="Arial"/>
                <a:cs typeface="Arial"/>
              </a:rPr>
              <a:t>– </a:t>
            </a:r>
            <a:r>
              <a:rPr sz="2400" spc="-5" dirty="0">
                <a:latin typeface="Arial"/>
                <a:cs typeface="Arial"/>
              </a:rPr>
              <a:t>Nařízení </a:t>
            </a:r>
            <a:r>
              <a:rPr sz="2400" dirty="0">
                <a:latin typeface="Arial"/>
                <a:cs typeface="Arial"/>
              </a:rPr>
              <a:t>o </a:t>
            </a:r>
            <a:r>
              <a:rPr sz="2400" spc="-5" dirty="0">
                <a:latin typeface="Arial"/>
                <a:cs typeface="Arial"/>
              </a:rPr>
              <a:t>statutu evropské </a:t>
            </a:r>
            <a:r>
              <a:rPr sz="2400" dirty="0">
                <a:latin typeface="Arial"/>
                <a:cs typeface="Arial"/>
              </a:rPr>
              <a:t>společnosti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(SE)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24369" y="1933829"/>
            <a:ext cx="420370" cy="391795"/>
          </a:xfrm>
          <a:custGeom>
            <a:avLst/>
            <a:gdLst/>
            <a:ahLst/>
            <a:cxnLst/>
            <a:rect l="l" t="t" r="r" b="b"/>
            <a:pathLst>
              <a:path w="420369" h="391794">
                <a:moveTo>
                  <a:pt x="359861" y="343994"/>
                </a:moveTo>
                <a:lnTo>
                  <a:pt x="338213" y="367284"/>
                </a:lnTo>
                <a:lnTo>
                  <a:pt x="420001" y="391287"/>
                </a:lnTo>
                <a:lnTo>
                  <a:pt x="405577" y="352679"/>
                </a:lnTo>
                <a:lnTo>
                  <a:pt x="369201" y="352679"/>
                </a:lnTo>
                <a:lnTo>
                  <a:pt x="359861" y="343994"/>
                </a:lnTo>
                <a:close/>
              </a:path>
              <a:path w="420369" h="391794">
                <a:moveTo>
                  <a:pt x="368489" y="334712"/>
                </a:moveTo>
                <a:lnTo>
                  <a:pt x="359861" y="343994"/>
                </a:lnTo>
                <a:lnTo>
                  <a:pt x="369201" y="352679"/>
                </a:lnTo>
                <a:lnTo>
                  <a:pt x="377837" y="343408"/>
                </a:lnTo>
                <a:lnTo>
                  <a:pt x="368489" y="334712"/>
                </a:lnTo>
                <a:close/>
              </a:path>
              <a:path w="420369" h="391794">
                <a:moveTo>
                  <a:pt x="390156" y="311404"/>
                </a:moveTo>
                <a:lnTo>
                  <a:pt x="368489" y="334712"/>
                </a:lnTo>
                <a:lnTo>
                  <a:pt x="377837" y="343408"/>
                </a:lnTo>
                <a:lnTo>
                  <a:pt x="369201" y="352679"/>
                </a:lnTo>
                <a:lnTo>
                  <a:pt x="405577" y="352679"/>
                </a:lnTo>
                <a:lnTo>
                  <a:pt x="390156" y="311404"/>
                </a:lnTo>
                <a:close/>
              </a:path>
              <a:path w="420369" h="391794">
                <a:moveTo>
                  <a:pt x="8648" y="0"/>
                </a:moveTo>
                <a:lnTo>
                  <a:pt x="0" y="9398"/>
                </a:lnTo>
                <a:lnTo>
                  <a:pt x="359861" y="343994"/>
                </a:lnTo>
                <a:lnTo>
                  <a:pt x="368489" y="334712"/>
                </a:lnTo>
                <a:lnTo>
                  <a:pt x="86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5" dirty="0"/>
              <a:t>29</a:t>
            </a:fld>
            <a:r>
              <a:rPr spc="-5" dirty="0"/>
              <a:t>	</a:t>
            </a:r>
            <a:r>
              <a:rPr spc="-15" dirty="0"/>
              <a:t>JUDr. </a:t>
            </a:r>
            <a:r>
              <a:rPr spc="-5" dirty="0"/>
              <a:t>Malachta Radovan </a:t>
            </a:r>
            <a:r>
              <a:rPr dirty="0"/>
              <a:t>-</a:t>
            </a:r>
            <a:r>
              <a:rPr spc="-40" dirty="0"/>
              <a:t> </a:t>
            </a:r>
            <a:r>
              <a:rPr spc="-5" dirty="0"/>
              <a:t>KMEP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9223" y="591388"/>
            <a:ext cx="100977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i="0" spc="-5" dirty="0">
                <a:latin typeface="Arial"/>
                <a:cs typeface="Arial"/>
              </a:rPr>
              <a:t>Organizační pokyny – </a:t>
            </a:r>
            <a:r>
              <a:rPr i="0" spc="-10" dirty="0">
                <a:latin typeface="Arial"/>
                <a:cs typeface="Arial"/>
              </a:rPr>
              <a:t>ukončení</a:t>
            </a:r>
            <a:r>
              <a:rPr i="0" spc="50" dirty="0">
                <a:latin typeface="Arial"/>
                <a:cs typeface="Arial"/>
              </a:rPr>
              <a:t> </a:t>
            </a:r>
            <a:r>
              <a:rPr i="0" spc="-10" dirty="0">
                <a:latin typeface="Arial"/>
                <a:cs typeface="Arial"/>
              </a:rPr>
              <a:t>předmětu</a:t>
            </a:r>
          </a:p>
        </p:txBody>
      </p:sp>
      <p:sp>
        <p:nvSpPr>
          <p:cNvPr id="3" name="object 3"/>
          <p:cNvSpPr/>
          <p:nvPr/>
        </p:nvSpPr>
        <p:spPr>
          <a:xfrm>
            <a:off x="719327" y="1691639"/>
            <a:ext cx="10753725" cy="4152900"/>
          </a:xfrm>
          <a:custGeom>
            <a:avLst/>
            <a:gdLst/>
            <a:ahLst/>
            <a:cxnLst/>
            <a:rect l="l" t="t" r="r" b="b"/>
            <a:pathLst>
              <a:path w="10753725" h="4152900">
                <a:moveTo>
                  <a:pt x="10753344" y="0"/>
                </a:moveTo>
                <a:lnTo>
                  <a:pt x="0" y="0"/>
                </a:lnTo>
                <a:lnTo>
                  <a:pt x="0" y="4152900"/>
                </a:lnTo>
                <a:lnTo>
                  <a:pt x="10753344" y="4152900"/>
                </a:lnTo>
                <a:lnTo>
                  <a:pt x="10753344" y="0"/>
                </a:lnTo>
                <a:close/>
              </a:path>
            </a:pathLst>
          </a:custGeom>
          <a:solidFill>
            <a:srgbClr val="DB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24666" y="1868530"/>
            <a:ext cx="10753725" cy="3799117"/>
          </a:xfrm>
          <a:prstGeom prst="rect">
            <a:avLst/>
          </a:prstGeom>
          <a:ln w="9144">
            <a:solidFill>
              <a:srgbClr val="0000DC"/>
            </a:solidFill>
          </a:ln>
        </p:spPr>
        <p:txBody>
          <a:bodyPr vert="horz" wrap="square" lIns="0" tIns="125095" rIns="0" bIns="0" rtlCol="0">
            <a:spAutoFit/>
          </a:bodyPr>
          <a:lstStyle/>
          <a:p>
            <a:pPr marL="252095" indent="-180340">
              <a:lnSpc>
                <a:spcPct val="100000"/>
              </a:lnSpc>
              <a:spcBef>
                <a:spcPts val="985"/>
              </a:spcBef>
              <a:buClr>
                <a:srgbClr val="0000DC"/>
              </a:buClr>
              <a:buChar char="̶"/>
              <a:tabLst>
                <a:tab pos="252095" algn="l"/>
                <a:tab pos="252729" algn="l"/>
              </a:tabLst>
            </a:pPr>
            <a:r>
              <a:rPr sz="2800" spc="-5" dirty="0">
                <a:latin typeface="Arial"/>
                <a:cs typeface="Arial"/>
              </a:rPr>
              <a:t>aktivita na přednáškách (dobrovolná, </a:t>
            </a:r>
            <a:r>
              <a:rPr sz="2800" dirty="0">
                <a:latin typeface="Arial"/>
                <a:cs typeface="Arial"/>
              </a:rPr>
              <a:t>lze získat </a:t>
            </a:r>
            <a:r>
              <a:rPr sz="2800" spc="-5" dirty="0">
                <a:latin typeface="Arial"/>
                <a:cs typeface="Arial"/>
              </a:rPr>
              <a:t>„body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navíc“)</a:t>
            </a:r>
            <a:endParaRPr sz="2800" dirty="0">
              <a:latin typeface="Arial"/>
              <a:cs typeface="Arial"/>
            </a:endParaRPr>
          </a:p>
          <a:p>
            <a:pPr marL="252095" indent="-180340">
              <a:lnSpc>
                <a:spcPct val="100000"/>
              </a:lnSpc>
              <a:spcBef>
                <a:spcPts val="1680"/>
              </a:spcBef>
              <a:buClr>
                <a:srgbClr val="0000DC"/>
              </a:buClr>
              <a:buChar char="̶"/>
              <a:tabLst>
                <a:tab pos="252095" algn="l"/>
                <a:tab pos="252729" algn="l"/>
              </a:tabLst>
            </a:pPr>
            <a:r>
              <a:rPr lang="cs-CZ" sz="2800" spc="-5" dirty="0">
                <a:solidFill>
                  <a:schemeClr val="tx2"/>
                </a:solidFill>
                <a:latin typeface="Arial"/>
                <a:cs typeface="Arial"/>
              </a:rPr>
              <a:t>koncipování kupní smlouvy </a:t>
            </a:r>
            <a:r>
              <a:rPr lang="cs-CZ" sz="2800" spc="-5" dirty="0">
                <a:latin typeface="Arial"/>
                <a:cs typeface="Arial"/>
              </a:rPr>
              <a:t>(20 b.) </a:t>
            </a:r>
          </a:p>
          <a:p>
            <a:pPr marL="252095" indent="-180340">
              <a:lnSpc>
                <a:spcPct val="100000"/>
              </a:lnSpc>
              <a:spcBef>
                <a:spcPts val="1680"/>
              </a:spcBef>
              <a:buClr>
                <a:srgbClr val="0000DC"/>
              </a:buClr>
              <a:buChar char="̶"/>
              <a:tabLst>
                <a:tab pos="252095" algn="l"/>
                <a:tab pos="252729" algn="l"/>
              </a:tabLst>
            </a:pPr>
            <a:r>
              <a:rPr lang="cs-CZ" sz="2800" spc="-5" dirty="0">
                <a:solidFill>
                  <a:schemeClr val="tx2"/>
                </a:solidFill>
                <a:latin typeface="Arial"/>
                <a:cs typeface="Arial"/>
              </a:rPr>
              <a:t>zkouška</a:t>
            </a:r>
            <a:r>
              <a:rPr lang="cs-CZ" sz="2800" spc="-5" dirty="0">
                <a:latin typeface="Arial"/>
                <a:cs typeface="Arial"/>
              </a:rPr>
              <a:t> (60 b. – min. 30 b.)</a:t>
            </a:r>
            <a:endParaRPr sz="2800" dirty="0">
              <a:latin typeface="Arial"/>
              <a:cs typeface="Arial"/>
            </a:endParaRPr>
          </a:p>
          <a:p>
            <a:pPr marL="72390" marR="8853170">
              <a:lnSpc>
                <a:spcPct val="150100"/>
              </a:lnSpc>
              <a:buClr>
                <a:srgbClr val="0000DC"/>
              </a:buClr>
              <a:tabLst>
                <a:tab pos="252095" algn="l"/>
                <a:tab pos="252729" algn="l"/>
              </a:tabLst>
            </a:pPr>
            <a:r>
              <a:rPr sz="2800" spc="-10" dirty="0">
                <a:latin typeface="Arial"/>
                <a:cs typeface="Arial"/>
              </a:rPr>
              <a:t>Hod</a:t>
            </a:r>
            <a:r>
              <a:rPr sz="2800" spc="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o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í:</a:t>
            </a:r>
            <a:endParaRPr sz="2800" dirty="0">
              <a:latin typeface="Arial"/>
              <a:cs typeface="Arial"/>
            </a:endParaRPr>
          </a:p>
          <a:p>
            <a:pPr marL="529590" indent="-457200">
              <a:lnSpc>
                <a:spcPct val="100000"/>
              </a:lnSpc>
              <a:spcBef>
                <a:spcPts val="168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latin typeface="Arial"/>
                <a:cs typeface="Arial"/>
              </a:rPr>
              <a:t>X – 80-72 na A</a:t>
            </a:r>
          </a:p>
          <a:p>
            <a:pPr marL="529590" indent="-457200">
              <a:lnSpc>
                <a:spcPct val="100000"/>
              </a:lnSpc>
              <a:spcBef>
                <a:spcPts val="168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latin typeface="Arial"/>
                <a:cs typeface="Arial"/>
              </a:rPr>
              <a:t>71-64 B, 63-56 C, 55-48 D, 47-40 E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15200" y="2667000"/>
            <a:ext cx="4018787" cy="26791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75818" y="6261413"/>
            <a:ext cx="1612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3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7542" y="6261413"/>
            <a:ext cx="228346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15" dirty="0">
                <a:solidFill>
                  <a:srgbClr val="0000DC"/>
                </a:solidFill>
                <a:latin typeface="Arial"/>
                <a:cs typeface="Arial"/>
              </a:rPr>
              <a:t>JUDr. </a:t>
            </a:r>
            <a:r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Malachta Radovan 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-</a:t>
            </a:r>
            <a:r>
              <a:rPr sz="1200" spc="-4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KMEP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5629" y="590499"/>
            <a:ext cx="338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i="0" spc="-5" dirty="0">
                <a:latin typeface="Arial"/>
                <a:cs typeface="Arial"/>
              </a:rPr>
              <a:t>Přímá</a:t>
            </a:r>
            <a:r>
              <a:rPr i="0" spc="-40" dirty="0">
                <a:latin typeface="Arial"/>
                <a:cs typeface="Arial"/>
              </a:rPr>
              <a:t> </a:t>
            </a:r>
            <a:r>
              <a:rPr i="0" spc="-10" dirty="0">
                <a:latin typeface="Arial"/>
                <a:cs typeface="Arial"/>
              </a:rPr>
              <a:t>metoda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5" dirty="0"/>
              <a:t>30</a:t>
            </a:fld>
            <a:r>
              <a:rPr spc="-5" dirty="0"/>
              <a:t>	</a:t>
            </a:r>
            <a:r>
              <a:rPr spc="-15" dirty="0"/>
              <a:t>JUDr. </a:t>
            </a:r>
            <a:r>
              <a:rPr spc="-5" dirty="0"/>
              <a:t>Malachta Radovan </a:t>
            </a:r>
            <a:r>
              <a:rPr dirty="0"/>
              <a:t>-</a:t>
            </a:r>
            <a:r>
              <a:rPr spc="-40" dirty="0"/>
              <a:t> </a:t>
            </a:r>
            <a:r>
              <a:rPr spc="-5" dirty="0"/>
              <a:t>KMEP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9327" y="1534667"/>
            <a:ext cx="10753725" cy="4104640"/>
          </a:xfrm>
          <a:prstGeom prst="rect">
            <a:avLst/>
          </a:prstGeom>
          <a:ln w="9144">
            <a:solidFill>
              <a:srgbClr val="0000DC"/>
            </a:solidFill>
          </a:ln>
        </p:spPr>
        <p:txBody>
          <a:bodyPr vert="horz" wrap="square" lIns="0" tIns="124460" rIns="0" bIns="0" rtlCol="0">
            <a:spAutoFit/>
          </a:bodyPr>
          <a:lstStyle/>
          <a:p>
            <a:pPr marL="252095" indent="-180340">
              <a:lnSpc>
                <a:spcPct val="100000"/>
              </a:lnSpc>
              <a:spcBef>
                <a:spcPts val="980"/>
              </a:spcBef>
              <a:buClr>
                <a:srgbClr val="0000DC"/>
              </a:buClr>
              <a:buFont typeface="Wingdings"/>
              <a:buChar char=""/>
              <a:tabLst>
                <a:tab pos="252729" algn="l"/>
              </a:tabLst>
            </a:pPr>
            <a:r>
              <a:rPr sz="2800" spc="-5" dirty="0">
                <a:latin typeface="Arial"/>
                <a:cs typeface="Arial"/>
              </a:rPr>
              <a:t>speciální k metodě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kolizní</a:t>
            </a:r>
            <a:endParaRPr sz="2800">
              <a:latin typeface="Arial"/>
              <a:cs typeface="Arial"/>
            </a:endParaRPr>
          </a:p>
          <a:p>
            <a:pPr marL="252095" indent="-180340">
              <a:lnSpc>
                <a:spcPct val="100000"/>
              </a:lnSpc>
              <a:spcBef>
                <a:spcPts val="1680"/>
              </a:spcBef>
              <a:buClr>
                <a:srgbClr val="0000DC"/>
              </a:buClr>
              <a:buFont typeface="Wingdings"/>
              <a:buChar char=""/>
              <a:tabLst>
                <a:tab pos="252729" algn="l"/>
              </a:tabLst>
            </a:pPr>
            <a:r>
              <a:rPr sz="2800" spc="-5" dirty="0">
                <a:latin typeface="Arial"/>
                <a:cs typeface="Arial"/>
              </a:rPr>
              <a:t>méně </a:t>
            </a:r>
            <a:r>
              <a:rPr sz="2800" dirty="0">
                <a:latin typeface="Arial"/>
                <a:cs typeface="Arial"/>
              </a:rPr>
              <a:t>častá </a:t>
            </a:r>
            <a:r>
              <a:rPr sz="2800" spc="-5" dirty="0">
                <a:latin typeface="Arial"/>
                <a:cs typeface="Arial"/>
              </a:rPr>
              <a:t>(než metoda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kolizní)</a:t>
            </a:r>
            <a:endParaRPr sz="2800">
              <a:latin typeface="Arial"/>
              <a:cs typeface="Arial"/>
            </a:endParaRPr>
          </a:p>
          <a:p>
            <a:pPr marL="252095" indent="-180340">
              <a:lnSpc>
                <a:spcPct val="100000"/>
              </a:lnSpc>
              <a:spcBef>
                <a:spcPts val="1680"/>
              </a:spcBef>
              <a:buClr>
                <a:srgbClr val="0000DC"/>
              </a:buClr>
              <a:buFont typeface="Wingdings"/>
              <a:buChar char=""/>
              <a:tabLst>
                <a:tab pos="252729" algn="l"/>
              </a:tabLst>
            </a:pPr>
            <a:r>
              <a:rPr sz="2800" spc="-5" dirty="0">
                <a:latin typeface="Arial"/>
                <a:cs typeface="Arial"/>
              </a:rPr>
              <a:t>využití </a:t>
            </a:r>
            <a:r>
              <a:rPr sz="2800" b="1" spc="-5" dirty="0">
                <a:solidFill>
                  <a:srgbClr val="0000DC"/>
                </a:solidFill>
                <a:latin typeface="Arial"/>
                <a:cs typeface="Arial"/>
              </a:rPr>
              <a:t>přímých</a:t>
            </a:r>
            <a:r>
              <a:rPr sz="2800" b="1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DC"/>
                </a:solidFill>
                <a:latin typeface="Arial"/>
                <a:cs typeface="Arial"/>
              </a:rPr>
              <a:t>norem</a:t>
            </a:r>
            <a:endParaRPr sz="2800">
              <a:latin typeface="Arial"/>
              <a:cs typeface="Arial"/>
            </a:endParaRPr>
          </a:p>
          <a:p>
            <a:pPr marL="503555" lvl="1" indent="-179070">
              <a:lnSpc>
                <a:spcPct val="100000"/>
              </a:lnSpc>
              <a:spcBef>
                <a:spcPts val="640"/>
              </a:spcBef>
              <a:buFont typeface="Wingdings"/>
              <a:buChar char=""/>
              <a:tabLst>
                <a:tab pos="504190" algn="l"/>
              </a:tabLst>
            </a:pPr>
            <a:r>
              <a:rPr sz="2400" spc="-5" dirty="0">
                <a:solidFill>
                  <a:srgbClr val="0000DC"/>
                </a:solidFill>
                <a:latin typeface="Arial"/>
                <a:cs typeface="Arial"/>
              </a:rPr>
              <a:t>stanoví přímo práva </a:t>
            </a:r>
            <a:r>
              <a:rPr sz="2400" dirty="0">
                <a:solidFill>
                  <a:srgbClr val="0000DC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0000DC"/>
                </a:solidFill>
                <a:latin typeface="Arial"/>
                <a:cs typeface="Arial"/>
              </a:rPr>
              <a:t>povinnosti</a:t>
            </a:r>
            <a:r>
              <a:rPr sz="2400" spc="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DC"/>
                </a:solidFill>
                <a:latin typeface="Arial"/>
                <a:cs typeface="Arial"/>
              </a:rPr>
              <a:t>subjektů</a:t>
            </a:r>
            <a:endParaRPr sz="2400">
              <a:latin typeface="Arial"/>
              <a:cs typeface="Arial"/>
            </a:endParaRPr>
          </a:p>
          <a:p>
            <a:pPr marL="503555" lvl="1" indent="-179070">
              <a:lnSpc>
                <a:spcPct val="100000"/>
              </a:lnSpc>
              <a:spcBef>
                <a:spcPts val="5"/>
              </a:spcBef>
              <a:buClr>
                <a:srgbClr val="0000DC"/>
              </a:buClr>
              <a:buFont typeface="Wingdings"/>
              <a:buChar char=""/>
              <a:tabLst>
                <a:tab pos="504190" algn="l"/>
              </a:tabLst>
            </a:pPr>
            <a:r>
              <a:rPr sz="2400" spc="-5" dirty="0">
                <a:latin typeface="Arial"/>
                <a:cs typeface="Arial"/>
              </a:rPr>
              <a:t>bezprostřední aplikace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norem</a:t>
            </a:r>
            <a:endParaRPr sz="2400">
              <a:latin typeface="Arial"/>
              <a:cs typeface="Arial"/>
            </a:endParaRPr>
          </a:p>
          <a:p>
            <a:pPr marL="503555" lvl="1" indent="-179070">
              <a:lnSpc>
                <a:spcPct val="100000"/>
              </a:lnSpc>
              <a:buClr>
                <a:srgbClr val="0000DC"/>
              </a:buClr>
              <a:buFont typeface="Wingdings"/>
              <a:buChar char=""/>
              <a:tabLst>
                <a:tab pos="504190" algn="l"/>
              </a:tabLst>
            </a:pPr>
            <a:r>
              <a:rPr sz="2400" spc="-5" dirty="0">
                <a:latin typeface="Arial"/>
                <a:cs typeface="Arial"/>
              </a:rPr>
              <a:t>hmotněprávní normy</a:t>
            </a:r>
            <a:endParaRPr sz="2400">
              <a:latin typeface="Arial"/>
              <a:cs typeface="Arial"/>
            </a:endParaRPr>
          </a:p>
          <a:p>
            <a:pPr marL="503555" lvl="1" indent="-179070">
              <a:lnSpc>
                <a:spcPct val="100000"/>
              </a:lnSpc>
              <a:buClr>
                <a:srgbClr val="0000DC"/>
              </a:buClr>
              <a:buFont typeface="Wingdings"/>
              <a:buChar char=""/>
              <a:tabLst>
                <a:tab pos="504190" algn="l"/>
              </a:tabLst>
            </a:pPr>
            <a:r>
              <a:rPr sz="2400" spc="-5" dirty="0">
                <a:latin typeface="Arial"/>
                <a:cs typeface="Arial"/>
              </a:rPr>
              <a:t>unifikace práva </a:t>
            </a:r>
            <a:r>
              <a:rPr sz="2400" dirty="0">
                <a:latin typeface="Arial"/>
                <a:cs typeface="Arial"/>
              </a:rPr>
              <a:t>(</a:t>
            </a:r>
            <a:r>
              <a:rPr sz="2400" i="1" dirty="0">
                <a:latin typeface="Arial"/>
                <a:cs typeface="Arial"/>
              </a:rPr>
              <a:t>co to je</a:t>
            </a:r>
            <a:r>
              <a:rPr sz="2400" i="1" spc="-10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unifikace?</a:t>
            </a:r>
            <a:r>
              <a:rPr sz="2400" spc="-5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503555" lvl="1" indent="-179070">
              <a:lnSpc>
                <a:spcPct val="100000"/>
              </a:lnSpc>
              <a:buClr>
                <a:srgbClr val="0000DC"/>
              </a:buClr>
              <a:buFont typeface="Wingdings"/>
              <a:buChar char=""/>
              <a:tabLst>
                <a:tab pos="504190" algn="l"/>
              </a:tabLst>
            </a:pPr>
            <a:r>
              <a:rPr sz="2400" spc="-5" dirty="0">
                <a:latin typeface="Arial"/>
                <a:cs typeface="Arial"/>
              </a:rPr>
              <a:t>mezinárodní </a:t>
            </a:r>
            <a:r>
              <a:rPr sz="2400" dirty="0">
                <a:latin typeface="Arial"/>
                <a:cs typeface="Arial"/>
              </a:rPr>
              <a:t>smlouvy (typicky, </a:t>
            </a:r>
            <a:r>
              <a:rPr sz="2400" spc="-5" dirty="0">
                <a:latin typeface="Arial"/>
                <a:cs typeface="Arial"/>
              </a:rPr>
              <a:t>ale ne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výlučně)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9439" y="591388"/>
            <a:ext cx="84550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i="0" spc="-10" dirty="0">
                <a:latin typeface="Arial"/>
                <a:cs typeface="Arial"/>
              </a:rPr>
              <a:t>VZTAH KOLIZNÍ </a:t>
            </a:r>
            <a:r>
              <a:rPr i="0" spc="-5" dirty="0">
                <a:latin typeface="Arial"/>
                <a:cs typeface="Arial"/>
              </a:rPr>
              <a:t>A PŘÍMÉ METODY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5" dirty="0"/>
              <a:t>31</a:t>
            </a:fld>
            <a:r>
              <a:rPr spc="-5" dirty="0"/>
              <a:t>	</a:t>
            </a:r>
            <a:r>
              <a:rPr spc="-15" dirty="0"/>
              <a:t>JUDr. </a:t>
            </a:r>
            <a:r>
              <a:rPr spc="-5" dirty="0"/>
              <a:t>Malachta Radovan </a:t>
            </a:r>
            <a:r>
              <a:rPr dirty="0"/>
              <a:t>-</a:t>
            </a:r>
            <a:r>
              <a:rPr spc="-40" dirty="0"/>
              <a:t> </a:t>
            </a:r>
            <a:r>
              <a:rPr spc="-5" dirty="0"/>
              <a:t>KMEP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9170" y="2063623"/>
            <a:ext cx="10419080" cy="36531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7185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PŘÍMÁ </a:t>
            </a:r>
            <a:r>
              <a:rPr sz="2800" b="1" spc="-10" dirty="0">
                <a:solidFill>
                  <a:srgbClr val="C00000"/>
                </a:solidFill>
                <a:latin typeface="Arial"/>
                <a:cs typeface="Arial"/>
              </a:rPr>
              <a:t>METODA 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MÁ </a:t>
            </a:r>
            <a:r>
              <a:rPr sz="2800" b="1" spc="-10" dirty="0">
                <a:solidFill>
                  <a:srgbClr val="C00000"/>
                </a:solidFill>
                <a:latin typeface="Arial"/>
                <a:cs typeface="Arial"/>
              </a:rPr>
              <a:t>PŘEDNOST PŘED KOLIZNÍ</a:t>
            </a:r>
            <a:r>
              <a:rPr sz="2800" b="1" spc="1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Arial"/>
                <a:cs typeface="Arial"/>
              </a:rPr>
              <a:t>METODOU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i="1" spc="-10" dirty="0">
                <a:latin typeface="Arial"/>
                <a:cs typeface="Arial"/>
              </a:rPr>
              <a:t>Co </a:t>
            </a:r>
            <a:r>
              <a:rPr sz="2800" i="1" spc="-5" dirty="0">
                <a:latin typeface="Arial"/>
                <a:cs typeface="Arial"/>
              </a:rPr>
              <a:t>to znamená pro úpravu mezinárodní kupní</a:t>
            </a:r>
            <a:r>
              <a:rPr sz="2800" i="1" spc="75" dirty="0">
                <a:latin typeface="Arial"/>
                <a:cs typeface="Arial"/>
              </a:rPr>
              <a:t> </a:t>
            </a:r>
            <a:r>
              <a:rPr sz="2800" i="1" spc="5" dirty="0">
                <a:latin typeface="Arial"/>
                <a:cs typeface="Arial"/>
              </a:rPr>
              <a:t>smlouvy</a:t>
            </a:r>
            <a:r>
              <a:rPr sz="2800" spc="5" dirty="0"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50000"/>
              </a:lnSpc>
              <a:spcBef>
                <a:spcPts val="5"/>
              </a:spcBef>
            </a:pPr>
            <a:r>
              <a:rPr sz="2800" spc="-5" dirty="0">
                <a:latin typeface="Arial"/>
                <a:cs typeface="Arial"/>
              </a:rPr>
              <a:t>Pokud </a:t>
            </a:r>
            <a:r>
              <a:rPr sz="2800" dirty="0">
                <a:latin typeface="Arial"/>
                <a:cs typeface="Arial"/>
              </a:rPr>
              <a:t>je </a:t>
            </a:r>
            <a:r>
              <a:rPr sz="2800" spc="-5" dirty="0">
                <a:latin typeface="Arial"/>
                <a:cs typeface="Arial"/>
              </a:rPr>
              <a:t>možno, aplikuje se mezinárodní smlouva – Úmluva OSN  o </a:t>
            </a:r>
            <a:r>
              <a:rPr sz="2800" dirty="0">
                <a:latin typeface="Arial"/>
                <a:cs typeface="Arial"/>
              </a:rPr>
              <a:t>smlouvách </a:t>
            </a:r>
            <a:r>
              <a:rPr sz="2800" spc="-5" dirty="0">
                <a:latin typeface="Arial"/>
                <a:cs typeface="Arial"/>
              </a:rPr>
              <a:t>o mezinárodní koupi zboží </a:t>
            </a:r>
            <a:r>
              <a:rPr sz="2800" dirty="0">
                <a:solidFill>
                  <a:srgbClr val="0000DC"/>
                </a:solidFill>
                <a:latin typeface="Arial"/>
                <a:cs typeface="Arial"/>
              </a:rPr>
              <a:t>přednostně</a:t>
            </a:r>
            <a:r>
              <a:rPr sz="2800" dirty="0">
                <a:latin typeface="Arial"/>
                <a:cs typeface="Arial"/>
              </a:rPr>
              <a:t>, protože  </a:t>
            </a:r>
            <a:r>
              <a:rPr sz="2800" spc="-5" dirty="0">
                <a:latin typeface="Arial"/>
                <a:cs typeface="Arial"/>
              </a:rPr>
              <a:t>obsahuje přímé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normy.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84117" y="6054852"/>
            <a:ext cx="153213" cy="239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141391" y="6054852"/>
            <a:ext cx="121416" cy="2423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81325" y="6054852"/>
            <a:ext cx="127191" cy="2395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635702" y="6066370"/>
            <a:ext cx="104139" cy="228600"/>
          </a:xfrm>
          <a:custGeom>
            <a:avLst/>
            <a:gdLst/>
            <a:ahLst/>
            <a:cxnLst/>
            <a:rect l="l" t="t" r="r" b="b"/>
            <a:pathLst>
              <a:path w="104140" h="228600">
                <a:moveTo>
                  <a:pt x="104063" y="213563"/>
                </a:moveTo>
                <a:lnTo>
                  <a:pt x="72263" y="213563"/>
                </a:lnTo>
                <a:lnTo>
                  <a:pt x="72263" y="0"/>
                </a:lnTo>
                <a:lnTo>
                  <a:pt x="34683" y="0"/>
                </a:lnTo>
                <a:lnTo>
                  <a:pt x="34683" y="213563"/>
                </a:lnTo>
                <a:lnTo>
                  <a:pt x="0" y="213563"/>
                </a:lnTo>
                <a:lnTo>
                  <a:pt x="0" y="227990"/>
                </a:lnTo>
                <a:lnTo>
                  <a:pt x="104063" y="227990"/>
                </a:lnTo>
                <a:lnTo>
                  <a:pt x="104063" y="213563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910126" y="6398475"/>
            <a:ext cx="121920" cy="242570"/>
          </a:xfrm>
          <a:custGeom>
            <a:avLst/>
            <a:gdLst/>
            <a:ahLst/>
            <a:cxnLst/>
            <a:rect l="l" t="t" r="r" b="b"/>
            <a:pathLst>
              <a:path w="121920" h="242570">
                <a:moveTo>
                  <a:pt x="121412" y="224599"/>
                </a:moveTo>
                <a:lnTo>
                  <a:pt x="17348" y="224599"/>
                </a:lnTo>
                <a:lnTo>
                  <a:pt x="17348" y="0"/>
                </a:lnTo>
                <a:lnTo>
                  <a:pt x="0" y="0"/>
                </a:lnTo>
                <a:lnTo>
                  <a:pt x="0" y="224599"/>
                </a:lnTo>
                <a:lnTo>
                  <a:pt x="0" y="242366"/>
                </a:lnTo>
                <a:lnTo>
                  <a:pt x="121412" y="242366"/>
                </a:lnTo>
                <a:lnTo>
                  <a:pt x="121412" y="224599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132718" y="6398245"/>
            <a:ext cx="141650" cy="2424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352417" y="6398245"/>
            <a:ext cx="187894" cy="2424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94842" y="1318640"/>
            <a:ext cx="11143615" cy="518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4345" marR="619125" indent="-178435">
              <a:lnSpc>
                <a:spcPct val="100000"/>
              </a:lnSpc>
              <a:spcBef>
                <a:spcPts val="100"/>
              </a:spcBef>
              <a:buClr>
                <a:srgbClr val="0000DC"/>
              </a:buClr>
              <a:buFont typeface="Wingdings"/>
              <a:buChar char=""/>
              <a:tabLst>
                <a:tab pos="474980" algn="l"/>
              </a:tabLst>
            </a:pPr>
            <a:r>
              <a:rPr sz="2400" i="1" spc="-10" dirty="0">
                <a:latin typeface="Arial"/>
                <a:cs typeface="Arial"/>
              </a:rPr>
              <a:t>„Smlouva </a:t>
            </a:r>
            <a:r>
              <a:rPr sz="2400" i="1" dirty="0">
                <a:latin typeface="Arial"/>
                <a:cs typeface="Arial"/>
              </a:rPr>
              <a:t>o koupi zboží se řídí </a:t>
            </a:r>
            <a:r>
              <a:rPr sz="2400" i="1" spc="-5" dirty="0">
                <a:latin typeface="Arial"/>
                <a:cs typeface="Arial"/>
              </a:rPr>
              <a:t>právem </a:t>
            </a:r>
            <a:r>
              <a:rPr sz="2400" i="1" spc="-10" dirty="0">
                <a:latin typeface="Arial"/>
                <a:cs typeface="Arial"/>
              </a:rPr>
              <a:t>země, </a:t>
            </a:r>
            <a:r>
              <a:rPr sz="2400" i="1" dirty="0">
                <a:latin typeface="Arial"/>
                <a:cs typeface="Arial"/>
              </a:rPr>
              <a:t>v </a:t>
            </a:r>
            <a:r>
              <a:rPr sz="2400" i="1" spc="-5" dirty="0">
                <a:latin typeface="Arial"/>
                <a:cs typeface="Arial"/>
              </a:rPr>
              <a:t>níž </a:t>
            </a:r>
            <a:r>
              <a:rPr sz="2400" i="1" spc="-15" dirty="0">
                <a:latin typeface="Arial"/>
                <a:cs typeface="Arial"/>
              </a:rPr>
              <a:t>má </a:t>
            </a:r>
            <a:r>
              <a:rPr sz="2400" i="1" spc="-5" dirty="0">
                <a:latin typeface="Arial"/>
                <a:cs typeface="Arial"/>
              </a:rPr>
              <a:t>prodávající obvyklé  bydliště.“</a:t>
            </a:r>
            <a:endParaRPr sz="2400" dirty="0">
              <a:latin typeface="Arial"/>
              <a:cs typeface="Arial"/>
            </a:endParaRPr>
          </a:p>
          <a:p>
            <a:pPr marL="474345" marR="732790" indent="-178435">
              <a:lnSpc>
                <a:spcPct val="100000"/>
              </a:lnSpc>
              <a:buClr>
                <a:srgbClr val="0000DC"/>
              </a:buClr>
              <a:buFont typeface="Wingdings"/>
              <a:buChar char=""/>
              <a:tabLst>
                <a:tab pos="474980" algn="l"/>
              </a:tabLst>
            </a:pPr>
            <a:r>
              <a:rPr sz="2400" i="1" spc="-5" dirty="0">
                <a:latin typeface="Arial"/>
                <a:cs typeface="Arial"/>
              </a:rPr>
              <a:t>„Prodávající je povinen dodat </a:t>
            </a:r>
            <a:r>
              <a:rPr sz="2400" i="1" dirty="0">
                <a:latin typeface="Arial"/>
                <a:cs typeface="Arial"/>
              </a:rPr>
              <a:t>zboží, </a:t>
            </a:r>
            <a:r>
              <a:rPr sz="2400" i="1" spc="-5" dirty="0">
                <a:latin typeface="Arial"/>
                <a:cs typeface="Arial"/>
              </a:rPr>
              <a:t>předat </a:t>
            </a:r>
            <a:r>
              <a:rPr sz="2400" i="1" spc="-10" dirty="0">
                <a:latin typeface="Arial"/>
                <a:cs typeface="Arial"/>
              </a:rPr>
              <a:t>jakékoli </a:t>
            </a:r>
            <a:r>
              <a:rPr sz="2400" i="1" spc="-5" dirty="0">
                <a:latin typeface="Arial"/>
                <a:cs typeface="Arial"/>
              </a:rPr>
              <a:t>doklady, </a:t>
            </a:r>
            <a:r>
              <a:rPr sz="2400" i="1" dirty="0">
                <a:latin typeface="Arial"/>
                <a:cs typeface="Arial"/>
              </a:rPr>
              <a:t>které se k  </a:t>
            </a:r>
            <a:r>
              <a:rPr sz="2400" i="1" spc="-10" dirty="0">
                <a:latin typeface="Arial"/>
                <a:cs typeface="Arial"/>
              </a:rPr>
              <a:t>němu </a:t>
            </a:r>
            <a:r>
              <a:rPr sz="2400" i="1" dirty="0">
                <a:latin typeface="Arial"/>
                <a:cs typeface="Arial"/>
              </a:rPr>
              <a:t>vztahují, a </a:t>
            </a:r>
            <a:r>
              <a:rPr sz="2400" i="1" spc="-5" dirty="0">
                <a:latin typeface="Arial"/>
                <a:cs typeface="Arial"/>
              </a:rPr>
              <a:t>vlastnické právo </a:t>
            </a:r>
            <a:r>
              <a:rPr sz="2400" i="1" dirty="0">
                <a:latin typeface="Arial"/>
                <a:cs typeface="Arial"/>
              </a:rPr>
              <a:t>ke zboží. </a:t>
            </a:r>
            <a:r>
              <a:rPr sz="2400" i="1" spc="-5" dirty="0">
                <a:latin typeface="Arial"/>
                <a:cs typeface="Arial"/>
              </a:rPr>
              <a:t>Kupující je povinen zaplatit </a:t>
            </a:r>
            <a:r>
              <a:rPr sz="2400" i="1" dirty="0">
                <a:latin typeface="Arial"/>
                <a:cs typeface="Arial"/>
              </a:rPr>
              <a:t>za  </a:t>
            </a:r>
            <a:r>
              <a:rPr sz="2400" i="1" spc="-5" dirty="0">
                <a:latin typeface="Arial"/>
                <a:cs typeface="Arial"/>
              </a:rPr>
              <a:t>zboží kupní cenu </a:t>
            </a:r>
            <a:r>
              <a:rPr sz="2400" i="1" dirty="0">
                <a:latin typeface="Arial"/>
                <a:cs typeface="Arial"/>
              </a:rPr>
              <a:t>a </a:t>
            </a:r>
            <a:r>
              <a:rPr sz="2400" i="1" spc="-5" dirty="0">
                <a:latin typeface="Arial"/>
                <a:cs typeface="Arial"/>
              </a:rPr>
              <a:t>převzít</a:t>
            </a:r>
            <a:r>
              <a:rPr sz="2400" i="1" spc="5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dodávku.“</a:t>
            </a:r>
            <a:endParaRPr sz="2400" dirty="0">
              <a:latin typeface="Arial"/>
              <a:cs typeface="Arial"/>
            </a:endParaRPr>
          </a:p>
          <a:p>
            <a:pPr marL="474345" marR="1289685" indent="-178435">
              <a:lnSpc>
                <a:spcPct val="100000"/>
              </a:lnSpc>
              <a:spcBef>
                <a:spcPts val="5"/>
              </a:spcBef>
              <a:buClr>
                <a:srgbClr val="0000DC"/>
              </a:buClr>
              <a:buFont typeface="Wingdings"/>
              <a:buChar char=""/>
              <a:tabLst>
                <a:tab pos="474980" algn="l"/>
              </a:tabLst>
            </a:pPr>
            <a:r>
              <a:rPr sz="2400" i="1" spc="-5" dirty="0">
                <a:latin typeface="Arial"/>
                <a:cs typeface="Arial"/>
              </a:rPr>
              <a:t>„Dopravce je povinen vhodným způsobem potvrdit převzetí zásilky na  druhopisu nákladního listu </a:t>
            </a:r>
            <a:r>
              <a:rPr sz="2400" i="1" dirty="0">
                <a:latin typeface="Arial"/>
                <a:cs typeface="Arial"/>
              </a:rPr>
              <a:t>a </a:t>
            </a:r>
            <a:r>
              <a:rPr sz="2400" i="1" spc="-5" dirty="0">
                <a:latin typeface="Arial"/>
                <a:cs typeface="Arial"/>
              </a:rPr>
              <a:t>předat </a:t>
            </a:r>
            <a:r>
              <a:rPr sz="2400" i="1" dirty="0">
                <a:latin typeface="Arial"/>
                <a:cs typeface="Arial"/>
              </a:rPr>
              <a:t>tento </a:t>
            </a:r>
            <a:r>
              <a:rPr sz="2400" i="1" spc="-10" dirty="0">
                <a:latin typeface="Arial"/>
                <a:cs typeface="Arial"/>
              </a:rPr>
              <a:t>druhopis</a:t>
            </a:r>
            <a:r>
              <a:rPr sz="2400" i="1" spc="95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odesílateli.“</a:t>
            </a:r>
            <a:endParaRPr sz="2400" dirty="0">
              <a:latin typeface="Arial"/>
              <a:cs typeface="Arial"/>
            </a:endParaRPr>
          </a:p>
          <a:p>
            <a:pPr marL="474345" indent="-179070">
              <a:lnSpc>
                <a:spcPct val="100000"/>
              </a:lnSpc>
              <a:buClr>
                <a:srgbClr val="0000DC"/>
              </a:buClr>
              <a:buFont typeface="Wingdings"/>
              <a:buChar char=""/>
              <a:tabLst>
                <a:tab pos="474980" algn="l"/>
              </a:tabLst>
            </a:pPr>
            <a:r>
              <a:rPr sz="2400" i="1" spc="-10" dirty="0">
                <a:latin typeface="Arial"/>
                <a:cs typeface="Arial"/>
              </a:rPr>
              <a:t>„Smlouva </a:t>
            </a:r>
            <a:r>
              <a:rPr sz="2400" i="1" dirty="0">
                <a:latin typeface="Arial"/>
                <a:cs typeface="Arial"/>
              </a:rPr>
              <a:t>se řídí </a:t>
            </a:r>
            <a:r>
              <a:rPr sz="2400" i="1" spc="-10" dirty="0">
                <a:latin typeface="Arial"/>
                <a:cs typeface="Arial"/>
              </a:rPr>
              <a:t>právem, </a:t>
            </a:r>
            <a:r>
              <a:rPr sz="2400" i="1" dirty="0">
                <a:latin typeface="Arial"/>
                <a:cs typeface="Arial"/>
              </a:rPr>
              <a:t>které si </a:t>
            </a:r>
            <a:r>
              <a:rPr sz="2400" i="1" spc="-5" dirty="0">
                <a:latin typeface="Arial"/>
                <a:cs typeface="Arial"/>
              </a:rPr>
              <a:t>strany</a:t>
            </a:r>
            <a:r>
              <a:rPr sz="2400" i="1" spc="3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zvolí.“</a:t>
            </a:r>
            <a:endParaRPr sz="2400" dirty="0">
              <a:latin typeface="Arial"/>
              <a:cs typeface="Arial"/>
            </a:endParaRPr>
          </a:p>
          <a:p>
            <a:pPr marL="474345" indent="-179070">
              <a:lnSpc>
                <a:spcPct val="100000"/>
              </a:lnSpc>
              <a:buClr>
                <a:srgbClr val="0000DC"/>
              </a:buClr>
              <a:buFont typeface="Wingdings"/>
              <a:buChar char=""/>
              <a:tabLst>
                <a:tab pos="474980" algn="l"/>
              </a:tabLst>
            </a:pPr>
            <a:r>
              <a:rPr sz="2400" i="1" spc="-5" dirty="0">
                <a:latin typeface="Arial"/>
                <a:cs typeface="Arial"/>
              </a:rPr>
              <a:t>„Kupující </a:t>
            </a:r>
            <a:r>
              <a:rPr sz="2400" i="1" spc="-10" dirty="0">
                <a:latin typeface="Arial"/>
                <a:cs typeface="Arial"/>
              </a:rPr>
              <a:t>musí </a:t>
            </a:r>
            <a:r>
              <a:rPr sz="2400" i="1" spc="-5" dirty="0">
                <a:latin typeface="Arial"/>
                <a:cs typeface="Arial"/>
              </a:rPr>
              <a:t>prohlédnout zboží nebo </a:t>
            </a:r>
            <a:r>
              <a:rPr sz="2400" i="1" dirty="0">
                <a:latin typeface="Arial"/>
                <a:cs typeface="Arial"/>
              </a:rPr>
              <a:t>zařídit </a:t>
            </a:r>
            <a:r>
              <a:rPr sz="2400" i="1" spc="-5" dirty="0">
                <a:latin typeface="Arial"/>
                <a:cs typeface="Arial"/>
              </a:rPr>
              <a:t>jeho prohlídku </a:t>
            </a:r>
            <a:r>
              <a:rPr sz="2400" i="1" dirty="0">
                <a:latin typeface="Arial"/>
                <a:cs typeface="Arial"/>
              </a:rPr>
              <a:t>v </a:t>
            </a:r>
            <a:r>
              <a:rPr sz="2400" i="1" spc="-5" dirty="0">
                <a:latin typeface="Arial"/>
                <a:cs typeface="Arial"/>
              </a:rPr>
              <a:t>době</a:t>
            </a:r>
            <a:r>
              <a:rPr sz="2400" i="1" spc="85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podle</a:t>
            </a:r>
            <a:endParaRPr sz="2400" dirty="0">
              <a:latin typeface="Arial"/>
              <a:cs typeface="Arial"/>
            </a:endParaRPr>
          </a:p>
          <a:p>
            <a:pPr marL="474345">
              <a:lnSpc>
                <a:spcPct val="100000"/>
              </a:lnSpc>
            </a:pPr>
            <a:r>
              <a:rPr sz="2400" i="1" spc="-5" dirty="0">
                <a:latin typeface="Arial"/>
                <a:cs typeface="Arial"/>
              </a:rPr>
              <a:t>okolností </a:t>
            </a:r>
            <a:r>
              <a:rPr sz="2400" i="1" dirty="0">
                <a:latin typeface="Arial"/>
                <a:cs typeface="Arial"/>
              </a:rPr>
              <a:t>co</a:t>
            </a:r>
            <a:r>
              <a:rPr sz="2400" i="1" spc="5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nejkratší.“</a:t>
            </a:r>
            <a:endParaRPr sz="2400" dirty="0">
              <a:latin typeface="Arial"/>
              <a:cs typeface="Arial"/>
            </a:endParaRPr>
          </a:p>
          <a:p>
            <a:pPr marL="474345" marR="17780" indent="-178435">
              <a:lnSpc>
                <a:spcPct val="100000"/>
              </a:lnSpc>
              <a:buClr>
                <a:srgbClr val="0000DC"/>
              </a:buClr>
              <a:buFont typeface="Wingdings"/>
              <a:buChar char=""/>
              <a:tabLst>
                <a:tab pos="474980" algn="l"/>
                <a:tab pos="10940415" algn="l"/>
              </a:tabLst>
            </a:pPr>
            <a:r>
              <a:rPr sz="2400" i="1" spc="-10" dirty="0">
                <a:latin typeface="Arial"/>
                <a:cs typeface="Arial"/>
              </a:rPr>
              <a:t>„Rozhodným </a:t>
            </a:r>
            <a:r>
              <a:rPr sz="2400" i="1" spc="-5" dirty="0">
                <a:latin typeface="Arial"/>
                <a:cs typeface="Arial"/>
              </a:rPr>
              <a:t>právem pro </a:t>
            </a:r>
            <a:r>
              <a:rPr sz="2400" i="1" spc="-10" dirty="0">
                <a:latin typeface="Arial"/>
                <a:cs typeface="Arial"/>
              </a:rPr>
              <a:t>mimosmluvní </a:t>
            </a:r>
            <a:r>
              <a:rPr sz="2400" i="1" spc="-5" dirty="0">
                <a:latin typeface="Arial"/>
                <a:cs typeface="Arial"/>
              </a:rPr>
              <a:t>závazkové </a:t>
            </a:r>
            <a:r>
              <a:rPr sz="2400" i="1" dirty="0">
                <a:latin typeface="Arial"/>
                <a:cs typeface="Arial"/>
              </a:rPr>
              <a:t>vztahy, které </a:t>
            </a:r>
            <a:r>
              <a:rPr sz="2400" i="1" spc="-5" dirty="0">
                <a:latin typeface="Arial"/>
                <a:cs typeface="Arial"/>
              </a:rPr>
              <a:t>vznikají </a:t>
            </a:r>
            <a:r>
              <a:rPr sz="2400" i="1" dirty="0">
                <a:latin typeface="Arial"/>
                <a:cs typeface="Arial"/>
              </a:rPr>
              <a:t>z  </a:t>
            </a:r>
            <a:r>
              <a:rPr sz="2400" i="1" spc="-5" dirty="0">
                <a:latin typeface="Arial"/>
                <a:cs typeface="Arial"/>
              </a:rPr>
              <a:t>předsmluvního jednání, je bez ohledu na </a:t>
            </a:r>
            <a:r>
              <a:rPr sz="2400" i="1" dirty="0">
                <a:latin typeface="Arial"/>
                <a:cs typeface="Arial"/>
              </a:rPr>
              <a:t>to, zda </a:t>
            </a:r>
            <a:r>
              <a:rPr sz="2400" i="1" spc="-5" dirty="0">
                <a:latin typeface="Arial"/>
                <a:cs typeface="Arial"/>
              </a:rPr>
              <a:t>došlo </a:t>
            </a:r>
            <a:r>
              <a:rPr sz="2400" i="1" dirty="0">
                <a:latin typeface="Arial"/>
                <a:cs typeface="Arial"/>
              </a:rPr>
              <a:t>ke </a:t>
            </a:r>
            <a:r>
              <a:rPr sz="2400" i="1" spc="-5" dirty="0">
                <a:latin typeface="Arial"/>
                <a:cs typeface="Arial"/>
              </a:rPr>
              <a:t>skutečnému  uzavření </a:t>
            </a:r>
            <a:r>
              <a:rPr sz="2400" i="1" spc="-10" dirty="0">
                <a:latin typeface="Arial"/>
                <a:cs typeface="Arial"/>
              </a:rPr>
              <a:t>smlouvy, </a:t>
            </a:r>
            <a:r>
              <a:rPr sz="2400" i="1" spc="-5" dirty="0">
                <a:latin typeface="Arial"/>
                <a:cs typeface="Arial"/>
              </a:rPr>
              <a:t>právo, </a:t>
            </a:r>
            <a:r>
              <a:rPr sz="2400" i="1" dirty="0">
                <a:latin typeface="Arial"/>
                <a:cs typeface="Arial"/>
              </a:rPr>
              <a:t>které se </a:t>
            </a:r>
            <a:r>
              <a:rPr sz="2400" i="1" spc="-5" dirty="0">
                <a:latin typeface="Arial"/>
                <a:cs typeface="Arial"/>
              </a:rPr>
              <a:t>použije na </a:t>
            </a:r>
            <a:r>
              <a:rPr sz="2400" i="1" spc="-10" dirty="0">
                <a:latin typeface="Arial"/>
                <a:cs typeface="Arial"/>
              </a:rPr>
              <a:t>smlouvu </a:t>
            </a:r>
            <a:r>
              <a:rPr sz="2400" i="1" spc="-5" dirty="0">
                <a:latin typeface="Arial"/>
                <a:cs typeface="Arial"/>
              </a:rPr>
              <a:t>nebo </a:t>
            </a:r>
            <a:r>
              <a:rPr sz="2400" i="1" dirty="0">
                <a:latin typeface="Arial"/>
                <a:cs typeface="Arial"/>
              </a:rPr>
              <a:t>které </a:t>
            </a:r>
            <a:r>
              <a:rPr sz="2400" i="1" spc="-5" dirty="0">
                <a:latin typeface="Arial"/>
                <a:cs typeface="Arial"/>
              </a:rPr>
              <a:t>by </a:t>
            </a:r>
            <a:r>
              <a:rPr sz="2400" i="1" dirty="0">
                <a:latin typeface="Arial"/>
                <a:cs typeface="Arial"/>
              </a:rPr>
              <a:t>se</a:t>
            </a:r>
            <a:r>
              <a:rPr sz="2400" i="1" spc="80" dirty="0">
                <a:latin typeface="Arial"/>
                <a:cs typeface="Arial"/>
              </a:rPr>
              <a:t> </a:t>
            </a:r>
            <a:r>
              <a:rPr sz="2400" i="1" spc="-5" dirty="0" err="1">
                <a:latin typeface="Arial"/>
                <a:cs typeface="Arial"/>
              </a:rPr>
              <a:t>na</a:t>
            </a:r>
            <a:r>
              <a:rPr lang="cs-CZ" sz="2400" i="1" spc="-5" dirty="0">
                <a:latin typeface="Arial"/>
                <a:cs typeface="Arial"/>
              </a:rPr>
              <a:t> ni použilo, kdyby byla uzavřena.“</a:t>
            </a:r>
            <a:r>
              <a:rPr sz="2400" i="1" spc="-5" dirty="0">
                <a:latin typeface="Arial"/>
                <a:cs typeface="Arial"/>
              </a:rPr>
              <a:t>	</a:t>
            </a:r>
            <a:r>
              <a:rPr sz="2400" u="sng" spc="-5" dirty="0">
                <a:uFill>
                  <a:solidFill>
                    <a:srgbClr val="0000DC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spc="190" dirty="0">
                <a:uFill>
                  <a:solidFill>
                    <a:srgbClr val="0000DC"/>
                  </a:solidFill>
                </a:uFill>
                <a:latin typeface="Times New Roman"/>
                <a:cs typeface="Times New Roman"/>
              </a:rPr>
              <a:t> 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1218" y="6246977"/>
            <a:ext cx="1968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32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00811" y="653872"/>
            <a:ext cx="106038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Příklad: </a:t>
            </a:r>
            <a:r>
              <a:rPr sz="3600" spc="-5" dirty="0"/>
              <a:t>Jedná se </a:t>
            </a:r>
            <a:r>
              <a:rPr sz="3600" dirty="0"/>
              <a:t>o </a:t>
            </a:r>
            <a:r>
              <a:rPr sz="3600" spc="-5" dirty="0"/>
              <a:t>kolizní, </a:t>
            </a:r>
            <a:r>
              <a:rPr sz="3600" dirty="0"/>
              <a:t>nebo přímou</a:t>
            </a:r>
            <a:r>
              <a:rPr sz="3600" spc="-5" dirty="0"/>
              <a:t> </a:t>
            </a:r>
            <a:r>
              <a:rPr sz="3600" dirty="0"/>
              <a:t>normu?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2756" y="591388"/>
            <a:ext cx="10546486" cy="627095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2947035" marR="5080" indent="-2614295">
              <a:lnSpc>
                <a:spcPts val="4010"/>
              </a:lnSpc>
              <a:spcBef>
                <a:spcPts val="890"/>
              </a:spcBef>
            </a:pPr>
            <a:r>
              <a:rPr i="0" spc="-5" dirty="0">
                <a:latin typeface="Arial"/>
                <a:cs typeface="Arial"/>
              </a:rPr>
              <a:t>Příklad: </a:t>
            </a:r>
            <a:r>
              <a:rPr lang="cs-CZ" i="0" spc="-5" dirty="0">
                <a:latin typeface="Arial"/>
                <a:cs typeface="Arial"/>
              </a:rPr>
              <a:t>Pravidla určení jakým právem?</a:t>
            </a:r>
            <a:endParaRPr i="0" spc="-5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9327" y="1941576"/>
            <a:ext cx="10753725" cy="4197350"/>
          </a:xfrm>
          <a:prstGeom prst="rect">
            <a:avLst/>
          </a:prstGeom>
          <a:ln w="9144">
            <a:solidFill>
              <a:srgbClr val="0000DC"/>
            </a:solidFill>
          </a:ln>
        </p:spPr>
        <p:txBody>
          <a:bodyPr vert="horz" wrap="square" lIns="0" tIns="107314" rIns="0" bIns="0" rtlCol="0">
            <a:spAutoFit/>
          </a:bodyPr>
          <a:lstStyle/>
          <a:p>
            <a:pPr marL="72390">
              <a:lnSpc>
                <a:spcPct val="100000"/>
              </a:lnSpc>
              <a:spcBef>
                <a:spcPts val="844"/>
              </a:spcBef>
            </a:pPr>
            <a:r>
              <a:rPr sz="2400" i="1" spc="-10" dirty="0">
                <a:latin typeface="Arial"/>
                <a:cs typeface="Arial"/>
              </a:rPr>
              <a:t>„Smlouva </a:t>
            </a:r>
            <a:r>
              <a:rPr sz="2400" i="1" dirty="0">
                <a:latin typeface="Arial"/>
                <a:cs typeface="Arial"/>
              </a:rPr>
              <a:t>o </a:t>
            </a:r>
            <a:r>
              <a:rPr sz="2400" i="1" spc="-5" dirty="0">
                <a:latin typeface="Arial"/>
                <a:cs typeface="Arial"/>
              </a:rPr>
              <a:t>koupi zboží </a:t>
            </a:r>
            <a:r>
              <a:rPr sz="2400" i="1" dirty="0">
                <a:latin typeface="Arial"/>
                <a:cs typeface="Arial"/>
              </a:rPr>
              <a:t>se řídí </a:t>
            </a:r>
            <a:r>
              <a:rPr sz="2400" i="1" spc="-5" dirty="0">
                <a:latin typeface="Arial"/>
                <a:cs typeface="Arial"/>
              </a:rPr>
              <a:t>právem </a:t>
            </a:r>
            <a:r>
              <a:rPr sz="2400" i="1" spc="-10" dirty="0">
                <a:latin typeface="Arial"/>
                <a:cs typeface="Arial"/>
              </a:rPr>
              <a:t>země, </a:t>
            </a:r>
            <a:r>
              <a:rPr sz="2400" i="1" dirty="0">
                <a:latin typeface="Arial"/>
                <a:cs typeface="Arial"/>
              </a:rPr>
              <a:t>v </a:t>
            </a:r>
            <a:r>
              <a:rPr sz="2400" i="1" spc="-5" dirty="0">
                <a:latin typeface="Arial"/>
                <a:cs typeface="Arial"/>
              </a:rPr>
              <a:t>níž </a:t>
            </a:r>
            <a:r>
              <a:rPr sz="2400" i="1" spc="-15" dirty="0">
                <a:latin typeface="Arial"/>
                <a:cs typeface="Arial"/>
              </a:rPr>
              <a:t>má </a:t>
            </a:r>
            <a:r>
              <a:rPr sz="2400" i="1" spc="-5" dirty="0">
                <a:latin typeface="Arial"/>
                <a:cs typeface="Arial"/>
              </a:rPr>
              <a:t>prodávající</a:t>
            </a:r>
            <a:r>
              <a:rPr sz="2400" i="1" spc="125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obvyklé</a:t>
            </a:r>
            <a:endParaRPr sz="2400" dirty="0">
              <a:latin typeface="Arial"/>
              <a:cs typeface="Arial"/>
            </a:endParaRPr>
          </a:p>
          <a:p>
            <a:pPr marL="72390">
              <a:lnSpc>
                <a:spcPct val="100000"/>
              </a:lnSpc>
              <a:spcBef>
                <a:spcPts val="1445"/>
              </a:spcBef>
            </a:pPr>
            <a:r>
              <a:rPr sz="2400" i="1" spc="-5" dirty="0">
                <a:latin typeface="Arial"/>
                <a:cs typeface="Arial"/>
              </a:rPr>
              <a:t>bydliště.“ </a:t>
            </a:r>
            <a:r>
              <a:rPr sz="1800" dirty="0">
                <a:latin typeface="Arial"/>
                <a:cs typeface="Arial"/>
              </a:rPr>
              <a:t>(čl. </a:t>
            </a:r>
            <a:r>
              <a:rPr sz="1800" spc="-5" dirty="0">
                <a:latin typeface="Arial"/>
                <a:cs typeface="Arial"/>
              </a:rPr>
              <a:t>4/1 a) nařízení Řím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I)</a:t>
            </a:r>
          </a:p>
          <a:p>
            <a:pPr marL="72390">
              <a:lnSpc>
                <a:spcPct val="100000"/>
              </a:lnSpc>
              <a:spcBef>
                <a:spcPts val="1440"/>
              </a:spcBef>
            </a:pPr>
            <a:r>
              <a:rPr sz="2400" i="1" spc="-10" dirty="0">
                <a:latin typeface="Arial"/>
                <a:cs typeface="Arial"/>
              </a:rPr>
              <a:t>„Smlouva </a:t>
            </a:r>
            <a:r>
              <a:rPr sz="2400" i="1" dirty="0">
                <a:latin typeface="Arial"/>
                <a:cs typeface="Arial"/>
              </a:rPr>
              <a:t>se řídí </a:t>
            </a:r>
            <a:r>
              <a:rPr sz="2400" i="1" spc="-10" dirty="0">
                <a:latin typeface="Arial"/>
                <a:cs typeface="Arial"/>
              </a:rPr>
              <a:t>právem, </a:t>
            </a:r>
            <a:r>
              <a:rPr sz="2400" i="1" dirty="0">
                <a:latin typeface="Arial"/>
                <a:cs typeface="Arial"/>
              </a:rPr>
              <a:t>které si </a:t>
            </a:r>
            <a:r>
              <a:rPr sz="2400" i="1" spc="-5" dirty="0">
                <a:latin typeface="Arial"/>
                <a:cs typeface="Arial"/>
              </a:rPr>
              <a:t>strany</a:t>
            </a:r>
            <a:r>
              <a:rPr sz="2400" i="1" spc="3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zvolí.“</a:t>
            </a:r>
            <a:endParaRPr sz="2400" dirty="0">
              <a:latin typeface="Arial"/>
              <a:cs typeface="Arial"/>
            </a:endParaRPr>
          </a:p>
          <a:p>
            <a:pPr marL="72390">
              <a:lnSpc>
                <a:spcPct val="100000"/>
              </a:lnSpc>
              <a:spcBef>
                <a:spcPts val="1235"/>
              </a:spcBef>
            </a:pPr>
            <a:r>
              <a:rPr sz="1800" dirty="0">
                <a:latin typeface="Arial"/>
                <a:cs typeface="Arial"/>
              </a:rPr>
              <a:t>(čl. </a:t>
            </a:r>
            <a:r>
              <a:rPr sz="1800" spc="-5" dirty="0">
                <a:latin typeface="Arial"/>
                <a:cs typeface="Arial"/>
              </a:rPr>
              <a:t>3/1 nařízení Řím</a:t>
            </a:r>
            <a:r>
              <a:rPr sz="1800" dirty="0">
                <a:latin typeface="Arial"/>
                <a:cs typeface="Arial"/>
              </a:rPr>
              <a:t> I)</a:t>
            </a:r>
          </a:p>
          <a:p>
            <a:pPr>
              <a:lnSpc>
                <a:spcPct val="100000"/>
              </a:lnSpc>
            </a:pP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50" dirty="0">
              <a:latin typeface="Arial"/>
              <a:cs typeface="Arial"/>
            </a:endParaRPr>
          </a:p>
          <a:p>
            <a:pPr marL="7239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Příklad mimo </a:t>
            </a:r>
            <a:r>
              <a:rPr sz="1800" spc="-5" dirty="0">
                <a:latin typeface="Arial"/>
                <a:cs typeface="Arial"/>
              </a:rPr>
              <a:t>oblast mezinárodního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obchodu:</a:t>
            </a:r>
            <a:endParaRPr sz="1800" dirty="0">
              <a:latin typeface="Arial"/>
              <a:cs typeface="Arial"/>
            </a:endParaRPr>
          </a:p>
          <a:p>
            <a:pPr marL="72390">
              <a:lnSpc>
                <a:spcPct val="100000"/>
              </a:lnSpc>
              <a:spcBef>
                <a:spcPts val="1145"/>
              </a:spcBef>
            </a:pPr>
            <a:r>
              <a:rPr sz="2000" i="1" spc="-10" dirty="0">
                <a:latin typeface="Arial"/>
                <a:cs typeface="Arial"/>
              </a:rPr>
              <a:t>„Způsobilost </a:t>
            </a:r>
            <a:r>
              <a:rPr sz="2000" i="1" dirty="0">
                <a:latin typeface="Arial"/>
                <a:cs typeface="Arial"/>
              </a:rPr>
              <a:t>osoby uzavřít </a:t>
            </a:r>
            <a:r>
              <a:rPr sz="2000" i="1" spc="-5" dirty="0">
                <a:latin typeface="Arial"/>
                <a:cs typeface="Arial"/>
              </a:rPr>
              <a:t>manželství </a:t>
            </a:r>
            <a:r>
              <a:rPr sz="2000" i="1" dirty="0">
                <a:latin typeface="Arial"/>
                <a:cs typeface="Arial"/>
              </a:rPr>
              <a:t>(…) se řídí </a:t>
            </a:r>
            <a:r>
              <a:rPr sz="2000" i="1" spc="-5" dirty="0">
                <a:latin typeface="Arial"/>
                <a:cs typeface="Arial"/>
              </a:rPr>
              <a:t>právním </a:t>
            </a:r>
            <a:r>
              <a:rPr sz="2000" i="1" dirty="0">
                <a:latin typeface="Arial"/>
                <a:cs typeface="Arial"/>
              </a:rPr>
              <a:t>řádem státu, </a:t>
            </a:r>
            <a:r>
              <a:rPr sz="2000" i="1" spc="-5" dirty="0">
                <a:latin typeface="Arial"/>
                <a:cs typeface="Arial"/>
              </a:rPr>
              <a:t>jehož je tato</a:t>
            </a:r>
            <a:r>
              <a:rPr sz="2000" i="1" spc="-200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osoba</a:t>
            </a:r>
            <a:endParaRPr sz="2000" dirty="0">
              <a:latin typeface="Arial"/>
              <a:cs typeface="Arial"/>
            </a:endParaRPr>
          </a:p>
          <a:p>
            <a:pPr marL="72390">
              <a:lnSpc>
                <a:spcPct val="100000"/>
              </a:lnSpc>
              <a:spcBef>
                <a:spcPts val="1200"/>
              </a:spcBef>
            </a:pPr>
            <a:r>
              <a:rPr sz="2000" i="1" spc="-5" dirty="0">
                <a:latin typeface="Arial"/>
                <a:cs typeface="Arial"/>
              </a:rPr>
              <a:t>občanem.“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31152" y="2581655"/>
            <a:ext cx="4974336" cy="3108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5" dirty="0"/>
              <a:t>33</a:t>
            </a:fld>
            <a:r>
              <a:rPr spc="-5" dirty="0"/>
              <a:t>	</a:t>
            </a:r>
            <a:r>
              <a:rPr spc="-15" dirty="0"/>
              <a:t>JUDr. </a:t>
            </a:r>
            <a:r>
              <a:rPr spc="-5" dirty="0"/>
              <a:t>Malachta Radovan </a:t>
            </a:r>
            <a:r>
              <a:rPr dirty="0"/>
              <a:t>-</a:t>
            </a:r>
            <a:r>
              <a:rPr spc="-40" dirty="0"/>
              <a:t> </a:t>
            </a:r>
            <a:r>
              <a:rPr spc="-5" dirty="0"/>
              <a:t>KMEP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2788920" marR="5080" indent="-2373630">
              <a:lnSpc>
                <a:spcPts val="4010"/>
              </a:lnSpc>
              <a:spcBef>
                <a:spcPts val="890"/>
              </a:spcBef>
            </a:pPr>
            <a:r>
              <a:rPr spc="-10" dirty="0"/>
              <a:t>Když chceme </a:t>
            </a:r>
            <a:r>
              <a:rPr spc="-5" dirty="0"/>
              <a:t>znát, jakým právem se </a:t>
            </a:r>
            <a:r>
              <a:rPr spc="-10" dirty="0"/>
              <a:t>řídí  </a:t>
            </a:r>
            <a:r>
              <a:rPr i="1" spc="-5" dirty="0"/>
              <a:t>smlouva – situace</a:t>
            </a:r>
            <a:r>
              <a:rPr i="1" spc="30" dirty="0"/>
              <a:t> </a:t>
            </a:r>
            <a:r>
              <a:rPr i="1" spc="-5" dirty="0"/>
              <a:t>1:</a:t>
            </a:r>
          </a:p>
        </p:txBody>
      </p:sp>
      <p:sp>
        <p:nvSpPr>
          <p:cNvPr id="3" name="object 3"/>
          <p:cNvSpPr/>
          <p:nvPr/>
        </p:nvSpPr>
        <p:spPr>
          <a:xfrm>
            <a:off x="719327" y="2394204"/>
            <a:ext cx="10753725" cy="3421379"/>
          </a:xfrm>
          <a:custGeom>
            <a:avLst/>
            <a:gdLst/>
            <a:ahLst/>
            <a:cxnLst/>
            <a:rect l="l" t="t" r="r" b="b"/>
            <a:pathLst>
              <a:path w="10753725" h="3421379">
                <a:moveTo>
                  <a:pt x="0" y="3421379"/>
                </a:moveTo>
                <a:lnTo>
                  <a:pt x="10753344" y="3421379"/>
                </a:lnTo>
                <a:lnTo>
                  <a:pt x="10753344" y="0"/>
                </a:lnTo>
                <a:lnTo>
                  <a:pt x="0" y="0"/>
                </a:lnTo>
                <a:lnTo>
                  <a:pt x="0" y="3421379"/>
                </a:lnTo>
                <a:close/>
              </a:path>
            </a:pathLst>
          </a:custGeom>
          <a:ln w="9144">
            <a:solidFill>
              <a:srgbClr val="0000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Společnost Hořčice, a.s., sídlo a místo podnikání v Praze, uzavřela  kupní smlouvu se společností </a:t>
            </a:r>
            <a:r>
              <a:rPr dirty="0"/>
              <a:t>Moutarde, </a:t>
            </a:r>
            <a:r>
              <a:rPr spc="-5" dirty="0"/>
              <a:t>s.a.r.l., s místem  podnikání v </a:t>
            </a:r>
            <a:r>
              <a:rPr dirty="0"/>
              <a:t>Dijonu (Francie), </a:t>
            </a:r>
            <a:r>
              <a:rPr spc="-5" dirty="0"/>
              <a:t>na </a:t>
            </a:r>
            <a:r>
              <a:rPr dirty="0"/>
              <a:t>dodávku 500 kg </a:t>
            </a:r>
            <a:r>
              <a:rPr spc="-5" dirty="0"/>
              <a:t>dijonské hořčice  </a:t>
            </a:r>
            <a:r>
              <a:rPr dirty="0"/>
              <a:t>za cenu 1283</a:t>
            </a:r>
            <a:r>
              <a:rPr spc="15" dirty="0"/>
              <a:t> </a:t>
            </a:r>
            <a:r>
              <a:rPr dirty="0"/>
              <a:t>eur.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/>
          </a:p>
          <a:p>
            <a:pPr marL="12700" algn="just">
              <a:lnSpc>
                <a:spcPct val="100000"/>
              </a:lnSpc>
            </a:pPr>
            <a:r>
              <a:rPr spc="-5" dirty="0"/>
              <a:t>Součástí smlouvy byla následující</a:t>
            </a:r>
            <a:r>
              <a:rPr spc="45" dirty="0"/>
              <a:t> </a:t>
            </a:r>
            <a:r>
              <a:rPr dirty="0"/>
              <a:t>doložka:</a:t>
            </a:r>
          </a:p>
          <a:p>
            <a:pPr marL="12700" algn="just">
              <a:lnSpc>
                <a:spcPct val="100000"/>
              </a:lnSpc>
            </a:pPr>
            <a:r>
              <a:rPr i="1" spc="-5" dirty="0">
                <a:latin typeface="Arial"/>
                <a:cs typeface="Arial"/>
              </a:rPr>
              <a:t>Tato smlouva </a:t>
            </a:r>
            <a:r>
              <a:rPr i="1" dirty="0">
                <a:latin typeface="Arial"/>
                <a:cs typeface="Arial"/>
              </a:rPr>
              <a:t>se řídí </a:t>
            </a:r>
            <a:r>
              <a:rPr i="1" spc="-10" dirty="0">
                <a:latin typeface="Arial"/>
                <a:cs typeface="Arial"/>
              </a:rPr>
              <a:t>Úmluvou </a:t>
            </a:r>
            <a:r>
              <a:rPr i="1" spc="-5" dirty="0">
                <a:latin typeface="Arial"/>
                <a:cs typeface="Arial"/>
              </a:rPr>
              <a:t>OSN o smlouvách o</a:t>
            </a:r>
            <a:r>
              <a:rPr i="1" spc="-355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mezinárodní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9170" y="5360619"/>
            <a:ext cx="19272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latin typeface="Arial"/>
                <a:cs typeface="Arial"/>
              </a:rPr>
              <a:t>koupi</a:t>
            </a:r>
            <a:r>
              <a:rPr sz="2800" i="1" spc="-50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zboží.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803903" y="5529071"/>
            <a:ext cx="952500" cy="547370"/>
            <a:chOff x="3803903" y="5529071"/>
            <a:chExt cx="952500" cy="547370"/>
          </a:xfrm>
        </p:grpSpPr>
        <p:sp>
          <p:nvSpPr>
            <p:cNvPr id="7" name="object 7"/>
            <p:cNvSpPr/>
            <p:nvPr/>
          </p:nvSpPr>
          <p:spPr>
            <a:xfrm>
              <a:off x="3808475" y="5533643"/>
              <a:ext cx="943610" cy="538480"/>
            </a:xfrm>
            <a:custGeom>
              <a:avLst/>
              <a:gdLst/>
              <a:ahLst/>
              <a:cxnLst/>
              <a:rect l="l" t="t" r="r" b="b"/>
              <a:pathLst>
                <a:path w="943610" h="538479">
                  <a:moveTo>
                    <a:pt x="853694" y="0"/>
                  </a:moveTo>
                  <a:lnTo>
                    <a:pt x="89662" y="0"/>
                  </a:lnTo>
                  <a:lnTo>
                    <a:pt x="54756" y="7044"/>
                  </a:lnTo>
                  <a:lnTo>
                    <a:pt x="26257" y="26257"/>
                  </a:lnTo>
                  <a:lnTo>
                    <a:pt x="7044" y="54756"/>
                  </a:lnTo>
                  <a:lnTo>
                    <a:pt x="0" y="89661"/>
                  </a:lnTo>
                  <a:lnTo>
                    <a:pt x="0" y="448309"/>
                  </a:lnTo>
                  <a:lnTo>
                    <a:pt x="7044" y="483209"/>
                  </a:lnTo>
                  <a:lnTo>
                    <a:pt x="26257" y="511709"/>
                  </a:lnTo>
                  <a:lnTo>
                    <a:pt x="54756" y="530925"/>
                  </a:lnTo>
                  <a:lnTo>
                    <a:pt x="89662" y="537971"/>
                  </a:lnTo>
                  <a:lnTo>
                    <a:pt x="853694" y="537971"/>
                  </a:lnTo>
                  <a:lnTo>
                    <a:pt x="888599" y="530925"/>
                  </a:lnTo>
                  <a:lnTo>
                    <a:pt x="917098" y="511709"/>
                  </a:lnTo>
                  <a:lnTo>
                    <a:pt x="936311" y="483209"/>
                  </a:lnTo>
                  <a:lnTo>
                    <a:pt x="943356" y="448309"/>
                  </a:lnTo>
                  <a:lnTo>
                    <a:pt x="943356" y="89661"/>
                  </a:lnTo>
                  <a:lnTo>
                    <a:pt x="936311" y="54756"/>
                  </a:lnTo>
                  <a:lnTo>
                    <a:pt x="917098" y="26257"/>
                  </a:lnTo>
                  <a:lnTo>
                    <a:pt x="888599" y="7044"/>
                  </a:lnTo>
                  <a:lnTo>
                    <a:pt x="853694" y="0"/>
                  </a:lnTo>
                  <a:close/>
                </a:path>
              </a:pathLst>
            </a:custGeom>
            <a:solidFill>
              <a:srgbClr val="FBD1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08475" y="5533643"/>
              <a:ext cx="943610" cy="538480"/>
            </a:xfrm>
            <a:custGeom>
              <a:avLst/>
              <a:gdLst/>
              <a:ahLst/>
              <a:cxnLst/>
              <a:rect l="l" t="t" r="r" b="b"/>
              <a:pathLst>
                <a:path w="943610" h="538479">
                  <a:moveTo>
                    <a:pt x="0" y="89661"/>
                  </a:moveTo>
                  <a:lnTo>
                    <a:pt x="7044" y="54756"/>
                  </a:lnTo>
                  <a:lnTo>
                    <a:pt x="26257" y="26257"/>
                  </a:lnTo>
                  <a:lnTo>
                    <a:pt x="54756" y="7044"/>
                  </a:lnTo>
                  <a:lnTo>
                    <a:pt x="89662" y="0"/>
                  </a:lnTo>
                  <a:lnTo>
                    <a:pt x="853694" y="0"/>
                  </a:lnTo>
                  <a:lnTo>
                    <a:pt x="888599" y="7044"/>
                  </a:lnTo>
                  <a:lnTo>
                    <a:pt x="917098" y="26257"/>
                  </a:lnTo>
                  <a:lnTo>
                    <a:pt x="936311" y="54756"/>
                  </a:lnTo>
                  <a:lnTo>
                    <a:pt x="943356" y="89661"/>
                  </a:lnTo>
                  <a:lnTo>
                    <a:pt x="943356" y="448309"/>
                  </a:lnTo>
                  <a:lnTo>
                    <a:pt x="936311" y="483209"/>
                  </a:lnTo>
                  <a:lnTo>
                    <a:pt x="917098" y="511709"/>
                  </a:lnTo>
                  <a:lnTo>
                    <a:pt x="888599" y="530925"/>
                  </a:lnTo>
                  <a:lnTo>
                    <a:pt x="853694" y="537971"/>
                  </a:lnTo>
                  <a:lnTo>
                    <a:pt x="89662" y="537971"/>
                  </a:lnTo>
                  <a:lnTo>
                    <a:pt x="54756" y="530925"/>
                  </a:lnTo>
                  <a:lnTo>
                    <a:pt x="26257" y="511709"/>
                  </a:lnTo>
                  <a:lnTo>
                    <a:pt x="7044" y="483209"/>
                  </a:lnTo>
                  <a:lnTo>
                    <a:pt x="0" y="448309"/>
                  </a:lnTo>
                  <a:lnTo>
                    <a:pt x="0" y="89661"/>
                  </a:lnTo>
                  <a:close/>
                </a:path>
              </a:pathLst>
            </a:custGeom>
            <a:ln w="914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914013" y="5592267"/>
            <a:ext cx="7391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ahoma"/>
                <a:cs typeface="Tahoma"/>
              </a:rPr>
              <a:t>lehké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5" dirty="0"/>
              <a:t>34</a:t>
            </a:fld>
            <a:r>
              <a:rPr spc="-5" dirty="0"/>
              <a:t>	</a:t>
            </a:r>
            <a:r>
              <a:rPr spc="-15" dirty="0"/>
              <a:t>JUDr. </a:t>
            </a:r>
            <a:r>
              <a:rPr spc="-5" dirty="0"/>
              <a:t>Malachta Radovan </a:t>
            </a:r>
            <a:r>
              <a:rPr dirty="0"/>
              <a:t>-</a:t>
            </a:r>
            <a:r>
              <a:rPr spc="-40" dirty="0"/>
              <a:t> </a:t>
            </a:r>
            <a:r>
              <a:rPr spc="-5" dirty="0"/>
              <a:t>KMEP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2788920" marR="5080" indent="-2373630">
              <a:lnSpc>
                <a:spcPts val="4010"/>
              </a:lnSpc>
              <a:spcBef>
                <a:spcPts val="890"/>
              </a:spcBef>
            </a:pPr>
            <a:r>
              <a:rPr spc="-10" dirty="0"/>
              <a:t>Když chceme </a:t>
            </a:r>
            <a:r>
              <a:rPr spc="-5" dirty="0"/>
              <a:t>znát, jakým právem se </a:t>
            </a:r>
            <a:r>
              <a:rPr spc="-10" dirty="0"/>
              <a:t>řídí  </a:t>
            </a:r>
            <a:r>
              <a:rPr i="1" spc="-5" dirty="0"/>
              <a:t>smlouva – situace</a:t>
            </a:r>
            <a:r>
              <a:rPr i="1" spc="30" dirty="0"/>
              <a:t> </a:t>
            </a:r>
            <a:r>
              <a:rPr i="1" spc="-5" dirty="0"/>
              <a:t>2:</a:t>
            </a:r>
          </a:p>
        </p:txBody>
      </p:sp>
      <p:sp>
        <p:nvSpPr>
          <p:cNvPr id="3" name="object 3"/>
          <p:cNvSpPr/>
          <p:nvPr/>
        </p:nvSpPr>
        <p:spPr>
          <a:xfrm>
            <a:off x="719327" y="2394204"/>
            <a:ext cx="10753725" cy="3438525"/>
          </a:xfrm>
          <a:custGeom>
            <a:avLst/>
            <a:gdLst/>
            <a:ahLst/>
            <a:cxnLst/>
            <a:rect l="l" t="t" r="r" b="b"/>
            <a:pathLst>
              <a:path w="10753725" h="3438525">
                <a:moveTo>
                  <a:pt x="0" y="3438144"/>
                </a:moveTo>
                <a:lnTo>
                  <a:pt x="10753344" y="3438144"/>
                </a:lnTo>
                <a:lnTo>
                  <a:pt x="10753344" y="0"/>
                </a:lnTo>
                <a:lnTo>
                  <a:pt x="0" y="0"/>
                </a:lnTo>
                <a:lnTo>
                  <a:pt x="0" y="3438144"/>
                </a:lnTo>
                <a:close/>
              </a:path>
            </a:pathLst>
          </a:custGeom>
          <a:ln w="9144">
            <a:solidFill>
              <a:srgbClr val="0000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Společnost Hořčice, a.s., sídlo a místo podnikání v Praze, uzavřela  kupní smlouvu se společností </a:t>
            </a:r>
            <a:r>
              <a:rPr dirty="0"/>
              <a:t>Moutarde, </a:t>
            </a:r>
            <a:r>
              <a:rPr spc="-5" dirty="0"/>
              <a:t>s.a.r.l., s místem  podnikání v </a:t>
            </a:r>
            <a:r>
              <a:rPr dirty="0"/>
              <a:t>Dijonu (Francie), </a:t>
            </a:r>
            <a:r>
              <a:rPr spc="-5" dirty="0"/>
              <a:t>na </a:t>
            </a:r>
            <a:r>
              <a:rPr dirty="0"/>
              <a:t>dodávku 500 kg </a:t>
            </a:r>
            <a:r>
              <a:rPr spc="-5" dirty="0"/>
              <a:t>dijonské hořčice  </a:t>
            </a:r>
            <a:r>
              <a:rPr dirty="0"/>
              <a:t>za cenu 1283</a:t>
            </a:r>
            <a:r>
              <a:rPr spc="15" dirty="0"/>
              <a:t> </a:t>
            </a:r>
            <a:r>
              <a:rPr dirty="0"/>
              <a:t>eur.</a:t>
            </a: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Součástí </a:t>
            </a:r>
            <a:r>
              <a:rPr dirty="0"/>
              <a:t>smlouvy byly </a:t>
            </a:r>
            <a:r>
              <a:rPr spc="-5" dirty="0"/>
              <a:t>následující</a:t>
            </a:r>
            <a:r>
              <a:rPr spc="20" dirty="0"/>
              <a:t> </a:t>
            </a:r>
            <a:r>
              <a:rPr dirty="0"/>
              <a:t>doložky:</a:t>
            </a:r>
          </a:p>
          <a:p>
            <a:pPr marL="12700" algn="just">
              <a:lnSpc>
                <a:spcPct val="100000"/>
              </a:lnSpc>
            </a:pPr>
            <a:r>
              <a:rPr i="1" spc="-5" dirty="0">
                <a:latin typeface="Arial"/>
                <a:cs typeface="Arial"/>
              </a:rPr>
              <a:t>Strany</a:t>
            </a:r>
            <a:r>
              <a:rPr i="1" spc="615" dirty="0">
                <a:latin typeface="Arial"/>
                <a:cs typeface="Arial"/>
              </a:rPr>
              <a:t> </a:t>
            </a:r>
            <a:r>
              <a:rPr i="1" spc="-5" dirty="0">
                <a:latin typeface="Arial"/>
                <a:cs typeface="Arial"/>
              </a:rPr>
              <a:t>vylučují</a:t>
            </a:r>
            <a:r>
              <a:rPr i="1" spc="620" dirty="0">
                <a:latin typeface="Arial"/>
                <a:cs typeface="Arial"/>
              </a:rPr>
              <a:t> </a:t>
            </a:r>
            <a:r>
              <a:rPr i="1" spc="-5" dirty="0">
                <a:latin typeface="Arial"/>
                <a:cs typeface="Arial"/>
              </a:rPr>
              <a:t>použití</a:t>
            </a:r>
            <a:r>
              <a:rPr i="1" spc="630" dirty="0">
                <a:latin typeface="Arial"/>
                <a:cs typeface="Arial"/>
              </a:rPr>
              <a:t> </a:t>
            </a:r>
            <a:r>
              <a:rPr i="1" spc="-5" dirty="0">
                <a:latin typeface="Arial"/>
                <a:cs typeface="Arial"/>
              </a:rPr>
              <a:t>Úmluvy</a:t>
            </a:r>
            <a:r>
              <a:rPr i="1" spc="620" dirty="0">
                <a:latin typeface="Arial"/>
                <a:cs typeface="Arial"/>
              </a:rPr>
              <a:t> </a:t>
            </a:r>
            <a:r>
              <a:rPr i="1" spc="-5" dirty="0">
                <a:latin typeface="Arial"/>
                <a:cs typeface="Arial"/>
              </a:rPr>
              <a:t>OSN</a:t>
            </a:r>
            <a:r>
              <a:rPr i="1" spc="600" dirty="0">
                <a:latin typeface="Arial"/>
                <a:cs typeface="Arial"/>
              </a:rPr>
              <a:t> </a:t>
            </a:r>
            <a:r>
              <a:rPr i="1" spc="-5" dirty="0">
                <a:latin typeface="Arial"/>
                <a:cs typeface="Arial"/>
              </a:rPr>
              <a:t>o</a:t>
            </a:r>
            <a:r>
              <a:rPr i="1" spc="610" dirty="0">
                <a:latin typeface="Arial"/>
                <a:cs typeface="Arial"/>
              </a:rPr>
              <a:t> </a:t>
            </a:r>
            <a:r>
              <a:rPr i="1" spc="-5" dirty="0">
                <a:latin typeface="Arial"/>
                <a:cs typeface="Arial"/>
              </a:rPr>
              <a:t>smlouvách</a:t>
            </a:r>
            <a:r>
              <a:rPr i="1" spc="625" dirty="0">
                <a:latin typeface="Arial"/>
                <a:cs typeface="Arial"/>
              </a:rPr>
              <a:t> </a:t>
            </a:r>
            <a:r>
              <a:rPr i="1" spc="-5" dirty="0">
                <a:latin typeface="Arial"/>
                <a:cs typeface="Arial"/>
              </a:rPr>
              <a:t>o</a:t>
            </a:r>
            <a:r>
              <a:rPr i="1" spc="605" dirty="0">
                <a:latin typeface="Arial"/>
                <a:cs typeface="Arial"/>
              </a:rPr>
              <a:t> </a:t>
            </a:r>
            <a:r>
              <a:rPr i="1" spc="-5" dirty="0">
                <a:latin typeface="Arial"/>
                <a:cs typeface="Arial"/>
              </a:rPr>
              <a:t>mezinárodní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9170" y="4934203"/>
            <a:ext cx="594233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dirty="0">
                <a:latin typeface="Arial"/>
                <a:cs typeface="Arial"/>
              </a:rPr>
              <a:t>koupi</a:t>
            </a:r>
            <a:r>
              <a:rPr sz="2800" i="1" spc="-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zboží.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i="1" spc="-5" dirty="0">
                <a:latin typeface="Arial"/>
                <a:cs typeface="Arial"/>
              </a:rPr>
              <a:t>Tato </a:t>
            </a:r>
            <a:r>
              <a:rPr sz="2800" i="1" dirty="0">
                <a:latin typeface="Arial"/>
                <a:cs typeface="Arial"/>
              </a:rPr>
              <a:t>smlouva </a:t>
            </a:r>
            <a:r>
              <a:rPr sz="2800" i="1" spc="-5" dirty="0">
                <a:latin typeface="Arial"/>
                <a:cs typeface="Arial"/>
              </a:rPr>
              <a:t>se </a:t>
            </a:r>
            <a:r>
              <a:rPr sz="2800" i="1" dirty="0">
                <a:latin typeface="Arial"/>
                <a:cs typeface="Arial"/>
              </a:rPr>
              <a:t>řídí </a:t>
            </a:r>
            <a:r>
              <a:rPr sz="2800" i="1" spc="-5" dirty="0">
                <a:latin typeface="Arial"/>
                <a:cs typeface="Arial"/>
              </a:rPr>
              <a:t>českým</a:t>
            </a:r>
            <a:r>
              <a:rPr sz="2800" i="1" spc="-10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právem.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772400" y="5369052"/>
            <a:ext cx="952500" cy="546100"/>
            <a:chOff x="7772400" y="5369052"/>
            <a:chExt cx="952500" cy="546100"/>
          </a:xfrm>
        </p:grpSpPr>
        <p:sp>
          <p:nvSpPr>
            <p:cNvPr id="7" name="object 7"/>
            <p:cNvSpPr/>
            <p:nvPr/>
          </p:nvSpPr>
          <p:spPr>
            <a:xfrm>
              <a:off x="7776972" y="5373624"/>
              <a:ext cx="943610" cy="536575"/>
            </a:xfrm>
            <a:custGeom>
              <a:avLst/>
              <a:gdLst/>
              <a:ahLst/>
              <a:cxnLst/>
              <a:rect l="l" t="t" r="r" b="b"/>
              <a:pathLst>
                <a:path w="943609" h="536575">
                  <a:moveTo>
                    <a:pt x="853948" y="0"/>
                  </a:moveTo>
                  <a:lnTo>
                    <a:pt x="89407" y="0"/>
                  </a:lnTo>
                  <a:lnTo>
                    <a:pt x="54596" y="7022"/>
                  </a:lnTo>
                  <a:lnTo>
                    <a:pt x="26177" y="26177"/>
                  </a:lnTo>
                  <a:lnTo>
                    <a:pt x="7022" y="54596"/>
                  </a:lnTo>
                  <a:lnTo>
                    <a:pt x="0" y="89407"/>
                  </a:lnTo>
                  <a:lnTo>
                    <a:pt x="0" y="447039"/>
                  </a:lnTo>
                  <a:lnTo>
                    <a:pt x="7022" y="481841"/>
                  </a:lnTo>
                  <a:lnTo>
                    <a:pt x="26177" y="510260"/>
                  </a:lnTo>
                  <a:lnTo>
                    <a:pt x="54596" y="529421"/>
                  </a:lnTo>
                  <a:lnTo>
                    <a:pt x="89407" y="536447"/>
                  </a:lnTo>
                  <a:lnTo>
                    <a:pt x="853948" y="536447"/>
                  </a:lnTo>
                  <a:lnTo>
                    <a:pt x="888759" y="529421"/>
                  </a:lnTo>
                  <a:lnTo>
                    <a:pt x="917178" y="510260"/>
                  </a:lnTo>
                  <a:lnTo>
                    <a:pt x="936333" y="481841"/>
                  </a:lnTo>
                  <a:lnTo>
                    <a:pt x="943355" y="447039"/>
                  </a:lnTo>
                  <a:lnTo>
                    <a:pt x="943355" y="89407"/>
                  </a:lnTo>
                  <a:lnTo>
                    <a:pt x="936333" y="54596"/>
                  </a:lnTo>
                  <a:lnTo>
                    <a:pt x="917178" y="26177"/>
                  </a:lnTo>
                  <a:lnTo>
                    <a:pt x="888759" y="7022"/>
                  </a:lnTo>
                  <a:lnTo>
                    <a:pt x="853948" y="0"/>
                  </a:lnTo>
                  <a:close/>
                </a:path>
              </a:pathLst>
            </a:custGeom>
            <a:solidFill>
              <a:srgbClr val="FBD1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776972" y="5373624"/>
              <a:ext cx="943610" cy="536575"/>
            </a:xfrm>
            <a:custGeom>
              <a:avLst/>
              <a:gdLst/>
              <a:ahLst/>
              <a:cxnLst/>
              <a:rect l="l" t="t" r="r" b="b"/>
              <a:pathLst>
                <a:path w="943609" h="536575">
                  <a:moveTo>
                    <a:pt x="0" y="89407"/>
                  </a:moveTo>
                  <a:lnTo>
                    <a:pt x="7022" y="54596"/>
                  </a:lnTo>
                  <a:lnTo>
                    <a:pt x="26177" y="26177"/>
                  </a:lnTo>
                  <a:lnTo>
                    <a:pt x="54596" y="7022"/>
                  </a:lnTo>
                  <a:lnTo>
                    <a:pt x="89407" y="0"/>
                  </a:lnTo>
                  <a:lnTo>
                    <a:pt x="853948" y="0"/>
                  </a:lnTo>
                  <a:lnTo>
                    <a:pt x="888759" y="7022"/>
                  </a:lnTo>
                  <a:lnTo>
                    <a:pt x="917178" y="26177"/>
                  </a:lnTo>
                  <a:lnTo>
                    <a:pt x="936333" y="54596"/>
                  </a:lnTo>
                  <a:lnTo>
                    <a:pt x="943355" y="89407"/>
                  </a:lnTo>
                  <a:lnTo>
                    <a:pt x="943355" y="447039"/>
                  </a:lnTo>
                  <a:lnTo>
                    <a:pt x="936333" y="481841"/>
                  </a:lnTo>
                  <a:lnTo>
                    <a:pt x="917178" y="510260"/>
                  </a:lnTo>
                  <a:lnTo>
                    <a:pt x="888759" y="529421"/>
                  </a:lnTo>
                  <a:lnTo>
                    <a:pt x="853948" y="536447"/>
                  </a:lnTo>
                  <a:lnTo>
                    <a:pt x="89407" y="536447"/>
                  </a:lnTo>
                  <a:lnTo>
                    <a:pt x="54596" y="529421"/>
                  </a:lnTo>
                  <a:lnTo>
                    <a:pt x="26177" y="510260"/>
                  </a:lnTo>
                  <a:lnTo>
                    <a:pt x="7022" y="481841"/>
                  </a:lnTo>
                  <a:lnTo>
                    <a:pt x="0" y="447039"/>
                  </a:lnTo>
                  <a:lnTo>
                    <a:pt x="0" y="89407"/>
                  </a:lnTo>
                  <a:close/>
                </a:path>
              </a:pathLst>
            </a:custGeom>
            <a:ln w="914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883143" y="5432552"/>
            <a:ext cx="7397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ahoma"/>
                <a:cs typeface="Tahoma"/>
              </a:rPr>
              <a:t>leh</a:t>
            </a:r>
            <a:r>
              <a:rPr sz="2400" dirty="0">
                <a:latin typeface="Tahoma"/>
                <a:cs typeface="Tahoma"/>
              </a:rPr>
              <a:t>ké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5" dirty="0"/>
              <a:t>35</a:t>
            </a:fld>
            <a:r>
              <a:rPr spc="-5" dirty="0"/>
              <a:t>	</a:t>
            </a:r>
            <a:r>
              <a:rPr spc="-15" dirty="0"/>
              <a:t>JUDr. </a:t>
            </a:r>
            <a:r>
              <a:rPr spc="-5" dirty="0"/>
              <a:t>Malachta Radovan </a:t>
            </a:r>
            <a:r>
              <a:rPr dirty="0"/>
              <a:t>-</a:t>
            </a:r>
            <a:r>
              <a:rPr spc="-40" dirty="0"/>
              <a:t> </a:t>
            </a:r>
            <a:r>
              <a:rPr spc="-5" dirty="0"/>
              <a:t>KMEP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2788920" marR="5080" indent="-2373630">
              <a:lnSpc>
                <a:spcPts val="4010"/>
              </a:lnSpc>
              <a:spcBef>
                <a:spcPts val="890"/>
              </a:spcBef>
            </a:pPr>
            <a:r>
              <a:rPr spc="-10" dirty="0"/>
              <a:t>Když chceme </a:t>
            </a:r>
            <a:r>
              <a:rPr spc="-5" dirty="0"/>
              <a:t>znát, jakým právem se </a:t>
            </a:r>
            <a:r>
              <a:rPr spc="-10" dirty="0"/>
              <a:t>řídí  </a:t>
            </a:r>
            <a:r>
              <a:rPr i="1" spc="-5" dirty="0"/>
              <a:t>smlouva – situace</a:t>
            </a:r>
            <a:r>
              <a:rPr i="1" spc="30" dirty="0"/>
              <a:t> </a:t>
            </a:r>
            <a:r>
              <a:rPr i="1" spc="-5" dirty="0"/>
              <a:t>3:</a:t>
            </a:r>
          </a:p>
        </p:txBody>
      </p:sp>
      <p:sp>
        <p:nvSpPr>
          <p:cNvPr id="3" name="object 3"/>
          <p:cNvSpPr/>
          <p:nvPr/>
        </p:nvSpPr>
        <p:spPr>
          <a:xfrm>
            <a:off x="719327" y="2394204"/>
            <a:ext cx="10753725" cy="3441700"/>
          </a:xfrm>
          <a:custGeom>
            <a:avLst/>
            <a:gdLst/>
            <a:ahLst/>
            <a:cxnLst/>
            <a:rect l="l" t="t" r="r" b="b"/>
            <a:pathLst>
              <a:path w="10753725" h="3441700">
                <a:moveTo>
                  <a:pt x="0" y="3441191"/>
                </a:moveTo>
                <a:lnTo>
                  <a:pt x="10753344" y="3441191"/>
                </a:lnTo>
                <a:lnTo>
                  <a:pt x="10753344" y="0"/>
                </a:lnTo>
                <a:lnTo>
                  <a:pt x="0" y="0"/>
                </a:lnTo>
                <a:lnTo>
                  <a:pt x="0" y="3441191"/>
                </a:lnTo>
                <a:close/>
              </a:path>
            </a:pathLst>
          </a:custGeom>
          <a:ln w="9144">
            <a:solidFill>
              <a:srgbClr val="0000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Společnost Hořčice, a.s., sídlo a místo podnikání v Praze, uzavřela  kupní smlouvu se společností </a:t>
            </a:r>
            <a:r>
              <a:rPr dirty="0"/>
              <a:t>Moutarde, </a:t>
            </a:r>
            <a:r>
              <a:rPr spc="-5" dirty="0"/>
              <a:t>s.a.r.l., s místem  podnikání v </a:t>
            </a:r>
            <a:r>
              <a:rPr dirty="0"/>
              <a:t>Dijonu (Francie), </a:t>
            </a:r>
            <a:r>
              <a:rPr spc="-5" dirty="0"/>
              <a:t>na </a:t>
            </a:r>
            <a:r>
              <a:rPr dirty="0"/>
              <a:t>dodávku 500 kg </a:t>
            </a:r>
            <a:r>
              <a:rPr spc="-5" dirty="0"/>
              <a:t>dijonské hořčice  </a:t>
            </a:r>
            <a:r>
              <a:rPr dirty="0"/>
              <a:t>za cenu 1283</a:t>
            </a:r>
            <a:r>
              <a:rPr spc="15" dirty="0"/>
              <a:t> </a:t>
            </a:r>
            <a:r>
              <a:rPr dirty="0"/>
              <a:t>eur.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/>
          </a:p>
          <a:p>
            <a:pPr marL="12700" algn="just">
              <a:lnSpc>
                <a:spcPct val="100000"/>
              </a:lnSpc>
            </a:pPr>
            <a:r>
              <a:rPr spc="-5" dirty="0"/>
              <a:t>Součástí smlouvy byla následující</a:t>
            </a:r>
            <a:r>
              <a:rPr spc="45" dirty="0"/>
              <a:t> </a:t>
            </a:r>
            <a:r>
              <a:rPr dirty="0"/>
              <a:t>doložka:</a:t>
            </a:r>
          </a:p>
          <a:p>
            <a:pPr marL="12700" algn="just">
              <a:lnSpc>
                <a:spcPct val="100000"/>
              </a:lnSpc>
            </a:pPr>
            <a:r>
              <a:rPr i="1" spc="-5" dirty="0">
                <a:latin typeface="Arial"/>
                <a:cs typeface="Arial"/>
              </a:rPr>
              <a:t>Strany</a:t>
            </a:r>
            <a:r>
              <a:rPr i="1" spc="615" dirty="0">
                <a:latin typeface="Arial"/>
                <a:cs typeface="Arial"/>
              </a:rPr>
              <a:t> </a:t>
            </a:r>
            <a:r>
              <a:rPr i="1" spc="-5" dirty="0">
                <a:latin typeface="Arial"/>
                <a:cs typeface="Arial"/>
              </a:rPr>
              <a:t>vylučují</a:t>
            </a:r>
            <a:r>
              <a:rPr i="1" spc="620" dirty="0">
                <a:latin typeface="Arial"/>
                <a:cs typeface="Arial"/>
              </a:rPr>
              <a:t> </a:t>
            </a:r>
            <a:r>
              <a:rPr i="1" spc="-5" dirty="0">
                <a:latin typeface="Arial"/>
                <a:cs typeface="Arial"/>
              </a:rPr>
              <a:t>použití</a:t>
            </a:r>
            <a:r>
              <a:rPr i="1" spc="630" dirty="0">
                <a:latin typeface="Arial"/>
                <a:cs typeface="Arial"/>
              </a:rPr>
              <a:t> </a:t>
            </a:r>
            <a:r>
              <a:rPr i="1" spc="-5" dirty="0">
                <a:latin typeface="Arial"/>
                <a:cs typeface="Arial"/>
              </a:rPr>
              <a:t>Úmluvy</a:t>
            </a:r>
            <a:r>
              <a:rPr i="1" spc="620" dirty="0">
                <a:latin typeface="Arial"/>
                <a:cs typeface="Arial"/>
              </a:rPr>
              <a:t> </a:t>
            </a:r>
            <a:r>
              <a:rPr i="1" spc="-5" dirty="0">
                <a:latin typeface="Arial"/>
                <a:cs typeface="Arial"/>
              </a:rPr>
              <a:t>OSN</a:t>
            </a:r>
            <a:r>
              <a:rPr i="1" spc="600" dirty="0">
                <a:latin typeface="Arial"/>
                <a:cs typeface="Arial"/>
              </a:rPr>
              <a:t> </a:t>
            </a:r>
            <a:r>
              <a:rPr i="1" spc="-5" dirty="0">
                <a:latin typeface="Arial"/>
                <a:cs typeface="Arial"/>
              </a:rPr>
              <a:t>o</a:t>
            </a:r>
            <a:r>
              <a:rPr i="1" spc="610" dirty="0">
                <a:latin typeface="Arial"/>
                <a:cs typeface="Arial"/>
              </a:rPr>
              <a:t> </a:t>
            </a:r>
            <a:r>
              <a:rPr i="1" spc="-5" dirty="0">
                <a:latin typeface="Arial"/>
                <a:cs typeface="Arial"/>
              </a:rPr>
              <a:t>smlouvách</a:t>
            </a:r>
            <a:r>
              <a:rPr i="1" spc="625" dirty="0">
                <a:latin typeface="Arial"/>
                <a:cs typeface="Arial"/>
              </a:rPr>
              <a:t> </a:t>
            </a:r>
            <a:r>
              <a:rPr i="1" spc="-5" dirty="0">
                <a:latin typeface="Arial"/>
                <a:cs typeface="Arial"/>
              </a:rPr>
              <a:t>o</a:t>
            </a:r>
            <a:r>
              <a:rPr i="1" spc="605" dirty="0">
                <a:latin typeface="Arial"/>
                <a:cs typeface="Arial"/>
              </a:rPr>
              <a:t> </a:t>
            </a:r>
            <a:r>
              <a:rPr i="1" spc="-5" dirty="0">
                <a:latin typeface="Arial"/>
                <a:cs typeface="Arial"/>
              </a:rPr>
              <a:t>mezinárodní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9170" y="5360619"/>
            <a:ext cx="19272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latin typeface="Arial"/>
                <a:cs typeface="Arial"/>
              </a:rPr>
              <a:t>koupi</a:t>
            </a:r>
            <a:r>
              <a:rPr sz="2800" i="1" spc="-50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zboží.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916679" y="5562600"/>
            <a:ext cx="2498090" cy="546100"/>
            <a:chOff x="3916679" y="5562600"/>
            <a:chExt cx="2498090" cy="546100"/>
          </a:xfrm>
        </p:grpSpPr>
        <p:sp>
          <p:nvSpPr>
            <p:cNvPr id="7" name="object 7"/>
            <p:cNvSpPr/>
            <p:nvPr/>
          </p:nvSpPr>
          <p:spPr>
            <a:xfrm>
              <a:off x="3921251" y="5567172"/>
              <a:ext cx="2489200" cy="536575"/>
            </a:xfrm>
            <a:custGeom>
              <a:avLst/>
              <a:gdLst/>
              <a:ahLst/>
              <a:cxnLst/>
              <a:rect l="l" t="t" r="r" b="b"/>
              <a:pathLst>
                <a:path w="2489200" h="536575">
                  <a:moveTo>
                    <a:pt x="2399284" y="0"/>
                  </a:moveTo>
                  <a:lnTo>
                    <a:pt x="89408" y="0"/>
                  </a:lnTo>
                  <a:lnTo>
                    <a:pt x="54596" y="7026"/>
                  </a:lnTo>
                  <a:lnTo>
                    <a:pt x="26177" y="26187"/>
                  </a:lnTo>
                  <a:lnTo>
                    <a:pt x="7022" y="54606"/>
                  </a:lnTo>
                  <a:lnTo>
                    <a:pt x="0" y="89407"/>
                  </a:lnTo>
                  <a:lnTo>
                    <a:pt x="0" y="447039"/>
                  </a:lnTo>
                  <a:lnTo>
                    <a:pt x="7022" y="481841"/>
                  </a:lnTo>
                  <a:lnTo>
                    <a:pt x="26177" y="510260"/>
                  </a:lnTo>
                  <a:lnTo>
                    <a:pt x="54596" y="529421"/>
                  </a:lnTo>
                  <a:lnTo>
                    <a:pt x="89408" y="536447"/>
                  </a:lnTo>
                  <a:lnTo>
                    <a:pt x="2399284" y="536447"/>
                  </a:lnTo>
                  <a:lnTo>
                    <a:pt x="2434095" y="529421"/>
                  </a:lnTo>
                  <a:lnTo>
                    <a:pt x="2462514" y="510260"/>
                  </a:lnTo>
                  <a:lnTo>
                    <a:pt x="2481669" y="481841"/>
                  </a:lnTo>
                  <a:lnTo>
                    <a:pt x="2488692" y="447039"/>
                  </a:lnTo>
                  <a:lnTo>
                    <a:pt x="2488692" y="89407"/>
                  </a:lnTo>
                  <a:lnTo>
                    <a:pt x="2481669" y="54606"/>
                  </a:lnTo>
                  <a:lnTo>
                    <a:pt x="2462514" y="26187"/>
                  </a:lnTo>
                  <a:lnTo>
                    <a:pt x="2434095" y="7026"/>
                  </a:lnTo>
                  <a:lnTo>
                    <a:pt x="2399284" y="0"/>
                  </a:lnTo>
                  <a:close/>
                </a:path>
              </a:pathLst>
            </a:custGeom>
            <a:solidFill>
              <a:srgbClr val="FBD1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21251" y="5567172"/>
              <a:ext cx="2489200" cy="536575"/>
            </a:xfrm>
            <a:custGeom>
              <a:avLst/>
              <a:gdLst/>
              <a:ahLst/>
              <a:cxnLst/>
              <a:rect l="l" t="t" r="r" b="b"/>
              <a:pathLst>
                <a:path w="2489200" h="536575">
                  <a:moveTo>
                    <a:pt x="0" y="89407"/>
                  </a:moveTo>
                  <a:lnTo>
                    <a:pt x="7022" y="54606"/>
                  </a:lnTo>
                  <a:lnTo>
                    <a:pt x="26177" y="26187"/>
                  </a:lnTo>
                  <a:lnTo>
                    <a:pt x="54596" y="7026"/>
                  </a:lnTo>
                  <a:lnTo>
                    <a:pt x="89408" y="0"/>
                  </a:lnTo>
                  <a:lnTo>
                    <a:pt x="2399284" y="0"/>
                  </a:lnTo>
                  <a:lnTo>
                    <a:pt x="2434095" y="7026"/>
                  </a:lnTo>
                  <a:lnTo>
                    <a:pt x="2462514" y="26187"/>
                  </a:lnTo>
                  <a:lnTo>
                    <a:pt x="2481669" y="54606"/>
                  </a:lnTo>
                  <a:lnTo>
                    <a:pt x="2488692" y="89407"/>
                  </a:lnTo>
                  <a:lnTo>
                    <a:pt x="2488692" y="447039"/>
                  </a:lnTo>
                  <a:lnTo>
                    <a:pt x="2481669" y="481841"/>
                  </a:lnTo>
                  <a:lnTo>
                    <a:pt x="2462514" y="510260"/>
                  </a:lnTo>
                  <a:lnTo>
                    <a:pt x="2434095" y="529421"/>
                  </a:lnTo>
                  <a:lnTo>
                    <a:pt x="2399284" y="536447"/>
                  </a:lnTo>
                  <a:lnTo>
                    <a:pt x="89408" y="536447"/>
                  </a:lnTo>
                  <a:lnTo>
                    <a:pt x="54596" y="529421"/>
                  </a:lnTo>
                  <a:lnTo>
                    <a:pt x="26177" y="510260"/>
                  </a:lnTo>
                  <a:lnTo>
                    <a:pt x="7022" y="481841"/>
                  </a:lnTo>
                  <a:lnTo>
                    <a:pt x="0" y="447039"/>
                  </a:lnTo>
                  <a:lnTo>
                    <a:pt x="0" y="89407"/>
                  </a:lnTo>
                  <a:close/>
                </a:path>
              </a:pathLst>
            </a:custGeom>
            <a:ln w="9143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027170" y="5619699"/>
            <a:ext cx="21145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ahoma"/>
                <a:cs typeface="Tahoma"/>
              </a:rPr>
              <a:t>Pro </a:t>
            </a:r>
            <a:r>
              <a:rPr sz="2400" spc="-5" dirty="0">
                <a:latin typeface="Tahoma"/>
                <a:cs typeface="Tahoma"/>
              </a:rPr>
              <a:t>pokročilé</a:t>
            </a:r>
            <a:r>
              <a:rPr sz="2400" spc="-55" dirty="0">
                <a:latin typeface="Tahoma"/>
                <a:cs typeface="Tahoma"/>
              </a:rPr>
              <a:t> </a:t>
            </a:r>
            <a:r>
              <a:rPr sz="2400" spc="-310" dirty="0">
                <a:latin typeface="Wingdings"/>
                <a:cs typeface="Wingdings"/>
              </a:rPr>
              <a:t>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5" dirty="0"/>
              <a:t>36</a:t>
            </a:fld>
            <a:r>
              <a:rPr spc="-5" dirty="0"/>
              <a:t>	</a:t>
            </a:r>
            <a:r>
              <a:rPr spc="-15" dirty="0"/>
              <a:t>JUDr. </a:t>
            </a:r>
            <a:r>
              <a:rPr spc="-5" dirty="0"/>
              <a:t>Malachta Radovan </a:t>
            </a:r>
            <a:r>
              <a:rPr dirty="0"/>
              <a:t>-</a:t>
            </a:r>
            <a:r>
              <a:rPr spc="-40" dirty="0"/>
              <a:t> </a:t>
            </a:r>
            <a:r>
              <a:rPr spc="-5" dirty="0"/>
              <a:t>KMEP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1897" y="591388"/>
            <a:ext cx="51885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i="0" spc="-5" dirty="0">
                <a:latin typeface="Arial"/>
                <a:cs typeface="Arial"/>
              </a:rPr>
              <a:t>Vztahy mezi</a:t>
            </a:r>
            <a:r>
              <a:rPr i="0" spc="-45" dirty="0">
                <a:latin typeface="Arial"/>
                <a:cs typeface="Arial"/>
              </a:rPr>
              <a:t> </a:t>
            </a:r>
            <a:r>
              <a:rPr i="0" spc="-5" dirty="0">
                <a:latin typeface="Arial"/>
                <a:cs typeface="Arial"/>
              </a:rPr>
              <a:t>prameny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14755" y="1376172"/>
            <a:ext cx="10762615" cy="2700655"/>
            <a:chOff x="714755" y="1376172"/>
            <a:chExt cx="10762615" cy="2700655"/>
          </a:xfrm>
        </p:grpSpPr>
        <p:sp>
          <p:nvSpPr>
            <p:cNvPr id="4" name="object 4"/>
            <p:cNvSpPr/>
            <p:nvPr/>
          </p:nvSpPr>
          <p:spPr>
            <a:xfrm>
              <a:off x="719327" y="1380744"/>
              <a:ext cx="10753725" cy="2691765"/>
            </a:xfrm>
            <a:custGeom>
              <a:avLst/>
              <a:gdLst/>
              <a:ahLst/>
              <a:cxnLst/>
              <a:rect l="l" t="t" r="r" b="b"/>
              <a:pathLst>
                <a:path w="10753725" h="2691765">
                  <a:moveTo>
                    <a:pt x="10753344" y="0"/>
                  </a:moveTo>
                  <a:lnTo>
                    <a:pt x="0" y="0"/>
                  </a:lnTo>
                  <a:lnTo>
                    <a:pt x="0" y="2691383"/>
                  </a:lnTo>
                  <a:lnTo>
                    <a:pt x="10753344" y="2691383"/>
                  </a:lnTo>
                  <a:lnTo>
                    <a:pt x="10753344" y="0"/>
                  </a:lnTo>
                  <a:close/>
                </a:path>
              </a:pathLst>
            </a:custGeom>
            <a:solidFill>
              <a:srgbClr val="DBF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9327" y="1380744"/>
              <a:ext cx="10753725" cy="2691765"/>
            </a:xfrm>
            <a:custGeom>
              <a:avLst/>
              <a:gdLst/>
              <a:ahLst/>
              <a:cxnLst/>
              <a:rect l="l" t="t" r="r" b="b"/>
              <a:pathLst>
                <a:path w="10753725" h="2691765">
                  <a:moveTo>
                    <a:pt x="0" y="2691383"/>
                  </a:moveTo>
                  <a:lnTo>
                    <a:pt x="10753344" y="2691383"/>
                  </a:lnTo>
                  <a:lnTo>
                    <a:pt x="10753344" y="0"/>
                  </a:lnTo>
                  <a:lnTo>
                    <a:pt x="0" y="0"/>
                  </a:lnTo>
                  <a:lnTo>
                    <a:pt x="0" y="2691383"/>
                  </a:lnTo>
                  <a:close/>
                </a:path>
              </a:pathLst>
            </a:custGeom>
            <a:ln w="9143">
              <a:solidFill>
                <a:srgbClr val="0000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9170" y="1279423"/>
            <a:ext cx="10707370" cy="3511218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1780"/>
              </a:spcBef>
              <a:buClr>
                <a:srgbClr val="0000DC"/>
              </a:buClr>
              <a:buChar char="̶"/>
              <a:tabLst>
                <a:tab pos="192405" algn="l"/>
                <a:tab pos="193040" algn="l"/>
              </a:tabLst>
            </a:pPr>
            <a:r>
              <a:rPr sz="2800" spc="-5" dirty="0">
                <a:latin typeface="Arial"/>
                <a:cs typeface="Arial"/>
              </a:rPr>
              <a:t>vnitrostátní předpis </a:t>
            </a:r>
            <a:r>
              <a:rPr sz="2800" dirty="0">
                <a:latin typeface="Arial"/>
                <a:cs typeface="Arial"/>
              </a:rPr>
              <a:t>vs. </a:t>
            </a:r>
            <a:r>
              <a:rPr sz="2800" spc="-5" dirty="0">
                <a:highlight>
                  <a:srgbClr val="00FFFF"/>
                </a:highlight>
                <a:latin typeface="Arial"/>
                <a:cs typeface="Arial"/>
              </a:rPr>
              <a:t>nařízení</a:t>
            </a:r>
            <a:r>
              <a:rPr sz="2800" spc="-15" dirty="0">
                <a:highlight>
                  <a:srgbClr val="00FFFF"/>
                </a:highlight>
                <a:latin typeface="Arial"/>
                <a:cs typeface="Arial"/>
              </a:rPr>
              <a:t> EU</a:t>
            </a:r>
            <a:endParaRPr sz="2800" dirty="0">
              <a:highlight>
                <a:srgbClr val="00FFFF"/>
              </a:highlight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685"/>
              </a:spcBef>
              <a:buClr>
                <a:srgbClr val="0000DC"/>
              </a:buClr>
              <a:buChar char="̶"/>
              <a:tabLst>
                <a:tab pos="192405" algn="l"/>
                <a:tab pos="193040" algn="l"/>
              </a:tabLst>
            </a:pPr>
            <a:r>
              <a:rPr sz="2800" spc="-5" dirty="0">
                <a:latin typeface="Arial"/>
                <a:cs typeface="Arial"/>
              </a:rPr>
              <a:t>vnitrostátní předpis </a:t>
            </a:r>
            <a:r>
              <a:rPr sz="2800" dirty="0">
                <a:latin typeface="Arial"/>
                <a:cs typeface="Arial"/>
              </a:rPr>
              <a:t>vs. </a:t>
            </a:r>
            <a:r>
              <a:rPr sz="2800" spc="-5" dirty="0">
                <a:highlight>
                  <a:srgbClr val="00FFFF"/>
                </a:highlight>
                <a:latin typeface="Arial"/>
                <a:cs typeface="Arial"/>
              </a:rPr>
              <a:t>mezinárodní</a:t>
            </a:r>
            <a:r>
              <a:rPr sz="2800" dirty="0">
                <a:highlight>
                  <a:srgbClr val="00FFFF"/>
                </a:highlight>
                <a:latin typeface="Arial"/>
                <a:cs typeface="Arial"/>
              </a:rPr>
              <a:t> </a:t>
            </a:r>
            <a:r>
              <a:rPr sz="2800" spc="-5" dirty="0">
                <a:highlight>
                  <a:srgbClr val="00FFFF"/>
                </a:highlight>
                <a:latin typeface="Arial"/>
                <a:cs typeface="Arial"/>
              </a:rPr>
              <a:t>smlouva</a:t>
            </a:r>
            <a:endParaRPr sz="2800" dirty="0">
              <a:highlight>
                <a:srgbClr val="00FFFF"/>
              </a:highlight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680"/>
              </a:spcBef>
              <a:buClr>
                <a:srgbClr val="0000DC"/>
              </a:buClr>
              <a:buChar char="̶"/>
              <a:tabLst>
                <a:tab pos="192405" algn="l"/>
                <a:tab pos="193040" algn="l"/>
              </a:tabLst>
            </a:pPr>
            <a:r>
              <a:rPr sz="2800" spc="-5" dirty="0">
                <a:latin typeface="Arial"/>
                <a:cs typeface="Arial"/>
              </a:rPr>
              <a:t>nařízení </a:t>
            </a:r>
            <a:r>
              <a:rPr sz="2800" spc="-15" dirty="0">
                <a:latin typeface="Arial"/>
                <a:cs typeface="Arial"/>
              </a:rPr>
              <a:t>EU </a:t>
            </a:r>
            <a:r>
              <a:rPr sz="2800" dirty="0">
                <a:latin typeface="Arial"/>
                <a:cs typeface="Arial"/>
              </a:rPr>
              <a:t>vs. </a:t>
            </a:r>
            <a:r>
              <a:rPr sz="2800" spc="-5" dirty="0">
                <a:latin typeface="Arial"/>
                <a:cs typeface="Arial"/>
              </a:rPr>
              <a:t>mezinárodní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smlouva</a:t>
            </a:r>
            <a:endParaRPr sz="280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680"/>
              </a:spcBef>
              <a:buClr>
                <a:srgbClr val="0000DC"/>
              </a:buClr>
              <a:buChar char="̶"/>
              <a:tabLst>
                <a:tab pos="192405" algn="l"/>
                <a:tab pos="193040" algn="l"/>
              </a:tabLst>
            </a:pPr>
            <a:r>
              <a:rPr sz="2800" spc="-5" dirty="0">
                <a:latin typeface="Arial"/>
                <a:cs typeface="Arial"/>
              </a:rPr>
              <a:t>mezinárodní smlouva </a:t>
            </a:r>
            <a:r>
              <a:rPr sz="2800" dirty="0">
                <a:latin typeface="Arial"/>
                <a:cs typeface="Arial"/>
              </a:rPr>
              <a:t>vs. </a:t>
            </a:r>
            <a:r>
              <a:rPr sz="2800" spc="-5" dirty="0">
                <a:latin typeface="Arial"/>
                <a:cs typeface="Arial"/>
              </a:rPr>
              <a:t>mezinárodní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smlouva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7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5" dirty="0"/>
              <a:t>37</a:t>
            </a:fld>
            <a:r>
              <a:rPr spc="-5" dirty="0"/>
              <a:t>	</a:t>
            </a:r>
            <a:r>
              <a:rPr spc="-15" dirty="0"/>
              <a:t>JUDr. </a:t>
            </a:r>
            <a:r>
              <a:rPr spc="-5" dirty="0"/>
              <a:t>Malachta Radovan </a:t>
            </a:r>
            <a:r>
              <a:rPr dirty="0"/>
              <a:t>-</a:t>
            </a:r>
            <a:r>
              <a:rPr spc="-40" dirty="0"/>
              <a:t> </a:t>
            </a:r>
            <a:r>
              <a:rPr spc="-5" dirty="0"/>
              <a:t>KMEP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388"/>
            <a:ext cx="44811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i="0" spc="-5" dirty="0">
                <a:latin typeface="Arial"/>
                <a:cs typeface="Arial"/>
              </a:rPr>
              <a:t>Co si</a:t>
            </a:r>
            <a:r>
              <a:rPr i="0" spc="-70" dirty="0">
                <a:latin typeface="Arial"/>
                <a:cs typeface="Arial"/>
              </a:rPr>
              <a:t> </a:t>
            </a:r>
            <a:r>
              <a:rPr i="0" spc="-5" dirty="0">
                <a:latin typeface="Arial"/>
                <a:cs typeface="Arial"/>
              </a:rPr>
              <a:t>zapamatovat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14565" y="1686877"/>
            <a:ext cx="10763250" cy="3474085"/>
            <a:chOff x="714565" y="1686877"/>
            <a:chExt cx="10763250" cy="3474085"/>
          </a:xfrm>
        </p:grpSpPr>
        <p:sp>
          <p:nvSpPr>
            <p:cNvPr id="4" name="object 4"/>
            <p:cNvSpPr/>
            <p:nvPr/>
          </p:nvSpPr>
          <p:spPr>
            <a:xfrm>
              <a:off x="719327" y="1691639"/>
              <a:ext cx="10753725" cy="3464560"/>
            </a:xfrm>
            <a:custGeom>
              <a:avLst/>
              <a:gdLst/>
              <a:ahLst/>
              <a:cxnLst/>
              <a:rect l="l" t="t" r="r" b="b"/>
              <a:pathLst>
                <a:path w="10753725" h="3464560">
                  <a:moveTo>
                    <a:pt x="10753344" y="0"/>
                  </a:moveTo>
                  <a:lnTo>
                    <a:pt x="0" y="0"/>
                  </a:lnTo>
                  <a:lnTo>
                    <a:pt x="0" y="3464052"/>
                  </a:lnTo>
                  <a:lnTo>
                    <a:pt x="10753344" y="3464052"/>
                  </a:lnTo>
                  <a:lnTo>
                    <a:pt x="10753344" y="0"/>
                  </a:lnTo>
                  <a:close/>
                </a:path>
              </a:pathLst>
            </a:custGeom>
            <a:solidFill>
              <a:srgbClr val="FBD1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9327" y="1691639"/>
              <a:ext cx="10753725" cy="3464560"/>
            </a:xfrm>
            <a:custGeom>
              <a:avLst/>
              <a:gdLst/>
              <a:ahLst/>
              <a:cxnLst/>
              <a:rect l="l" t="t" r="r" b="b"/>
              <a:pathLst>
                <a:path w="10753725" h="3464560">
                  <a:moveTo>
                    <a:pt x="0" y="3464052"/>
                  </a:moveTo>
                  <a:lnTo>
                    <a:pt x="10753344" y="3464052"/>
                  </a:lnTo>
                  <a:lnTo>
                    <a:pt x="10753344" y="0"/>
                  </a:lnTo>
                  <a:lnTo>
                    <a:pt x="0" y="0"/>
                  </a:lnTo>
                  <a:lnTo>
                    <a:pt x="0" y="3464052"/>
                  </a:lnTo>
                  <a:close/>
                </a:path>
              </a:pathLst>
            </a:custGeom>
            <a:ln w="914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9170" y="1604116"/>
            <a:ext cx="10460355" cy="2951449"/>
          </a:xfrm>
          <a:prstGeom prst="rect">
            <a:avLst/>
          </a:prstGeom>
        </p:spPr>
        <p:txBody>
          <a:bodyPr vert="horz" wrap="square" lIns="0" tIns="194945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1535"/>
              </a:spcBef>
              <a:buClr>
                <a:srgbClr val="0000DC"/>
              </a:buClr>
              <a:buChar char="̶"/>
              <a:tabLst>
                <a:tab pos="192405" algn="l"/>
                <a:tab pos="193040" algn="l"/>
              </a:tabLst>
            </a:pPr>
            <a:r>
              <a:rPr sz="2400" dirty="0">
                <a:latin typeface="Arial"/>
                <a:cs typeface="Arial"/>
              </a:rPr>
              <a:t>3 </a:t>
            </a:r>
            <a:r>
              <a:rPr sz="2400" spc="-5" dirty="0">
                <a:latin typeface="Arial"/>
                <a:cs typeface="Arial"/>
              </a:rPr>
              <a:t>roviny vztahů, </a:t>
            </a:r>
            <a:r>
              <a:rPr sz="2400" dirty="0">
                <a:latin typeface="Arial"/>
                <a:cs typeface="Arial"/>
              </a:rPr>
              <a:t>které se </a:t>
            </a:r>
            <a:r>
              <a:rPr sz="2400" spc="-5" dirty="0">
                <a:latin typeface="Arial"/>
                <a:cs typeface="Arial"/>
              </a:rPr>
              <a:t>nám objevují 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PMO</a:t>
            </a:r>
          </a:p>
          <a:p>
            <a:pPr marL="192405" indent="-180340">
              <a:lnSpc>
                <a:spcPct val="100000"/>
              </a:lnSpc>
              <a:spcBef>
                <a:spcPts val="1440"/>
              </a:spcBef>
              <a:buClr>
                <a:srgbClr val="0000DC"/>
              </a:buClr>
              <a:buChar char="̶"/>
              <a:tabLst>
                <a:tab pos="192405" algn="l"/>
                <a:tab pos="193040" algn="l"/>
              </a:tabLst>
            </a:pPr>
            <a:r>
              <a:rPr sz="2400" spc="-5" dirty="0">
                <a:latin typeface="Arial"/>
                <a:cs typeface="Arial"/>
              </a:rPr>
              <a:t>mezinárodní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prvek</a:t>
            </a:r>
            <a:endParaRPr sz="2400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445"/>
              </a:spcBef>
              <a:buClr>
                <a:srgbClr val="0000DC"/>
              </a:buClr>
              <a:buChar char="̶"/>
              <a:tabLst>
                <a:tab pos="192405" algn="l"/>
                <a:tab pos="193040" algn="l"/>
              </a:tabLst>
            </a:pPr>
            <a:r>
              <a:rPr sz="2400" spc="-10" dirty="0">
                <a:latin typeface="Arial"/>
                <a:cs typeface="Arial"/>
              </a:rPr>
              <a:t>existuje </a:t>
            </a:r>
            <a:r>
              <a:rPr sz="2400" spc="-5" dirty="0">
                <a:latin typeface="Arial"/>
                <a:cs typeface="Arial"/>
              </a:rPr>
              <a:t>přímá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 err="1">
                <a:latin typeface="Arial"/>
                <a:cs typeface="Arial"/>
              </a:rPr>
              <a:t>kolizní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5" dirty="0" err="1">
                <a:latin typeface="Arial"/>
                <a:cs typeface="Arial"/>
              </a:rPr>
              <a:t>metoda</a:t>
            </a:r>
            <a:endParaRPr lang="cs-CZ" sz="2400" spc="-5" dirty="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445"/>
              </a:spcBef>
              <a:buClr>
                <a:srgbClr val="0000DC"/>
              </a:buClr>
              <a:buChar char="̶"/>
              <a:tabLst>
                <a:tab pos="192405" algn="l"/>
                <a:tab pos="193040" algn="l"/>
              </a:tabLst>
            </a:pPr>
            <a:r>
              <a:rPr sz="2400" spc="-5" dirty="0">
                <a:latin typeface="Arial"/>
                <a:cs typeface="Arial"/>
              </a:rPr>
              <a:t>pro úpravu mezinárodní </a:t>
            </a:r>
            <a:r>
              <a:rPr sz="2400" dirty="0">
                <a:latin typeface="Arial"/>
                <a:cs typeface="Arial"/>
              </a:rPr>
              <a:t>kupní </a:t>
            </a:r>
            <a:r>
              <a:rPr sz="2400" spc="-5" dirty="0">
                <a:latin typeface="Arial"/>
                <a:cs typeface="Arial"/>
              </a:rPr>
              <a:t>smlouvy </a:t>
            </a:r>
            <a:r>
              <a:rPr sz="2400" dirty="0">
                <a:latin typeface="Arial"/>
                <a:cs typeface="Arial"/>
              </a:rPr>
              <a:t>to znamená, že se často </a:t>
            </a:r>
            <a:r>
              <a:rPr sz="2400" spc="-10" dirty="0">
                <a:latin typeface="Arial"/>
                <a:cs typeface="Arial"/>
              </a:rPr>
              <a:t>aplikuje  </a:t>
            </a:r>
            <a:r>
              <a:rPr sz="2400" spc="-5" dirty="0">
                <a:latin typeface="Arial"/>
                <a:cs typeface="Arial"/>
              </a:rPr>
              <a:t>Úmluva </a:t>
            </a:r>
            <a:r>
              <a:rPr sz="2400" dirty="0">
                <a:latin typeface="Arial"/>
                <a:cs typeface="Arial"/>
              </a:rPr>
              <a:t>OSN o smlouvách o </a:t>
            </a:r>
            <a:r>
              <a:rPr sz="2400" spc="-5" dirty="0">
                <a:latin typeface="Arial"/>
                <a:cs typeface="Arial"/>
              </a:rPr>
              <a:t>mezinárodní </a:t>
            </a:r>
            <a:r>
              <a:rPr sz="2400" dirty="0">
                <a:latin typeface="Arial"/>
                <a:cs typeface="Arial"/>
              </a:rPr>
              <a:t>koupi zboží, která </a:t>
            </a:r>
            <a:r>
              <a:rPr sz="2400" spc="-5" dirty="0">
                <a:latin typeface="Arial"/>
                <a:cs typeface="Arial"/>
              </a:rPr>
              <a:t>obsahuje přímé  normy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94092" y="879347"/>
            <a:ext cx="2837688" cy="1487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5" dirty="0"/>
              <a:t>38</a:t>
            </a:fld>
            <a:r>
              <a:rPr spc="-5" dirty="0"/>
              <a:t>	</a:t>
            </a:r>
            <a:r>
              <a:rPr spc="-15" dirty="0"/>
              <a:t>JUDr. </a:t>
            </a:r>
            <a:r>
              <a:rPr spc="-5" dirty="0"/>
              <a:t>Malachta Radovan </a:t>
            </a:r>
            <a:r>
              <a:rPr dirty="0"/>
              <a:t>-</a:t>
            </a:r>
            <a:r>
              <a:rPr spc="-40" dirty="0"/>
              <a:t> </a:t>
            </a:r>
            <a:r>
              <a:rPr spc="-5" dirty="0"/>
              <a:t>KMEP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41519" y="2760040"/>
            <a:ext cx="20777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5" dirty="0">
                <a:solidFill>
                  <a:srgbClr val="0000DC"/>
                </a:solidFill>
                <a:latin typeface="Arial"/>
                <a:cs typeface="Arial"/>
              </a:rPr>
              <a:t>DĚKUJI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5" dirty="0"/>
              <a:t>39</a:t>
            </a:fld>
            <a:r>
              <a:rPr spc="-5" dirty="0"/>
              <a:t>	</a:t>
            </a:r>
            <a:r>
              <a:rPr spc="-15" dirty="0"/>
              <a:t>JUDr. </a:t>
            </a:r>
            <a:r>
              <a:rPr spc="-5" dirty="0"/>
              <a:t>Malachta Radovan </a:t>
            </a:r>
            <a:r>
              <a:rPr dirty="0"/>
              <a:t>-</a:t>
            </a:r>
            <a:r>
              <a:rPr spc="-40" dirty="0"/>
              <a:t> </a:t>
            </a:r>
            <a:r>
              <a:rPr spc="-5" dirty="0"/>
              <a:t>KMEP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7159" y="4097273"/>
            <a:ext cx="32639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00DC"/>
                </a:solidFill>
                <a:latin typeface="Arial"/>
                <a:cs typeface="Arial"/>
                <a:hlinkClick r:id="rId2"/>
              </a:rPr>
              <a:t>malachta@mail.muni.cz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3778" y="591388"/>
            <a:ext cx="55854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i="0" spc="-5" dirty="0">
                <a:latin typeface="Arial"/>
                <a:cs typeface="Arial"/>
              </a:rPr>
              <a:t>Kam </a:t>
            </a:r>
            <a:r>
              <a:rPr i="0" spc="-10" dirty="0">
                <a:latin typeface="Arial"/>
                <a:cs typeface="Arial"/>
              </a:rPr>
              <a:t>směřovat</a:t>
            </a:r>
            <a:r>
              <a:rPr i="0" spc="-20" dirty="0">
                <a:latin typeface="Arial"/>
                <a:cs typeface="Arial"/>
              </a:rPr>
              <a:t> </a:t>
            </a:r>
            <a:r>
              <a:rPr i="0" spc="-5" dirty="0">
                <a:latin typeface="Arial"/>
                <a:cs typeface="Arial"/>
              </a:rPr>
              <a:t>dotazy?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9327" y="1691639"/>
            <a:ext cx="10753725" cy="1183978"/>
          </a:xfrm>
          <a:prstGeom prst="rect">
            <a:avLst/>
          </a:prstGeom>
          <a:solidFill>
            <a:srgbClr val="DBF4FF"/>
          </a:solidFill>
          <a:ln w="9144">
            <a:solidFill>
              <a:srgbClr val="0000DC"/>
            </a:solidFill>
          </a:ln>
        </p:spPr>
        <p:txBody>
          <a:bodyPr vert="horz" wrap="square" lIns="0" tIns="125095" rIns="0" bIns="0" rtlCol="0">
            <a:spAutoFit/>
          </a:bodyPr>
          <a:lstStyle/>
          <a:p>
            <a:pPr marL="252095" indent="-180340">
              <a:lnSpc>
                <a:spcPct val="100000"/>
              </a:lnSpc>
              <a:spcBef>
                <a:spcPts val="985"/>
              </a:spcBef>
              <a:buChar char="̶"/>
              <a:tabLst>
                <a:tab pos="252095" algn="l"/>
                <a:tab pos="252729" algn="l"/>
              </a:tabLst>
            </a:pPr>
            <a:r>
              <a:rPr sz="2800" u="heavy" spc="-5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2"/>
              </a:rPr>
              <a:t>malachta@mail.muni.cz</a:t>
            </a:r>
            <a:r>
              <a:rPr sz="2800" spc="-5" dirty="0">
                <a:solidFill>
                  <a:srgbClr val="0000DC"/>
                </a:solidFill>
                <a:latin typeface="Arial"/>
                <a:cs typeface="Arial"/>
                <a:hlinkClick r:id="rId2"/>
              </a:rPr>
              <a:t> </a:t>
            </a:r>
            <a:r>
              <a:rPr sz="2800" spc="-5" dirty="0">
                <a:latin typeface="Arial"/>
                <a:cs typeface="Arial"/>
              </a:rPr>
              <a:t>nebo </a:t>
            </a:r>
            <a:r>
              <a:rPr sz="2800" dirty="0">
                <a:latin typeface="Arial"/>
                <a:cs typeface="Arial"/>
              </a:rPr>
              <a:t>chat </a:t>
            </a:r>
            <a:r>
              <a:rPr sz="2800" spc="-5" dirty="0">
                <a:latin typeface="Arial"/>
                <a:cs typeface="Arial"/>
              </a:rPr>
              <a:t>v MS</a:t>
            </a:r>
            <a:r>
              <a:rPr sz="2800" spc="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Teams</a:t>
            </a:r>
            <a:endParaRPr sz="2800" dirty="0">
              <a:latin typeface="Arial"/>
              <a:cs typeface="Arial"/>
            </a:endParaRPr>
          </a:p>
          <a:p>
            <a:pPr marL="252095" marR="614680" indent="-180340">
              <a:lnSpc>
                <a:spcPts val="5040"/>
              </a:lnSpc>
              <a:spcBef>
                <a:spcPts val="450"/>
              </a:spcBef>
              <a:buClr>
                <a:srgbClr val="0000DC"/>
              </a:buClr>
              <a:buChar char="̶"/>
              <a:tabLst>
                <a:tab pos="252095" algn="l"/>
                <a:tab pos="252729" algn="l"/>
              </a:tabLst>
            </a:pPr>
            <a:r>
              <a:rPr sz="2800" spc="-5" dirty="0">
                <a:latin typeface="Arial"/>
                <a:cs typeface="Arial"/>
              </a:rPr>
              <a:t>prezenčně v </a:t>
            </a:r>
            <a:r>
              <a:rPr lang="cs-CZ" sz="2800" spc="-5" dirty="0">
                <a:latin typeface="Arial"/>
                <a:cs typeface="Arial"/>
              </a:rPr>
              <a:t>budově Právnické či Pedagogické fakulty MU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85560" y="4008882"/>
            <a:ext cx="4441108" cy="17682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5818" y="6261413"/>
            <a:ext cx="1612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4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542" y="6261413"/>
            <a:ext cx="228346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15" dirty="0">
                <a:solidFill>
                  <a:srgbClr val="0000DC"/>
                </a:solidFill>
                <a:latin typeface="Arial"/>
                <a:cs typeface="Arial"/>
              </a:rPr>
              <a:t>JUDr. </a:t>
            </a:r>
            <a:r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Malachta Radovan 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-</a:t>
            </a:r>
            <a:r>
              <a:rPr sz="1200" spc="-4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KMEP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12565" y="1168252"/>
            <a:ext cx="5241290" cy="3317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3175" algn="ctr">
              <a:lnSpc>
                <a:spcPct val="150000"/>
              </a:lnSpc>
              <a:spcBef>
                <a:spcPts val="95"/>
              </a:spcBef>
            </a:pPr>
            <a:r>
              <a:rPr sz="4800" i="0" dirty="0">
                <a:solidFill>
                  <a:srgbClr val="C00000"/>
                </a:solidFill>
                <a:latin typeface="Arial"/>
                <a:cs typeface="Arial"/>
              </a:rPr>
              <a:t>PRÁVO  </a:t>
            </a:r>
            <a:r>
              <a:rPr sz="4800" i="0" dirty="0">
                <a:latin typeface="Arial"/>
                <a:cs typeface="Arial"/>
              </a:rPr>
              <a:t>MEZINÁR</a:t>
            </a:r>
            <a:r>
              <a:rPr sz="4800" i="0" spc="-15" dirty="0">
                <a:latin typeface="Arial"/>
                <a:cs typeface="Arial"/>
              </a:rPr>
              <a:t>O</a:t>
            </a:r>
            <a:r>
              <a:rPr sz="4800" i="0" spc="-5" dirty="0">
                <a:latin typeface="Arial"/>
                <a:cs typeface="Arial"/>
              </a:rPr>
              <a:t>DNÍHO  </a:t>
            </a:r>
            <a:r>
              <a:rPr sz="4800" i="0" dirty="0">
                <a:solidFill>
                  <a:srgbClr val="00832E"/>
                </a:solidFill>
                <a:latin typeface="Arial"/>
                <a:cs typeface="Arial"/>
              </a:rPr>
              <a:t>OBCHODU</a:t>
            </a:r>
            <a:endParaRPr sz="4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5818" y="6261413"/>
            <a:ext cx="1612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5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542" y="6261413"/>
            <a:ext cx="228346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15" dirty="0">
                <a:solidFill>
                  <a:srgbClr val="0000DC"/>
                </a:solidFill>
                <a:latin typeface="Arial"/>
                <a:cs typeface="Arial"/>
              </a:rPr>
              <a:t>JUDr. </a:t>
            </a:r>
            <a:r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Malachta Radovan 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-</a:t>
            </a:r>
            <a:r>
              <a:rPr sz="1200" spc="-4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KMEP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3244" y="1108816"/>
            <a:ext cx="10138410" cy="3317875"/>
          </a:xfrm>
          <a:prstGeom prst="rect">
            <a:avLst/>
          </a:prstGeom>
        </p:spPr>
        <p:txBody>
          <a:bodyPr vert="horz" wrap="square" lIns="0" tIns="2863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55"/>
              </a:spcBef>
            </a:pPr>
            <a:r>
              <a:rPr sz="3600" spc="-5" dirty="0">
                <a:latin typeface="Arial"/>
                <a:cs typeface="Arial"/>
              </a:rPr>
              <a:t>Co </a:t>
            </a:r>
            <a:r>
              <a:rPr sz="3600" dirty="0">
                <a:latin typeface="Arial"/>
                <a:cs typeface="Arial"/>
              </a:rPr>
              <a:t>to </a:t>
            </a:r>
            <a:r>
              <a:rPr sz="3600" spc="-5" dirty="0">
                <a:latin typeface="Arial"/>
                <a:cs typeface="Arial"/>
              </a:rPr>
              <a:t>je </a:t>
            </a:r>
            <a:r>
              <a:rPr sz="3600" b="1" spc="-5" dirty="0">
                <a:solidFill>
                  <a:srgbClr val="0000DC"/>
                </a:solidFill>
                <a:latin typeface="Arial"/>
                <a:cs typeface="Arial"/>
              </a:rPr>
              <a:t>PRÁVO</a:t>
            </a:r>
            <a:r>
              <a:rPr sz="3600" spc="-5" dirty="0">
                <a:latin typeface="Arial"/>
                <a:cs typeface="Arial"/>
              </a:rPr>
              <a:t>?</a:t>
            </a:r>
            <a:endParaRPr sz="3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160"/>
              </a:spcBef>
            </a:pPr>
            <a:r>
              <a:rPr sz="3600" dirty="0">
                <a:latin typeface="Arial"/>
                <a:cs typeface="Arial"/>
              </a:rPr>
              <a:t>Co to je</a:t>
            </a:r>
            <a:r>
              <a:rPr sz="3600" spc="-25" dirty="0"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C00000"/>
                </a:solidFill>
                <a:latin typeface="Arial"/>
                <a:cs typeface="Arial"/>
              </a:rPr>
              <a:t>MEZINÁRODNÍ</a:t>
            </a:r>
            <a:r>
              <a:rPr sz="3600" dirty="0">
                <a:latin typeface="Arial"/>
                <a:cs typeface="Arial"/>
              </a:rPr>
              <a:t>?</a:t>
            </a:r>
            <a:endParaRPr sz="36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2165"/>
              </a:spcBef>
            </a:pPr>
            <a:r>
              <a:rPr sz="3600" dirty="0">
                <a:latin typeface="Arial"/>
                <a:cs typeface="Arial"/>
              </a:rPr>
              <a:t>Co to je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832E"/>
                </a:solidFill>
                <a:latin typeface="Arial"/>
                <a:cs typeface="Arial"/>
              </a:rPr>
              <a:t>OBCHOD</a:t>
            </a:r>
            <a:r>
              <a:rPr sz="3600" dirty="0">
                <a:latin typeface="Arial"/>
                <a:cs typeface="Arial"/>
              </a:rPr>
              <a:t>?</a:t>
            </a:r>
            <a:endParaRPr sz="3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160"/>
              </a:spcBef>
            </a:pPr>
            <a:r>
              <a:rPr sz="3600" spc="-5" dirty="0">
                <a:latin typeface="Arial"/>
                <a:cs typeface="Arial"/>
              </a:rPr>
              <a:t>Co </a:t>
            </a:r>
            <a:r>
              <a:rPr sz="3600" dirty="0">
                <a:latin typeface="Arial"/>
                <a:cs typeface="Arial"/>
              </a:rPr>
              <a:t>to </a:t>
            </a:r>
            <a:r>
              <a:rPr sz="3600" spc="-5" dirty="0">
                <a:latin typeface="Arial"/>
                <a:cs typeface="Arial"/>
              </a:rPr>
              <a:t>je </a:t>
            </a:r>
            <a:r>
              <a:rPr sz="3600" b="1" dirty="0">
                <a:solidFill>
                  <a:srgbClr val="0000DC"/>
                </a:solidFill>
                <a:latin typeface="Arial"/>
                <a:cs typeface="Arial"/>
              </a:rPr>
              <a:t>PRÁVO </a:t>
            </a:r>
            <a:r>
              <a:rPr sz="3600" b="1" spc="-5" dirty="0">
                <a:solidFill>
                  <a:srgbClr val="0000DC"/>
                </a:solidFill>
                <a:latin typeface="Arial"/>
                <a:cs typeface="Arial"/>
              </a:rPr>
              <a:t>MEZINÁRODNÍHO</a:t>
            </a:r>
            <a:r>
              <a:rPr sz="3600" b="1" spc="-6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00DC"/>
                </a:solidFill>
                <a:latin typeface="Arial"/>
                <a:cs typeface="Arial"/>
              </a:rPr>
              <a:t>OBCHODU</a:t>
            </a:r>
            <a:r>
              <a:rPr sz="3600" dirty="0">
                <a:latin typeface="Arial"/>
                <a:cs typeface="Arial"/>
              </a:rPr>
              <a:t>?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24855" y="4419600"/>
            <a:ext cx="1542288" cy="2060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26217" y="291862"/>
            <a:ext cx="1178417" cy="28734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82101" y="830616"/>
            <a:ext cx="1448091" cy="22870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75818" y="6261413"/>
            <a:ext cx="1612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6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7542" y="6261413"/>
            <a:ext cx="228346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15" dirty="0">
                <a:solidFill>
                  <a:srgbClr val="0000DC"/>
                </a:solidFill>
                <a:latin typeface="Arial"/>
                <a:cs typeface="Arial"/>
              </a:rPr>
              <a:t>JUDr. </a:t>
            </a:r>
            <a:r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Malachta Radovan 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-</a:t>
            </a:r>
            <a:r>
              <a:rPr sz="1200" spc="-4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KMEP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388"/>
            <a:ext cx="10722458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cs-CZ" i="0" spc="-5" dirty="0">
                <a:latin typeface="Arial"/>
                <a:cs typeface="Arial"/>
              </a:rPr>
              <a:t>Praktický příklad z </a:t>
            </a:r>
            <a:r>
              <a:rPr lang="cs-CZ" i="0" spc="-10" dirty="0">
                <a:latin typeface="Arial"/>
                <a:cs typeface="Arial"/>
              </a:rPr>
              <a:t>doby</a:t>
            </a:r>
            <a:r>
              <a:rPr lang="cs-CZ" i="0" spc="30" dirty="0">
                <a:latin typeface="Arial"/>
                <a:cs typeface="Arial"/>
              </a:rPr>
              <a:t> </a:t>
            </a:r>
            <a:r>
              <a:rPr lang="cs-CZ" i="0" spc="-10" dirty="0">
                <a:latin typeface="Arial"/>
                <a:cs typeface="Arial"/>
              </a:rPr>
              <a:t>nedávné (3/2021)</a:t>
            </a:r>
          </a:p>
        </p:txBody>
      </p:sp>
      <p:sp>
        <p:nvSpPr>
          <p:cNvPr id="3" name="object 3"/>
          <p:cNvSpPr/>
          <p:nvPr/>
        </p:nvSpPr>
        <p:spPr>
          <a:xfrm>
            <a:off x="219456" y="1524000"/>
            <a:ext cx="5782056" cy="32491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0" y="1524000"/>
            <a:ext cx="5917692" cy="4671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9456" y="4997196"/>
            <a:ext cx="5782056" cy="10043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75818" y="6261413"/>
            <a:ext cx="1612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7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7542" y="6261413"/>
            <a:ext cx="228346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15" dirty="0">
                <a:solidFill>
                  <a:srgbClr val="0000DC"/>
                </a:solidFill>
                <a:latin typeface="Arial"/>
                <a:cs typeface="Arial"/>
              </a:rPr>
              <a:t>JUDr. </a:t>
            </a:r>
            <a:r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Malachta Radovan 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-</a:t>
            </a:r>
            <a:r>
              <a:rPr sz="1200" spc="-4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KMEP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388"/>
            <a:ext cx="63741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i="0" spc="-10" dirty="0">
                <a:latin typeface="Arial"/>
                <a:cs typeface="Arial"/>
              </a:rPr>
              <a:t>Soukromé </a:t>
            </a:r>
            <a:r>
              <a:rPr i="0" spc="-5" dirty="0">
                <a:latin typeface="Arial"/>
                <a:cs typeface="Arial"/>
              </a:rPr>
              <a:t>a </a:t>
            </a:r>
            <a:r>
              <a:rPr i="0" spc="-10" dirty="0">
                <a:latin typeface="Arial"/>
                <a:cs typeface="Arial"/>
              </a:rPr>
              <a:t>veřejné</a:t>
            </a:r>
            <a:r>
              <a:rPr i="0" spc="5" dirty="0">
                <a:latin typeface="Arial"/>
                <a:cs typeface="Arial"/>
              </a:rPr>
              <a:t> </a:t>
            </a:r>
            <a:r>
              <a:rPr i="0" spc="-5" dirty="0">
                <a:latin typeface="Arial"/>
                <a:cs typeface="Arial"/>
              </a:rPr>
              <a:t>právo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9170" y="1591315"/>
            <a:ext cx="8237220" cy="1305560"/>
          </a:xfrm>
          <a:prstGeom prst="rect">
            <a:avLst/>
          </a:prstGeom>
        </p:spPr>
        <p:txBody>
          <a:bodyPr vert="horz" wrap="square" lIns="0" tIns="225425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1775"/>
              </a:spcBef>
              <a:buClr>
                <a:srgbClr val="0000DC"/>
              </a:buClr>
              <a:buChar char="̶"/>
              <a:tabLst>
                <a:tab pos="192405" algn="l"/>
                <a:tab pos="193040" algn="l"/>
              </a:tabLst>
            </a:pPr>
            <a:r>
              <a:rPr sz="2800" spc="-5" dirty="0">
                <a:latin typeface="Arial"/>
                <a:cs typeface="Arial"/>
              </a:rPr>
              <a:t>Která </a:t>
            </a:r>
            <a:r>
              <a:rPr sz="2800" dirty="0">
                <a:latin typeface="Arial"/>
                <a:cs typeface="Arial"/>
              </a:rPr>
              <a:t>odvětví </a:t>
            </a:r>
            <a:r>
              <a:rPr sz="2800" spc="-5" dirty="0">
                <a:latin typeface="Arial"/>
                <a:cs typeface="Arial"/>
              </a:rPr>
              <a:t>práva řadíme do soukromého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práva?</a:t>
            </a:r>
            <a:endParaRPr sz="28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680"/>
              </a:spcBef>
              <a:buClr>
                <a:srgbClr val="0000DC"/>
              </a:buClr>
              <a:buChar char="̶"/>
              <a:tabLst>
                <a:tab pos="192405" algn="l"/>
                <a:tab pos="193040" algn="l"/>
              </a:tabLst>
            </a:pPr>
            <a:r>
              <a:rPr sz="2800" spc="-5" dirty="0">
                <a:latin typeface="Arial"/>
                <a:cs typeface="Arial"/>
              </a:rPr>
              <a:t>Která odvětví práva řadíme do veřejného</a:t>
            </a:r>
            <a:r>
              <a:rPr sz="2800" spc="7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práva?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33042" y="3574556"/>
            <a:ext cx="8185936" cy="24927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5818" y="6261413"/>
            <a:ext cx="1913889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8</a:t>
            </a:fld>
            <a:r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	</a:t>
            </a:r>
            <a:r>
              <a:rPr sz="1200" spc="-15" dirty="0">
                <a:solidFill>
                  <a:srgbClr val="0000DC"/>
                </a:solidFill>
                <a:latin typeface="Arial"/>
                <a:cs typeface="Arial"/>
              </a:rPr>
              <a:t>JUDr. 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Malachta,</a:t>
            </a:r>
            <a:r>
              <a:rPr sz="1200" spc="-8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KMEP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5987" y="786383"/>
            <a:ext cx="10753725" cy="4205126"/>
          </a:xfrm>
          <a:prstGeom prst="rect">
            <a:avLst/>
          </a:prstGeom>
          <a:solidFill>
            <a:srgbClr val="DBF4FF"/>
          </a:solidFill>
          <a:ln w="9144">
            <a:solidFill>
              <a:srgbClr val="0000DC"/>
            </a:solidFill>
          </a:ln>
        </p:spPr>
        <p:txBody>
          <a:bodyPr vert="horz" wrap="square" lIns="0" tIns="125095" rIns="0" bIns="0" rtlCol="0">
            <a:spAutoFit/>
          </a:bodyPr>
          <a:lstStyle/>
          <a:p>
            <a:pPr marL="251460" indent="-180340">
              <a:lnSpc>
                <a:spcPct val="100000"/>
              </a:lnSpc>
              <a:spcBef>
                <a:spcPts val="985"/>
              </a:spcBef>
              <a:buClr>
                <a:srgbClr val="0000DC"/>
              </a:buClr>
              <a:buChar char="̶"/>
              <a:tabLst>
                <a:tab pos="250825" algn="l"/>
                <a:tab pos="251460" algn="l"/>
              </a:tabLst>
            </a:pPr>
            <a:r>
              <a:rPr sz="2800" dirty="0">
                <a:latin typeface="Arial"/>
                <a:cs typeface="Arial"/>
              </a:rPr>
              <a:t>vnitrostátní </a:t>
            </a:r>
            <a:r>
              <a:rPr sz="2800" spc="-5" dirty="0">
                <a:latin typeface="Arial"/>
                <a:cs typeface="Arial"/>
              </a:rPr>
              <a:t>právní </a:t>
            </a:r>
            <a:r>
              <a:rPr sz="2800" dirty="0">
                <a:latin typeface="Arial"/>
                <a:cs typeface="Arial"/>
              </a:rPr>
              <a:t>poměry </a:t>
            </a:r>
            <a:r>
              <a:rPr sz="2800" spc="-5" dirty="0">
                <a:latin typeface="Arial"/>
                <a:cs typeface="Arial"/>
              </a:rPr>
              <a:t>– </a:t>
            </a:r>
            <a:r>
              <a:rPr sz="2800" dirty="0">
                <a:latin typeface="Arial"/>
                <a:cs typeface="Arial"/>
              </a:rPr>
              <a:t>řeší vnitrostátní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právo</a:t>
            </a:r>
          </a:p>
          <a:p>
            <a:pPr marL="250825" marR="109855" indent="-180340">
              <a:lnSpc>
                <a:spcPct val="150000"/>
              </a:lnSpc>
              <a:spcBef>
                <a:spcPts val="5"/>
              </a:spcBef>
              <a:buClr>
                <a:srgbClr val="0000DC"/>
              </a:buClr>
              <a:buChar char="̶"/>
              <a:tabLst>
                <a:tab pos="250825" algn="l"/>
                <a:tab pos="251460" algn="l"/>
              </a:tabLst>
            </a:pPr>
            <a:r>
              <a:rPr sz="2800" spc="-5" dirty="0">
                <a:latin typeface="Arial"/>
                <a:cs typeface="Arial"/>
              </a:rPr>
              <a:t>v </a:t>
            </a:r>
            <a:r>
              <a:rPr sz="2800" dirty="0">
                <a:latin typeface="Arial"/>
                <a:cs typeface="Arial"/>
              </a:rPr>
              <a:t>některých vztazích </a:t>
            </a:r>
            <a:r>
              <a:rPr sz="2800" spc="-5" dirty="0">
                <a:latin typeface="Arial"/>
                <a:cs typeface="Arial"/>
              </a:rPr>
              <a:t>– souvislost se zahraničím (</a:t>
            </a:r>
            <a:r>
              <a:rPr sz="2800" spc="-5" dirty="0" err="1">
                <a:latin typeface="Arial"/>
                <a:cs typeface="Arial"/>
              </a:rPr>
              <a:t>vztah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5" dirty="0" err="1">
                <a:latin typeface="Arial"/>
                <a:cs typeface="Arial"/>
              </a:rPr>
              <a:t>alespo</a:t>
            </a:r>
            <a:r>
              <a:rPr lang="cs-CZ" sz="2800" spc="-5" dirty="0">
                <a:latin typeface="Arial"/>
                <a:cs typeface="Arial"/>
              </a:rPr>
              <a:t>ň ke 2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státům)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000DC"/>
              </a:buClr>
              <a:buFont typeface="Arial"/>
              <a:buChar char="̶"/>
            </a:pPr>
            <a:endParaRPr sz="4350" dirty="0">
              <a:latin typeface="Arial"/>
              <a:cs typeface="Arial"/>
            </a:endParaRPr>
          </a:p>
          <a:p>
            <a:pPr marL="250825" marR="861694" indent="-180340">
              <a:lnSpc>
                <a:spcPct val="150100"/>
              </a:lnSpc>
              <a:buClr>
                <a:srgbClr val="0000DC"/>
              </a:buClr>
              <a:buChar char="̶"/>
              <a:tabLst>
                <a:tab pos="250825" algn="l"/>
                <a:tab pos="251460" algn="l"/>
              </a:tabLst>
            </a:pPr>
            <a:r>
              <a:rPr sz="2800" spc="-5" dirty="0">
                <a:latin typeface="Arial"/>
                <a:cs typeface="Arial"/>
              </a:rPr>
              <a:t>K </a:t>
            </a:r>
            <a:r>
              <a:rPr sz="2800" dirty="0">
                <a:latin typeface="Arial"/>
                <a:cs typeface="Arial"/>
              </a:rPr>
              <a:t>zamyšlení: </a:t>
            </a:r>
            <a:endParaRPr lang="cs-CZ" sz="2800" dirty="0">
              <a:latin typeface="Arial"/>
              <a:cs typeface="Arial"/>
            </a:endParaRPr>
          </a:p>
          <a:p>
            <a:pPr marL="708025" marR="861694" lvl="1" indent="-180340">
              <a:lnSpc>
                <a:spcPct val="150100"/>
              </a:lnSpc>
              <a:buClr>
                <a:srgbClr val="0000DC"/>
              </a:buClr>
              <a:buChar char="̶"/>
              <a:tabLst>
                <a:tab pos="250825" algn="l"/>
                <a:tab pos="251460" algn="l"/>
              </a:tabLst>
            </a:pPr>
            <a:r>
              <a:rPr lang="cs-CZ" sz="2400" spc="-5" dirty="0">
                <a:solidFill>
                  <a:srgbClr val="0000DC"/>
                </a:solidFill>
                <a:latin typeface="Arial"/>
                <a:cs typeface="Arial"/>
              </a:rPr>
              <a:t>Uzavřeli jste dnes nějakou smlouvu?</a:t>
            </a:r>
          </a:p>
          <a:p>
            <a:pPr marL="708025" marR="861694" lvl="1" indent="-180340">
              <a:lnSpc>
                <a:spcPct val="150100"/>
              </a:lnSpc>
              <a:buClr>
                <a:srgbClr val="0000DC"/>
              </a:buClr>
              <a:buChar char="̶"/>
              <a:tabLst>
                <a:tab pos="250825" algn="l"/>
                <a:tab pos="251460" algn="l"/>
              </a:tabLst>
            </a:pPr>
            <a:r>
              <a:rPr lang="cs-CZ" sz="2400" spc="-5" dirty="0">
                <a:solidFill>
                  <a:srgbClr val="0000DC"/>
                </a:solidFill>
                <a:latin typeface="Arial"/>
                <a:cs typeface="Arial"/>
              </a:rPr>
              <a:t>Uzavřeli jste někdy smlouvu, </a:t>
            </a:r>
            <a:r>
              <a:rPr lang="cs-CZ" sz="2400" dirty="0">
                <a:solidFill>
                  <a:srgbClr val="0000DC"/>
                </a:solidFill>
                <a:latin typeface="Arial"/>
                <a:cs typeface="Arial"/>
              </a:rPr>
              <a:t>která </a:t>
            </a:r>
            <a:r>
              <a:rPr lang="cs-CZ" sz="2400" spc="-5" dirty="0">
                <a:solidFill>
                  <a:srgbClr val="0000DC"/>
                </a:solidFill>
                <a:latin typeface="Arial"/>
                <a:cs typeface="Arial"/>
              </a:rPr>
              <a:t>měla </a:t>
            </a:r>
            <a:r>
              <a:rPr lang="cs-CZ" sz="2400" dirty="0">
                <a:solidFill>
                  <a:srgbClr val="0000DC"/>
                </a:solidFill>
                <a:latin typeface="Arial"/>
                <a:cs typeface="Arial"/>
              </a:rPr>
              <a:t>vztah k zahraničí?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5818" y="6261413"/>
            <a:ext cx="1913889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9</a:t>
            </a:fld>
            <a:r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	</a:t>
            </a:r>
            <a:r>
              <a:rPr sz="1200" spc="-15" dirty="0">
                <a:solidFill>
                  <a:srgbClr val="0000DC"/>
                </a:solidFill>
                <a:latin typeface="Arial"/>
                <a:cs typeface="Arial"/>
              </a:rPr>
              <a:t>JUDr. 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Malachta,</a:t>
            </a:r>
            <a:r>
              <a:rPr sz="1200" spc="-8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KMEP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026" name="Picture 2" descr="Otazník – Seznam.cz">
            <a:extLst>
              <a:ext uri="{FF2B5EF4-FFF2-40B4-BE49-F238E27FC236}">
                <a16:creationId xmlns:a16="http://schemas.microsoft.com/office/drawing/2014/main" id="{1525E412-58D7-4903-83E4-AFBE91EA9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0"/>
            <a:ext cx="257175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D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2373</Words>
  <Application>Microsoft Office PowerPoint</Application>
  <PresentationFormat>Širokoúhlá obrazovka</PresentationFormat>
  <Paragraphs>259</Paragraphs>
  <Slides>39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5" baseType="lpstr">
      <vt:lpstr>Arial</vt:lpstr>
      <vt:lpstr>Calibri</vt:lpstr>
      <vt:lpstr>Tahoma</vt:lpstr>
      <vt:lpstr>Times New Roman</vt:lpstr>
      <vt:lpstr>Wingdings</vt:lpstr>
      <vt:lpstr>Office Theme</vt:lpstr>
      <vt:lpstr>PRÁVO MEZINÁRODNÍHO  OBCHODU Organizační pokyny. Úvod do PMO. Mezinárodní prvek.</vt:lpstr>
      <vt:lpstr>Organizační pokyny – studijní materiály</vt:lpstr>
      <vt:lpstr>Organizační pokyny – ukončení předmětu</vt:lpstr>
      <vt:lpstr>Kam směřovat dotazy?</vt:lpstr>
      <vt:lpstr>PRÁVO  MEZINÁRODNÍHO  OBCHODU</vt:lpstr>
      <vt:lpstr>Prezentace aplikace PowerPoint</vt:lpstr>
      <vt:lpstr>Praktický příklad z doby nedávné (3/2021)</vt:lpstr>
      <vt:lpstr>Soukromé a veřejné právo</vt:lpstr>
      <vt:lpstr>Prezentace aplikace PowerPoint</vt:lpstr>
      <vt:lpstr>Prezentace aplikace PowerPoint</vt:lpstr>
      <vt:lpstr>Cítíte ten rozdíl?</vt:lpstr>
      <vt:lpstr>Cítíte ten rozdíl II?</vt:lpstr>
      <vt:lpstr>K zamyšlení</vt:lpstr>
      <vt:lpstr>Prezentace aplikace PowerPoint</vt:lpstr>
      <vt:lpstr>Mezinárodní právo soukromé  Právo mezinárodního obchodu Mezinárodní prvek. Přímá a kolizní metoda.</vt:lpstr>
      <vt:lpstr>Mezinárodní prvek</vt:lpstr>
      <vt:lpstr>Příklad: Rozhodněte, zda je mezinárodní prvek  dostatečně významný</vt:lpstr>
      <vt:lpstr>Příklad: Rozhodněte, zda je mezinárodní prvek  dostatečně významný</vt:lpstr>
      <vt:lpstr>Prameny MPS – dle původu norem</vt:lpstr>
      <vt:lpstr>Prezentace aplikace PowerPoint</vt:lpstr>
      <vt:lpstr>Systematika práva mezinárodního obchodu – tři úrovně vztahů</vt:lpstr>
      <vt:lpstr>1) Vztahy mezi státy a mez. organizacemi</vt:lpstr>
      <vt:lpstr>2) Vztahy mezi státem a subjekty na jeho území</vt:lpstr>
      <vt:lpstr>3) Vztahy mezi obchodníky z různých států</vt:lpstr>
      <vt:lpstr>Základní metody řešení soukromoprávních  vztahů s mezinárodním prvkem</vt:lpstr>
      <vt:lpstr>Kolizní metoda</vt:lpstr>
      <vt:lpstr>Kolizní normy</vt:lpstr>
      <vt:lpstr>Kolizní normy: příklady pramenů</vt:lpstr>
      <vt:lpstr>Přímé normy: příklady mezinárodních úmluv</vt:lpstr>
      <vt:lpstr>Přímá metoda</vt:lpstr>
      <vt:lpstr>VZTAH KOLIZNÍ A PŘÍMÉ METODY</vt:lpstr>
      <vt:lpstr>Příklad: Jedná se o kolizní, nebo přímou normu?</vt:lpstr>
      <vt:lpstr>Příklad: Pravidla určení jakým právem?</vt:lpstr>
      <vt:lpstr>Když chceme znát, jakým právem se řídí  smlouva – situace 1:</vt:lpstr>
      <vt:lpstr>Když chceme znát, jakým právem se řídí  smlouva – situace 2:</vt:lpstr>
      <vt:lpstr>Když chceme znát, jakým právem se řídí  smlouva – situace 3:</vt:lpstr>
      <vt:lpstr>Vztahy mezi prameny</vt:lpstr>
      <vt:lpstr>Co si zapamatovat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Radovan Malachta</dc:creator>
  <cp:lastModifiedBy>Radovan Malachta</cp:lastModifiedBy>
  <cp:revision>9</cp:revision>
  <dcterms:created xsi:type="dcterms:W3CDTF">2022-09-20T19:43:27Z</dcterms:created>
  <dcterms:modified xsi:type="dcterms:W3CDTF">2023-10-04T08:53:53Z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2021-09-21T00:00:00Z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2022-09-20T00:00:00Z</vt:filetime>
  </property>
</Properties>
</file>