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95" r:id="rId5"/>
    <p:sldId id="280" r:id="rId6"/>
    <p:sldId id="281" r:id="rId7"/>
    <p:sldId id="282" r:id="rId8"/>
    <p:sldId id="296" r:id="rId9"/>
    <p:sldId id="284" r:id="rId10"/>
    <p:sldId id="311" r:id="rId11"/>
    <p:sldId id="285" r:id="rId12"/>
    <p:sldId id="286" r:id="rId13"/>
    <p:sldId id="287" r:id="rId14"/>
    <p:sldId id="288" r:id="rId15"/>
    <p:sldId id="297" r:id="rId16"/>
    <p:sldId id="289" r:id="rId17"/>
    <p:sldId id="302" r:id="rId18"/>
    <p:sldId id="303" r:id="rId19"/>
    <p:sldId id="290" r:id="rId20"/>
    <p:sldId id="291" r:id="rId21"/>
    <p:sldId id="298" r:id="rId22"/>
    <p:sldId id="304" r:id="rId23"/>
    <p:sldId id="305" r:id="rId24"/>
    <p:sldId id="306" r:id="rId25"/>
    <p:sldId id="299" r:id="rId26"/>
    <p:sldId id="312" r:id="rId27"/>
    <p:sldId id="313" r:id="rId28"/>
    <p:sldId id="314" r:id="rId29"/>
    <p:sldId id="315" r:id="rId30"/>
    <p:sldId id="316" r:id="rId31"/>
    <p:sldId id="300" r:id="rId32"/>
    <p:sldId id="301" r:id="rId33"/>
    <p:sldId id="292" r:id="rId34"/>
    <p:sldId id="293" r:id="rId35"/>
    <p:sldId id="283" r:id="rId36"/>
    <p:sldId id="309" r:id="rId37"/>
    <p:sldId id="310" r:id="rId38"/>
    <p:sldId id="307" r:id="rId39"/>
    <p:sldId id="308" r:id="rId40"/>
    <p:sldId id="294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C6E99-8E6F-4041-9EBE-64A703DC04D8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B0621AA-612E-4A68-9128-7049AA89C700}">
      <dgm:prSet phldrT="[Text]"/>
      <dgm:spPr/>
      <dgm:t>
        <a:bodyPr/>
        <a:lstStyle/>
        <a:p>
          <a:r>
            <a:rPr lang="cs-CZ" b="0" i="0" dirty="0"/>
            <a:t>Vysvětlení současné struktury maloobchodu</a:t>
          </a:r>
          <a:endParaRPr lang="cs-CZ" dirty="0"/>
        </a:p>
      </dgm:t>
    </dgm:pt>
    <dgm:pt modelId="{EEBFE562-0520-439E-BBAE-8B395D8AE404}" type="parTrans" cxnId="{C26224B0-6463-4271-BD33-E85F792DCA9D}">
      <dgm:prSet/>
      <dgm:spPr/>
      <dgm:t>
        <a:bodyPr/>
        <a:lstStyle/>
        <a:p>
          <a:endParaRPr lang="cs-CZ"/>
        </a:p>
      </dgm:t>
    </dgm:pt>
    <dgm:pt modelId="{0C52EBCC-ED06-489C-9817-12F423AB3A32}" type="sibTrans" cxnId="{C26224B0-6463-4271-BD33-E85F792DCA9D}">
      <dgm:prSet/>
      <dgm:spPr/>
      <dgm:t>
        <a:bodyPr/>
        <a:lstStyle/>
        <a:p>
          <a:endParaRPr lang="cs-CZ"/>
        </a:p>
      </dgm:t>
    </dgm:pt>
    <dgm:pt modelId="{F7DE78AF-2BC0-45A9-803F-F9CCFA4BDDB2}">
      <dgm:prSet phldrT="[Text]"/>
      <dgm:spPr/>
      <dgm:t>
        <a:bodyPr/>
        <a:lstStyle/>
        <a:p>
          <a:r>
            <a:rPr lang="cs-CZ" dirty="0"/>
            <a:t>Předpověď budoucího vývoje (?)</a:t>
          </a:r>
        </a:p>
      </dgm:t>
    </dgm:pt>
    <dgm:pt modelId="{6E859C68-73A8-4F5F-8D2D-94456D20661B}" type="parTrans" cxnId="{7555452B-8CBF-48D2-A41D-34310759536E}">
      <dgm:prSet/>
      <dgm:spPr/>
      <dgm:t>
        <a:bodyPr/>
        <a:lstStyle/>
        <a:p>
          <a:endParaRPr lang="cs-CZ"/>
        </a:p>
      </dgm:t>
    </dgm:pt>
    <dgm:pt modelId="{2040DA6D-CCD9-4EDC-A419-F66962B1BCC0}" type="sibTrans" cxnId="{7555452B-8CBF-48D2-A41D-34310759536E}">
      <dgm:prSet/>
      <dgm:spPr/>
      <dgm:t>
        <a:bodyPr/>
        <a:lstStyle/>
        <a:p>
          <a:endParaRPr lang="cs-CZ"/>
        </a:p>
      </dgm:t>
    </dgm:pt>
    <dgm:pt modelId="{01ECDD16-E5D6-465D-859B-EC1E2F803FDD}">
      <dgm:prSet phldrT="[Text]"/>
      <dgm:spPr/>
      <dgm:t>
        <a:bodyPr/>
        <a:lstStyle/>
        <a:p>
          <a:r>
            <a:rPr lang="cs-CZ" dirty="0"/>
            <a:t>Historická omezení</a:t>
          </a:r>
        </a:p>
      </dgm:t>
    </dgm:pt>
    <dgm:pt modelId="{193BF126-D59F-4A82-BC3D-264E709D3CB2}" type="parTrans" cxnId="{5694E8F4-2CEA-4292-9006-C0CB8D0A6C6A}">
      <dgm:prSet/>
      <dgm:spPr/>
      <dgm:t>
        <a:bodyPr/>
        <a:lstStyle/>
        <a:p>
          <a:endParaRPr lang="cs-CZ"/>
        </a:p>
      </dgm:t>
    </dgm:pt>
    <dgm:pt modelId="{4F3035DC-7AD3-4524-BFD0-E3F121FC6321}" type="sibTrans" cxnId="{5694E8F4-2CEA-4292-9006-C0CB8D0A6C6A}">
      <dgm:prSet/>
      <dgm:spPr/>
      <dgm:t>
        <a:bodyPr/>
        <a:lstStyle/>
        <a:p>
          <a:endParaRPr lang="cs-CZ"/>
        </a:p>
      </dgm:t>
    </dgm:pt>
    <dgm:pt modelId="{8BEDDCA3-ECF1-4C8E-8A5C-2EE7FEF13F3A}">
      <dgm:prSet phldrT="[Text]"/>
      <dgm:spPr/>
      <dgm:t>
        <a:bodyPr/>
        <a:lstStyle/>
        <a:p>
          <a:r>
            <a:rPr lang="cs-CZ" dirty="0"/>
            <a:t>Jsou to jen teorie</a:t>
          </a:r>
        </a:p>
      </dgm:t>
    </dgm:pt>
    <dgm:pt modelId="{CDEA64FF-A39C-4A0F-A322-225232C07414}" type="parTrans" cxnId="{8EBAC16C-A97E-4C75-83CA-C4FFC02C0FF7}">
      <dgm:prSet/>
      <dgm:spPr/>
      <dgm:t>
        <a:bodyPr/>
        <a:lstStyle/>
        <a:p>
          <a:endParaRPr lang="cs-CZ"/>
        </a:p>
      </dgm:t>
    </dgm:pt>
    <dgm:pt modelId="{5888DCFD-15FE-4710-9959-731C6DF377FA}" type="sibTrans" cxnId="{8EBAC16C-A97E-4C75-83CA-C4FFC02C0FF7}">
      <dgm:prSet/>
      <dgm:spPr/>
      <dgm:t>
        <a:bodyPr/>
        <a:lstStyle/>
        <a:p>
          <a:endParaRPr lang="cs-CZ"/>
        </a:p>
      </dgm:t>
    </dgm:pt>
    <dgm:pt modelId="{C8EED4E6-4529-41F5-A199-30477A64C547}" type="pres">
      <dgm:prSet presAssocID="{ABDC6E99-8E6F-4041-9EBE-64A703DC04D8}" presName="diagram" presStyleCnt="0">
        <dgm:presLayoutVars>
          <dgm:dir/>
          <dgm:resizeHandles val="exact"/>
        </dgm:presLayoutVars>
      </dgm:prSet>
      <dgm:spPr/>
    </dgm:pt>
    <dgm:pt modelId="{25D75B39-B1C3-462F-B0B9-DC361F12B37C}" type="pres">
      <dgm:prSet presAssocID="{AB0621AA-612E-4A68-9128-7049AA89C700}" presName="node" presStyleLbl="node1" presStyleIdx="0" presStyleCnt="4">
        <dgm:presLayoutVars>
          <dgm:bulletEnabled val="1"/>
        </dgm:presLayoutVars>
      </dgm:prSet>
      <dgm:spPr/>
    </dgm:pt>
    <dgm:pt modelId="{F82D58F8-ADFF-41F0-B6F8-C386A03BDCBC}" type="pres">
      <dgm:prSet presAssocID="{0C52EBCC-ED06-489C-9817-12F423AB3A32}" presName="sibTrans" presStyleCnt="0"/>
      <dgm:spPr/>
    </dgm:pt>
    <dgm:pt modelId="{37CBB57A-88BC-4C2F-A7DA-D63C475F60A1}" type="pres">
      <dgm:prSet presAssocID="{F7DE78AF-2BC0-45A9-803F-F9CCFA4BDDB2}" presName="node" presStyleLbl="node1" presStyleIdx="1" presStyleCnt="4">
        <dgm:presLayoutVars>
          <dgm:bulletEnabled val="1"/>
        </dgm:presLayoutVars>
      </dgm:prSet>
      <dgm:spPr/>
    </dgm:pt>
    <dgm:pt modelId="{70AAF7AA-5FE2-4B89-B722-816839BF76A1}" type="pres">
      <dgm:prSet presAssocID="{2040DA6D-CCD9-4EDC-A419-F66962B1BCC0}" presName="sibTrans" presStyleCnt="0"/>
      <dgm:spPr/>
    </dgm:pt>
    <dgm:pt modelId="{DFA0A26D-5743-48B2-9018-EF75507A5293}" type="pres">
      <dgm:prSet presAssocID="{01ECDD16-E5D6-465D-859B-EC1E2F803FDD}" presName="node" presStyleLbl="node1" presStyleIdx="2" presStyleCnt="4">
        <dgm:presLayoutVars>
          <dgm:bulletEnabled val="1"/>
        </dgm:presLayoutVars>
      </dgm:prSet>
      <dgm:spPr/>
    </dgm:pt>
    <dgm:pt modelId="{F740F949-113B-4AA2-B8A5-0C26CDF56877}" type="pres">
      <dgm:prSet presAssocID="{4F3035DC-7AD3-4524-BFD0-E3F121FC6321}" presName="sibTrans" presStyleCnt="0"/>
      <dgm:spPr/>
    </dgm:pt>
    <dgm:pt modelId="{4BEDF375-80EE-4FBE-B5BD-73A581A725BF}" type="pres">
      <dgm:prSet presAssocID="{8BEDDCA3-ECF1-4C8E-8A5C-2EE7FEF13F3A}" presName="node" presStyleLbl="node1" presStyleIdx="3" presStyleCnt="4">
        <dgm:presLayoutVars>
          <dgm:bulletEnabled val="1"/>
        </dgm:presLayoutVars>
      </dgm:prSet>
      <dgm:spPr/>
    </dgm:pt>
  </dgm:ptLst>
  <dgm:cxnLst>
    <dgm:cxn modelId="{06534D20-98AD-491F-A0C3-4007C21E0203}" type="presOf" srcId="{AB0621AA-612E-4A68-9128-7049AA89C700}" destId="{25D75B39-B1C3-462F-B0B9-DC361F12B37C}" srcOrd="0" destOrd="0" presId="urn:microsoft.com/office/officeart/2005/8/layout/default"/>
    <dgm:cxn modelId="{2B737A22-AF19-45BE-96A0-870022B8DE62}" type="presOf" srcId="{8BEDDCA3-ECF1-4C8E-8A5C-2EE7FEF13F3A}" destId="{4BEDF375-80EE-4FBE-B5BD-73A581A725BF}" srcOrd="0" destOrd="0" presId="urn:microsoft.com/office/officeart/2005/8/layout/default"/>
    <dgm:cxn modelId="{7555452B-8CBF-48D2-A41D-34310759536E}" srcId="{ABDC6E99-8E6F-4041-9EBE-64A703DC04D8}" destId="{F7DE78AF-2BC0-45A9-803F-F9CCFA4BDDB2}" srcOrd="1" destOrd="0" parTransId="{6E859C68-73A8-4F5F-8D2D-94456D20661B}" sibTransId="{2040DA6D-CCD9-4EDC-A419-F66962B1BCC0}"/>
    <dgm:cxn modelId="{A1FE184C-795C-4843-A950-BC3A0DB22126}" type="presOf" srcId="{01ECDD16-E5D6-465D-859B-EC1E2F803FDD}" destId="{DFA0A26D-5743-48B2-9018-EF75507A5293}" srcOrd="0" destOrd="0" presId="urn:microsoft.com/office/officeart/2005/8/layout/default"/>
    <dgm:cxn modelId="{8EBAC16C-A97E-4C75-83CA-C4FFC02C0FF7}" srcId="{ABDC6E99-8E6F-4041-9EBE-64A703DC04D8}" destId="{8BEDDCA3-ECF1-4C8E-8A5C-2EE7FEF13F3A}" srcOrd="3" destOrd="0" parTransId="{CDEA64FF-A39C-4A0F-A322-225232C07414}" sibTransId="{5888DCFD-15FE-4710-9959-731C6DF377FA}"/>
    <dgm:cxn modelId="{FBF18972-DC48-44E6-A7D1-6F82A6883ED7}" type="presOf" srcId="{F7DE78AF-2BC0-45A9-803F-F9CCFA4BDDB2}" destId="{37CBB57A-88BC-4C2F-A7DA-D63C475F60A1}" srcOrd="0" destOrd="0" presId="urn:microsoft.com/office/officeart/2005/8/layout/default"/>
    <dgm:cxn modelId="{C26224B0-6463-4271-BD33-E85F792DCA9D}" srcId="{ABDC6E99-8E6F-4041-9EBE-64A703DC04D8}" destId="{AB0621AA-612E-4A68-9128-7049AA89C700}" srcOrd="0" destOrd="0" parTransId="{EEBFE562-0520-439E-BBAE-8B395D8AE404}" sibTransId="{0C52EBCC-ED06-489C-9817-12F423AB3A32}"/>
    <dgm:cxn modelId="{BC9040C4-1E1C-46A9-9951-4EE8AC6A0B2B}" type="presOf" srcId="{ABDC6E99-8E6F-4041-9EBE-64A703DC04D8}" destId="{C8EED4E6-4529-41F5-A199-30477A64C547}" srcOrd="0" destOrd="0" presId="urn:microsoft.com/office/officeart/2005/8/layout/default"/>
    <dgm:cxn modelId="{5694E8F4-2CEA-4292-9006-C0CB8D0A6C6A}" srcId="{ABDC6E99-8E6F-4041-9EBE-64A703DC04D8}" destId="{01ECDD16-E5D6-465D-859B-EC1E2F803FDD}" srcOrd="2" destOrd="0" parTransId="{193BF126-D59F-4A82-BC3D-264E709D3CB2}" sibTransId="{4F3035DC-7AD3-4524-BFD0-E3F121FC6321}"/>
    <dgm:cxn modelId="{CA9E6F39-AF50-49A0-B868-8BEB9D8E782C}" type="presParOf" srcId="{C8EED4E6-4529-41F5-A199-30477A64C547}" destId="{25D75B39-B1C3-462F-B0B9-DC361F12B37C}" srcOrd="0" destOrd="0" presId="urn:microsoft.com/office/officeart/2005/8/layout/default"/>
    <dgm:cxn modelId="{B818B3A7-00C4-4165-A51E-31B03811CA29}" type="presParOf" srcId="{C8EED4E6-4529-41F5-A199-30477A64C547}" destId="{F82D58F8-ADFF-41F0-B6F8-C386A03BDCBC}" srcOrd="1" destOrd="0" presId="urn:microsoft.com/office/officeart/2005/8/layout/default"/>
    <dgm:cxn modelId="{31E5E03F-A2D2-42B1-8AE0-78A0CACF7E3B}" type="presParOf" srcId="{C8EED4E6-4529-41F5-A199-30477A64C547}" destId="{37CBB57A-88BC-4C2F-A7DA-D63C475F60A1}" srcOrd="2" destOrd="0" presId="urn:microsoft.com/office/officeart/2005/8/layout/default"/>
    <dgm:cxn modelId="{BA0F8593-F394-4082-8F3D-4B19FE0081E3}" type="presParOf" srcId="{C8EED4E6-4529-41F5-A199-30477A64C547}" destId="{70AAF7AA-5FE2-4B89-B722-816839BF76A1}" srcOrd="3" destOrd="0" presId="urn:microsoft.com/office/officeart/2005/8/layout/default"/>
    <dgm:cxn modelId="{40E292CA-BB41-4165-AF7E-7BB6A862E5E8}" type="presParOf" srcId="{C8EED4E6-4529-41F5-A199-30477A64C547}" destId="{DFA0A26D-5743-48B2-9018-EF75507A5293}" srcOrd="4" destOrd="0" presId="urn:microsoft.com/office/officeart/2005/8/layout/default"/>
    <dgm:cxn modelId="{4F98470C-B7B9-4C16-ADD7-A77A19BF6354}" type="presParOf" srcId="{C8EED4E6-4529-41F5-A199-30477A64C547}" destId="{F740F949-113B-4AA2-B8A5-0C26CDF56877}" srcOrd="5" destOrd="0" presId="urn:microsoft.com/office/officeart/2005/8/layout/default"/>
    <dgm:cxn modelId="{B25F563D-7F92-4242-8327-A832F5545F5F}" type="presParOf" srcId="{C8EED4E6-4529-41F5-A199-30477A64C547}" destId="{4BEDF375-80EE-4FBE-B5BD-73A581A725B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AF703F-C282-483F-9FEA-4DE9C77CB969}" type="doc">
      <dgm:prSet loTypeId="urn:microsoft.com/office/officeart/2005/8/layout/cycle4" loCatId="cycle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E5303489-E4EE-4239-9B0D-66ED853B6D7A}">
      <dgm:prSet phldrT="[Text]" custT="1"/>
      <dgm:spPr/>
      <dgm:t>
        <a:bodyPr/>
        <a:lstStyle/>
        <a:p>
          <a:r>
            <a:rPr lang="cs-CZ" sz="2000" b="1"/>
            <a:t>VSTUP</a:t>
          </a:r>
        </a:p>
      </dgm:t>
    </dgm:pt>
    <dgm:pt modelId="{A157759B-3C23-4CC2-874F-4C5C5004FC59}" type="parTrans" cxnId="{241DA64A-91AE-495E-8D92-0B0AE1B7C38A}">
      <dgm:prSet/>
      <dgm:spPr/>
      <dgm:t>
        <a:bodyPr/>
        <a:lstStyle/>
        <a:p>
          <a:endParaRPr lang="cs-CZ"/>
        </a:p>
      </dgm:t>
    </dgm:pt>
    <dgm:pt modelId="{70F89EC7-CD3F-4ED5-9EDE-2F4707D30664}" type="sibTrans" cxnId="{241DA64A-91AE-495E-8D92-0B0AE1B7C38A}">
      <dgm:prSet/>
      <dgm:spPr/>
      <dgm:t>
        <a:bodyPr/>
        <a:lstStyle/>
        <a:p>
          <a:endParaRPr lang="cs-CZ"/>
        </a:p>
      </dgm:t>
    </dgm:pt>
    <dgm:pt modelId="{69B54E0E-99BE-441C-AD08-C8C91781C06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Nízká cena</a:t>
          </a:r>
        </a:p>
      </dgm:t>
    </dgm:pt>
    <dgm:pt modelId="{44F0B18C-B24C-4E41-BF15-471B317F2C52}" type="parTrans" cxnId="{1362C944-B482-46AA-B233-2173E89BFA55}">
      <dgm:prSet/>
      <dgm:spPr/>
      <dgm:t>
        <a:bodyPr/>
        <a:lstStyle/>
        <a:p>
          <a:endParaRPr lang="cs-CZ"/>
        </a:p>
      </dgm:t>
    </dgm:pt>
    <dgm:pt modelId="{BE849EA0-A118-422B-91D2-E7BFF7889893}" type="sibTrans" cxnId="{1362C944-B482-46AA-B233-2173E89BFA55}">
      <dgm:prSet/>
      <dgm:spPr/>
      <dgm:t>
        <a:bodyPr/>
        <a:lstStyle/>
        <a:p>
          <a:endParaRPr lang="cs-CZ"/>
        </a:p>
      </dgm:t>
    </dgm:pt>
    <dgm:pt modelId="{F59126A6-3182-4184-AFCF-FFEDAE69684F}">
      <dgm:prSet phldrT="[Text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cs-CZ" sz="2000" b="1"/>
            <a:t>RŮST</a:t>
          </a:r>
        </a:p>
      </dgm:t>
    </dgm:pt>
    <dgm:pt modelId="{573BFC85-2D71-4E9D-AF17-FC8134427362}" type="parTrans" cxnId="{8AD929B4-D629-43CF-BA22-30A7D8CF559A}">
      <dgm:prSet/>
      <dgm:spPr/>
      <dgm:t>
        <a:bodyPr/>
        <a:lstStyle/>
        <a:p>
          <a:endParaRPr lang="cs-CZ"/>
        </a:p>
      </dgm:t>
    </dgm:pt>
    <dgm:pt modelId="{3544BFAD-EF63-40A2-9963-C3767637F53D}" type="sibTrans" cxnId="{8AD929B4-D629-43CF-BA22-30A7D8CF559A}">
      <dgm:prSet/>
      <dgm:spPr/>
      <dgm:t>
        <a:bodyPr/>
        <a:lstStyle/>
        <a:p>
          <a:endParaRPr lang="cs-CZ"/>
        </a:p>
      </dgm:t>
    </dgm:pt>
    <dgm:pt modelId="{783EE880-971D-4041-83A7-445142FCFE28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Růst cen</a:t>
          </a:r>
        </a:p>
      </dgm:t>
    </dgm:pt>
    <dgm:pt modelId="{E8F02526-5C5E-4A6C-9AC7-38CAA4C231A4}" type="parTrans" cxnId="{847D9209-F43A-4A40-B3AF-C1ED669AE067}">
      <dgm:prSet/>
      <dgm:spPr/>
      <dgm:t>
        <a:bodyPr/>
        <a:lstStyle/>
        <a:p>
          <a:endParaRPr lang="cs-CZ"/>
        </a:p>
      </dgm:t>
    </dgm:pt>
    <dgm:pt modelId="{0B6839DA-C979-47B0-BDAF-194986AABA0D}" type="sibTrans" cxnId="{847D9209-F43A-4A40-B3AF-C1ED669AE067}">
      <dgm:prSet/>
      <dgm:spPr/>
      <dgm:t>
        <a:bodyPr/>
        <a:lstStyle/>
        <a:p>
          <a:endParaRPr lang="cs-CZ"/>
        </a:p>
      </dgm:t>
    </dgm:pt>
    <dgm:pt modelId="{EB2CD5A0-8780-493A-98EA-A4F8269987D8}">
      <dgm:prSet phldrT="[Text]" custT="1"/>
      <dgm:spPr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cs-CZ" sz="2000" b="1"/>
            <a:t>NASYCENÍ</a:t>
          </a:r>
        </a:p>
      </dgm:t>
    </dgm:pt>
    <dgm:pt modelId="{00ECD36E-DA0C-42DF-9DB6-324CDC00416C}" type="parTrans" cxnId="{9C87DD0C-ED39-4877-81F1-8CD4B64EE7DB}">
      <dgm:prSet/>
      <dgm:spPr/>
      <dgm:t>
        <a:bodyPr/>
        <a:lstStyle/>
        <a:p>
          <a:endParaRPr lang="cs-CZ"/>
        </a:p>
      </dgm:t>
    </dgm:pt>
    <dgm:pt modelId="{0D6DA238-75FD-4198-8635-8188ADF44CB4}" type="sibTrans" cxnId="{9C87DD0C-ED39-4877-81F1-8CD4B64EE7DB}">
      <dgm:prSet/>
      <dgm:spPr/>
      <dgm:t>
        <a:bodyPr/>
        <a:lstStyle/>
        <a:p>
          <a:endParaRPr lang="cs-CZ"/>
        </a:p>
      </dgm:t>
    </dgm:pt>
    <dgm:pt modelId="{7B7B9787-4E3E-4E6E-99DD-74ADB6485D01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Vysoké ceny</a:t>
          </a:r>
        </a:p>
      </dgm:t>
    </dgm:pt>
    <dgm:pt modelId="{F7D0CC9D-9307-494B-8939-CFE826FD24A0}" type="parTrans" cxnId="{88E676EF-F546-4BD2-8246-AE90DA306AFA}">
      <dgm:prSet/>
      <dgm:spPr/>
      <dgm:t>
        <a:bodyPr/>
        <a:lstStyle/>
        <a:p>
          <a:endParaRPr lang="cs-CZ"/>
        </a:p>
      </dgm:t>
    </dgm:pt>
    <dgm:pt modelId="{FDC0AC52-597A-4832-85D2-E386278914CD}" type="sibTrans" cxnId="{88E676EF-F546-4BD2-8246-AE90DA306AFA}">
      <dgm:prSet/>
      <dgm:spPr/>
      <dgm:t>
        <a:bodyPr/>
        <a:lstStyle/>
        <a:p>
          <a:endParaRPr lang="cs-CZ"/>
        </a:p>
      </dgm:t>
    </dgm:pt>
    <dgm:pt modelId="{502AE47B-2A8A-48C5-BB53-8210CF0F9A51}">
      <dgm:prSet phldrT="[Text]" custT="1"/>
      <dgm:spPr/>
      <dgm:t>
        <a:bodyPr/>
        <a:lstStyle/>
        <a:p>
          <a:r>
            <a:rPr lang="cs-CZ" sz="2000" b="1"/>
            <a:t>POKLES</a:t>
          </a:r>
        </a:p>
      </dgm:t>
    </dgm:pt>
    <dgm:pt modelId="{5ADFD276-5835-423C-9FB0-201752FD3243}" type="parTrans" cxnId="{DD4A41B6-ACCC-419D-BCF5-0E391B0D5198}">
      <dgm:prSet/>
      <dgm:spPr/>
      <dgm:t>
        <a:bodyPr/>
        <a:lstStyle/>
        <a:p>
          <a:endParaRPr lang="cs-CZ"/>
        </a:p>
      </dgm:t>
    </dgm:pt>
    <dgm:pt modelId="{4932DD8E-C68A-4F57-A77D-733079B8CAD8}" type="sibTrans" cxnId="{DD4A41B6-ACCC-419D-BCF5-0E391B0D5198}">
      <dgm:prSet/>
      <dgm:spPr/>
      <dgm:t>
        <a:bodyPr/>
        <a:lstStyle/>
        <a:p>
          <a:endParaRPr lang="cs-CZ"/>
        </a:p>
      </dgm:t>
    </dgm:pt>
    <dgm:pt modelId="{99F55E72-ABEC-4720-BEF5-F7980BDC59EE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Vstup nové konkurence vede ke ztrátě dominance</a:t>
          </a:r>
        </a:p>
      </dgm:t>
    </dgm:pt>
    <dgm:pt modelId="{58F2466B-AFDB-4C62-B938-246CAA8C3819}" type="parTrans" cxnId="{FF9078F1-1FED-44E9-955E-B34C206CDA4E}">
      <dgm:prSet/>
      <dgm:spPr/>
      <dgm:t>
        <a:bodyPr/>
        <a:lstStyle/>
        <a:p>
          <a:endParaRPr lang="cs-CZ"/>
        </a:p>
      </dgm:t>
    </dgm:pt>
    <dgm:pt modelId="{31EB5F62-E1FD-4ACF-88AF-D4C9C436B752}" type="sibTrans" cxnId="{FF9078F1-1FED-44E9-955E-B34C206CDA4E}">
      <dgm:prSet/>
      <dgm:spPr/>
      <dgm:t>
        <a:bodyPr/>
        <a:lstStyle/>
        <a:p>
          <a:endParaRPr lang="cs-CZ"/>
        </a:p>
      </dgm:t>
    </dgm:pt>
    <dgm:pt modelId="{10B907E4-1A32-4BE9-977A-019A8E3BDEBF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Nízké povědomí</a:t>
          </a:r>
        </a:p>
      </dgm:t>
    </dgm:pt>
    <dgm:pt modelId="{1D1D6C44-5D28-441A-BE6E-1E34DEEC19DF}" type="parTrans" cxnId="{6402C122-93AF-424D-89F7-907666174DC2}">
      <dgm:prSet/>
      <dgm:spPr/>
      <dgm:t>
        <a:bodyPr/>
        <a:lstStyle/>
        <a:p>
          <a:endParaRPr lang="cs-CZ"/>
        </a:p>
      </dgm:t>
    </dgm:pt>
    <dgm:pt modelId="{9FA7F772-C57A-43F9-8841-B0F3CFFD1F31}" type="sibTrans" cxnId="{6402C122-93AF-424D-89F7-907666174DC2}">
      <dgm:prSet/>
      <dgm:spPr/>
      <dgm:t>
        <a:bodyPr/>
        <a:lstStyle/>
        <a:p>
          <a:endParaRPr lang="cs-CZ"/>
        </a:p>
      </dgm:t>
    </dgm:pt>
    <dgm:pt modelId="{60D476D6-113D-4B98-B98B-14DD3999B9F0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Nízké marže</a:t>
          </a:r>
          <a:endParaRPr lang="cs-CZ" b="1"/>
        </a:p>
      </dgm:t>
    </dgm:pt>
    <dgm:pt modelId="{4E6718A2-0509-4710-9E94-293B4769980B}" type="parTrans" cxnId="{929142EA-D126-4C3C-901A-95FBE767D83C}">
      <dgm:prSet/>
      <dgm:spPr/>
      <dgm:t>
        <a:bodyPr/>
        <a:lstStyle/>
        <a:p>
          <a:endParaRPr lang="cs-CZ"/>
        </a:p>
      </dgm:t>
    </dgm:pt>
    <dgm:pt modelId="{F644F449-C41B-4DBB-A2C6-A58E05FF1D80}" type="sibTrans" cxnId="{929142EA-D126-4C3C-901A-95FBE767D83C}">
      <dgm:prSet/>
      <dgm:spPr/>
      <dgm:t>
        <a:bodyPr/>
        <a:lstStyle/>
        <a:p>
          <a:endParaRPr lang="cs-CZ"/>
        </a:p>
      </dgm:t>
    </dgm:pt>
    <dgm:pt modelId="{F8322471-1881-4BC3-83C2-D49D5E96A57B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Růst marží</a:t>
          </a:r>
        </a:p>
      </dgm:t>
    </dgm:pt>
    <dgm:pt modelId="{F3B2FEF5-61AA-44BA-9569-470FA429ADBA}" type="parTrans" cxnId="{C12DC1C2-9689-4089-BFBC-D10450142AC6}">
      <dgm:prSet/>
      <dgm:spPr/>
      <dgm:t>
        <a:bodyPr/>
        <a:lstStyle/>
        <a:p>
          <a:endParaRPr lang="cs-CZ"/>
        </a:p>
      </dgm:t>
    </dgm:pt>
    <dgm:pt modelId="{DFA9A1B9-5E48-4CCA-95F2-E3C283EC8595}" type="sibTrans" cxnId="{C12DC1C2-9689-4089-BFBC-D10450142AC6}">
      <dgm:prSet/>
      <dgm:spPr/>
      <dgm:t>
        <a:bodyPr/>
        <a:lstStyle/>
        <a:p>
          <a:endParaRPr lang="cs-CZ"/>
        </a:p>
      </dgm:t>
    </dgm:pt>
    <dgm:pt modelId="{2C4410EB-506D-4FDC-8EEE-FA60EE78FB89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/>
            <a:t>Růst povědomí</a:t>
          </a:r>
        </a:p>
      </dgm:t>
    </dgm:pt>
    <dgm:pt modelId="{B8A5856C-FD69-46EC-ADEC-0E52C0A6CDCC}" type="parTrans" cxnId="{2E2F7489-76EF-446B-8C81-E191D9E8D2A0}">
      <dgm:prSet/>
      <dgm:spPr/>
      <dgm:t>
        <a:bodyPr/>
        <a:lstStyle/>
        <a:p>
          <a:endParaRPr lang="cs-CZ"/>
        </a:p>
      </dgm:t>
    </dgm:pt>
    <dgm:pt modelId="{4311A138-18BB-474F-AD7A-A84F64912D23}" type="sibTrans" cxnId="{2E2F7489-76EF-446B-8C81-E191D9E8D2A0}">
      <dgm:prSet/>
      <dgm:spPr/>
      <dgm:t>
        <a:bodyPr/>
        <a:lstStyle/>
        <a:p>
          <a:endParaRPr lang="cs-CZ"/>
        </a:p>
      </dgm:t>
    </dgm:pt>
    <dgm:pt modelId="{B140163F-F255-4ECB-B24D-5F83AF01F89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Vysoké marže</a:t>
          </a:r>
        </a:p>
      </dgm:t>
    </dgm:pt>
    <dgm:pt modelId="{DF07D7C6-9685-4B92-8FAB-007F22DFDC85}" type="parTrans" cxnId="{8DEC1F78-8F0C-4940-9318-0F0C464F7E36}">
      <dgm:prSet/>
      <dgm:spPr/>
      <dgm:t>
        <a:bodyPr/>
        <a:lstStyle/>
        <a:p>
          <a:endParaRPr lang="cs-CZ"/>
        </a:p>
      </dgm:t>
    </dgm:pt>
    <dgm:pt modelId="{611C2FCF-79C2-47B0-80E2-C37F3922BB68}" type="sibTrans" cxnId="{8DEC1F78-8F0C-4940-9318-0F0C464F7E36}">
      <dgm:prSet/>
      <dgm:spPr/>
      <dgm:t>
        <a:bodyPr/>
        <a:lstStyle/>
        <a:p>
          <a:endParaRPr lang="cs-CZ"/>
        </a:p>
      </dgm:t>
    </dgm:pt>
    <dgm:pt modelId="{439E2F20-3654-4AED-806A-65AE85EECDC7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/>
            <a:t>Maximální povědomí</a:t>
          </a:r>
        </a:p>
      </dgm:t>
    </dgm:pt>
    <dgm:pt modelId="{9FA7426F-45C2-45A2-A02D-F0745DA44ED2}" type="parTrans" cxnId="{623F8583-D954-4382-AC1B-A1B3838398AA}">
      <dgm:prSet/>
      <dgm:spPr/>
      <dgm:t>
        <a:bodyPr/>
        <a:lstStyle/>
        <a:p>
          <a:endParaRPr lang="cs-CZ"/>
        </a:p>
      </dgm:t>
    </dgm:pt>
    <dgm:pt modelId="{842D2F67-FF33-4CCA-9298-C5D2368D395B}" type="sibTrans" cxnId="{623F8583-D954-4382-AC1B-A1B3838398AA}">
      <dgm:prSet/>
      <dgm:spPr/>
      <dgm:t>
        <a:bodyPr/>
        <a:lstStyle/>
        <a:p>
          <a:endParaRPr lang="cs-CZ"/>
        </a:p>
      </dgm:t>
    </dgm:pt>
    <dgm:pt modelId="{712DFF4F-25E7-4815-BBCE-E95E4146F23A}" type="pres">
      <dgm:prSet presAssocID="{E2AF703F-C282-483F-9FEA-4DE9C77CB96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2BC088D-EFFB-4FA4-8974-1FC6F970D4D7}" type="pres">
      <dgm:prSet presAssocID="{E2AF703F-C282-483F-9FEA-4DE9C77CB969}" presName="children" presStyleCnt="0"/>
      <dgm:spPr/>
    </dgm:pt>
    <dgm:pt modelId="{29E18E1C-9918-405F-B2D1-A7C4C4504EB2}" type="pres">
      <dgm:prSet presAssocID="{E2AF703F-C282-483F-9FEA-4DE9C77CB969}" presName="child1group" presStyleCnt="0"/>
      <dgm:spPr/>
    </dgm:pt>
    <dgm:pt modelId="{D259D6B1-DB39-4438-8411-A89A62C050D3}" type="pres">
      <dgm:prSet presAssocID="{E2AF703F-C282-483F-9FEA-4DE9C77CB969}" presName="child1" presStyleLbl="bgAcc1" presStyleIdx="0" presStyleCnt="4" custScaleX="112531" custLinFactNeighborX="-10764" custLinFactNeighborY="1989"/>
      <dgm:spPr/>
    </dgm:pt>
    <dgm:pt modelId="{B2C298B5-44DE-46BE-8526-E9A9612D2172}" type="pres">
      <dgm:prSet presAssocID="{E2AF703F-C282-483F-9FEA-4DE9C77CB969}" presName="child1Text" presStyleLbl="bgAcc1" presStyleIdx="0" presStyleCnt="4">
        <dgm:presLayoutVars>
          <dgm:bulletEnabled val="1"/>
        </dgm:presLayoutVars>
      </dgm:prSet>
      <dgm:spPr/>
    </dgm:pt>
    <dgm:pt modelId="{180AA68D-F342-4E72-BC8C-1C353D4126D4}" type="pres">
      <dgm:prSet presAssocID="{E2AF703F-C282-483F-9FEA-4DE9C77CB969}" presName="child2group" presStyleCnt="0"/>
      <dgm:spPr/>
    </dgm:pt>
    <dgm:pt modelId="{7B586E29-71A0-45B3-99BF-ABAF2328BFC7}" type="pres">
      <dgm:prSet presAssocID="{E2AF703F-C282-483F-9FEA-4DE9C77CB969}" presName="child2" presStyleLbl="bgAcc1" presStyleIdx="1" presStyleCnt="4" custScaleX="112531" custLinFactNeighborX="10443" custLinFactNeighborY="1984"/>
      <dgm:spPr/>
    </dgm:pt>
    <dgm:pt modelId="{36C49FE8-7A82-4F75-80A6-0788D27D239F}" type="pres">
      <dgm:prSet presAssocID="{E2AF703F-C282-483F-9FEA-4DE9C77CB969}" presName="child2Text" presStyleLbl="bgAcc1" presStyleIdx="1" presStyleCnt="4">
        <dgm:presLayoutVars>
          <dgm:bulletEnabled val="1"/>
        </dgm:presLayoutVars>
      </dgm:prSet>
      <dgm:spPr/>
    </dgm:pt>
    <dgm:pt modelId="{E1C61A92-80B6-466E-BBDB-235379BA8E7D}" type="pres">
      <dgm:prSet presAssocID="{E2AF703F-C282-483F-9FEA-4DE9C77CB969}" presName="child3group" presStyleCnt="0"/>
      <dgm:spPr/>
    </dgm:pt>
    <dgm:pt modelId="{6569FEC5-F8F9-47F1-A258-470686CEA3E1}" type="pres">
      <dgm:prSet presAssocID="{E2AF703F-C282-483F-9FEA-4DE9C77CB969}" presName="child3" presStyleLbl="bgAcc1" presStyleIdx="2" presStyleCnt="4" custScaleX="112531" custLinFactNeighborX="10443"/>
      <dgm:spPr/>
    </dgm:pt>
    <dgm:pt modelId="{22806B0D-C4AE-4F8C-97F5-D3B194903F97}" type="pres">
      <dgm:prSet presAssocID="{E2AF703F-C282-483F-9FEA-4DE9C77CB969}" presName="child3Text" presStyleLbl="bgAcc1" presStyleIdx="2" presStyleCnt="4">
        <dgm:presLayoutVars>
          <dgm:bulletEnabled val="1"/>
        </dgm:presLayoutVars>
      </dgm:prSet>
      <dgm:spPr/>
    </dgm:pt>
    <dgm:pt modelId="{393940C5-296F-4280-8EF7-A8FE3FA52976}" type="pres">
      <dgm:prSet presAssocID="{E2AF703F-C282-483F-9FEA-4DE9C77CB969}" presName="child4group" presStyleCnt="0"/>
      <dgm:spPr/>
    </dgm:pt>
    <dgm:pt modelId="{70F69343-0D64-417B-AB42-19BA1DC4853A}" type="pres">
      <dgm:prSet presAssocID="{E2AF703F-C282-483F-9FEA-4DE9C77CB969}" presName="child4" presStyleLbl="bgAcc1" presStyleIdx="3" presStyleCnt="4" custScaleX="112531" custLinFactNeighborX="-10764" custLinFactNeighborY="-1736"/>
      <dgm:spPr/>
    </dgm:pt>
    <dgm:pt modelId="{ADB51B7A-A5A9-49A7-9266-AF0080C4798E}" type="pres">
      <dgm:prSet presAssocID="{E2AF703F-C282-483F-9FEA-4DE9C77CB969}" presName="child4Text" presStyleLbl="bgAcc1" presStyleIdx="3" presStyleCnt="4">
        <dgm:presLayoutVars>
          <dgm:bulletEnabled val="1"/>
        </dgm:presLayoutVars>
      </dgm:prSet>
      <dgm:spPr/>
    </dgm:pt>
    <dgm:pt modelId="{F4B8D43E-09A3-42D6-8F49-7BC43E8B922A}" type="pres">
      <dgm:prSet presAssocID="{E2AF703F-C282-483F-9FEA-4DE9C77CB969}" presName="childPlaceholder" presStyleCnt="0"/>
      <dgm:spPr/>
    </dgm:pt>
    <dgm:pt modelId="{3DE19A54-8D5E-45BC-8D8E-8F7B0B7633E1}" type="pres">
      <dgm:prSet presAssocID="{E2AF703F-C282-483F-9FEA-4DE9C77CB969}" presName="circle" presStyleCnt="0"/>
      <dgm:spPr/>
    </dgm:pt>
    <dgm:pt modelId="{8870A718-5329-42F4-BBA8-FDF93868BF71}" type="pres">
      <dgm:prSet presAssocID="{E2AF703F-C282-483F-9FEA-4DE9C77CB96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BA7B571-447A-422A-8F27-3678CA4BB35E}" type="pres">
      <dgm:prSet presAssocID="{E2AF703F-C282-483F-9FEA-4DE9C77CB96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FD9129B-69AE-4CC7-A84C-34E6457E7FC6}" type="pres">
      <dgm:prSet presAssocID="{E2AF703F-C282-483F-9FEA-4DE9C77CB96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779A5B-1BD6-4265-8585-4DAF2440F888}" type="pres">
      <dgm:prSet presAssocID="{E2AF703F-C282-483F-9FEA-4DE9C77CB96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C7DE337-F51C-4250-96AF-6B8B922BD1C4}" type="pres">
      <dgm:prSet presAssocID="{E2AF703F-C282-483F-9FEA-4DE9C77CB969}" presName="quadrantPlaceholder" presStyleCnt="0"/>
      <dgm:spPr/>
    </dgm:pt>
    <dgm:pt modelId="{F4215563-C235-4EA7-8B28-565D4247ED9C}" type="pres">
      <dgm:prSet presAssocID="{E2AF703F-C282-483F-9FEA-4DE9C77CB969}" presName="center1" presStyleLbl="fgShp" presStyleIdx="0" presStyleCnt="2"/>
      <dgm:spPr/>
    </dgm:pt>
    <dgm:pt modelId="{D7067944-AEAE-4025-BDAF-F36E08F52005}" type="pres">
      <dgm:prSet presAssocID="{E2AF703F-C282-483F-9FEA-4DE9C77CB969}" presName="center2" presStyleLbl="fgShp" presStyleIdx="1" presStyleCnt="2"/>
      <dgm:spPr/>
    </dgm:pt>
  </dgm:ptLst>
  <dgm:cxnLst>
    <dgm:cxn modelId="{E3D96904-5819-46FB-8EE7-22C291A4F852}" type="presOf" srcId="{F59126A6-3182-4184-AFCF-FFEDAE69684F}" destId="{FBA7B571-447A-422A-8F27-3678CA4BB35E}" srcOrd="0" destOrd="0" presId="urn:microsoft.com/office/officeart/2005/8/layout/cycle4"/>
    <dgm:cxn modelId="{FF582506-1EF3-4F74-A91F-D3F295F1D93E}" type="presOf" srcId="{783EE880-971D-4041-83A7-445142FCFE28}" destId="{7B586E29-71A0-45B3-99BF-ABAF2328BFC7}" srcOrd="0" destOrd="0" presId="urn:microsoft.com/office/officeart/2005/8/layout/cycle4"/>
    <dgm:cxn modelId="{847D9209-F43A-4A40-B3AF-C1ED669AE067}" srcId="{F59126A6-3182-4184-AFCF-FFEDAE69684F}" destId="{783EE880-971D-4041-83A7-445142FCFE28}" srcOrd="0" destOrd="0" parTransId="{E8F02526-5C5E-4A6C-9AC7-38CAA4C231A4}" sibTransId="{0B6839DA-C979-47B0-BDAF-194986AABA0D}"/>
    <dgm:cxn modelId="{57C7AD09-3ABC-4A6F-AAB1-952D5BD9B995}" type="presOf" srcId="{783EE880-971D-4041-83A7-445142FCFE28}" destId="{36C49FE8-7A82-4F75-80A6-0788D27D239F}" srcOrd="1" destOrd="0" presId="urn:microsoft.com/office/officeart/2005/8/layout/cycle4"/>
    <dgm:cxn modelId="{9C87DD0C-ED39-4877-81F1-8CD4B64EE7DB}" srcId="{E2AF703F-C282-483F-9FEA-4DE9C77CB969}" destId="{EB2CD5A0-8780-493A-98EA-A4F8269987D8}" srcOrd="2" destOrd="0" parTransId="{00ECD36E-DA0C-42DF-9DB6-324CDC00416C}" sibTransId="{0D6DA238-75FD-4198-8635-8188ADF44CB4}"/>
    <dgm:cxn modelId="{934D0015-BA55-4699-A0D3-71039D6603F7}" type="presOf" srcId="{60D476D6-113D-4B98-B98B-14DD3999B9F0}" destId="{D259D6B1-DB39-4438-8411-A89A62C050D3}" srcOrd="0" destOrd="1" presId="urn:microsoft.com/office/officeart/2005/8/layout/cycle4"/>
    <dgm:cxn modelId="{1AAE0A1B-4E2E-4DDB-89B7-E3A6FAC7FD86}" type="presOf" srcId="{10B907E4-1A32-4BE9-977A-019A8E3BDEBF}" destId="{B2C298B5-44DE-46BE-8526-E9A9612D2172}" srcOrd="1" destOrd="2" presId="urn:microsoft.com/office/officeart/2005/8/layout/cycle4"/>
    <dgm:cxn modelId="{26EC6622-33A0-44BC-9AD9-860C63134092}" type="presOf" srcId="{E2AF703F-C282-483F-9FEA-4DE9C77CB969}" destId="{712DFF4F-25E7-4815-BBCE-E95E4146F23A}" srcOrd="0" destOrd="0" presId="urn:microsoft.com/office/officeart/2005/8/layout/cycle4"/>
    <dgm:cxn modelId="{6402C122-93AF-424D-89F7-907666174DC2}" srcId="{E5303489-E4EE-4239-9B0D-66ED853B6D7A}" destId="{10B907E4-1A32-4BE9-977A-019A8E3BDEBF}" srcOrd="2" destOrd="0" parTransId="{1D1D6C44-5D28-441A-BE6E-1E34DEEC19DF}" sibTransId="{9FA7F772-C57A-43F9-8841-B0F3CFFD1F31}"/>
    <dgm:cxn modelId="{5131C52B-04E5-4692-ADFD-A1B9546D69DE}" type="presOf" srcId="{B140163F-F255-4ECB-B24D-5F83AF01F892}" destId="{22806B0D-C4AE-4F8C-97F5-D3B194903F97}" srcOrd="1" destOrd="1" presId="urn:microsoft.com/office/officeart/2005/8/layout/cycle4"/>
    <dgm:cxn modelId="{4CAD8D2C-1074-46A1-B60B-F38C82AE9911}" type="presOf" srcId="{EB2CD5A0-8780-493A-98EA-A4F8269987D8}" destId="{AFD9129B-69AE-4CC7-A84C-34E6457E7FC6}" srcOrd="0" destOrd="0" presId="urn:microsoft.com/office/officeart/2005/8/layout/cycle4"/>
    <dgm:cxn modelId="{3461AD33-F5E4-4C89-9B35-A13C688E65A1}" type="presOf" srcId="{439E2F20-3654-4AED-806A-65AE85EECDC7}" destId="{22806B0D-C4AE-4F8C-97F5-D3B194903F97}" srcOrd="1" destOrd="2" presId="urn:microsoft.com/office/officeart/2005/8/layout/cycle4"/>
    <dgm:cxn modelId="{93CB3F60-B88D-44C9-B6DB-581F09A32438}" type="presOf" srcId="{60D476D6-113D-4B98-B98B-14DD3999B9F0}" destId="{B2C298B5-44DE-46BE-8526-E9A9612D2172}" srcOrd="1" destOrd="1" presId="urn:microsoft.com/office/officeart/2005/8/layout/cycle4"/>
    <dgm:cxn modelId="{C723CB42-8783-473C-A722-2ABF23CA67A9}" type="presOf" srcId="{F8322471-1881-4BC3-83C2-D49D5E96A57B}" destId="{36C49FE8-7A82-4F75-80A6-0788D27D239F}" srcOrd="1" destOrd="1" presId="urn:microsoft.com/office/officeart/2005/8/layout/cycle4"/>
    <dgm:cxn modelId="{1362C944-B482-46AA-B233-2173E89BFA55}" srcId="{E5303489-E4EE-4239-9B0D-66ED853B6D7A}" destId="{69B54E0E-99BE-441C-AD08-C8C91781C061}" srcOrd="0" destOrd="0" parTransId="{44F0B18C-B24C-4E41-BF15-471B317F2C52}" sibTransId="{BE849EA0-A118-422B-91D2-E7BFF7889893}"/>
    <dgm:cxn modelId="{241DA64A-91AE-495E-8D92-0B0AE1B7C38A}" srcId="{E2AF703F-C282-483F-9FEA-4DE9C77CB969}" destId="{E5303489-E4EE-4239-9B0D-66ED853B6D7A}" srcOrd="0" destOrd="0" parTransId="{A157759B-3C23-4CC2-874F-4C5C5004FC59}" sibTransId="{70F89EC7-CD3F-4ED5-9EDE-2F4707D30664}"/>
    <dgm:cxn modelId="{2D350F6C-DCC2-4773-833E-F0DE3A76F6C4}" type="presOf" srcId="{7B7B9787-4E3E-4E6E-99DD-74ADB6485D01}" destId="{22806B0D-C4AE-4F8C-97F5-D3B194903F97}" srcOrd="1" destOrd="0" presId="urn:microsoft.com/office/officeart/2005/8/layout/cycle4"/>
    <dgm:cxn modelId="{C5C61072-0C40-4F99-902D-2847D55E1A6E}" type="presOf" srcId="{99F55E72-ABEC-4720-BEF5-F7980BDC59EE}" destId="{70F69343-0D64-417B-AB42-19BA1DC4853A}" srcOrd="0" destOrd="0" presId="urn:microsoft.com/office/officeart/2005/8/layout/cycle4"/>
    <dgm:cxn modelId="{8DEC1F78-8F0C-4940-9318-0F0C464F7E36}" srcId="{EB2CD5A0-8780-493A-98EA-A4F8269987D8}" destId="{B140163F-F255-4ECB-B24D-5F83AF01F892}" srcOrd="1" destOrd="0" parTransId="{DF07D7C6-9685-4B92-8FAB-007F22DFDC85}" sibTransId="{611C2FCF-79C2-47B0-80E2-C37F3922BB68}"/>
    <dgm:cxn modelId="{CB7E575A-DFDB-4DF4-9793-6A533F6C5398}" type="presOf" srcId="{502AE47B-2A8A-48C5-BB53-8210CF0F9A51}" destId="{6B779A5B-1BD6-4265-8585-4DAF2440F888}" srcOrd="0" destOrd="0" presId="urn:microsoft.com/office/officeart/2005/8/layout/cycle4"/>
    <dgm:cxn modelId="{8A87847B-3E03-4095-9F8A-288C1925CC0A}" type="presOf" srcId="{99F55E72-ABEC-4720-BEF5-F7980BDC59EE}" destId="{ADB51B7A-A5A9-49A7-9266-AF0080C4798E}" srcOrd="1" destOrd="0" presId="urn:microsoft.com/office/officeart/2005/8/layout/cycle4"/>
    <dgm:cxn modelId="{623F8583-D954-4382-AC1B-A1B3838398AA}" srcId="{EB2CD5A0-8780-493A-98EA-A4F8269987D8}" destId="{439E2F20-3654-4AED-806A-65AE85EECDC7}" srcOrd="2" destOrd="0" parTransId="{9FA7426F-45C2-45A2-A02D-F0745DA44ED2}" sibTransId="{842D2F67-FF33-4CCA-9298-C5D2368D395B}"/>
    <dgm:cxn modelId="{2E2F7489-76EF-446B-8C81-E191D9E8D2A0}" srcId="{F59126A6-3182-4184-AFCF-FFEDAE69684F}" destId="{2C4410EB-506D-4FDC-8EEE-FA60EE78FB89}" srcOrd="2" destOrd="0" parTransId="{B8A5856C-FD69-46EC-ADEC-0E52C0A6CDCC}" sibTransId="{4311A138-18BB-474F-AD7A-A84F64912D23}"/>
    <dgm:cxn modelId="{9D454C90-043A-4756-AB0E-13C8EBF5F959}" type="presOf" srcId="{69B54E0E-99BE-441C-AD08-C8C91781C061}" destId="{D259D6B1-DB39-4438-8411-A89A62C050D3}" srcOrd="0" destOrd="0" presId="urn:microsoft.com/office/officeart/2005/8/layout/cycle4"/>
    <dgm:cxn modelId="{12437793-6CD9-4FF0-8FCD-B35BD29BE463}" type="presOf" srcId="{439E2F20-3654-4AED-806A-65AE85EECDC7}" destId="{6569FEC5-F8F9-47F1-A258-470686CEA3E1}" srcOrd="0" destOrd="2" presId="urn:microsoft.com/office/officeart/2005/8/layout/cycle4"/>
    <dgm:cxn modelId="{C0F34A9B-5402-4FE0-85B5-F1EA48B66DD2}" type="presOf" srcId="{E5303489-E4EE-4239-9B0D-66ED853B6D7A}" destId="{8870A718-5329-42F4-BBA8-FDF93868BF71}" srcOrd="0" destOrd="0" presId="urn:microsoft.com/office/officeart/2005/8/layout/cycle4"/>
    <dgm:cxn modelId="{692CF39C-A6A1-4C70-9D0F-42A3B4377ABD}" type="presOf" srcId="{10B907E4-1A32-4BE9-977A-019A8E3BDEBF}" destId="{D259D6B1-DB39-4438-8411-A89A62C050D3}" srcOrd="0" destOrd="2" presId="urn:microsoft.com/office/officeart/2005/8/layout/cycle4"/>
    <dgm:cxn modelId="{12EBADA1-8F28-4A95-816D-0A84DCD60614}" type="presOf" srcId="{B140163F-F255-4ECB-B24D-5F83AF01F892}" destId="{6569FEC5-F8F9-47F1-A258-470686CEA3E1}" srcOrd="0" destOrd="1" presId="urn:microsoft.com/office/officeart/2005/8/layout/cycle4"/>
    <dgm:cxn modelId="{72B8CCAF-8652-49D1-A039-609B0943BC17}" type="presOf" srcId="{F8322471-1881-4BC3-83C2-D49D5E96A57B}" destId="{7B586E29-71A0-45B3-99BF-ABAF2328BFC7}" srcOrd="0" destOrd="1" presId="urn:microsoft.com/office/officeart/2005/8/layout/cycle4"/>
    <dgm:cxn modelId="{8AD929B4-D629-43CF-BA22-30A7D8CF559A}" srcId="{E2AF703F-C282-483F-9FEA-4DE9C77CB969}" destId="{F59126A6-3182-4184-AFCF-FFEDAE69684F}" srcOrd="1" destOrd="0" parTransId="{573BFC85-2D71-4E9D-AF17-FC8134427362}" sibTransId="{3544BFAD-EF63-40A2-9963-C3767637F53D}"/>
    <dgm:cxn modelId="{DD4A41B6-ACCC-419D-BCF5-0E391B0D5198}" srcId="{E2AF703F-C282-483F-9FEA-4DE9C77CB969}" destId="{502AE47B-2A8A-48C5-BB53-8210CF0F9A51}" srcOrd="3" destOrd="0" parTransId="{5ADFD276-5835-423C-9FB0-201752FD3243}" sibTransId="{4932DD8E-C68A-4F57-A77D-733079B8CAD8}"/>
    <dgm:cxn modelId="{A81BD7B6-09AE-4231-8229-11AAD39AB2C2}" type="presOf" srcId="{7B7B9787-4E3E-4E6E-99DD-74ADB6485D01}" destId="{6569FEC5-F8F9-47F1-A258-470686CEA3E1}" srcOrd="0" destOrd="0" presId="urn:microsoft.com/office/officeart/2005/8/layout/cycle4"/>
    <dgm:cxn modelId="{C12DC1C2-9689-4089-BFBC-D10450142AC6}" srcId="{F59126A6-3182-4184-AFCF-FFEDAE69684F}" destId="{F8322471-1881-4BC3-83C2-D49D5E96A57B}" srcOrd="1" destOrd="0" parTransId="{F3B2FEF5-61AA-44BA-9569-470FA429ADBA}" sibTransId="{DFA9A1B9-5E48-4CCA-95F2-E3C283EC8595}"/>
    <dgm:cxn modelId="{C11213E1-A06A-4665-AC00-868645B9209C}" type="presOf" srcId="{2C4410EB-506D-4FDC-8EEE-FA60EE78FB89}" destId="{7B586E29-71A0-45B3-99BF-ABAF2328BFC7}" srcOrd="0" destOrd="2" presId="urn:microsoft.com/office/officeart/2005/8/layout/cycle4"/>
    <dgm:cxn modelId="{712AEBE2-A403-4867-BF11-084925D511D4}" type="presOf" srcId="{2C4410EB-506D-4FDC-8EEE-FA60EE78FB89}" destId="{36C49FE8-7A82-4F75-80A6-0788D27D239F}" srcOrd="1" destOrd="2" presId="urn:microsoft.com/office/officeart/2005/8/layout/cycle4"/>
    <dgm:cxn modelId="{929142EA-D126-4C3C-901A-95FBE767D83C}" srcId="{E5303489-E4EE-4239-9B0D-66ED853B6D7A}" destId="{60D476D6-113D-4B98-B98B-14DD3999B9F0}" srcOrd="1" destOrd="0" parTransId="{4E6718A2-0509-4710-9E94-293B4769980B}" sibTransId="{F644F449-C41B-4DBB-A2C6-A58E05FF1D80}"/>
    <dgm:cxn modelId="{FA0FF5EB-B4F4-4B37-B462-F158DCE19873}" type="presOf" srcId="{69B54E0E-99BE-441C-AD08-C8C91781C061}" destId="{B2C298B5-44DE-46BE-8526-E9A9612D2172}" srcOrd="1" destOrd="0" presId="urn:microsoft.com/office/officeart/2005/8/layout/cycle4"/>
    <dgm:cxn modelId="{88E676EF-F546-4BD2-8246-AE90DA306AFA}" srcId="{EB2CD5A0-8780-493A-98EA-A4F8269987D8}" destId="{7B7B9787-4E3E-4E6E-99DD-74ADB6485D01}" srcOrd="0" destOrd="0" parTransId="{F7D0CC9D-9307-494B-8939-CFE826FD24A0}" sibTransId="{FDC0AC52-597A-4832-85D2-E386278914CD}"/>
    <dgm:cxn modelId="{FF9078F1-1FED-44E9-955E-B34C206CDA4E}" srcId="{502AE47B-2A8A-48C5-BB53-8210CF0F9A51}" destId="{99F55E72-ABEC-4720-BEF5-F7980BDC59EE}" srcOrd="0" destOrd="0" parTransId="{58F2466B-AFDB-4C62-B938-246CAA8C3819}" sibTransId="{31EB5F62-E1FD-4ACF-88AF-D4C9C436B752}"/>
    <dgm:cxn modelId="{53512A33-BC79-4EA0-B54C-E6C0AAB883A4}" type="presParOf" srcId="{712DFF4F-25E7-4815-BBCE-E95E4146F23A}" destId="{C2BC088D-EFFB-4FA4-8974-1FC6F970D4D7}" srcOrd="0" destOrd="0" presId="urn:microsoft.com/office/officeart/2005/8/layout/cycle4"/>
    <dgm:cxn modelId="{F0EF5AB7-7C50-477D-9FB4-D24B44BC4F4B}" type="presParOf" srcId="{C2BC088D-EFFB-4FA4-8974-1FC6F970D4D7}" destId="{29E18E1C-9918-405F-B2D1-A7C4C4504EB2}" srcOrd="0" destOrd="0" presId="urn:microsoft.com/office/officeart/2005/8/layout/cycle4"/>
    <dgm:cxn modelId="{F7099E9E-C634-4004-96F6-2D1B93233A57}" type="presParOf" srcId="{29E18E1C-9918-405F-B2D1-A7C4C4504EB2}" destId="{D259D6B1-DB39-4438-8411-A89A62C050D3}" srcOrd="0" destOrd="0" presId="urn:microsoft.com/office/officeart/2005/8/layout/cycle4"/>
    <dgm:cxn modelId="{F36BD635-53BA-4C3A-877F-03C7B9B10405}" type="presParOf" srcId="{29E18E1C-9918-405F-B2D1-A7C4C4504EB2}" destId="{B2C298B5-44DE-46BE-8526-E9A9612D2172}" srcOrd="1" destOrd="0" presId="urn:microsoft.com/office/officeart/2005/8/layout/cycle4"/>
    <dgm:cxn modelId="{6AB02D25-4431-4F63-8D14-ED3C420E6D8A}" type="presParOf" srcId="{C2BC088D-EFFB-4FA4-8974-1FC6F970D4D7}" destId="{180AA68D-F342-4E72-BC8C-1C353D4126D4}" srcOrd="1" destOrd="0" presId="urn:microsoft.com/office/officeart/2005/8/layout/cycle4"/>
    <dgm:cxn modelId="{1771D0DF-760A-4B7B-A734-C680B6B0E6EF}" type="presParOf" srcId="{180AA68D-F342-4E72-BC8C-1C353D4126D4}" destId="{7B586E29-71A0-45B3-99BF-ABAF2328BFC7}" srcOrd="0" destOrd="0" presId="urn:microsoft.com/office/officeart/2005/8/layout/cycle4"/>
    <dgm:cxn modelId="{D4F9EA5E-4B93-432E-AF90-7DC881BAA8E7}" type="presParOf" srcId="{180AA68D-F342-4E72-BC8C-1C353D4126D4}" destId="{36C49FE8-7A82-4F75-80A6-0788D27D239F}" srcOrd="1" destOrd="0" presId="urn:microsoft.com/office/officeart/2005/8/layout/cycle4"/>
    <dgm:cxn modelId="{038EF3F7-17B4-4539-AD3D-8F3E17AA5BCF}" type="presParOf" srcId="{C2BC088D-EFFB-4FA4-8974-1FC6F970D4D7}" destId="{E1C61A92-80B6-466E-BBDB-235379BA8E7D}" srcOrd="2" destOrd="0" presId="urn:microsoft.com/office/officeart/2005/8/layout/cycle4"/>
    <dgm:cxn modelId="{D531DA09-127B-4E46-82D7-64B005CA5A8E}" type="presParOf" srcId="{E1C61A92-80B6-466E-BBDB-235379BA8E7D}" destId="{6569FEC5-F8F9-47F1-A258-470686CEA3E1}" srcOrd="0" destOrd="0" presId="urn:microsoft.com/office/officeart/2005/8/layout/cycle4"/>
    <dgm:cxn modelId="{09619FFA-F8EA-4BAD-9DB1-B1C86284916C}" type="presParOf" srcId="{E1C61A92-80B6-466E-BBDB-235379BA8E7D}" destId="{22806B0D-C4AE-4F8C-97F5-D3B194903F97}" srcOrd="1" destOrd="0" presId="urn:microsoft.com/office/officeart/2005/8/layout/cycle4"/>
    <dgm:cxn modelId="{D039E171-69F9-4EB4-99D1-24FDCD4F1212}" type="presParOf" srcId="{C2BC088D-EFFB-4FA4-8974-1FC6F970D4D7}" destId="{393940C5-296F-4280-8EF7-A8FE3FA52976}" srcOrd="3" destOrd="0" presId="urn:microsoft.com/office/officeart/2005/8/layout/cycle4"/>
    <dgm:cxn modelId="{F7F0FC03-67D5-4CDC-8A8F-F251C37E9FB7}" type="presParOf" srcId="{393940C5-296F-4280-8EF7-A8FE3FA52976}" destId="{70F69343-0D64-417B-AB42-19BA1DC4853A}" srcOrd="0" destOrd="0" presId="urn:microsoft.com/office/officeart/2005/8/layout/cycle4"/>
    <dgm:cxn modelId="{3BDB05EC-DDF3-4B35-B532-334C976D842E}" type="presParOf" srcId="{393940C5-296F-4280-8EF7-A8FE3FA52976}" destId="{ADB51B7A-A5A9-49A7-9266-AF0080C4798E}" srcOrd="1" destOrd="0" presId="urn:microsoft.com/office/officeart/2005/8/layout/cycle4"/>
    <dgm:cxn modelId="{F1712012-4A34-4C72-8C30-D3E65B502981}" type="presParOf" srcId="{C2BC088D-EFFB-4FA4-8974-1FC6F970D4D7}" destId="{F4B8D43E-09A3-42D6-8F49-7BC43E8B922A}" srcOrd="4" destOrd="0" presId="urn:microsoft.com/office/officeart/2005/8/layout/cycle4"/>
    <dgm:cxn modelId="{188194F9-183C-4FB6-A900-9C022B5E2FE9}" type="presParOf" srcId="{712DFF4F-25E7-4815-BBCE-E95E4146F23A}" destId="{3DE19A54-8D5E-45BC-8D8E-8F7B0B7633E1}" srcOrd="1" destOrd="0" presId="urn:microsoft.com/office/officeart/2005/8/layout/cycle4"/>
    <dgm:cxn modelId="{6C1396D7-C078-4DBD-B30D-512C4871DC00}" type="presParOf" srcId="{3DE19A54-8D5E-45BC-8D8E-8F7B0B7633E1}" destId="{8870A718-5329-42F4-BBA8-FDF93868BF71}" srcOrd="0" destOrd="0" presId="urn:microsoft.com/office/officeart/2005/8/layout/cycle4"/>
    <dgm:cxn modelId="{D8F1D6ED-5317-4590-ABB4-04388E79FB57}" type="presParOf" srcId="{3DE19A54-8D5E-45BC-8D8E-8F7B0B7633E1}" destId="{FBA7B571-447A-422A-8F27-3678CA4BB35E}" srcOrd="1" destOrd="0" presId="urn:microsoft.com/office/officeart/2005/8/layout/cycle4"/>
    <dgm:cxn modelId="{333A8B7A-5554-4EF4-95AD-D818DBD13C2E}" type="presParOf" srcId="{3DE19A54-8D5E-45BC-8D8E-8F7B0B7633E1}" destId="{AFD9129B-69AE-4CC7-A84C-34E6457E7FC6}" srcOrd="2" destOrd="0" presId="urn:microsoft.com/office/officeart/2005/8/layout/cycle4"/>
    <dgm:cxn modelId="{835276C8-5CA2-4388-9325-3A8149815803}" type="presParOf" srcId="{3DE19A54-8D5E-45BC-8D8E-8F7B0B7633E1}" destId="{6B779A5B-1BD6-4265-8585-4DAF2440F888}" srcOrd="3" destOrd="0" presId="urn:microsoft.com/office/officeart/2005/8/layout/cycle4"/>
    <dgm:cxn modelId="{34373546-3D12-4D4B-A624-BCD59B6D58B6}" type="presParOf" srcId="{3DE19A54-8D5E-45BC-8D8E-8F7B0B7633E1}" destId="{4C7DE337-F51C-4250-96AF-6B8B922BD1C4}" srcOrd="4" destOrd="0" presId="urn:microsoft.com/office/officeart/2005/8/layout/cycle4"/>
    <dgm:cxn modelId="{85E11F2B-DF7F-47ED-8D16-1C06485D4B02}" type="presParOf" srcId="{712DFF4F-25E7-4815-BBCE-E95E4146F23A}" destId="{F4215563-C235-4EA7-8B28-565D4247ED9C}" srcOrd="2" destOrd="0" presId="urn:microsoft.com/office/officeart/2005/8/layout/cycle4"/>
    <dgm:cxn modelId="{B0BF69F6-E871-407F-BE4E-35D24BABCEA0}" type="presParOf" srcId="{712DFF4F-25E7-4815-BBCE-E95E4146F23A}" destId="{D7067944-AEAE-4025-BDAF-F36E08F5200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98CC7-6FA8-4B94-93C8-190101FD7532}" type="doc">
      <dgm:prSet loTypeId="urn:microsoft.com/office/officeart/2005/8/layout/hList1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cs-CZ"/>
        </a:p>
      </dgm:t>
    </dgm:pt>
    <dgm:pt modelId="{27180B0E-E93C-4E5F-8161-462C649F6F63}">
      <dgm:prSet phldrT="[Text]" custT="1"/>
      <dgm:spPr/>
      <dgm:t>
        <a:bodyPr/>
        <a:lstStyle/>
        <a:p>
          <a:r>
            <a:rPr lang="cs-CZ" sz="2000" b="1" dirty="0"/>
            <a:t>VSTUP – RŮST</a:t>
          </a:r>
          <a:endParaRPr lang="cs-CZ" sz="2000" dirty="0"/>
        </a:p>
      </dgm:t>
    </dgm:pt>
    <dgm:pt modelId="{1C36F0E3-99FF-4B4C-8CEC-4643D9144BA8}" type="parTrans" cxnId="{62732F6B-4A4F-44C7-8135-20D021C0E2DE}">
      <dgm:prSet/>
      <dgm:spPr/>
      <dgm:t>
        <a:bodyPr/>
        <a:lstStyle/>
        <a:p>
          <a:endParaRPr lang="cs-CZ"/>
        </a:p>
      </dgm:t>
    </dgm:pt>
    <dgm:pt modelId="{021591D6-051A-4C4B-A309-B6924C3CCE4A}" type="sibTrans" cxnId="{62732F6B-4A4F-44C7-8135-20D021C0E2DE}">
      <dgm:prSet/>
      <dgm:spPr/>
      <dgm:t>
        <a:bodyPr/>
        <a:lstStyle/>
        <a:p>
          <a:endParaRPr lang="cs-CZ"/>
        </a:p>
      </dgm:t>
    </dgm:pt>
    <dgm:pt modelId="{0A3EA940-B788-403A-BAA3-9CBB8215FD69}">
      <dgm:prSet custT="1"/>
      <dgm:spPr/>
      <dgm:t>
        <a:bodyPr/>
        <a:lstStyle/>
        <a:p>
          <a:r>
            <a:rPr lang="cs-CZ" sz="2000" b="1" dirty="0"/>
            <a:t>RŮST – NASYCENÍ</a:t>
          </a:r>
          <a:endParaRPr lang="cs-CZ" sz="2000" dirty="0"/>
        </a:p>
      </dgm:t>
    </dgm:pt>
    <dgm:pt modelId="{C39ABD86-BBF8-45F5-AD8C-5DC30D92A354}" type="parTrans" cxnId="{29969E1C-8F38-4D35-808D-7707942D4538}">
      <dgm:prSet/>
      <dgm:spPr/>
      <dgm:t>
        <a:bodyPr/>
        <a:lstStyle/>
        <a:p>
          <a:endParaRPr lang="cs-CZ"/>
        </a:p>
      </dgm:t>
    </dgm:pt>
    <dgm:pt modelId="{1C1ECE10-6688-416D-B7FC-46F124F7087E}" type="sibTrans" cxnId="{29969E1C-8F38-4D35-808D-7707942D4538}">
      <dgm:prSet/>
      <dgm:spPr/>
      <dgm:t>
        <a:bodyPr/>
        <a:lstStyle/>
        <a:p>
          <a:endParaRPr lang="cs-CZ"/>
        </a:p>
      </dgm:t>
    </dgm:pt>
    <dgm:pt modelId="{BD32CE20-EAA7-4515-A651-D9CE01BC4246}">
      <dgm:prSet custT="1"/>
      <dgm:spPr/>
      <dgm:t>
        <a:bodyPr/>
        <a:lstStyle/>
        <a:p>
          <a:r>
            <a:rPr lang="cs-CZ" sz="2000" b="1" dirty="0"/>
            <a:t>NASYCENÍ – POKLES</a:t>
          </a:r>
          <a:endParaRPr lang="cs-CZ" sz="2000" dirty="0"/>
        </a:p>
      </dgm:t>
    </dgm:pt>
    <dgm:pt modelId="{5CC2C201-0F8E-40DB-BD79-30BFD6EB5C0B}" type="parTrans" cxnId="{CD57C802-DA85-431A-9AF2-E53B18F41A36}">
      <dgm:prSet/>
      <dgm:spPr/>
      <dgm:t>
        <a:bodyPr/>
        <a:lstStyle/>
        <a:p>
          <a:endParaRPr lang="cs-CZ"/>
        </a:p>
      </dgm:t>
    </dgm:pt>
    <dgm:pt modelId="{2399733E-37CB-44B0-BA12-C0F3B1E3DA20}" type="sibTrans" cxnId="{CD57C802-DA85-431A-9AF2-E53B18F41A36}">
      <dgm:prSet/>
      <dgm:spPr/>
      <dgm:t>
        <a:bodyPr/>
        <a:lstStyle/>
        <a:p>
          <a:endParaRPr lang="cs-CZ"/>
        </a:p>
      </dgm:t>
    </dgm:pt>
    <dgm:pt modelId="{D0871028-29A1-4FB3-90BE-FF3579D38244}">
      <dgm:prSet phldrT="[Text]"/>
      <dgm:spPr/>
      <dgm:t>
        <a:bodyPr/>
        <a:lstStyle/>
        <a:p>
          <a:r>
            <a:rPr lang="cs-CZ" dirty="0"/>
            <a:t>Omezená nabídka produktu</a:t>
          </a:r>
        </a:p>
      </dgm:t>
    </dgm:pt>
    <dgm:pt modelId="{955CFD11-43D5-4847-AD2A-9199EAAC59AC}" type="parTrans" cxnId="{3D97A51C-6C88-419C-81E0-5B0BF549200E}">
      <dgm:prSet/>
      <dgm:spPr/>
      <dgm:t>
        <a:bodyPr/>
        <a:lstStyle/>
        <a:p>
          <a:endParaRPr lang="cs-CZ"/>
        </a:p>
      </dgm:t>
    </dgm:pt>
    <dgm:pt modelId="{07160CEF-17DB-40FE-95D2-C5BB37DFABE1}" type="sibTrans" cxnId="{3D97A51C-6C88-419C-81E0-5B0BF549200E}">
      <dgm:prSet/>
      <dgm:spPr/>
      <dgm:t>
        <a:bodyPr/>
        <a:lstStyle/>
        <a:p>
          <a:endParaRPr lang="cs-CZ"/>
        </a:p>
      </dgm:t>
    </dgm:pt>
    <dgm:pt modelId="{769D6B3B-8CB3-4C32-BBCD-03B63084D649}">
      <dgm:prSet phldrT="[Text]"/>
      <dgm:spPr/>
      <dgm:t>
        <a:bodyPr/>
        <a:lstStyle/>
        <a:p>
          <a:r>
            <a:rPr lang="cs-CZ" dirty="0"/>
            <a:t>Základní zázemí prodejen a základní doprovodné služby</a:t>
          </a:r>
        </a:p>
      </dgm:t>
    </dgm:pt>
    <dgm:pt modelId="{B9BB8EAE-F808-4DF5-B221-944F67A5B386}" type="parTrans" cxnId="{C4377818-F82D-4534-B47F-153017550633}">
      <dgm:prSet/>
      <dgm:spPr/>
      <dgm:t>
        <a:bodyPr/>
        <a:lstStyle/>
        <a:p>
          <a:endParaRPr lang="cs-CZ"/>
        </a:p>
      </dgm:t>
    </dgm:pt>
    <dgm:pt modelId="{A25854E2-0612-40E3-98D0-8266DDA213F0}" type="sibTrans" cxnId="{C4377818-F82D-4534-B47F-153017550633}">
      <dgm:prSet/>
      <dgm:spPr/>
      <dgm:t>
        <a:bodyPr/>
        <a:lstStyle/>
        <a:p>
          <a:endParaRPr lang="cs-CZ"/>
        </a:p>
      </dgm:t>
    </dgm:pt>
    <dgm:pt modelId="{BD9667C3-52AE-42D8-B3EB-C810881530BF}">
      <dgm:prSet phldrT="[Text]"/>
      <dgm:spPr/>
      <dgm:t>
        <a:bodyPr/>
        <a:lstStyle/>
        <a:p>
          <a:r>
            <a:rPr lang="cs-CZ" dirty="0"/>
            <a:t>Co nejnižší možná cena</a:t>
          </a:r>
        </a:p>
      </dgm:t>
    </dgm:pt>
    <dgm:pt modelId="{BFB876A1-A7B5-4990-98EC-6E963772CF89}" type="parTrans" cxnId="{AF65B887-6177-4F5C-913B-BA0C3FFC8EE6}">
      <dgm:prSet/>
      <dgm:spPr/>
      <dgm:t>
        <a:bodyPr/>
        <a:lstStyle/>
        <a:p>
          <a:endParaRPr lang="cs-CZ"/>
        </a:p>
      </dgm:t>
    </dgm:pt>
    <dgm:pt modelId="{68F00578-3F84-4F06-9C47-75E621B02D76}" type="sibTrans" cxnId="{AF65B887-6177-4F5C-913B-BA0C3FFC8EE6}">
      <dgm:prSet/>
      <dgm:spPr/>
      <dgm:t>
        <a:bodyPr/>
        <a:lstStyle/>
        <a:p>
          <a:endParaRPr lang="cs-CZ"/>
        </a:p>
      </dgm:t>
    </dgm:pt>
    <dgm:pt modelId="{11919863-5221-441B-8F6C-E9CDE7504496}">
      <dgm:prSet phldrT="[Text]"/>
      <dgm:spPr/>
      <dgm:t>
        <a:bodyPr/>
        <a:lstStyle/>
        <a:p>
          <a:r>
            <a:rPr lang="cs-CZ" dirty="0"/>
            <a:t>Tlak na co nejnižší náklady</a:t>
          </a:r>
        </a:p>
      </dgm:t>
    </dgm:pt>
    <dgm:pt modelId="{C4032DA0-B04F-482D-A3BC-FB98288013A3}" type="parTrans" cxnId="{BBFCA041-5B57-46E7-B238-9E6880C6F1A3}">
      <dgm:prSet/>
      <dgm:spPr/>
      <dgm:t>
        <a:bodyPr/>
        <a:lstStyle/>
        <a:p>
          <a:endParaRPr lang="cs-CZ"/>
        </a:p>
      </dgm:t>
    </dgm:pt>
    <dgm:pt modelId="{135D1BCA-6CBB-41F8-948F-D698DDFD47C8}" type="sibTrans" cxnId="{BBFCA041-5B57-46E7-B238-9E6880C6F1A3}">
      <dgm:prSet/>
      <dgm:spPr/>
      <dgm:t>
        <a:bodyPr/>
        <a:lstStyle/>
        <a:p>
          <a:endParaRPr lang="cs-CZ"/>
        </a:p>
      </dgm:t>
    </dgm:pt>
    <dgm:pt modelId="{26617913-37E0-4A73-ACFC-8872B60CA3DD}">
      <dgm:prSet/>
      <dgm:spPr/>
      <dgm:t>
        <a:bodyPr/>
        <a:lstStyle/>
        <a:p>
          <a:r>
            <a:rPr lang="cs-CZ" dirty="0"/>
            <a:t>Rozšířená nabídka produktového portfolia</a:t>
          </a:r>
        </a:p>
      </dgm:t>
    </dgm:pt>
    <dgm:pt modelId="{92ED78A9-013A-4878-95C9-443511D17C21}" type="parTrans" cxnId="{A664E91E-17E0-4EC8-8000-890EC4B5D93A}">
      <dgm:prSet/>
      <dgm:spPr/>
      <dgm:t>
        <a:bodyPr/>
        <a:lstStyle/>
        <a:p>
          <a:endParaRPr lang="cs-CZ"/>
        </a:p>
      </dgm:t>
    </dgm:pt>
    <dgm:pt modelId="{938FD579-2C2B-42E7-882C-2C2CB74B4F70}" type="sibTrans" cxnId="{A664E91E-17E0-4EC8-8000-890EC4B5D93A}">
      <dgm:prSet/>
      <dgm:spPr/>
      <dgm:t>
        <a:bodyPr/>
        <a:lstStyle/>
        <a:p>
          <a:endParaRPr lang="cs-CZ"/>
        </a:p>
      </dgm:t>
    </dgm:pt>
    <dgm:pt modelId="{7AE4CC71-E962-4AA7-B50F-4F946CF1177F}">
      <dgm:prSet/>
      <dgm:spPr/>
      <dgm:t>
        <a:bodyPr/>
        <a:lstStyle/>
        <a:p>
          <a:r>
            <a:rPr lang="cs-CZ" dirty="0"/>
            <a:t>Investice do kvalitnějšího zázemí prodejny</a:t>
          </a:r>
        </a:p>
      </dgm:t>
    </dgm:pt>
    <dgm:pt modelId="{193C3107-E964-49C0-846E-23D8C2DFE2D4}" type="parTrans" cxnId="{C81ACB72-D2EA-4D91-B703-0C7EF09C556A}">
      <dgm:prSet/>
      <dgm:spPr/>
      <dgm:t>
        <a:bodyPr/>
        <a:lstStyle/>
        <a:p>
          <a:endParaRPr lang="cs-CZ"/>
        </a:p>
      </dgm:t>
    </dgm:pt>
    <dgm:pt modelId="{D860291C-597A-4963-BBA6-73D2A073BD43}" type="sibTrans" cxnId="{C81ACB72-D2EA-4D91-B703-0C7EF09C556A}">
      <dgm:prSet/>
      <dgm:spPr/>
      <dgm:t>
        <a:bodyPr/>
        <a:lstStyle/>
        <a:p>
          <a:endParaRPr lang="cs-CZ"/>
        </a:p>
      </dgm:t>
    </dgm:pt>
    <dgm:pt modelId="{0BA5AFC8-9532-44DE-AB49-DAA4B591D869}">
      <dgm:prSet/>
      <dgm:spPr/>
      <dgm:t>
        <a:bodyPr/>
        <a:lstStyle/>
        <a:p>
          <a:r>
            <a:rPr lang="cs-CZ" dirty="0"/>
            <a:t>Širší paleta doprovodných služeb a servisu</a:t>
          </a:r>
        </a:p>
      </dgm:t>
    </dgm:pt>
    <dgm:pt modelId="{0CD788D0-2942-4EE8-8839-4E4418EF95BF}" type="parTrans" cxnId="{BC74AFDD-27BB-491E-8468-17A956D2DDCA}">
      <dgm:prSet/>
      <dgm:spPr/>
      <dgm:t>
        <a:bodyPr/>
        <a:lstStyle/>
        <a:p>
          <a:endParaRPr lang="cs-CZ"/>
        </a:p>
      </dgm:t>
    </dgm:pt>
    <dgm:pt modelId="{E3BA3E33-33E1-4590-89F3-E698CE5FCEC0}" type="sibTrans" cxnId="{BC74AFDD-27BB-491E-8468-17A956D2DDCA}">
      <dgm:prSet/>
      <dgm:spPr/>
      <dgm:t>
        <a:bodyPr/>
        <a:lstStyle/>
        <a:p>
          <a:endParaRPr lang="cs-CZ"/>
        </a:p>
      </dgm:t>
    </dgm:pt>
    <dgm:pt modelId="{69C7371D-6B24-4C9E-BAA1-721621D569C7}">
      <dgm:prSet/>
      <dgm:spPr/>
      <dgm:t>
        <a:bodyPr/>
        <a:lstStyle/>
        <a:p>
          <a:r>
            <a:rPr lang="cs-CZ" dirty="0"/>
            <a:t>Růst cen a marží</a:t>
          </a:r>
        </a:p>
      </dgm:t>
    </dgm:pt>
    <dgm:pt modelId="{CBCD8287-4395-4546-96C4-5DB4E6E01882}" type="parTrans" cxnId="{E98DAF1D-A5D2-48A1-BFE0-E5488A72949B}">
      <dgm:prSet/>
      <dgm:spPr/>
      <dgm:t>
        <a:bodyPr/>
        <a:lstStyle/>
        <a:p>
          <a:endParaRPr lang="cs-CZ"/>
        </a:p>
      </dgm:t>
    </dgm:pt>
    <dgm:pt modelId="{F6EC4FE5-02C1-44AD-9238-A57C25A5D2B2}" type="sibTrans" cxnId="{E98DAF1D-A5D2-48A1-BFE0-E5488A72949B}">
      <dgm:prSet/>
      <dgm:spPr/>
      <dgm:t>
        <a:bodyPr/>
        <a:lstStyle/>
        <a:p>
          <a:endParaRPr lang="cs-CZ"/>
        </a:p>
      </dgm:t>
    </dgm:pt>
    <dgm:pt modelId="{36DE6316-76ED-46BA-8A17-0DD4768014AA}">
      <dgm:prSet/>
      <dgm:spPr/>
      <dgm:t>
        <a:bodyPr/>
        <a:lstStyle/>
        <a:p>
          <a:r>
            <a:rPr lang="cs-CZ" dirty="0"/>
            <a:t>Zavedení prémiových produktů</a:t>
          </a:r>
        </a:p>
      </dgm:t>
    </dgm:pt>
    <dgm:pt modelId="{00080BC2-BFED-4999-9D01-8E3500A5F1A4}" type="parTrans" cxnId="{376C6C9C-67BD-44C9-9E1F-E0C782BAEAFB}">
      <dgm:prSet/>
      <dgm:spPr/>
      <dgm:t>
        <a:bodyPr/>
        <a:lstStyle/>
        <a:p>
          <a:endParaRPr lang="cs-CZ"/>
        </a:p>
      </dgm:t>
    </dgm:pt>
    <dgm:pt modelId="{5E70D150-E9EE-4625-AD68-BE76330A9E86}" type="sibTrans" cxnId="{376C6C9C-67BD-44C9-9E1F-E0C782BAEAFB}">
      <dgm:prSet/>
      <dgm:spPr/>
      <dgm:t>
        <a:bodyPr/>
        <a:lstStyle/>
        <a:p>
          <a:endParaRPr lang="cs-CZ"/>
        </a:p>
      </dgm:t>
    </dgm:pt>
    <dgm:pt modelId="{D7A7ADEA-C137-4671-AB60-4B4A3BF52BF9}">
      <dgm:prSet/>
      <dgm:spPr/>
      <dgm:t>
        <a:bodyPr/>
        <a:lstStyle/>
        <a:p>
          <a:r>
            <a:rPr lang="cs-CZ" dirty="0"/>
            <a:t>Vrcholné zázemí prodejny</a:t>
          </a:r>
        </a:p>
      </dgm:t>
    </dgm:pt>
    <dgm:pt modelId="{C65D34E9-5F62-406F-AA67-F2C60214D142}" type="parTrans" cxnId="{DECB147F-2C3E-44C8-9787-0160314F2AC1}">
      <dgm:prSet/>
      <dgm:spPr/>
      <dgm:t>
        <a:bodyPr/>
        <a:lstStyle/>
        <a:p>
          <a:endParaRPr lang="cs-CZ"/>
        </a:p>
      </dgm:t>
    </dgm:pt>
    <dgm:pt modelId="{5629F7F8-B18B-476A-8854-EF1616AAE23A}" type="sibTrans" cxnId="{DECB147F-2C3E-44C8-9787-0160314F2AC1}">
      <dgm:prSet/>
      <dgm:spPr/>
      <dgm:t>
        <a:bodyPr/>
        <a:lstStyle/>
        <a:p>
          <a:endParaRPr lang="cs-CZ"/>
        </a:p>
      </dgm:t>
    </dgm:pt>
    <dgm:pt modelId="{08170775-BC30-4EAE-B83F-46BF57B1D1EB}">
      <dgm:prSet/>
      <dgm:spPr/>
      <dgm:t>
        <a:bodyPr/>
        <a:lstStyle/>
        <a:p>
          <a:r>
            <a:rPr lang="cs-CZ" dirty="0"/>
            <a:t>Špičkové služby a servis</a:t>
          </a:r>
        </a:p>
      </dgm:t>
    </dgm:pt>
    <dgm:pt modelId="{BA77AB69-8233-4191-963B-7D53968A5874}" type="parTrans" cxnId="{C91A90D7-B38C-4954-8522-8C027CB217D5}">
      <dgm:prSet/>
      <dgm:spPr/>
      <dgm:t>
        <a:bodyPr/>
        <a:lstStyle/>
        <a:p>
          <a:endParaRPr lang="cs-CZ"/>
        </a:p>
      </dgm:t>
    </dgm:pt>
    <dgm:pt modelId="{B2784D69-4B10-4027-B1A0-A3C85AE295E8}" type="sibTrans" cxnId="{C91A90D7-B38C-4954-8522-8C027CB217D5}">
      <dgm:prSet/>
      <dgm:spPr/>
      <dgm:t>
        <a:bodyPr/>
        <a:lstStyle/>
        <a:p>
          <a:endParaRPr lang="cs-CZ"/>
        </a:p>
      </dgm:t>
    </dgm:pt>
    <dgm:pt modelId="{C012C720-E251-4258-879F-64E74B7E8290}">
      <dgm:prSet/>
      <dgm:spPr/>
      <dgm:t>
        <a:bodyPr/>
        <a:lstStyle/>
        <a:p>
          <a:r>
            <a:rPr lang="cs-CZ" dirty="0"/>
            <a:t>Vysoké ceny</a:t>
          </a:r>
        </a:p>
      </dgm:t>
    </dgm:pt>
    <dgm:pt modelId="{09B1AA5A-408E-4F38-9D74-7F6BAB045A07}" type="parTrans" cxnId="{A53AC346-5CD8-4C5B-8772-A59D950C5BAB}">
      <dgm:prSet/>
      <dgm:spPr/>
      <dgm:t>
        <a:bodyPr/>
        <a:lstStyle/>
        <a:p>
          <a:endParaRPr lang="cs-CZ"/>
        </a:p>
      </dgm:t>
    </dgm:pt>
    <dgm:pt modelId="{F14CE9EE-97FE-4AA0-8098-CE8CA4B1CDE7}" type="sibTrans" cxnId="{A53AC346-5CD8-4C5B-8772-A59D950C5BAB}">
      <dgm:prSet/>
      <dgm:spPr/>
      <dgm:t>
        <a:bodyPr/>
        <a:lstStyle/>
        <a:p>
          <a:endParaRPr lang="cs-CZ"/>
        </a:p>
      </dgm:t>
    </dgm:pt>
    <dgm:pt modelId="{8B915C42-A9AB-4CAA-986A-00BD2A7C4E92}" type="pres">
      <dgm:prSet presAssocID="{F0498CC7-6FA8-4B94-93C8-190101FD7532}" presName="Name0" presStyleCnt="0">
        <dgm:presLayoutVars>
          <dgm:dir/>
          <dgm:animLvl val="lvl"/>
          <dgm:resizeHandles val="exact"/>
        </dgm:presLayoutVars>
      </dgm:prSet>
      <dgm:spPr/>
    </dgm:pt>
    <dgm:pt modelId="{D8128F62-27C4-44F5-811B-0CEBBC33CD36}" type="pres">
      <dgm:prSet presAssocID="{27180B0E-E93C-4E5F-8161-462C649F6F63}" presName="composite" presStyleCnt="0"/>
      <dgm:spPr/>
    </dgm:pt>
    <dgm:pt modelId="{07794169-43CE-4CF2-A6A8-0F4BBAC4EADF}" type="pres">
      <dgm:prSet presAssocID="{27180B0E-E93C-4E5F-8161-462C649F6F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F392636-FD78-40C6-9F6F-62DA3BBBD4BF}" type="pres">
      <dgm:prSet presAssocID="{27180B0E-E93C-4E5F-8161-462C649F6F63}" presName="desTx" presStyleLbl="alignAccFollowNode1" presStyleIdx="0" presStyleCnt="3">
        <dgm:presLayoutVars>
          <dgm:bulletEnabled val="1"/>
        </dgm:presLayoutVars>
      </dgm:prSet>
      <dgm:spPr/>
    </dgm:pt>
    <dgm:pt modelId="{72F5A7DB-AA61-429B-A9CD-A470068E5605}" type="pres">
      <dgm:prSet presAssocID="{021591D6-051A-4C4B-A309-B6924C3CCE4A}" presName="space" presStyleCnt="0"/>
      <dgm:spPr/>
    </dgm:pt>
    <dgm:pt modelId="{DA426EEC-50A2-4A59-8F9C-4B401D93011A}" type="pres">
      <dgm:prSet presAssocID="{0A3EA940-B788-403A-BAA3-9CBB8215FD69}" presName="composite" presStyleCnt="0"/>
      <dgm:spPr/>
    </dgm:pt>
    <dgm:pt modelId="{8BEA72B1-40C2-4F62-A10F-2E6598DBBDD8}" type="pres">
      <dgm:prSet presAssocID="{0A3EA940-B788-403A-BAA3-9CBB8215FD6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3AC7AEA-AC22-405D-9C5B-1B392DC83C31}" type="pres">
      <dgm:prSet presAssocID="{0A3EA940-B788-403A-BAA3-9CBB8215FD69}" presName="desTx" presStyleLbl="alignAccFollowNode1" presStyleIdx="1" presStyleCnt="3">
        <dgm:presLayoutVars>
          <dgm:bulletEnabled val="1"/>
        </dgm:presLayoutVars>
      </dgm:prSet>
      <dgm:spPr/>
    </dgm:pt>
    <dgm:pt modelId="{50594A54-0207-4097-9D48-ECBB0C38C343}" type="pres">
      <dgm:prSet presAssocID="{1C1ECE10-6688-416D-B7FC-46F124F7087E}" presName="space" presStyleCnt="0"/>
      <dgm:spPr/>
    </dgm:pt>
    <dgm:pt modelId="{FABEFA62-0FBC-40E3-B45B-A0D43AB09632}" type="pres">
      <dgm:prSet presAssocID="{BD32CE20-EAA7-4515-A651-D9CE01BC4246}" presName="composite" presStyleCnt="0"/>
      <dgm:spPr/>
    </dgm:pt>
    <dgm:pt modelId="{9366BDB4-0ED7-4C92-BD83-FED78E6E3003}" type="pres">
      <dgm:prSet presAssocID="{BD32CE20-EAA7-4515-A651-D9CE01BC42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C7F1A8B-DECD-4BFA-8AAF-E9F815D85087}" type="pres">
      <dgm:prSet presAssocID="{BD32CE20-EAA7-4515-A651-D9CE01BC424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6F1BC02-40C5-4EAC-BBB0-0F785F8B36D8}" type="presOf" srcId="{BD9667C3-52AE-42D8-B3EB-C810881530BF}" destId="{BF392636-FD78-40C6-9F6F-62DA3BBBD4BF}" srcOrd="0" destOrd="2" presId="urn:microsoft.com/office/officeart/2005/8/layout/hList1"/>
    <dgm:cxn modelId="{CD57C802-DA85-431A-9AF2-E53B18F41A36}" srcId="{F0498CC7-6FA8-4B94-93C8-190101FD7532}" destId="{BD32CE20-EAA7-4515-A651-D9CE01BC4246}" srcOrd="2" destOrd="0" parTransId="{5CC2C201-0F8E-40DB-BD79-30BFD6EB5C0B}" sibTransId="{2399733E-37CB-44B0-BA12-C0F3B1E3DA20}"/>
    <dgm:cxn modelId="{C4377818-F82D-4534-B47F-153017550633}" srcId="{27180B0E-E93C-4E5F-8161-462C649F6F63}" destId="{769D6B3B-8CB3-4C32-BBCD-03B63084D649}" srcOrd="1" destOrd="0" parTransId="{B9BB8EAE-F808-4DF5-B221-944F67A5B386}" sibTransId="{A25854E2-0612-40E3-98D0-8266DDA213F0}"/>
    <dgm:cxn modelId="{29969E1C-8F38-4D35-808D-7707942D4538}" srcId="{F0498CC7-6FA8-4B94-93C8-190101FD7532}" destId="{0A3EA940-B788-403A-BAA3-9CBB8215FD69}" srcOrd="1" destOrd="0" parTransId="{C39ABD86-BBF8-45F5-AD8C-5DC30D92A354}" sibTransId="{1C1ECE10-6688-416D-B7FC-46F124F7087E}"/>
    <dgm:cxn modelId="{3D97A51C-6C88-419C-81E0-5B0BF549200E}" srcId="{27180B0E-E93C-4E5F-8161-462C649F6F63}" destId="{D0871028-29A1-4FB3-90BE-FF3579D38244}" srcOrd="0" destOrd="0" parTransId="{955CFD11-43D5-4847-AD2A-9199EAAC59AC}" sibTransId="{07160CEF-17DB-40FE-95D2-C5BB37DFABE1}"/>
    <dgm:cxn modelId="{E98DAF1D-A5D2-48A1-BFE0-E5488A72949B}" srcId="{0A3EA940-B788-403A-BAA3-9CBB8215FD69}" destId="{69C7371D-6B24-4C9E-BAA1-721621D569C7}" srcOrd="3" destOrd="0" parTransId="{CBCD8287-4395-4546-96C4-5DB4E6E01882}" sibTransId="{F6EC4FE5-02C1-44AD-9238-A57C25A5D2B2}"/>
    <dgm:cxn modelId="{A664E91E-17E0-4EC8-8000-890EC4B5D93A}" srcId="{0A3EA940-B788-403A-BAA3-9CBB8215FD69}" destId="{26617913-37E0-4A73-ACFC-8872B60CA3DD}" srcOrd="0" destOrd="0" parTransId="{92ED78A9-013A-4878-95C9-443511D17C21}" sibTransId="{938FD579-2C2B-42E7-882C-2C2CB74B4F70}"/>
    <dgm:cxn modelId="{F5D2BF3A-9CDA-49B4-B8FD-DF7B6D524324}" type="presOf" srcId="{BD32CE20-EAA7-4515-A651-D9CE01BC4246}" destId="{9366BDB4-0ED7-4C92-BD83-FED78E6E3003}" srcOrd="0" destOrd="0" presId="urn:microsoft.com/office/officeart/2005/8/layout/hList1"/>
    <dgm:cxn modelId="{CF30B45B-C1E0-4E66-813F-0FDD1E87950C}" type="presOf" srcId="{D7A7ADEA-C137-4671-AB60-4B4A3BF52BF9}" destId="{BC7F1A8B-DECD-4BFA-8AAF-E9F815D85087}" srcOrd="0" destOrd="1" presId="urn:microsoft.com/office/officeart/2005/8/layout/hList1"/>
    <dgm:cxn modelId="{4111BA5C-7345-4D28-A20E-86FFD2599BC2}" type="presOf" srcId="{0A3EA940-B788-403A-BAA3-9CBB8215FD69}" destId="{8BEA72B1-40C2-4F62-A10F-2E6598DBBDD8}" srcOrd="0" destOrd="0" presId="urn:microsoft.com/office/officeart/2005/8/layout/hList1"/>
    <dgm:cxn modelId="{BBFCA041-5B57-46E7-B238-9E6880C6F1A3}" srcId="{27180B0E-E93C-4E5F-8161-462C649F6F63}" destId="{11919863-5221-441B-8F6C-E9CDE7504496}" srcOrd="3" destOrd="0" parTransId="{C4032DA0-B04F-482D-A3BC-FB98288013A3}" sibTransId="{135D1BCA-6CBB-41F8-948F-D698DDFD47C8}"/>
    <dgm:cxn modelId="{209E9B45-97F1-4024-BEDF-45D774B0C514}" type="presOf" srcId="{C012C720-E251-4258-879F-64E74B7E8290}" destId="{BC7F1A8B-DECD-4BFA-8AAF-E9F815D85087}" srcOrd="0" destOrd="3" presId="urn:microsoft.com/office/officeart/2005/8/layout/hList1"/>
    <dgm:cxn modelId="{A53AC346-5CD8-4C5B-8772-A59D950C5BAB}" srcId="{BD32CE20-EAA7-4515-A651-D9CE01BC4246}" destId="{C012C720-E251-4258-879F-64E74B7E8290}" srcOrd="3" destOrd="0" parTransId="{09B1AA5A-408E-4F38-9D74-7F6BAB045A07}" sibTransId="{F14CE9EE-97FE-4AA0-8098-CE8CA4B1CDE7}"/>
    <dgm:cxn modelId="{599E2C68-08B0-425D-A4BA-0E31283EE88A}" type="presOf" srcId="{26617913-37E0-4A73-ACFC-8872B60CA3DD}" destId="{B3AC7AEA-AC22-405D-9C5B-1B392DC83C31}" srcOrd="0" destOrd="0" presId="urn:microsoft.com/office/officeart/2005/8/layout/hList1"/>
    <dgm:cxn modelId="{62732F6B-4A4F-44C7-8135-20D021C0E2DE}" srcId="{F0498CC7-6FA8-4B94-93C8-190101FD7532}" destId="{27180B0E-E93C-4E5F-8161-462C649F6F63}" srcOrd="0" destOrd="0" parTransId="{1C36F0E3-99FF-4B4C-8CEC-4643D9144BA8}" sibTransId="{021591D6-051A-4C4B-A309-B6924C3CCE4A}"/>
    <dgm:cxn modelId="{C01F5B4D-E1F1-48C1-B5DD-39EF70612A11}" type="presOf" srcId="{27180B0E-E93C-4E5F-8161-462C649F6F63}" destId="{07794169-43CE-4CF2-A6A8-0F4BBAC4EADF}" srcOrd="0" destOrd="0" presId="urn:microsoft.com/office/officeart/2005/8/layout/hList1"/>
    <dgm:cxn modelId="{98820B71-9CEE-4EE3-B7E3-3009B01C6419}" type="presOf" srcId="{7AE4CC71-E962-4AA7-B50F-4F946CF1177F}" destId="{B3AC7AEA-AC22-405D-9C5B-1B392DC83C31}" srcOrd="0" destOrd="1" presId="urn:microsoft.com/office/officeart/2005/8/layout/hList1"/>
    <dgm:cxn modelId="{C81ACB72-D2EA-4D91-B703-0C7EF09C556A}" srcId="{0A3EA940-B788-403A-BAA3-9CBB8215FD69}" destId="{7AE4CC71-E962-4AA7-B50F-4F946CF1177F}" srcOrd="1" destOrd="0" parTransId="{193C3107-E964-49C0-846E-23D8C2DFE2D4}" sibTransId="{D860291C-597A-4963-BBA6-73D2A073BD43}"/>
    <dgm:cxn modelId="{DECB147F-2C3E-44C8-9787-0160314F2AC1}" srcId="{BD32CE20-EAA7-4515-A651-D9CE01BC4246}" destId="{D7A7ADEA-C137-4671-AB60-4B4A3BF52BF9}" srcOrd="1" destOrd="0" parTransId="{C65D34E9-5F62-406F-AA67-F2C60214D142}" sibTransId="{5629F7F8-B18B-476A-8854-EF1616AAE23A}"/>
    <dgm:cxn modelId="{AF65B887-6177-4F5C-913B-BA0C3FFC8EE6}" srcId="{27180B0E-E93C-4E5F-8161-462C649F6F63}" destId="{BD9667C3-52AE-42D8-B3EB-C810881530BF}" srcOrd="2" destOrd="0" parTransId="{BFB876A1-A7B5-4990-98EC-6E963772CF89}" sibTransId="{68F00578-3F84-4F06-9C47-75E621B02D76}"/>
    <dgm:cxn modelId="{3ADE368B-3871-4B79-852D-E3EA75E481F7}" type="presOf" srcId="{69C7371D-6B24-4C9E-BAA1-721621D569C7}" destId="{B3AC7AEA-AC22-405D-9C5B-1B392DC83C31}" srcOrd="0" destOrd="3" presId="urn:microsoft.com/office/officeart/2005/8/layout/hList1"/>
    <dgm:cxn modelId="{2C6F918D-6972-4D73-B3A2-ECB07C3B869C}" type="presOf" srcId="{769D6B3B-8CB3-4C32-BBCD-03B63084D649}" destId="{BF392636-FD78-40C6-9F6F-62DA3BBBD4BF}" srcOrd="0" destOrd="1" presId="urn:microsoft.com/office/officeart/2005/8/layout/hList1"/>
    <dgm:cxn modelId="{376C6C9C-67BD-44C9-9E1F-E0C782BAEAFB}" srcId="{BD32CE20-EAA7-4515-A651-D9CE01BC4246}" destId="{36DE6316-76ED-46BA-8A17-0DD4768014AA}" srcOrd="0" destOrd="0" parTransId="{00080BC2-BFED-4999-9D01-8E3500A5F1A4}" sibTransId="{5E70D150-E9EE-4625-AD68-BE76330A9E86}"/>
    <dgm:cxn modelId="{06AF37BD-09B8-42BF-9512-9C5850C6FEC2}" type="presOf" srcId="{0BA5AFC8-9532-44DE-AB49-DAA4B591D869}" destId="{B3AC7AEA-AC22-405D-9C5B-1B392DC83C31}" srcOrd="0" destOrd="2" presId="urn:microsoft.com/office/officeart/2005/8/layout/hList1"/>
    <dgm:cxn modelId="{9FFF00CE-2785-46CB-9D47-BEEFB93232AD}" type="presOf" srcId="{D0871028-29A1-4FB3-90BE-FF3579D38244}" destId="{BF392636-FD78-40C6-9F6F-62DA3BBBD4BF}" srcOrd="0" destOrd="0" presId="urn:microsoft.com/office/officeart/2005/8/layout/hList1"/>
    <dgm:cxn modelId="{C552E4D1-E357-45D8-9875-31E92D90226A}" type="presOf" srcId="{08170775-BC30-4EAE-B83F-46BF57B1D1EB}" destId="{BC7F1A8B-DECD-4BFA-8AAF-E9F815D85087}" srcOrd="0" destOrd="2" presId="urn:microsoft.com/office/officeart/2005/8/layout/hList1"/>
    <dgm:cxn modelId="{C91A90D7-B38C-4954-8522-8C027CB217D5}" srcId="{BD32CE20-EAA7-4515-A651-D9CE01BC4246}" destId="{08170775-BC30-4EAE-B83F-46BF57B1D1EB}" srcOrd="2" destOrd="0" parTransId="{BA77AB69-8233-4191-963B-7D53968A5874}" sibTransId="{B2784D69-4B10-4027-B1A0-A3C85AE295E8}"/>
    <dgm:cxn modelId="{BB3295DA-D198-4B4A-8D97-7349B8028B89}" type="presOf" srcId="{F0498CC7-6FA8-4B94-93C8-190101FD7532}" destId="{8B915C42-A9AB-4CAA-986A-00BD2A7C4E92}" srcOrd="0" destOrd="0" presId="urn:microsoft.com/office/officeart/2005/8/layout/hList1"/>
    <dgm:cxn modelId="{BC74AFDD-27BB-491E-8468-17A956D2DDCA}" srcId="{0A3EA940-B788-403A-BAA3-9CBB8215FD69}" destId="{0BA5AFC8-9532-44DE-AB49-DAA4B591D869}" srcOrd="2" destOrd="0" parTransId="{0CD788D0-2942-4EE8-8839-4E4418EF95BF}" sibTransId="{E3BA3E33-33E1-4590-89F3-E698CE5FCEC0}"/>
    <dgm:cxn modelId="{C80863EA-6227-49CC-848C-8C6AA6E88A9C}" type="presOf" srcId="{36DE6316-76ED-46BA-8A17-0DD4768014AA}" destId="{BC7F1A8B-DECD-4BFA-8AAF-E9F815D85087}" srcOrd="0" destOrd="0" presId="urn:microsoft.com/office/officeart/2005/8/layout/hList1"/>
    <dgm:cxn modelId="{8C65A7FB-5018-4B61-B895-F36B27DAD4E3}" type="presOf" srcId="{11919863-5221-441B-8F6C-E9CDE7504496}" destId="{BF392636-FD78-40C6-9F6F-62DA3BBBD4BF}" srcOrd="0" destOrd="3" presId="urn:microsoft.com/office/officeart/2005/8/layout/hList1"/>
    <dgm:cxn modelId="{B8CA36D7-C277-4D00-B180-788F439C4CFC}" type="presParOf" srcId="{8B915C42-A9AB-4CAA-986A-00BD2A7C4E92}" destId="{D8128F62-27C4-44F5-811B-0CEBBC33CD36}" srcOrd="0" destOrd="0" presId="urn:microsoft.com/office/officeart/2005/8/layout/hList1"/>
    <dgm:cxn modelId="{4E671B63-9A5C-4132-B60D-2C28BABADBB7}" type="presParOf" srcId="{D8128F62-27C4-44F5-811B-0CEBBC33CD36}" destId="{07794169-43CE-4CF2-A6A8-0F4BBAC4EADF}" srcOrd="0" destOrd="0" presId="urn:microsoft.com/office/officeart/2005/8/layout/hList1"/>
    <dgm:cxn modelId="{E23FB574-0079-4A3C-AE04-68136D4CD6F6}" type="presParOf" srcId="{D8128F62-27C4-44F5-811B-0CEBBC33CD36}" destId="{BF392636-FD78-40C6-9F6F-62DA3BBBD4BF}" srcOrd="1" destOrd="0" presId="urn:microsoft.com/office/officeart/2005/8/layout/hList1"/>
    <dgm:cxn modelId="{73B4DD68-5C53-43BB-9AAB-76B6B72E9684}" type="presParOf" srcId="{8B915C42-A9AB-4CAA-986A-00BD2A7C4E92}" destId="{72F5A7DB-AA61-429B-A9CD-A470068E5605}" srcOrd="1" destOrd="0" presId="urn:microsoft.com/office/officeart/2005/8/layout/hList1"/>
    <dgm:cxn modelId="{F2A1D3FD-D009-4C1E-9F0F-BF005886A468}" type="presParOf" srcId="{8B915C42-A9AB-4CAA-986A-00BD2A7C4E92}" destId="{DA426EEC-50A2-4A59-8F9C-4B401D93011A}" srcOrd="2" destOrd="0" presId="urn:microsoft.com/office/officeart/2005/8/layout/hList1"/>
    <dgm:cxn modelId="{ED44BC7B-1FAD-4F68-9D2C-E56EF45E62BD}" type="presParOf" srcId="{DA426EEC-50A2-4A59-8F9C-4B401D93011A}" destId="{8BEA72B1-40C2-4F62-A10F-2E6598DBBDD8}" srcOrd="0" destOrd="0" presId="urn:microsoft.com/office/officeart/2005/8/layout/hList1"/>
    <dgm:cxn modelId="{A16F8D23-237F-4DC3-8618-207D82525A33}" type="presParOf" srcId="{DA426EEC-50A2-4A59-8F9C-4B401D93011A}" destId="{B3AC7AEA-AC22-405D-9C5B-1B392DC83C31}" srcOrd="1" destOrd="0" presId="urn:microsoft.com/office/officeart/2005/8/layout/hList1"/>
    <dgm:cxn modelId="{15B563ED-A102-42E7-9C0E-CB71FB8B60D3}" type="presParOf" srcId="{8B915C42-A9AB-4CAA-986A-00BD2A7C4E92}" destId="{50594A54-0207-4097-9D48-ECBB0C38C343}" srcOrd="3" destOrd="0" presId="urn:microsoft.com/office/officeart/2005/8/layout/hList1"/>
    <dgm:cxn modelId="{33CCA529-A8EA-4A1B-B01A-C38355B729B1}" type="presParOf" srcId="{8B915C42-A9AB-4CAA-986A-00BD2A7C4E92}" destId="{FABEFA62-0FBC-40E3-B45B-A0D43AB09632}" srcOrd="4" destOrd="0" presId="urn:microsoft.com/office/officeart/2005/8/layout/hList1"/>
    <dgm:cxn modelId="{DA2DFFDA-8C63-47B9-9760-40EE9451D208}" type="presParOf" srcId="{FABEFA62-0FBC-40E3-B45B-A0D43AB09632}" destId="{9366BDB4-0ED7-4C92-BD83-FED78E6E3003}" srcOrd="0" destOrd="0" presId="urn:microsoft.com/office/officeart/2005/8/layout/hList1"/>
    <dgm:cxn modelId="{1718135B-2A0E-4D45-8361-18C4C3E55874}" type="presParOf" srcId="{FABEFA62-0FBC-40E3-B45B-A0D43AB09632}" destId="{BC7F1A8B-DECD-4BFA-8AAF-E9F815D850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18A10A-5676-4309-8649-F58326EF1BE8}" type="doc">
      <dgm:prSet loTypeId="urn:microsoft.com/office/officeart/2005/8/layout/chevron2" loCatId="process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CCEFC83B-AD96-44DB-8EEE-07FE65EC3747}">
      <dgm:prSet phldrT="[Text]"/>
      <dgm:spPr/>
      <dgm:t>
        <a:bodyPr/>
        <a:lstStyle/>
        <a:p>
          <a:r>
            <a:rPr lang="cs-CZ"/>
            <a:t>Vývoj</a:t>
          </a:r>
        </a:p>
      </dgm:t>
    </dgm:pt>
    <dgm:pt modelId="{287667EA-2AA8-4B24-8015-2EFC2A62C0CD}" type="parTrans" cxnId="{35D07E74-2D3D-4A11-A23B-5339669ADF25}">
      <dgm:prSet/>
      <dgm:spPr/>
      <dgm:t>
        <a:bodyPr/>
        <a:lstStyle/>
        <a:p>
          <a:endParaRPr lang="cs-CZ"/>
        </a:p>
      </dgm:t>
    </dgm:pt>
    <dgm:pt modelId="{DB5FFF5A-855B-4501-87A6-2519DFAC7FCA}" type="sibTrans" cxnId="{35D07E74-2D3D-4A11-A23B-5339669ADF25}">
      <dgm:prSet/>
      <dgm:spPr/>
      <dgm:t>
        <a:bodyPr/>
        <a:lstStyle/>
        <a:p>
          <a:endParaRPr lang="cs-CZ"/>
        </a:p>
      </dgm:t>
    </dgm:pt>
    <dgm:pt modelId="{EB51B715-E0D1-4814-9A3E-EE3CB379400A}">
      <dgm:prSet/>
      <dgm:spPr/>
      <dgm:t>
        <a:bodyPr/>
        <a:lstStyle/>
        <a:p>
          <a:r>
            <a:rPr lang="cs-CZ" dirty="0"/>
            <a:t>Nový typ obchodu lišící se alespoň v jednom ze 4P</a:t>
          </a:r>
        </a:p>
      </dgm:t>
    </dgm:pt>
    <dgm:pt modelId="{6EA48D9B-8083-4C4F-B4AD-35538497B70F}" type="parTrans" cxnId="{421839BE-1795-41F9-865B-EC42998D9F04}">
      <dgm:prSet/>
      <dgm:spPr/>
      <dgm:t>
        <a:bodyPr/>
        <a:lstStyle/>
        <a:p>
          <a:endParaRPr lang="cs-CZ"/>
        </a:p>
      </dgm:t>
    </dgm:pt>
    <dgm:pt modelId="{94D0FEE7-9217-4909-B086-4DDE7FDDCA32}" type="sibTrans" cxnId="{421839BE-1795-41F9-865B-EC42998D9F04}">
      <dgm:prSet/>
      <dgm:spPr/>
      <dgm:t>
        <a:bodyPr/>
        <a:lstStyle/>
        <a:p>
          <a:endParaRPr lang="cs-CZ"/>
        </a:p>
      </dgm:t>
    </dgm:pt>
    <dgm:pt modelId="{6AB1694E-D608-4F24-8B98-C6E73C0B6A7F}">
      <dgm:prSet/>
      <dgm:spPr/>
      <dgm:t>
        <a:bodyPr/>
        <a:lstStyle/>
        <a:p>
          <a:r>
            <a:rPr lang="cs-CZ"/>
            <a:t>Nízké tržby, nízký až záporný zisk</a:t>
          </a:r>
        </a:p>
      </dgm:t>
    </dgm:pt>
    <dgm:pt modelId="{A45ADDBB-E700-4261-A22C-EF0168DAD955}" type="parTrans" cxnId="{608B1BE5-B6F6-4FB5-ABDC-E3E64074CF48}">
      <dgm:prSet/>
      <dgm:spPr/>
      <dgm:t>
        <a:bodyPr/>
        <a:lstStyle/>
        <a:p>
          <a:endParaRPr lang="cs-CZ"/>
        </a:p>
      </dgm:t>
    </dgm:pt>
    <dgm:pt modelId="{DF2C99B3-7793-4FC3-956B-1BA467E448BF}" type="sibTrans" cxnId="{608B1BE5-B6F6-4FB5-ABDC-E3E64074CF48}">
      <dgm:prSet/>
      <dgm:spPr/>
      <dgm:t>
        <a:bodyPr/>
        <a:lstStyle/>
        <a:p>
          <a:endParaRPr lang="cs-CZ"/>
        </a:p>
      </dgm:t>
    </dgm:pt>
    <dgm:pt modelId="{99E32962-B8AD-44BD-9B55-80AE7564BDD2}">
      <dgm:prSet/>
      <dgm:spPr/>
      <dgm:t>
        <a:bodyPr/>
        <a:lstStyle/>
        <a:p>
          <a:r>
            <a:rPr lang="cs-CZ"/>
            <a:t>Zavádění</a:t>
          </a:r>
        </a:p>
      </dgm:t>
    </dgm:pt>
    <dgm:pt modelId="{B252EFAE-6DD6-4F7C-855D-EF2B58DC5D2E}" type="parTrans" cxnId="{32768C7F-781B-4C60-B4DE-EAD278078115}">
      <dgm:prSet/>
      <dgm:spPr/>
      <dgm:t>
        <a:bodyPr/>
        <a:lstStyle/>
        <a:p>
          <a:endParaRPr lang="cs-CZ"/>
        </a:p>
      </dgm:t>
    </dgm:pt>
    <dgm:pt modelId="{BE83A603-33E7-4245-8541-D189FA40E9F8}" type="sibTrans" cxnId="{32768C7F-781B-4C60-B4DE-EAD278078115}">
      <dgm:prSet/>
      <dgm:spPr/>
      <dgm:t>
        <a:bodyPr/>
        <a:lstStyle/>
        <a:p>
          <a:endParaRPr lang="cs-CZ"/>
        </a:p>
      </dgm:t>
    </dgm:pt>
    <dgm:pt modelId="{CFA71CAC-2856-4653-B67E-18A1AF23B3D0}">
      <dgm:prSet/>
      <dgm:spPr/>
      <dgm:t>
        <a:bodyPr/>
        <a:lstStyle/>
        <a:p>
          <a:r>
            <a:rPr lang="cs-CZ"/>
            <a:t>Experimentování s novým typem na trhu</a:t>
          </a:r>
        </a:p>
      </dgm:t>
    </dgm:pt>
    <dgm:pt modelId="{96C5EEC9-3978-4425-BF4A-2F7DA34104EF}" type="parTrans" cxnId="{CC7CA7A6-C5E8-4DCD-AF66-908CB017DA9F}">
      <dgm:prSet/>
      <dgm:spPr/>
      <dgm:t>
        <a:bodyPr/>
        <a:lstStyle/>
        <a:p>
          <a:endParaRPr lang="cs-CZ"/>
        </a:p>
      </dgm:t>
    </dgm:pt>
    <dgm:pt modelId="{F62C05B3-CCFC-4A89-95E5-FE14204105CA}" type="sibTrans" cxnId="{CC7CA7A6-C5E8-4DCD-AF66-908CB017DA9F}">
      <dgm:prSet/>
      <dgm:spPr/>
      <dgm:t>
        <a:bodyPr/>
        <a:lstStyle/>
        <a:p>
          <a:endParaRPr lang="cs-CZ"/>
        </a:p>
      </dgm:t>
    </dgm:pt>
    <dgm:pt modelId="{1806530E-439E-4124-8BBC-EF78D0D073E4}">
      <dgm:prSet/>
      <dgm:spPr/>
      <dgm:t>
        <a:bodyPr/>
        <a:lstStyle/>
        <a:p>
          <a:r>
            <a:rPr lang="cs-CZ"/>
            <a:t>Nízké, ale rostoucí tržby i zisk</a:t>
          </a:r>
        </a:p>
      </dgm:t>
    </dgm:pt>
    <dgm:pt modelId="{2895AEF8-58EB-4BC3-9F4B-4E5649FDE8EF}" type="parTrans" cxnId="{28342E54-E5FD-436A-BDCB-05FEF3F3B88F}">
      <dgm:prSet/>
      <dgm:spPr/>
      <dgm:t>
        <a:bodyPr/>
        <a:lstStyle/>
        <a:p>
          <a:endParaRPr lang="cs-CZ"/>
        </a:p>
      </dgm:t>
    </dgm:pt>
    <dgm:pt modelId="{2E10D9AC-FA81-474B-A210-EF46B44BD36F}" type="sibTrans" cxnId="{28342E54-E5FD-436A-BDCB-05FEF3F3B88F}">
      <dgm:prSet/>
      <dgm:spPr/>
      <dgm:t>
        <a:bodyPr/>
        <a:lstStyle/>
        <a:p>
          <a:endParaRPr lang="cs-CZ"/>
        </a:p>
      </dgm:t>
    </dgm:pt>
    <dgm:pt modelId="{707B9981-8AD4-426B-86F9-651C46D6592A}">
      <dgm:prSet/>
      <dgm:spPr/>
      <dgm:t>
        <a:bodyPr/>
        <a:lstStyle/>
        <a:p>
          <a:r>
            <a:rPr lang="cs-CZ"/>
            <a:t>Vysoké riziko i náklady</a:t>
          </a:r>
        </a:p>
      </dgm:t>
    </dgm:pt>
    <dgm:pt modelId="{14172480-6A04-4D9F-8E5C-5EB6BBE4525E}" type="parTrans" cxnId="{A037E26F-DB86-449E-AB48-E8AB01ED4D44}">
      <dgm:prSet/>
      <dgm:spPr/>
      <dgm:t>
        <a:bodyPr/>
        <a:lstStyle/>
        <a:p>
          <a:endParaRPr lang="cs-CZ"/>
        </a:p>
      </dgm:t>
    </dgm:pt>
    <dgm:pt modelId="{75592CEF-033D-4965-BF36-823348FDB2DC}" type="sibTrans" cxnId="{A037E26F-DB86-449E-AB48-E8AB01ED4D44}">
      <dgm:prSet/>
      <dgm:spPr/>
      <dgm:t>
        <a:bodyPr/>
        <a:lstStyle/>
        <a:p>
          <a:endParaRPr lang="cs-CZ"/>
        </a:p>
      </dgm:t>
    </dgm:pt>
    <dgm:pt modelId="{2EF4B15B-E81B-42D6-9B3A-7B88305E36AB}">
      <dgm:prSet/>
      <dgm:spPr/>
      <dgm:t>
        <a:bodyPr/>
        <a:lstStyle/>
        <a:p>
          <a:r>
            <a:rPr lang="cs-CZ"/>
            <a:t>Růst</a:t>
          </a:r>
        </a:p>
      </dgm:t>
    </dgm:pt>
    <dgm:pt modelId="{D6EB039E-716C-4ADD-8DAF-37CE26285496}" type="parTrans" cxnId="{0098C86B-65C6-4DD6-B5A0-B99CC0B24D66}">
      <dgm:prSet/>
      <dgm:spPr/>
      <dgm:t>
        <a:bodyPr/>
        <a:lstStyle/>
        <a:p>
          <a:endParaRPr lang="cs-CZ"/>
        </a:p>
      </dgm:t>
    </dgm:pt>
    <dgm:pt modelId="{47F6A509-6BD2-460D-A551-1F3B18CB8346}" type="sibTrans" cxnId="{0098C86B-65C6-4DD6-B5A0-B99CC0B24D66}">
      <dgm:prSet/>
      <dgm:spPr/>
      <dgm:t>
        <a:bodyPr/>
        <a:lstStyle/>
        <a:p>
          <a:endParaRPr lang="cs-CZ"/>
        </a:p>
      </dgm:t>
    </dgm:pt>
    <dgm:pt modelId="{45105280-8643-441C-B060-ADFCCD866603}">
      <dgm:prSet/>
      <dgm:spPr/>
      <dgm:t>
        <a:bodyPr/>
        <a:lstStyle/>
        <a:p>
          <a:r>
            <a:rPr lang="cs-CZ" dirty="0"/>
            <a:t>Rozšíření obchodního typu na celý trh - KONKURENCE</a:t>
          </a:r>
        </a:p>
      </dgm:t>
    </dgm:pt>
    <dgm:pt modelId="{38E96CD9-EC15-47F4-B9DD-12A89ABDDBE7}" type="parTrans" cxnId="{202676CA-49F3-49C5-A9A2-84DAB22BF1AA}">
      <dgm:prSet/>
      <dgm:spPr/>
      <dgm:t>
        <a:bodyPr/>
        <a:lstStyle/>
        <a:p>
          <a:endParaRPr lang="cs-CZ"/>
        </a:p>
      </dgm:t>
    </dgm:pt>
    <dgm:pt modelId="{67EB908F-B678-40C0-AB7B-10F2DB386AFA}" type="sibTrans" cxnId="{202676CA-49F3-49C5-A9A2-84DAB22BF1AA}">
      <dgm:prSet/>
      <dgm:spPr/>
      <dgm:t>
        <a:bodyPr/>
        <a:lstStyle/>
        <a:p>
          <a:endParaRPr lang="cs-CZ"/>
        </a:p>
      </dgm:t>
    </dgm:pt>
    <dgm:pt modelId="{188BDBDF-09A0-4D73-AC6C-3F773F84EF48}">
      <dgm:prSet/>
      <dgm:spPr/>
      <dgm:t>
        <a:bodyPr/>
        <a:lstStyle/>
        <a:p>
          <a:r>
            <a:rPr lang="cs-CZ"/>
            <a:t>Prudký růst tržeb i zisku</a:t>
          </a:r>
        </a:p>
      </dgm:t>
    </dgm:pt>
    <dgm:pt modelId="{68D11623-B2BC-4946-96A2-2368FAF2DC8F}" type="parTrans" cxnId="{A4E525C3-D17B-4FAC-A002-47EE0A210105}">
      <dgm:prSet/>
      <dgm:spPr/>
      <dgm:t>
        <a:bodyPr/>
        <a:lstStyle/>
        <a:p>
          <a:endParaRPr lang="cs-CZ"/>
        </a:p>
      </dgm:t>
    </dgm:pt>
    <dgm:pt modelId="{3506290E-B6DF-42C4-BC7B-0C309F828F34}" type="sibTrans" cxnId="{A4E525C3-D17B-4FAC-A002-47EE0A210105}">
      <dgm:prSet/>
      <dgm:spPr/>
      <dgm:t>
        <a:bodyPr/>
        <a:lstStyle/>
        <a:p>
          <a:endParaRPr lang="cs-CZ"/>
        </a:p>
      </dgm:t>
    </dgm:pt>
    <dgm:pt modelId="{9764B4C6-501F-4DDB-879A-7FB918B821C9}">
      <dgm:prSet/>
      <dgm:spPr/>
      <dgm:t>
        <a:bodyPr/>
        <a:lstStyle/>
        <a:p>
          <a:r>
            <a:rPr lang="cs-CZ"/>
            <a:t>Možný tlak na náklady jako výsledek konkurenčního boje</a:t>
          </a:r>
        </a:p>
      </dgm:t>
    </dgm:pt>
    <dgm:pt modelId="{C22EB026-67D3-4662-84CB-201AAEAC42F2}" type="parTrans" cxnId="{3AEFD545-D8E8-4AE5-B180-5D36920D522C}">
      <dgm:prSet/>
      <dgm:spPr/>
      <dgm:t>
        <a:bodyPr/>
        <a:lstStyle/>
        <a:p>
          <a:endParaRPr lang="cs-CZ"/>
        </a:p>
      </dgm:t>
    </dgm:pt>
    <dgm:pt modelId="{3480854A-BD34-4EBA-93A6-DEA293B18841}" type="sibTrans" cxnId="{3AEFD545-D8E8-4AE5-B180-5D36920D522C}">
      <dgm:prSet/>
      <dgm:spPr/>
      <dgm:t>
        <a:bodyPr/>
        <a:lstStyle/>
        <a:p>
          <a:endParaRPr lang="cs-CZ"/>
        </a:p>
      </dgm:t>
    </dgm:pt>
    <dgm:pt modelId="{BEFE1A60-2E04-431D-AC58-385C3CD13220}">
      <dgm:prSet/>
      <dgm:spPr/>
      <dgm:t>
        <a:bodyPr/>
        <a:lstStyle/>
        <a:p>
          <a:r>
            <a:rPr lang="cs-CZ"/>
            <a:t>Dospělost</a:t>
          </a:r>
        </a:p>
      </dgm:t>
    </dgm:pt>
    <dgm:pt modelId="{10E91176-AB7E-4970-BB62-C33D022E63B6}" type="parTrans" cxnId="{0A1218DF-9D92-460B-8612-1D8CD42EAE0A}">
      <dgm:prSet/>
      <dgm:spPr/>
      <dgm:t>
        <a:bodyPr/>
        <a:lstStyle/>
        <a:p>
          <a:endParaRPr lang="cs-CZ"/>
        </a:p>
      </dgm:t>
    </dgm:pt>
    <dgm:pt modelId="{1ECA5222-495F-4209-B3AD-567725C38F82}" type="sibTrans" cxnId="{0A1218DF-9D92-460B-8612-1D8CD42EAE0A}">
      <dgm:prSet/>
      <dgm:spPr/>
      <dgm:t>
        <a:bodyPr/>
        <a:lstStyle/>
        <a:p>
          <a:endParaRPr lang="cs-CZ"/>
        </a:p>
      </dgm:t>
    </dgm:pt>
    <dgm:pt modelId="{CA4D020B-663F-4028-BCA2-0F8F33FD6681}">
      <dgm:prSet/>
      <dgm:spPr/>
      <dgm:t>
        <a:bodyPr/>
        <a:lstStyle/>
        <a:p>
          <a:r>
            <a:rPr lang="cs-CZ"/>
            <a:t>Nasycení trhu daným obchodním typem</a:t>
          </a:r>
        </a:p>
      </dgm:t>
    </dgm:pt>
    <dgm:pt modelId="{700D644D-37B0-4092-8F42-8B1680608580}" type="parTrans" cxnId="{E417DE6C-D135-4906-A14A-FCF54B05414B}">
      <dgm:prSet/>
      <dgm:spPr/>
      <dgm:t>
        <a:bodyPr/>
        <a:lstStyle/>
        <a:p>
          <a:endParaRPr lang="cs-CZ"/>
        </a:p>
      </dgm:t>
    </dgm:pt>
    <dgm:pt modelId="{29C7751B-6442-492F-ACD6-1BC28B903CD8}" type="sibTrans" cxnId="{E417DE6C-D135-4906-A14A-FCF54B05414B}">
      <dgm:prSet/>
      <dgm:spPr/>
      <dgm:t>
        <a:bodyPr/>
        <a:lstStyle/>
        <a:p>
          <a:endParaRPr lang="cs-CZ"/>
        </a:p>
      </dgm:t>
    </dgm:pt>
    <dgm:pt modelId="{5F6BE2EF-BAD6-48C8-BBB2-FE37AF40E7DE}">
      <dgm:prSet/>
      <dgm:spPr/>
      <dgm:t>
        <a:bodyPr/>
        <a:lstStyle/>
        <a:p>
          <a:r>
            <a:rPr lang="cs-CZ" dirty="0"/>
            <a:t>Tržby i zisk stagnují, nastupují nové levnější možnosti</a:t>
          </a:r>
        </a:p>
      </dgm:t>
    </dgm:pt>
    <dgm:pt modelId="{14940E82-E02C-435C-8EA8-D421B2AD7B2C}" type="parTrans" cxnId="{DC56DD32-5305-42C5-919A-A983BDC64BE6}">
      <dgm:prSet/>
      <dgm:spPr/>
      <dgm:t>
        <a:bodyPr/>
        <a:lstStyle/>
        <a:p>
          <a:endParaRPr lang="cs-CZ"/>
        </a:p>
      </dgm:t>
    </dgm:pt>
    <dgm:pt modelId="{8F0145D0-859B-4E77-9BDB-9F6C7A4B04B9}" type="sibTrans" cxnId="{DC56DD32-5305-42C5-919A-A983BDC64BE6}">
      <dgm:prSet/>
      <dgm:spPr/>
      <dgm:t>
        <a:bodyPr/>
        <a:lstStyle/>
        <a:p>
          <a:endParaRPr lang="cs-CZ"/>
        </a:p>
      </dgm:t>
    </dgm:pt>
    <dgm:pt modelId="{7A388E56-5DAA-4B25-A3ED-49207424CECF}">
      <dgm:prSet/>
      <dgm:spPr/>
      <dgm:t>
        <a:bodyPr/>
        <a:lstStyle/>
        <a:p>
          <a:r>
            <a:rPr lang="cs-CZ" dirty="0"/>
            <a:t>Snaha o co nejdelší udržení funkčního modelu</a:t>
          </a:r>
        </a:p>
      </dgm:t>
    </dgm:pt>
    <dgm:pt modelId="{D03D5C65-F437-4612-B6A3-23D05D8129DA}" type="parTrans" cxnId="{1A3ECA50-058F-4D02-B11C-3EFD7A005C6F}">
      <dgm:prSet/>
      <dgm:spPr/>
      <dgm:t>
        <a:bodyPr/>
        <a:lstStyle/>
        <a:p>
          <a:endParaRPr lang="cs-CZ"/>
        </a:p>
      </dgm:t>
    </dgm:pt>
    <dgm:pt modelId="{899252E5-448C-49DF-AF3B-F5CAD8834EC8}" type="sibTrans" cxnId="{1A3ECA50-058F-4D02-B11C-3EFD7A005C6F}">
      <dgm:prSet/>
      <dgm:spPr/>
      <dgm:t>
        <a:bodyPr/>
        <a:lstStyle/>
        <a:p>
          <a:endParaRPr lang="cs-CZ"/>
        </a:p>
      </dgm:t>
    </dgm:pt>
    <dgm:pt modelId="{5D69DF6E-536D-49DC-8D65-BB3FD5EE9777}">
      <dgm:prSet/>
      <dgm:spPr/>
      <dgm:t>
        <a:bodyPr/>
        <a:lstStyle/>
        <a:p>
          <a:r>
            <a:rPr lang="cs-CZ"/>
            <a:t>Pokles</a:t>
          </a:r>
        </a:p>
      </dgm:t>
    </dgm:pt>
    <dgm:pt modelId="{335E68A8-619B-46A2-BB62-0FF41F38835F}" type="parTrans" cxnId="{F7D25CED-DF53-423B-B7D4-73E80D8B85DB}">
      <dgm:prSet/>
      <dgm:spPr/>
      <dgm:t>
        <a:bodyPr/>
        <a:lstStyle/>
        <a:p>
          <a:endParaRPr lang="cs-CZ"/>
        </a:p>
      </dgm:t>
    </dgm:pt>
    <dgm:pt modelId="{4E681707-FE88-4B3B-9CE1-EE72142374C3}" type="sibTrans" cxnId="{F7D25CED-DF53-423B-B7D4-73E80D8B85DB}">
      <dgm:prSet/>
      <dgm:spPr/>
      <dgm:t>
        <a:bodyPr/>
        <a:lstStyle/>
        <a:p>
          <a:endParaRPr lang="cs-CZ"/>
        </a:p>
      </dgm:t>
    </dgm:pt>
    <dgm:pt modelId="{EC34B904-8C54-4E17-94CC-94B8A4902737}">
      <dgm:prSet/>
      <dgm:spPr/>
      <dgm:t>
        <a:bodyPr/>
        <a:lstStyle/>
        <a:p>
          <a:r>
            <a:rPr lang="cs-CZ"/>
            <a:t>Převaha nového obchodního typu</a:t>
          </a:r>
        </a:p>
      </dgm:t>
    </dgm:pt>
    <dgm:pt modelId="{AFD2483B-1F66-4E1F-A577-611E2ED5C950}" type="parTrans" cxnId="{B6BEE88E-B945-4A66-A736-EF752861ED04}">
      <dgm:prSet/>
      <dgm:spPr/>
      <dgm:t>
        <a:bodyPr/>
        <a:lstStyle/>
        <a:p>
          <a:endParaRPr lang="cs-CZ"/>
        </a:p>
      </dgm:t>
    </dgm:pt>
    <dgm:pt modelId="{E7A78B18-DE55-4EB8-8E3B-D2B28B0C49C4}" type="sibTrans" cxnId="{B6BEE88E-B945-4A66-A736-EF752861ED04}">
      <dgm:prSet/>
      <dgm:spPr/>
      <dgm:t>
        <a:bodyPr/>
        <a:lstStyle/>
        <a:p>
          <a:endParaRPr lang="cs-CZ"/>
        </a:p>
      </dgm:t>
    </dgm:pt>
    <dgm:pt modelId="{7DB55DEE-7A35-45EB-8798-9275FD56FB96}">
      <dgm:prSet/>
      <dgm:spPr/>
      <dgm:t>
        <a:bodyPr/>
        <a:lstStyle/>
        <a:p>
          <a:r>
            <a:rPr lang="cs-CZ"/>
            <a:t>Pokles tržeb i zisku v důsledku přesunu zákaznického zájmu k novým formám</a:t>
          </a:r>
        </a:p>
      </dgm:t>
    </dgm:pt>
    <dgm:pt modelId="{4AD5FDF7-2814-4FBC-9978-9D603D812D62}" type="parTrans" cxnId="{EFF526AC-AEA5-4D89-9354-15F9B40E4B8A}">
      <dgm:prSet/>
      <dgm:spPr/>
      <dgm:t>
        <a:bodyPr/>
        <a:lstStyle/>
        <a:p>
          <a:endParaRPr lang="cs-CZ"/>
        </a:p>
      </dgm:t>
    </dgm:pt>
    <dgm:pt modelId="{4A10861A-69B1-4E5E-8C9C-99AAC8A54A39}" type="sibTrans" cxnId="{EFF526AC-AEA5-4D89-9354-15F9B40E4B8A}">
      <dgm:prSet/>
      <dgm:spPr/>
      <dgm:t>
        <a:bodyPr/>
        <a:lstStyle/>
        <a:p>
          <a:endParaRPr lang="cs-CZ"/>
        </a:p>
      </dgm:t>
    </dgm:pt>
    <dgm:pt modelId="{3CF352ED-8C77-4E35-AC8F-33A548E34ED2}">
      <dgm:prSet/>
      <dgm:spPr/>
      <dgm:t>
        <a:bodyPr/>
        <a:lstStyle/>
        <a:p>
          <a:r>
            <a:rPr lang="cs-CZ" dirty="0"/>
            <a:t>Změna – úprava - inovace obchodního modelu za účelem udržení podnikání</a:t>
          </a:r>
        </a:p>
      </dgm:t>
    </dgm:pt>
    <dgm:pt modelId="{11AF6537-8D22-4B69-B6E0-55483A4D5141}" type="parTrans" cxnId="{2B27B896-B9FC-4567-9D78-474049628CEB}">
      <dgm:prSet/>
      <dgm:spPr/>
      <dgm:t>
        <a:bodyPr/>
        <a:lstStyle/>
        <a:p>
          <a:endParaRPr lang="cs-CZ"/>
        </a:p>
      </dgm:t>
    </dgm:pt>
    <dgm:pt modelId="{98C143DC-EBB1-4F58-A5CC-EC83C605E615}" type="sibTrans" cxnId="{2B27B896-B9FC-4567-9D78-474049628CEB}">
      <dgm:prSet/>
      <dgm:spPr/>
      <dgm:t>
        <a:bodyPr/>
        <a:lstStyle/>
        <a:p>
          <a:endParaRPr lang="cs-CZ"/>
        </a:p>
      </dgm:t>
    </dgm:pt>
    <dgm:pt modelId="{83CA04F8-0E1F-40AE-ACF5-17BD33BD9343}" type="pres">
      <dgm:prSet presAssocID="{6F18A10A-5676-4309-8649-F58326EF1BE8}" presName="linearFlow" presStyleCnt="0">
        <dgm:presLayoutVars>
          <dgm:dir/>
          <dgm:animLvl val="lvl"/>
          <dgm:resizeHandles val="exact"/>
        </dgm:presLayoutVars>
      </dgm:prSet>
      <dgm:spPr/>
    </dgm:pt>
    <dgm:pt modelId="{94D61233-079C-4CB7-9B39-87386D10F0E5}" type="pres">
      <dgm:prSet presAssocID="{CCEFC83B-AD96-44DB-8EEE-07FE65EC3747}" presName="composite" presStyleCnt="0"/>
      <dgm:spPr/>
    </dgm:pt>
    <dgm:pt modelId="{C5F30FF3-4049-4C73-92D1-1B4C65415A9A}" type="pres">
      <dgm:prSet presAssocID="{CCEFC83B-AD96-44DB-8EEE-07FE65EC374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59E8D10-5E90-46A3-A05B-23B7178F08B0}" type="pres">
      <dgm:prSet presAssocID="{CCEFC83B-AD96-44DB-8EEE-07FE65EC3747}" presName="descendantText" presStyleLbl="alignAcc1" presStyleIdx="0" presStyleCnt="5">
        <dgm:presLayoutVars>
          <dgm:bulletEnabled val="1"/>
        </dgm:presLayoutVars>
      </dgm:prSet>
      <dgm:spPr/>
    </dgm:pt>
    <dgm:pt modelId="{2A0E606D-66BE-4B9C-A54E-B2AA26B0048A}" type="pres">
      <dgm:prSet presAssocID="{DB5FFF5A-855B-4501-87A6-2519DFAC7FCA}" presName="sp" presStyleCnt="0"/>
      <dgm:spPr/>
    </dgm:pt>
    <dgm:pt modelId="{B6ADECDF-619A-4E54-B658-3B4988C76CD3}" type="pres">
      <dgm:prSet presAssocID="{99E32962-B8AD-44BD-9B55-80AE7564BDD2}" presName="composite" presStyleCnt="0"/>
      <dgm:spPr/>
    </dgm:pt>
    <dgm:pt modelId="{D851EB6A-3297-46EC-8F86-9CFF4B9716E5}" type="pres">
      <dgm:prSet presAssocID="{99E32962-B8AD-44BD-9B55-80AE7564BDD2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971A1DB5-6DEA-40BC-A9E7-155C5294C3D1}" type="pres">
      <dgm:prSet presAssocID="{99E32962-B8AD-44BD-9B55-80AE7564BDD2}" presName="descendantText" presStyleLbl="alignAcc1" presStyleIdx="1" presStyleCnt="5">
        <dgm:presLayoutVars>
          <dgm:bulletEnabled val="1"/>
        </dgm:presLayoutVars>
      </dgm:prSet>
      <dgm:spPr/>
    </dgm:pt>
    <dgm:pt modelId="{C604CE9E-B654-4700-A4DF-287BB4724D9A}" type="pres">
      <dgm:prSet presAssocID="{BE83A603-33E7-4245-8541-D189FA40E9F8}" presName="sp" presStyleCnt="0"/>
      <dgm:spPr/>
    </dgm:pt>
    <dgm:pt modelId="{22912318-D853-41B9-AA7B-5902E9781C05}" type="pres">
      <dgm:prSet presAssocID="{2EF4B15B-E81B-42D6-9B3A-7B88305E36AB}" presName="composite" presStyleCnt="0"/>
      <dgm:spPr/>
    </dgm:pt>
    <dgm:pt modelId="{2221745D-6581-48D9-A593-DE96A1B028FD}" type="pres">
      <dgm:prSet presAssocID="{2EF4B15B-E81B-42D6-9B3A-7B88305E36A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C00FD77-C963-43C7-998C-68FAA9C5CC31}" type="pres">
      <dgm:prSet presAssocID="{2EF4B15B-E81B-42D6-9B3A-7B88305E36AB}" presName="descendantText" presStyleLbl="alignAcc1" presStyleIdx="2" presStyleCnt="5">
        <dgm:presLayoutVars>
          <dgm:bulletEnabled val="1"/>
        </dgm:presLayoutVars>
      </dgm:prSet>
      <dgm:spPr/>
    </dgm:pt>
    <dgm:pt modelId="{0ECC97AF-BA5A-4425-B0CB-81744B08CEC1}" type="pres">
      <dgm:prSet presAssocID="{47F6A509-6BD2-460D-A551-1F3B18CB8346}" presName="sp" presStyleCnt="0"/>
      <dgm:spPr/>
    </dgm:pt>
    <dgm:pt modelId="{50B03449-4C59-447E-9081-7A5D3200D66D}" type="pres">
      <dgm:prSet presAssocID="{BEFE1A60-2E04-431D-AC58-385C3CD13220}" presName="composite" presStyleCnt="0"/>
      <dgm:spPr/>
    </dgm:pt>
    <dgm:pt modelId="{89A99B2D-A928-48BE-BF06-B8119537ED47}" type="pres">
      <dgm:prSet presAssocID="{BEFE1A60-2E04-431D-AC58-385C3CD1322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B941E235-06E3-486F-AB55-FCF3A8D65DD3}" type="pres">
      <dgm:prSet presAssocID="{BEFE1A60-2E04-431D-AC58-385C3CD13220}" presName="descendantText" presStyleLbl="alignAcc1" presStyleIdx="3" presStyleCnt="5">
        <dgm:presLayoutVars>
          <dgm:bulletEnabled val="1"/>
        </dgm:presLayoutVars>
      </dgm:prSet>
      <dgm:spPr/>
    </dgm:pt>
    <dgm:pt modelId="{0693BB3E-F1AB-4C23-B21D-0E0DA48357B9}" type="pres">
      <dgm:prSet presAssocID="{1ECA5222-495F-4209-B3AD-567725C38F82}" presName="sp" presStyleCnt="0"/>
      <dgm:spPr/>
    </dgm:pt>
    <dgm:pt modelId="{29F270E8-53FC-4B4E-A8DF-7A550938CEC8}" type="pres">
      <dgm:prSet presAssocID="{5D69DF6E-536D-49DC-8D65-BB3FD5EE9777}" presName="composite" presStyleCnt="0"/>
      <dgm:spPr/>
    </dgm:pt>
    <dgm:pt modelId="{7E568850-0A7E-4398-B08B-3D815A069C5F}" type="pres">
      <dgm:prSet presAssocID="{5D69DF6E-536D-49DC-8D65-BB3FD5EE9777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884C3C1-FE5C-42DA-AF74-00E953684D42}" type="pres">
      <dgm:prSet presAssocID="{5D69DF6E-536D-49DC-8D65-BB3FD5EE9777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86CE005-E6AC-4ABA-A2A2-3C5A2A88694E}" type="presOf" srcId="{CFA71CAC-2856-4653-B67E-18A1AF23B3D0}" destId="{971A1DB5-6DEA-40BC-A9E7-155C5294C3D1}" srcOrd="0" destOrd="0" presId="urn:microsoft.com/office/officeart/2005/8/layout/chevron2"/>
    <dgm:cxn modelId="{57C5DE17-22FC-4690-B836-1F7CF2822A3C}" type="presOf" srcId="{188BDBDF-09A0-4D73-AC6C-3F773F84EF48}" destId="{5C00FD77-C963-43C7-998C-68FAA9C5CC31}" srcOrd="0" destOrd="1" presId="urn:microsoft.com/office/officeart/2005/8/layout/chevron2"/>
    <dgm:cxn modelId="{A57DF726-A865-4B34-A40C-3084D2CAD7C9}" type="presOf" srcId="{CA4D020B-663F-4028-BCA2-0F8F33FD6681}" destId="{B941E235-06E3-486F-AB55-FCF3A8D65DD3}" srcOrd="0" destOrd="0" presId="urn:microsoft.com/office/officeart/2005/8/layout/chevron2"/>
    <dgm:cxn modelId="{B3998327-C024-4B89-8350-C73E45FEDC90}" type="presOf" srcId="{99E32962-B8AD-44BD-9B55-80AE7564BDD2}" destId="{D851EB6A-3297-46EC-8F86-9CFF4B9716E5}" srcOrd="0" destOrd="0" presId="urn:microsoft.com/office/officeart/2005/8/layout/chevron2"/>
    <dgm:cxn modelId="{5469D828-C6BD-4E2C-B662-544CB50CAE16}" type="presOf" srcId="{9764B4C6-501F-4DDB-879A-7FB918B821C9}" destId="{5C00FD77-C963-43C7-998C-68FAA9C5CC31}" srcOrd="0" destOrd="2" presId="urn:microsoft.com/office/officeart/2005/8/layout/chevron2"/>
    <dgm:cxn modelId="{772BC52A-C982-479F-90B3-535582C48AC3}" type="presOf" srcId="{6F18A10A-5676-4309-8649-F58326EF1BE8}" destId="{83CA04F8-0E1F-40AE-ACF5-17BD33BD9343}" srcOrd="0" destOrd="0" presId="urn:microsoft.com/office/officeart/2005/8/layout/chevron2"/>
    <dgm:cxn modelId="{DC56DD32-5305-42C5-919A-A983BDC64BE6}" srcId="{BEFE1A60-2E04-431D-AC58-385C3CD13220}" destId="{5F6BE2EF-BAD6-48C8-BBB2-FE37AF40E7DE}" srcOrd="1" destOrd="0" parTransId="{14940E82-E02C-435C-8EA8-D421B2AD7B2C}" sibTransId="{8F0145D0-859B-4E77-9BDB-9F6C7A4B04B9}"/>
    <dgm:cxn modelId="{10707861-3477-4D19-90CA-5F91F4FAF4EC}" type="presOf" srcId="{2EF4B15B-E81B-42D6-9B3A-7B88305E36AB}" destId="{2221745D-6581-48D9-A593-DE96A1B028FD}" srcOrd="0" destOrd="0" presId="urn:microsoft.com/office/officeart/2005/8/layout/chevron2"/>
    <dgm:cxn modelId="{0F91CB41-F30C-49D5-9B76-9B4FD65CCBAC}" type="presOf" srcId="{3CF352ED-8C77-4E35-AC8F-33A548E34ED2}" destId="{2884C3C1-FE5C-42DA-AF74-00E953684D42}" srcOrd="0" destOrd="2" presId="urn:microsoft.com/office/officeart/2005/8/layout/chevron2"/>
    <dgm:cxn modelId="{3AEFD545-D8E8-4AE5-B180-5D36920D522C}" srcId="{2EF4B15B-E81B-42D6-9B3A-7B88305E36AB}" destId="{9764B4C6-501F-4DDB-879A-7FB918B821C9}" srcOrd="2" destOrd="0" parTransId="{C22EB026-67D3-4662-84CB-201AAEAC42F2}" sibTransId="{3480854A-BD34-4EBA-93A6-DEA293B18841}"/>
    <dgm:cxn modelId="{0098C86B-65C6-4DD6-B5A0-B99CC0B24D66}" srcId="{6F18A10A-5676-4309-8649-F58326EF1BE8}" destId="{2EF4B15B-E81B-42D6-9B3A-7B88305E36AB}" srcOrd="2" destOrd="0" parTransId="{D6EB039E-716C-4ADD-8DAF-37CE26285496}" sibTransId="{47F6A509-6BD2-460D-A551-1F3B18CB8346}"/>
    <dgm:cxn modelId="{19CC7B6C-A5BA-474B-BA45-6B2D2C30118F}" type="presOf" srcId="{5F6BE2EF-BAD6-48C8-BBB2-FE37AF40E7DE}" destId="{B941E235-06E3-486F-AB55-FCF3A8D65DD3}" srcOrd="0" destOrd="1" presId="urn:microsoft.com/office/officeart/2005/8/layout/chevron2"/>
    <dgm:cxn modelId="{E417DE6C-D135-4906-A14A-FCF54B05414B}" srcId="{BEFE1A60-2E04-431D-AC58-385C3CD13220}" destId="{CA4D020B-663F-4028-BCA2-0F8F33FD6681}" srcOrd="0" destOrd="0" parTransId="{700D644D-37B0-4092-8F42-8B1680608580}" sibTransId="{29C7751B-6442-492F-ACD6-1BC28B903CD8}"/>
    <dgm:cxn modelId="{A037E26F-DB86-449E-AB48-E8AB01ED4D44}" srcId="{99E32962-B8AD-44BD-9B55-80AE7564BDD2}" destId="{707B9981-8AD4-426B-86F9-651C46D6592A}" srcOrd="2" destOrd="0" parTransId="{14172480-6A04-4D9F-8E5C-5EB6BBE4525E}" sibTransId="{75592CEF-033D-4965-BF36-823348FDB2DC}"/>
    <dgm:cxn modelId="{1A3ECA50-058F-4D02-B11C-3EFD7A005C6F}" srcId="{BEFE1A60-2E04-431D-AC58-385C3CD13220}" destId="{7A388E56-5DAA-4B25-A3ED-49207424CECF}" srcOrd="2" destOrd="0" parTransId="{D03D5C65-F437-4612-B6A3-23D05D8129DA}" sibTransId="{899252E5-448C-49DF-AF3B-F5CAD8834EC8}"/>
    <dgm:cxn modelId="{0FF49B51-E3AB-4502-8394-0EE1C85B6CC2}" type="presOf" srcId="{707B9981-8AD4-426B-86F9-651C46D6592A}" destId="{971A1DB5-6DEA-40BC-A9E7-155C5294C3D1}" srcOrd="0" destOrd="2" presId="urn:microsoft.com/office/officeart/2005/8/layout/chevron2"/>
    <dgm:cxn modelId="{28342E54-E5FD-436A-BDCB-05FEF3F3B88F}" srcId="{99E32962-B8AD-44BD-9B55-80AE7564BDD2}" destId="{1806530E-439E-4124-8BBC-EF78D0D073E4}" srcOrd="1" destOrd="0" parTransId="{2895AEF8-58EB-4BC3-9F4B-4E5649FDE8EF}" sibTransId="{2E10D9AC-FA81-474B-A210-EF46B44BD36F}"/>
    <dgm:cxn modelId="{35D07E74-2D3D-4A11-A23B-5339669ADF25}" srcId="{6F18A10A-5676-4309-8649-F58326EF1BE8}" destId="{CCEFC83B-AD96-44DB-8EEE-07FE65EC3747}" srcOrd="0" destOrd="0" parTransId="{287667EA-2AA8-4B24-8015-2EFC2A62C0CD}" sibTransId="{DB5FFF5A-855B-4501-87A6-2519DFAC7FCA}"/>
    <dgm:cxn modelId="{6403037C-DE69-4F33-B93A-EE6ABFC08CF7}" type="presOf" srcId="{BEFE1A60-2E04-431D-AC58-385C3CD13220}" destId="{89A99B2D-A928-48BE-BF06-B8119537ED47}" srcOrd="0" destOrd="0" presId="urn:microsoft.com/office/officeart/2005/8/layout/chevron2"/>
    <dgm:cxn modelId="{32768C7F-781B-4C60-B4DE-EAD278078115}" srcId="{6F18A10A-5676-4309-8649-F58326EF1BE8}" destId="{99E32962-B8AD-44BD-9B55-80AE7564BDD2}" srcOrd="1" destOrd="0" parTransId="{B252EFAE-6DD6-4F7C-855D-EF2B58DC5D2E}" sibTransId="{BE83A603-33E7-4245-8541-D189FA40E9F8}"/>
    <dgm:cxn modelId="{07D84480-7B22-4B76-8A49-04086745D837}" type="presOf" srcId="{1806530E-439E-4124-8BBC-EF78D0D073E4}" destId="{971A1DB5-6DEA-40BC-A9E7-155C5294C3D1}" srcOrd="0" destOrd="1" presId="urn:microsoft.com/office/officeart/2005/8/layout/chevron2"/>
    <dgm:cxn modelId="{7F5BF38D-8752-4386-82CE-9C9E6BD788A7}" type="presOf" srcId="{7DB55DEE-7A35-45EB-8798-9275FD56FB96}" destId="{2884C3C1-FE5C-42DA-AF74-00E953684D42}" srcOrd="0" destOrd="1" presId="urn:microsoft.com/office/officeart/2005/8/layout/chevron2"/>
    <dgm:cxn modelId="{B6BEE88E-B945-4A66-A736-EF752861ED04}" srcId="{5D69DF6E-536D-49DC-8D65-BB3FD5EE9777}" destId="{EC34B904-8C54-4E17-94CC-94B8A4902737}" srcOrd="0" destOrd="0" parTransId="{AFD2483B-1F66-4E1F-A577-611E2ED5C950}" sibTransId="{E7A78B18-DE55-4EB8-8E3B-D2B28B0C49C4}"/>
    <dgm:cxn modelId="{E3123892-8CFA-4092-8F34-64B865F51BEC}" type="presOf" srcId="{CCEFC83B-AD96-44DB-8EEE-07FE65EC3747}" destId="{C5F30FF3-4049-4C73-92D1-1B4C65415A9A}" srcOrd="0" destOrd="0" presId="urn:microsoft.com/office/officeart/2005/8/layout/chevron2"/>
    <dgm:cxn modelId="{2B27B896-B9FC-4567-9D78-474049628CEB}" srcId="{5D69DF6E-536D-49DC-8D65-BB3FD5EE9777}" destId="{3CF352ED-8C77-4E35-AC8F-33A548E34ED2}" srcOrd="2" destOrd="0" parTransId="{11AF6537-8D22-4B69-B6E0-55483A4D5141}" sibTransId="{98C143DC-EBB1-4F58-A5CC-EC83C605E615}"/>
    <dgm:cxn modelId="{4401DB9A-0AC1-4E2C-8C06-782B2F01A5E5}" type="presOf" srcId="{6AB1694E-D608-4F24-8B98-C6E73C0B6A7F}" destId="{F59E8D10-5E90-46A3-A05B-23B7178F08B0}" srcOrd="0" destOrd="1" presId="urn:microsoft.com/office/officeart/2005/8/layout/chevron2"/>
    <dgm:cxn modelId="{9BAC87A0-E1DB-44E2-B889-C65A708D08F3}" type="presOf" srcId="{EB51B715-E0D1-4814-9A3E-EE3CB379400A}" destId="{F59E8D10-5E90-46A3-A05B-23B7178F08B0}" srcOrd="0" destOrd="0" presId="urn:microsoft.com/office/officeart/2005/8/layout/chevron2"/>
    <dgm:cxn modelId="{CC7CA7A6-C5E8-4DCD-AF66-908CB017DA9F}" srcId="{99E32962-B8AD-44BD-9B55-80AE7564BDD2}" destId="{CFA71CAC-2856-4653-B67E-18A1AF23B3D0}" srcOrd="0" destOrd="0" parTransId="{96C5EEC9-3978-4425-BF4A-2F7DA34104EF}" sibTransId="{F62C05B3-CCFC-4A89-95E5-FE14204105CA}"/>
    <dgm:cxn modelId="{EFF526AC-AEA5-4D89-9354-15F9B40E4B8A}" srcId="{5D69DF6E-536D-49DC-8D65-BB3FD5EE9777}" destId="{7DB55DEE-7A35-45EB-8798-9275FD56FB96}" srcOrd="1" destOrd="0" parTransId="{4AD5FDF7-2814-4FBC-9978-9D603D812D62}" sibTransId="{4A10861A-69B1-4E5E-8C9C-99AAC8A54A39}"/>
    <dgm:cxn modelId="{421839BE-1795-41F9-865B-EC42998D9F04}" srcId="{CCEFC83B-AD96-44DB-8EEE-07FE65EC3747}" destId="{EB51B715-E0D1-4814-9A3E-EE3CB379400A}" srcOrd="0" destOrd="0" parTransId="{6EA48D9B-8083-4C4F-B4AD-35538497B70F}" sibTransId="{94D0FEE7-9217-4909-B086-4DDE7FDDCA32}"/>
    <dgm:cxn modelId="{A4E525C3-D17B-4FAC-A002-47EE0A210105}" srcId="{2EF4B15B-E81B-42D6-9B3A-7B88305E36AB}" destId="{188BDBDF-09A0-4D73-AC6C-3F773F84EF48}" srcOrd="1" destOrd="0" parTransId="{68D11623-B2BC-4946-96A2-2368FAF2DC8F}" sibTransId="{3506290E-B6DF-42C4-BC7B-0C309F828F34}"/>
    <dgm:cxn modelId="{202676CA-49F3-49C5-A9A2-84DAB22BF1AA}" srcId="{2EF4B15B-E81B-42D6-9B3A-7B88305E36AB}" destId="{45105280-8643-441C-B060-ADFCCD866603}" srcOrd="0" destOrd="0" parTransId="{38E96CD9-EC15-47F4-B9DD-12A89ABDDBE7}" sibTransId="{67EB908F-B678-40C0-AB7B-10F2DB386AFA}"/>
    <dgm:cxn modelId="{63F26CD3-9F5D-48F1-94D9-AED286F2AB63}" type="presOf" srcId="{EC34B904-8C54-4E17-94CC-94B8A4902737}" destId="{2884C3C1-FE5C-42DA-AF74-00E953684D42}" srcOrd="0" destOrd="0" presId="urn:microsoft.com/office/officeart/2005/8/layout/chevron2"/>
    <dgm:cxn modelId="{E551F1D6-369F-4F46-8F83-758EE7B502D6}" type="presOf" srcId="{7A388E56-5DAA-4B25-A3ED-49207424CECF}" destId="{B941E235-06E3-486F-AB55-FCF3A8D65DD3}" srcOrd="0" destOrd="2" presId="urn:microsoft.com/office/officeart/2005/8/layout/chevron2"/>
    <dgm:cxn modelId="{0A1218DF-9D92-460B-8612-1D8CD42EAE0A}" srcId="{6F18A10A-5676-4309-8649-F58326EF1BE8}" destId="{BEFE1A60-2E04-431D-AC58-385C3CD13220}" srcOrd="3" destOrd="0" parTransId="{10E91176-AB7E-4970-BB62-C33D022E63B6}" sibTransId="{1ECA5222-495F-4209-B3AD-567725C38F82}"/>
    <dgm:cxn modelId="{608B1BE5-B6F6-4FB5-ABDC-E3E64074CF48}" srcId="{CCEFC83B-AD96-44DB-8EEE-07FE65EC3747}" destId="{6AB1694E-D608-4F24-8B98-C6E73C0B6A7F}" srcOrd="1" destOrd="0" parTransId="{A45ADDBB-E700-4261-A22C-EF0168DAD955}" sibTransId="{DF2C99B3-7793-4FC3-956B-1BA467E448BF}"/>
    <dgm:cxn modelId="{F7D25CED-DF53-423B-B7D4-73E80D8B85DB}" srcId="{6F18A10A-5676-4309-8649-F58326EF1BE8}" destId="{5D69DF6E-536D-49DC-8D65-BB3FD5EE9777}" srcOrd="4" destOrd="0" parTransId="{335E68A8-619B-46A2-BB62-0FF41F38835F}" sibTransId="{4E681707-FE88-4B3B-9CE1-EE72142374C3}"/>
    <dgm:cxn modelId="{7E223EEF-6625-4ACB-B8C1-7D0DD008FE07}" type="presOf" srcId="{5D69DF6E-536D-49DC-8D65-BB3FD5EE9777}" destId="{7E568850-0A7E-4398-B08B-3D815A069C5F}" srcOrd="0" destOrd="0" presId="urn:microsoft.com/office/officeart/2005/8/layout/chevron2"/>
    <dgm:cxn modelId="{6600C2F1-E8A9-4C28-8381-F4F449EDC224}" type="presOf" srcId="{45105280-8643-441C-B060-ADFCCD866603}" destId="{5C00FD77-C963-43C7-998C-68FAA9C5CC31}" srcOrd="0" destOrd="0" presId="urn:microsoft.com/office/officeart/2005/8/layout/chevron2"/>
    <dgm:cxn modelId="{4CC7EB72-79C6-4F41-A826-6CB5587D07B4}" type="presParOf" srcId="{83CA04F8-0E1F-40AE-ACF5-17BD33BD9343}" destId="{94D61233-079C-4CB7-9B39-87386D10F0E5}" srcOrd="0" destOrd="0" presId="urn:microsoft.com/office/officeart/2005/8/layout/chevron2"/>
    <dgm:cxn modelId="{B944D2E3-B21C-40AD-B13E-38DE3B032399}" type="presParOf" srcId="{94D61233-079C-4CB7-9B39-87386D10F0E5}" destId="{C5F30FF3-4049-4C73-92D1-1B4C65415A9A}" srcOrd="0" destOrd="0" presId="urn:microsoft.com/office/officeart/2005/8/layout/chevron2"/>
    <dgm:cxn modelId="{71E3E8E4-1217-4F02-9093-EFBBE2262F3E}" type="presParOf" srcId="{94D61233-079C-4CB7-9B39-87386D10F0E5}" destId="{F59E8D10-5E90-46A3-A05B-23B7178F08B0}" srcOrd="1" destOrd="0" presId="urn:microsoft.com/office/officeart/2005/8/layout/chevron2"/>
    <dgm:cxn modelId="{0725512B-2399-4960-B456-23D3711FC325}" type="presParOf" srcId="{83CA04F8-0E1F-40AE-ACF5-17BD33BD9343}" destId="{2A0E606D-66BE-4B9C-A54E-B2AA26B0048A}" srcOrd="1" destOrd="0" presId="urn:microsoft.com/office/officeart/2005/8/layout/chevron2"/>
    <dgm:cxn modelId="{33F8E8EB-6C6D-4B57-8CBC-20DDDF0A7D1F}" type="presParOf" srcId="{83CA04F8-0E1F-40AE-ACF5-17BD33BD9343}" destId="{B6ADECDF-619A-4E54-B658-3B4988C76CD3}" srcOrd="2" destOrd="0" presId="urn:microsoft.com/office/officeart/2005/8/layout/chevron2"/>
    <dgm:cxn modelId="{58F45A10-095D-49B2-B8C8-645275F5B635}" type="presParOf" srcId="{B6ADECDF-619A-4E54-B658-3B4988C76CD3}" destId="{D851EB6A-3297-46EC-8F86-9CFF4B9716E5}" srcOrd="0" destOrd="0" presId="urn:microsoft.com/office/officeart/2005/8/layout/chevron2"/>
    <dgm:cxn modelId="{0CF07B63-EE41-4DD4-AFD9-CE247A68C3C0}" type="presParOf" srcId="{B6ADECDF-619A-4E54-B658-3B4988C76CD3}" destId="{971A1DB5-6DEA-40BC-A9E7-155C5294C3D1}" srcOrd="1" destOrd="0" presId="urn:microsoft.com/office/officeart/2005/8/layout/chevron2"/>
    <dgm:cxn modelId="{4844292D-B9CD-4D6F-AF6A-186A774B2863}" type="presParOf" srcId="{83CA04F8-0E1F-40AE-ACF5-17BD33BD9343}" destId="{C604CE9E-B654-4700-A4DF-287BB4724D9A}" srcOrd="3" destOrd="0" presId="urn:microsoft.com/office/officeart/2005/8/layout/chevron2"/>
    <dgm:cxn modelId="{6E8F1814-238B-46C1-8648-A0DAB81DD7C9}" type="presParOf" srcId="{83CA04F8-0E1F-40AE-ACF5-17BD33BD9343}" destId="{22912318-D853-41B9-AA7B-5902E9781C05}" srcOrd="4" destOrd="0" presId="urn:microsoft.com/office/officeart/2005/8/layout/chevron2"/>
    <dgm:cxn modelId="{0209CDFA-79F6-4F99-AC21-132A996D011B}" type="presParOf" srcId="{22912318-D853-41B9-AA7B-5902E9781C05}" destId="{2221745D-6581-48D9-A593-DE96A1B028FD}" srcOrd="0" destOrd="0" presId="urn:microsoft.com/office/officeart/2005/8/layout/chevron2"/>
    <dgm:cxn modelId="{6F336E59-8DC0-43D5-82EB-B48F3114C033}" type="presParOf" srcId="{22912318-D853-41B9-AA7B-5902E9781C05}" destId="{5C00FD77-C963-43C7-998C-68FAA9C5CC31}" srcOrd="1" destOrd="0" presId="urn:microsoft.com/office/officeart/2005/8/layout/chevron2"/>
    <dgm:cxn modelId="{7BF39F72-A5B3-48FC-AA71-977C404A4D60}" type="presParOf" srcId="{83CA04F8-0E1F-40AE-ACF5-17BD33BD9343}" destId="{0ECC97AF-BA5A-4425-B0CB-81744B08CEC1}" srcOrd="5" destOrd="0" presId="urn:microsoft.com/office/officeart/2005/8/layout/chevron2"/>
    <dgm:cxn modelId="{FDAE036A-9424-4D21-9D29-98A6BC32AE59}" type="presParOf" srcId="{83CA04F8-0E1F-40AE-ACF5-17BD33BD9343}" destId="{50B03449-4C59-447E-9081-7A5D3200D66D}" srcOrd="6" destOrd="0" presId="urn:microsoft.com/office/officeart/2005/8/layout/chevron2"/>
    <dgm:cxn modelId="{8A738792-B55C-4655-924A-45CB90DABC82}" type="presParOf" srcId="{50B03449-4C59-447E-9081-7A5D3200D66D}" destId="{89A99B2D-A928-48BE-BF06-B8119537ED47}" srcOrd="0" destOrd="0" presId="urn:microsoft.com/office/officeart/2005/8/layout/chevron2"/>
    <dgm:cxn modelId="{4BEFA4D8-C2EF-4DB0-9487-0C0A52F6D0D2}" type="presParOf" srcId="{50B03449-4C59-447E-9081-7A5D3200D66D}" destId="{B941E235-06E3-486F-AB55-FCF3A8D65DD3}" srcOrd="1" destOrd="0" presId="urn:microsoft.com/office/officeart/2005/8/layout/chevron2"/>
    <dgm:cxn modelId="{14BED54C-1B22-4D72-8779-A373DAF9F827}" type="presParOf" srcId="{83CA04F8-0E1F-40AE-ACF5-17BD33BD9343}" destId="{0693BB3E-F1AB-4C23-B21D-0E0DA48357B9}" srcOrd="7" destOrd="0" presId="urn:microsoft.com/office/officeart/2005/8/layout/chevron2"/>
    <dgm:cxn modelId="{414D268C-4EA2-4DDE-A5E7-3B0AC76E42F1}" type="presParOf" srcId="{83CA04F8-0E1F-40AE-ACF5-17BD33BD9343}" destId="{29F270E8-53FC-4B4E-A8DF-7A550938CEC8}" srcOrd="8" destOrd="0" presId="urn:microsoft.com/office/officeart/2005/8/layout/chevron2"/>
    <dgm:cxn modelId="{CD17B4E5-FCC1-4A82-8981-9C7D9A1A0F7C}" type="presParOf" srcId="{29F270E8-53FC-4B4E-A8DF-7A550938CEC8}" destId="{7E568850-0A7E-4398-B08B-3D815A069C5F}" srcOrd="0" destOrd="0" presId="urn:microsoft.com/office/officeart/2005/8/layout/chevron2"/>
    <dgm:cxn modelId="{F32210DE-C986-4B44-AF52-AB34777B1C88}" type="presParOf" srcId="{29F270E8-53FC-4B4E-A8DF-7A550938CEC8}" destId="{2884C3C1-FE5C-42DA-AF74-00E953684D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6AA741-E385-4956-BBFA-00A115AE2220}" type="doc">
      <dgm:prSet loTypeId="urn:microsoft.com/office/officeart/2005/8/layout/default" loCatId="list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2EDE1A90-8BA2-4BB5-91CC-4DED4069B9AF}">
      <dgm:prSet phldrT="[Text]"/>
      <dgm:spPr/>
      <dgm:t>
        <a:bodyPr/>
        <a:lstStyle/>
        <a:p>
          <a:r>
            <a:rPr lang="cs-CZ" dirty="0"/>
            <a:t>Teorie se zaměřuje na typ a šíři produktového portfolia</a:t>
          </a:r>
        </a:p>
      </dgm:t>
    </dgm:pt>
    <dgm:pt modelId="{B14ACBFB-901B-4FCD-A434-42F584E526A5}" type="parTrans" cxnId="{5179CFE8-896A-497B-AFFB-8D9236B09760}">
      <dgm:prSet/>
      <dgm:spPr/>
      <dgm:t>
        <a:bodyPr/>
        <a:lstStyle/>
        <a:p>
          <a:endParaRPr lang="cs-CZ"/>
        </a:p>
      </dgm:t>
    </dgm:pt>
    <dgm:pt modelId="{C5373D92-F5E7-4167-A9F6-B7ECDA09A4BE}" type="sibTrans" cxnId="{5179CFE8-896A-497B-AFFB-8D9236B09760}">
      <dgm:prSet/>
      <dgm:spPr/>
      <dgm:t>
        <a:bodyPr/>
        <a:lstStyle/>
        <a:p>
          <a:endParaRPr lang="cs-CZ"/>
        </a:p>
      </dgm:t>
    </dgm:pt>
    <dgm:pt modelId="{07039400-4A09-4E6E-898E-D877423AC1C3}">
      <dgm:prSet phldrT="[Text]"/>
      <dgm:spPr/>
      <dgm:t>
        <a:bodyPr/>
        <a:lstStyle/>
        <a:p>
          <a:r>
            <a:rPr lang="cs-CZ" dirty="0"/>
            <a:t>Střídaní diverzifikace a specifikace</a:t>
          </a:r>
        </a:p>
      </dgm:t>
    </dgm:pt>
    <dgm:pt modelId="{76E9B4B7-3417-4645-8379-916E5B888841}" type="parTrans" cxnId="{2CC941E6-C93E-47A2-B0D5-DFB333B3407F}">
      <dgm:prSet/>
      <dgm:spPr/>
      <dgm:t>
        <a:bodyPr/>
        <a:lstStyle/>
        <a:p>
          <a:endParaRPr lang="cs-CZ"/>
        </a:p>
      </dgm:t>
    </dgm:pt>
    <dgm:pt modelId="{8A4DFDA5-28C7-4DA7-807D-5D6EA12638B4}" type="sibTrans" cxnId="{2CC941E6-C93E-47A2-B0D5-DFB333B3407F}">
      <dgm:prSet/>
      <dgm:spPr/>
      <dgm:t>
        <a:bodyPr/>
        <a:lstStyle/>
        <a:p>
          <a:endParaRPr lang="cs-CZ"/>
        </a:p>
      </dgm:t>
    </dgm:pt>
    <dgm:pt modelId="{601ADB91-52BA-47ED-A568-390D7D94E32C}">
      <dgm:prSet phldrT="[Text]"/>
      <dgm:spPr/>
      <dgm:t>
        <a:bodyPr/>
        <a:lstStyle/>
        <a:p>
          <a:r>
            <a:rPr lang="cs-CZ" dirty="0"/>
            <a:t>Předpokládá přechod obecný produkt &gt; specializovaný produkt &gt; obecný produkt</a:t>
          </a:r>
        </a:p>
      </dgm:t>
    </dgm:pt>
    <dgm:pt modelId="{88E5BFA1-904F-439E-A989-FF281BEF8B89}" type="parTrans" cxnId="{0ED3C15C-CE53-4D39-9509-0F4532EEADC4}">
      <dgm:prSet/>
      <dgm:spPr/>
      <dgm:t>
        <a:bodyPr/>
        <a:lstStyle/>
        <a:p>
          <a:endParaRPr lang="cs-CZ"/>
        </a:p>
      </dgm:t>
    </dgm:pt>
    <dgm:pt modelId="{91902E1C-1137-4247-AF06-6CBED92C299F}" type="sibTrans" cxnId="{0ED3C15C-CE53-4D39-9509-0F4532EEADC4}">
      <dgm:prSet/>
      <dgm:spPr/>
      <dgm:t>
        <a:bodyPr/>
        <a:lstStyle/>
        <a:p>
          <a:endParaRPr lang="cs-CZ"/>
        </a:p>
      </dgm:t>
    </dgm:pt>
    <dgm:pt modelId="{FB305115-110C-4196-8B54-B2FE01878F9F}">
      <dgm:prSet phldrT="[Text]"/>
      <dgm:spPr/>
      <dgm:t>
        <a:bodyPr/>
        <a:lstStyle/>
        <a:p>
          <a:r>
            <a:rPr lang="cs-CZ" dirty="0"/>
            <a:t>Tendence k rozšiřování portfolia až k hranici smazání specializace</a:t>
          </a:r>
        </a:p>
      </dgm:t>
    </dgm:pt>
    <dgm:pt modelId="{2BEE5563-9F25-48C4-96D0-CB49AB3B6F01}" type="parTrans" cxnId="{4FEA6588-8E6E-4EA2-BEDD-BF0005D4A69E}">
      <dgm:prSet/>
      <dgm:spPr/>
      <dgm:t>
        <a:bodyPr/>
        <a:lstStyle/>
        <a:p>
          <a:endParaRPr lang="cs-CZ"/>
        </a:p>
      </dgm:t>
    </dgm:pt>
    <dgm:pt modelId="{8CEA0AB7-BFEA-41CC-BA2E-A2919F1A3F2D}" type="sibTrans" cxnId="{4FEA6588-8E6E-4EA2-BEDD-BF0005D4A69E}">
      <dgm:prSet/>
      <dgm:spPr/>
      <dgm:t>
        <a:bodyPr/>
        <a:lstStyle/>
        <a:p>
          <a:endParaRPr lang="cs-CZ"/>
        </a:p>
      </dgm:t>
    </dgm:pt>
    <dgm:pt modelId="{A16438C3-9101-4C97-B365-96B715D32EF0}" type="pres">
      <dgm:prSet presAssocID="{486AA741-E385-4956-BBFA-00A115AE2220}" presName="diagram" presStyleCnt="0">
        <dgm:presLayoutVars>
          <dgm:dir/>
          <dgm:resizeHandles val="exact"/>
        </dgm:presLayoutVars>
      </dgm:prSet>
      <dgm:spPr/>
    </dgm:pt>
    <dgm:pt modelId="{B7FD27D5-4B21-4609-80C0-2B3F53F1B1FD}" type="pres">
      <dgm:prSet presAssocID="{2EDE1A90-8BA2-4BB5-91CC-4DED4069B9AF}" presName="node" presStyleLbl="node1" presStyleIdx="0" presStyleCnt="4">
        <dgm:presLayoutVars>
          <dgm:bulletEnabled val="1"/>
        </dgm:presLayoutVars>
      </dgm:prSet>
      <dgm:spPr/>
    </dgm:pt>
    <dgm:pt modelId="{DA047695-281F-4B7C-900E-1F5B530D9077}" type="pres">
      <dgm:prSet presAssocID="{C5373D92-F5E7-4167-A9F6-B7ECDA09A4BE}" presName="sibTrans" presStyleCnt="0"/>
      <dgm:spPr/>
    </dgm:pt>
    <dgm:pt modelId="{B29ADF1C-38FE-4826-9C51-69EBB30924CE}" type="pres">
      <dgm:prSet presAssocID="{07039400-4A09-4E6E-898E-D877423AC1C3}" presName="node" presStyleLbl="node1" presStyleIdx="1" presStyleCnt="4">
        <dgm:presLayoutVars>
          <dgm:bulletEnabled val="1"/>
        </dgm:presLayoutVars>
      </dgm:prSet>
      <dgm:spPr/>
    </dgm:pt>
    <dgm:pt modelId="{08584D07-8E0A-48ED-930E-89237C55F4B3}" type="pres">
      <dgm:prSet presAssocID="{8A4DFDA5-28C7-4DA7-807D-5D6EA12638B4}" presName="sibTrans" presStyleCnt="0"/>
      <dgm:spPr/>
    </dgm:pt>
    <dgm:pt modelId="{9CF19490-8DF4-47FB-B37E-473B8ACD11D4}" type="pres">
      <dgm:prSet presAssocID="{601ADB91-52BA-47ED-A568-390D7D94E32C}" presName="node" presStyleLbl="node1" presStyleIdx="2" presStyleCnt="4">
        <dgm:presLayoutVars>
          <dgm:bulletEnabled val="1"/>
        </dgm:presLayoutVars>
      </dgm:prSet>
      <dgm:spPr/>
    </dgm:pt>
    <dgm:pt modelId="{F490C65A-BC1C-48CE-AA78-5F0D08715F49}" type="pres">
      <dgm:prSet presAssocID="{91902E1C-1137-4247-AF06-6CBED92C299F}" presName="sibTrans" presStyleCnt="0"/>
      <dgm:spPr/>
    </dgm:pt>
    <dgm:pt modelId="{D460ED0A-662E-40E1-A63F-65C5D8BD2B59}" type="pres">
      <dgm:prSet presAssocID="{FB305115-110C-4196-8B54-B2FE01878F9F}" presName="node" presStyleLbl="node1" presStyleIdx="3" presStyleCnt="4">
        <dgm:presLayoutVars>
          <dgm:bulletEnabled val="1"/>
        </dgm:presLayoutVars>
      </dgm:prSet>
      <dgm:spPr/>
    </dgm:pt>
  </dgm:ptLst>
  <dgm:cxnLst>
    <dgm:cxn modelId="{E81F2509-BDAD-4BB2-B584-0E8C40463D34}" type="presOf" srcId="{486AA741-E385-4956-BBFA-00A115AE2220}" destId="{A16438C3-9101-4C97-B365-96B715D32EF0}" srcOrd="0" destOrd="0" presId="urn:microsoft.com/office/officeart/2005/8/layout/default"/>
    <dgm:cxn modelId="{BEDE4710-C4C7-405F-BE70-B211366AF248}" type="presOf" srcId="{601ADB91-52BA-47ED-A568-390D7D94E32C}" destId="{9CF19490-8DF4-47FB-B37E-473B8ACD11D4}" srcOrd="0" destOrd="0" presId="urn:microsoft.com/office/officeart/2005/8/layout/default"/>
    <dgm:cxn modelId="{0ED3C15C-CE53-4D39-9509-0F4532EEADC4}" srcId="{486AA741-E385-4956-BBFA-00A115AE2220}" destId="{601ADB91-52BA-47ED-A568-390D7D94E32C}" srcOrd="2" destOrd="0" parTransId="{88E5BFA1-904F-439E-A989-FF281BEF8B89}" sibTransId="{91902E1C-1137-4247-AF06-6CBED92C299F}"/>
    <dgm:cxn modelId="{8DFB7A54-D6B6-4646-8B5F-D584EED42724}" type="presOf" srcId="{2EDE1A90-8BA2-4BB5-91CC-4DED4069B9AF}" destId="{B7FD27D5-4B21-4609-80C0-2B3F53F1B1FD}" srcOrd="0" destOrd="0" presId="urn:microsoft.com/office/officeart/2005/8/layout/default"/>
    <dgm:cxn modelId="{4FEA6588-8E6E-4EA2-BEDD-BF0005D4A69E}" srcId="{486AA741-E385-4956-BBFA-00A115AE2220}" destId="{FB305115-110C-4196-8B54-B2FE01878F9F}" srcOrd="3" destOrd="0" parTransId="{2BEE5563-9F25-48C4-96D0-CB49AB3B6F01}" sibTransId="{8CEA0AB7-BFEA-41CC-BA2E-A2919F1A3F2D}"/>
    <dgm:cxn modelId="{EB7B4B91-8178-422D-9C4C-5C99C4335738}" type="presOf" srcId="{07039400-4A09-4E6E-898E-D877423AC1C3}" destId="{B29ADF1C-38FE-4826-9C51-69EBB30924CE}" srcOrd="0" destOrd="0" presId="urn:microsoft.com/office/officeart/2005/8/layout/default"/>
    <dgm:cxn modelId="{2CC941E6-C93E-47A2-B0D5-DFB333B3407F}" srcId="{486AA741-E385-4956-BBFA-00A115AE2220}" destId="{07039400-4A09-4E6E-898E-D877423AC1C3}" srcOrd="1" destOrd="0" parTransId="{76E9B4B7-3417-4645-8379-916E5B888841}" sibTransId="{8A4DFDA5-28C7-4DA7-807D-5D6EA12638B4}"/>
    <dgm:cxn modelId="{B5D3CBE8-7A64-449C-9626-E4EE0FDFE0A5}" type="presOf" srcId="{FB305115-110C-4196-8B54-B2FE01878F9F}" destId="{D460ED0A-662E-40E1-A63F-65C5D8BD2B59}" srcOrd="0" destOrd="0" presId="urn:microsoft.com/office/officeart/2005/8/layout/default"/>
    <dgm:cxn modelId="{5179CFE8-896A-497B-AFFB-8D9236B09760}" srcId="{486AA741-E385-4956-BBFA-00A115AE2220}" destId="{2EDE1A90-8BA2-4BB5-91CC-4DED4069B9AF}" srcOrd="0" destOrd="0" parTransId="{B14ACBFB-901B-4FCD-A434-42F584E526A5}" sibTransId="{C5373D92-F5E7-4167-A9F6-B7ECDA09A4BE}"/>
    <dgm:cxn modelId="{DFC9749D-BC2A-4997-9F1B-BC0F581F40D2}" type="presParOf" srcId="{A16438C3-9101-4C97-B365-96B715D32EF0}" destId="{B7FD27D5-4B21-4609-80C0-2B3F53F1B1FD}" srcOrd="0" destOrd="0" presId="urn:microsoft.com/office/officeart/2005/8/layout/default"/>
    <dgm:cxn modelId="{18890817-122E-49B9-AF86-27F571598C16}" type="presParOf" srcId="{A16438C3-9101-4C97-B365-96B715D32EF0}" destId="{DA047695-281F-4B7C-900E-1F5B530D9077}" srcOrd="1" destOrd="0" presId="urn:microsoft.com/office/officeart/2005/8/layout/default"/>
    <dgm:cxn modelId="{C7FCA22A-78E5-4A30-80FB-5D7F36516C3B}" type="presParOf" srcId="{A16438C3-9101-4C97-B365-96B715D32EF0}" destId="{B29ADF1C-38FE-4826-9C51-69EBB30924CE}" srcOrd="2" destOrd="0" presId="urn:microsoft.com/office/officeart/2005/8/layout/default"/>
    <dgm:cxn modelId="{EA5CC337-CB38-45FE-83D1-8543E4187AC1}" type="presParOf" srcId="{A16438C3-9101-4C97-B365-96B715D32EF0}" destId="{08584D07-8E0A-48ED-930E-89237C55F4B3}" srcOrd="3" destOrd="0" presId="urn:microsoft.com/office/officeart/2005/8/layout/default"/>
    <dgm:cxn modelId="{3F341028-96E3-4337-B891-9E859D89ED89}" type="presParOf" srcId="{A16438C3-9101-4C97-B365-96B715D32EF0}" destId="{9CF19490-8DF4-47FB-B37E-473B8ACD11D4}" srcOrd="4" destOrd="0" presId="urn:microsoft.com/office/officeart/2005/8/layout/default"/>
    <dgm:cxn modelId="{D41ED6BE-7F44-46E3-9797-953D545868D1}" type="presParOf" srcId="{A16438C3-9101-4C97-B365-96B715D32EF0}" destId="{F490C65A-BC1C-48CE-AA78-5F0D08715F49}" srcOrd="5" destOrd="0" presId="urn:microsoft.com/office/officeart/2005/8/layout/default"/>
    <dgm:cxn modelId="{A1D7C869-CC80-4593-82CC-7AC2F0419809}" type="presParOf" srcId="{A16438C3-9101-4C97-B365-96B715D32EF0}" destId="{D460ED0A-662E-40E1-A63F-65C5D8BD2B5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E2487E-2892-4E65-8DA0-951D1C1AB841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7B605A7-0EB9-4979-9181-B2855DB4BE2F}">
      <dgm:prSet phldrT="[Text]" custT="1"/>
      <dgm:spPr/>
      <dgm:t>
        <a:bodyPr/>
        <a:lstStyle/>
        <a:p>
          <a:r>
            <a:rPr lang="cs-CZ" sz="1100" b="1" dirty="0"/>
            <a:t>Soukromé nezávislé</a:t>
          </a:r>
        </a:p>
      </dgm:t>
    </dgm:pt>
    <dgm:pt modelId="{CFAE6AFD-D08E-491F-A23C-F3DBCA0A82DB}" type="parTrans" cxnId="{ACC5D7AE-3A0A-40D5-9F48-13839182586B}">
      <dgm:prSet/>
      <dgm:spPr/>
      <dgm:t>
        <a:bodyPr/>
        <a:lstStyle/>
        <a:p>
          <a:endParaRPr lang="cs-CZ"/>
        </a:p>
      </dgm:t>
    </dgm:pt>
    <dgm:pt modelId="{A1E26540-B258-4E10-B6FE-57DECD868197}" type="sibTrans" cxnId="{ACC5D7AE-3A0A-40D5-9F48-13839182586B}">
      <dgm:prSet/>
      <dgm:spPr/>
      <dgm:t>
        <a:bodyPr/>
        <a:lstStyle/>
        <a:p>
          <a:endParaRPr lang="cs-CZ"/>
        </a:p>
      </dgm:t>
    </dgm:pt>
    <dgm:pt modelId="{17CBCCC1-2A70-4399-857E-6D9F5CDDE6B5}">
      <dgm:prSet phldrT="[Text]" custT="1"/>
      <dgm:spPr/>
      <dgm:t>
        <a:bodyPr/>
        <a:lstStyle/>
        <a:p>
          <a:r>
            <a:rPr lang="cs-CZ" sz="1100" b="1" dirty="0"/>
            <a:t>Státní podniky</a:t>
          </a:r>
        </a:p>
      </dgm:t>
    </dgm:pt>
    <dgm:pt modelId="{BE0E6430-8F50-4849-BDA5-3274978EC239}" type="parTrans" cxnId="{58C5C824-5644-4C52-8A4B-74404DDDEC29}">
      <dgm:prSet/>
      <dgm:spPr/>
      <dgm:t>
        <a:bodyPr/>
        <a:lstStyle/>
        <a:p>
          <a:endParaRPr lang="cs-CZ"/>
        </a:p>
      </dgm:t>
    </dgm:pt>
    <dgm:pt modelId="{58DF1278-23BA-44BD-99C1-1A017CF3326F}" type="sibTrans" cxnId="{58C5C824-5644-4C52-8A4B-74404DDDEC29}">
      <dgm:prSet/>
      <dgm:spPr/>
      <dgm:t>
        <a:bodyPr/>
        <a:lstStyle/>
        <a:p>
          <a:endParaRPr lang="cs-CZ"/>
        </a:p>
      </dgm:t>
    </dgm:pt>
    <dgm:pt modelId="{AC16F65A-2F97-497E-8250-BF44D414EC6D}">
      <dgm:prSet phldrT="[Text]" custT="1"/>
      <dgm:spPr/>
      <dgm:t>
        <a:bodyPr/>
        <a:lstStyle/>
        <a:p>
          <a:r>
            <a:rPr lang="cs-CZ" sz="1100" b="1" dirty="0"/>
            <a:t>Neziskové organizace</a:t>
          </a:r>
        </a:p>
      </dgm:t>
    </dgm:pt>
    <dgm:pt modelId="{F48C1386-7092-4A58-8193-372F2902E9AA}" type="parTrans" cxnId="{367AFDFA-D2D8-42BF-B8D8-7BA016C88357}">
      <dgm:prSet/>
      <dgm:spPr/>
      <dgm:t>
        <a:bodyPr/>
        <a:lstStyle/>
        <a:p>
          <a:endParaRPr lang="cs-CZ"/>
        </a:p>
      </dgm:t>
    </dgm:pt>
    <dgm:pt modelId="{BED29787-1CD3-4727-BC8E-36D6318BE931}" type="sibTrans" cxnId="{367AFDFA-D2D8-42BF-B8D8-7BA016C88357}">
      <dgm:prSet/>
      <dgm:spPr/>
      <dgm:t>
        <a:bodyPr/>
        <a:lstStyle/>
        <a:p>
          <a:r>
            <a:rPr lang="cs-CZ" dirty="0"/>
            <a:t>družstevní</a:t>
          </a:r>
        </a:p>
      </dgm:t>
    </dgm:pt>
    <dgm:pt modelId="{53A24747-8720-4335-A60A-AA555E9A64E9}">
      <dgm:prSet phldrT="[Text]" custT="1"/>
      <dgm:spPr/>
      <dgm:t>
        <a:bodyPr/>
        <a:lstStyle/>
        <a:p>
          <a:r>
            <a:rPr lang="cs-CZ" sz="1100" b="1" dirty="0"/>
            <a:t>Obchodní zastoupení</a:t>
          </a:r>
        </a:p>
      </dgm:t>
    </dgm:pt>
    <dgm:pt modelId="{ECB89C73-6254-4397-A8DD-20AD1972546F}" type="parTrans" cxnId="{2075E2DD-1029-4C04-BA5D-019F6CB3918C}">
      <dgm:prSet/>
      <dgm:spPr/>
      <dgm:t>
        <a:bodyPr/>
        <a:lstStyle/>
        <a:p>
          <a:endParaRPr lang="cs-CZ"/>
        </a:p>
      </dgm:t>
    </dgm:pt>
    <dgm:pt modelId="{74EBCB65-E153-426F-B008-C32FC2239827}" type="sibTrans" cxnId="{2075E2DD-1029-4C04-BA5D-019F6CB3918C}">
      <dgm:prSet/>
      <dgm:spPr/>
      <dgm:t>
        <a:bodyPr/>
        <a:lstStyle/>
        <a:p>
          <a:endParaRPr lang="cs-CZ"/>
        </a:p>
      </dgm:t>
    </dgm:pt>
    <dgm:pt modelId="{B122914C-F550-46CF-AB7D-32719E69E117}" type="pres">
      <dgm:prSet presAssocID="{6AE2487E-2892-4E65-8DA0-951D1C1AB841}" presName="Name0" presStyleCnt="0">
        <dgm:presLayoutVars>
          <dgm:chMax/>
          <dgm:chPref/>
          <dgm:dir/>
          <dgm:animLvl val="lvl"/>
        </dgm:presLayoutVars>
      </dgm:prSet>
      <dgm:spPr/>
    </dgm:pt>
    <dgm:pt modelId="{FA239A66-B814-4C20-AD8B-53A258E88C62}" type="pres">
      <dgm:prSet presAssocID="{C7B605A7-0EB9-4979-9181-B2855DB4BE2F}" presName="composite" presStyleCnt="0"/>
      <dgm:spPr/>
    </dgm:pt>
    <dgm:pt modelId="{06EA155F-FD15-40D5-9EFE-569DE837D748}" type="pres">
      <dgm:prSet presAssocID="{C7B605A7-0EB9-4979-9181-B2855DB4BE2F}" presName="Parent1" presStyleLbl="node1" presStyleIdx="0" presStyleCnt="8" custScaleX="121560">
        <dgm:presLayoutVars>
          <dgm:chMax val="1"/>
          <dgm:chPref val="1"/>
          <dgm:bulletEnabled val="1"/>
        </dgm:presLayoutVars>
      </dgm:prSet>
      <dgm:spPr/>
    </dgm:pt>
    <dgm:pt modelId="{409241C1-C453-4828-9D76-6E388B209E74}" type="pres">
      <dgm:prSet presAssocID="{C7B605A7-0EB9-4979-9181-B2855DB4BE2F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77EC496-0C3E-410B-92FB-C896611F48D3}" type="pres">
      <dgm:prSet presAssocID="{C7B605A7-0EB9-4979-9181-B2855DB4BE2F}" presName="BalanceSpacing" presStyleCnt="0"/>
      <dgm:spPr/>
    </dgm:pt>
    <dgm:pt modelId="{321CCE0F-5379-47F1-8AD5-3F91E1D971B9}" type="pres">
      <dgm:prSet presAssocID="{C7B605A7-0EB9-4979-9181-B2855DB4BE2F}" presName="BalanceSpacing1" presStyleCnt="0"/>
      <dgm:spPr/>
    </dgm:pt>
    <dgm:pt modelId="{4B6ADF9E-CC9C-4242-A67B-577D6F9E9D24}" type="pres">
      <dgm:prSet presAssocID="{A1E26540-B258-4E10-B6FE-57DECD868197}" presName="Accent1Text" presStyleLbl="node1" presStyleIdx="1" presStyleCnt="8"/>
      <dgm:spPr/>
    </dgm:pt>
    <dgm:pt modelId="{DC611E09-2D65-4D18-8DE7-00FDCF2AD32D}" type="pres">
      <dgm:prSet presAssocID="{A1E26540-B258-4E10-B6FE-57DECD868197}" presName="spaceBetweenRectangles" presStyleCnt="0"/>
      <dgm:spPr/>
    </dgm:pt>
    <dgm:pt modelId="{78C93A67-65D7-47B2-B2BD-37A1F3816473}" type="pres">
      <dgm:prSet presAssocID="{53A24747-8720-4335-A60A-AA555E9A64E9}" presName="composite" presStyleCnt="0"/>
      <dgm:spPr/>
    </dgm:pt>
    <dgm:pt modelId="{3F524EFC-6392-4CB7-A2DC-B01C1D0BB204}" type="pres">
      <dgm:prSet presAssocID="{53A24747-8720-4335-A60A-AA555E9A64E9}" presName="Parent1" presStyleLbl="node1" presStyleIdx="2" presStyleCnt="8" custScaleX="124720">
        <dgm:presLayoutVars>
          <dgm:chMax val="1"/>
          <dgm:chPref val="1"/>
          <dgm:bulletEnabled val="1"/>
        </dgm:presLayoutVars>
      </dgm:prSet>
      <dgm:spPr/>
    </dgm:pt>
    <dgm:pt modelId="{3447184F-D26E-4F5C-8381-3A9EA1B2B7B2}" type="pres">
      <dgm:prSet presAssocID="{53A24747-8720-4335-A60A-AA555E9A64E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6F5D561-B5E9-4F5A-B87A-2AAF4E664095}" type="pres">
      <dgm:prSet presAssocID="{53A24747-8720-4335-A60A-AA555E9A64E9}" presName="BalanceSpacing" presStyleCnt="0"/>
      <dgm:spPr/>
    </dgm:pt>
    <dgm:pt modelId="{6770DA4A-2077-4F8D-B3E2-0232235D7E6C}" type="pres">
      <dgm:prSet presAssocID="{53A24747-8720-4335-A60A-AA555E9A64E9}" presName="BalanceSpacing1" presStyleCnt="0"/>
      <dgm:spPr/>
    </dgm:pt>
    <dgm:pt modelId="{6D5BE21E-1919-42F5-9AD5-F25D2D6E87CF}" type="pres">
      <dgm:prSet presAssocID="{74EBCB65-E153-426F-B008-C32FC2239827}" presName="Accent1Text" presStyleLbl="node1" presStyleIdx="3" presStyleCnt="8"/>
      <dgm:spPr/>
    </dgm:pt>
    <dgm:pt modelId="{0EFABF3F-ADC4-4F7E-BB67-67D4C5BF3379}" type="pres">
      <dgm:prSet presAssocID="{74EBCB65-E153-426F-B008-C32FC2239827}" presName="spaceBetweenRectangles" presStyleCnt="0"/>
      <dgm:spPr/>
    </dgm:pt>
    <dgm:pt modelId="{7FFAB12B-361D-45EF-9DD7-2A3D8253BFA8}" type="pres">
      <dgm:prSet presAssocID="{17CBCCC1-2A70-4399-857E-6D9F5CDDE6B5}" presName="composite" presStyleCnt="0"/>
      <dgm:spPr/>
    </dgm:pt>
    <dgm:pt modelId="{EC2E0040-BB36-4B0D-94D8-B0C9F6E873AA}" type="pres">
      <dgm:prSet presAssocID="{17CBCCC1-2A70-4399-857E-6D9F5CDDE6B5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DD542174-5FA2-4960-87A2-160D3D53BF43}" type="pres">
      <dgm:prSet presAssocID="{17CBCCC1-2A70-4399-857E-6D9F5CDDE6B5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DDEDA02-6C1B-4FA4-996B-27414AF3477A}" type="pres">
      <dgm:prSet presAssocID="{17CBCCC1-2A70-4399-857E-6D9F5CDDE6B5}" presName="BalanceSpacing" presStyleCnt="0"/>
      <dgm:spPr/>
    </dgm:pt>
    <dgm:pt modelId="{3EEE7D0F-B590-4355-959D-8A7857910E30}" type="pres">
      <dgm:prSet presAssocID="{17CBCCC1-2A70-4399-857E-6D9F5CDDE6B5}" presName="BalanceSpacing1" presStyleCnt="0"/>
      <dgm:spPr/>
    </dgm:pt>
    <dgm:pt modelId="{7A59B4B0-DE5F-4224-A684-06422E4C516E}" type="pres">
      <dgm:prSet presAssocID="{58DF1278-23BA-44BD-99C1-1A017CF3326F}" presName="Accent1Text" presStyleLbl="node1" presStyleIdx="5" presStyleCnt="8"/>
      <dgm:spPr/>
    </dgm:pt>
    <dgm:pt modelId="{273449C3-67DC-40F9-AAA5-8CBF131B02DE}" type="pres">
      <dgm:prSet presAssocID="{58DF1278-23BA-44BD-99C1-1A017CF3326F}" presName="spaceBetweenRectangles" presStyleCnt="0"/>
      <dgm:spPr/>
    </dgm:pt>
    <dgm:pt modelId="{15D4D1DA-4F84-4AFE-910A-CFDECAC31AB3}" type="pres">
      <dgm:prSet presAssocID="{AC16F65A-2F97-497E-8250-BF44D414EC6D}" presName="composite" presStyleCnt="0"/>
      <dgm:spPr/>
    </dgm:pt>
    <dgm:pt modelId="{BEDF9AEF-2174-4311-A20A-F75F6BE7DEE5}" type="pres">
      <dgm:prSet presAssocID="{AC16F65A-2F97-497E-8250-BF44D414EC6D}" presName="Parent1" presStyleLbl="node1" presStyleIdx="6" presStyleCnt="8" custScaleX="144244">
        <dgm:presLayoutVars>
          <dgm:chMax val="1"/>
          <dgm:chPref val="1"/>
          <dgm:bulletEnabled val="1"/>
        </dgm:presLayoutVars>
      </dgm:prSet>
      <dgm:spPr/>
    </dgm:pt>
    <dgm:pt modelId="{AFE27D39-0835-4C42-8B5F-28B917723856}" type="pres">
      <dgm:prSet presAssocID="{AC16F65A-2F97-497E-8250-BF44D414EC6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F283503-515D-4F7F-A2F8-9BEE34DA242D}" type="pres">
      <dgm:prSet presAssocID="{AC16F65A-2F97-497E-8250-BF44D414EC6D}" presName="BalanceSpacing" presStyleCnt="0"/>
      <dgm:spPr/>
    </dgm:pt>
    <dgm:pt modelId="{6CCA5CFC-C10E-482A-9170-DE29838E04F5}" type="pres">
      <dgm:prSet presAssocID="{AC16F65A-2F97-497E-8250-BF44D414EC6D}" presName="BalanceSpacing1" presStyleCnt="0"/>
      <dgm:spPr/>
    </dgm:pt>
    <dgm:pt modelId="{1B5E3E87-EC84-48B7-A2B9-A5B01671E166}" type="pres">
      <dgm:prSet presAssocID="{BED29787-1CD3-4727-BC8E-36D6318BE931}" presName="Accent1Text" presStyleLbl="node1" presStyleIdx="7" presStyleCnt="8"/>
      <dgm:spPr/>
    </dgm:pt>
  </dgm:ptLst>
  <dgm:cxnLst>
    <dgm:cxn modelId="{2239E20C-26A2-4A4A-9A48-3D8FF405B5D0}" type="presOf" srcId="{17CBCCC1-2A70-4399-857E-6D9F5CDDE6B5}" destId="{EC2E0040-BB36-4B0D-94D8-B0C9F6E873AA}" srcOrd="0" destOrd="0" presId="urn:microsoft.com/office/officeart/2008/layout/AlternatingHexagons"/>
    <dgm:cxn modelId="{58C5C824-5644-4C52-8A4B-74404DDDEC29}" srcId="{6AE2487E-2892-4E65-8DA0-951D1C1AB841}" destId="{17CBCCC1-2A70-4399-857E-6D9F5CDDE6B5}" srcOrd="2" destOrd="0" parTransId="{BE0E6430-8F50-4849-BDA5-3274978EC239}" sibTransId="{58DF1278-23BA-44BD-99C1-1A017CF3326F}"/>
    <dgm:cxn modelId="{BA771E43-CA3E-4032-A1BF-5297928F7EC4}" type="presOf" srcId="{6AE2487E-2892-4E65-8DA0-951D1C1AB841}" destId="{B122914C-F550-46CF-AB7D-32719E69E117}" srcOrd="0" destOrd="0" presId="urn:microsoft.com/office/officeart/2008/layout/AlternatingHexagons"/>
    <dgm:cxn modelId="{875E1B54-F106-46EC-842C-FBE65F694F76}" type="presOf" srcId="{53A24747-8720-4335-A60A-AA555E9A64E9}" destId="{3F524EFC-6392-4CB7-A2DC-B01C1D0BB204}" srcOrd="0" destOrd="0" presId="urn:microsoft.com/office/officeart/2008/layout/AlternatingHexagons"/>
    <dgm:cxn modelId="{0B9F4A85-00D1-463B-8221-1414DF54069F}" type="presOf" srcId="{58DF1278-23BA-44BD-99C1-1A017CF3326F}" destId="{7A59B4B0-DE5F-4224-A684-06422E4C516E}" srcOrd="0" destOrd="0" presId="urn:microsoft.com/office/officeart/2008/layout/AlternatingHexagons"/>
    <dgm:cxn modelId="{BEAB0A94-02DB-4277-A7FB-C191D4228EF4}" type="presOf" srcId="{BED29787-1CD3-4727-BC8E-36D6318BE931}" destId="{1B5E3E87-EC84-48B7-A2B9-A5B01671E166}" srcOrd="0" destOrd="0" presId="urn:microsoft.com/office/officeart/2008/layout/AlternatingHexagons"/>
    <dgm:cxn modelId="{10691498-18A5-4A99-B564-5F32A0459630}" type="presOf" srcId="{AC16F65A-2F97-497E-8250-BF44D414EC6D}" destId="{BEDF9AEF-2174-4311-A20A-F75F6BE7DEE5}" srcOrd="0" destOrd="0" presId="urn:microsoft.com/office/officeart/2008/layout/AlternatingHexagons"/>
    <dgm:cxn modelId="{ACC5D7AE-3A0A-40D5-9F48-13839182586B}" srcId="{6AE2487E-2892-4E65-8DA0-951D1C1AB841}" destId="{C7B605A7-0EB9-4979-9181-B2855DB4BE2F}" srcOrd="0" destOrd="0" parTransId="{CFAE6AFD-D08E-491F-A23C-F3DBCA0A82DB}" sibTransId="{A1E26540-B258-4E10-B6FE-57DECD868197}"/>
    <dgm:cxn modelId="{778D6EB6-245A-4F9F-B04C-17A90885D442}" type="presOf" srcId="{A1E26540-B258-4E10-B6FE-57DECD868197}" destId="{4B6ADF9E-CC9C-4242-A67B-577D6F9E9D24}" srcOrd="0" destOrd="0" presId="urn:microsoft.com/office/officeart/2008/layout/AlternatingHexagons"/>
    <dgm:cxn modelId="{DFB1E1CF-08EE-4089-946F-0784AF4F16AF}" type="presOf" srcId="{C7B605A7-0EB9-4979-9181-B2855DB4BE2F}" destId="{06EA155F-FD15-40D5-9EFE-569DE837D748}" srcOrd="0" destOrd="0" presId="urn:microsoft.com/office/officeart/2008/layout/AlternatingHexagons"/>
    <dgm:cxn modelId="{2075E2DD-1029-4C04-BA5D-019F6CB3918C}" srcId="{6AE2487E-2892-4E65-8DA0-951D1C1AB841}" destId="{53A24747-8720-4335-A60A-AA555E9A64E9}" srcOrd="1" destOrd="0" parTransId="{ECB89C73-6254-4397-A8DD-20AD1972546F}" sibTransId="{74EBCB65-E153-426F-B008-C32FC2239827}"/>
    <dgm:cxn modelId="{4EF0AAF0-46AD-42CC-858C-3E202E91E374}" type="presOf" srcId="{74EBCB65-E153-426F-B008-C32FC2239827}" destId="{6D5BE21E-1919-42F5-9AD5-F25D2D6E87CF}" srcOrd="0" destOrd="0" presId="urn:microsoft.com/office/officeart/2008/layout/AlternatingHexagons"/>
    <dgm:cxn modelId="{367AFDFA-D2D8-42BF-B8D8-7BA016C88357}" srcId="{6AE2487E-2892-4E65-8DA0-951D1C1AB841}" destId="{AC16F65A-2F97-497E-8250-BF44D414EC6D}" srcOrd="3" destOrd="0" parTransId="{F48C1386-7092-4A58-8193-372F2902E9AA}" sibTransId="{BED29787-1CD3-4727-BC8E-36D6318BE931}"/>
    <dgm:cxn modelId="{9C0397C4-9FE3-4DB6-BBBC-9A9E9834AB8B}" type="presParOf" srcId="{B122914C-F550-46CF-AB7D-32719E69E117}" destId="{FA239A66-B814-4C20-AD8B-53A258E88C62}" srcOrd="0" destOrd="0" presId="urn:microsoft.com/office/officeart/2008/layout/AlternatingHexagons"/>
    <dgm:cxn modelId="{341F1BC8-4E15-493A-A101-B2178BFB20DE}" type="presParOf" srcId="{FA239A66-B814-4C20-AD8B-53A258E88C62}" destId="{06EA155F-FD15-40D5-9EFE-569DE837D748}" srcOrd="0" destOrd="0" presId="urn:microsoft.com/office/officeart/2008/layout/AlternatingHexagons"/>
    <dgm:cxn modelId="{7430E881-36E1-461A-9B80-1A6FF5CD2DBC}" type="presParOf" srcId="{FA239A66-B814-4C20-AD8B-53A258E88C62}" destId="{409241C1-C453-4828-9D76-6E388B209E74}" srcOrd="1" destOrd="0" presId="urn:microsoft.com/office/officeart/2008/layout/AlternatingHexagons"/>
    <dgm:cxn modelId="{F5E4B5DD-69C6-4FA3-A76C-A4CF18A54B71}" type="presParOf" srcId="{FA239A66-B814-4C20-AD8B-53A258E88C62}" destId="{277EC496-0C3E-410B-92FB-C896611F48D3}" srcOrd="2" destOrd="0" presId="urn:microsoft.com/office/officeart/2008/layout/AlternatingHexagons"/>
    <dgm:cxn modelId="{23F53425-1DCE-4A68-8BB2-BCC8D6E0CDC0}" type="presParOf" srcId="{FA239A66-B814-4C20-AD8B-53A258E88C62}" destId="{321CCE0F-5379-47F1-8AD5-3F91E1D971B9}" srcOrd="3" destOrd="0" presId="urn:microsoft.com/office/officeart/2008/layout/AlternatingHexagons"/>
    <dgm:cxn modelId="{103CEB0A-36FD-4098-913F-B29C8AD70787}" type="presParOf" srcId="{FA239A66-B814-4C20-AD8B-53A258E88C62}" destId="{4B6ADF9E-CC9C-4242-A67B-577D6F9E9D24}" srcOrd="4" destOrd="0" presId="urn:microsoft.com/office/officeart/2008/layout/AlternatingHexagons"/>
    <dgm:cxn modelId="{3C432A1C-7C95-479F-9F7B-8472FBA60793}" type="presParOf" srcId="{B122914C-F550-46CF-AB7D-32719E69E117}" destId="{DC611E09-2D65-4D18-8DE7-00FDCF2AD32D}" srcOrd="1" destOrd="0" presId="urn:microsoft.com/office/officeart/2008/layout/AlternatingHexagons"/>
    <dgm:cxn modelId="{30D8EE62-4975-4D88-9925-D59F0823D4A9}" type="presParOf" srcId="{B122914C-F550-46CF-AB7D-32719E69E117}" destId="{78C93A67-65D7-47B2-B2BD-37A1F3816473}" srcOrd="2" destOrd="0" presId="urn:microsoft.com/office/officeart/2008/layout/AlternatingHexagons"/>
    <dgm:cxn modelId="{5F2BAA6F-F2F2-47B6-BE78-36BDCBF72973}" type="presParOf" srcId="{78C93A67-65D7-47B2-B2BD-37A1F3816473}" destId="{3F524EFC-6392-4CB7-A2DC-B01C1D0BB204}" srcOrd="0" destOrd="0" presId="urn:microsoft.com/office/officeart/2008/layout/AlternatingHexagons"/>
    <dgm:cxn modelId="{D8F9CED3-29D5-4E2A-9E50-5268B5C00CF9}" type="presParOf" srcId="{78C93A67-65D7-47B2-B2BD-37A1F3816473}" destId="{3447184F-D26E-4F5C-8381-3A9EA1B2B7B2}" srcOrd="1" destOrd="0" presId="urn:microsoft.com/office/officeart/2008/layout/AlternatingHexagons"/>
    <dgm:cxn modelId="{DE325F49-11D9-400D-80B7-8B821A077039}" type="presParOf" srcId="{78C93A67-65D7-47B2-B2BD-37A1F3816473}" destId="{36F5D561-B5E9-4F5A-B87A-2AAF4E664095}" srcOrd="2" destOrd="0" presId="urn:microsoft.com/office/officeart/2008/layout/AlternatingHexagons"/>
    <dgm:cxn modelId="{AF4EF91B-12BD-4E53-9941-ECD55BB010DD}" type="presParOf" srcId="{78C93A67-65D7-47B2-B2BD-37A1F3816473}" destId="{6770DA4A-2077-4F8D-B3E2-0232235D7E6C}" srcOrd="3" destOrd="0" presId="urn:microsoft.com/office/officeart/2008/layout/AlternatingHexagons"/>
    <dgm:cxn modelId="{6E647B79-A4AB-4E2F-9EC4-B7854340D22A}" type="presParOf" srcId="{78C93A67-65D7-47B2-B2BD-37A1F3816473}" destId="{6D5BE21E-1919-42F5-9AD5-F25D2D6E87CF}" srcOrd="4" destOrd="0" presId="urn:microsoft.com/office/officeart/2008/layout/AlternatingHexagons"/>
    <dgm:cxn modelId="{27CEAEB2-5914-4389-B2B5-6201C777D21A}" type="presParOf" srcId="{B122914C-F550-46CF-AB7D-32719E69E117}" destId="{0EFABF3F-ADC4-4F7E-BB67-67D4C5BF3379}" srcOrd="3" destOrd="0" presId="urn:microsoft.com/office/officeart/2008/layout/AlternatingHexagons"/>
    <dgm:cxn modelId="{3DB847DC-22F8-4BA2-97BE-ED4ABA9F553B}" type="presParOf" srcId="{B122914C-F550-46CF-AB7D-32719E69E117}" destId="{7FFAB12B-361D-45EF-9DD7-2A3D8253BFA8}" srcOrd="4" destOrd="0" presId="urn:microsoft.com/office/officeart/2008/layout/AlternatingHexagons"/>
    <dgm:cxn modelId="{770BB47D-4928-4078-BCA5-53191231ACD0}" type="presParOf" srcId="{7FFAB12B-361D-45EF-9DD7-2A3D8253BFA8}" destId="{EC2E0040-BB36-4B0D-94D8-B0C9F6E873AA}" srcOrd="0" destOrd="0" presId="urn:microsoft.com/office/officeart/2008/layout/AlternatingHexagons"/>
    <dgm:cxn modelId="{D64BF68E-1368-4F01-913C-7B6223CA58CE}" type="presParOf" srcId="{7FFAB12B-361D-45EF-9DD7-2A3D8253BFA8}" destId="{DD542174-5FA2-4960-87A2-160D3D53BF43}" srcOrd="1" destOrd="0" presId="urn:microsoft.com/office/officeart/2008/layout/AlternatingHexagons"/>
    <dgm:cxn modelId="{B4896DC0-87F1-4EDA-8E66-A05D2A6AAA4A}" type="presParOf" srcId="{7FFAB12B-361D-45EF-9DD7-2A3D8253BFA8}" destId="{6DDEDA02-6C1B-4FA4-996B-27414AF3477A}" srcOrd="2" destOrd="0" presId="urn:microsoft.com/office/officeart/2008/layout/AlternatingHexagons"/>
    <dgm:cxn modelId="{26C98F04-8B86-4ABD-8B80-AE34098B0374}" type="presParOf" srcId="{7FFAB12B-361D-45EF-9DD7-2A3D8253BFA8}" destId="{3EEE7D0F-B590-4355-959D-8A7857910E30}" srcOrd="3" destOrd="0" presId="urn:microsoft.com/office/officeart/2008/layout/AlternatingHexagons"/>
    <dgm:cxn modelId="{5BAE2EF2-244F-49CC-9568-F87221F3D96A}" type="presParOf" srcId="{7FFAB12B-361D-45EF-9DD7-2A3D8253BFA8}" destId="{7A59B4B0-DE5F-4224-A684-06422E4C516E}" srcOrd="4" destOrd="0" presId="urn:microsoft.com/office/officeart/2008/layout/AlternatingHexagons"/>
    <dgm:cxn modelId="{D45FF2E6-45AA-4F8A-B872-5842DE94834D}" type="presParOf" srcId="{B122914C-F550-46CF-AB7D-32719E69E117}" destId="{273449C3-67DC-40F9-AAA5-8CBF131B02DE}" srcOrd="5" destOrd="0" presId="urn:microsoft.com/office/officeart/2008/layout/AlternatingHexagons"/>
    <dgm:cxn modelId="{DE23371F-A240-40EA-9062-EA1C4E121AF4}" type="presParOf" srcId="{B122914C-F550-46CF-AB7D-32719E69E117}" destId="{15D4D1DA-4F84-4AFE-910A-CFDECAC31AB3}" srcOrd="6" destOrd="0" presId="urn:microsoft.com/office/officeart/2008/layout/AlternatingHexagons"/>
    <dgm:cxn modelId="{6652E20E-2B89-4464-891E-091BD3A96078}" type="presParOf" srcId="{15D4D1DA-4F84-4AFE-910A-CFDECAC31AB3}" destId="{BEDF9AEF-2174-4311-A20A-F75F6BE7DEE5}" srcOrd="0" destOrd="0" presId="urn:microsoft.com/office/officeart/2008/layout/AlternatingHexagons"/>
    <dgm:cxn modelId="{A168FEA9-599C-4D41-8CED-8394D0BF42AA}" type="presParOf" srcId="{15D4D1DA-4F84-4AFE-910A-CFDECAC31AB3}" destId="{AFE27D39-0835-4C42-8B5F-28B917723856}" srcOrd="1" destOrd="0" presId="urn:microsoft.com/office/officeart/2008/layout/AlternatingHexagons"/>
    <dgm:cxn modelId="{68C35F93-F577-4A61-8063-37F7EA899C36}" type="presParOf" srcId="{15D4D1DA-4F84-4AFE-910A-CFDECAC31AB3}" destId="{EF283503-515D-4F7F-A2F8-9BEE34DA242D}" srcOrd="2" destOrd="0" presId="urn:microsoft.com/office/officeart/2008/layout/AlternatingHexagons"/>
    <dgm:cxn modelId="{DB1130A7-ADEB-47C0-8738-3768C9C8422C}" type="presParOf" srcId="{15D4D1DA-4F84-4AFE-910A-CFDECAC31AB3}" destId="{6CCA5CFC-C10E-482A-9170-DE29838E04F5}" srcOrd="3" destOrd="0" presId="urn:microsoft.com/office/officeart/2008/layout/AlternatingHexagons"/>
    <dgm:cxn modelId="{55BE2324-8723-4EC5-8C80-40256E600475}" type="presParOf" srcId="{15D4D1DA-4F84-4AFE-910A-CFDECAC31AB3}" destId="{1B5E3E87-EC84-48B7-A2B9-A5B01671E16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75B39-B1C3-462F-B0B9-DC361F12B37C}">
      <dsp:nvSpPr>
        <dsp:cNvPr id="0" name=""/>
        <dsp:cNvSpPr/>
      </dsp:nvSpPr>
      <dsp:spPr>
        <a:xfrm>
          <a:off x="46536" y="1376"/>
          <a:ext cx="3487500" cy="20925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b="0" i="0" kern="1200" dirty="0"/>
            <a:t>Vysvětlení současné struktury maloobchodu</a:t>
          </a:r>
          <a:endParaRPr lang="cs-CZ" sz="3300" kern="1200" dirty="0"/>
        </a:p>
      </dsp:txBody>
      <dsp:txXfrm>
        <a:off x="46536" y="1376"/>
        <a:ext cx="3487500" cy="2092500"/>
      </dsp:txXfrm>
    </dsp:sp>
    <dsp:sp modelId="{37CBB57A-88BC-4C2F-A7DA-D63C475F60A1}">
      <dsp:nvSpPr>
        <dsp:cNvPr id="0" name=""/>
        <dsp:cNvSpPr/>
      </dsp:nvSpPr>
      <dsp:spPr>
        <a:xfrm>
          <a:off x="3882787" y="1376"/>
          <a:ext cx="3487500" cy="2092500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Předpověď budoucího vývoje (?)</a:t>
          </a:r>
        </a:p>
      </dsp:txBody>
      <dsp:txXfrm>
        <a:off x="3882787" y="1376"/>
        <a:ext cx="3487500" cy="2092500"/>
      </dsp:txXfrm>
    </dsp:sp>
    <dsp:sp modelId="{DFA0A26D-5743-48B2-9018-EF75507A5293}">
      <dsp:nvSpPr>
        <dsp:cNvPr id="0" name=""/>
        <dsp:cNvSpPr/>
      </dsp:nvSpPr>
      <dsp:spPr>
        <a:xfrm>
          <a:off x="46536" y="2442627"/>
          <a:ext cx="3487500" cy="2092500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Historická omezení</a:t>
          </a:r>
        </a:p>
      </dsp:txBody>
      <dsp:txXfrm>
        <a:off x="46536" y="2442627"/>
        <a:ext cx="3487500" cy="2092500"/>
      </dsp:txXfrm>
    </dsp:sp>
    <dsp:sp modelId="{4BEDF375-80EE-4FBE-B5BD-73A581A725BF}">
      <dsp:nvSpPr>
        <dsp:cNvPr id="0" name=""/>
        <dsp:cNvSpPr/>
      </dsp:nvSpPr>
      <dsp:spPr>
        <a:xfrm>
          <a:off x="3882787" y="2442627"/>
          <a:ext cx="3487500" cy="2092500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Jsou to jen teorie</a:t>
          </a:r>
        </a:p>
      </dsp:txBody>
      <dsp:txXfrm>
        <a:off x="3882787" y="2442627"/>
        <a:ext cx="3487500" cy="209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9FEC5-F8F9-47F1-A258-470686CEA3E1}">
      <dsp:nvSpPr>
        <dsp:cNvPr id="0" name=""/>
        <dsp:cNvSpPr/>
      </dsp:nvSpPr>
      <dsp:spPr>
        <a:xfrm>
          <a:off x="4505778" y="3133788"/>
          <a:ext cx="2561886" cy="1474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Vysoké ceny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Vysoké marže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Maximální povědomí</a:t>
          </a:r>
        </a:p>
      </dsp:txBody>
      <dsp:txXfrm>
        <a:off x="5306739" y="3534864"/>
        <a:ext cx="1728530" cy="1041252"/>
      </dsp:txXfrm>
    </dsp:sp>
    <dsp:sp modelId="{70F69343-0D64-417B-AB42-19BA1DC4853A}">
      <dsp:nvSpPr>
        <dsp:cNvPr id="0" name=""/>
        <dsp:cNvSpPr/>
      </dsp:nvSpPr>
      <dsp:spPr>
        <a:xfrm>
          <a:off x="308518" y="3108186"/>
          <a:ext cx="2561886" cy="1474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Vstup nové konkurence vede ke ztrátě dominance</a:t>
          </a:r>
        </a:p>
      </dsp:txBody>
      <dsp:txXfrm>
        <a:off x="340913" y="3509262"/>
        <a:ext cx="1728530" cy="1041252"/>
      </dsp:txXfrm>
    </dsp:sp>
    <dsp:sp modelId="{7B586E29-71A0-45B3-99BF-ABAF2328BFC7}">
      <dsp:nvSpPr>
        <dsp:cNvPr id="0" name=""/>
        <dsp:cNvSpPr/>
      </dsp:nvSpPr>
      <dsp:spPr>
        <a:xfrm>
          <a:off x="4505778" y="29258"/>
          <a:ext cx="2561886" cy="1474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Růst cen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Růst marží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 dirty="0"/>
            <a:t>Růst povědomí</a:t>
          </a:r>
        </a:p>
      </dsp:txBody>
      <dsp:txXfrm>
        <a:off x="5306739" y="61653"/>
        <a:ext cx="1728530" cy="1041252"/>
      </dsp:txXfrm>
    </dsp:sp>
    <dsp:sp modelId="{D259D6B1-DB39-4438-8411-A89A62C050D3}">
      <dsp:nvSpPr>
        <dsp:cNvPr id="0" name=""/>
        <dsp:cNvSpPr/>
      </dsp:nvSpPr>
      <dsp:spPr>
        <a:xfrm>
          <a:off x="308518" y="29332"/>
          <a:ext cx="2561886" cy="147472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Nízká cena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Nízké marže</a:t>
          </a:r>
          <a:endParaRPr lang="cs-CZ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400" kern="1200"/>
            <a:t>Nízké povědomí</a:t>
          </a:r>
        </a:p>
      </dsp:txBody>
      <dsp:txXfrm>
        <a:off x="340913" y="61727"/>
        <a:ext cx="1728530" cy="1041252"/>
      </dsp:txXfrm>
    </dsp:sp>
    <dsp:sp modelId="{8870A718-5329-42F4-BBA8-FDF93868BF71}">
      <dsp:nvSpPr>
        <dsp:cNvPr id="0" name=""/>
        <dsp:cNvSpPr/>
      </dsp:nvSpPr>
      <dsp:spPr>
        <a:xfrm>
          <a:off x="1650174" y="262685"/>
          <a:ext cx="1995485" cy="199548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VSTUP</a:t>
          </a:r>
        </a:p>
      </dsp:txBody>
      <dsp:txXfrm>
        <a:off x="2234638" y="847149"/>
        <a:ext cx="1411021" cy="1411021"/>
      </dsp:txXfrm>
    </dsp:sp>
    <dsp:sp modelId="{FBA7B571-447A-422A-8F27-3678CA4BB35E}">
      <dsp:nvSpPr>
        <dsp:cNvPr id="0" name=""/>
        <dsp:cNvSpPr/>
      </dsp:nvSpPr>
      <dsp:spPr>
        <a:xfrm rot="5400000">
          <a:off x="3737830" y="262685"/>
          <a:ext cx="1995485" cy="1995485"/>
        </a:xfrm>
        <a:prstGeom prst="pieWedge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RŮST</a:t>
          </a:r>
        </a:p>
      </dsp:txBody>
      <dsp:txXfrm rot="-5400000">
        <a:off x="3737830" y="847149"/>
        <a:ext cx="1411021" cy="1411021"/>
      </dsp:txXfrm>
    </dsp:sp>
    <dsp:sp modelId="{AFD9129B-69AE-4CC7-A84C-34E6457E7FC6}">
      <dsp:nvSpPr>
        <dsp:cNvPr id="0" name=""/>
        <dsp:cNvSpPr/>
      </dsp:nvSpPr>
      <dsp:spPr>
        <a:xfrm rot="10800000">
          <a:off x="3737830" y="2350341"/>
          <a:ext cx="1995485" cy="1995485"/>
        </a:xfrm>
        <a:prstGeom prst="pieWedge">
          <a:avLst/>
        </a:prstGeom>
        <a:gradFill flip="none"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NASYCENÍ</a:t>
          </a:r>
        </a:p>
      </dsp:txBody>
      <dsp:txXfrm rot="10800000">
        <a:off x="3737830" y="2350341"/>
        <a:ext cx="1411021" cy="1411021"/>
      </dsp:txXfrm>
    </dsp:sp>
    <dsp:sp modelId="{6B779A5B-1BD6-4265-8585-4DAF2440F888}">
      <dsp:nvSpPr>
        <dsp:cNvPr id="0" name=""/>
        <dsp:cNvSpPr/>
      </dsp:nvSpPr>
      <dsp:spPr>
        <a:xfrm rot="16200000">
          <a:off x="1650174" y="2350341"/>
          <a:ext cx="1995485" cy="199548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POKLES</a:t>
          </a:r>
        </a:p>
      </dsp:txBody>
      <dsp:txXfrm rot="5400000">
        <a:off x="2234638" y="2350341"/>
        <a:ext cx="1411021" cy="1411021"/>
      </dsp:txXfrm>
    </dsp:sp>
    <dsp:sp modelId="{F4215563-C235-4EA7-8B28-565D4247ED9C}">
      <dsp:nvSpPr>
        <dsp:cNvPr id="0" name=""/>
        <dsp:cNvSpPr/>
      </dsp:nvSpPr>
      <dsp:spPr>
        <a:xfrm>
          <a:off x="3347259" y="1889489"/>
          <a:ext cx="688972" cy="599106"/>
        </a:xfrm>
        <a:prstGeom prst="circular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D7067944-AEAE-4025-BDAF-F36E08F52005}">
      <dsp:nvSpPr>
        <dsp:cNvPr id="0" name=""/>
        <dsp:cNvSpPr/>
      </dsp:nvSpPr>
      <dsp:spPr>
        <a:xfrm rot="10800000">
          <a:off x="3347259" y="2119915"/>
          <a:ext cx="688972" cy="599106"/>
        </a:xfrm>
        <a:prstGeom prst="circularArrow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94169-43CE-4CF2-A6A8-0F4BBAC4EADF}">
      <dsp:nvSpPr>
        <dsp:cNvPr id="0" name=""/>
        <dsp:cNvSpPr/>
      </dsp:nvSpPr>
      <dsp:spPr>
        <a:xfrm>
          <a:off x="2520" y="17821"/>
          <a:ext cx="2457152" cy="633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VSTUP – RŮST</a:t>
          </a:r>
          <a:endParaRPr lang="cs-CZ" sz="2000" kern="1200" dirty="0"/>
        </a:p>
      </dsp:txBody>
      <dsp:txXfrm>
        <a:off x="2520" y="17821"/>
        <a:ext cx="2457152" cy="633600"/>
      </dsp:txXfrm>
    </dsp:sp>
    <dsp:sp modelId="{BF392636-FD78-40C6-9F6F-62DA3BBBD4BF}">
      <dsp:nvSpPr>
        <dsp:cNvPr id="0" name=""/>
        <dsp:cNvSpPr/>
      </dsp:nvSpPr>
      <dsp:spPr>
        <a:xfrm>
          <a:off x="2520" y="651421"/>
          <a:ext cx="2457152" cy="42273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Omezená nabídka produktu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Základní zázemí prodejen a základní doprovodné služby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Co nejnižší možná cena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Tlak na co nejnižší náklady</a:t>
          </a:r>
        </a:p>
      </dsp:txBody>
      <dsp:txXfrm>
        <a:off x="2520" y="651421"/>
        <a:ext cx="2457152" cy="4227300"/>
      </dsp:txXfrm>
    </dsp:sp>
    <dsp:sp modelId="{8BEA72B1-40C2-4F62-A10F-2E6598DBBDD8}">
      <dsp:nvSpPr>
        <dsp:cNvPr id="0" name=""/>
        <dsp:cNvSpPr/>
      </dsp:nvSpPr>
      <dsp:spPr>
        <a:xfrm>
          <a:off x="2803674" y="17821"/>
          <a:ext cx="2457152" cy="633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RŮST – NASYCENÍ</a:t>
          </a:r>
          <a:endParaRPr lang="cs-CZ" sz="2000" kern="1200" dirty="0"/>
        </a:p>
      </dsp:txBody>
      <dsp:txXfrm>
        <a:off x="2803674" y="17821"/>
        <a:ext cx="2457152" cy="633600"/>
      </dsp:txXfrm>
    </dsp:sp>
    <dsp:sp modelId="{B3AC7AEA-AC22-405D-9C5B-1B392DC83C31}">
      <dsp:nvSpPr>
        <dsp:cNvPr id="0" name=""/>
        <dsp:cNvSpPr/>
      </dsp:nvSpPr>
      <dsp:spPr>
        <a:xfrm>
          <a:off x="2803674" y="651421"/>
          <a:ext cx="2457152" cy="42273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Rozšířená nabídka produktového portfolia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Investice do kvalitnějšího zázemí prodejny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Širší paleta doprovodných služeb a servisu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Růst cen a marží</a:t>
          </a:r>
        </a:p>
      </dsp:txBody>
      <dsp:txXfrm>
        <a:off x="2803674" y="651421"/>
        <a:ext cx="2457152" cy="4227300"/>
      </dsp:txXfrm>
    </dsp:sp>
    <dsp:sp modelId="{9366BDB4-0ED7-4C92-BD83-FED78E6E3003}">
      <dsp:nvSpPr>
        <dsp:cNvPr id="0" name=""/>
        <dsp:cNvSpPr/>
      </dsp:nvSpPr>
      <dsp:spPr>
        <a:xfrm>
          <a:off x="5604828" y="17821"/>
          <a:ext cx="2457152" cy="6336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NASYCENÍ – POKLES</a:t>
          </a:r>
          <a:endParaRPr lang="cs-CZ" sz="2000" kern="1200" dirty="0"/>
        </a:p>
      </dsp:txBody>
      <dsp:txXfrm>
        <a:off x="5604828" y="17821"/>
        <a:ext cx="2457152" cy="633600"/>
      </dsp:txXfrm>
    </dsp:sp>
    <dsp:sp modelId="{BC7F1A8B-DECD-4BFA-8AAF-E9F815D85087}">
      <dsp:nvSpPr>
        <dsp:cNvPr id="0" name=""/>
        <dsp:cNvSpPr/>
      </dsp:nvSpPr>
      <dsp:spPr>
        <a:xfrm>
          <a:off x="5604828" y="651421"/>
          <a:ext cx="2457152" cy="42273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Zavedení prémiových produktů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Vrcholné zázemí prodejny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Špičkové služby a servis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kern="1200" dirty="0"/>
            <a:t>Vysoké ceny</a:t>
          </a:r>
        </a:p>
      </dsp:txBody>
      <dsp:txXfrm>
        <a:off x="5604828" y="651421"/>
        <a:ext cx="2457152" cy="42273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30FF3-4049-4C73-92D1-1B4C65415A9A}">
      <dsp:nvSpPr>
        <dsp:cNvPr id="0" name=""/>
        <dsp:cNvSpPr/>
      </dsp:nvSpPr>
      <dsp:spPr>
        <a:xfrm rot="5400000">
          <a:off x="-164733" y="166303"/>
          <a:ext cx="1098221" cy="76875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Vývoj</a:t>
          </a:r>
        </a:p>
      </dsp:txBody>
      <dsp:txXfrm rot="-5400000">
        <a:off x="1" y="385946"/>
        <a:ext cx="768754" cy="329467"/>
      </dsp:txXfrm>
    </dsp:sp>
    <dsp:sp modelId="{F59E8D10-5E90-46A3-A05B-23B7178F08B0}">
      <dsp:nvSpPr>
        <dsp:cNvPr id="0" name=""/>
        <dsp:cNvSpPr/>
      </dsp:nvSpPr>
      <dsp:spPr>
        <a:xfrm rot="5400000">
          <a:off x="4059705" y="-3289380"/>
          <a:ext cx="713843" cy="729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Nový typ obchodu lišící se alespoň v jednom ze 4P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Nízké tržby, nízký až záporný zisk</a:t>
          </a:r>
        </a:p>
      </dsp:txBody>
      <dsp:txXfrm rot="-5400000">
        <a:off x="768755" y="36417"/>
        <a:ext cx="7260898" cy="644149"/>
      </dsp:txXfrm>
    </dsp:sp>
    <dsp:sp modelId="{D851EB6A-3297-46EC-8F86-9CFF4B9716E5}">
      <dsp:nvSpPr>
        <dsp:cNvPr id="0" name=""/>
        <dsp:cNvSpPr/>
      </dsp:nvSpPr>
      <dsp:spPr>
        <a:xfrm rot="5400000">
          <a:off x="-164733" y="1147475"/>
          <a:ext cx="1098221" cy="76875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106596"/>
                <a:satOff val="-23032"/>
                <a:lumOff val="220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-106596"/>
                <a:satOff val="-23032"/>
                <a:lumOff val="220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-106596"/>
                <a:satOff val="-23032"/>
                <a:lumOff val="220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shade val="50000"/>
              <a:hueOff val="-106596"/>
              <a:satOff val="-23032"/>
              <a:lumOff val="220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Zavádění</a:t>
          </a:r>
        </a:p>
      </dsp:txBody>
      <dsp:txXfrm rot="-5400000">
        <a:off x="1" y="1367118"/>
        <a:ext cx="768754" cy="329467"/>
      </dsp:txXfrm>
    </dsp:sp>
    <dsp:sp modelId="{971A1DB5-6DEA-40BC-A9E7-155C5294C3D1}">
      <dsp:nvSpPr>
        <dsp:cNvPr id="0" name=""/>
        <dsp:cNvSpPr/>
      </dsp:nvSpPr>
      <dsp:spPr>
        <a:xfrm rot="5400000">
          <a:off x="4059705" y="-2308208"/>
          <a:ext cx="713843" cy="729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106596"/>
              <a:satOff val="-23032"/>
              <a:lumOff val="220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Experimentování s novým typem na trhu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Nízké, ale rostoucí tržby i zisk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Vysoké riziko i náklady</a:t>
          </a:r>
        </a:p>
      </dsp:txBody>
      <dsp:txXfrm rot="-5400000">
        <a:off x="768755" y="1017589"/>
        <a:ext cx="7260898" cy="644149"/>
      </dsp:txXfrm>
    </dsp:sp>
    <dsp:sp modelId="{2221745D-6581-48D9-A593-DE96A1B028FD}">
      <dsp:nvSpPr>
        <dsp:cNvPr id="0" name=""/>
        <dsp:cNvSpPr/>
      </dsp:nvSpPr>
      <dsp:spPr>
        <a:xfrm rot="5400000">
          <a:off x="-164733" y="2128647"/>
          <a:ext cx="1098221" cy="76875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213193"/>
                <a:satOff val="-46063"/>
                <a:lumOff val="440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-213193"/>
                <a:satOff val="-46063"/>
                <a:lumOff val="440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-213193"/>
                <a:satOff val="-46063"/>
                <a:lumOff val="440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shade val="50000"/>
              <a:hueOff val="-213193"/>
              <a:satOff val="-46063"/>
              <a:lumOff val="440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Růst</a:t>
          </a:r>
        </a:p>
      </dsp:txBody>
      <dsp:txXfrm rot="-5400000">
        <a:off x="1" y="2348290"/>
        <a:ext cx="768754" cy="329467"/>
      </dsp:txXfrm>
    </dsp:sp>
    <dsp:sp modelId="{5C00FD77-C963-43C7-998C-68FAA9C5CC31}">
      <dsp:nvSpPr>
        <dsp:cNvPr id="0" name=""/>
        <dsp:cNvSpPr/>
      </dsp:nvSpPr>
      <dsp:spPr>
        <a:xfrm rot="5400000">
          <a:off x="4059705" y="-1327036"/>
          <a:ext cx="713843" cy="729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13193"/>
              <a:satOff val="-46063"/>
              <a:lumOff val="440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Rozšíření obchodního typu na celý trh - KONKURENCE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Prudký růst tržeb i zisku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Možný tlak na náklady jako výsledek konkurenčního boje</a:t>
          </a:r>
        </a:p>
      </dsp:txBody>
      <dsp:txXfrm rot="-5400000">
        <a:off x="768755" y="1998761"/>
        <a:ext cx="7260898" cy="644149"/>
      </dsp:txXfrm>
    </dsp:sp>
    <dsp:sp modelId="{89A99B2D-A928-48BE-BF06-B8119537ED47}">
      <dsp:nvSpPr>
        <dsp:cNvPr id="0" name=""/>
        <dsp:cNvSpPr/>
      </dsp:nvSpPr>
      <dsp:spPr>
        <a:xfrm rot="5400000">
          <a:off x="-164733" y="3109819"/>
          <a:ext cx="1098221" cy="76875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213193"/>
                <a:satOff val="-46063"/>
                <a:lumOff val="440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-213193"/>
                <a:satOff val="-46063"/>
                <a:lumOff val="440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-213193"/>
                <a:satOff val="-46063"/>
                <a:lumOff val="440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shade val="50000"/>
              <a:hueOff val="-213193"/>
              <a:satOff val="-46063"/>
              <a:lumOff val="440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Dospělost</a:t>
          </a:r>
        </a:p>
      </dsp:txBody>
      <dsp:txXfrm rot="-5400000">
        <a:off x="1" y="3329462"/>
        <a:ext cx="768754" cy="329467"/>
      </dsp:txXfrm>
    </dsp:sp>
    <dsp:sp modelId="{B941E235-06E3-486F-AB55-FCF3A8D65DD3}">
      <dsp:nvSpPr>
        <dsp:cNvPr id="0" name=""/>
        <dsp:cNvSpPr/>
      </dsp:nvSpPr>
      <dsp:spPr>
        <a:xfrm rot="5400000">
          <a:off x="4059705" y="-345864"/>
          <a:ext cx="713843" cy="729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213193"/>
              <a:satOff val="-46063"/>
              <a:lumOff val="4401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Nasycení trhu daným obchodním typem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Tržby i zisk stagnují, nastupují nové levnější možnosti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Snaha o co nejdelší udržení funkčního modelu</a:t>
          </a:r>
        </a:p>
      </dsp:txBody>
      <dsp:txXfrm rot="-5400000">
        <a:off x="768755" y="2979933"/>
        <a:ext cx="7260898" cy="644149"/>
      </dsp:txXfrm>
    </dsp:sp>
    <dsp:sp modelId="{7E568850-0A7E-4398-B08B-3D815A069C5F}">
      <dsp:nvSpPr>
        <dsp:cNvPr id="0" name=""/>
        <dsp:cNvSpPr/>
      </dsp:nvSpPr>
      <dsp:spPr>
        <a:xfrm rot="5400000">
          <a:off x="-164733" y="4090990"/>
          <a:ext cx="1098221" cy="768754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-106596"/>
                <a:satOff val="-23032"/>
                <a:lumOff val="220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-106596"/>
                <a:satOff val="-23032"/>
                <a:lumOff val="220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-106596"/>
                <a:satOff val="-23032"/>
                <a:lumOff val="220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shade val="50000"/>
              <a:hueOff val="-106596"/>
              <a:satOff val="-23032"/>
              <a:lumOff val="220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Pokles</a:t>
          </a:r>
        </a:p>
      </dsp:txBody>
      <dsp:txXfrm rot="-5400000">
        <a:off x="1" y="4310633"/>
        <a:ext cx="768754" cy="329467"/>
      </dsp:txXfrm>
    </dsp:sp>
    <dsp:sp modelId="{2884C3C1-FE5C-42DA-AF74-00E953684D42}">
      <dsp:nvSpPr>
        <dsp:cNvPr id="0" name=""/>
        <dsp:cNvSpPr/>
      </dsp:nvSpPr>
      <dsp:spPr>
        <a:xfrm rot="5400000">
          <a:off x="4059705" y="635307"/>
          <a:ext cx="713843" cy="72957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-106596"/>
              <a:satOff val="-23032"/>
              <a:lumOff val="220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Převaha nového obchodního typu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/>
            <a:t>Pokles tržeb i zisku v důsledku přesunu zákaznického zájmu k novým formám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Změna – úprava - inovace obchodního modelu za účelem udržení podnikání</a:t>
          </a:r>
        </a:p>
      </dsp:txBody>
      <dsp:txXfrm rot="-5400000">
        <a:off x="768755" y="3961105"/>
        <a:ext cx="7260898" cy="644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D27D5-4B21-4609-80C0-2B3F53F1B1FD}">
      <dsp:nvSpPr>
        <dsp:cNvPr id="0" name=""/>
        <dsp:cNvSpPr/>
      </dsp:nvSpPr>
      <dsp:spPr>
        <a:xfrm>
          <a:off x="100459" y="985"/>
          <a:ext cx="3753894" cy="225233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Teorie se zaměřuje na typ a šíři produktového portfolia</a:t>
          </a:r>
        </a:p>
      </dsp:txBody>
      <dsp:txXfrm>
        <a:off x="100459" y="985"/>
        <a:ext cx="3753894" cy="2252336"/>
      </dsp:txXfrm>
    </dsp:sp>
    <dsp:sp modelId="{B29ADF1C-38FE-4826-9C51-69EBB30924CE}">
      <dsp:nvSpPr>
        <dsp:cNvPr id="0" name=""/>
        <dsp:cNvSpPr/>
      </dsp:nvSpPr>
      <dsp:spPr>
        <a:xfrm>
          <a:off x="4229742" y="985"/>
          <a:ext cx="3753894" cy="225233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207934"/>
                <a:satOff val="-16306"/>
                <a:lumOff val="236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07934"/>
                <a:satOff val="-16306"/>
                <a:lumOff val="236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07934"/>
                <a:satOff val="-16306"/>
                <a:lumOff val="236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Střídaní diverzifikace a specifikace</a:t>
          </a:r>
        </a:p>
      </dsp:txBody>
      <dsp:txXfrm>
        <a:off x="4229742" y="985"/>
        <a:ext cx="3753894" cy="2252336"/>
      </dsp:txXfrm>
    </dsp:sp>
    <dsp:sp modelId="{9CF19490-8DF4-47FB-B37E-473B8ACD11D4}">
      <dsp:nvSpPr>
        <dsp:cNvPr id="0" name=""/>
        <dsp:cNvSpPr/>
      </dsp:nvSpPr>
      <dsp:spPr>
        <a:xfrm>
          <a:off x="100459" y="2628711"/>
          <a:ext cx="3753894" cy="225233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415868"/>
                <a:satOff val="-32612"/>
                <a:lumOff val="473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415868"/>
                <a:satOff val="-32612"/>
                <a:lumOff val="473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415868"/>
                <a:satOff val="-32612"/>
                <a:lumOff val="473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Předpokládá přechod obecný produkt &gt; specializovaný produkt &gt; obecný produkt</a:t>
          </a:r>
        </a:p>
      </dsp:txBody>
      <dsp:txXfrm>
        <a:off x="100459" y="2628711"/>
        <a:ext cx="3753894" cy="2252336"/>
      </dsp:txXfrm>
    </dsp:sp>
    <dsp:sp modelId="{D460ED0A-662E-40E1-A63F-65C5D8BD2B59}">
      <dsp:nvSpPr>
        <dsp:cNvPr id="0" name=""/>
        <dsp:cNvSpPr/>
      </dsp:nvSpPr>
      <dsp:spPr>
        <a:xfrm>
          <a:off x="4229742" y="2628711"/>
          <a:ext cx="3753894" cy="2252336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207934"/>
                <a:satOff val="-16306"/>
                <a:lumOff val="236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shade val="50000"/>
                <a:hueOff val="207934"/>
                <a:satOff val="-16306"/>
                <a:lumOff val="236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shade val="50000"/>
                <a:hueOff val="207934"/>
                <a:satOff val="-16306"/>
                <a:lumOff val="236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Tendence k rozšiřování portfolia až k hranici smazání specializace</a:t>
          </a:r>
        </a:p>
      </dsp:txBody>
      <dsp:txXfrm>
        <a:off x="4229742" y="2628711"/>
        <a:ext cx="3753894" cy="2252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A155F-FD15-40D5-9EFE-569DE837D748}">
      <dsp:nvSpPr>
        <dsp:cNvPr id="0" name=""/>
        <dsp:cNvSpPr/>
      </dsp:nvSpPr>
      <dsp:spPr>
        <a:xfrm rot="5400000">
          <a:off x="1857611" y="393818"/>
          <a:ext cx="1220025" cy="12902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Soukromé nezávislé</a:t>
          </a:r>
        </a:p>
      </dsp:txBody>
      <dsp:txXfrm rot="-5400000">
        <a:off x="2037536" y="632276"/>
        <a:ext cx="860177" cy="813350"/>
      </dsp:txXfrm>
    </dsp:sp>
    <dsp:sp modelId="{409241C1-C453-4828-9D76-6E388B209E74}">
      <dsp:nvSpPr>
        <dsp:cNvPr id="0" name=""/>
        <dsp:cNvSpPr/>
      </dsp:nvSpPr>
      <dsp:spPr>
        <a:xfrm>
          <a:off x="3030544" y="672943"/>
          <a:ext cx="1361548" cy="73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ADF9E-CC9C-4242-A67B-577D6F9E9D24}">
      <dsp:nvSpPr>
        <dsp:cNvPr id="0" name=""/>
        <dsp:cNvSpPr/>
      </dsp:nvSpPr>
      <dsp:spPr>
        <a:xfrm rot="5400000">
          <a:off x="711275" y="508239"/>
          <a:ext cx="1220025" cy="106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955981" y="619059"/>
        <a:ext cx="730612" cy="839783"/>
      </dsp:txXfrm>
    </dsp:sp>
    <dsp:sp modelId="{3F524EFC-6392-4CB7-A2DC-B01C1D0BB204}">
      <dsp:nvSpPr>
        <dsp:cNvPr id="0" name=""/>
        <dsp:cNvSpPr/>
      </dsp:nvSpPr>
      <dsp:spPr>
        <a:xfrm rot="5400000">
          <a:off x="1282247" y="1412605"/>
          <a:ext cx="1220025" cy="132380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Obchodní zastoupení</a:t>
          </a:r>
        </a:p>
      </dsp:txBody>
      <dsp:txXfrm rot="-5400000">
        <a:off x="1450991" y="1667834"/>
        <a:ext cx="882538" cy="813350"/>
      </dsp:txXfrm>
    </dsp:sp>
    <dsp:sp modelId="{3447184F-D26E-4F5C-8381-3A9EA1B2B7B2}">
      <dsp:nvSpPr>
        <dsp:cNvPr id="0" name=""/>
        <dsp:cNvSpPr/>
      </dsp:nvSpPr>
      <dsp:spPr>
        <a:xfrm>
          <a:off x="0" y="1708501"/>
          <a:ext cx="1317627" cy="73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BE21E-1919-42F5-9AD5-F25D2D6E87CF}">
      <dsp:nvSpPr>
        <dsp:cNvPr id="0" name=""/>
        <dsp:cNvSpPr/>
      </dsp:nvSpPr>
      <dsp:spPr>
        <a:xfrm rot="5400000">
          <a:off x="2428583" y="1543797"/>
          <a:ext cx="1220025" cy="106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2673289" y="1654617"/>
        <a:ext cx="730612" cy="839783"/>
      </dsp:txXfrm>
    </dsp:sp>
    <dsp:sp modelId="{EC2E0040-BB36-4B0D-94D8-B0C9F6E873AA}">
      <dsp:nvSpPr>
        <dsp:cNvPr id="0" name=""/>
        <dsp:cNvSpPr/>
      </dsp:nvSpPr>
      <dsp:spPr>
        <a:xfrm rot="5400000">
          <a:off x="1857611" y="2579355"/>
          <a:ext cx="1220025" cy="106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Státní podniky</a:t>
          </a:r>
        </a:p>
      </dsp:txBody>
      <dsp:txXfrm rot="-5400000">
        <a:off x="2102317" y="2690175"/>
        <a:ext cx="730612" cy="839783"/>
      </dsp:txXfrm>
    </dsp:sp>
    <dsp:sp modelId="{DD542174-5FA2-4960-87A2-160D3D53BF43}">
      <dsp:nvSpPr>
        <dsp:cNvPr id="0" name=""/>
        <dsp:cNvSpPr/>
      </dsp:nvSpPr>
      <dsp:spPr>
        <a:xfrm>
          <a:off x="3030544" y="2744059"/>
          <a:ext cx="1361548" cy="73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9B4B0-DE5F-4224-A684-06422E4C516E}">
      <dsp:nvSpPr>
        <dsp:cNvPr id="0" name=""/>
        <dsp:cNvSpPr/>
      </dsp:nvSpPr>
      <dsp:spPr>
        <a:xfrm rot="5400000">
          <a:off x="711275" y="2579355"/>
          <a:ext cx="1220025" cy="106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600" kern="1200"/>
        </a:p>
      </dsp:txBody>
      <dsp:txXfrm rot="-5400000">
        <a:off x="955981" y="2690175"/>
        <a:ext cx="730612" cy="839783"/>
      </dsp:txXfrm>
    </dsp:sp>
    <dsp:sp modelId="{BEDF9AEF-2174-4311-A20A-F75F6BE7DEE5}">
      <dsp:nvSpPr>
        <dsp:cNvPr id="0" name=""/>
        <dsp:cNvSpPr/>
      </dsp:nvSpPr>
      <dsp:spPr>
        <a:xfrm rot="5400000">
          <a:off x="1282247" y="3380105"/>
          <a:ext cx="1220025" cy="153103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Neziskové organizace</a:t>
          </a:r>
        </a:p>
      </dsp:txBody>
      <dsp:txXfrm rot="-5400000">
        <a:off x="1381914" y="3738950"/>
        <a:ext cx="1020692" cy="813350"/>
      </dsp:txXfrm>
    </dsp:sp>
    <dsp:sp modelId="{AFE27D39-0835-4C42-8B5F-28B917723856}">
      <dsp:nvSpPr>
        <dsp:cNvPr id="0" name=""/>
        <dsp:cNvSpPr/>
      </dsp:nvSpPr>
      <dsp:spPr>
        <a:xfrm>
          <a:off x="0" y="3779617"/>
          <a:ext cx="1317627" cy="732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5E3E87-EC84-48B7-A2B9-A5B01671E166}">
      <dsp:nvSpPr>
        <dsp:cNvPr id="0" name=""/>
        <dsp:cNvSpPr/>
      </dsp:nvSpPr>
      <dsp:spPr>
        <a:xfrm rot="5400000">
          <a:off x="2428583" y="3614913"/>
          <a:ext cx="1220025" cy="106142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družstevní</a:t>
          </a:r>
        </a:p>
      </dsp:txBody>
      <dsp:txXfrm rot="-5400000">
        <a:off x="2673289" y="3725733"/>
        <a:ext cx="730612" cy="839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A391A-10F7-E3CB-D758-BBD2BBD21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3D8522-26BC-D0B4-B173-49EEEA2DD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2BED20-EF3E-0C9A-4FDA-0AE7C557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D41E3D-EA62-23C7-68F9-EF31D011E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4E55D2-66B6-32A2-EBDD-AC0CF53A2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57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88A64B-D7E0-F4D7-ED85-7B61EB50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50DB11-18B8-2D70-063E-24699B175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E4D9C1-F82C-9FD3-F5F0-0CD128BB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ACED98-3DC6-3992-AA0C-EA728C6F4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A8428A-84B3-408A-3CF8-F625909A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60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89238C5-4196-1BF2-C169-15B004EDA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402F81-5DAC-B454-3DF6-25C94098B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0A7AB6-F6DB-4745-DD92-3D50BA2C4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09A9D3-320B-7640-627F-CA994B65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2A00AD-AA14-E3F0-DC70-F6911713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37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43339" y="188641"/>
            <a:ext cx="12048664" cy="6627288"/>
            <a:chOff x="827584" y="188641"/>
            <a:chExt cx="8316418" cy="6627288"/>
          </a:xfrm>
        </p:grpSpPr>
        <p:grpSp>
          <p:nvGrpSpPr>
            <p:cNvPr id="8" name="Groupe 7"/>
            <p:cNvGrpSpPr/>
            <p:nvPr userDrawn="1"/>
          </p:nvGrpSpPr>
          <p:grpSpPr>
            <a:xfrm>
              <a:off x="827584" y="188641"/>
              <a:ext cx="8316416" cy="1166190"/>
              <a:chOff x="827584" y="1"/>
              <a:chExt cx="8316416" cy="1166190"/>
            </a:xfrm>
          </p:grpSpPr>
          <p:sp>
            <p:nvSpPr>
              <p:cNvPr id="11" name="Triangle rectangle 10"/>
              <p:cNvSpPr/>
              <p:nvPr userDrawn="1"/>
            </p:nvSpPr>
            <p:spPr>
              <a:xfrm rot="16200000" flipH="1">
                <a:off x="827585" y="878160"/>
                <a:ext cx="288032" cy="28803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1800" dirty="0"/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827584" y="1"/>
                <a:ext cx="8316416" cy="87816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0000" rtlCol="0" anchor="ctr"/>
              <a:lstStyle/>
              <a:p>
                <a:pPr algn="l"/>
                <a:endParaRPr lang="en-US" sz="2400" b="1" cap="small" baseline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" name="Triangle rectangle 8"/>
            <p:cNvSpPr/>
            <p:nvPr userDrawn="1"/>
          </p:nvSpPr>
          <p:spPr>
            <a:xfrm flipH="1">
              <a:off x="827586" y="6051227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  <p:sp>
          <p:nvSpPr>
            <p:cNvPr id="10" name="Rectangle 9"/>
            <p:cNvSpPr/>
            <p:nvPr userDrawn="1"/>
          </p:nvSpPr>
          <p:spPr>
            <a:xfrm rot="10800000">
              <a:off x="827586" y="6339257"/>
              <a:ext cx="8316416" cy="476672"/>
            </a:xfrm>
            <a:prstGeom prst="rect">
              <a:avLst/>
            </a:prstGeom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5345" y="188642"/>
            <a:ext cx="10656755" cy="8781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00" y="1210814"/>
            <a:ext cx="11379200" cy="5128443"/>
          </a:xfrm>
        </p:spPr>
        <p:txBody>
          <a:bodyPr/>
          <a:lstStyle>
            <a:lvl1pPr marL="342900" indent="-342900">
              <a:buSzPct val="60000"/>
              <a:buFont typeface="Wingdings" panose="05000000000000000000" pitchFamily="2" charset="2"/>
              <a:buChar char="q"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8CAC-41BC-491C-9C8F-BAD32D9CD08B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Obdélník 12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1184565" y="5805265"/>
            <a:ext cx="575635" cy="32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87626303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06E02F-020D-4887-ABC7-A3DCD3D19023}" type="datetime1">
              <a:rPr lang="cs-CZ" smtClean="0"/>
              <a:t>18.01.2024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Základy obchodu a internacionalizace obchodu</a:t>
            </a:r>
            <a:endParaRPr lang="cs-CZ"/>
          </a:p>
        </p:txBody>
      </p:sp>
      <p:grpSp>
        <p:nvGrpSpPr>
          <p:cNvPr id="6" name="Groupe 12"/>
          <p:cNvGrpSpPr/>
          <p:nvPr/>
        </p:nvGrpSpPr>
        <p:grpSpPr>
          <a:xfrm>
            <a:off x="143339" y="2708921"/>
            <a:ext cx="12048661" cy="1257019"/>
            <a:chOff x="827584" y="288822"/>
            <a:chExt cx="8316416" cy="1257019"/>
          </a:xfrm>
        </p:grpSpPr>
        <p:sp>
          <p:nvSpPr>
            <p:cNvPr id="7" name="Triangle rectangle 13"/>
            <p:cNvSpPr/>
            <p:nvPr userDrawn="1"/>
          </p:nvSpPr>
          <p:spPr>
            <a:xfrm rot="16200000" flipH="1">
              <a:off x="827584" y="1257810"/>
              <a:ext cx="288032" cy="288030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 dirty="0"/>
            </a:p>
          </p:txBody>
        </p:sp>
        <p:sp>
          <p:nvSpPr>
            <p:cNvPr id="8" name="Rectangle 14"/>
            <p:cNvSpPr/>
            <p:nvPr userDrawn="1"/>
          </p:nvSpPr>
          <p:spPr>
            <a:xfrm>
              <a:off x="827584" y="288822"/>
              <a:ext cx="8316416" cy="968985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0" rtlCol="0" anchor="ctr"/>
            <a:lstStyle/>
            <a:p>
              <a:pPr algn="l"/>
              <a:endParaRPr lang="en-US" sz="2400" b="1" cap="small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Obdélník 8">
            <a:hlinkClick r:id="" action="ppaction://noaction"/>
            <a:hlinkHover r:id="" action="ppaction://noaction" highlightClick="1"/>
          </p:cNvPr>
          <p:cNvSpPr/>
          <p:nvPr/>
        </p:nvSpPr>
        <p:spPr>
          <a:xfrm>
            <a:off x="11184565" y="5805265"/>
            <a:ext cx="575635" cy="3208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7435" y="2708920"/>
            <a:ext cx="10656755" cy="968986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087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B58D6-75EE-F3CC-CBE3-FF7BC496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F202CA-FBA6-D5AE-722F-86D35C72C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A2EFA4-BF16-4874-E783-F8758914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321245-1E8A-DBC3-16B0-B0CF926B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D1C69B-F132-2944-D6E5-92C8543CD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4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87EF6-4270-2527-1688-357DBE65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0A7CD1-9809-05F6-7A45-08BF3F49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4B6422-2D3B-7DA5-4150-9732E219C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10DA9D-929E-219E-F483-483549B0F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918199-E31C-E94E-92C8-3DBBC2C1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43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A250F-D00A-335D-6401-28DF0024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062860-BF97-D295-4C96-B179868EAF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B31F10-81B1-433A-4B0A-4C6BCEFC7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305E64-1E83-F781-F639-FF54D1BF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C599C2-9CE6-A931-1B69-6F85EFAE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EE3013-5F1B-5C09-0ABE-420FE08B2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4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51274-A2F3-183F-CAA1-F940A3AE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0C6C7A-4CA5-B84B-0726-3017DEF5A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3296CBE-EC89-3064-D24B-6379EA412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40062C-128E-B5AC-333F-27D92F86E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D37323C-8C0D-2753-BA05-BBA69F986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D89E7E-702F-44E7-5729-9408B8F2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3BA69F-B5EF-B1FB-2812-5C8C6C0F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08F30E-06A7-53EC-3AA7-07F5E74A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64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E6394-FEB3-AC95-2DE3-251D3893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EFEBC1A-8BFF-77A5-C02D-A678A738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6135C4-F009-9C88-30A6-CB8DE058A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B75B3B-CE90-0383-DBB0-F1197807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93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56F66E6-BA4C-E9A0-E498-1C68C3B8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19ADBD-6858-D542-CF21-C2718B69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05B8CF-86B3-A339-DDF1-5329705A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54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6711A-8728-D49A-C5FA-171B7ADF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BD526-285F-061C-1B6E-0154AAE5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EED6ABB-B9EF-44C3-3E1A-711E9749D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62D841-C678-0A40-FAE8-8EEAA9AE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11A599-9CA1-D832-452C-73862FDB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86E69A-7FAB-7266-98BD-DFD419C0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38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8ED69-7701-B119-E683-2D4EBFCC2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4B55AE-860D-0149-42D3-4D4483D29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AAC6DD5-9E39-CE01-AF7D-9AB8E392F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159DB98-DAFC-1A50-F349-F38DECC5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ADEC86-34AC-5158-F502-B3BD58F22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5D9116-95AD-1B18-20A0-298C448E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867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A835A2-1E49-D989-DB99-1C909F58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C09888-AA36-B61A-FB27-079FB2A94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39C570-6B82-CB3C-CC2B-4AEB61A8A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C7C20C-F458-4B28-8B1C-586C36199F9E}" type="datetimeFigureOut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BA71FE-F5D1-6872-3C36-18A991890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DF0C47-4DB4-F412-A3B0-32BFC9309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0D83B-542E-4696-8C21-A5A464008B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93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ndbakers.cz/img/The_Business_Model_Canvas_(kopie)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halibrary.com/storage/books/1562747079_AWKLibrary.pdf#page=36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s.wikipedia.org/wiki/Diskontn%C3%AD_prodejn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stupnyadvokat.cz/blog/co-je-franchising" TargetMode="External"/><Relationship Id="rId2" Type="http://schemas.openxmlformats.org/officeDocument/2006/relationships/hyperlink" Target="https://dostupnyadvokat.cz/blog/jak-registrovat-ochrannou-znamk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bes.cz/nejen-bezobsluzne-obchody-coop-planuje-take-rozvoj-kavaren-na-prodejnach/" TargetMode="External"/><Relationship Id="rId2" Type="http://schemas.openxmlformats.org/officeDocument/2006/relationships/hyperlink" Target="https://www.flowee.cz/floweecity/styl/6876-jak-funguje-komunitni-kramek-v-centru-prahy-ktery-zna-sve-dodavatele-i-zakazniky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y.hn.cz/c1-67091020-kuratorsky-vyber-nakupni-zazitky-i-budovani-komunit-jake-trendy-kraluji-kamennym-prodejnam" TargetMode="External"/><Relationship Id="rId2" Type="http://schemas.openxmlformats.org/officeDocument/2006/relationships/hyperlink" Target="https://www.mistoprodeje.cz/visa-czech-top-shop/prodejna-a-komunitni-centrum-v-jednom-gymbeam-si-prevzal-oceneni-za-vitezstvi-v-listopadovem-kole-visa-czech-top-shop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ml.com/insight/community-centric-retai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claraludmir/2023/05/24/how-lululemon-starbucks-and-google-boost-brand-engagement-though-community-retail/?sh=7e400d411ad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r.cz/" TargetMode="External"/><Relationship Id="rId2" Type="http://schemas.openxmlformats.org/officeDocument/2006/relationships/hyperlink" Target="https://www.mpo.cz/cz/ochrana-spotrebitele/informace-pro-spotrebitele/strategie-spotrebitelske-politiky-2021-2030--261816/" TargetMode="Externa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sr.sk/uploads/files/MxnYjl9a.PDF?csrt=7428117038901980897" TargetMode="Externa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79005-0994-1B01-05CB-403DBA540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dirty="0">
                <a:solidFill>
                  <a:srgbClr val="FF0000"/>
                </a:solidFill>
                <a:effectLst/>
              </a:rPr>
              <a:t>Teorie obchodu</a:t>
            </a:r>
            <a:br>
              <a:rPr lang="pl-PL" sz="3600" dirty="0">
                <a:solidFill>
                  <a:srgbClr val="FF0000"/>
                </a:solidFill>
                <a:effectLst/>
              </a:rPr>
            </a:br>
            <a:r>
              <a:rPr lang="pl-PL" sz="3600" dirty="0">
                <a:solidFill>
                  <a:srgbClr val="FF0000"/>
                </a:solidFill>
                <a:effectLst/>
              </a:rPr>
              <a:t>Typy vlastnictví v obchodě</a:t>
            </a:r>
            <a:br>
              <a:rPr lang="pl-PL" sz="3600" dirty="0">
                <a:solidFill>
                  <a:srgbClr val="FF0000"/>
                </a:solidFill>
                <a:effectLst/>
              </a:rPr>
            </a:br>
            <a:r>
              <a:rPr lang="pl-PL" sz="3600" dirty="0">
                <a:solidFill>
                  <a:srgbClr val="FF0000"/>
                </a:solidFill>
                <a:effectLst/>
              </a:rPr>
              <a:t>Role národních a nadnárodních institucí a organizací pro vývoj obchodu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89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DD23-89E9-430B-9ADF-D3D59AFE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Obchodní model – z předchozího slidu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59AC07-9A27-4C7E-8B52-67F52C7B7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76" t="6214" r="11699" b="6441"/>
          <a:stretch/>
        </p:blipFill>
        <p:spPr>
          <a:xfrm>
            <a:off x="123986" y="1317356"/>
            <a:ext cx="6827003" cy="4967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52358-B2F6-4864-867B-96191139ACCA}"/>
              </a:ext>
            </a:extLst>
          </p:cNvPr>
          <p:cNvSpPr txBox="1"/>
          <p:nvPr/>
        </p:nvSpPr>
        <p:spPr>
          <a:xfrm>
            <a:off x="6950989" y="1772980"/>
            <a:ext cx="4912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hlinkClick r:id="rId3"/>
              </a:rPr>
              <a:t>https://www.brandbakers.cz//img/The_Business_Model_Canvas_(kopie).png</a:t>
            </a:r>
            <a:endParaRPr lang="cs-CZ" sz="1000" dirty="0"/>
          </a:p>
          <a:p>
            <a:endParaRPr lang="cs-CZ" sz="1000" dirty="0"/>
          </a:p>
          <a:p>
            <a:r>
              <a:rPr lang="cs-CZ" sz="1000" dirty="0"/>
              <a:t>Špatně viditelné, ale na zdrojovém webu lze dílčí prvky modelu zvětšit.</a:t>
            </a:r>
          </a:p>
          <a:p>
            <a:endParaRPr lang="cs-CZ" sz="1000" dirty="0"/>
          </a:p>
          <a:p>
            <a:r>
              <a:rPr lang="cs-CZ" sz="1000" dirty="0"/>
              <a:t>Změna obchodního modelu – stačí změnit jeden prvek – změna ústí v potřebu změnit další prvky</a:t>
            </a:r>
          </a:p>
        </p:txBody>
      </p:sp>
    </p:spTree>
    <p:extLst>
      <p:ext uri="{BB962C8B-B14F-4D97-AF65-F5344CB8AC3E}">
        <p14:creationId xmlns:p14="http://schemas.microsoft.com/office/powerpoint/2010/main" val="82726371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156" y="188642"/>
            <a:ext cx="11878572" cy="878157"/>
          </a:xfrm>
        </p:spPr>
        <p:txBody>
          <a:bodyPr>
            <a:normAutofit fontScale="90000"/>
          </a:bodyPr>
          <a:lstStyle/>
          <a:p>
            <a:r>
              <a:rPr lang="cs-CZ" dirty="0"/>
              <a:t>Životní cyklus obchodu – příklad – maloobchodní formáty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pic>
        <p:nvPicPr>
          <p:cNvPr id="7" name="Zástupný symbol pro obsah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291" y="1196753"/>
            <a:ext cx="9334859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663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obchodu - aplikace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2279651" y="1124744"/>
            <a:ext cx="8064499" cy="4824536"/>
          </a:xfrm>
          <a:prstGeom prst="cloudCallout">
            <a:avLst>
              <a:gd name="adj1" fmla="val 26272"/>
              <a:gd name="adj2" fmla="val 4624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cs-CZ" sz="2400" dirty="0">
                <a:latin typeface="Segoe Print" panose="02000600000000000000" pitchFamily="2" charset="0"/>
              </a:rPr>
              <a:t>V jakých formátech probíhá prodej s drogistickým zbožím?</a:t>
            </a:r>
            <a:br>
              <a:rPr lang="cs-CZ" sz="2400" dirty="0">
                <a:latin typeface="Segoe Print" panose="02000600000000000000" pitchFamily="2" charset="0"/>
              </a:rPr>
            </a:br>
            <a:endParaRPr lang="cs-CZ" sz="1000" dirty="0">
              <a:latin typeface="Segoe Print" panose="02000600000000000000" pitchFamily="2" charset="0"/>
            </a:endParaRPr>
          </a:p>
          <a:p>
            <a:pPr marL="457200" indent="-457200" algn="ctr">
              <a:buAutoNum type="arabicPeriod"/>
            </a:pPr>
            <a:r>
              <a:rPr lang="cs-CZ" sz="2400" dirty="0">
                <a:latin typeface="Segoe Print" panose="02000600000000000000" pitchFamily="2" charset="0"/>
              </a:rPr>
              <a:t>Které formáty jsou v jednotlivých fázích životního cyklu?</a:t>
            </a:r>
            <a:br>
              <a:rPr lang="cs-CZ" sz="2400" dirty="0">
                <a:latin typeface="Segoe Print" panose="02000600000000000000" pitchFamily="2" charset="0"/>
              </a:rPr>
            </a:br>
            <a:r>
              <a:rPr lang="cs-CZ" sz="1000" dirty="0">
                <a:latin typeface="Segoe Print" panose="02000600000000000000" pitchFamily="2" charset="0"/>
              </a:rPr>
              <a:t> </a:t>
            </a:r>
          </a:p>
          <a:p>
            <a:pPr marL="457200" indent="-457200" algn="ctr">
              <a:buAutoNum type="arabicPeriod"/>
            </a:pPr>
            <a:r>
              <a:rPr lang="cs-CZ" sz="2400" dirty="0">
                <a:latin typeface="Segoe Print" panose="02000600000000000000" pitchFamily="2" charset="0"/>
              </a:rPr>
              <a:t>Kde je DM? Jak se posunout k mladším formátům?</a:t>
            </a:r>
          </a:p>
        </p:txBody>
      </p:sp>
    </p:spTree>
    <p:extLst>
      <p:ext uri="{BB962C8B-B14F-4D97-AF65-F5344CB8AC3E}">
        <p14:creationId xmlns:p14="http://schemas.microsoft.com/office/powerpoint/2010/main" val="3500980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3. Retail </a:t>
            </a:r>
            <a:r>
              <a:rPr lang="cs-CZ" dirty="0" err="1"/>
              <a:t>accordion</a:t>
            </a:r>
            <a:r>
              <a:rPr lang="cs-CZ" dirty="0"/>
              <a:t> - princip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279650" y="1211264"/>
          <a:ext cx="8084096" cy="488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7934DD-0F41-A564-EA03-D41C804C94ED}"/>
              </a:ext>
            </a:extLst>
          </p:cNvPr>
          <p:cNvSpPr txBox="1"/>
          <p:nvPr/>
        </p:nvSpPr>
        <p:spPr>
          <a:xfrm>
            <a:off x="413349" y="1751965"/>
            <a:ext cx="17964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Hollander,1970</a:t>
            </a:r>
          </a:p>
        </p:txBody>
      </p:sp>
    </p:spTree>
    <p:extLst>
      <p:ext uri="{BB962C8B-B14F-4D97-AF65-F5344CB8AC3E}">
        <p14:creationId xmlns:p14="http://schemas.microsoft.com/office/powerpoint/2010/main" val="28456595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Retail </a:t>
            </a:r>
            <a:r>
              <a:rPr lang="cs-CZ" dirty="0" err="1"/>
              <a:t>accordion</a:t>
            </a:r>
            <a:r>
              <a:rPr lang="cs-CZ" dirty="0"/>
              <a:t> - aplikace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2297639" y="1340768"/>
            <a:ext cx="8064499" cy="4320480"/>
          </a:xfrm>
          <a:prstGeom prst="cloudCallout">
            <a:avLst>
              <a:gd name="adj1" fmla="val -35797"/>
              <a:gd name="adj2" fmla="val 5919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cs-CZ" sz="2400" dirty="0">
                <a:latin typeface="Segoe Print" panose="02000600000000000000" pitchFamily="2" charset="0"/>
              </a:rPr>
              <a:t>Jaký pohyb lze vysledovat u DM?</a:t>
            </a:r>
            <a:br>
              <a:rPr lang="cs-CZ" sz="2400" dirty="0">
                <a:latin typeface="Segoe Print" panose="02000600000000000000" pitchFamily="2" charset="0"/>
              </a:rPr>
            </a:br>
            <a:endParaRPr lang="cs-CZ" sz="1000" dirty="0">
              <a:latin typeface="Segoe Print" panose="02000600000000000000" pitchFamily="2" charset="0"/>
            </a:endParaRPr>
          </a:p>
          <a:p>
            <a:pPr marL="457200" indent="-457200" algn="ctr">
              <a:buAutoNum type="arabicPeriod"/>
            </a:pPr>
            <a:r>
              <a:rPr lang="cs-CZ" sz="2400" dirty="0">
                <a:latin typeface="Segoe Print" panose="02000600000000000000" pitchFamily="2" charset="0"/>
              </a:rPr>
              <a:t>Jaký je pravděpodobný scénář dalšího vývoje a co to znamená?</a:t>
            </a:r>
          </a:p>
        </p:txBody>
      </p:sp>
    </p:spTree>
    <p:extLst>
      <p:ext uri="{BB962C8B-B14F-4D97-AF65-F5344CB8AC3E}">
        <p14:creationId xmlns:p14="http://schemas.microsoft.com/office/powerpoint/2010/main" val="9856150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E06CBD-72C6-F70A-3084-3315B0B3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Necyklické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DA942-4002-6EF6-D6CB-716C9E38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Reflektují působení interních i externích sil/faktorů</a:t>
            </a:r>
          </a:p>
          <a:p>
            <a:r>
              <a:rPr lang="cs-CZ" dirty="0"/>
              <a:t>Interní: strategie, schopnosti, zdroje maloobchodu</a:t>
            </a:r>
          </a:p>
          <a:p>
            <a:r>
              <a:rPr lang="cs-CZ" dirty="0"/>
              <a:t>Externí: ekonomika, kultura, socio-demografie, technologie….</a:t>
            </a:r>
          </a:p>
          <a:p>
            <a:r>
              <a:rPr lang="cs-CZ" dirty="0">
                <a:solidFill>
                  <a:srgbClr val="FF0000"/>
                </a:solidFill>
              </a:rPr>
              <a:t>Evoluční teorie </a:t>
            </a:r>
            <a:r>
              <a:rPr lang="cs-CZ" dirty="0"/>
              <a:t>= vývoj, kdy se maloobchod adaptuje na vývoj prostředí</a:t>
            </a:r>
          </a:p>
        </p:txBody>
      </p:sp>
    </p:spTree>
    <p:extLst>
      <p:ext uri="{BB962C8B-B14F-4D97-AF65-F5344CB8AC3E}">
        <p14:creationId xmlns:p14="http://schemas.microsoft.com/office/powerpoint/2010/main" val="22233396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Evoluční teorie – aplikace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4037837" y="1217985"/>
            <a:ext cx="4462733" cy="1640418"/>
          </a:xfrm>
          <a:prstGeom prst="cloudCallout">
            <a:avLst>
              <a:gd name="adj1" fmla="val 4652"/>
              <a:gd name="adj2" fmla="val 755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latin typeface="Segoe Print" panose="02000600000000000000" pitchFamily="2" charset="0"/>
              </a:rPr>
              <a:t>Díky čemu si DM drží své postavení na trhu?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1991544" y="3361352"/>
            <a:ext cx="4464496" cy="2831678"/>
          </a:xfrm>
          <a:prstGeom prst="cloudCallout">
            <a:avLst>
              <a:gd name="adj1" fmla="val 48954"/>
              <a:gd name="adj2" fmla="val -507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latin typeface="Segoe Print" panose="02000600000000000000" pitchFamily="2" charset="0"/>
              </a:rPr>
              <a:t>Najděte příklad konkurenta, který na trhu působil a již zaniknul.</a:t>
            </a:r>
            <a:br>
              <a:rPr lang="cs-CZ" sz="2000" dirty="0">
                <a:latin typeface="Segoe Print" panose="02000600000000000000" pitchFamily="2" charset="0"/>
              </a:rPr>
            </a:br>
            <a:r>
              <a:rPr lang="cs-CZ" sz="1000" dirty="0">
                <a:latin typeface="Segoe Print" panose="02000600000000000000" pitchFamily="2" charset="0"/>
              </a:rPr>
              <a:t> </a:t>
            </a:r>
            <a:endParaRPr lang="cs-CZ" sz="2000" dirty="0">
              <a:latin typeface="Segoe Print" panose="02000600000000000000" pitchFamily="2" charset="0"/>
            </a:endParaRPr>
          </a:p>
          <a:p>
            <a:pPr algn="ctr"/>
            <a:r>
              <a:rPr lang="cs-CZ" sz="2000" dirty="0">
                <a:latin typeface="Segoe Print" panose="02000600000000000000" pitchFamily="2" charset="0"/>
              </a:rPr>
              <a:t>Vysvětlete, proč on nepřežil a DM ano.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6546716" y="2420888"/>
            <a:ext cx="3907706" cy="3772142"/>
          </a:xfrm>
          <a:prstGeom prst="cloudCallout">
            <a:avLst>
              <a:gd name="adj1" fmla="val -49312"/>
              <a:gd name="adj2" fmla="val -3245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>
                <a:latin typeface="Segoe Print" panose="02000600000000000000" pitchFamily="2" charset="0"/>
              </a:rPr>
              <a:t>Najděte příklad konkurenta, který je v některé oblasti lepší, než DM.</a:t>
            </a:r>
            <a:br>
              <a:rPr lang="cs-CZ" sz="2000" dirty="0">
                <a:latin typeface="Segoe Print" panose="02000600000000000000" pitchFamily="2" charset="0"/>
              </a:rPr>
            </a:br>
            <a:br>
              <a:rPr lang="cs-CZ" sz="1000" dirty="0">
                <a:latin typeface="Segoe Print" panose="02000600000000000000" pitchFamily="2" charset="0"/>
              </a:rPr>
            </a:br>
            <a:r>
              <a:rPr lang="cs-CZ" sz="2000" dirty="0">
                <a:latin typeface="Segoe Print" panose="02000600000000000000" pitchFamily="2" charset="0"/>
              </a:rPr>
              <a:t>Čím by se DM mohlo inspirovat?</a:t>
            </a:r>
          </a:p>
        </p:txBody>
      </p:sp>
    </p:spTree>
    <p:extLst>
      <p:ext uri="{BB962C8B-B14F-4D97-AF65-F5344CB8AC3E}">
        <p14:creationId xmlns:p14="http://schemas.microsoft.com/office/powerpoint/2010/main" val="20486498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05800-9033-A89B-7FA9-FA09E38A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Teorie konfliktu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F66F7B4-9DA5-E15F-31FC-20C00FAF9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751" y="1825625"/>
            <a:ext cx="10586049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teorie konfliktů přisuzuje maloobchodní změny nikoli vlivu prostředí – makroekonomickým faktorům, ale </a:t>
            </a:r>
            <a:r>
              <a:rPr lang="cs-CZ" dirty="0">
                <a:solidFill>
                  <a:srgbClr val="FF0000"/>
                </a:solidFill>
              </a:rPr>
              <a:t>obchodní rivalitě</a:t>
            </a:r>
            <a:r>
              <a:rPr lang="cs-CZ" dirty="0"/>
              <a:t>, která existuje mezi novými a zavedenými maloobchodními podniky. </a:t>
            </a:r>
          </a:p>
          <a:p>
            <a:r>
              <a:rPr lang="cs-CZ" dirty="0"/>
              <a:t>Vzniká </a:t>
            </a:r>
            <a:r>
              <a:rPr lang="cs-CZ" dirty="0">
                <a:solidFill>
                  <a:srgbClr val="FF0000"/>
                </a:solidFill>
              </a:rPr>
              <a:t>vzorec konfliktu</a:t>
            </a:r>
            <a:r>
              <a:rPr lang="cs-CZ" dirty="0"/>
              <a:t>, který obsahuje tři fáze: </a:t>
            </a:r>
            <a:r>
              <a:rPr lang="cs-CZ" dirty="0">
                <a:solidFill>
                  <a:srgbClr val="FF0000"/>
                </a:solidFill>
              </a:rPr>
              <a:t>Teze, antiteze a syntéza</a:t>
            </a:r>
            <a:r>
              <a:rPr lang="cs-CZ" dirty="0"/>
              <a:t>.</a:t>
            </a:r>
          </a:p>
          <a:p>
            <a:r>
              <a:rPr lang="cs-CZ" dirty="0"/>
              <a:t>Když je zavedený maloobchodní prodejce ohrožen diferenciální výhodou nového účastníka na trhu, bude se snažit na tuto výzvu reagovat tím, že </a:t>
            </a:r>
            <a:r>
              <a:rPr lang="cs-CZ" dirty="0">
                <a:solidFill>
                  <a:srgbClr val="FF0000"/>
                </a:solidFill>
              </a:rPr>
              <a:t>napodobí </a:t>
            </a:r>
            <a:r>
              <a:rPr lang="cs-CZ" dirty="0"/>
              <a:t>hlavní rysy konkurenční výhody. V reakci na to nový konkurent vstupující na trh </a:t>
            </a:r>
            <a:r>
              <a:rPr lang="cs-CZ" dirty="0">
                <a:solidFill>
                  <a:srgbClr val="FF0000"/>
                </a:solidFill>
              </a:rPr>
              <a:t>změní svou strategii</a:t>
            </a:r>
            <a:r>
              <a:rPr lang="cs-CZ" dirty="0"/>
              <a:t>, aby znovu získal dynamiku. </a:t>
            </a:r>
            <a:r>
              <a:rPr lang="cs-CZ" dirty="0" err="1"/>
              <a:t>Pioch</a:t>
            </a:r>
            <a:r>
              <a:rPr lang="cs-CZ" dirty="0"/>
              <a:t> a Schmidt(2000) předpovídají, že výsledkem úprav provedených oběma stranami bude přijetí strategií, které si budou do značné míry podobné co do rozsahu a dopadu. V důsledku toho je dosaženo syntézy a nakonec je mnohem méně odlišností mezi oběma podniky, které se původně zdály být tak odlišné.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Moore, C. (2016). Theories of retailing.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Marketing Theory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345.</a:t>
            </a:r>
            <a:r>
              <a:rPr lang="cs-CZ" dirty="0"/>
              <a:t> </a:t>
            </a:r>
            <a:r>
              <a:rPr lang="cs-CZ" sz="900" dirty="0">
                <a:hlinkClick r:id="rId2"/>
              </a:rPr>
              <a:t>https://www.aghalibrary.com/storage/books/1562747079_AWKLibrary.pdf#page=364</a:t>
            </a:r>
            <a:endParaRPr lang="cs-CZ" sz="9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434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EB641A6-2656-64BD-338A-B2A63124A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Teore</a:t>
            </a:r>
            <a:r>
              <a:rPr lang="cs-CZ" dirty="0"/>
              <a:t> konfliktu - aplikace</a:t>
            </a:r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EAFBC23E-80EA-6E6F-A130-7E5BBAF7ECE0}"/>
              </a:ext>
            </a:extLst>
          </p:cNvPr>
          <p:cNvSpPr/>
          <p:nvPr/>
        </p:nvSpPr>
        <p:spPr>
          <a:xfrm>
            <a:off x="2983345" y="2687782"/>
            <a:ext cx="5458691" cy="2124363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Využívá DM prvky teorie </a:t>
            </a:r>
            <a:r>
              <a:rPr lang="cs-CZ" dirty="0" err="1"/>
              <a:t>konflikut</a:t>
            </a:r>
            <a:r>
              <a:rPr lang="cs-CZ" dirty="0"/>
              <a:t>? Pokud ano, jaké a proč?</a:t>
            </a:r>
          </a:p>
        </p:txBody>
      </p:sp>
    </p:spTree>
    <p:extLst>
      <p:ext uri="{BB962C8B-B14F-4D97-AF65-F5344CB8AC3E}">
        <p14:creationId xmlns:p14="http://schemas.microsoft.com/office/powerpoint/2010/main" val="2370866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dnešního dne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BE1-483B-46BC-A485-4C1EC1350A61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Ohnutý roh 5"/>
          <p:cNvSpPr/>
          <p:nvPr/>
        </p:nvSpPr>
        <p:spPr>
          <a:xfrm>
            <a:off x="2279576" y="1340768"/>
            <a:ext cx="8064574" cy="46805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tabLst>
                <a:tab pos="985838" algn="l"/>
              </a:tabLst>
            </a:pPr>
            <a:r>
              <a:rPr lang="cs-CZ" sz="2600" dirty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0. Utřepání předešlého</a:t>
            </a:r>
          </a:p>
          <a:p>
            <a:pPr>
              <a:lnSpc>
                <a:spcPct val="150000"/>
              </a:lnSpc>
              <a:tabLst>
                <a:tab pos="985838" algn="l"/>
              </a:tabLst>
            </a:pPr>
            <a:endParaRPr lang="cs-CZ" sz="26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Teorie obchodu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latin typeface="Segoe Print" panose="02000600000000000000" pitchFamily="2" charset="0"/>
              </a:rPr>
              <a:t>Typy vlastnictví v obchodě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Role národních a nadnárodních institucí a organizací pro vývoj obchodu</a:t>
            </a:r>
          </a:p>
        </p:txBody>
      </p:sp>
    </p:spTree>
    <p:extLst>
      <p:ext uri="{BB962C8B-B14F-4D97-AF65-F5344CB8AC3E}">
        <p14:creationId xmlns:p14="http://schemas.microsoft.com/office/powerpoint/2010/main" val="89649487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dnešního dne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BE1-483B-46BC-A485-4C1EC1350A61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Ohnutý roh 5"/>
          <p:cNvSpPr/>
          <p:nvPr/>
        </p:nvSpPr>
        <p:spPr>
          <a:xfrm>
            <a:off x="2279576" y="1340768"/>
            <a:ext cx="8064574" cy="46805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tabLst>
                <a:tab pos="985838" algn="l"/>
              </a:tabLst>
            </a:pPr>
            <a:r>
              <a:rPr lang="cs-CZ" sz="2600" dirty="0">
                <a:latin typeface="Segoe Print" panose="02000600000000000000" pitchFamily="2" charset="0"/>
              </a:rPr>
              <a:t>0. Utřepání předešlého</a:t>
            </a:r>
          </a:p>
          <a:p>
            <a:pPr>
              <a:lnSpc>
                <a:spcPct val="150000"/>
              </a:lnSpc>
              <a:tabLst>
                <a:tab pos="985838" algn="l"/>
              </a:tabLst>
            </a:pPr>
            <a:endParaRPr lang="cs-CZ" sz="2600" dirty="0">
              <a:latin typeface="Segoe Print" panose="020006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latin typeface="Segoe Print" panose="02000600000000000000" pitchFamily="2" charset="0"/>
              </a:rPr>
              <a:t>Teorie obchodu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latin typeface="Segoe Print" panose="02000600000000000000" pitchFamily="2" charset="0"/>
              </a:rPr>
              <a:t>Typy vlastnictví v obchodě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latin typeface="Segoe Print" panose="02000600000000000000" pitchFamily="2" charset="0"/>
              </a:rPr>
              <a:t>Role národních a nadnárodních institucí a organizací pro vývoj obchodu</a:t>
            </a:r>
          </a:p>
        </p:txBody>
      </p:sp>
      <p:sp>
        <p:nvSpPr>
          <p:cNvPr id="9" name="Oválný bublinový popisek 8"/>
          <p:cNvSpPr/>
          <p:nvPr/>
        </p:nvSpPr>
        <p:spPr>
          <a:xfrm>
            <a:off x="7473390" y="2124440"/>
            <a:ext cx="1918122" cy="1296144"/>
          </a:xfrm>
          <a:prstGeom prst="wedgeEllipseCallout">
            <a:avLst>
              <a:gd name="adj1" fmla="val -112067"/>
              <a:gd name="adj2" fmla="val -61566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ný bublinový popisek 6"/>
          <p:cNvSpPr/>
          <p:nvPr/>
        </p:nvSpPr>
        <p:spPr>
          <a:xfrm>
            <a:off x="6960096" y="1476368"/>
            <a:ext cx="1918122" cy="1296144"/>
          </a:xfrm>
          <a:prstGeom prst="wedgeEllipseCallout">
            <a:avLst>
              <a:gd name="adj1" fmla="val -85354"/>
              <a:gd name="adj2" fmla="val -23860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ný bublinový popisek 7"/>
          <p:cNvSpPr/>
          <p:nvPr/>
        </p:nvSpPr>
        <p:spPr>
          <a:xfrm>
            <a:off x="6007459" y="2054808"/>
            <a:ext cx="1929955" cy="1127274"/>
          </a:xfrm>
          <a:prstGeom prst="wedgeEllipseCallout">
            <a:avLst>
              <a:gd name="adj1" fmla="val -49600"/>
              <a:gd name="adj2" fmla="val -48187"/>
            </a:avLst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571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„Okrajové“ typy vlastnictví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366430"/>
              </p:ext>
            </p:extLst>
          </p:nvPr>
        </p:nvGraphicFramePr>
        <p:xfrm>
          <a:off x="2279650" y="1124744"/>
          <a:ext cx="4392093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671744" y="1960091"/>
            <a:ext cx="3672407" cy="3600400"/>
          </a:xfrm>
          <a:prstGeom prst="cloudCallout">
            <a:avLst>
              <a:gd name="adj1" fmla="val -93960"/>
              <a:gd name="adj2" fmla="val -1529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Segoe Print" panose="02000600000000000000" pitchFamily="2" charset="0"/>
              </a:rPr>
              <a:t>Jaké mají oproti DM výhody a nevýhody?</a:t>
            </a:r>
          </a:p>
        </p:txBody>
      </p:sp>
    </p:spTree>
    <p:extLst>
      <p:ext uri="{BB962C8B-B14F-4D97-AF65-F5344CB8AC3E}">
        <p14:creationId xmlns:p14="http://schemas.microsoft.com/office/powerpoint/2010/main" val="300155673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2193A-D49C-900D-ED64-D317935E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„okrajové“ typy vlastnictví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09C89-40FD-6493-EB0D-4D54BFC24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Státní maloobchod </a:t>
            </a:r>
            <a:r>
              <a:rPr lang="cs-CZ" dirty="0"/>
              <a:t>– alkohol - </a:t>
            </a:r>
            <a:r>
              <a:rPr lang="cs-CZ" dirty="0" err="1"/>
              <a:t>systembolaget</a:t>
            </a:r>
            <a:r>
              <a:rPr lang="cs-CZ" dirty="0"/>
              <a:t> – Švédsko, USA; marihuana, benzin, resp. pohonné hmoty – USA; léky a léčiva – USA (</a:t>
            </a:r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Indian Health Service pharmacies or Department of Veterans Affairs pharmacies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), Švédsko – </a:t>
            </a:r>
            <a:r>
              <a:rPr lang="cs-CZ" b="0" i="0" dirty="0" err="1">
                <a:solidFill>
                  <a:srgbClr val="1F1F1F"/>
                </a:solidFill>
                <a:effectLst/>
                <a:latin typeface="ElsevierGulliver"/>
              </a:rPr>
              <a:t>Apoteket</a:t>
            </a:r>
            <a:r>
              <a:rPr lang="cs-CZ" b="0" i="0" dirty="0">
                <a:solidFill>
                  <a:srgbClr val="1F1F1F"/>
                </a:solidFill>
                <a:effectLst/>
                <a:latin typeface="ElsevierGulliver"/>
              </a:rPr>
              <a:t> AB</a:t>
            </a:r>
          </a:p>
          <a:p>
            <a:r>
              <a:rPr lang="cs-CZ" dirty="0">
                <a:solidFill>
                  <a:srgbClr val="1F1F1F"/>
                </a:solidFill>
                <a:latin typeface="ElsevierGulliver"/>
              </a:rPr>
              <a:t>Neziskové organizace – charity, </a:t>
            </a:r>
            <a:r>
              <a:rPr lang="cs-CZ" dirty="0" err="1">
                <a:solidFill>
                  <a:srgbClr val="1F1F1F"/>
                </a:solidFill>
                <a:latin typeface="ElsevierGulliver"/>
              </a:rPr>
              <a:t>fairtrade</a:t>
            </a:r>
            <a:r>
              <a:rPr lang="cs-CZ" dirty="0">
                <a:solidFill>
                  <a:srgbClr val="1F1F1F"/>
                </a:solidFill>
                <a:latin typeface="ElsevierGulliver"/>
              </a:rPr>
              <a:t>, sociální podnik (https://nazemi.cz/</a:t>
            </a:r>
            <a:r>
              <a:rPr lang="cs-CZ" dirty="0" err="1">
                <a:solidFill>
                  <a:srgbClr val="1F1F1F"/>
                </a:solidFill>
                <a:latin typeface="ElsevierGulliver"/>
              </a:rPr>
              <a:t>proc</a:t>
            </a:r>
            <a:r>
              <a:rPr lang="cs-CZ" dirty="0">
                <a:solidFill>
                  <a:srgbClr val="1F1F1F"/>
                </a:solidFill>
                <a:latin typeface="ElsevierGulliver"/>
              </a:rPr>
              <a:t>-si-vybrat-</a:t>
            </a:r>
            <a:r>
              <a:rPr lang="cs-CZ" dirty="0" err="1">
                <a:solidFill>
                  <a:srgbClr val="1F1F1F"/>
                </a:solidFill>
                <a:latin typeface="ElsevierGulliver"/>
              </a:rPr>
              <a:t>socialni</a:t>
            </a:r>
            <a:r>
              <a:rPr lang="cs-CZ" dirty="0">
                <a:solidFill>
                  <a:srgbClr val="1F1F1F"/>
                </a:solidFill>
                <a:latin typeface="ElsevierGulliver"/>
              </a:rPr>
              <a:t>-podnik-obchod-</a:t>
            </a:r>
            <a:r>
              <a:rPr lang="cs-CZ" dirty="0" err="1">
                <a:solidFill>
                  <a:srgbClr val="1F1F1F"/>
                </a:solidFill>
                <a:latin typeface="ElsevierGulliver"/>
              </a:rPr>
              <a:t>nazemi</a:t>
            </a:r>
            <a:r>
              <a:rPr lang="cs-CZ" dirty="0">
                <a:solidFill>
                  <a:srgbClr val="1F1F1F"/>
                </a:solidFill>
                <a:latin typeface="ElsevierGulliver"/>
              </a:rPr>
              <a:t>-s-r-o/)</a:t>
            </a:r>
          </a:p>
          <a:p>
            <a:r>
              <a:rPr lang="cs-CZ" dirty="0">
                <a:solidFill>
                  <a:srgbClr val="1F1F1F"/>
                </a:solidFill>
                <a:latin typeface="ElsevierGulliver"/>
              </a:rPr>
              <a:t>Družstevní maloobchod</a:t>
            </a:r>
          </a:p>
          <a:p>
            <a:r>
              <a:rPr lang="cs-CZ" dirty="0">
                <a:solidFill>
                  <a:srgbClr val="1F1F1F"/>
                </a:solidFill>
                <a:latin typeface="ElsevierGulliver"/>
              </a:rPr>
              <a:t>Komunitní maloobchod</a:t>
            </a:r>
          </a:p>
          <a:p>
            <a:r>
              <a:rPr lang="cs-CZ" dirty="0" err="1">
                <a:solidFill>
                  <a:srgbClr val="1F1F1F"/>
                </a:solidFill>
                <a:latin typeface="ElsevierGulliver"/>
              </a:rPr>
              <a:t>franchising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19DA166-2FB6-20DC-87DA-57F92A148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69" t="13082" r="32571" b="4151"/>
          <a:stretch/>
        </p:blipFill>
        <p:spPr>
          <a:xfrm>
            <a:off x="7573992" y="3807404"/>
            <a:ext cx="4347714" cy="253185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E6A374-AB5A-2BB2-A9F4-3867EA3F7FA5}"/>
              </a:ext>
            </a:extLst>
          </p:cNvPr>
          <p:cNvSpPr txBox="1"/>
          <p:nvPr/>
        </p:nvSpPr>
        <p:spPr>
          <a:xfrm>
            <a:off x="8661880" y="6441495"/>
            <a:ext cx="6120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https://jednabedna.cz/co-nabizime/napsali-o-nas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5F5A51A-D99A-14A1-3296-4060EEF65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5" t="12298" r="25437" b="12922"/>
          <a:stretch/>
        </p:blipFill>
        <p:spPr>
          <a:xfrm>
            <a:off x="3639846" y="4672183"/>
            <a:ext cx="3844030" cy="218581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D89FB5-CE05-538A-9925-FD50DDF71E83}"/>
              </a:ext>
            </a:extLst>
          </p:cNvPr>
          <p:cNvSpPr txBox="1"/>
          <p:nvPr/>
        </p:nvSpPr>
        <p:spPr>
          <a:xfrm>
            <a:off x="1368874" y="6339257"/>
            <a:ext cx="25195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https://nadace.veronica.cz/page/nadacni-obchody.php</a:t>
            </a:r>
          </a:p>
        </p:txBody>
      </p:sp>
    </p:spTree>
    <p:extLst>
      <p:ext uri="{BB962C8B-B14F-4D97-AF65-F5344CB8AC3E}">
        <p14:creationId xmlns:p14="http://schemas.microsoft.com/office/powerpoint/2010/main" val="314623612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4876A-3C01-7035-EBDD-85BA2A1C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Družstevní maloobchod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9131C4-5C0F-520B-3893-B70C69BF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6528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ČR: CBA a COOP – největší</a:t>
            </a:r>
          </a:p>
          <a:p>
            <a:r>
              <a:rPr lang="cs-CZ" dirty="0" err="1"/>
              <a:t>Coope</a:t>
            </a:r>
            <a:r>
              <a:rPr lang="cs-CZ" dirty="0"/>
              <a:t> =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Skupina COOP provozuje několik řetězců prodejen pod různými názvy: Konzum (nejmenší),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Tuty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(menší), Tip (střední), Terno (větší), Diskont (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2" tooltip="Diskontní prodejna"/>
              </a:rPr>
              <a:t>diskontní prodejny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a Jednota (různé) – vlastník = Svaz českých a moravských spotřebních družstev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7981B9-0E8B-C539-6426-624FF8E6D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15" t="16700" r="26440" b="5324"/>
          <a:stretch/>
        </p:blipFill>
        <p:spPr>
          <a:xfrm>
            <a:off x="6207273" y="1108075"/>
            <a:ext cx="6049818" cy="53848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934FED0-0A6F-101D-5206-C35DC1F13AE4}"/>
              </a:ext>
            </a:extLst>
          </p:cNvPr>
          <p:cNvSpPr txBox="1"/>
          <p:nvPr/>
        </p:nvSpPr>
        <p:spPr>
          <a:xfrm>
            <a:off x="1374476" y="6554811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https://www.jednota-tabor.cz/wp-content/uploads/2016/07/Druztevni-principy.pdf</a:t>
            </a:r>
          </a:p>
        </p:txBody>
      </p:sp>
    </p:spTree>
    <p:extLst>
      <p:ext uri="{BB962C8B-B14F-4D97-AF65-F5344CB8AC3E}">
        <p14:creationId xmlns:p14="http://schemas.microsoft.com/office/powerpoint/2010/main" val="34585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6E7C1-7877-D995-8E03-CA1B40B3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franchising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8A188-5F9D-BB9F-31D7-F781DA5BA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5" y="1575459"/>
            <a:ext cx="4872487" cy="4351338"/>
          </a:xfrm>
        </p:spPr>
        <p:txBody>
          <a:bodyPr>
            <a:normAutofit fontScale="77500" lnSpcReduction="20000"/>
          </a:bodyPr>
          <a:lstStyle/>
          <a:p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obchodní model, který umožňuje jednotlivcům nebo podnikatelům (nabyvatelům franšízy – franšízantům) vlastnit a provozovat své vlastní podniky s využitím </a:t>
            </a: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licence, značky, produktů a systémů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 zavedené společnosti (franšízora). Poskytovatel franšízy tak nabyvateli franšízy uděluje právo používat jeho licenci, obchodní model, </a:t>
            </a:r>
            <a:r>
              <a:rPr lang="cs-CZ" b="0" i="0" u="sng" dirty="0">
                <a:solidFill>
                  <a:srgbClr val="F66C36"/>
                </a:solidFill>
                <a:effectLst/>
                <a:latin typeface="Nunito Sans" pitchFamily="2" charset="-18"/>
                <a:hlinkClick r:id="rId2"/>
              </a:rPr>
              <a:t>ochranné známky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 a podpůrné služby výměnou za poplatky nebo provizi. 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  <a:hlinkClick r:id="rId3"/>
              </a:rPr>
              <a:t>https://dostupnyadvokat.cz/blog/co-je-franchising</a:t>
            </a:r>
            <a:endParaRPr lang="cs-CZ" b="0" i="0" dirty="0">
              <a:solidFill>
                <a:srgbClr val="3D3938"/>
              </a:solidFill>
              <a:effectLst/>
              <a:latin typeface="Nunito Sans" pitchFamily="2" charset="-18"/>
            </a:endParaRPr>
          </a:p>
          <a:p>
            <a:r>
              <a:rPr lang="cs-CZ" dirty="0">
                <a:solidFill>
                  <a:srgbClr val="3D3938"/>
                </a:solidFill>
                <a:latin typeface="Nunito Sans" pitchFamily="2" charset="-18"/>
              </a:rPr>
              <a:t>V ČR i Top Drogerie (bývalá Teta)</a:t>
            </a:r>
            <a:endParaRPr lang="cs-CZ" b="0" i="0" dirty="0">
              <a:solidFill>
                <a:srgbClr val="3D3938"/>
              </a:solidFill>
              <a:effectLst/>
              <a:latin typeface="Nunito Sans" pitchFamily="2" charset="-18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7AB52E-3F5C-308C-EB4F-2497643189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2" t="4040" b="3973"/>
          <a:stretch/>
        </p:blipFill>
        <p:spPr>
          <a:xfrm>
            <a:off x="5643418" y="277090"/>
            <a:ext cx="6548582" cy="630843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19FBCBE-478B-AD8E-31B2-3DDE4A0FA6A3}"/>
              </a:ext>
            </a:extLst>
          </p:cNvPr>
          <p:cNvSpPr txBox="1"/>
          <p:nvPr/>
        </p:nvSpPr>
        <p:spPr>
          <a:xfrm>
            <a:off x="5782574" y="6624258"/>
            <a:ext cx="18863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https://drogeo.cz/franchiza</a:t>
            </a:r>
          </a:p>
        </p:txBody>
      </p:sp>
    </p:spTree>
    <p:extLst>
      <p:ext uri="{BB962C8B-B14F-4D97-AF65-F5344CB8AC3E}">
        <p14:creationId xmlns:p14="http://schemas.microsoft.com/office/powerpoint/2010/main" val="116824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2E82A-82E0-8756-1E08-1957E771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franchising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7C002E-EE8A-73CF-2FDE-0498FB893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0008"/>
            <a:ext cx="5181600" cy="4606955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cs-CZ" b="1" i="0" dirty="0">
                <a:solidFill>
                  <a:srgbClr val="FF0000"/>
                </a:solidFill>
                <a:effectLst/>
                <a:latin typeface="Merriweather" panose="00000500000000000000" pitchFamily="2" charset="-18"/>
              </a:rPr>
              <a:t>Výhody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Merriweather" panose="00000500000000000000" pitchFamily="2" charset="-18"/>
              </a:rPr>
              <a:t>franchisingu</a:t>
            </a:r>
            <a:endParaRPr lang="cs-CZ" b="1" i="0" dirty="0">
              <a:solidFill>
                <a:srgbClr val="FF0000"/>
              </a:solidFill>
              <a:effectLst/>
              <a:latin typeface="Merriweather" panose="00000500000000000000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Zavedená značka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Těžíte z uznání a důvěry spojené se zavedenou značkou, což vám snižuje čas a úsilí potřebné k vybudování zákaznické základny od nuly.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Osvědčený obchodní model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Franšízoři mají dobře zdokumentovaný a osvědčený obchodní model, který zvýší vaše šance na úspěch ve srovnání se zahájením podnikání od základů.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Školení a podpora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Franšízoři často poskytují komplexní školicí programy a průběžnou podporu a pomáhají franšízantům se vším – od provozu až po marketing.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Úspory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Jako součást větší sítě máte obvykle přístup k lepším cenám dodávek, vybavení a marketingových materiálů díky kolektivní kupní síle franšízového systému.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Marketing a reklama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Mnoho franšíz provozuje národní nebo regionální marketingové kampaně z čehož těžíte i vy. Kromě toho můžete od poskytovatele franšízy obdržet marketingové materiály a pokyny.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Územní exkluzivita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V závislosti na franšízové smlouvě vám může být udělena územní exkluzivita čímž se sníží přímá konkurence ze strany jiných franšízantů stejné značky.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Nižší riziko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Ve srovnání se zahájením nezávislého podnikání je franšíza méně riziková, protože působíte pod osvědčeným modelem a značkou.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D94C2A-D238-525E-55BB-143C0AB97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0008"/>
            <a:ext cx="5181600" cy="4606955"/>
          </a:xfrm>
        </p:spPr>
        <p:txBody>
          <a:bodyPr>
            <a:normAutofit fontScale="47500" lnSpcReduction="20000"/>
          </a:bodyPr>
          <a:lstStyle/>
          <a:p>
            <a:pPr marL="0" indent="0" algn="l">
              <a:buNone/>
            </a:pPr>
            <a:r>
              <a:rPr lang="cs-CZ" b="1" i="0" dirty="0">
                <a:solidFill>
                  <a:srgbClr val="FF0000"/>
                </a:solidFill>
                <a:effectLst/>
                <a:latin typeface="Merriweather" panose="00000500000000000000" pitchFamily="2" charset="-18"/>
              </a:rPr>
              <a:t>Nevýhody </a:t>
            </a:r>
            <a:r>
              <a:rPr lang="cs-CZ" b="1" i="0" dirty="0" err="1">
                <a:solidFill>
                  <a:srgbClr val="FF0000"/>
                </a:solidFill>
                <a:effectLst/>
                <a:latin typeface="Merriweather" panose="00000500000000000000" pitchFamily="2" charset="-18"/>
              </a:rPr>
              <a:t>franchisingu</a:t>
            </a:r>
            <a:endParaRPr lang="cs-CZ" b="1" i="0" dirty="0">
              <a:solidFill>
                <a:srgbClr val="FF0000"/>
              </a:solidFill>
              <a:effectLst/>
              <a:latin typeface="Merriweather" panose="00000500000000000000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Náklady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Poplatky za franšízu, licenční poplatky a další průběžné platby poskytovateli franšízy mohou být značné a potenciálně snížit vaši ziskovost.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Nedostatek nezávislosti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I přesto, že provozujete vlastní firmu, musíte dodržovat pravidla a standardy poskytovatele franšízy, což značně omezuje vaši kreativní kontrolu a flexibilitu.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Omezený potenciál růstu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Poskytovatel franšízy může uvalit omezení na vaši schopnost rozšiřovat nebo diverzifikovat vaše podnikání mimo jeho značku.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Sdílená pověst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Pokud se ostatní nabyvatelé franšízy nebo samotný poskytovatel franšízy setkají s negativní publicitou nebo problémy, může to ovlivnit pověst vaší firmy, i když si vedete dobře.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Smluvní závazky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Franšízové smlouvy jsou právně závaznými smlouvami a porušení podmínek může mít závažné důsledky.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Průběžné náklady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Kromě licenčních poplatků můžete být povinni přispívat na marketingové a reklamní prostředky a další průběžné výdaje, jak je definováno ve vaší smlouvě.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rgbClr val="3D3938"/>
                </a:solidFill>
                <a:effectLst/>
                <a:latin typeface="Nunito Sans" pitchFamily="2" charset="-18"/>
              </a:rPr>
              <a:t>Omezené inovace</a:t>
            </a:r>
            <a:r>
              <a:rPr lang="cs-CZ" b="0" i="0" dirty="0">
                <a:solidFill>
                  <a:srgbClr val="3D3938"/>
                </a:solidFill>
                <a:effectLst/>
                <a:latin typeface="Nunito Sans" pitchFamily="2" charset="-18"/>
              </a:rPr>
              <a:t>: Některé franšízové systémy mají pevné standardy, které mohou omezit vaši schopnost zavádět nové produkty nebo služby nebo se přizpůsobovat podmínkám místního trhu.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779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841A2-605E-CFAB-E63E-716CA4DC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188642"/>
            <a:ext cx="11671539" cy="878157"/>
          </a:xfrm>
        </p:spPr>
        <p:txBody>
          <a:bodyPr>
            <a:noAutofit/>
          </a:bodyPr>
          <a:lstStyle/>
          <a:p>
            <a:r>
              <a:rPr lang="cs-CZ" sz="3600" dirty="0"/>
              <a:t>„vlastnictví“ – maloobchodní formát – komunitní maloobchod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47330B1-3CDB-A822-76BD-38A9063F0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29" t="7165" r="13661" b="4344"/>
          <a:stretch/>
        </p:blipFill>
        <p:spPr>
          <a:xfrm>
            <a:off x="653451" y="1175349"/>
            <a:ext cx="6573328" cy="4537494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6B136FB-E60B-7230-24B3-9BCFA69B18C7}"/>
              </a:ext>
            </a:extLst>
          </p:cNvPr>
          <p:cNvSpPr txBox="1"/>
          <p:nvPr/>
        </p:nvSpPr>
        <p:spPr>
          <a:xfrm>
            <a:off x="879895" y="5821393"/>
            <a:ext cx="6120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https://frameweb.com/article/retail/social-retail-4-brands-using-their-stores-as-community-spaces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1B9AF6-0290-8757-C01C-BEFA77667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94" t="4150" r="21037" b="4781"/>
          <a:stretch/>
        </p:blipFill>
        <p:spPr>
          <a:xfrm>
            <a:off x="7453223" y="1160253"/>
            <a:ext cx="4459856" cy="453749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355198-46E3-F6C4-D00F-7EFEF995595A}"/>
              </a:ext>
            </a:extLst>
          </p:cNvPr>
          <p:cNvSpPr txBox="1"/>
          <p:nvPr/>
        </p:nvSpPr>
        <p:spPr>
          <a:xfrm>
            <a:off x="7568601" y="5929115"/>
            <a:ext cx="4229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https://www.lidman-ou.cz/obec/o-obci/</a:t>
            </a:r>
          </a:p>
        </p:txBody>
      </p:sp>
    </p:spTree>
    <p:extLst>
      <p:ext uri="{BB962C8B-B14F-4D97-AF65-F5344CB8AC3E}">
        <p14:creationId xmlns:p14="http://schemas.microsoft.com/office/powerpoint/2010/main" val="351072355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0CEA-C40E-4077-A13E-2558B8FC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obchod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70B8-A7FD-4386-A8A5-F4D4A7594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210814"/>
            <a:ext cx="11379200" cy="54585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Roboto Slab"/>
              </a:rPr>
              <a:t>Jak funguje komunitní krámek v centru Prahy, který zná své dodavatele i zákazníky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Roboto Condensed" panose="020B0604020202020204" pitchFamily="2" charset="0"/>
              </a:rPr>
              <a:t>Živá Obživa nabízí tradiční potraviny netradičním způsobem. Pokud se zapíšete do spolku, můžete nakupovat jen za ceny nákladů</a:t>
            </a:r>
            <a:b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</a:br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Představte si nákupy v obchodě, kde se jako zákazník dobře znáte s prodejci i dodavateli. Kde si můžete být jisti tím, že veškeré potraviny se sem dostaly s minimálním dopadem na životní prostředí a bez použití chemie. Vy je navíc získáváte jen za cenu pokrývající skutečné náklady. A v neposlední řadě tu můžete spolurozhodovat o tom, co se bude prodávat. V Praze jedno takové místo funguje od února 2019.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„Náš "obchod" funguje na neziskovém principu a jeho finanční stabilitu zajišťují naši odběratelé svými členskými příspěvky. Na oplátku pak mají přístup ke kvalitnímu jídlu za členské ceny, a ve výsledku tak šetří s každým nákupem,“ popisuje. Spolkový obchod vznikl po vzoru podobně fungujících zahraničních projektů, například v německých Drážďanech je podle ní v jednom takovém spolku až 10 tisíc lidí. K tomu má zatím Obživa bohužel daleko, v současnosti má včetně dodavatelů asi 115 členů.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 Slab"/>
              </a:rPr>
              <a:t>Vzhledem k tomu, že spolek veškeré náklady pokrývá z měsíčních příspěvků členů, které činí 350 korun pro jednotlivce a 450 korun pro rodinu, na ceny si tu nemusí přidávat žádnou marži. Oproti běžným obchodům zde tedy členové nakoupí minimálně o 30 % levněji.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Roboto Slab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219679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8F5-DC00-45BC-8C4C-2AD06F79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prodejna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B1E9A05-7AC1-429F-9042-4EDBD0613F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11200" y="1554432"/>
            <a:ext cx="10556068" cy="444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Pokud se rozhodnete do spolku vstoupit, je také nutné uhradit takzvaný vstupní investiční příspěvek ve výši 4 800 korun. „Aby se vám nákupy vyplácely, 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e dobré u nás za měsíc utratit tak tisícovku,“ říká Míša. Podle ní v Obživě některé rodiny nechají měsíčně i 8 000 korun.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Aby se Obživa jaksepatří rozeběhla, potřebovala by prý asi dvojnásobek členů.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Přestože členství v Obživě přináší nejen kvalitní potraviny za férové ceny, ale i dobrý pocit z podpory dobré věci, noví lidé přibývají pomalu.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Roli samozřejmě hraje vícero faktorů, podle Míši je však jedním z hlavních fakt, že jde o velmi lokální záležitost. „Lidé samozřejmě nechtějí jezdit na nákup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přes půlku Prahy a to bychom ani po nikom nechtěli. Už to je tedy limitující. Další důvod může být strach z finančního závazku,“ říká Míša.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Aby se Obživa jaksepatří rozeběhla, potřebovala by prý asi dvojnásobek členů.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  <a:hlinkClick r:id="rId2"/>
              </a:rPr>
              <a:t>https://www.flowee.cz/floweecity/styl/6876-jak-funguje-komunitni-kramek-v-centru-prahy-ktery-zna-sve-dodavatele-i-zakazniky</a:t>
            </a:r>
            <a:endParaRPr kumimoji="0" lang="cs-CZ" altLang="cs-CZ" sz="1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Roboto Sla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000000"/>
              </a:solidFill>
              <a:latin typeface="Roboto Sla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Další ukázka komunitní prodejny – snaha </a:t>
            </a:r>
            <a:r>
              <a:rPr kumimoji="0" lang="cs-CZ" altLang="cs-CZ" sz="13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COOPu</a:t>
            </a:r>
            <a:r>
              <a:rPr kumimoji="0" lang="cs-CZ" altLang="cs-CZ" sz="1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 Slab"/>
              </a:rPr>
              <a:t>:</a:t>
            </a:r>
          </a:p>
          <a:p>
            <a:pPr algn="l"/>
            <a:r>
              <a:rPr lang="cs-CZ" sz="1200" b="0" i="0" dirty="0">
                <a:solidFill>
                  <a:srgbClr val="121212"/>
                </a:solidFill>
                <a:effectLst/>
                <a:latin typeface="noto-serif"/>
              </a:rPr>
              <a:t>Druhým krokem k budoucnosti prodejen na malých městech a na venkově je integrace kavárny přímo do prodejny. I tento koncept se na prvních místech velmi osvědčuje.</a:t>
            </a:r>
          </a:p>
          <a:p>
            <a:pPr algn="l"/>
            <a:r>
              <a:rPr lang="cs-CZ" sz="1200" b="0" i="0" dirty="0">
                <a:solidFill>
                  <a:srgbClr val="121212"/>
                </a:solidFill>
                <a:effectLst/>
                <a:latin typeface="noto-serif"/>
              </a:rPr>
              <a:t>„V těchto sídlech kavárny nejsou, hospoda otevírá až odpoledne a procházet se po návsi také není to nejlepší. Když se chtějí lidé na hodinu potkat, tak žádnou možnost nemají. Chceme tím vytvořit místo pro komunitní setkávání. V prodejně máme sladký i slaný sortiment, stačí tam umístit kávovar, ve větších prodejnách můžeme zařídit i rozpékání,“ uvedl Němčík. Připomněl, že i v případě kaváren jde družstvo cestou lokálních zdrojů a kávu do nich dodávají místní pražírny.</a:t>
            </a:r>
          </a:p>
          <a:p>
            <a:pPr algn="l"/>
            <a:r>
              <a:rPr lang="cs-CZ" sz="1200" b="0" i="0" dirty="0">
                <a:solidFill>
                  <a:srgbClr val="121212"/>
                </a:solidFill>
                <a:effectLst/>
                <a:latin typeface="noto-serif"/>
              </a:rPr>
              <a:t>Družstvo se podle Němčíka pustilo také do vytváření sítě franšízových obchodů, které však nenabízí právnickým osobám, ale výhradně obcím.</a:t>
            </a:r>
          </a:p>
          <a:p>
            <a:pPr algn="l"/>
            <a:r>
              <a:rPr lang="cs-CZ" sz="1200" b="0" i="0" dirty="0">
                <a:solidFill>
                  <a:srgbClr val="121212"/>
                </a:solidFill>
                <a:effectLst/>
                <a:latin typeface="noto-serif"/>
              </a:rPr>
              <a:t>„Obce hradí náklady na prostor a obsluhu, my prodejnu vybavíme a zásobujeme a děláme účetnictví.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https://forbes.cz/nejen-bezobsluzne-obchody-coop-planuje-take-rozvoj-kavaren-na-prodejnach/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300" dirty="0">
              <a:solidFill>
                <a:srgbClr val="000000"/>
              </a:solidFill>
              <a:latin typeface="Roboto Slab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9419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CFCA33-513A-4D45-8064-C91B7162F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>
                <a:solidFill>
                  <a:srgbClr val="000000"/>
                </a:solidFill>
                <a:effectLst/>
                <a:latin typeface="Play"/>
              </a:rPr>
              <a:t>Prodejna a komunitní centrum v jednom – </a:t>
            </a:r>
            <a:r>
              <a:rPr lang="cs-CZ" b="1" dirty="0" err="1">
                <a:solidFill>
                  <a:srgbClr val="000000"/>
                </a:solidFill>
                <a:effectLst/>
                <a:latin typeface="Play"/>
              </a:rPr>
              <a:t>GymBeam</a:t>
            </a:r>
            <a:r>
              <a:rPr lang="cs-CZ" b="1" dirty="0">
                <a:solidFill>
                  <a:srgbClr val="000000"/>
                </a:solidFill>
                <a:effectLst/>
                <a:latin typeface="Play"/>
              </a:rPr>
              <a:t> si převzal ocenění za vítězství v listopadovém kole Visa Czech Top Shop</a:t>
            </a:r>
          </a:p>
          <a:p>
            <a:r>
              <a:rPr lang="cs-CZ" u="none" strike="noStrike" dirty="0">
                <a:solidFill>
                  <a:srgbClr val="999999"/>
                </a:solidFill>
                <a:effectLst/>
                <a:hlinkClick r:id="rId2"/>
              </a:rPr>
              <a:t>8. 1. 2024</a:t>
            </a:r>
            <a:endParaRPr lang="cs-CZ" dirty="0">
              <a:effectLst/>
            </a:endParaRPr>
          </a:p>
          <a:p>
            <a:pPr algn="l"/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Předávání ocenění Visa Czech Top Shop za měsíc listopad proběhlo v krásných prostorách prodejny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GymBeam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. Prodejce sportovní výživy, fitness doplňků a sportovního oblečení nás velmi potěšil svým konceptem, kdy se na jednom místě v pražském Karlíně, přirozeně a nenuceně střetává prodej zboží spolu s místem setkávání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GymBeam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komunity. Předávání si z rukou manažera soutěže Visa Czech Top Shop Jiřího Berana převzala Lenka Lukáčová,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Head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Local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Marketing pro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GymBeam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v Česku a na Slovensku. </a:t>
            </a:r>
          </a:p>
          <a:p>
            <a:pPr algn="l"/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Obchod se nachází ve vzdušných a otevřených prostorách v přízemí administrativní budovy na Rohanském nábřeží. Design interiéru je moderní a minimalistický. Vzhled prodejny ale v tomto případě není to hlavní, co nás zaujalo. Obchod totiž slouží i jako komunitní centrum a místo k setkávání fanoušků značky a sportu.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GymBeam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zde pořádá různé eventy, skupinová cvičení jako například lekce jógy. </a:t>
            </a:r>
            <a:r>
              <a:rPr lang="cs-CZ" b="0" i="1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„Nejde nám pouze o vzhled interiéru a exteriéru nebo vybavení prodejny, ale také o možnost setkávat se s našimi zákazníky přímo v naší prodejně, budovat komunitu prostřednictvím eventů, které tady organizujeme, a poskytnout tak našim zákazníkům i fyzický zážitek,“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 doplnila Lenka Lukáčová.</a:t>
            </a:r>
          </a:p>
          <a:p>
            <a:pPr algn="l"/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V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interéru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jsou umístěné LCD obrazovky, které promítají vlastní obsah – například rozhovory se sportovci a ambasadory značky. Prostory prodejny fungují i jako místo, kde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Gym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Beam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 tvoří svůj obsah na sociální sítě a natáčí vlastní </a:t>
            </a:r>
            <a:r>
              <a:rPr lang="cs-CZ" b="0" i="0" dirty="0" err="1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podcast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hlinkClick r:id="rId2"/>
              </a:rPr>
              <a:t>https://www.mistoprodeje.cz/visa-czech-top-shop/prodejna-a-komunitni-centrum-v-jednom-gymbeam-si-prevzal-oceneni-za-vitezstvi-v-listopadovem-kole-visa-czech-top-shop/</a:t>
            </a:r>
            <a:endParaRPr lang="cs-CZ" b="0" i="0" dirty="0">
              <a:solidFill>
                <a:srgbClr val="63636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Titillium Web" panose="020B0604020202020204" pitchFamily="2" charset="-18"/>
              </a:rPr>
              <a:t>V nizozemské provincii Groningen vzniká od roku 2007 nové město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Titillium Web" panose="020B0604020202020204" pitchFamily="2" charset="-18"/>
              </a:rPr>
              <a:t>Meerstad</a:t>
            </a:r>
            <a:r>
              <a:rPr lang="cs-CZ" b="1" i="0" dirty="0">
                <a:solidFill>
                  <a:srgbClr val="000000"/>
                </a:solidFill>
                <a:effectLst/>
                <a:latin typeface="Titillium Web" panose="020B0604020202020204" pitchFamily="2" charset="-18"/>
              </a:rPr>
              <a:t>, které by do roku 2035 mělo mít asi 5 000 domů. Developer se rozhodl pro obyvatele vybudovat jeden z multifunkčních objektů nazvaný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Titillium Web" panose="020B0604020202020204" pitchFamily="2" charset="-18"/>
              </a:rPr>
              <a:t>SuperHub</a:t>
            </a:r>
            <a:r>
              <a:rPr lang="cs-CZ" b="1" i="0" dirty="0">
                <a:solidFill>
                  <a:srgbClr val="000000"/>
                </a:solidFill>
                <a:effectLst/>
                <a:latin typeface="Titillium Web" panose="020B0604020202020204" pitchFamily="2" charset="-18"/>
              </a:rPr>
              <a:t>, který byl už od začátku navrhován jako prodejna potravin s dalším okrajovým využitím. Design stavby ze dřeva je nevšední a na první pohled může evokovat něco z rostlinné říše, třeba houbu.</a:t>
            </a:r>
            <a:endParaRPr lang="cs-CZ" dirty="0">
              <a:solidFill>
                <a:srgbClr val="636363"/>
              </a:solidFill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</a:rPr>
              <a:t>Doporučuji si poslechnout: </a:t>
            </a:r>
            <a:r>
              <a:rPr lang="cs-CZ" b="0" i="0" dirty="0">
                <a:solidFill>
                  <a:srgbClr val="636363"/>
                </a:solidFill>
                <a:effectLst/>
                <a:latin typeface="Arial" panose="020B0604020202020204" pitchFamily="34" charset="0"/>
                <a:hlinkClick r:id="rId3"/>
              </a:rPr>
              <a:t>https://podcasty.hn.cz/c1-67091020-kuratorsky-vyber-nakupni-zazitky-i-budovani-komunit-jake-trendy-kraluji-kamennym-prodejnam</a:t>
            </a:r>
            <a:endParaRPr lang="cs-CZ" b="0" i="0" dirty="0">
              <a:solidFill>
                <a:srgbClr val="63636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cs-CZ" b="0" i="0" dirty="0">
              <a:solidFill>
                <a:srgbClr val="636363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8652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B77E7-DD61-4526-8738-74F0924A5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Nákupní čtvrti oživuje řada iniciativ zaměřených na komunitu. Kamenné prodejny čelily v posledních letech "apokalypse maloobchodu", protože nárůst práce na dálku a hybridní práce ještě umocnil problémy s nakupováním online. Jen ve Velké Británii se podle Centra pro výzkum maloobchodu v roce 2022 zavře více než 17 000 prodejen, což představuje 50% nárůst oproti roku 2021. </a:t>
            </a:r>
          </a:p>
          <a:p>
            <a:r>
              <a:rPr lang="cs-CZ" dirty="0"/>
              <a:t>Pokles návštěvnosti nyní pomáhají zvrátit inovativní </a:t>
            </a:r>
            <a:r>
              <a:rPr lang="cs-CZ" dirty="0" err="1"/>
              <a:t>přístupy.Podle</a:t>
            </a:r>
            <a:r>
              <a:rPr lang="cs-CZ" dirty="0"/>
              <a:t> jedné z taktik sázejí developeři ve velkém na nezávislé obchodníky, aby vytvořili komunitní atmosféru. Ve městě Poole ve Velké Británii se díky nápaditému projektu mění </a:t>
            </a:r>
            <a:r>
              <a:rPr lang="cs-CZ" dirty="0" err="1"/>
              <a:t>Kingland</a:t>
            </a:r>
            <a:r>
              <a:rPr lang="cs-CZ" dirty="0"/>
              <a:t> </a:t>
            </a:r>
            <a:r>
              <a:rPr lang="cs-CZ" dirty="0" err="1"/>
              <a:t>Crescent</a:t>
            </a:r>
            <a:r>
              <a:rPr lang="cs-CZ" dirty="0"/>
              <a:t>, kdysi zchátralá nákupní ulice, která je nyní domovem deseti prosperujících nezávislých místních prodejců, včetně obchodu s deskami, pražírny kávy, rybárny a klenotnictví.</a:t>
            </a:r>
          </a:p>
          <a:p>
            <a:r>
              <a:rPr lang="cs-CZ" dirty="0"/>
              <a:t>Za touto proměnou stojí společnost LGIM Real </a:t>
            </a:r>
            <a:r>
              <a:rPr lang="cs-CZ" dirty="0" err="1"/>
              <a:t>Assets</a:t>
            </a:r>
            <a:r>
              <a:rPr lang="cs-CZ" dirty="0"/>
              <a:t> (divize finanční společnosti </a:t>
            </a:r>
            <a:r>
              <a:rPr lang="cs-CZ" dirty="0" err="1"/>
              <a:t>Legal</a:t>
            </a:r>
            <a:r>
              <a:rPr lang="cs-CZ" dirty="0"/>
              <a:t> &amp; General), která tyto jednotky nabídla začínajícím místním obchodníkům bez nájemného a sazeb na pevně stanovené dvouleté období již v roce 2021. Díky nabídce zaměřené na komunitu se nyní ulici daří i přes krizi životních nákladů. Podle článku v deníku </a:t>
            </a:r>
            <a:r>
              <a:rPr lang="cs-CZ" dirty="0" err="1"/>
              <a:t>The</a:t>
            </a:r>
            <a:r>
              <a:rPr lang="cs-CZ" dirty="0"/>
              <a:t> Guardian se díky </a:t>
            </a:r>
            <a:r>
              <a:rPr lang="cs-CZ" dirty="0" err="1"/>
              <a:t>Kinglandu</a:t>
            </a:r>
            <a:r>
              <a:rPr lang="cs-CZ" dirty="0"/>
              <a:t> zvýšila návštěvnost a sousednímu nákupnímu centru </a:t>
            </a:r>
            <a:r>
              <a:rPr lang="cs-CZ" dirty="0" err="1"/>
              <a:t>Dolphin</a:t>
            </a:r>
            <a:r>
              <a:rPr lang="cs-CZ" dirty="0"/>
              <a:t> Centre, v němž sídlí řada značkových prodejců, přinesla ulice dodatečné příjmy ve výši 2,2 milionu liber (2,8 milionu USD). Společnost L&amp;G, která nájemcům nabízí mentoring a právní poradenství, doufá, že se tento přístup může stát vzorem pro další města, která se potýkají s problémy.</a:t>
            </a:r>
          </a:p>
          <a:p>
            <a:r>
              <a:rPr lang="cs-CZ" dirty="0"/>
              <a:t>Důraz na komunitu a kulturu je hnací silou vlny maloobchodních inovací u velkých maloobchodních řetězců. Koncepční obchod H&amp;M v newyorském </a:t>
            </a:r>
            <a:r>
              <a:rPr lang="cs-CZ" dirty="0" err="1"/>
              <a:t>Williamsburgu</a:t>
            </a:r>
            <a:r>
              <a:rPr lang="cs-CZ" dirty="0"/>
              <a:t> nabízí celoroční program tematických akcí, které se konají jednou za dva týdny a jsou zaměřené na umění, módu a hudbu ve spolupráci s řadou místních partnerů. Maloobchodní prodejce obuvi </a:t>
            </a:r>
            <a:r>
              <a:rPr lang="cs-CZ" dirty="0" err="1"/>
              <a:t>Athlete's</a:t>
            </a:r>
            <a:r>
              <a:rPr lang="cs-CZ" dirty="0"/>
              <a:t> </a:t>
            </a:r>
            <a:r>
              <a:rPr lang="cs-CZ" dirty="0" err="1"/>
              <a:t>Foot</a:t>
            </a:r>
            <a:r>
              <a:rPr lang="cs-CZ" dirty="0"/>
              <a:t> letos v létě otevřel v centru Atlanty sousední koncepční obchod, který nabízí </a:t>
            </a:r>
            <a:r>
              <a:rPr lang="cs-CZ" dirty="0" err="1"/>
              <a:t>hyperlokální</a:t>
            </a:r>
            <a:r>
              <a:rPr lang="cs-CZ" dirty="0"/>
              <a:t> kolekci spolu s akcemi a živými vystoupeními pro místní komunitu. V londýnském </a:t>
            </a:r>
            <a:r>
              <a:rPr lang="cs-CZ" dirty="0" err="1"/>
              <a:t>popupu</a:t>
            </a:r>
            <a:r>
              <a:rPr lang="cs-CZ" dirty="0"/>
              <a:t> britsko-nigerijského návrháře </a:t>
            </a:r>
            <a:r>
              <a:rPr lang="cs-CZ" dirty="0" err="1"/>
              <a:t>Yinky</a:t>
            </a:r>
            <a:r>
              <a:rPr lang="cs-CZ" dirty="0"/>
              <a:t> </a:t>
            </a:r>
            <a:r>
              <a:rPr lang="cs-CZ" dirty="0" err="1"/>
              <a:t>Iloriho</a:t>
            </a:r>
            <a:r>
              <a:rPr lang="cs-CZ" dirty="0"/>
              <a:t> se koncem roku 2022 konala řada akcí a aktivací, které měly zapojit místní obyvatele, včetně herního turnaje a autogramiády basketbalistů. </a:t>
            </a:r>
            <a:r>
              <a:rPr lang="cs-CZ" dirty="0" err="1"/>
              <a:t>Ilori</a:t>
            </a:r>
            <a:r>
              <a:rPr lang="cs-CZ" dirty="0"/>
              <a:t> vysvětlil časopisu </a:t>
            </a:r>
            <a:r>
              <a:rPr lang="cs-CZ" dirty="0" err="1"/>
              <a:t>Frame</a:t>
            </a:r>
            <a:r>
              <a:rPr lang="cs-CZ" dirty="0"/>
              <a:t>, že jeho cílem bylo "vrátit maloobchod zpět a zahájit konverzaci o budoucnosti našich obchodů, o tom, jak tyto prostory kurátorsky upravujeme a jaké zážitky můžeme vytvořit, abychom vytvořili hlubší a smysluplnější vazby". </a:t>
            </a:r>
            <a:r>
              <a:rPr lang="cs-CZ" dirty="0">
                <a:hlinkClick r:id="rId2"/>
              </a:rPr>
              <a:t>https://www.vml.com/insight/community-centric-retail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8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obchodu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2639616" y="1556792"/>
          <a:ext cx="74168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79573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108FC-B367-4B97-9E8B-41CC1E772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Již v roce 2015 představila společnost </a:t>
            </a:r>
            <a:r>
              <a:rPr lang="cs-CZ" dirty="0" err="1"/>
              <a:t>StarbucksSBUX</a:t>
            </a:r>
            <a:r>
              <a:rPr lang="cs-CZ" dirty="0"/>
              <a:t> +0,7 % svůj program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Store</a:t>
            </a:r>
            <a:r>
              <a:rPr lang="cs-CZ" dirty="0"/>
              <a:t>, v jehož rámci jsou některé prodejny oživovány za účelem podpory ekonomických a sociálních aktivit v místních komunitách. Tyto komunitní prodejny, které jsou nyní přítomny na 150 místech, mají podle nedávného sdělení společnosti Starbucks "vytvářet prostředí pro partnery společnosti Starbucks, aby se jedinečným způsobem spojili s komunitami, kterým slouží, zapojili se do nich a reprezentovali je po celém světě". Umožňují místním obyvatelům absolvovat školení, zaměstnávat a obsluhovat osoby se zdravotním postižením, navštěvovat akce a přispívat místním neziskovým organizacím. Společnost Starbucks se nedávno zavázala, že do roku 2030 otevře 1 000 komunitních prodejen po celém světě a vytvoří poutavé zážitky, které budou zároveň přístupnější, a to prostřednictvím nových inkluzivních designových standardů, které mají vyhovět komunitám neslyšících, nedoslýchavých a uživatelů znakového jazyka. Každá z těchto prodejen je v současné době navržena tak, aby poskytovala lokalizovaný a relevantní zážitek na základě komunity, ve které se nachází.</a:t>
            </a:r>
          </a:p>
          <a:p>
            <a:r>
              <a:rPr lang="cs-CZ" dirty="0"/>
              <a:t>Před několika měsíci otevřela společnost Starbucks v indonéské Jakartě svůj první "</a:t>
            </a:r>
            <a:r>
              <a:rPr lang="cs-CZ" dirty="0" err="1"/>
              <a:t>Signing</a:t>
            </a:r>
            <a:r>
              <a:rPr lang="cs-CZ" dirty="0"/>
              <a:t> </a:t>
            </a:r>
            <a:r>
              <a:rPr lang="cs-CZ" dirty="0" err="1"/>
              <a:t>Store</a:t>
            </a:r>
            <a:r>
              <a:rPr lang="cs-CZ" dirty="0"/>
              <a:t>" určený pro neslyšící a nedoslýchavé. Zákazníky budou obsluhovat neslyšící a nedoslýchaví baristé. Mohou také zadávat objednávky pomocí psacího tabletu a komunikovat prostřednictvím lekcí znakového jazyka a workshopů o kávě ve znakovém jazyce. Prostor je navržen tak, aby tuto komunitu podporoval a oslavoval také díky umělecké nástěnné malbě namalované neslyšící umělkyní Indirou Natalií a velkému oválnému komunitnímu stolu, který vybízí k výměně názorů a rozhovorům. Toto je jen jeden z mnoha příkladů, jak tento gigant v oblasti kavárenských řetězců využívá své maloobchodní působení k tomu, aby lépe sloužil místním komunitám a vytvářel přívětivé, poutavé a inkluzivní prostory pro jednotlivce. </a:t>
            </a:r>
            <a:r>
              <a:rPr lang="cs-CZ" dirty="0">
                <a:hlinkClick r:id="rId2"/>
              </a:rPr>
              <a:t>https://www.forbes.com/sites/claraludmir/2023/05/24/how-lululemon-starbucks-and-google-boost-brand-engagement-though-community-retail/?sh=7e400d411ad8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31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17EC62-56A8-C72F-18E9-74AD6C062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maloobchod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1F80482-32F6-70F4-A32F-C09D3374B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78" t="7334" r="41862" b="7018"/>
          <a:stretch/>
        </p:blipFill>
        <p:spPr>
          <a:xfrm>
            <a:off x="914400" y="1310345"/>
            <a:ext cx="5779698" cy="4824174"/>
          </a:xfr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2B70DCF-229F-4881-E863-FAA2F9CE5EEC}"/>
              </a:ext>
            </a:extLst>
          </p:cNvPr>
          <p:cNvSpPr txBox="1"/>
          <p:nvPr/>
        </p:nvSpPr>
        <p:spPr>
          <a:xfrm>
            <a:off x="3193930" y="6134519"/>
            <a:ext cx="6120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https://olomoucky.report.cz/spolecnost/obec-otevre-prodejnu-bez-obsluhy-jako-prvni-v-kraji/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94FB5D-FB0F-46EA-E8FE-96B5D025A825}"/>
              </a:ext>
            </a:extLst>
          </p:cNvPr>
          <p:cNvSpPr txBox="1"/>
          <p:nvPr/>
        </p:nvSpPr>
        <p:spPr>
          <a:xfrm>
            <a:off x="7130809" y="2044786"/>
            <a:ext cx="43671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https://www.penize.cz/nakupy/450648-obchodu-bez-obsluhy-pribyva-kde-vsude-uz-je-najdete</a:t>
            </a:r>
          </a:p>
        </p:txBody>
      </p:sp>
    </p:spTree>
    <p:extLst>
      <p:ext uri="{BB962C8B-B14F-4D97-AF65-F5344CB8AC3E}">
        <p14:creationId xmlns:p14="http://schemas.microsoft.com/office/powerpoint/2010/main" val="234983575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5EA9AB-FF30-E2C6-C8FD-B058F2FA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maloobchod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87AF31-E645-44EA-C186-E616E6D60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27" t="13221" r="5996" b="5690"/>
          <a:stretch/>
        </p:blipFill>
        <p:spPr>
          <a:xfrm>
            <a:off x="983412" y="1066799"/>
            <a:ext cx="11015932" cy="5213231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D59E9E-F645-693E-8EFA-BBB5CC84186A}"/>
              </a:ext>
            </a:extLst>
          </p:cNvPr>
          <p:cNvSpPr txBox="1"/>
          <p:nvPr/>
        </p:nvSpPr>
        <p:spPr>
          <a:xfrm>
            <a:off x="3035780" y="6453914"/>
            <a:ext cx="6120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https://www.powertochange.org.uk/wp-content/uploads/2019/05/Success-guide-FA-edited.pdf</a:t>
            </a:r>
          </a:p>
        </p:txBody>
      </p:sp>
    </p:spTree>
    <p:extLst>
      <p:ext uri="{BB962C8B-B14F-4D97-AF65-F5344CB8AC3E}">
        <p14:creationId xmlns:p14="http://schemas.microsoft.com/office/powerpoint/2010/main" val="381096939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„Běžné“ typy vlastnictví</a:t>
            </a:r>
          </a:p>
        </p:txBody>
      </p:sp>
      <p:sp>
        <p:nvSpPr>
          <p:cNvPr id="8" name="Bublinový popisek ve tvaru obláčku 7"/>
          <p:cNvSpPr/>
          <p:nvPr/>
        </p:nvSpPr>
        <p:spPr>
          <a:xfrm>
            <a:off x="4007768" y="2691206"/>
            <a:ext cx="4981832" cy="2943362"/>
          </a:xfrm>
          <a:prstGeom prst="cloudCallout">
            <a:avLst>
              <a:gd name="adj1" fmla="val 59654"/>
              <a:gd name="adj2" fmla="val 56890"/>
            </a:avLst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none" lIns="476730" tIns="476730" rIns="476730" bIns="47673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400" dirty="0"/>
              <a:t>- Čím jsou specifické?</a:t>
            </a:r>
            <a:br>
              <a:rPr lang="cs-CZ" sz="2400" dirty="0"/>
            </a:br>
            <a:r>
              <a:rPr lang="cs-CZ" sz="2400" dirty="0"/>
              <a:t>- Jaké jsou jejich výhody?</a:t>
            </a:r>
            <a:br>
              <a:rPr lang="cs-CZ" sz="2400" dirty="0"/>
            </a:br>
            <a:r>
              <a:rPr lang="cs-CZ" sz="2400" dirty="0"/>
              <a:t>- Jaké jsou jejich nevýhody?</a:t>
            </a:r>
            <a:br>
              <a:rPr lang="cs-CZ" sz="2400" dirty="0"/>
            </a:br>
            <a:r>
              <a:rPr lang="cs-CZ" sz="2400" dirty="0"/>
              <a:t>- Jaké konkrétní příklady znáte?</a:t>
            </a:r>
          </a:p>
        </p:txBody>
      </p:sp>
      <p:sp>
        <p:nvSpPr>
          <p:cNvPr id="9" name="Šipka doleva 8"/>
          <p:cNvSpPr/>
          <p:nvPr/>
        </p:nvSpPr>
        <p:spPr>
          <a:xfrm rot="12900000">
            <a:off x="3589504" y="2753884"/>
            <a:ext cx="1368220" cy="6205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2863001" y="2160911"/>
            <a:ext cx="1700446" cy="1021728"/>
          </a:xfrm>
          <a:custGeom>
            <a:avLst/>
            <a:gdLst>
              <a:gd name="connsiteX0" fmla="*/ 0 w 1700446"/>
              <a:gd name="connsiteY0" fmla="*/ 102173 h 1021728"/>
              <a:gd name="connsiteX1" fmla="*/ 102173 w 1700446"/>
              <a:gd name="connsiteY1" fmla="*/ 0 h 1021728"/>
              <a:gd name="connsiteX2" fmla="*/ 1598273 w 1700446"/>
              <a:gd name="connsiteY2" fmla="*/ 0 h 1021728"/>
              <a:gd name="connsiteX3" fmla="*/ 1700446 w 1700446"/>
              <a:gd name="connsiteY3" fmla="*/ 102173 h 1021728"/>
              <a:gd name="connsiteX4" fmla="*/ 1700446 w 1700446"/>
              <a:gd name="connsiteY4" fmla="*/ 919555 h 1021728"/>
              <a:gd name="connsiteX5" fmla="*/ 1598273 w 1700446"/>
              <a:gd name="connsiteY5" fmla="*/ 1021728 h 1021728"/>
              <a:gd name="connsiteX6" fmla="*/ 102173 w 1700446"/>
              <a:gd name="connsiteY6" fmla="*/ 1021728 h 1021728"/>
              <a:gd name="connsiteX7" fmla="*/ 0 w 1700446"/>
              <a:gd name="connsiteY7" fmla="*/ 919555 h 1021728"/>
              <a:gd name="connsiteX8" fmla="*/ 0 w 1700446"/>
              <a:gd name="connsiteY8" fmla="*/ 102173 h 102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446" h="1021728">
                <a:moveTo>
                  <a:pt x="0" y="102173"/>
                </a:moveTo>
                <a:cubicBezTo>
                  <a:pt x="0" y="45744"/>
                  <a:pt x="45744" y="0"/>
                  <a:pt x="102173" y="0"/>
                </a:cubicBezTo>
                <a:lnTo>
                  <a:pt x="1598273" y="0"/>
                </a:lnTo>
                <a:cubicBezTo>
                  <a:pt x="1654702" y="0"/>
                  <a:pt x="1700446" y="45744"/>
                  <a:pt x="1700446" y="102173"/>
                </a:cubicBezTo>
                <a:lnTo>
                  <a:pt x="1700446" y="919555"/>
                </a:lnTo>
                <a:cubicBezTo>
                  <a:pt x="1700446" y="975984"/>
                  <a:pt x="1654702" y="1021728"/>
                  <a:pt x="1598273" y="1021728"/>
                </a:cubicBezTo>
                <a:lnTo>
                  <a:pt x="102173" y="1021728"/>
                </a:lnTo>
                <a:cubicBezTo>
                  <a:pt x="45744" y="1021728"/>
                  <a:pt x="0" y="975984"/>
                  <a:pt x="0" y="919555"/>
                </a:cubicBezTo>
                <a:lnTo>
                  <a:pt x="0" y="1021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79455" tIns="79455" rIns="79455" bIns="7945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600" dirty="0"/>
              <a:t>Obchodní řetězce</a:t>
            </a:r>
          </a:p>
        </p:txBody>
      </p:sp>
      <p:sp>
        <p:nvSpPr>
          <p:cNvPr id="11" name="Šipka doleva 10"/>
          <p:cNvSpPr/>
          <p:nvPr/>
        </p:nvSpPr>
        <p:spPr>
          <a:xfrm rot="16209252">
            <a:off x="5769849" y="2161325"/>
            <a:ext cx="1095923" cy="6205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Volný tvar 11"/>
          <p:cNvSpPr/>
          <p:nvPr/>
        </p:nvSpPr>
        <p:spPr>
          <a:xfrm>
            <a:off x="5394740" y="1102991"/>
            <a:ext cx="1846139" cy="1021728"/>
          </a:xfrm>
          <a:custGeom>
            <a:avLst/>
            <a:gdLst>
              <a:gd name="connsiteX0" fmla="*/ 0 w 1700446"/>
              <a:gd name="connsiteY0" fmla="*/ 102173 h 1021728"/>
              <a:gd name="connsiteX1" fmla="*/ 102173 w 1700446"/>
              <a:gd name="connsiteY1" fmla="*/ 0 h 1021728"/>
              <a:gd name="connsiteX2" fmla="*/ 1598273 w 1700446"/>
              <a:gd name="connsiteY2" fmla="*/ 0 h 1021728"/>
              <a:gd name="connsiteX3" fmla="*/ 1700446 w 1700446"/>
              <a:gd name="connsiteY3" fmla="*/ 102173 h 1021728"/>
              <a:gd name="connsiteX4" fmla="*/ 1700446 w 1700446"/>
              <a:gd name="connsiteY4" fmla="*/ 919555 h 1021728"/>
              <a:gd name="connsiteX5" fmla="*/ 1598273 w 1700446"/>
              <a:gd name="connsiteY5" fmla="*/ 1021728 h 1021728"/>
              <a:gd name="connsiteX6" fmla="*/ 102173 w 1700446"/>
              <a:gd name="connsiteY6" fmla="*/ 1021728 h 1021728"/>
              <a:gd name="connsiteX7" fmla="*/ 0 w 1700446"/>
              <a:gd name="connsiteY7" fmla="*/ 919555 h 1021728"/>
              <a:gd name="connsiteX8" fmla="*/ 0 w 1700446"/>
              <a:gd name="connsiteY8" fmla="*/ 102173 h 102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446" h="1021728">
                <a:moveTo>
                  <a:pt x="0" y="102173"/>
                </a:moveTo>
                <a:cubicBezTo>
                  <a:pt x="0" y="45744"/>
                  <a:pt x="45744" y="0"/>
                  <a:pt x="102173" y="0"/>
                </a:cubicBezTo>
                <a:lnTo>
                  <a:pt x="1598273" y="0"/>
                </a:lnTo>
                <a:cubicBezTo>
                  <a:pt x="1654702" y="0"/>
                  <a:pt x="1700446" y="45744"/>
                  <a:pt x="1700446" y="102173"/>
                </a:cubicBezTo>
                <a:lnTo>
                  <a:pt x="1700446" y="919555"/>
                </a:lnTo>
                <a:cubicBezTo>
                  <a:pt x="1700446" y="975984"/>
                  <a:pt x="1654702" y="1021728"/>
                  <a:pt x="1598273" y="1021728"/>
                </a:cubicBezTo>
                <a:lnTo>
                  <a:pt x="102173" y="1021728"/>
                </a:lnTo>
                <a:cubicBezTo>
                  <a:pt x="45744" y="1021728"/>
                  <a:pt x="0" y="975984"/>
                  <a:pt x="0" y="919555"/>
                </a:cubicBezTo>
                <a:lnTo>
                  <a:pt x="0" y="1021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79455" tIns="79455" rIns="79455" bIns="7945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600" dirty="0" err="1"/>
              <a:t>Franchising</a:t>
            </a:r>
            <a:endParaRPr lang="cs-CZ" sz="2600" dirty="0"/>
          </a:p>
        </p:txBody>
      </p:sp>
      <p:sp>
        <p:nvSpPr>
          <p:cNvPr id="13" name="Šipka doleva 12"/>
          <p:cNvSpPr/>
          <p:nvPr/>
        </p:nvSpPr>
        <p:spPr>
          <a:xfrm rot="19500000">
            <a:off x="7713758" y="2758773"/>
            <a:ext cx="1368220" cy="6205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Volný tvar 13"/>
          <p:cNvSpPr/>
          <p:nvPr/>
        </p:nvSpPr>
        <p:spPr>
          <a:xfrm>
            <a:off x="8108035" y="2165800"/>
            <a:ext cx="1700446" cy="1021728"/>
          </a:xfrm>
          <a:custGeom>
            <a:avLst/>
            <a:gdLst>
              <a:gd name="connsiteX0" fmla="*/ 0 w 1700446"/>
              <a:gd name="connsiteY0" fmla="*/ 102173 h 1021728"/>
              <a:gd name="connsiteX1" fmla="*/ 102173 w 1700446"/>
              <a:gd name="connsiteY1" fmla="*/ 0 h 1021728"/>
              <a:gd name="connsiteX2" fmla="*/ 1598273 w 1700446"/>
              <a:gd name="connsiteY2" fmla="*/ 0 h 1021728"/>
              <a:gd name="connsiteX3" fmla="*/ 1700446 w 1700446"/>
              <a:gd name="connsiteY3" fmla="*/ 102173 h 1021728"/>
              <a:gd name="connsiteX4" fmla="*/ 1700446 w 1700446"/>
              <a:gd name="connsiteY4" fmla="*/ 919555 h 1021728"/>
              <a:gd name="connsiteX5" fmla="*/ 1598273 w 1700446"/>
              <a:gd name="connsiteY5" fmla="*/ 1021728 h 1021728"/>
              <a:gd name="connsiteX6" fmla="*/ 102173 w 1700446"/>
              <a:gd name="connsiteY6" fmla="*/ 1021728 h 1021728"/>
              <a:gd name="connsiteX7" fmla="*/ 0 w 1700446"/>
              <a:gd name="connsiteY7" fmla="*/ 919555 h 1021728"/>
              <a:gd name="connsiteX8" fmla="*/ 0 w 1700446"/>
              <a:gd name="connsiteY8" fmla="*/ 102173 h 102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446" h="1021728">
                <a:moveTo>
                  <a:pt x="0" y="102173"/>
                </a:moveTo>
                <a:cubicBezTo>
                  <a:pt x="0" y="45744"/>
                  <a:pt x="45744" y="0"/>
                  <a:pt x="102173" y="0"/>
                </a:cubicBezTo>
                <a:lnTo>
                  <a:pt x="1598273" y="0"/>
                </a:lnTo>
                <a:cubicBezTo>
                  <a:pt x="1654702" y="0"/>
                  <a:pt x="1700446" y="45744"/>
                  <a:pt x="1700446" y="102173"/>
                </a:cubicBezTo>
                <a:lnTo>
                  <a:pt x="1700446" y="919555"/>
                </a:lnTo>
                <a:cubicBezTo>
                  <a:pt x="1700446" y="975984"/>
                  <a:pt x="1654702" y="1021728"/>
                  <a:pt x="1598273" y="1021728"/>
                </a:cubicBezTo>
                <a:lnTo>
                  <a:pt x="102173" y="1021728"/>
                </a:lnTo>
                <a:cubicBezTo>
                  <a:pt x="45744" y="1021728"/>
                  <a:pt x="0" y="975984"/>
                  <a:pt x="0" y="919555"/>
                </a:cubicBezTo>
                <a:lnTo>
                  <a:pt x="0" y="10217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79455" tIns="79455" rIns="79455" bIns="79455" numCol="1" spcCol="1270" anchor="ctr" anchorCtr="0">
            <a:noAutofit/>
          </a:bodyPr>
          <a:lstStyle/>
          <a:p>
            <a:pPr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2600" dirty="0"/>
              <a:t>Družstva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2113F51-B4B9-371F-8A46-A2E2FB778C46}"/>
              </a:ext>
            </a:extLst>
          </p:cNvPr>
          <p:cNvSpPr txBox="1"/>
          <p:nvPr/>
        </p:nvSpPr>
        <p:spPr>
          <a:xfrm>
            <a:off x="475033" y="5533794"/>
            <a:ext cx="6120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https://www2.deloitte.com/content/dam/Deloitte/nl/Documents/deloitte-nl-lshc-one-stop-shop-where-healthcare-meets-retail.pdf</a:t>
            </a:r>
          </a:p>
        </p:txBody>
      </p:sp>
    </p:spTree>
    <p:extLst>
      <p:ext uri="{BB962C8B-B14F-4D97-AF65-F5344CB8AC3E}">
        <p14:creationId xmlns:p14="http://schemas.microsoft.com/office/powerpoint/2010/main" val="3547072775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dnešního dne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3BE1-483B-46BC-A485-4C1EC1350A61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Ohnutý roh 5"/>
          <p:cNvSpPr/>
          <p:nvPr/>
        </p:nvSpPr>
        <p:spPr>
          <a:xfrm>
            <a:off x="2279576" y="1340768"/>
            <a:ext cx="8064574" cy="468052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tabLst>
                <a:tab pos="985838" algn="l"/>
              </a:tabLst>
            </a:pPr>
            <a:r>
              <a:rPr lang="cs-CZ" sz="2600" dirty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0. Utřepání předešlého</a:t>
            </a:r>
          </a:p>
          <a:p>
            <a:pPr>
              <a:lnSpc>
                <a:spcPct val="150000"/>
              </a:lnSpc>
              <a:tabLst>
                <a:tab pos="985838" algn="l"/>
              </a:tabLst>
            </a:pPr>
            <a:endParaRPr lang="cs-CZ" sz="2600" dirty="0">
              <a:solidFill>
                <a:schemeClr val="bg1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Teorie obchodu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solidFill>
                  <a:schemeClr val="bg1">
                    <a:lumMod val="75000"/>
                  </a:schemeClr>
                </a:solidFill>
                <a:latin typeface="Segoe Print" panose="02000600000000000000" pitchFamily="2" charset="0"/>
              </a:rPr>
              <a:t>Typy vlastnictví v obchodě</a:t>
            </a:r>
          </a:p>
          <a:p>
            <a:pPr marL="342900" indent="-342900">
              <a:lnSpc>
                <a:spcPct val="150000"/>
              </a:lnSpc>
              <a:buAutoNum type="arabicPeriod"/>
              <a:tabLst>
                <a:tab pos="985838" algn="l"/>
              </a:tabLst>
            </a:pPr>
            <a:r>
              <a:rPr lang="cs-CZ" sz="2600" dirty="0">
                <a:solidFill>
                  <a:schemeClr val="tx1"/>
                </a:solidFill>
                <a:latin typeface="Segoe Print" panose="02000600000000000000" pitchFamily="2" charset="0"/>
              </a:rPr>
              <a:t>Role národních a nadnárodních institucí a organizací pro vývoj obchodu</a:t>
            </a:r>
          </a:p>
        </p:txBody>
      </p:sp>
    </p:spTree>
    <p:extLst>
      <p:ext uri="{BB962C8B-B14F-4D97-AF65-F5344CB8AC3E}">
        <p14:creationId xmlns:p14="http://schemas.microsoft.com/office/powerpoint/2010/main" val="74301093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národních a mezinárodních institucí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2207569" y="1196752"/>
            <a:ext cx="3644013" cy="2304256"/>
          </a:xfrm>
          <a:prstGeom prst="cloudCallout">
            <a:avLst>
              <a:gd name="adj1" fmla="val 51377"/>
              <a:gd name="adj2" fmla="val 5518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Segoe Print" panose="02000600000000000000" pitchFamily="2" charset="0"/>
              </a:rPr>
              <a:t>Které </a:t>
            </a:r>
            <a:r>
              <a:rPr lang="cs-CZ" b="1" dirty="0">
                <a:latin typeface="Segoe Print" panose="02000600000000000000" pitchFamily="2" charset="0"/>
              </a:rPr>
              <a:t>národní</a:t>
            </a:r>
            <a:r>
              <a:rPr lang="cs-CZ" dirty="0">
                <a:latin typeface="Segoe Print" panose="02000600000000000000" pitchFamily="2" charset="0"/>
              </a:rPr>
              <a:t> instituce ovlivnily DM v uplynulých pěti letech </a:t>
            </a:r>
            <a:r>
              <a:rPr lang="cs-CZ" b="1" dirty="0">
                <a:latin typeface="Segoe Print" panose="02000600000000000000" pitchFamily="2" charset="0"/>
              </a:rPr>
              <a:t>přímo</a:t>
            </a:r>
            <a:r>
              <a:rPr lang="cs-CZ" dirty="0">
                <a:latin typeface="Segoe Print" panose="02000600000000000000" pitchFamily="2" charset="0"/>
              </a:rPr>
              <a:t> a jak?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6744072" y="1268760"/>
            <a:ext cx="3672408" cy="2520280"/>
          </a:xfrm>
          <a:prstGeom prst="cloudCallout">
            <a:avLst>
              <a:gd name="adj1" fmla="val -65265"/>
              <a:gd name="adj2" fmla="val 4936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Segoe Print" panose="02000600000000000000" pitchFamily="2" charset="0"/>
              </a:rPr>
              <a:t>Které </a:t>
            </a:r>
            <a:r>
              <a:rPr lang="cs-CZ" b="1" dirty="0">
                <a:latin typeface="Segoe Print" panose="02000600000000000000" pitchFamily="2" charset="0"/>
              </a:rPr>
              <a:t>nadnárodní</a:t>
            </a:r>
            <a:r>
              <a:rPr lang="cs-CZ" dirty="0">
                <a:latin typeface="Segoe Print" panose="02000600000000000000" pitchFamily="2" charset="0"/>
              </a:rPr>
              <a:t> instituce ovlivnily DM v uplynulých pěti letech </a:t>
            </a:r>
            <a:r>
              <a:rPr lang="cs-CZ" b="1" dirty="0">
                <a:latin typeface="Segoe Print" panose="02000600000000000000" pitchFamily="2" charset="0"/>
              </a:rPr>
              <a:t>přímo</a:t>
            </a:r>
            <a:r>
              <a:rPr lang="cs-CZ" dirty="0">
                <a:latin typeface="Segoe Print" panose="02000600000000000000" pitchFamily="2" charset="0"/>
              </a:rPr>
              <a:t> a jak?</a:t>
            </a:r>
          </a:p>
        </p:txBody>
      </p:sp>
      <p:sp>
        <p:nvSpPr>
          <p:cNvPr id="9" name="Bublinový popisek ve tvaru obláčku 8"/>
          <p:cNvSpPr/>
          <p:nvPr/>
        </p:nvSpPr>
        <p:spPr>
          <a:xfrm>
            <a:off x="2041484" y="3573016"/>
            <a:ext cx="3672408" cy="2520280"/>
          </a:xfrm>
          <a:prstGeom prst="cloudCallout">
            <a:avLst>
              <a:gd name="adj1" fmla="val 66314"/>
              <a:gd name="adj2" fmla="val -382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Segoe Print" panose="02000600000000000000" pitchFamily="2" charset="0"/>
              </a:rPr>
              <a:t>Které </a:t>
            </a:r>
            <a:r>
              <a:rPr lang="cs-CZ" b="1" dirty="0">
                <a:latin typeface="Segoe Print" panose="02000600000000000000" pitchFamily="2" charset="0"/>
              </a:rPr>
              <a:t>národní</a:t>
            </a:r>
            <a:r>
              <a:rPr lang="cs-CZ" dirty="0">
                <a:latin typeface="Segoe Print" panose="02000600000000000000" pitchFamily="2" charset="0"/>
              </a:rPr>
              <a:t> instituce ovlivnily DM v uplynulých pěti letech </a:t>
            </a:r>
            <a:r>
              <a:rPr lang="cs-CZ" b="1" dirty="0">
                <a:latin typeface="Segoe Print" panose="02000600000000000000" pitchFamily="2" charset="0"/>
              </a:rPr>
              <a:t>nepřímo</a:t>
            </a:r>
            <a:r>
              <a:rPr lang="cs-CZ" dirty="0">
                <a:latin typeface="Segoe Print" panose="02000600000000000000" pitchFamily="2" charset="0"/>
              </a:rPr>
              <a:t> a jak?</a:t>
            </a:r>
          </a:p>
        </p:txBody>
      </p:sp>
      <p:sp>
        <p:nvSpPr>
          <p:cNvPr id="10" name="Bublinový popisek ve tvaru obláčku 9"/>
          <p:cNvSpPr/>
          <p:nvPr/>
        </p:nvSpPr>
        <p:spPr>
          <a:xfrm>
            <a:off x="6754887" y="3885813"/>
            <a:ext cx="3788029" cy="2376264"/>
          </a:xfrm>
          <a:prstGeom prst="cloudCallout">
            <a:avLst>
              <a:gd name="adj1" fmla="val -57249"/>
              <a:gd name="adj2" fmla="val -4931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Segoe Print" panose="02000600000000000000" pitchFamily="2" charset="0"/>
              </a:rPr>
              <a:t>Které </a:t>
            </a:r>
            <a:r>
              <a:rPr lang="cs-CZ" b="1" dirty="0">
                <a:latin typeface="Segoe Print" panose="02000600000000000000" pitchFamily="2" charset="0"/>
              </a:rPr>
              <a:t>nadnárodní</a:t>
            </a:r>
            <a:r>
              <a:rPr lang="cs-CZ" dirty="0">
                <a:latin typeface="Segoe Print" panose="02000600000000000000" pitchFamily="2" charset="0"/>
              </a:rPr>
              <a:t> instituce ovlivnily DM v uplynulých pěti letech </a:t>
            </a:r>
            <a:r>
              <a:rPr lang="cs-CZ" b="1" dirty="0">
                <a:latin typeface="Segoe Print" panose="02000600000000000000" pitchFamily="2" charset="0"/>
              </a:rPr>
              <a:t>nepřímo</a:t>
            </a:r>
            <a:r>
              <a:rPr lang="cs-CZ" dirty="0">
                <a:latin typeface="Segoe Print" panose="02000600000000000000" pitchFamily="2" charset="0"/>
              </a:rPr>
              <a:t> a jak?</a:t>
            </a:r>
          </a:p>
        </p:txBody>
      </p:sp>
    </p:spTree>
    <p:extLst>
      <p:ext uri="{BB962C8B-B14F-4D97-AF65-F5344CB8AC3E}">
        <p14:creationId xmlns:p14="http://schemas.microsoft.com/office/powerpoint/2010/main" val="393930236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70DBE-C724-092F-8D29-A5AF0D60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0907A-36E6-4781-402C-B0A9AB51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Vláda a některá ministerstva (MPO, MF, MMRCR, </a:t>
            </a:r>
            <a:r>
              <a:rPr lang="cs-CZ" dirty="0" err="1"/>
              <a:t>Mze</a:t>
            </a:r>
            <a:r>
              <a:rPr lang="cs-CZ" dirty="0"/>
              <a:t>, </a:t>
            </a:r>
            <a:r>
              <a:rPr lang="cs-CZ"/>
              <a:t>MZd…)</a:t>
            </a:r>
            <a:endParaRPr lang="cs-CZ" dirty="0"/>
          </a:p>
          <a:p>
            <a:r>
              <a:rPr lang="cs-CZ" dirty="0"/>
              <a:t>Mj. i spotřebitelská politika: </a:t>
            </a:r>
            <a:r>
              <a:rPr lang="cs-CZ" dirty="0">
                <a:hlinkClick r:id="rId2"/>
              </a:rPr>
              <a:t>https://www.mpo.cz/cz/ochrana-spotrebitele/informace-pro-spotrebitele/strategie-spotrebitelske-politiky-2021-2030--261816/</a:t>
            </a:r>
            <a:endParaRPr lang="cs-CZ" dirty="0"/>
          </a:p>
          <a:p>
            <a:r>
              <a:rPr lang="cs-CZ" dirty="0"/>
              <a:t>Dozorové organizace</a:t>
            </a:r>
          </a:p>
          <a:p>
            <a:r>
              <a:rPr lang="cs-CZ" dirty="0"/>
              <a:t>Spotřebitelské asociace</a:t>
            </a:r>
          </a:p>
          <a:p>
            <a:r>
              <a:rPr lang="cs-CZ" dirty="0"/>
              <a:t>Svaz obchodu a cestovního ruchu </a:t>
            </a:r>
            <a:r>
              <a:rPr lang="cs-CZ" dirty="0">
                <a:hlinkClick r:id="rId3"/>
              </a:rPr>
              <a:t>https://www.socr.cz/</a:t>
            </a:r>
            <a:endParaRPr lang="cs-CZ" dirty="0"/>
          </a:p>
          <a:p>
            <a:r>
              <a:rPr lang="cs-CZ" dirty="0"/>
              <a:t>Školství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6146861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29E12-5648-FAA9-2941-B1D95A6C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Nadnárodní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A83802-D866-B9DD-9372-CCB43D588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EU – Evropská komise a parlament…MJ. I Nový program pro spotřebitele: </a:t>
            </a:r>
            <a:r>
              <a:rPr lang="cs-CZ" dirty="0">
                <a:hlinkClick r:id="rId2"/>
              </a:rPr>
              <a:t>https://www.mhsr.sk/uploads/files/MxnYjl9a.PDF?csrt=7428117038901980897</a:t>
            </a:r>
            <a:endParaRPr lang="cs-CZ" dirty="0"/>
          </a:p>
          <a:p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661735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0A78C-1847-6BEA-8DD3-40070590C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z institucí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B39B7-CB04-AC7F-A7DB-671507A69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https://www.retail-insight-network.com/news/eu-retail-sectors-green-digital-transformation/?cf-view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6843FE-5723-335A-216C-24226FB09C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7" r="22736" b="12201"/>
          <a:stretch/>
        </p:blipFill>
        <p:spPr>
          <a:xfrm>
            <a:off x="4459857" y="2829463"/>
            <a:ext cx="7020943" cy="330391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0D15A51-DB4F-2562-B0D5-72D697726F77}"/>
              </a:ext>
            </a:extLst>
          </p:cNvPr>
          <p:cNvSpPr txBox="1"/>
          <p:nvPr/>
        </p:nvSpPr>
        <p:spPr>
          <a:xfrm>
            <a:off x="3931489" y="6119030"/>
            <a:ext cx="6120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https://www.eurocommerce.eu/transforming-retail-wholesale/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458F6A2-FA7B-ED89-34D9-8B0A68BAD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03" r="22099" b="12875"/>
          <a:stretch/>
        </p:blipFill>
        <p:spPr>
          <a:xfrm>
            <a:off x="0" y="3368615"/>
            <a:ext cx="3450566" cy="252876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7E6A5D-4F76-1E31-B2C5-987D648B3998}"/>
              </a:ext>
            </a:extLst>
          </p:cNvPr>
          <p:cNvSpPr txBox="1"/>
          <p:nvPr/>
        </p:nvSpPr>
        <p:spPr>
          <a:xfrm>
            <a:off x="78597" y="5987903"/>
            <a:ext cx="61204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https://www.retail-insight-network.com/news/eu-retail-sectors-green-digital-transformation/?cf-view</a:t>
            </a:r>
          </a:p>
        </p:txBody>
      </p:sp>
    </p:spTree>
    <p:extLst>
      <p:ext uri="{BB962C8B-B14F-4D97-AF65-F5344CB8AC3E}">
        <p14:creationId xmlns:p14="http://schemas.microsoft.com/office/powerpoint/2010/main" val="2018030749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6C16F-72EA-9867-605C-297B0A2F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- EHI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1B2F8-DEF7-F5A2-4509-9915CBE9F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https://www.ehi.org/das-ehi/ueber-uns/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A608FE-B82D-3575-3A11-EFB0AB98F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66" r="11486" b="5259"/>
          <a:stretch/>
        </p:blipFill>
        <p:spPr>
          <a:xfrm>
            <a:off x="836762" y="1632350"/>
            <a:ext cx="8143336" cy="47069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3CA9B53-05B7-021C-07A2-74288DAD1840}"/>
              </a:ext>
            </a:extLst>
          </p:cNvPr>
          <p:cNvSpPr txBox="1"/>
          <p:nvPr/>
        </p:nvSpPr>
        <p:spPr>
          <a:xfrm>
            <a:off x="3060221" y="3244334"/>
            <a:ext cx="61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https://www.ehi.org/das-ehi/ueber-uns/</a:t>
            </a:r>
          </a:p>
        </p:txBody>
      </p:sp>
    </p:spTree>
    <p:extLst>
      <p:ext uri="{BB962C8B-B14F-4D97-AF65-F5344CB8AC3E}">
        <p14:creationId xmlns:p14="http://schemas.microsoft.com/office/powerpoint/2010/main" val="316100278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0C6BF-F8A5-2471-F449-1B311BDE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maloobchodu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ABAA6-4B2E-A0B6-BB74-D4B9A2667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828800"/>
            <a:ext cx="11379200" cy="451045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Teorie změny maloobchodu: 3 cyklické teorie:</a:t>
            </a:r>
          </a:p>
          <a:p>
            <a:r>
              <a:rPr lang="cs-CZ" dirty="0"/>
              <a:t>1. </a:t>
            </a:r>
            <a:r>
              <a:rPr lang="en-US" dirty="0"/>
              <a:t>the Wheel of Retailing</a:t>
            </a:r>
            <a:r>
              <a:rPr lang="cs-CZ" dirty="0"/>
              <a:t> = kolo maloobchodu</a:t>
            </a:r>
            <a:r>
              <a:rPr lang="en-US" dirty="0"/>
              <a:t>; </a:t>
            </a:r>
            <a:endParaRPr lang="cs-CZ" dirty="0"/>
          </a:p>
          <a:p>
            <a:r>
              <a:rPr lang="cs-CZ" dirty="0"/>
              <a:t>2. </a:t>
            </a:r>
            <a:r>
              <a:rPr lang="en-US" dirty="0"/>
              <a:t>the Retail Life Cycle</a:t>
            </a:r>
            <a:r>
              <a:rPr lang="cs-CZ" dirty="0"/>
              <a:t>  = životní cyklus maloobchodu</a:t>
            </a:r>
            <a:r>
              <a:rPr lang="en-US" dirty="0"/>
              <a:t>; </a:t>
            </a:r>
            <a:endParaRPr lang="cs-CZ" dirty="0"/>
          </a:p>
          <a:p>
            <a:r>
              <a:rPr lang="cs-CZ" dirty="0"/>
              <a:t>3. </a:t>
            </a:r>
            <a:r>
              <a:rPr lang="en-US" dirty="0"/>
              <a:t>the Retail Accordion</a:t>
            </a:r>
            <a:r>
              <a:rPr lang="cs-CZ" dirty="0"/>
              <a:t> = „tahací harmonika“ maloobchodu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857866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E02F-020D-4887-ABC7-A3DCD3D19023}" type="datetime1">
              <a:rPr lang="cs-CZ" smtClean="0"/>
              <a:t>18.01.2024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a spolupráci</a:t>
            </a:r>
          </a:p>
        </p:txBody>
      </p:sp>
    </p:spTree>
    <p:extLst>
      <p:ext uri="{BB962C8B-B14F-4D97-AF65-F5344CB8AC3E}">
        <p14:creationId xmlns:p14="http://schemas.microsoft.com/office/powerpoint/2010/main" val="10206799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Kolo maloobchodu – princip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24597635"/>
              </p:ext>
            </p:extLst>
          </p:nvPr>
        </p:nvGraphicFramePr>
        <p:xfrm>
          <a:off x="4808509" y="1521922"/>
          <a:ext cx="738349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95EE6ABF-7B9C-89BB-9769-B367C43821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99" y="1725061"/>
            <a:ext cx="3849316" cy="263128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63290EE-54BB-114F-F8C2-747128498E10}"/>
              </a:ext>
            </a:extLst>
          </p:cNvPr>
          <p:cNvSpPr txBox="1"/>
          <p:nvPr/>
        </p:nvSpPr>
        <p:spPr>
          <a:xfrm>
            <a:off x="978380" y="1216891"/>
            <a:ext cx="612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Autor: </a:t>
            </a:r>
            <a:r>
              <a:rPr lang="cs-CZ" dirty="0" err="1"/>
              <a:t>Malcolm</a:t>
            </a:r>
            <a:r>
              <a:rPr lang="cs-CZ" dirty="0"/>
              <a:t> P. </a:t>
            </a:r>
            <a:r>
              <a:rPr lang="cs-CZ" dirty="0" err="1"/>
              <a:t>McNair</a:t>
            </a:r>
            <a:r>
              <a:rPr lang="cs-CZ" dirty="0"/>
              <a:t>, 1958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1D0B134-F55A-4E24-9084-CE4F7AFD642E}"/>
              </a:ext>
            </a:extLst>
          </p:cNvPr>
          <p:cNvSpPr txBox="1"/>
          <p:nvPr/>
        </p:nvSpPr>
        <p:spPr>
          <a:xfrm>
            <a:off x="265015" y="4361034"/>
            <a:ext cx="46438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effectLst/>
              </a:rPr>
              <a:t>Když chtěl tehdy osmadvacetiletý mladík v drogerii zavést diskontní princip podle vzoru </a:t>
            </a:r>
            <a:r>
              <a:rPr lang="cs-CZ" sz="1200" dirty="0" err="1">
                <a:effectLst/>
              </a:rPr>
              <a:t>Aldi</a:t>
            </a:r>
            <a:r>
              <a:rPr lang="cs-CZ" sz="1200" dirty="0">
                <a:effectLst/>
              </a:rPr>
              <a:t>, setkal se s naprostým nepochopením, a to nejen ze strany jeho otce. Se svými „šílenými“ nápady vyhodil svého syna z podnikání. Pro mladého muže to tehdy bylo bolestivé, ale z dnešního pohledu šlo o štěstí.</a:t>
            </a:r>
          </a:p>
          <a:p>
            <a:r>
              <a:rPr lang="cs-CZ" sz="1200" dirty="0">
                <a:effectLst/>
              </a:rPr>
              <a:t>V létě 1973 otevřel svou první samoobslužnou drogerii (dm) v Karlsruhe s trojnásobným prostorem a značně omezeným sortimentem ve srovnání s běžnými drogeriemi. </a:t>
            </a:r>
            <a:r>
              <a:rPr lang="cs-CZ" sz="800" dirty="0">
                <a:effectLst/>
              </a:rPr>
              <a:t>https://www.handelsblatt.com/unternehmen/handel-konsumgueter/dm-gruender-goetz-werner-wird-70-beharrlich-im-bemuehen/9433742.html?ticket=ST-583139-puqe209SgfNuhAgm1Im0-ap3</a:t>
            </a:r>
          </a:p>
        </p:txBody>
      </p:sp>
    </p:spTree>
    <p:extLst>
      <p:ext uri="{BB962C8B-B14F-4D97-AF65-F5344CB8AC3E}">
        <p14:creationId xmlns:p14="http://schemas.microsoft.com/office/powerpoint/2010/main" val="31650995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 maloobchodu – strategie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graphicFrame>
        <p:nvGraphicFramePr>
          <p:cNvPr id="3" name="Diagram 2"/>
          <p:cNvGraphicFramePr/>
          <p:nvPr/>
        </p:nvGraphicFramePr>
        <p:xfrm>
          <a:off x="2279650" y="1196752"/>
          <a:ext cx="8064501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3394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 maloobchodu – aplikace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6" name="Bublinový popisek ve tvaru obláčku 5"/>
          <p:cNvSpPr/>
          <p:nvPr/>
        </p:nvSpPr>
        <p:spPr>
          <a:xfrm>
            <a:off x="2297752" y="1340768"/>
            <a:ext cx="5670457" cy="2520280"/>
          </a:xfrm>
          <a:prstGeom prst="cloudCallout">
            <a:avLst>
              <a:gd name="adj1" fmla="val -21729"/>
              <a:gd name="adj2" fmla="val 7250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atin typeface="Segoe Print" panose="02000600000000000000" pitchFamily="2" charset="0"/>
              </a:rPr>
              <a:t>Pokuste se pomocí teorie Kolo maloobchodu vysvětlit vývoj DM?</a:t>
            </a:r>
          </a:p>
        </p:txBody>
      </p:sp>
      <p:sp>
        <p:nvSpPr>
          <p:cNvPr id="7" name="Bublinový popisek ve tvaru obláčku 6"/>
          <p:cNvSpPr/>
          <p:nvPr/>
        </p:nvSpPr>
        <p:spPr>
          <a:xfrm>
            <a:off x="4223793" y="3789040"/>
            <a:ext cx="6174513" cy="2448272"/>
          </a:xfrm>
          <a:prstGeom prst="cloudCallout">
            <a:avLst>
              <a:gd name="adj1" fmla="val 20668"/>
              <a:gd name="adj2" fmla="val -8166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dirty="0">
                <a:solidFill>
                  <a:srgbClr val="FF0000"/>
                </a:solidFill>
                <a:latin typeface="Segoe Print" panose="02000600000000000000" pitchFamily="2" charset="0"/>
              </a:rPr>
              <a:t>V jaké fázi se DM nachází? – argumenty?</a:t>
            </a:r>
            <a:br>
              <a:rPr lang="cs-CZ" sz="2200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r>
              <a:rPr lang="cs-CZ" sz="1000" dirty="0">
                <a:solidFill>
                  <a:srgbClr val="FF0000"/>
                </a:solidFill>
                <a:latin typeface="Segoe Print" panose="02000600000000000000" pitchFamily="2" charset="0"/>
              </a:rPr>
              <a:t>  </a:t>
            </a:r>
          </a:p>
          <a:p>
            <a:pPr algn="ctr"/>
            <a:r>
              <a:rPr lang="cs-CZ" sz="2200" dirty="0">
                <a:solidFill>
                  <a:srgbClr val="FF0000"/>
                </a:solidFill>
                <a:latin typeface="Segoe Print" panose="02000600000000000000" pitchFamily="2" charset="0"/>
              </a:rPr>
              <a:t>Jaké strategie jsou vhodné pro zajištění dalšího rozvoje? – směrem kam?</a:t>
            </a:r>
          </a:p>
        </p:txBody>
      </p:sp>
    </p:spTree>
    <p:extLst>
      <p:ext uri="{BB962C8B-B14F-4D97-AF65-F5344CB8AC3E}">
        <p14:creationId xmlns:p14="http://schemas.microsoft.com/office/powerpoint/2010/main" val="17479451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FBE38-8B06-D401-694A-DFB37C35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 maloobchodu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46D11A-8EC9-04FA-CC7F-0A7459F6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 pro všechny maloobchodní prodejny – formáty – různé cíle, různé strategie, různé možnosti - </a:t>
            </a:r>
            <a:r>
              <a:rPr lang="cs-CZ" dirty="0">
                <a:solidFill>
                  <a:srgbClr val="FF0000"/>
                </a:solidFill>
              </a:rPr>
              <a:t>JAKÉ?</a:t>
            </a:r>
          </a:p>
          <a:p>
            <a:r>
              <a:rPr lang="cs-CZ" dirty="0"/>
              <a:t>i fáze kola mohou být jinak uspořádány – </a:t>
            </a:r>
            <a:r>
              <a:rPr lang="cs-CZ" dirty="0">
                <a:solidFill>
                  <a:srgbClr val="FF0000"/>
                </a:solidFill>
              </a:rPr>
              <a:t>PROČ?</a:t>
            </a:r>
          </a:p>
        </p:txBody>
      </p:sp>
    </p:spTree>
    <p:extLst>
      <p:ext uri="{BB962C8B-B14F-4D97-AF65-F5344CB8AC3E}">
        <p14:creationId xmlns:p14="http://schemas.microsoft.com/office/powerpoint/2010/main" val="16449955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Životní cyklus obchodu - princip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238675"/>
              </p:ext>
            </p:extLst>
          </p:nvPr>
        </p:nvGraphicFramePr>
        <p:xfrm>
          <a:off x="2279650" y="1211264"/>
          <a:ext cx="8064500" cy="502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AF858-D084-4FD0-B414-C87B21649E34}" type="datetime1">
              <a:rPr lang="cs-CZ" smtClean="0"/>
              <a:t>18.01.2024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Základy obchodu a internacionalizace obchodu</a:t>
            </a:r>
            <a:endParaRPr lang="cs-CZ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9649E6C9-8BC5-849C-A1D9-409B02D208BB}"/>
              </a:ext>
            </a:extLst>
          </p:cNvPr>
          <p:cNvSpPr/>
          <p:nvPr/>
        </p:nvSpPr>
        <p:spPr>
          <a:xfrm>
            <a:off x="10791645" y="1639020"/>
            <a:ext cx="1147313" cy="39336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Fáze můžou být součástí kola maloobchodu – pokud se teorie propojí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1CD17F8-0D7A-CA16-01FD-F2F781F87628}"/>
              </a:ext>
            </a:extLst>
          </p:cNvPr>
          <p:cNvSpPr txBox="1"/>
          <p:nvPr/>
        </p:nvSpPr>
        <p:spPr>
          <a:xfrm>
            <a:off x="0" y="1639020"/>
            <a:ext cx="1725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Davidson</a:t>
            </a:r>
            <a:r>
              <a:rPr lang="cs-CZ" dirty="0"/>
              <a:t> et al., 1976</a:t>
            </a:r>
          </a:p>
        </p:txBody>
      </p:sp>
    </p:spTree>
    <p:extLst>
      <p:ext uri="{BB962C8B-B14F-4D97-AF65-F5344CB8AC3E}">
        <p14:creationId xmlns:p14="http://schemas.microsoft.com/office/powerpoint/2010/main" val="40821718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3810</Words>
  <Application>Microsoft Office PowerPoint</Application>
  <PresentationFormat>Widescreen</PresentationFormat>
  <Paragraphs>276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Aptos</vt:lpstr>
      <vt:lpstr>Aptos Display</vt:lpstr>
      <vt:lpstr>Arial</vt:lpstr>
      <vt:lpstr>ElsevierGulliver</vt:lpstr>
      <vt:lpstr>Merriweather</vt:lpstr>
      <vt:lpstr>noto-serif</vt:lpstr>
      <vt:lpstr>Nunito Sans</vt:lpstr>
      <vt:lpstr>Play</vt:lpstr>
      <vt:lpstr>Roboto Condensed</vt:lpstr>
      <vt:lpstr>Roboto Slab</vt:lpstr>
      <vt:lpstr>Segoe Print</vt:lpstr>
      <vt:lpstr>Titillium Web</vt:lpstr>
      <vt:lpstr>Wingdings</vt:lpstr>
      <vt:lpstr>Motiv Office</vt:lpstr>
      <vt:lpstr>Teorie obchodu Typy vlastnictví v obchodě Role národních a nadnárodních institucí a organizací pro vývoj obchodu</vt:lpstr>
      <vt:lpstr>Program dnešního dne</vt:lpstr>
      <vt:lpstr>Teorie obchodu</vt:lpstr>
      <vt:lpstr>Teorie maloobchodu</vt:lpstr>
      <vt:lpstr>1. Kolo maloobchodu – princip</vt:lpstr>
      <vt:lpstr>Kolo maloobchodu – strategie</vt:lpstr>
      <vt:lpstr>Kolo maloobchodu – aplikace</vt:lpstr>
      <vt:lpstr>Kolo maloobchodu</vt:lpstr>
      <vt:lpstr>2. Životní cyklus obchodu - princip</vt:lpstr>
      <vt:lpstr>Obchodní model – z předchozího slidu</vt:lpstr>
      <vt:lpstr>Životní cyklus obchodu – příklad – maloobchodní formáty</vt:lpstr>
      <vt:lpstr>Životní cyklus obchodu - aplikace</vt:lpstr>
      <vt:lpstr>3. Retail accordion - princip</vt:lpstr>
      <vt:lpstr>Retail accordion - aplikace</vt:lpstr>
      <vt:lpstr>Necyklické teorie</vt:lpstr>
      <vt:lpstr>Evoluční teorie – aplikace</vt:lpstr>
      <vt:lpstr>Teorie konfliktu</vt:lpstr>
      <vt:lpstr>Teore konfliktu - aplikace</vt:lpstr>
      <vt:lpstr>Program dnešního dne</vt:lpstr>
      <vt:lpstr>„Okrajové“ typy vlastnictví</vt:lpstr>
      <vt:lpstr>„okrajové“ typy vlastnictví</vt:lpstr>
      <vt:lpstr>Družstevní maloobchod</vt:lpstr>
      <vt:lpstr>franchising</vt:lpstr>
      <vt:lpstr>franchising</vt:lpstr>
      <vt:lpstr>„vlastnictví“ – maloobchodní formát – komunitní maloobchod</vt:lpstr>
      <vt:lpstr>Komunitní obchod</vt:lpstr>
      <vt:lpstr>Komunitní prodejna</vt:lpstr>
      <vt:lpstr>PowerPoint Presentation</vt:lpstr>
      <vt:lpstr>PowerPoint Presentation</vt:lpstr>
      <vt:lpstr>PowerPoint Presentation</vt:lpstr>
      <vt:lpstr>Komunitní maloobchod</vt:lpstr>
      <vt:lpstr>Komunitní maloobchod</vt:lpstr>
      <vt:lpstr>„Běžné“ typy vlastnictví</vt:lpstr>
      <vt:lpstr>Program dnešního dne</vt:lpstr>
      <vt:lpstr>Vliv národních a mezinárodních institucí</vt:lpstr>
      <vt:lpstr>Národní instituce</vt:lpstr>
      <vt:lpstr>Nadnárodní instituce</vt:lpstr>
      <vt:lpstr>Některé z institucí</vt:lpstr>
      <vt:lpstr>Německo - EHI</vt:lpstr>
      <vt:lpstr>Děkuji za pozornost a spolupráci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Teorie obchodu Typy vlastnictví v obchodě Role národních a nadnárodních institucí a organizací pro vývoj obchodu</dc:title>
  <dc:creator>Alena Klapalová</dc:creator>
  <cp:lastModifiedBy>Alena Klapalová</cp:lastModifiedBy>
  <cp:revision>16</cp:revision>
  <dcterms:created xsi:type="dcterms:W3CDTF">2024-01-17T11:43:45Z</dcterms:created>
  <dcterms:modified xsi:type="dcterms:W3CDTF">2024-01-18T15:13:34Z</dcterms:modified>
</cp:coreProperties>
</file>