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04" r:id="rId2"/>
    <p:sldId id="340" r:id="rId3"/>
    <p:sldId id="341" r:id="rId4"/>
    <p:sldId id="343" r:id="rId5"/>
    <p:sldId id="344" r:id="rId6"/>
    <p:sldId id="345" r:id="rId7"/>
    <p:sldId id="346" r:id="rId8"/>
    <p:sldId id="348" r:id="rId9"/>
    <p:sldId id="349" r:id="rId10"/>
    <p:sldId id="350" r:id="rId11"/>
    <p:sldId id="351" r:id="rId12"/>
    <p:sldId id="352" r:id="rId13"/>
    <p:sldId id="347" r:id="rId14"/>
    <p:sldId id="353" r:id="rId15"/>
    <p:sldId id="339" r:id="rId16"/>
  </p:sldIdLst>
  <p:sldSz cx="9145588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7F6EF"/>
          </a:solidFill>
        </a:fill>
      </a:tcStyle>
    </a:wholeTbl>
    <a:band1H>
      <a:tcStyle>
        <a:tcBdr/>
        <a:fill>
          <a:solidFill>
            <a:srgbClr val="CBECDE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CBECDE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00CC99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00CC99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00CC99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00CC99"/>
          </a:solidFill>
        </a:fill>
      </a:tcStyle>
    </a:firstRow>
  </a:tblStyle>
  <a:tblStyle styleId="{7DF18680-E054-41AD-8BC1-D1AEF772440D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AEFF7"/>
          </a:solidFill>
        </a:fill>
      </a:tcStyle>
    </a:wholeTbl>
    <a:band1H>
      <a:tcStyle>
        <a:tcBdr/>
        <a:fill>
          <a:solidFill>
            <a:srgbClr val="D2DEEF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D2DEEF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5B9BD5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5B9BD5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5B9BD5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5B9BD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0146" autoAdjust="0"/>
  </p:normalViewPr>
  <p:slideViewPr>
    <p:cSldViewPr snapToGrid="0">
      <p:cViewPr varScale="1">
        <p:scale>
          <a:sx n="77" d="100"/>
          <a:sy n="77" d="100"/>
        </p:scale>
        <p:origin x="252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B78A6661-1FD1-4EED-9BFF-06ECA2896D1C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200" b="0" i="0" u="none" strike="noStrike" kern="1200" cap="none" spc="0" baseline="0">
              <a:solidFill>
                <a:srgbClr val="000000"/>
              </a:solidFill>
              <a:uFillTx/>
              <a:latin typeface="Tahoma" pitchFamily="34"/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2067555D-E37A-497C-801F-F316972166F6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200" b="0" i="0" u="none" strike="noStrike" kern="1200" cap="none" spc="0" baseline="0">
              <a:solidFill>
                <a:srgbClr val="000000"/>
              </a:solidFill>
              <a:uFillTx/>
              <a:latin typeface="Tahoma" pitchFamily="34"/>
            </a:endParaRP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B71EC94-2F91-4666-8DDC-E48D7C5B7A2C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200" b="0" i="0" u="none" strike="noStrike" kern="1200" cap="none" spc="0" baseline="0">
              <a:solidFill>
                <a:srgbClr val="000000"/>
              </a:solidFill>
              <a:uFillTx/>
              <a:latin typeface="Tahoma" pitchFamily="34"/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C2F152E-F758-4B6B-9566-6938BC246FC9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B7A89310-CE6D-45BF-9279-179240EB3E2A}" type="slidenum">
              <a:t>‹#›</a:t>
            </a:fld>
            <a:endParaRPr lang="cs-CZ" sz="1200" b="0" i="0" u="none" strike="noStrike" kern="1200" cap="none" spc="0" baseline="0">
              <a:solidFill>
                <a:srgbClr val="000000"/>
              </a:solidFill>
              <a:uFillTx/>
              <a:latin typeface="Tahoma" pitchFamily="34"/>
            </a:endParaRPr>
          </a:p>
        </p:txBody>
      </p:sp>
    </p:spTree>
    <p:extLst>
      <p:ext uri="{BB962C8B-B14F-4D97-AF65-F5344CB8AC3E}">
        <p14:creationId xmlns:p14="http://schemas.microsoft.com/office/powerpoint/2010/main" val="37517113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4BAAFBA8-6158-4CE8-AC8D-553C70F70017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000000"/>
                </a:solidFill>
                <a:uFillTx/>
                <a:latin typeface="Arial"/>
              </a:defRPr>
            </a:lvl1pPr>
          </a:lstStyle>
          <a:p>
            <a:pPr lvl="0"/>
            <a:endParaRPr lang="cs-CZ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9B2D4B63-2122-4BD3-A068-D28B9C4EF570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000000"/>
                </a:solidFill>
                <a:uFillTx/>
                <a:latin typeface="Arial"/>
              </a:defRPr>
            </a:lvl1pPr>
          </a:lstStyle>
          <a:p>
            <a:pPr lvl="0"/>
            <a:endParaRPr lang="cs-CZ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E75A86-6790-4FA8-A013-9B1A6AD99D5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8">
            <a:solidFill>
              <a:srgbClr val="000000"/>
            </a:solidFill>
            <a:prstDash val="solid"/>
            <a:miter/>
          </a:ln>
        </p:spPr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FEF7F4A-040A-4B37-83EA-3F83CFA6078C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62E3D9A-9A65-41C4-B0BA-724A55B3E11D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000000"/>
                </a:solidFill>
                <a:uFillTx/>
                <a:latin typeface="Arial"/>
              </a:defRPr>
            </a:lvl1pPr>
          </a:lstStyle>
          <a:p>
            <a:pPr lvl="0"/>
            <a:endParaRPr lang="cs-CZ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379B2349-673B-4337-B903-C14BE8E24E9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000000"/>
                </a:solidFill>
                <a:uFillTx/>
                <a:latin typeface="Arial"/>
              </a:defRPr>
            </a:lvl1pPr>
          </a:lstStyle>
          <a:p>
            <a:pPr lvl="0"/>
            <a:fld id="{C8EBA96F-E6A7-43E8-A626-C92DA0246547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0242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400"/>
      </a:spcBef>
      <a:spcAft>
        <a:spcPts val="0"/>
      </a:spcAft>
      <a:buNone/>
      <a:tabLst/>
      <a:defRPr lang="cs-CZ" sz="1200" b="0" i="0" u="none" strike="noStrike" kern="1200" cap="none" spc="0" baseline="0">
        <a:solidFill>
          <a:srgbClr val="000000"/>
        </a:solidFill>
        <a:uFillTx/>
        <a:latin typeface="Arial"/>
      </a:defRPr>
    </a:lvl1pPr>
    <a:lvl2pPr marL="457200" marR="0" lvl="1" indent="0" algn="l" defTabSz="914400" rtl="0" fontAlgn="auto" hangingPunct="1">
      <a:lnSpc>
        <a:spcPct val="100000"/>
      </a:lnSpc>
      <a:spcBef>
        <a:spcPts val="400"/>
      </a:spcBef>
      <a:spcAft>
        <a:spcPts val="0"/>
      </a:spcAft>
      <a:buNone/>
      <a:tabLst/>
      <a:defRPr lang="cs-CZ" sz="1200" b="0" i="0" u="none" strike="noStrike" kern="1200" cap="none" spc="0" baseline="0">
        <a:solidFill>
          <a:srgbClr val="000000"/>
        </a:solidFill>
        <a:uFillTx/>
        <a:latin typeface="Arial"/>
      </a:defRPr>
    </a:lvl2pPr>
    <a:lvl3pPr marL="914400" marR="0" lvl="2" indent="0" algn="l" defTabSz="914400" rtl="0" fontAlgn="auto" hangingPunct="1">
      <a:lnSpc>
        <a:spcPct val="100000"/>
      </a:lnSpc>
      <a:spcBef>
        <a:spcPts val="400"/>
      </a:spcBef>
      <a:spcAft>
        <a:spcPts val="0"/>
      </a:spcAft>
      <a:buNone/>
      <a:tabLst/>
      <a:defRPr lang="cs-CZ" sz="1200" b="0" i="0" u="none" strike="noStrike" kern="1200" cap="none" spc="0" baseline="0">
        <a:solidFill>
          <a:srgbClr val="000000"/>
        </a:solidFill>
        <a:uFillTx/>
        <a:latin typeface="Arial"/>
      </a:defRPr>
    </a:lvl3pPr>
    <a:lvl4pPr marL="1371600" marR="0" lvl="3" indent="0" algn="l" defTabSz="914400" rtl="0" fontAlgn="auto" hangingPunct="1">
      <a:lnSpc>
        <a:spcPct val="100000"/>
      </a:lnSpc>
      <a:spcBef>
        <a:spcPts val="400"/>
      </a:spcBef>
      <a:spcAft>
        <a:spcPts val="0"/>
      </a:spcAft>
      <a:buNone/>
      <a:tabLst/>
      <a:defRPr lang="cs-CZ" sz="1200" b="0" i="0" u="none" strike="noStrike" kern="1200" cap="none" spc="0" baseline="0">
        <a:solidFill>
          <a:srgbClr val="000000"/>
        </a:solidFill>
        <a:uFillTx/>
        <a:latin typeface="Arial"/>
      </a:defRPr>
    </a:lvl4pPr>
    <a:lvl5pPr marL="1828800" marR="0" lvl="4" indent="0" algn="l" defTabSz="914400" rtl="0" fontAlgn="auto" hangingPunct="1">
      <a:lnSpc>
        <a:spcPct val="100000"/>
      </a:lnSpc>
      <a:spcBef>
        <a:spcPts val="400"/>
      </a:spcBef>
      <a:spcAft>
        <a:spcPts val="0"/>
      </a:spcAft>
      <a:buNone/>
      <a:tabLst/>
      <a:defRPr lang="cs-CZ" sz="1200" b="0" i="0" u="none" strike="noStrike" kern="1200" cap="none" spc="0" baseline="0">
        <a:solidFill>
          <a:srgbClr val="000000"/>
        </a:solidFill>
        <a:uFillTx/>
        <a:latin typeface="Arial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C0D07BD1-EFC9-448E-B37A-2E90245D393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BDCDDBC4-D185-4633-9965-A6C80ECF47F0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8FA4300-73F2-4F44-9DD4-461065B55414}"/>
              </a:ext>
            </a:extLst>
          </p:cNvPr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6980507-F4E3-4327-BA70-AD74CBE1DCCE}" type="slidenum">
              <a:t>1</a:t>
            </a:fld>
            <a:endParaRPr lang="cs-CZ" sz="12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cs-CZ" sz="1200" dirty="0"/>
              <a:t>Průzkum trhu: jeho velikost, segmentace, identifikace a způsob použití komunikačních kanálů, obsazenost…</a:t>
            </a:r>
          </a:p>
          <a:p>
            <a:pPr>
              <a:spcAft>
                <a:spcPts val="1200"/>
              </a:spcAft>
            </a:pPr>
            <a:r>
              <a:rPr lang="cs-CZ" sz="1200" dirty="0"/>
              <a:t>Porozumění chování zákazníků: proč kupují náš produkt? Co ovlivňuje jejich rozhodnutí? Kdo náš produkt kupuje? atp.</a:t>
            </a:r>
          </a:p>
          <a:p>
            <a:pPr>
              <a:spcAft>
                <a:spcPts val="1200"/>
              </a:spcAft>
            </a:pPr>
            <a:r>
              <a:rPr lang="cs-CZ" sz="1200" dirty="0"/>
              <a:t>Analýza konkurence: kdo je naše konkurence? Jak si udržet své zákazníky? Tj. jaké jsou cenové hladiny, podobné a odlišné atributy produktů a další aspekty v rámci 4P?</a:t>
            </a:r>
          </a:p>
          <a:p>
            <a:pPr>
              <a:spcAft>
                <a:spcPts val="1200"/>
              </a:spcAft>
            </a:pPr>
            <a:r>
              <a:rPr lang="cs-CZ" sz="1200" dirty="0"/>
              <a:t>Identifikace nových příležitostí: existuje potenciál pro nový produkt? Měl by se stávající produkt změnit?</a:t>
            </a:r>
          </a:p>
          <a:p>
            <a:pPr>
              <a:spcAft>
                <a:spcPts val="1200"/>
              </a:spcAft>
            </a:pPr>
            <a:r>
              <a:rPr lang="cs-CZ" sz="1200" dirty="0"/>
              <a:t>Podpora pro jiná rozhodnutí: měli bychom koupit tohle nebo tamto? Měli bychom otevřít nový distribuční kanál, novou pobočku, nový komunikační kanál?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C8EBA96F-E6A7-43E8-A626-C92DA02465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95987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2">
            <a:extLst>
              <a:ext uri="{FF2B5EF4-FFF2-40B4-BE49-F238E27FC236}">
                <a16:creationId xmlns:a16="http://schemas.microsoft.com/office/drawing/2014/main" id="{10ECC028-EC05-46D3-9CA0-FB808764342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Definujte zápatí - název prezentace / pracoviště</a:t>
            </a:r>
          </a:p>
        </p:txBody>
      </p:sp>
      <p:sp>
        <p:nvSpPr>
          <p:cNvPr id="3" name="Zástupný symbol pro číslo snímku 3">
            <a:extLst>
              <a:ext uri="{FF2B5EF4-FFF2-40B4-BE49-F238E27FC236}">
                <a16:creationId xmlns:a16="http://schemas.microsoft.com/office/drawing/2014/main" id="{E647F459-276A-4687-8D53-89464BF6E9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58ED0F8-FB5A-487A-9621-6D5134A72346}" type="slidenum">
              <a:t>‹#›</a:t>
            </a:fld>
            <a:endParaRPr lang="cs-CZ"/>
          </a:p>
        </p:txBody>
      </p:sp>
      <p:sp>
        <p:nvSpPr>
          <p:cNvPr id="4" name="Nadpis 6">
            <a:extLst>
              <a:ext uri="{FF2B5EF4-FFF2-40B4-BE49-F238E27FC236}">
                <a16:creationId xmlns:a16="http://schemas.microsoft.com/office/drawing/2014/main" id="{89B5274A-62C3-4FBE-AC43-F79CE99F54D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8926" y="2900367"/>
            <a:ext cx="8522683" cy="1171584"/>
          </a:xfrm>
        </p:spPr>
        <p:txBody>
          <a:bodyPr/>
          <a:lstStyle>
            <a:lvl1pPr>
              <a:lnSpc>
                <a:spcPts val="4400"/>
              </a:lnSpc>
              <a:defRPr sz="44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5" name="Podnadpis 2">
            <a:extLst>
              <a:ext uri="{FF2B5EF4-FFF2-40B4-BE49-F238E27FC236}">
                <a16:creationId xmlns:a16="http://schemas.microsoft.com/office/drawing/2014/main" id="{EEA933A5-A643-4CB4-894F-B6C6BE090941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298926" y="4116400"/>
            <a:ext cx="8522683" cy="698501"/>
          </a:xfrm>
        </p:spPr>
        <p:txBody>
          <a:bodyPr/>
          <a:lstStyle>
            <a:lvl1pPr>
              <a:defRPr sz="2400"/>
            </a:lvl1pPr>
          </a:lstStyle>
          <a:p>
            <a:pPr lvl="0"/>
            <a:r>
              <a:rPr lang="cs-CZ"/>
              <a:t>Kliknutím můžete upravit styl předlohy.</a:t>
            </a:r>
          </a:p>
        </p:txBody>
      </p:sp>
      <p:pic>
        <p:nvPicPr>
          <p:cNvPr id="6" name="Obrázek 9">
            <a:extLst>
              <a:ext uri="{FF2B5EF4-FFF2-40B4-BE49-F238E27FC236}">
                <a16:creationId xmlns:a16="http://schemas.microsoft.com/office/drawing/2014/main" id="{27BE94B4-864B-4AD2-9622-F5FB5AE948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715" y="414003"/>
            <a:ext cx="1531620" cy="1036097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55549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ky text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2">
            <a:extLst>
              <a:ext uri="{FF2B5EF4-FFF2-40B4-BE49-F238E27FC236}">
                <a16:creationId xmlns:a16="http://schemas.microsoft.com/office/drawing/2014/main" id="{BFF89670-AF30-43DF-84DA-F78223E9A461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540090" y="718709"/>
            <a:ext cx="3915680" cy="320400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992C04E7-9390-4AC0-B815-37352B0A8B9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Definujte zápatí - název prezentace / pracoviště</a:t>
            </a:r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BF2E9517-FE95-44C7-BA0D-8F9B274DE95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5E9410F-9780-4E03-AD5E-547E8BBCE5A8}" type="slidenum">
              <a:t>‹#›</a:t>
            </a:fld>
            <a:endParaRPr lang="cs-CZ"/>
          </a:p>
        </p:txBody>
      </p:sp>
      <p:sp>
        <p:nvSpPr>
          <p:cNvPr id="5" name="Zástupný symbol pro text 5">
            <a:extLst>
              <a:ext uri="{FF2B5EF4-FFF2-40B4-BE49-F238E27FC236}">
                <a16:creationId xmlns:a16="http://schemas.microsoft.com/office/drawing/2014/main" id="{EC9EB283-2C90-48B2-AEAF-E4BF51A3DDD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40090" y="4500000"/>
            <a:ext cx="3915680" cy="1331997"/>
          </a:xfrm>
        </p:spPr>
        <p:txBody>
          <a:bodyPr/>
          <a:lstStyle>
            <a:lvl1pPr>
              <a:lnSpc>
                <a:spcPts val="1800"/>
              </a:lnSpc>
              <a:defRPr sz="150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text 13">
            <a:extLst>
              <a:ext uri="{FF2B5EF4-FFF2-40B4-BE49-F238E27FC236}">
                <a16:creationId xmlns:a16="http://schemas.microsoft.com/office/drawing/2014/main" id="{774E4EC9-88F7-48FA-9D34-8D2A3D77FF0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40639" y="4068001"/>
            <a:ext cx="3915680" cy="359999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1BC91F94-D3C7-4520-B112-CC006DF4186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689271" y="4500000"/>
            <a:ext cx="3915680" cy="1331997"/>
          </a:xfrm>
        </p:spPr>
        <p:txBody>
          <a:bodyPr/>
          <a:lstStyle>
            <a:lvl1pPr>
              <a:lnSpc>
                <a:spcPts val="1800"/>
              </a:lnSpc>
              <a:defRPr sz="150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Zástupný symbol pro text 13">
            <a:extLst>
              <a:ext uri="{FF2B5EF4-FFF2-40B4-BE49-F238E27FC236}">
                <a16:creationId xmlns:a16="http://schemas.microsoft.com/office/drawing/2014/main" id="{D12C98B6-361A-430D-BEAD-B44F85261FD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689820" y="4068001"/>
            <a:ext cx="3915680" cy="359999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679A48A9-475B-4FDA-BBDC-708030F207A5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4689271" y="718709"/>
            <a:ext cx="3915680" cy="320400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0" name="Obrázek 13">
            <a:extLst>
              <a:ext uri="{FF2B5EF4-FFF2-40B4-BE49-F238E27FC236}">
                <a16:creationId xmlns:a16="http://schemas.microsoft.com/office/drawing/2014/main" id="{5DB8B8BA-0F99-45E2-B820-CF96010E47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2838" y="6059509"/>
            <a:ext cx="858749" cy="580918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234537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76FB0B8-A303-4FD6-B4C5-9C542C48CD5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Definujte zápatí - název prezentace / pracoviště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F6D0182-090E-48D3-B8DF-2A592666B7A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04FB454-E8E6-46FC-864A-C1CD8F311F7A}" type="slidenum">
              <a:t>‹#›</a:t>
            </a:fld>
            <a:endParaRPr lang="cs-CZ"/>
          </a:p>
        </p:txBody>
      </p:sp>
      <p:pic>
        <p:nvPicPr>
          <p:cNvPr id="4" name="Obrázek 5">
            <a:extLst>
              <a:ext uri="{FF2B5EF4-FFF2-40B4-BE49-F238E27FC236}">
                <a16:creationId xmlns:a16="http://schemas.microsoft.com/office/drawing/2014/main" id="{2FDF2EA1-8DCC-4DA0-A854-AE4629C6DE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2838" y="6059509"/>
            <a:ext cx="858749" cy="580918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24259849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verzní snímek s obrázkem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28092B7-26AA-4E79-8DFC-D3787B6560D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cs-CZ"/>
              <a:t>Definujte zápatí - název prezentace / pracoviště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21B3EAB-ECD2-4EA8-875E-689BD2A7A6D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fld id="{856E2DF3-2F5F-4E81-8F08-D3269BFB5BB2}" type="slidenum">
              <a:t>‹#›</a:t>
            </a:fld>
            <a:endParaRPr lang="cs-CZ"/>
          </a:p>
        </p:txBody>
      </p:sp>
      <p:sp>
        <p:nvSpPr>
          <p:cNvPr id="4" name="Zástupný symbol pro obrázek 7">
            <a:extLst>
              <a:ext uri="{FF2B5EF4-FFF2-40B4-BE49-F238E27FC236}">
                <a16:creationId xmlns:a16="http://schemas.microsoft.com/office/drawing/2014/main" id="{72A120C3-1EAA-4E45-84C4-9F5EFA037809}"/>
              </a:ext>
            </a:extLst>
          </p:cNvPr>
          <p:cNvSpPr txBox="1">
            <a:spLocks noGrp="1"/>
          </p:cNvSpPr>
          <p:nvPr>
            <p:ph type="pic" idx="4294967295"/>
          </p:nvPr>
        </p:nvSpPr>
        <p:spPr>
          <a:xfrm>
            <a:off x="0" y="0"/>
            <a:ext cx="9145591" cy="5842001"/>
          </a:xfrm>
        </p:spPr>
        <p:txBody>
          <a:bodyPr anchor="ctr" anchorCtr="1"/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cs-CZ"/>
              <a:t>Kliknutím na ikonu přidáte obrázek.</a:t>
            </a:r>
          </a:p>
        </p:txBody>
      </p:sp>
      <p:pic>
        <p:nvPicPr>
          <p:cNvPr id="5" name="Obrázek 6">
            <a:extLst>
              <a:ext uri="{FF2B5EF4-FFF2-40B4-BE49-F238E27FC236}">
                <a16:creationId xmlns:a16="http://schemas.microsoft.com/office/drawing/2014/main" id="{F5E8C543-F14A-40FC-BD48-0578691E85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38747" y="6050484"/>
            <a:ext cx="883410" cy="597596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36267402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nímek MUNI ECON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903DFA9-CD87-4F42-A7FF-F58F0F981BB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pPr lvl="0"/>
            <a:r>
              <a:rPr lang="cs-CZ"/>
              <a:t>Definujte zápatí - název prezentace / pracoviště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9E5C899-37BF-4A4D-A87B-9DF2BA0EA88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pPr lvl="0"/>
            <a:fld id="{F9441903-AA2C-4674-B2CE-B18ACCDB11B4}" type="slidenum">
              <a:t>‹#›</a:t>
            </a:fld>
            <a:endParaRPr lang="cs-CZ"/>
          </a:p>
        </p:txBody>
      </p:sp>
      <p:pic>
        <p:nvPicPr>
          <p:cNvPr id="4" name="Obrázek 5">
            <a:extLst>
              <a:ext uri="{FF2B5EF4-FFF2-40B4-BE49-F238E27FC236}">
                <a16:creationId xmlns:a16="http://schemas.microsoft.com/office/drawing/2014/main" id="{8CD78A50-0ADA-4863-A399-6E271CFB20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5633" y="2019296"/>
            <a:ext cx="4199884" cy="2841095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1216084433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nímek MUNI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3B44AA4-6434-400B-AC79-7A4A20DAF9A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Definujte zápatí - název prezentace / pracoviště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DCE6FC7-5A8D-4B01-BD30-DA3ECD0488F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477F5E0-195A-4DD8-AF9F-E3A9C10F9AFC}" type="slidenum">
              <a:t>‹#›</a:t>
            </a:fld>
            <a:endParaRPr lang="cs-CZ"/>
          </a:p>
        </p:txBody>
      </p:sp>
      <p:pic>
        <p:nvPicPr>
          <p:cNvPr id="4" name="Obrázek 5">
            <a:extLst>
              <a:ext uri="{FF2B5EF4-FFF2-40B4-BE49-F238E27FC236}">
                <a16:creationId xmlns:a16="http://schemas.microsoft.com/office/drawing/2014/main" id="{C83BEF64-2FD3-4900-84BF-A58427851E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7996" y="2434288"/>
            <a:ext cx="7187997" cy="1863556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3234428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3">
            <a:extLst>
              <a:ext uri="{FF2B5EF4-FFF2-40B4-BE49-F238E27FC236}">
                <a16:creationId xmlns:a16="http://schemas.microsoft.com/office/drawing/2014/main" id="{C0136E19-27A0-4803-A0CF-D13303A0928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Definujte zápatí - název prezentace / pracoviště</a:t>
            </a:r>
          </a:p>
        </p:txBody>
      </p:sp>
      <p:sp>
        <p:nvSpPr>
          <p:cNvPr id="3" name="Zástupný symbol pro číslo snímku 4">
            <a:extLst>
              <a:ext uri="{FF2B5EF4-FFF2-40B4-BE49-F238E27FC236}">
                <a16:creationId xmlns:a16="http://schemas.microsoft.com/office/drawing/2014/main" id="{A9009266-117D-4039-AAE6-673BB96C90F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C00759E-1E36-4DFE-82DC-1DB6374FB462}" type="slidenum">
              <a:t>‹#›</a:t>
            </a:fld>
            <a:endParaRPr lang="cs-CZ"/>
          </a:p>
        </p:txBody>
      </p:sp>
      <p:sp>
        <p:nvSpPr>
          <p:cNvPr id="4" name="Nadpis 12">
            <a:extLst>
              <a:ext uri="{FF2B5EF4-FFF2-40B4-BE49-F238E27FC236}">
                <a16:creationId xmlns:a16="http://schemas.microsoft.com/office/drawing/2014/main" id="{FB8B4075-96E4-4049-8C5F-DD920AB38C0B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E318B140-5685-4D06-A589-9B0B9EEBAEA8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540090" y="1692005"/>
            <a:ext cx="8066297" cy="4140000"/>
          </a:xfrm>
        </p:spPr>
        <p:txBody>
          <a:bodyPr/>
          <a:lstStyle>
            <a:lvl1pPr marL="251999" indent="-179999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  <a:defRPr/>
            </a:lvl1pPr>
            <a:lvl2pPr marL="503998" marR="0" lvl="1" indent="-179999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Arial" pitchFamily="34"/>
              <a:buChar char="̶"/>
              <a:tabLst/>
              <a:defRPr lang="cs-CZ" sz="20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2pPr>
            <a:lvl3pPr marL="914400" marR="0" lvl="2" indent="0" fontAlgn="auto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5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9">
            <a:extLst>
              <a:ext uri="{FF2B5EF4-FFF2-40B4-BE49-F238E27FC236}">
                <a16:creationId xmlns:a16="http://schemas.microsoft.com/office/drawing/2014/main" id="{87EB9C54-3FD1-4ABF-8247-EA3E160448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2838" y="6059509"/>
            <a:ext cx="858749" cy="580918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4197306589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 – inverzní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2">
            <a:extLst>
              <a:ext uri="{FF2B5EF4-FFF2-40B4-BE49-F238E27FC236}">
                <a16:creationId xmlns:a16="http://schemas.microsoft.com/office/drawing/2014/main" id="{0A09B521-A4C2-4869-829D-D14802EEE65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cs-CZ"/>
              <a:t>Definujte zápatí - název prezentace / pracoviště</a:t>
            </a:r>
          </a:p>
        </p:txBody>
      </p:sp>
      <p:sp>
        <p:nvSpPr>
          <p:cNvPr id="3" name="Zástupný symbol pro číslo snímku 3">
            <a:extLst>
              <a:ext uri="{FF2B5EF4-FFF2-40B4-BE49-F238E27FC236}">
                <a16:creationId xmlns:a16="http://schemas.microsoft.com/office/drawing/2014/main" id="{6FE0A9BA-8028-4F32-8766-D5B3470C8D7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fld id="{61A36E8D-8171-4B5B-B82A-C38687A961CC}" type="slidenum">
              <a:t>‹#›</a:t>
            </a:fld>
            <a:endParaRPr lang="cs-CZ"/>
          </a:p>
        </p:txBody>
      </p:sp>
      <p:sp>
        <p:nvSpPr>
          <p:cNvPr id="4" name="Nadpis 6">
            <a:extLst>
              <a:ext uri="{FF2B5EF4-FFF2-40B4-BE49-F238E27FC236}">
                <a16:creationId xmlns:a16="http://schemas.microsoft.com/office/drawing/2014/main" id="{92E6FE29-EC88-4272-9D23-F1C4DFEED18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8926" y="2900367"/>
            <a:ext cx="8522683" cy="1171584"/>
          </a:xfrm>
        </p:spPr>
        <p:txBody>
          <a:bodyPr/>
          <a:lstStyle>
            <a:lvl1pPr>
              <a:lnSpc>
                <a:spcPts val="4400"/>
              </a:lnSpc>
              <a:defRPr sz="4400">
                <a:solidFill>
                  <a:srgbClr val="FFFFFF"/>
                </a:solidFill>
              </a:defRPr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5" name="Podnadpis 2">
            <a:extLst>
              <a:ext uri="{FF2B5EF4-FFF2-40B4-BE49-F238E27FC236}">
                <a16:creationId xmlns:a16="http://schemas.microsoft.com/office/drawing/2014/main" id="{21D39D61-9779-40F4-866A-320850201293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298926" y="4116400"/>
            <a:ext cx="8522683" cy="698501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lvl="0"/>
            <a:r>
              <a:rPr lang="cs-CZ"/>
              <a:t>Kliknutím můžete upravit styl předlohy.</a:t>
            </a:r>
          </a:p>
        </p:txBody>
      </p:sp>
      <p:pic>
        <p:nvPicPr>
          <p:cNvPr id="6" name="Obrázek 9">
            <a:extLst>
              <a:ext uri="{FF2B5EF4-FFF2-40B4-BE49-F238E27FC236}">
                <a16:creationId xmlns:a16="http://schemas.microsoft.com/office/drawing/2014/main" id="{0FA96A8B-D520-457E-950C-01474676A0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715" y="414003"/>
            <a:ext cx="1520784" cy="1028764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3264679221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2">
            <a:extLst>
              <a:ext uri="{FF2B5EF4-FFF2-40B4-BE49-F238E27FC236}">
                <a16:creationId xmlns:a16="http://schemas.microsoft.com/office/drawing/2014/main" id="{A67B7C13-CF35-46CD-863E-B6C30BBC0EC6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540090" y="1692005"/>
            <a:ext cx="8066297" cy="4140000"/>
          </a:xfrm>
        </p:spPr>
        <p:txBody>
          <a:bodyPr/>
          <a:lstStyle>
            <a:lvl1pPr marL="251999" indent="-179999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  <a:defRPr/>
            </a:lvl1pPr>
            <a:lvl2pPr marL="503998" marR="0" lvl="1" indent="-179999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Arial" pitchFamily="34"/>
              <a:buChar char="̶"/>
              <a:tabLst/>
              <a:defRPr lang="cs-CZ" sz="20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2pPr>
            <a:lvl3pPr marL="914400" marR="0" lvl="2" indent="0" fontAlgn="auto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5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3" name="Zástupný symbol pro zápatí 3">
            <a:extLst>
              <a:ext uri="{FF2B5EF4-FFF2-40B4-BE49-F238E27FC236}">
                <a16:creationId xmlns:a16="http://schemas.microsoft.com/office/drawing/2014/main" id="{2691AF03-AD7A-4C9A-AD4E-A34A69295E2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Definujte zápatí - název prezentace / pracoviště</a:t>
            </a:r>
          </a:p>
        </p:txBody>
      </p:sp>
      <p:sp>
        <p:nvSpPr>
          <p:cNvPr id="4" name="Zástupný symbol pro číslo snímku 4">
            <a:extLst>
              <a:ext uri="{FF2B5EF4-FFF2-40B4-BE49-F238E27FC236}">
                <a16:creationId xmlns:a16="http://schemas.microsoft.com/office/drawing/2014/main" id="{9CC6AC45-4254-4E8B-A56F-00DB7913353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0562D4A-D5F1-448C-B6DF-EC1273B523AA}" type="slidenum">
              <a:t>‹#›</a:t>
            </a:fld>
            <a:endParaRPr lang="cs-CZ"/>
          </a:p>
        </p:txBody>
      </p:sp>
      <p:sp>
        <p:nvSpPr>
          <p:cNvPr id="5" name="Zástupný symbol pro text 7">
            <a:extLst>
              <a:ext uri="{FF2B5EF4-FFF2-40B4-BE49-F238E27FC236}">
                <a16:creationId xmlns:a16="http://schemas.microsoft.com/office/drawing/2014/main" id="{3D4C14E3-3286-46E2-BB61-BCCA3058818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40639" y="1295997"/>
            <a:ext cx="8065501" cy="271576"/>
          </a:xfrm>
        </p:spPr>
        <p:txBody>
          <a:bodyPr/>
          <a:lstStyle>
            <a:lvl1pPr>
              <a:lnSpc>
                <a:spcPts val="2300"/>
              </a:lnSpc>
              <a:defRPr sz="2000">
                <a:solidFill>
                  <a:srgbClr val="0000DC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5E1B5A60-CEA9-4417-8E98-02F3F1F2C3E8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354CAFC-0F55-4941-80D1-E470775D7F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2838" y="6059509"/>
            <a:ext cx="858749" cy="580918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474582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66B714C-EAB3-45A7-A4E8-26F06714CA2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Definujte zápatí - název prezentace / pracoviště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234CB2E-4396-464E-AC7D-B49D46D8E0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0C5B04C-DA97-4471-815E-49B911BA8E03}" type="slidenum">
              <a:t>‹#›</a:t>
            </a:fld>
            <a:endParaRPr lang="cs-CZ"/>
          </a:p>
        </p:txBody>
      </p:sp>
      <p:sp>
        <p:nvSpPr>
          <p:cNvPr id="4" name="Zástupný symbol pro text 7">
            <a:extLst>
              <a:ext uri="{FF2B5EF4-FFF2-40B4-BE49-F238E27FC236}">
                <a16:creationId xmlns:a16="http://schemas.microsoft.com/office/drawing/2014/main" id="{7C4D3959-7FF3-4771-80C9-3D485FD0B39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40639" y="1295997"/>
            <a:ext cx="3915680" cy="271576"/>
          </a:xfrm>
        </p:spPr>
        <p:txBody>
          <a:bodyPr/>
          <a:lstStyle>
            <a:lvl1pPr>
              <a:lnSpc>
                <a:spcPts val="2300"/>
              </a:lnSpc>
              <a:defRPr sz="2000">
                <a:solidFill>
                  <a:srgbClr val="0000DC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Nadpis 12">
            <a:extLst>
              <a:ext uri="{FF2B5EF4-FFF2-40B4-BE49-F238E27FC236}">
                <a16:creationId xmlns:a16="http://schemas.microsoft.com/office/drawing/2014/main" id="{D96A28A8-6F70-414D-BAB2-FE44A4EACABB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6" name="Zástupný symbol pro text 7">
            <a:extLst>
              <a:ext uri="{FF2B5EF4-FFF2-40B4-BE49-F238E27FC236}">
                <a16:creationId xmlns:a16="http://schemas.microsoft.com/office/drawing/2014/main" id="{84792307-48FC-4881-A9AA-BE5E300FC76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689271" y="1290511"/>
            <a:ext cx="3915680" cy="271576"/>
          </a:xfrm>
        </p:spPr>
        <p:txBody>
          <a:bodyPr/>
          <a:lstStyle>
            <a:lvl1pPr>
              <a:lnSpc>
                <a:spcPts val="2300"/>
              </a:lnSpc>
              <a:defRPr sz="2000">
                <a:solidFill>
                  <a:srgbClr val="0000DC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B0566D54-45B4-45E5-BFC5-81EB1A396436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540090" y="1691996"/>
            <a:ext cx="3915680" cy="4140000"/>
          </a:xfrm>
        </p:spPr>
        <p:txBody>
          <a:bodyPr/>
          <a:lstStyle>
            <a:lvl1pPr marL="251999" indent="-179999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  <a:defRPr/>
            </a:lvl1pPr>
            <a:lvl2pPr marL="503998" marR="0" lvl="1" indent="-179999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Arial" pitchFamily="34"/>
              <a:buChar char="̶"/>
              <a:tabLst/>
              <a:defRPr lang="cs-CZ" sz="20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2pPr>
            <a:lvl3pPr marL="914400" marR="0" lvl="2" indent="0" fontAlgn="auto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5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EC83857-3FEE-4738-A8BF-3E5B7ADF3177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4689271" y="1690268"/>
            <a:ext cx="3915680" cy="4140000"/>
          </a:xfrm>
        </p:spPr>
        <p:txBody>
          <a:bodyPr/>
          <a:lstStyle>
            <a:lvl1pPr marL="251999" indent="-179999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  <a:defRPr/>
            </a:lvl1pPr>
            <a:lvl2pPr marL="503998" marR="0" lvl="1" indent="-179999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Arial" pitchFamily="34"/>
              <a:buChar char="̶"/>
              <a:tabLst/>
              <a:defRPr lang="cs-CZ" sz="20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2pPr>
            <a:lvl3pPr marL="914400" marR="0" lvl="2" indent="0" fontAlgn="auto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5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9" name="Obrázek 10">
            <a:extLst>
              <a:ext uri="{FF2B5EF4-FFF2-40B4-BE49-F238E27FC236}">
                <a16:creationId xmlns:a16="http://schemas.microsoft.com/office/drawing/2014/main" id="{B198797A-9F55-486B-9CA2-96360B7C93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2838" y="6059509"/>
            <a:ext cx="858749" cy="580918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1584822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2">
            <a:extLst>
              <a:ext uri="{FF2B5EF4-FFF2-40B4-BE49-F238E27FC236}">
                <a16:creationId xmlns:a16="http://schemas.microsoft.com/office/drawing/2014/main" id="{3F0DC573-C0E7-42F2-A77D-1058AE6A5510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539450" y="1695078"/>
            <a:ext cx="3914491" cy="389670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28C4DDFD-B782-48D1-8985-2F735202DF1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Definujte zápatí - název prezentace / pracoviště</a:t>
            </a:r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C0A69F28-6F42-4366-A579-80A9E437477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D01C60D-68E7-4D87-9648-F5EF40A8702C}" type="slidenum">
              <a:t>‹#›</a:t>
            </a:fld>
            <a:endParaRPr lang="cs-CZ"/>
          </a:p>
        </p:txBody>
      </p:sp>
      <p:sp>
        <p:nvSpPr>
          <p:cNvPr id="5" name="Nadpis 3">
            <a:extLst>
              <a:ext uri="{FF2B5EF4-FFF2-40B4-BE49-F238E27FC236}">
                <a16:creationId xmlns:a16="http://schemas.microsoft.com/office/drawing/2014/main" id="{F7EBCA89-1CEC-4DB7-8101-3BCFFBDE0819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6" name="Zástupný symbol pro text 13">
            <a:extLst>
              <a:ext uri="{FF2B5EF4-FFF2-40B4-BE49-F238E27FC236}">
                <a16:creationId xmlns:a16="http://schemas.microsoft.com/office/drawing/2014/main" id="{E1F3C69A-D166-4E46-B1DB-309C3C39962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40639" y="5599666"/>
            <a:ext cx="3914491" cy="215999"/>
          </a:xfrm>
        </p:spPr>
        <p:txBody>
          <a:bodyPr anchor="ctr"/>
          <a:lstStyle>
            <a:lvl1pPr>
              <a:lnSpc>
                <a:spcPts val="1100"/>
              </a:lnSpc>
              <a:defRPr sz="100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B5804849-E18B-4381-869C-626983E6B65D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4689271" y="1667024"/>
            <a:ext cx="3915680" cy="4140000"/>
          </a:xfrm>
        </p:spPr>
        <p:txBody>
          <a:bodyPr/>
          <a:lstStyle>
            <a:lvl1pPr marL="251999" indent="-179999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  <a:defRPr sz="2000"/>
            </a:lvl1pPr>
            <a:lvl2pPr marL="503998" marR="0" lvl="1" indent="-179999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Arial" pitchFamily="34"/>
              <a:buChar char="̶"/>
              <a:tabLst/>
              <a:defRPr lang="cs-CZ" sz="16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2pPr>
            <a:lvl3pPr marL="914400" marR="0" lvl="2" indent="0" fontAlgn="auto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5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8" name="Obrázek 9">
            <a:extLst>
              <a:ext uri="{FF2B5EF4-FFF2-40B4-BE49-F238E27FC236}">
                <a16:creationId xmlns:a16="http://schemas.microsoft.com/office/drawing/2014/main" id="{1BE3A9E6-13E7-44E6-B4DD-D5F29BAFA3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2838" y="6059509"/>
            <a:ext cx="858749" cy="580918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3497509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2">
            <a:extLst>
              <a:ext uri="{FF2B5EF4-FFF2-40B4-BE49-F238E27FC236}">
                <a16:creationId xmlns:a16="http://schemas.microsoft.com/office/drawing/2014/main" id="{8EFBF067-817C-4677-A9F9-66B497DABA95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3330583" y="1692005"/>
            <a:ext cx="2484077" cy="223071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74932D63-95E0-493A-B3A8-8F4515218D3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Definujte zápatí - název prezentace / pracoviště</a:t>
            </a:r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F6547A66-4712-446D-81EC-0D0C4A193C3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162A676-9E7A-4DB6-B81D-35B513D27330}" type="slidenum">
              <a:t>‹#›</a:t>
            </a:fld>
            <a:endParaRPr lang="cs-CZ"/>
          </a:p>
        </p:txBody>
      </p:sp>
      <p:sp>
        <p:nvSpPr>
          <p:cNvPr id="5" name="Zástupný symbol pro text 5">
            <a:extLst>
              <a:ext uri="{FF2B5EF4-FFF2-40B4-BE49-F238E27FC236}">
                <a16:creationId xmlns:a16="http://schemas.microsoft.com/office/drawing/2014/main" id="{2F1FC960-8966-4873-9EC0-0A5F65C7192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40090" y="4414275"/>
            <a:ext cx="2484433" cy="1427725"/>
          </a:xfrm>
        </p:spPr>
        <p:txBody>
          <a:bodyPr/>
          <a:lstStyle>
            <a:lvl1pPr>
              <a:lnSpc>
                <a:spcPts val="1800"/>
              </a:lnSpc>
              <a:defRPr sz="150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E3BFE977-798E-433B-BF9A-BD56376D704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330583" y="4414275"/>
            <a:ext cx="2484433" cy="1427725"/>
          </a:xfrm>
        </p:spPr>
        <p:txBody>
          <a:bodyPr/>
          <a:lstStyle>
            <a:lvl1pPr>
              <a:lnSpc>
                <a:spcPts val="1800"/>
              </a:lnSpc>
              <a:defRPr sz="150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315DF775-BA91-40F8-AA99-EA9A1416865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121962" y="4414265"/>
            <a:ext cx="2484433" cy="1427725"/>
          </a:xfrm>
        </p:spPr>
        <p:txBody>
          <a:bodyPr/>
          <a:lstStyle>
            <a:lvl1pPr>
              <a:lnSpc>
                <a:spcPts val="1800"/>
              </a:lnSpc>
              <a:defRPr sz="150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Zástupný symbol pro text 13">
            <a:extLst>
              <a:ext uri="{FF2B5EF4-FFF2-40B4-BE49-F238E27FC236}">
                <a16:creationId xmlns:a16="http://schemas.microsoft.com/office/drawing/2014/main" id="{D84F2ACE-88AA-4F89-8214-1F4F7F206C2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40639" y="4025133"/>
            <a:ext cx="2484077" cy="215999"/>
          </a:xfrm>
        </p:spPr>
        <p:txBody>
          <a:bodyPr anchor="ctr"/>
          <a:lstStyle>
            <a:lvl1pPr>
              <a:lnSpc>
                <a:spcPts val="1100"/>
              </a:lnSpc>
              <a:defRPr sz="100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9FB4395D-BFBD-43CF-9843-A921157C14F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330930" y="4025133"/>
            <a:ext cx="2484077" cy="215999"/>
          </a:xfrm>
        </p:spPr>
        <p:txBody>
          <a:bodyPr anchor="ctr"/>
          <a:lstStyle>
            <a:lvl1pPr>
              <a:lnSpc>
                <a:spcPts val="1100"/>
              </a:lnSpc>
              <a:defRPr sz="100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176932AB-BFEB-421D-BD95-8D86D6EC9570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122136" y="4025133"/>
            <a:ext cx="2484077" cy="215999"/>
          </a:xfrm>
        </p:spPr>
        <p:txBody>
          <a:bodyPr anchor="ctr"/>
          <a:lstStyle>
            <a:lvl1pPr>
              <a:lnSpc>
                <a:spcPts val="1100"/>
              </a:lnSpc>
              <a:defRPr sz="100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6880A5E2-CA7F-4BAE-B8D6-55D39030846E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540090" y="1692005"/>
            <a:ext cx="2484077" cy="223071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1C19540-53AA-45A1-B8EA-F5CEE0EFDB3F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6121066" y="1692005"/>
            <a:ext cx="2484077" cy="223071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7">
            <a:extLst>
              <a:ext uri="{FF2B5EF4-FFF2-40B4-BE49-F238E27FC236}">
                <a16:creationId xmlns:a16="http://schemas.microsoft.com/office/drawing/2014/main" id="{84DB4688-1CF5-4FD6-87A1-78D69C22E16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40639" y="1295997"/>
            <a:ext cx="8065501" cy="271576"/>
          </a:xfrm>
        </p:spPr>
        <p:txBody>
          <a:bodyPr/>
          <a:lstStyle>
            <a:lvl1pPr>
              <a:lnSpc>
                <a:spcPts val="2300"/>
              </a:lnSpc>
              <a:defRPr sz="2000">
                <a:solidFill>
                  <a:srgbClr val="0000DC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Nadpis 12">
            <a:extLst>
              <a:ext uri="{FF2B5EF4-FFF2-40B4-BE49-F238E27FC236}">
                <a16:creationId xmlns:a16="http://schemas.microsoft.com/office/drawing/2014/main" id="{B287720E-03E6-4531-8ABA-4260382B76DD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pic>
        <p:nvPicPr>
          <p:cNvPr id="15" name="Obrázek 16">
            <a:extLst>
              <a:ext uri="{FF2B5EF4-FFF2-40B4-BE49-F238E27FC236}">
                <a16:creationId xmlns:a16="http://schemas.microsoft.com/office/drawing/2014/main" id="{5DC4AC75-6835-4E58-A256-CC9B8D971C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2838" y="6059509"/>
            <a:ext cx="858749" cy="580918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2092145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5A82127-E492-4D5F-8A6F-AA3A3438F37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Definujte zápatí - název prezentace / pracoviště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5733078-13A3-48FC-8E27-E53059CCEA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FC27963-931A-4D29-849C-6DC6DBA055AD}" type="slidenum">
              <a:t>‹#›</a:t>
            </a:fld>
            <a:endParaRPr lang="cs-CZ"/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771EF863-FB50-475B-AF71-EB5DBB57F251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4704972" y="692145"/>
            <a:ext cx="3901415" cy="5139851"/>
          </a:xfrm>
        </p:spPr>
        <p:txBody>
          <a:bodyPr/>
          <a:lstStyle>
            <a:lvl1pPr marL="251999" indent="-179999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  <a:defRPr sz="2000"/>
            </a:lvl1pPr>
            <a:lvl2pPr marL="503998" marR="0" lvl="1" indent="-179999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Arial" pitchFamily="34"/>
              <a:buChar char="̶"/>
              <a:tabLst/>
              <a:defRPr lang="cs-CZ" sz="16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2pPr>
            <a:lvl3pPr marL="914400" marR="0" lvl="2" indent="0" fontAlgn="auto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5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5" name="Zástupný symbol pro obsah 12">
            <a:extLst>
              <a:ext uri="{FF2B5EF4-FFF2-40B4-BE49-F238E27FC236}">
                <a16:creationId xmlns:a16="http://schemas.microsoft.com/office/drawing/2014/main" id="{EAFB6509-923B-48DF-ADF4-EAA4C85B5AF3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539450" y="692155"/>
            <a:ext cx="3914491" cy="489963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text 13">
            <a:extLst>
              <a:ext uri="{FF2B5EF4-FFF2-40B4-BE49-F238E27FC236}">
                <a16:creationId xmlns:a16="http://schemas.microsoft.com/office/drawing/2014/main" id="{E0E7423D-158B-48D9-9D75-1A4FCF58A7C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40639" y="5599666"/>
            <a:ext cx="3914491" cy="215999"/>
          </a:xfrm>
        </p:spPr>
        <p:txBody>
          <a:bodyPr anchor="ctr"/>
          <a:lstStyle>
            <a:lvl1pPr>
              <a:lnSpc>
                <a:spcPts val="1100"/>
              </a:lnSpc>
              <a:defRPr sz="100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7" name="Obrázek 10">
            <a:extLst>
              <a:ext uri="{FF2B5EF4-FFF2-40B4-BE49-F238E27FC236}">
                <a16:creationId xmlns:a16="http://schemas.microsoft.com/office/drawing/2014/main" id="{F7D6114A-0EC1-40A1-9184-88E680693F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2838" y="6059509"/>
            <a:ext cx="858749" cy="580918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2928285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7620164-2503-4E8A-8901-6925D7A030C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Definujte zápatí - název prezentace / pracoviště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8C14BA0-D24B-4D84-8806-90F23689F80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06A58F9-2282-4CA5-B9D3-4BB75A032674}" type="slidenum">
              <a:t>‹#›</a:t>
            </a:fld>
            <a:endParaRPr lang="cs-CZ"/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EAA5A903-6446-4CB4-8768-71625CD15B80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540090" y="692145"/>
            <a:ext cx="8066297" cy="5139851"/>
          </a:xfrm>
        </p:spPr>
        <p:txBody>
          <a:bodyPr/>
          <a:lstStyle>
            <a:lvl1pPr marL="251999" indent="-179999">
              <a:lnSpc>
                <a:spcPct val="150000"/>
              </a:lnSpc>
              <a:buClr>
                <a:srgbClr val="0000DC"/>
              </a:buClr>
              <a:buSzPct val="100000"/>
              <a:buFont typeface="Arial" pitchFamily="34"/>
              <a:buChar char="̶"/>
              <a:defRPr/>
            </a:lvl1pPr>
            <a:lvl2pPr marL="503998" marR="0" lvl="1" indent="-179999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ct val="100000"/>
              <a:buFont typeface="Arial" pitchFamily="34"/>
              <a:buChar char="̶"/>
              <a:tabLst/>
              <a:defRPr lang="cs-CZ" sz="20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2pPr>
            <a:lvl3pPr marL="914400" marR="0" lvl="2" indent="0" fontAlgn="auto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5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5" name="Obrázek 6">
            <a:extLst>
              <a:ext uri="{FF2B5EF4-FFF2-40B4-BE49-F238E27FC236}">
                <a16:creationId xmlns:a16="http://schemas.microsoft.com/office/drawing/2014/main" id="{B85364EA-9AB5-490E-A4AA-56FF4437EE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2838" y="6059509"/>
            <a:ext cx="858749" cy="580918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198748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>
            <a:extLst>
              <a:ext uri="{FF2B5EF4-FFF2-40B4-BE49-F238E27FC236}">
                <a16:creationId xmlns:a16="http://schemas.microsoft.com/office/drawing/2014/main" id="{8384AA16-6C97-4642-BB15-0876120AF5F7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540090" y="6227996"/>
            <a:ext cx="5941030" cy="251999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0000DC"/>
                </a:solidFill>
                <a:uFillTx/>
                <a:latin typeface="Arial"/>
              </a:defRPr>
            </a:lvl1pPr>
          </a:lstStyle>
          <a:p>
            <a:pPr lvl="0"/>
            <a:r>
              <a:rPr lang="cs-CZ"/>
              <a:t>Definujte zápatí - název prezentace / pracoviště</a:t>
            </a:r>
          </a:p>
        </p:txBody>
      </p:sp>
      <p:sp>
        <p:nvSpPr>
          <p:cNvPr id="3" name="Rectangle 18">
            <a:extLst>
              <a:ext uri="{FF2B5EF4-FFF2-40B4-BE49-F238E27FC236}">
                <a16:creationId xmlns:a16="http://schemas.microsoft.com/office/drawing/2014/main" id="{098FB0DD-D685-4413-BAF3-DE5809E0801F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310557" y="6227996"/>
            <a:ext cx="189033" cy="251999"/>
          </a:xfrm>
          <a:prstGeom prst="rect">
            <a:avLst/>
          </a:prstGeom>
          <a:noFill/>
          <a:ln>
            <a:noFill/>
          </a:ln>
        </p:spPr>
        <p:txBody>
          <a:bodyPr vert="horz" wrap="none" lIns="0" tIns="0" rIns="0" bIns="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0000DC"/>
                </a:solidFill>
                <a:uFillTx/>
                <a:latin typeface="Arial"/>
              </a:defRPr>
            </a:lvl1pPr>
          </a:lstStyle>
          <a:p>
            <a:pPr lvl="0"/>
            <a:fld id="{157E99AF-5CDC-4939-882B-4AB81AD557E3}" type="slidenum">
              <a:t>‹#›</a:t>
            </a:fld>
            <a:endParaRPr lang="cs-CZ"/>
          </a:p>
        </p:txBody>
      </p:sp>
      <p:sp>
        <p:nvSpPr>
          <p:cNvPr id="4" name="Zástupný nadpis 1">
            <a:extLst>
              <a:ext uri="{FF2B5EF4-FFF2-40B4-BE49-F238E27FC236}">
                <a16:creationId xmlns:a16="http://schemas.microsoft.com/office/drawing/2014/main" id="{2E5B7155-882A-4DD0-AB3D-4CCC1D8BC60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40090" y="719998"/>
            <a:ext cx="8066297" cy="451576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C22DDD9D-1E7D-4C19-A324-4F64CAA8671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539194" y="1871996"/>
            <a:ext cx="8066297" cy="396000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cs-CZ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marL="0" marR="0" lvl="0" indent="0" algn="l" defTabSz="914400" rtl="0" fontAlgn="auto" hangingPunct="1">
        <a:lnSpc>
          <a:spcPts val="4000"/>
        </a:lnSpc>
        <a:spcBef>
          <a:spcPts val="0"/>
        </a:spcBef>
        <a:spcAft>
          <a:spcPts val="0"/>
        </a:spcAft>
        <a:buNone/>
        <a:tabLst/>
        <a:defRPr lang="cs-CZ" sz="4000" b="1" i="0" u="none" strike="noStrike" kern="0" cap="none" spc="0" baseline="0">
          <a:solidFill>
            <a:srgbClr val="0000DC"/>
          </a:solidFill>
          <a:uFillTx/>
          <a:latin typeface="Arial"/>
        </a:defRPr>
      </a:lvl1pPr>
    </p:titleStyle>
    <p:bodyStyle>
      <a:lvl1pPr marL="0" marR="0" lvl="0" indent="0" algn="l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cs-CZ" sz="2800" b="0" i="0" u="none" strike="noStrike" kern="0" cap="none" spc="0" baseline="0">
          <a:solidFill>
            <a:srgbClr val="000000"/>
          </a:solidFill>
          <a:uFillTx/>
          <a:latin typeface="Arial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explorerresearch.com/eeg-consumer-research/" TargetMode="External"/><Relationship Id="rId3" Type="http://schemas.openxmlformats.org/officeDocument/2006/relationships/hyperlink" Target="https://www.youtube.com/watch?v=rrb8zkYLoaM" TargetMode="External"/><Relationship Id="rId7" Type="http://schemas.openxmlformats.org/officeDocument/2006/relationships/hyperlink" Target="https://www.ceskatelevize.cz/vse-o-ct/sledovanost-a-data-o-vysilani/metodika-elektronickeho-mereni/elektronicke-mereni-sledovanosti/" TargetMode="External"/><Relationship Id="rId2" Type="http://schemas.openxmlformats.org/officeDocument/2006/relationships/hyperlink" Target="https://www.youtube.com/watch?v=jeQ7C4JLpu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analytics.google.com/analytics/academy/course/6" TargetMode="External"/><Relationship Id="rId5" Type="http://schemas.openxmlformats.org/officeDocument/2006/relationships/hyperlink" Target="https://www.youtube.com/watch?v=PxPWikwkaZA" TargetMode="External"/><Relationship Id="rId4" Type="http://schemas.openxmlformats.org/officeDocument/2006/relationships/hyperlink" Target="https://explorerresearch.com/eye-tracking-market-research/" TargetMode="External"/><Relationship Id="rId9" Type="http://schemas.openxmlformats.org/officeDocument/2006/relationships/hyperlink" Target="https://explorerresearch.com/gsr-market-research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overtyactionlab.org/sites/default/files/research-paper/Field%20Experiments%20in%20Marketing.pdf" TargetMode="External"/><Relationship Id="rId2" Type="http://schemas.openxmlformats.org/officeDocument/2006/relationships/hyperlink" Target="https://mueel.econ.muni.cz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pbavSMdQtQk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explorerresearch.com/facial-coding-research/" TargetMode="External"/><Relationship Id="rId2" Type="http://schemas.openxmlformats.org/officeDocument/2006/relationships/hyperlink" Target="https://acrea.cz/webinare-realizovane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xplorerresearch.com/virtual-reality-market-research/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AA3073-CDA9-4FBB-AA26-A096883CEA79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/>
              <a:t>	Marketingový </a:t>
            </a:r>
            <a:r>
              <a:rPr lang="cs-CZ" dirty="0"/>
              <a:t>výzkum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2CC5C47-F930-43E3-953E-73283C45552F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5257800" y="4116400"/>
            <a:ext cx="3563809" cy="1341425"/>
          </a:xfrm>
        </p:spPr>
        <p:txBody>
          <a:bodyPr/>
          <a:lstStyle/>
          <a:p>
            <a:r>
              <a:rPr lang="cs-CZ" dirty="0"/>
              <a:t>CKH_ZAMO</a:t>
            </a:r>
          </a:p>
          <a:p>
            <a:r>
              <a:rPr lang="cs-CZ" dirty="0"/>
              <a:t>Ondřej Částek</a:t>
            </a:r>
          </a:p>
          <a:p>
            <a:r>
              <a:rPr lang="cs-CZ" dirty="0"/>
              <a:t>castek@econ.muni.cz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na… : pozorování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539194" y="1365162"/>
            <a:ext cx="8066297" cy="5112912"/>
          </a:xfrm>
        </p:spPr>
        <p:txBody>
          <a:bodyPr>
            <a:normAutofit fontScale="70000" lnSpcReduction="20000"/>
          </a:bodyPr>
          <a:lstStyle/>
          <a:p>
            <a:r>
              <a:rPr lang="cs-CZ" i="1" dirty="0"/>
              <a:t>systematické sledování smyslově vnímatelných jevů</a:t>
            </a:r>
          </a:p>
          <a:p>
            <a:endParaRPr lang="cs-CZ" dirty="0"/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3400" dirty="0"/>
              <a:t>Zjevné x skryté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3400" dirty="0"/>
              <a:t>Standardizované x </a:t>
            </a:r>
            <a:r>
              <a:rPr lang="cs-CZ" sz="3400" dirty="0" err="1"/>
              <a:t>polostandardizované</a:t>
            </a:r>
            <a:r>
              <a:rPr lang="cs-CZ" sz="3400" dirty="0"/>
              <a:t> x nestandardizované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3400" dirty="0"/>
              <a:t>Zúčastněné x nezúčastněné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3400" dirty="0"/>
              <a:t>Etnografický výzkum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3400" dirty="0"/>
              <a:t>Natáčení (</a:t>
            </a:r>
            <a:r>
              <a:rPr lang="cs-CZ" sz="3400" dirty="0" err="1">
                <a:hlinkClick r:id="rId2"/>
              </a:rPr>
              <a:t>Ray</a:t>
            </a:r>
            <a:r>
              <a:rPr lang="cs-CZ" sz="3400" dirty="0">
                <a:hlinkClick r:id="rId2"/>
              </a:rPr>
              <a:t> </a:t>
            </a:r>
            <a:r>
              <a:rPr lang="cs-CZ" sz="3400" dirty="0" err="1">
                <a:hlinkClick r:id="rId2"/>
              </a:rPr>
              <a:t>Burke</a:t>
            </a:r>
            <a:r>
              <a:rPr lang="cs-CZ" sz="3400" dirty="0">
                <a:hlinkClick r:id="rId2"/>
              </a:rPr>
              <a:t> na </a:t>
            </a:r>
            <a:r>
              <a:rPr lang="cs-CZ" sz="3400" dirty="0" err="1">
                <a:hlinkClick r:id="rId2"/>
              </a:rPr>
              <a:t>TEDx</a:t>
            </a:r>
            <a:r>
              <a:rPr lang="cs-CZ" sz="3400" dirty="0"/>
              <a:t>, </a:t>
            </a:r>
            <a:r>
              <a:rPr lang="cs-CZ" sz="3400" dirty="0">
                <a:hlinkClick r:id="rId3"/>
              </a:rPr>
              <a:t>Shopper </a:t>
            </a:r>
            <a:r>
              <a:rPr lang="cs-CZ" sz="3400" dirty="0" err="1">
                <a:hlinkClick r:id="rId3"/>
              </a:rPr>
              <a:t>Engage</a:t>
            </a:r>
            <a:r>
              <a:rPr lang="cs-CZ" sz="3400" dirty="0"/>
              <a:t>)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3400" dirty="0"/>
              <a:t>Oční kamera (</a:t>
            </a:r>
            <a:r>
              <a:rPr lang="cs-CZ" sz="3400" dirty="0">
                <a:hlinkClick r:id="rId4"/>
              </a:rPr>
              <a:t>příklad text</a:t>
            </a:r>
            <a:r>
              <a:rPr lang="cs-CZ" sz="3400" dirty="0"/>
              <a:t>, </a:t>
            </a:r>
            <a:r>
              <a:rPr lang="cs-CZ" sz="3400" dirty="0">
                <a:hlinkClick r:id="rId5"/>
              </a:rPr>
              <a:t>příklad video</a:t>
            </a:r>
            <a:r>
              <a:rPr lang="cs-CZ" sz="3400" dirty="0"/>
              <a:t>)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3400" dirty="0" err="1"/>
              <a:t>Cookies</a:t>
            </a:r>
            <a:r>
              <a:rPr lang="cs-CZ" sz="3400" dirty="0"/>
              <a:t> (</a:t>
            </a:r>
            <a:r>
              <a:rPr lang="cs-CZ" sz="3400" dirty="0">
                <a:hlinkClick r:id="rId6"/>
              </a:rPr>
              <a:t>Google </a:t>
            </a:r>
            <a:r>
              <a:rPr lang="cs-CZ" sz="3400" dirty="0" err="1">
                <a:hlinkClick r:id="rId6"/>
              </a:rPr>
              <a:t>Analytics</a:t>
            </a:r>
            <a:r>
              <a:rPr lang="cs-CZ" sz="3400" dirty="0"/>
              <a:t>)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3400" dirty="0"/>
              <a:t>Peoplemetry (</a:t>
            </a:r>
            <a:r>
              <a:rPr lang="cs-CZ" sz="3400" dirty="0">
                <a:hlinkClick r:id="rId7"/>
              </a:rPr>
              <a:t>jak to funguje</a:t>
            </a:r>
            <a:r>
              <a:rPr lang="cs-CZ" sz="3400" dirty="0"/>
              <a:t>)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3400" dirty="0"/>
              <a:t>Elektroencefalografie (</a:t>
            </a:r>
            <a:r>
              <a:rPr lang="cs-CZ" sz="3400" dirty="0">
                <a:hlinkClick r:id="rId8"/>
              </a:rPr>
              <a:t>příklad</a:t>
            </a:r>
            <a:r>
              <a:rPr lang="cs-CZ" sz="3400" dirty="0"/>
              <a:t>)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3400" dirty="0"/>
              <a:t>Galvanické snímání reakce kůže (</a:t>
            </a:r>
            <a:r>
              <a:rPr lang="cs-CZ" sz="3400" dirty="0">
                <a:hlinkClick r:id="rId9"/>
              </a:rPr>
              <a:t>GSR</a:t>
            </a:r>
            <a:r>
              <a:rPr lang="cs-CZ" sz="3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289206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na… : experiment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539194" y="1871996"/>
            <a:ext cx="8066297" cy="4348500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cs-CZ" i="1" dirty="0"/>
              <a:t>umožňuje manipulovat s nezávisle proměnnou a sledovat dopad na závisle proměnnou při kontrole dalších faktorů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cs-CZ" dirty="0"/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/>
              <a:t>laboratorní (</a:t>
            </a:r>
            <a:r>
              <a:rPr lang="cs-CZ" dirty="0">
                <a:hlinkClick r:id="rId2"/>
              </a:rPr>
              <a:t>lab</a:t>
            </a:r>
            <a:r>
              <a:rPr lang="cs-CZ" dirty="0"/>
              <a:t>)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/>
              <a:t>terénní (</a:t>
            </a:r>
            <a:r>
              <a:rPr lang="cs-CZ" dirty="0">
                <a:hlinkClick r:id="rId3"/>
              </a:rPr>
              <a:t>field</a:t>
            </a:r>
            <a:r>
              <a:rPr lang="cs-CZ" dirty="0"/>
              <a:t>)</a:t>
            </a:r>
          </a:p>
          <a:p>
            <a:pPr marL="1143000" lvl="1" indent="-457200">
              <a:spcAft>
                <a:spcPts val="1200"/>
              </a:spcAft>
              <a:buFont typeface="+mj-lt"/>
              <a:buAutoNum type="alphaLcParenR"/>
            </a:pPr>
            <a:r>
              <a:rPr lang="cs-CZ" dirty="0"/>
              <a:t>v domácnosti</a:t>
            </a:r>
          </a:p>
          <a:p>
            <a:pPr marL="1143000" lvl="1" indent="-457200">
              <a:spcAft>
                <a:spcPts val="1200"/>
              </a:spcAft>
              <a:buFont typeface="+mj-lt"/>
              <a:buAutoNum type="alphaLcParenR"/>
            </a:pPr>
            <a:r>
              <a:rPr lang="cs-CZ" dirty="0"/>
              <a:t>v obchodě (</a:t>
            </a:r>
            <a:r>
              <a:rPr lang="cs-CZ" dirty="0" err="1"/>
              <a:t>mystery</a:t>
            </a:r>
            <a:r>
              <a:rPr lang="cs-CZ" dirty="0"/>
              <a:t> shopping)</a:t>
            </a:r>
          </a:p>
        </p:txBody>
      </p:sp>
    </p:spTree>
    <p:extLst>
      <p:ext uri="{BB962C8B-B14F-4D97-AF65-F5344CB8AC3E}">
        <p14:creationId xmlns:p14="http://schemas.microsoft.com/office/powerpoint/2010/main" val="34335265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na… : dotazování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539194" y="1871996"/>
            <a:ext cx="8066297" cy="4850776"/>
          </a:xfrm>
        </p:spPr>
        <p:txBody>
          <a:bodyPr>
            <a:normAutofit fontScale="92500" lnSpcReduction="20000"/>
          </a:bodyPr>
          <a:lstStyle/>
          <a:p>
            <a:pPr>
              <a:spcAft>
                <a:spcPts val="1200"/>
              </a:spcAft>
            </a:pPr>
            <a:r>
              <a:rPr lang="cs-CZ" dirty="0"/>
              <a:t>nejčastější (CATI, CAPI, CAWI, CAMI, PAPI)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/>
              <a:t>osobní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/>
              <a:t>telefonické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/>
              <a:t>on-line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spcAft>
                <a:spcPts val="1200"/>
              </a:spcAft>
            </a:pPr>
            <a:r>
              <a:rPr lang="cs-CZ" dirty="0"/>
              <a:t>ale také (kvalitativní)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/>
              <a:t>hloubkový rozhovor (i expertní)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/>
              <a:t>skupinový rozhovor (</a:t>
            </a:r>
            <a:r>
              <a:rPr lang="cs-CZ" dirty="0" err="1">
                <a:hlinkClick r:id="rId2"/>
              </a:rPr>
              <a:t>focus</a:t>
            </a:r>
            <a:r>
              <a:rPr lang="cs-CZ" dirty="0">
                <a:hlinkClick r:id="rId2"/>
              </a:rPr>
              <a:t> </a:t>
            </a:r>
            <a:r>
              <a:rPr lang="cs-CZ" dirty="0" err="1">
                <a:hlinkClick r:id="rId2"/>
              </a:rPr>
              <a:t>group</a:t>
            </a:r>
            <a:r>
              <a:rPr lang="cs-CZ" dirty="0"/>
              <a:t>)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/>
              <a:t>projektivní techniky (koláž, asociační test, tematicko-apercepční test, technika dokončování vět)</a:t>
            </a:r>
          </a:p>
        </p:txBody>
      </p:sp>
    </p:spTree>
    <p:extLst>
      <p:ext uri="{BB962C8B-B14F-4D97-AF65-F5344CB8AC3E}">
        <p14:creationId xmlns:p14="http://schemas.microsoft.com/office/powerpoint/2010/main" val="2006020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99C821-4993-4583-963E-38E91ADA16B3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Jak na… : výběr vzorku (</a:t>
            </a:r>
            <a:r>
              <a:rPr lang="cs-CZ" dirty="0" err="1"/>
              <a:t>sampling</a:t>
            </a:r>
            <a:r>
              <a:rPr lang="cs-CZ" dirty="0"/>
              <a:t>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F59644-4787-4E1A-8ADD-815F6DCEC20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40090" y="1692005"/>
            <a:ext cx="8066297" cy="4140000"/>
          </a:xfrm>
        </p:spPr>
        <p:txBody>
          <a:bodyPr/>
          <a:lstStyle/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cs-CZ" dirty="0"/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/>
              <a:t>vyčerpávající šetření (cenzus)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/>
              <a:t>náhodný výběr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/>
              <a:t>kvótní výběr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/>
              <a:t>úsudkový výběr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 err="1"/>
              <a:t>snow</a:t>
            </a:r>
            <a:r>
              <a:rPr lang="cs-CZ" dirty="0"/>
              <a:t> </a:t>
            </a:r>
            <a:r>
              <a:rPr lang="cs-CZ" dirty="0" err="1"/>
              <a:t>ball</a:t>
            </a:r>
            <a:endParaRPr lang="cs-CZ" dirty="0"/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/>
              <a:t>anketa</a:t>
            </a:r>
          </a:p>
        </p:txBody>
      </p:sp>
    </p:spTree>
    <p:extLst>
      <p:ext uri="{BB962C8B-B14F-4D97-AF65-F5344CB8AC3E}">
        <p14:creationId xmlns:p14="http://schemas.microsoft.com/office/powerpoint/2010/main" val="38974632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ještě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72000" indent="0">
              <a:lnSpc>
                <a:spcPct val="100000"/>
              </a:lnSpc>
              <a:spcAft>
                <a:spcPts val="1200"/>
              </a:spcAft>
              <a:buNone/>
            </a:pPr>
            <a:r>
              <a:rPr lang="cs-CZ" dirty="0">
                <a:hlinkClick r:id="rId2"/>
              </a:rPr>
              <a:t>Analýza nákupního koše</a:t>
            </a:r>
            <a:r>
              <a:rPr lang="cs-CZ" dirty="0"/>
              <a:t> (hledejte na stránce)</a:t>
            </a:r>
            <a:endParaRPr lang="cs-CZ" dirty="0">
              <a:hlinkClick r:id="rId3"/>
            </a:endParaRPr>
          </a:p>
          <a:p>
            <a:pPr marL="72000" indent="0">
              <a:lnSpc>
                <a:spcPct val="100000"/>
              </a:lnSpc>
              <a:spcAft>
                <a:spcPts val="1200"/>
              </a:spcAft>
              <a:buNone/>
            </a:pPr>
            <a:r>
              <a:rPr lang="cs-CZ" dirty="0" err="1">
                <a:hlinkClick r:id="rId3"/>
              </a:rPr>
              <a:t>Facial</a:t>
            </a:r>
            <a:r>
              <a:rPr lang="cs-CZ" dirty="0">
                <a:hlinkClick r:id="rId3"/>
              </a:rPr>
              <a:t> </a:t>
            </a:r>
            <a:r>
              <a:rPr lang="cs-CZ" dirty="0" err="1">
                <a:hlinkClick r:id="rId3"/>
              </a:rPr>
              <a:t>coding</a:t>
            </a:r>
            <a:endParaRPr lang="cs-CZ" dirty="0"/>
          </a:p>
          <a:p>
            <a:pPr marL="72000" indent="0">
              <a:lnSpc>
                <a:spcPct val="100000"/>
              </a:lnSpc>
              <a:spcAft>
                <a:spcPts val="1200"/>
              </a:spcAft>
              <a:buNone/>
            </a:pPr>
            <a:r>
              <a:rPr lang="cs-CZ" dirty="0">
                <a:hlinkClick r:id="rId4"/>
              </a:rPr>
              <a:t>Virtuální realita v marketingovém výzkumu</a:t>
            </a:r>
            <a:endParaRPr lang="cs-CZ" dirty="0"/>
          </a:p>
          <a:p>
            <a:pPr marL="72000" indent="0">
              <a:lnSpc>
                <a:spcPct val="100000"/>
              </a:lnSpc>
              <a:spcAft>
                <a:spcPts val="1200"/>
              </a:spcAft>
              <a:buNone/>
            </a:pPr>
            <a:r>
              <a:rPr lang="cs-CZ" dirty="0"/>
              <a:t>Měření produktivity marketingu: </a:t>
            </a:r>
            <a:r>
              <a:rPr lang="cs-CZ" dirty="0" err="1"/>
              <a:t>Kotler</a:t>
            </a:r>
            <a:r>
              <a:rPr lang="cs-CZ" dirty="0"/>
              <a:t>, Keller, Marketing Management, přeloženo z </a:t>
            </a:r>
            <a:r>
              <a:rPr lang="cs-CZ" dirty="0" err="1"/>
              <a:t>anj</a:t>
            </a:r>
            <a:r>
              <a:rPr lang="cs-CZ" dirty="0"/>
              <a:t>., 14. vyd., 2013, od s. 149. </a:t>
            </a:r>
            <a:r>
              <a:rPr lang="en-GB" dirty="0"/>
              <a:t>[</a:t>
            </a:r>
            <a:r>
              <a:rPr lang="cs-CZ" dirty="0"/>
              <a:t>MAR 543</a:t>
            </a:r>
            <a:r>
              <a:rPr lang="en-GB" dirty="0"/>
              <a:t>]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48028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8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8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99C821-4993-4583-963E-38E91ADA16B3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nás čeká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F59644-4787-4E1A-8ADD-815F6DCEC20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40090" y="1692005"/>
            <a:ext cx="8066297" cy="4140000"/>
          </a:xfrm>
        </p:spPr>
        <p:txBody>
          <a:bodyPr/>
          <a:lstStyle/>
          <a:p>
            <a:pPr marL="514350" indent="-514350">
              <a:buAutoNum type="arabicPeriod"/>
            </a:pPr>
            <a:endParaRPr lang="cs-CZ" dirty="0"/>
          </a:p>
          <a:p>
            <a:pPr marL="514350" indent="-514350">
              <a:buAutoNum type="arabicPeriod"/>
            </a:pPr>
            <a:r>
              <a:rPr lang="cs-CZ" dirty="0"/>
              <a:t>Co je a co není marketingový výzkum</a:t>
            </a:r>
          </a:p>
          <a:p>
            <a:pPr marL="514350" indent="-514350">
              <a:buAutoNum type="arabicPeriod"/>
            </a:pPr>
            <a:endParaRPr lang="cs-CZ" dirty="0"/>
          </a:p>
          <a:p>
            <a:pPr marL="514350" indent="-514350">
              <a:buAutoNum type="arabicPeriod"/>
            </a:pPr>
            <a:r>
              <a:rPr lang="cs-CZ" dirty="0"/>
              <a:t>Proč marketingový výzkum</a:t>
            </a:r>
          </a:p>
          <a:p>
            <a:pPr marL="514350" indent="-514350">
              <a:buAutoNum type="arabicPeriod"/>
            </a:pPr>
            <a:endParaRPr lang="cs-CZ" dirty="0"/>
          </a:p>
          <a:p>
            <a:pPr marL="514350" indent="-514350">
              <a:buAutoNum type="arabicPeriod"/>
            </a:pPr>
            <a:r>
              <a:rPr lang="cs-CZ" dirty="0"/>
              <a:t>Jak na marketingový výzkum</a:t>
            </a:r>
          </a:p>
          <a:p>
            <a:pPr marL="1200150" lvl="1" indent="-514350">
              <a:buFont typeface="+mj-lt"/>
              <a:buAutoNum type="alphaLcParenR"/>
            </a:pPr>
            <a:r>
              <a:rPr lang="cs-CZ" dirty="0"/>
              <a:t>proces</a:t>
            </a:r>
          </a:p>
          <a:p>
            <a:pPr marL="1200150" lvl="1" indent="-514350">
              <a:buFont typeface="+mj-lt"/>
              <a:buAutoNum type="alphaLcParenR"/>
            </a:pPr>
            <a:r>
              <a:rPr lang="cs-CZ" dirty="0"/>
              <a:t>typy výzkumů</a:t>
            </a:r>
          </a:p>
          <a:p>
            <a:pPr marL="1200150" lvl="1" indent="-514350">
              <a:buFont typeface="+mj-lt"/>
              <a:buAutoNum type="alphaLcParenR"/>
            </a:pPr>
            <a:r>
              <a:rPr lang="cs-CZ" dirty="0"/>
              <a:t>nástroje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99C821-4993-4583-963E-38E91ADA16B3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marketingový výzkum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F59644-4787-4E1A-8ADD-815F6DCEC20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40090" y="1692005"/>
            <a:ext cx="8066297" cy="4140000"/>
          </a:xfrm>
        </p:spPr>
        <p:txBody>
          <a:bodyPr/>
          <a:lstStyle/>
          <a:p>
            <a:r>
              <a:rPr lang="cs-CZ" i="1" dirty="0"/>
              <a:t>„Marketingový výzkum je funkce, jež propojuje spotřebitele, zákazníky a veřejnost s firmou pomocí informací, které jsou používány pro identifikaci a definici marketingových příležitostí a problémů, vytváření, zlepšení a hodnocení marketingových aktivit, monitoring marketingového výkonu a lepší porozumění marketingovému procesu.“</a:t>
            </a:r>
          </a:p>
          <a:p>
            <a:endParaRPr lang="cs-CZ" i="1" dirty="0"/>
          </a:p>
          <a:p>
            <a:r>
              <a:rPr lang="cs-CZ" sz="2000" dirty="0"/>
              <a:t>Americká marketingová asociace, 1987, cit. z K</a:t>
            </a:r>
            <a:r>
              <a:rPr lang="de-DE" sz="2000" dirty="0" err="1"/>
              <a:t>otler</a:t>
            </a:r>
            <a:r>
              <a:rPr lang="de-DE" sz="2000" dirty="0"/>
              <a:t>, P., 2007, s. 406</a:t>
            </a:r>
            <a:endParaRPr lang="cs-CZ" sz="2000" i="1" dirty="0"/>
          </a:p>
        </p:txBody>
      </p:sp>
    </p:spTree>
    <p:extLst>
      <p:ext uri="{BB962C8B-B14F-4D97-AF65-F5344CB8AC3E}">
        <p14:creationId xmlns:p14="http://schemas.microsoft.com/office/powerpoint/2010/main" val="38018213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99C821-4993-4583-963E-38E91ADA16B3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marketingový výzkum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F59644-4787-4E1A-8ADD-815F6DCEC20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40090" y="1692005"/>
            <a:ext cx="8066297" cy="4140000"/>
          </a:xfrm>
        </p:spPr>
        <p:txBody>
          <a:bodyPr/>
          <a:lstStyle/>
          <a:p>
            <a:r>
              <a:rPr lang="cs-CZ" dirty="0"/>
              <a:t>Trochu konkrétněji:</a:t>
            </a:r>
          </a:p>
          <a:p>
            <a:endParaRPr lang="cs-CZ" dirty="0"/>
          </a:p>
          <a:p>
            <a:r>
              <a:rPr lang="cs-CZ" dirty="0"/>
              <a:t>sběr, třídění, analýza, vyhodnocování a prezentace dat,</a:t>
            </a:r>
          </a:p>
          <a:p>
            <a:endParaRPr lang="cs-CZ" dirty="0"/>
          </a:p>
          <a:p>
            <a:r>
              <a:rPr lang="cs-CZ" dirty="0"/>
              <a:t>jež jsou potřebná pro přesné, včasné a kvalifikované strategické, taktické a operativní rozhodování.</a:t>
            </a:r>
          </a:p>
          <a:p>
            <a:endParaRPr lang="cs-CZ" dirty="0"/>
          </a:p>
          <a:p>
            <a:r>
              <a:rPr lang="cs-CZ" sz="2000" dirty="0" err="1"/>
              <a:t>Foret</a:t>
            </a:r>
            <a:r>
              <a:rPr lang="cs-CZ" sz="2000" dirty="0"/>
              <a:t> a kol., 2004.</a:t>
            </a:r>
          </a:p>
        </p:txBody>
      </p:sp>
    </p:spTree>
    <p:extLst>
      <p:ext uri="{BB962C8B-B14F-4D97-AF65-F5344CB8AC3E}">
        <p14:creationId xmlns:p14="http://schemas.microsoft.com/office/powerpoint/2010/main" val="29357218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99C821-4993-4583-963E-38E91ADA16B3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není marketingový výzkum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F59644-4787-4E1A-8ADD-815F6DCEC20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40090" y="1692005"/>
            <a:ext cx="8066297" cy="4140000"/>
          </a:xfrm>
        </p:spPr>
        <p:txBody>
          <a:bodyPr/>
          <a:lstStyle/>
          <a:p>
            <a:r>
              <a:rPr lang="cs-CZ" dirty="0"/>
              <a:t>Marketingový výzkum ≠ Marketingový informační systém</a:t>
            </a:r>
          </a:p>
          <a:p>
            <a:endParaRPr lang="cs-CZ" dirty="0"/>
          </a:p>
          <a:p>
            <a:r>
              <a:rPr lang="cs-CZ" dirty="0"/>
              <a:t>Marketingový výzkum ≠ Analýza prostředí</a:t>
            </a:r>
          </a:p>
          <a:p>
            <a:endParaRPr lang="cs-CZ" dirty="0"/>
          </a:p>
          <a:p>
            <a:r>
              <a:rPr lang="cs-CZ" dirty="0"/>
              <a:t>Marketingový výzkum ≠ Direct marketing</a:t>
            </a:r>
          </a:p>
        </p:txBody>
      </p:sp>
    </p:spTree>
    <p:extLst>
      <p:ext uri="{BB962C8B-B14F-4D97-AF65-F5344CB8AC3E}">
        <p14:creationId xmlns:p14="http://schemas.microsoft.com/office/powerpoint/2010/main" val="1604208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99C821-4993-4583-963E-38E91ADA16B3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marketingový výzkum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F59644-4787-4E1A-8ADD-815F6DCEC20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40090" y="1692005"/>
            <a:ext cx="8066297" cy="4140000"/>
          </a:xfrm>
        </p:spPr>
        <p:txBody>
          <a:bodyPr/>
          <a:lstStyle/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dirty="0"/>
              <a:t>Porozumění zákazníkovi „</a:t>
            </a:r>
            <a:r>
              <a:rPr lang="cs-CZ" dirty="0" err="1"/>
              <a:t>Voice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Customer</a:t>
            </a:r>
            <a:r>
              <a:rPr lang="cs-CZ" dirty="0"/>
              <a:t>“</a:t>
            </a: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dirty="0"/>
              <a:t>Analýza konkurence</a:t>
            </a: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dirty="0"/>
              <a:t>Podpora rozhodování</a:t>
            </a: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dirty="0"/>
              <a:t>Identifikace nových příležitostí</a:t>
            </a: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dirty="0"/>
              <a:t>Zhodnocení výkonnosti značky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99729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99C821-4993-4583-963E-38E91ADA16B3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na… : proces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621628" y="666270"/>
            <a:ext cx="1854558" cy="58477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600" dirty="0"/>
              <a:t>definice problému a cílů výzkumu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5621628" y="1729065"/>
            <a:ext cx="1854558" cy="58477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600" dirty="0"/>
              <a:t>příprava plánu výzkumu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5621628" y="2754800"/>
            <a:ext cx="1854558" cy="58477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600" dirty="0"/>
              <a:t>sběr </a:t>
            </a:r>
          </a:p>
          <a:p>
            <a:pPr algn="ctr"/>
            <a:r>
              <a:rPr lang="cs-CZ" sz="1600" dirty="0"/>
              <a:t>informací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5621628" y="3780535"/>
            <a:ext cx="1854558" cy="58477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600" dirty="0"/>
              <a:t>analýza</a:t>
            </a:r>
          </a:p>
          <a:p>
            <a:pPr algn="ctr"/>
            <a:r>
              <a:rPr lang="cs-CZ" sz="1600" dirty="0"/>
              <a:t>informací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5621628" y="4806270"/>
            <a:ext cx="1854558" cy="58477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600" dirty="0"/>
              <a:t>prezentace </a:t>
            </a:r>
          </a:p>
          <a:p>
            <a:pPr algn="ctr"/>
            <a:r>
              <a:rPr lang="cs-CZ" sz="1600" dirty="0"/>
              <a:t>výsledků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5621628" y="5855633"/>
            <a:ext cx="1854558" cy="583200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cs-CZ" sz="1600" dirty="0"/>
              <a:t>rozhodnutí</a:t>
            </a:r>
          </a:p>
        </p:txBody>
      </p:sp>
      <p:cxnSp>
        <p:nvCxnSpPr>
          <p:cNvPr id="12" name="Přímá spojnice se šipkou 11"/>
          <p:cNvCxnSpPr>
            <a:stCxn id="4" idx="2"/>
            <a:endCxn id="5" idx="0"/>
          </p:cNvCxnSpPr>
          <p:nvPr/>
        </p:nvCxnSpPr>
        <p:spPr>
          <a:xfrm>
            <a:off x="6548907" y="1251045"/>
            <a:ext cx="0" cy="47802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>
            <a:stCxn id="5" idx="2"/>
            <a:endCxn id="6" idx="0"/>
          </p:cNvCxnSpPr>
          <p:nvPr/>
        </p:nvCxnSpPr>
        <p:spPr>
          <a:xfrm>
            <a:off x="6548907" y="2313840"/>
            <a:ext cx="0" cy="44096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>
            <a:stCxn id="6" idx="2"/>
            <a:endCxn id="7" idx="0"/>
          </p:cNvCxnSpPr>
          <p:nvPr/>
        </p:nvCxnSpPr>
        <p:spPr>
          <a:xfrm>
            <a:off x="6548907" y="3339575"/>
            <a:ext cx="0" cy="44096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>
            <a:stCxn id="7" idx="2"/>
            <a:endCxn id="8" idx="0"/>
          </p:cNvCxnSpPr>
          <p:nvPr/>
        </p:nvCxnSpPr>
        <p:spPr>
          <a:xfrm>
            <a:off x="6548907" y="4365310"/>
            <a:ext cx="0" cy="44096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>
            <a:stCxn id="8" idx="2"/>
            <a:endCxn id="9" idx="0"/>
          </p:cNvCxnSpPr>
          <p:nvPr/>
        </p:nvCxnSpPr>
        <p:spPr>
          <a:xfrm>
            <a:off x="6548907" y="5391045"/>
            <a:ext cx="0" cy="46458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Zástupný obsah 2">
            <a:extLst>
              <a:ext uri="{FF2B5EF4-FFF2-40B4-BE49-F238E27FC236}">
                <a16:creationId xmlns:a16="http://schemas.microsoft.com/office/drawing/2014/main" id="{75F59644-4787-4E1A-8ADD-815F6DCEC207}"/>
              </a:ext>
            </a:extLst>
          </p:cNvPr>
          <p:cNvSpPr txBox="1">
            <a:spLocks/>
          </p:cNvSpPr>
          <p:nvPr/>
        </p:nvSpPr>
        <p:spPr>
          <a:xfrm>
            <a:off x="540090" y="6039010"/>
            <a:ext cx="6936096" cy="28121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28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600" dirty="0" err="1"/>
              <a:t>Kotler</a:t>
            </a:r>
            <a:r>
              <a:rPr lang="cs-CZ" sz="1600" dirty="0"/>
              <a:t>, Keller, Marketing Management.</a:t>
            </a:r>
          </a:p>
        </p:txBody>
      </p:sp>
    </p:spTree>
    <p:extLst>
      <p:ext uri="{BB962C8B-B14F-4D97-AF65-F5344CB8AC3E}">
        <p14:creationId xmlns:p14="http://schemas.microsoft.com/office/powerpoint/2010/main" val="29473707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99C821-4993-4583-963E-38E91ADA16B3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na… : typy výzkumů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F59644-4787-4E1A-8ADD-815F6DCEC20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40090" y="2239157"/>
            <a:ext cx="4841807" cy="528681"/>
          </a:xfrm>
        </p:spPr>
        <p:txBody>
          <a:bodyPr/>
          <a:lstStyle/>
          <a:p>
            <a:r>
              <a:rPr lang="cs-CZ" sz="2400" dirty="0"/>
              <a:t>field </a:t>
            </a:r>
            <a:r>
              <a:rPr lang="cs-CZ" sz="2400" dirty="0" err="1"/>
              <a:t>research</a:t>
            </a:r>
            <a:r>
              <a:rPr lang="cs-CZ" sz="2400" dirty="0"/>
              <a:t> x </a:t>
            </a:r>
            <a:r>
              <a:rPr lang="cs-CZ" sz="2400" dirty="0" err="1"/>
              <a:t>desk</a:t>
            </a:r>
            <a:r>
              <a:rPr lang="cs-CZ" sz="2400" dirty="0"/>
              <a:t> </a:t>
            </a:r>
            <a:r>
              <a:rPr lang="cs-CZ" sz="2400" dirty="0" err="1"/>
              <a:t>research</a:t>
            </a:r>
            <a:endParaRPr lang="cs-CZ" sz="2400" dirty="0"/>
          </a:p>
        </p:txBody>
      </p:sp>
      <p:sp>
        <p:nvSpPr>
          <p:cNvPr id="4" name="Zástupný obsah 2">
            <a:extLst>
              <a:ext uri="{FF2B5EF4-FFF2-40B4-BE49-F238E27FC236}">
                <a16:creationId xmlns:a16="http://schemas.microsoft.com/office/drawing/2014/main" id="{75F59644-4787-4E1A-8ADD-815F6DCEC207}"/>
              </a:ext>
            </a:extLst>
          </p:cNvPr>
          <p:cNvSpPr txBox="1">
            <a:spLocks/>
          </p:cNvSpPr>
          <p:nvPr/>
        </p:nvSpPr>
        <p:spPr>
          <a:xfrm>
            <a:off x="4573237" y="3605131"/>
            <a:ext cx="4841807" cy="5286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28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/>
              <a:t>náhodný výběr x kvótní výběr</a:t>
            </a:r>
            <a:endParaRPr lang="en-US" sz="2400" dirty="0"/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75F59644-4787-4E1A-8ADD-815F6DCEC207}"/>
              </a:ext>
            </a:extLst>
          </p:cNvPr>
          <p:cNvSpPr txBox="1">
            <a:spLocks/>
          </p:cNvSpPr>
          <p:nvPr/>
        </p:nvSpPr>
        <p:spPr>
          <a:xfrm>
            <a:off x="2590162" y="2922144"/>
            <a:ext cx="4841807" cy="5286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28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/>
              <a:t>kvantitativní x kvalitativní</a:t>
            </a:r>
            <a:endParaRPr lang="en-US" sz="2400" dirty="0"/>
          </a:p>
        </p:txBody>
      </p:sp>
      <p:sp>
        <p:nvSpPr>
          <p:cNvPr id="6" name="Zástupný obsah 2">
            <a:extLst>
              <a:ext uri="{FF2B5EF4-FFF2-40B4-BE49-F238E27FC236}">
                <a16:creationId xmlns:a16="http://schemas.microsoft.com/office/drawing/2014/main" id="{75F59644-4787-4E1A-8ADD-815F6DCEC207}"/>
              </a:ext>
            </a:extLst>
          </p:cNvPr>
          <p:cNvSpPr txBox="1">
            <a:spLocks/>
          </p:cNvSpPr>
          <p:nvPr/>
        </p:nvSpPr>
        <p:spPr>
          <a:xfrm>
            <a:off x="4162935" y="4971105"/>
            <a:ext cx="4841807" cy="5286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28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/>
              <a:t>deskriptivní x kauzální x prediktivní</a:t>
            </a:r>
            <a:endParaRPr lang="en-US" sz="2400" dirty="0"/>
          </a:p>
        </p:txBody>
      </p:sp>
      <p:sp>
        <p:nvSpPr>
          <p:cNvPr id="7" name="Zástupný obsah 2">
            <a:extLst>
              <a:ext uri="{FF2B5EF4-FFF2-40B4-BE49-F238E27FC236}">
                <a16:creationId xmlns:a16="http://schemas.microsoft.com/office/drawing/2014/main" id="{75F59644-4787-4E1A-8ADD-815F6DCEC207}"/>
              </a:ext>
            </a:extLst>
          </p:cNvPr>
          <p:cNvSpPr txBox="1">
            <a:spLocks/>
          </p:cNvSpPr>
          <p:nvPr/>
        </p:nvSpPr>
        <p:spPr>
          <a:xfrm>
            <a:off x="444295" y="5654092"/>
            <a:ext cx="4841807" cy="5286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28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/>
              <a:t>kontinuální x ad hoc</a:t>
            </a:r>
            <a:endParaRPr lang="en-US" sz="2400" dirty="0"/>
          </a:p>
        </p:txBody>
      </p:sp>
      <p:sp>
        <p:nvSpPr>
          <p:cNvPr id="8" name="Zástupný obsah 2">
            <a:extLst>
              <a:ext uri="{FF2B5EF4-FFF2-40B4-BE49-F238E27FC236}">
                <a16:creationId xmlns:a16="http://schemas.microsoft.com/office/drawing/2014/main" id="{75F59644-4787-4E1A-8ADD-815F6DCEC207}"/>
              </a:ext>
            </a:extLst>
          </p:cNvPr>
          <p:cNvSpPr txBox="1">
            <a:spLocks/>
          </p:cNvSpPr>
          <p:nvPr/>
        </p:nvSpPr>
        <p:spPr>
          <a:xfrm>
            <a:off x="4303781" y="1556170"/>
            <a:ext cx="4841807" cy="5286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28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err="1"/>
              <a:t>jednotematický</a:t>
            </a:r>
            <a:r>
              <a:rPr lang="cs-CZ" sz="2400" dirty="0"/>
              <a:t> x více </a:t>
            </a:r>
            <a:r>
              <a:rPr lang="cs-CZ" sz="2400" dirty="0" err="1"/>
              <a:t>tématický</a:t>
            </a:r>
            <a:endParaRPr lang="en-US" sz="2400" dirty="0"/>
          </a:p>
        </p:txBody>
      </p:sp>
      <p:sp>
        <p:nvSpPr>
          <p:cNvPr id="9" name="Zástupný obsah 2">
            <a:extLst>
              <a:ext uri="{FF2B5EF4-FFF2-40B4-BE49-F238E27FC236}">
                <a16:creationId xmlns:a16="http://schemas.microsoft.com/office/drawing/2014/main" id="{75F59644-4787-4E1A-8ADD-815F6DCEC207}"/>
              </a:ext>
            </a:extLst>
          </p:cNvPr>
          <p:cNvSpPr txBox="1">
            <a:spLocks/>
          </p:cNvSpPr>
          <p:nvPr/>
        </p:nvSpPr>
        <p:spPr>
          <a:xfrm>
            <a:off x="540090" y="4288118"/>
            <a:ext cx="4841807" cy="5286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28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/>
              <a:t>konfirmační x explorační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751906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na… : nástroje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457200" indent="-457200"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endParaRPr lang="cs-CZ" dirty="0"/>
          </a:p>
          <a:p>
            <a:pPr marL="457200" indent="-457200"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cs-CZ" dirty="0"/>
              <a:t>Pozorování</a:t>
            </a:r>
          </a:p>
          <a:p>
            <a:pPr marL="457200" indent="-457200"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cs-CZ" dirty="0"/>
              <a:t>Experiment</a:t>
            </a:r>
          </a:p>
          <a:p>
            <a:pPr marL="457200" indent="-457200"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cs-CZ" dirty="0"/>
              <a:t>Dotazování</a:t>
            </a:r>
          </a:p>
          <a:p>
            <a:pPr marL="457200" indent="-457200"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1589023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prezentace-econ-cz-4-3</Template>
  <TotalTime>4736</TotalTime>
  <Words>595</Words>
  <Application>Microsoft Office PowerPoint</Application>
  <PresentationFormat>Vlastní</PresentationFormat>
  <Paragraphs>112</Paragraphs>
  <Slides>15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Calibri</vt:lpstr>
      <vt:lpstr>Tahoma</vt:lpstr>
      <vt:lpstr>Prezentace_MU_CZ</vt:lpstr>
      <vt:lpstr> Marketingový výzkum</vt:lpstr>
      <vt:lpstr>Co nás čeká</vt:lpstr>
      <vt:lpstr>Co je marketingový výzkum</vt:lpstr>
      <vt:lpstr>Co je marketingový výzkum</vt:lpstr>
      <vt:lpstr>Co není marketingový výzkum</vt:lpstr>
      <vt:lpstr>Proč marketingový výzkum</vt:lpstr>
      <vt:lpstr>Jak na… : proces</vt:lpstr>
      <vt:lpstr>Jak na… : typy výzkumů</vt:lpstr>
      <vt:lpstr>Jak na… : nástroje</vt:lpstr>
      <vt:lpstr>Jak na… : pozorování</vt:lpstr>
      <vt:lpstr>Jak na… : experiment</vt:lpstr>
      <vt:lpstr>Jak na… : dotazování</vt:lpstr>
      <vt:lpstr>Jak na… : výběr vzorku (sampling)</vt:lpstr>
      <vt:lpstr>Co ještě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Marketingová komunikace</dc:title>
  <dc:creator>Čuhlová Renata</dc:creator>
  <cp:lastModifiedBy>Ondrej Castek</cp:lastModifiedBy>
  <cp:revision>67</cp:revision>
  <cp:lastPrinted>1601-01-01T00:00:00Z</cp:lastPrinted>
  <dcterms:created xsi:type="dcterms:W3CDTF">2020-10-15T14:34:16Z</dcterms:created>
  <dcterms:modified xsi:type="dcterms:W3CDTF">2021-11-10T08:15:29Z</dcterms:modified>
</cp:coreProperties>
</file>