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96" r:id="rId4"/>
    <p:sldMasterId id="2147483708" r:id="rId5"/>
    <p:sldMasterId id="2147483720" r:id="rId6"/>
    <p:sldMasterId id="2147483732" r:id="rId7"/>
    <p:sldMasterId id="2147483744" r:id="rId8"/>
  </p:sldMasterIdLst>
  <p:notesMasterIdLst>
    <p:notesMasterId r:id="rId51"/>
  </p:notesMasterIdLst>
  <p:handoutMasterIdLst>
    <p:handoutMasterId r:id="rId52"/>
  </p:handoutMasterIdLst>
  <p:sldIdLst>
    <p:sldId id="325" r:id="rId9"/>
    <p:sldId id="258" r:id="rId10"/>
    <p:sldId id="290" r:id="rId11"/>
    <p:sldId id="261" r:id="rId12"/>
    <p:sldId id="292" r:id="rId13"/>
    <p:sldId id="297" r:id="rId14"/>
    <p:sldId id="300" r:id="rId15"/>
    <p:sldId id="299" r:id="rId16"/>
    <p:sldId id="298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263" r:id="rId25"/>
    <p:sldId id="322" r:id="rId26"/>
    <p:sldId id="270" r:id="rId27"/>
    <p:sldId id="264" r:id="rId28"/>
    <p:sldId id="296" r:id="rId29"/>
    <p:sldId id="274" r:id="rId30"/>
    <p:sldId id="278" r:id="rId31"/>
    <p:sldId id="288" r:id="rId32"/>
    <p:sldId id="308" r:id="rId33"/>
    <p:sldId id="324" r:id="rId34"/>
    <p:sldId id="313" r:id="rId35"/>
    <p:sldId id="309" r:id="rId36"/>
    <p:sldId id="286" r:id="rId37"/>
    <p:sldId id="315" r:id="rId38"/>
    <p:sldId id="320" r:id="rId39"/>
    <p:sldId id="321" r:id="rId40"/>
    <p:sldId id="310" r:id="rId41"/>
    <p:sldId id="316" r:id="rId42"/>
    <p:sldId id="280" r:id="rId43"/>
    <p:sldId id="284" r:id="rId44"/>
    <p:sldId id="319" r:id="rId45"/>
    <p:sldId id="311" r:id="rId46"/>
    <p:sldId id="276" r:id="rId47"/>
    <p:sldId id="282" r:id="rId48"/>
    <p:sldId id="312" r:id="rId49"/>
    <p:sldId id="317" r:id="rId50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ohacek Milan" initials="BM" lastIdx="13" clrIdx="0"/>
  <p:cmAuthor id="1" name="Lukáčová Eva" initials="LE" lastIdx="2" clrIdx="1"/>
  <p:cmAuthor id="2" name="M" initials="M" lastIdx="39" clrIdx="2"/>
  <p:cmAuthor id="3" name="LE" initials="LE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1414"/>
    <a:srgbClr val="81D9B7"/>
    <a:srgbClr val="5C92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1" autoAdjust="0"/>
    <p:restoredTop sz="94705" autoAdjust="0"/>
  </p:normalViewPr>
  <p:slideViewPr>
    <p:cSldViewPr>
      <p:cViewPr>
        <p:scale>
          <a:sx n="66" d="100"/>
          <a:sy n="66" d="100"/>
        </p:scale>
        <p:origin x="-1614" y="-4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58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50" Type="http://schemas.openxmlformats.org/officeDocument/2006/relationships/slide" Target="slides/slide42.xml"/><Relationship Id="rId55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41" Type="http://schemas.openxmlformats.org/officeDocument/2006/relationships/slide" Target="slides/slide33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53" Type="http://schemas.openxmlformats.org/officeDocument/2006/relationships/commentAuthors" Target="commentAuthor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slide" Target="slides/slide41.xml"/><Relationship Id="rId57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56" Type="http://schemas.openxmlformats.org/officeDocument/2006/relationships/theme" Target="theme/theme1.xml"/><Relationship Id="rId8" Type="http://schemas.openxmlformats.org/officeDocument/2006/relationships/slideMaster" Target="slideMasters/slideMaster8.xml"/><Relationship Id="rId51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06E80D-7127-4212-BD16-21E79B114403}" type="datetimeFigureOut">
              <a:rPr lang="en-US" smtClean="0"/>
              <a:pPr/>
              <a:t>10/6/2014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7C8F3A-FBA5-46DF-BA31-8958948E0F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9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98414-A059-4598-AD9E-885655683B1F}" type="datetimeFigureOut">
              <a:rPr lang="en-US" smtClean="0"/>
              <a:pPr/>
              <a:t>10/6/2014</a:t>
            </a:fld>
            <a:endParaRPr lang="en-US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DF7342-60EC-4376-8C9B-32126FE4EA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490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708248-FB05-44A4-9C7D-3325E1411C32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620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6.10.2014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2243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6.10.2014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8647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6.10.2014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8931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7860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812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687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7980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5690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4979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9487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218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6.10.2014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3233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0793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363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7783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5811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9840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6207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4262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0810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4023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111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6.10.2014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78692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4817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2428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5217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6414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5054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87037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7675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9443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0305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565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6.10.2014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634226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9550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17497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11257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96674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5745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50540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87037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767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94434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030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6.10.2014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690903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56557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95509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17497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11257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9667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57452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88458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29259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20542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56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6.10.2014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50299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66927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12460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25791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90899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29488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34932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21665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7543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57003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169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6.10.2014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24198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13940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41133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90087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92170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20065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29370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74481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87963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42440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428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6.10.2014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295636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39489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30794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30043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23099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13588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70664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28401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71778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042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6.10.2014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1983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335EE-668C-4EB9-B497-D3BD2D72EC67}" type="datetimeFigureOut">
              <a:rPr lang="cs-CZ" smtClean="0"/>
              <a:pPr/>
              <a:t>6.10.2014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95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46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888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996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996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176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2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6.10.2014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93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9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8.xml"/><Relationship Id="rId4" Type="http://schemas.openxmlformats.org/officeDocument/2006/relationships/image" Target="../media/image9.jpe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67544" y="1700808"/>
            <a:ext cx="8208912" cy="468052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800" b="1" i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1800" b="1" i="1" dirty="0" smtClean="0">
                <a:latin typeface="Georgia" panose="02040502050405020303" pitchFamily="18" charset="0"/>
              </a:rPr>
              <a:t>The </a:t>
            </a:r>
            <a:r>
              <a:rPr lang="en-GB" sz="1800" b="1" i="1" dirty="0" smtClean="0">
                <a:latin typeface="Georgia" panose="02040502050405020303" pitchFamily="18" charset="0"/>
              </a:rPr>
              <a:t>presentation is divided into three levels:</a:t>
            </a:r>
          </a:p>
          <a:p>
            <a:pPr marL="0" indent="0">
              <a:buNone/>
            </a:pPr>
            <a:endParaRPr lang="en-GB" sz="1800" b="1" i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1800" b="1" i="1" dirty="0" smtClean="0">
              <a:latin typeface="Georgia" panose="02040502050405020303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sz="2400" b="1" i="1" dirty="0" smtClean="0">
                <a:latin typeface="Georgia" panose="02040502050405020303" pitchFamily="18" charset="0"/>
              </a:rPr>
              <a:t>		</a:t>
            </a:r>
            <a:r>
              <a:rPr lang="en-GB" sz="2400" i="1" dirty="0" smtClean="0">
                <a:latin typeface="Georgia" panose="02040502050405020303" pitchFamily="18" charset="0"/>
              </a:rPr>
              <a:t>= Lower-intermediate/Intermediate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400" i="1" dirty="0" smtClean="0">
                <a:latin typeface="Georgia" panose="02040502050405020303" pitchFamily="18" charset="0"/>
              </a:rPr>
              <a:t>		= Upper-intermediate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400" i="1" dirty="0" smtClean="0">
                <a:latin typeface="Georgia" panose="02040502050405020303" pitchFamily="18" charset="0"/>
              </a:rPr>
              <a:t>		</a:t>
            </a:r>
            <a:endParaRPr lang="en-GB" dirty="0">
              <a:latin typeface="Georgia" panose="02040502050405020303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3852" y="4234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latin typeface="Georgia" panose="02040502050405020303" pitchFamily="18" charset="0"/>
              </a:rPr>
              <a:t> </a:t>
            </a:r>
            <a:r>
              <a:rPr lang="en-GB" b="1" dirty="0" smtClean="0">
                <a:latin typeface="Georgia" panose="02040502050405020303" pitchFamily="18" charset="0"/>
              </a:rPr>
              <a:t>Articles, quantifiers and determiners</a:t>
            </a:r>
            <a:endParaRPr lang="en-GB" b="1" dirty="0">
              <a:latin typeface="Georgia" panose="02040502050405020303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7504" y="116632"/>
            <a:ext cx="8928992" cy="6624736"/>
          </a:xfrm>
          <a:prstGeom prst="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ál 11"/>
          <p:cNvSpPr/>
          <p:nvPr/>
        </p:nvSpPr>
        <p:spPr>
          <a:xfrm>
            <a:off x="1776433" y="3176972"/>
            <a:ext cx="504056" cy="50405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ál 14"/>
          <p:cNvSpPr/>
          <p:nvPr/>
        </p:nvSpPr>
        <p:spPr>
          <a:xfrm>
            <a:off x="1776433" y="3818258"/>
            <a:ext cx="504056" cy="50405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580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Articles, quantifiers and determiners </a:t>
            </a:r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  <a:endParaRPr lang="cs-CZ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22520"/>
            <a:ext cx="9143999" cy="895118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u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se of articles – non-count nouns</a:t>
            </a:r>
            <a:endParaRPr lang="en-GB" sz="4000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07503" y="1600200"/>
            <a:ext cx="8926979" cy="470912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i="1" dirty="0" smtClean="0">
                <a:latin typeface="Georgia" pitchFamily="18" charset="0"/>
              </a:rPr>
              <a:t>Look at the sentences:</a:t>
            </a:r>
            <a:r>
              <a:rPr lang="en-US" sz="1800" dirty="0" smtClean="0">
                <a:latin typeface="Georgia" pitchFamily="18" charset="0"/>
              </a:rPr>
              <a:t>      </a:t>
            </a:r>
          </a:p>
          <a:p>
            <a:pPr marL="0" indent="0">
              <a:buNone/>
            </a:pPr>
            <a:endParaRPr lang="en-US" sz="18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Georgia" pitchFamily="18" charset="0"/>
              </a:rPr>
              <a:t> </a:t>
            </a:r>
            <a:r>
              <a:rPr lang="en-US" sz="1800" dirty="0" smtClean="0">
                <a:latin typeface="Georgia" pitchFamily="18" charset="0"/>
              </a:rPr>
              <a:t>     </a:t>
            </a:r>
            <a:r>
              <a:rPr lang="en-US" sz="2000" dirty="0" smtClean="0">
                <a:latin typeface="Georgia" pitchFamily="18" charset="0"/>
              </a:rPr>
              <a:t>Milk </a:t>
            </a:r>
            <a:r>
              <a:rPr lang="en-US" sz="2000" dirty="0">
                <a:latin typeface="Georgia" pitchFamily="18" charset="0"/>
              </a:rPr>
              <a:t>is good for your bones.</a:t>
            </a:r>
          </a:p>
          <a:p>
            <a:pPr marL="0" indent="0">
              <a:buNone/>
            </a:pPr>
            <a:r>
              <a:rPr lang="en-US" sz="1800" dirty="0" smtClean="0">
                <a:latin typeface="Georgia" pitchFamily="18" charset="0"/>
              </a:rPr>
              <a:t>  We mean all milk </a:t>
            </a:r>
            <a:r>
              <a:rPr lang="en-US" sz="1800" dirty="0">
                <a:latin typeface="Georgia" pitchFamily="18" charset="0"/>
              </a:rPr>
              <a:t>in general </a:t>
            </a:r>
            <a:r>
              <a:rPr lang="en-US" sz="1800" dirty="0" smtClean="0">
                <a:latin typeface="Georgia" pitchFamily="18" charset="0"/>
              </a:rPr>
              <a:t>=&gt; no article.</a:t>
            </a:r>
            <a:endParaRPr lang="en-US" sz="1800" dirty="0">
              <a:latin typeface="Georgia" pitchFamily="18" charset="0"/>
            </a:endParaRPr>
          </a:p>
          <a:p>
            <a:pPr marL="0" indent="0">
              <a:buNone/>
            </a:pPr>
            <a:endParaRPr lang="en-US" sz="1800" i="1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1800" i="1" dirty="0" smtClean="0">
                <a:latin typeface="Georgia" pitchFamily="18" charset="0"/>
              </a:rPr>
              <a:t>We </a:t>
            </a:r>
            <a:r>
              <a:rPr lang="en-US" sz="18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don’t </a:t>
            </a:r>
            <a:r>
              <a:rPr lang="en-US" sz="18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use an article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en-US" sz="1800" i="1" dirty="0">
                <a:latin typeface="Georgia" pitchFamily="18" charset="0"/>
              </a:rPr>
              <a:t>for </a:t>
            </a:r>
            <a:r>
              <a:rPr lang="en-US" sz="1800" b="1" i="1" dirty="0">
                <a:latin typeface="Georgia" pitchFamily="18" charset="0"/>
              </a:rPr>
              <a:t>unspecified </a:t>
            </a:r>
            <a:r>
              <a:rPr lang="en-US" sz="1800" i="1" dirty="0">
                <a:latin typeface="Georgia" pitchFamily="18" charset="0"/>
              </a:rPr>
              <a:t>or</a:t>
            </a:r>
            <a:r>
              <a:rPr lang="en-US" sz="1800" b="1" i="1" dirty="0">
                <a:latin typeface="Georgia" pitchFamily="18" charset="0"/>
              </a:rPr>
              <a:t> unknown </a:t>
            </a:r>
            <a:r>
              <a:rPr lang="en-US" sz="1800" i="1" dirty="0">
                <a:latin typeface="Georgia" pitchFamily="18" charset="0"/>
              </a:rPr>
              <a:t>substances/ideas which are </a:t>
            </a:r>
            <a:r>
              <a:rPr lang="en-US" sz="1800" b="1" i="1" dirty="0">
                <a:latin typeface="Georgia" pitchFamily="18" charset="0"/>
              </a:rPr>
              <a:t>non-count</a:t>
            </a:r>
            <a:r>
              <a:rPr lang="en-US" sz="1800" i="1" dirty="0">
                <a:latin typeface="Georgia" pitchFamily="18" charset="0"/>
              </a:rPr>
              <a:t>.</a:t>
            </a:r>
            <a:endParaRPr lang="en-US" sz="1800" dirty="0" smtClean="0">
              <a:latin typeface="Georgia" pitchFamily="18" charset="0"/>
            </a:endParaRPr>
          </a:p>
          <a:p>
            <a:pPr marL="0" indent="0">
              <a:buNone/>
            </a:pPr>
            <a:endParaRPr lang="en-US" sz="1800" dirty="0" smtClean="0">
              <a:latin typeface="Georgia" pitchFamily="18" charset="0"/>
            </a:endParaRPr>
          </a:p>
          <a:p>
            <a:pPr marL="0" indent="0">
              <a:buNone/>
            </a:pPr>
            <a:endParaRPr lang="en-US" sz="18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You can drink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the</a:t>
            </a:r>
            <a:r>
              <a:rPr lang="en-US" sz="2000" dirty="0">
                <a:latin typeface="Georgia" pitchFamily="18" charset="0"/>
              </a:rPr>
              <a:t> milk </a:t>
            </a:r>
            <a:r>
              <a:rPr lang="en-US" sz="2000" dirty="0" smtClean="0">
                <a:latin typeface="Georgia" pitchFamily="18" charset="0"/>
              </a:rPr>
              <a:t>I bought today – it’s in the fridge.</a:t>
            </a:r>
            <a:endParaRPr lang="en-US" sz="2000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Georgia" pitchFamily="18" charset="0"/>
              </a:rPr>
              <a:t>  We mean specific </a:t>
            </a:r>
            <a:r>
              <a:rPr lang="en-US" sz="1800" dirty="0">
                <a:latin typeface="Georgia" pitchFamily="18" charset="0"/>
              </a:rPr>
              <a:t>milk (which </a:t>
            </a:r>
            <a:r>
              <a:rPr lang="en-US" sz="1800" dirty="0" smtClean="0">
                <a:latin typeface="Georgia" pitchFamily="18" charset="0"/>
              </a:rPr>
              <a:t>I bought today).</a:t>
            </a:r>
            <a:endParaRPr lang="en-US" sz="1800" dirty="0">
              <a:latin typeface="Georgia" pitchFamily="18" charset="0"/>
            </a:endParaRPr>
          </a:p>
          <a:p>
            <a:pPr marL="0" indent="0">
              <a:buNone/>
            </a:pPr>
            <a:endParaRPr lang="en-US" sz="1800" i="1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1800" i="1" dirty="0" smtClean="0">
                <a:latin typeface="Georgia" pitchFamily="18" charset="0"/>
              </a:rPr>
              <a:t>We </a:t>
            </a:r>
            <a:r>
              <a:rPr lang="en-US" sz="1800" i="1" dirty="0">
                <a:latin typeface="Georgia" pitchFamily="18" charset="0"/>
              </a:rPr>
              <a:t>use </a:t>
            </a:r>
            <a:r>
              <a:rPr lang="en-US" sz="18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the definite article </a:t>
            </a:r>
            <a:r>
              <a:rPr lang="en-US" sz="1800" i="1" dirty="0">
                <a:latin typeface="Georgia" pitchFamily="18" charset="0"/>
              </a:rPr>
              <a:t>for </a:t>
            </a:r>
            <a:r>
              <a:rPr lang="en-US" sz="1800" b="1" i="1" dirty="0">
                <a:latin typeface="Georgia" pitchFamily="18" charset="0"/>
              </a:rPr>
              <a:t>specific </a:t>
            </a:r>
            <a:r>
              <a:rPr lang="en-US" sz="1800" i="1" dirty="0">
                <a:latin typeface="Georgia" pitchFamily="18" charset="0"/>
              </a:rPr>
              <a:t>or</a:t>
            </a:r>
            <a:r>
              <a:rPr lang="en-US" sz="1800" b="1" i="1" dirty="0">
                <a:latin typeface="Georgia" pitchFamily="18" charset="0"/>
              </a:rPr>
              <a:t> known </a:t>
            </a:r>
            <a:r>
              <a:rPr lang="en-US" sz="1800" i="1" dirty="0">
                <a:latin typeface="Georgia" pitchFamily="18" charset="0"/>
              </a:rPr>
              <a:t>substances/ideas which are </a:t>
            </a:r>
            <a:r>
              <a:rPr lang="en-US" sz="1800" b="1" i="1" dirty="0">
                <a:latin typeface="Georgia" pitchFamily="18" charset="0"/>
              </a:rPr>
              <a:t>non-count</a:t>
            </a:r>
            <a:r>
              <a:rPr lang="en-US" sz="1800" i="1" dirty="0">
                <a:latin typeface="Georgia" pitchFamily="18" charset="0"/>
              </a:rPr>
              <a:t>.</a:t>
            </a:r>
            <a:endParaRPr lang="en-US" sz="1800" dirty="0">
              <a:latin typeface="Georgia" pitchFamily="18" charset="0"/>
            </a:endParaRPr>
          </a:p>
          <a:p>
            <a:pPr marL="0" indent="0">
              <a:buNone/>
            </a:pPr>
            <a:endParaRPr lang="en-US" sz="1800" b="1" i="1" dirty="0">
              <a:latin typeface="Georgia" pitchFamily="18" charset="0"/>
            </a:endParaRPr>
          </a:p>
          <a:p>
            <a:pPr marL="0" indent="0">
              <a:buNone/>
            </a:pPr>
            <a:endParaRPr lang="en-GB" sz="1800" b="1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55575" y="2287806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Ø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926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Articles, quantifiers and determiners </a:t>
            </a:r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  <a:endParaRPr lang="cs-CZ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u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se of articles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07504" y="1600200"/>
            <a:ext cx="8712968" cy="4525963"/>
          </a:xfrm>
          <a:solidFill>
            <a:schemeClr val="bg1">
              <a:lumMod val="85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1800" i="1" dirty="0" smtClean="0">
                <a:latin typeface="Georgia" panose="02040502050405020303" pitchFamily="18" charset="0"/>
              </a:rPr>
              <a:t>For</a:t>
            </a:r>
            <a:r>
              <a:rPr lang="en-GB" sz="1800" b="1" i="1" dirty="0" smtClean="0">
                <a:latin typeface="Georgia" panose="02040502050405020303" pitchFamily="18" charset="0"/>
              </a:rPr>
              <a:t> singular count </a:t>
            </a:r>
            <a:r>
              <a:rPr lang="en-GB" sz="1800" i="1" dirty="0" smtClean="0">
                <a:latin typeface="Georgia" panose="02040502050405020303" pitchFamily="18" charset="0"/>
              </a:rPr>
              <a:t>nouns:</a:t>
            </a:r>
            <a:r>
              <a:rPr lang="en-GB" sz="1800" b="1" dirty="0" smtClean="0">
                <a:latin typeface="Georgia" panose="02040502050405020303" pitchFamily="18" charset="0"/>
              </a:rPr>
              <a:t>                                                   </a:t>
            </a:r>
          </a:p>
          <a:p>
            <a:pPr marL="0" indent="0">
              <a:buNone/>
            </a:pPr>
            <a:r>
              <a:rPr lang="en-GB" sz="1800" b="1" dirty="0">
                <a:latin typeface="Georgia" panose="02040502050405020303" pitchFamily="18" charset="0"/>
              </a:rPr>
              <a:t> </a:t>
            </a:r>
            <a:r>
              <a:rPr lang="en-GB" sz="1800" b="1" dirty="0" smtClean="0">
                <a:latin typeface="Georgia" panose="02040502050405020303" pitchFamily="18" charset="0"/>
              </a:rPr>
              <a:t>                                                     </a:t>
            </a:r>
          </a:p>
          <a:p>
            <a:pPr marL="0" indent="0">
              <a:buNone/>
            </a:pPr>
            <a:r>
              <a:rPr lang="en-GB" sz="1800" b="1" dirty="0">
                <a:latin typeface="Georgia" panose="02040502050405020303" pitchFamily="18" charset="0"/>
              </a:rPr>
              <a:t>	</a:t>
            </a:r>
            <a:r>
              <a:rPr lang="en-GB" sz="1800" b="1" dirty="0" smtClean="0">
                <a:latin typeface="Georgia" panose="02040502050405020303" pitchFamily="18" charset="0"/>
              </a:rPr>
              <a:t>		     </a:t>
            </a:r>
            <a:r>
              <a:rPr lang="en-US" sz="2000" dirty="0" smtClean="0">
                <a:latin typeface="Georgia" pitchFamily="18" charset="0"/>
              </a:rPr>
              <a:t>Open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a</a:t>
            </a:r>
            <a:r>
              <a:rPr lang="en-US" sz="2000" dirty="0">
                <a:latin typeface="Georgia" pitchFamily="18" charset="0"/>
              </a:rPr>
              <a:t> window.</a:t>
            </a: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                                                    </a:t>
            </a:r>
          </a:p>
          <a:p>
            <a:pPr marL="0" indent="0">
              <a:buNone/>
            </a:pPr>
            <a:r>
              <a:rPr lang="en-US" sz="2000" dirty="0">
                <a:latin typeface="Georgia" pitchFamily="18" charset="0"/>
              </a:rPr>
              <a:t>	</a:t>
            </a:r>
            <a:r>
              <a:rPr lang="en-US" sz="2000" dirty="0" smtClean="0">
                <a:latin typeface="Georgia" pitchFamily="18" charset="0"/>
              </a:rPr>
              <a:t>		     </a:t>
            </a:r>
            <a:r>
              <a:rPr lang="en-US" sz="2000" i="1" dirty="0" smtClean="0">
                <a:latin typeface="Georgia" pitchFamily="18" charset="0"/>
              </a:rPr>
              <a:t>Using </a:t>
            </a:r>
            <a:r>
              <a:rPr lang="en-US" sz="2000" b="1" i="1" dirty="0" smtClean="0">
                <a:latin typeface="Georgia" pitchFamily="18" charset="0"/>
              </a:rPr>
              <a:t>the indefinite article </a:t>
            </a:r>
            <a:r>
              <a:rPr lang="en-US" sz="2000" i="1" dirty="0" smtClean="0">
                <a:latin typeface="Georgia" pitchFamily="18" charset="0"/>
              </a:rPr>
              <a:t>means that there 			     are more windows and you can open any </a:t>
            </a:r>
            <a:r>
              <a:rPr lang="en-US" sz="2000" i="1" dirty="0">
                <a:latin typeface="Georgia" pitchFamily="18" charset="0"/>
              </a:rPr>
              <a:t>one </a:t>
            </a:r>
            <a:r>
              <a:rPr lang="en-US" sz="2000" i="1" dirty="0" smtClean="0">
                <a:latin typeface="Georgia" pitchFamily="18" charset="0"/>
              </a:rPr>
              <a:t>of 			     them.</a:t>
            </a:r>
            <a:endParaRPr lang="en-US" sz="2000" i="1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                                                             </a:t>
            </a:r>
          </a:p>
          <a:p>
            <a:pPr marL="0" indent="0">
              <a:buNone/>
            </a:pPr>
            <a:endParaRPr lang="en-US" sz="2000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			     Open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the</a:t>
            </a:r>
            <a:r>
              <a:rPr lang="en-US" sz="2000" dirty="0">
                <a:latin typeface="Georgia" pitchFamily="18" charset="0"/>
              </a:rPr>
              <a:t> window.</a:t>
            </a: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                                                  </a:t>
            </a:r>
          </a:p>
          <a:p>
            <a:pPr marL="0" indent="0">
              <a:buNone/>
            </a:pPr>
            <a:r>
              <a:rPr lang="en-US" sz="2000" dirty="0">
                <a:latin typeface="Georgia" pitchFamily="18" charset="0"/>
              </a:rPr>
              <a:t>	</a:t>
            </a:r>
            <a:r>
              <a:rPr lang="en-US" sz="2000" dirty="0" smtClean="0">
                <a:latin typeface="Georgia" pitchFamily="18" charset="0"/>
              </a:rPr>
              <a:t>		      </a:t>
            </a:r>
            <a:r>
              <a:rPr lang="en-US" sz="2000" i="1" dirty="0" smtClean="0">
                <a:latin typeface="Georgia" pitchFamily="18" charset="0"/>
              </a:rPr>
              <a:t>Using </a:t>
            </a:r>
            <a:r>
              <a:rPr lang="en-US" sz="2000" b="1" i="1" dirty="0" smtClean="0">
                <a:latin typeface="Georgia" pitchFamily="18" charset="0"/>
              </a:rPr>
              <a:t>the definite article </a:t>
            </a:r>
            <a:r>
              <a:rPr lang="en-US" sz="2000" i="1" dirty="0" smtClean="0">
                <a:latin typeface="Georgia" pitchFamily="18" charset="0"/>
              </a:rPr>
              <a:t>means that there is                             			      only one window and it is </a:t>
            </a:r>
            <a:r>
              <a:rPr lang="en-US" sz="2000" i="1" dirty="0">
                <a:latin typeface="Georgia" pitchFamily="18" charset="0"/>
              </a:rPr>
              <a:t>clear which </a:t>
            </a:r>
            <a:r>
              <a:rPr lang="en-US" sz="2000" i="1" dirty="0" smtClean="0">
                <a:latin typeface="Georgia" pitchFamily="18" charset="0"/>
              </a:rPr>
              <a:t>the speaker 			      wants you to open. </a:t>
            </a:r>
            <a:endParaRPr lang="en-US" sz="2000" i="1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                                                               </a:t>
            </a:r>
            <a:r>
              <a:rPr lang="en-GB" sz="1800" b="1" dirty="0" smtClean="0">
                <a:latin typeface="Georgia" panose="02040502050405020303" pitchFamily="18" charset="0"/>
              </a:rPr>
              <a:t> </a:t>
            </a:r>
            <a:endParaRPr lang="en-GB" sz="1800" b="1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18" y="4278238"/>
            <a:ext cx="2619375" cy="1743075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95" y="2204864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763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Articles, quantifiers and determiners </a:t>
            </a:r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  <a:endParaRPr lang="cs-CZ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u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se of articles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07504" y="1600200"/>
            <a:ext cx="8712968" cy="4525963"/>
          </a:xfrm>
          <a:solidFill>
            <a:schemeClr val="bg1">
              <a:lumMod val="85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1800" i="1" dirty="0" smtClean="0">
                <a:latin typeface="Georgia" panose="02040502050405020303" pitchFamily="18" charset="0"/>
              </a:rPr>
              <a:t>For</a:t>
            </a:r>
            <a:r>
              <a:rPr lang="en-GB" sz="1800" b="1" i="1" dirty="0" smtClean="0">
                <a:latin typeface="Georgia" panose="02040502050405020303" pitchFamily="18" charset="0"/>
              </a:rPr>
              <a:t> plural count </a:t>
            </a:r>
            <a:r>
              <a:rPr lang="en-GB" sz="1800" i="1" dirty="0" smtClean="0">
                <a:latin typeface="Georgia" panose="02040502050405020303" pitchFamily="18" charset="0"/>
              </a:rPr>
              <a:t>nouns (also applies to </a:t>
            </a:r>
            <a:r>
              <a:rPr lang="en-GB" sz="1800" b="1" i="1" dirty="0" smtClean="0">
                <a:latin typeface="Georgia" panose="02040502050405020303" pitchFamily="18" charset="0"/>
              </a:rPr>
              <a:t>non-count</a:t>
            </a:r>
            <a:r>
              <a:rPr lang="en-GB" sz="1800" i="1" dirty="0" smtClean="0">
                <a:latin typeface="Georgia" panose="02040502050405020303" pitchFamily="18" charset="0"/>
              </a:rPr>
              <a:t> nouns):</a:t>
            </a:r>
            <a:r>
              <a:rPr lang="en-GB" sz="1800" b="1" dirty="0" smtClean="0">
                <a:latin typeface="Georgia" panose="02040502050405020303" pitchFamily="18" charset="0"/>
              </a:rPr>
              <a:t>                                                   </a:t>
            </a:r>
          </a:p>
          <a:p>
            <a:pPr marL="0" indent="0">
              <a:buNone/>
            </a:pPr>
            <a:r>
              <a:rPr lang="en-GB" sz="1800" b="1" dirty="0">
                <a:latin typeface="Georgia" panose="02040502050405020303" pitchFamily="18" charset="0"/>
              </a:rPr>
              <a:t> </a:t>
            </a:r>
            <a:r>
              <a:rPr lang="en-GB" sz="1800" b="1" dirty="0" smtClean="0">
                <a:latin typeface="Georgia" panose="02040502050405020303" pitchFamily="18" charset="0"/>
              </a:rPr>
              <a:t>                                                     </a:t>
            </a:r>
          </a:p>
          <a:p>
            <a:pPr marL="0" indent="0">
              <a:buNone/>
            </a:pPr>
            <a:r>
              <a:rPr lang="en-GB" sz="1800" b="1" dirty="0">
                <a:latin typeface="Georgia" panose="02040502050405020303" pitchFamily="18" charset="0"/>
              </a:rPr>
              <a:t>	</a:t>
            </a:r>
            <a:r>
              <a:rPr lang="en-GB" sz="1800" b="1" dirty="0" smtClean="0">
                <a:latin typeface="Georgia" panose="02040502050405020303" pitchFamily="18" charset="0"/>
              </a:rPr>
              <a:t>		     </a:t>
            </a:r>
            <a:r>
              <a:rPr lang="en-US" sz="2000" dirty="0" smtClean="0">
                <a:latin typeface="Georgia" pitchFamily="18" charset="0"/>
              </a:rPr>
              <a:t>Open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the</a:t>
            </a:r>
            <a:r>
              <a:rPr lang="en-US" sz="2000" dirty="0" smtClean="0">
                <a:latin typeface="Georgia" pitchFamily="18" charset="0"/>
              </a:rPr>
              <a:t> windows.</a:t>
            </a:r>
            <a:endParaRPr lang="en-US" sz="2000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                                                    </a:t>
            </a:r>
          </a:p>
          <a:p>
            <a:pPr marL="0" indent="0">
              <a:buNone/>
            </a:pPr>
            <a:r>
              <a:rPr lang="en-US" sz="2000" dirty="0">
                <a:latin typeface="Georgia" pitchFamily="18" charset="0"/>
              </a:rPr>
              <a:t>	</a:t>
            </a:r>
            <a:r>
              <a:rPr lang="en-US" sz="2000" dirty="0" smtClean="0">
                <a:latin typeface="Georgia" pitchFamily="18" charset="0"/>
              </a:rPr>
              <a:t>		     </a:t>
            </a:r>
            <a:r>
              <a:rPr lang="en-US" sz="2000" i="1" dirty="0" smtClean="0">
                <a:latin typeface="Georgia" pitchFamily="18" charset="0"/>
              </a:rPr>
              <a:t>Using </a:t>
            </a:r>
            <a:r>
              <a:rPr lang="en-US" sz="2000" b="1" i="1" dirty="0" smtClean="0">
                <a:latin typeface="Georgia" pitchFamily="18" charset="0"/>
              </a:rPr>
              <a:t>the definite article </a:t>
            </a:r>
            <a:r>
              <a:rPr lang="en-US" sz="2000" i="1" dirty="0" smtClean="0">
                <a:latin typeface="Georgia" pitchFamily="18" charset="0"/>
              </a:rPr>
              <a:t>means that there 		                     	     are more windows, and the speaker wants you to                                		                     open all of them.</a:t>
            </a:r>
            <a:endParaRPr lang="en-US" sz="2000" i="1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                                                             </a:t>
            </a:r>
          </a:p>
          <a:p>
            <a:pPr marL="0" indent="0">
              <a:buNone/>
            </a:pPr>
            <a:endParaRPr lang="en-US" sz="2000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			     Open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some </a:t>
            </a:r>
            <a:r>
              <a:rPr lang="en-US" sz="2000" dirty="0" smtClean="0">
                <a:latin typeface="Georgia" pitchFamily="18" charset="0"/>
              </a:rPr>
              <a:t>windows.</a:t>
            </a:r>
            <a:endParaRPr lang="en-US" sz="2000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                                                  </a:t>
            </a:r>
          </a:p>
          <a:p>
            <a:pPr marL="0" indent="0">
              <a:buNone/>
            </a:pPr>
            <a:r>
              <a:rPr lang="en-US" sz="2000" dirty="0">
                <a:latin typeface="Georgia" pitchFamily="18" charset="0"/>
              </a:rPr>
              <a:t>	</a:t>
            </a:r>
            <a:r>
              <a:rPr lang="en-US" sz="2000" dirty="0" smtClean="0">
                <a:latin typeface="Georgia" pitchFamily="18" charset="0"/>
              </a:rPr>
              <a:t>		      </a:t>
            </a:r>
            <a:r>
              <a:rPr lang="en-US" sz="2000" i="1" dirty="0" smtClean="0">
                <a:latin typeface="Georgia" pitchFamily="18" charset="0"/>
              </a:rPr>
              <a:t>Using “</a:t>
            </a:r>
            <a:r>
              <a:rPr lang="en-US" sz="2000" b="1" i="1" dirty="0" smtClean="0">
                <a:latin typeface="Georgia" pitchFamily="18" charset="0"/>
              </a:rPr>
              <a:t>some</a:t>
            </a:r>
            <a:r>
              <a:rPr lang="en-US" sz="2000" i="1" dirty="0" smtClean="0">
                <a:latin typeface="Georgia" pitchFamily="18" charset="0"/>
              </a:rPr>
              <a:t>”</a:t>
            </a:r>
            <a:r>
              <a:rPr lang="en-US" sz="2000" b="1" i="1" dirty="0" smtClean="0">
                <a:latin typeface="Georgia" pitchFamily="18" charset="0"/>
              </a:rPr>
              <a:t> </a:t>
            </a:r>
            <a:r>
              <a:rPr lang="en-US" sz="2000" i="1" dirty="0" smtClean="0">
                <a:latin typeface="Georgia" pitchFamily="18" charset="0"/>
              </a:rPr>
              <a:t>means that there are more 				      windows, and it doesn’t matter how many or   		                                     which ones you decide to open.</a:t>
            </a:r>
            <a:endParaRPr lang="en-US" sz="2000" i="1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                                                               </a:t>
            </a:r>
            <a:r>
              <a:rPr lang="en-GB" sz="1800" b="1" dirty="0" smtClean="0">
                <a:latin typeface="Georgia" panose="02040502050405020303" pitchFamily="18" charset="0"/>
              </a:rPr>
              <a:t> </a:t>
            </a:r>
            <a:endParaRPr lang="en-GB" sz="1800" b="1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95" y="2204864"/>
            <a:ext cx="2619375" cy="17430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444" y="4294063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12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Articles, quantifiers and determiners </a:t>
            </a:r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  <a:endParaRPr lang="cs-CZ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22520"/>
            <a:ext cx="9144000" cy="89511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indefinite article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summary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07504" y="1600200"/>
            <a:ext cx="8712968" cy="452596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latin typeface="Georgia" pitchFamily="18" charset="0"/>
              </a:rPr>
              <a:t>B</a:t>
            </a:r>
            <a:r>
              <a:rPr lang="en-US" sz="1800" b="1" dirty="0" smtClean="0">
                <a:latin typeface="Georgia" pitchFamily="18" charset="0"/>
              </a:rPr>
              <a:t>asic rules for using the indefinite article:</a:t>
            </a:r>
          </a:p>
          <a:p>
            <a:pPr marL="0" indent="0">
              <a:buNone/>
            </a:pPr>
            <a:r>
              <a:rPr lang="en-US" sz="1800" dirty="0" smtClean="0">
                <a:latin typeface="Georgia" pitchFamily="18" charset="0"/>
              </a:rPr>
              <a:t> </a:t>
            </a:r>
          </a:p>
          <a:p>
            <a:pPr marL="0" indent="0">
              <a:buNone/>
            </a:pPr>
            <a:r>
              <a:rPr lang="en-US" sz="1800" i="1" dirty="0" smtClean="0">
                <a:latin typeface="Georgia" pitchFamily="18" charset="0"/>
              </a:rPr>
              <a:t>The indefinite article </a:t>
            </a:r>
            <a:r>
              <a:rPr lang="en-US" sz="18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a/an</a:t>
            </a:r>
            <a:r>
              <a:rPr lang="en-US" sz="1800" i="1" dirty="0" smtClean="0">
                <a:latin typeface="Georgia" pitchFamily="18" charset="0"/>
              </a:rPr>
              <a:t> is used with an </a:t>
            </a:r>
            <a:r>
              <a:rPr lang="en-US" sz="1800" b="1" i="1" dirty="0">
                <a:latin typeface="Georgia" pitchFamily="18" charset="0"/>
              </a:rPr>
              <a:t>unspecified</a:t>
            </a:r>
            <a:r>
              <a:rPr lang="en-US" sz="1800" i="1" dirty="0">
                <a:latin typeface="Georgia" pitchFamily="18" charset="0"/>
              </a:rPr>
              <a:t> </a:t>
            </a:r>
            <a:r>
              <a:rPr lang="en-US" sz="1800" i="1" dirty="0" smtClean="0">
                <a:latin typeface="Georgia" pitchFamily="18" charset="0"/>
              </a:rPr>
              <a:t>(or indefinite) member </a:t>
            </a:r>
            <a:r>
              <a:rPr lang="en-US" sz="1800" i="1" dirty="0">
                <a:latin typeface="Georgia" pitchFamily="18" charset="0"/>
              </a:rPr>
              <a:t>of a group or </a:t>
            </a:r>
            <a:r>
              <a:rPr lang="en-US" sz="1800" i="1" dirty="0" smtClean="0">
                <a:latin typeface="Georgia" pitchFamily="18" charset="0"/>
              </a:rPr>
              <a:t>category (</a:t>
            </a:r>
            <a:r>
              <a:rPr lang="en-US" sz="1800" b="1" i="1" dirty="0" smtClean="0">
                <a:latin typeface="Georgia" pitchFamily="18" charset="0"/>
              </a:rPr>
              <a:t>count, singular</a:t>
            </a:r>
            <a:r>
              <a:rPr lang="en-US" sz="1800" i="1" dirty="0" smtClean="0">
                <a:latin typeface="Georgia" pitchFamily="18" charset="0"/>
              </a:rPr>
              <a:t>).</a:t>
            </a:r>
          </a:p>
          <a:p>
            <a:pPr marL="0" indent="0">
              <a:buNone/>
            </a:pPr>
            <a:endParaRPr lang="en-US" sz="1800" dirty="0" smtClean="0">
              <a:latin typeface="Georgia" pitchFamily="18" charset="0"/>
            </a:endParaRPr>
          </a:p>
          <a:p>
            <a:r>
              <a:rPr lang="en-US" sz="1800" dirty="0" smtClean="0">
                <a:latin typeface="Georgia" pitchFamily="18" charset="0"/>
              </a:rPr>
              <a:t>a window  </a:t>
            </a:r>
          </a:p>
          <a:p>
            <a:r>
              <a:rPr lang="en-US" sz="1800" dirty="0" smtClean="0">
                <a:latin typeface="Georgia" pitchFamily="18" charset="0"/>
              </a:rPr>
              <a:t>a boy </a:t>
            </a:r>
          </a:p>
          <a:p>
            <a:r>
              <a:rPr lang="en-US" sz="1800" dirty="0" smtClean="0">
                <a:latin typeface="Georgia" pitchFamily="18" charset="0"/>
              </a:rPr>
              <a:t>a </a:t>
            </a:r>
            <a:r>
              <a:rPr lang="en-US" sz="1800" dirty="0">
                <a:latin typeface="Georgia" pitchFamily="18" charset="0"/>
              </a:rPr>
              <a:t>nice </a:t>
            </a:r>
            <a:r>
              <a:rPr lang="en-US" sz="1800" dirty="0" smtClean="0">
                <a:latin typeface="Georgia" pitchFamily="18" charset="0"/>
              </a:rPr>
              <a:t>day</a:t>
            </a:r>
            <a:endParaRPr lang="en-GB" sz="1800" b="1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590202" y="3193926"/>
            <a:ext cx="6348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Georgia" pitchFamily="18" charset="0"/>
              </a:rPr>
              <a:t>(</a:t>
            </a:r>
            <a:r>
              <a:rPr lang="en-US" i="1" dirty="0">
                <a:latin typeface="Georgia" pitchFamily="18" charset="0"/>
              </a:rPr>
              <a:t>one of all windows in the world, in a room, in a building</a:t>
            </a:r>
            <a:r>
              <a:rPr lang="en-US" dirty="0" smtClean="0">
                <a:latin typeface="Georgia" pitchFamily="18" charset="0"/>
              </a:rPr>
              <a:t>…)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178099" y="3515633"/>
            <a:ext cx="4956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Georgia" pitchFamily="18" charset="0"/>
              </a:rPr>
              <a:t>(</a:t>
            </a:r>
            <a:r>
              <a:rPr lang="en-US" i="1" dirty="0">
                <a:latin typeface="Georgia" pitchFamily="18" charset="0"/>
              </a:rPr>
              <a:t>one of all boys in the world, in a classroom</a:t>
            </a:r>
            <a:r>
              <a:rPr lang="en-US" dirty="0" smtClean="0">
                <a:latin typeface="Georgia" pitchFamily="18" charset="0"/>
              </a:rPr>
              <a:t>…)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11584" y="3865915"/>
            <a:ext cx="3379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Georgia" pitchFamily="18" charset="0"/>
              </a:rPr>
              <a:t>(</a:t>
            </a:r>
            <a:r>
              <a:rPr lang="en-US" i="1" dirty="0">
                <a:latin typeface="Georgia" pitchFamily="18" charset="0"/>
              </a:rPr>
              <a:t>one of all nice days in history</a:t>
            </a:r>
            <a:r>
              <a:rPr lang="en-US" dirty="0" smtClean="0">
                <a:latin typeface="Georgia" pitchFamily="18" charset="0"/>
              </a:rPr>
              <a:t>)</a:t>
            </a:r>
            <a:endParaRPr lang="en-US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86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Articles, quantifiers and determiners </a:t>
            </a:r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  <a:endParaRPr lang="cs-CZ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22520"/>
            <a:ext cx="9144000" cy="89511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definite article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summary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07504" y="1600200"/>
            <a:ext cx="8712968" cy="4709120"/>
          </a:xfrm>
          <a:solidFill>
            <a:schemeClr val="bg1">
              <a:lumMod val="85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b="1" dirty="0">
                <a:latin typeface="Georgia" pitchFamily="18" charset="0"/>
              </a:rPr>
              <a:t>B</a:t>
            </a:r>
            <a:r>
              <a:rPr lang="en-US" sz="1800" b="1" dirty="0" smtClean="0">
                <a:latin typeface="Georgia" pitchFamily="18" charset="0"/>
              </a:rPr>
              <a:t>asic rules for using the definite article:</a:t>
            </a:r>
          </a:p>
          <a:p>
            <a:pPr marL="0" indent="0">
              <a:buNone/>
            </a:pPr>
            <a:endParaRPr lang="en-US" sz="18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1800" i="1" dirty="0" smtClean="0">
                <a:latin typeface="Georgia" pitchFamily="18" charset="0"/>
              </a:rPr>
              <a:t>The definite article </a:t>
            </a:r>
            <a:r>
              <a:rPr lang="en-US" sz="18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the</a:t>
            </a:r>
            <a:r>
              <a:rPr lang="en-US" sz="1800" i="1" dirty="0" smtClean="0">
                <a:latin typeface="Georgia" pitchFamily="18" charset="0"/>
              </a:rPr>
              <a:t> is used with a </a:t>
            </a:r>
            <a:r>
              <a:rPr lang="en-US" sz="1800" b="1" i="1" dirty="0">
                <a:latin typeface="Georgia" pitchFamily="18" charset="0"/>
              </a:rPr>
              <a:t>specified</a:t>
            </a:r>
            <a:r>
              <a:rPr lang="en-US" sz="1800" i="1" dirty="0">
                <a:latin typeface="Georgia" pitchFamily="18" charset="0"/>
              </a:rPr>
              <a:t> </a:t>
            </a:r>
            <a:r>
              <a:rPr lang="en-US" sz="1800" i="1" dirty="0" smtClean="0">
                <a:latin typeface="Georgia" pitchFamily="18" charset="0"/>
              </a:rPr>
              <a:t>(or definite) member or </a:t>
            </a:r>
            <a:r>
              <a:rPr lang="en-US" sz="1800" b="1" i="1" dirty="0" smtClean="0">
                <a:latin typeface="Georgia" pitchFamily="18" charset="0"/>
              </a:rPr>
              <a:t>specified</a:t>
            </a:r>
            <a:r>
              <a:rPr lang="en-US" sz="1800" i="1" dirty="0" smtClean="0">
                <a:latin typeface="Georgia" pitchFamily="18" charset="0"/>
              </a:rPr>
              <a:t> members of </a:t>
            </a:r>
            <a:r>
              <a:rPr lang="en-US" sz="1800" i="1" dirty="0">
                <a:latin typeface="Georgia" pitchFamily="18" charset="0"/>
              </a:rPr>
              <a:t>a group or </a:t>
            </a:r>
            <a:r>
              <a:rPr lang="en-US" sz="1800" i="1" dirty="0" smtClean="0">
                <a:latin typeface="Georgia" pitchFamily="18" charset="0"/>
              </a:rPr>
              <a:t>category</a:t>
            </a:r>
            <a:r>
              <a:rPr lang="en-US" sz="1800" i="1" dirty="0">
                <a:latin typeface="Georgia" pitchFamily="18" charset="0"/>
              </a:rPr>
              <a:t> </a:t>
            </a:r>
            <a:r>
              <a:rPr lang="en-US" sz="1800" i="1" dirty="0" smtClean="0">
                <a:latin typeface="Georgia" pitchFamily="18" charset="0"/>
              </a:rPr>
              <a:t>(</a:t>
            </a:r>
            <a:r>
              <a:rPr lang="en-US" sz="1800" b="1" i="1" dirty="0" smtClean="0">
                <a:latin typeface="Georgia" pitchFamily="18" charset="0"/>
              </a:rPr>
              <a:t>count, singular </a:t>
            </a:r>
            <a:r>
              <a:rPr lang="en-US" sz="1800" i="1" dirty="0" smtClean="0">
                <a:latin typeface="Georgia" pitchFamily="18" charset="0"/>
              </a:rPr>
              <a:t>or</a:t>
            </a:r>
            <a:r>
              <a:rPr lang="en-US" sz="1800" b="1" i="1" dirty="0" smtClean="0">
                <a:latin typeface="Georgia" pitchFamily="18" charset="0"/>
              </a:rPr>
              <a:t> plural</a:t>
            </a:r>
            <a:r>
              <a:rPr lang="en-US" sz="1800" i="1" dirty="0" smtClean="0">
                <a:latin typeface="Georgia" pitchFamily="18" charset="0"/>
              </a:rPr>
              <a:t>) and with </a:t>
            </a:r>
            <a:r>
              <a:rPr lang="en-US" sz="1800" b="1" i="1" dirty="0" smtClean="0">
                <a:latin typeface="Georgia" pitchFamily="18" charset="0"/>
              </a:rPr>
              <a:t>specified</a:t>
            </a:r>
            <a:r>
              <a:rPr lang="en-US" sz="1800" i="1" dirty="0" smtClean="0">
                <a:latin typeface="Georgia" pitchFamily="18" charset="0"/>
              </a:rPr>
              <a:t> </a:t>
            </a:r>
            <a:r>
              <a:rPr lang="en-US" sz="1800" b="1" i="1" dirty="0" smtClean="0">
                <a:latin typeface="Georgia" pitchFamily="18" charset="0"/>
              </a:rPr>
              <a:t>non-count</a:t>
            </a:r>
            <a:r>
              <a:rPr lang="en-US" sz="1800" i="1" dirty="0" smtClean="0">
                <a:latin typeface="Georgia" pitchFamily="18" charset="0"/>
              </a:rPr>
              <a:t> nouns.</a:t>
            </a:r>
            <a:endParaRPr lang="en-US" sz="1800" i="1" dirty="0">
              <a:latin typeface="Georgia" pitchFamily="18" charset="0"/>
            </a:endParaRPr>
          </a:p>
          <a:p>
            <a:pPr>
              <a:spcBef>
                <a:spcPts val="800"/>
              </a:spcBef>
            </a:pPr>
            <a:r>
              <a:rPr lang="en-US" sz="1800" dirty="0">
                <a:latin typeface="Georgia" pitchFamily="18" charset="0"/>
              </a:rPr>
              <a:t>t</a:t>
            </a:r>
            <a:r>
              <a:rPr lang="en-US" sz="1800" dirty="0" smtClean="0">
                <a:latin typeface="Georgia" pitchFamily="18" charset="0"/>
              </a:rPr>
              <a:t>he workers in our team</a:t>
            </a:r>
          </a:p>
          <a:p>
            <a:r>
              <a:rPr lang="en-US" sz="1800" dirty="0">
                <a:latin typeface="Georgia" pitchFamily="18" charset="0"/>
              </a:rPr>
              <a:t>t</a:t>
            </a:r>
            <a:r>
              <a:rPr lang="en-US" sz="1800" dirty="0" smtClean="0">
                <a:latin typeface="Georgia" pitchFamily="18" charset="0"/>
              </a:rPr>
              <a:t>he snow in our garden</a:t>
            </a:r>
          </a:p>
          <a:p>
            <a:pPr marL="0" indent="0">
              <a:buNone/>
            </a:pPr>
            <a:endParaRPr lang="en-US" sz="1800" b="1" dirty="0" smtClean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  <a:p>
            <a:pPr marL="0" indent="0">
              <a:buNone/>
            </a:pPr>
            <a:r>
              <a:rPr lang="en-US" sz="18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The</a:t>
            </a:r>
            <a:r>
              <a:rPr lang="en-US" sz="1800" i="1" dirty="0" smtClean="0">
                <a:latin typeface="Georgia" pitchFamily="18" charset="0"/>
              </a:rPr>
              <a:t> is also used with a </a:t>
            </a:r>
            <a:r>
              <a:rPr lang="en-US" sz="1800" b="1" i="1" dirty="0">
                <a:latin typeface="Georgia" pitchFamily="18" charset="0"/>
              </a:rPr>
              <a:t>unique</a:t>
            </a:r>
            <a:r>
              <a:rPr lang="en-US" sz="1800" i="1" dirty="0">
                <a:latin typeface="Georgia" pitchFamily="18" charset="0"/>
              </a:rPr>
              <a:t> person/thing </a:t>
            </a:r>
            <a:r>
              <a:rPr lang="en-US" sz="1800" i="1" dirty="0" smtClean="0">
                <a:latin typeface="Georgia" pitchFamily="18" charset="0"/>
              </a:rPr>
              <a:t>– everyone knows which one we talk about because there is only one.</a:t>
            </a:r>
          </a:p>
          <a:p>
            <a:r>
              <a:rPr lang="en-US" sz="1800" dirty="0" smtClean="0">
                <a:latin typeface="Georgia" pitchFamily="18" charset="0"/>
              </a:rPr>
              <a:t>the sun</a:t>
            </a:r>
            <a:endParaRPr lang="en-US" sz="1800" dirty="0">
              <a:latin typeface="Georgia" pitchFamily="18" charset="0"/>
            </a:endParaRPr>
          </a:p>
          <a:p>
            <a:r>
              <a:rPr lang="en-US" sz="1800" dirty="0">
                <a:latin typeface="Georgia" pitchFamily="18" charset="0"/>
              </a:rPr>
              <a:t>the </a:t>
            </a:r>
            <a:r>
              <a:rPr lang="en-US" sz="1800" dirty="0" smtClean="0">
                <a:latin typeface="Georgia" pitchFamily="18" charset="0"/>
              </a:rPr>
              <a:t>sky </a:t>
            </a:r>
          </a:p>
          <a:p>
            <a:r>
              <a:rPr lang="en-US" sz="1800" dirty="0" smtClean="0">
                <a:latin typeface="Georgia" pitchFamily="18" charset="0"/>
              </a:rPr>
              <a:t>the floor </a:t>
            </a:r>
          </a:p>
          <a:p>
            <a:r>
              <a:rPr lang="en-US" sz="1800" dirty="0" smtClean="0">
                <a:latin typeface="Georgia" pitchFamily="18" charset="0"/>
              </a:rPr>
              <a:t>the top </a:t>
            </a:r>
          </a:p>
          <a:p>
            <a:r>
              <a:rPr lang="en-US" sz="1800" dirty="0" smtClean="0">
                <a:latin typeface="Georgia" pitchFamily="18" charset="0"/>
              </a:rPr>
              <a:t>the president                                                                    </a:t>
            </a:r>
          </a:p>
          <a:p>
            <a:pPr marL="0" indent="0">
              <a:buNone/>
            </a:pPr>
            <a:endParaRPr lang="en-GB" sz="1800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477006" y="5070326"/>
            <a:ext cx="3004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Georgia" pitchFamily="18" charset="0"/>
              </a:rPr>
              <a:t>(</a:t>
            </a:r>
            <a:r>
              <a:rPr lang="en-US" i="1" dirty="0">
                <a:latin typeface="Georgia" pitchFamily="18" charset="0"/>
              </a:rPr>
              <a:t>a room only has one floor</a:t>
            </a:r>
            <a:r>
              <a:rPr lang="en-US" dirty="0" smtClean="0">
                <a:latin typeface="Georgia" pitchFamily="18" charset="0"/>
              </a:rPr>
              <a:t>)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323975" y="4476750"/>
            <a:ext cx="3842462" cy="377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Georgia" pitchFamily="18" charset="0"/>
              </a:rPr>
              <a:t>(</a:t>
            </a:r>
            <a:r>
              <a:rPr lang="en-US" i="1" dirty="0">
                <a:latin typeface="Georgia" pitchFamily="18" charset="0"/>
              </a:rPr>
              <a:t>the </a:t>
            </a:r>
            <a:r>
              <a:rPr lang="en-US" i="1" dirty="0" smtClean="0">
                <a:latin typeface="Georgia" pitchFamily="18" charset="0"/>
              </a:rPr>
              <a:t>solar </a:t>
            </a:r>
            <a:r>
              <a:rPr lang="en-US" i="1" dirty="0">
                <a:latin typeface="Georgia" pitchFamily="18" charset="0"/>
              </a:rPr>
              <a:t>system only has one sun</a:t>
            </a:r>
            <a:r>
              <a:rPr lang="en-US" dirty="0">
                <a:latin typeface="Georgia" pitchFamily="18" charset="0"/>
              </a:rPr>
              <a:t>)</a:t>
            </a:r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1327556" y="4782294"/>
            <a:ext cx="3191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Georgia" pitchFamily="18" charset="0"/>
              </a:rPr>
              <a:t>(</a:t>
            </a:r>
            <a:r>
              <a:rPr lang="en-US" i="1" dirty="0">
                <a:latin typeface="Georgia" pitchFamily="18" charset="0"/>
              </a:rPr>
              <a:t>our planet only has one sky</a:t>
            </a:r>
            <a:r>
              <a:rPr lang="en-US" dirty="0" smtClean="0">
                <a:latin typeface="Georgia" pitchFamily="18" charset="0"/>
              </a:rPr>
              <a:t>)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331640" y="5377408"/>
            <a:ext cx="4057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Georgia" pitchFamily="18" charset="0"/>
              </a:rPr>
              <a:t>(</a:t>
            </a:r>
            <a:r>
              <a:rPr lang="en-US" i="1" dirty="0">
                <a:latin typeface="Georgia" pitchFamily="18" charset="0"/>
              </a:rPr>
              <a:t>a page/a box/etc. only have one top</a:t>
            </a:r>
            <a:r>
              <a:rPr lang="en-US" dirty="0" smtClean="0">
                <a:latin typeface="Georgia" pitchFamily="18" charset="0"/>
              </a:rPr>
              <a:t>)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926754" y="5680065"/>
            <a:ext cx="3741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Georgia" pitchFamily="18" charset="0"/>
              </a:rPr>
              <a:t>(</a:t>
            </a:r>
            <a:r>
              <a:rPr lang="en-US" i="1" dirty="0">
                <a:latin typeface="Georgia" pitchFamily="18" charset="0"/>
              </a:rPr>
              <a:t>a country only has one president</a:t>
            </a:r>
            <a:r>
              <a:rPr lang="en-US" dirty="0" smtClean="0">
                <a:latin typeface="Georgia" pitchFamily="18" charset="0"/>
              </a:rPr>
              <a:t>)</a:t>
            </a:r>
            <a:endParaRPr lang="en-GB" dirty="0">
              <a:latin typeface="Georgia" panose="02040502050405020303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214678" y="6000768"/>
            <a:ext cx="571504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i="1" dirty="0" smtClean="0">
                <a:latin typeface="Georgia" pitchFamily="18" charset="0"/>
              </a:rPr>
              <a:t>BUT</a:t>
            </a:r>
            <a:r>
              <a:rPr lang="en-US" sz="1500" i="1" dirty="0" smtClean="0">
                <a:latin typeface="Georgia" pitchFamily="18" charset="0"/>
              </a:rPr>
              <a:t> with names: </a:t>
            </a:r>
            <a:r>
              <a:rPr lang="en-US" sz="15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Ø </a:t>
            </a:r>
            <a:r>
              <a:rPr lang="en-US" sz="1500" i="1" dirty="0" smtClean="0">
                <a:latin typeface="Georgia" pitchFamily="18" charset="0"/>
              </a:rPr>
              <a:t>President Obama, </a:t>
            </a:r>
            <a:r>
              <a:rPr lang="en-US" sz="15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Ø</a:t>
            </a:r>
            <a:r>
              <a:rPr lang="en-US" sz="1500" i="1" dirty="0" smtClean="0">
                <a:latin typeface="Georgia" pitchFamily="18" charset="0"/>
              </a:rPr>
              <a:t> Queen Victoria…</a:t>
            </a:r>
            <a:endParaRPr lang="en-US" sz="1500" i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381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Articles, quantifiers and determiners </a:t>
            </a:r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  <a:endParaRPr lang="cs-CZ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22520"/>
            <a:ext cx="9144000" cy="89511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no article – summary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07504" y="1600200"/>
            <a:ext cx="8712968" cy="452596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latin typeface="Georgia" pitchFamily="18" charset="0"/>
              </a:rPr>
              <a:t>B</a:t>
            </a:r>
            <a:r>
              <a:rPr lang="en-US" sz="1800" b="1" dirty="0" smtClean="0">
                <a:latin typeface="Georgia" pitchFamily="18" charset="0"/>
              </a:rPr>
              <a:t>asic rules for using no article:</a:t>
            </a:r>
          </a:p>
          <a:p>
            <a:pPr marL="0" indent="0">
              <a:buNone/>
            </a:pPr>
            <a:endParaRPr lang="en-US" sz="18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1800" i="1" dirty="0" smtClean="0">
                <a:latin typeface="Georgia" pitchFamily="18" charset="0"/>
              </a:rPr>
              <a:t>We </a:t>
            </a:r>
            <a:r>
              <a:rPr lang="en-US" sz="18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don’t use any article</a:t>
            </a:r>
            <a:r>
              <a:rPr lang="en-US" sz="1800" i="1" dirty="0" smtClean="0">
                <a:latin typeface="Georgia" pitchFamily="18" charset="0"/>
              </a:rPr>
              <a:t> if we talk about </a:t>
            </a:r>
            <a:r>
              <a:rPr lang="en-US" sz="1800" b="1" i="1" dirty="0" smtClean="0">
                <a:latin typeface="Georgia" pitchFamily="18" charset="0"/>
              </a:rPr>
              <a:t>all members </a:t>
            </a:r>
            <a:r>
              <a:rPr lang="en-US" sz="1800" i="1" dirty="0" smtClean="0">
                <a:latin typeface="Georgia" pitchFamily="18" charset="0"/>
              </a:rPr>
              <a:t>of a group or category (</a:t>
            </a:r>
            <a:r>
              <a:rPr lang="en-US" sz="1800" b="1" i="1" dirty="0" smtClean="0">
                <a:latin typeface="Georgia" pitchFamily="18" charset="0"/>
              </a:rPr>
              <a:t>count, plural</a:t>
            </a:r>
            <a:r>
              <a:rPr lang="en-US" sz="1800" i="1" dirty="0" smtClean="0">
                <a:latin typeface="Georgia" pitchFamily="18" charset="0"/>
              </a:rPr>
              <a:t>), or if we talk about </a:t>
            </a:r>
            <a:r>
              <a:rPr lang="en-US" sz="1800" b="1" i="1" dirty="0" smtClean="0">
                <a:latin typeface="Georgia" pitchFamily="18" charset="0"/>
              </a:rPr>
              <a:t>unspecified</a:t>
            </a:r>
            <a:r>
              <a:rPr lang="en-US" sz="1800" i="1" dirty="0" smtClean="0">
                <a:latin typeface="Georgia" pitchFamily="18" charset="0"/>
              </a:rPr>
              <a:t> </a:t>
            </a:r>
            <a:r>
              <a:rPr lang="en-US" sz="1800" b="1" i="1" dirty="0" smtClean="0">
                <a:latin typeface="Georgia" pitchFamily="18" charset="0"/>
              </a:rPr>
              <a:t>non-count</a:t>
            </a:r>
            <a:r>
              <a:rPr lang="en-US" sz="1800" i="1" dirty="0" smtClean="0">
                <a:latin typeface="Georgia" pitchFamily="18" charset="0"/>
              </a:rPr>
              <a:t> nouns.</a:t>
            </a:r>
          </a:p>
          <a:p>
            <a:pPr marL="0" indent="0">
              <a:buNone/>
            </a:pPr>
            <a:endParaRPr lang="en-GB" sz="18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Ø</a:t>
            </a:r>
            <a:r>
              <a:rPr lang="en-GB" sz="1800" dirty="0" smtClean="0">
                <a:latin typeface="Georgia" panose="02040502050405020303" pitchFamily="18" charset="0"/>
              </a:rPr>
              <a:t> Consumers like </a:t>
            </a: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Ø</a:t>
            </a:r>
            <a:r>
              <a:rPr lang="en-GB" sz="1800" dirty="0">
                <a:latin typeface="Georgia" panose="02040502050405020303" pitchFamily="18" charset="0"/>
              </a:rPr>
              <a:t> </a:t>
            </a:r>
            <a:r>
              <a:rPr lang="en-GB" sz="1800" dirty="0" smtClean="0">
                <a:latin typeface="Georgia" panose="02040502050405020303" pitchFamily="18" charset="0"/>
              </a:rPr>
              <a:t>low prices. </a:t>
            </a:r>
          </a:p>
          <a:p>
            <a:pPr marL="0" indent="0">
              <a:buNone/>
            </a:pP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Ø</a:t>
            </a:r>
            <a:r>
              <a:rPr lang="en-GB" sz="1800" dirty="0" smtClean="0">
                <a:latin typeface="Georgia" panose="02040502050405020303" pitchFamily="18" charset="0"/>
              </a:rPr>
              <a:t> </a:t>
            </a:r>
            <a:r>
              <a:rPr lang="en-GB" sz="1800" dirty="0">
                <a:latin typeface="Georgia" panose="02040502050405020303" pitchFamily="18" charset="0"/>
              </a:rPr>
              <a:t>Vegetarians </a:t>
            </a:r>
            <a:r>
              <a:rPr lang="en-GB" sz="1800" dirty="0" smtClean="0">
                <a:latin typeface="Georgia" panose="02040502050405020303" pitchFamily="18" charset="0"/>
              </a:rPr>
              <a:t>don’t </a:t>
            </a:r>
            <a:r>
              <a:rPr lang="en-GB" sz="1800" dirty="0">
                <a:latin typeface="Georgia" panose="02040502050405020303" pitchFamily="18" charset="0"/>
              </a:rPr>
              <a:t>eat </a:t>
            </a: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Ø</a:t>
            </a:r>
            <a:r>
              <a:rPr lang="en-GB" sz="1800" dirty="0">
                <a:latin typeface="Georgia" panose="02040502050405020303" pitchFamily="18" charset="0"/>
              </a:rPr>
              <a:t> meat</a:t>
            </a:r>
            <a:r>
              <a:rPr lang="en-GB" sz="1800" dirty="0" smtClean="0">
                <a:latin typeface="Georgia" panose="02040502050405020303" pitchFamily="18" charset="0"/>
              </a:rPr>
              <a:t>. </a:t>
            </a:r>
            <a:endParaRPr lang="en-GB" sz="1800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491880" y="3193926"/>
            <a:ext cx="4592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Georgia" panose="02040502050405020303" pitchFamily="18" charset="0"/>
              </a:rPr>
              <a:t>(</a:t>
            </a:r>
            <a:r>
              <a:rPr lang="en-GB" i="1" dirty="0">
                <a:latin typeface="Georgia" panose="02040502050405020303" pitchFamily="18" charset="0"/>
              </a:rPr>
              <a:t>all consumers in the world, all low prices</a:t>
            </a:r>
            <a:r>
              <a:rPr lang="en-GB" dirty="0" smtClean="0">
                <a:latin typeface="Georgia" panose="02040502050405020303" pitchFamily="18" charset="0"/>
              </a:rPr>
              <a:t>)</a:t>
            </a:r>
            <a:endParaRPr lang="en-GB" dirty="0">
              <a:latin typeface="Georgia" panose="02040502050405020303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559339" y="3525158"/>
            <a:ext cx="3735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Georgia" panose="02040502050405020303" pitchFamily="18" charset="0"/>
              </a:rPr>
              <a:t>(</a:t>
            </a:r>
            <a:r>
              <a:rPr lang="en-GB" i="1" dirty="0">
                <a:latin typeface="Georgia" panose="02040502050405020303" pitchFamily="18" charset="0"/>
              </a:rPr>
              <a:t>all vegetarians, all kinds of meat</a:t>
            </a:r>
            <a:r>
              <a:rPr lang="en-GB" dirty="0" smtClean="0">
                <a:latin typeface="Georgia" panose="02040502050405020303" pitchFamily="18" charset="0"/>
              </a:rPr>
              <a:t>)</a:t>
            </a:r>
            <a:endParaRPr lang="en-GB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669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Articles, quantifiers and determiners </a:t>
            </a:r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  <a:endParaRPr lang="cs-CZ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practice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07504" y="1600200"/>
            <a:ext cx="8712968" cy="4608999"/>
          </a:xfrm>
          <a:solidFill>
            <a:schemeClr val="bg1">
              <a:lumMod val="85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b="1" i="1" dirty="0" smtClean="0">
                <a:latin typeface="Georgia" pitchFamily="18" charset="0"/>
              </a:rPr>
              <a:t>Read the text and decide which articles to use to complete it.</a:t>
            </a:r>
          </a:p>
          <a:p>
            <a:pPr marL="0" indent="0">
              <a:buNone/>
            </a:pPr>
            <a:endParaRPr lang="en-US" sz="18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Georgia" pitchFamily="18" charset="0"/>
              </a:rPr>
              <a:t>I met ___ client in ___ restaurant yesterday. ___ restaurant was full </a:t>
            </a:r>
          </a:p>
          <a:p>
            <a:pPr marL="0" indent="0">
              <a:buNone/>
            </a:pPr>
            <a:endParaRPr lang="en-US" sz="2200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Georgia" pitchFamily="18" charset="0"/>
              </a:rPr>
              <a:t>of ___ people, so there weren’t enough tables. He joined me and we drank </a:t>
            </a:r>
          </a:p>
          <a:p>
            <a:pPr marL="0" indent="0">
              <a:buNone/>
            </a:pPr>
            <a:endParaRPr lang="en-US" sz="2200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Georgia" pitchFamily="18" charset="0"/>
              </a:rPr>
              <a:t>___ red wine with our dinner. ___ wine was extremely delicious. Then we </a:t>
            </a:r>
          </a:p>
          <a:p>
            <a:pPr marL="0" indent="0">
              <a:buNone/>
            </a:pPr>
            <a:endParaRPr lang="en-US" sz="2200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Georgia" pitchFamily="18" charset="0"/>
              </a:rPr>
              <a:t>wanted to pay, so I talked to ___ waiter, but it wasn’t ___ waiter who took </a:t>
            </a:r>
          </a:p>
          <a:p>
            <a:pPr marL="0" indent="0">
              <a:buNone/>
            </a:pPr>
            <a:endParaRPr lang="en-US" sz="2200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Georgia" pitchFamily="18" charset="0"/>
              </a:rPr>
              <a:t>care of us during ___ evening. After we paid, we took ___ walk and </a:t>
            </a:r>
          </a:p>
          <a:p>
            <a:pPr marL="0" indent="0">
              <a:buNone/>
            </a:pPr>
            <a:endParaRPr lang="en-US" sz="2200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Georgia" pitchFamily="18" charset="0"/>
              </a:rPr>
              <a:t>watched ___ moon move across  ___ sky.</a:t>
            </a:r>
          </a:p>
          <a:p>
            <a:pPr marL="0" indent="0">
              <a:buNone/>
            </a:pPr>
            <a:endParaRPr lang="en-GB" sz="1800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928746" y="2168009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a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456131" y="2162611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a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485922" y="4165913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a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6307379" y="4818769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a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6197210" y="4162423"/>
            <a:ext cx="561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the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116047" y="4835754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the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910103" y="550895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the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173584" y="5506234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the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293301" y="2153086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The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594151" y="3485074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The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535904" y="2833886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Ø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155575" y="2492896"/>
            <a:ext cx="44855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Georgia" pitchFamily="18" charset="0"/>
              </a:rPr>
              <a:t>c</a:t>
            </a:r>
            <a:r>
              <a:rPr lang="en-US" sz="1400" i="1" dirty="0" smtClean="0">
                <a:latin typeface="Georgia" pitchFamily="18" charset="0"/>
              </a:rPr>
              <a:t>lient and restaurant are mentioned for the first time</a:t>
            </a:r>
            <a:endParaRPr lang="en-US" sz="1400" i="1" dirty="0">
              <a:latin typeface="Georgia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4712138" y="2492896"/>
            <a:ext cx="32095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Georgia" pitchFamily="18" charset="0"/>
              </a:rPr>
              <a:t>t</a:t>
            </a:r>
            <a:r>
              <a:rPr lang="en-US" sz="1400" i="1" dirty="0" smtClean="0">
                <a:latin typeface="Georgia" pitchFamily="18" charset="0"/>
              </a:rPr>
              <a:t>he restaurant was mentioned before</a:t>
            </a:r>
            <a:endParaRPr lang="en-US" sz="1400" i="1" dirty="0">
              <a:latin typeface="Georgia" pitchFamily="18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211856" y="3140968"/>
            <a:ext cx="43380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Georgia" pitchFamily="18" charset="0"/>
              </a:rPr>
              <a:t>p</a:t>
            </a:r>
            <a:r>
              <a:rPr lang="en-US" sz="1400" i="1" dirty="0" smtClean="0">
                <a:latin typeface="Georgia" pitchFamily="18" charset="0"/>
              </a:rPr>
              <a:t>eople in plural and in general, not a specific group</a:t>
            </a:r>
            <a:endParaRPr lang="en-US" sz="1400" i="1" dirty="0">
              <a:latin typeface="Georgia" pitchFamily="18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3372114" y="3841303"/>
            <a:ext cx="2537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Georgia" pitchFamily="18" charset="0"/>
              </a:rPr>
              <a:t>w</a:t>
            </a:r>
            <a:r>
              <a:rPr lang="en-US" sz="1400" i="1" dirty="0" smtClean="0">
                <a:latin typeface="Georgia" pitchFamily="18" charset="0"/>
              </a:rPr>
              <a:t>e already know which wine</a:t>
            </a:r>
            <a:endParaRPr lang="en-US" sz="1400" i="1" dirty="0">
              <a:latin typeface="Georgia" pitchFamily="18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2116047" y="4509120"/>
            <a:ext cx="30861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Georgia" pitchFamily="18" charset="0"/>
              </a:rPr>
              <a:t>o</a:t>
            </a:r>
            <a:r>
              <a:rPr lang="en-US" sz="1400" i="1" dirty="0" smtClean="0">
                <a:latin typeface="Georgia" pitchFamily="18" charset="0"/>
              </a:rPr>
              <a:t>ne of the waiters, not a specific one</a:t>
            </a:r>
            <a:endParaRPr lang="en-US" sz="1400" i="1" dirty="0">
              <a:latin typeface="Georgia" pitchFamily="18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5687920" y="4489375"/>
            <a:ext cx="16482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Georgia" pitchFamily="18" charset="0"/>
              </a:rPr>
              <a:t>t</a:t>
            </a:r>
            <a:r>
              <a:rPr lang="en-US" sz="1400" i="1" dirty="0" smtClean="0">
                <a:latin typeface="Georgia" pitchFamily="18" charset="0"/>
              </a:rPr>
              <a:t>he specific waiter</a:t>
            </a:r>
            <a:endParaRPr lang="en-US" sz="1400" i="1" dirty="0">
              <a:latin typeface="Georgia" pitchFamily="18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426608" y="5157192"/>
            <a:ext cx="38667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Georgia" pitchFamily="18" charset="0"/>
              </a:rPr>
              <a:t>t</a:t>
            </a:r>
            <a:r>
              <a:rPr lang="en-US" sz="1400" i="1" dirty="0" smtClean="0">
                <a:latin typeface="Georgia" pitchFamily="18" charset="0"/>
              </a:rPr>
              <a:t>he specific evening when the story happened</a:t>
            </a:r>
            <a:endParaRPr lang="en-US" sz="1400" i="1" dirty="0">
              <a:latin typeface="Georgia" pitchFamily="18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5316825" y="5157192"/>
            <a:ext cx="2390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Georgia" pitchFamily="18" charset="0"/>
              </a:rPr>
              <a:t>m</a:t>
            </a:r>
            <a:r>
              <a:rPr lang="en-US" sz="1400" i="1" dirty="0" smtClean="0">
                <a:latin typeface="Georgia" pitchFamily="18" charset="0"/>
              </a:rPr>
              <a:t>entioned for the first time</a:t>
            </a:r>
            <a:endParaRPr lang="en-US" sz="1400" i="1" dirty="0">
              <a:latin typeface="Georgia" pitchFamily="18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464787" y="5805264"/>
            <a:ext cx="20008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Georgia" pitchFamily="18" charset="0"/>
              </a:rPr>
              <a:t>t</a:t>
            </a:r>
            <a:r>
              <a:rPr lang="en-US" sz="1400" i="1" dirty="0" smtClean="0">
                <a:latin typeface="Georgia" pitchFamily="18" charset="0"/>
              </a:rPr>
              <a:t>here is only one moon</a:t>
            </a:r>
            <a:endParaRPr lang="en-US" sz="1400" i="1" dirty="0">
              <a:latin typeface="Georgia" pitchFamily="18" charset="0"/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3337437" y="5805264"/>
            <a:ext cx="1818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Georgia" pitchFamily="18" charset="0"/>
              </a:rPr>
              <a:t>t</a:t>
            </a:r>
            <a:r>
              <a:rPr lang="en-US" sz="1400" i="1" dirty="0" smtClean="0">
                <a:latin typeface="Georgia" pitchFamily="18" charset="0"/>
              </a:rPr>
              <a:t>here is only one sky</a:t>
            </a:r>
            <a:endParaRPr lang="en-US" sz="1400" i="1" dirty="0">
              <a:latin typeface="Georgia" pitchFamily="18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239698" y="3503491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Ø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733" y="3841303"/>
            <a:ext cx="33057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Georgia" pitchFamily="18" charset="0"/>
              </a:rPr>
              <a:t>non-count, mentioned for the first time</a:t>
            </a:r>
            <a:endParaRPr lang="en-US" sz="1400" i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66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3" grpId="0"/>
      <p:bldP spid="15" grpId="0"/>
      <p:bldP spid="16" grpId="0"/>
      <p:bldP spid="17" grpId="0"/>
      <p:bldP spid="18" grpId="0"/>
      <p:bldP spid="19" grpId="0"/>
      <p:bldP spid="9" grpId="0"/>
      <p:bldP spid="20" grpId="0"/>
      <p:bldP spid="21" grpId="0"/>
      <p:bldP spid="22" grpId="0"/>
      <p:bldP spid="24" grpId="0"/>
      <p:bldP spid="25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Articles, quantifiers and determiners </a:t>
            </a:r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cs-CZ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" y="522520"/>
            <a:ext cx="9147244" cy="89511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the indefinite article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07504" y="1600200"/>
            <a:ext cx="8712968" cy="452596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b="1" i="1" dirty="0" smtClean="0">
                <a:latin typeface="Georgia" pitchFamily="18" charset="0"/>
              </a:rPr>
              <a:t>Look at the sentences:</a:t>
            </a:r>
          </a:p>
          <a:p>
            <a:pPr marL="0" indent="0">
              <a:buNone/>
            </a:pPr>
            <a:r>
              <a:rPr lang="en-US" sz="1900" dirty="0" smtClean="0">
                <a:latin typeface="Georgia" pitchFamily="18" charset="0"/>
              </a:rPr>
              <a:t>She’s </a:t>
            </a:r>
            <a:r>
              <a:rPr lang="en-US" sz="1900" b="1" dirty="0">
                <a:solidFill>
                  <a:srgbClr val="C00000"/>
                </a:solidFill>
                <a:latin typeface="Georgia" pitchFamily="18" charset="0"/>
              </a:rPr>
              <a:t>an</a:t>
            </a:r>
            <a:r>
              <a:rPr lang="en-US" sz="1900" dirty="0">
                <a:latin typeface="Georgia" pitchFamily="18" charset="0"/>
              </a:rPr>
              <a:t> accountant.</a:t>
            </a:r>
          </a:p>
          <a:p>
            <a:pPr marL="0" indent="0">
              <a:buNone/>
            </a:pPr>
            <a:r>
              <a:rPr lang="en-US" sz="1900" dirty="0">
                <a:latin typeface="Georgia" pitchFamily="18" charset="0"/>
              </a:rPr>
              <a:t>He’s </a:t>
            </a:r>
            <a:r>
              <a:rPr lang="en-US" sz="1900" b="1" dirty="0">
                <a:solidFill>
                  <a:srgbClr val="C00000"/>
                </a:solidFill>
                <a:latin typeface="Georgia" pitchFamily="18" charset="0"/>
              </a:rPr>
              <a:t>a</a:t>
            </a:r>
            <a:r>
              <a:rPr lang="en-US" sz="1900" dirty="0">
                <a:latin typeface="Georgia" pitchFamily="18" charset="0"/>
              </a:rPr>
              <a:t> systems analyst.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900" i="1" dirty="0">
                <a:latin typeface="Georgia" pitchFamily="18" charset="0"/>
              </a:rPr>
              <a:t>Use the </a:t>
            </a:r>
            <a:r>
              <a:rPr lang="en-US" sz="1900" b="1" i="1" dirty="0">
                <a:latin typeface="Georgia" pitchFamily="18" charset="0"/>
              </a:rPr>
              <a:t>indefinite article</a:t>
            </a:r>
            <a:r>
              <a:rPr lang="en-US" sz="1900" i="1" dirty="0">
                <a:latin typeface="Georgia" pitchFamily="18" charset="0"/>
              </a:rPr>
              <a:t> with </a:t>
            </a:r>
            <a:r>
              <a:rPr lang="en-US" sz="1900" b="1" i="1" dirty="0">
                <a:latin typeface="Georgia" pitchFamily="18" charset="0"/>
              </a:rPr>
              <a:t>jobs</a:t>
            </a:r>
            <a:r>
              <a:rPr lang="en-US" sz="1900" i="1" dirty="0">
                <a:latin typeface="Georgia" pitchFamily="18" charset="0"/>
              </a:rPr>
              <a:t> (in singular).</a:t>
            </a:r>
          </a:p>
          <a:p>
            <a:pPr marL="0" indent="0">
              <a:buNone/>
            </a:pPr>
            <a:r>
              <a:rPr lang="en-US" sz="1900" dirty="0">
                <a:latin typeface="Georgia" pitchFamily="18" charset="0"/>
              </a:rPr>
              <a:t> </a:t>
            </a:r>
          </a:p>
          <a:p>
            <a:pPr marL="0" indent="0">
              <a:buNone/>
            </a:pPr>
            <a:r>
              <a:rPr lang="en-US" sz="1900" dirty="0">
                <a:latin typeface="Georgia" pitchFamily="18" charset="0"/>
              </a:rPr>
              <a:t>He won </a:t>
            </a:r>
            <a:r>
              <a:rPr lang="en-US" sz="1900" b="1" dirty="0">
                <a:solidFill>
                  <a:srgbClr val="C00000"/>
                </a:solidFill>
                <a:latin typeface="Georgia" pitchFamily="18" charset="0"/>
              </a:rPr>
              <a:t>a</a:t>
            </a:r>
            <a:r>
              <a:rPr lang="en-US" sz="1900" dirty="0">
                <a:latin typeface="Georgia" pitchFamily="18" charset="0"/>
              </a:rPr>
              <a:t> million dollars. </a:t>
            </a:r>
            <a:endParaRPr lang="en-US" sz="19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1900" dirty="0" smtClean="0">
                <a:latin typeface="Georgia" pitchFamily="18" charset="0"/>
              </a:rPr>
              <a:t>I </a:t>
            </a:r>
            <a:r>
              <a:rPr lang="en-US" sz="1900" dirty="0">
                <a:latin typeface="Georgia" pitchFamily="18" charset="0"/>
              </a:rPr>
              <a:t>found </a:t>
            </a:r>
            <a:r>
              <a:rPr lang="en-US" sz="1900" b="1" dirty="0">
                <a:solidFill>
                  <a:srgbClr val="C00000"/>
                </a:solidFill>
                <a:latin typeface="Georgia" pitchFamily="18" charset="0"/>
              </a:rPr>
              <a:t>a</a:t>
            </a:r>
            <a:r>
              <a:rPr lang="en-US" sz="1900" dirty="0">
                <a:latin typeface="Georgia" pitchFamily="18" charset="0"/>
              </a:rPr>
              <a:t> euro on the ground.  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900" i="1" dirty="0">
                <a:latin typeface="Georgia" pitchFamily="18" charset="0"/>
              </a:rPr>
              <a:t>Use the </a:t>
            </a:r>
            <a:r>
              <a:rPr lang="en-US" sz="1900" b="1" i="1" dirty="0">
                <a:latin typeface="Georgia" pitchFamily="18" charset="0"/>
              </a:rPr>
              <a:t>indefinite article </a:t>
            </a:r>
            <a:r>
              <a:rPr lang="en-US" sz="1900" i="1" dirty="0">
                <a:latin typeface="Georgia" pitchFamily="18" charset="0"/>
              </a:rPr>
              <a:t>instead of “</a:t>
            </a:r>
            <a:r>
              <a:rPr lang="en-US" sz="1900" b="1" i="1" dirty="0">
                <a:latin typeface="Georgia" pitchFamily="18" charset="0"/>
              </a:rPr>
              <a:t>one</a:t>
            </a:r>
            <a:r>
              <a:rPr lang="en-US" sz="1900" i="1" dirty="0">
                <a:latin typeface="Georgia" pitchFamily="18" charset="0"/>
              </a:rPr>
              <a:t>”.</a:t>
            </a:r>
          </a:p>
          <a:p>
            <a:pPr marL="0" indent="0">
              <a:buNone/>
            </a:pPr>
            <a:r>
              <a:rPr lang="en-US" sz="1900" dirty="0">
                <a:latin typeface="Georgia" pitchFamily="18" charset="0"/>
              </a:rPr>
              <a:t> </a:t>
            </a:r>
          </a:p>
          <a:p>
            <a:pPr marL="0" indent="0">
              <a:buNone/>
            </a:pPr>
            <a:r>
              <a:rPr lang="en-US" sz="1900" dirty="0">
                <a:latin typeface="Georgia" pitchFamily="18" charset="0"/>
              </a:rPr>
              <a:t>She can write twenty pages </a:t>
            </a:r>
            <a:r>
              <a:rPr lang="en-US" sz="1900" b="1" dirty="0">
                <a:solidFill>
                  <a:srgbClr val="C00000"/>
                </a:solidFill>
                <a:latin typeface="Georgia" pitchFamily="18" charset="0"/>
              </a:rPr>
              <a:t>a</a:t>
            </a:r>
            <a:r>
              <a:rPr lang="en-US" sz="1900" dirty="0">
                <a:latin typeface="Georgia" pitchFamily="18" charset="0"/>
              </a:rPr>
              <a:t> day. </a:t>
            </a:r>
            <a:endParaRPr lang="en-US" sz="19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1900" dirty="0" smtClean="0">
                <a:latin typeface="Georgia" pitchFamily="18" charset="0"/>
              </a:rPr>
              <a:t>The </a:t>
            </a:r>
            <a:r>
              <a:rPr lang="en-US" sz="1900" dirty="0">
                <a:latin typeface="Georgia" pitchFamily="18" charset="0"/>
              </a:rPr>
              <a:t>car went 220 </a:t>
            </a:r>
            <a:r>
              <a:rPr lang="en-US" sz="1900" dirty="0" smtClean="0">
                <a:latin typeface="Georgia" pitchFamily="18" charset="0"/>
              </a:rPr>
              <a:t>km </a:t>
            </a:r>
            <a:r>
              <a:rPr lang="en-US" sz="1900" b="1" dirty="0">
                <a:solidFill>
                  <a:srgbClr val="C00000"/>
                </a:solidFill>
                <a:latin typeface="Georgia" pitchFamily="18" charset="0"/>
              </a:rPr>
              <a:t>an</a:t>
            </a:r>
            <a:r>
              <a:rPr lang="en-US" sz="1900" dirty="0">
                <a:latin typeface="Georgia" pitchFamily="18" charset="0"/>
              </a:rPr>
              <a:t> hour. 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900" i="1" dirty="0" smtClean="0">
                <a:latin typeface="Georgia" pitchFamily="18" charset="0"/>
              </a:rPr>
              <a:t>Use </a:t>
            </a:r>
            <a:r>
              <a:rPr lang="en-US" sz="1900" i="1" dirty="0">
                <a:latin typeface="Georgia" pitchFamily="18" charset="0"/>
              </a:rPr>
              <a:t>the </a:t>
            </a:r>
            <a:r>
              <a:rPr lang="en-US" sz="1900" b="1" i="1" dirty="0">
                <a:latin typeface="Georgia" pitchFamily="18" charset="0"/>
              </a:rPr>
              <a:t>indefinite article </a:t>
            </a:r>
            <a:r>
              <a:rPr lang="en-US" sz="1900" i="1" dirty="0">
                <a:latin typeface="Georgia" pitchFamily="18" charset="0"/>
              </a:rPr>
              <a:t>instead of “</a:t>
            </a:r>
            <a:r>
              <a:rPr lang="en-US" sz="1900" b="1" i="1" dirty="0">
                <a:latin typeface="Georgia" pitchFamily="18" charset="0"/>
              </a:rPr>
              <a:t>per</a:t>
            </a:r>
            <a:r>
              <a:rPr lang="en-US" sz="1900" i="1" dirty="0">
                <a:latin typeface="Georgia" pitchFamily="18" charset="0"/>
              </a:rPr>
              <a:t>”.</a:t>
            </a:r>
          </a:p>
          <a:p>
            <a:pPr marL="0" lvl="0" indent="0">
              <a:buNone/>
            </a:pPr>
            <a:endParaRPr lang="cs-CZ" sz="2400" dirty="0" smtClean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6110" y="-2158188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935793" y="3384897"/>
            <a:ext cx="388843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latin typeface="Georgia" pitchFamily="18" charset="0"/>
              </a:rPr>
              <a:t>= He won </a:t>
            </a:r>
            <a:r>
              <a:rPr lang="en-US" sz="1900" b="1" dirty="0">
                <a:latin typeface="Georgia" pitchFamily="18" charset="0"/>
              </a:rPr>
              <a:t>one</a:t>
            </a:r>
            <a:r>
              <a:rPr lang="en-US" sz="1900" dirty="0">
                <a:latin typeface="Georgia" pitchFamily="18" charset="0"/>
              </a:rPr>
              <a:t> million dollars</a:t>
            </a:r>
            <a:r>
              <a:rPr lang="en-US" sz="1900" dirty="0" smtClean="0">
                <a:latin typeface="Georgia" pitchFamily="18" charset="0"/>
              </a:rPr>
              <a:t>.</a:t>
            </a:r>
            <a:endParaRPr lang="en-US" sz="19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410347" y="3712468"/>
            <a:ext cx="389561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dirty="0">
                <a:latin typeface="Georgia" pitchFamily="18" charset="0"/>
              </a:rPr>
              <a:t>= I found </a:t>
            </a:r>
            <a:r>
              <a:rPr lang="en-US" sz="1900" b="1" dirty="0">
                <a:latin typeface="Georgia" pitchFamily="18" charset="0"/>
              </a:rPr>
              <a:t>one</a:t>
            </a:r>
            <a:r>
              <a:rPr lang="en-US" sz="1900" dirty="0">
                <a:latin typeface="Georgia" pitchFamily="18" charset="0"/>
              </a:rPr>
              <a:t> euro on the ground</a:t>
            </a:r>
            <a:r>
              <a:rPr lang="en-US" sz="1900" dirty="0" smtClean="0">
                <a:latin typeface="Georgia" pitchFamily="18" charset="0"/>
              </a:rPr>
              <a:t>.</a:t>
            </a:r>
            <a:endParaRPr lang="en-US" sz="1900" dirty="0">
              <a:latin typeface="Georgia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846587" y="4801612"/>
            <a:ext cx="4293163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dirty="0">
                <a:latin typeface="Georgia" pitchFamily="18" charset="0"/>
              </a:rPr>
              <a:t>= She can write twenty pages </a:t>
            </a:r>
            <a:r>
              <a:rPr lang="en-US" sz="1900" b="1" dirty="0">
                <a:latin typeface="Georgia" pitchFamily="18" charset="0"/>
              </a:rPr>
              <a:t>per</a:t>
            </a:r>
            <a:r>
              <a:rPr lang="en-US" sz="1900" dirty="0">
                <a:latin typeface="Georgia" pitchFamily="18" charset="0"/>
              </a:rPr>
              <a:t> day</a:t>
            </a:r>
            <a:r>
              <a:rPr lang="en-US" sz="1900" dirty="0" smtClean="0">
                <a:latin typeface="Georgia" pitchFamily="18" charset="0"/>
              </a:rPr>
              <a:t>.</a:t>
            </a:r>
            <a:endParaRPr lang="en-US" sz="1900" dirty="0">
              <a:latin typeface="Georgia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496909" y="5170909"/>
            <a:ext cx="379302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dirty="0">
                <a:latin typeface="Georgia" pitchFamily="18" charset="0"/>
              </a:rPr>
              <a:t>= The car went 220 </a:t>
            </a:r>
            <a:r>
              <a:rPr lang="en-US" sz="1900" dirty="0" smtClean="0">
                <a:latin typeface="Georgia" pitchFamily="18" charset="0"/>
              </a:rPr>
              <a:t>km </a:t>
            </a:r>
            <a:r>
              <a:rPr lang="en-US" sz="1900" b="1" dirty="0">
                <a:latin typeface="Georgia" pitchFamily="18" charset="0"/>
              </a:rPr>
              <a:t>per</a:t>
            </a:r>
            <a:r>
              <a:rPr lang="en-US" sz="1900" dirty="0">
                <a:latin typeface="Georgia" pitchFamily="18" charset="0"/>
              </a:rPr>
              <a:t> hour.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40815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Articles, quantifiers and determiners </a:t>
            </a:r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cs-CZ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" y="522520"/>
            <a:ext cx="9147244" cy="89511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the indefinite article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07504" y="1600200"/>
            <a:ext cx="8712968" cy="452596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b="1" i="1" dirty="0" smtClean="0">
                <a:latin typeface="Georgia" pitchFamily="18" charset="0"/>
              </a:rPr>
              <a:t>Look at the sentences:</a:t>
            </a:r>
          </a:p>
          <a:p>
            <a:pPr marL="0" indent="0">
              <a:buNone/>
            </a:pPr>
            <a:r>
              <a:rPr lang="en-US" sz="1900" dirty="0" smtClean="0">
                <a:latin typeface="Georgia" pitchFamily="18" charset="0"/>
              </a:rPr>
              <a:t>She’s </a:t>
            </a:r>
            <a:r>
              <a:rPr lang="en-US" sz="1900" b="1" dirty="0">
                <a:solidFill>
                  <a:srgbClr val="C00000"/>
                </a:solidFill>
                <a:latin typeface="Georgia" pitchFamily="18" charset="0"/>
              </a:rPr>
              <a:t>an</a:t>
            </a:r>
            <a:r>
              <a:rPr lang="en-US" sz="1900" dirty="0">
                <a:latin typeface="Georgia" pitchFamily="18" charset="0"/>
              </a:rPr>
              <a:t> </a:t>
            </a:r>
            <a:r>
              <a:rPr lang="en-US" sz="1900" dirty="0" smtClean="0">
                <a:latin typeface="Georgia" pitchFamily="18" charset="0"/>
              </a:rPr>
              <a:t>American.</a:t>
            </a:r>
            <a:endParaRPr lang="en-US" sz="1900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1900" dirty="0">
                <a:latin typeface="Georgia" pitchFamily="18" charset="0"/>
              </a:rPr>
              <a:t>He’s </a:t>
            </a:r>
            <a:r>
              <a:rPr lang="en-US" sz="1900" b="1" dirty="0">
                <a:solidFill>
                  <a:srgbClr val="C00000"/>
                </a:solidFill>
                <a:latin typeface="Georgia" pitchFamily="18" charset="0"/>
              </a:rPr>
              <a:t>a</a:t>
            </a:r>
            <a:r>
              <a:rPr lang="en-US" sz="1900" dirty="0">
                <a:latin typeface="Georgia" pitchFamily="18" charset="0"/>
              </a:rPr>
              <a:t> </a:t>
            </a:r>
            <a:r>
              <a:rPr lang="en-US" sz="1900" dirty="0" smtClean="0">
                <a:latin typeface="Georgia" pitchFamily="18" charset="0"/>
              </a:rPr>
              <a:t>German.</a:t>
            </a:r>
            <a:endParaRPr lang="en-US" sz="1900" dirty="0">
              <a:latin typeface="Georgia" pitchFamily="18" charset="0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en-US" sz="1900" i="1" dirty="0">
                <a:latin typeface="Georgia" pitchFamily="18" charset="0"/>
              </a:rPr>
              <a:t>Use the </a:t>
            </a:r>
            <a:r>
              <a:rPr lang="en-US" sz="1900" b="1" i="1" dirty="0">
                <a:latin typeface="Georgia" pitchFamily="18" charset="0"/>
              </a:rPr>
              <a:t>indefinite article</a:t>
            </a:r>
            <a:r>
              <a:rPr lang="en-US" sz="1900" i="1" dirty="0">
                <a:latin typeface="Georgia" pitchFamily="18" charset="0"/>
              </a:rPr>
              <a:t> with </a:t>
            </a:r>
            <a:r>
              <a:rPr lang="en-US" sz="1900" b="1" i="1" dirty="0" smtClean="0">
                <a:latin typeface="Georgia" pitchFamily="18" charset="0"/>
              </a:rPr>
              <a:t>nationalities</a:t>
            </a:r>
            <a:r>
              <a:rPr lang="en-US" sz="1900" i="1" dirty="0" smtClean="0">
                <a:latin typeface="Georgia" pitchFamily="18" charset="0"/>
              </a:rPr>
              <a:t> (in </a:t>
            </a:r>
            <a:r>
              <a:rPr lang="en-US" sz="1900" i="1" dirty="0">
                <a:latin typeface="Georgia" pitchFamily="18" charset="0"/>
              </a:rPr>
              <a:t>singular).</a:t>
            </a:r>
          </a:p>
          <a:p>
            <a:pPr marL="0" indent="0">
              <a:buNone/>
            </a:pPr>
            <a:endParaRPr lang="en-US" sz="1900" dirty="0" smtClean="0">
              <a:latin typeface="Georgia" pitchFamily="18" charset="0"/>
            </a:endParaRPr>
          </a:p>
          <a:p>
            <a:pPr marL="0" indent="0">
              <a:buNone/>
            </a:pPr>
            <a:endParaRPr lang="en-US" sz="19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1900" dirty="0" smtClean="0">
                <a:latin typeface="Georgia" pitchFamily="18" charset="0"/>
              </a:rPr>
              <a:t>(1) He’s a French</a:t>
            </a:r>
            <a:r>
              <a:rPr lang="en-US" sz="1900" b="1" dirty="0" smtClean="0">
                <a:latin typeface="Georgia" pitchFamily="18" charset="0"/>
              </a:rPr>
              <a:t>man</a:t>
            </a:r>
            <a:r>
              <a:rPr lang="en-US" sz="1900" dirty="0" smtClean="0">
                <a:latin typeface="Georgia" pitchFamily="18" charset="0"/>
              </a:rPr>
              <a:t>.</a:t>
            </a:r>
          </a:p>
          <a:p>
            <a:pPr marL="0" indent="0">
              <a:buNone/>
            </a:pPr>
            <a:r>
              <a:rPr lang="en-US" sz="1900" dirty="0" smtClean="0">
                <a:latin typeface="Georgia" pitchFamily="18" charset="0"/>
              </a:rPr>
              <a:t>(2) She’s a </a:t>
            </a:r>
            <a:r>
              <a:rPr lang="en-US" sz="1900" b="1" dirty="0" smtClean="0">
                <a:latin typeface="Georgia" pitchFamily="18" charset="0"/>
              </a:rPr>
              <a:t>Spaniard</a:t>
            </a:r>
            <a:r>
              <a:rPr lang="en-US" sz="1900" dirty="0" smtClean="0">
                <a:latin typeface="Georgia" pitchFamily="18" charset="0"/>
              </a:rPr>
              <a:t>. </a:t>
            </a:r>
            <a:endParaRPr lang="en-US" sz="1900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1900" dirty="0">
                <a:latin typeface="Georgia" pitchFamily="18" charset="0"/>
              </a:rPr>
              <a:t> </a:t>
            </a:r>
          </a:p>
          <a:p>
            <a:pPr marL="0" lvl="0" indent="0">
              <a:buNone/>
            </a:pPr>
            <a:r>
              <a:rPr lang="en-US" sz="1900" i="1" dirty="0" smtClean="0">
                <a:latin typeface="Georgia" panose="02040502050405020303" pitchFamily="18" charset="0"/>
              </a:rPr>
              <a:t>If the nationality adjective ends in </a:t>
            </a:r>
            <a:r>
              <a:rPr lang="en-US" sz="1900" b="1" i="1" dirty="0" smtClean="0">
                <a:latin typeface="Georgia" panose="02040502050405020303" pitchFamily="18" charset="0"/>
              </a:rPr>
              <a:t>–ish</a:t>
            </a:r>
            <a:r>
              <a:rPr lang="en-US" sz="1900" i="1" dirty="0" smtClean="0">
                <a:latin typeface="Georgia" panose="02040502050405020303" pitchFamily="18" charset="0"/>
              </a:rPr>
              <a:t>, </a:t>
            </a:r>
            <a:r>
              <a:rPr lang="en-US" sz="1900" b="1" i="1" dirty="0" smtClean="0">
                <a:latin typeface="Georgia" panose="02040502050405020303" pitchFamily="18" charset="0"/>
              </a:rPr>
              <a:t>–ch</a:t>
            </a:r>
            <a:r>
              <a:rPr lang="en-US" sz="1900" i="1" dirty="0" smtClean="0">
                <a:latin typeface="Georgia" panose="02040502050405020303" pitchFamily="18" charset="0"/>
              </a:rPr>
              <a:t> or </a:t>
            </a:r>
            <a:r>
              <a:rPr lang="en-US" sz="1900" b="1" i="1" dirty="0" smtClean="0">
                <a:latin typeface="Georgia" panose="02040502050405020303" pitchFamily="18" charset="0"/>
              </a:rPr>
              <a:t>–ese</a:t>
            </a:r>
            <a:r>
              <a:rPr lang="en-US" sz="1900" i="1" dirty="0" smtClean="0">
                <a:latin typeface="Georgia" panose="02040502050405020303" pitchFamily="18" charset="0"/>
              </a:rPr>
              <a:t>, it cannot be used by itself as a noun representing a person. </a:t>
            </a:r>
            <a:r>
              <a:rPr lang="en-US" sz="1900" b="1" i="1" dirty="0" smtClean="0">
                <a:latin typeface="Georgia" panose="02040502050405020303" pitchFamily="18" charset="0"/>
              </a:rPr>
              <a:t>–man</a:t>
            </a:r>
            <a:r>
              <a:rPr lang="en-US" sz="1900" i="1" dirty="0">
                <a:latin typeface="Georgia" panose="02040502050405020303" pitchFamily="18" charset="0"/>
              </a:rPr>
              <a:t>, </a:t>
            </a:r>
            <a:r>
              <a:rPr lang="en-US" sz="1900" b="1" i="1" dirty="0" smtClean="0">
                <a:latin typeface="Georgia" panose="02040502050405020303" pitchFamily="18" charset="0"/>
              </a:rPr>
              <a:t>–woman</a:t>
            </a:r>
            <a:r>
              <a:rPr lang="en-US" sz="1900" i="1" dirty="0" smtClean="0">
                <a:latin typeface="Georgia" panose="02040502050405020303" pitchFamily="18" charset="0"/>
              </a:rPr>
              <a:t> or </a:t>
            </a:r>
            <a:r>
              <a:rPr lang="en-US" sz="1900" b="1" i="1" dirty="0" smtClean="0">
                <a:latin typeface="Georgia" panose="02040502050405020303" pitchFamily="18" charset="0"/>
              </a:rPr>
              <a:t>–person</a:t>
            </a:r>
            <a:r>
              <a:rPr lang="en-US" sz="1900" i="1" dirty="0" smtClean="0">
                <a:latin typeface="Georgia" panose="02040502050405020303" pitchFamily="18" charset="0"/>
              </a:rPr>
              <a:t> has to be added (1), or </a:t>
            </a:r>
            <a:r>
              <a:rPr lang="en-US" sz="1900" i="1" dirty="0" smtClean="0">
                <a:latin typeface="Georgia" panose="02040502050405020303" pitchFamily="18" charset="0"/>
              </a:rPr>
              <a:t>a </a:t>
            </a:r>
            <a:r>
              <a:rPr lang="en-US" sz="1900" i="1" dirty="0" smtClean="0">
                <a:latin typeface="Georgia" panose="02040502050405020303" pitchFamily="18" charset="0"/>
              </a:rPr>
              <a:t>special word is used (2).  </a:t>
            </a:r>
            <a:endParaRPr lang="cs-CZ" sz="1900" i="1" dirty="0" smtClean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6110" y="-2158188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627784" y="4077072"/>
            <a:ext cx="2422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Georgia" pitchFamily="18" charset="0"/>
              </a:rPr>
              <a:t>(a person from Spain)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641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Articles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, quantifiers and determiners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cs-CZ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9940" y="522520"/>
            <a:ext cx="9153939" cy="89511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the </a:t>
            </a:r>
            <a:r>
              <a:rPr lang="en-US" b="1" dirty="0">
                <a:solidFill>
                  <a:srgbClr val="C00000"/>
                </a:solidFill>
                <a:latin typeface="Georgia" panose="02040502050405020303" pitchFamily="18" charset="0"/>
              </a:rPr>
              <a:t>indefinite article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55575" y="1340768"/>
            <a:ext cx="8878908" cy="5040560"/>
          </a:xfrm>
          <a:solidFill>
            <a:schemeClr val="bg1">
              <a:lumMod val="85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b="1" i="1" dirty="0" smtClean="0">
                <a:latin typeface="Georgia" pitchFamily="18" charset="0"/>
              </a:rPr>
              <a:t>Look at the sentences: </a:t>
            </a:r>
          </a:p>
          <a:p>
            <a:pPr marL="0" indent="0">
              <a:spcAft>
                <a:spcPts val="400"/>
              </a:spcAft>
              <a:buNone/>
            </a:pPr>
            <a:r>
              <a:rPr lang="en-US" sz="1900" dirty="0" smtClean="0">
                <a:latin typeface="Georgia" pitchFamily="18" charset="0"/>
              </a:rPr>
              <a:t>I </a:t>
            </a:r>
            <a:r>
              <a:rPr lang="en-US" sz="1900" dirty="0">
                <a:latin typeface="Georgia" pitchFamily="18" charset="0"/>
              </a:rPr>
              <a:t>drink a lot of </a:t>
            </a:r>
            <a:r>
              <a:rPr lang="en-US" sz="1800" b="1" dirty="0" smtClean="0">
                <a:solidFill>
                  <a:srgbClr val="C00000"/>
                </a:solidFill>
                <a:latin typeface="Georgia" pitchFamily="18" charset="0"/>
              </a:rPr>
              <a:t>Ø</a:t>
            </a: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1900" dirty="0" smtClean="0">
                <a:latin typeface="Georgia" pitchFamily="18" charset="0"/>
              </a:rPr>
              <a:t>coffee</a:t>
            </a:r>
            <a:r>
              <a:rPr lang="en-US" sz="1900" dirty="0">
                <a:latin typeface="Georgia" pitchFamily="18" charset="0"/>
              </a:rPr>
              <a:t>.</a:t>
            </a:r>
          </a:p>
          <a:p>
            <a:pPr marL="0" indent="0">
              <a:buNone/>
            </a:pPr>
            <a:r>
              <a:rPr lang="en-US" sz="1800" b="1" i="1" dirty="0">
                <a:latin typeface="Georgia" pitchFamily="18" charset="0"/>
              </a:rPr>
              <a:t>Non-count</a:t>
            </a:r>
            <a:r>
              <a:rPr lang="en-US" sz="1800" i="1" dirty="0">
                <a:latin typeface="Georgia" pitchFamily="18" charset="0"/>
              </a:rPr>
              <a:t> nouns are used </a:t>
            </a:r>
            <a:r>
              <a:rPr lang="en-US" sz="1800" b="1" i="1" dirty="0">
                <a:latin typeface="Georgia" pitchFamily="18" charset="0"/>
              </a:rPr>
              <a:t>without an article </a:t>
            </a:r>
            <a:r>
              <a:rPr lang="en-US" sz="1800" i="1" dirty="0">
                <a:latin typeface="Georgia" pitchFamily="18" charset="0"/>
              </a:rPr>
              <a:t>if we talk about the substance in </a:t>
            </a:r>
            <a:r>
              <a:rPr lang="en-US" sz="1800" i="1" dirty="0" smtClean="0">
                <a:latin typeface="Georgia" pitchFamily="18" charset="0"/>
              </a:rPr>
              <a:t>general. </a:t>
            </a:r>
            <a:endParaRPr lang="en-US" sz="1800" dirty="0" smtClean="0">
              <a:latin typeface="Georgia" pitchFamily="18" charset="0"/>
            </a:endParaRPr>
          </a:p>
          <a:p>
            <a:pPr marL="0" indent="0">
              <a:buNone/>
            </a:pPr>
            <a:endParaRPr lang="en-US" sz="1900" dirty="0" smtClean="0">
              <a:latin typeface="Georgia" pitchFamily="18" charset="0"/>
            </a:endParaRPr>
          </a:p>
          <a:p>
            <a:pPr marL="0" indent="0">
              <a:spcAft>
                <a:spcPts val="400"/>
              </a:spcAft>
              <a:buNone/>
            </a:pPr>
            <a:r>
              <a:rPr lang="en-US" sz="1900" dirty="0" smtClean="0">
                <a:latin typeface="Georgia" pitchFamily="18" charset="0"/>
              </a:rPr>
              <a:t>I </a:t>
            </a:r>
            <a:r>
              <a:rPr lang="en-US" sz="1900" dirty="0">
                <a:latin typeface="Georgia" pitchFamily="18" charset="0"/>
              </a:rPr>
              <a:t>have </a:t>
            </a:r>
            <a:r>
              <a:rPr lang="en-US" sz="1900" b="1" dirty="0">
                <a:solidFill>
                  <a:srgbClr val="C00000"/>
                </a:solidFill>
                <a:latin typeface="Georgia" pitchFamily="18" charset="0"/>
              </a:rPr>
              <a:t>a</a:t>
            </a:r>
            <a:r>
              <a:rPr lang="en-US" sz="1900" dirty="0">
                <a:latin typeface="Georgia" pitchFamily="18" charset="0"/>
              </a:rPr>
              <a:t> coffee every morning</a:t>
            </a:r>
            <a:r>
              <a:rPr lang="en-US" sz="1900" dirty="0" smtClean="0">
                <a:latin typeface="Georgia" pitchFamily="18" charset="0"/>
              </a:rPr>
              <a:t>.</a:t>
            </a:r>
          </a:p>
          <a:p>
            <a:pPr marL="0" indent="0">
              <a:buNone/>
            </a:pPr>
            <a:r>
              <a:rPr lang="en-US" sz="1800" i="1" dirty="0" smtClean="0">
                <a:latin typeface="Georgia" pitchFamily="18" charset="0"/>
              </a:rPr>
              <a:t>We can use </a:t>
            </a:r>
            <a:r>
              <a:rPr lang="en-US" sz="1800" i="1" dirty="0">
                <a:latin typeface="Georgia" pitchFamily="18" charset="0"/>
              </a:rPr>
              <a:t>an </a:t>
            </a:r>
            <a:r>
              <a:rPr lang="en-US" sz="1800" b="1" i="1" dirty="0">
                <a:latin typeface="Georgia" pitchFamily="18" charset="0"/>
              </a:rPr>
              <a:t>indefinite article </a:t>
            </a:r>
            <a:r>
              <a:rPr lang="en-US" sz="1800" i="1" dirty="0">
                <a:latin typeface="Georgia" pitchFamily="18" charset="0"/>
              </a:rPr>
              <a:t>with </a:t>
            </a:r>
            <a:r>
              <a:rPr lang="en-US" sz="1800" b="1" i="1" dirty="0">
                <a:latin typeface="Georgia" pitchFamily="18" charset="0"/>
              </a:rPr>
              <a:t>non-count nouns </a:t>
            </a:r>
            <a:r>
              <a:rPr lang="en-US" sz="1800" i="1" dirty="0" smtClean="0">
                <a:latin typeface="Georgia" pitchFamily="18" charset="0"/>
              </a:rPr>
              <a:t>if </a:t>
            </a:r>
            <a:r>
              <a:rPr lang="en-US" sz="1800" i="1" dirty="0">
                <a:latin typeface="Georgia" pitchFamily="18" charset="0"/>
              </a:rPr>
              <a:t>we </a:t>
            </a:r>
            <a:r>
              <a:rPr lang="en-US" sz="1800" i="1" dirty="0" smtClean="0">
                <a:latin typeface="Georgia" pitchFamily="18" charset="0"/>
              </a:rPr>
              <a:t>want to talk </a:t>
            </a:r>
            <a:r>
              <a:rPr lang="en-US" sz="1800" i="1" dirty="0">
                <a:latin typeface="Georgia" pitchFamily="18" charset="0"/>
              </a:rPr>
              <a:t>about </a:t>
            </a:r>
            <a:r>
              <a:rPr lang="en-US" sz="1800" b="1" i="1" dirty="0">
                <a:latin typeface="Georgia" pitchFamily="18" charset="0"/>
              </a:rPr>
              <a:t>one container </a:t>
            </a:r>
            <a:r>
              <a:rPr lang="en-US" sz="1800" i="1" dirty="0">
                <a:latin typeface="Georgia" pitchFamily="18" charset="0"/>
              </a:rPr>
              <a:t>(glass/box/mug/bottle...).</a:t>
            </a:r>
          </a:p>
          <a:p>
            <a:pPr marL="0" indent="0">
              <a:buNone/>
            </a:pPr>
            <a:endParaRPr lang="en-GB" sz="2400" b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b="1" dirty="0" smtClean="0">
              <a:latin typeface="Georgia" panose="02040502050405020303" pitchFamily="18" charset="0"/>
            </a:endParaRPr>
          </a:p>
          <a:p>
            <a:pPr marL="0" indent="0">
              <a:spcAft>
                <a:spcPts val="400"/>
              </a:spcAft>
              <a:buNone/>
            </a:pPr>
            <a:r>
              <a:rPr lang="sk-SK" sz="1900" dirty="0">
                <a:latin typeface="Georgia" pitchFamily="18" charset="0"/>
              </a:rPr>
              <a:t>That man </a:t>
            </a:r>
            <a:r>
              <a:rPr lang="sk-SK" sz="1900" dirty="0" smtClean="0">
                <a:latin typeface="Georgia" pitchFamily="18" charset="0"/>
              </a:rPr>
              <a:t>is</a:t>
            </a:r>
            <a:r>
              <a:rPr lang="en-US" sz="1900" dirty="0" smtClean="0">
                <a:latin typeface="Georgia" pitchFamily="18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Georgia" pitchFamily="18" charset="0"/>
              </a:rPr>
              <a:t>Ø</a:t>
            </a: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sk-SK" sz="1900" dirty="0" smtClean="0">
                <a:latin typeface="Georgia" pitchFamily="18" charset="0"/>
              </a:rPr>
              <a:t>Mr </a:t>
            </a:r>
            <a:r>
              <a:rPr lang="sk-SK" sz="1900" dirty="0">
                <a:latin typeface="Georgia" pitchFamily="18" charset="0"/>
              </a:rPr>
              <a:t>Smith.</a:t>
            </a:r>
            <a:endParaRPr lang="en-US" sz="1900" dirty="0">
              <a:latin typeface="Georgia" pitchFamily="18" charset="0"/>
            </a:endParaRPr>
          </a:p>
          <a:p>
            <a:pPr marL="0" indent="0">
              <a:buNone/>
            </a:pPr>
            <a:r>
              <a:rPr lang="sk-SK" sz="1800" b="1" i="1" dirty="0">
                <a:latin typeface="Georgia" pitchFamily="18" charset="0"/>
              </a:rPr>
              <a:t>Names</a:t>
            </a:r>
            <a:r>
              <a:rPr lang="sk-SK" sz="1800" i="1" dirty="0">
                <a:latin typeface="Georgia" pitchFamily="18" charset="0"/>
              </a:rPr>
              <a:t> are usually used </a:t>
            </a:r>
            <a:r>
              <a:rPr lang="sk-SK" sz="1800" b="1" i="1" dirty="0">
                <a:latin typeface="Georgia" pitchFamily="18" charset="0"/>
              </a:rPr>
              <a:t>without an article</a:t>
            </a:r>
            <a:r>
              <a:rPr lang="sk-SK" sz="1800" i="1" dirty="0" smtClean="0">
                <a:latin typeface="Georgia" pitchFamily="18" charset="0"/>
              </a:rPr>
              <a:t>.</a:t>
            </a:r>
            <a:endParaRPr lang="en-US" sz="1800" i="1" dirty="0" smtClean="0">
              <a:latin typeface="Georgia" pitchFamily="18" charset="0"/>
            </a:endParaRPr>
          </a:p>
          <a:p>
            <a:pPr marL="0" indent="0">
              <a:buNone/>
            </a:pPr>
            <a:endParaRPr lang="en-US" sz="1800" dirty="0" smtClean="0">
              <a:latin typeface="Georgia" pitchFamily="18" charset="0"/>
            </a:endParaRPr>
          </a:p>
          <a:p>
            <a:pPr marL="0" indent="0">
              <a:spcAft>
                <a:spcPts val="400"/>
              </a:spcAft>
              <a:buNone/>
            </a:pPr>
            <a:r>
              <a:rPr lang="sk-SK" sz="1900" dirty="0" smtClean="0">
                <a:latin typeface="Georgia" pitchFamily="18" charset="0"/>
              </a:rPr>
              <a:t>There’s </a:t>
            </a:r>
            <a:r>
              <a:rPr lang="sk-SK" sz="1900" b="1" dirty="0">
                <a:solidFill>
                  <a:srgbClr val="C00000"/>
                </a:solidFill>
                <a:latin typeface="Georgia" pitchFamily="18" charset="0"/>
              </a:rPr>
              <a:t>a</a:t>
            </a:r>
            <a:r>
              <a:rPr lang="sk-SK" sz="1900" dirty="0">
                <a:latin typeface="Georgia" pitchFamily="18" charset="0"/>
              </a:rPr>
              <a:t> Mr Smith waiting for you.</a:t>
            </a:r>
            <a:endParaRPr lang="en-US" sz="1900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1800" i="1" dirty="0" smtClean="0">
                <a:latin typeface="Georgia" pitchFamily="18" charset="0"/>
              </a:rPr>
              <a:t>We can use an </a:t>
            </a:r>
            <a:r>
              <a:rPr lang="en-US" sz="1800" b="1" i="1" dirty="0" smtClean="0">
                <a:latin typeface="Georgia" pitchFamily="18" charset="0"/>
              </a:rPr>
              <a:t>indefinite article </a:t>
            </a:r>
            <a:r>
              <a:rPr lang="en-US" sz="1800" i="1" dirty="0" smtClean="0">
                <a:latin typeface="Georgia" pitchFamily="18" charset="0"/>
              </a:rPr>
              <a:t>with </a:t>
            </a:r>
            <a:r>
              <a:rPr lang="en-US" sz="1800" b="1" i="1" dirty="0" smtClean="0">
                <a:latin typeface="Georgia" pitchFamily="18" charset="0"/>
              </a:rPr>
              <a:t>names</a:t>
            </a:r>
            <a:r>
              <a:rPr lang="en-US" sz="1800" i="1" dirty="0" smtClean="0">
                <a:latin typeface="Georgia" pitchFamily="18" charset="0"/>
              </a:rPr>
              <a:t> </a:t>
            </a:r>
            <a:r>
              <a:rPr lang="sk-SK" sz="1800" i="1" dirty="0" smtClean="0">
                <a:latin typeface="Georgia" pitchFamily="18" charset="0"/>
              </a:rPr>
              <a:t>if </a:t>
            </a:r>
            <a:r>
              <a:rPr lang="sk-SK" sz="1800" i="1" dirty="0">
                <a:latin typeface="Georgia" pitchFamily="18" charset="0"/>
              </a:rPr>
              <a:t>we want to express that we know the name</a:t>
            </a:r>
            <a:r>
              <a:rPr lang="en-US" sz="1800" i="1" dirty="0">
                <a:latin typeface="Georgia" pitchFamily="18" charset="0"/>
              </a:rPr>
              <a:t> of the person</a:t>
            </a:r>
            <a:r>
              <a:rPr lang="sk-SK" sz="1800" i="1" dirty="0">
                <a:latin typeface="Georgia" pitchFamily="18" charset="0"/>
              </a:rPr>
              <a:t>, but the person </a:t>
            </a:r>
            <a:r>
              <a:rPr lang="en-US" sz="1800" i="1" dirty="0">
                <a:latin typeface="Georgia" pitchFamily="18" charset="0"/>
              </a:rPr>
              <a:t>themselves </a:t>
            </a:r>
            <a:r>
              <a:rPr lang="sk-SK" sz="1800" i="1" dirty="0">
                <a:latin typeface="Georgia" pitchFamily="18" charset="0"/>
              </a:rPr>
              <a:t>is unknown to us</a:t>
            </a:r>
            <a:r>
              <a:rPr lang="sk-SK" sz="1800" i="1" dirty="0" smtClean="0">
                <a:latin typeface="Georgia" pitchFamily="18" charset="0"/>
              </a:rPr>
              <a:t>.</a:t>
            </a:r>
            <a:endParaRPr lang="en-US" sz="1800" i="1" dirty="0">
              <a:latin typeface="Georgia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331231" y="2781087"/>
            <a:ext cx="3147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Georgia" pitchFamily="18" charset="0"/>
              </a:rPr>
              <a:t>= I </a:t>
            </a:r>
            <a:r>
              <a:rPr lang="en-US" i="1" dirty="0">
                <a:latin typeface="Georgia" pitchFamily="18" charset="0"/>
              </a:rPr>
              <a:t>have </a:t>
            </a:r>
            <a:r>
              <a:rPr lang="en-US" b="1" i="1" dirty="0">
                <a:latin typeface="Georgia" pitchFamily="18" charset="0"/>
              </a:rPr>
              <a:t>one cup of </a:t>
            </a:r>
            <a:r>
              <a:rPr lang="en-US" i="1" dirty="0" smtClean="0">
                <a:latin typeface="Georgia" pitchFamily="18" charset="0"/>
              </a:rPr>
              <a:t>coffee.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000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0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Articles, quantifiers and determiners</a:t>
            </a:r>
            <a:endParaRPr lang="cs-CZ" sz="24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  <a:endParaRPr lang="cs-CZ" sz="16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67544" y="1340768"/>
            <a:ext cx="8089082" cy="4785395"/>
          </a:xfrm>
          <a:solidFill>
            <a:schemeClr val="bg1">
              <a:lumMod val="85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2100" b="1" i="1" dirty="0" smtClean="0">
                <a:latin typeface="Georgia" panose="02040502050405020303" pitchFamily="18" charset="0"/>
              </a:rPr>
              <a:t>Look at the nouns:</a:t>
            </a:r>
          </a:p>
          <a:p>
            <a:pPr marL="0" indent="0">
              <a:buNone/>
            </a:pPr>
            <a:endParaRPr lang="en-GB" sz="2100" i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100" i="1" dirty="0" smtClean="0">
                <a:latin typeface="Georgia" panose="02040502050405020303" pitchFamily="18" charset="0"/>
              </a:rPr>
              <a:t>BOX, DOG, CUSTOMER</a:t>
            </a:r>
          </a:p>
          <a:p>
            <a:pPr marL="0" indent="0">
              <a:buNone/>
            </a:pPr>
            <a:endParaRPr lang="en-GB" sz="2100" b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100" b="1" dirty="0" smtClean="0">
                <a:latin typeface="Georgia" panose="02040502050405020303" pitchFamily="18" charset="0"/>
              </a:rPr>
              <a:t>1</a:t>
            </a:r>
            <a:r>
              <a:rPr lang="en-GB" sz="2100" dirty="0" smtClean="0">
                <a:latin typeface="Georgia" panose="02040502050405020303" pitchFamily="18" charset="0"/>
              </a:rPr>
              <a:t> box, </a:t>
            </a:r>
            <a:r>
              <a:rPr lang="en-GB" sz="2100" b="1" dirty="0" smtClean="0">
                <a:latin typeface="Georgia" panose="02040502050405020303" pitchFamily="18" charset="0"/>
              </a:rPr>
              <a:t>2</a:t>
            </a:r>
            <a:r>
              <a:rPr lang="en-GB" sz="2100" dirty="0" smtClean="0">
                <a:latin typeface="Georgia" panose="02040502050405020303" pitchFamily="18" charset="0"/>
              </a:rPr>
              <a:t> box</a:t>
            </a:r>
            <a:r>
              <a:rPr lang="en-GB" sz="2100" b="1" dirty="0" smtClean="0">
                <a:latin typeface="Georgia" panose="02040502050405020303" pitchFamily="18" charset="0"/>
              </a:rPr>
              <a:t>es</a:t>
            </a:r>
            <a:r>
              <a:rPr lang="en-GB" sz="2100" dirty="0" smtClean="0">
                <a:latin typeface="Georgia" panose="02040502050405020303" pitchFamily="18" charset="0"/>
              </a:rPr>
              <a:t>, </a:t>
            </a:r>
            <a:r>
              <a:rPr lang="en-GB" sz="2100" b="1" dirty="0" smtClean="0">
                <a:latin typeface="Georgia" panose="02040502050405020303" pitchFamily="18" charset="0"/>
              </a:rPr>
              <a:t>3</a:t>
            </a:r>
            <a:r>
              <a:rPr lang="en-GB" sz="2100" dirty="0" smtClean="0">
                <a:latin typeface="Georgia" panose="02040502050405020303" pitchFamily="18" charset="0"/>
              </a:rPr>
              <a:t> box</a:t>
            </a:r>
            <a:r>
              <a:rPr lang="en-GB" sz="2100" b="1" dirty="0" smtClean="0">
                <a:latin typeface="Georgia" panose="02040502050405020303" pitchFamily="18" charset="0"/>
              </a:rPr>
              <a:t>es</a:t>
            </a:r>
            <a:r>
              <a:rPr lang="en-GB" sz="2100" dirty="0" smtClean="0">
                <a:latin typeface="Georgia" panose="02040502050405020303" pitchFamily="18" charset="0"/>
              </a:rPr>
              <a:t> …</a:t>
            </a:r>
          </a:p>
          <a:p>
            <a:pPr marL="0" indent="0">
              <a:buNone/>
            </a:pPr>
            <a:r>
              <a:rPr lang="en-GB" sz="2100" b="1" dirty="0" smtClean="0">
                <a:latin typeface="Georgia" panose="02040502050405020303" pitchFamily="18" charset="0"/>
              </a:rPr>
              <a:t>1</a:t>
            </a:r>
            <a:r>
              <a:rPr lang="en-GB" sz="2100" dirty="0" smtClean="0">
                <a:latin typeface="Georgia" panose="02040502050405020303" pitchFamily="18" charset="0"/>
              </a:rPr>
              <a:t> dog, </a:t>
            </a:r>
            <a:r>
              <a:rPr lang="en-GB" sz="2100" b="1" dirty="0" smtClean="0">
                <a:latin typeface="Georgia" panose="02040502050405020303" pitchFamily="18" charset="0"/>
              </a:rPr>
              <a:t>2</a:t>
            </a:r>
            <a:r>
              <a:rPr lang="en-GB" sz="2100" dirty="0" smtClean="0">
                <a:latin typeface="Georgia" panose="02040502050405020303" pitchFamily="18" charset="0"/>
              </a:rPr>
              <a:t> dog</a:t>
            </a:r>
            <a:r>
              <a:rPr lang="en-GB" sz="2100" b="1" dirty="0" smtClean="0">
                <a:latin typeface="Georgia" panose="02040502050405020303" pitchFamily="18" charset="0"/>
              </a:rPr>
              <a:t>s</a:t>
            </a:r>
            <a:r>
              <a:rPr lang="en-GB" sz="2100" dirty="0" smtClean="0">
                <a:latin typeface="Georgia" panose="02040502050405020303" pitchFamily="18" charset="0"/>
              </a:rPr>
              <a:t>, </a:t>
            </a:r>
            <a:r>
              <a:rPr lang="en-GB" sz="2100" b="1" dirty="0" smtClean="0">
                <a:latin typeface="Georgia" panose="02040502050405020303" pitchFamily="18" charset="0"/>
              </a:rPr>
              <a:t>3</a:t>
            </a:r>
            <a:r>
              <a:rPr lang="en-GB" sz="2100" dirty="0" smtClean="0">
                <a:latin typeface="Georgia" panose="02040502050405020303" pitchFamily="18" charset="0"/>
              </a:rPr>
              <a:t> dog</a:t>
            </a:r>
            <a:r>
              <a:rPr lang="en-GB" sz="2100" b="1" dirty="0" smtClean="0">
                <a:latin typeface="Georgia" panose="02040502050405020303" pitchFamily="18" charset="0"/>
              </a:rPr>
              <a:t>s </a:t>
            </a:r>
            <a:r>
              <a:rPr lang="en-GB" sz="2100" dirty="0" smtClean="0">
                <a:latin typeface="Georgia" panose="02040502050405020303" pitchFamily="18" charset="0"/>
              </a:rPr>
              <a:t>… </a:t>
            </a:r>
          </a:p>
          <a:p>
            <a:pPr marL="0" indent="0">
              <a:buNone/>
            </a:pPr>
            <a:r>
              <a:rPr lang="en-GB" sz="2100" b="1" dirty="0" smtClean="0">
                <a:latin typeface="Georgia" panose="02040502050405020303" pitchFamily="18" charset="0"/>
              </a:rPr>
              <a:t>1</a:t>
            </a:r>
            <a:r>
              <a:rPr lang="en-GB" sz="2100" dirty="0" smtClean="0">
                <a:latin typeface="Georgia" panose="02040502050405020303" pitchFamily="18" charset="0"/>
              </a:rPr>
              <a:t> customer, </a:t>
            </a:r>
            <a:r>
              <a:rPr lang="en-GB" sz="2100" b="1" dirty="0" smtClean="0">
                <a:latin typeface="Georgia" panose="02040502050405020303" pitchFamily="18" charset="0"/>
              </a:rPr>
              <a:t>2</a:t>
            </a:r>
            <a:r>
              <a:rPr lang="en-GB" sz="2100" dirty="0" smtClean="0">
                <a:latin typeface="Georgia" panose="02040502050405020303" pitchFamily="18" charset="0"/>
              </a:rPr>
              <a:t> customer</a:t>
            </a:r>
            <a:r>
              <a:rPr lang="en-GB" sz="2100" b="1" dirty="0" smtClean="0">
                <a:latin typeface="Georgia" panose="02040502050405020303" pitchFamily="18" charset="0"/>
              </a:rPr>
              <a:t>s</a:t>
            </a:r>
            <a:r>
              <a:rPr lang="en-GB" sz="2100" dirty="0" smtClean="0">
                <a:latin typeface="Georgia" panose="02040502050405020303" pitchFamily="18" charset="0"/>
              </a:rPr>
              <a:t>, </a:t>
            </a:r>
            <a:r>
              <a:rPr lang="en-GB" sz="2100" b="1" dirty="0" smtClean="0">
                <a:latin typeface="Georgia" panose="02040502050405020303" pitchFamily="18" charset="0"/>
              </a:rPr>
              <a:t>3</a:t>
            </a:r>
            <a:r>
              <a:rPr lang="en-GB" sz="2100" dirty="0" smtClean="0">
                <a:latin typeface="Georgia" panose="02040502050405020303" pitchFamily="18" charset="0"/>
              </a:rPr>
              <a:t> customer</a:t>
            </a:r>
            <a:r>
              <a:rPr lang="en-GB" sz="2100" b="1" dirty="0" smtClean="0">
                <a:latin typeface="Georgia" panose="02040502050405020303" pitchFamily="18" charset="0"/>
              </a:rPr>
              <a:t>s</a:t>
            </a:r>
            <a:r>
              <a:rPr lang="en-GB" sz="2100" dirty="0" smtClean="0">
                <a:latin typeface="Georgia" panose="02040502050405020303" pitchFamily="18" charset="0"/>
              </a:rPr>
              <a:t> …</a:t>
            </a:r>
          </a:p>
          <a:p>
            <a:pPr marL="0" indent="0">
              <a:buNone/>
            </a:pPr>
            <a:endParaRPr lang="en-GB" sz="21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sz="2100" i="1" dirty="0">
                <a:latin typeface="Georgia" pitchFamily="18" charset="0"/>
              </a:rPr>
              <a:t>If you can count </a:t>
            </a:r>
            <a:r>
              <a:rPr lang="en-US" sz="2100" i="1" dirty="0" smtClean="0">
                <a:latin typeface="Georgia" pitchFamily="18" charset="0"/>
              </a:rPr>
              <a:t>them </a:t>
            </a:r>
            <a:r>
              <a:rPr lang="en-GB" sz="2100" i="1" dirty="0">
                <a:latin typeface="Georgia" panose="02040502050405020303" pitchFamily="18" charset="0"/>
              </a:rPr>
              <a:t>(they are </a:t>
            </a:r>
            <a:r>
              <a:rPr lang="en-GB" sz="2100" b="1" i="1" dirty="0">
                <a:latin typeface="Georgia" panose="02040502050405020303" pitchFamily="18" charset="0"/>
              </a:rPr>
              <a:t>individuals</a:t>
            </a:r>
            <a:r>
              <a:rPr lang="en-GB" sz="2100" i="1" dirty="0" smtClean="0">
                <a:latin typeface="Georgia" panose="02040502050405020303" pitchFamily="18" charset="0"/>
              </a:rPr>
              <a:t>)</a:t>
            </a:r>
            <a:r>
              <a:rPr lang="en-US" sz="2100" i="1" dirty="0" smtClean="0">
                <a:latin typeface="Georgia" pitchFamily="18" charset="0"/>
              </a:rPr>
              <a:t>, </a:t>
            </a:r>
            <a:r>
              <a:rPr lang="en-US" sz="2100" i="1" dirty="0">
                <a:latin typeface="Georgia" pitchFamily="18" charset="0"/>
              </a:rPr>
              <a:t>they are </a:t>
            </a:r>
            <a:r>
              <a:rPr lang="en-US" sz="2100" b="1" i="1" dirty="0" smtClean="0">
                <a:latin typeface="Georgia" pitchFamily="18" charset="0"/>
              </a:rPr>
              <a:t>COUNT NOUNS</a:t>
            </a:r>
            <a:r>
              <a:rPr lang="en-US" sz="2100" i="1" dirty="0" smtClean="0">
                <a:latin typeface="Georgia" pitchFamily="18" charset="0"/>
              </a:rPr>
              <a:t>. </a:t>
            </a:r>
          </a:p>
          <a:p>
            <a:pPr marL="0" indent="0">
              <a:buNone/>
            </a:pPr>
            <a:endParaRPr lang="en-US" sz="2100" dirty="0" smtClean="0">
              <a:latin typeface="Georgia" pitchFamily="18" charset="0"/>
            </a:endParaRPr>
          </a:p>
          <a:p>
            <a:pPr marL="0" indent="0">
              <a:buNone/>
            </a:pPr>
            <a:endParaRPr lang="en-US" sz="2100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100" i="1" dirty="0" smtClean="0">
                <a:latin typeface="Georgia" pitchFamily="18" charset="0"/>
              </a:rPr>
              <a:t>MILK, SNOW, LOVE</a:t>
            </a:r>
            <a:endParaRPr lang="en-US" sz="2100" b="1" dirty="0">
              <a:latin typeface="Georgia" pitchFamily="18" charset="0"/>
            </a:endParaRPr>
          </a:p>
          <a:p>
            <a:pPr marL="0" indent="0">
              <a:buNone/>
            </a:pPr>
            <a:endParaRPr lang="en-US" sz="2100" strike="sngStrike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100" strike="sngStrike" dirty="0" smtClean="0">
                <a:latin typeface="Georgia" pitchFamily="18" charset="0"/>
              </a:rPr>
              <a:t>1 </a:t>
            </a:r>
            <a:r>
              <a:rPr lang="en-US" sz="2100" strike="sngStrike" dirty="0">
                <a:latin typeface="Georgia" pitchFamily="18" charset="0"/>
              </a:rPr>
              <a:t>milk, 2 milks, 3 milks,...</a:t>
            </a:r>
            <a:endParaRPr lang="en-US" sz="2100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100" strike="sngStrike" dirty="0">
                <a:latin typeface="Georgia" pitchFamily="18" charset="0"/>
              </a:rPr>
              <a:t>1 snow, 2 </a:t>
            </a:r>
            <a:r>
              <a:rPr lang="en-US" sz="2100" strike="sngStrike" dirty="0" smtClean="0">
                <a:latin typeface="Georgia" pitchFamily="18" charset="0"/>
              </a:rPr>
              <a:t>snows, </a:t>
            </a:r>
            <a:r>
              <a:rPr lang="en-US" sz="2100" strike="sngStrike" dirty="0">
                <a:latin typeface="Georgia" pitchFamily="18" charset="0"/>
              </a:rPr>
              <a:t>3 </a:t>
            </a:r>
            <a:r>
              <a:rPr lang="en-US" sz="2100" strike="sngStrike" dirty="0" smtClean="0">
                <a:latin typeface="Georgia" pitchFamily="18" charset="0"/>
              </a:rPr>
              <a:t>snows, </a:t>
            </a:r>
            <a:r>
              <a:rPr lang="en-US" sz="2100" strike="sngStrike" dirty="0">
                <a:latin typeface="Georgia" pitchFamily="18" charset="0"/>
              </a:rPr>
              <a:t>...</a:t>
            </a:r>
            <a:endParaRPr lang="en-US" sz="2100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100" strike="sngStrike" dirty="0">
                <a:latin typeface="Georgia" pitchFamily="18" charset="0"/>
              </a:rPr>
              <a:t>1 love, 2 loves, 3 loves,...</a:t>
            </a:r>
            <a:endParaRPr lang="en-US" sz="2100" dirty="0">
              <a:latin typeface="Georgia" pitchFamily="18" charset="0"/>
            </a:endParaRPr>
          </a:p>
          <a:p>
            <a:pPr marL="0" indent="0">
              <a:buNone/>
            </a:pPr>
            <a:endParaRPr lang="en-US" sz="2100" dirty="0" smtClean="0">
              <a:latin typeface="Georgia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384"/>
              </a:spcBef>
              <a:buNone/>
            </a:pPr>
            <a:r>
              <a:rPr lang="en-US" sz="2100" i="1" dirty="0" smtClean="0">
                <a:latin typeface="Georgia" pitchFamily="18" charset="0"/>
              </a:rPr>
              <a:t>If </a:t>
            </a:r>
            <a:r>
              <a:rPr lang="en-US" sz="2100" i="1" dirty="0">
                <a:latin typeface="Georgia" pitchFamily="18" charset="0"/>
              </a:rPr>
              <a:t>you </a:t>
            </a:r>
            <a:r>
              <a:rPr lang="en-US" sz="2100" i="1" dirty="0" smtClean="0">
                <a:latin typeface="Georgia" pitchFamily="18" charset="0"/>
              </a:rPr>
              <a:t>can’t </a:t>
            </a:r>
            <a:r>
              <a:rPr lang="en-US" sz="2100" i="1" dirty="0">
                <a:latin typeface="Georgia" pitchFamily="18" charset="0"/>
              </a:rPr>
              <a:t>count </a:t>
            </a:r>
            <a:r>
              <a:rPr lang="en-US" sz="2100" i="1" dirty="0" smtClean="0">
                <a:latin typeface="Georgia" pitchFamily="18" charset="0"/>
              </a:rPr>
              <a:t>them (they are part of a </a:t>
            </a:r>
            <a:r>
              <a:rPr lang="en-US" sz="2100" b="1" i="1" dirty="0" smtClean="0">
                <a:latin typeface="Georgia" pitchFamily="18" charset="0"/>
              </a:rPr>
              <a:t>mass</a:t>
            </a:r>
            <a:r>
              <a:rPr lang="en-US" sz="2100" i="1" dirty="0" smtClean="0">
                <a:latin typeface="Georgia" pitchFamily="18" charset="0"/>
              </a:rPr>
              <a:t> or are </a:t>
            </a:r>
            <a:r>
              <a:rPr lang="en-US" sz="2100" b="1" i="1" dirty="0" smtClean="0">
                <a:latin typeface="Georgia" pitchFamily="18" charset="0"/>
              </a:rPr>
              <a:t>abstract nouns</a:t>
            </a:r>
            <a:r>
              <a:rPr lang="en-US" sz="2100" i="1" dirty="0" smtClean="0">
                <a:latin typeface="Georgia" pitchFamily="18" charset="0"/>
              </a:rPr>
              <a:t>), </a:t>
            </a:r>
            <a:r>
              <a:rPr lang="en-US" sz="2100" i="1" dirty="0">
                <a:latin typeface="Georgia" pitchFamily="18" charset="0"/>
              </a:rPr>
              <a:t>they are </a:t>
            </a:r>
            <a:r>
              <a:rPr lang="en-US" sz="2100" b="1" i="1" dirty="0" smtClean="0">
                <a:latin typeface="Georgia" pitchFamily="18" charset="0"/>
              </a:rPr>
              <a:t>NON-COUNT NOUNS</a:t>
            </a:r>
            <a:r>
              <a:rPr lang="en-US" sz="2100" i="1" dirty="0" smtClean="0">
                <a:latin typeface="Georgia" pitchFamily="18" charset="0"/>
              </a:rPr>
              <a:t>.</a:t>
            </a:r>
            <a:endParaRPr lang="en-US" sz="2100" i="1" dirty="0">
              <a:latin typeface="Georgia" pitchFamily="18" charset="0"/>
            </a:endParaRPr>
          </a:p>
          <a:p>
            <a:pPr marL="0" indent="0">
              <a:buNone/>
            </a:pPr>
            <a:endParaRPr lang="en-US" sz="1400" dirty="0" smtClean="0">
              <a:latin typeface="Georgia" pitchFamily="18" charset="0"/>
            </a:endParaRPr>
          </a:p>
          <a:p>
            <a:pPr marL="0" indent="0">
              <a:buNone/>
            </a:pPr>
            <a:endParaRPr lang="en-US" sz="1200" dirty="0">
              <a:latin typeface="Georgia" pitchFamily="18" charset="0"/>
            </a:endParaRPr>
          </a:p>
          <a:p>
            <a:pPr marL="0" indent="0">
              <a:buNone/>
            </a:pPr>
            <a:endParaRPr lang="en-US" sz="1200" dirty="0" smtClean="0">
              <a:latin typeface="Georgia" pitchFamily="18" charset="0"/>
            </a:endParaRPr>
          </a:p>
          <a:p>
            <a:pPr marL="0" indent="0">
              <a:buNone/>
            </a:pPr>
            <a:endParaRPr lang="en-GB" sz="1200" b="1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-9939" y="504000"/>
            <a:ext cx="9153939" cy="764760"/>
          </a:xfrm>
        </p:spPr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countability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42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Articles, quantifiers and determiners 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GB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22520"/>
            <a:ext cx="9144000" cy="89511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the definite article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484784"/>
            <a:ext cx="8782963" cy="4896544"/>
          </a:xfrm>
          <a:solidFill>
            <a:schemeClr val="bg1">
              <a:lumMod val="85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200" b="1" i="1" dirty="0" smtClean="0">
                <a:latin typeface="Georgia" pitchFamily="18" charset="0"/>
              </a:rPr>
              <a:t>Look at the sentences: </a:t>
            </a:r>
          </a:p>
          <a:p>
            <a:pPr marL="0" indent="0">
              <a:buNone/>
            </a:pPr>
            <a:r>
              <a:rPr lang="en-US" sz="2200" dirty="0" smtClean="0">
                <a:latin typeface="Georgia" pitchFamily="18" charset="0"/>
              </a:rPr>
              <a:t>This </a:t>
            </a:r>
            <a:r>
              <a:rPr lang="en-US" sz="2200" dirty="0">
                <a:latin typeface="Georgia" pitchFamily="18" charset="0"/>
              </a:rPr>
              <a:t>is </a:t>
            </a:r>
            <a:r>
              <a:rPr lang="en-US" sz="2200" b="1" dirty="0">
                <a:solidFill>
                  <a:srgbClr val="C00000"/>
                </a:solidFill>
                <a:latin typeface="Georgia" pitchFamily="18" charset="0"/>
              </a:rPr>
              <a:t>the</a:t>
            </a:r>
            <a:r>
              <a:rPr lang="en-US" sz="2200" dirty="0">
                <a:latin typeface="Georgia" pitchFamily="18" charset="0"/>
              </a:rPr>
              <a:t> best cafe in the town.</a:t>
            </a:r>
          </a:p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en-US" sz="2200" i="1" dirty="0">
                <a:latin typeface="Georgia" pitchFamily="18" charset="0"/>
              </a:rPr>
              <a:t>Use the </a:t>
            </a:r>
            <a:r>
              <a:rPr lang="en-US" sz="2200" b="1" i="1" dirty="0">
                <a:latin typeface="Georgia" pitchFamily="18" charset="0"/>
              </a:rPr>
              <a:t>definite article </a:t>
            </a:r>
            <a:r>
              <a:rPr lang="en-US" sz="2200" i="1" dirty="0">
                <a:latin typeface="Georgia" pitchFamily="18" charset="0"/>
              </a:rPr>
              <a:t>with </a:t>
            </a:r>
            <a:r>
              <a:rPr lang="en-US" sz="2200" b="1" i="1" dirty="0">
                <a:latin typeface="Georgia" pitchFamily="18" charset="0"/>
              </a:rPr>
              <a:t>superlatives</a:t>
            </a:r>
            <a:r>
              <a:rPr lang="en-US" sz="2200" i="1" dirty="0">
                <a:latin typeface="Georgia" pitchFamily="18" charset="0"/>
              </a:rPr>
              <a:t> (there is </a:t>
            </a:r>
            <a:r>
              <a:rPr lang="en-US" sz="2200" i="1" dirty="0" smtClean="0">
                <a:latin typeface="Georgia" pitchFamily="18" charset="0"/>
              </a:rPr>
              <a:t>always only </a:t>
            </a:r>
            <a:r>
              <a:rPr lang="en-US" sz="2200" i="1" dirty="0">
                <a:latin typeface="Georgia" pitchFamily="18" charset="0"/>
              </a:rPr>
              <a:t>one superlative </a:t>
            </a:r>
            <a:r>
              <a:rPr lang="en-US" sz="2200" i="1" dirty="0" smtClean="0">
                <a:latin typeface="Georgia" pitchFamily="18" charset="0"/>
              </a:rPr>
              <a:t>thing/person).</a:t>
            </a:r>
            <a:endParaRPr lang="en-US" sz="2200" i="1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Georgia" pitchFamily="18" charset="0"/>
              </a:rPr>
              <a:t> </a:t>
            </a:r>
          </a:p>
          <a:p>
            <a:pPr marL="0" indent="0">
              <a:buNone/>
            </a:pPr>
            <a:r>
              <a:rPr lang="en-US" sz="2200" dirty="0">
                <a:latin typeface="Georgia" pitchFamily="18" charset="0"/>
              </a:rPr>
              <a:t>This is </a:t>
            </a:r>
            <a:r>
              <a:rPr lang="en-US" sz="2200" b="1" dirty="0">
                <a:solidFill>
                  <a:srgbClr val="C00000"/>
                </a:solidFill>
                <a:latin typeface="Georgia" pitchFamily="18" charset="0"/>
              </a:rPr>
              <a:t>the</a:t>
            </a:r>
            <a:r>
              <a:rPr lang="en-US" sz="2200" dirty="0">
                <a:latin typeface="Georgia" pitchFamily="18" charset="0"/>
              </a:rPr>
              <a:t> first time I’ve been to </a:t>
            </a:r>
            <a:r>
              <a:rPr lang="en-US" sz="2200" dirty="0" smtClean="0">
                <a:latin typeface="Georgia" pitchFamily="18" charset="0"/>
              </a:rPr>
              <a:t>Brighton</a:t>
            </a:r>
            <a:r>
              <a:rPr lang="en-US" sz="2200" dirty="0">
                <a:latin typeface="Georgia" pitchFamily="18" charset="0"/>
              </a:rPr>
              <a:t>.</a:t>
            </a:r>
          </a:p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en-US" sz="2200" i="1" dirty="0">
                <a:latin typeface="Georgia" pitchFamily="18" charset="0"/>
              </a:rPr>
              <a:t>Use the </a:t>
            </a:r>
            <a:r>
              <a:rPr lang="en-US" sz="2200" b="1" i="1" dirty="0">
                <a:latin typeface="Georgia" pitchFamily="18" charset="0"/>
              </a:rPr>
              <a:t>definite article </a:t>
            </a:r>
            <a:r>
              <a:rPr lang="en-US" sz="2200" i="1" dirty="0">
                <a:latin typeface="Georgia" pitchFamily="18" charset="0"/>
              </a:rPr>
              <a:t>with </a:t>
            </a:r>
            <a:r>
              <a:rPr lang="en-US" sz="2200" b="1" i="1" dirty="0">
                <a:latin typeface="Georgia" pitchFamily="18" charset="0"/>
              </a:rPr>
              <a:t>ordinal numbers </a:t>
            </a:r>
            <a:r>
              <a:rPr lang="en-US" sz="2200" i="1" dirty="0">
                <a:latin typeface="Georgia" pitchFamily="18" charset="0"/>
              </a:rPr>
              <a:t>(the first, the second, the hundredth... =&gt; there is </a:t>
            </a:r>
            <a:r>
              <a:rPr lang="en-US" sz="2200" i="1" dirty="0" smtClean="0">
                <a:latin typeface="Georgia" pitchFamily="18" charset="0"/>
              </a:rPr>
              <a:t>always only </a:t>
            </a:r>
            <a:r>
              <a:rPr lang="en-US" sz="2200" i="1" dirty="0">
                <a:latin typeface="Georgia" pitchFamily="18" charset="0"/>
              </a:rPr>
              <a:t>one in that place</a:t>
            </a:r>
            <a:r>
              <a:rPr lang="en-US" sz="2200" i="1" dirty="0" smtClean="0">
                <a:latin typeface="Georgia" pitchFamily="18" charset="0"/>
              </a:rPr>
              <a:t>).</a:t>
            </a:r>
            <a:endParaRPr lang="en-US" sz="2200" i="1" dirty="0">
              <a:latin typeface="Georgia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Georgia" pitchFamily="18" charset="0"/>
              </a:rPr>
              <a:t>She </a:t>
            </a:r>
            <a:r>
              <a:rPr lang="en-US" sz="2200" dirty="0">
                <a:latin typeface="Georgia" pitchFamily="18" charset="0"/>
              </a:rPr>
              <a:t>plays </a:t>
            </a:r>
            <a:r>
              <a:rPr lang="en-US" sz="2200" b="1" dirty="0">
                <a:solidFill>
                  <a:srgbClr val="C00000"/>
                </a:solidFill>
                <a:latin typeface="Georgia" pitchFamily="18" charset="0"/>
              </a:rPr>
              <a:t>the</a:t>
            </a:r>
            <a:r>
              <a:rPr lang="en-US" sz="2200" dirty="0">
                <a:latin typeface="Georgia" pitchFamily="18" charset="0"/>
              </a:rPr>
              <a:t> drums.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200" i="1" dirty="0">
                <a:latin typeface="Georgia" pitchFamily="18" charset="0"/>
              </a:rPr>
              <a:t>Use the </a:t>
            </a:r>
            <a:r>
              <a:rPr lang="en-US" sz="2200" b="1" i="1" dirty="0">
                <a:latin typeface="Georgia" pitchFamily="18" charset="0"/>
              </a:rPr>
              <a:t>definite article </a:t>
            </a:r>
            <a:r>
              <a:rPr lang="en-US" sz="2200" i="1" dirty="0">
                <a:latin typeface="Georgia" pitchFamily="18" charset="0"/>
              </a:rPr>
              <a:t>with </a:t>
            </a:r>
            <a:r>
              <a:rPr lang="en-US" sz="2200" b="1" i="1" dirty="0">
                <a:latin typeface="Georgia" pitchFamily="18" charset="0"/>
              </a:rPr>
              <a:t>musical instruments</a:t>
            </a:r>
            <a:r>
              <a:rPr lang="en-US" sz="2200" i="1" dirty="0">
                <a:latin typeface="Georgia" pitchFamily="18" charset="0"/>
              </a:rPr>
              <a:t>.</a:t>
            </a:r>
          </a:p>
          <a:p>
            <a:pPr marL="0" indent="0">
              <a:buNone/>
            </a:pPr>
            <a:r>
              <a:rPr lang="en-US" sz="2200" dirty="0">
                <a:latin typeface="Georgia" pitchFamily="18" charset="0"/>
              </a:rPr>
              <a:t> 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C00000"/>
                </a:solidFill>
                <a:latin typeface="Georgia" pitchFamily="18" charset="0"/>
              </a:rPr>
              <a:t>The</a:t>
            </a:r>
            <a:r>
              <a:rPr lang="en-US" sz="2200" dirty="0">
                <a:latin typeface="Georgia" pitchFamily="18" charset="0"/>
              </a:rPr>
              <a:t> police are looking for a missing girl.</a:t>
            </a:r>
          </a:p>
          <a:p>
            <a:pPr marL="0" indent="0">
              <a:buNone/>
            </a:pPr>
            <a:r>
              <a:rPr lang="en-US" sz="2200" dirty="0">
                <a:latin typeface="Georgia" pitchFamily="18" charset="0"/>
              </a:rPr>
              <a:t>Germany is a member of </a:t>
            </a:r>
            <a:r>
              <a:rPr lang="en-US" sz="2200" b="1" dirty="0">
                <a:solidFill>
                  <a:srgbClr val="C00000"/>
                </a:solidFill>
                <a:latin typeface="Georgia" pitchFamily="18" charset="0"/>
              </a:rPr>
              <a:t>the</a:t>
            </a:r>
            <a:r>
              <a:rPr lang="en-US" sz="2200" dirty="0">
                <a:latin typeface="Georgia" pitchFamily="18" charset="0"/>
              </a:rPr>
              <a:t> EU.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200" i="1" dirty="0">
                <a:latin typeface="Georgia" pitchFamily="18" charset="0"/>
              </a:rPr>
              <a:t>Use the </a:t>
            </a:r>
            <a:r>
              <a:rPr lang="en-US" sz="2200" b="1" i="1" dirty="0">
                <a:latin typeface="Georgia" pitchFamily="18" charset="0"/>
              </a:rPr>
              <a:t>definite article </a:t>
            </a:r>
            <a:r>
              <a:rPr lang="en-US" sz="2200" i="1" dirty="0">
                <a:latin typeface="Georgia" pitchFamily="18" charset="0"/>
              </a:rPr>
              <a:t>with </a:t>
            </a:r>
            <a:r>
              <a:rPr lang="en-US" sz="2200" b="1" i="1" dirty="0">
                <a:latin typeface="Georgia" pitchFamily="18" charset="0"/>
              </a:rPr>
              <a:t>organisations </a:t>
            </a:r>
            <a:r>
              <a:rPr lang="en-US" sz="2200" i="1" dirty="0">
                <a:latin typeface="Georgia" pitchFamily="18" charset="0"/>
              </a:rPr>
              <a:t>and</a:t>
            </a:r>
            <a:r>
              <a:rPr lang="en-US" sz="2200" b="1" i="1" dirty="0">
                <a:latin typeface="Georgia" pitchFamily="18" charset="0"/>
              </a:rPr>
              <a:t> institutions</a:t>
            </a:r>
            <a:r>
              <a:rPr lang="en-US" sz="2200" i="1" dirty="0">
                <a:latin typeface="Georgia" pitchFamily="18" charset="0"/>
              </a:rPr>
              <a:t>.</a:t>
            </a:r>
          </a:p>
          <a:p>
            <a:pPr marL="0" indent="0">
              <a:buNone/>
            </a:pPr>
            <a:endParaRPr lang="en-US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2400" b="1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5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Articles, quantifiers and determiners 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GB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22520"/>
            <a:ext cx="9144000" cy="890256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the </a:t>
            </a:r>
            <a:r>
              <a:rPr lang="en-GB" b="1" dirty="0">
                <a:solidFill>
                  <a:srgbClr val="C00000"/>
                </a:solidFill>
                <a:latin typeface="Georgia" panose="02040502050405020303" pitchFamily="18" charset="0"/>
              </a:rPr>
              <a:t>definite article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772816"/>
            <a:ext cx="8892480" cy="460851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b="1" i="1" dirty="0" smtClean="0">
                <a:latin typeface="Georgia" pitchFamily="18" charset="0"/>
              </a:rPr>
              <a:t>Look at the sentences:</a:t>
            </a: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I’m </a:t>
            </a:r>
            <a:r>
              <a:rPr lang="en-US" sz="2000" dirty="0">
                <a:latin typeface="Georgia" pitchFamily="18" charset="0"/>
              </a:rPr>
              <a:t>going to </a:t>
            </a:r>
            <a:r>
              <a:rPr lang="en-US" sz="2000" b="1" dirty="0">
                <a:solidFill>
                  <a:srgbClr val="C00000"/>
                </a:solidFill>
                <a:latin typeface="Georgia" pitchFamily="18" charset="0"/>
              </a:rPr>
              <a:t>the</a:t>
            </a:r>
            <a:r>
              <a:rPr lang="en-US" sz="2000" dirty="0">
                <a:latin typeface="Georgia" pitchFamily="18" charset="0"/>
              </a:rPr>
              <a:t> United Kingdom for a holiday.</a:t>
            </a:r>
          </a:p>
          <a:p>
            <a:pPr marL="0" indent="0">
              <a:buNone/>
            </a:pPr>
            <a:r>
              <a:rPr lang="en-US" sz="2000" dirty="0">
                <a:latin typeface="Georgia" pitchFamily="18" charset="0"/>
              </a:rPr>
              <a:t>I really love </a:t>
            </a:r>
            <a:r>
              <a:rPr lang="en-US" sz="2000" b="1" dirty="0">
                <a:solidFill>
                  <a:srgbClr val="C00000"/>
                </a:solidFill>
                <a:latin typeface="Georgia" pitchFamily="18" charset="0"/>
              </a:rPr>
              <a:t>the</a:t>
            </a:r>
            <a:r>
              <a:rPr lang="en-US" sz="2000" dirty="0">
                <a:latin typeface="Georgia" pitchFamily="18" charset="0"/>
              </a:rPr>
              <a:t> Netherlands.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000" i="1" dirty="0">
                <a:latin typeface="Georgia" pitchFamily="18" charset="0"/>
              </a:rPr>
              <a:t>Use the </a:t>
            </a:r>
            <a:r>
              <a:rPr lang="en-US" sz="2000" b="1" i="1" dirty="0">
                <a:latin typeface="Georgia" pitchFamily="18" charset="0"/>
              </a:rPr>
              <a:t>definite article </a:t>
            </a:r>
            <a:r>
              <a:rPr lang="en-US" sz="2000" i="1" dirty="0">
                <a:latin typeface="Georgia" pitchFamily="18" charset="0"/>
              </a:rPr>
              <a:t>with </a:t>
            </a:r>
            <a:r>
              <a:rPr lang="en-US" sz="2000" b="1" i="1" dirty="0">
                <a:latin typeface="Georgia" pitchFamily="18" charset="0"/>
              </a:rPr>
              <a:t>countries</a:t>
            </a:r>
            <a:r>
              <a:rPr lang="en-US" sz="2000" i="1" dirty="0">
                <a:latin typeface="Georgia" pitchFamily="18" charset="0"/>
              </a:rPr>
              <a:t> with </a:t>
            </a:r>
            <a:r>
              <a:rPr lang="en-US" sz="2000" b="1" i="1" dirty="0">
                <a:latin typeface="Georgia" pitchFamily="18" charset="0"/>
              </a:rPr>
              <a:t>state</a:t>
            </a:r>
            <a:r>
              <a:rPr lang="en-US" sz="2000" i="1" dirty="0">
                <a:latin typeface="Georgia" pitchFamily="18" charset="0"/>
              </a:rPr>
              <a:t>, </a:t>
            </a:r>
            <a:r>
              <a:rPr lang="en-US" sz="2000" b="1" i="1" dirty="0">
                <a:latin typeface="Georgia" pitchFamily="18" charset="0"/>
              </a:rPr>
              <a:t>kingdom</a:t>
            </a:r>
            <a:r>
              <a:rPr lang="en-US" sz="2000" i="1" dirty="0">
                <a:latin typeface="Georgia" pitchFamily="18" charset="0"/>
              </a:rPr>
              <a:t> or </a:t>
            </a:r>
            <a:r>
              <a:rPr lang="en-US" sz="2000" b="1" i="1" dirty="0">
                <a:latin typeface="Georgia" pitchFamily="18" charset="0"/>
              </a:rPr>
              <a:t>republic</a:t>
            </a:r>
            <a:r>
              <a:rPr lang="en-US" sz="2000" i="1" dirty="0">
                <a:latin typeface="Georgia" pitchFamily="18" charset="0"/>
              </a:rPr>
              <a:t> in the name, or with </a:t>
            </a:r>
            <a:r>
              <a:rPr lang="en-US" sz="2000" b="1" i="1" dirty="0" smtClean="0">
                <a:latin typeface="Georgia" pitchFamily="18" charset="0"/>
              </a:rPr>
              <a:t>country names </a:t>
            </a:r>
            <a:r>
              <a:rPr lang="en-US" sz="2000" b="1" i="1" dirty="0">
                <a:latin typeface="Georgia" pitchFamily="18" charset="0"/>
              </a:rPr>
              <a:t>in plural</a:t>
            </a:r>
            <a:r>
              <a:rPr lang="en-US" sz="2000" i="1" dirty="0">
                <a:latin typeface="Georgia" pitchFamily="18" charset="0"/>
              </a:rPr>
              <a:t>.</a:t>
            </a:r>
          </a:p>
          <a:p>
            <a:pPr marL="0" indent="0">
              <a:buNone/>
            </a:pPr>
            <a:r>
              <a:rPr lang="en-US" sz="2000" dirty="0">
                <a:latin typeface="Georgia" pitchFamily="18" charset="0"/>
              </a:rPr>
              <a:t> </a:t>
            </a:r>
          </a:p>
          <a:p>
            <a:pPr marL="0" indent="0">
              <a:buNone/>
            </a:pPr>
            <a:r>
              <a:rPr lang="en-US" sz="2000" dirty="0">
                <a:latin typeface="Georgia" pitchFamily="18" charset="0"/>
              </a:rPr>
              <a:t>She would like to climb in </a:t>
            </a:r>
            <a:r>
              <a:rPr lang="en-US" sz="2000" b="1" dirty="0">
                <a:solidFill>
                  <a:srgbClr val="C00000"/>
                </a:solidFill>
                <a:latin typeface="Georgia" pitchFamily="18" charset="0"/>
              </a:rPr>
              <a:t>the</a:t>
            </a:r>
            <a:r>
              <a:rPr lang="en-US" sz="2000" dirty="0">
                <a:latin typeface="Georgia" pitchFamily="18" charset="0"/>
              </a:rPr>
              <a:t> Himalayas.</a:t>
            </a:r>
          </a:p>
          <a:p>
            <a:pPr marL="0" indent="0">
              <a:buNone/>
            </a:pPr>
            <a:r>
              <a:rPr lang="en-US" sz="2000" dirty="0">
                <a:latin typeface="Georgia" pitchFamily="18" charset="0"/>
              </a:rPr>
              <a:t>I spent last summer in </a:t>
            </a:r>
            <a:r>
              <a:rPr lang="en-US" sz="2000" b="1" dirty="0">
                <a:solidFill>
                  <a:srgbClr val="C00000"/>
                </a:solidFill>
                <a:latin typeface="Georgia" pitchFamily="18" charset="0"/>
              </a:rPr>
              <a:t>the</a:t>
            </a:r>
            <a:r>
              <a:rPr lang="en-US" sz="2000" dirty="0">
                <a:latin typeface="Georgia" pitchFamily="18" charset="0"/>
              </a:rPr>
              <a:t> Bahamas.</a:t>
            </a:r>
          </a:p>
          <a:p>
            <a:pPr marL="0" indent="0">
              <a:buNone/>
            </a:pPr>
            <a:r>
              <a:rPr lang="en-US" sz="2000" dirty="0">
                <a:latin typeface="Georgia" pitchFamily="18" charset="0"/>
              </a:rPr>
              <a:t>Never swim in </a:t>
            </a:r>
            <a:r>
              <a:rPr lang="en-US" sz="2000" b="1" dirty="0">
                <a:solidFill>
                  <a:srgbClr val="C00000"/>
                </a:solidFill>
                <a:latin typeface="Georgia" pitchFamily="18" charset="0"/>
              </a:rPr>
              <a:t>the</a:t>
            </a:r>
            <a:r>
              <a:rPr lang="en-US" sz="2000" dirty="0">
                <a:latin typeface="Georgia" pitchFamily="18" charset="0"/>
              </a:rPr>
              <a:t> Nile!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000" i="1" dirty="0">
                <a:latin typeface="Georgia" pitchFamily="18" charset="0"/>
              </a:rPr>
              <a:t>Use the </a:t>
            </a:r>
            <a:r>
              <a:rPr lang="en-US" sz="2000" b="1" i="1" dirty="0">
                <a:latin typeface="Georgia" pitchFamily="18" charset="0"/>
              </a:rPr>
              <a:t>definite article </a:t>
            </a:r>
            <a:r>
              <a:rPr lang="en-US" sz="2000" i="1" dirty="0">
                <a:latin typeface="Georgia" pitchFamily="18" charset="0"/>
              </a:rPr>
              <a:t>with </a:t>
            </a:r>
            <a:r>
              <a:rPr lang="en-US" sz="2000" b="1" i="1" dirty="0">
                <a:latin typeface="Georgia" pitchFamily="18" charset="0"/>
              </a:rPr>
              <a:t>geographical names</a:t>
            </a:r>
            <a:r>
              <a:rPr lang="en-US" sz="2000" i="1" dirty="0">
                <a:latin typeface="Georgia" pitchFamily="18" charset="0"/>
              </a:rPr>
              <a:t>: </a:t>
            </a:r>
            <a:r>
              <a:rPr lang="cs-CZ" sz="2000" i="1" dirty="0">
                <a:latin typeface="Georgia" pitchFamily="18" charset="0"/>
              </a:rPr>
              <a:t>mountain ranges, groups of islands, rivers, seas, </a:t>
            </a:r>
            <a:r>
              <a:rPr lang="cs-CZ" sz="2000" i="1" dirty="0" smtClean="0">
                <a:latin typeface="Georgia" pitchFamily="18" charset="0"/>
              </a:rPr>
              <a:t>oceans</a:t>
            </a:r>
            <a:r>
              <a:rPr lang="en-US" sz="2000" i="1" dirty="0" smtClean="0">
                <a:latin typeface="Georgia" pitchFamily="18" charset="0"/>
              </a:rPr>
              <a:t>,</a:t>
            </a:r>
            <a:r>
              <a:rPr lang="cs-CZ" sz="2000" i="1" dirty="0" smtClean="0">
                <a:latin typeface="Georgia" pitchFamily="18" charset="0"/>
              </a:rPr>
              <a:t> </a:t>
            </a:r>
            <a:r>
              <a:rPr lang="cs-CZ" sz="2000" i="1" dirty="0">
                <a:latin typeface="Georgia" pitchFamily="18" charset="0"/>
              </a:rPr>
              <a:t>and canals.</a:t>
            </a:r>
            <a:endParaRPr lang="en-US" sz="2000" i="1" dirty="0">
              <a:latin typeface="Georgia" pitchFamily="18" charset="0"/>
            </a:endParaRPr>
          </a:p>
          <a:p>
            <a:pPr marL="0" indent="0">
              <a:buNone/>
            </a:pPr>
            <a:r>
              <a:rPr lang="sk-SK" sz="2000" dirty="0">
                <a:latin typeface="Georgia" pitchFamily="18" charset="0"/>
              </a:rPr>
              <a:t> </a:t>
            </a:r>
            <a:endParaRPr lang="en-US" sz="2000" dirty="0">
              <a:latin typeface="Georgia" pitchFamily="18" charset="0"/>
            </a:endParaRPr>
          </a:p>
          <a:p>
            <a:pPr marL="0" indent="0">
              <a:buNone/>
            </a:pPr>
            <a:endParaRPr lang="en-US" sz="2400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823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Articles, quantifiers and determiners 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GB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9939" y="522520"/>
            <a:ext cx="9153939" cy="890256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the </a:t>
            </a:r>
            <a:r>
              <a:rPr lang="en-GB" b="1" dirty="0">
                <a:solidFill>
                  <a:srgbClr val="C00000"/>
                </a:solidFill>
                <a:latin typeface="Georgia" panose="02040502050405020303" pitchFamily="18" charset="0"/>
              </a:rPr>
              <a:t>definite article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55576" y="1484784"/>
            <a:ext cx="8878908" cy="4896544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b="1" i="1" dirty="0" smtClean="0">
                <a:latin typeface="Georgia" pitchFamily="18" charset="0"/>
              </a:rPr>
              <a:t>Look at the sentences:</a:t>
            </a: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Let’s go see </a:t>
            </a:r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the</a:t>
            </a:r>
            <a:r>
              <a:rPr lang="en-US" sz="2000" dirty="0" smtClean="0">
                <a:latin typeface="Georgia" pitchFamily="18" charset="0"/>
              </a:rPr>
              <a:t> Mona Lisa at </a:t>
            </a:r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the</a:t>
            </a:r>
            <a:r>
              <a:rPr lang="en-US" sz="2000" dirty="0" smtClean="0">
                <a:latin typeface="Georgia" pitchFamily="18" charset="0"/>
              </a:rPr>
              <a:t> Louvre.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000" i="1" dirty="0" smtClean="0">
                <a:latin typeface="Georgia" pitchFamily="18" charset="0"/>
              </a:rPr>
              <a:t>Use the </a:t>
            </a:r>
            <a:r>
              <a:rPr lang="en-US" sz="2000" b="1" i="1" dirty="0" smtClean="0">
                <a:latin typeface="Georgia" pitchFamily="18" charset="0"/>
              </a:rPr>
              <a:t>definite article </a:t>
            </a:r>
            <a:r>
              <a:rPr lang="en-US" sz="2000" i="1" dirty="0" smtClean="0">
                <a:latin typeface="Georgia" pitchFamily="18" charset="0"/>
              </a:rPr>
              <a:t>with </a:t>
            </a:r>
            <a:r>
              <a:rPr lang="en-US" sz="2000" i="1" dirty="0" smtClean="0">
                <a:latin typeface="Georgia" pitchFamily="18" charset="0"/>
              </a:rPr>
              <a:t>well-known </a:t>
            </a:r>
            <a:r>
              <a:rPr lang="en-US" sz="2000" b="1" i="1" dirty="0" smtClean="0">
                <a:latin typeface="Georgia" pitchFamily="18" charset="0"/>
              </a:rPr>
              <a:t>buildings </a:t>
            </a:r>
            <a:r>
              <a:rPr lang="en-US" sz="2000" i="1" dirty="0" smtClean="0">
                <a:latin typeface="Georgia" pitchFamily="18" charset="0"/>
              </a:rPr>
              <a:t>or </a:t>
            </a:r>
            <a:r>
              <a:rPr lang="en-US" sz="2000" b="1" i="1" dirty="0" smtClean="0">
                <a:latin typeface="Georgia" pitchFamily="18" charset="0"/>
              </a:rPr>
              <a:t>works of art</a:t>
            </a:r>
            <a:r>
              <a:rPr lang="en-US" sz="2000" i="1" dirty="0" smtClean="0">
                <a:latin typeface="Georgia" pitchFamily="18" charset="0"/>
              </a:rPr>
              <a:t>.</a:t>
            </a:r>
          </a:p>
          <a:p>
            <a:pPr marL="0" indent="0">
              <a:buNone/>
            </a:pPr>
            <a:r>
              <a:rPr lang="en-US" sz="2000" b="1" dirty="0" smtClean="0">
                <a:latin typeface="Georgia" pitchFamily="18" charset="0"/>
              </a:rPr>
              <a:t> </a:t>
            </a:r>
            <a:endParaRPr lang="en-US" sz="20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We’re staying at </a:t>
            </a:r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the</a:t>
            </a:r>
            <a:r>
              <a:rPr lang="en-US" sz="2000" dirty="0" smtClean="0">
                <a:latin typeface="Georgia" pitchFamily="18" charset="0"/>
              </a:rPr>
              <a:t> Ritz.</a:t>
            </a: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They have great beer in </a:t>
            </a:r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the</a:t>
            </a:r>
            <a:r>
              <a:rPr lang="en-US" sz="2000" dirty="0" smtClean="0">
                <a:latin typeface="Georgia" pitchFamily="18" charset="0"/>
              </a:rPr>
              <a:t> King’s Head.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000" i="1" dirty="0" smtClean="0">
                <a:latin typeface="Georgia" pitchFamily="18" charset="0"/>
              </a:rPr>
              <a:t>Use the </a:t>
            </a:r>
            <a:r>
              <a:rPr lang="en-US" sz="2000" b="1" i="1" dirty="0" smtClean="0">
                <a:latin typeface="Georgia" pitchFamily="18" charset="0"/>
              </a:rPr>
              <a:t>definite article </a:t>
            </a:r>
            <a:r>
              <a:rPr lang="en-US" sz="2000" i="1" dirty="0" smtClean="0">
                <a:latin typeface="Georgia" pitchFamily="18" charset="0"/>
              </a:rPr>
              <a:t>with</a:t>
            </a:r>
            <a:r>
              <a:rPr lang="en-US" sz="2000" b="1" i="1" dirty="0" smtClean="0">
                <a:latin typeface="Georgia" pitchFamily="18" charset="0"/>
              </a:rPr>
              <a:t> hotels, pubs, </a:t>
            </a:r>
            <a:r>
              <a:rPr lang="en-US" sz="2000" i="1" dirty="0" smtClean="0">
                <a:latin typeface="Georgia" pitchFamily="18" charset="0"/>
              </a:rPr>
              <a:t>and</a:t>
            </a:r>
            <a:r>
              <a:rPr lang="en-US" sz="2000" b="1" i="1" dirty="0" smtClean="0">
                <a:latin typeface="Georgia" pitchFamily="18" charset="0"/>
              </a:rPr>
              <a:t> restaurants</a:t>
            </a:r>
            <a:r>
              <a:rPr lang="en-US" sz="2000" i="1" dirty="0" smtClean="0">
                <a:latin typeface="Georgia" pitchFamily="18" charset="0"/>
              </a:rPr>
              <a:t>.</a:t>
            </a:r>
          </a:p>
          <a:p>
            <a:pPr marL="0" indent="0">
              <a:buNone/>
            </a:pPr>
            <a:r>
              <a:rPr lang="en-US" sz="2000" b="1" dirty="0" smtClean="0">
                <a:latin typeface="Georgia" pitchFamily="18" charset="0"/>
              </a:rPr>
              <a:t> </a:t>
            </a:r>
            <a:endParaRPr lang="en-US" sz="20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I read </a:t>
            </a:r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the</a:t>
            </a:r>
            <a:r>
              <a:rPr lang="en-US" sz="2000" dirty="0" smtClean="0">
                <a:latin typeface="Georgia" pitchFamily="18" charset="0"/>
              </a:rPr>
              <a:t> Washington Post every morning.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000" i="1" dirty="0" smtClean="0">
                <a:latin typeface="Georgia" pitchFamily="18" charset="0"/>
              </a:rPr>
              <a:t>Use the </a:t>
            </a:r>
            <a:r>
              <a:rPr lang="en-US" sz="2000" b="1" i="1" dirty="0" smtClean="0">
                <a:latin typeface="Georgia" pitchFamily="18" charset="0"/>
              </a:rPr>
              <a:t>definite article </a:t>
            </a:r>
            <a:r>
              <a:rPr lang="en-US" sz="2000" i="1" dirty="0" smtClean="0">
                <a:latin typeface="Georgia" pitchFamily="18" charset="0"/>
              </a:rPr>
              <a:t>with</a:t>
            </a:r>
            <a:r>
              <a:rPr lang="en-US" sz="2000" b="1" i="1" dirty="0" smtClean="0">
                <a:latin typeface="Georgia" pitchFamily="18" charset="0"/>
              </a:rPr>
              <a:t> newspapers.</a:t>
            </a:r>
            <a:endParaRPr lang="en-US" sz="2000" i="1" dirty="0" smtClean="0">
              <a:latin typeface="Georgia" pitchFamily="18" charset="0"/>
            </a:endParaRPr>
          </a:p>
          <a:p>
            <a:pPr marL="0" indent="0">
              <a:buNone/>
            </a:pPr>
            <a:endParaRPr lang="en-GB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b="1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067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 Articles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, quantifiers and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determiners</a:t>
            </a:r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cs-CZ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44" y="522520"/>
            <a:ext cx="9144000" cy="89511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the definite </a:t>
            </a:r>
            <a:r>
              <a:rPr lang="en-US" b="1" dirty="0">
                <a:solidFill>
                  <a:srgbClr val="C00000"/>
                </a:solidFill>
                <a:latin typeface="Georgia" panose="02040502050405020303" pitchFamily="18" charset="0"/>
              </a:rPr>
              <a:t>article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35497" y="1340768"/>
            <a:ext cx="8998986" cy="4896544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b="1" i="1" dirty="0" smtClean="0">
                <a:latin typeface="Georgia" pitchFamily="18" charset="0"/>
              </a:rPr>
              <a:t>Look at the sentences:</a:t>
            </a: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“</a:t>
            </a:r>
            <a:r>
              <a:rPr lang="en-US" sz="2000" dirty="0">
                <a:latin typeface="Georgia" pitchFamily="18" charset="0"/>
              </a:rPr>
              <a:t>I saw George Clooney in the street.” </a:t>
            </a:r>
          </a:p>
          <a:p>
            <a:pPr marL="0" indent="0">
              <a:buNone/>
            </a:pPr>
            <a:r>
              <a:rPr lang="en-US" sz="2000" dirty="0">
                <a:latin typeface="Georgia" pitchFamily="18" charset="0"/>
              </a:rPr>
              <a:t>“</a:t>
            </a:r>
            <a:r>
              <a:rPr lang="en-US" sz="2000" b="1" dirty="0">
                <a:solidFill>
                  <a:srgbClr val="C00000"/>
                </a:solidFill>
                <a:latin typeface="Georgia" pitchFamily="18" charset="0"/>
              </a:rPr>
              <a:t>The</a:t>
            </a:r>
            <a:r>
              <a:rPr lang="en-US" sz="2000" dirty="0">
                <a:latin typeface="Georgia" pitchFamily="18" charset="0"/>
              </a:rPr>
              <a:t> George Clooney?”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900" i="1" dirty="0" smtClean="0">
                <a:latin typeface="Georgia" pitchFamily="18" charset="0"/>
              </a:rPr>
              <a:t>‘</a:t>
            </a:r>
            <a:r>
              <a:rPr lang="en-US" sz="1900" b="1" i="1" dirty="0" smtClean="0">
                <a:latin typeface="Georgia" pitchFamily="18" charset="0"/>
              </a:rPr>
              <a:t>The</a:t>
            </a:r>
            <a:r>
              <a:rPr lang="en-US" sz="1900" i="1" dirty="0">
                <a:latin typeface="Georgia" pitchFamily="18" charset="0"/>
              </a:rPr>
              <a:t>’ </a:t>
            </a:r>
            <a:r>
              <a:rPr lang="en-US" sz="1900" i="1" dirty="0" smtClean="0">
                <a:latin typeface="Georgia" pitchFamily="18" charset="0"/>
              </a:rPr>
              <a:t>in the second sentence conveys the meaning of ‘</a:t>
            </a:r>
            <a:r>
              <a:rPr lang="en-US" sz="1900" b="1" i="1" dirty="0" smtClean="0">
                <a:latin typeface="Georgia" pitchFamily="18" charset="0"/>
              </a:rPr>
              <a:t>the </a:t>
            </a:r>
            <a:r>
              <a:rPr lang="en-US" sz="1900" b="1" i="1" dirty="0">
                <a:latin typeface="Georgia" pitchFamily="18" charset="0"/>
              </a:rPr>
              <a:t>real </a:t>
            </a:r>
            <a:r>
              <a:rPr lang="en-US" sz="1900" b="1" i="1" dirty="0" smtClean="0">
                <a:latin typeface="Georgia" pitchFamily="18" charset="0"/>
              </a:rPr>
              <a:t>one</a:t>
            </a:r>
            <a:r>
              <a:rPr lang="en-US" sz="1900" i="1" dirty="0" smtClean="0">
                <a:latin typeface="Georgia" pitchFamily="18" charset="0"/>
              </a:rPr>
              <a:t>’. It is usually </a:t>
            </a:r>
            <a:r>
              <a:rPr lang="en-US" sz="1900" i="1" dirty="0">
                <a:latin typeface="Georgia" pitchFamily="18" charset="0"/>
              </a:rPr>
              <a:t>pronounced </a:t>
            </a:r>
            <a:r>
              <a:rPr lang="en-US" sz="1900" dirty="0" smtClean="0">
                <a:latin typeface="Georgia" pitchFamily="18" charset="0"/>
              </a:rPr>
              <a:t>[</a:t>
            </a:r>
            <a:r>
              <a:rPr lang="cs-CZ" sz="1900" b="1" i="1" dirty="0" smtClean="0">
                <a:latin typeface="Georgia" pitchFamily="18" charset="0"/>
              </a:rPr>
              <a:t>ði</a:t>
            </a:r>
            <a:r>
              <a:rPr lang="en-US" sz="1900" b="1" i="1" dirty="0" smtClean="0">
                <a:latin typeface="Georgia" pitchFamily="18" charset="0"/>
              </a:rPr>
              <a:t>/</a:t>
            </a:r>
            <a:r>
              <a:rPr lang="en-US" sz="1900" dirty="0">
                <a:latin typeface="Georgia" pitchFamily="18" charset="0"/>
              </a:rPr>
              <a:t> </a:t>
            </a:r>
            <a:r>
              <a:rPr lang="en-US" sz="1900" b="1" i="1" dirty="0" smtClean="0">
                <a:latin typeface="Georgia" pitchFamily="18" charset="0"/>
              </a:rPr>
              <a:t>ðiː</a:t>
            </a:r>
            <a:r>
              <a:rPr lang="en-US" sz="1900" dirty="0" smtClean="0">
                <a:latin typeface="Georgia" pitchFamily="18" charset="0"/>
              </a:rPr>
              <a:t>]</a:t>
            </a:r>
            <a:r>
              <a:rPr lang="en-US" sz="1900" i="1" dirty="0" smtClean="0">
                <a:latin typeface="Georgia" pitchFamily="18" charset="0"/>
              </a:rPr>
              <a:t> for emphasis even </a:t>
            </a:r>
            <a:r>
              <a:rPr lang="en-US" sz="1900" i="1" dirty="0">
                <a:latin typeface="Georgia" pitchFamily="18" charset="0"/>
              </a:rPr>
              <a:t>if the first sound is a </a:t>
            </a:r>
            <a:r>
              <a:rPr lang="en-US" sz="1900" i="1" dirty="0" smtClean="0">
                <a:latin typeface="Georgia" pitchFamily="18" charset="0"/>
              </a:rPr>
              <a:t>consonant.</a:t>
            </a:r>
            <a:endParaRPr lang="en-US" sz="1900" i="1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Georgia" pitchFamily="18" charset="0"/>
              </a:rPr>
              <a:t> 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C00000"/>
                </a:solidFill>
                <a:latin typeface="Georgia" pitchFamily="18" charset="0"/>
              </a:rPr>
              <a:t>The</a:t>
            </a:r>
            <a:r>
              <a:rPr lang="en-US" sz="2000" dirty="0">
                <a:latin typeface="Georgia" pitchFamily="18" charset="0"/>
              </a:rPr>
              <a:t> rich should give up some of their wealth to help </a:t>
            </a:r>
            <a:r>
              <a:rPr lang="en-US" sz="2000" b="1" dirty="0">
                <a:solidFill>
                  <a:srgbClr val="C00000"/>
                </a:solidFill>
                <a:latin typeface="Georgia" pitchFamily="18" charset="0"/>
              </a:rPr>
              <a:t>the</a:t>
            </a:r>
            <a:r>
              <a:rPr lang="en-US" sz="2000" dirty="0">
                <a:latin typeface="Georgia" pitchFamily="18" charset="0"/>
              </a:rPr>
              <a:t> poor.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900" i="1" dirty="0" smtClean="0">
                <a:latin typeface="Georgia" pitchFamily="18" charset="0"/>
              </a:rPr>
              <a:t>The combination ‘</a:t>
            </a:r>
            <a:r>
              <a:rPr lang="en-US" sz="1900" b="1" i="1" dirty="0" smtClean="0">
                <a:latin typeface="Georgia" pitchFamily="18" charset="0"/>
              </a:rPr>
              <a:t>the + adjective</a:t>
            </a:r>
            <a:r>
              <a:rPr lang="en-US" sz="1900" i="1" dirty="0" smtClean="0">
                <a:latin typeface="Georgia" pitchFamily="18" charset="0"/>
              </a:rPr>
              <a:t>’ </a:t>
            </a:r>
            <a:r>
              <a:rPr lang="en-US" sz="1900" i="1" dirty="0">
                <a:latin typeface="Georgia" pitchFamily="18" charset="0"/>
              </a:rPr>
              <a:t>is used to </a:t>
            </a:r>
            <a:r>
              <a:rPr lang="en-US" sz="1900" i="1" dirty="0" smtClean="0">
                <a:latin typeface="Georgia" pitchFamily="18" charset="0"/>
              </a:rPr>
              <a:t>describe </a:t>
            </a:r>
            <a:r>
              <a:rPr lang="en-US" sz="1900" i="1" dirty="0">
                <a:latin typeface="Georgia" pitchFamily="18" charset="0"/>
              </a:rPr>
              <a:t>a group of people with that characteristic</a:t>
            </a:r>
            <a:r>
              <a:rPr lang="en-US" sz="1900" i="1" dirty="0" smtClean="0">
                <a:latin typeface="Georgia" pitchFamily="18" charset="0"/>
              </a:rPr>
              <a:t>.</a:t>
            </a:r>
          </a:p>
          <a:p>
            <a:pPr marL="0" indent="0">
              <a:buNone/>
            </a:pPr>
            <a:endParaRPr lang="en-US" sz="2000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C00000"/>
                </a:solidFill>
                <a:latin typeface="Georgia" pitchFamily="18" charset="0"/>
              </a:rPr>
              <a:t>The</a:t>
            </a:r>
            <a:r>
              <a:rPr lang="en-US" sz="2000" dirty="0">
                <a:latin typeface="Georgia" pitchFamily="18" charset="0"/>
              </a:rPr>
              <a:t> Jacksons always invite </a:t>
            </a:r>
            <a:r>
              <a:rPr lang="en-US" sz="2000" b="1" dirty="0">
                <a:solidFill>
                  <a:srgbClr val="C00000"/>
                </a:solidFill>
                <a:latin typeface="Georgia" pitchFamily="18" charset="0"/>
              </a:rPr>
              <a:t>the</a:t>
            </a:r>
            <a:r>
              <a:rPr lang="en-US" sz="2000" dirty="0">
                <a:latin typeface="Georgia" pitchFamily="18" charset="0"/>
              </a:rPr>
              <a:t> Tooleys to spend Thanksgiving with them.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900" i="1" dirty="0" smtClean="0">
                <a:latin typeface="Georgia" pitchFamily="18" charset="0"/>
              </a:rPr>
              <a:t>The </a:t>
            </a:r>
            <a:r>
              <a:rPr lang="en-US" sz="1900" b="1" i="1" dirty="0" smtClean="0">
                <a:latin typeface="Georgia" pitchFamily="18" charset="0"/>
              </a:rPr>
              <a:t>definite article </a:t>
            </a:r>
            <a:r>
              <a:rPr lang="en-US" sz="1900" i="1" dirty="0" smtClean="0">
                <a:latin typeface="Georgia" pitchFamily="18" charset="0"/>
              </a:rPr>
              <a:t>is used with family names in plural to describe the whole family.   </a:t>
            </a:r>
            <a:endParaRPr lang="en-US" sz="1900" i="1" dirty="0">
              <a:latin typeface="Georgia" pitchFamily="18" charset="0"/>
            </a:endParaRPr>
          </a:p>
          <a:p>
            <a:pPr marL="0" lv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-108520" y="-2158189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8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Articles, quantifiers and determiners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GB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22520"/>
            <a:ext cx="9143999" cy="818248"/>
          </a:xfrm>
        </p:spPr>
        <p:txBody>
          <a:bodyPr/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the zero article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268760"/>
            <a:ext cx="8782963" cy="511256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b="1" i="1" dirty="0" smtClean="0">
                <a:latin typeface="Georgia" pitchFamily="18" charset="0"/>
              </a:rPr>
              <a:t>Look at the sentences: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Ø</a:t>
            </a:r>
            <a:r>
              <a:rPr lang="en-US" sz="2000" dirty="0" smtClean="0">
                <a:latin typeface="Georgia" pitchFamily="18" charset="0"/>
              </a:rPr>
              <a:t> Berlin </a:t>
            </a:r>
            <a:r>
              <a:rPr lang="en-US" sz="2000" dirty="0">
                <a:latin typeface="Georgia" pitchFamily="18" charset="0"/>
              </a:rPr>
              <a:t>is the capital of </a:t>
            </a:r>
            <a:r>
              <a:rPr lang="en-US" sz="2000" b="1" dirty="0">
                <a:solidFill>
                  <a:srgbClr val="C00000"/>
                </a:solidFill>
                <a:latin typeface="Georgia" pitchFamily="18" charset="0"/>
              </a:rPr>
              <a:t>Ø</a:t>
            </a:r>
            <a:r>
              <a:rPr lang="en-US" sz="2000" dirty="0">
                <a:latin typeface="Georgia" pitchFamily="18" charset="0"/>
              </a:rPr>
              <a:t> </a:t>
            </a:r>
            <a:r>
              <a:rPr lang="en-US" sz="2000" dirty="0" smtClean="0">
                <a:latin typeface="Georgia" pitchFamily="18" charset="0"/>
              </a:rPr>
              <a:t>Germany</a:t>
            </a:r>
            <a:r>
              <a:rPr lang="en-US" sz="2000" dirty="0">
                <a:latin typeface="Georgia" pitchFamily="18" charset="0"/>
              </a:rPr>
              <a:t>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000" b="1" i="1" dirty="0">
                <a:latin typeface="Georgia" pitchFamily="18" charset="0"/>
              </a:rPr>
              <a:t>Don’t use an article </a:t>
            </a:r>
            <a:r>
              <a:rPr lang="en-US" sz="2000" i="1" dirty="0">
                <a:latin typeface="Georgia" pitchFamily="18" charset="0"/>
              </a:rPr>
              <a:t>with </a:t>
            </a:r>
            <a:r>
              <a:rPr lang="en-US" sz="2000" b="1" i="1" dirty="0">
                <a:latin typeface="Georgia" pitchFamily="18" charset="0"/>
              </a:rPr>
              <a:t>cities</a:t>
            </a:r>
            <a:r>
              <a:rPr lang="en-US" sz="2000" i="1" dirty="0">
                <a:latin typeface="Georgia" pitchFamily="18" charset="0"/>
              </a:rPr>
              <a:t> and </a:t>
            </a:r>
            <a:r>
              <a:rPr lang="en-US" sz="2000" b="1" i="1" dirty="0">
                <a:latin typeface="Georgia" pitchFamily="18" charset="0"/>
              </a:rPr>
              <a:t>countries</a:t>
            </a:r>
            <a:r>
              <a:rPr lang="en-US" sz="2000" i="1" dirty="0">
                <a:latin typeface="Georgia" pitchFamily="18" charset="0"/>
              </a:rPr>
              <a:t> (exception: the Hague).</a:t>
            </a:r>
          </a:p>
          <a:p>
            <a:pPr marL="0" indent="0">
              <a:buNone/>
            </a:pPr>
            <a:r>
              <a:rPr lang="en-US" sz="2000" dirty="0">
                <a:latin typeface="Georgia" pitchFamily="18" charset="0"/>
              </a:rPr>
              <a:t> 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C00000"/>
                </a:solidFill>
                <a:latin typeface="Georgia" pitchFamily="18" charset="0"/>
              </a:rPr>
              <a:t>Ø </a:t>
            </a:r>
            <a:r>
              <a:rPr lang="en-US" sz="2000" dirty="0" smtClean="0">
                <a:latin typeface="Georgia" pitchFamily="18" charset="0"/>
              </a:rPr>
              <a:t>Lake </a:t>
            </a:r>
            <a:r>
              <a:rPr lang="en-US" sz="2000" dirty="0">
                <a:latin typeface="Georgia" pitchFamily="18" charset="0"/>
              </a:rPr>
              <a:t>Ontario is the smallest of the Great Lakes.</a:t>
            </a:r>
          </a:p>
          <a:p>
            <a:pPr marL="0" indent="0">
              <a:buNone/>
            </a:pPr>
            <a:r>
              <a:rPr lang="en-US" sz="2000" dirty="0">
                <a:latin typeface="Georgia" pitchFamily="18" charset="0"/>
              </a:rPr>
              <a:t>Archeologists are trying to uncover the mystery of </a:t>
            </a:r>
            <a:r>
              <a:rPr lang="en-US" sz="2000" b="1" dirty="0">
                <a:solidFill>
                  <a:srgbClr val="C00000"/>
                </a:solidFill>
                <a:latin typeface="Georgia" pitchFamily="18" charset="0"/>
              </a:rPr>
              <a:t>Ø</a:t>
            </a:r>
            <a:r>
              <a:rPr lang="en-US" sz="2000" dirty="0">
                <a:latin typeface="Georgia" pitchFamily="18" charset="0"/>
              </a:rPr>
              <a:t> </a:t>
            </a:r>
            <a:r>
              <a:rPr lang="en-US" sz="2000" dirty="0" smtClean="0">
                <a:latin typeface="Georgia" pitchFamily="18" charset="0"/>
              </a:rPr>
              <a:t>Easter </a:t>
            </a:r>
            <a:r>
              <a:rPr lang="en-US" sz="2000" dirty="0">
                <a:latin typeface="Georgia" pitchFamily="18" charset="0"/>
              </a:rPr>
              <a:t>Island.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C00000"/>
                </a:solidFill>
                <a:latin typeface="Georgia" pitchFamily="18" charset="0"/>
              </a:rPr>
              <a:t>Ø</a:t>
            </a:r>
            <a:r>
              <a:rPr lang="en-US" sz="2000" dirty="0">
                <a:latin typeface="Georgia" pitchFamily="18" charset="0"/>
              </a:rPr>
              <a:t> </a:t>
            </a:r>
            <a:r>
              <a:rPr lang="en-US" sz="2000" dirty="0" smtClean="0">
                <a:latin typeface="Georgia" pitchFamily="18" charset="0"/>
              </a:rPr>
              <a:t>Mount </a:t>
            </a:r>
            <a:r>
              <a:rPr lang="en-US" sz="2000" dirty="0">
                <a:latin typeface="Georgia" pitchFamily="18" charset="0"/>
              </a:rPr>
              <a:t>Everest is an attractive tourist destination.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000" b="1" i="1" dirty="0">
                <a:latin typeface="Georgia" pitchFamily="18" charset="0"/>
              </a:rPr>
              <a:t>Don’t use an article </a:t>
            </a:r>
            <a:r>
              <a:rPr lang="en-US" sz="2000" i="1" dirty="0">
                <a:latin typeface="Georgia" pitchFamily="18" charset="0"/>
              </a:rPr>
              <a:t>with </a:t>
            </a:r>
            <a:r>
              <a:rPr lang="en-US" sz="2000" b="1" i="1" dirty="0">
                <a:latin typeface="Georgia" pitchFamily="18" charset="0"/>
              </a:rPr>
              <a:t>individual lakes</a:t>
            </a:r>
            <a:r>
              <a:rPr lang="en-US" sz="2000" i="1" dirty="0">
                <a:latin typeface="Georgia" pitchFamily="18" charset="0"/>
              </a:rPr>
              <a:t>, </a:t>
            </a:r>
            <a:r>
              <a:rPr lang="en-US" sz="2000" b="1" i="1" dirty="0" smtClean="0">
                <a:latin typeface="Georgia" pitchFamily="18" charset="0"/>
              </a:rPr>
              <a:t>islands</a:t>
            </a:r>
            <a:r>
              <a:rPr lang="en-US" sz="2000" i="1" dirty="0" smtClean="0">
                <a:latin typeface="Georgia" pitchFamily="18" charset="0"/>
              </a:rPr>
              <a:t>, </a:t>
            </a:r>
            <a:r>
              <a:rPr lang="en-US" sz="2000" i="1" dirty="0">
                <a:latin typeface="Georgia" pitchFamily="18" charset="0"/>
              </a:rPr>
              <a:t>and </a:t>
            </a:r>
            <a:r>
              <a:rPr lang="en-US" sz="2000" b="1" i="1" dirty="0">
                <a:latin typeface="Georgia" pitchFamily="18" charset="0"/>
              </a:rPr>
              <a:t>mountains</a:t>
            </a:r>
            <a:r>
              <a:rPr lang="en-US" sz="2000" i="1" dirty="0">
                <a:latin typeface="Georgia" pitchFamily="18" charset="0"/>
              </a:rPr>
              <a:t> (exception: the Matterhorn).</a:t>
            </a:r>
          </a:p>
          <a:p>
            <a:pPr marL="0" indent="0">
              <a:buNone/>
            </a:pPr>
            <a:endParaRPr lang="en-US" sz="20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Where </a:t>
            </a:r>
            <a:r>
              <a:rPr lang="en-US" sz="2000" dirty="0">
                <a:latin typeface="Georgia" pitchFamily="18" charset="0"/>
              </a:rPr>
              <a:t>is the boundary between </a:t>
            </a:r>
            <a:r>
              <a:rPr lang="en-US" sz="2000" b="1" dirty="0">
                <a:solidFill>
                  <a:srgbClr val="C00000"/>
                </a:solidFill>
                <a:latin typeface="Georgia" pitchFamily="18" charset="0"/>
              </a:rPr>
              <a:t>Ø</a:t>
            </a:r>
            <a:r>
              <a:rPr lang="en-US" sz="2000" dirty="0">
                <a:latin typeface="Georgia" pitchFamily="18" charset="0"/>
              </a:rPr>
              <a:t> </a:t>
            </a:r>
            <a:r>
              <a:rPr lang="en-US" sz="2000" dirty="0" smtClean="0">
                <a:latin typeface="Georgia" pitchFamily="18" charset="0"/>
              </a:rPr>
              <a:t>Europe </a:t>
            </a:r>
            <a:r>
              <a:rPr lang="en-US" sz="2000" dirty="0">
                <a:latin typeface="Georgia" pitchFamily="18" charset="0"/>
              </a:rPr>
              <a:t>and </a:t>
            </a:r>
            <a:r>
              <a:rPr lang="en-US" sz="2000" b="1" dirty="0">
                <a:solidFill>
                  <a:srgbClr val="C00000"/>
                </a:solidFill>
                <a:latin typeface="Georgia" pitchFamily="18" charset="0"/>
              </a:rPr>
              <a:t>Ø</a:t>
            </a:r>
            <a:r>
              <a:rPr lang="en-US" sz="2000" dirty="0">
                <a:latin typeface="Georgia" pitchFamily="18" charset="0"/>
              </a:rPr>
              <a:t> </a:t>
            </a:r>
            <a:r>
              <a:rPr lang="en-US" sz="2000" dirty="0" smtClean="0">
                <a:latin typeface="Georgia" pitchFamily="18" charset="0"/>
              </a:rPr>
              <a:t>Asia</a:t>
            </a:r>
            <a:r>
              <a:rPr lang="en-US" sz="2000" dirty="0">
                <a:latin typeface="Georgia" pitchFamily="18" charset="0"/>
              </a:rPr>
              <a:t>?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000" b="1" i="1" dirty="0">
                <a:latin typeface="Georgia" pitchFamily="18" charset="0"/>
              </a:rPr>
              <a:t>Don’t use an article </a:t>
            </a:r>
            <a:r>
              <a:rPr lang="en-US" sz="2000" i="1" dirty="0">
                <a:latin typeface="Georgia" pitchFamily="18" charset="0"/>
              </a:rPr>
              <a:t>with </a:t>
            </a:r>
            <a:r>
              <a:rPr lang="en-US" sz="2000" b="1" i="1" dirty="0" smtClean="0">
                <a:latin typeface="Georgia" pitchFamily="18" charset="0"/>
              </a:rPr>
              <a:t>continents</a:t>
            </a:r>
            <a:r>
              <a:rPr lang="en-US" sz="2000" i="1" dirty="0" smtClean="0">
                <a:latin typeface="Georgia" pitchFamily="18" charset="0"/>
              </a:rPr>
              <a:t> (exception: the America</a:t>
            </a:r>
            <a:r>
              <a:rPr lang="en-US" sz="2000" b="1" i="1" dirty="0" smtClean="0">
                <a:latin typeface="Georgia" pitchFamily="18" charset="0"/>
              </a:rPr>
              <a:t>s</a:t>
            </a:r>
            <a:r>
              <a:rPr lang="en-US" sz="2000" i="1" dirty="0" smtClean="0">
                <a:latin typeface="Georgia" pitchFamily="18" charset="0"/>
              </a:rPr>
              <a:t>, meaning North America + South America).</a:t>
            </a:r>
            <a:endParaRPr lang="en-US" sz="2000" i="1" dirty="0">
              <a:latin typeface="Georgia" pitchFamily="18" charset="0"/>
            </a:endParaRPr>
          </a:p>
          <a:p>
            <a:pPr marL="0" indent="0">
              <a:buNone/>
            </a:pPr>
            <a:endParaRPr lang="en-GB" sz="2400" dirty="0" smtClean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38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Articles, quantifiers and determiners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GB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22520"/>
            <a:ext cx="9144000" cy="818248"/>
          </a:xfrm>
        </p:spPr>
        <p:txBody>
          <a:bodyPr/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the zero article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268760"/>
            <a:ext cx="8782963" cy="5112568"/>
          </a:xfrm>
          <a:solidFill>
            <a:schemeClr val="bg1">
              <a:lumMod val="85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b="1" i="1" dirty="0" smtClean="0">
                <a:latin typeface="Georgia" pitchFamily="18" charset="0"/>
              </a:rPr>
              <a:t>Look at the sentences:</a:t>
            </a: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I </a:t>
            </a:r>
            <a:r>
              <a:rPr lang="en-US" sz="2000" dirty="0">
                <a:latin typeface="Georgia" pitchFamily="18" charset="0"/>
              </a:rPr>
              <a:t>was never good at </a:t>
            </a:r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Ø</a:t>
            </a:r>
            <a:r>
              <a:rPr lang="en-US" sz="2000" dirty="0" smtClean="0">
                <a:latin typeface="Georgia" pitchFamily="18" charset="0"/>
              </a:rPr>
              <a:t> chemistry </a:t>
            </a:r>
            <a:r>
              <a:rPr lang="en-US" sz="2000" dirty="0">
                <a:latin typeface="Georgia" pitchFamily="18" charset="0"/>
              </a:rPr>
              <a:t>when I was </a:t>
            </a:r>
            <a:r>
              <a:rPr lang="en-US" sz="2000" dirty="0" smtClean="0">
                <a:latin typeface="Georgia" pitchFamily="18" charset="0"/>
              </a:rPr>
              <a:t>at school.</a:t>
            </a:r>
            <a:endParaRPr lang="en-US" sz="2000" dirty="0">
              <a:latin typeface="Georgia" pitchFamily="18" charset="0"/>
            </a:endParaRPr>
          </a:p>
          <a:p>
            <a:pPr marL="0" indent="0">
              <a:buNone/>
            </a:pPr>
            <a:r>
              <a:rPr lang="cs-CZ" sz="2000" dirty="0">
                <a:latin typeface="Georgia" pitchFamily="18" charset="0"/>
              </a:rPr>
              <a:t>Can you play </a:t>
            </a:r>
            <a:r>
              <a:rPr lang="en-US" sz="2000" b="1" dirty="0">
                <a:solidFill>
                  <a:srgbClr val="C00000"/>
                </a:solidFill>
                <a:latin typeface="Georgia" pitchFamily="18" charset="0"/>
              </a:rPr>
              <a:t>Ø </a:t>
            </a:r>
            <a:r>
              <a:rPr lang="cs-CZ" sz="2000" dirty="0" smtClean="0">
                <a:latin typeface="Georgia" pitchFamily="18" charset="0"/>
              </a:rPr>
              <a:t>tennis</a:t>
            </a:r>
            <a:r>
              <a:rPr lang="cs-CZ" sz="2000" dirty="0">
                <a:latin typeface="Georgia" pitchFamily="18" charset="0"/>
              </a:rPr>
              <a:t>?</a:t>
            </a:r>
            <a:endParaRPr lang="en-US" sz="2000" dirty="0">
              <a:latin typeface="Georgia" pitchFamily="18" charset="0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en-US" sz="2000" b="1" i="1" dirty="0">
                <a:latin typeface="Georgia" pitchFamily="18" charset="0"/>
              </a:rPr>
              <a:t>Don’t use an article </a:t>
            </a:r>
            <a:r>
              <a:rPr lang="en-US" sz="2000" i="1" dirty="0">
                <a:latin typeface="Georgia" pitchFamily="18" charset="0"/>
              </a:rPr>
              <a:t>with </a:t>
            </a:r>
            <a:r>
              <a:rPr lang="en-US" sz="2000" b="1" i="1" dirty="0">
                <a:latin typeface="Georgia" pitchFamily="18" charset="0"/>
              </a:rPr>
              <a:t>subjects at school </a:t>
            </a:r>
            <a:r>
              <a:rPr lang="en-US" sz="2000" i="1" dirty="0">
                <a:latin typeface="Georgia" pitchFamily="18" charset="0"/>
              </a:rPr>
              <a:t>and </a:t>
            </a:r>
            <a:r>
              <a:rPr lang="en-US" sz="2000" b="1" i="1" dirty="0">
                <a:latin typeface="Georgia" pitchFamily="18" charset="0"/>
              </a:rPr>
              <a:t>sports</a:t>
            </a:r>
            <a:r>
              <a:rPr lang="en-US" sz="2000" i="1" dirty="0">
                <a:latin typeface="Georgia" pitchFamily="18" charset="0"/>
              </a:rPr>
              <a:t>.</a:t>
            </a:r>
          </a:p>
          <a:p>
            <a:pPr marL="0" indent="0">
              <a:buNone/>
            </a:pPr>
            <a:r>
              <a:rPr lang="cs-CZ" sz="2000" dirty="0">
                <a:latin typeface="Georgia" pitchFamily="18" charset="0"/>
              </a:rPr>
              <a:t> </a:t>
            </a:r>
            <a:endParaRPr lang="en-US" sz="2000" dirty="0">
              <a:latin typeface="Georgia" pitchFamily="18" charset="0"/>
            </a:endParaRPr>
          </a:p>
          <a:p>
            <a:pPr marL="0" indent="0">
              <a:buNone/>
            </a:pPr>
            <a:r>
              <a:rPr lang="cs-CZ" sz="2000" dirty="0">
                <a:latin typeface="Georgia" pitchFamily="18" charset="0"/>
              </a:rPr>
              <a:t>Do you speak </a:t>
            </a:r>
            <a:r>
              <a:rPr lang="en-US" sz="2000" b="1" dirty="0">
                <a:solidFill>
                  <a:srgbClr val="C00000"/>
                </a:solidFill>
                <a:latin typeface="Georgia" pitchFamily="18" charset="0"/>
              </a:rPr>
              <a:t>Ø </a:t>
            </a:r>
            <a:r>
              <a:rPr lang="cs-CZ" sz="2000" dirty="0" smtClean="0">
                <a:latin typeface="Georgia" pitchFamily="18" charset="0"/>
              </a:rPr>
              <a:t>Chinese</a:t>
            </a:r>
            <a:r>
              <a:rPr lang="cs-CZ" sz="2000" dirty="0">
                <a:latin typeface="Georgia" pitchFamily="18" charset="0"/>
              </a:rPr>
              <a:t>?</a:t>
            </a:r>
            <a:endParaRPr lang="en-US" sz="2000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C00000"/>
                </a:solidFill>
                <a:latin typeface="Georgia" pitchFamily="18" charset="0"/>
              </a:rPr>
              <a:t>Ø </a:t>
            </a:r>
            <a:r>
              <a:rPr lang="cs-CZ" sz="2000" dirty="0" smtClean="0">
                <a:latin typeface="Georgia" pitchFamily="18" charset="0"/>
              </a:rPr>
              <a:t>Italians </a:t>
            </a:r>
            <a:r>
              <a:rPr lang="cs-CZ" sz="2000" dirty="0">
                <a:latin typeface="Georgia" pitchFamily="18" charset="0"/>
              </a:rPr>
              <a:t>are such enthusiastic people.</a:t>
            </a:r>
            <a:endParaRPr lang="en-US" sz="2000" dirty="0">
              <a:latin typeface="Georgia" pitchFamily="18" charset="0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en-US" sz="2000" b="1" i="1" dirty="0">
                <a:latin typeface="Georgia" pitchFamily="18" charset="0"/>
              </a:rPr>
              <a:t>Don’t use an article </a:t>
            </a:r>
            <a:r>
              <a:rPr lang="en-US" sz="2000" i="1" dirty="0">
                <a:latin typeface="Georgia" pitchFamily="18" charset="0"/>
              </a:rPr>
              <a:t>with </a:t>
            </a:r>
            <a:r>
              <a:rPr lang="en-US" sz="2000" b="1" i="1" dirty="0">
                <a:latin typeface="Georgia" pitchFamily="18" charset="0"/>
              </a:rPr>
              <a:t>languages</a:t>
            </a:r>
            <a:r>
              <a:rPr lang="en-US" sz="2000" i="1" dirty="0">
                <a:latin typeface="Georgia" pitchFamily="18" charset="0"/>
              </a:rPr>
              <a:t> and </a:t>
            </a:r>
            <a:r>
              <a:rPr lang="en-US" sz="2000" b="1" i="1" dirty="0">
                <a:latin typeface="Georgia" pitchFamily="18" charset="0"/>
              </a:rPr>
              <a:t>plural </a:t>
            </a:r>
            <a:r>
              <a:rPr lang="en-US" sz="2000" b="1" i="1" dirty="0" smtClean="0">
                <a:latin typeface="Georgia" pitchFamily="18" charset="0"/>
              </a:rPr>
              <a:t>nationalities </a:t>
            </a:r>
            <a:r>
              <a:rPr lang="en-US" sz="2000" i="1" dirty="0" smtClean="0">
                <a:latin typeface="Georgia" pitchFamily="18" charset="0"/>
              </a:rPr>
              <a:t>(general meaning).</a:t>
            </a:r>
            <a:endParaRPr lang="en-US" sz="2000" i="1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Georgia" pitchFamily="18" charset="0"/>
              </a:rPr>
              <a:t> 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C00000"/>
                </a:solidFill>
                <a:latin typeface="Georgia" pitchFamily="18" charset="0"/>
              </a:rPr>
              <a:t>Ø </a:t>
            </a:r>
            <a:r>
              <a:rPr lang="en-US" sz="2000" dirty="0" smtClean="0">
                <a:latin typeface="Georgia" pitchFamily="18" charset="0"/>
              </a:rPr>
              <a:t>Spanish </a:t>
            </a:r>
            <a:r>
              <a:rPr lang="en-US" sz="2000" dirty="0">
                <a:latin typeface="Georgia" pitchFamily="18" charset="0"/>
              </a:rPr>
              <a:t>people like to have a siesta in the afternoon.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C00000"/>
                </a:solidFill>
                <a:latin typeface="Georgia" pitchFamily="18" charset="0"/>
              </a:rPr>
              <a:t>The</a:t>
            </a:r>
            <a:r>
              <a:rPr lang="en-US" sz="2000" dirty="0">
                <a:latin typeface="Georgia" pitchFamily="18" charset="0"/>
              </a:rPr>
              <a:t> Spanish like to have a siesta in the afternoon.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000" i="1" dirty="0">
                <a:latin typeface="Georgia" pitchFamily="18" charset="0"/>
              </a:rPr>
              <a:t>If you want to talk about people whose nationality adjectives end in </a:t>
            </a:r>
            <a:r>
              <a:rPr lang="en-US" sz="2000" b="1" i="1" dirty="0">
                <a:latin typeface="Georgia" pitchFamily="18" charset="0"/>
              </a:rPr>
              <a:t>-ch</a:t>
            </a:r>
            <a:r>
              <a:rPr lang="en-US" sz="2000" i="1" dirty="0">
                <a:latin typeface="Georgia" pitchFamily="18" charset="0"/>
              </a:rPr>
              <a:t>, </a:t>
            </a:r>
            <a:endParaRPr lang="en-US" sz="2000" i="1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b="1" i="1" dirty="0" smtClean="0">
                <a:latin typeface="Georgia" pitchFamily="18" charset="0"/>
              </a:rPr>
              <a:t>-</a:t>
            </a:r>
            <a:r>
              <a:rPr lang="en-US" sz="2000" b="1" i="1" dirty="0">
                <a:latin typeface="Georgia" pitchFamily="18" charset="0"/>
              </a:rPr>
              <a:t>ish</a:t>
            </a:r>
            <a:r>
              <a:rPr lang="en-US" sz="2000" i="1" dirty="0">
                <a:latin typeface="Georgia" pitchFamily="18" charset="0"/>
              </a:rPr>
              <a:t>, or </a:t>
            </a:r>
            <a:r>
              <a:rPr lang="en-US" sz="2000" b="1" i="1" dirty="0">
                <a:latin typeface="Georgia" pitchFamily="18" charset="0"/>
              </a:rPr>
              <a:t>-ese</a:t>
            </a:r>
            <a:r>
              <a:rPr lang="en-US" sz="2000" i="1" dirty="0">
                <a:latin typeface="Georgia" pitchFamily="18" charset="0"/>
              </a:rPr>
              <a:t>, use either </a:t>
            </a:r>
            <a:r>
              <a:rPr lang="en-US" sz="2000" b="1" i="1" dirty="0">
                <a:solidFill>
                  <a:srgbClr val="C00000"/>
                </a:solidFill>
                <a:latin typeface="Georgia" pitchFamily="18" charset="0"/>
              </a:rPr>
              <a:t>Ø</a:t>
            </a:r>
            <a:r>
              <a:rPr lang="en-US" sz="2000" b="1" i="1" dirty="0">
                <a:latin typeface="Georgia" pitchFamily="18" charset="0"/>
              </a:rPr>
              <a:t> + adjective + people</a:t>
            </a:r>
            <a:r>
              <a:rPr lang="en-US" sz="2000" i="1" dirty="0">
                <a:latin typeface="Georgia" pitchFamily="18" charset="0"/>
              </a:rPr>
              <a:t>, or </a:t>
            </a:r>
            <a:r>
              <a:rPr lang="en-US" sz="2000" b="1" i="1" dirty="0">
                <a:solidFill>
                  <a:srgbClr val="C00000"/>
                </a:solidFill>
                <a:latin typeface="Georgia" pitchFamily="18" charset="0"/>
              </a:rPr>
              <a:t>the</a:t>
            </a:r>
            <a:r>
              <a:rPr lang="en-US" sz="2000" b="1" i="1" dirty="0">
                <a:latin typeface="Georgia" pitchFamily="18" charset="0"/>
              </a:rPr>
              <a:t> + </a:t>
            </a:r>
            <a:r>
              <a:rPr lang="en-US" sz="2000" b="1" i="1" dirty="0" smtClean="0">
                <a:latin typeface="Georgia" pitchFamily="18" charset="0"/>
              </a:rPr>
              <a:t>adjective</a:t>
            </a:r>
            <a:r>
              <a:rPr lang="en-US" sz="2000" i="1" dirty="0">
                <a:latin typeface="Georgia" pitchFamily="18" charset="0"/>
              </a:rPr>
              <a:t>.</a:t>
            </a:r>
          </a:p>
          <a:p>
            <a:pPr marL="0" indent="0">
              <a:buNone/>
            </a:pPr>
            <a:endParaRPr lang="en-GB" sz="2400" dirty="0" smtClean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577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Articles, quantifiers and determiners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GB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22520"/>
            <a:ext cx="9144000" cy="818248"/>
          </a:xfrm>
        </p:spPr>
        <p:txBody>
          <a:bodyPr/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the zero article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268760"/>
            <a:ext cx="8782963" cy="511256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b="1" i="1" dirty="0" smtClean="0">
                <a:latin typeface="Georgia" pitchFamily="18" charset="0"/>
              </a:rPr>
              <a:t>Look at the sentences:</a:t>
            </a: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Have you visited </a:t>
            </a:r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Ø</a:t>
            </a:r>
            <a:r>
              <a:rPr lang="en-US" sz="2000" dirty="0" smtClean="0">
                <a:latin typeface="Georgia" pitchFamily="18" charset="0"/>
              </a:rPr>
              <a:t> Southern France?</a:t>
            </a:r>
            <a:endParaRPr lang="en-US" sz="2000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Estonia is located in </a:t>
            </a:r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Ø </a:t>
            </a:r>
            <a:r>
              <a:rPr lang="en-US" sz="2000" dirty="0" smtClean="0">
                <a:latin typeface="Georgia" pitchFamily="18" charset="0"/>
              </a:rPr>
              <a:t>Northern Europe. </a:t>
            </a:r>
            <a:endParaRPr lang="en-US" sz="2000" dirty="0">
              <a:latin typeface="Georgia" pitchFamily="18" charset="0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en-US" sz="2000" b="1" i="1" dirty="0">
                <a:latin typeface="Georgia" pitchFamily="18" charset="0"/>
              </a:rPr>
              <a:t>Don’t use an article </a:t>
            </a:r>
            <a:r>
              <a:rPr lang="en-US" sz="2000" i="1" dirty="0">
                <a:latin typeface="Georgia" pitchFamily="18" charset="0"/>
              </a:rPr>
              <a:t>with </a:t>
            </a:r>
            <a:r>
              <a:rPr lang="en-US" sz="2000" i="1" dirty="0" smtClean="0">
                <a:latin typeface="Georgia" pitchFamily="18" charset="0"/>
              </a:rPr>
              <a:t>geographical names containing adjectives made from south, north, east, and west.</a:t>
            </a:r>
            <a:endParaRPr lang="en-US" sz="2000" i="1" dirty="0">
              <a:latin typeface="Georgia" pitchFamily="18" charset="0"/>
            </a:endParaRPr>
          </a:p>
          <a:p>
            <a:pPr marL="0" indent="0">
              <a:buNone/>
            </a:pPr>
            <a:endParaRPr lang="en-US" sz="20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Ø </a:t>
            </a:r>
            <a:r>
              <a:rPr lang="en-US" sz="2000" dirty="0" smtClean="0">
                <a:latin typeface="Georgia" pitchFamily="18" charset="0"/>
              </a:rPr>
              <a:t>IBM is a good employer.</a:t>
            </a: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Did you send the application to </a:t>
            </a:r>
            <a:r>
              <a:rPr lang="en-US" sz="2000" b="1" dirty="0">
                <a:solidFill>
                  <a:srgbClr val="C00000"/>
                </a:solidFill>
                <a:latin typeface="Georgia" pitchFamily="18" charset="0"/>
              </a:rPr>
              <a:t>Ø</a:t>
            </a:r>
            <a:r>
              <a:rPr lang="en-US" sz="2000" dirty="0" smtClean="0">
                <a:latin typeface="Georgia" pitchFamily="18" charset="0"/>
              </a:rPr>
              <a:t> Google?</a:t>
            </a:r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en-US" sz="2000" dirty="0">
                <a:latin typeface="Georgia" pitchFamily="18" charset="0"/>
              </a:rPr>
              <a:t> 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000" b="1" i="1" dirty="0">
                <a:latin typeface="Georgia" pitchFamily="18" charset="0"/>
              </a:rPr>
              <a:t>Don’t use an article </a:t>
            </a:r>
            <a:r>
              <a:rPr lang="en-US" sz="2000" i="1" dirty="0">
                <a:latin typeface="Georgia" pitchFamily="18" charset="0"/>
              </a:rPr>
              <a:t>with </a:t>
            </a:r>
            <a:r>
              <a:rPr lang="en-US" sz="2000" b="1" i="1" dirty="0" smtClean="0">
                <a:latin typeface="Georgia" pitchFamily="18" charset="0"/>
              </a:rPr>
              <a:t>names of companies</a:t>
            </a:r>
            <a:r>
              <a:rPr lang="en-US" sz="2000" i="1" dirty="0" smtClean="0">
                <a:latin typeface="Georgia" pitchFamily="18" charset="0"/>
              </a:rPr>
              <a:t>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i="1" dirty="0" smtClean="0">
                <a:latin typeface="Georgia" pitchFamily="18" charset="0"/>
              </a:rPr>
              <a:t>(Exception: the definite article has to be used if it is a part of the official name of the company, e.g. ‘</a:t>
            </a:r>
            <a:r>
              <a:rPr lang="en-US" sz="2000" b="1" i="1" dirty="0" smtClean="0">
                <a:solidFill>
                  <a:srgbClr val="C00000"/>
                </a:solidFill>
                <a:latin typeface="Georgia" pitchFamily="18" charset="0"/>
              </a:rPr>
              <a:t>Ø</a:t>
            </a:r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en-US" sz="2000" i="1" dirty="0" smtClean="0">
                <a:latin typeface="Georgia" pitchFamily="18" charset="0"/>
              </a:rPr>
              <a:t>Coca Cola’ </a:t>
            </a:r>
            <a:r>
              <a:rPr lang="en-GB" sz="2000" i="1" dirty="0" smtClean="0">
                <a:latin typeface="Georgia" pitchFamily="18" charset="0"/>
              </a:rPr>
              <a:t>vs</a:t>
            </a:r>
            <a:r>
              <a:rPr lang="en-US" sz="2000" i="1" dirty="0" smtClean="0">
                <a:latin typeface="Georgia" pitchFamily="18" charset="0"/>
              </a:rPr>
              <a:t> ‘</a:t>
            </a:r>
            <a:r>
              <a:rPr lang="en-US" sz="2000" b="1" i="1" dirty="0" smtClean="0">
                <a:solidFill>
                  <a:srgbClr val="C00000"/>
                </a:solidFill>
                <a:latin typeface="Georgia" pitchFamily="18" charset="0"/>
              </a:rPr>
              <a:t>The</a:t>
            </a:r>
            <a:r>
              <a:rPr lang="en-US" sz="2000" i="1" dirty="0" smtClean="0">
                <a:latin typeface="Georgia" pitchFamily="18" charset="0"/>
              </a:rPr>
              <a:t> Coca Cola Company’,           ‘</a:t>
            </a:r>
            <a:r>
              <a:rPr lang="en-US" sz="2000" b="1" i="1" dirty="0" smtClean="0">
                <a:solidFill>
                  <a:srgbClr val="C00000"/>
                </a:solidFill>
                <a:latin typeface="Georgia" pitchFamily="18" charset="0"/>
              </a:rPr>
              <a:t>Ø </a:t>
            </a:r>
            <a:r>
              <a:rPr lang="en-US" sz="2000" i="1" dirty="0" smtClean="0">
                <a:latin typeface="Georgia" pitchFamily="18" charset="0"/>
              </a:rPr>
              <a:t>Ford’ vs ‘</a:t>
            </a:r>
            <a:r>
              <a:rPr lang="en-US" sz="2000" b="1" i="1" dirty="0" smtClean="0">
                <a:solidFill>
                  <a:srgbClr val="C00000"/>
                </a:solidFill>
                <a:latin typeface="Georgia" pitchFamily="18" charset="0"/>
              </a:rPr>
              <a:t>The</a:t>
            </a:r>
            <a:r>
              <a:rPr lang="en-US" sz="2000" i="1" dirty="0" smtClean="0">
                <a:latin typeface="Georgia" pitchFamily="18" charset="0"/>
              </a:rPr>
              <a:t> Ford Motor Company’.)</a:t>
            </a:r>
            <a:endParaRPr lang="en-US" sz="2000" i="1" dirty="0">
              <a:latin typeface="Georgia" pitchFamily="18" charset="0"/>
            </a:endParaRPr>
          </a:p>
          <a:p>
            <a:pPr marL="0" indent="0">
              <a:spcBef>
                <a:spcPts val="800"/>
              </a:spcBef>
              <a:buNone/>
            </a:pPr>
            <a:endParaRPr lang="en-US" sz="2000" i="1" dirty="0" smtClean="0">
              <a:latin typeface="Georgia" pitchFamily="18" charset="0"/>
            </a:endParaRPr>
          </a:p>
          <a:p>
            <a:pPr marL="0" indent="0">
              <a:buNone/>
            </a:pPr>
            <a:endParaRPr lang="en-GB" sz="2400" dirty="0" smtClean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4529597" y="1748135"/>
            <a:ext cx="2994731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b="1" i="1" dirty="0" smtClean="0">
                <a:latin typeface="Georgia" pitchFamily="18" charset="0"/>
              </a:rPr>
              <a:t>BUT</a:t>
            </a:r>
            <a:r>
              <a:rPr lang="en-US" sz="1900" i="1" dirty="0" smtClean="0">
                <a:latin typeface="Georgia" pitchFamily="18" charset="0"/>
              </a:rPr>
              <a:t> </a:t>
            </a:r>
            <a:r>
              <a:rPr lang="en-US" sz="1900" b="1" i="1" dirty="0" smtClean="0">
                <a:solidFill>
                  <a:srgbClr val="C00000"/>
                </a:solidFill>
                <a:latin typeface="Georgia" pitchFamily="18" charset="0"/>
              </a:rPr>
              <a:t>the</a:t>
            </a:r>
            <a:r>
              <a:rPr lang="en-US" sz="1900" i="1" dirty="0" smtClean="0">
                <a:latin typeface="Georgia" pitchFamily="18" charset="0"/>
              </a:rPr>
              <a:t> south </a:t>
            </a:r>
            <a:r>
              <a:rPr lang="en-US" sz="1900" b="1" i="1" dirty="0" smtClean="0">
                <a:latin typeface="Georgia" pitchFamily="18" charset="0"/>
              </a:rPr>
              <a:t>of</a:t>
            </a:r>
            <a:r>
              <a:rPr lang="en-US" sz="1900" i="1" dirty="0" smtClean="0">
                <a:latin typeface="Georgia" pitchFamily="18" charset="0"/>
              </a:rPr>
              <a:t> France</a:t>
            </a:r>
            <a:endParaRPr lang="en-US" sz="1900" i="1" dirty="0">
              <a:latin typeface="Georgia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004048" y="2132856"/>
            <a:ext cx="3013967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b="1" i="1" dirty="0" smtClean="0">
                <a:latin typeface="Georgia" pitchFamily="18" charset="0"/>
              </a:rPr>
              <a:t>BUT</a:t>
            </a:r>
            <a:r>
              <a:rPr lang="en-US" sz="1900" i="1" dirty="0" smtClean="0">
                <a:latin typeface="Georgia" pitchFamily="18" charset="0"/>
              </a:rPr>
              <a:t> </a:t>
            </a:r>
            <a:r>
              <a:rPr lang="en-US" sz="1900" b="1" i="1" dirty="0" smtClean="0">
                <a:solidFill>
                  <a:srgbClr val="C00000"/>
                </a:solidFill>
                <a:latin typeface="Georgia" pitchFamily="18" charset="0"/>
              </a:rPr>
              <a:t>the</a:t>
            </a:r>
            <a:r>
              <a:rPr lang="en-US" sz="1900" i="1" dirty="0" smtClean="0">
                <a:latin typeface="Georgia" pitchFamily="18" charset="0"/>
              </a:rPr>
              <a:t> north </a:t>
            </a:r>
            <a:r>
              <a:rPr lang="en-US" sz="1900" b="1" i="1" dirty="0" smtClean="0">
                <a:latin typeface="Georgia" pitchFamily="18" charset="0"/>
              </a:rPr>
              <a:t>of</a:t>
            </a:r>
            <a:r>
              <a:rPr lang="en-US" sz="1900" i="1" dirty="0" smtClean="0">
                <a:latin typeface="Georgia" pitchFamily="18" charset="0"/>
              </a:rPr>
              <a:t> Europe</a:t>
            </a:r>
            <a:endParaRPr lang="en-US" sz="1900" i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96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Articles, quantifiers and determiners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GB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740" y="553402"/>
            <a:ext cx="9108504" cy="859374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practice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556792"/>
            <a:ext cx="8782963" cy="4824536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i="1" dirty="0">
                <a:latin typeface="Georgia" pitchFamily="18" charset="0"/>
              </a:rPr>
              <a:t>Read the text and decide which articles to use to complete it</a:t>
            </a:r>
            <a:r>
              <a:rPr lang="en-US" sz="1800" b="1" i="1" dirty="0" smtClean="0">
                <a:latin typeface="Georgia" pitchFamily="18" charset="0"/>
              </a:rPr>
              <a:t>.</a:t>
            </a:r>
          </a:p>
          <a:p>
            <a:pPr marL="0" indent="0">
              <a:buNone/>
            </a:pPr>
            <a:endParaRPr lang="en-US" sz="2000" b="1" i="1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Georgia" pitchFamily="18" charset="0"/>
              </a:rPr>
              <a:t>I work as ___ sales representative. I am currently ___ third highest </a:t>
            </a:r>
            <a:endParaRPr lang="en-US" sz="2000" dirty="0" smtClean="0">
              <a:latin typeface="Georgia" pitchFamily="18" charset="0"/>
            </a:endParaRPr>
          </a:p>
          <a:p>
            <a:pPr marL="0" indent="0">
              <a:buNone/>
            </a:pPr>
            <a:endParaRPr lang="en-US" sz="2000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performer in the company </a:t>
            </a:r>
            <a:r>
              <a:rPr lang="en-US" sz="2000" dirty="0">
                <a:latin typeface="Georgia" pitchFamily="18" charset="0"/>
              </a:rPr>
              <a:t>because for last 6 </a:t>
            </a:r>
            <a:r>
              <a:rPr lang="en-US" sz="2000" dirty="0" smtClean="0">
                <a:latin typeface="Georgia" pitchFamily="18" charset="0"/>
              </a:rPr>
              <a:t>months </a:t>
            </a:r>
            <a:r>
              <a:rPr lang="en-US" sz="2000" dirty="0">
                <a:latin typeface="Georgia" pitchFamily="18" charset="0"/>
              </a:rPr>
              <a:t>I have been selling </a:t>
            </a:r>
            <a:endParaRPr lang="en-US" sz="2000" dirty="0" smtClean="0">
              <a:latin typeface="Georgia" pitchFamily="18" charset="0"/>
            </a:endParaRPr>
          </a:p>
          <a:p>
            <a:pPr marL="0" indent="0">
              <a:buNone/>
            </a:pPr>
            <a:endParaRPr lang="en-US" sz="2000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200 </a:t>
            </a:r>
            <a:r>
              <a:rPr lang="en-US" sz="2000" dirty="0">
                <a:latin typeface="Georgia" pitchFamily="18" charset="0"/>
              </a:rPr>
              <a:t>products ___ </a:t>
            </a:r>
            <a:r>
              <a:rPr lang="en-US" sz="2000" dirty="0" smtClean="0">
                <a:latin typeface="Georgia" pitchFamily="18" charset="0"/>
              </a:rPr>
              <a:t>month</a:t>
            </a:r>
            <a:r>
              <a:rPr lang="en-US" sz="2000" dirty="0">
                <a:latin typeface="Georgia" pitchFamily="18" charset="0"/>
              </a:rPr>
              <a:t>. I got ___ hundred dollars as a reward. ___ best </a:t>
            </a:r>
            <a:endParaRPr lang="en-US" sz="2000" dirty="0" smtClean="0">
              <a:latin typeface="Georgia" pitchFamily="18" charset="0"/>
            </a:endParaRPr>
          </a:p>
          <a:p>
            <a:pPr marL="0" indent="0">
              <a:buNone/>
            </a:pPr>
            <a:endParaRPr lang="en-US" sz="2000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employee </a:t>
            </a:r>
            <a:r>
              <a:rPr lang="en-US" sz="2000" dirty="0">
                <a:latin typeface="Georgia" pitchFamily="18" charset="0"/>
              </a:rPr>
              <a:t>got a trip to </a:t>
            </a:r>
            <a:r>
              <a:rPr lang="en-US" sz="2000" dirty="0" smtClean="0">
                <a:latin typeface="Georgia" pitchFamily="18" charset="0"/>
              </a:rPr>
              <a:t>___ Philippines</a:t>
            </a:r>
            <a:r>
              <a:rPr lang="en-US" sz="2000" dirty="0">
                <a:latin typeface="Georgia" pitchFamily="18" charset="0"/>
              </a:rPr>
              <a:t>. </a:t>
            </a:r>
            <a:r>
              <a:rPr lang="en-US" sz="2000" dirty="0" smtClean="0">
                <a:latin typeface="Georgia" pitchFamily="18" charset="0"/>
              </a:rPr>
              <a:t>I’m </a:t>
            </a:r>
            <a:r>
              <a:rPr lang="en-US" sz="2000" dirty="0">
                <a:latin typeface="Georgia" pitchFamily="18" charset="0"/>
              </a:rPr>
              <a:t>thinking of learning to speak </a:t>
            </a:r>
            <a:endParaRPr lang="en-US" sz="2000" dirty="0" smtClean="0">
              <a:latin typeface="Georgia" pitchFamily="18" charset="0"/>
            </a:endParaRPr>
          </a:p>
          <a:p>
            <a:pPr marL="0" indent="0">
              <a:buNone/>
            </a:pPr>
            <a:endParaRPr lang="en-US" sz="2000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___ </a:t>
            </a:r>
            <a:r>
              <a:rPr lang="en-US" sz="2000" dirty="0">
                <a:latin typeface="Georgia" pitchFamily="18" charset="0"/>
              </a:rPr>
              <a:t>German to be able to make </a:t>
            </a:r>
            <a:r>
              <a:rPr lang="en-US" sz="2000" dirty="0" smtClean="0">
                <a:latin typeface="Georgia" pitchFamily="18" charset="0"/>
              </a:rPr>
              <a:t>sales in </a:t>
            </a:r>
            <a:r>
              <a:rPr lang="en-US" sz="2000" dirty="0">
                <a:latin typeface="Georgia" pitchFamily="18" charset="0"/>
              </a:rPr>
              <a:t>___ Germany and ___ Austria and </a:t>
            </a:r>
            <a:endParaRPr lang="en-US" sz="2000" dirty="0" smtClean="0">
              <a:latin typeface="Georgia" pitchFamily="18" charset="0"/>
            </a:endParaRPr>
          </a:p>
          <a:p>
            <a:pPr marL="0" indent="0">
              <a:buNone/>
            </a:pPr>
            <a:endParaRPr lang="en-US" sz="2000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improve </a:t>
            </a:r>
            <a:r>
              <a:rPr lang="en-US" sz="2000" dirty="0">
                <a:latin typeface="Georgia" pitchFamily="18" charset="0"/>
              </a:rPr>
              <a:t>my position.</a:t>
            </a:r>
          </a:p>
          <a:p>
            <a:pPr marL="0" indent="0">
              <a:buNone/>
            </a:pPr>
            <a:endParaRPr lang="en-US" sz="1800" b="1" i="1" dirty="0">
              <a:latin typeface="Georgia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Georgia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494706" y="2255709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Georgia" pitchFamily="18" charset="0"/>
              </a:rPr>
              <a:t>a</a:t>
            </a:r>
            <a:endParaRPr lang="en-US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979155" y="3726557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Georgia" pitchFamily="18" charset="0"/>
              </a:rPr>
              <a:t>a</a:t>
            </a:r>
            <a:endParaRPr lang="en-US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013144" y="3717032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Georgia" pitchFamily="18" charset="0"/>
              </a:rPr>
              <a:t>a</a:t>
            </a:r>
            <a:endParaRPr lang="en-US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800375" y="4427587"/>
            <a:ext cx="561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Georgia" pitchFamily="18" charset="0"/>
              </a:rPr>
              <a:t>the</a:t>
            </a:r>
            <a:endParaRPr lang="en-US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940152" y="2255709"/>
            <a:ext cx="561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Georgia" pitchFamily="18" charset="0"/>
              </a:rPr>
              <a:t>the</a:t>
            </a:r>
            <a:endParaRPr lang="en-US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651154" y="3717031"/>
            <a:ext cx="627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Georgia" pitchFamily="18" charset="0"/>
              </a:rPr>
              <a:t>The</a:t>
            </a:r>
            <a:endParaRPr lang="en-US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95536" y="5185767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Georgia" pitchFamily="18" charset="0"/>
              </a:rPr>
              <a:t>Ø</a:t>
            </a:r>
            <a:endParaRPr lang="en-US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4922515" y="5185767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Georgia" pitchFamily="18" charset="0"/>
              </a:rPr>
              <a:t>Ø</a:t>
            </a:r>
            <a:endParaRPr lang="en-US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7092280" y="5185767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Georgia" pitchFamily="18" charset="0"/>
              </a:rPr>
              <a:t>Ø</a:t>
            </a:r>
            <a:endParaRPr lang="en-US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439402" y="2642245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Georgia" pitchFamily="18" charset="0"/>
              </a:rPr>
              <a:t>job</a:t>
            </a:r>
            <a:endParaRPr lang="en-US" sz="1400" i="1" dirty="0">
              <a:latin typeface="Georgia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502709" y="264089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Georgia" pitchFamily="18" charset="0"/>
              </a:rPr>
              <a:t>o</a:t>
            </a:r>
            <a:r>
              <a:rPr lang="en-US" sz="1400" i="1" dirty="0" smtClean="0">
                <a:latin typeface="Georgia" pitchFamily="18" charset="0"/>
              </a:rPr>
              <a:t>rdinal number</a:t>
            </a:r>
            <a:endParaRPr lang="en-US" sz="1400" i="1" dirty="0">
              <a:latin typeface="Georgia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655968" y="4114939"/>
            <a:ext cx="10182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Georgia" pitchFamily="18" charset="0"/>
              </a:rPr>
              <a:t>per month</a:t>
            </a:r>
            <a:endParaRPr lang="en-US" sz="1400" i="1" dirty="0">
              <a:latin typeface="Georgia" pitchFamily="18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3679960" y="4091235"/>
            <a:ext cx="11977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Georgia" pitchFamily="18" charset="0"/>
              </a:rPr>
              <a:t>o</a:t>
            </a:r>
            <a:r>
              <a:rPr lang="en-US" sz="1400" i="1" dirty="0" smtClean="0">
                <a:latin typeface="Georgia" pitchFamily="18" charset="0"/>
              </a:rPr>
              <a:t>ne hundred</a:t>
            </a:r>
            <a:endParaRPr lang="en-US" sz="1400" i="1" dirty="0">
              <a:latin typeface="Georgia" pitchFamily="18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7476578" y="4081709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Georgia" pitchFamily="18" charset="0"/>
              </a:rPr>
              <a:t>superlative</a:t>
            </a:r>
            <a:endParaRPr lang="en-US" sz="1400" i="1" dirty="0">
              <a:latin typeface="Georgia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2140417" y="4863157"/>
            <a:ext cx="20521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Georgia" pitchFamily="18" charset="0"/>
              </a:rPr>
              <a:t>c</a:t>
            </a:r>
            <a:r>
              <a:rPr lang="en-US" sz="1400" i="1" dirty="0" smtClean="0">
                <a:latin typeface="Georgia" pitchFamily="18" charset="0"/>
              </a:rPr>
              <a:t>ountry name in plural</a:t>
            </a:r>
            <a:endParaRPr lang="en-US" sz="1400" i="1" dirty="0">
              <a:latin typeface="Georgia" pitchFamily="18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260350" y="5574174"/>
            <a:ext cx="939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Georgia" pitchFamily="18" charset="0"/>
              </a:rPr>
              <a:t>language</a:t>
            </a:r>
            <a:endParaRPr lang="en-US" sz="1400" i="1" dirty="0">
              <a:latin typeface="Georgia" pitchFamily="18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5932292" y="5526549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Georgia" pitchFamily="18" charset="0"/>
              </a:rPr>
              <a:t>c</a:t>
            </a:r>
            <a:r>
              <a:rPr lang="en-US" sz="1400" i="1" dirty="0" smtClean="0">
                <a:latin typeface="Georgia" pitchFamily="18" charset="0"/>
              </a:rPr>
              <a:t>ountries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1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5" grpId="0"/>
      <p:bldP spid="6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Georgia" pitchFamily="18" charset="0"/>
              </a:rPr>
              <a:t>Articles, quantifiers and determiners</a:t>
            </a:r>
            <a:endParaRPr lang="en-US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US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22520"/>
            <a:ext cx="9144000" cy="1610336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determiners:</a:t>
            </a:r>
            <a:br>
              <a:rPr lang="en-US" b="1" dirty="0" smtClean="0">
                <a:solidFill>
                  <a:srgbClr val="C00000"/>
                </a:solidFill>
                <a:latin typeface="Georgia" panose="02040502050405020303" pitchFamily="18" charset="0"/>
              </a:rPr>
            </a:br>
            <a:r>
              <a:rPr lang="en-US" sz="3200" b="1" dirty="0" smtClean="0">
                <a:solidFill>
                  <a:srgbClr val="C00000"/>
                </a:solidFill>
                <a:latin typeface="Georgia" pitchFamily="18" charset="0"/>
              </a:rPr>
              <a:t>another, other, the other</a:t>
            </a:r>
            <a:endParaRPr lang="en-US" sz="3200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2060848"/>
            <a:ext cx="8782963" cy="4320480"/>
          </a:xfrm>
          <a:solidFill>
            <a:schemeClr val="bg1">
              <a:lumMod val="85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100" b="1" i="1" dirty="0" smtClean="0">
                <a:latin typeface="Georgia" pitchFamily="18" charset="0"/>
              </a:rPr>
              <a:t>Look at the sentences: </a:t>
            </a:r>
          </a:p>
          <a:p>
            <a:pPr marL="0" indent="0">
              <a:buNone/>
            </a:pPr>
            <a:r>
              <a:rPr lang="en-US" sz="2100" dirty="0" smtClean="0">
                <a:latin typeface="Georgia" pitchFamily="18" charset="0"/>
              </a:rPr>
              <a:t>Would you like </a:t>
            </a:r>
            <a:r>
              <a:rPr lang="en-US" sz="2100" b="1" dirty="0" smtClean="0">
                <a:solidFill>
                  <a:srgbClr val="C00000"/>
                </a:solidFill>
                <a:latin typeface="Georgia" pitchFamily="18" charset="0"/>
              </a:rPr>
              <a:t>another</a:t>
            </a:r>
            <a:r>
              <a:rPr lang="en-US" sz="2100" dirty="0" smtClean="0">
                <a:latin typeface="Georgia" pitchFamily="18" charset="0"/>
              </a:rPr>
              <a:t> cup of coffee?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100" b="1" i="1" dirty="0" smtClean="0">
                <a:solidFill>
                  <a:srgbClr val="C00000"/>
                </a:solidFill>
                <a:latin typeface="Georgia" pitchFamily="18" charset="0"/>
              </a:rPr>
              <a:t>Another</a:t>
            </a:r>
            <a:r>
              <a:rPr lang="en-US" sz="2100" i="1" dirty="0" smtClean="0">
                <a:latin typeface="Georgia" pitchFamily="18" charset="0"/>
              </a:rPr>
              <a:t> is used with </a:t>
            </a:r>
            <a:r>
              <a:rPr lang="en-US" sz="2100" b="1" i="1" dirty="0" smtClean="0">
                <a:latin typeface="Georgia" pitchFamily="18" charset="0"/>
              </a:rPr>
              <a:t>singular nouns </a:t>
            </a:r>
            <a:r>
              <a:rPr lang="en-US" sz="2100" i="1" dirty="0" smtClean="0">
                <a:latin typeface="Georgia" pitchFamily="18" charset="0"/>
              </a:rPr>
              <a:t>to express “</a:t>
            </a:r>
            <a:r>
              <a:rPr lang="en-US" sz="2100" b="1" i="1" dirty="0" smtClean="0">
                <a:latin typeface="Georgia" pitchFamily="18" charset="0"/>
              </a:rPr>
              <a:t>one more</a:t>
            </a:r>
            <a:r>
              <a:rPr lang="en-US" sz="2100" i="1" dirty="0" smtClean="0">
                <a:latin typeface="Georgia" pitchFamily="18" charset="0"/>
              </a:rPr>
              <a:t>”.</a:t>
            </a:r>
          </a:p>
          <a:p>
            <a:pPr marL="0" indent="0">
              <a:buNone/>
            </a:pPr>
            <a:r>
              <a:rPr lang="en-US" sz="2100" dirty="0" smtClean="0">
                <a:latin typeface="Georgia" pitchFamily="18" charset="0"/>
              </a:rPr>
              <a:t> </a:t>
            </a:r>
          </a:p>
          <a:p>
            <a:pPr marL="0" indent="0">
              <a:buNone/>
            </a:pPr>
            <a:r>
              <a:rPr lang="en-US" sz="2100" dirty="0" smtClean="0">
                <a:latin typeface="Georgia" pitchFamily="18" charset="0"/>
              </a:rPr>
              <a:t>There were many </a:t>
            </a:r>
            <a:r>
              <a:rPr lang="en-US" sz="2100" b="1" dirty="0" smtClean="0">
                <a:solidFill>
                  <a:srgbClr val="C00000"/>
                </a:solidFill>
                <a:latin typeface="Georgia" pitchFamily="18" charset="0"/>
              </a:rPr>
              <a:t>other</a:t>
            </a:r>
            <a:r>
              <a:rPr lang="en-US" sz="2100" dirty="0" smtClean="0">
                <a:latin typeface="Georgia" pitchFamily="18" charset="0"/>
              </a:rPr>
              <a:t> recruiters visiting the job fair besides us.</a:t>
            </a:r>
          </a:p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en-US" sz="1900" b="1" i="1" dirty="0" smtClean="0">
                <a:solidFill>
                  <a:srgbClr val="C00000"/>
                </a:solidFill>
                <a:latin typeface="Georgia" pitchFamily="18" charset="0"/>
              </a:rPr>
              <a:t>Other</a:t>
            </a:r>
            <a:r>
              <a:rPr lang="en-US" sz="1900" i="1" dirty="0" smtClean="0">
                <a:latin typeface="Georgia" pitchFamily="18" charset="0"/>
              </a:rPr>
              <a:t> is used with </a:t>
            </a:r>
            <a:r>
              <a:rPr lang="en-US" sz="1900" b="1" i="1" dirty="0" smtClean="0">
                <a:latin typeface="Georgia" pitchFamily="18" charset="0"/>
              </a:rPr>
              <a:t>plural nouns </a:t>
            </a:r>
            <a:r>
              <a:rPr lang="en-US" sz="1900" i="1" dirty="0" smtClean="0">
                <a:latin typeface="Georgia" pitchFamily="18" charset="0"/>
              </a:rPr>
              <a:t>or</a:t>
            </a:r>
            <a:r>
              <a:rPr lang="en-US" sz="1900" b="1" i="1" dirty="0" smtClean="0">
                <a:latin typeface="Georgia" pitchFamily="18" charset="0"/>
              </a:rPr>
              <a:t> non-count nouns </a:t>
            </a:r>
            <a:r>
              <a:rPr lang="en-US" sz="1900" i="1" dirty="0" smtClean="0">
                <a:latin typeface="Georgia" pitchFamily="18" charset="0"/>
              </a:rPr>
              <a:t>to express “</a:t>
            </a:r>
            <a:r>
              <a:rPr lang="en-US" sz="1900" b="1" i="1" dirty="0" smtClean="0">
                <a:latin typeface="Georgia" pitchFamily="18" charset="0"/>
              </a:rPr>
              <a:t>additional</a:t>
            </a:r>
            <a:r>
              <a:rPr lang="en-US" sz="1900" i="1" dirty="0" smtClean="0">
                <a:latin typeface="Georgia" pitchFamily="18" charset="0"/>
              </a:rPr>
              <a:t>” or “</a:t>
            </a:r>
            <a:r>
              <a:rPr lang="en-US" sz="1900" b="1" i="1" dirty="0" smtClean="0">
                <a:latin typeface="Georgia" pitchFamily="18" charset="0"/>
              </a:rPr>
              <a:t>different ones</a:t>
            </a:r>
            <a:r>
              <a:rPr lang="en-US" sz="1900" i="1" dirty="0" smtClean="0">
                <a:latin typeface="Georgia" pitchFamily="18" charset="0"/>
              </a:rPr>
              <a:t>”.</a:t>
            </a:r>
          </a:p>
          <a:p>
            <a:pPr marL="0" indent="0">
              <a:buNone/>
            </a:pPr>
            <a:r>
              <a:rPr lang="en-US" sz="2100" dirty="0" smtClean="0">
                <a:latin typeface="Georgia" pitchFamily="18" charset="0"/>
              </a:rPr>
              <a:t> </a:t>
            </a:r>
          </a:p>
          <a:p>
            <a:pPr marL="0" indent="0">
              <a:buNone/>
            </a:pPr>
            <a:r>
              <a:rPr lang="en-US" sz="2100" dirty="0" smtClean="0">
                <a:latin typeface="Georgia" pitchFamily="18" charset="0"/>
              </a:rPr>
              <a:t>Half of the staff kept the deadline. </a:t>
            </a:r>
            <a:r>
              <a:rPr lang="en-US" sz="2100" b="1" dirty="0" smtClean="0">
                <a:solidFill>
                  <a:srgbClr val="C00000"/>
                </a:solidFill>
                <a:latin typeface="Georgia" pitchFamily="18" charset="0"/>
              </a:rPr>
              <a:t>The other </a:t>
            </a:r>
            <a:r>
              <a:rPr lang="en-US" sz="2100" dirty="0" smtClean="0">
                <a:latin typeface="Georgia" pitchFamily="18" charset="0"/>
              </a:rPr>
              <a:t>half needed an extension.</a:t>
            </a:r>
          </a:p>
          <a:p>
            <a:pPr marL="0" indent="0">
              <a:buNone/>
            </a:pPr>
            <a:r>
              <a:rPr lang="en-US" sz="2100" dirty="0" smtClean="0">
                <a:latin typeface="Georgia" pitchFamily="18" charset="0"/>
              </a:rPr>
              <a:t>I ate my lunch in my office. </a:t>
            </a:r>
            <a:r>
              <a:rPr lang="en-US" sz="2100" b="1" dirty="0" smtClean="0">
                <a:solidFill>
                  <a:srgbClr val="C00000"/>
                </a:solidFill>
                <a:latin typeface="Georgia" pitchFamily="18" charset="0"/>
              </a:rPr>
              <a:t>The other </a:t>
            </a:r>
            <a:r>
              <a:rPr lang="en-US" sz="2100" dirty="0" smtClean="0">
                <a:latin typeface="Georgia" pitchFamily="18" charset="0"/>
              </a:rPr>
              <a:t>managers went out to eat.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900" b="1" i="1" dirty="0" smtClean="0">
                <a:solidFill>
                  <a:srgbClr val="C00000"/>
                </a:solidFill>
                <a:latin typeface="Georgia" pitchFamily="18" charset="0"/>
              </a:rPr>
              <a:t>The other </a:t>
            </a:r>
            <a:r>
              <a:rPr lang="en-US" sz="1900" i="1" dirty="0" smtClean="0">
                <a:latin typeface="Georgia" pitchFamily="18" charset="0"/>
              </a:rPr>
              <a:t>with a </a:t>
            </a:r>
            <a:r>
              <a:rPr lang="en-US" sz="1900" b="1" i="1" dirty="0" smtClean="0">
                <a:latin typeface="Georgia" pitchFamily="18" charset="0"/>
              </a:rPr>
              <a:t>singular noun </a:t>
            </a:r>
            <a:r>
              <a:rPr lang="en-US" sz="1900" i="1" dirty="0" smtClean="0">
                <a:latin typeface="Georgia" pitchFamily="18" charset="0"/>
              </a:rPr>
              <a:t>is used to express “</a:t>
            </a:r>
            <a:r>
              <a:rPr lang="en-US" sz="1900" b="1" i="1" dirty="0" smtClean="0">
                <a:latin typeface="Georgia" pitchFamily="18" charset="0"/>
              </a:rPr>
              <a:t>the second of the two</a:t>
            </a:r>
            <a:r>
              <a:rPr lang="en-US" sz="1900" i="1" dirty="0" smtClean="0">
                <a:latin typeface="Georgia" pitchFamily="18" charset="0"/>
              </a:rPr>
              <a:t>”.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900" b="1" i="1" dirty="0" smtClean="0">
                <a:solidFill>
                  <a:srgbClr val="C00000"/>
                </a:solidFill>
                <a:latin typeface="Georgia" pitchFamily="18" charset="0"/>
              </a:rPr>
              <a:t>The other </a:t>
            </a:r>
            <a:r>
              <a:rPr lang="en-US" sz="1900" i="1" dirty="0" smtClean="0">
                <a:latin typeface="Georgia" pitchFamily="18" charset="0"/>
              </a:rPr>
              <a:t>with a </a:t>
            </a:r>
            <a:r>
              <a:rPr lang="en-US" sz="1900" b="1" i="1" dirty="0" smtClean="0">
                <a:latin typeface="Georgia" pitchFamily="18" charset="0"/>
              </a:rPr>
              <a:t>plural noun </a:t>
            </a:r>
            <a:r>
              <a:rPr lang="en-US" sz="1900" i="1" dirty="0" smtClean="0">
                <a:latin typeface="Georgia" pitchFamily="18" charset="0"/>
              </a:rPr>
              <a:t>or</a:t>
            </a:r>
            <a:r>
              <a:rPr lang="en-US" sz="1900" b="1" i="1" dirty="0" smtClean="0">
                <a:latin typeface="Georgia" pitchFamily="18" charset="0"/>
              </a:rPr>
              <a:t> non-count noun </a:t>
            </a:r>
            <a:r>
              <a:rPr lang="en-US" sz="1900" i="1" dirty="0" smtClean="0">
                <a:latin typeface="Georgia" pitchFamily="18" charset="0"/>
              </a:rPr>
              <a:t>is used to express “</a:t>
            </a:r>
            <a:r>
              <a:rPr lang="en-US" sz="1900" b="1" i="1" dirty="0" smtClean="0">
                <a:latin typeface="Georgia" pitchFamily="18" charset="0"/>
              </a:rPr>
              <a:t>the rest of a specific group</a:t>
            </a:r>
            <a:r>
              <a:rPr lang="en-US" sz="1900" i="1" dirty="0" smtClean="0">
                <a:latin typeface="Georgia" pitchFamily="18" charset="0"/>
              </a:rPr>
              <a:t>”.</a:t>
            </a:r>
          </a:p>
          <a:p>
            <a:pPr marL="0" indent="0">
              <a:buNone/>
            </a:pPr>
            <a:endParaRPr lang="en-US" sz="2400" dirty="0" smtClean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896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Articles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, quantifiers and determiners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cs-CZ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9939" y="522520"/>
            <a:ext cx="9153939" cy="1178288"/>
          </a:xfrm>
        </p:spPr>
        <p:txBody>
          <a:bodyPr>
            <a:normAutofit/>
          </a:bodyPr>
          <a:lstStyle/>
          <a:p>
            <a:r>
              <a:rPr lang="en-GB" sz="42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determiners: the others, others</a:t>
            </a:r>
            <a:endParaRPr lang="en-GB" sz="4200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56110" y="1700808"/>
            <a:ext cx="8865758" cy="460851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1800" b="1" i="1" dirty="0" smtClean="0">
                <a:latin typeface="Georgia" panose="02040502050405020303" pitchFamily="18" charset="0"/>
              </a:rPr>
              <a:t>Look at the sentences:</a:t>
            </a:r>
          </a:p>
          <a:p>
            <a:pPr marL="0" lvl="0" indent="0">
              <a:buNone/>
            </a:pPr>
            <a:r>
              <a:rPr lang="en-GB" sz="1800" dirty="0" smtClean="0">
                <a:latin typeface="Georgia" panose="02040502050405020303" pitchFamily="18" charset="0"/>
              </a:rPr>
              <a:t>Some of our clients like discounts. </a:t>
            </a:r>
            <a:r>
              <a:rPr lang="en-GB" sz="18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The other clients</a:t>
            </a:r>
            <a:r>
              <a:rPr lang="en-GB" sz="18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en-GB" sz="1800" dirty="0" smtClean="0">
                <a:latin typeface="Georgia" panose="02040502050405020303" pitchFamily="18" charset="0"/>
              </a:rPr>
              <a:t>prefer good customer service.</a:t>
            </a:r>
          </a:p>
          <a:p>
            <a:pPr marL="0" lvl="0" indent="0">
              <a:spcBef>
                <a:spcPts val="800"/>
              </a:spcBef>
              <a:spcAft>
                <a:spcPts val="600"/>
              </a:spcAft>
              <a:buNone/>
            </a:pPr>
            <a:r>
              <a:rPr lang="en-GB" sz="1800" b="1" i="1" dirty="0" smtClean="0">
                <a:latin typeface="Georgia" panose="02040502050405020303" pitchFamily="18" charset="0"/>
              </a:rPr>
              <a:t>The other clients </a:t>
            </a:r>
            <a:r>
              <a:rPr lang="en-GB" sz="1800" i="1" dirty="0" smtClean="0">
                <a:latin typeface="Georgia" panose="02040502050405020303" pitchFamily="18" charset="0"/>
              </a:rPr>
              <a:t>means the rest of the group of our clients: those who are not impressed by discounts.</a:t>
            </a:r>
          </a:p>
          <a:p>
            <a:pPr marL="0" indent="0">
              <a:buNone/>
            </a:pPr>
            <a:r>
              <a:rPr lang="en-GB" sz="1800" dirty="0">
                <a:latin typeface="Georgia" panose="02040502050405020303" pitchFamily="18" charset="0"/>
              </a:rPr>
              <a:t>Some of our clients like discounts. </a:t>
            </a:r>
            <a:r>
              <a:rPr lang="en-GB" sz="1800" b="1" dirty="0">
                <a:solidFill>
                  <a:srgbClr val="C00000"/>
                </a:solidFill>
                <a:latin typeface="Georgia" panose="02040502050405020303" pitchFamily="18" charset="0"/>
              </a:rPr>
              <a:t>The </a:t>
            </a:r>
            <a:r>
              <a:rPr lang="en-GB" sz="18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others </a:t>
            </a:r>
            <a:r>
              <a:rPr lang="en-GB" sz="1800" dirty="0">
                <a:latin typeface="Georgia" panose="02040502050405020303" pitchFamily="18" charset="0"/>
              </a:rPr>
              <a:t>prefer good customer service.</a:t>
            </a:r>
          </a:p>
          <a:p>
            <a:pPr marL="0" lvl="0" indent="0">
              <a:spcBef>
                <a:spcPts val="800"/>
              </a:spcBef>
              <a:buNone/>
            </a:pPr>
            <a:r>
              <a:rPr lang="en-GB" sz="1800" i="1" dirty="0" smtClean="0">
                <a:latin typeface="Georgia" panose="02040502050405020303" pitchFamily="18" charset="0"/>
              </a:rPr>
              <a:t>To talk about the rest of the group without repeating the noun, </a:t>
            </a:r>
            <a:r>
              <a:rPr lang="en-GB" sz="1800" b="1" i="1" dirty="0" smtClean="0">
                <a:latin typeface="Georgia" panose="02040502050405020303" pitchFamily="18" charset="0"/>
              </a:rPr>
              <a:t>the others</a:t>
            </a:r>
            <a:r>
              <a:rPr lang="en-GB" sz="1800" i="1" dirty="0" smtClean="0">
                <a:latin typeface="Georgia" panose="02040502050405020303" pitchFamily="18" charset="0"/>
              </a:rPr>
              <a:t> can be used.</a:t>
            </a:r>
          </a:p>
          <a:p>
            <a:pPr marL="0" lvl="0" indent="0">
              <a:buNone/>
            </a:pPr>
            <a:endParaRPr lang="en-GB" sz="1800" dirty="0">
              <a:latin typeface="Georgia" panose="02040502050405020303" pitchFamily="18" charset="0"/>
            </a:endParaRPr>
          </a:p>
          <a:p>
            <a:pPr marL="0" lvl="0" indent="0">
              <a:buNone/>
            </a:pPr>
            <a:r>
              <a:rPr lang="en-GB" sz="1800" dirty="0" smtClean="0">
                <a:latin typeface="Georgia" panose="02040502050405020303" pitchFamily="18" charset="0"/>
              </a:rPr>
              <a:t>Some clients like discounts. </a:t>
            </a:r>
            <a:r>
              <a:rPr lang="en-GB" sz="18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Other clients </a:t>
            </a:r>
            <a:r>
              <a:rPr lang="en-GB" sz="1800" dirty="0" smtClean="0">
                <a:latin typeface="Georgia" panose="02040502050405020303" pitchFamily="18" charset="0"/>
              </a:rPr>
              <a:t>prefer good customer service.</a:t>
            </a:r>
          </a:p>
          <a:p>
            <a:pPr marL="0" lvl="0" indent="0">
              <a:spcBef>
                <a:spcPts val="800"/>
              </a:spcBef>
              <a:spcAft>
                <a:spcPts val="600"/>
              </a:spcAft>
              <a:buNone/>
            </a:pPr>
            <a:r>
              <a:rPr lang="en-GB" sz="1800" b="1" i="1" dirty="0" smtClean="0">
                <a:latin typeface="Georgia" panose="02040502050405020303" pitchFamily="18" charset="0"/>
              </a:rPr>
              <a:t>Other clients </a:t>
            </a:r>
            <a:r>
              <a:rPr lang="en-GB" sz="1800" i="1" dirty="0" smtClean="0">
                <a:latin typeface="Georgia" panose="02040502050405020303" pitchFamily="18" charset="0"/>
              </a:rPr>
              <a:t>is less specific, the sentence is a general statement.</a:t>
            </a:r>
          </a:p>
          <a:p>
            <a:pPr marL="0" indent="0">
              <a:buNone/>
            </a:pPr>
            <a:r>
              <a:rPr lang="en-GB" sz="1800" dirty="0">
                <a:latin typeface="Georgia" panose="02040502050405020303" pitchFamily="18" charset="0"/>
              </a:rPr>
              <a:t>Some clients like discounts. </a:t>
            </a:r>
            <a:r>
              <a:rPr lang="en-GB" sz="18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Others</a:t>
            </a:r>
            <a:r>
              <a:rPr lang="en-GB" sz="1800" dirty="0" smtClean="0">
                <a:latin typeface="Georgia" panose="02040502050405020303" pitchFamily="18" charset="0"/>
              </a:rPr>
              <a:t> </a:t>
            </a:r>
            <a:r>
              <a:rPr lang="en-GB" sz="1800" dirty="0">
                <a:latin typeface="Georgia" panose="02040502050405020303" pitchFamily="18" charset="0"/>
              </a:rPr>
              <a:t>prefer good customer service</a:t>
            </a:r>
            <a:r>
              <a:rPr lang="en-GB" sz="1800" dirty="0" smtClean="0">
                <a:latin typeface="Georgia" panose="02040502050405020303" pitchFamily="18" charset="0"/>
              </a:rPr>
              <a:t>.</a:t>
            </a:r>
          </a:p>
          <a:p>
            <a:pPr marL="0" lvl="0" indent="0">
              <a:spcBef>
                <a:spcPts val="800"/>
              </a:spcBef>
              <a:buNone/>
            </a:pPr>
            <a:r>
              <a:rPr lang="en-GB" sz="1800" b="1" i="1" dirty="0" smtClean="0">
                <a:latin typeface="Georgia" panose="02040502050405020303" pitchFamily="18" charset="0"/>
              </a:rPr>
              <a:t>Other clients </a:t>
            </a:r>
            <a:r>
              <a:rPr lang="en-GB" sz="1800" i="1" dirty="0" smtClean="0">
                <a:latin typeface="Georgia" panose="02040502050405020303" pitchFamily="18" charset="0"/>
              </a:rPr>
              <a:t>can be substituted by </a:t>
            </a:r>
            <a:r>
              <a:rPr lang="en-GB" sz="1800" b="1" i="1" dirty="0" smtClean="0">
                <a:latin typeface="Georgia" panose="02040502050405020303" pitchFamily="18" charset="0"/>
              </a:rPr>
              <a:t>others</a:t>
            </a:r>
            <a:r>
              <a:rPr lang="en-GB" sz="1800" i="1" dirty="0" smtClean="0">
                <a:latin typeface="Georgia" panose="02040502050405020303" pitchFamily="18" charset="0"/>
              </a:rPr>
              <a:t>, which means “the rest of an unspecified group of clients” (which is usually all clients in the world).</a:t>
            </a:r>
            <a:endParaRPr lang="en-GB" sz="1800" i="1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1800" dirty="0">
              <a:latin typeface="Georgia" panose="02040502050405020303" pitchFamily="18" charset="0"/>
            </a:endParaRPr>
          </a:p>
          <a:p>
            <a:pPr marL="0" lvl="0" indent="0">
              <a:buNone/>
            </a:pPr>
            <a:endParaRPr lang="en-GB" sz="1800" dirty="0" smtClean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6110" y="-2158188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13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Articles, quantifiers and determiners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  <a:endParaRPr lang="cs-CZ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22520"/>
            <a:ext cx="9144000" cy="74624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countability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492922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Which nouns are count and which are non-count? </a:t>
            </a:r>
          </a:p>
          <a:p>
            <a:pPr marL="0" indent="0">
              <a:buNone/>
            </a:pPr>
            <a:r>
              <a:rPr lang="en-US" sz="2400" i="1" dirty="0" smtClean="0"/>
              <a:t>ADVERTISEMENT, ADVICE, COMPLAINT, DEPARTMENT, EMPLOYEE, EQUIPMENT, EXPERIENCE, INFORMATION, MONEY, OFFICE, SERVICE, STAFF </a:t>
            </a:r>
          </a:p>
          <a:p>
            <a:pPr marL="0" indent="0">
              <a:buNone/>
            </a:pPr>
            <a:endParaRPr lang="en-US" sz="2400" i="1" dirty="0" smtClean="0"/>
          </a:p>
          <a:p>
            <a:pPr marL="0" indent="0">
              <a:buNone/>
            </a:pPr>
            <a:endParaRPr lang="en-US" sz="2400" i="1" dirty="0" smtClean="0"/>
          </a:p>
          <a:p>
            <a:pPr marL="0" indent="0">
              <a:buNone/>
            </a:pPr>
            <a:endParaRPr lang="en-US" sz="2400" i="1" dirty="0" smtClean="0"/>
          </a:p>
          <a:p>
            <a:pPr marL="0" indent="0">
              <a:buNone/>
            </a:pPr>
            <a:endParaRPr lang="en-US" sz="2400" i="1" dirty="0" smtClean="0"/>
          </a:p>
          <a:p>
            <a:pPr marL="0" indent="0">
              <a:buNone/>
            </a:pPr>
            <a:endParaRPr lang="en-US" sz="2400" i="1" dirty="0" smtClean="0"/>
          </a:p>
          <a:p>
            <a:pPr marL="0" indent="0">
              <a:buNone/>
            </a:pPr>
            <a:endParaRPr lang="en-US" sz="2400" i="1" dirty="0" smtClean="0"/>
          </a:p>
          <a:p>
            <a:pPr marL="0" indent="0">
              <a:buNone/>
            </a:pPr>
            <a:endParaRPr lang="en-US" sz="2400" i="1" dirty="0" smtClean="0"/>
          </a:p>
          <a:p>
            <a:pPr marL="0" indent="0" algn="r">
              <a:buNone/>
            </a:pPr>
            <a:r>
              <a:rPr lang="en-US" sz="1400" i="1" dirty="0" smtClean="0">
                <a:latin typeface="Georgia" pitchFamily="18" charset="0"/>
              </a:rPr>
              <a:t>*‘Experiences’ can be used in plural, but then it means “z</a:t>
            </a:r>
            <a:r>
              <a:rPr lang="sk-SK" sz="1400" i="1" dirty="0" smtClean="0">
                <a:latin typeface="Georgia" pitchFamily="18" charset="0"/>
              </a:rPr>
              <a:t>ážitky</a:t>
            </a:r>
            <a:r>
              <a:rPr lang="en-US" sz="1400" i="1" dirty="0" smtClean="0">
                <a:latin typeface="Georgia" pitchFamily="18" charset="0"/>
              </a:rPr>
              <a:t>”</a:t>
            </a:r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endParaRPr lang="en-US" sz="2400" i="1" dirty="0" smtClean="0"/>
          </a:p>
          <a:p>
            <a:pPr marL="0" indent="0">
              <a:buNone/>
            </a:pPr>
            <a:endParaRPr lang="en-GB" sz="2400" b="1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320853"/>
              </p:ext>
            </p:extLst>
          </p:nvPr>
        </p:nvGraphicFramePr>
        <p:xfrm>
          <a:off x="500034" y="3286124"/>
          <a:ext cx="8064896" cy="2656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32448"/>
                <a:gridCol w="40324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Georgia" pitchFamily="18" charset="0"/>
                        </a:rPr>
                        <a:t>COUNT</a:t>
                      </a:r>
                      <a:endParaRPr lang="en-US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Georgia" pitchFamily="18" charset="0"/>
                        </a:rPr>
                        <a:t>NON-COUNT</a:t>
                      </a:r>
                      <a:endParaRPr lang="en-US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1600" strike="sngStrike" dirty="0" smtClean="0">
                        <a:effectLst/>
                        <a:latin typeface="Georgia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1600" strike="sngStrike" dirty="0" smtClean="0">
                        <a:effectLst/>
                        <a:latin typeface="Georgia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1600" strike="sngStrike" dirty="0" smtClean="0">
                        <a:effectLst/>
                        <a:latin typeface="Georgia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1600" strike="sngStrike" dirty="0" smtClean="0">
                        <a:effectLst/>
                        <a:latin typeface="Georgia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1600" strike="sngStrike" dirty="0" smtClean="0">
                        <a:effectLst/>
                        <a:latin typeface="Georgia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1600" strike="sngStrike" dirty="0" smtClean="0">
                        <a:effectLst/>
                        <a:latin typeface="Georg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500034" y="3643314"/>
            <a:ext cx="41004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1600" dirty="0">
                <a:latin typeface="Georgia" pitchFamily="18" charset="0"/>
              </a:rPr>
              <a:t>ADVERTISEMENT / ADVERTISEMENTS</a:t>
            </a:r>
          </a:p>
          <a:p>
            <a:pPr>
              <a:lnSpc>
                <a:spcPct val="150000"/>
              </a:lnSpc>
              <a:defRPr/>
            </a:pPr>
            <a:r>
              <a:rPr lang="en-US" sz="1600" dirty="0">
                <a:latin typeface="Georgia" pitchFamily="18" charset="0"/>
              </a:rPr>
              <a:t>COMPLAINT / COMPLAINTS</a:t>
            </a:r>
          </a:p>
          <a:p>
            <a:pPr>
              <a:lnSpc>
                <a:spcPct val="150000"/>
              </a:lnSpc>
              <a:defRPr/>
            </a:pPr>
            <a:r>
              <a:rPr lang="en-US" sz="1600" dirty="0">
                <a:latin typeface="Georgia" pitchFamily="18" charset="0"/>
              </a:rPr>
              <a:t>DEPARTMENT / DEPARTMENTS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Georgia" pitchFamily="18" charset="0"/>
              </a:rPr>
              <a:t>EMPLOYEE / EMPLOYEES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Georgia" pitchFamily="18" charset="0"/>
              </a:rPr>
              <a:t>OFFICE / OFFICES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Georgia" pitchFamily="18" charset="0"/>
              </a:rPr>
              <a:t>SERVICE / SERVICES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500562" y="3643314"/>
            <a:ext cx="40566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latin typeface="Georgia" pitchFamily="18" charset="0"/>
              </a:rPr>
              <a:t>ADVICE </a:t>
            </a:r>
            <a:r>
              <a:rPr lang="en-US" sz="1600" strike="sngStrike" dirty="0">
                <a:latin typeface="Georgia" pitchFamily="18" charset="0"/>
              </a:rPr>
              <a:t>/ ADVICES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Georgia" pitchFamily="18" charset="0"/>
              </a:rPr>
              <a:t>EQUIPMENT </a:t>
            </a:r>
            <a:r>
              <a:rPr lang="en-US" sz="1600" strike="sngStrike" dirty="0">
                <a:latin typeface="Georgia" pitchFamily="18" charset="0"/>
              </a:rPr>
              <a:t>/ EQUIPMENTS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Georgia" pitchFamily="18" charset="0"/>
              </a:rPr>
              <a:t>EXPERIENCE </a:t>
            </a:r>
            <a:r>
              <a:rPr lang="en-US" sz="1600" strike="sngStrike" dirty="0">
                <a:latin typeface="Georgia" pitchFamily="18" charset="0"/>
              </a:rPr>
              <a:t>/ </a:t>
            </a:r>
            <a:r>
              <a:rPr lang="en-US" sz="1600" strike="sngStrike" dirty="0" smtClean="0">
                <a:latin typeface="Georgia" pitchFamily="18" charset="0"/>
              </a:rPr>
              <a:t>EXPERIENCES*</a:t>
            </a:r>
            <a:endParaRPr lang="en-US" sz="1600" strike="sngStrike" dirty="0">
              <a:latin typeface="Georgia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600" dirty="0">
                <a:latin typeface="Georgia" pitchFamily="18" charset="0"/>
              </a:rPr>
              <a:t>INFORMATION </a:t>
            </a:r>
            <a:r>
              <a:rPr lang="en-US" sz="1600" strike="sngStrike" dirty="0">
                <a:latin typeface="Georgia" pitchFamily="18" charset="0"/>
              </a:rPr>
              <a:t>/ INFORMATIONS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Georgia" pitchFamily="18" charset="0"/>
              </a:rPr>
              <a:t>MONEY </a:t>
            </a:r>
            <a:r>
              <a:rPr lang="en-US" sz="1600" strike="sngStrike" dirty="0">
                <a:latin typeface="Georgia" pitchFamily="18" charset="0"/>
              </a:rPr>
              <a:t>/ MONEYS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Georgia" pitchFamily="18" charset="0"/>
              </a:rPr>
              <a:t>STAFF </a:t>
            </a:r>
            <a:r>
              <a:rPr lang="en-US" sz="1600" strike="sngStrike" dirty="0">
                <a:latin typeface="Georgia" pitchFamily="18" charset="0"/>
              </a:rPr>
              <a:t>/ </a:t>
            </a:r>
            <a:r>
              <a:rPr lang="en-US" sz="1600" strike="sngStrike" dirty="0" smtClean="0">
                <a:latin typeface="Georgia" pitchFamily="18" charset="0"/>
              </a:rPr>
              <a:t>STAFFS</a:t>
            </a:r>
            <a:endParaRPr lang="en-US" sz="1600" strike="sngStrike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88289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Articles, quantifiers and determiners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GB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53402"/>
            <a:ext cx="9147244" cy="931382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practice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556792"/>
            <a:ext cx="8782963" cy="4824536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b="1" i="1" dirty="0" smtClean="0">
                <a:latin typeface="Georgia" pitchFamily="18" charset="0"/>
              </a:rPr>
              <a:t>Read the sentences and decide which of the determiners below to use to complete them.</a:t>
            </a:r>
          </a:p>
          <a:p>
            <a:pPr marL="0" indent="0" algn="ctr">
              <a:spcAft>
                <a:spcPts val="400"/>
              </a:spcAft>
              <a:buNone/>
            </a:pPr>
            <a:r>
              <a:rPr lang="en-US" sz="2000" b="1" i="1" dirty="0">
                <a:latin typeface="Georgia" pitchFamily="18" charset="0"/>
              </a:rPr>
              <a:t>ANOTHER, OTHER, THE OTHER, THE OTHERS</a:t>
            </a:r>
            <a:endParaRPr lang="en-US" sz="2000" b="1" i="1" dirty="0" smtClean="0">
              <a:latin typeface="Georgia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>
                <a:latin typeface="Georgia" pitchFamily="18" charset="0"/>
              </a:rPr>
              <a:t>I </a:t>
            </a:r>
            <a:r>
              <a:rPr lang="en-US" sz="2000" dirty="0" smtClean="0">
                <a:latin typeface="Georgia" pitchFamily="18" charset="0"/>
              </a:rPr>
              <a:t>can’t </a:t>
            </a:r>
            <a:r>
              <a:rPr lang="en-US" sz="2000" dirty="0">
                <a:latin typeface="Georgia" pitchFamily="18" charset="0"/>
              </a:rPr>
              <a:t>make the </a:t>
            </a:r>
            <a:r>
              <a:rPr lang="en-US" sz="2000" dirty="0" smtClean="0">
                <a:latin typeface="Georgia" pitchFamily="18" charset="0"/>
              </a:rPr>
              <a:t>deadline. </a:t>
            </a:r>
            <a:r>
              <a:rPr lang="en-US" sz="2000" dirty="0">
                <a:latin typeface="Georgia" pitchFamily="18" charset="0"/>
              </a:rPr>
              <a:t>I need </a:t>
            </a:r>
            <a:r>
              <a:rPr lang="en-US" sz="2000" dirty="0" smtClean="0">
                <a:latin typeface="Georgia" pitchFamily="18" charset="0"/>
              </a:rPr>
              <a:t>________ </a:t>
            </a:r>
            <a:r>
              <a:rPr lang="en-US" sz="2000" dirty="0">
                <a:latin typeface="Georgia" pitchFamily="18" charset="0"/>
              </a:rPr>
              <a:t>day.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>
                <a:latin typeface="Georgia" pitchFamily="18" charset="0"/>
              </a:rPr>
              <a:t>He is very uncooperative, but </a:t>
            </a:r>
            <a:r>
              <a:rPr lang="en-US" sz="2000" dirty="0" smtClean="0">
                <a:latin typeface="Georgia" pitchFamily="18" charset="0"/>
              </a:rPr>
              <a:t>________ </a:t>
            </a:r>
            <a:r>
              <a:rPr lang="en-US" sz="2000" dirty="0">
                <a:latin typeface="Georgia" pitchFamily="18" charset="0"/>
              </a:rPr>
              <a:t>team members are easy to work with.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>
                <a:latin typeface="Georgia" pitchFamily="18" charset="0"/>
              </a:rPr>
              <a:t>This pen stopped </a:t>
            </a:r>
            <a:r>
              <a:rPr lang="en-US" sz="2000" dirty="0" smtClean="0">
                <a:latin typeface="Georgia" pitchFamily="18" charset="0"/>
              </a:rPr>
              <a:t>writing. Can </a:t>
            </a:r>
            <a:r>
              <a:rPr lang="en-US" sz="2000" dirty="0">
                <a:latin typeface="Georgia" pitchFamily="18" charset="0"/>
              </a:rPr>
              <a:t>I have </a:t>
            </a:r>
            <a:r>
              <a:rPr lang="en-US" sz="2000" dirty="0" smtClean="0">
                <a:latin typeface="Georgia" pitchFamily="18" charset="0"/>
              </a:rPr>
              <a:t>_________________ </a:t>
            </a:r>
            <a:r>
              <a:rPr lang="en-US" sz="2000" dirty="0">
                <a:latin typeface="Georgia" pitchFamily="18" charset="0"/>
              </a:rPr>
              <a:t>one?</a:t>
            </a:r>
          </a:p>
          <a:p>
            <a:pPr marL="457200" lvl="0" indent="-457200">
              <a:spcBef>
                <a:spcPts val="3000"/>
              </a:spcBef>
              <a:buFont typeface="+mj-lt"/>
              <a:buAutoNum type="arabicPeriod"/>
            </a:pPr>
            <a:r>
              <a:rPr lang="en-US" sz="2000" dirty="0">
                <a:latin typeface="Georgia" pitchFamily="18" charset="0"/>
              </a:rPr>
              <a:t>You can find deadline dates and </a:t>
            </a:r>
            <a:r>
              <a:rPr lang="en-US" sz="2000" dirty="0" smtClean="0">
                <a:latin typeface="Georgia" pitchFamily="18" charset="0"/>
              </a:rPr>
              <a:t>________ </a:t>
            </a:r>
            <a:r>
              <a:rPr lang="en-US" sz="2000" dirty="0">
                <a:latin typeface="Georgia" pitchFamily="18" charset="0"/>
              </a:rPr>
              <a:t>information in this document.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>
                <a:latin typeface="Georgia" pitchFamily="18" charset="0"/>
              </a:rPr>
              <a:t>Only two members of the team showed up for work; __________ were all off sick.</a:t>
            </a:r>
            <a:endParaRPr lang="en-US" sz="2000" dirty="0">
              <a:latin typeface="Georgia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>
                <a:latin typeface="Georgia" pitchFamily="18" charset="0"/>
              </a:rPr>
              <a:t>________ </a:t>
            </a:r>
            <a:r>
              <a:rPr lang="en-US" sz="2000" dirty="0">
                <a:latin typeface="Georgia" pitchFamily="18" charset="0"/>
              </a:rPr>
              <a:t>websites seem boring compared to our excitingly designed e-shop.  </a:t>
            </a:r>
          </a:p>
          <a:p>
            <a:pPr marL="0" indent="0">
              <a:buNone/>
            </a:pPr>
            <a:endParaRPr lang="en-US" sz="2000" dirty="0" smtClean="0">
              <a:latin typeface="Georgia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Georgia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5000628" y="3602371"/>
            <a:ext cx="12330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another</a:t>
            </a:r>
            <a:endParaRPr lang="en-US" sz="20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567127" y="2577064"/>
            <a:ext cx="12330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another</a:t>
            </a:r>
            <a:endParaRPr lang="en-US" sz="20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111377" y="2947357"/>
            <a:ext cx="13933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Georgia" pitchFamily="18" charset="0"/>
              </a:rPr>
              <a:t>t</a:t>
            </a:r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he other</a:t>
            </a:r>
            <a:endParaRPr lang="en-US" sz="20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081486" y="3600676"/>
            <a:ext cx="1579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/ the other</a:t>
            </a:r>
            <a:endParaRPr lang="en-US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600292" y="4292075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other</a:t>
            </a:r>
            <a:endParaRPr lang="en-US" sz="20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941115" y="5633502"/>
            <a:ext cx="9509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Georgia" pitchFamily="18" charset="0"/>
              </a:rPr>
              <a:t>O</a:t>
            </a:r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ther</a:t>
            </a:r>
            <a:endParaRPr lang="en-US" sz="20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592867" y="3963686"/>
            <a:ext cx="2515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Georgia" pitchFamily="18" charset="0"/>
              </a:rPr>
              <a:t>(one more, additional)</a:t>
            </a:r>
            <a:endParaRPr lang="en-US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256720" y="3963686"/>
            <a:ext cx="2558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Georgia" pitchFamily="18" charset="0"/>
              </a:rPr>
              <a:t>(if there’s a choice of 2</a:t>
            </a:r>
            <a:r>
              <a:rPr lang="en-US" i="1" dirty="0" smtClean="0">
                <a:latin typeface="Georgia" pitchFamily="18" charset="0"/>
              </a:rPr>
              <a:t>)</a:t>
            </a:r>
            <a:endParaRPr lang="en-US" i="1" dirty="0">
              <a:latin typeface="Georgia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710942" y="4969769"/>
            <a:ext cx="15247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Georgia" pitchFamily="18" charset="0"/>
              </a:rPr>
              <a:t>t</a:t>
            </a:r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he others</a:t>
            </a:r>
            <a:endParaRPr lang="en-US" sz="2000" b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7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6" grpId="0"/>
      <p:bldP spid="13" grpId="0"/>
      <p:bldP spid="9" grpId="0"/>
      <p:bldP spid="16" grpId="0"/>
      <p:bldP spid="17" grpId="0"/>
      <p:bldP spid="18" grpId="0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Articles, quantifiers and determiners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GB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53402"/>
            <a:ext cx="9147244" cy="100339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quantifiers: </a:t>
            </a:r>
            <a:r>
              <a:rPr lang="en-GB" sz="32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/>
            </a:r>
            <a:br>
              <a:rPr lang="en-GB" sz="3200" b="1" dirty="0" smtClean="0">
                <a:solidFill>
                  <a:srgbClr val="C00000"/>
                </a:solidFill>
                <a:latin typeface="Georgia" panose="02040502050405020303" pitchFamily="18" charset="0"/>
              </a:rPr>
            </a:br>
            <a:r>
              <a:rPr lang="en-GB" sz="36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little, a little, few, a few</a:t>
            </a:r>
            <a:endParaRPr lang="en-GB" sz="3600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628800"/>
            <a:ext cx="8782963" cy="475252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b="1" i="1" dirty="0">
                <a:latin typeface="Georgia" panose="02040502050405020303" pitchFamily="18" charset="0"/>
              </a:rPr>
              <a:t>Look at the sentences:</a:t>
            </a:r>
          </a:p>
          <a:p>
            <a:pPr marL="0" indent="0">
              <a:buNone/>
            </a:pPr>
            <a:endParaRPr lang="en-GB" sz="18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Georgia" panose="02040502050405020303" pitchFamily="18" charset="0"/>
              </a:rPr>
              <a:t>He </a:t>
            </a:r>
            <a:r>
              <a:rPr lang="en-GB" sz="1800" dirty="0">
                <a:latin typeface="Georgia" panose="02040502050405020303" pitchFamily="18" charset="0"/>
              </a:rPr>
              <a:t>has </a:t>
            </a:r>
            <a:r>
              <a:rPr lang="en-GB" sz="1800" b="1" dirty="0">
                <a:solidFill>
                  <a:srgbClr val="C00000"/>
                </a:solidFill>
                <a:latin typeface="Georgia" panose="02040502050405020303" pitchFamily="18" charset="0"/>
              </a:rPr>
              <a:t>a little </a:t>
            </a:r>
            <a:r>
              <a:rPr lang="en-GB" sz="1800" dirty="0">
                <a:latin typeface="Georgia" panose="02040502050405020303" pitchFamily="18" charset="0"/>
              </a:rPr>
              <a:t>experience, so he will need </a:t>
            </a:r>
            <a:r>
              <a:rPr lang="en-GB" sz="1800" b="1" dirty="0">
                <a:solidFill>
                  <a:srgbClr val="C00000"/>
                </a:solidFill>
                <a:latin typeface="Georgia" panose="02040502050405020303" pitchFamily="18" charset="0"/>
              </a:rPr>
              <a:t>little</a:t>
            </a:r>
            <a:r>
              <a:rPr lang="en-GB" sz="1800" dirty="0">
                <a:latin typeface="Georgia" panose="02040502050405020303" pitchFamily="18" charset="0"/>
              </a:rPr>
              <a:t> supervision.</a:t>
            </a:r>
          </a:p>
          <a:p>
            <a:pPr marL="0" indent="0">
              <a:buNone/>
            </a:pPr>
            <a:endParaRPr lang="en-GB" sz="2000" b="1" i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000" b="1" i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1600" b="1" i="1" dirty="0">
                <a:solidFill>
                  <a:srgbClr val="C00000"/>
                </a:solidFill>
                <a:latin typeface="Georgia" panose="02040502050405020303" pitchFamily="18" charset="0"/>
              </a:rPr>
              <a:t>“Little”</a:t>
            </a:r>
            <a:r>
              <a:rPr lang="en-GB" sz="1600" i="1" dirty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en-GB" sz="1600" i="1" dirty="0">
                <a:latin typeface="Georgia" panose="02040502050405020303" pitchFamily="18" charset="0"/>
              </a:rPr>
              <a:t>used </a:t>
            </a:r>
            <a:r>
              <a:rPr lang="en-GB" sz="1600" b="1" i="1" dirty="0">
                <a:solidFill>
                  <a:srgbClr val="C00000"/>
                </a:solidFill>
                <a:latin typeface="Georgia" panose="02040502050405020303" pitchFamily="18" charset="0"/>
              </a:rPr>
              <a:t>with the indefinite article </a:t>
            </a:r>
            <a:r>
              <a:rPr lang="en-GB" sz="1600" i="1" dirty="0">
                <a:latin typeface="Georgia" panose="02040502050405020303" pitchFamily="18" charset="0"/>
              </a:rPr>
              <a:t>has a </a:t>
            </a:r>
            <a:r>
              <a:rPr lang="en-GB" sz="1600" b="1" i="1" dirty="0">
                <a:latin typeface="Georgia" panose="02040502050405020303" pitchFamily="18" charset="0"/>
              </a:rPr>
              <a:t>positive</a:t>
            </a:r>
            <a:r>
              <a:rPr lang="en-GB" sz="1600" i="1" dirty="0">
                <a:latin typeface="Georgia" panose="02040502050405020303" pitchFamily="18" charset="0"/>
              </a:rPr>
              <a:t> meaning.</a:t>
            </a:r>
          </a:p>
          <a:p>
            <a:pPr marL="0" indent="0">
              <a:buNone/>
            </a:pPr>
            <a:r>
              <a:rPr lang="en-GB" sz="1600" b="1" i="1" dirty="0">
                <a:solidFill>
                  <a:srgbClr val="C00000"/>
                </a:solidFill>
                <a:latin typeface="Georgia" panose="02040502050405020303" pitchFamily="18" charset="0"/>
              </a:rPr>
              <a:t>“Little”</a:t>
            </a:r>
            <a:r>
              <a:rPr lang="en-GB" sz="1600" i="1" dirty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en-GB" sz="1600" i="1" dirty="0">
                <a:latin typeface="Georgia" panose="02040502050405020303" pitchFamily="18" charset="0"/>
              </a:rPr>
              <a:t>used </a:t>
            </a:r>
            <a:r>
              <a:rPr lang="en-GB" sz="1600" b="1" i="1" dirty="0">
                <a:solidFill>
                  <a:srgbClr val="C00000"/>
                </a:solidFill>
                <a:latin typeface="Georgia" panose="02040502050405020303" pitchFamily="18" charset="0"/>
              </a:rPr>
              <a:t>without the indefinite article </a:t>
            </a:r>
            <a:r>
              <a:rPr lang="en-GB" sz="1600" i="1" dirty="0">
                <a:latin typeface="Georgia" panose="02040502050405020303" pitchFamily="18" charset="0"/>
              </a:rPr>
              <a:t>has a </a:t>
            </a:r>
            <a:r>
              <a:rPr lang="en-GB" sz="1600" b="1" i="1" dirty="0">
                <a:latin typeface="Georgia" panose="02040502050405020303" pitchFamily="18" charset="0"/>
              </a:rPr>
              <a:t>negative</a:t>
            </a:r>
            <a:r>
              <a:rPr lang="en-GB" sz="1600" i="1" dirty="0">
                <a:latin typeface="Georgia" panose="02040502050405020303" pitchFamily="18" charset="0"/>
              </a:rPr>
              <a:t> meaning.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1800" b="1" dirty="0">
                <a:solidFill>
                  <a:srgbClr val="C00000"/>
                </a:solidFill>
                <a:latin typeface="Georgia" panose="02040502050405020303" pitchFamily="18" charset="0"/>
              </a:rPr>
              <a:t>A few </a:t>
            </a:r>
            <a:r>
              <a:rPr lang="en-GB" sz="1800" dirty="0">
                <a:latin typeface="Georgia" panose="02040502050405020303" pitchFamily="18" charset="0"/>
              </a:rPr>
              <a:t>employees stay at work until 8 pm, but </a:t>
            </a:r>
            <a:r>
              <a:rPr lang="en-GB" sz="1800" b="1" dirty="0">
                <a:solidFill>
                  <a:srgbClr val="C00000"/>
                </a:solidFill>
                <a:latin typeface="Georgia" panose="02040502050405020303" pitchFamily="18" charset="0"/>
              </a:rPr>
              <a:t>few</a:t>
            </a:r>
            <a:r>
              <a:rPr lang="en-GB" sz="1800" dirty="0">
                <a:latin typeface="Georgia" panose="02040502050405020303" pitchFamily="18" charset="0"/>
              </a:rPr>
              <a:t> do any actual work.</a:t>
            </a:r>
          </a:p>
          <a:p>
            <a:pPr marL="0" indent="0">
              <a:buNone/>
            </a:pPr>
            <a:endParaRPr lang="en-GB" sz="2000" b="1" i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000" b="1" i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1600" b="1" i="1" dirty="0">
                <a:solidFill>
                  <a:srgbClr val="C00000"/>
                </a:solidFill>
                <a:latin typeface="Georgia" panose="02040502050405020303" pitchFamily="18" charset="0"/>
              </a:rPr>
              <a:t>“Few”</a:t>
            </a:r>
            <a:r>
              <a:rPr lang="en-GB" sz="1600" i="1" dirty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en-GB" sz="1600" i="1" dirty="0">
                <a:latin typeface="Georgia" panose="02040502050405020303" pitchFamily="18" charset="0"/>
              </a:rPr>
              <a:t>used </a:t>
            </a:r>
            <a:r>
              <a:rPr lang="en-GB" sz="1600" b="1" i="1" dirty="0">
                <a:solidFill>
                  <a:srgbClr val="C00000"/>
                </a:solidFill>
                <a:latin typeface="Georgia" panose="02040502050405020303" pitchFamily="18" charset="0"/>
              </a:rPr>
              <a:t>with the indefinite article </a:t>
            </a:r>
            <a:r>
              <a:rPr lang="en-GB" sz="1600" i="1" dirty="0">
                <a:latin typeface="Georgia" panose="02040502050405020303" pitchFamily="18" charset="0"/>
              </a:rPr>
              <a:t>has a </a:t>
            </a:r>
            <a:r>
              <a:rPr lang="en-GB" sz="1600" b="1" i="1" dirty="0">
                <a:latin typeface="Georgia" panose="02040502050405020303" pitchFamily="18" charset="0"/>
              </a:rPr>
              <a:t>positive</a:t>
            </a:r>
            <a:r>
              <a:rPr lang="en-GB" sz="1600" i="1" dirty="0">
                <a:latin typeface="Georgia" panose="02040502050405020303" pitchFamily="18" charset="0"/>
              </a:rPr>
              <a:t> meaning.</a:t>
            </a:r>
          </a:p>
          <a:p>
            <a:pPr marL="0" indent="0">
              <a:buNone/>
            </a:pPr>
            <a:r>
              <a:rPr lang="en-GB" sz="1600" b="1" i="1" dirty="0">
                <a:solidFill>
                  <a:srgbClr val="C00000"/>
                </a:solidFill>
                <a:latin typeface="Georgia" panose="02040502050405020303" pitchFamily="18" charset="0"/>
              </a:rPr>
              <a:t>“Few”</a:t>
            </a:r>
            <a:r>
              <a:rPr lang="en-GB" sz="1600" i="1" dirty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en-GB" sz="1600" i="1" dirty="0">
                <a:latin typeface="Georgia" panose="02040502050405020303" pitchFamily="18" charset="0"/>
              </a:rPr>
              <a:t>used </a:t>
            </a:r>
            <a:r>
              <a:rPr lang="en-GB" sz="1600" b="1" i="1" dirty="0">
                <a:solidFill>
                  <a:srgbClr val="C00000"/>
                </a:solidFill>
                <a:latin typeface="Georgia" panose="02040502050405020303" pitchFamily="18" charset="0"/>
              </a:rPr>
              <a:t>without the indefinite article </a:t>
            </a:r>
            <a:r>
              <a:rPr lang="en-GB" sz="1600" i="1" dirty="0">
                <a:latin typeface="Georgia" panose="02040502050405020303" pitchFamily="18" charset="0"/>
              </a:rPr>
              <a:t>has a </a:t>
            </a:r>
            <a:r>
              <a:rPr lang="en-GB" sz="1600" b="1" i="1" dirty="0">
                <a:latin typeface="Georgia" panose="02040502050405020303" pitchFamily="18" charset="0"/>
              </a:rPr>
              <a:t>negative</a:t>
            </a:r>
            <a:r>
              <a:rPr lang="en-GB" sz="1600" i="1" dirty="0">
                <a:latin typeface="Georgia" panose="02040502050405020303" pitchFamily="18" charset="0"/>
              </a:rPr>
              <a:t> meaning.</a:t>
            </a:r>
          </a:p>
          <a:p>
            <a:pPr marL="0" indent="0">
              <a:buNone/>
            </a:pPr>
            <a:endParaRPr lang="en-GB" sz="1600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475928" y="2601453"/>
            <a:ext cx="2207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Georgia" pitchFamily="18" charset="0"/>
              </a:rPr>
              <a:t>s</a:t>
            </a:r>
            <a:r>
              <a:rPr lang="en-US" sz="1600" i="1" dirty="0" smtClean="0">
                <a:latin typeface="Georgia" pitchFamily="18" charset="0"/>
              </a:rPr>
              <a:t>ome, a small amount</a:t>
            </a:r>
            <a:endParaRPr lang="en-US" sz="1600" i="1" dirty="0">
              <a:latin typeface="Georgia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904878" y="2610978"/>
            <a:ext cx="2278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Georgia" pitchFamily="18" charset="0"/>
              </a:rPr>
              <a:t>n</a:t>
            </a:r>
            <a:r>
              <a:rPr lang="en-US" sz="1600" i="1" dirty="0" smtClean="0">
                <a:latin typeface="Georgia" pitchFamily="18" charset="0"/>
              </a:rPr>
              <a:t>ot much, almost none</a:t>
            </a:r>
            <a:endParaRPr lang="en-US" sz="1600" i="1" dirty="0">
              <a:latin typeface="Georgia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55575" y="4687044"/>
            <a:ext cx="2214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Georgia" pitchFamily="18" charset="0"/>
              </a:rPr>
              <a:t>s</a:t>
            </a:r>
            <a:r>
              <a:rPr lang="en-US" sz="1600" i="1" dirty="0" smtClean="0">
                <a:latin typeface="Georgia" pitchFamily="18" charset="0"/>
              </a:rPr>
              <a:t>ome, a small number</a:t>
            </a:r>
            <a:endParaRPr lang="en-US" sz="1600" i="1" dirty="0">
              <a:latin typeface="Georgia" pitchFamily="18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302125" y="4693582"/>
            <a:ext cx="23054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Georgia" pitchFamily="18" charset="0"/>
              </a:rPr>
              <a:t>n</a:t>
            </a:r>
            <a:r>
              <a:rPr lang="en-US" sz="1600" i="1" dirty="0" smtClean="0">
                <a:latin typeface="Georgia" pitchFamily="18" charset="0"/>
              </a:rPr>
              <a:t>ot many, almost none</a:t>
            </a:r>
            <a:endParaRPr lang="en-US" sz="1600" i="1" dirty="0">
              <a:latin typeface="Georgia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010394" y="2045304"/>
            <a:ext cx="1717137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>
              <a:rot lat="0" lon="0" rev="6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sk-SK" sz="1400" b="1" dirty="0">
                <a:solidFill>
                  <a:srgbClr val="C00000"/>
                </a:solidFill>
                <a:latin typeface="Georgia" pitchFamily="18" charset="0"/>
              </a:rPr>
              <a:t>l</a:t>
            </a:r>
            <a:r>
              <a:rPr lang="en-US" sz="1400" b="1" dirty="0" smtClean="0">
                <a:solidFill>
                  <a:srgbClr val="C00000"/>
                </a:solidFill>
                <a:latin typeface="Georgia" pitchFamily="18" charset="0"/>
              </a:rPr>
              <a:t>ittle/few = </a:t>
            </a:r>
            <a:r>
              <a:rPr lang="sk-SK" sz="1400" b="1" dirty="0" smtClean="0">
                <a:solidFill>
                  <a:srgbClr val="C00000"/>
                </a:solidFill>
                <a:latin typeface="Georgia" pitchFamily="18" charset="0"/>
              </a:rPr>
              <a:t>málo</a:t>
            </a:r>
            <a:endParaRPr lang="en-US" sz="1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010394" y="2800133"/>
            <a:ext cx="1999265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>
              <a:rot lat="0" lon="0" rev="6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  <a:latin typeface="Georgia" pitchFamily="18" charset="0"/>
              </a:rPr>
              <a:t>a</a:t>
            </a:r>
            <a:r>
              <a:rPr lang="sk-SK" sz="1400" b="1" dirty="0" smtClean="0">
                <a:solidFill>
                  <a:srgbClr val="C00000"/>
                </a:solidFill>
                <a:latin typeface="Georgia" pitchFamily="18" charset="0"/>
              </a:rPr>
              <a:t> little </a:t>
            </a:r>
            <a:r>
              <a:rPr lang="en-US" sz="1400" b="1" dirty="0" smtClean="0">
                <a:solidFill>
                  <a:srgbClr val="C00000"/>
                </a:solidFill>
                <a:latin typeface="Georgia" pitchFamily="18" charset="0"/>
              </a:rPr>
              <a:t>= </a:t>
            </a:r>
            <a:r>
              <a:rPr lang="sk-SK" sz="1400" b="1" dirty="0" smtClean="0">
                <a:solidFill>
                  <a:srgbClr val="C00000"/>
                </a:solidFill>
                <a:latin typeface="Georgia" pitchFamily="18" charset="0"/>
              </a:rPr>
              <a:t>trochu</a:t>
            </a:r>
          </a:p>
          <a:p>
            <a:r>
              <a:rPr lang="en-US" sz="1400" b="1" dirty="0">
                <a:solidFill>
                  <a:srgbClr val="C00000"/>
                </a:solidFill>
                <a:latin typeface="Georgia" pitchFamily="18" charset="0"/>
              </a:rPr>
              <a:t>a</a:t>
            </a:r>
            <a:r>
              <a:rPr lang="sk-SK" sz="1400" b="1" dirty="0" smtClean="0">
                <a:solidFill>
                  <a:srgbClr val="C00000"/>
                </a:solidFill>
                <a:latin typeface="Georgia" pitchFamily="18" charset="0"/>
              </a:rPr>
              <a:t> few </a:t>
            </a:r>
            <a:r>
              <a:rPr lang="en-US" sz="1400" b="1" dirty="0" smtClean="0">
                <a:solidFill>
                  <a:srgbClr val="C00000"/>
                </a:solidFill>
                <a:latin typeface="Georgia" pitchFamily="18" charset="0"/>
              </a:rPr>
              <a:t>= </a:t>
            </a:r>
            <a:r>
              <a:rPr lang="sk-SK" sz="1400" b="1" dirty="0" smtClean="0">
                <a:solidFill>
                  <a:srgbClr val="C00000"/>
                </a:solidFill>
                <a:latin typeface="Georgia" pitchFamily="18" charset="0"/>
              </a:rPr>
              <a:t>několik, pár</a:t>
            </a:r>
            <a:endParaRPr lang="en-US" sz="1400" b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176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5" grpId="0" animBg="1"/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Articles, quantifiers and determiners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GB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53402"/>
            <a:ext cx="9147244" cy="1003390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practice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556792"/>
            <a:ext cx="8782963" cy="4824536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i="1" dirty="0">
                <a:latin typeface="Georgia" pitchFamily="18" charset="0"/>
              </a:rPr>
              <a:t>Read the sentences and decide which of the quantifiers LITTLE, A LITTLE, FEW, A FEW to use to complete them.</a:t>
            </a:r>
          </a:p>
          <a:p>
            <a:pPr marL="0" indent="0">
              <a:buNone/>
            </a:pPr>
            <a:endParaRPr lang="en-US" sz="1800" b="1" i="1" dirty="0">
              <a:latin typeface="Georgia" pitchFamily="18" charset="0"/>
            </a:endParaRP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Georgia" pitchFamily="18" charset="0"/>
              </a:rPr>
              <a:t>The brainstorming wasn’t very successful, but we did come up with _______ ideas.</a:t>
            </a: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Georgia" pitchFamily="18" charset="0"/>
              </a:rPr>
              <a:t>It’s always work, work, work – I have _______ time to do anything else.</a:t>
            </a: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Georgia" pitchFamily="18" charset="0"/>
              </a:rPr>
              <a:t>All you need to quit your job is _______ courage.</a:t>
            </a: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Georgia" pitchFamily="18" charset="0"/>
              </a:rPr>
              <a:t>_______ people are prepared to work hard for a low salary.</a:t>
            </a:r>
          </a:p>
          <a:p>
            <a:pPr marL="0" indent="0">
              <a:buNone/>
            </a:pPr>
            <a:endParaRPr lang="en-US" sz="1800" b="1" i="1" dirty="0">
              <a:latin typeface="Georgia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784151" y="3035052"/>
            <a:ext cx="8707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Georgia" pitchFamily="18" charset="0"/>
              </a:rPr>
              <a:t>a</a:t>
            </a:r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 few</a:t>
            </a:r>
            <a:endParaRPr lang="en-US" sz="20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5076056" y="3543642"/>
            <a:ext cx="8034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little</a:t>
            </a:r>
            <a:endParaRPr lang="en-US" sz="20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211960" y="4050292"/>
            <a:ext cx="10214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Georgia" pitchFamily="18" charset="0"/>
              </a:rPr>
              <a:t>a</a:t>
            </a:r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 little</a:t>
            </a:r>
            <a:endParaRPr lang="en-US" sz="20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876437" y="4563913"/>
            <a:ext cx="7232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Few</a:t>
            </a:r>
            <a:endParaRPr lang="en-US" sz="2000" b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969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Articles, quantifiers and determiners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GB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22520"/>
            <a:ext cx="9144000" cy="1403836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quantifiers:</a:t>
            </a:r>
            <a:b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</a:br>
            <a:r>
              <a:rPr lang="cs-CZ" sz="3600" b="1" dirty="0" smtClean="0">
                <a:solidFill>
                  <a:srgbClr val="C00000"/>
                </a:solidFill>
                <a:latin typeface="Georgia" pitchFamily="18" charset="0"/>
              </a:rPr>
              <a:t>both, neither, either, all, no</a:t>
            </a:r>
            <a:r>
              <a:rPr lang="en-US" sz="3600" b="1" dirty="0" smtClean="0">
                <a:solidFill>
                  <a:srgbClr val="C00000"/>
                </a:solidFill>
                <a:latin typeface="Georgia" pitchFamily="18" charset="0"/>
              </a:rPr>
              <a:t>,</a:t>
            </a:r>
            <a:r>
              <a:rPr lang="cs-CZ" sz="3600" b="1" dirty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Georgia" pitchFamily="18" charset="0"/>
              </a:rPr>
              <a:t>any</a:t>
            </a:r>
            <a:br>
              <a:rPr lang="en-US" sz="3600" b="1" dirty="0" smtClean="0">
                <a:solidFill>
                  <a:srgbClr val="C00000"/>
                </a:solidFill>
                <a:latin typeface="Georgia" pitchFamily="18" charset="0"/>
              </a:rPr>
            </a:br>
            <a:endParaRPr lang="en-GB" sz="3600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700808"/>
            <a:ext cx="8782963" cy="4680520"/>
          </a:xfrm>
          <a:solidFill>
            <a:schemeClr val="bg1">
              <a:lumMod val="85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sz="24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Georgia" pitchFamily="18" charset="0"/>
              </a:rPr>
              <a:t>			</a:t>
            </a:r>
            <a:r>
              <a:rPr lang="en-US" sz="2400" b="1" dirty="0" smtClean="0">
                <a:solidFill>
                  <a:srgbClr val="C00000"/>
                </a:solidFill>
                <a:latin typeface="Georgia" pitchFamily="18" charset="0"/>
              </a:rPr>
              <a:t>Both</a:t>
            </a:r>
            <a:r>
              <a:rPr lang="en-US" sz="2400" dirty="0" smtClean="0">
                <a:latin typeface="Georgia" pitchFamily="18" charset="0"/>
              </a:rPr>
              <a:t> (the) cats </a:t>
            </a:r>
            <a:r>
              <a:rPr lang="en-US" sz="2400" b="1" dirty="0" smtClean="0">
                <a:latin typeface="Georgia" pitchFamily="18" charset="0"/>
              </a:rPr>
              <a:t>are</a:t>
            </a:r>
            <a:r>
              <a:rPr lang="en-US" sz="2400" dirty="0" smtClean="0">
                <a:latin typeface="Georgia" pitchFamily="18" charset="0"/>
              </a:rPr>
              <a:t> asleep.</a:t>
            </a:r>
          </a:p>
          <a:p>
            <a:pPr marL="0" indent="0">
              <a:buNone/>
            </a:pPr>
            <a:r>
              <a:rPr lang="en-US" sz="2400" dirty="0" smtClean="0">
                <a:latin typeface="Georgia" pitchFamily="18" charset="0"/>
              </a:rPr>
              <a:t>			</a:t>
            </a:r>
            <a:r>
              <a:rPr lang="en-US" sz="2200" i="1" dirty="0" smtClean="0">
                <a:latin typeface="Georgia" pitchFamily="18" charset="0"/>
              </a:rPr>
              <a:t>(one and also the other – plural, used with plural verb)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sz="2400" dirty="0" smtClean="0">
                <a:latin typeface="Georgia" pitchFamily="18" charset="0"/>
              </a:rPr>
              <a:t>			</a:t>
            </a:r>
            <a:r>
              <a:rPr lang="en-US" sz="2400" b="1" dirty="0" smtClean="0">
                <a:solidFill>
                  <a:srgbClr val="C00000"/>
                </a:solidFill>
                <a:latin typeface="Georgia" pitchFamily="18" charset="0"/>
              </a:rPr>
              <a:t>Neither</a:t>
            </a:r>
            <a:r>
              <a:rPr lang="en-US" sz="2400" dirty="0" smtClean="0">
                <a:latin typeface="Georgia" pitchFamily="18" charset="0"/>
              </a:rPr>
              <a:t> cat </a:t>
            </a:r>
            <a:r>
              <a:rPr lang="en-US" sz="2400" b="1" dirty="0" smtClean="0">
                <a:latin typeface="Georgia" pitchFamily="18" charset="0"/>
              </a:rPr>
              <a:t>is </a:t>
            </a:r>
            <a:r>
              <a:rPr lang="en-US" sz="2400" dirty="0" smtClean="0">
                <a:latin typeface="Georgia" pitchFamily="18" charset="0"/>
              </a:rPr>
              <a:t>awake.</a:t>
            </a:r>
          </a:p>
          <a:p>
            <a:pPr marL="0" indent="0">
              <a:buNone/>
            </a:pPr>
            <a:r>
              <a:rPr lang="en-US" sz="2400" dirty="0" smtClean="0">
                <a:latin typeface="Georgia" pitchFamily="18" charset="0"/>
              </a:rPr>
              <a:t>			</a:t>
            </a:r>
            <a:r>
              <a:rPr lang="en-US" sz="2200" i="1" dirty="0" smtClean="0">
                <a:latin typeface="Georgia" pitchFamily="18" charset="0"/>
              </a:rPr>
              <a:t>(not one nor the other – singular, used with singular verb)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sz="2400" dirty="0" smtClean="0">
                <a:latin typeface="Georgia" pitchFamily="18" charset="0"/>
              </a:rPr>
              <a:t>			</a:t>
            </a:r>
            <a:r>
              <a:rPr lang="en-US" sz="2400" b="1" dirty="0" smtClean="0">
                <a:solidFill>
                  <a:srgbClr val="C00000"/>
                </a:solidFill>
                <a:latin typeface="Georgia" pitchFamily="18" charset="0"/>
              </a:rPr>
              <a:t>Either</a:t>
            </a:r>
            <a:r>
              <a:rPr lang="en-US" sz="2400" dirty="0" smtClean="0">
                <a:latin typeface="Georgia" pitchFamily="18" charset="0"/>
              </a:rPr>
              <a:t> cat can wake up any second.</a:t>
            </a:r>
          </a:p>
          <a:p>
            <a:pPr marL="0" indent="0">
              <a:buNone/>
            </a:pPr>
            <a:r>
              <a:rPr lang="en-US" sz="2400" dirty="0" smtClean="0">
                <a:latin typeface="Georgia" pitchFamily="18" charset="0"/>
              </a:rPr>
              <a:t>			</a:t>
            </a:r>
            <a:r>
              <a:rPr lang="en-US" sz="2200" i="1" dirty="0" smtClean="0">
                <a:latin typeface="Georgia" pitchFamily="18" charset="0"/>
              </a:rPr>
              <a:t>(one or the other – singular, used with singular verb)</a:t>
            </a:r>
          </a:p>
          <a:p>
            <a:pPr marL="0" indent="0">
              <a:buNone/>
            </a:pPr>
            <a:r>
              <a:rPr lang="en-US" sz="2400" dirty="0" smtClean="0">
                <a:latin typeface="Georgia" pitchFamily="18" charset="0"/>
              </a:rPr>
              <a:t> </a:t>
            </a:r>
          </a:p>
          <a:p>
            <a:pPr marL="0" indent="0">
              <a:buNone/>
            </a:pPr>
            <a:r>
              <a:rPr lang="en-US" sz="2400" dirty="0" smtClean="0">
                <a:latin typeface="Georgia" pitchFamily="18" charset="0"/>
              </a:rPr>
              <a:t>			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Georgia" pitchFamily="18" charset="0"/>
              </a:rPr>
              <a:t>			All</a:t>
            </a:r>
            <a:r>
              <a:rPr lang="en-US" sz="2400" dirty="0" smtClean="0">
                <a:latin typeface="Georgia" pitchFamily="18" charset="0"/>
              </a:rPr>
              <a:t> (the) cats in the basket </a:t>
            </a:r>
            <a:r>
              <a:rPr lang="en-US" sz="2400" b="1" dirty="0" smtClean="0">
                <a:latin typeface="Georgia" pitchFamily="18" charset="0"/>
              </a:rPr>
              <a:t>are</a:t>
            </a:r>
            <a:r>
              <a:rPr lang="en-US" sz="2400" dirty="0" smtClean="0">
                <a:latin typeface="Georgia" pitchFamily="18" charset="0"/>
              </a:rPr>
              <a:t> kittens.</a:t>
            </a:r>
          </a:p>
          <a:p>
            <a:pPr marL="0" indent="0">
              <a:buNone/>
            </a:pPr>
            <a:r>
              <a:rPr lang="en-US" sz="2400" dirty="0" smtClean="0">
                <a:latin typeface="Georgia" pitchFamily="18" charset="0"/>
              </a:rPr>
              <a:t>			</a:t>
            </a:r>
            <a:r>
              <a:rPr lang="en-US" sz="2200" i="1" dirty="0" smtClean="0">
                <a:latin typeface="Georgia" pitchFamily="18" charset="0"/>
              </a:rPr>
              <a:t>(every member of the group – plural, used with plural verb)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sz="2400" dirty="0" smtClean="0">
                <a:latin typeface="Georgia" pitchFamily="18" charset="0"/>
              </a:rPr>
              <a:t>			</a:t>
            </a:r>
            <a:r>
              <a:rPr lang="en-US" sz="2400" b="1" dirty="0" smtClean="0">
                <a:solidFill>
                  <a:srgbClr val="C00000"/>
                </a:solidFill>
                <a:latin typeface="Georgia" pitchFamily="18" charset="0"/>
              </a:rPr>
              <a:t>No </a:t>
            </a:r>
            <a:r>
              <a:rPr lang="en-US" sz="2400" dirty="0" smtClean="0">
                <a:latin typeface="Georgia" pitchFamily="18" charset="0"/>
              </a:rPr>
              <a:t>cat in the basket </a:t>
            </a:r>
            <a:r>
              <a:rPr lang="en-US" sz="2400" b="1" dirty="0" smtClean="0">
                <a:latin typeface="Georgia" pitchFamily="18" charset="0"/>
              </a:rPr>
              <a:t>is</a:t>
            </a:r>
            <a:r>
              <a:rPr lang="en-US" sz="2400" dirty="0" smtClean="0">
                <a:latin typeface="Georgia" pitchFamily="18" charset="0"/>
              </a:rPr>
              <a:t> an adult.</a:t>
            </a:r>
          </a:p>
          <a:p>
            <a:pPr marL="0" indent="0">
              <a:buNone/>
            </a:pPr>
            <a:r>
              <a:rPr lang="en-US" sz="2400" dirty="0" smtClean="0">
                <a:latin typeface="Georgia" pitchFamily="18" charset="0"/>
              </a:rPr>
              <a:t>			</a:t>
            </a:r>
            <a:r>
              <a:rPr lang="en-US" sz="2200" i="1" dirty="0" smtClean="0">
                <a:latin typeface="Georgia" pitchFamily="18" charset="0"/>
              </a:rPr>
              <a:t>(not one member of the group – singular, used with singular verb)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sz="2400" dirty="0" smtClean="0">
                <a:latin typeface="Georgia" pitchFamily="18" charset="0"/>
              </a:rPr>
              <a:t>			</a:t>
            </a:r>
            <a:r>
              <a:rPr lang="en-US" sz="2400" b="1" dirty="0" smtClean="0">
                <a:solidFill>
                  <a:srgbClr val="C00000"/>
                </a:solidFill>
                <a:latin typeface="Georgia" pitchFamily="18" charset="0"/>
              </a:rPr>
              <a:t>Any </a:t>
            </a:r>
            <a:r>
              <a:rPr lang="en-US" sz="2400" dirty="0" smtClean="0">
                <a:latin typeface="Georgia" pitchFamily="18" charset="0"/>
              </a:rPr>
              <a:t>cat in the basket can become your pet.</a:t>
            </a:r>
          </a:p>
          <a:p>
            <a:pPr marL="0" indent="0">
              <a:buNone/>
            </a:pPr>
            <a:r>
              <a:rPr lang="en-US" sz="2400" dirty="0" smtClean="0">
                <a:latin typeface="Georgia" pitchFamily="18" charset="0"/>
              </a:rPr>
              <a:t>			</a:t>
            </a:r>
            <a:r>
              <a:rPr lang="en-US" sz="2200" i="1" dirty="0" smtClean="0">
                <a:latin typeface="Georgia" pitchFamily="18" charset="0"/>
              </a:rPr>
              <a:t>(one member of the group, doesn’t matter which one – 				singular, used with singular verb)</a:t>
            </a:r>
          </a:p>
          <a:p>
            <a:pPr marL="0" indent="0">
              <a:buNone/>
            </a:pPr>
            <a:endParaRPr lang="en-GB" sz="2400" dirty="0" smtClean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04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957" y="1926356"/>
            <a:ext cx="2544217" cy="190816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18" y="4134222"/>
            <a:ext cx="2570444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252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Articles, quantifiers and determiners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GB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53402"/>
            <a:ext cx="9147243" cy="931382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practice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55576" y="1556792"/>
            <a:ext cx="8878908" cy="4824536"/>
          </a:xfrm>
          <a:solidFill>
            <a:schemeClr val="bg1">
              <a:lumMod val="85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b="1" i="1" dirty="0" smtClean="0">
                <a:latin typeface="Georgia" pitchFamily="18" charset="0"/>
              </a:rPr>
              <a:t>Read the sentences and decide which of the quantifiers BOTH, EITHER, NEITHER, ALL, NO, ANY to use to complete them.</a:t>
            </a:r>
          </a:p>
          <a:p>
            <a:pPr marL="0" indent="0">
              <a:buNone/>
            </a:pPr>
            <a:endParaRPr lang="en-US" sz="2000" b="1" i="1" dirty="0" smtClean="0">
              <a:latin typeface="Georgia" pitchFamily="18" charset="0"/>
            </a:endParaRP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Georgia" pitchFamily="18" charset="0"/>
              </a:rPr>
              <a:t>________ </a:t>
            </a:r>
            <a:r>
              <a:rPr lang="en-US" sz="2000" dirty="0">
                <a:latin typeface="Georgia" pitchFamily="18" charset="0"/>
              </a:rPr>
              <a:t>colleague can help you if you </a:t>
            </a:r>
            <a:r>
              <a:rPr lang="en-US" sz="2000" dirty="0" smtClean="0">
                <a:latin typeface="Georgia" pitchFamily="18" charset="0"/>
              </a:rPr>
              <a:t>ask; </a:t>
            </a:r>
            <a:r>
              <a:rPr lang="en-US" sz="2000" dirty="0">
                <a:latin typeface="Georgia" pitchFamily="18" charset="0"/>
              </a:rPr>
              <a:t>everyone is really nice here.</a:t>
            </a: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Georgia" pitchFamily="18" charset="0"/>
              </a:rPr>
              <a:t>I bought </a:t>
            </a:r>
            <a:r>
              <a:rPr lang="en-US" sz="2000" dirty="0" smtClean="0">
                <a:latin typeface="Georgia" pitchFamily="18" charset="0"/>
              </a:rPr>
              <a:t>________ products </a:t>
            </a:r>
            <a:r>
              <a:rPr lang="en-US" sz="2000" dirty="0">
                <a:latin typeface="Georgia" pitchFamily="18" charset="0"/>
              </a:rPr>
              <a:t>because I </a:t>
            </a:r>
            <a:r>
              <a:rPr lang="en-US" sz="2000" dirty="0" smtClean="0">
                <a:latin typeface="Georgia" pitchFamily="18" charset="0"/>
              </a:rPr>
              <a:t>couldn’t </a:t>
            </a:r>
            <a:r>
              <a:rPr lang="en-US" sz="2000" dirty="0">
                <a:latin typeface="Georgia" pitchFamily="18" charset="0"/>
              </a:rPr>
              <a:t>decide between the two of them.</a:t>
            </a: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Georgia" pitchFamily="18" charset="0"/>
              </a:rPr>
              <a:t>We are happy to say that </a:t>
            </a:r>
            <a:r>
              <a:rPr lang="en-US" sz="2000" dirty="0" smtClean="0">
                <a:latin typeface="Georgia" pitchFamily="18" charset="0"/>
              </a:rPr>
              <a:t>________ </a:t>
            </a:r>
            <a:r>
              <a:rPr lang="en-US" sz="2000" dirty="0">
                <a:latin typeface="Georgia" pitchFamily="18" charset="0"/>
              </a:rPr>
              <a:t>client complained about our products. </a:t>
            </a: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Georgia" pitchFamily="18" charset="0"/>
              </a:rPr>
              <a:t>Buses number 44 and 52 leave from this stop. </a:t>
            </a:r>
            <a:r>
              <a:rPr lang="en-US" sz="2000" dirty="0" smtClean="0">
                <a:latin typeface="Georgia" pitchFamily="18" charset="0"/>
              </a:rPr>
              <a:t>________ </a:t>
            </a:r>
            <a:r>
              <a:rPr lang="en-US" sz="2000" dirty="0">
                <a:latin typeface="Georgia" pitchFamily="18" charset="0"/>
              </a:rPr>
              <a:t>bus will take you to the city </a:t>
            </a:r>
            <a:r>
              <a:rPr lang="en-GB" sz="2000" dirty="0" smtClean="0">
                <a:latin typeface="Georgia" pitchFamily="18" charset="0"/>
              </a:rPr>
              <a:t>centre</a:t>
            </a:r>
            <a:r>
              <a:rPr lang="en-US" sz="2000" dirty="0" smtClean="0">
                <a:latin typeface="Georgia" pitchFamily="18" charset="0"/>
              </a:rPr>
              <a:t>.</a:t>
            </a:r>
            <a:endParaRPr lang="en-US" sz="2000" dirty="0">
              <a:latin typeface="Georgia" pitchFamily="18" charset="0"/>
            </a:endParaRP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Georgia" pitchFamily="18" charset="0"/>
              </a:rPr>
              <a:t>I interviewed two applicants. </a:t>
            </a:r>
            <a:r>
              <a:rPr lang="en-US" sz="2000" dirty="0" smtClean="0">
                <a:latin typeface="Georgia" pitchFamily="18" charset="0"/>
              </a:rPr>
              <a:t>________ </a:t>
            </a:r>
            <a:r>
              <a:rPr lang="en-US" sz="2000" dirty="0">
                <a:latin typeface="Georgia" pitchFamily="18" charset="0"/>
              </a:rPr>
              <a:t>candidate had the proper qualifications, so we had to keep looking.</a:t>
            </a: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Georgia" pitchFamily="18" charset="0"/>
              </a:rPr>
              <a:t>________ </a:t>
            </a:r>
            <a:r>
              <a:rPr lang="en-US" sz="2000" dirty="0">
                <a:latin typeface="Georgia" pitchFamily="18" charset="0"/>
              </a:rPr>
              <a:t>employees got a bonus this </a:t>
            </a:r>
            <a:r>
              <a:rPr lang="en-US" sz="2000" dirty="0" smtClean="0">
                <a:latin typeface="Georgia" pitchFamily="18" charset="0"/>
              </a:rPr>
              <a:t>month. </a:t>
            </a:r>
            <a:r>
              <a:rPr lang="en-US" sz="2000" dirty="0">
                <a:latin typeface="Georgia" pitchFamily="18" charset="0"/>
              </a:rPr>
              <a:t>T</a:t>
            </a:r>
            <a:r>
              <a:rPr lang="en-US" sz="2000" dirty="0" smtClean="0">
                <a:latin typeface="Georgia" pitchFamily="18" charset="0"/>
              </a:rPr>
              <a:t>here </a:t>
            </a:r>
            <a:r>
              <a:rPr lang="en-US" sz="2000" dirty="0">
                <a:latin typeface="Georgia" pitchFamily="18" charset="0"/>
              </a:rPr>
              <a:t>were no exceptions.</a:t>
            </a:r>
          </a:p>
          <a:p>
            <a:pPr marL="0" indent="0">
              <a:buNone/>
            </a:pPr>
            <a:endParaRPr lang="en-US" sz="2000" b="1" i="1" dirty="0" smtClean="0">
              <a:latin typeface="Georgia" pitchFamily="18" charset="0"/>
            </a:endParaRPr>
          </a:p>
          <a:p>
            <a:pPr marL="0" indent="0">
              <a:buNone/>
            </a:pPr>
            <a:endParaRPr lang="en-US" sz="2000" dirty="0" smtClean="0">
              <a:latin typeface="Georgia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Georgia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964507" y="2352675"/>
            <a:ext cx="699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Any</a:t>
            </a:r>
            <a:endParaRPr lang="en-US" sz="20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826171" y="2814836"/>
            <a:ext cx="7906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both</a:t>
            </a:r>
            <a:endParaRPr lang="en-US" sz="20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693046" y="3613086"/>
            <a:ext cx="5245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no</a:t>
            </a:r>
            <a:endParaRPr lang="en-US" sz="20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661645" y="4048497"/>
            <a:ext cx="1016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Either</a:t>
            </a:r>
            <a:endParaRPr lang="en-US" sz="20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797564" y="4850110"/>
            <a:ext cx="11929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Neither</a:t>
            </a:r>
            <a:endParaRPr lang="en-US" sz="20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964507" y="5661248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All</a:t>
            </a:r>
            <a:endParaRPr lang="en-US" sz="2000" b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31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2" grpId="0"/>
      <p:bldP spid="1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Articles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, quantifiers and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determiners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cs-CZ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22520"/>
            <a:ext cx="9144000" cy="895118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quantifiers</a:t>
            </a:r>
            <a:r>
              <a:rPr lang="en-US" sz="4000" b="1" dirty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as nouns </a:t>
            </a:r>
            <a:r>
              <a:rPr lang="en-US" sz="4000" b="1" dirty="0">
                <a:solidFill>
                  <a:srgbClr val="C00000"/>
                </a:solidFill>
                <a:latin typeface="Georgia" panose="02040502050405020303" pitchFamily="18" charset="0"/>
              </a:rPr>
              <a:t>and </a:t>
            </a:r>
            <a:r>
              <a:rPr lang="en-US" sz="40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with </a:t>
            </a:r>
            <a:r>
              <a:rPr lang="en-US" sz="4000" b="1" dirty="0">
                <a:solidFill>
                  <a:srgbClr val="C00000"/>
                </a:solidFill>
                <a:latin typeface="Georgia" panose="02040502050405020303" pitchFamily="18" charset="0"/>
              </a:rPr>
              <a:t>‘of’ 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09329" y="1581150"/>
            <a:ext cx="8912539" cy="4872186"/>
          </a:xfrm>
          <a:solidFill>
            <a:schemeClr val="bg1">
              <a:lumMod val="85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600" b="1" i="1" dirty="0" smtClean="0">
                <a:latin typeface="Georgia" pitchFamily="18" charset="0"/>
              </a:rPr>
              <a:t>Look at the sentences:</a:t>
            </a:r>
          </a:p>
          <a:p>
            <a:pPr marL="0" indent="0">
              <a:buNone/>
            </a:pPr>
            <a:r>
              <a:rPr lang="en-US" sz="1700" dirty="0" smtClean="0">
                <a:latin typeface="Georgia" pitchFamily="18" charset="0"/>
              </a:rPr>
              <a:t>We have two IT specialists. 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rgbClr val="C00000"/>
                </a:solidFill>
                <a:latin typeface="Georgia" pitchFamily="18" charset="0"/>
              </a:rPr>
              <a:t>Either</a:t>
            </a:r>
            <a:r>
              <a:rPr lang="en-US" sz="1600" dirty="0" smtClean="0">
                <a:latin typeface="Georgia" pitchFamily="18" charset="0"/>
              </a:rPr>
              <a:t> IT specialist can help you with your software problem.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rgbClr val="C00000"/>
                </a:solidFill>
                <a:latin typeface="Georgia" pitchFamily="18" charset="0"/>
              </a:rPr>
              <a:t>Either</a:t>
            </a:r>
            <a:r>
              <a:rPr lang="en-US" sz="1600" dirty="0" smtClean="0">
                <a:latin typeface="Georgia" pitchFamily="18" charset="0"/>
              </a:rPr>
              <a:t> can help you with your software problem.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rgbClr val="C00000"/>
                </a:solidFill>
                <a:latin typeface="Georgia" pitchFamily="18" charset="0"/>
              </a:rPr>
              <a:t>Either of </a:t>
            </a:r>
            <a:r>
              <a:rPr lang="en-US" sz="1600" b="1" dirty="0" smtClean="0">
                <a:latin typeface="Georgia" pitchFamily="18" charset="0"/>
              </a:rPr>
              <a:t>the</a:t>
            </a:r>
            <a:r>
              <a:rPr lang="en-US" sz="1600" dirty="0" smtClean="0">
                <a:latin typeface="Georgia" pitchFamily="18" charset="0"/>
              </a:rPr>
              <a:t> IT specialist</a:t>
            </a:r>
            <a:r>
              <a:rPr lang="en-US" sz="1600" b="1" dirty="0" smtClean="0">
                <a:latin typeface="Georgia" pitchFamily="18" charset="0"/>
              </a:rPr>
              <a:t>s</a:t>
            </a:r>
            <a:r>
              <a:rPr lang="en-US" sz="1600" dirty="0" smtClean="0">
                <a:latin typeface="Georgia" pitchFamily="18" charset="0"/>
              </a:rPr>
              <a:t> can help you with your software problem.</a:t>
            </a:r>
          </a:p>
          <a:p>
            <a:pPr marL="0" indent="0">
              <a:buNone/>
            </a:pPr>
            <a:endParaRPr lang="en-US" sz="16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1600" b="1" dirty="0" smtClean="0">
                <a:solidFill>
                  <a:srgbClr val="C00000"/>
                </a:solidFill>
                <a:latin typeface="Georgia" pitchFamily="18" charset="0"/>
              </a:rPr>
              <a:t>Either of </a:t>
            </a:r>
            <a:r>
              <a:rPr lang="en-US" sz="1600" b="1" dirty="0" smtClean="0">
                <a:latin typeface="Georgia" pitchFamily="18" charset="0"/>
              </a:rPr>
              <a:t>them</a:t>
            </a:r>
            <a:r>
              <a:rPr lang="en-US" sz="1600" dirty="0" smtClean="0">
                <a:latin typeface="Georgia" pitchFamily="18" charset="0"/>
              </a:rPr>
              <a:t> can help you with your software problem.</a:t>
            </a:r>
          </a:p>
          <a:p>
            <a:pPr marL="0" indent="0">
              <a:buNone/>
            </a:pPr>
            <a:endParaRPr lang="en-US" sz="1600" dirty="0" smtClean="0">
              <a:latin typeface="Georgia" pitchFamily="18" charset="0"/>
            </a:endParaRPr>
          </a:p>
          <a:p>
            <a:pPr marL="0" indent="0">
              <a:spcBef>
                <a:spcPts val="1000"/>
              </a:spcBef>
              <a:buNone/>
            </a:pPr>
            <a:r>
              <a:rPr lang="en-US" sz="1600" i="1" dirty="0" smtClean="0">
                <a:latin typeface="Georgia" pitchFamily="18" charset="0"/>
              </a:rPr>
              <a:t>The same rules apply to </a:t>
            </a:r>
            <a:r>
              <a:rPr lang="en-US" sz="1600" b="1" i="1" dirty="0" smtClean="0">
                <a:latin typeface="Georgia" pitchFamily="18" charset="0"/>
              </a:rPr>
              <a:t>both</a:t>
            </a:r>
            <a:r>
              <a:rPr lang="en-US" sz="1600" i="1" dirty="0" smtClean="0">
                <a:latin typeface="Georgia" pitchFamily="18" charset="0"/>
              </a:rPr>
              <a:t>, </a:t>
            </a:r>
            <a:r>
              <a:rPr lang="en-US" sz="1600" b="1" i="1" dirty="0" smtClean="0">
                <a:latin typeface="Georgia" pitchFamily="18" charset="0"/>
              </a:rPr>
              <a:t>neither</a:t>
            </a:r>
            <a:r>
              <a:rPr lang="en-US" sz="1600" i="1" dirty="0" smtClean="0">
                <a:latin typeface="Georgia" pitchFamily="18" charset="0"/>
              </a:rPr>
              <a:t>, </a:t>
            </a:r>
            <a:r>
              <a:rPr lang="en-US" sz="1600" b="1" i="1" dirty="0" smtClean="0">
                <a:latin typeface="Georgia" pitchFamily="18" charset="0"/>
              </a:rPr>
              <a:t>all</a:t>
            </a:r>
            <a:r>
              <a:rPr lang="en-US" sz="1600" i="1" dirty="0" smtClean="0">
                <a:latin typeface="Georgia" pitchFamily="18" charset="0"/>
              </a:rPr>
              <a:t>, and </a:t>
            </a:r>
            <a:r>
              <a:rPr lang="en-US" sz="1600" b="1" i="1" dirty="0" smtClean="0">
                <a:latin typeface="Georgia" pitchFamily="18" charset="0"/>
              </a:rPr>
              <a:t>any</a:t>
            </a:r>
            <a:r>
              <a:rPr lang="en-US" sz="1600" i="1" dirty="0" smtClean="0">
                <a:latin typeface="Georgia" pitchFamily="18" charset="0"/>
              </a:rPr>
              <a:t>.</a:t>
            </a:r>
          </a:p>
          <a:p>
            <a:pPr marL="0" indent="0">
              <a:buNone/>
            </a:pPr>
            <a:r>
              <a:rPr lang="en-US" sz="1600" dirty="0" smtClean="0">
                <a:latin typeface="Georgia" pitchFamily="18" charset="0"/>
              </a:rPr>
              <a:t> </a:t>
            </a:r>
          </a:p>
          <a:p>
            <a:pPr marL="0" indent="0">
              <a:buNone/>
            </a:pPr>
            <a:r>
              <a:rPr lang="en-US" sz="1700" dirty="0" smtClean="0">
                <a:latin typeface="Georgia" pitchFamily="18" charset="0"/>
              </a:rPr>
              <a:t>We have three projects to finish, and we don’t have time.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rgbClr val="C00000"/>
                </a:solidFill>
                <a:latin typeface="Georgia" pitchFamily="18" charset="0"/>
              </a:rPr>
              <a:t>No</a:t>
            </a:r>
            <a:r>
              <a:rPr lang="en-US" sz="1600" dirty="0" smtClean="0">
                <a:latin typeface="Georgia" pitchFamily="18" charset="0"/>
              </a:rPr>
              <a:t> project will be finished on time.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rgbClr val="C00000"/>
                </a:solidFill>
                <a:latin typeface="Georgia" pitchFamily="18" charset="0"/>
              </a:rPr>
              <a:t>None</a:t>
            </a:r>
            <a:r>
              <a:rPr lang="en-US" sz="1600" dirty="0" smtClean="0">
                <a:latin typeface="Georgia" pitchFamily="18" charset="0"/>
              </a:rPr>
              <a:t> will be finished on time. 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rgbClr val="C00000"/>
                </a:solidFill>
                <a:latin typeface="Georgia" pitchFamily="18" charset="0"/>
              </a:rPr>
              <a:t>None of </a:t>
            </a:r>
            <a:r>
              <a:rPr lang="en-US" sz="1600" b="1" dirty="0" smtClean="0">
                <a:latin typeface="Georgia" pitchFamily="18" charset="0"/>
              </a:rPr>
              <a:t>the</a:t>
            </a:r>
            <a:r>
              <a:rPr lang="en-US" sz="1600" dirty="0" smtClean="0">
                <a:latin typeface="Georgia" pitchFamily="18" charset="0"/>
              </a:rPr>
              <a:t> project</a:t>
            </a:r>
            <a:r>
              <a:rPr lang="en-US" sz="1600" b="1" dirty="0" smtClean="0">
                <a:latin typeface="Georgia" pitchFamily="18" charset="0"/>
              </a:rPr>
              <a:t>s</a:t>
            </a:r>
            <a:r>
              <a:rPr lang="en-US" sz="1600" dirty="0" smtClean="0">
                <a:latin typeface="Georgia" pitchFamily="18" charset="0"/>
              </a:rPr>
              <a:t> will be finished on time.</a:t>
            </a:r>
          </a:p>
          <a:p>
            <a:pPr marL="0" indent="0">
              <a:buNone/>
            </a:pPr>
            <a:endParaRPr lang="en-US" sz="16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1600" b="1" dirty="0" smtClean="0">
                <a:solidFill>
                  <a:srgbClr val="C00000"/>
                </a:solidFill>
                <a:latin typeface="Georgia" pitchFamily="18" charset="0"/>
              </a:rPr>
              <a:t>None of </a:t>
            </a:r>
            <a:r>
              <a:rPr lang="en-US" sz="1600" b="1" dirty="0" smtClean="0">
                <a:latin typeface="Georgia" pitchFamily="18" charset="0"/>
              </a:rPr>
              <a:t>them </a:t>
            </a:r>
            <a:r>
              <a:rPr lang="en-US" sz="1600" dirty="0" smtClean="0">
                <a:latin typeface="Georgia" pitchFamily="18" charset="0"/>
              </a:rPr>
              <a:t>will be finished on time.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sz="1600" i="1" dirty="0" smtClean="0">
                <a:latin typeface="Georgia" pitchFamily="18" charset="0"/>
              </a:rPr>
              <a:t>If you want to express the idea of ‘</a:t>
            </a:r>
            <a:r>
              <a:rPr lang="en-US" sz="1600" b="1" i="1" dirty="0" smtClean="0">
                <a:latin typeface="Georgia" pitchFamily="18" charset="0"/>
              </a:rPr>
              <a:t>not one member of the group (of three or more)</a:t>
            </a:r>
            <a:r>
              <a:rPr lang="en-US" sz="1600" i="1" dirty="0" smtClean="0">
                <a:latin typeface="Georgia" pitchFamily="18" charset="0"/>
              </a:rPr>
              <a:t>’ as a </a:t>
            </a:r>
            <a:r>
              <a:rPr lang="en-US" sz="1600" b="1" i="1" dirty="0" smtClean="0">
                <a:latin typeface="Georgia" pitchFamily="18" charset="0"/>
              </a:rPr>
              <a:t>noun</a:t>
            </a:r>
            <a:r>
              <a:rPr lang="en-US" sz="1600" i="1" dirty="0" smtClean="0">
                <a:latin typeface="Georgia" pitchFamily="18" charset="0"/>
              </a:rPr>
              <a:t>, use </a:t>
            </a:r>
            <a:r>
              <a:rPr lang="en-US" sz="1600" b="1" i="1" dirty="0" smtClean="0">
                <a:solidFill>
                  <a:srgbClr val="C00000"/>
                </a:solidFill>
                <a:latin typeface="Georgia" pitchFamily="18" charset="0"/>
              </a:rPr>
              <a:t>none</a:t>
            </a:r>
            <a:r>
              <a:rPr lang="en-US" sz="1600" i="1" dirty="0" smtClean="0">
                <a:latin typeface="Georgia" pitchFamily="18" charset="0"/>
              </a:rPr>
              <a:t>.</a:t>
            </a:r>
          </a:p>
          <a:p>
            <a:pPr marL="0" indent="0">
              <a:buNone/>
            </a:pPr>
            <a:endParaRPr lang="en-GB" sz="1800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5491481" y="2077845"/>
            <a:ext cx="329128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i="1" dirty="0" smtClean="0">
                <a:latin typeface="Georgia" pitchFamily="18" charset="0"/>
              </a:rPr>
              <a:t>=&gt; </a:t>
            </a:r>
            <a:r>
              <a:rPr lang="en-US" sz="1500" i="1" dirty="0">
                <a:latin typeface="Georgia" pitchFamily="18" charset="0"/>
              </a:rPr>
              <a:t>u</a:t>
            </a:r>
            <a:r>
              <a:rPr lang="en-US" sz="1500" i="1" dirty="0" smtClean="0">
                <a:latin typeface="Georgia" pitchFamily="18" charset="0"/>
              </a:rPr>
              <a:t>sed as an adjective with a noun</a:t>
            </a:r>
            <a:endParaRPr lang="en-US" sz="1500" i="1" dirty="0">
              <a:latin typeface="Georgia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448968" y="2343565"/>
            <a:ext cx="24817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i="1" dirty="0" smtClean="0">
                <a:latin typeface="Georgia" pitchFamily="18" charset="0"/>
              </a:rPr>
              <a:t>=&gt; used as a noun by itself</a:t>
            </a:r>
            <a:endParaRPr lang="en-US" sz="1500" i="1" dirty="0">
              <a:latin typeface="Georgia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56110" y="2815369"/>
            <a:ext cx="630653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i="1" dirty="0" smtClean="0">
                <a:latin typeface="Georgia" pitchFamily="18" charset="0"/>
              </a:rPr>
              <a:t>=&gt; used as a noun with ‘of’ + a specific group of people/things in plural</a:t>
            </a:r>
            <a:endParaRPr lang="en-US" sz="1500" i="1" dirty="0">
              <a:latin typeface="Georgia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56110" y="3321859"/>
            <a:ext cx="46169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i="1" dirty="0" smtClean="0">
                <a:latin typeface="Georgia" pitchFamily="18" charset="0"/>
              </a:rPr>
              <a:t>=&gt; used as a noun with ‘of’ and a personal pronoun</a:t>
            </a:r>
            <a:endParaRPr lang="en-US" sz="1500" i="1" dirty="0">
              <a:latin typeface="Georgia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332832" y="4421857"/>
            <a:ext cx="385394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i="1" dirty="0">
                <a:latin typeface="Georgia" pitchFamily="18" charset="0"/>
              </a:rPr>
              <a:t>=&gt; </a:t>
            </a:r>
            <a:r>
              <a:rPr lang="en-US" sz="1500" i="1" dirty="0" smtClean="0">
                <a:latin typeface="Georgia" pitchFamily="18" charset="0"/>
              </a:rPr>
              <a:t>‘</a:t>
            </a:r>
            <a:r>
              <a:rPr lang="en-US" sz="1500" b="1" i="1" dirty="0" smtClean="0">
                <a:latin typeface="Georgia" pitchFamily="18" charset="0"/>
              </a:rPr>
              <a:t>no</a:t>
            </a:r>
            <a:r>
              <a:rPr lang="en-US" sz="1500" i="1" dirty="0" smtClean="0">
                <a:latin typeface="Georgia" pitchFamily="18" charset="0"/>
              </a:rPr>
              <a:t>’ is used </a:t>
            </a:r>
            <a:r>
              <a:rPr lang="en-US" sz="1500" i="1" dirty="0">
                <a:latin typeface="Georgia" pitchFamily="18" charset="0"/>
              </a:rPr>
              <a:t>as an adjective with a </a:t>
            </a:r>
            <a:r>
              <a:rPr lang="en-US" sz="1500" i="1" dirty="0" smtClean="0">
                <a:latin typeface="Georgia" pitchFamily="18" charset="0"/>
              </a:rPr>
              <a:t>noun</a:t>
            </a:r>
            <a:endParaRPr lang="en-US" sz="1500" i="1" dirty="0">
              <a:latin typeface="Georgia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916276" y="4682953"/>
            <a:ext cx="606448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i="1" dirty="0">
                <a:latin typeface="Georgia" pitchFamily="18" charset="0"/>
              </a:rPr>
              <a:t>=&gt; </a:t>
            </a:r>
            <a:r>
              <a:rPr lang="en-US" sz="1500" i="1" dirty="0" smtClean="0">
                <a:latin typeface="Georgia" pitchFamily="18" charset="0"/>
              </a:rPr>
              <a:t>‘</a:t>
            </a:r>
            <a:r>
              <a:rPr lang="en-US" sz="1500" b="1" i="1" dirty="0" smtClean="0">
                <a:latin typeface="Georgia" pitchFamily="18" charset="0"/>
              </a:rPr>
              <a:t>none</a:t>
            </a:r>
            <a:r>
              <a:rPr lang="en-US" sz="1500" i="1" dirty="0" smtClean="0">
                <a:latin typeface="Georgia" pitchFamily="18" charset="0"/>
              </a:rPr>
              <a:t>’ is used </a:t>
            </a:r>
            <a:r>
              <a:rPr lang="en-US" sz="1500" i="1" dirty="0">
                <a:latin typeface="Georgia" pitchFamily="18" charset="0"/>
              </a:rPr>
              <a:t>as a noun by </a:t>
            </a:r>
            <a:r>
              <a:rPr lang="en-US" sz="1500" i="1" dirty="0" smtClean="0">
                <a:latin typeface="Georgia" pitchFamily="18" charset="0"/>
              </a:rPr>
              <a:t>itself (</a:t>
            </a:r>
            <a:r>
              <a:rPr lang="en-US" sz="1500" i="1" dirty="0">
                <a:latin typeface="Georgia" pitchFamily="18" charset="0"/>
              </a:rPr>
              <a:t>with verb </a:t>
            </a:r>
            <a:r>
              <a:rPr lang="en-US" sz="1500" i="1" dirty="0" smtClean="0">
                <a:latin typeface="Georgia" pitchFamily="18" charset="0"/>
              </a:rPr>
              <a:t>in singular </a:t>
            </a:r>
            <a:r>
              <a:rPr lang="en-US" sz="1500" i="1" dirty="0">
                <a:latin typeface="Georgia" pitchFamily="18" charset="0"/>
              </a:rPr>
              <a:t>or plural)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153042" y="5167132"/>
            <a:ext cx="710963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i="1" dirty="0">
                <a:latin typeface="Georgia" pitchFamily="18" charset="0"/>
              </a:rPr>
              <a:t>=&gt; </a:t>
            </a:r>
            <a:r>
              <a:rPr lang="en-US" sz="1500" i="1" dirty="0" smtClean="0">
                <a:latin typeface="Georgia" pitchFamily="18" charset="0"/>
              </a:rPr>
              <a:t>‘</a:t>
            </a:r>
            <a:r>
              <a:rPr lang="en-US" sz="1500" b="1" i="1" dirty="0" smtClean="0">
                <a:latin typeface="Georgia" pitchFamily="18" charset="0"/>
              </a:rPr>
              <a:t>none</a:t>
            </a:r>
            <a:r>
              <a:rPr lang="en-US" sz="1500" i="1" dirty="0" smtClean="0">
                <a:latin typeface="Georgia" pitchFamily="18" charset="0"/>
              </a:rPr>
              <a:t>’ is used </a:t>
            </a:r>
            <a:r>
              <a:rPr lang="en-US" sz="1500" i="1" dirty="0">
                <a:latin typeface="Georgia" pitchFamily="18" charset="0"/>
              </a:rPr>
              <a:t>as a noun with ‘of’ + a specific group of </a:t>
            </a:r>
            <a:r>
              <a:rPr lang="en-US" sz="1500" i="1" dirty="0" smtClean="0">
                <a:latin typeface="Georgia" pitchFamily="18" charset="0"/>
              </a:rPr>
              <a:t>people/things </a:t>
            </a:r>
            <a:r>
              <a:rPr lang="en-US" sz="1500" i="1" dirty="0">
                <a:latin typeface="Georgia" pitchFamily="18" charset="0"/>
              </a:rPr>
              <a:t>in </a:t>
            </a:r>
            <a:r>
              <a:rPr lang="en-US" sz="1500" i="1" dirty="0" smtClean="0">
                <a:latin typeface="Georgia" pitchFamily="18" charset="0"/>
              </a:rPr>
              <a:t>plural</a:t>
            </a:r>
            <a:endParaRPr lang="en-US" sz="1500" i="1" dirty="0">
              <a:latin typeface="Georgia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709224" y="5436231"/>
            <a:ext cx="542007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i="1" dirty="0">
                <a:latin typeface="Georgia" pitchFamily="18" charset="0"/>
              </a:rPr>
              <a:t>=&gt; </a:t>
            </a:r>
            <a:r>
              <a:rPr lang="en-US" sz="1500" i="1" dirty="0" smtClean="0">
                <a:latin typeface="Georgia" pitchFamily="18" charset="0"/>
              </a:rPr>
              <a:t>‘</a:t>
            </a:r>
            <a:r>
              <a:rPr lang="en-US" sz="1500" b="1" i="1" dirty="0" smtClean="0">
                <a:latin typeface="Georgia" pitchFamily="18" charset="0"/>
              </a:rPr>
              <a:t>none</a:t>
            </a:r>
            <a:r>
              <a:rPr lang="en-US" sz="1500" i="1" dirty="0" smtClean="0">
                <a:latin typeface="Georgia" pitchFamily="18" charset="0"/>
              </a:rPr>
              <a:t>’ is used </a:t>
            </a:r>
            <a:r>
              <a:rPr lang="en-US" sz="1500" i="1" dirty="0">
                <a:latin typeface="Georgia" pitchFamily="18" charset="0"/>
              </a:rPr>
              <a:t>as a noun with </a:t>
            </a:r>
            <a:r>
              <a:rPr lang="en-US" sz="1500" i="1" dirty="0" smtClean="0">
                <a:latin typeface="Georgia" pitchFamily="18" charset="0"/>
              </a:rPr>
              <a:t>‘of’ </a:t>
            </a:r>
            <a:r>
              <a:rPr lang="en-US" sz="1500" i="1" dirty="0">
                <a:latin typeface="Georgia" pitchFamily="18" charset="0"/>
              </a:rPr>
              <a:t>and a personal </a:t>
            </a:r>
            <a:r>
              <a:rPr lang="en-US" sz="1500" i="1" dirty="0" smtClean="0">
                <a:latin typeface="Georgia" pitchFamily="18" charset="0"/>
              </a:rPr>
              <a:t>pronoun</a:t>
            </a:r>
            <a:endParaRPr lang="en-US" sz="1500" i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753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5" grpId="0"/>
      <p:bldP spid="6" grpId="0"/>
      <p:bldP spid="10" grpId="0"/>
      <p:bldP spid="12" grpId="0"/>
      <p:bldP spid="13" grpId="0"/>
      <p:bldP spid="15" grpId="0"/>
      <p:bldP spid="16" grpId="0"/>
      <p:bldP spid="1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Articles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, quantifiers and determiners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cs-CZ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22520"/>
            <a:ext cx="9144000" cy="89511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Georgia" panose="02040502050405020303" pitchFamily="18" charset="0"/>
              </a:rPr>
              <a:t>q</a:t>
            </a:r>
            <a:r>
              <a:rPr lang="en-US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uantifiers: all, every, each</a:t>
            </a:r>
            <a:endParaRPr lang="en-US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56110" y="1340768"/>
            <a:ext cx="8878372" cy="511256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b="1" i="1" dirty="0" smtClean="0">
                <a:latin typeface="Georgia" panose="02040502050405020303" pitchFamily="18" charset="0"/>
              </a:rPr>
              <a:t>Look at the sentences:</a:t>
            </a:r>
          </a:p>
          <a:p>
            <a:pPr marL="0" indent="0">
              <a:buNone/>
            </a:pPr>
            <a:r>
              <a:rPr lang="en-GB" sz="1800" dirty="0" smtClean="0">
                <a:latin typeface="Georgia" panose="02040502050405020303" pitchFamily="18" charset="0"/>
              </a:rPr>
              <a:t>I spent </a:t>
            </a:r>
            <a:r>
              <a:rPr lang="en-GB" sz="18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all</a:t>
            </a:r>
            <a:r>
              <a:rPr lang="en-GB" sz="1800" dirty="0" smtClean="0">
                <a:latin typeface="Georgia" panose="02040502050405020303" pitchFamily="18" charset="0"/>
              </a:rPr>
              <a:t> morning preparing the presentation.</a:t>
            </a:r>
          </a:p>
          <a:p>
            <a:pPr marL="0" indent="0">
              <a:spcBef>
                <a:spcPts val="1400"/>
              </a:spcBef>
              <a:buNone/>
            </a:pPr>
            <a:r>
              <a:rPr lang="en-GB" sz="1800" dirty="0" smtClean="0">
                <a:latin typeface="Georgia" panose="02040502050405020303" pitchFamily="18" charset="0"/>
              </a:rPr>
              <a:t>I give a presentation </a:t>
            </a:r>
            <a:r>
              <a:rPr lang="en-GB" sz="18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every</a:t>
            </a:r>
            <a:r>
              <a:rPr lang="en-GB" sz="1800" dirty="0" smtClean="0">
                <a:latin typeface="Georgia" panose="02040502050405020303" pitchFamily="18" charset="0"/>
              </a:rPr>
              <a:t> morning. </a:t>
            </a:r>
          </a:p>
          <a:p>
            <a:pPr marL="0" indent="0">
              <a:buNone/>
            </a:pPr>
            <a:endParaRPr lang="en-GB" sz="18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18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Every</a:t>
            </a:r>
            <a:r>
              <a:rPr lang="en-GB" sz="1800" dirty="0" smtClean="0">
                <a:latin typeface="Georgia" panose="02040502050405020303" pitchFamily="18" charset="0"/>
              </a:rPr>
              <a:t> CEO wants to make a profit.</a:t>
            </a:r>
          </a:p>
          <a:p>
            <a:pPr marL="0" indent="0">
              <a:buNone/>
            </a:pPr>
            <a:endParaRPr lang="en-GB" sz="18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18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Each</a:t>
            </a:r>
            <a:r>
              <a:rPr lang="en-GB" sz="1800" dirty="0" smtClean="0">
                <a:latin typeface="Georgia" panose="02040502050405020303" pitchFamily="18" charset="0"/>
              </a:rPr>
              <a:t> </a:t>
            </a:r>
            <a:r>
              <a:rPr lang="en-GB" sz="1800" dirty="0">
                <a:latin typeface="Georgia" panose="02040502050405020303" pitchFamily="18" charset="0"/>
              </a:rPr>
              <a:t>manager supervises a team of 20 people.</a:t>
            </a:r>
          </a:p>
          <a:p>
            <a:pPr marL="0" indent="0">
              <a:buNone/>
            </a:pPr>
            <a:r>
              <a:rPr lang="en-GB" sz="18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Each</a:t>
            </a:r>
            <a:r>
              <a:rPr lang="en-GB" sz="1800" dirty="0" smtClean="0">
                <a:latin typeface="Georgia" panose="02040502050405020303" pitchFamily="18" charset="0"/>
              </a:rPr>
              <a:t> supervises a team of 20 people.</a:t>
            </a:r>
          </a:p>
          <a:p>
            <a:pPr marL="0" indent="0">
              <a:buNone/>
            </a:pPr>
            <a:r>
              <a:rPr lang="en-GB" sz="18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Each of </a:t>
            </a:r>
            <a:r>
              <a:rPr lang="en-GB" sz="1800" dirty="0" smtClean="0">
                <a:latin typeface="Georgia" panose="02040502050405020303" pitchFamily="18" charset="0"/>
              </a:rPr>
              <a:t>them supervises a team of 20 people. </a:t>
            </a:r>
          </a:p>
          <a:p>
            <a:pPr marL="0" indent="0">
              <a:buNone/>
            </a:pPr>
            <a:endParaRPr lang="en-GB" sz="18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Georgia" panose="02040502050405020303" pitchFamily="18" charset="0"/>
              </a:rPr>
              <a:t>He held </a:t>
            </a:r>
            <a:r>
              <a:rPr lang="en-GB" sz="1800" b="1" dirty="0" smtClean="0">
                <a:latin typeface="Georgia" panose="02040502050405020303" pitchFamily="18" charset="0"/>
              </a:rPr>
              <a:t>a</a:t>
            </a:r>
            <a:r>
              <a:rPr lang="en-GB" sz="1800" dirty="0" smtClean="0">
                <a:latin typeface="Georgia" panose="02040502050405020303" pitchFamily="18" charset="0"/>
              </a:rPr>
              <a:t> file in </a:t>
            </a:r>
            <a:r>
              <a:rPr lang="en-GB" sz="18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each</a:t>
            </a:r>
            <a:r>
              <a:rPr lang="en-GB" sz="1800" dirty="0" smtClean="0">
                <a:latin typeface="Georgia" panose="02040502050405020303" pitchFamily="18" charset="0"/>
              </a:rPr>
              <a:t> hand. </a:t>
            </a:r>
          </a:p>
          <a:p>
            <a:pPr marL="0" indent="0">
              <a:buNone/>
            </a:pPr>
            <a:endParaRPr lang="en-GB" sz="18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18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18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1700" b="1" i="1" dirty="0" smtClean="0">
                <a:latin typeface="Georgia" panose="02040502050405020303" pitchFamily="18" charset="0"/>
              </a:rPr>
              <a:t>Every</a:t>
            </a:r>
            <a:r>
              <a:rPr lang="en-GB" sz="1700" i="1" dirty="0" smtClean="0">
                <a:latin typeface="Georgia" panose="02040502050405020303" pitchFamily="18" charset="0"/>
              </a:rPr>
              <a:t> and </a:t>
            </a:r>
            <a:r>
              <a:rPr lang="en-GB" sz="1700" b="1" i="1" dirty="0" smtClean="0">
                <a:latin typeface="Georgia" panose="02040502050405020303" pitchFamily="18" charset="0"/>
              </a:rPr>
              <a:t>each</a:t>
            </a:r>
            <a:r>
              <a:rPr lang="en-GB" sz="1700" i="1" dirty="0" smtClean="0">
                <a:latin typeface="Georgia" panose="02040502050405020303" pitchFamily="18" charset="0"/>
              </a:rPr>
              <a:t> are always used with </a:t>
            </a:r>
            <a:r>
              <a:rPr lang="en-GB" sz="1700" b="1" i="1" dirty="0" smtClean="0">
                <a:latin typeface="Georgia" panose="02040502050405020303" pitchFamily="18" charset="0"/>
              </a:rPr>
              <a:t>verbs in</a:t>
            </a:r>
            <a:r>
              <a:rPr lang="en-GB" sz="1700" i="1" dirty="0" smtClean="0">
                <a:latin typeface="Georgia" panose="02040502050405020303" pitchFamily="18" charset="0"/>
              </a:rPr>
              <a:t> </a:t>
            </a:r>
            <a:r>
              <a:rPr lang="en-GB" sz="1700" b="1" i="1" dirty="0" smtClean="0">
                <a:latin typeface="Georgia" panose="02040502050405020303" pitchFamily="18" charset="0"/>
              </a:rPr>
              <a:t>singular form</a:t>
            </a:r>
            <a:r>
              <a:rPr lang="en-GB" sz="1700" i="1" dirty="0" smtClean="0">
                <a:latin typeface="Georgia" panose="02040502050405020303" pitchFamily="18" charset="0"/>
              </a:rPr>
              <a:t>. </a:t>
            </a: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6110" y="-2158188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081133" y="1671410"/>
            <a:ext cx="19639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Georgia" pitchFamily="18" charset="0"/>
              </a:rPr>
              <a:t>=&gt; ‘</a:t>
            </a:r>
            <a:r>
              <a:rPr lang="en-US" sz="1600" b="1" i="1" dirty="0" smtClean="0">
                <a:latin typeface="Georgia" pitchFamily="18" charset="0"/>
              </a:rPr>
              <a:t>all</a:t>
            </a:r>
            <a:r>
              <a:rPr lang="en-US" sz="1600" i="1" dirty="0" smtClean="0">
                <a:latin typeface="Georgia" pitchFamily="18" charset="0"/>
              </a:rPr>
              <a:t>’ = the whole</a:t>
            </a:r>
            <a:endParaRPr lang="en-US" sz="1600" i="1" dirty="0">
              <a:latin typeface="Georgia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40022" y="2452275"/>
            <a:ext cx="74462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Georgia" pitchFamily="18" charset="0"/>
              </a:rPr>
              <a:t>=&gt; ‘</a:t>
            </a:r>
            <a:r>
              <a:rPr lang="en-US" sz="1600" b="1" i="1" dirty="0" smtClean="0">
                <a:latin typeface="Georgia" pitchFamily="18" charset="0"/>
              </a:rPr>
              <a:t>every</a:t>
            </a:r>
            <a:r>
              <a:rPr lang="en-US" sz="1600" i="1" dirty="0" smtClean="0">
                <a:latin typeface="Georgia" pitchFamily="18" charset="0"/>
              </a:rPr>
              <a:t>’ is used with time expressions to show how often something happens</a:t>
            </a:r>
            <a:endParaRPr lang="en-US" sz="1600" i="1" dirty="0">
              <a:latin typeface="Georgia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788229" y="2773362"/>
            <a:ext cx="24849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Georgia" pitchFamily="18" charset="0"/>
              </a:rPr>
              <a:t>=&gt; CEOs seen as a group</a:t>
            </a:r>
            <a:endParaRPr lang="en-US" sz="1600" i="1" dirty="0">
              <a:latin typeface="Georgia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971721" y="3441663"/>
            <a:ext cx="38154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Georgia" pitchFamily="18" charset="0"/>
              </a:rPr>
              <a:t>=&gt; managers seen as single individuals</a:t>
            </a:r>
            <a:endParaRPr lang="en-US" sz="1600" i="1" dirty="0">
              <a:latin typeface="Georgia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000496" y="3786190"/>
            <a:ext cx="35573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Georgia" pitchFamily="18" charset="0"/>
              </a:rPr>
              <a:t>=&gt; ‘</a:t>
            </a:r>
            <a:r>
              <a:rPr lang="en-US" sz="1600" b="1" i="1" dirty="0" smtClean="0">
                <a:latin typeface="Georgia" pitchFamily="18" charset="0"/>
              </a:rPr>
              <a:t>each</a:t>
            </a:r>
            <a:r>
              <a:rPr lang="en-US" sz="1600" i="1" dirty="0" smtClean="0">
                <a:latin typeface="Georgia" pitchFamily="18" charset="0"/>
              </a:rPr>
              <a:t>’ can also be used as a noun</a:t>
            </a:r>
            <a:endParaRPr lang="en-US" sz="1600" i="1" dirty="0">
              <a:latin typeface="Georgia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55436" y="4398996"/>
            <a:ext cx="7127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Georgia" pitchFamily="18" charset="0"/>
              </a:rPr>
              <a:t>=&gt; ‘</a:t>
            </a:r>
            <a:r>
              <a:rPr lang="en-US" sz="1600" b="1" i="1" dirty="0" smtClean="0">
                <a:latin typeface="Georgia" pitchFamily="18" charset="0"/>
              </a:rPr>
              <a:t>each</a:t>
            </a:r>
            <a:r>
              <a:rPr lang="en-US" sz="1600" i="1" dirty="0" smtClean="0">
                <a:latin typeface="Georgia" pitchFamily="18" charset="0"/>
              </a:rPr>
              <a:t>’ can be used with ‘of’ + specific group in plural /personal pronoun</a:t>
            </a:r>
            <a:endParaRPr lang="en-US" sz="1600" i="1" dirty="0">
              <a:latin typeface="Georgia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79354" y="5075971"/>
            <a:ext cx="91230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Georgia" pitchFamily="18" charset="0"/>
              </a:rPr>
              <a:t>=&gt; ‘</a:t>
            </a:r>
            <a:r>
              <a:rPr lang="en-US" sz="1600" b="1" i="1" dirty="0" smtClean="0">
                <a:latin typeface="Georgia" pitchFamily="18" charset="0"/>
              </a:rPr>
              <a:t>each</a:t>
            </a:r>
            <a:r>
              <a:rPr lang="en-US" sz="1600" i="1" dirty="0" smtClean="0">
                <a:latin typeface="Georgia" pitchFamily="18" charset="0"/>
              </a:rPr>
              <a:t>’ is used with </a:t>
            </a:r>
            <a:r>
              <a:rPr lang="en-US" sz="1600" b="1" i="1" dirty="0" smtClean="0">
                <a:latin typeface="Georgia" pitchFamily="18" charset="0"/>
              </a:rPr>
              <a:t>two</a:t>
            </a:r>
            <a:r>
              <a:rPr lang="en-US" sz="1600" i="1" dirty="0" smtClean="0">
                <a:latin typeface="Georgia" pitchFamily="18" charset="0"/>
              </a:rPr>
              <a:t> to mean “(in) one and also (in) the other”: the noun is in singular, but </a:t>
            </a:r>
          </a:p>
          <a:p>
            <a:r>
              <a:rPr lang="en-US" sz="1600" i="1" dirty="0" smtClean="0">
                <a:latin typeface="Georgia" pitchFamily="18" charset="0"/>
              </a:rPr>
              <a:t>the meaning is “He held one file in one hand and another one in the other hand.” </a:t>
            </a:r>
            <a:endParaRPr lang="en-US" sz="1600" i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117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5" grpId="0"/>
      <p:bldP spid="6" grpId="0"/>
      <p:bldP spid="9" grpId="0"/>
      <p:bldP spid="10" grpId="0"/>
      <p:bldP spid="12" grpId="0"/>
      <p:bldP spid="13" grpId="0"/>
      <p:bldP spid="1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Articles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, quantifiers and determiners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cs-CZ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22520"/>
            <a:ext cx="9144000" cy="1178288"/>
          </a:xfrm>
        </p:spPr>
        <p:txBody>
          <a:bodyPr>
            <a:normAutofit/>
          </a:bodyPr>
          <a:lstStyle/>
          <a:p>
            <a:r>
              <a:rPr lang="sk-SK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practice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55575" y="1700808"/>
            <a:ext cx="8866294" cy="4608512"/>
          </a:xfrm>
          <a:solidFill>
            <a:schemeClr val="bg1">
              <a:lumMod val="85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800" b="1" i="1" dirty="0">
                <a:latin typeface="Georgia" pitchFamily="18" charset="0"/>
              </a:rPr>
              <a:t>Read the sentences and decide which of the </a:t>
            </a:r>
            <a:r>
              <a:rPr lang="en-US" sz="1800" b="1" i="1" dirty="0" smtClean="0">
                <a:latin typeface="Georgia" pitchFamily="18" charset="0"/>
              </a:rPr>
              <a:t>quantifiers ALL, EVERY, EACH, NONE </a:t>
            </a:r>
            <a:r>
              <a:rPr lang="en-US" sz="1800" b="1" i="1" dirty="0">
                <a:latin typeface="Georgia" pitchFamily="18" charset="0"/>
              </a:rPr>
              <a:t>to use to complete them</a:t>
            </a:r>
            <a:r>
              <a:rPr lang="en-US" sz="1800" b="1" i="1" dirty="0" smtClean="0">
                <a:latin typeface="Georgia" pitchFamily="18" charset="0"/>
              </a:rPr>
              <a:t>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>
                <a:latin typeface="Georgia" pitchFamily="18" charset="0"/>
              </a:rPr>
              <a:t>_____________ </a:t>
            </a:r>
            <a:r>
              <a:rPr lang="en-US" sz="1800" dirty="0">
                <a:latin typeface="Georgia" pitchFamily="18" charset="0"/>
              </a:rPr>
              <a:t>team member has to work towards the common goal.</a:t>
            </a:r>
          </a:p>
          <a:p>
            <a:pPr>
              <a:lnSpc>
                <a:spcPct val="150000"/>
              </a:lnSpc>
              <a:spcBef>
                <a:spcPts val="2000"/>
              </a:spcBef>
              <a:buFont typeface="+mj-lt"/>
              <a:buAutoNum type="arabicPeriod"/>
            </a:pPr>
            <a:r>
              <a:rPr lang="en-US" sz="1800" dirty="0">
                <a:latin typeface="Georgia" pitchFamily="18" charset="0"/>
              </a:rPr>
              <a:t>We bought a uniform for </a:t>
            </a:r>
            <a:r>
              <a:rPr lang="en-US" sz="1800" dirty="0" smtClean="0">
                <a:latin typeface="Georgia" pitchFamily="18" charset="0"/>
              </a:rPr>
              <a:t>______ </a:t>
            </a:r>
            <a:r>
              <a:rPr lang="en-US" sz="1800" dirty="0">
                <a:latin typeface="Georgia" pitchFamily="18" charset="0"/>
              </a:rPr>
              <a:t>of our employees.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dirty="0">
                <a:latin typeface="Georgia" pitchFamily="18" charset="0"/>
              </a:rPr>
              <a:t>We have to invest in language courses, as from all the managers, </a:t>
            </a:r>
            <a:r>
              <a:rPr lang="en-US" sz="1800" dirty="0" smtClean="0">
                <a:latin typeface="Georgia" pitchFamily="18" charset="0"/>
              </a:rPr>
              <a:t>______ </a:t>
            </a:r>
            <a:r>
              <a:rPr lang="en-US" sz="1800" dirty="0">
                <a:latin typeface="Georgia" pitchFamily="18" charset="0"/>
              </a:rPr>
              <a:t>can speak English.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dirty="0">
                <a:latin typeface="Georgia" pitchFamily="18" charset="0"/>
              </a:rPr>
              <a:t>We </a:t>
            </a:r>
            <a:r>
              <a:rPr lang="en-US" sz="1800" dirty="0" smtClean="0">
                <a:latin typeface="Georgia" pitchFamily="18" charset="0"/>
              </a:rPr>
              <a:t>didn’t </a:t>
            </a:r>
            <a:r>
              <a:rPr lang="en-US" sz="1800" dirty="0">
                <a:latin typeface="Georgia" pitchFamily="18" charset="0"/>
              </a:rPr>
              <a:t>get any sleep </a:t>
            </a:r>
            <a:r>
              <a:rPr lang="en-US" sz="1800" dirty="0" smtClean="0">
                <a:latin typeface="Georgia" pitchFamily="18" charset="0"/>
              </a:rPr>
              <a:t>yesterday </a:t>
            </a:r>
            <a:r>
              <a:rPr lang="en-US" sz="1800" dirty="0">
                <a:latin typeface="Georgia" pitchFamily="18" charset="0"/>
              </a:rPr>
              <a:t>because we worked </a:t>
            </a:r>
            <a:r>
              <a:rPr lang="en-US" sz="1800" dirty="0" smtClean="0">
                <a:latin typeface="Georgia" pitchFamily="18" charset="0"/>
              </a:rPr>
              <a:t>______ </a:t>
            </a:r>
            <a:r>
              <a:rPr lang="en-US" sz="1800" dirty="0">
                <a:latin typeface="Georgia" pitchFamily="18" charset="0"/>
              </a:rPr>
              <a:t>day and night to keep the deadline.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dirty="0">
                <a:latin typeface="Georgia" pitchFamily="18" charset="0"/>
              </a:rPr>
              <a:t>There is a motivational meeting </a:t>
            </a:r>
            <a:r>
              <a:rPr lang="en-US" sz="1800" dirty="0" smtClean="0">
                <a:latin typeface="Georgia" pitchFamily="18" charset="0"/>
              </a:rPr>
              <a:t>______ </a:t>
            </a:r>
            <a:r>
              <a:rPr lang="en-US" sz="1800" dirty="0">
                <a:latin typeface="Georgia" pitchFamily="18" charset="0"/>
              </a:rPr>
              <a:t>morning in this company.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>
                <a:latin typeface="Georgia" pitchFamily="18" charset="0"/>
              </a:rPr>
              <a:t>______ </a:t>
            </a:r>
            <a:r>
              <a:rPr lang="en-US" sz="1800" dirty="0">
                <a:latin typeface="Georgia" pitchFamily="18" charset="0"/>
              </a:rPr>
              <a:t>of what he said was </a:t>
            </a:r>
            <a:r>
              <a:rPr lang="en-US" sz="1800" dirty="0" smtClean="0">
                <a:latin typeface="Georgia" pitchFamily="18" charset="0"/>
              </a:rPr>
              <a:t>true; </a:t>
            </a:r>
            <a:r>
              <a:rPr lang="en-US" sz="1800" dirty="0">
                <a:latin typeface="Georgia" pitchFamily="18" charset="0"/>
              </a:rPr>
              <a:t>they were all lies.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dirty="0">
                <a:latin typeface="Georgia" pitchFamily="18" charset="0"/>
              </a:rPr>
              <a:t>The team members got a task: </a:t>
            </a:r>
            <a:r>
              <a:rPr lang="en-US" sz="1800" dirty="0" smtClean="0">
                <a:latin typeface="Georgia" pitchFamily="18" charset="0"/>
              </a:rPr>
              <a:t>______ </a:t>
            </a:r>
            <a:r>
              <a:rPr lang="en-US" sz="1800" dirty="0">
                <a:latin typeface="Georgia" pitchFamily="18" charset="0"/>
              </a:rPr>
              <a:t>has to interview 5 people about their buying preferences.</a:t>
            </a:r>
          </a:p>
          <a:p>
            <a:pPr marL="0" indent="0">
              <a:buNone/>
            </a:pPr>
            <a:endParaRPr lang="en-US" sz="1800" b="1" i="1" dirty="0">
              <a:latin typeface="Georgia" pitchFamily="18" charset="0"/>
            </a:endParaRPr>
          </a:p>
          <a:p>
            <a:pPr marL="0" indent="0">
              <a:buNone/>
            </a:pPr>
            <a:endParaRPr lang="en-GB" sz="1800" dirty="0">
              <a:latin typeface="Georgia" panose="02040502050405020303" pitchFamily="18" charset="0"/>
            </a:endParaRPr>
          </a:p>
          <a:p>
            <a:pPr marL="0" lvl="0" indent="0">
              <a:buNone/>
            </a:pPr>
            <a:endParaRPr lang="en-GB" sz="1800" dirty="0" smtClean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6110" y="-2158188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77781" y="2189215"/>
            <a:ext cx="825867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b="1" dirty="0" smtClean="0">
                <a:solidFill>
                  <a:srgbClr val="C00000"/>
                </a:solidFill>
                <a:latin typeface="Georgia" pitchFamily="18" charset="0"/>
              </a:rPr>
              <a:t>Every</a:t>
            </a:r>
            <a:endParaRPr lang="en-US" sz="17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390453" y="2189214"/>
            <a:ext cx="949299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b="1" dirty="0" smtClean="0">
                <a:solidFill>
                  <a:srgbClr val="C00000"/>
                </a:solidFill>
                <a:latin typeface="Georgia" pitchFamily="18" charset="0"/>
              </a:rPr>
              <a:t>/  Each</a:t>
            </a:r>
            <a:endParaRPr lang="en-US" sz="17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077476" y="2777528"/>
            <a:ext cx="702436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b="1" dirty="0" smtClean="0">
                <a:solidFill>
                  <a:srgbClr val="C00000"/>
                </a:solidFill>
                <a:latin typeface="Georgia" pitchFamily="18" charset="0"/>
              </a:rPr>
              <a:t>each</a:t>
            </a:r>
            <a:endParaRPr lang="en-US" sz="17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847413" y="3150493"/>
            <a:ext cx="748923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b="1" dirty="0" smtClean="0">
                <a:solidFill>
                  <a:srgbClr val="C00000"/>
                </a:solidFill>
                <a:latin typeface="Georgia" pitchFamily="18" charset="0"/>
              </a:rPr>
              <a:t>none</a:t>
            </a:r>
            <a:endParaRPr lang="en-US" sz="17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876373" y="3872606"/>
            <a:ext cx="465192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b="1" dirty="0" smtClean="0">
                <a:solidFill>
                  <a:srgbClr val="C00000"/>
                </a:solidFill>
                <a:latin typeface="Georgia" pitchFamily="18" charset="0"/>
              </a:rPr>
              <a:t>all</a:t>
            </a:r>
            <a:endParaRPr lang="en-US" sz="17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634177" y="4624561"/>
            <a:ext cx="793807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b="1" dirty="0" smtClean="0">
                <a:solidFill>
                  <a:srgbClr val="C00000"/>
                </a:solidFill>
                <a:latin typeface="Georgia" pitchFamily="18" charset="0"/>
              </a:rPr>
              <a:t>every</a:t>
            </a:r>
            <a:endParaRPr lang="en-US" sz="17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622665" y="4989934"/>
            <a:ext cx="780983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b="1" dirty="0" smtClean="0">
                <a:solidFill>
                  <a:srgbClr val="C00000"/>
                </a:solidFill>
                <a:latin typeface="Georgia" pitchFamily="18" charset="0"/>
              </a:rPr>
              <a:t>None</a:t>
            </a:r>
            <a:endParaRPr lang="en-US" sz="17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3581532" y="5393065"/>
            <a:ext cx="702436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b="1" dirty="0" smtClean="0">
                <a:solidFill>
                  <a:srgbClr val="C00000"/>
                </a:solidFill>
                <a:latin typeface="Georgia" pitchFamily="18" charset="0"/>
              </a:rPr>
              <a:t>each</a:t>
            </a:r>
            <a:endParaRPr lang="en-US" sz="17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155575" y="2503703"/>
            <a:ext cx="29738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i="1" dirty="0" smtClean="0">
                <a:latin typeface="Georgia" pitchFamily="18" charset="0"/>
              </a:rPr>
              <a:t>Every =&gt; all of them, as a group</a:t>
            </a:r>
            <a:endParaRPr lang="en-US" sz="1500" i="1" dirty="0">
              <a:latin typeface="Georgia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020299" y="2510158"/>
            <a:ext cx="33489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i="1" dirty="0" smtClean="0">
                <a:latin typeface="Georgia" pitchFamily="18" charset="0"/>
              </a:rPr>
              <a:t>/  Each =&gt; the members individually</a:t>
            </a:r>
            <a:endParaRPr lang="en-US" sz="1500" i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254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2" grpId="0"/>
      <p:bldP spid="13" grpId="0"/>
      <p:bldP spid="15" grpId="0"/>
      <p:bldP spid="16" grpId="0"/>
      <p:bldP spid="17" grpId="0"/>
      <p:bldP spid="1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Articles, quantifiers and determiners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GB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53402"/>
            <a:ext cx="9147244" cy="1003390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C00000"/>
                </a:solidFill>
                <a:latin typeface="Georgia" panose="02040502050405020303" pitchFamily="18" charset="0"/>
              </a:rPr>
              <a:t>q</a:t>
            </a:r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uantifying non-count nouns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556792"/>
            <a:ext cx="8782963" cy="4824536"/>
          </a:xfrm>
          <a:solidFill>
            <a:schemeClr val="bg1">
              <a:lumMod val="85000"/>
            </a:schemeClr>
          </a:solidFill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1800" b="1" i="1" dirty="0" smtClean="0">
                <a:latin typeface="Georgia" pitchFamily="18" charset="0"/>
              </a:rPr>
              <a:t>Look at the sentences: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800" dirty="0" smtClean="0">
                <a:latin typeface="Georgia" pitchFamily="18" charset="0"/>
              </a:rPr>
              <a:t>If you want  </a:t>
            </a:r>
            <a:r>
              <a:rPr lang="en-US" sz="1800" b="1" dirty="0" smtClean="0">
                <a:solidFill>
                  <a:srgbClr val="C00000"/>
                </a:solidFill>
                <a:latin typeface="Georgia" pitchFamily="18" charset="0"/>
              </a:rPr>
              <a:t>Ø </a:t>
            </a:r>
            <a:r>
              <a:rPr lang="en-US" sz="1800" dirty="0" smtClean="0">
                <a:latin typeface="Georgia" pitchFamily="18" charset="0"/>
              </a:rPr>
              <a:t>advice, talk to your supervisor.</a:t>
            </a:r>
          </a:p>
          <a:p>
            <a:pPr marL="0" indent="0">
              <a:buNone/>
            </a:pPr>
            <a:r>
              <a:rPr lang="en-US" sz="1800" i="1" dirty="0" smtClean="0">
                <a:latin typeface="Georgia" pitchFamily="18" charset="0"/>
              </a:rPr>
              <a:t>‘Advice’ is an example of a non-count noun. It doesn’t have a plural, and you can’t count it.</a:t>
            </a:r>
          </a:p>
          <a:p>
            <a:pPr marL="0" indent="0">
              <a:buNone/>
            </a:pPr>
            <a:endParaRPr lang="en-US" sz="1800" dirty="0" smtClean="0">
              <a:latin typeface="Georgia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1800" dirty="0" smtClean="0">
                <a:latin typeface="Georgia" pitchFamily="18" charset="0"/>
              </a:rPr>
              <a:t>He gave me </a:t>
            </a:r>
            <a:r>
              <a:rPr lang="en-US" sz="1800" b="1" dirty="0" smtClean="0">
                <a:solidFill>
                  <a:srgbClr val="C00000"/>
                </a:solidFill>
                <a:latin typeface="Georgia" pitchFamily="18" charset="0"/>
              </a:rPr>
              <a:t>some</a:t>
            </a:r>
            <a:r>
              <a:rPr lang="en-US" sz="1800" dirty="0" smtClean="0">
                <a:latin typeface="Georgia" pitchFamily="18" charset="0"/>
              </a:rPr>
              <a:t> advice.</a:t>
            </a:r>
          </a:p>
          <a:p>
            <a:pPr marL="0" indent="0">
              <a:buNone/>
            </a:pPr>
            <a:r>
              <a:rPr lang="en-US" sz="1800" i="1" dirty="0">
                <a:latin typeface="Georgia" pitchFamily="18" charset="0"/>
              </a:rPr>
              <a:t>If you want to talk about unspecified advice, </a:t>
            </a:r>
            <a:r>
              <a:rPr lang="en-US" sz="1800" i="1" dirty="0" smtClean="0">
                <a:latin typeface="Georgia" pitchFamily="18" charset="0"/>
              </a:rPr>
              <a:t>use </a:t>
            </a:r>
            <a:r>
              <a:rPr lang="en-US" sz="1800" b="1" i="1" dirty="0" smtClean="0">
                <a:solidFill>
                  <a:srgbClr val="C00000"/>
                </a:solidFill>
                <a:latin typeface="Georgia" pitchFamily="18" charset="0"/>
              </a:rPr>
              <a:t>some</a:t>
            </a:r>
            <a:r>
              <a:rPr lang="en-US" sz="1800" i="1" dirty="0" smtClean="0">
                <a:latin typeface="Georgia" pitchFamily="18" charset="0"/>
              </a:rPr>
              <a:t>.</a:t>
            </a:r>
            <a:endParaRPr lang="en-US" sz="1800" i="1" dirty="0">
              <a:latin typeface="Georgia" pitchFamily="18" charset="0"/>
            </a:endParaRPr>
          </a:p>
          <a:p>
            <a:pPr marL="0" indent="0">
              <a:buNone/>
            </a:pPr>
            <a:endParaRPr lang="en-US" sz="1800" dirty="0" smtClean="0">
              <a:latin typeface="Georgia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Georgia" pitchFamily="18" charset="0"/>
              </a:rPr>
              <a:t>The</a:t>
            </a:r>
            <a:r>
              <a:rPr lang="en-US" sz="1800" dirty="0" smtClean="0">
                <a:latin typeface="Georgia" pitchFamily="18" charset="0"/>
              </a:rPr>
              <a:t> advice he gave me really helped.</a:t>
            </a:r>
          </a:p>
          <a:p>
            <a:pPr marL="0" indent="0">
              <a:buNone/>
            </a:pPr>
            <a:r>
              <a:rPr lang="en-US" sz="1800" i="1" dirty="0">
                <a:latin typeface="Georgia" pitchFamily="18" charset="0"/>
              </a:rPr>
              <a:t>If you want to talk about specific advice, </a:t>
            </a:r>
            <a:r>
              <a:rPr lang="en-US" sz="1800" i="1" dirty="0" smtClean="0">
                <a:latin typeface="Georgia" pitchFamily="18" charset="0"/>
              </a:rPr>
              <a:t>use </a:t>
            </a:r>
            <a:r>
              <a:rPr lang="en-US" sz="1800" b="1" i="1" dirty="0" smtClean="0">
                <a:solidFill>
                  <a:srgbClr val="C00000"/>
                </a:solidFill>
                <a:latin typeface="Georgia" pitchFamily="18" charset="0"/>
              </a:rPr>
              <a:t>the</a:t>
            </a:r>
            <a:r>
              <a:rPr lang="en-US" sz="1800" i="1" dirty="0" smtClean="0">
                <a:latin typeface="Georgia" pitchFamily="18" charset="0"/>
              </a:rPr>
              <a:t>.</a:t>
            </a:r>
            <a:endParaRPr lang="en-US" sz="1800" i="1" dirty="0">
              <a:latin typeface="Georgia" pitchFamily="18" charset="0"/>
            </a:endParaRPr>
          </a:p>
          <a:p>
            <a:pPr marL="0" indent="0">
              <a:buNone/>
            </a:pPr>
            <a:endParaRPr lang="en-US" sz="18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Georgia" pitchFamily="18" charset="0"/>
              </a:rPr>
              <a:t>Let me give you </a:t>
            </a:r>
            <a:r>
              <a:rPr lang="en-US" sz="1800" b="1" dirty="0" smtClean="0">
                <a:solidFill>
                  <a:srgbClr val="C00000"/>
                </a:solidFill>
                <a:latin typeface="Georgia" pitchFamily="18" charset="0"/>
              </a:rPr>
              <a:t>a piece of</a:t>
            </a:r>
            <a:r>
              <a:rPr lang="en-US" sz="1800" dirty="0" smtClean="0">
                <a:latin typeface="Georgia" pitchFamily="18" charset="0"/>
              </a:rPr>
              <a:t> advice/</a:t>
            </a:r>
            <a:r>
              <a:rPr lang="en-US" sz="1800" b="1" dirty="0" smtClean="0">
                <a:solidFill>
                  <a:srgbClr val="C00000"/>
                </a:solidFill>
                <a:latin typeface="Georgia" pitchFamily="18" charset="0"/>
              </a:rPr>
              <a:t>one </a:t>
            </a:r>
            <a:r>
              <a:rPr lang="en-US" sz="1800" b="1" dirty="0">
                <a:solidFill>
                  <a:srgbClr val="C00000"/>
                </a:solidFill>
                <a:latin typeface="Georgia" pitchFamily="18" charset="0"/>
              </a:rPr>
              <a:t>piece of</a:t>
            </a:r>
            <a:r>
              <a:rPr lang="en-US" sz="1800" dirty="0">
                <a:latin typeface="Georgia" pitchFamily="18" charset="0"/>
              </a:rPr>
              <a:t> advice.</a:t>
            </a:r>
            <a:endParaRPr lang="en-US" sz="1800" dirty="0" smtClean="0">
              <a:latin typeface="Georgia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1800" dirty="0" smtClean="0">
                <a:latin typeface="Georgia" pitchFamily="18" charset="0"/>
              </a:rPr>
              <a:t>He gave me three </a:t>
            </a:r>
            <a:r>
              <a:rPr lang="en-US" sz="1800" b="1" dirty="0" smtClean="0">
                <a:solidFill>
                  <a:srgbClr val="C00000"/>
                </a:solidFill>
                <a:latin typeface="Georgia" pitchFamily="18" charset="0"/>
              </a:rPr>
              <a:t>pieces of </a:t>
            </a:r>
            <a:r>
              <a:rPr lang="en-US" sz="1800" dirty="0" smtClean="0">
                <a:latin typeface="Georgia" pitchFamily="18" charset="0"/>
              </a:rPr>
              <a:t>advice, and none of them helped me. </a:t>
            </a:r>
          </a:p>
          <a:p>
            <a:pPr marL="0" indent="0">
              <a:buNone/>
            </a:pPr>
            <a:r>
              <a:rPr lang="en-US" sz="1800" i="1" dirty="0">
                <a:latin typeface="Georgia" pitchFamily="18" charset="0"/>
              </a:rPr>
              <a:t>If you want to quantify advice (make it countable) despite it being non-count, you can use a countable expression, which will </a:t>
            </a:r>
            <a:r>
              <a:rPr lang="en-US" sz="1800" i="1" dirty="0" smtClean="0">
                <a:latin typeface="Georgia" pitchFamily="18" charset="0"/>
              </a:rPr>
              <a:t>enable you to express </a:t>
            </a:r>
            <a:r>
              <a:rPr lang="en-US" sz="1800" i="1" dirty="0">
                <a:latin typeface="Georgia" pitchFamily="18" charset="0"/>
              </a:rPr>
              <a:t>quantity or </a:t>
            </a:r>
            <a:r>
              <a:rPr lang="en-US" sz="1800" i="1" dirty="0" smtClean="0">
                <a:latin typeface="Georgia" pitchFamily="18" charset="0"/>
              </a:rPr>
              <a:t>plural.</a:t>
            </a:r>
            <a:endParaRPr lang="en-US" sz="1800" i="1" dirty="0">
              <a:latin typeface="Georgia" pitchFamily="18" charset="0"/>
            </a:endParaRPr>
          </a:p>
          <a:p>
            <a:pPr marL="0" indent="0">
              <a:buNone/>
            </a:pPr>
            <a:endParaRPr lang="en-US" sz="18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1800" i="1" dirty="0" smtClean="0">
                <a:latin typeface="Georgia" pitchFamily="18" charset="0"/>
              </a:rPr>
              <a:t>Other examples of countable expressions: an </a:t>
            </a:r>
            <a:r>
              <a:rPr lang="en-US" sz="1800" b="1" i="1" dirty="0" smtClean="0">
                <a:latin typeface="Georgia" pitchFamily="18" charset="0"/>
              </a:rPr>
              <a:t>article</a:t>
            </a:r>
            <a:r>
              <a:rPr lang="en-US" sz="1800" i="1" dirty="0" smtClean="0">
                <a:latin typeface="Georgia" pitchFamily="18" charset="0"/>
              </a:rPr>
              <a:t> </a:t>
            </a:r>
            <a:r>
              <a:rPr lang="en-US" sz="1800" b="1" i="1" dirty="0" smtClean="0">
                <a:latin typeface="Georgia" pitchFamily="18" charset="0"/>
              </a:rPr>
              <a:t>of</a:t>
            </a:r>
            <a:r>
              <a:rPr lang="en-US" sz="1800" i="1" dirty="0" smtClean="0">
                <a:latin typeface="Georgia" pitchFamily="18" charset="0"/>
              </a:rPr>
              <a:t> clothing, an </a:t>
            </a:r>
            <a:r>
              <a:rPr lang="en-US" sz="1800" b="1" i="1" dirty="0" smtClean="0">
                <a:latin typeface="Georgia" pitchFamily="18" charset="0"/>
              </a:rPr>
              <a:t>item</a:t>
            </a:r>
            <a:r>
              <a:rPr lang="en-US" sz="1800" i="1" dirty="0" smtClean="0">
                <a:latin typeface="Georgia" pitchFamily="18" charset="0"/>
              </a:rPr>
              <a:t> </a:t>
            </a:r>
            <a:r>
              <a:rPr lang="en-US" sz="1800" b="1" i="1" dirty="0" smtClean="0">
                <a:latin typeface="Georgia" pitchFamily="18" charset="0"/>
              </a:rPr>
              <a:t>of</a:t>
            </a:r>
            <a:r>
              <a:rPr lang="en-US" sz="1800" i="1" dirty="0" smtClean="0">
                <a:latin typeface="Georgia" pitchFamily="18" charset="0"/>
              </a:rPr>
              <a:t> news, a </a:t>
            </a:r>
            <a:r>
              <a:rPr lang="en-US" sz="1800" b="1" i="1" dirty="0" smtClean="0">
                <a:latin typeface="Georgia" pitchFamily="18" charset="0"/>
              </a:rPr>
              <a:t>bar</a:t>
            </a:r>
            <a:r>
              <a:rPr lang="en-US" sz="1800" i="1" dirty="0" smtClean="0">
                <a:latin typeface="Georgia" pitchFamily="18" charset="0"/>
              </a:rPr>
              <a:t> </a:t>
            </a:r>
            <a:r>
              <a:rPr lang="en-US" sz="1800" b="1" i="1" dirty="0" smtClean="0">
                <a:latin typeface="Georgia" pitchFamily="18" charset="0"/>
              </a:rPr>
              <a:t>of</a:t>
            </a:r>
            <a:r>
              <a:rPr lang="en-US" sz="1800" i="1" dirty="0" smtClean="0">
                <a:latin typeface="Georgia" pitchFamily="18" charset="0"/>
              </a:rPr>
              <a:t> chocolate, an </a:t>
            </a:r>
            <a:r>
              <a:rPr lang="en-US" sz="1800" b="1" i="1" dirty="0" smtClean="0">
                <a:latin typeface="Georgia" pitchFamily="18" charset="0"/>
              </a:rPr>
              <a:t>act</a:t>
            </a:r>
            <a:r>
              <a:rPr lang="en-US" sz="1800" i="1" dirty="0" smtClean="0">
                <a:latin typeface="Georgia" pitchFamily="18" charset="0"/>
              </a:rPr>
              <a:t> </a:t>
            </a:r>
            <a:r>
              <a:rPr lang="en-US" sz="1800" b="1" i="1" dirty="0" smtClean="0">
                <a:latin typeface="Georgia" pitchFamily="18" charset="0"/>
              </a:rPr>
              <a:t>of</a:t>
            </a:r>
            <a:r>
              <a:rPr lang="en-US" sz="1800" i="1" dirty="0" smtClean="0">
                <a:latin typeface="Georgia" pitchFamily="18" charset="0"/>
              </a:rPr>
              <a:t> kindness…</a:t>
            </a:r>
            <a:r>
              <a:rPr lang="en-US" sz="2400" i="1" dirty="0" smtClean="0">
                <a:latin typeface="Georgia" pitchFamily="18" charset="0"/>
              </a:rPr>
              <a:t>	</a:t>
            </a:r>
            <a:endParaRPr lang="en-GB" sz="2400" i="1" dirty="0" smtClean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325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Articles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, quantifiers and determiners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cs-CZ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1250296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C00000"/>
                </a:solidFill>
                <a:latin typeface="Georgia" panose="02040502050405020303" pitchFamily="18" charset="0"/>
              </a:rPr>
              <a:t>c</a:t>
            </a:r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ount/non-count nouns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55575" y="1772816"/>
            <a:ext cx="8878908" cy="468052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i="1" dirty="0" smtClean="0">
                <a:latin typeface="Georgia" pitchFamily="18" charset="0"/>
              </a:rPr>
              <a:t>Look at the sentences:</a:t>
            </a:r>
          </a:p>
          <a:p>
            <a:pPr marL="0" indent="0">
              <a:buNone/>
            </a:pPr>
            <a:endParaRPr lang="en-US" sz="20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We </a:t>
            </a:r>
            <a:r>
              <a:rPr lang="en-US" sz="2000" dirty="0">
                <a:latin typeface="Georgia" pitchFamily="18" charset="0"/>
              </a:rPr>
              <a:t>do a lot of </a:t>
            </a:r>
            <a:r>
              <a:rPr lang="en-US" sz="2000" b="1" dirty="0">
                <a:solidFill>
                  <a:srgbClr val="C00000"/>
                </a:solidFill>
                <a:latin typeface="Georgia" pitchFamily="18" charset="0"/>
              </a:rPr>
              <a:t>business</a:t>
            </a:r>
            <a:r>
              <a:rPr lang="en-US" sz="2000" dirty="0">
                <a:latin typeface="Georgia" pitchFamily="18" charset="0"/>
              </a:rPr>
              <a:t> with Asian countries. </a:t>
            </a:r>
            <a:endParaRPr lang="en-US" sz="20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She </a:t>
            </a:r>
            <a:r>
              <a:rPr lang="en-US" sz="2000" dirty="0">
                <a:latin typeface="Georgia" pitchFamily="18" charset="0"/>
              </a:rPr>
              <a:t>owns </a:t>
            </a:r>
            <a:r>
              <a:rPr lang="en-US" sz="2000" b="1" dirty="0">
                <a:solidFill>
                  <a:srgbClr val="C00000"/>
                </a:solidFill>
                <a:latin typeface="Georgia" pitchFamily="18" charset="0"/>
              </a:rPr>
              <a:t>a</a:t>
            </a:r>
            <a:r>
              <a:rPr lang="en-US" sz="2000" dirty="0">
                <a:latin typeface="Georgia" pitchFamily="18" charset="0"/>
              </a:rPr>
              <a:t> successful </a:t>
            </a:r>
            <a:r>
              <a:rPr lang="en-US" sz="2000" b="1" dirty="0">
                <a:solidFill>
                  <a:srgbClr val="C00000"/>
                </a:solidFill>
                <a:latin typeface="Georgia" pitchFamily="18" charset="0"/>
              </a:rPr>
              <a:t>business</a:t>
            </a:r>
            <a:r>
              <a:rPr lang="en-US" sz="2000" dirty="0">
                <a:latin typeface="Georgia" pitchFamily="18" charset="0"/>
              </a:rPr>
              <a:t>. </a:t>
            </a:r>
            <a:endParaRPr lang="en-US" sz="20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He has too much </a:t>
            </a:r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work</a:t>
            </a:r>
            <a:r>
              <a:rPr lang="en-US" sz="2000" dirty="0" smtClean="0">
                <a:latin typeface="Georgia" pitchFamily="18" charset="0"/>
              </a:rPr>
              <a:t> these days. </a:t>
            </a: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I love the </a:t>
            </a:r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works</a:t>
            </a:r>
            <a:r>
              <a:rPr lang="en-US" sz="2000" dirty="0" smtClean="0">
                <a:latin typeface="Georgia" pitchFamily="18" charset="0"/>
              </a:rPr>
              <a:t> of Shakespeare. </a:t>
            </a: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The candidate didn’t have sufficient </a:t>
            </a:r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experience</a:t>
            </a:r>
            <a:r>
              <a:rPr lang="en-US" sz="2000" dirty="0" smtClean="0">
                <a:latin typeface="Georgia" pitchFamily="18" charset="0"/>
              </a:rPr>
              <a:t>. </a:t>
            </a:r>
          </a:p>
          <a:p>
            <a:pPr marL="0" indent="0">
              <a:buNone/>
            </a:pPr>
            <a:endParaRPr lang="en-US" sz="20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He talked about his </a:t>
            </a:r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experiences</a:t>
            </a:r>
            <a:r>
              <a:rPr lang="en-US" sz="2000" dirty="0" smtClean="0">
                <a:latin typeface="Georgia" pitchFamily="18" charset="0"/>
              </a:rPr>
              <a:t> from World War 2. </a:t>
            </a:r>
          </a:p>
          <a:p>
            <a:pPr marL="0" indent="0">
              <a:buNone/>
            </a:pPr>
            <a:endParaRPr lang="en-US" sz="2000" dirty="0" smtClean="0">
              <a:latin typeface="Georgia" pitchFamily="18" charset="0"/>
            </a:endParaRPr>
          </a:p>
          <a:p>
            <a:pPr marL="0" indent="0">
              <a:buNone/>
            </a:pPr>
            <a:endParaRPr lang="en-US" sz="20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i="1" dirty="0" smtClean="0">
                <a:latin typeface="Georgia" pitchFamily="18" charset="0"/>
              </a:rPr>
              <a:t>Some </a:t>
            </a:r>
            <a:r>
              <a:rPr lang="en-US" sz="2000" i="1" dirty="0">
                <a:latin typeface="Georgia" pitchFamily="18" charset="0"/>
              </a:rPr>
              <a:t>non-count nouns can be used as count ones with a change in </a:t>
            </a:r>
            <a:r>
              <a:rPr lang="en-US" sz="2000" i="1" dirty="0" smtClean="0">
                <a:latin typeface="Georgia" pitchFamily="18" charset="0"/>
              </a:rPr>
              <a:t>meaning.</a:t>
            </a:r>
            <a:endParaRPr lang="en-US" sz="2000" i="1" dirty="0">
              <a:latin typeface="Georgia" pitchFamily="18" charset="0"/>
            </a:endParaRPr>
          </a:p>
          <a:p>
            <a:pPr marL="0" indent="0">
              <a:buNone/>
            </a:pPr>
            <a:endParaRPr lang="en-GB" sz="2400" b="1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5383440" y="2476525"/>
            <a:ext cx="3365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Georgia" pitchFamily="18" charset="0"/>
              </a:rPr>
              <a:t>(‘business’ </a:t>
            </a:r>
            <a:r>
              <a:rPr lang="en-US" i="1" dirty="0">
                <a:latin typeface="Georgia" pitchFamily="18" charset="0"/>
              </a:rPr>
              <a:t>= trading activities</a:t>
            </a:r>
            <a:r>
              <a:rPr lang="en-US" i="1" dirty="0" smtClean="0">
                <a:latin typeface="Georgia" pitchFamily="18" charset="0"/>
              </a:rPr>
              <a:t>)</a:t>
            </a:r>
            <a:endParaRPr lang="en-US" i="1" dirty="0">
              <a:latin typeface="Georgia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952058" y="2862228"/>
            <a:ext cx="2924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Georgia" pitchFamily="18" charset="0"/>
              </a:rPr>
              <a:t>(‘a business’ </a:t>
            </a:r>
            <a:r>
              <a:rPr lang="en-US" i="1" dirty="0">
                <a:latin typeface="Georgia" pitchFamily="18" charset="0"/>
              </a:rPr>
              <a:t>= a company</a:t>
            </a:r>
            <a:r>
              <a:rPr lang="en-US" i="1" dirty="0" smtClean="0">
                <a:latin typeface="Georgia" pitchFamily="18" charset="0"/>
              </a:rPr>
              <a:t>)</a:t>
            </a:r>
            <a:endParaRPr lang="en-US" i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164699" y="3237196"/>
            <a:ext cx="3935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Georgia" pitchFamily="18" charset="0"/>
              </a:rPr>
              <a:t>(‘work’ </a:t>
            </a:r>
            <a:r>
              <a:rPr lang="en-US" i="1" dirty="0">
                <a:latin typeface="Georgia" pitchFamily="18" charset="0"/>
              </a:rPr>
              <a:t>= what one does in one’s job</a:t>
            </a:r>
            <a:r>
              <a:rPr lang="en-US" i="1" dirty="0" smtClean="0">
                <a:latin typeface="Georgia" pitchFamily="18" charset="0"/>
              </a:rPr>
              <a:t>)</a:t>
            </a:r>
            <a:endParaRPr lang="en-US" i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950709" y="3606528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Georgia" pitchFamily="18" charset="0"/>
              </a:rPr>
              <a:t>(‘a work’ </a:t>
            </a:r>
            <a:r>
              <a:rPr lang="en-US" i="1" dirty="0">
                <a:latin typeface="Georgia" pitchFamily="18" charset="0"/>
              </a:rPr>
              <a:t>= a piece of art</a:t>
            </a:r>
            <a:r>
              <a:rPr lang="en-US" i="1" dirty="0" smtClean="0">
                <a:latin typeface="Georgia" pitchFamily="18" charset="0"/>
              </a:rPr>
              <a:t>)</a:t>
            </a:r>
            <a:endParaRPr lang="en-US" i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212556" y="4365104"/>
            <a:ext cx="5583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Georgia" pitchFamily="18" charset="0"/>
              </a:rPr>
              <a:t>(‘experience’ </a:t>
            </a:r>
            <a:r>
              <a:rPr lang="en-US" i="1" dirty="0">
                <a:latin typeface="Georgia" pitchFamily="18" charset="0"/>
              </a:rPr>
              <a:t>= the skill one gained through practice)</a:t>
            </a:r>
            <a:endParaRPr lang="en-US" i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27365" y="5104209"/>
            <a:ext cx="5352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Georgia" pitchFamily="18" charset="0"/>
              </a:rPr>
              <a:t>(‘an experience’ </a:t>
            </a:r>
            <a:r>
              <a:rPr lang="en-US" i="1" dirty="0">
                <a:latin typeface="Georgia" pitchFamily="18" charset="0"/>
              </a:rPr>
              <a:t>= an event or activity in one’s life)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448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2" grpId="0"/>
      <p:bldP spid="13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Articles, quantifiers and determiners </a:t>
            </a:r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  <a:endParaRPr lang="cs-CZ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m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uch, many, few, little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07504" y="1600200"/>
            <a:ext cx="8712968" cy="4709120"/>
          </a:xfrm>
          <a:solidFill>
            <a:schemeClr val="bg1">
              <a:lumMod val="85000"/>
            </a:schemeClr>
          </a:solidFill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1800" b="1" i="1" dirty="0" smtClean="0">
                <a:latin typeface="Georgia" pitchFamily="18" charset="0"/>
              </a:rPr>
              <a:t>Read the questions and answers:</a:t>
            </a:r>
          </a:p>
          <a:p>
            <a:pPr marL="0" indent="0">
              <a:buNone/>
            </a:pPr>
            <a:endParaRPr lang="en-US" sz="1800" dirty="0" smtClean="0">
              <a:latin typeface="Georgia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smtClean="0">
                <a:latin typeface="Georgia" pitchFamily="18" charset="0"/>
              </a:rPr>
              <a:t>How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many</a:t>
            </a:r>
            <a:r>
              <a:rPr lang="en-US" sz="1800" dirty="0">
                <a:latin typeface="Georgia" pitchFamily="18" charset="0"/>
              </a:rPr>
              <a:t> </a:t>
            </a:r>
            <a:r>
              <a:rPr lang="en-US" sz="1800" dirty="0" smtClean="0">
                <a:latin typeface="Georgia" pitchFamily="18" charset="0"/>
              </a:rPr>
              <a:t>customers </a:t>
            </a:r>
            <a:r>
              <a:rPr lang="en-US" sz="1800" dirty="0">
                <a:latin typeface="Georgia" pitchFamily="18" charset="0"/>
              </a:rPr>
              <a:t>came to the party?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>
                <a:latin typeface="Georgia" pitchFamily="18" charset="0"/>
              </a:rPr>
              <a:t>Only a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few</a:t>
            </a:r>
            <a:r>
              <a:rPr lang="en-US" sz="1800" dirty="0">
                <a:latin typeface="Georgia" pitchFamily="18" charset="0"/>
              </a:rPr>
              <a:t> </a:t>
            </a:r>
            <a:r>
              <a:rPr lang="en-US" sz="1800" dirty="0" smtClean="0">
                <a:latin typeface="Georgia" pitchFamily="18" charset="0"/>
              </a:rPr>
              <a:t>customers </a:t>
            </a:r>
            <a:r>
              <a:rPr lang="en-US" sz="1800" dirty="0">
                <a:latin typeface="Georgia" pitchFamily="18" charset="0"/>
              </a:rPr>
              <a:t>came</a:t>
            </a:r>
            <a:r>
              <a:rPr lang="en-US" sz="1800" dirty="0" smtClean="0">
                <a:latin typeface="Georgia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smtClean="0">
                <a:latin typeface="Georgia" pitchFamily="18" charset="0"/>
              </a:rPr>
              <a:t>There were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fewer</a:t>
            </a:r>
            <a:r>
              <a:rPr lang="en-US" sz="1800" dirty="0" smtClean="0">
                <a:latin typeface="Georgia" pitchFamily="18" charset="0"/>
              </a:rPr>
              <a:t> customers than last time.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smtClean="0">
                <a:latin typeface="Georgia" pitchFamily="18" charset="0"/>
              </a:rPr>
              <a:t>There were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the fewest</a:t>
            </a:r>
            <a:r>
              <a:rPr lang="en-US" sz="1800" dirty="0" smtClean="0">
                <a:latin typeface="Georgia" pitchFamily="18" charset="0"/>
              </a:rPr>
              <a:t> customers that have ever come to our parties.</a:t>
            </a:r>
            <a:endParaRPr lang="en-US" sz="1800" dirty="0">
              <a:latin typeface="Georgia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sz="1800" i="1" dirty="0" smtClean="0">
                <a:latin typeface="Georgia" pitchFamily="18" charset="0"/>
              </a:rPr>
              <a:t>Use </a:t>
            </a:r>
            <a:r>
              <a:rPr lang="en-US" sz="1800" b="1" i="1" dirty="0" smtClean="0">
                <a:latin typeface="Georgia" pitchFamily="18" charset="0"/>
              </a:rPr>
              <a:t>many </a:t>
            </a:r>
            <a:r>
              <a:rPr lang="en-US" sz="1800" i="1" dirty="0" smtClean="0">
                <a:latin typeface="Georgia" pitchFamily="18" charset="0"/>
                <a:ea typeface="OpenSymbol"/>
              </a:rPr>
              <a:t>→ </a:t>
            </a:r>
            <a:r>
              <a:rPr lang="en-US" sz="1800" b="1" i="1" dirty="0" smtClean="0">
                <a:latin typeface="Georgia" pitchFamily="18" charset="0"/>
              </a:rPr>
              <a:t>more </a:t>
            </a:r>
            <a:r>
              <a:rPr lang="en-US" sz="1800" i="1" dirty="0">
                <a:latin typeface="Georgia" pitchFamily="18" charset="0"/>
                <a:ea typeface="OpenSymbol"/>
              </a:rPr>
              <a:t>→</a:t>
            </a:r>
            <a:r>
              <a:rPr lang="en-US" sz="1800" b="1" i="1" dirty="0" smtClean="0">
                <a:latin typeface="Georgia" pitchFamily="18" charset="0"/>
              </a:rPr>
              <a:t> the most</a:t>
            </a:r>
            <a:r>
              <a:rPr lang="en-US" sz="1800" i="1" dirty="0" smtClean="0">
                <a:latin typeface="Georgia" pitchFamily="18" charset="0"/>
              </a:rPr>
              <a:t> </a:t>
            </a:r>
            <a:r>
              <a:rPr lang="en-US" sz="1800" i="1" dirty="0">
                <a:latin typeface="Georgia" pitchFamily="18" charset="0"/>
              </a:rPr>
              <a:t>and </a:t>
            </a:r>
            <a:r>
              <a:rPr lang="en-US" sz="1800" b="1" i="1" dirty="0">
                <a:latin typeface="Georgia" pitchFamily="18" charset="0"/>
              </a:rPr>
              <a:t>few</a:t>
            </a:r>
            <a:r>
              <a:rPr lang="en-US" sz="1800" i="1" dirty="0">
                <a:latin typeface="Georgia" pitchFamily="18" charset="0"/>
              </a:rPr>
              <a:t> </a:t>
            </a:r>
            <a:r>
              <a:rPr lang="en-US" sz="1800" i="1" dirty="0" smtClean="0">
                <a:latin typeface="Georgia" pitchFamily="18" charset="0"/>
                <a:ea typeface="OpenSymbol"/>
              </a:rPr>
              <a:t>→ </a:t>
            </a:r>
            <a:r>
              <a:rPr lang="en-US" sz="1800" b="1" i="1" dirty="0" smtClean="0">
                <a:latin typeface="Georgia" pitchFamily="18" charset="0"/>
              </a:rPr>
              <a:t>fewer</a:t>
            </a:r>
            <a:r>
              <a:rPr lang="en-US" sz="1800" i="1" dirty="0">
                <a:latin typeface="Georgia" pitchFamily="18" charset="0"/>
              </a:rPr>
              <a:t> </a:t>
            </a:r>
            <a:r>
              <a:rPr lang="en-US" sz="1800" i="1" dirty="0">
                <a:latin typeface="Georgia" pitchFamily="18" charset="0"/>
                <a:ea typeface="OpenSymbol"/>
              </a:rPr>
              <a:t>→</a:t>
            </a:r>
            <a:r>
              <a:rPr lang="en-US" sz="1800" i="1" dirty="0" smtClean="0">
                <a:latin typeface="Georgia" pitchFamily="18" charset="0"/>
              </a:rPr>
              <a:t> </a:t>
            </a:r>
            <a:r>
              <a:rPr lang="en-US" sz="1800" b="1" i="1" dirty="0">
                <a:latin typeface="Georgia" pitchFamily="18" charset="0"/>
              </a:rPr>
              <a:t>the </a:t>
            </a:r>
            <a:r>
              <a:rPr lang="en-US" sz="1800" b="1" i="1" dirty="0" smtClean="0">
                <a:latin typeface="Georgia" pitchFamily="18" charset="0"/>
              </a:rPr>
              <a:t>fewest</a:t>
            </a:r>
            <a:r>
              <a:rPr lang="en-US" sz="1800" i="1" dirty="0" smtClean="0">
                <a:latin typeface="Georgia" pitchFamily="18" charset="0"/>
              </a:rPr>
              <a:t> </a:t>
            </a:r>
            <a:r>
              <a:rPr lang="en-US" sz="1800" i="1" dirty="0">
                <a:latin typeface="Georgia" pitchFamily="18" charset="0"/>
              </a:rPr>
              <a:t>with </a:t>
            </a:r>
            <a:r>
              <a:rPr lang="en-US" sz="1800" b="1" i="1" dirty="0" smtClean="0">
                <a:latin typeface="Georgia" pitchFamily="18" charset="0"/>
              </a:rPr>
              <a:t>COUNT NOUNS</a:t>
            </a:r>
            <a:r>
              <a:rPr lang="en-US" sz="1800" i="1" dirty="0" smtClean="0">
                <a:latin typeface="Georgia" pitchFamily="18" charset="0"/>
              </a:rPr>
              <a:t>.</a:t>
            </a:r>
            <a:endParaRPr lang="en-US" sz="1800" dirty="0">
              <a:latin typeface="Georgia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>
                <a:latin typeface="Georgia" pitchFamily="18" charset="0"/>
              </a:rPr>
              <a:t> 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>
                <a:latin typeface="Georgia" pitchFamily="18" charset="0"/>
              </a:rPr>
              <a:t>How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much</a:t>
            </a:r>
            <a:r>
              <a:rPr lang="en-US" sz="1800" dirty="0">
                <a:latin typeface="Georgia" pitchFamily="18" charset="0"/>
              </a:rPr>
              <a:t> </a:t>
            </a:r>
            <a:r>
              <a:rPr lang="en-US" sz="1800" dirty="0" smtClean="0">
                <a:latin typeface="Georgia" pitchFamily="18" charset="0"/>
              </a:rPr>
              <a:t>snow was there in the Alps last year?</a:t>
            </a:r>
            <a:endParaRPr lang="en-US" sz="1800" dirty="0">
              <a:latin typeface="Georgia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smtClean="0">
                <a:latin typeface="Georgia" pitchFamily="18" charset="0"/>
              </a:rPr>
              <a:t>There was really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little</a:t>
            </a:r>
            <a:r>
              <a:rPr lang="en-US" sz="1800" dirty="0" smtClean="0">
                <a:latin typeface="Georgia" pitchFamily="18" charset="0"/>
              </a:rPr>
              <a:t> snow.</a:t>
            </a:r>
            <a:endParaRPr lang="en-US" sz="1800" dirty="0">
              <a:latin typeface="Georgia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smtClean="0">
                <a:latin typeface="Georgia" pitchFamily="18" charset="0"/>
              </a:rPr>
              <a:t>There was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less</a:t>
            </a:r>
            <a:r>
              <a:rPr lang="en-US" sz="1800" dirty="0" smtClean="0">
                <a:latin typeface="Georgia" pitchFamily="18" charset="0"/>
              </a:rPr>
              <a:t> snow than </a:t>
            </a:r>
            <a:r>
              <a:rPr lang="en-US" sz="1800" dirty="0" smtClean="0">
                <a:latin typeface="Georgia" pitchFamily="18" charset="0"/>
              </a:rPr>
              <a:t>the </a:t>
            </a:r>
            <a:r>
              <a:rPr lang="en-US" sz="1800" dirty="0" smtClean="0">
                <a:latin typeface="Georgia" pitchFamily="18" charset="0"/>
              </a:rPr>
              <a:t>year before.</a:t>
            </a:r>
            <a:endParaRPr lang="en-US" sz="1800" dirty="0" smtClean="0">
              <a:latin typeface="Georgia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smtClean="0">
                <a:latin typeface="Georgia" pitchFamily="18" charset="0"/>
              </a:rPr>
              <a:t>There was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the least</a:t>
            </a:r>
            <a:r>
              <a:rPr lang="en-US" sz="1800" dirty="0" smtClean="0">
                <a:latin typeface="Georgia" pitchFamily="18" charset="0"/>
              </a:rPr>
              <a:t> snow in history.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sz="1800" i="1" dirty="0" smtClean="0">
                <a:latin typeface="Georgia" pitchFamily="18" charset="0"/>
              </a:rPr>
              <a:t>Use </a:t>
            </a:r>
            <a:r>
              <a:rPr lang="en-US" sz="1800" b="1" i="1" dirty="0">
                <a:latin typeface="Georgia" pitchFamily="18" charset="0"/>
              </a:rPr>
              <a:t>much</a:t>
            </a:r>
            <a:r>
              <a:rPr lang="en-US" sz="1800" i="1" dirty="0">
                <a:latin typeface="Georgia" pitchFamily="18" charset="0"/>
              </a:rPr>
              <a:t> </a:t>
            </a:r>
            <a:r>
              <a:rPr lang="en-US" sz="1800" i="1" dirty="0">
                <a:latin typeface="Georgia" pitchFamily="18" charset="0"/>
                <a:ea typeface="OpenSymbol"/>
              </a:rPr>
              <a:t>→ </a:t>
            </a:r>
            <a:r>
              <a:rPr lang="en-US" sz="1800" b="1" i="1" dirty="0" smtClean="0">
                <a:latin typeface="Georgia" pitchFamily="18" charset="0"/>
              </a:rPr>
              <a:t>more</a:t>
            </a:r>
            <a:r>
              <a:rPr lang="en-US" sz="1800" b="1" i="1" dirty="0">
                <a:latin typeface="Georgia" pitchFamily="18" charset="0"/>
              </a:rPr>
              <a:t> </a:t>
            </a:r>
            <a:r>
              <a:rPr lang="en-US" sz="1800" i="1" dirty="0">
                <a:latin typeface="Georgia" pitchFamily="18" charset="0"/>
                <a:ea typeface="OpenSymbol"/>
              </a:rPr>
              <a:t>→</a:t>
            </a:r>
            <a:r>
              <a:rPr lang="en-US" sz="1800" b="1" i="1" dirty="0" smtClean="0">
                <a:latin typeface="Georgia" pitchFamily="18" charset="0"/>
              </a:rPr>
              <a:t> </a:t>
            </a:r>
            <a:r>
              <a:rPr lang="en-US" sz="1800" b="1" i="1" dirty="0">
                <a:latin typeface="Georgia" pitchFamily="18" charset="0"/>
              </a:rPr>
              <a:t>the </a:t>
            </a:r>
            <a:r>
              <a:rPr lang="en-US" sz="1800" b="1" i="1" dirty="0" smtClean="0">
                <a:latin typeface="Georgia" pitchFamily="18" charset="0"/>
              </a:rPr>
              <a:t>most</a:t>
            </a:r>
            <a:r>
              <a:rPr lang="en-US" sz="1800" i="1" dirty="0" smtClean="0">
                <a:latin typeface="Georgia" pitchFamily="18" charset="0"/>
              </a:rPr>
              <a:t> </a:t>
            </a:r>
            <a:r>
              <a:rPr lang="en-US" sz="1800" i="1" dirty="0">
                <a:latin typeface="Georgia" pitchFamily="18" charset="0"/>
              </a:rPr>
              <a:t>and </a:t>
            </a:r>
            <a:r>
              <a:rPr lang="en-US" sz="1800" b="1" i="1" dirty="0" smtClean="0">
                <a:latin typeface="Georgia" pitchFamily="18" charset="0"/>
              </a:rPr>
              <a:t>little </a:t>
            </a:r>
            <a:r>
              <a:rPr lang="en-US" sz="1800" i="1" dirty="0">
                <a:latin typeface="Georgia" pitchFamily="18" charset="0"/>
                <a:ea typeface="OpenSymbol"/>
              </a:rPr>
              <a:t>→ </a:t>
            </a:r>
            <a:r>
              <a:rPr lang="en-US" sz="1800" b="1" i="1" dirty="0" smtClean="0">
                <a:latin typeface="Georgia" pitchFamily="18" charset="0"/>
              </a:rPr>
              <a:t>less </a:t>
            </a:r>
            <a:r>
              <a:rPr lang="en-US" sz="1800" i="1" dirty="0">
                <a:latin typeface="Georgia" pitchFamily="18" charset="0"/>
                <a:ea typeface="OpenSymbol"/>
              </a:rPr>
              <a:t>→</a:t>
            </a:r>
            <a:r>
              <a:rPr lang="en-US" sz="1800" i="1" dirty="0" smtClean="0">
                <a:latin typeface="Georgia" pitchFamily="18" charset="0"/>
              </a:rPr>
              <a:t> </a:t>
            </a:r>
            <a:r>
              <a:rPr lang="en-US" sz="1800" b="1" i="1" dirty="0">
                <a:latin typeface="Georgia" pitchFamily="18" charset="0"/>
              </a:rPr>
              <a:t>the </a:t>
            </a:r>
            <a:r>
              <a:rPr lang="en-US" sz="1800" b="1" i="1" dirty="0" smtClean="0">
                <a:latin typeface="Georgia" pitchFamily="18" charset="0"/>
              </a:rPr>
              <a:t>least</a:t>
            </a:r>
            <a:r>
              <a:rPr lang="en-US" sz="1800" i="1" dirty="0" smtClean="0">
                <a:latin typeface="Georgia" pitchFamily="18" charset="0"/>
              </a:rPr>
              <a:t> </a:t>
            </a:r>
            <a:r>
              <a:rPr lang="en-US" sz="1800" i="1" dirty="0">
                <a:latin typeface="Georgia" pitchFamily="18" charset="0"/>
              </a:rPr>
              <a:t>with </a:t>
            </a:r>
            <a:r>
              <a:rPr lang="en-US" sz="1800" b="1" i="1" dirty="0" smtClean="0">
                <a:latin typeface="Georgia" pitchFamily="18" charset="0"/>
              </a:rPr>
              <a:t>NON-COUNT NOUNS</a:t>
            </a:r>
            <a:r>
              <a:rPr lang="en-US" sz="1800" i="1" dirty="0" smtClean="0">
                <a:latin typeface="Georgia" pitchFamily="18" charset="0"/>
              </a:rPr>
              <a:t>.</a:t>
            </a:r>
            <a:endParaRPr lang="en-US" sz="1800" dirty="0">
              <a:latin typeface="Georgia" pitchFamily="18" charset="0"/>
            </a:endParaRPr>
          </a:p>
          <a:p>
            <a:pPr marL="0" indent="0">
              <a:buNone/>
            </a:pPr>
            <a:endParaRPr lang="en-GB" sz="2400" b="1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33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Georgia" pitchFamily="18" charset="0"/>
              </a:rPr>
              <a:t>Articles, quantifiers and determiners</a:t>
            </a:r>
            <a:endParaRPr lang="en-US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US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22520"/>
            <a:ext cx="9144000" cy="895118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Georgia" panose="02040502050405020303" pitchFamily="18" charset="0"/>
              </a:rPr>
              <a:t>m</a:t>
            </a:r>
            <a:r>
              <a:rPr lang="en-US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aking </a:t>
            </a:r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generalisations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42279" y="1412776"/>
            <a:ext cx="8892203" cy="4824536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000" i="1" dirty="0" smtClean="0">
                <a:latin typeface="Georgia" pitchFamily="18" charset="0"/>
              </a:rPr>
              <a:t>There are several options of article use if you want to say something about </a:t>
            </a:r>
            <a:r>
              <a:rPr lang="en-US" sz="2000" b="1" i="1" dirty="0" smtClean="0">
                <a:latin typeface="Georgia" pitchFamily="18" charset="0"/>
              </a:rPr>
              <a:t>all the things/people</a:t>
            </a:r>
            <a:r>
              <a:rPr lang="en-US" sz="2000" i="1" dirty="0" smtClean="0">
                <a:latin typeface="Georgia" pitchFamily="18" charset="0"/>
              </a:rPr>
              <a:t> referred to by a noun.</a:t>
            </a:r>
          </a:p>
          <a:p>
            <a:pPr marL="0" indent="0">
              <a:buNone/>
            </a:pPr>
            <a:endParaRPr lang="en-US" sz="20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A wolf </a:t>
            </a:r>
            <a:r>
              <a:rPr lang="en-US" sz="2000" dirty="0" smtClean="0">
                <a:latin typeface="Georgia" pitchFamily="18" charset="0"/>
              </a:rPr>
              <a:t>is not really a dangerous animal. </a:t>
            </a:r>
          </a:p>
          <a:p>
            <a:pPr marL="0" indent="0">
              <a:buNone/>
            </a:pPr>
            <a:endParaRPr lang="en-US" sz="20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The wolf </a:t>
            </a:r>
            <a:r>
              <a:rPr lang="en-US" sz="2000" dirty="0" smtClean="0">
                <a:latin typeface="Georgia" pitchFamily="18" charset="0"/>
              </a:rPr>
              <a:t>is not really a dangerous animal. </a:t>
            </a:r>
          </a:p>
          <a:p>
            <a:pPr marL="0" indent="0">
              <a:buNone/>
            </a:pPr>
            <a:endParaRPr lang="en-US" sz="20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Georgia" pitchFamily="18" charset="0"/>
              </a:rPr>
              <a:t>Wolves</a:t>
            </a:r>
            <a:r>
              <a:rPr lang="en-US" sz="2000" dirty="0" smtClean="0">
                <a:latin typeface="Georgia" pitchFamily="18" charset="0"/>
              </a:rPr>
              <a:t> are not really dangerous animals.</a:t>
            </a:r>
          </a:p>
          <a:p>
            <a:pPr marL="0" lvl="0" indent="0">
              <a:buNone/>
            </a:pPr>
            <a:endParaRPr lang="en-US" sz="2400" b="1" dirty="0" smtClean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0" lvl="0" indent="0">
              <a:buNone/>
            </a:pPr>
            <a:r>
              <a:rPr lang="en-US" sz="2000" i="1" dirty="0" smtClean="0">
                <a:latin typeface="Georgia" panose="02040502050405020303" pitchFamily="18" charset="0"/>
              </a:rPr>
              <a:t>These can be used </a:t>
            </a:r>
            <a:r>
              <a:rPr lang="en-US" sz="2000" b="1" i="1" dirty="0" smtClean="0">
                <a:latin typeface="Georgia" panose="02040502050405020303" pitchFamily="18" charset="0"/>
              </a:rPr>
              <a:t>interchangeably</a:t>
            </a:r>
            <a:r>
              <a:rPr lang="en-US" sz="2000" i="1" dirty="0" smtClean="0">
                <a:latin typeface="Georgia" panose="02040502050405020303" pitchFamily="18" charset="0"/>
              </a:rPr>
              <a:t> without a significant change in meaning. </a:t>
            </a: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967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Articles, quantifiers and determiners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GB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53402"/>
            <a:ext cx="9147244" cy="1003390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C00000"/>
                </a:solidFill>
                <a:latin typeface="Georgia" panose="02040502050405020303" pitchFamily="18" charset="0"/>
              </a:rPr>
              <a:t>a</a:t>
            </a:r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rticle tips for Czech speakers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628800"/>
            <a:ext cx="8782963" cy="475252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i="1" dirty="0" smtClean="0">
                <a:latin typeface="Georgia" pitchFamily="18" charset="0"/>
              </a:rPr>
              <a:t>Although Czech doesn’t have articles, there are expressions that are used to convey the same meaning.</a:t>
            </a:r>
          </a:p>
          <a:p>
            <a:pPr marL="0" indent="0">
              <a:buNone/>
            </a:pPr>
            <a:endParaRPr lang="en-US" sz="18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Georgia" pitchFamily="18" charset="0"/>
              </a:rPr>
              <a:t>She bought </a:t>
            </a:r>
            <a:r>
              <a:rPr lang="en-US" sz="1800" b="1" dirty="0" smtClean="0">
                <a:solidFill>
                  <a:srgbClr val="C00000"/>
                </a:solidFill>
                <a:latin typeface="Georgia" pitchFamily="18" charset="0"/>
              </a:rPr>
              <a:t>a</a:t>
            </a:r>
            <a:r>
              <a:rPr lang="en-US" sz="1800" dirty="0" smtClean="0">
                <a:latin typeface="Georgia" pitchFamily="18" charset="0"/>
              </a:rPr>
              <a:t> handbag.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1800" i="1" dirty="0" smtClean="0">
                <a:latin typeface="Georgia" pitchFamily="18" charset="0"/>
              </a:rPr>
              <a:t>Whenever you would use “</a:t>
            </a:r>
            <a:r>
              <a:rPr lang="cs-CZ" sz="1800" b="1" i="1" dirty="0" smtClean="0">
                <a:latin typeface="Georgia" pitchFamily="18" charset="0"/>
              </a:rPr>
              <a:t>nějaký</a:t>
            </a:r>
            <a:r>
              <a:rPr lang="en-US" sz="1800" i="1" dirty="0" smtClean="0">
                <a:latin typeface="Georgia" pitchFamily="18" charset="0"/>
              </a:rPr>
              <a:t>”, “</a:t>
            </a:r>
            <a:r>
              <a:rPr lang="cs-CZ" sz="1800" b="1" i="1" dirty="0" smtClean="0">
                <a:latin typeface="Georgia" pitchFamily="18" charset="0"/>
              </a:rPr>
              <a:t>nějaká</a:t>
            </a:r>
            <a:r>
              <a:rPr lang="cs-CZ" sz="1800" i="1" dirty="0" smtClean="0">
                <a:latin typeface="Georgia" pitchFamily="18" charset="0"/>
              </a:rPr>
              <a:t>”, “</a:t>
            </a:r>
            <a:r>
              <a:rPr lang="cs-CZ" sz="1800" b="1" i="1" dirty="0" smtClean="0">
                <a:latin typeface="Georgia" pitchFamily="18" charset="0"/>
              </a:rPr>
              <a:t>nějaké</a:t>
            </a:r>
            <a:r>
              <a:rPr lang="en-US" sz="1800" i="1" dirty="0" smtClean="0">
                <a:latin typeface="Georgia" pitchFamily="18" charset="0"/>
              </a:rPr>
              <a:t>” with a noun in Czech, use </a:t>
            </a:r>
            <a:r>
              <a:rPr lang="en-US" sz="1800" b="1" i="1" dirty="0" smtClean="0">
                <a:solidFill>
                  <a:srgbClr val="C00000"/>
                </a:solidFill>
                <a:latin typeface="Georgia" pitchFamily="18" charset="0"/>
              </a:rPr>
              <a:t>a/an</a:t>
            </a:r>
            <a:r>
              <a:rPr lang="en-US" sz="1800" i="1" dirty="0" smtClean="0">
                <a:latin typeface="Georgia" pitchFamily="18" charset="0"/>
              </a:rPr>
              <a:t> in English.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600" i="1" dirty="0" smtClean="0">
                <a:latin typeface="Georgia" pitchFamily="18" charset="0"/>
              </a:rPr>
              <a:t>(</a:t>
            </a:r>
            <a:r>
              <a:rPr lang="en-US" sz="1600" b="1" i="1" dirty="0" smtClean="0">
                <a:latin typeface="Georgia" pitchFamily="18" charset="0"/>
              </a:rPr>
              <a:t>Be careful</a:t>
            </a:r>
            <a:r>
              <a:rPr lang="en-US" sz="1600" i="1" dirty="0" smtClean="0">
                <a:latin typeface="Georgia" pitchFamily="18" charset="0"/>
              </a:rPr>
              <a:t>: “</a:t>
            </a:r>
            <a:r>
              <a:rPr lang="cs-CZ" sz="1600" i="1" dirty="0" smtClean="0">
                <a:latin typeface="Georgia" pitchFamily="18" charset="0"/>
              </a:rPr>
              <a:t>nějaký</a:t>
            </a:r>
            <a:r>
              <a:rPr lang="en-US" sz="1600" i="1" dirty="0" smtClean="0">
                <a:latin typeface="Georgia" pitchFamily="18" charset="0"/>
              </a:rPr>
              <a:t>” in singular is expressed by </a:t>
            </a:r>
            <a:r>
              <a:rPr lang="en-US" sz="1600" b="1" i="1" dirty="0" smtClean="0">
                <a:solidFill>
                  <a:srgbClr val="C00000"/>
                </a:solidFill>
                <a:latin typeface="Georgia" pitchFamily="18" charset="0"/>
              </a:rPr>
              <a:t>a/an</a:t>
            </a:r>
            <a:r>
              <a:rPr lang="en-US" sz="1600" i="1" dirty="0" smtClean="0">
                <a:latin typeface="Georgia" pitchFamily="18" charset="0"/>
              </a:rPr>
              <a:t>; “</a:t>
            </a:r>
            <a:r>
              <a:rPr lang="cs-CZ" sz="1600" i="1" dirty="0" smtClean="0">
                <a:latin typeface="Georgia" pitchFamily="18" charset="0"/>
              </a:rPr>
              <a:t>nějaký</a:t>
            </a:r>
            <a:r>
              <a:rPr lang="en-US" sz="1600" i="1" dirty="0" smtClean="0">
                <a:latin typeface="Georgia" pitchFamily="18" charset="0"/>
              </a:rPr>
              <a:t>” in plural is expressed by </a:t>
            </a:r>
            <a:r>
              <a:rPr lang="en-US" sz="1600" b="1" i="1" dirty="0" smtClean="0">
                <a:solidFill>
                  <a:srgbClr val="C00000"/>
                </a:solidFill>
                <a:latin typeface="Georgia" pitchFamily="18" charset="0"/>
              </a:rPr>
              <a:t>some</a:t>
            </a:r>
            <a:r>
              <a:rPr lang="en-US" sz="1600" i="1" dirty="0" smtClean="0">
                <a:latin typeface="Georgia" pitchFamily="18" charset="0"/>
              </a:rPr>
              <a:t>. </a:t>
            </a:r>
            <a:r>
              <a:rPr lang="en-US" sz="1600" b="1" i="1" dirty="0" smtClean="0">
                <a:latin typeface="Georgia" pitchFamily="18" charset="0"/>
              </a:rPr>
              <a:t>Never mix them!</a:t>
            </a:r>
            <a:r>
              <a:rPr lang="en-US" sz="1600" i="1" dirty="0" smtClean="0">
                <a:latin typeface="Georgia" pitchFamily="18" charset="0"/>
              </a:rPr>
              <a:t>)</a:t>
            </a:r>
          </a:p>
          <a:p>
            <a:pPr marL="0" indent="0">
              <a:buNone/>
            </a:pPr>
            <a:endParaRPr lang="en-US" sz="1800" dirty="0" smtClean="0">
              <a:latin typeface="Georgia" pitchFamily="18" charset="0"/>
            </a:endParaRPr>
          </a:p>
          <a:p>
            <a:pPr marL="0" indent="0">
              <a:buNone/>
            </a:pPr>
            <a:endParaRPr lang="en-US" sz="18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Georgia" pitchFamily="18" charset="0"/>
              </a:rPr>
              <a:t>The</a:t>
            </a:r>
            <a:r>
              <a:rPr lang="en-US" sz="1800" dirty="0" smtClean="0">
                <a:latin typeface="Georgia" pitchFamily="18" charset="0"/>
              </a:rPr>
              <a:t> handbag fell apart after a week.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1800" i="1" dirty="0" smtClean="0">
                <a:latin typeface="Georgia" pitchFamily="18" charset="0"/>
              </a:rPr>
              <a:t>Whenever you would use “</a:t>
            </a:r>
            <a:r>
              <a:rPr lang="en-US" sz="1800" b="1" i="1" dirty="0" smtClean="0">
                <a:latin typeface="Georgia" pitchFamily="18" charset="0"/>
              </a:rPr>
              <a:t>ten</a:t>
            </a:r>
            <a:r>
              <a:rPr lang="en-US" sz="1800" i="1" dirty="0" smtClean="0">
                <a:latin typeface="Georgia" pitchFamily="18" charset="0"/>
              </a:rPr>
              <a:t>”, “</a:t>
            </a:r>
            <a:r>
              <a:rPr lang="en-US" sz="1800" b="1" i="1" dirty="0" smtClean="0">
                <a:latin typeface="Georgia" pitchFamily="18" charset="0"/>
              </a:rPr>
              <a:t>ta</a:t>
            </a:r>
            <a:r>
              <a:rPr lang="en-US" sz="1800" i="1" dirty="0" smtClean="0">
                <a:latin typeface="Georgia" pitchFamily="18" charset="0"/>
              </a:rPr>
              <a:t>”, “</a:t>
            </a:r>
            <a:r>
              <a:rPr lang="en-US" sz="1800" b="1" i="1" dirty="0" smtClean="0">
                <a:latin typeface="Georgia" pitchFamily="18" charset="0"/>
              </a:rPr>
              <a:t>to</a:t>
            </a:r>
            <a:r>
              <a:rPr lang="en-US" sz="1800" i="1" dirty="0" smtClean="0">
                <a:latin typeface="Georgia" pitchFamily="18" charset="0"/>
              </a:rPr>
              <a:t>” with a noun in Czech, use </a:t>
            </a:r>
            <a:r>
              <a:rPr lang="en-US" sz="1800" b="1" i="1" dirty="0" smtClean="0">
                <a:solidFill>
                  <a:srgbClr val="C00000"/>
                </a:solidFill>
                <a:latin typeface="Georgia" pitchFamily="18" charset="0"/>
              </a:rPr>
              <a:t>the</a:t>
            </a:r>
            <a:r>
              <a:rPr lang="en-US" sz="1800" i="1" dirty="0" smtClean="0">
                <a:latin typeface="Georgia" pitchFamily="18" charset="0"/>
              </a:rPr>
              <a:t> in English. </a:t>
            </a:r>
            <a:r>
              <a:rPr lang="en-US" sz="2400" dirty="0" smtClean="0">
                <a:latin typeface="Georgia" pitchFamily="18" charset="0"/>
              </a:rPr>
              <a:t>	</a:t>
            </a: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04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695600" y="2555612"/>
            <a:ext cx="3501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Georgia" pitchFamily="18" charset="0"/>
              </a:rPr>
              <a:t>=&gt; Koupila si </a:t>
            </a:r>
            <a:r>
              <a:rPr lang="cs-CZ" b="1" dirty="0" smtClean="0">
                <a:solidFill>
                  <a:srgbClr val="C00000"/>
                </a:solidFill>
                <a:latin typeface="Georgia" pitchFamily="18" charset="0"/>
              </a:rPr>
              <a:t>nějakou </a:t>
            </a:r>
            <a:r>
              <a:rPr lang="cs-CZ" dirty="0" smtClean="0">
                <a:latin typeface="Georgia" pitchFamily="18" charset="0"/>
              </a:rPr>
              <a:t>kabelku</a:t>
            </a:r>
            <a:r>
              <a:rPr lang="sk-SK" dirty="0" smtClean="0">
                <a:latin typeface="Georgia" pitchFamily="18" charset="0"/>
              </a:rPr>
              <a:t>.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065594" y="4820902"/>
            <a:ext cx="3918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Georgia" pitchFamily="18" charset="0"/>
              </a:rPr>
              <a:t>=&gt; </a:t>
            </a:r>
            <a:r>
              <a:rPr lang="en-US" b="1" dirty="0">
                <a:solidFill>
                  <a:srgbClr val="C00000"/>
                </a:solidFill>
                <a:latin typeface="Georgia" pitchFamily="18" charset="0"/>
              </a:rPr>
              <a:t>Ta</a:t>
            </a:r>
            <a:r>
              <a:rPr lang="en-US" dirty="0">
                <a:latin typeface="Georgia" pitchFamily="18" charset="0"/>
              </a:rPr>
              <a:t> </a:t>
            </a:r>
            <a:r>
              <a:rPr lang="cs-CZ" dirty="0" smtClean="0">
                <a:latin typeface="Georgia" pitchFamily="18" charset="0"/>
              </a:rPr>
              <a:t>kabelka se po týdnu </a:t>
            </a:r>
            <a:r>
              <a:rPr lang="sk-SK" dirty="0" smtClean="0">
                <a:latin typeface="Georgia" pitchFamily="18" charset="0"/>
              </a:rPr>
              <a:t>rozpadla.</a:t>
            </a:r>
            <a:endParaRPr lang="en-US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01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Articles, quantifiers and determiners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algn="r"/>
            <a:endParaRPr lang="cs-CZ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9939" y="522520"/>
            <a:ext cx="9153939" cy="117828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sources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2883" y="1700808"/>
            <a:ext cx="8998986" cy="460851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b="1" u="sng" dirty="0" smtClean="0">
                <a:latin typeface="Georgia" panose="02040502050405020303" pitchFamily="18" charset="0"/>
              </a:rPr>
              <a:t>Pictures:</a:t>
            </a:r>
          </a:p>
          <a:p>
            <a:pPr marL="0" indent="0">
              <a:buNone/>
            </a:pPr>
            <a:r>
              <a:rPr lang="en-US" sz="1800" b="1" dirty="0">
                <a:latin typeface="Georgia" panose="02040502050405020303" pitchFamily="18" charset="0"/>
              </a:rPr>
              <a:t>this person</a:t>
            </a:r>
            <a:r>
              <a:rPr lang="en-US" sz="1800" dirty="0">
                <a:latin typeface="Georgia" panose="02040502050405020303" pitchFamily="18" charset="0"/>
              </a:rPr>
              <a:t>: </a:t>
            </a:r>
            <a:r>
              <a:rPr lang="en-US" sz="1800" i="1" dirty="0">
                <a:latin typeface="Georgia" panose="02040502050405020303" pitchFamily="18" charset="0"/>
              </a:rPr>
              <a:t>http://contactglenda.com/category/thoughts-2/</a:t>
            </a:r>
          </a:p>
          <a:p>
            <a:pPr marL="0" indent="0">
              <a:buNone/>
            </a:pPr>
            <a:r>
              <a:rPr lang="en-US" sz="1800" b="1" dirty="0">
                <a:latin typeface="Georgia" panose="02040502050405020303" pitchFamily="18" charset="0"/>
              </a:rPr>
              <a:t>that person</a:t>
            </a:r>
            <a:r>
              <a:rPr lang="en-US" sz="1800" dirty="0">
                <a:latin typeface="Georgia" panose="02040502050405020303" pitchFamily="18" charset="0"/>
              </a:rPr>
              <a:t>: </a:t>
            </a:r>
            <a:r>
              <a:rPr lang="en-US" sz="1800" i="1" dirty="0">
                <a:latin typeface="Georgia" panose="02040502050405020303" pitchFamily="18" charset="0"/>
              </a:rPr>
              <a:t>http://fitgirlprettyworld.com/category/motivation/</a:t>
            </a:r>
          </a:p>
          <a:p>
            <a:pPr marL="0" indent="0">
              <a:buNone/>
            </a:pPr>
            <a:r>
              <a:rPr lang="en-US" sz="1800" b="1" dirty="0" smtClean="0">
                <a:latin typeface="Georgia" panose="02040502050405020303" pitchFamily="18" charset="0"/>
              </a:rPr>
              <a:t>those </a:t>
            </a:r>
            <a:r>
              <a:rPr lang="en-US" sz="1800" b="1" dirty="0">
                <a:latin typeface="Georgia" panose="02040502050405020303" pitchFamily="18" charset="0"/>
              </a:rPr>
              <a:t>people</a:t>
            </a:r>
            <a:r>
              <a:rPr lang="en-US" sz="1800" dirty="0">
                <a:latin typeface="Georgia" panose="02040502050405020303" pitchFamily="18" charset="0"/>
              </a:rPr>
              <a:t>: </a:t>
            </a:r>
            <a:r>
              <a:rPr lang="en-US" sz="1800" i="1" dirty="0">
                <a:latin typeface="Georgia" panose="02040502050405020303" pitchFamily="18" charset="0"/>
              </a:rPr>
              <a:t>http://www.priotime.com/happy-people-prioritize/ </a:t>
            </a:r>
          </a:p>
          <a:p>
            <a:pPr marL="0" indent="0">
              <a:buNone/>
            </a:pPr>
            <a:r>
              <a:rPr lang="en-US" sz="1800" b="1" dirty="0" smtClean="0">
                <a:latin typeface="Georgia" panose="02040502050405020303" pitchFamily="18" charset="0"/>
              </a:rPr>
              <a:t>these people</a:t>
            </a:r>
            <a:r>
              <a:rPr lang="en-US" sz="1800" dirty="0" smtClean="0">
                <a:latin typeface="Georgia" panose="02040502050405020303" pitchFamily="18" charset="0"/>
              </a:rPr>
              <a:t>: </a:t>
            </a:r>
            <a:r>
              <a:rPr lang="en-US" sz="1800" i="1" dirty="0">
                <a:latin typeface="Georgia" panose="02040502050405020303" pitchFamily="18" charset="0"/>
              </a:rPr>
              <a:t>http://www.gaba-supplement.com/tag/gaba-vitamin/</a:t>
            </a:r>
          </a:p>
          <a:p>
            <a:pPr marL="0" indent="0">
              <a:buNone/>
            </a:pPr>
            <a:r>
              <a:rPr lang="en-US" sz="1800" b="1" dirty="0" smtClean="0">
                <a:latin typeface="Georgia" panose="02040502050405020303" pitchFamily="18" charset="0"/>
              </a:rPr>
              <a:t>window</a:t>
            </a:r>
            <a:r>
              <a:rPr lang="en-US" sz="1800" dirty="0">
                <a:latin typeface="Georgia" panose="02040502050405020303" pitchFamily="18" charset="0"/>
              </a:rPr>
              <a:t>: </a:t>
            </a:r>
            <a:r>
              <a:rPr lang="en-US" sz="1800" i="1" dirty="0">
                <a:latin typeface="Georgia" panose="02040502050405020303" pitchFamily="18" charset="0"/>
              </a:rPr>
              <a:t>http://</a:t>
            </a:r>
            <a:r>
              <a:rPr lang="en-US" sz="1800" i="1" dirty="0" smtClean="0">
                <a:latin typeface="Georgia" panose="02040502050405020303" pitchFamily="18" charset="0"/>
              </a:rPr>
              <a:t>www.tripadvisor.co.uk/LocationPhotoDirectLink-g186402-d2054151-i42031352-Bloc_Hotel_Birmingham-Birmingham_West_Midlands_England.html</a:t>
            </a:r>
            <a:endParaRPr lang="en-US" sz="1800" i="1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sz="1800" b="1" dirty="0">
                <a:latin typeface="Georgia" panose="02040502050405020303" pitchFamily="18" charset="0"/>
              </a:rPr>
              <a:t>windows</a:t>
            </a:r>
            <a:r>
              <a:rPr lang="en-US" sz="1800" dirty="0">
                <a:latin typeface="Georgia" panose="02040502050405020303" pitchFamily="18" charset="0"/>
              </a:rPr>
              <a:t>: </a:t>
            </a:r>
            <a:r>
              <a:rPr lang="en-US" sz="1800" i="1" dirty="0">
                <a:latin typeface="Georgia" panose="02040502050405020303" pitchFamily="18" charset="0"/>
              </a:rPr>
              <a:t>http://homedecorphotos.com/page/399</a:t>
            </a:r>
            <a:r>
              <a:rPr lang="en-US" sz="1800" i="1" dirty="0" smtClean="0">
                <a:latin typeface="Georgia" panose="02040502050405020303" pitchFamily="18" charset="0"/>
              </a:rPr>
              <a:t>/</a:t>
            </a:r>
          </a:p>
          <a:p>
            <a:pPr marL="0" indent="0">
              <a:buNone/>
            </a:pPr>
            <a:r>
              <a:rPr lang="en-US" sz="1800" b="1" dirty="0">
                <a:latin typeface="Georgia" panose="02040502050405020303" pitchFamily="18" charset="0"/>
              </a:rPr>
              <a:t>cats</a:t>
            </a:r>
            <a:r>
              <a:rPr lang="en-US" sz="1800" dirty="0">
                <a:latin typeface="Georgia" panose="02040502050405020303" pitchFamily="18" charset="0"/>
              </a:rPr>
              <a:t>: </a:t>
            </a:r>
            <a:r>
              <a:rPr lang="en-US" sz="1800" i="1" dirty="0">
                <a:latin typeface="Georgia" panose="02040502050405020303" pitchFamily="18" charset="0"/>
              </a:rPr>
              <a:t>http://funzypics.funnypicturesutopia.com/board/pins/271/7341</a:t>
            </a:r>
          </a:p>
          <a:p>
            <a:pPr marL="0" indent="0">
              <a:buNone/>
            </a:pPr>
            <a:endParaRPr lang="en-GB" sz="1800" i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1800" b="1" u="sng" dirty="0" smtClean="0">
                <a:latin typeface="Georgia" panose="02040502050405020303" pitchFamily="18" charset="0"/>
              </a:rPr>
              <a:t>Phonological transcription:</a:t>
            </a:r>
          </a:p>
          <a:p>
            <a:pPr marL="0" indent="0">
              <a:buNone/>
            </a:pPr>
            <a:r>
              <a:rPr lang="en-GB" sz="1800" i="1" dirty="0">
                <a:latin typeface="Georgia" panose="02040502050405020303" pitchFamily="18" charset="0"/>
              </a:rPr>
              <a:t>http://www.oxfordlearnersdictionaries.com/</a:t>
            </a:r>
          </a:p>
          <a:p>
            <a:pPr marL="0" lvl="0" indent="0">
              <a:buNone/>
            </a:pPr>
            <a:endParaRPr lang="en-GB" sz="1800" dirty="0" smtClean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6110" y="-2158188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11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Articles, quantifiers and determiners </a:t>
            </a:r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  <a:endParaRPr lang="cs-CZ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t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his, that, these, those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28" y="1445703"/>
            <a:ext cx="2419350" cy="1813943"/>
          </a:xfrm>
          <a:solidFill>
            <a:schemeClr val="bg1">
              <a:lumMod val="85000"/>
            </a:schemeClr>
          </a:solidFill>
        </p:spPr>
      </p:pic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989" y="1428750"/>
            <a:ext cx="2619375" cy="184785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030191"/>
            <a:ext cx="2448272" cy="174307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990" y="4005064"/>
            <a:ext cx="2619375" cy="1743075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899592" y="3301484"/>
            <a:ext cx="2425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This</a:t>
            </a:r>
            <a:r>
              <a:rPr lang="en-US" dirty="0" smtClean="0">
                <a:latin typeface="Georgia" pitchFamily="18" charset="0"/>
              </a:rPr>
              <a:t> person is happy.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417683" y="3301484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That</a:t>
            </a:r>
            <a:r>
              <a:rPr lang="en-US" dirty="0" smtClean="0">
                <a:latin typeface="Georgia" pitchFamily="18" charset="0"/>
              </a:rPr>
              <a:t> person is happy.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769628" y="3616101"/>
            <a:ext cx="26484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Georgia" pitchFamily="18" charset="0"/>
              </a:rPr>
              <a:t>(singular, close to the speaker)</a:t>
            </a:r>
            <a:endParaRPr lang="en-US" sz="1400" i="1" dirty="0">
              <a:latin typeface="Georgia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290374" y="3635150"/>
            <a:ext cx="2739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Georgia" pitchFamily="18" charset="0"/>
              </a:rPr>
              <a:t>(singular, far from the speaker)</a:t>
            </a:r>
            <a:endParaRPr lang="en-US" sz="1400" i="1" dirty="0">
              <a:latin typeface="Georgia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2198" y="5773266"/>
            <a:ext cx="274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These</a:t>
            </a:r>
            <a:r>
              <a:rPr lang="en-US" dirty="0" smtClean="0">
                <a:latin typeface="Georgia" pitchFamily="18" charset="0"/>
              </a:rPr>
              <a:t> people are happy.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884020" y="6108268"/>
            <a:ext cx="24657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Georgia" pitchFamily="18" charset="0"/>
              </a:rPr>
              <a:t>(plural, close to the speaker)</a:t>
            </a:r>
            <a:endParaRPr lang="en-US" sz="1400" i="1" dirty="0">
              <a:latin typeface="Georgia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5279826" y="5773266"/>
            <a:ext cx="2759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Those</a:t>
            </a:r>
            <a:r>
              <a:rPr lang="en-US" dirty="0" smtClean="0">
                <a:latin typeface="Georgia" pitchFamily="18" charset="0"/>
              </a:rPr>
              <a:t> people are happy.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5379583" y="6108729"/>
            <a:ext cx="2557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Georgia" pitchFamily="18" charset="0"/>
              </a:rPr>
              <a:t>(plural, far from the speaker)</a:t>
            </a:r>
            <a:endParaRPr lang="en-US" sz="1400" i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12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Articles, quantifiers and determiners </a:t>
            </a:r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  <a:endParaRPr lang="cs-CZ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he indefinite article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07504" y="1600200"/>
            <a:ext cx="8712968" cy="4525963"/>
          </a:xfrm>
          <a:solidFill>
            <a:schemeClr val="bg1">
              <a:lumMod val="85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b="1" dirty="0" smtClean="0">
                <a:latin typeface="Georgia" panose="02040502050405020303" pitchFamily="18" charset="0"/>
              </a:rPr>
              <a:t>  </a:t>
            </a:r>
            <a:r>
              <a:rPr lang="en-GB" sz="2800" b="1" dirty="0" smtClean="0">
                <a:latin typeface="Georgia" panose="02040502050405020303" pitchFamily="18" charset="0"/>
              </a:rPr>
              <a:t>A/AN</a:t>
            </a:r>
          </a:p>
          <a:p>
            <a:pPr marL="0" indent="0">
              <a:buNone/>
            </a:pPr>
            <a:endParaRPr lang="en-US" sz="1800" dirty="0" smtClean="0">
              <a:latin typeface="Georgia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  A</a:t>
            </a:r>
            <a:r>
              <a:rPr lang="en-US" sz="1800" dirty="0" smtClean="0">
                <a:latin typeface="Georgia" pitchFamily="18" charset="0"/>
              </a:rPr>
              <a:t> </a:t>
            </a:r>
            <a:r>
              <a:rPr lang="en-US" sz="1800" b="1" dirty="0">
                <a:latin typeface="Georgia" pitchFamily="18" charset="0"/>
              </a:rPr>
              <a:t>d</a:t>
            </a:r>
            <a:r>
              <a:rPr lang="en-US" sz="1800" dirty="0">
                <a:latin typeface="Georgia" pitchFamily="18" charset="0"/>
              </a:rPr>
              <a:t>og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800" dirty="0" smtClean="0">
                <a:latin typeface="Georgia" pitchFamily="18" charset="0"/>
              </a:rPr>
              <a:t>  ‘</a:t>
            </a:r>
            <a:r>
              <a:rPr lang="en-US" sz="1800" b="1" dirty="0" smtClean="0">
                <a:latin typeface="Georgia" pitchFamily="18" charset="0"/>
              </a:rPr>
              <a:t>A</a:t>
            </a:r>
            <a:r>
              <a:rPr lang="en-US" sz="1800" dirty="0" smtClean="0">
                <a:latin typeface="Georgia" pitchFamily="18" charset="0"/>
              </a:rPr>
              <a:t>’ is used with consonants (b, d, f, m, etc.).</a:t>
            </a:r>
          </a:p>
          <a:p>
            <a:pPr marL="0" indent="0">
              <a:buNone/>
            </a:pPr>
            <a:endParaRPr lang="en-US" sz="1800" dirty="0" smtClean="0">
              <a:latin typeface="Georgia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  An</a:t>
            </a:r>
            <a:r>
              <a:rPr lang="en-US" sz="1800" dirty="0" smtClean="0">
                <a:latin typeface="Georgia" pitchFamily="18" charset="0"/>
              </a:rPr>
              <a:t> </a:t>
            </a:r>
            <a:r>
              <a:rPr lang="en-US" sz="1800" b="1" dirty="0">
                <a:latin typeface="Georgia" pitchFamily="18" charset="0"/>
              </a:rPr>
              <a:t>a</a:t>
            </a:r>
            <a:r>
              <a:rPr lang="en-US" sz="1800" dirty="0">
                <a:latin typeface="Georgia" pitchFamily="18" charset="0"/>
              </a:rPr>
              <a:t>pple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800" dirty="0" smtClean="0">
                <a:latin typeface="Georgia" pitchFamily="18" charset="0"/>
              </a:rPr>
              <a:t>  ‘</a:t>
            </a:r>
            <a:r>
              <a:rPr lang="en-US" sz="1800" b="1" dirty="0" smtClean="0">
                <a:latin typeface="Georgia" pitchFamily="18" charset="0"/>
              </a:rPr>
              <a:t>An</a:t>
            </a:r>
            <a:r>
              <a:rPr lang="en-US" sz="1800" dirty="0" smtClean="0">
                <a:latin typeface="Georgia" pitchFamily="18" charset="0"/>
              </a:rPr>
              <a:t>’ is used with </a:t>
            </a:r>
            <a:r>
              <a:rPr lang="en-US" sz="1800" dirty="0">
                <a:latin typeface="Georgia" pitchFamily="18" charset="0"/>
              </a:rPr>
              <a:t>vowels (a</a:t>
            </a:r>
            <a:r>
              <a:rPr lang="en-US" sz="1800" dirty="0" smtClean="0">
                <a:latin typeface="Georgia" pitchFamily="18" charset="0"/>
              </a:rPr>
              <a:t>, e, i, o, u).</a:t>
            </a:r>
            <a:endParaRPr lang="en-US" sz="1800" dirty="0">
              <a:latin typeface="Georgia" pitchFamily="18" charset="0"/>
            </a:endParaRPr>
          </a:p>
          <a:p>
            <a:pPr marL="0" indent="0">
              <a:buNone/>
            </a:pPr>
            <a:endParaRPr lang="en-US" sz="1800" i="1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1800" i="1" dirty="0" smtClean="0">
                <a:latin typeface="Georgia" pitchFamily="18" charset="0"/>
              </a:rPr>
              <a:t>  Pronunciation </a:t>
            </a:r>
            <a:r>
              <a:rPr lang="en-US" sz="1800" i="1" dirty="0">
                <a:latin typeface="Georgia" pitchFamily="18" charset="0"/>
              </a:rPr>
              <a:t>matters!</a:t>
            </a:r>
            <a:endParaRPr lang="en-US" sz="1800" dirty="0">
              <a:latin typeface="Georgia" pitchFamily="18" charset="0"/>
            </a:endParaRPr>
          </a:p>
          <a:p>
            <a:pPr marL="0" indent="0">
              <a:buNone/>
            </a:pPr>
            <a:endParaRPr lang="en-US" sz="18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Georgia" pitchFamily="18" charset="0"/>
              </a:rPr>
              <a:t>  </a:t>
            </a:r>
            <a:r>
              <a:rPr lang="en-US" sz="1800" b="1" dirty="0" smtClean="0">
                <a:latin typeface="Georgia" pitchFamily="18" charset="0"/>
              </a:rPr>
              <a:t>A</a:t>
            </a:r>
            <a:r>
              <a:rPr lang="en-US" sz="1800" dirty="0" smtClean="0">
                <a:latin typeface="Georgia" pitchFamily="18" charset="0"/>
              </a:rPr>
              <a:t> </a:t>
            </a:r>
            <a:r>
              <a:rPr lang="en-US" sz="1800" dirty="0">
                <a:latin typeface="Georgia" pitchFamily="18" charset="0"/>
              </a:rPr>
              <a:t>university </a:t>
            </a:r>
            <a:r>
              <a:rPr lang="en-US" sz="1800" dirty="0" smtClean="0">
                <a:latin typeface="Georgia" pitchFamily="18" charset="0"/>
              </a:rPr>
              <a:t>[</a:t>
            </a:r>
            <a:r>
              <a:rPr lang="cs-CZ" sz="1800" dirty="0" smtClean="0">
                <a:latin typeface="Georgia" pitchFamily="18" charset="0"/>
              </a:rPr>
              <a:t>ˌ</a:t>
            </a:r>
            <a:r>
              <a:rPr lang="cs-CZ" sz="1800" b="1" dirty="0">
                <a:latin typeface="Georgia" pitchFamily="18" charset="0"/>
              </a:rPr>
              <a:t>j</a:t>
            </a:r>
            <a:r>
              <a:rPr lang="cs-CZ" sz="1800" dirty="0">
                <a:latin typeface="Georgia" pitchFamily="18" charset="0"/>
              </a:rPr>
              <a:t>uːnɪˈ</a:t>
            </a:r>
            <a:r>
              <a:rPr lang="cs-CZ" sz="1800" dirty="0" smtClean="0">
                <a:latin typeface="Georgia" pitchFamily="18" charset="0"/>
              </a:rPr>
              <a:t>vɜːsəti</a:t>
            </a:r>
            <a:r>
              <a:rPr lang="en-US" sz="1800" dirty="0">
                <a:latin typeface="Georgia" pitchFamily="18" charset="0"/>
              </a:rPr>
              <a:t>]</a:t>
            </a:r>
          </a:p>
          <a:p>
            <a:pPr marL="0" indent="0">
              <a:buNone/>
            </a:pPr>
            <a:endParaRPr lang="en-US" sz="18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Georgia" pitchFamily="18" charset="0"/>
              </a:rPr>
              <a:t>  </a:t>
            </a:r>
            <a:r>
              <a:rPr lang="cs-CZ" sz="1800" b="1" dirty="0" smtClean="0">
                <a:latin typeface="Georgia" pitchFamily="18" charset="0"/>
              </a:rPr>
              <a:t>An</a:t>
            </a:r>
            <a:r>
              <a:rPr lang="cs-CZ" sz="1800" dirty="0" smtClean="0">
                <a:latin typeface="Georgia" pitchFamily="18" charset="0"/>
              </a:rPr>
              <a:t> </a:t>
            </a:r>
            <a:r>
              <a:rPr lang="cs-CZ" sz="1800" dirty="0">
                <a:latin typeface="Georgia" pitchFamily="18" charset="0"/>
              </a:rPr>
              <a:t>hour </a:t>
            </a:r>
            <a:r>
              <a:rPr lang="en-US" sz="1800" dirty="0" smtClean="0">
                <a:latin typeface="Georgia" pitchFamily="18" charset="0"/>
              </a:rPr>
              <a:t>[</a:t>
            </a:r>
            <a:r>
              <a:rPr lang="cs-CZ" sz="1800" dirty="0" smtClean="0">
                <a:latin typeface="Georgia" pitchFamily="18" charset="0"/>
              </a:rPr>
              <a:t>ˈ</a:t>
            </a:r>
            <a:r>
              <a:rPr lang="cs-CZ" sz="1800" b="1" dirty="0" smtClean="0">
                <a:latin typeface="Georgia" pitchFamily="18" charset="0"/>
              </a:rPr>
              <a:t>a</a:t>
            </a:r>
            <a:r>
              <a:rPr lang="cs-CZ" sz="1800" dirty="0" smtClean="0">
                <a:latin typeface="Georgia" pitchFamily="18" charset="0"/>
              </a:rPr>
              <a:t>ʊər</a:t>
            </a:r>
            <a:r>
              <a:rPr lang="en-US" sz="1800" dirty="0">
                <a:latin typeface="Georgia" pitchFamily="18" charset="0"/>
              </a:rPr>
              <a:t>]</a:t>
            </a:r>
          </a:p>
          <a:p>
            <a:pPr marL="0" indent="0">
              <a:buNone/>
            </a:pPr>
            <a:endParaRPr lang="en-GB" sz="2400" b="1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778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Articles, quantifiers and determiners </a:t>
            </a:r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  <a:endParaRPr lang="cs-CZ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t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he definite article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07504" y="1600200"/>
            <a:ext cx="8712968" cy="452596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Georgia" pitchFamily="18" charset="0"/>
              </a:rPr>
              <a:t>  </a:t>
            </a:r>
            <a:r>
              <a:rPr lang="en-US" sz="2800" b="1" dirty="0" smtClean="0">
                <a:latin typeface="Georgia" pitchFamily="18" charset="0"/>
              </a:rPr>
              <a:t>THE</a:t>
            </a:r>
          </a:p>
          <a:p>
            <a:pPr marL="0" indent="0">
              <a:buNone/>
            </a:pPr>
            <a:endParaRPr lang="en-US" sz="2400" dirty="0" smtClean="0">
              <a:latin typeface="Georgia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2400" dirty="0" smtClean="0">
                <a:latin typeface="Georgia" pitchFamily="18" charset="0"/>
              </a:rPr>
              <a:t>  </a:t>
            </a:r>
            <a:r>
              <a:rPr lang="cs-CZ" sz="1800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the</a:t>
            </a:r>
            <a:r>
              <a:rPr lang="cs-CZ" sz="1800" dirty="0" smtClean="0">
                <a:latin typeface="Georgia" pitchFamily="18" charset="0"/>
              </a:rPr>
              <a:t> </a:t>
            </a:r>
            <a:r>
              <a:rPr lang="cs-CZ" sz="1800" b="1" dirty="0">
                <a:latin typeface="Georgia" pitchFamily="18" charset="0"/>
              </a:rPr>
              <a:t>d</a:t>
            </a:r>
            <a:r>
              <a:rPr lang="cs-CZ" sz="1800" dirty="0">
                <a:latin typeface="Georgia" pitchFamily="18" charset="0"/>
              </a:rPr>
              <a:t>og</a:t>
            </a:r>
            <a:endParaRPr lang="en-US" sz="1800" dirty="0">
              <a:latin typeface="Georgia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1800" dirty="0" smtClean="0">
                <a:latin typeface="Georgia" pitchFamily="18" charset="0"/>
              </a:rPr>
              <a:t>  [</a:t>
            </a:r>
            <a:r>
              <a:rPr lang="cs-CZ" sz="1800" dirty="0" smtClean="0">
                <a:latin typeface="Georgia" pitchFamily="18" charset="0"/>
              </a:rPr>
              <a:t>ðə</a:t>
            </a:r>
            <a:r>
              <a:rPr lang="en-US" sz="1800" dirty="0">
                <a:latin typeface="Georgia" pitchFamily="18" charset="0"/>
              </a:rPr>
              <a:t>]</a:t>
            </a:r>
            <a:r>
              <a:rPr lang="en-US" sz="1800" dirty="0" smtClean="0">
                <a:latin typeface="Georgia" pitchFamily="18" charset="0"/>
              </a:rPr>
              <a:t> with consonants</a:t>
            </a:r>
            <a:endParaRPr lang="en-US" sz="1800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Georgia" pitchFamily="18" charset="0"/>
              </a:rPr>
              <a:t>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800" dirty="0">
                <a:latin typeface="Georgia" pitchFamily="18" charset="0"/>
              </a:rPr>
              <a:t> </a:t>
            </a:r>
            <a:r>
              <a:rPr lang="en-US" sz="1800" dirty="0" smtClean="0">
                <a:latin typeface="Georgia" pitchFamily="18" charset="0"/>
              </a:rPr>
              <a:t> </a:t>
            </a:r>
            <a:r>
              <a:rPr lang="cs-CZ" sz="1800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the</a:t>
            </a:r>
            <a:r>
              <a:rPr lang="cs-CZ" sz="1800" dirty="0" smtClean="0">
                <a:latin typeface="Georgia" pitchFamily="18" charset="0"/>
              </a:rPr>
              <a:t> </a:t>
            </a:r>
            <a:r>
              <a:rPr lang="cs-CZ" sz="1800" b="1" dirty="0">
                <a:latin typeface="Georgia" pitchFamily="18" charset="0"/>
              </a:rPr>
              <a:t>a</a:t>
            </a:r>
            <a:r>
              <a:rPr lang="cs-CZ" sz="1800" dirty="0">
                <a:latin typeface="Georgia" pitchFamily="18" charset="0"/>
              </a:rPr>
              <a:t>pple</a:t>
            </a:r>
            <a:endParaRPr lang="en-US" sz="1800" dirty="0">
              <a:latin typeface="Georgia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1800" dirty="0" smtClean="0">
                <a:latin typeface="Georgia" pitchFamily="18" charset="0"/>
              </a:rPr>
              <a:t>  [</a:t>
            </a:r>
            <a:r>
              <a:rPr lang="cs-CZ" sz="1800" dirty="0" smtClean="0">
                <a:latin typeface="Georgia" pitchFamily="18" charset="0"/>
              </a:rPr>
              <a:t>ði</a:t>
            </a:r>
            <a:r>
              <a:rPr lang="en-US" sz="1800" dirty="0" smtClean="0">
                <a:latin typeface="Georgia" pitchFamily="18" charset="0"/>
              </a:rPr>
              <a:t>, </a:t>
            </a:r>
            <a:r>
              <a:rPr lang="en-US" sz="1800" dirty="0">
                <a:latin typeface="Georgia" pitchFamily="18" charset="0"/>
              </a:rPr>
              <a:t>ðiː</a:t>
            </a:r>
            <a:r>
              <a:rPr lang="en-US" sz="1800" dirty="0" smtClean="0">
                <a:latin typeface="Georgia" pitchFamily="18" charset="0"/>
              </a:rPr>
              <a:t>] with vowels</a:t>
            </a:r>
            <a:endParaRPr lang="en-US" sz="1800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Georgia" pitchFamily="18" charset="0"/>
              </a:rPr>
              <a:t>  </a:t>
            </a:r>
          </a:p>
          <a:p>
            <a:pPr marL="0" indent="0">
              <a:buNone/>
            </a:pPr>
            <a:r>
              <a:rPr lang="en-US" sz="1800" dirty="0">
                <a:latin typeface="Georgia" pitchFamily="18" charset="0"/>
              </a:rPr>
              <a:t> </a:t>
            </a:r>
            <a:r>
              <a:rPr lang="en-US" sz="1800" dirty="0" smtClean="0">
                <a:latin typeface="Georgia" pitchFamily="18" charset="0"/>
              </a:rPr>
              <a:t> </a:t>
            </a:r>
            <a:r>
              <a:rPr lang="cs-CZ" sz="1800" i="1" dirty="0" smtClean="0">
                <a:latin typeface="Georgia" pitchFamily="18" charset="0"/>
              </a:rPr>
              <a:t>Spelling </a:t>
            </a:r>
            <a:r>
              <a:rPr lang="en-US" sz="1800" i="1" dirty="0" smtClean="0">
                <a:latin typeface="Georgia" pitchFamily="18" charset="0"/>
              </a:rPr>
              <a:t>doesn</a:t>
            </a:r>
            <a:r>
              <a:rPr lang="en-US" sz="1800" dirty="0" smtClean="0">
                <a:latin typeface="Georgia" pitchFamily="18" charset="0"/>
              </a:rPr>
              <a:t>’</a:t>
            </a:r>
            <a:r>
              <a:rPr lang="en-US" sz="1800" i="1" dirty="0" smtClean="0">
                <a:latin typeface="Georgia" pitchFamily="18" charset="0"/>
              </a:rPr>
              <a:t>t</a:t>
            </a:r>
            <a:r>
              <a:rPr lang="cs-CZ" sz="1800" i="1" dirty="0" smtClean="0">
                <a:latin typeface="Georgia" pitchFamily="18" charset="0"/>
              </a:rPr>
              <a:t> </a:t>
            </a:r>
            <a:r>
              <a:rPr lang="cs-CZ" sz="1800" i="1" dirty="0">
                <a:latin typeface="Georgia" pitchFamily="18" charset="0"/>
              </a:rPr>
              <a:t>change, but pronunciation </a:t>
            </a:r>
            <a:r>
              <a:rPr lang="cs-CZ" sz="1800" i="1" dirty="0" smtClean="0">
                <a:latin typeface="Georgia" pitchFamily="18" charset="0"/>
              </a:rPr>
              <a:t>does</a:t>
            </a:r>
            <a:r>
              <a:rPr lang="en-US" sz="1800" i="1" dirty="0" smtClean="0">
                <a:latin typeface="Georgia" pitchFamily="18" charset="0"/>
              </a:rPr>
              <a:t>.</a:t>
            </a:r>
            <a:endParaRPr lang="en-US" sz="1800" i="1" dirty="0">
              <a:latin typeface="Georgia" pitchFamily="18" charset="0"/>
            </a:endParaRPr>
          </a:p>
          <a:p>
            <a:pPr marL="0" indent="0">
              <a:buNone/>
            </a:pPr>
            <a:endParaRPr lang="en-GB" sz="2400" b="1" i="1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158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Articles, quantifiers and determiners </a:t>
            </a:r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  <a:endParaRPr lang="cs-CZ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22520"/>
            <a:ext cx="9144000" cy="895118"/>
          </a:xfrm>
        </p:spPr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u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se of articles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singular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07504" y="1484784"/>
            <a:ext cx="8712968" cy="4896544"/>
          </a:xfrm>
          <a:solidFill>
            <a:schemeClr val="bg1">
              <a:lumMod val="85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000" b="1" i="1" dirty="0" smtClean="0">
                <a:latin typeface="Georgia" pitchFamily="18" charset="0"/>
              </a:rPr>
              <a:t>Look at the sentences: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A</a:t>
            </a:r>
            <a:r>
              <a:rPr lang="en-US" sz="2000" dirty="0" smtClean="0">
                <a:latin typeface="Georgia" pitchFamily="18" charset="0"/>
              </a:rPr>
              <a:t> </a:t>
            </a:r>
            <a:r>
              <a:rPr lang="en-US" sz="2000" dirty="0">
                <a:latin typeface="Georgia" pitchFamily="18" charset="0"/>
              </a:rPr>
              <a:t>customer bought shoes in our shop.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800" dirty="0">
                <a:latin typeface="Georgia" pitchFamily="18" charset="0"/>
              </a:rPr>
              <a:t>  We </a:t>
            </a:r>
            <a:r>
              <a:rPr lang="en-US" sz="1800" dirty="0" smtClean="0">
                <a:latin typeface="Georgia" pitchFamily="18" charset="0"/>
              </a:rPr>
              <a:t>don’t </a:t>
            </a:r>
            <a:r>
              <a:rPr lang="en-US" sz="1800" dirty="0">
                <a:latin typeface="Georgia" pitchFamily="18" charset="0"/>
              </a:rPr>
              <a:t>know yet </a:t>
            </a:r>
            <a:r>
              <a:rPr lang="en-US" sz="1800" dirty="0" smtClean="0">
                <a:latin typeface="Georgia" pitchFamily="18" charset="0"/>
              </a:rPr>
              <a:t>who </a:t>
            </a:r>
            <a:r>
              <a:rPr lang="en-US" sz="1800" dirty="0">
                <a:latin typeface="Georgia" pitchFamily="18" charset="0"/>
              </a:rPr>
              <a:t>the person is </a:t>
            </a:r>
            <a:r>
              <a:rPr lang="en-US" sz="1800" dirty="0" smtClean="0">
                <a:latin typeface="Georgia" pitchFamily="18" charset="0"/>
              </a:rPr>
              <a:t>specifically.</a:t>
            </a:r>
            <a:endParaRPr lang="en-US" sz="1800" dirty="0">
              <a:latin typeface="Georgia" pitchFamily="18" charset="0"/>
            </a:endParaRPr>
          </a:p>
          <a:p>
            <a:pPr marL="0" indent="0">
              <a:buNone/>
            </a:pPr>
            <a:endParaRPr lang="en-US" sz="1800" i="1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1800" i="1" dirty="0" smtClean="0">
                <a:latin typeface="Georgia" pitchFamily="18" charset="0"/>
              </a:rPr>
              <a:t>We </a:t>
            </a:r>
            <a:r>
              <a:rPr lang="en-US" sz="1800" i="1" dirty="0">
                <a:latin typeface="Georgia" pitchFamily="18" charset="0"/>
              </a:rPr>
              <a:t>use </a:t>
            </a:r>
            <a:r>
              <a:rPr lang="en-US" sz="18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the indefinite </a:t>
            </a:r>
            <a:r>
              <a:rPr lang="en-US" sz="18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article </a:t>
            </a:r>
            <a:r>
              <a:rPr lang="en-US" sz="1800" i="1" dirty="0">
                <a:latin typeface="Georgia" pitchFamily="18" charset="0"/>
              </a:rPr>
              <a:t>for </a:t>
            </a:r>
            <a:r>
              <a:rPr lang="en-US" sz="1800" b="1" i="1" dirty="0">
                <a:latin typeface="Georgia" pitchFamily="18" charset="0"/>
              </a:rPr>
              <a:t>unspecified </a:t>
            </a:r>
            <a:r>
              <a:rPr lang="en-US" sz="1800" i="1" dirty="0">
                <a:latin typeface="Georgia" pitchFamily="18" charset="0"/>
              </a:rPr>
              <a:t>or</a:t>
            </a:r>
            <a:r>
              <a:rPr lang="en-US" sz="1800" b="1" i="1" dirty="0">
                <a:latin typeface="Georgia" pitchFamily="18" charset="0"/>
              </a:rPr>
              <a:t> unknown </a:t>
            </a:r>
            <a:r>
              <a:rPr lang="en-US" sz="1800" i="1" dirty="0">
                <a:latin typeface="Georgia" pitchFamily="18" charset="0"/>
              </a:rPr>
              <a:t>people/things </a:t>
            </a:r>
            <a:r>
              <a:rPr lang="en-US" sz="1800" i="1" dirty="0" smtClean="0">
                <a:latin typeface="Georgia" pitchFamily="18" charset="0"/>
              </a:rPr>
              <a:t>that </a:t>
            </a:r>
            <a:r>
              <a:rPr lang="en-US" sz="1800" i="1" dirty="0">
                <a:latin typeface="Georgia" pitchFamily="18" charset="0"/>
              </a:rPr>
              <a:t>are </a:t>
            </a:r>
            <a:r>
              <a:rPr lang="en-US" sz="1800" b="1" i="1" dirty="0">
                <a:latin typeface="Georgia" pitchFamily="18" charset="0"/>
              </a:rPr>
              <a:t>count</a:t>
            </a:r>
            <a:r>
              <a:rPr lang="en-US" sz="1800" i="1" dirty="0">
                <a:latin typeface="Georgia" pitchFamily="18" charset="0"/>
              </a:rPr>
              <a:t> and </a:t>
            </a:r>
            <a:r>
              <a:rPr lang="en-US" sz="1800" b="1" i="1" dirty="0">
                <a:latin typeface="Georgia" pitchFamily="18" charset="0"/>
              </a:rPr>
              <a:t>singular</a:t>
            </a:r>
            <a:r>
              <a:rPr lang="en-US" sz="1800" i="1" dirty="0">
                <a:latin typeface="Georgia" pitchFamily="18" charset="0"/>
              </a:rPr>
              <a:t>. </a:t>
            </a:r>
          </a:p>
          <a:p>
            <a:pPr marL="0" indent="0">
              <a:buNone/>
            </a:pPr>
            <a:endParaRPr lang="en-US" sz="1800" dirty="0" smtClean="0">
              <a:latin typeface="Georgia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The</a:t>
            </a:r>
            <a:r>
              <a:rPr lang="en-US" sz="2000" dirty="0" smtClean="0">
                <a:latin typeface="Georgia" pitchFamily="18" charset="0"/>
              </a:rPr>
              <a:t> </a:t>
            </a:r>
            <a:r>
              <a:rPr lang="en-US" sz="2000" dirty="0">
                <a:latin typeface="Georgia" pitchFamily="18" charset="0"/>
              </a:rPr>
              <a:t>customer paid by credit card.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800" dirty="0">
                <a:latin typeface="Georgia" pitchFamily="18" charset="0"/>
              </a:rPr>
              <a:t>   We already know who the person is (= the one who bought shoes in our shop</a:t>
            </a:r>
            <a:r>
              <a:rPr lang="en-US" sz="1800" dirty="0" smtClean="0">
                <a:latin typeface="Georgia" pitchFamily="18" charset="0"/>
              </a:rPr>
              <a:t>).</a:t>
            </a:r>
            <a:endParaRPr lang="en-US" sz="1800" dirty="0">
              <a:latin typeface="Georgia" pitchFamily="18" charset="0"/>
            </a:endParaRPr>
          </a:p>
          <a:p>
            <a:pPr marL="0" indent="0">
              <a:buNone/>
            </a:pPr>
            <a:endParaRPr lang="en-US" sz="1800" i="1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1800" i="1" dirty="0" smtClean="0">
                <a:latin typeface="Georgia" pitchFamily="18" charset="0"/>
              </a:rPr>
              <a:t>We </a:t>
            </a:r>
            <a:r>
              <a:rPr lang="en-US" sz="1800" i="1" dirty="0">
                <a:latin typeface="Georgia" pitchFamily="18" charset="0"/>
              </a:rPr>
              <a:t>use </a:t>
            </a:r>
            <a:r>
              <a:rPr lang="en-US" sz="18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the definite article </a:t>
            </a:r>
            <a:r>
              <a:rPr lang="en-US" sz="1800" i="1" dirty="0">
                <a:latin typeface="Georgia" pitchFamily="18" charset="0"/>
              </a:rPr>
              <a:t>for </a:t>
            </a:r>
            <a:r>
              <a:rPr lang="en-US" sz="1800" b="1" i="1" dirty="0">
                <a:latin typeface="Georgia" pitchFamily="18" charset="0"/>
              </a:rPr>
              <a:t>specific </a:t>
            </a:r>
            <a:r>
              <a:rPr lang="en-US" sz="1800" i="1" dirty="0">
                <a:latin typeface="Georgia" pitchFamily="18" charset="0"/>
              </a:rPr>
              <a:t>or</a:t>
            </a:r>
            <a:r>
              <a:rPr lang="en-US" sz="1800" b="1" i="1" dirty="0">
                <a:latin typeface="Georgia" pitchFamily="18" charset="0"/>
              </a:rPr>
              <a:t> known </a:t>
            </a:r>
            <a:r>
              <a:rPr lang="en-US" sz="1800" i="1" dirty="0" smtClean="0">
                <a:latin typeface="Georgia" pitchFamily="18" charset="0"/>
              </a:rPr>
              <a:t>people/things that </a:t>
            </a:r>
            <a:r>
              <a:rPr lang="en-US" sz="1800" i="1" dirty="0">
                <a:latin typeface="Georgia" pitchFamily="18" charset="0"/>
              </a:rPr>
              <a:t>are </a:t>
            </a:r>
            <a:r>
              <a:rPr lang="en-US" sz="1800" b="1" i="1" dirty="0">
                <a:latin typeface="Georgia" pitchFamily="18" charset="0"/>
              </a:rPr>
              <a:t>count</a:t>
            </a:r>
            <a:r>
              <a:rPr lang="en-US" sz="1800" i="1" dirty="0">
                <a:latin typeface="Georgia" pitchFamily="18" charset="0"/>
              </a:rPr>
              <a:t> and </a:t>
            </a:r>
            <a:r>
              <a:rPr lang="en-US" sz="1800" b="1" i="1" dirty="0">
                <a:latin typeface="Georgia" pitchFamily="18" charset="0"/>
              </a:rPr>
              <a:t>singular</a:t>
            </a:r>
            <a:r>
              <a:rPr lang="en-US" sz="1800" i="1" dirty="0" smtClean="0">
                <a:latin typeface="Georgia" pitchFamily="18" charset="0"/>
              </a:rPr>
              <a:t>.</a:t>
            </a:r>
          </a:p>
          <a:p>
            <a:pPr marL="0" indent="0">
              <a:buNone/>
            </a:pPr>
            <a:endParaRPr lang="en-US" sz="1800" dirty="0" smtClean="0">
              <a:latin typeface="Georgia" pitchFamily="18" charset="0"/>
            </a:endParaRPr>
          </a:p>
          <a:p>
            <a:pPr marL="0" indent="0">
              <a:buNone/>
            </a:pPr>
            <a:endParaRPr lang="en-US" sz="1800" i="1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1800" i="1" dirty="0" smtClean="0">
                <a:latin typeface="Georgia" pitchFamily="18" charset="0"/>
              </a:rPr>
              <a:t>Singular count nouns </a:t>
            </a:r>
            <a:r>
              <a:rPr lang="en-US" sz="1800" b="1" i="1" dirty="0" smtClean="0">
                <a:latin typeface="Georgia" pitchFamily="18" charset="0"/>
              </a:rPr>
              <a:t>always</a:t>
            </a:r>
            <a:r>
              <a:rPr lang="en-US" sz="1800" i="1" dirty="0" smtClean="0">
                <a:latin typeface="Georgia" pitchFamily="18" charset="0"/>
              </a:rPr>
              <a:t> need either a definite or an indefinite article.</a:t>
            </a:r>
            <a:endParaRPr lang="en-US" sz="1800" i="1" dirty="0">
              <a:latin typeface="Georgia" pitchFamily="18" charset="0"/>
            </a:endParaRPr>
          </a:p>
          <a:p>
            <a:pPr marL="0" indent="0">
              <a:buNone/>
            </a:pPr>
            <a:endParaRPr lang="en-GB" sz="2400" b="1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19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Articles, quantifiers and determiners </a:t>
            </a:r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  <a:endParaRPr lang="cs-CZ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22520"/>
            <a:ext cx="9143999" cy="895118"/>
          </a:xfrm>
        </p:spPr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u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se of articles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plural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07504" y="1600200"/>
            <a:ext cx="9039740" cy="4853136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i="1" dirty="0" smtClean="0">
                <a:latin typeface="Georgia" pitchFamily="18" charset="0"/>
              </a:rPr>
              <a:t>Look at the sentences:</a:t>
            </a:r>
            <a:r>
              <a:rPr lang="en-US" sz="2000" dirty="0" smtClean="0">
                <a:latin typeface="Georgia" pitchFamily="18" charset="0"/>
              </a:rPr>
              <a:t>     </a:t>
            </a:r>
          </a:p>
          <a:p>
            <a:pPr marL="0" indent="0">
              <a:buNone/>
            </a:pPr>
            <a:endParaRPr lang="en-US" sz="2000" dirty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Georgia" pitchFamily="18" charset="0"/>
              </a:rPr>
              <a:t>     Customers </a:t>
            </a:r>
            <a:r>
              <a:rPr lang="en-US" sz="2000" dirty="0">
                <a:latin typeface="Georgia" pitchFamily="18" charset="0"/>
              </a:rPr>
              <a:t>buy shoes in our shop.</a:t>
            </a:r>
          </a:p>
          <a:p>
            <a:pPr marL="0" indent="0">
              <a:buNone/>
            </a:pPr>
            <a:r>
              <a:rPr lang="en-US" sz="1800" dirty="0" smtClean="0">
                <a:latin typeface="Georgia" pitchFamily="18" charset="0"/>
              </a:rPr>
              <a:t>  We mean a </a:t>
            </a:r>
            <a:r>
              <a:rPr lang="en-US" sz="1800" dirty="0">
                <a:latin typeface="Georgia" pitchFamily="18" charset="0"/>
              </a:rPr>
              <a:t>group of people, customers in general =&gt; no </a:t>
            </a:r>
            <a:r>
              <a:rPr lang="en-US" sz="1800" dirty="0" smtClean="0">
                <a:latin typeface="Georgia" pitchFamily="18" charset="0"/>
              </a:rPr>
              <a:t>article (the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zero article</a:t>
            </a:r>
            <a:r>
              <a:rPr lang="en-US" sz="1800" dirty="0" smtClean="0">
                <a:latin typeface="Georgia" pitchFamily="18" charset="0"/>
              </a:rPr>
              <a:t>).</a:t>
            </a:r>
            <a:endParaRPr lang="en-US" sz="1800" dirty="0">
              <a:latin typeface="Georgia" pitchFamily="18" charset="0"/>
            </a:endParaRPr>
          </a:p>
          <a:p>
            <a:pPr marL="0" indent="0">
              <a:buNone/>
            </a:pPr>
            <a:endParaRPr lang="en-US" sz="1800" i="1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1800" i="1" dirty="0" smtClean="0">
                <a:latin typeface="Georgia" pitchFamily="18" charset="0"/>
              </a:rPr>
              <a:t>We </a:t>
            </a:r>
            <a:r>
              <a:rPr lang="en-US" sz="18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don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’</a:t>
            </a:r>
            <a:r>
              <a:rPr lang="en-US" sz="18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t </a:t>
            </a:r>
            <a:r>
              <a:rPr lang="en-US" sz="18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use an article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en-US" sz="1800" i="1" dirty="0">
                <a:latin typeface="Georgia" pitchFamily="18" charset="0"/>
              </a:rPr>
              <a:t>for </a:t>
            </a:r>
            <a:r>
              <a:rPr lang="en-US" sz="1800" b="1" i="1" dirty="0">
                <a:latin typeface="Georgia" pitchFamily="18" charset="0"/>
              </a:rPr>
              <a:t>unspecified </a:t>
            </a:r>
            <a:r>
              <a:rPr lang="en-US" sz="1800" i="1" dirty="0">
                <a:latin typeface="Georgia" pitchFamily="18" charset="0"/>
              </a:rPr>
              <a:t>or</a:t>
            </a:r>
            <a:r>
              <a:rPr lang="en-US" sz="1800" b="1" i="1" dirty="0">
                <a:latin typeface="Georgia" pitchFamily="18" charset="0"/>
              </a:rPr>
              <a:t> unknown </a:t>
            </a:r>
            <a:r>
              <a:rPr lang="en-US" sz="1800" i="1" dirty="0">
                <a:latin typeface="Georgia" pitchFamily="18" charset="0"/>
              </a:rPr>
              <a:t>people/things </a:t>
            </a:r>
            <a:r>
              <a:rPr lang="en-US" sz="1800" i="1" dirty="0" smtClean="0">
                <a:latin typeface="Georgia" pitchFamily="18" charset="0"/>
              </a:rPr>
              <a:t>that </a:t>
            </a:r>
            <a:r>
              <a:rPr lang="en-US" sz="1800" i="1" dirty="0">
                <a:latin typeface="Georgia" pitchFamily="18" charset="0"/>
              </a:rPr>
              <a:t>are </a:t>
            </a:r>
            <a:r>
              <a:rPr lang="en-US" sz="1800" b="1" i="1" dirty="0">
                <a:latin typeface="Georgia" pitchFamily="18" charset="0"/>
              </a:rPr>
              <a:t>count</a:t>
            </a:r>
            <a:r>
              <a:rPr lang="en-US" sz="1800" i="1" dirty="0">
                <a:latin typeface="Georgia" pitchFamily="18" charset="0"/>
              </a:rPr>
              <a:t> and </a:t>
            </a:r>
            <a:r>
              <a:rPr lang="en-US" sz="1800" b="1" i="1" dirty="0">
                <a:latin typeface="Georgia" pitchFamily="18" charset="0"/>
              </a:rPr>
              <a:t>plural</a:t>
            </a:r>
            <a:r>
              <a:rPr lang="en-US" sz="1800" i="1" dirty="0" smtClean="0">
                <a:latin typeface="Georgia" pitchFamily="18" charset="0"/>
              </a:rPr>
              <a:t>.</a:t>
            </a:r>
          </a:p>
          <a:p>
            <a:pPr marL="0" indent="0">
              <a:buNone/>
            </a:pPr>
            <a:endParaRPr lang="en-US" sz="2000" b="1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The</a:t>
            </a:r>
            <a:r>
              <a:rPr lang="en-US" sz="2000" dirty="0" smtClean="0">
                <a:latin typeface="Georgia" pitchFamily="18" charset="0"/>
              </a:rPr>
              <a:t> </a:t>
            </a:r>
            <a:r>
              <a:rPr lang="en-US" sz="2000" dirty="0">
                <a:latin typeface="Georgia" pitchFamily="18" charset="0"/>
              </a:rPr>
              <a:t>customers are always satisfied.</a:t>
            </a:r>
          </a:p>
          <a:p>
            <a:pPr marL="0" indent="0">
              <a:buNone/>
            </a:pPr>
            <a:r>
              <a:rPr lang="en-US" sz="1800" dirty="0" smtClean="0">
                <a:latin typeface="Georgia" pitchFamily="18" charset="0"/>
              </a:rPr>
              <a:t>  We mean the specific </a:t>
            </a:r>
            <a:r>
              <a:rPr lang="en-US" sz="1800" dirty="0">
                <a:latin typeface="Georgia" pitchFamily="18" charset="0"/>
              </a:rPr>
              <a:t>customers who buy shoes in our </a:t>
            </a:r>
            <a:r>
              <a:rPr lang="en-US" sz="1800" dirty="0" smtClean="0">
                <a:latin typeface="Georgia" pitchFamily="18" charset="0"/>
              </a:rPr>
              <a:t>shop.</a:t>
            </a:r>
            <a:endParaRPr lang="en-US" sz="1800" dirty="0">
              <a:latin typeface="Georgia" pitchFamily="18" charset="0"/>
            </a:endParaRPr>
          </a:p>
          <a:p>
            <a:pPr marL="0" indent="0">
              <a:buNone/>
            </a:pPr>
            <a:endParaRPr lang="en-US" sz="1800" i="1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US" sz="1800" i="1" dirty="0" smtClean="0">
                <a:latin typeface="Georgia" pitchFamily="18" charset="0"/>
              </a:rPr>
              <a:t>We </a:t>
            </a:r>
            <a:r>
              <a:rPr lang="en-US" sz="1800" i="1" dirty="0">
                <a:latin typeface="Georgia" pitchFamily="18" charset="0"/>
              </a:rPr>
              <a:t>use </a:t>
            </a:r>
            <a:r>
              <a:rPr lang="en-US" sz="18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the definite article </a:t>
            </a:r>
            <a:r>
              <a:rPr lang="en-US" sz="1800" i="1" dirty="0">
                <a:latin typeface="Georgia" pitchFamily="18" charset="0"/>
              </a:rPr>
              <a:t>for </a:t>
            </a:r>
            <a:r>
              <a:rPr lang="en-US" sz="1800" b="1" i="1" dirty="0">
                <a:latin typeface="Georgia" pitchFamily="18" charset="0"/>
              </a:rPr>
              <a:t>specific </a:t>
            </a:r>
            <a:r>
              <a:rPr lang="en-US" sz="1800" i="1" dirty="0">
                <a:latin typeface="Georgia" pitchFamily="18" charset="0"/>
              </a:rPr>
              <a:t>or</a:t>
            </a:r>
            <a:r>
              <a:rPr lang="en-US" sz="1800" b="1" i="1" dirty="0">
                <a:latin typeface="Georgia" pitchFamily="18" charset="0"/>
              </a:rPr>
              <a:t> known </a:t>
            </a:r>
            <a:r>
              <a:rPr lang="en-US" sz="1800" i="1" dirty="0" smtClean="0">
                <a:latin typeface="Georgia" pitchFamily="18" charset="0"/>
              </a:rPr>
              <a:t>people/things that </a:t>
            </a:r>
            <a:r>
              <a:rPr lang="en-US" sz="1800" i="1" dirty="0">
                <a:latin typeface="Georgia" pitchFamily="18" charset="0"/>
              </a:rPr>
              <a:t>are </a:t>
            </a:r>
            <a:r>
              <a:rPr lang="en-US" sz="1800" b="1" i="1" dirty="0">
                <a:latin typeface="Georgia" pitchFamily="18" charset="0"/>
              </a:rPr>
              <a:t>count</a:t>
            </a:r>
            <a:r>
              <a:rPr lang="en-US" sz="1800" i="1" dirty="0">
                <a:latin typeface="Georgia" pitchFamily="18" charset="0"/>
              </a:rPr>
              <a:t> and </a:t>
            </a:r>
            <a:r>
              <a:rPr lang="en-US" sz="1800" b="1" i="1" dirty="0">
                <a:latin typeface="Georgia" pitchFamily="18" charset="0"/>
              </a:rPr>
              <a:t>plural</a:t>
            </a:r>
            <a:r>
              <a:rPr lang="en-US" sz="1800" i="1" dirty="0" smtClean="0">
                <a:latin typeface="Georgia" pitchFamily="18" charset="0"/>
              </a:rPr>
              <a:t>.</a:t>
            </a:r>
          </a:p>
          <a:p>
            <a:pPr marL="0" indent="0">
              <a:buNone/>
            </a:pPr>
            <a:endParaRPr lang="en-US" sz="1800" b="1" i="1" dirty="0">
              <a:latin typeface="Georgia" pitchFamily="18" charset="0"/>
            </a:endParaRPr>
          </a:p>
          <a:p>
            <a:pPr marL="0" indent="0">
              <a:buNone/>
            </a:pPr>
            <a:endParaRPr lang="en-GB" sz="1800" b="1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55575" y="2365891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Ø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62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B I-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IB I-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IB I-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IB I-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IB I-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IB I-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IB I-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8_IB I-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IB I-1</Template>
  <TotalTime>3664</TotalTime>
  <Words>3869</Words>
  <Application>Microsoft Office PowerPoint</Application>
  <PresentationFormat>Předvádění na obrazovce (4:3)</PresentationFormat>
  <Paragraphs>734</Paragraphs>
  <Slides>42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8</vt:i4>
      </vt:variant>
      <vt:variant>
        <vt:lpstr>Nadpisy snímků</vt:lpstr>
      </vt:variant>
      <vt:variant>
        <vt:i4>42</vt:i4>
      </vt:variant>
    </vt:vector>
  </HeadingPairs>
  <TitlesOfParts>
    <vt:vector size="50" baseType="lpstr">
      <vt:lpstr>IB I-1</vt:lpstr>
      <vt:lpstr>1_IB I-1</vt:lpstr>
      <vt:lpstr>2_IB I-1</vt:lpstr>
      <vt:lpstr>4_IB I-1</vt:lpstr>
      <vt:lpstr>5_IB I-1</vt:lpstr>
      <vt:lpstr>6_IB I-1</vt:lpstr>
      <vt:lpstr>7_IB I-1</vt:lpstr>
      <vt:lpstr>8_IB I-1</vt:lpstr>
      <vt:lpstr> Articles, quantifiers and determiners</vt:lpstr>
      <vt:lpstr>countability</vt:lpstr>
      <vt:lpstr>countability</vt:lpstr>
      <vt:lpstr>much, many, few, little</vt:lpstr>
      <vt:lpstr>this, that, these, those</vt:lpstr>
      <vt:lpstr>the indefinite article</vt:lpstr>
      <vt:lpstr>the definite article</vt:lpstr>
      <vt:lpstr>use of articles – singular</vt:lpstr>
      <vt:lpstr>use of articles – plural</vt:lpstr>
      <vt:lpstr>use of articles – non-count nouns</vt:lpstr>
      <vt:lpstr>use of articles</vt:lpstr>
      <vt:lpstr>use of articles</vt:lpstr>
      <vt:lpstr>indefinite article – summary</vt:lpstr>
      <vt:lpstr>definite article – summary</vt:lpstr>
      <vt:lpstr>no article – summary</vt:lpstr>
      <vt:lpstr>practice</vt:lpstr>
      <vt:lpstr>the indefinite article</vt:lpstr>
      <vt:lpstr>the indefinite article</vt:lpstr>
      <vt:lpstr>the indefinite article</vt:lpstr>
      <vt:lpstr>the definite article</vt:lpstr>
      <vt:lpstr>the definite article</vt:lpstr>
      <vt:lpstr>the definite article</vt:lpstr>
      <vt:lpstr>the definite article</vt:lpstr>
      <vt:lpstr>the zero article</vt:lpstr>
      <vt:lpstr>the zero article</vt:lpstr>
      <vt:lpstr>the zero article</vt:lpstr>
      <vt:lpstr>practice</vt:lpstr>
      <vt:lpstr>determiners: another, other, the other</vt:lpstr>
      <vt:lpstr>determiners: the others, others</vt:lpstr>
      <vt:lpstr>practice</vt:lpstr>
      <vt:lpstr>quantifiers:  little, a little, few, a few</vt:lpstr>
      <vt:lpstr>practice</vt:lpstr>
      <vt:lpstr>quantifiers: both, neither, either, all, no, any </vt:lpstr>
      <vt:lpstr>practice</vt:lpstr>
      <vt:lpstr>quantifiers as nouns and with ‘of’ </vt:lpstr>
      <vt:lpstr>quantifiers: all, every, each</vt:lpstr>
      <vt:lpstr>practice</vt:lpstr>
      <vt:lpstr>quantifying non-count nouns</vt:lpstr>
      <vt:lpstr>count/non-count nouns</vt:lpstr>
      <vt:lpstr>making generalisations</vt:lpstr>
      <vt:lpstr>article tips for Czech speakers</vt:lpstr>
      <vt:lpstr>sources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Petra Wachsmuthová</dc:creator>
  <cp:lastModifiedBy>Lukáčová Eva</cp:lastModifiedBy>
  <cp:revision>303</cp:revision>
  <cp:lastPrinted>2014-07-04T08:59:47Z</cp:lastPrinted>
  <dcterms:created xsi:type="dcterms:W3CDTF">2013-09-02T10:58:55Z</dcterms:created>
  <dcterms:modified xsi:type="dcterms:W3CDTF">2014-10-06T07:38:07Z</dcterms:modified>
</cp:coreProperties>
</file>