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44" r:id="rId5"/>
    <p:sldMasterId id="2147483756" r:id="rId6"/>
  </p:sldMasterIdLst>
  <p:notesMasterIdLst>
    <p:notesMasterId r:id="rId43"/>
  </p:notesMasterIdLst>
  <p:sldIdLst>
    <p:sldId id="334" r:id="rId7"/>
    <p:sldId id="328" r:id="rId8"/>
    <p:sldId id="290" r:id="rId9"/>
    <p:sldId id="297" r:id="rId10"/>
    <p:sldId id="299" r:id="rId11"/>
    <p:sldId id="335" r:id="rId12"/>
    <p:sldId id="314" r:id="rId13"/>
    <p:sldId id="263" r:id="rId14"/>
    <p:sldId id="315" r:id="rId15"/>
    <p:sldId id="330" r:id="rId16"/>
    <p:sldId id="302" r:id="rId17"/>
    <p:sldId id="316" r:id="rId18"/>
    <p:sldId id="308" r:id="rId19"/>
    <p:sldId id="333" r:id="rId20"/>
    <p:sldId id="317" r:id="rId21"/>
    <p:sldId id="331" r:id="rId22"/>
    <p:sldId id="320" r:id="rId23"/>
    <p:sldId id="313" r:id="rId24"/>
    <p:sldId id="307" r:id="rId25"/>
    <p:sldId id="319" r:id="rId26"/>
    <p:sldId id="332" r:id="rId27"/>
    <p:sldId id="305" r:id="rId28"/>
    <p:sldId id="303" r:id="rId29"/>
    <p:sldId id="327" r:id="rId30"/>
    <p:sldId id="304" r:id="rId31"/>
    <p:sldId id="318" r:id="rId32"/>
    <p:sldId id="323" r:id="rId33"/>
    <p:sldId id="326" r:id="rId34"/>
    <p:sldId id="309" r:id="rId35"/>
    <p:sldId id="280" r:id="rId36"/>
    <p:sldId id="311" r:id="rId37"/>
    <p:sldId id="312" r:id="rId38"/>
    <p:sldId id="325" r:id="rId39"/>
    <p:sldId id="322" r:id="rId40"/>
    <p:sldId id="321" r:id="rId41"/>
    <p:sldId id="298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F4DC98F-BE6E-4B47-860E-3871BDB29A11}">
          <p14:sldIdLst>
            <p14:sldId id="334"/>
            <p14:sldId id="328"/>
            <p14:sldId id="290"/>
            <p14:sldId id="297"/>
            <p14:sldId id="299"/>
            <p14:sldId id="335"/>
            <p14:sldId id="314"/>
            <p14:sldId id="263"/>
            <p14:sldId id="315"/>
            <p14:sldId id="330"/>
            <p14:sldId id="302"/>
            <p14:sldId id="316"/>
            <p14:sldId id="308"/>
            <p14:sldId id="333"/>
            <p14:sldId id="317"/>
            <p14:sldId id="331"/>
            <p14:sldId id="320"/>
            <p14:sldId id="313"/>
            <p14:sldId id="307"/>
            <p14:sldId id="319"/>
            <p14:sldId id="332"/>
            <p14:sldId id="305"/>
            <p14:sldId id="303"/>
            <p14:sldId id="327"/>
            <p14:sldId id="304"/>
            <p14:sldId id="318"/>
            <p14:sldId id="323"/>
            <p14:sldId id="326"/>
            <p14:sldId id="309"/>
            <p14:sldId id="280"/>
            <p14:sldId id="311"/>
            <p14:sldId id="312"/>
            <p14:sldId id="325"/>
            <p14:sldId id="322"/>
            <p14:sldId id="321"/>
            <p14:sldId id="29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káčová Eva" initials="LE" lastIdx="22" clrIdx="0"/>
  <p:cmAuthor id="1" name="Puncocharova Eva" initials="PE" lastIdx="10" clrIdx="1"/>
  <p:cmAuthor id="2" name="Wachsmuthova" initials="W" lastIdx="1" clrIdx="2"/>
  <p:cmAuthor id="3" name="Pojslova Blanka" initials="PB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414"/>
    <a:srgbClr val="81D9B7"/>
    <a:srgbClr val="5C9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737" autoAdjust="0"/>
  </p:normalViewPr>
  <p:slideViewPr>
    <p:cSldViewPr>
      <p:cViewPr>
        <p:scale>
          <a:sx n="73" d="100"/>
          <a:sy n="73" d="100"/>
        </p:scale>
        <p:origin x="-1074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7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14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2BDDE-127A-47CC-BA56-26714A6FD8A5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08248-FB05-44A4-9C7D-3325E141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404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08248-FB05-44A4-9C7D-3325E1411C3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20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08248-FB05-44A4-9C7D-3325E1411C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62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24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64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931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2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428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394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307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00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230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135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70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233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284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717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042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9734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3142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988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37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88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009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07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8692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892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20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926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8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34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909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0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4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9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98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5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3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4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6805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The presentation is divided into three levels:</a:t>
            </a:r>
          </a:p>
          <a:p>
            <a:pPr marL="0" indent="0">
              <a:buNone/>
            </a:pPr>
            <a:endParaRPr lang="en-GB" sz="1800" b="1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b="1" i="1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i="1" dirty="0" smtClean="0">
                <a:latin typeface="Georgia" panose="02040502050405020303" pitchFamily="18" charset="0"/>
              </a:rPr>
              <a:t>		</a:t>
            </a:r>
            <a:r>
              <a:rPr lang="en-GB" sz="2400" i="1" dirty="0" smtClean="0">
                <a:latin typeface="Georgia" panose="02040502050405020303" pitchFamily="18" charset="0"/>
              </a:rPr>
              <a:t>= Lower-intermediate/Intermediate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		= Upper-intermediate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		= Advanced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3852" y="423450"/>
            <a:ext cx="8229600" cy="1143000"/>
          </a:xfrm>
        </p:spPr>
        <p:txBody>
          <a:bodyPr/>
          <a:lstStyle/>
          <a:p>
            <a:r>
              <a:rPr lang="en-GB" b="1" dirty="0">
                <a:latin typeface="Georgia" panose="02040502050405020303" pitchFamily="18" charset="0"/>
              </a:rPr>
              <a:t> Overview of </a:t>
            </a:r>
            <a:r>
              <a:rPr lang="en-GB" b="1" dirty="0" smtClean="0">
                <a:latin typeface="Georgia" panose="02040502050405020303" pitchFamily="18" charset="0"/>
              </a:rPr>
              <a:t>tenses</a:t>
            </a:r>
            <a:endParaRPr lang="en-GB" b="1" dirty="0">
              <a:latin typeface="Georgia" panose="02040502050405020303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763688" y="2816932"/>
            <a:ext cx="504056" cy="5040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1763688" y="3420001"/>
            <a:ext cx="504056" cy="50405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1763688" y="4030447"/>
            <a:ext cx="504056" cy="50405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8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7811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Read the present perfect sentences and complete them with the correct word. Use each word only once.</a:t>
            </a: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200" b="1" cap="small" dirty="0" smtClean="0">
                <a:solidFill>
                  <a:prstClr val="black"/>
                </a:solidFill>
                <a:latin typeface="Georgia" panose="02040502050405020303" pitchFamily="18" charset="0"/>
              </a:rPr>
              <a:t>already, ever, for, never, since, yet</a:t>
            </a: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We haven’t received any complaints</a:t>
            </a:r>
            <a:r>
              <a:rPr lang="cs-CZ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________.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She’s ________ finished the report. She’s a quick worker.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They’ve been in France ________ five months.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Have you ________ worked for a German company?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I’ve known Charles ________ he joined our company.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I’ve ________ given a presentation </a:t>
            </a:r>
            <a:r>
              <a:rPr lang="cs-CZ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in front 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of</a:t>
            </a:r>
            <a:r>
              <a:rPr lang="cs-CZ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so many people. This is the first time for me.</a:t>
            </a:r>
          </a:p>
          <a:p>
            <a:pPr marL="457200" lvl="0" indent="-457200">
              <a:buFont typeface="+mj-lt"/>
              <a:buAutoNum type="arabicPeriod"/>
            </a:pPr>
            <a:endParaRPr lang="en-GB" sz="20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5220072" y="3264979"/>
            <a:ext cx="617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yet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578006" y="3645024"/>
            <a:ext cx="1235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already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833640" y="3994193"/>
            <a:ext cx="617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for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195737" y="4353605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ever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318253" y="4725692"/>
            <a:ext cx="965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since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492078" y="508942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never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99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12923" y="0"/>
            <a:ext cx="9153939" cy="5184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8"/>
            <a:ext cx="9157183" cy="34822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700808"/>
            <a:ext cx="8352928" cy="2736304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’ve</a:t>
            </a:r>
            <a:r>
              <a:rPr lang="en-GB" sz="2200" i="1" dirty="0" smtClean="0"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spent</a:t>
            </a:r>
            <a:r>
              <a:rPr lang="en-GB" sz="2200" i="1" dirty="0" smtClean="0">
                <a:latin typeface="Georgia" panose="02040502050405020303" pitchFamily="18" charset="0"/>
              </a:rPr>
              <a:t> a semester in Greece.</a:t>
            </a:r>
            <a:endParaRPr lang="cs-CZ" sz="2200" i="1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In 2002, I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spent</a:t>
            </a:r>
            <a:r>
              <a:rPr lang="en-GB" sz="2200" i="1" dirty="0" smtClean="0">
                <a:latin typeface="Georgia" panose="02040502050405020303" pitchFamily="18" charset="0"/>
              </a:rPr>
              <a:t> a semester in Greece.</a:t>
            </a:r>
            <a:endParaRPr lang="cs-CZ" sz="2200" i="1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He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’s been married </a:t>
            </a:r>
            <a:r>
              <a:rPr lang="en-GB" sz="2200" i="1" dirty="0" smtClean="0">
                <a:latin typeface="Georgia" panose="02040502050405020303" pitchFamily="18" charset="0"/>
              </a:rPr>
              <a:t>for 30 years and is still very happy.</a:t>
            </a:r>
            <a:endParaRPr lang="cs-CZ" sz="2200" i="1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married</a:t>
            </a:r>
            <a:r>
              <a:rPr lang="en-GB" sz="2200" i="1" dirty="0" smtClean="0">
                <a:latin typeface="Georgia" panose="02040502050405020303" pitchFamily="18" charset="0"/>
              </a:rPr>
              <a:t> for 30 years and then got divorced.</a:t>
            </a: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3"/>
            <a:ext cx="2230235" cy="595771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184566"/>
              </p:ext>
            </p:extLst>
          </p:nvPr>
        </p:nvGraphicFramePr>
        <p:xfrm>
          <a:off x="932248" y="4293096"/>
          <a:ext cx="7272808" cy="19751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72408"/>
                <a:gridCol w="3600400"/>
              </a:tblGrid>
              <a:tr h="37621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present perfect</a:t>
                      </a:r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past simple</a:t>
                      </a:r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58368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1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940526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5" y="423450"/>
            <a:ext cx="8926978" cy="1175658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present perfect vs past simple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80012" y="4676556"/>
            <a:ext cx="3492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with words that describe finished times, e.g. </a:t>
            </a:r>
            <a:r>
              <a:rPr lang="en-GB" b="1" i="1" dirty="0" smtClean="0">
                <a:solidFill>
                  <a:schemeClr val="bg1"/>
                </a:solidFill>
              </a:rPr>
              <a:t>yesterday</a:t>
            </a:r>
            <a:r>
              <a:rPr lang="en-GB" b="1" dirty="0" smtClean="0">
                <a:solidFill>
                  <a:schemeClr val="bg1"/>
                </a:solidFill>
              </a:rPr>
              <a:t>, </a:t>
            </a:r>
            <a:r>
              <a:rPr lang="en-GB" b="1" i="1" dirty="0" smtClean="0">
                <a:solidFill>
                  <a:schemeClr val="bg1"/>
                </a:solidFill>
              </a:rPr>
              <a:t>last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b="1" i="1" dirty="0" smtClean="0">
                <a:solidFill>
                  <a:schemeClr val="bg1"/>
                </a:solidFill>
              </a:rPr>
              <a:t>week</a:t>
            </a:r>
            <a:r>
              <a:rPr lang="cs-CZ" b="1" i="1" dirty="0">
                <a:solidFill>
                  <a:schemeClr val="bg1"/>
                </a:solidFill>
              </a:rPr>
              <a:t> </a:t>
            </a:r>
            <a:r>
              <a:rPr lang="cs-CZ" b="1" i="1" dirty="0" smtClean="0">
                <a:solidFill>
                  <a:schemeClr val="bg1"/>
                </a:solidFill>
              </a:rPr>
              <a:t>(b)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80012" y="5343742"/>
            <a:ext cx="3492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with </a:t>
            </a:r>
            <a:r>
              <a:rPr lang="en-GB" b="1" i="1" dirty="0" smtClean="0">
                <a:solidFill>
                  <a:schemeClr val="bg1"/>
                </a:solidFill>
              </a:rPr>
              <a:t>for</a:t>
            </a:r>
            <a:r>
              <a:rPr lang="en-GB" b="1" dirty="0" smtClean="0">
                <a:solidFill>
                  <a:schemeClr val="bg1"/>
                </a:solidFill>
              </a:rPr>
              <a:t>, to talk about action that </a:t>
            </a:r>
            <a:r>
              <a:rPr lang="en-GB" dirty="0" smtClean="0">
                <a:solidFill>
                  <a:schemeClr val="bg1"/>
                </a:solidFill>
              </a:rPr>
              <a:t>happened</a:t>
            </a:r>
            <a:r>
              <a:rPr lang="en-GB" b="1" dirty="0" smtClean="0">
                <a:solidFill>
                  <a:schemeClr val="bg1"/>
                </a:solidFill>
              </a:rPr>
              <a:t> during a period of time and has finished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i="1" dirty="0" smtClean="0">
                <a:solidFill>
                  <a:schemeClr val="bg1"/>
                </a:solidFill>
              </a:rPr>
              <a:t>(d)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019897" y="4653136"/>
            <a:ext cx="3525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past action when you do not say when exactly it happened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i="1" dirty="0">
                <a:solidFill>
                  <a:schemeClr val="bg1"/>
                </a:solidFill>
              </a:rPr>
              <a:t>(a)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19897" y="5373216"/>
            <a:ext cx="35152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with </a:t>
            </a:r>
            <a:r>
              <a:rPr lang="en-GB" b="1" i="1" dirty="0" smtClean="0">
                <a:solidFill>
                  <a:schemeClr val="bg1"/>
                </a:solidFill>
              </a:rPr>
              <a:t>for</a:t>
            </a:r>
            <a:r>
              <a:rPr lang="en-GB" b="1" dirty="0" smtClean="0">
                <a:solidFill>
                  <a:schemeClr val="bg1"/>
                </a:solidFill>
              </a:rPr>
              <a:t>, to talk about action that started in the past and still continues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i="1" dirty="0" smtClean="0">
                <a:solidFill>
                  <a:schemeClr val="bg1"/>
                </a:solidFill>
              </a:rPr>
              <a:t>(c)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2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4" grpId="0"/>
      <p:bldP spid="10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1" y="522520"/>
            <a:ext cx="8854971" cy="895118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7811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800" b="1" i="1" dirty="0">
                <a:solidFill>
                  <a:prstClr val="black"/>
                </a:solidFill>
                <a:latin typeface="Georgia" panose="02040502050405020303" pitchFamily="18" charset="0"/>
              </a:rPr>
              <a:t>Read the sentences and complete them with the correct form of the present perfect or the</a:t>
            </a:r>
            <a:r>
              <a:rPr lang="cs-CZ" sz="1800" b="1" i="1" dirty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1800" b="1" i="1" dirty="0">
                <a:solidFill>
                  <a:prstClr val="black"/>
                </a:solidFill>
                <a:latin typeface="Georgia" panose="02040502050405020303" pitchFamily="18" charset="0"/>
              </a:rPr>
              <a:t>past simple.</a:t>
            </a:r>
          </a:p>
          <a:p>
            <a:pPr marL="0" lvl="0" indent="0">
              <a:buNone/>
            </a:pPr>
            <a:endParaRPr lang="en-GB" sz="1800" b="1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>
                <a:solidFill>
                  <a:prstClr val="black"/>
                </a:solidFill>
                <a:latin typeface="Georgia" panose="02040502050405020303" pitchFamily="18" charset="0"/>
              </a:rPr>
              <a:t>I ______________ (</a:t>
            </a:r>
            <a:r>
              <a:rPr lang="en-GB" sz="2000" i="1" dirty="0">
                <a:solidFill>
                  <a:prstClr val="black"/>
                </a:solidFill>
                <a:latin typeface="Georgia" panose="02040502050405020303" pitchFamily="18" charset="0"/>
              </a:rPr>
              <a:t>not email</a:t>
            </a:r>
            <a:r>
              <a:rPr lang="en-GB" sz="2000" dirty="0">
                <a:solidFill>
                  <a:prstClr val="black"/>
                </a:solidFill>
                <a:latin typeface="Georgia" panose="02040502050405020303" pitchFamily="18" charset="0"/>
              </a:rPr>
              <a:t>) him yet.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You don’t have to introduce us. We 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meet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Last year I __________ 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go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to Milan for a trade fair.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__________ you ever 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speak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in front of a large audience?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company __________ 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grow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a lot since they __________ 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start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in 2010.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Steve Jobs 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be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CEO of Apple for 14 years. He 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die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in 2011. </a:t>
            </a:r>
          </a:p>
          <a:p>
            <a:pPr marL="0" indent="0">
              <a:buNone/>
            </a:pPr>
            <a:endParaRPr lang="en-GB" sz="24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4781153" y="2909065"/>
            <a:ext cx="1235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’ve met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278076" y="3263741"/>
            <a:ext cx="1022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went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490027" y="4293096"/>
            <a:ext cx="1621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has grown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923830" y="4293096"/>
            <a:ext cx="1239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started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245503" y="4975889"/>
            <a:ext cx="814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071135" y="2536607"/>
            <a:ext cx="2348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haven’t emailed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371320" y="4975889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died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039225" y="3634383"/>
            <a:ext cx="1022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Have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858051" y="3634383"/>
            <a:ext cx="130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spoken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83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9" grpId="0"/>
      <p:bldP spid="20" grpId="0"/>
      <p:bldP spid="21" grpId="0"/>
      <p:bldP spid="22" grpId="0"/>
      <p:bldP spid="23" grpId="0"/>
      <p:bldP spid="18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1250296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state verbs &amp; actions verbs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72815"/>
            <a:ext cx="8640960" cy="4032449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sentence: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need</a:t>
            </a:r>
            <a:r>
              <a:rPr lang="en-GB" sz="22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a few days off.</a:t>
            </a:r>
          </a:p>
          <a:p>
            <a:pPr marL="0" indent="0">
              <a:buNone/>
            </a:pPr>
            <a:r>
              <a:rPr lang="en-GB" sz="2200" dirty="0" smtClean="0">
                <a:latin typeface="Georgia" panose="02040502050405020303" pitchFamily="18" charset="0"/>
              </a:rPr>
              <a:t>Some verbs are never or rarely used in continuous forms. These are called </a:t>
            </a:r>
            <a:r>
              <a:rPr lang="en-GB" sz="2200" b="1" dirty="0" smtClean="0">
                <a:latin typeface="Georgia" panose="02040502050405020303" pitchFamily="18" charset="0"/>
              </a:rPr>
              <a:t>state verbs</a:t>
            </a:r>
            <a:r>
              <a:rPr lang="en-GB" sz="2200" dirty="0" smtClean="0">
                <a:latin typeface="Georgia" panose="02040502050405020303" pitchFamily="18" charset="0"/>
              </a:rPr>
              <a:t>. They often refer to states rather than actions.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sz="2200" i="1" dirty="0" smtClean="0">
                <a:latin typeface="Georgia" panose="02040502050405020303" pitchFamily="18" charset="0"/>
              </a:rPr>
              <a:t>I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see </a:t>
            </a:r>
            <a:r>
              <a:rPr lang="en-GB" sz="2200" i="1" dirty="0" smtClean="0">
                <a:latin typeface="Georgia" panose="02040502050405020303" pitchFamily="18" charset="0"/>
              </a:rPr>
              <a:t>what you mean. 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’m seeing </a:t>
            </a:r>
            <a:r>
              <a:rPr lang="en-GB" sz="2200" i="1" dirty="0" smtClean="0">
                <a:latin typeface="Georgia" panose="02040502050405020303" pitchFamily="18" charset="0"/>
              </a:rPr>
              <a:t>the doctor tomorrow. </a:t>
            </a:r>
          </a:p>
          <a:p>
            <a:pPr marL="0" lvl="4" indent="0">
              <a:buNone/>
            </a:pPr>
            <a:endParaRPr lang="en-GB" sz="2200" i="1" spc="-10" dirty="0" smtClean="0">
              <a:latin typeface="Georgia" panose="02040502050405020303" pitchFamily="18" charset="0"/>
            </a:endParaRPr>
          </a:p>
          <a:p>
            <a:pPr marL="0" lvl="4" indent="0">
              <a:buNone/>
            </a:pPr>
            <a:r>
              <a:rPr lang="en-GB" sz="2200" spc="-10" dirty="0" smtClean="0">
                <a:latin typeface="Georgia" panose="02040502050405020303" pitchFamily="18" charset="0"/>
              </a:rPr>
              <a:t>Some verbs are NOT used in continuous forms if they have certain meanings. They often refer to mental states or to perception.</a:t>
            </a:r>
            <a:endParaRPr lang="en-GB" sz="2200" dirty="0" smtClean="0">
              <a:latin typeface="Georgia" panose="02040502050405020303" pitchFamily="18" charset="0"/>
            </a:endParaRPr>
          </a:p>
          <a:p>
            <a:pPr marL="0" lvl="4" indent="0">
              <a:buNone/>
            </a:pPr>
            <a:endParaRPr lang="en-GB" sz="22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04942" y="3239102"/>
            <a:ext cx="23632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Georgia" panose="02040502050405020303" pitchFamily="18" charset="0"/>
              </a:rPr>
              <a:t>= I understand it.</a:t>
            </a:r>
            <a:endParaRPr lang="en-GB" sz="2200" dirty="0">
              <a:latin typeface="Georgia" panose="02040502050405020303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953487" y="3646185"/>
            <a:ext cx="35069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Georgia" panose="02040502050405020303" pitchFamily="18" charset="0"/>
              </a:rPr>
              <a:t>= I have an appointment.</a:t>
            </a:r>
            <a:endParaRPr lang="en-GB" sz="2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76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5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1250296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state verbs &amp; actions verbs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72815"/>
            <a:ext cx="8640960" cy="460851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sentence: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’m</a:t>
            </a:r>
            <a:r>
              <a:rPr lang="en-GB" sz="22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just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tasting</a:t>
            </a:r>
            <a:r>
              <a:rPr lang="en-GB" sz="22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the sandwiches to see if they’re still OK.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The cucumber sandwiches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taste</a:t>
            </a:r>
            <a:r>
              <a:rPr lang="en-GB" sz="22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wonderful.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The area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measures</a:t>
            </a:r>
            <a:r>
              <a:rPr lang="en-GB" sz="22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five kilometres by three kilometres.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They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’re measuring </a:t>
            </a:r>
            <a:r>
              <a:rPr lang="en-GB" sz="2200" i="1" dirty="0" smtClean="0">
                <a:latin typeface="Georgia" panose="02040502050405020303" pitchFamily="18" charset="0"/>
              </a:rPr>
              <a:t>the size of the area. </a:t>
            </a:r>
          </a:p>
          <a:p>
            <a:pPr marL="0" lvl="4" indent="0">
              <a:buNone/>
            </a:pPr>
            <a:endParaRPr lang="en-GB" sz="2200" i="1" spc="-10" dirty="0" smtClean="0">
              <a:latin typeface="Georgia" panose="02040502050405020303" pitchFamily="18" charset="0"/>
            </a:endParaRPr>
          </a:p>
          <a:p>
            <a:pPr marL="0" lvl="4" indent="0">
              <a:buNone/>
            </a:pP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4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These are</a:t>
            </a:r>
            <a:r>
              <a:rPr lang="en-GB" sz="2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verbs that can be </a:t>
            </a:r>
            <a:r>
              <a:rPr lang="en-GB" sz="2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both state and action verbs:</a:t>
            </a:r>
          </a:p>
          <a:p>
            <a:pPr marL="0" lvl="4" indent="0">
              <a:buNone/>
            </a:pP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appear, feel, have, look, measure, see, taste, think, weigh…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8028384" y="25556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STATE</a:t>
            </a:r>
            <a:endParaRPr lang="en-GB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036823" y="296591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STATE</a:t>
            </a:r>
            <a:endParaRPr lang="en-GB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036823" y="3352045"/>
            <a:ext cx="94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ACTION</a:t>
            </a:r>
            <a:endParaRPr lang="en-GB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028384" y="2156383"/>
            <a:ext cx="94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ACTION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9849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3" grpId="0"/>
      <p:bldP spid="10" grpId="0"/>
      <p:bldP spid="13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4824536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Complete the sentences with the correct form of the present tense. Use the continuous form when possible.</a:t>
            </a: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 ______________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think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</a:t>
            </a:r>
            <a:r>
              <a:rPr lang="en-GB" sz="2000" spc="-60" dirty="0" smtClean="0">
                <a:solidFill>
                  <a:prstClr val="black"/>
                </a:solidFill>
                <a:latin typeface="Georgia" panose="02040502050405020303" pitchFamily="18" charset="0"/>
              </a:rPr>
              <a:t>about changing my job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We ______________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have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35 members of staff at the moment.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 ______________ 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have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lunch with a customer.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I’m sorry I _______________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not understand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what you’re saying.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They ______________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taste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wine in wine cellars in Southern Moravia to choose new corporate wine gifts.</a:t>
            </a:r>
            <a:endParaRPr lang="en-GB" sz="20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Your suitcase ______________ 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(look)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really big. How much ______________ it ______________ 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(weigh)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David Beckham ______________ 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(appear)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in </a:t>
            </a:r>
            <a:r>
              <a:rPr lang="en-GB" sz="2000" dirty="0" err="1" smtClean="0">
                <a:solidFill>
                  <a:prstClr val="black"/>
                </a:solidFill>
                <a:latin typeface="Georgia" panose="02040502050405020303" pitchFamily="18" charset="0"/>
              </a:rPr>
              <a:t>H&amp;M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commercials.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>
            <a:off x="971601" y="2492896"/>
            <a:ext cx="1800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’m thinking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279388" y="3213857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’s having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907704" y="2852936"/>
            <a:ext cx="845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Nadpis 1"/>
          <p:cNvSpPr>
            <a:spLocks noGrp="1"/>
          </p:cNvSpPr>
          <p:nvPr>
            <p:ph type="title"/>
          </p:nvPr>
        </p:nvSpPr>
        <p:spPr>
          <a:xfrm>
            <a:off x="453852" y="594528"/>
            <a:ext cx="8229600" cy="890256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159732" y="3587841"/>
            <a:ext cx="2727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don’t understand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1788762" y="4258001"/>
            <a:ext cx="1919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are tasting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043905" y="4916760"/>
            <a:ext cx="959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looks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547664" y="5235012"/>
            <a:ext cx="936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does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032784" y="5235299"/>
            <a:ext cx="1071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weigh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934721" y="5601422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is appearing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54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/>
      <p:bldP spid="27" grpId="0"/>
      <p:bldP spid="28" grpId="0"/>
      <p:bldP spid="29" grpId="0"/>
      <p:bldP spid="30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1250296"/>
          </a:xfrm>
        </p:spPr>
        <p:txBody>
          <a:bodyPr>
            <a:no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used</a:t>
            </a:r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+ infinitive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72815"/>
            <a:ext cx="8640960" cy="460851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sentence: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used to work </a:t>
            </a:r>
            <a:r>
              <a:rPr lang="en-GB" sz="2200" i="1" dirty="0" smtClean="0">
                <a:latin typeface="Georgia" panose="02040502050405020303" pitchFamily="18" charset="0"/>
              </a:rPr>
              <a:t>as an accountant</a:t>
            </a:r>
            <a:r>
              <a:rPr lang="en-GB" sz="2200" dirty="0" smtClean="0">
                <a:latin typeface="Georgia" panose="02040502050405020303" pitchFamily="18" charset="0"/>
              </a:rPr>
              <a:t>. </a:t>
            </a:r>
            <a:r>
              <a:rPr lang="en-GB" sz="2200" spc="-90" dirty="0" smtClean="0">
                <a:latin typeface="Georgia" panose="02040502050405020303" pitchFamily="18" charset="0"/>
              </a:rPr>
              <a:t>(= He has a different job now.)</a:t>
            </a: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What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did you use to do</a:t>
            </a:r>
            <a:r>
              <a:rPr lang="en-GB" sz="2200" i="1" dirty="0" smtClean="0">
                <a:latin typeface="Georgia" panose="02040502050405020303" pitchFamily="18" charset="0"/>
              </a:rPr>
              <a:t> during the summer holidays when you were a child?</a:t>
            </a: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didn’t use to like</a:t>
            </a:r>
            <a:r>
              <a:rPr lang="en-GB" sz="2200" i="1" dirty="0" smtClean="0">
                <a:latin typeface="Georgia" panose="02040502050405020303" pitchFamily="18" charset="0"/>
              </a:rPr>
              <a:t> my boss, but now I do.</a:t>
            </a:r>
          </a:p>
          <a:p>
            <a:pPr marL="0" lvl="4" indent="0">
              <a:buNone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0" lvl="4" indent="0">
              <a:buNone/>
            </a:pPr>
            <a:r>
              <a:rPr lang="en-GB" sz="2200" i="1" spc="-10" dirty="0" smtClean="0">
                <a:latin typeface="Georgia" panose="02040502050405020303" pitchFamily="18" charset="0"/>
              </a:rPr>
              <a:t>Used </a:t>
            </a:r>
            <a:r>
              <a:rPr lang="en-GB" sz="2200" spc="-10" dirty="0" smtClean="0">
                <a:latin typeface="Georgia" panose="02040502050405020303" pitchFamily="18" charset="0"/>
              </a:rPr>
              <a:t>+ infinitive is used to talk about </a:t>
            </a:r>
            <a:r>
              <a:rPr lang="en-GB" sz="2200" b="1" spc="-10" dirty="0" smtClean="0">
                <a:latin typeface="Georgia" panose="02040502050405020303" pitchFamily="18" charset="0"/>
              </a:rPr>
              <a:t>past habits and repeated actions </a:t>
            </a:r>
            <a:r>
              <a:rPr lang="en-GB" sz="2200" spc="-10" dirty="0" smtClean="0">
                <a:latin typeface="Georgia" panose="02040502050405020303" pitchFamily="18" charset="0"/>
              </a:rPr>
              <a:t>that are no longer true and about </a:t>
            </a:r>
            <a:r>
              <a:rPr lang="en-GB" sz="2200" b="1" spc="-10" dirty="0" smtClean="0">
                <a:latin typeface="Georgia" panose="02040502050405020303" pitchFamily="18" charset="0"/>
              </a:rPr>
              <a:t>states</a:t>
            </a:r>
            <a:r>
              <a:rPr lang="en-GB" sz="2200" spc="-10" dirty="0" smtClean="0">
                <a:latin typeface="Georgia" panose="02040502050405020303" pitchFamily="18" charset="0"/>
              </a:rPr>
              <a:t> that have changed.</a:t>
            </a:r>
          </a:p>
          <a:p>
            <a:pPr marL="0" lvl="4" indent="0">
              <a:buNone/>
            </a:pPr>
            <a:r>
              <a:rPr lang="en-GB" sz="2200" spc="-10" dirty="0" smtClean="0">
                <a:latin typeface="Georgia" panose="02040502050405020303" pitchFamily="18" charset="0"/>
              </a:rPr>
              <a:t>It is NOT used for single events. </a:t>
            </a:r>
          </a:p>
          <a:p>
            <a:pPr marL="0" lvl="4" indent="0">
              <a:buNone/>
            </a:pPr>
            <a:r>
              <a:rPr lang="en-GB" sz="2200" dirty="0" smtClean="0">
                <a:latin typeface="Georgia" panose="02040502050405020303" pitchFamily="18" charset="0"/>
              </a:rPr>
              <a:t>The structure has </a:t>
            </a:r>
            <a:r>
              <a:rPr lang="en-GB" sz="2200" u="sng" dirty="0" smtClean="0">
                <a:latin typeface="Georgia" panose="02040502050405020303" pitchFamily="18" charset="0"/>
              </a:rPr>
              <a:t>no present form</a:t>
            </a:r>
            <a:r>
              <a:rPr lang="en-GB" sz="2200" dirty="0" smtClean="0">
                <a:latin typeface="Georgia" panose="02040502050405020303" pitchFamily="18" charset="0"/>
              </a:rPr>
              <a:t>. (For present habits, we use the present simple + </a:t>
            </a:r>
            <a:r>
              <a:rPr lang="en-GB" sz="2200" i="1" dirty="0" smtClean="0">
                <a:latin typeface="Georgia" panose="02040502050405020303" pitchFamily="18" charset="0"/>
              </a:rPr>
              <a:t>usually</a:t>
            </a:r>
            <a:r>
              <a:rPr lang="en-GB" sz="2200" dirty="0" smtClean="0">
                <a:latin typeface="Georgia" panose="02040502050405020303" pitchFamily="18" charset="0"/>
              </a:rPr>
              <a:t>, e.g</a:t>
            </a:r>
            <a:r>
              <a:rPr lang="en-GB" sz="2200" i="1" dirty="0" smtClean="0">
                <a:latin typeface="Georgia" panose="02040502050405020303" pitchFamily="18" charset="0"/>
              </a:rPr>
              <a:t>. I usually finish work at 5 pm.</a:t>
            </a:r>
            <a:r>
              <a:rPr lang="en-GB" sz="2200" dirty="0" smtClean="0">
                <a:latin typeface="Georgia" panose="02040502050405020303" pitchFamily="18" charset="0"/>
              </a:rPr>
              <a:t>)</a:t>
            </a:r>
            <a:endParaRPr lang="cs-CZ" sz="2200" i="1" dirty="0">
              <a:latin typeface="Georgia" panose="02040502050405020303" pitchFamily="18" charset="0"/>
            </a:endParaRPr>
          </a:p>
          <a:p>
            <a:pPr marL="0" lvl="4" indent="0">
              <a:buNone/>
            </a:pPr>
            <a:endParaRPr lang="en-GB" sz="22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79512" y="6022973"/>
            <a:ext cx="8712968" cy="430887"/>
          </a:xfrm>
          <a:prstGeom prst="rect">
            <a:avLst/>
          </a:prstGeom>
          <a:solidFill>
            <a:srgbClr val="C00000"/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chemeClr val="bg1"/>
                </a:solidFill>
              </a:rPr>
              <a:t>Do NOT confuse with </a:t>
            </a:r>
            <a:r>
              <a:rPr lang="en-GB" sz="2200" b="1" i="1" dirty="0" smtClean="0">
                <a:solidFill>
                  <a:schemeClr val="bg1"/>
                </a:solidFill>
              </a:rPr>
              <a:t>be used to doing something (</a:t>
            </a:r>
            <a:r>
              <a:rPr lang="cs-CZ" sz="2200" b="1" i="1" dirty="0" smtClean="0">
                <a:solidFill>
                  <a:schemeClr val="bg1"/>
                </a:solidFill>
              </a:rPr>
              <a:t>být zvyklý dělat co</a:t>
            </a:r>
            <a:r>
              <a:rPr lang="en-GB" sz="2200" b="1" i="1" dirty="0" smtClean="0">
                <a:solidFill>
                  <a:schemeClr val="bg1"/>
                </a:solidFill>
              </a:rPr>
              <a:t>).</a:t>
            </a:r>
            <a:r>
              <a:rPr lang="en-GB" sz="2200" b="1" dirty="0" smtClean="0">
                <a:solidFill>
                  <a:schemeClr val="bg1"/>
                </a:solidFill>
              </a:rPr>
              <a:t> </a:t>
            </a:r>
            <a:endParaRPr lang="en-GB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84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1250296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72815"/>
            <a:ext cx="8568952" cy="460851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Read the past simple sentences and decide whether </a:t>
            </a:r>
            <a:r>
              <a:rPr lang="en-GB" sz="1800" b="1" i="1" cap="small" dirty="0" smtClean="0">
                <a:solidFill>
                  <a:prstClr val="black"/>
                </a:solidFill>
                <a:latin typeface="Georgia" panose="02040502050405020303" pitchFamily="18" charset="0"/>
              </a:rPr>
              <a:t>used </a:t>
            </a:r>
            <a:r>
              <a:rPr lang="en-GB" sz="1800" b="1" cap="small" dirty="0" smtClean="0">
                <a:solidFill>
                  <a:prstClr val="black"/>
                </a:solidFill>
                <a:latin typeface="Georgia" panose="02040502050405020303" pitchFamily="18" charset="0"/>
              </a:rPr>
              <a:t>+ infinitive</a:t>
            </a:r>
            <a:r>
              <a:rPr lang="en-GB" sz="18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is also suitable.</a:t>
            </a:r>
          </a:p>
          <a:p>
            <a:pPr marL="0" lvl="0" indent="0">
              <a:buNone/>
            </a:pPr>
            <a:endParaRPr lang="en-GB" sz="18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 had a very important test last week.</a:t>
            </a:r>
          </a:p>
          <a:p>
            <a:pPr marL="0" lv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	 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(It was a one-time action.)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 had a PC but then she changed to a Mac.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	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 </a:t>
            </a:r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used to have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a PC but then she changed to a Mac.</a:t>
            </a:r>
          </a:p>
          <a:p>
            <a:pPr marL="457200" lvl="0" indent="-457200">
              <a:buFont typeface="+mj-lt"/>
              <a:buAutoNum type="arabicPeriod" startAt="3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Our previous boss held meetings several times a week.</a:t>
            </a:r>
          </a:p>
          <a:p>
            <a:pPr marL="0" lvl="0" indent="0">
              <a:buNone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	</a:t>
            </a:r>
            <a:r>
              <a:rPr lang="en-GB" sz="2000" i="1" spc="-30" dirty="0" smtClean="0">
                <a:solidFill>
                  <a:prstClr val="black"/>
                </a:solidFill>
                <a:latin typeface="Georgia" panose="02040502050405020303" pitchFamily="18" charset="0"/>
              </a:rPr>
              <a:t>Our previous boss </a:t>
            </a:r>
            <a:r>
              <a:rPr lang="en-GB" sz="2000" b="1" i="1" spc="-30" dirty="0" smtClean="0">
                <a:solidFill>
                  <a:srgbClr val="C00000"/>
                </a:solidFill>
                <a:latin typeface="Georgia" panose="02040502050405020303" pitchFamily="18" charset="0"/>
              </a:rPr>
              <a:t>used to hold</a:t>
            </a:r>
            <a:r>
              <a:rPr lang="en-GB" sz="2000" i="1" spc="-3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000" i="1" spc="-30" dirty="0" smtClean="0">
                <a:solidFill>
                  <a:prstClr val="black"/>
                </a:solidFill>
                <a:latin typeface="Georgia" panose="02040502050405020303" pitchFamily="18" charset="0"/>
              </a:rPr>
              <a:t>meetings several times a week.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 worked very hard last year.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	 (This does not describe a past habit or repeated actions.)</a:t>
            </a:r>
          </a:p>
          <a:p>
            <a:pPr marL="457200" lvl="0" indent="-457200">
              <a:buFont typeface="+mj-lt"/>
              <a:buAutoNum type="arabicPeriod" startAt="3"/>
            </a:pP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pic>
        <p:nvPicPr>
          <p:cNvPr id="9" name="Picture 4" descr="http://smcc.fhi360.org/clients/scaleback/animjQuery_files/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12976"/>
            <a:ext cx="259409" cy="25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smcc.fhi360.org/clients/scaleback/animjQuery_files/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5564666"/>
            <a:ext cx="259409" cy="25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images.onlinelabels.com/images/clip-art/Ryan_Taylor/Ryan_Taylor_Green_Tic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986" y="3933056"/>
            <a:ext cx="289738" cy="33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images.onlinelabels.com/images/clip-art/Ryan_Taylor/Ryan_Taylor_Green_Tic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180" y="4725144"/>
            <a:ext cx="289738" cy="33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80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13307" y="6518651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present perfect simple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6" y="1556792"/>
            <a:ext cx="5064496" cy="415672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sentences: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have been </a:t>
            </a:r>
            <a:r>
              <a:rPr lang="en-GB" sz="2200" i="1" dirty="0" smtClean="0">
                <a:latin typeface="Georgia" panose="02040502050405020303" pitchFamily="18" charset="0"/>
              </a:rPr>
              <a:t>to the USA.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’ve </a:t>
            </a:r>
            <a:r>
              <a:rPr lang="en-GB" sz="2200" b="1" i="1" dirty="0" smtClean="0">
                <a:latin typeface="Georgia" panose="02040502050405020303" pitchFamily="18" charset="0"/>
              </a:rPr>
              <a:t>just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seen </a:t>
            </a:r>
            <a:r>
              <a:rPr lang="en-GB" sz="2200" i="1" dirty="0" smtClean="0">
                <a:latin typeface="Georgia" panose="02040502050405020303" pitchFamily="18" charset="0"/>
              </a:rPr>
              <a:t>our new secretary.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haven’t seen</a:t>
            </a:r>
            <a:r>
              <a:rPr lang="en-GB" sz="2200" i="1" dirty="0" smtClean="0">
                <a:latin typeface="Georgia" panose="02040502050405020303" pitchFamily="18" charset="0"/>
              </a:rPr>
              <a:t> her </a:t>
            </a:r>
            <a:r>
              <a:rPr lang="en-GB" sz="2200" b="1" i="1" dirty="0" smtClean="0">
                <a:latin typeface="Georgia" panose="02040502050405020303" pitchFamily="18" charset="0"/>
              </a:rPr>
              <a:t>yet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He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’s been </a:t>
            </a:r>
            <a:r>
              <a:rPr lang="en-GB" sz="2200" i="1" dirty="0" smtClean="0">
                <a:latin typeface="Georgia" panose="02040502050405020303" pitchFamily="18" charset="0"/>
              </a:rPr>
              <a:t>in marketing </a:t>
            </a:r>
            <a:r>
              <a:rPr lang="en-GB" sz="2200" b="1" i="1" dirty="0" smtClean="0">
                <a:latin typeface="Georgia" panose="02040502050405020303" pitchFamily="18" charset="0"/>
              </a:rPr>
              <a:t>since</a:t>
            </a:r>
            <a:r>
              <a:rPr lang="en-GB" sz="22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2002.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’ve known </a:t>
            </a:r>
            <a:r>
              <a:rPr lang="en-GB" sz="2200" i="1" dirty="0" smtClean="0">
                <a:latin typeface="Georgia" panose="02040502050405020303" pitchFamily="18" charset="0"/>
              </a:rPr>
              <a:t>him </a:t>
            </a:r>
            <a:r>
              <a:rPr lang="en-GB" sz="2200" b="1" i="1" dirty="0" smtClean="0">
                <a:latin typeface="Georgia" panose="02040502050405020303" pitchFamily="18" charset="0"/>
              </a:rPr>
              <a:t>for</a:t>
            </a:r>
            <a:r>
              <a:rPr lang="en-GB" sz="2200" i="1" dirty="0" smtClean="0">
                <a:latin typeface="Georgia" panose="02040502050405020303" pitchFamily="18" charset="0"/>
              </a:rPr>
              <a:t> 3 years.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This is </a:t>
            </a:r>
            <a:r>
              <a:rPr lang="en-GB" sz="2200" b="1" i="1" dirty="0" smtClean="0">
                <a:latin typeface="Georgia" panose="02040502050405020303" pitchFamily="18" charset="0"/>
              </a:rPr>
              <a:t>the most boring</a:t>
            </a:r>
            <a:r>
              <a:rPr lang="en-GB" sz="2200" i="1" dirty="0" smtClean="0">
                <a:latin typeface="Georgia" panose="02040502050405020303" pitchFamily="18" charset="0"/>
              </a:rPr>
              <a:t> meeting I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’ve attended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They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have been fired</a:t>
            </a:r>
            <a:r>
              <a:rPr lang="en-GB" sz="2200" i="1" dirty="0" smtClean="0">
                <a:latin typeface="Georgia" panose="02040502050405020303" pitchFamily="18" charset="0"/>
              </a:rPr>
              <a:t>. </a:t>
            </a:r>
            <a:r>
              <a:rPr lang="en-GB" sz="2200" dirty="0" smtClean="0">
                <a:latin typeface="Georgia" panose="02040502050405020303" pitchFamily="18" charset="0"/>
              </a:rPr>
              <a:t>(= They have no job now.)</a:t>
            </a:r>
          </a:p>
          <a:p>
            <a:pPr marL="457200" indent="-4572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920816"/>
              </p:ext>
            </p:extLst>
          </p:nvPr>
        </p:nvGraphicFramePr>
        <p:xfrm>
          <a:off x="1043607" y="5874216"/>
          <a:ext cx="7056785" cy="579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70567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b="0" noProof="0" dirty="0" smtClean="0"/>
                        <a:t>subject</a:t>
                      </a:r>
                      <a:r>
                        <a:rPr lang="en-GB" sz="3200" noProof="0" dirty="0" smtClean="0"/>
                        <a:t> + </a:t>
                      </a:r>
                      <a:r>
                        <a:rPr lang="en-GB" sz="3200" i="1" noProof="0" dirty="0" smtClean="0"/>
                        <a:t>ha</a:t>
                      </a:r>
                      <a:r>
                        <a:rPr lang="cs-CZ" sz="3200" i="1" noProof="0" dirty="0" smtClean="0"/>
                        <a:t>ve/has (not)</a:t>
                      </a:r>
                      <a:r>
                        <a:rPr lang="en-GB" sz="3200" noProof="0" dirty="0" smtClean="0"/>
                        <a:t> + </a:t>
                      </a:r>
                      <a:r>
                        <a:rPr lang="cs-CZ" sz="3200" noProof="0" dirty="0" smtClean="0"/>
                        <a:t>past </a:t>
                      </a:r>
                      <a:r>
                        <a:rPr lang="en-GB" sz="3200" noProof="0" dirty="0" smtClean="0"/>
                        <a:t>participle</a:t>
                      </a:r>
                      <a:endParaRPr lang="en-GB" sz="3200" noProof="0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407769"/>
              </p:ext>
            </p:extLst>
          </p:nvPr>
        </p:nvGraphicFramePr>
        <p:xfrm>
          <a:off x="5220072" y="1556793"/>
          <a:ext cx="3744416" cy="337219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744416"/>
              </a:tblGrid>
              <a:tr h="64807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5638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6" name="TextovéPole 25"/>
          <p:cNvSpPr txBox="1"/>
          <p:nvPr/>
        </p:nvSpPr>
        <p:spPr>
          <a:xfrm>
            <a:off x="5220072" y="1556792"/>
            <a:ext cx="3704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past action when time is not mentioned </a:t>
            </a:r>
            <a:r>
              <a:rPr lang="en-GB" b="1" i="1" dirty="0" smtClean="0">
                <a:solidFill>
                  <a:schemeClr val="bg1"/>
                </a:solidFill>
              </a:rPr>
              <a:t>(a)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226560" y="2276872"/>
            <a:ext cx="370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with </a:t>
            </a:r>
            <a:r>
              <a:rPr lang="en-GB" b="1" i="1" dirty="0" smtClean="0">
                <a:solidFill>
                  <a:schemeClr val="bg1"/>
                </a:solidFill>
              </a:rPr>
              <a:t>just, already, yet (b, c)</a:t>
            </a: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226560" y="2708920"/>
            <a:ext cx="3737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with </a:t>
            </a:r>
            <a:r>
              <a:rPr lang="en-GB" b="1" i="1" dirty="0" smtClean="0">
                <a:solidFill>
                  <a:schemeClr val="bg1"/>
                </a:solidFill>
              </a:rPr>
              <a:t>for</a:t>
            </a:r>
            <a:r>
              <a:rPr lang="en-GB" b="1" dirty="0" smtClean="0">
                <a:solidFill>
                  <a:schemeClr val="bg1"/>
                </a:solidFill>
              </a:rPr>
              <a:t> and </a:t>
            </a:r>
            <a:r>
              <a:rPr lang="en-GB" b="1" i="1" dirty="0" smtClean="0">
                <a:solidFill>
                  <a:schemeClr val="bg1"/>
                </a:solidFill>
              </a:rPr>
              <a:t>since with </a:t>
            </a:r>
            <a:r>
              <a:rPr lang="en-GB" b="1" i="1" cap="small" dirty="0" smtClean="0">
                <a:solidFill>
                  <a:schemeClr val="bg1"/>
                </a:solidFill>
              </a:rPr>
              <a:t>stative verbs</a:t>
            </a:r>
            <a:r>
              <a:rPr lang="en-GB" b="1" i="1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chemeClr val="bg1"/>
                </a:solidFill>
              </a:rPr>
              <a:t>(to describe a state that started in the past and still continues) </a:t>
            </a:r>
            <a:r>
              <a:rPr lang="en-GB" b="1" i="1" dirty="0" smtClean="0">
                <a:solidFill>
                  <a:schemeClr val="bg1"/>
                </a:solidFill>
              </a:rPr>
              <a:t>(d, e)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259828" y="3645024"/>
            <a:ext cx="37046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with superlatives, </a:t>
            </a:r>
            <a:r>
              <a:rPr lang="en-GB" b="1" i="1" dirty="0" smtClean="0">
                <a:solidFill>
                  <a:schemeClr val="bg1"/>
                </a:solidFill>
              </a:rPr>
              <a:t>the first</a:t>
            </a:r>
            <a:r>
              <a:rPr lang="en-GB" b="1" dirty="0" smtClean="0">
                <a:solidFill>
                  <a:schemeClr val="bg1"/>
                </a:solidFill>
              </a:rPr>
              <a:t>, </a:t>
            </a:r>
            <a:r>
              <a:rPr lang="en-GB" b="1" i="1" dirty="0" smtClean="0">
                <a:solidFill>
                  <a:schemeClr val="bg1"/>
                </a:solidFill>
              </a:rPr>
              <a:t>the second </a:t>
            </a:r>
            <a:r>
              <a:rPr lang="en-GB" b="1" dirty="0" smtClean="0">
                <a:solidFill>
                  <a:schemeClr val="bg1"/>
                </a:solidFill>
              </a:rPr>
              <a:t>etc. </a:t>
            </a:r>
            <a:r>
              <a:rPr lang="en-GB" sz="2000" b="1" i="1" dirty="0" smtClean="0">
                <a:solidFill>
                  <a:schemeClr val="bg1"/>
                </a:solidFill>
              </a:rPr>
              <a:t>(f)</a:t>
            </a: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5259828" y="4437112"/>
            <a:ext cx="370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past action with a present result </a:t>
            </a:r>
            <a:r>
              <a:rPr lang="en-GB" b="1" i="1" dirty="0" smtClean="0">
                <a:solidFill>
                  <a:schemeClr val="bg1"/>
                </a:solidFill>
              </a:rPr>
              <a:t>(g)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52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26" grpId="0"/>
      <p:bldP spid="27" grpId="0"/>
      <p:bldP spid="28" grpId="0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>
                <a:solidFill>
                  <a:srgbClr val="C00000"/>
                </a:solidFill>
                <a:latin typeface="Georgia" panose="02040502050405020303" pitchFamily="18" charset="0"/>
              </a:rPr>
              <a:t>present perfect continuous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5575" y="1700808"/>
            <a:ext cx="4920480" cy="3546282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sentences: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How long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 </a:t>
            </a:r>
            <a:r>
              <a:rPr lang="en-GB" sz="2200" i="1" dirty="0" smtClean="0">
                <a:latin typeface="Georgia" panose="02040502050405020303" pitchFamily="18" charset="0"/>
              </a:rPr>
              <a:t>you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been running </a:t>
            </a:r>
            <a:r>
              <a:rPr lang="en-GB" sz="2200" i="1" dirty="0" smtClean="0">
                <a:latin typeface="Georgia" panose="02040502050405020303" pitchFamily="18" charset="0"/>
              </a:rPr>
              <a:t>the company?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’ve been running </a:t>
            </a:r>
            <a:r>
              <a:rPr lang="en-GB" sz="2200" i="1" dirty="0" smtClean="0">
                <a:latin typeface="Georgia" panose="02040502050405020303" pitchFamily="18" charset="0"/>
              </a:rPr>
              <a:t>the company </a:t>
            </a:r>
            <a:r>
              <a:rPr lang="en-GB" sz="2200" b="1" i="1" dirty="0" smtClean="0">
                <a:latin typeface="Georgia" panose="02040502050405020303" pitchFamily="18" charset="0"/>
              </a:rPr>
              <a:t>since</a:t>
            </a:r>
            <a:r>
              <a:rPr lang="en-GB" sz="2200" i="1" dirty="0" smtClean="0">
                <a:latin typeface="Georgia" panose="02040502050405020303" pitchFamily="18" charset="0"/>
              </a:rPr>
              <a:t> 1998.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In the past few weeks, 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hasn’t been working</a:t>
            </a:r>
            <a:r>
              <a:rPr lang="en-GB" sz="2200" i="1" dirty="0" smtClean="0">
                <a:latin typeface="Georgia" panose="02040502050405020303" pitchFamily="18" charset="0"/>
              </a:rPr>
              <a:t> hard enough.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’ve been writing </a:t>
            </a:r>
            <a:r>
              <a:rPr lang="en-GB" sz="2200" i="1" dirty="0" smtClean="0">
                <a:latin typeface="Georgia" panose="02040502050405020303" pitchFamily="18" charset="0"/>
              </a:rPr>
              <a:t>email</a:t>
            </a:r>
            <a:r>
              <a:rPr lang="cs-CZ" sz="2200" i="1" dirty="0" smtClean="0">
                <a:latin typeface="Georgia" panose="02040502050405020303" pitchFamily="18" charset="0"/>
              </a:rPr>
              <a:t>s</a:t>
            </a:r>
            <a:r>
              <a:rPr lang="en-GB" sz="2200" i="1" dirty="0" smtClean="0">
                <a:latin typeface="Georgia" panose="02040502050405020303" pitchFamily="18" charset="0"/>
              </a:rPr>
              <a:t> all morning. I’m exhausted.</a:t>
            </a: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33837"/>
              </p:ext>
            </p:extLst>
          </p:nvPr>
        </p:nvGraphicFramePr>
        <p:xfrm>
          <a:off x="179511" y="5935176"/>
          <a:ext cx="8781733" cy="487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87817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600" b="0" noProof="0" dirty="0" smtClean="0"/>
                        <a:t>subject</a:t>
                      </a:r>
                      <a:r>
                        <a:rPr lang="en-GB" sz="2600" noProof="0" dirty="0" smtClean="0"/>
                        <a:t> + </a:t>
                      </a:r>
                      <a:r>
                        <a:rPr lang="en-GB" sz="2600" i="1" noProof="0" dirty="0" smtClean="0"/>
                        <a:t>have/has</a:t>
                      </a:r>
                      <a:r>
                        <a:rPr lang="cs-CZ" sz="2600" i="1" noProof="0" dirty="0" smtClean="0"/>
                        <a:t> (not)</a:t>
                      </a:r>
                      <a:r>
                        <a:rPr lang="en-GB" sz="2600" noProof="0" dirty="0" smtClean="0"/>
                        <a:t> + </a:t>
                      </a:r>
                      <a:r>
                        <a:rPr lang="en-GB" sz="2600" i="1" noProof="0" dirty="0" smtClean="0"/>
                        <a:t>been</a:t>
                      </a:r>
                      <a:r>
                        <a:rPr lang="en-GB" sz="2600" i="0" noProof="0" dirty="0" smtClean="0"/>
                        <a:t> </a:t>
                      </a:r>
                      <a:r>
                        <a:rPr lang="en-GB" sz="2600" noProof="0" dirty="0" smtClean="0"/>
                        <a:t>+ present participle </a:t>
                      </a:r>
                      <a:r>
                        <a:rPr lang="en-GB" sz="2600" b="0" noProof="0" dirty="0" smtClean="0"/>
                        <a:t>(</a:t>
                      </a:r>
                      <a:r>
                        <a:rPr lang="en-GB" sz="2600" b="0" i="1" noProof="0" dirty="0" smtClean="0"/>
                        <a:t>-ing</a:t>
                      </a:r>
                      <a:r>
                        <a:rPr lang="en-GB" sz="2600" b="0" noProof="0" dirty="0" smtClean="0"/>
                        <a:t> form)</a:t>
                      </a:r>
                      <a:endParaRPr lang="en-GB" sz="2600" b="0" noProof="0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11485"/>
              </p:ext>
            </p:extLst>
          </p:nvPr>
        </p:nvGraphicFramePr>
        <p:xfrm>
          <a:off x="4991819" y="3356992"/>
          <a:ext cx="3972669" cy="237626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72669"/>
              </a:tblGrid>
              <a:tr h="9361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8" name="TextovéPole 27"/>
          <p:cNvSpPr txBox="1"/>
          <p:nvPr/>
        </p:nvSpPr>
        <p:spPr>
          <a:xfrm>
            <a:off x="5007292" y="3356992"/>
            <a:ext cx="3957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continuous activity that started in the past and is still true, with </a:t>
            </a:r>
            <a:r>
              <a:rPr lang="en-GB" b="1" i="1" dirty="0" smtClean="0">
                <a:solidFill>
                  <a:schemeClr val="bg1"/>
                </a:solidFill>
              </a:rPr>
              <a:t>for</a:t>
            </a:r>
            <a:r>
              <a:rPr lang="en-GB" b="1" dirty="0" smtClean="0">
                <a:solidFill>
                  <a:schemeClr val="bg1"/>
                </a:solidFill>
              </a:rPr>
              <a:t> and </a:t>
            </a:r>
            <a:r>
              <a:rPr lang="en-GB" b="1" i="1" dirty="0" smtClean="0">
                <a:solidFill>
                  <a:schemeClr val="bg1"/>
                </a:solidFill>
              </a:rPr>
              <a:t>since</a:t>
            </a:r>
            <a:r>
              <a:rPr lang="cs-CZ" b="1" i="1" dirty="0" smtClean="0">
                <a:solidFill>
                  <a:schemeClr val="bg1"/>
                </a:solidFill>
              </a:rPr>
              <a:t> (a, b)</a:t>
            </a:r>
            <a:r>
              <a:rPr lang="en-GB" b="1" i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5010536" y="4366845"/>
            <a:ext cx="3953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with </a:t>
            </a:r>
            <a:r>
              <a:rPr lang="en-GB" b="1" i="1" dirty="0" smtClean="0">
                <a:solidFill>
                  <a:schemeClr val="bg1"/>
                </a:solidFill>
              </a:rPr>
              <a:t>in the past x days/weeks</a:t>
            </a:r>
            <a:r>
              <a:rPr lang="en-GB" b="1" dirty="0" smtClean="0">
                <a:solidFill>
                  <a:schemeClr val="bg1"/>
                </a:solidFill>
              </a:rPr>
              <a:t> etc., </a:t>
            </a:r>
            <a:r>
              <a:rPr lang="en-GB" b="1" i="1" dirty="0" smtClean="0">
                <a:solidFill>
                  <a:schemeClr val="bg1"/>
                </a:solidFill>
              </a:rPr>
              <a:t>recently</a:t>
            </a:r>
            <a:r>
              <a:rPr lang="cs-CZ" b="1" i="1" dirty="0" smtClean="0">
                <a:solidFill>
                  <a:schemeClr val="bg1"/>
                </a:solidFill>
              </a:rPr>
              <a:t> (c)</a:t>
            </a: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986947" y="5086925"/>
            <a:ext cx="3977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continuous activity that has just finished, often with a present result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i="1" dirty="0" smtClean="0">
                <a:solidFill>
                  <a:schemeClr val="bg1"/>
                </a:solidFill>
              </a:rPr>
              <a:t>(d)</a:t>
            </a:r>
            <a:endParaRPr lang="en-GB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31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  <p:bldP spid="28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12923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700808"/>
            <a:ext cx="8352928" cy="252027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does</a:t>
            </a:r>
            <a:r>
              <a:rPr lang="en-GB" sz="2200" i="1" dirty="0" smtClean="0">
                <a:latin typeface="Georgia" panose="02040502050405020303" pitchFamily="18" charset="0"/>
              </a:rPr>
              <a:t> English exercises every day.</a:t>
            </a:r>
            <a:endParaRPr lang="cs-CZ" sz="2200" i="1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is doing</a:t>
            </a:r>
            <a:r>
              <a:rPr lang="en-GB" sz="2200" i="1" dirty="0" smtClean="0">
                <a:latin typeface="Georgia" panose="02040502050405020303" pitchFamily="18" charset="0"/>
              </a:rPr>
              <a:t> English exercises now.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work </a:t>
            </a:r>
            <a:r>
              <a:rPr lang="en-GB" sz="2200" i="1" dirty="0" smtClean="0">
                <a:latin typeface="Georgia" panose="02040502050405020303" pitchFamily="18" charset="0"/>
              </a:rPr>
              <a:t>at a bank.</a:t>
            </a:r>
            <a:endParaRPr lang="cs-CZ" sz="2200" i="1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am working</a:t>
            </a:r>
            <a:r>
              <a:rPr lang="en-GB" sz="2200" i="1" dirty="0" smtClean="0">
                <a:latin typeface="Georgia" panose="02040502050405020303" pitchFamily="18" charset="0"/>
              </a:rPr>
              <a:t> </a:t>
            </a:r>
            <a:r>
              <a:rPr lang="cs-CZ" sz="2200" i="1" dirty="0" smtClean="0">
                <a:latin typeface="Georgia" panose="02040502050405020303" pitchFamily="18" charset="0"/>
              </a:rPr>
              <a:t>on </a:t>
            </a:r>
            <a:r>
              <a:rPr lang="en-GB" sz="2200" i="1" dirty="0" smtClean="0">
                <a:latin typeface="Georgia" panose="02040502050405020303" pitchFamily="18" charset="0"/>
              </a:rPr>
              <a:t>a project at the moment.</a:t>
            </a: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336774"/>
              </p:ext>
            </p:extLst>
          </p:nvPr>
        </p:nvGraphicFramePr>
        <p:xfrm>
          <a:off x="899592" y="4365104"/>
          <a:ext cx="7632848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16424"/>
                <a:gridCol w="38164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present simple</a:t>
                      </a:r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smtClean="0"/>
                        <a:t>present continuous</a:t>
                      </a:r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3852" y="42345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present tenses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77596" y="4750772"/>
            <a:ext cx="2154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repeated </a:t>
            </a:r>
            <a:r>
              <a:rPr lang="en-GB" b="1" dirty="0" smtClean="0">
                <a:solidFill>
                  <a:schemeClr val="bg1"/>
                </a:solidFill>
              </a:rPr>
              <a:t>actions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i="1" dirty="0">
                <a:solidFill>
                  <a:schemeClr val="bg1"/>
                </a:solidFill>
              </a:rPr>
              <a:t>(a)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16016" y="4749080"/>
            <a:ext cx="3744416" cy="446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action at the moment of </a:t>
            </a:r>
            <a:r>
              <a:rPr lang="en-GB" b="1" dirty="0" smtClean="0">
                <a:solidFill>
                  <a:schemeClr val="bg1"/>
                </a:solidFill>
              </a:rPr>
              <a:t>speaking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i="1" dirty="0" smtClean="0">
                <a:solidFill>
                  <a:schemeClr val="bg1"/>
                </a:solidFill>
              </a:rPr>
              <a:t>(b)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77596" y="5120104"/>
            <a:ext cx="28023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permanent activities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i="1" dirty="0" smtClean="0">
                <a:solidFill>
                  <a:schemeClr val="bg1"/>
                </a:solidFill>
              </a:rPr>
              <a:t>(c)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716016" y="5120104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temporary activities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i="1" dirty="0" smtClean="0">
                <a:solidFill>
                  <a:schemeClr val="bg1"/>
                </a:solidFill>
              </a:rPr>
              <a:t>(d)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7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2" grpId="0"/>
      <p:bldP spid="10" grpId="0"/>
      <p:bldP spid="4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present perfect </a:t>
            </a:r>
            <a:b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</a:br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simple vs continuous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23528" y="2060848"/>
            <a:ext cx="8496944" cy="3888432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sentences: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We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 prepared </a:t>
            </a:r>
            <a:r>
              <a:rPr lang="en-GB" sz="2200" i="1" dirty="0" smtClean="0">
                <a:latin typeface="Georgia" panose="02040502050405020303" pitchFamily="18" charset="0"/>
              </a:rPr>
              <a:t>your contract.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We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 been preparing </a:t>
            </a:r>
            <a:r>
              <a:rPr lang="en-GB" sz="2200" i="1" dirty="0" smtClean="0">
                <a:latin typeface="Georgia" panose="02040502050405020303" pitchFamily="18" charset="0"/>
              </a:rPr>
              <a:t>your contract.</a:t>
            </a:r>
          </a:p>
          <a:p>
            <a:pPr marL="457200" lvl="4" indent="-457200">
              <a:buFont typeface="+mj-lt"/>
              <a:buAutoNum type="alphaLcParenR" startAt="3"/>
            </a:pPr>
            <a:r>
              <a:rPr lang="en-GB" sz="2200" i="1" dirty="0" smtClean="0">
                <a:latin typeface="Georgia" panose="02040502050405020303" pitchFamily="18" charset="0"/>
              </a:rPr>
              <a:t>I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 written </a:t>
            </a:r>
            <a:r>
              <a:rPr lang="en-GB" sz="2200" i="1" u="sng" dirty="0" smtClean="0">
                <a:latin typeface="Georgia" panose="02040502050405020303" pitchFamily="18" charset="0"/>
              </a:rPr>
              <a:t>ten emails</a:t>
            </a:r>
            <a:r>
              <a:rPr lang="en-GB" sz="2200" i="1" dirty="0" smtClean="0">
                <a:latin typeface="Georgia" panose="02040502050405020303" pitchFamily="18" charset="0"/>
              </a:rPr>
              <a:t> this morning.</a:t>
            </a:r>
          </a:p>
          <a:p>
            <a:pPr marL="457200" lvl="4" indent="-457200">
              <a:buFont typeface="+mj-lt"/>
              <a:buAutoNum type="alphaLcParenR" startAt="3"/>
            </a:pPr>
            <a:r>
              <a:rPr lang="en-GB" sz="2200" i="1" dirty="0" smtClean="0">
                <a:latin typeface="Georgia" panose="02040502050405020303" pitchFamily="18" charset="0"/>
              </a:rPr>
              <a:t>I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 been writing </a:t>
            </a:r>
            <a:r>
              <a:rPr lang="en-GB" sz="2200" i="1" dirty="0" smtClean="0">
                <a:latin typeface="Georgia" panose="02040502050405020303" pitchFamily="18" charset="0"/>
              </a:rPr>
              <a:t>emails </a:t>
            </a:r>
            <a:r>
              <a:rPr lang="en-GB" sz="2200" i="1" u="sng" dirty="0" smtClean="0">
                <a:latin typeface="Georgia" panose="02040502050405020303" pitchFamily="18" charset="0"/>
              </a:rPr>
              <a:t>all morning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GB" sz="2200" i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79015"/>
              </p:ext>
            </p:extLst>
          </p:nvPr>
        </p:nvGraphicFramePr>
        <p:xfrm>
          <a:off x="395533" y="4437110"/>
          <a:ext cx="8352930" cy="188302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76465"/>
                <a:gridCol w="4176465"/>
              </a:tblGrid>
              <a:tr h="576066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present perfect simple</a:t>
                      </a:r>
                      <a:endParaRPr lang="en-GB" noProof="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present perfect continuous</a:t>
                      </a:r>
                      <a:endParaRPr lang="en-GB" noProof="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</a:tr>
              <a:tr h="417011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889950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467545" y="5015789"/>
            <a:ext cx="3996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past activity completed recently </a:t>
            </a:r>
            <a:r>
              <a:rPr lang="en-GB" b="1" i="1" dirty="0" smtClean="0">
                <a:solidFill>
                  <a:schemeClr val="bg1"/>
                </a:solidFill>
              </a:rPr>
              <a:t>(a)</a:t>
            </a: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568652" y="5020191"/>
            <a:ext cx="3952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activity that is still going on </a:t>
            </a:r>
            <a:r>
              <a:rPr lang="en-GB" b="1" i="1" dirty="0" smtClean="0">
                <a:solidFill>
                  <a:schemeClr val="bg1"/>
                </a:solidFill>
              </a:rPr>
              <a:t>(b)</a:t>
            </a: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77465" y="5523620"/>
            <a:ext cx="403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to give a number or a quantity as a result of an activity </a:t>
            </a:r>
            <a:r>
              <a:rPr lang="en-GB" b="1" i="1" dirty="0" smtClean="0">
                <a:solidFill>
                  <a:schemeClr val="bg1"/>
                </a:solidFill>
              </a:rPr>
              <a:t>(c)</a:t>
            </a: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567030" y="5385121"/>
            <a:ext cx="4181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to emphasize duration of an activity, which may have finished but has a present result, or has not finished yet </a:t>
            </a:r>
            <a:r>
              <a:rPr lang="en-GB" b="1" i="1" dirty="0" smtClean="0">
                <a:solidFill>
                  <a:schemeClr val="bg1"/>
                </a:solidFill>
              </a:rPr>
              <a:t>(d)</a:t>
            </a:r>
            <a:endParaRPr lang="en-GB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90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5" grpId="0"/>
      <p:bldP spid="16" grpId="0"/>
      <p:bldP spid="17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4824536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Read the sentences and complete them with the correct form of the present perfect simple or the present perfect continuous.</a:t>
            </a: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Our company donates to a children’s home.  We ______________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contribute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€500 this year.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car prices ______________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fall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</a:t>
            </a:r>
            <a:r>
              <a:rPr lang="en-GB" sz="2000" spc="-60" dirty="0" smtClean="0">
                <a:solidFill>
                  <a:prstClr val="black"/>
                </a:solidFill>
                <a:latin typeface="Georgia" panose="02040502050405020303" pitchFamily="18" charset="0"/>
              </a:rPr>
              <a:t>ever since the EU 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introduced new laws.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Since August, our turnover ______________ 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increase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by 10%.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I’m sorry I’m so behind with my work but I _______________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travel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so much recently that I______________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not have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enough time to do anything.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How long _________  you 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use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the new equipment?</a:t>
            </a:r>
            <a:endParaRPr lang="en-GB" sz="24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9" name="TextovéPole 18"/>
          <p:cNvSpPr txBox="1"/>
          <p:nvPr/>
        </p:nvSpPr>
        <p:spPr>
          <a:xfrm>
            <a:off x="6300193" y="2492896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’ve contributed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067945" y="383729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has increased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520479" y="3164718"/>
            <a:ext cx="2514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 been falling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Nadpis 1"/>
          <p:cNvSpPr>
            <a:spLocks noGrp="1"/>
          </p:cNvSpPr>
          <p:nvPr>
            <p:ph type="title"/>
          </p:nvPr>
        </p:nvSpPr>
        <p:spPr>
          <a:xfrm>
            <a:off x="453852" y="522520"/>
            <a:ext cx="8229600" cy="890256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668810" y="4196150"/>
            <a:ext cx="2727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’ve been travelling 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568652" y="4497245"/>
            <a:ext cx="1919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haven’t had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267744" y="5169067"/>
            <a:ext cx="959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067945" y="5169067"/>
            <a:ext cx="1656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been using</a:t>
            </a:r>
            <a:endParaRPr lang="en-GB" sz="20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6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/>
      <p:bldP spid="27" grpId="0"/>
      <p:bldP spid="28" grpId="0"/>
      <p:bldP spid="29" grpId="0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past perfect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15672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sentences:</a:t>
            </a:r>
            <a:endParaRPr lang="en-GB" sz="1800" dirty="0" smtClean="0">
              <a:latin typeface="Georgia" panose="02040502050405020303" pitchFamily="18" charset="0"/>
            </a:endParaRPr>
          </a:p>
          <a:p>
            <a:r>
              <a:rPr lang="en-GB" sz="2200" i="1" dirty="0" smtClean="0">
                <a:latin typeface="Georgia" panose="02040502050405020303" pitchFamily="18" charset="0"/>
              </a:rPr>
              <a:t>When she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arrived</a:t>
            </a:r>
            <a:r>
              <a:rPr lang="en-GB" sz="2200" i="1" dirty="0" smtClean="0">
                <a:latin typeface="Georgia" panose="02040502050405020303" pitchFamily="18" charset="0"/>
              </a:rPr>
              <a:t>, the meeting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started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endParaRPr lang="en-GB" sz="2400" dirty="0" smtClean="0">
              <a:latin typeface="Georgia" panose="02040502050405020303" pitchFamily="18" charset="0"/>
            </a:endParaRPr>
          </a:p>
          <a:p>
            <a:endParaRPr lang="en-GB" sz="2400" dirty="0" smtClean="0">
              <a:latin typeface="Georgia" panose="02040502050405020303" pitchFamily="18" charset="0"/>
            </a:endParaRPr>
          </a:p>
          <a:p>
            <a:endParaRPr lang="en-GB" sz="1800" i="1" dirty="0" smtClean="0">
              <a:latin typeface="Georgia" panose="02040502050405020303" pitchFamily="18" charset="0"/>
            </a:endParaRPr>
          </a:p>
          <a:p>
            <a:r>
              <a:rPr lang="en-GB" sz="2200" i="1" dirty="0" smtClean="0">
                <a:latin typeface="Georgia" panose="02040502050405020303" pitchFamily="18" charset="0"/>
              </a:rPr>
              <a:t>When she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arrived</a:t>
            </a:r>
            <a:r>
              <a:rPr lang="en-GB" sz="2200" i="1" dirty="0" smtClean="0">
                <a:latin typeface="Georgia" panose="02040502050405020303" pitchFamily="18" charset="0"/>
              </a:rPr>
              <a:t>, the meeting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</a:t>
            </a:r>
            <a:r>
              <a:rPr lang="en-GB" sz="22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(already)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started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GB" sz="24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200" dirty="0" smtClean="0">
                <a:latin typeface="Georgia" panose="02040502050405020303" pitchFamily="18" charset="0"/>
              </a:rPr>
              <a:t>We use the </a:t>
            </a:r>
            <a:r>
              <a:rPr lang="en-GB" sz="2200" b="1" dirty="0" smtClean="0">
                <a:latin typeface="Georgia" panose="02040502050405020303" pitchFamily="18" charset="0"/>
              </a:rPr>
              <a:t>past perfect</a:t>
            </a:r>
            <a:r>
              <a:rPr lang="en-GB" sz="2200" dirty="0" smtClean="0">
                <a:latin typeface="Georgia" panose="02040502050405020303" pitchFamily="18" charset="0"/>
              </a:rPr>
              <a:t> to talk about past actions that happened before other actions in the past.</a:t>
            </a:r>
            <a:endParaRPr lang="en-GB" sz="22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388547"/>
              </p:ext>
            </p:extLst>
          </p:nvPr>
        </p:nvGraphicFramePr>
        <p:xfrm>
          <a:off x="1403648" y="5730200"/>
          <a:ext cx="6298694" cy="579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62986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b="0" noProof="0" dirty="0" smtClean="0"/>
                        <a:t>subject</a:t>
                      </a:r>
                      <a:r>
                        <a:rPr lang="en-GB" sz="3200" noProof="0" dirty="0" smtClean="0"/>
                        <a:t> + </a:t>
                      </a:r>
                      <a:r>
                        <a:rPr lang="en-GB" sz="3200" i="1" noProof="0" dirty="0" smtClean="0"/>
                        <a:t>had</a:t>
                      </a:r>
                      <a:r>
                        <a:rPr lang="cs-CZ" sz="3200" i="1" noProof="0" dirty="0" smtClean="0"/>
                        <a:t> (not)</a:t>
                      </a:r>
                      <a:r>
                        <a:rPr lang="en-GB" sz="3200" noProof="0" dirty="0" smtClean="0"/>
                        <a:t> + </a:t>
                      </a:r>
                      <a:r>
                        <a:rPr lang="cs-CZ" sz="3200" noProof="0" dirty="0" smtClean="0"/>
                        <a:t>past </a:t>
                      </a:r>
                      <a:r>
                        <a:rPr lang="en-GB" sz="3200" noProof="0" dirty="0" smtClean="0"/>
                        <a:t>participle</a:t>
                      </a:r>
                      <a:endParaRPr lang="en-GB" sz="3200" noProof="0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>
            <a:off x="1763688" y="2564904"/>
            <a:ext cx="539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cap="small" dirty="0" smtClean="0"/>
              <a:t>past</a:t>
            </a:r>
            <a:endParaRPr lang="en-GB" b="1" cap="small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702342" y="2564904"/>
            <a:ext cx="816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cap="small" dirty="0" smtClean="0"/>
              <a:t>present</a:t>
            </a:r>
            <a:endParaRPr lang="en-GB" b="1" cap="small" dirty="0"/>
          </a:p>
        </p:txBody>
      </p:sp>
      <p:cxnSp>
        <p:nvCxnSpPr>
          <p:cNvPr id="22" name="Přímá spojnice 21"/>
          <p:cNvCxnSpPr/>
          <p:nvPr/>
        </p:nvCxnSpPr>
        <p:spPr>
          <a:xfrm>
            <a:off x="4554369" y="2420888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3903298" y="2636912"/>
            <a:ext cx="1535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latin typeface="Georgia" panose="02040502050405020303" pitchFamily="18" charset="0"/>
              </a:rPr>
              <a:t>She </a:t>
            </a:r>
            <a:r>
              <a:rPr lang="en-GB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arrived</a:t>
            </a:r>
            <a:r>
              <a:rPr lang="en-GB" sz="1600" i="1" dirty="0" smtClean="0">
                <a:latin typeface="Georgia" panose="02040502050405020303" pitchFamily="18" charset="0"/>
              </a:rPr>
              <a:t>.</a:t>
            </a:r>
            <a:endParaRPr lang="en-GB" sz="1600" i="1" dirty="0">
              <a:latin typeface="Georgia" panose="02040502050405020303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405962" y="2636912"/>
            <a:ext cx="2296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latin typeface="Georgia" panose="02040502050405020303" pitchFamily="18" charset="0"/>
              </a:rPr>
              <a:t>The meeting </a:t>
            </a:r>
            <a:r>
              <a:rPr lang="en-GB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started</a:t>
            </a:r>
            <a:r>
              <a:rPr lang="en-GB" sz="1600" i="1" dirty="0" smtClean="0">
                <a:latin typeface="Georgia" panose="02040502050405020303" pitchFamily="18" charset="0"/>
              </a:rPr>
              <a:t>.</a:t>
            </a:r>
            <a:endParaRPr lang="en-GB" sz="1600" i="1" dirty="0">
              <a:latin typeface="Georgia" panose="02040502050405020303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863007" y="4149080"/>
            <a:ext cx="539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cap="small" dirty="0" smtClean="0"/>
              <a:t>past</a:t>
            </a:r>
            <a:endParaRPr lang="en-GB" b="1" cap="small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7735247" y="4149080"/>
            <a:ext cx="816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cap="small" dirty="0" smtClean="0"/>
              <a:t>present</a:t>
            </a:r>
            <a:endParaRPr lang="en-GB" b="1" cap="small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905282" y="4293096"/>
            <a:ext cx="1535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latin typeface="Georgia" panose="02040502050405020303" pitchFamily="18" charset="0"/>
              </a:rPr>
              <a:t>She </a:t>
            </a:r>
            <a:r>
              <a:rPr lang="en-GB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arrived</a:t>
            </a:r>
            <a:r>
              <a:rPr lang="en-GB" sz="1600" i="1" dirty="0" smtClean="0">
                <a:latin typeface="Georgia" panose="02040502050405020303" pitchFamily="18" charset="0"/>
              </a:rPr>
              <a:t>.</a:t>
            </a:r>
            <a:endParaRPr lang="en-GB" sz="1600" i="1" dirty="0">
              <a:latin typeface="Georgia" panose="02040502050405020303" pitchFamily="18" charset="0"/>
            </a:endParaRPr>
          </a:p>
        </p:txBody>
      </p:sp>
      <p:cxnSp>
        <p:nvCxnSpPr>
          <p:cNvPr id="38" name="Přímá spojnice se šipkou 37"/>
          <p:cNvCxnSpPr/>
          <p:nvPr/>
        </p:nvCxnSpPr>
        <p:spPr>
          <a:xfrm>
            <a:off x="1843153" y="4149080"/>
            <a:ext cx="667546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1763688" y="2564904"/>
            <a:ext cx="667546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6583922" y="2420888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2409380" y="4293096"/>
            <a:ext cx="2296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latin typeface="Georgia" panose="02040502050405020303" pitchFamily="18" charset="0"/>
              </a:rPr>
              <a:t>The meeting </a:t>
            </a:r>
            <a:r>
              <a:rPr lang="en-GB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started</a:t>
            </a:r>
            <a:r>
              <a:rPr lang="en-GB" sz="1600" i="1" dirty="0" smtClean="0">
                <a:latin typeface="Georgia" panose="02040502050405020303" pitchFamily="18" charset="0"/>
              </a:rPr>
              <a:t>.</a:t>
            </a:r>
            <a:endParaRPr lang="en-GB" sz="1600" i="1" dirty="0">
              <a:latin typeface="Georgia" panose="02040502050405020303" pitchFamily="18" charset="0"/>
            </a:endParaRPr>
          </a:p>
        </p:txBody>
      </p:sp>
      <p:cxnSp>
        <p:nvCxnSpPr>
          <p:cNvPr id="56" name="Přímá spojnice 55"/>
          <p:cNvCxnSpPr/>
          <p:nvPr/>
        </p:nvCxnSpPr>
        <p:spPr>
          <a:xfrm>
            <a:off x="3410744" y="4077072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5443922" y="4077072"/>
            <a:ext cx="0" cy="2073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18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5" grpId="0"/>
      <p:bldP spid="16" grpId="0"/>
      <p:bldP spid="23" grpId="0"/>
      <p:bldP spid="25" grpId="0"/>
      <p:bldP spid="29" grpId="0"/>
      <p:bldP spid="30" grpId="0"/>
      <p:bldP spid="31" grpId="0"/>
      <p:bldP spid="5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past perfect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511577"/>
            <a:ext cx="8787155" cy="4941759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We do NOT have to use the </a:t>
            </a:r>
            <a:r>
              <a:rPr lang="en-GB" sz="2400" b="1" dirty="0" smtClean="0">
                <a:latin typeface="Georgia" panose="02040502050405020303" pitchFamily="18" charset="0"/>
              </a:rPr>
              <a:t>past perfect</a:t>
            </a:r>
            <a:r>
              <a:rPr lang="en-GB" sz="2400" dirty="0" smtClean="0">
                <a:latin typeface="Georgia" panose="02040502050405020303" pitchFamily="18" charset="0"/>
              </a:rPr>
              <a:t> when we mention past events chronologically.</a:t>
            </a:r>
            <a:endParaRPr lang="en-GB" sz="24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16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example:</a:t>
            </a:r>
            <a:endParaRPr lang="en-GB" sz="2400" dirty="0" smtClean="0">
              <a:latin typeface="Georgia" panose="02040502050405020303" pitchFamily="18" charset="0"/>
            </a:endParaRPr>
          </a:p>
          <a:p>
            <a:r>
              <a:rPr lang="en-GB" sz="2200" i="1" dirty="0" smtClean="0">
                <a:latin typeface="Georgia" panose="02040502050405020303" pitchFamily="18" charset="0"/>
              </a:rPr>
              <a:t>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left </a:t>
            </a:r>
            <a:r>
              <a:rPr lang="en-GB" sz="2200" i="1" dirty="0" smtClean="0">
                <a:latin typeface="Georgia" panose="02040502050405020303" pitchFamily="18" charset="0"/>
              </a:rPr>
              <a:t>his keys at home and did not realize it until 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came</a:t>
            </a:r>
            <a:r>
              <a:rPr lang="en-GB" sz="22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to his office.</a:t>
            </a:r>
          </a:p>
          <a:p>
            <a:endParaRPr lang="en-GB" sz="2200" i="1" dirty="0" smtClean="0">
              <a:latin typeface="Georgia" panose="02040502050405020303" pitchFamily="18" charset="0"/>
            </a:endParaRPr>
          </a:p>
          <a:p>
            <a:endParaRPr lang="en-GB" sz="22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200" i="1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However, we must use the </a:t>
            </a:r>
            <a:r>
              <a:rPr lang="en-GB" sz="2400" b="1" dirty="0" smtClean="0">
                <a:latin typeface="Georgia" panose="02040502050405020303" pitchFamily="18" charset="0"/>
              </a:rPr>
              <a:t>past perfect</a:t>
            </a:r>
            <a:r>
              <a:rPr lang="en-GB" sz="2400" dirty="0" smtClean="0">
                <a:latin typeface="Georgia" panose="02040502050405020303" pitchFamily="18" charset="0"/>
              </a:rPr>
              <a:t> when we “go back” to talk about an earlier event.</a:t>
            </a:r>
            <a:endParaRPr lang="en-GB" sz="1600" spc="-30" dirty="0" smtClean="0">
              <a:latin typeface="Georgia" panose="02040502050405020303" pitchFamily="18" charset="0"/>
            </a:endParaRPr>
          </a:p>
          <a:p>
            <a:endParaRPr lang="en-GB" sz="1200" i="1" dirty="0" smtClean="0">
              <a:latin typeface="Georgia" panose="02040502050405020303" pitchFamily="18" charset="0"/>
            </a:endParaRPr>
          </a:p>
          <a:p>
            <a:r>
              <a:rPr lang="en-GB" sz="2200" i="1" dirty="0" smtClean="0">
                <a:latin typeface="Georgia" panose="02040502050405020303" pitchFamily="18" charset="0"/>
              </a:rPr>
              <a:t>When 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came</a:t>
            </a:r>
            <a:r>
              <a:rPr lang="en-GB" sz="22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to his office he realized that 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left </a:t>
            </a:r>
            <a:r>
              <a:rPr lang="en-GB" sz="2200" i="1" dirty="0" smtClean="0">
                <a:latin typeface="Georgia" panose="02040502050405020303" pitchFamily="18" charset="0"/>
              </a:rPr>
              <a:t>his keys at home.</a:t>
            </a: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200" spc="-3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cxnSp>
        <p:nvCxnSpPr>
          <p:cNvPr id="9" name="Přímá spojnice se šipkou 8"/>
          <p:cNvCxnSpPr/>
          <p:nvPr/>
        </p:nvCxnSpPr>
        <p:spPr>
          <a:xfrm>
            <a:off x="2195736" y="3789040"/>
            <a:ext cx="667546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995936" y="3717032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804248" y="3704299"/>
            <a:ext cx="0" cy="21602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2191513" y="3810526"/>
            <a:ext cx="539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cap="small" dirty="0" smtClean="0"/>
              <a:t>past</a:t>
            </a:r>
            <a:endParaRPr lang="en-GB" b="1" cap="small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170386" y="3810526"/>
            <a:ext cx="864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cap="small" dirty="0" smtClean="0"/>
              <a:t>present</a:t>
            </a:r>
            <a:endParaRPr lang="en-GB" b="1" cap="small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915816" y="3796344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latin typeface="Georgia" panose="02040502050405020303" pitchFamily="18" charset="0"/>
              </a:rPr>
              <a:t>He </a:t>
            </a:r>
            <a:r>
              <a:rPr lang="en-GB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left </a:t>
            </a:r>
            <a:r>
              <a:rPr lang="en-GB" sz="1600" i="1" dirty="0" smtClean="0">
                <a:latin typeface="Georgia" panose="02040502050405020303" pitchFamily="18" charset="0"/>
              </a:rPr>
              <a:t>his keys at home.</a:t>
            </a:r>
            <a:endParaRPr lang="en-GB" sz="1600" i="1" dirty="0">
              <a:latin typeface="Georgia" panose="02040502050405020303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580112" y="381052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latin typeface="Georgia" panose="02040502050405020303" pitchFamily="18" charset="0"/>
              </a:rPr>
              <a:t>He </a:t>
            </a:r>
            <a:r>
              <a:rPr lang="en-GB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came</a:t>
            </a:r>
            <a:r>
              <a:rPr lang="en-GB" sz="1600" i="1" dirty="0" smtClean="0">
                <a:latin typeface="Georgia" panose="02040502050405020303" pitchFamily="18" charset="0"/>
              </a:rPr>
              <a:t> to his office.</a:t>
            </a:r>
            <a:endParaRPr lang="en-GB" sz="16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18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3" grpId="0"/>
      <p:bldP spid="15" grpId="0"/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7658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past perfect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511577"/>
            <a:ext cx="8787155" cy="4941759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forms:</a:t>
            </a:r>
            <a:endParaRPr lang="en-GB" sz="2400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He told me 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finished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 thought I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hadn’t sent </a:t>
            </a:r>
            <a:r>
              <a:rPr lang="en-GB" sz="2200" i="1" dirty="0" smtClean="0">
                <a:latin typeface="Georgia" panose="02040502050405020303" pitchFamily="18" charset="0"/>
              </a:rPr>
              <a:t>the email yet.</a:t>
            </a: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How long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</a:t>
            </a:r>
            <a:r>
              <a:rPr lang="en-GB" sz="2200" i="1" dirty="0" smtClean="0">
                <a:latin typeface="Georgia" panose="02040502050405020303" pitchFamily="18" charset="0"/>
              </a:rPr>
              <a:t> you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worked</a:t>
            </a:r>
            <a:r>
              <a:rPr lang="en-GB" sz="2200" i="1" dirty="0" smtClean="0">
                <a:latin typeface="Georgia" panose="02040502050405020303" pitchFamily="18" charset="0"/>
              </a:rPr>
              <a:t> there when she joined the company?</a:t>
            </a:r>
          </a:p>
          <a:p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200" dirty="0" smtClean="0">
                <a:latin typeface="Georgia" panose="02040502050405020303" pitchFamily="18" charset="0"/>
              </a:rPr>
              <a:t>We do NOT have to use the </a:t>
            </a:r>
            <a:r>
              <a:rPr lang="en-GB" sz="2200" b="1" dirty="0" smtClean="0">
                <a:latin typeface="Georgia" panose="02040502050405020303" pitchFamily="18" charset="0"/>
              </a:rPr>
              <a:t>past perfect</a:t>
            </a:r>
            <a:r>
              <a:rPr lang="en-GB" sz="2200" dirty="0" smtClean="0">
                <a:latin typeface="Georgia" panose="02040502050405020303" pitchFamily="18" charset="0"/>
              </a:rPr>
              <a:t> when we use a time conjunction (e.g. </a:t>
            </a:r>
            <a:r>
              <a:rPr lang="en-GB" sz="2200" b="1" i="1" dirty="0" smtClean="0">
                <a:latin typeface="Georgia" panose="02040502050405020303" pitchFamily="18" charset="0"/>
              </a:rPr>
              <a:t>after</a:t>
            </a:r>
            <a:r>
              <a:rPr lang="en-GB" sz="2200" dirty="0" smtClean="0">
                <a:latin typeface="Georgia" panose="02040502050405020303" pitchFamily="18" charset="0"/>
              </a:rPr>
              <a:t>, </a:t>
            </a:r>
            <a:r>
              <a:rPr lang="en-GB" sz="2200" b="1" i="1" dirty="0" smtClean="0">
                <a:latin typeface="Georgia" panose="02040502050405020303" pitchFamily="18" charset="0"/>
              </a:rPr>
              <a:t>as</a:t>
            </a:r>
            <a:r>
              <a:rPr lang="en-GB" sz="2200" dirty="0" smtClean="0"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latin typeface="Georgia" panose="02040502050405020303" pitchFamily="18" charset="0"/>
              </a:rPr>
              <a:t>soon</a:t>
            </a:r>
            <a:r>
              <a:rPr lang="en-GB" sz="2200" dirty="0" smtClean="0"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latin typeface="Georgia" panose="02040502050405020303" pitchFamily="18" charset="0"/>
              </a:rPr>
              <a:t>as</a:t>
            </a:r>
            <a:r>
              <a:rPr lang="en-GB" sz="2200" dirty="0" smtClean="0">
                <a:latin typeface="Georgia" panose="02040502050405020303" pitchFamily="18" charset="0"/>
              </a:rPr>
              <a:t>, </a:t>
            </a:r>
            <a:r>
              <a:rPr lang="en-GB" sz="2200" b="1" i="1" dirty="0" smtClean="0">
                <a:latin typeface="Georgia" panose="02040502050405020303" pitchFamily="18" charset="0"/>
              </a:rPr>
              <a:t>when</a:t>
            </a:r>
            <a:r>
              <a:rPr lang="en-GB" sz="2200" dirty="0" smtClean="0">
                <a:latin typeface="Georgia" panose="02040502050405020303" pitchFamily="18" charset="0"/>
              </a:rPr>
              <a:t>) to talk about two past actions that happened one after the other.</a:t>
            </a:r>
          </a:p>
          <a:p>
            <a:pPr>
              <a:buClr>
                <a:schemeClr val="tx1"/>
              </a:buClr>
            </a:pPr>
            <a:r>
              <a:rPr lang="en-GB" sz="2200" b="1" i="1" dirty="0" smtClean="0">
                <a:latin typeface="Georgia" panose="02040502050405020303" pitchFamily="18" charset="0"/>
              </a:rPr>
              <a:t>As soon as </a:t>
            </a:r>
            <a:r>
              <a:rPr lang="en-GB" sz="2200" i="1" dirty="0" smtClean="0">
                <a:latin typeface="Georgia" panose="02040502050405020303" pitchFamily="18" charset="0"/>
              </a:rPr>
              <a:t>she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finished </a:t>
            </a:r>
            <a:r>
              <a:rPr lang="en-GB" sz="2200" i="1" dirty="0" smtClean="0">
                <a:latin typeface="Georgia" panose="02040502050405020303" pitchFamily="18" charset="0"/>
              </a:rPr>
              <a:t>her exams, she applied for a job.</a:t>
            </a:r>
            <a:endParaRPr lang="en-GB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1600" spc="-3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200" spc="-30" dirty="0" smtClean="0">
                <a:latin typeface="Georgia" panose="02040502050405020303" pitchFamily="18" charset="0"/>
              </a:rPr>
              <a:t>However, we can use the </a:t>
            </a:r>
            <a:r>
              <a:rPr lang="en-GB" sz="2200" b="1" spc="-30" dirty="0" smtClean="0">
                <a:latin typeface="Georgia" panose="02040502050405020303" pitchFamily="18" charset="0"/>
              </a:rPr>
              <a:t>past perfect</a:t>
            </a:r>
            <a:r>
              <a:rPr lang="en-GB" sz="2200" spc="-30" dirty="0" smtClean="0">
                <a:latin typeface="Georgia" panose="02040502050405020303" pitchFamily="18" charset="0"/>
              </a:rPr>
              <a:t> after a time conjunction to emphasize that the first action was completed before the second started.</a:t>
            </a:r>
          </a:p>
          <a:p>
            <a:pPr>
              <a:buClr>
                <a:schemeClr val="tx1"/>
              </a:buClr>
            </a:pPr>
            <a:r>
              <a:rPr lang="en-GB" sz="2200" b="1" i="1" dirty="0" smtClean="0">
                <a:latin typeface="Georgia" panose="02040502050405020303" pitchFamily="18" charset="0"/>
              </a:rPr>
              <a:t>As soon as</a:t>
            </a:r>
            <a:r>
              <a:rPr lang="en-GB" sz="2200" i="1" dirty="0" smtClean="0">
                <a:latin typeface="Georgia" panose="02040502050405020303" pitchFamily="18" charset="0"/>
              </a:rPr>
              <a:t> she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finished </a:t>
            </a:r>
            <a:r>
              <a:rPr lang="en-GB" sz="2200" i="1" dirty="0" smtClean="0">
                <a:latin typeface="Georgia" panose="02040502050405020303" pitchFamily="18" charset="0"/>
              </a:rPr>
              <a:t>her exams, she applied for a job.</a:t>
            </a:r>
            <a:endParaRPr lang="en-GB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200" spc="-3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53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past perfect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628800"/>
            <a:ext cx="8787155" cy="479774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 again:</a:t>
            </a:r>
            <a:endParaRPr lang="en-GB" sz="2400" dirty="0" smtClean="0">
              <a:latin typeface="Georgia" panose="02040502050405020303" pitchFamily="18" charset="0"/>
            </a:endParaRPr>
          </a:p>
          <a:p>
            <a:pPr>
              <a:buClr>
                <a:schemeClr val="tx1"/>
              </a:buClr>
            </a:pPr>
            <a:r>
              <a:rPr lang="en-GB" sz="2200" b="1" i="1" dirty="0" smtClean="0">
                <a:latin typeface="Georgia" panose="02040502050405020303" pitchFamily="18" charset="0"/>
              </a:rPr>
              <a:t>When</a:t>
            </a:r>
            <a:r>
              <a:rPr lang="en-GB" sz="2200" i="1" dirty="0" smtClean="0">
                <a:latin typeface="Georgia" panose="02040502050405020303" pitchFamily="18" charset="0"/>
              </a:rPr>
              <a:t> she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arrived</a:t>
            </a:r>
            <a:r>
              <a:rPr lang="en-GB" sz="2200" i="1" dirty="0" smtClean="0">
                <a:latin typeface="Georgia" panose="02040502050405020303" pitchFamily="18" charset="0"/>
              </a:rPr>
              <a:t>, the meeting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started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cs-CZ" sz="22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200" dirty="0" smtClean="0">
                <a:latin typeface="Georgia" panose="02040502050405020303" pitchFamily="18" charset="0"/>
              </a:rPr>
              <a:t>In this sentence, it is also possible to use </a:t>
            </a:r>
            <a:r>
              <a:rPr lang="en-GB" sz="2200" b="1" i="1" dirty="0" smtClean="0">
                <a:latin typeface="Georgia" panose="02040502050405020303" pitchFamily="18" charset="0"/>
              </a:rPr>
              <a:t>by the time </a:t>
            </a:r>
            <a:r>
              <a:rPr lang="en-GB" sz="2200" dirty="0" smtClean="0">
                <a:latin typeface="Georgia" panose="02040502050405020303" pitchFamily="18" charset="0"/>
              </a:rPr>
              <a:t>instead of </a:t>
            </a:r>
            <a:r>
              <a:rPr lang="en-GB" sz="2200" b="1" i="1" dirty="0" smtClean="0">
                <a:latin typeface="Georgia" panose="02040502050405020303" pitchFamily="18" charset="0"/>
              </a:rPr>
              <a:t>when</a:t>
            </a:r>
            <a:r>
              <a:rPr lang="en-GB" sz="2200" dirty="0" smtClean="0">
                <a:latin typeface="Georgia" panose="02040502050405020303" pitchFamily="18" charset="0"/>
              </a:rPr>
              <a:t>:</a:t>
            </a:r>
          </a:p>
          <a:p>
            <a:pPr>
              <a:buClr>
                <a:schemeClr val="tx1"/>
              </a:buClr>
            </a:pPr>
            <a:r>
              <a:rPr lang="en-GB" sz="2200" b="1" i="1" dirty="0" smtClean="0">
                <a:latin typeface="Georgia" panose="02040502050405020303" pitchFamily="18" charset="0"/>
              </a:rPr>
              <a:t>By the time</a:t>
            </a:r>
            <a:r>
              <a:rPr lang="en-GB" sz="2200" i="1" dirty="0" smtClean="0">
                <a:latin typeface="Georgia" panose="02040502050405020303" pitchFamily="18" charset="0"/>
              </a:rPr>
              <a:t> she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arrived</a:t>
            </a:r>
            <a:r>
              <a:rPr lang="en-GB" sz="2200" i="1" dirty="0" smtClean="0">
                <a:latin typeface="Georgia" panose="02040502050405020303" pitchFamily="18" charset="0"/>
              </a:rPr>
              <a:t>, the meeting </a:t>
            </a:r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started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200" spc="-3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20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7811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Read the sentences and complete them with the correct form of the past perfect or past simple. Use the past perfect when possible.</a:t>
            </a: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He ________ (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be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in a very good mood because we _______ (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win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a major contract.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 _________ (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set up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her first company ages ago.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 __________ (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recognize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my colleague at once although I __________ (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not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see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him for almost 10 years.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Mrs </a:t>
            </a:r>
            <a:r>
              <a:rPr lang="en-GB" sz="2200" dirty="0" err="1" smtClean="0">
                <a:solidFill>
                  <a:prstClr val="black"/>
                </a:solidFill>
                <a:latin typeface="Georgia" panose="02040502050405020303" pitchFamily="18" charset="0"/>
              </a:rPr>
              <a:t>Fitzherbert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_________ (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leave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her office before we ________ (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arrive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By the time they __________  (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offer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me the job, I __________  (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sign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a contract with another company.</a:t>
            </a:r>
          </a:p>
          <a:p>
            <a:pPr marL="0" indent="0">
              <a:buNone/>
            </a:pPr>
            <a:endParaRPr lang="en-GB" sz="24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7301433" y="2546739"/>
            <a:ext cx="14470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won</a:t>
            </a:r>
            <a:endParaRPr lang="en-GB" sz="22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529927" y="3284984"/>
            <a:ext cx="1397771" cy="430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set up</a:t>
            </a:r>
            <a:endParaRPr lang="en-GB" sz="22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529927" y="2556193"/>
            <a:ext cx="809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was</a:t>
            </a:r>
            <a:endParaRPr lang="en-GB" sz="22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992722" y="3672630"/>
            <a:ext cx="19849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recognized</a:t>
            </a:r>
            <a:endParaRPr lang="en-GB" sz="22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850961" y="4016655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hadn’t seen</a:t>
            </a:r>
            <a:endParaRPr lang="en-GB" sz="22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940671" y="4416765"/>
            <a:ext cx="14400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left</a:t>
            </a:r>
            <a:endParaRPr lang="en-GB" sz="22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850961" y="4747845"/>
            <a:ext cx="14309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arrived</a:t>
            </a:r>
            <a:endParaRPr lang="en-GB" sz="22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149193" y="5146684"/>
            <a:ext cx="14400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offered</a:t>
            </a:r>
            <a:endParaRPr lang="en-GB" sz="22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850961" y="5491106"/>
            <a:ext cx="18722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had signed</a:t>
            </a:r>
            <a:endParaRPr lang="en-GB" sz="2200" b="1" i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7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22" grpId="0"/>
      <p:bldP spid="18" grpId="0"/>
      <p:bldP spid="24" grpId="0"/>
      <p:bldP spid="29" grpId="0"/>
      <p:bldP spid="30" grpId="0"/>
      <p:bldP spid="31" grpId="0"/>
      <p:bldP spid="3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1250296"/>
          </a:xfrm>
        </p:spPr>
        <p:txBody>
          <a:bodyPr>
            <a:noAutofit/>
          </a:bodyPr>
          <a:lstStyle/>
          <a:p>
            <a:r>
              <a:rPr lang="en-GB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used</a:t>
            </a:r>
            <a:r>
              <a:rPr lang="cs-CZ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to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vs </a:t>
            </a:r>
            <a:r>
              <a:rPr lang="en-GB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would</a:t>
            </a:r>
            <a:endParaRPr lang="en-GB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72815"/>
            <a:ext cx="8640960" cy="460851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sentence: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We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used to cooperate </a:t>
            </a:r>
            <a:r>
              <a:rPr lang="en-GB" sz="2200" i="1" dirty="0" smtClean="0">
                <a:latin typeface="Georgia" panose="02040502050405020303" pitchFamily="18" charset="0"/>
              </a:rPr>
              <a:t>with a Norwegian company</a:t>
            </a:r>
            <a:r>
              <a:rPr lang="en-GB" sz="2200" dirty="0" smtClean="0">
                <a:latin typeface="Georgia" panose="02040502050405020303" pitchFamily="18" charset="0"/>
              </a:rPr>
              <a:t>. 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We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would go </a:t>
            </a:r>
            <a:r>
              <a:rPr lang="en-GB" sz="2200" i="1" dirty="0" smtClean="0">
                <a:latin typeface="Georgia" panose="02040502050405020303" pitchFamily="18" charset="0"/>
              </a:rPr>
              <a:t>to Milan for a trade fair every autumn.</a:t>
            </a:r>
          </a:p>
          <a:p>
            <a:pPr marL="0" lvl="4" indent="0">
              <a:buNone/>
            </a:pPr>
            <a:r>
              <a:rPr lang="en-GB" sz="2200" spc="-10" dirty="0" smtClean="0">
                <a:latin typeface="Georgia" panose="02040502050405020303" pitchFamily="18" charset="0"/>
              </a:rPr>
              <a:t>Both</a:t>
            </a:r>
            <a:r>
              <a:rPr lang="en-GB" sz="2200" i="1" spc="-10" dirty="0" smtClean="0">
                <a:latin typeface="Georgia" panose="02040502050405020303" pitchFamily="18" charset="0"/>
              </a:rPr>
              <a:t> used </a:t>
            </a:r>
            <a:r>
              <a:rPr lang="cs-CZ" sz="2200" i="1" spc="-10" dirty="0" smtClean="0">
                <a:latin typeface="Georgia" panose="02040502050405020303" pitchFamily="18" charset="0"/>
              </a:rPr>
              <a:t>to</a:t>
            </a:r>
            <a:r>
              <a:rPr lang="en-GB" sz="2200" spc="-10" dirty="0" smtClean="0">
                <a:latin typeface="Georgia" panose="02040502050405020303" pitchFamily="18" charset="0"/>
              </a:rPr>
              <a:t> and </a:t>
            </a:r>
            <a:r>
              <a:rPr lang="en-GB" sz="2200" i="1" spc="-10" dirty="0" smtClean="0">
                <a:latin typeface="Georgia" panose="02040502050405020303" pitchFamily="18" charset="0"/>
              </a:rPr>
              <a:t>would</a:t>
            </a:r>
            <a:r>
              <a:rPr lang="en-GB" sz="2200" spc="-10" dirty="0" smtClean="0">
                <a:latin typeface="Georgia" panose="02040502050405020303" pitchFamily="18" charset="0"/>
              </a:rPr>
              <a:t> can be used to talk about </a:t>
            </a:r>
            <a:r>
              <a:rPr lang="en-GB" sz="2200" b="1" spc="-10" dirty="0" smtClean="0">
                <a:latin typeface="Georgia" panose="02040502050405020303" pitchFamily="18" charset="0"/>
              </a:rPr>
              <a:t>repeated actions and events in the past</a:t>
            </a:r>
            <a:r>
              <a:rPr lang="en-GB" sz="2200" spc="-10" dirty="0" smtClean="0">
                <a:latin typeface="Georgia" panose="02040502050405020303" pitchFamily="18" charset="0"/>
              </a:rPr>
              <a:t>.</a:t>
            </a:r>
            <a:r>
              <a:rPr lang="en-GB" sz="2200" b="1" spc="-10" dirty="0" smtClean="0">
                <a:latin typeface="Georgia" panose="02040502050405020303" pitchFamily="18" charset="0"/>
              </a:rPr>
              <a:t> </a:t>
            </a:r>
          </a:p>
          <a:p>
            <a:pPr marL="0" lvl="4" indent="0">
              <a:buNone/>
            </a:pPr>
            <a:endParaRPr lang="en-GB" sz="2200" b="1" spc="-10" dirty="0" smtClean="0">
              <a:latin typeface="Georgia" panose="02040502050405020303" pitchFamily="18" charset="0"/>
            </a:endParaRPr>
          </a:p>
          <a:p>
            <a:pPr marL="0" lvl="4" indent="0">
              <a:buNone/>
            </a:pPr>
            <a:r>
              <a:rPr lang="en-GB" sz="2200" spc="-10" dirty="0" smtClean="0">
                <a:latin typeface="Georgia" panose="02040502050405020303" pitchFamily="18" charset="0"/>
              </a:rPr>
              <a:t>Only </a:t>
            </a:r>
            <a:r>
              <a:rPr lang="en-GB" sz="2200" i="1" spc="-10" dirty="0" smtClean="0">
                <a:latin typeface="Georgia" panose="02040502050405020303" pitchFamily="18" charset="0"/>
              </a:rPr>
              <a:t>used to</a:t>
            </a:r>
            <a:r>
              <a:rPr lang="en-GB" sz="2200" spc="-10" dirty="0" smtClean="0">
                <a:latin typeface="Georgia" panose="02040502050405020303" pitchFamily="18" charset="0"/>
              </a:rPr>
              <a:t> refers to </a:t>
            </a:r>
            <a:r>
              <a:rPr lang="en-GB" sz="2200" b="1" spc="-10" dirty="0" smtClean="0">
                <a:latin typeface="Georgia" panose="02040502050405020303" pitchFamily="18" charset="0"/>
              </a:rPr>
              <a:t>past states</a:t>
            </a:r>
            <a:r>
              <a:rPr lang="en-GB" sz="2200" spc="-10" dirty="0" smtClean="0">
                <a:latin typeface="Georgia" panose="02040502050405020303" pitchFamily="18" charset="0"/>
              </a:rPr>
              <a:t>.</a:t>
            </a:r>
            <a:endParaRPr lang="en-GB" sz="2200" i="1" dirty="0" smtClean="0">
              <a:latin typeface="Georgia" panose="02040502050405020303" pitchFamily="18" charset="0"/>
            </a:endParaRPr>
          </a:p>
          <a:p>
            <a:pPr marL="457200" lvl="4" indent="-457200">
              <a:buFont typeface="+mj-lt"/>
              <a:buAutoNum type="alphaLcParenR" startAt="3"/>
            </a:pPr>
            <a:r>
              <a:rPr lang="en-GB" sz="2200" i="1" dirty="0" smtClean="0">
                <a:latin typeface="Georgia" panose="02040502050405020303" pitchFamily="18" charset="0"/>
              </a:rPr>
              <a:t>We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used to have </a:t>
            </a:r>
            <a:r>
              <a:rPr lang="en-GB" sz="2200" i="1" dirty="0" smtClean="0">
                <a:latin typeface="Georgia" panose="02040502050405020303" pitchFamily="18" charset="0"/>
              </a:rPr>
              <a:t>expensive company cars</a:t>
            </a:r>
            <a:r>
              <a:rPr lang="en-GB" sz="2200" dirty="0" smtClean="0">
                <a:latin typeface="Georgia" panose="02040502050405020303" pitchFamily="18" charset="0"/>
              </a:rPr>
              <a:t>. (NOT </a:t>
            </a:r>
            <a:r>
              <a:rPr lang="en-GB" sz="2200" i="1" dirty="0" smtClean="0">
                <a:latin typeface="Georgia" panose="02040502050405020303" pitchFamily="18" charset="0"/>
              </a:rPr>
              <a:t>We </a:t>
            </a:r>
            <a:r>
              <a:rPr lang="en-GB" sz="2200" i="1" strike="sngStrike" dirty="0" smtClean="0">
                <a:latin typeface="Georgia" panose="02040502050405020303" pitchFamily="18" charset="0"/>
              </a:rPr>
              <a:t>would</a:t>
            </a:r>
            <a:r>
              <a:rPr lang="en-GB" sz="2200" i="1" dirty="0" smtClean="0">
                <a:latin typeface="Georgia" panose="02040502050405020303" pitchFamily="18" charset="0"/>
              </a:rPr>
              <a:t> </a:t>
            </a:r>
            <a:r>
              <a:rPr lang="en-GB" sz="2200" i="1" strike="sngStrike" dirty="0" smtClean="0">
                <a:latin typeface="Georgia" panose="02040502050405020303" pitchFamily="18" charset="0"/>
              </a:rPr>
              <a:t>have</a:t>
            </a:r>
            <a:r>
              <a:rPr lang="en-GB" sz="2200" i="1" dirty="0" smtClean="0">
                <a:latin typeface="Georgia" panose="02040502050405020303" pitchFamily="18" charset="0"/>
              </a:rPr>
              <a:t> expensive company cars.</a:t>
            </a:r>
            <a:r>
              <a:rPr lang="en-GB" sz="2200" dirty="0" smtClean="0">
                <a:latin typeface="Georgia" panose="02040502050405020303" pitchFamily="18" charset="0"/>
              </a:rPr>
              <a:t>)</a:t>
            </a:r>
          </a:p>
          <a:p>
            <a:pPr marL="0" lvl="4" indent="0">
              <a:buNone/>
            </a:pPr>
            <a:endParaRPr lang="en-GB" sz="22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1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1250296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72815"/>
            <a:ext cx="8640960" cy="460851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Read the sentences and decide whether </a:t>
            </a:r>
            <a:r>
              <a:rPr lang="en-GB" sz="1800" b="1" i="1" cap="small" dirty="0" smtClean="0">
                <a:solidFill>
                  <a:prstClr val="black"/>
                </a:solidFill>
                <a:latin typeface="Georgia" panose="02040502050405020303" pitchFamily="18" charset="0"/>
              </a:rPr>
              <a:t>would </a:t>
            </a: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could replace </a:t>
            </a:r>
            <a:r>
              <a:rPr lang="en-GB" sz="1800" b="1" i="1" cap="small" dirty="0" smtClean="0">
                <a:solidFill>
                  <a:prstClr val="black"/>
                </a:solidFill>
                <a:latin typeface="Georgia" panose="02040502050405020303" pitchFamily="18" charset="0"/>
              </a:rPr>
              <a:t>used to</a:t>
            </a: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Before I bought a car, it used to take me 2 hours to get go work.</a:t>
            </a:r>
          </a:p>
          <a:p>
            <a:pPr marL="457200" lvl="0" indent="-457200">
              <a:buFont typeface="+mj-lt"/>
              <a:buAutoNum type="arabicPeriod"/>
            </a:pPr>
            <a:endParaRPr lang="en-GB" sz="2200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company used to belong to an American multinational.</a:t>
            </a:r>
          </a:p>
          <a:p>
            <a:pPr marL="457200" lvl="0" indent="-457200">
              <a:buFont typeface="+mj-lt"/>
              <a:buAutoNum type="arabicPeriod"/>
            </a:pPr>
            <a:endParaRPr lang="en-GB" sz="2200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 used to think that I wanted to work in advertising. Now I’m an accountant.</a:t>
            </a:r>
          </a:p>
          <a:p>
            <a:pPr marL="457200" lvl="0" indent="-457200">
              <a:buFont typeface="+mj-lt"/>
              <a:buAutoNum type="arabicPeriod"/>
            </a:pPr>
            <a:endParaRPr lang="en-GB" sz="2200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In the old days, we used to send hundreds of letters every month. Now we send emails.</a:t>
            </a:r>
          </a:p>
          <a:p>
            <a:pPr marL="0" lvl="4" indent="0">
              <a:buNone/>
            </a:pPr>
            <a:endParaRPr lang="en-GB" sz="22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pic>
        <p:nvPicPr>
          <p:cNvPr id="9" name="Picture 4" descr="http://smcc.fhi360.org/clients/scaleback/animjQuery_files/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748" y="3768033"/>
            <a:ext cx="259409" cy="25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images.onlinelabels.com/images/clip-art/Ryan_Taylor/Ryan_Taylor_Green_Tic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289738" cy="33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smcc.fhi360.org/clients/scaleback/animjQuery_files/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869160"/>
            <a:ext cx="259409" cy="25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images.onlinelabels.com/images/clip-art/Ryan_Taylor/Ryan_Taylor_Green_Tic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72" y="5877272"/>
            <a:ext cx="289738" cy="33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74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Overview of tenses	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230" y="686032"/>
            <a:ext cx="8229600" cy="12308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aspect</a:t>
            </a:r>
            <a:b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</a:br>
            <a:r>
              <a:rPr lang="en-GB" sz="36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simple, continuous and perfect</a:t>
            </a:r>
            <a:endParaRPr lang="en-GB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5" y="2636912"/>
            <a:ext cx="8424937" cy="352839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There are </a:t>
            </a:r>
            <a:r>
              <a:rPr lang="en-GB" sz="2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three verb aspects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in English:</a:t>
            </a:r>
          </a:p>
          <a:p>
            <a:pPr marL="0" lvl="0" indent="0">
              <a:buNone/>
            </a:pP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Simple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– the action is viewed as complete or permanent</a:t>
            </a:r>
          </a:p>
          <a:p>
            <a:pPr marL="0" lvl="0" indent="0">
              <a:buNone/>
            </a:pP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Continuous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– the action is viewed as having duration</a:t>
            </a:r>
          </a:p>
          <a:p>
            <a:pPr marL="0" lvl="0" indent="0">
              <a:buNone/>
            </a:pP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Perfect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– the action is viewed as completed before another action</a:t>
            </a:r>
            <a:endParaRPr lang="en-GB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0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present tenses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47811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sentences: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hates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our new colleague.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 really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need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a new car.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don’t believe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what he’s saying.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What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do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you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want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to do now?</a:t>
            </a:r>
          </a:p>
          <a:p>
            <a:pPr marL="0" indent="0">
              <a:buNone/>
            </a:pPr>
            <a:endParaRPr lang="en-GB" sz="24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There are verbs that we do NOT usually use in the continuous form. They are called </a:t>
            </a:r>
            <a:r>
              <a:rPr lang="en-GB" sz="2200" b="1" dirty="0" smtClean="0">
                <a:latin typeface="Georgia" panose="02040502050405020303" pitchFamily="18" charset="0"/>
              </a:rPr>
              <a:t>state verbs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and they are often connected to thinking, opinions and feelings, i.e. they do NOT describe actions.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We use them </a:t>
            </a:r>
            <a:r>
              <a:rPr lang="en-GB" sz="2200" b="1" dirty="0">
                <a:latin typeface="Georgia" panose="02040502050405020303" pitchFamily="18" charset="0"/>
              </a:rPr>
              <a:t>in the simple form 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although we are speaking about something that is true now.</a:t>
            </a:r>
            <a:endParaRPr lang="en-GB" sz="22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 rot="20780529">
            <a:off x="6831620" y="899093"/>
            <a:ext cx="191910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cap="small" dirty="0" smtClean="0"/>
              <a:t>state verbs</a:t>
            </a:r>
            <a:endParaRPr lang="en-GB" b="1" cap="small" dirty="0"/>
          </a:p>
        </p:txBody>
      </p:sp>
    </p:spTree>
    <p:extLst>
      <p:ext uri="{BB962C8B-B14F-4D97-AF65-F5344CB8AC3E}">
        <p14:creationId xmlns:p14="http://schemas.microsoft.com/office/powerpoint/2010/main" val="293388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230" y="506433"/>
            <a:ext cx="8229600" cy="12308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simple aspect</a:t>
            </a:r>
            <a:endParaRPr lang="en-GB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5" y="1772815"/>
            <a:ext cx="8519228" cy="475009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simple aspect describes actions that are viewed as </a:t>
            </a:r>
            <a:r>
              <a:rPr lang="en-GB" sz="2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complete or permanent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pPr marL="0" lvl="0" indent="0">
              <a:buNone/>
            </a:pPr>
            <a:endParaRPr lang="en-GB" sz="16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sentences:</a:t>
            </a:r>
            <a:endParaRPr lang="en-GB" sz="1600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We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sell</a:t>
            </a:r>
            <a:r>
              <a:rPr lang="en-GB" sz="2200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a full range of insurance products.</a:t>
            </a:r>
          </a:p>
          <a:p>
            <a:pPr marL="360000" indent="-3600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The investment bank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collapsed </a:t>
            </a:r>
            <a:r>
              <a:rPr lang="en-GB" sz="2200" i="1" dirty="0" smtClean="0">
                <a:latin typeface="Georgia" panose="02040502050405020303" pitchFamily="18" charset="0"/>
              </a:rPr>
              <a:t>in September 2008.</a:t>
            </a:r>
          </a:p>
          <a:p>
            <a:pPr marL="360000" indent="-3600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The conference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will start </a:t>
            </a:r>
            <a:r>
              <a:rPr lang="en-GB" sz="2200" i="1" dirty="0" smtClean="0">
                <a:latin typeface="Georgia" panose="02040502050405020303" pitchFamily="18" charset="0"/>
              </a:rPr>
              <a:t>on Friday.</a:t>
            </a:r>
          </a:p>
          <a:p>
            <a:pPr marL="360000" indent="-3600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She always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arrives</a:t>
            </a:r>
            <a:r>
              <a:rPr lang="en-GB" sz="2200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at work early.</a:t>
            </a: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He always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wore</a:t>
            </a:r>
            <a:r>
              <a:rPr lang="en-GB" sz="2200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a suit to work.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 rot="20780529">
            <a:off x="6176709" y="3088260"/>
            <a:ext cx="1631781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permanent fact</a:t>
            </a:r>
            <a:endParaRPr lang="en-GB" b="1" cap="small" dirty="0"/>
          </a:p>
        </p:txBody>
      </p:sp>
      <p:sp>
        <p:nvSpPr>
          <p:cNvPr id="12" name="TextovéPole 11"/>
          <p:cNvSpPr txBox="1"/>
          <p:nvPr/>
        </p:nvSpPr>
        <p:spPr>
          <a:xfrm rot="20780529">
            <a:off x="7053435" y="4142257"/>
            <a:ext cx="1934099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action completed in the past</a:t>
            </a:r>
            <a:endParaRPr lang="en-GB" b="1" cap="small" dirty="0"/>
          </a:p>
        </p:txBody>
      </p:sp>
      <p:sp>
        <p:nvSpPr>
          <p:cNvPr id="13" name="TextovéPole 12"/>
          <p:cNvSpPr txBox="1"/>
          <p:nvPr/>
        </p:nvSpPr>
        <p:spPr>
          <a:xfrm rot="20780529">
            <a:off x="5160111" y="4937464"/>
            <a:ext cx="1842608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simple future fact</a:t>
            </a:r>
            <a:endParaRPr lang="en-GB" b="1" cap="small" dirty="0"/>
          </a:p>
        </p:txBody>
      </p:sp>
      <p:sp>
        <p:nvSpPr>
          <p:cNvPr id="15" name="TextovéPole 14"/>
          <p:cNvSpPr txBox="1"/>
          <p:nvPr/>
        </p:nvSpPr>
        <p:spPr>
          <a:xfrm rot="20780529">
            <a:off x="5271134" y="5502882"/>
            <a:ext cx="1785608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present and past habits</a:t>
            </a:r>
            <a:endParaRPr lang="en-GB" b="1" cap="small" dirty="0"/>
          </a:p>
        </p:txBody>
      </p:sp>
    </p:spTree>
    <p:extLst>
      <p:ext uri="{BB962C8B-B14F-4D97-AF65-F5344CB8AC3E}">
        <p14:creationId xmlns:p14="http://schemas.microsoft.com/office/powerpoint/2010/main" val="322175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0" grpId="0" animBg="1"/>
      <p:bldP spid="12" grpId="0" animBg="1"/>
      <p:bldP spid="13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230" y="506433"/>
            <a:ext cx="8229600" cy="12308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continuous aspect</a:t>
            </a:r>
            <a:endParaRPr lang="en-GB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5" y="1772816"/>
            <a:ext cx="8519228" cy="439248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spc="-2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continuous aspect describes actions that are </a:t>
            </a:r>
            <a:r>
              <a:rPr lang="en-GB" sz="2200" b="1" spc="-20" dirty="0" smtClean="0">
                <a:solidFill>
                  <a:prstClr val="black"/>
                </a:solidFill>
                <a:latin typeface="Georgia" panose="02040502050405020303" pitchFamily="18" charset="0"/>
              </a:rPr>
              <a:t>viewed as having duration or as temporary</a:t>
            </a:r>
            <a:r>
              <a:rPr lang="en-GB" sz="2200" spc="-20" dirty="0" smtClean="0">
                <a:solidFill>
                  <a:prstClr val="black"/>
                </a:solidFill>
                <a:latin typeface="Georgia" panose="02040502050405020303" pitchFamily="18" charset="0"/>
              </a:rPr>
              <a:t>, not as completed or permanent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pPr marL="0" lvl="0" indent="0">
              <a:buNone/>
            </a:pPr>
            <a:endParaRPr lang="en-GB" sz="16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sentences:</a:t>
            </a:r>
            <a:endParaRPr lang="en-GB" sz="1600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was checking </a:t>
            </a:r>
            <a:r>
              <a:rPr lang="en-GB" sz="2200" i="1" dirty="0" smtClean="0">
                <a:latin typeface="Georgia" panose="02040502050405020303" pitchFamily="18" charset="0"/>
              </a:rPr>
              <a:t>accounts when he spotted the error.</a:t>
            </a:r>
          </a:p>
          <a:p>
            <a:pPr marL="360000" indent="-3600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They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’ve been producing </a:t>
            </a:r>
            <a:r>
              <a:rPr lang="en-GB" sz="2200" i="1" dirty="0" smtClean="0">
                <a:latin typeface="Georgia" panose="02040502050405020303" pitchFamily="18" charset="0"/>
              </a:rPr>
              <a:t>cars for over 50 years.</a:t>
            </a:r>
          </a:p>
          <a:p>
            <a:pPr marL="360000" indent="-3600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spc="-30" dirty="0" smtClean="0">
                <a:latin typeface="Georgia" panose="02040502050405020303" pitchFamily="18" charset="0"/>
              </a:rPr>
              <a:t>I</a:t>
            </a:r>
            <a:r>
              <a:rPr lang="en-GB" sz="2200" b="1" i="1" spc="-3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’m dealing </a:t>
            </a:r>
            <a:r>
              <a:rPr lang="en-GB" sz="2200" i="1" spc="-30" dirty="0" smtClean="0">
                <a:latin typeface="Georgia" panose="02040502050405020303" pitchFamily="18" charset="0"/>
              </a:rPr>
              <a:t>with enquiries at the moment, as my colleague is ill.</a:t>
            </a:r>
          </a:p>
          <a:p>
            <a:pPr marL="360000" indent="-3600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She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’s been trying </a:t>
            </a:r>
            <a:r>
              <a:rPr lang="en-GB" sz="2200" i="1" dirty="0" smtClean="0">
                <a:latin typeface="Georgia" panose="02040502050405020303" pitchFamily="18" charset="0"/>
              </a:rPr>
              <a:t>to reach them to make a reservation.</a:t>
            </a: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 rot="20780529">
            <a:off x="6872776" y="3389400"/>
            <a:ext cx="2148479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activity in progress</a:t>
            </a:r>
            <a:endParaRPr lang="en-GB" b="1" cap="small" dirty="0"/>
          </a:p>
        </p:txBody>
      </p:sp>
      <p:sp>
        <p:nvSpPr>
          <p:cNvPr id="12" name="TextovéPole 11"/>
          <p:cNvSpPr txBox="1"/>
          <p:nvPr/>
        </p:nvSpPr>
        <p:spPr>
          <a:xfrm rot="20780529">
            <a:off x="6822415" y="4118440"/>
            <a:ext cx="1799167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for a long time</a:t>
            </a:r>
            <a:endParaRPr lang="en-GB" b="1" cap="small" dirty="0"/>
          </a:p>
        </p:txBody>
      </p:sp>
      <p:sp>
        <p:nvSpPr>
          <p:cNvPr id="13" name="TextovéPole 12"/>
          <p:cNvSpPr txBox="1"/>
          <p:nvPr/>
        </p:nvSpPr>
        <p:spPr>
          <a:xfrm rot="20780529">
            <a:off x="7867324" y="5144894"/>
            <a:ext cx="1223852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temporary</a:t>
            </a:r>
            <a:endParaRPr lang="en-GB" b="1" cap="small" dirty="0"/>
          </a:p>
        </p:txBody>
      </p:sp>
      <p:sp>
        <p:nvSpPr>
          <p:cNvPr id="16" name="TextovéPole 15"/>
          <p:cNvSpPr txBox="1"/>
          <p:nvPr/>
        </p:nvSpPr>
        <p:spPr>
          <a:xfrm rot="20780529">
            <a:off x="7150161" y="5917218"/>
            <a:ext cx="13817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several times</a:t>
            </a:r>
            <a:endParaRPr lang="en-GB" b="1" cap="small" dirty="0"/>
          </a:p>
        </p:txBody>
      </p:sp>
    </p:spTree>
    <p:extLst>
      <p:ext uri="{BB962C8B-B14F-4D97-AF65-F5344CB8AC3E}">
        <p14:creationId xmlns:p14="http://schemas.microsoft.com/office/powerpoint/2010/main" val="138544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0" grpId="0" animBg="1"/>
      <p:bldP spid="12" grpId="0" animBg="1"/>
      <p:bldP spid="13" grpId="0" animBg="1"/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230" y="506433"/>
            <a:ext cx="8229600" cy="12308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perfect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aspect</a:t>
            </a:r>
            <a:endParaRPr lang="en-GB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5" y="1772816"/>
            <a:ext cx="8519228" cy="4392488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perfect aspect describes actions that are viewed as </a:t>
            </a:r>
            <a:r>
              <a:rPr lang="en-GB" sz="2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completed before another action or connected to a later action</a:t>
            </a: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pPr marL="0" lvl="0" indent="0">
              <a:buNone/>
            </a:pPr>
            <a:endParaRPr lang="en-GB" sz="16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16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sentences:</a:t>
            </a:r>
            <a:endParaRPr lang="en-GB" sz="1600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The office was in a mess because someone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had broken</a:t>
            </a:r>
            <a:r>
              <a:rPr lang="en-GB" sz="2200" i="1" dirty="0" smtClean="0">
                <a:latin typeface="Georgia" panose="02040502050405020303" pitchFamily="18" charset="0"/>
              </a:rPr>
              <a:t> in.</a:t>
            </a:r>
          </a:p>
          <a:p>
            <a:pPr marL="360000" indent="-360000">
              <a:buFont typeface="+mj-lt"/>
              <a:buAutoNum type="alphaLcParenR"/>
            </a:pPr>
            <a:r>
              <a:rPr lang="en-GB" sz="2200" i="1" spc="-30" dirty="0" smtClean="0">
                <a:latin typeface="Georgia" panose="02040502050405020303" pitchFamily="18" charset="0"/>
              </a:rPr>
              <a:t>We</a:t>
            </a:r>
            <a:r>
              <a:rPr lang="en-GB" sz="2200" b="1" i="1" spc="-3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’ll </a:t>
            </a:r>
            <a:r>
              <a:rPr lang="en-GB" sz="2200" b="1" i="1" spc="-3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have repaid </a:t>
            </a:r>
            <a:r>
              <a:rPr lang="en-GB" sz="2200" i="1" dirty="0">
                <a:latin typeface="Georgia" panose="02040502050405020303" pitchFamily="18" charset="0"/>
              </a:rPr>
              <a:t>the loan by the end of September.</a:t>
            </a:r>
          </a:p>
          <a:p>
            <a:pPr marL="360000" indent="-360000">
              <a:buFont typeface="+mj-lt"/>
              <a:buAutoNum type="alphaLcParenR"/>
            </a:pPr>
            <a:endParaRPr lang="cs-CZ" sz="2200" i="1" dirty="0" smtClean="0">
              <a:latin typeface="Georgia" panose="02040502050405020303" pitchFamily="18" charset="0"/>
            </a:endParaRPr>
          </a:p>
          <a:p>
            <a:pPr marL="360000" indent="-3600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’ve finished </a:t>
            </a:r>
            <a:r>
              <a:rPr lang="en-GB" sz="2200" i="1" dirty="0" smtClean="0">
                <a:latin typeface="Georgia" panose="02040502050405020303" pitchFamily="18" charset="0"/>
              </a:rPr>
              <a:t>the report. </a:t>
            </a:r>
            <a:r>
              <a:rPr lang="en-GB" sz="2200" dirty="0" smtClean="0">
                <a:latin typeface="Georgia" panose="02040502050405020303" pitchFamily="18" charset="0"/>
              </a:rPr>
              <a:t>(i.e. It is ready.)</a:t>
            </a:r>
          </a:p>
          <a:p>
            <a:endParaRPr lang="en-GB" sz="2200" dirty="0" smtClean="0">
              <a:latin typeface="Georgia" panose="02040502050405020303" pitchFamily="18" charset="0"/>
            </a:endParaRPr>
          </a:p>
          <a:p>
            <a:endParaRPr lang="en-GB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 rot="20780529">
            <a:off x="4914761" y="4752171"/>
            <a:ext cx="1526154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result of an earlier action</a:t>
            </a:r>
            <a:endParaRPr lang="en-GB" b="1" cap="small" dirty="0"/>
          </a:p>
        </p:txBody>
      </p:sp>
      <p:sp>
        <p:nvSpPr>
          <p:cNvPr id="13" name="TextovéPole 12"/>
          <p:cNvSpPr txBox="1"/>
          <p:nvPr/>
        </p:nvSpPr>
        <p:spPr>
          <a:xfrm rot="20780529">
            <a:off x="6599024" y="3799075"/>
            <a:ext cx="2320195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cap="small" dirty="0" smtClean="0"/>
              <a:t>some time before then</a:t>
            </a:r>
            <a:endParaRPr lang="en-GB" b="1" cap="small" dirty="0"/>
          </a:p>
        </p:txBody>
      </p:sp>
    </p:spTree>
    <p:extLst>
      <p:ext uri="{BB962C8B-B14F-4D97-AF65-F5344CB8AC3E}">
        <p14:creationId xmlns:p14="http://schemas.microsoft.com/office/powerpoint/2010/main" val="268826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2" grpId="0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230" y="506433"/>
            <a:ext cx="8229600" cy="690319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5" y="1340768"/>
            <a:ext cx="8519228" cy="504056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Compare the use of tenses in the pairs of sentences. Decide what the differences in meaning</a:t>
            </a:r>
            <a:r>
              <a:rPr lang="cs-CZ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are.</a:t>
            </a:r>
            <a:endParaRPr lang="en-GB" sz="18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When we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got to the premises, the presentation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started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It started after we arrived. 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Sequence of actions.</a:t>
            </a: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indent="0">
              <a:buNone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When we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got to the premises, the presentation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had</a:t>
            </a:r>
            <a:r>
              <a:rPr lang="en-GB" sz="2200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started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It started before we arrived. 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An earlier past event.</a:t>
            </a:r>
          </a:p>
          <a:p>
            <a:pPr marL="457200" lvl="0" indent="-457200">
              <a:buFont typeface="+mj-lt"/>
              <a:buAutoNum type="arabicPeriod"/>
            </a:pP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 startAt="2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At 1 pm, we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had 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lunch with our major customer.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T</a:t>
            </a:r>
            <a:r>
              <a:rPr lang="en-GB" sz="2200" spc="-60" dirty="0" smtClean="0">
                <a:latin typeface="Georgia" panose="02040502050405020303" pitchFamily="18" charset="0"/>
              </a:rPr>
              <a:t>he lunch started at 1 pm.</a:t>
            </a:r>
            <a:endParaRPr lang="en-GB" sz="2200" spc="-40" dirty="0" smtClean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457200" lvl="0" indent="0">
              <a:buNone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At 1 pm, we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were having 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lunch with our major customer.</a:t>
            </a:r>
          </a:p>
          <a:p>
            <a:pPr marL="457200" lv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The lunch started before 1 pm. 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An activity in progress.</a:t>
            </a:r>
          </a:p>
          <a:p>
            <a:pPr marL="457200" lvl="0" indent="-457200">
              <a:buFont typeface="+mj-lt"/>
              <a:buAutoNum type="arabicPeriod" startAt="2"/>
            </a:pP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 startAt="2"/>
            </a:pPr>
            <a:endParaRPr lang="en-GB" sz="1800" dirty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83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230" y="506433"/>
            <a:ext cx="8229600" cy="690319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5" y="1340768"/>
            <a:ext cx="8519228" cy="504056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Compare the use of tenses in the pairs of sentences. </a:t>
            </a:r>
            <a:r>
              <a:rPr lang="en-GB" sz="1800" b="1" i="1" dirty="0">
                <a:solidFill>
                  <a:prstClr val="black"/>
                </a:solidFill>
                <a:latin typeface="Georgia" panose="02040502050405020303" pitchFamily="18" charset="0"/>
              </a:rPr>
              <a:t>Decide what the differences in meaning</a:t>
            </a:r>
            <a:r>
              <a:rPr lang="cs-CZ" sz="1800" b="1" i="1" dirty="0">
                <a:solidFill>
                  <a:prstClr val="black"/>
                </a:solidFill>
                <a:latin typeface="Georgia" panose="02040502050405020303" pitchFamily="18" charset="0"/>
              </a:rPr>
              <a:t> are.</a:t>
            </a:r>
            <a:endParaRPr lang="en-GB" sz="18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 startAt="3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He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’s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so selfish.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	Generally true.</a:t>
            </a: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0">
              <a:buNone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He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’s being 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so selfish.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He’s not usually a selfish person. 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Temporary behaviour.</a:t>
            </a:r>
          </a:p>
          <a:p>
            <a:pPr marL="457200" lvl="0" indent="-457200">
              <a:buFont typeface="+mj-lt"/>
              <a:buAutoNum type="arabicPeriod"/>
            </a:pP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 startAt="4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was explaining</a:t>
            </a:r>
            <a:r>
              <a:rPr lang="en-GB" sz="2200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her proposal when he arrived.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GB" sz="2200" spc="-60" dirty="0" smtClean="0">
                <a:latin typeface="Georgia" panose="02040502050405020303" pitchFamily="18" charset="0"/>
              </a:rPr>
              <a:t>He arrived in the middle of her explanation. </a:t>
            </a:r>
            <a:r>
              <a:rPr lang="en-GB" sz="2200" spc="-4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Interrupted action.</a:t>
            </a:r>
          </a:p>
          <a:p>
            <a:pPr marL="457200" lvl="0" indent="0">
              <a:buNone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explained</a:t>
            </a:r>
            <a:r>
              <a:rPr lang="en-GB" sz="2200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her proposal when he arrived.</a:t>
            </a:r>
          </a:p>
          <a:p>
            <a:pPr marL="457200" lv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He arrived and then she explained it. 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Sequence of actions.</a:t>
            </a:r>
          </a:p>
          <a:p>
            <a:pPr marL="457200" lvl="0" indent="-457200">
              <a:buFont typeface="+mj-lt"/>
              <a:buAutoNum type="arabicPeriod" startAt="2"/>
            </a:pP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 startAt="2"/>
            </a:pPr>
            <a:endParaRPr lang="en-GB" sz="1800" dirty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35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230" y="506433"/>
            <a:ext cx="8229600" cy="690319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sz="36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5" y="1340768"/>
            <a:ext cx="8519228" cy="504056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Compare the use of tenses in the pairs of sentences. </a:t>
            </a:r>
            <a:r>
              <a:rPr lang="en-GB" sz="1800" b="1" i="1" dirty="0">
                <a:solidFill>
                  <a:prstClr val="black"/>
                </a:solidFill>
                <a:latin typeface="Georgia" panose="02040502050405020303" pitchFamily="18" charset="0"/>
              </a:rPr>
              <a:t>Decide what the differences in meaning</a:t>
            </a:r>
            <a:r>
              <a:rPr lang="cs-CZ" sz="1800" b="1" i="1" dirty="0">
                <a:solidFill>
                  <a:prstClr val="black"/>
                </a:solidFill>
                <a:latin typeface="Georgia" panose="02040502050405020303" pitchFamily="18" charset="0"/>
              </a:rPr>
              <a:t> are.</a:t>
            </a:r>
            <a:endParaRPr lang="en-GB" sz="1800" b="1" i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 startAt="5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 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was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CEO of the company for 8 years.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They have a new CEO now. 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The situation ended.</a:t>
            </a: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0">
              <a:buNone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She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’s been 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CEO of the company for 8 years.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She still is the CEO. 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The situation has not ended yet.</a:t>
            </a:r>
          </a:p>
          <a:p>
            <a:pPr marL="457200" lvl="0" indent="-457200">
              <a:buFont typeface="+mj-lt"/>
              <a:buAutoNum type="arabicPeriod"/>
            </a:pP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 startAt="6"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’ve checked 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my emails.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The emails are checked now. 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The focus is on the result.</a:t>
            </a:r>
          </a:p>
          <a:p>
            <a:pPr marL="457200" lvl="0" indent="0">
              <a:buNone/>
            </a:pP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’ve been checking </a:t>
            </a:r>
            <a:r>
              <a:rPr lang="en-GB" sz="22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my emails.</a:t>
            </a:r>
          </a:p>
          <a:p>
            <a:pPr marL="457200" lv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	</a:t>
            </a:r>
            <a:r>
              <a:rPr lang="en-GB" sz="2200" dirty="0" smtClean="0">
                <a:latin typeface="Georgia" panose="02040502050405020303" pitchFamily="18" charset="0"/>
              </a:rPr>
              <a:t>That is why I haven’t done anything else. The emails may 	still not be checked. </a:t>
            </a:r>
            <a:r>
              <a:rPr lang="en-GB" sz="2200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The focus is on the process.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prstClr val="white"/>
                </a:solidFill>
                <a:latin typeface="Georgia" panose="02040502050405020303" pitchFamily="18" charset="0"/>
              </a:rPr>
              <a:t>Advanced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sources:</a:t>
            </a:r>
            <a:endParaRPr lang="en-GB" sz="3200" b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412776"/>
            <a:ext cx="8280919" cy="47525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Duckworth, M. (2003) </a:t>
            </a:r>
            <a:r>
              <a:rPr lang="en-GB" sz="2000" i="1" dirty="0" smtClean="0">
                <a:latin typeface="Georgia" panose="02040502050405020303" pitchFamily="18" charset="0"/>
              </a:rPr>
              <a:t>Business Grammar and Practice (Oxford Business English)</a:t>
            </a:r>
            <a:r>
              <a:rPr lang="en-GB" sz="2000" dirty="0" smtClean="0">
                <a:latin typeface="Georgia" panose="02040502050405020303" pitchFamily="18" charset="0"/>
              </a:rPr>
              <a:t>. 1</a:t>
            </a:r>
            <a:r>
              <a:rPr lang="en-GB" sz="2000" baseline="30000" dirty="0" smtClean="0">
                <a:latin typeface="Georgia" panose="02040502050405020303" pitchFamily="18" charset="0"/>
              </a:rPr>
              <a:t>st</a:t>
            </a:r>
            <a:r>
              <a:rPr lang="en-GB" sz="2000" dirty="0" smtClean="0">
                <a:latin typeface="Georgia" panose="02040502050405020303" pitchFamily="18" charset="0"/>
              </a:rPr>
              <a:t> edition. Oxford University Press.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Emmerson, P. (2002) </a:t>
            </a:r>
            <a:r>
              <a:rPr lang="en-GB" sz="2000" i="1" dirty="0" smtClean="0">
                <a:latin typeface="Georgia" panose="02040502050405020303" pitchFamily="18" charset="0"/>
              </a:rPr>
              <a:t>Business Grammar Builder</a:t>
            </a:r>
            <a:r>
              <a:rPr lang="en-GB" sz="2000" dirty="0" smtClean="0">
                <a:latin typeface="Georgia" panose="02040502050405020303" pitchFamily="18" charset="0"/>
              </a:rPr>
              <a:t>.  1</a:t>
            </a:r>
            <a:r>
              <a:rPr lang="en-GB" sz="2000" baseline="30000" dirty="0" smtClean="0">
                <a:latin typeface="Georgia" panose="02040502050405020303" pitchFamily="18" charset="0"/>
              </a:rPr>
              <a:t>st</a:t>
            </a:r>
            <a:r>
              <a:rPr lang="en-GB" sz="2000" dirty="0" smtClean="0">
                <a:latin typeface="Georgia" panose="02040502050405020303" pitchFamily="18" charset="0"/>
              </a:rPr>
              <a:t> edition. Macmillan Education.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Soars, J. and L. </a:t>
            </a:r>
            <a:r>
              <a:rPr lang="en-GB" sz="2000" i="1" dirty="0" smtClean="0">
                <a:latin typeface="Georgia" panose="02040502050405020303" pitchFamily="18" charset="0"/>
              </a:rPr>
              <a:t>New Headway Advanced. </a:t>
            </a:r>
            <a:r>
              <a:rPr lang="en-GB" sz="2000" dirty="0" smtClean="0">
                <a:latin typeface="Georgia" panose="02040502050405020303" pitchFamily="18" charset="0"/>
              </a:rPr>
              <a:t>1</a:t>
            </a:r>
            <a:r>
              <a:rPr lang="en-GB" sz="2000" baseline="30000" dirty="0" smtClean="0">
                <a:latin typeface="Georgia" panose="02040502050405020303" pitchFamily="18" charset="0"/>
              </a:rPr>
              <a:t>st</a:t>
            </a:r>
            <a:r>
              <a:rPr lang="en-GB" sz="2000" dirty="0" smtClean="0">
                <a:latin typeface="Georgia" panose="02040502050405020303" pitchFamily="18" charset="0"/>
              </a:rPr>
              <a:t> edition. Oxford University Press.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Swan, M. (2005) </a:t>
            </a:r>
            <a:r>
              <a:rPr lang="en-GB" sz="2000" i="1" dirty="0" smtClean="0">
                <a:latin typeface="Georgia" panose="02040502050405020303" pitchFamily="18" charset="0"/>
              </a:rPr>
              <a:t>Practical English Usage (New International Student’s Edition)</a:t>
            </a:r>
            <a:r>
              <a:rPr lang="en-GB" sz="2000" dirty="0" smtClean="0">
                <a:latin typeface="Georgia" panose="02040502050405020303" pitchFamily="18" charset="0"/>
              </a:rPr>
              <a:t>. 1</a:t>
            </a:r>
            <a:r>
              <a:rPr lang="en-GB" sz="2000" baseline="30000" dirty="0" smtClean="0">
                <a:latin typeface="Georgia" panose="02040502050405020303" pitchFamily="18" charset="0"/>
              </a:rPr>
              <a:t>st</a:t>
            </a:r>
            <a:r>
              <a:rPr lang="en-GB" sz="2000" dirty="0" smtClean="0">
                <a:latin typeface="Georgia" panose="02040502050405020303" pitchFamily="18" charset="0"/>
              </a:rPr>
              <a:t> edition. Oxford University Press.</a:t>
            </a:r>
          </a:p>
          <a:p>
            <a:pPr marL="0" indent="0">
              <a:buNone/>
            </a:pPr>
            <a:endParaRPr lang="en-GB" sz="2000" i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4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</a:t>
            </a:r>
            <a:r>
              <a:rPr lang="en-GB" sz="2000" b="1" dirty="0">
                <a:solidFill>
                  <a:schemeClr val="bg1"/>
                </a:solidFill>
                <a:latin typeface="Georgia" pitchFamily="18" charset="0"/>
              </a:rPr>
              <a:t>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present tenses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988840"/>
            <a:ext cx="8310549" cy="439248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2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These are </a:t>
            </a:r>
            <a:r>
              <a:rPr lang="en-GB" sz="2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examples of state verbs:</a:t>
            </a:r>
          </a:p>
          <a:p>
            <a:pPr marL="0" lvl="0" indent="0">
              <a:buNone/>
            </a:pPr>
            <a:endParaRPr lang="en-GB" sz="22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GB" sz="2200" u="sng" dirty="0" smtClean="0">
                <a:solidFill>
                  <a:prstClr val="black"/>
                </a:solidFill>
                <a:latin typeface="Georgia" panose="02040502050405020303" pitchFamily="18" charset="0"/>
              </a:rPr>
              <a:t>verbs of emotion:</a:t>
            </a:r>
            <a:r>
              <a:rPr lang="en-GB" sz="2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dislike, hate, like, love, prefer</a:t>
            </a:r>
            <a:endParaRPr lang="en-GB" sz="22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GB" sz="2200" u="sng" dirty="0" smtClean="0">
                <a:solidFill>
                  <a:prstClr val="black"/>
                </a:solidFill>
                <a:latin typeface="Georgia" panose="02040502050405020303" pitchFamily="18" charset="0"/>
              </a:rPr>
              <a:t>verbs of mental state: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believe, know, need</a:t>
            </a:r>
            <a:r>
              <a:rPr lang="cs-CZ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,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remember, 			understand, want, wish</a:t>
            </a:r>
            <a:endParaRPr lang="en-GB" sz="2200" u="sng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GB" sz="2200" u="sng" dirty="0" smtClean="0">
                <a:solidFill>
                  <a:prstClr val="black"/>
                </a:solidFill>
                <a:latin typeface="Georgia" panose="02040502050405020303" pitchFamily="18" charset="0"/>
              </a:rPr>
              <a:t>verbs of possession:</a:t>
            </a:r>
            <a:r>
              <a:rPr lang="en-GB" sz="2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have, own, possess</a:t>
            </a:r>
            <a:endParaRPr lang="en-GB" sz="22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GB" sz="2200" u="sng" dirty="0" smtClean="0">
                <a:solidFill>
                  <a:prstClr val="black"/>
                </a:solidFill>
                <a:latin typeface="Georgia" panose="02040502050405020303" pitchFamily="18" charset="0"/>
              </a:rPr>
              <a:t>verbs of senses:</a:t>
            </a:r>
            <a:r>
              <a:rPr lang="en-GB" sz="2200" b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hear, see, smell, sound, taste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GB" sz="2200" u="sng" dirty="0" smtClean="0">
                <a:solidFill>
                  <a:prstClr val="black"/>
                </a:solidFill>
                <a:latin typeface="Georgia" panose="02040502050405020303" pitchFamily="18" charset="0"/>
              </a:rPr>
              <a:t>other: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contain, depend, include, involve, mean</a:t>
            </a:r>
            <a:endParaRPr lang="en-GB" sz="22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 rot="20780529">
            <a:off x="6831620" y="899093"/>
            <a:ext cx="191910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cap="small" dirty="0" smtClean="0"/>
              <a:t>state verbs</a:t>
            </a:r>
            <a:endParaRPr lang="en-GB" b="1" cap="small" dirty="0"/>
          </a:p>
        </p:txBody>
      </p:sp>
    </p:spTree>
    <p:extLst>
      <p:ext uri="{BB962C8B-B14F-4D97-AF65-F5344CB8AC3E}">
        <p14:creationId xmlns:p14="http://schemas.microsoft.com/office/powerpoint/2010/main" val="40033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7811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Read the sentences and complete them with the correct form of the verb in brackets (present simple or present continuous).</a:t>
            </a: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 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come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from Slovakia but at the moment I </a:t>
            </a:r>
            <a:r>
              <a:rPr lang="cs-CZ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__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study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in the Czech Republic.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We 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interview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a lot of people at the moment because we __________ 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need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to hire five new staff members.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What time ________ you usually 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finish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at work?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What _______ Mr Goodwin 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do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)? He’s not in his office.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 price 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include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flights and three nights’ accommodation.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They normally 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export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a lot to Germany but they 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not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get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many orders at the moment.</a:t>
            </a:r>
          </a:p>
          <a:p>
            <a:pPr marL="0" indent="0">
              <a:buNone/>
            </a:pPr>
            <a:endParaRPr lang="en-GB" sz="24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 rot="20780529">
            <a:off x="6831620" y="899093"/>
            <a:ext cx="191910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cap="small" dirty="0" smtClean="0"/>
              <a:t>state verbs</a:t>
            </a:r>
            <a:endParaRPr lang="en-GB" b="1" cap="small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252098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come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080184" y="2536901"/>
            <a:ext cx="1812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’m studying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229991" y="3212976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’re interviewing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55776" y="3493069"/>
            <a:ext cx="1227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need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436796" y="3866599"/>
            <a:ext cx="749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do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932040" y="3869715"/>
            <a:ext cx="945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finish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806055" y="4237070"/>
            <a:ext cx="749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is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372686" y="4244458"/>
            <a:ext cx="1118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doing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267744" y="4598988"/>
            <a:ext cx="1352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includes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943746" y="5268140"/>
            <a:ext cx="1118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export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971600" y="557617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aren’t getting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0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12923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79512" y="1700808"/>
            <a:ext cx="5400600" cy="4822101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In 2002, I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spent</a:t>
            </a:r>
            <a:r>
              <a:rPr lang="en-GB" sz="2200" i="1" dirty="0" smtClean="0">
                <a:latin typeface="Georgia" panose="02040502050405020303" pitchFamily="18" charset="0"/>
              </a:rPr>
              <a:t> a month in Greece.</a:t>
            </a:r>
            <a:endParaRPr lang="en-GB" sz="2200" i="1" spc="-10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spc="-30" dirty="0" smtClean="0">
                <a:latin typeface="Georgia" panose="02040502050405020303" pitchFamily="18" charset="0"/>
              </a:rPr>
              <a:t>When the phone </a:t>
            </a:r>
            <a:r>
              <a:rPr lang="en-GB" sz="2200" b="1" i="1" spc="-30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rang</a:t>
            </a:r>
            <a:r>
              <a:rPr lang="en-GB" sz="2200" i="1" spc="-30" dirty="0" smtClean="0">
                <a:latin typeface="Georgia" panose="02040502050405020303" pitchFamily="18" charset="0"/>
              </a:rPr>
              <a:t>, I </a:t>
            </a:r>
            <a:r>
              <a:rPr lang="en-GB" sz="2200" b="1" i="1" spc="-30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answered</a:t>
            </a:r>
            <a:r>
              <a:rPr lang="en-GB" sz="2200" i="1" spc="-30" dirty="0" smtClean="0">
                <a:latin typeface="Georgia" panose="02040502050405020303" pitchFamily="18" charset="0"/>
              </a:rPr>
              <a:t> it.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spc="-10" dirty="0">
                <a:latin typeface="Georgia" panose="02040502050405020303" pitchFamily="18" charset="0"/>
              </a:rPr>
              <a:t>Yesterday at 1 o’clock they </a:t>
            </a:r>
            <a:r>
              <a:rPr lang="en-GB" sz="2200" b="1" i="1" spc="-10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were having lunch</a:t>
            </a:r>
            <a:r>
              <a:rPr lang="en-GB" sz="2200" i="1" spc="-10" dirty="0">
                <a:latin typeface="Georgia" panose="02040502050405020303" pitchFamily="18" charset="0"/>
              </a:rPr>
              <a:t> with a client.</a:t>
            </a:r>
            <a:endParaRPr lang="en-GB" sz="2200" i="1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When the phone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rang</a:t>
            </a:r>
            <a:r>
              <a:rPr lang="en-GB" sz="2200" i="1" dirty="0" smtClean="0">
                <a:latin typeface="Georgia" panose="02040502050405020303" pitchFamily="18" charset="0"/>
              </a:rPr>
              <a:t>, I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talking</a:t>
            </a:r>
            <a:r>
              <a:rPr lang="en-GB" sz="2200" i="1" dirty="0" smtClean="0">
                <a:latin typeface="Georgia" panose="02040502050405020303" pitchFamily="18" charset="0"/>
              </a:rPr>
              <a:t> to a colleague.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It was a usual morning in our office. Phones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were ringing</a:t>
            </a:r>
            <a:r>
              <a:rPr lang="en-GB" sz="2200" i="1" dirty="0" smtClean="0">
                <a:latin typeface="Georgia" panose="02040502050405020303" pitchFamily="18" charset="0"/>
              </a:rPr>
              <a:t>, some colleagues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were</a:t>
            </a:r>
            <a:r>
              <a:rPr lang="en-GB" sz="2200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chatting</a:t>
            </a:r>
            <a:r>
              <a:rPr lang="en-GB" sz="2200" i="1" dirty="0" smtClean="0">
                <a:latin typeface="Georgia" panose="02040502050405020303" pitchFamily="18" charset="0"/>
              </a:rPr>
              <a:t> and some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were hurrying</a:t>
            </a:r>
            <a:r>
              <a:rPr lang="en-GB" sz="2200" i="1" dirty="0" smtClean="0">
                <a:latin typeface="Georgia" panose="02040502050405020303" pitchFamily="18" charset="0"/>
              </a:rPr>
              <a:t> in the corridor.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She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checking </a:t>
            </a:r>
            <a:r>
              <a:rPr lang="en-GB" sz="2200" i="1" dirty="0" smtClean="0">
                <a:latin typeface="Georgia" panose="02040502050405020303" pitchFamily="18" charset="0"/>
              </a:rPr>
              <a:t>her</a:t>
            </a:r>
            <a:r>
              <a:rPr lang="en-GB" sz="2200" b="1" i="1" dirty="0" smtClean="0"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email and I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finishing </a:t>
            </a:r>
            <a:r>
              <a:rPr lang="en-GB" sz="2200" i="1" dirty="0" smtClean="0">
                <a:latin typeface="Georgia" panose="02040502050405020303" pitchFamily="18" charset="0"/>
              </a:rPr>
              <a:t>the report.</a:t>
            </a:r>
            <a:endParaRPr lang="en-GB" sz="2400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829709"/>
              </p:ext>
            </p:extLst>
          </p:nvPr>
        </p:nvGraphicFramePr>
        <p:xfrm>
          <a:off x="5533703" y="1844824"/>
          <a:ext cx="3452406" cy="45445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52406"/>
              </a:tblGrid>
              <a:tr h="334503"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past </a:t>
                      </a:r>
                      <a:r>
                        <a:rPr lang="cs-CZ" noProof="0" dirty="0" err="1" smtClean="0"/>
                        <a:t>simple</a:t>
                      </a:r>
                      <a:endParaRPr lang="en-GB" noProof="0" dirty="0"/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34399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16711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34503">
                <a:tc>
                  <a:txBody>
                    <a:bodyPr/>
                    <a:lstStyle/>
                    <a:p>
                      <a:pPr algn="ctr"/>
                      <a:r>
                        <a:rPr lang="en-GB" b="1" noProof="0" dirty="0" smtClean="0">
                          <a:solidFill>
                            <a:schemeClr val="bg1"/>
                          </a:solidFill>
                        </a:rPr>
                        <a:t>past continuous</a:t>
                      </a:r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45721">
                <a:tc>
                  <a:txBody>
                    <a:bodyPr/>
                    <a:lstStyle/>
                    <a:p>
                      <a:pPr algn="ctr"/>
                      <a:endParaRPr lang="cs-CZ" b="1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617311">
                <a:tc>
                  <a:txBody>
                    <a:bodyPr/>
                    <a:lstStyle/>
                    <a:p>
                      <a:pPr algn="ctr"/>
                      <a:endParaRPr lang="en-GB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5348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3852" y="42345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past tenses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508104" y="2257116"/>
            <a:ext cx="3526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pc="-30" dirty="0" smtClean="0">
                <a:solidFill>
                  <a:schemeClr val="bg1"/>
                </a:solidFill>
              </a:rPr>
              <a:t>action that happened in the past </a:t>
            </a:r>
            <a:r>
              <a:rPr lang="en-GB" b="1" i="1" spc="-30" dirty="0" smtClean="0">
                <a:solidFill>
                  <a:schemeClr val="bg1"/>
                </a:solidFill>
              </a:rPr>
              <a:t>(a)</a:t>
            </a:r>
            <a:endParaRPr lang="en-GB" b="1" i="1" spc="-30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10117" y="3718773"/>
            <a:ext cx="3526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pc="-10" dirty="0" smtClean="0">
                <a:solidFill>
                  <a:schemeClr val="bg1"/>
                </a:solidFill>
              </a:rPr>
              <a:t>action that was in progress at</a:t>
            </a:r>
          </a:p>
          <a:p>
            <a:r>
              <a:rPr lang="en-GB" b="1" spc="-10" dirty="0" smtClean="0">
                <a:solidFill>
                  <a:schemeClr val="bg1"/>
                </a:solidFill>
              </a:rPr>
              <a:t>a particular moment in the past </a:t>
            </a:r>
            <a:r>
              <a:rPr lang="en-GB" b="1" i="1" spc="-10" dirty="0" smtClean="0">
                <a:solidFill>
                  <a:schemeClr val="bg1"/>
                </a:solidFill>
              </a:rPr>
              <a:t>(c)</a:t>
            </a:r>
            <a:endParaRPr lang="en-GB" b="1" spc="-10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510117" y="2638653"/>
            <a:ext cx="3526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chronological sequence of actions </a:t>
            </a:r>
            <a:r>
              <a:rPr lang="en-GB" b="1" i="1" dirty="0" smtClean="0">
                <a:solidFill>
                  <a:schemeClr val="bg1"/>
                </a:solidFill>
              </a:rPr>
              <a:t>(b)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510117" y="4319222"/>
            <a:ext cx="35263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action that was in progress and which was interrupted by another action </a:t>
            </a:r>
            <a:r>
              <a:rPr lang="en-GB" b="1" i="1" dirty="0" smtClean="0">
                <a:solidFill>
                  <a:schemeClr val="bg1"/>
                </a:solidFill>
              </a:rPr>
              <a:t>(d)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508103" y="5217878"/>
            <a:ext cx="3312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background information, to give atmosphere </a:t>
            </a:r>
            <a:r>
              <a:rPr lang="en-GB" b="1" i="1" dirty="0" smtClean="0">
                <a:solidFill>
                  <a:schemeClr val="bg1"/>
                </a:solidFill>
              </a:rPr>
              <a:t>(e)</a:t>
            </a: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508104" y="5877272"/>
            <a:ext cx="3168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two or more parallel actions </a:t>
            </a:r>
            <a:r>
              <a:rPr lang="en-GB" b="1" i="1" dirty="0" smtClean="0">
                <a:solidFill>
                  <a:schemeClr val="bg1"/>
                </a:solidFill>
              </a:rPr>
              <a:t>(f)</a:t>
            </a:r>
            <a:endParaRPr lang="en-GB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58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2" grpId="0"/>
      <p:bldP spid="4" grpId="0"/>
      <p:bldP spid="9" grpId="0"/>
      <p:bldP spid="10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6" y="1600200"/>
            <a:ext cx="8509765" cy="478112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Read the sentences and complete them with the correct form of the verb in brackets </a:t>
            </a:r>
            <a:r>
              <a:rPr lang="cs-CZ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(</a:t>
            </a: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past simple or past continuous</a:t>
            </a:r>
            <a:r>
              <a:rPr lang="cs-CZ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)</a:t>
            </a: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.</a:t>
            </a:r>
          </a:p>
          <a:p>
            <a:pPr marL="0" lvl="0" indent="0">
              <a:buNone/>
            </a:pPr>
            <a:endParaRPr lang="en-GB" sz="18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What __________ you 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do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yesterday at 1 pm?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Ingvar Kamprad 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start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IKEA in his small farming village in Sweden in 1943.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Who _________ you 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hire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to do the catering at your last conference?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When I 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be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in Germany, I tried to speak German but people ________________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not understand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what I was saying.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When Mrs Young 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arrive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at the reception, my secretary 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go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to meet her.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He __________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drive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 to a conference when his car </a:t>
            </a:r>
            <a:r>
              <a:rPr lang="cs-CZ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_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_________ (</a:t>
            </a:r>
            <a:r>
              <a:rPr lang="en-GB" sz="2000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break down</a:t>
            </a:r>
            <a:r>
              <a:rPr lang="en-GB" sz="2000" dirty="0" smtClean="0">
                <a:solidFill>
                  <a:prstClr val="black"/>
                </a:solidFill>
                <a:latin typeface="Georgia" panose="02040502050405020303" pitchFamily="18" charset="0"/>
              </a:rPr>
              <a:t>).</a:t>
            </a:r>
          </a:p>
          <a:p>
            <a:pPr marL="0" indent="0">
              <a:buNone/>
            </a:pPr>
            <a:endParaRPr lang="en-GB" sz="24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23928" y="2527376"/>
            <a:ext cx="1130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doing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980267" y="2907095"/>
            <a:ext cx="1235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started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08390" y="4553175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didn’t understand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877441" y="3573016"/>
            <a:ext cx="749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did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751889" y="3573016"/>
            <a:ext cx="945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hire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109362" y="4244458"/>
            <a:ext cx="749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075887" y="4912279"/>
            <a:ext cx="13520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arrived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252302" y="5211840"/>
            <a:ext cx="1118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went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244811" y="5581989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was driving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806055" y="2527376"/>
            <a:ext cx="1130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were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080602" y="5581989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broke down</a:t>
            </a:r>
            <a:endParaRPr lang="en-GB" sz="2000" b="1" i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3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Overview of tenses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present perfect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50591" y="1497558"/>
            <a:ext cx="5280520" cy="380365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800" b="1" i="1" dirty="0" smtClean="0">
                <a:solidFill>
                  <a:prstClr val="black"/>
                </a:solidFill>
                <a:latin typeface="Georgia" panose="02040502050405020303" pitchFamily="18" charset="0"/>
              </a:rPr>
              <a:t>Look at the sample sentences: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200" i="1" dirty="0" smtClean="0">
                <a:latin typeface="Georgia" panose="02040502050405020303" pitchFamily="18" charset="0"/>
              </a:rPr>
              <a:t>a) </a:t>
            </a:r>
            <a:r>
              <a:rPr lang="en-GB" sz="2200" i="1" dirty="0" smtClean="0">
                <a:latin typeface="Georgia" panose="02040502050405020303" pitchFamily="18" charset="0"/>
              </a:rPr>
              <a:t>My sister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has worked </a:t>
            </a:r>
            <a:r>
              <a:rPr lang="en-GB" sz="2200" i="1" dirty="0" smtClean="0">
                <a:latin typeface="Georgia" panose="02040502050405020303" pitchFamily="18" charset="0"/>
              </a:rPr>
              <a:t>as </a:t>
            </a:r>
            <a:r>
              <a:rPr lang="en-GB" sz="2200" i="1" spc="-30" dirty="0" smtClean="0">
                <a:latin typeface="Georgia" panose="02040502050405020303" pitchFamily="18" charset="0"/>
              </a:rPr>
              <a:t>an au-pair.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sz="2200" i="1" dirty="0" smtClean="0">
                <a:latin typeface="Georgia" panose="02040502050405020303" pitchFamily="18" charset="0"/>
              </a:rPr>
              <a:t>b)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Have</a:t>
            </a:r>
            <a:r>
              <a:rPr lang="en-GB" sz="2200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you </a:t>
            </a:r>
            <a:r>
              <a:rPr lang="en-GB" sz="2200" b="1" i="1" dirty="0" smtClean="0">
                <a:latin typeface="Georgia" panose="02040502050405020303" pitchFamily="18" charset="0"/>
              </a:rPr>
              <a:t>ever</a:t>
            </a:r>
            <a:r>
              <a:rPr lang="en-GB" sz="2200" i="1" dirty="0" smtClean="0"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worked </a:t>
            </a:r>
            <a:r>
              <a:rPr lang="en-GB" sz="2200" i="1" dirty="0" smtClean="0">
                <a:latin typeface="Georgia" panose="02040502050405020303" pitchFamily="18" charset="0"/>
              </a:rPr>
              <a:t>in a bank?</a:t>
            </a:r>
          </a:p>
          <a:p>
            <a:pPr marL="0" indent="0">
              <a:buNone/>
            </a:pPr>
            <a:r>
              <a:rPr lang="cs-CZ" sz="2200" i="1" dirty="0" smtClean="0">
                <a:latin typeface="Georgia" panose="02040502050405020303" pitchFamily="18" charset="0"/>
              </a:rPr>
              <a:t>c) </a:t>
            </a:r>
            <a:r>
              <a:rPr lang="en-GB" sz="2200" i="1" dirty="0" smtClean="0">
                <a:latin typeface="Georgia" panose="02040502050405020303" pitchFamily="18" charset="0"/>
              </a:rPr>
              <a:t>I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’ve </a:t>
            </a:r>
            <a:r>
              <a:rPr lang="en-GB" sz="2200" b="1" i="1" dirty="0" smtClean="0">
                <a:latin typeface="Georgia" panose="02040502050405020303" pitchFamily="18" charset="0"/>
              </a:rPr>
              <a:t>never</a:t>
            </a:r>
            <a:r>
              <a:rPr lang="en-GB" sz="2200" i="1" dirty="0" smtClean="0"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been </a:t>
            </a:r>
            <a:r>
              <a:rPr lang="en-GB" sz="2200" i="1" dirty="0" smtClean="0">
                <a:latin typeface="Georgia" panose="02040502050405020303" pitchFamily="18" charset="0"/>
              </a:rPr>
              <a:t>to China.</a:t>
            </a:r>
          </a:p>
          <a:p>
            <a:pPr marL="0" indent="0">
              <a:buNone/>
            </a:pPr>
            <a:r>
              <a:rPr lang="cs-CZ" sz="2200" i="1" dirty="0" smtClean="0">
                <a:latin typeface="Georgia" panose="02040502050405020303" pitchFamily="18" charset="0"/>
              </a:rPr>
              <a:t>d) </a:t>
            </a:r>
            <a:r>
              <a:rPr lang="en-GB" sz="2200" i="1" dirty="0" smtClean="0">
                <a:latin typeface="Georgia" panose="02040502050405020303" pitchFamily="18" charset="0"/>
              </a:rPr>
              <a:t>We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’ve </a:t>
            </a:r>
            <a:r>
              <a:rPr lang="en-GB" sz="2200" b="1" i="1" dirty="0" smtClean="0">
                <a:latin typeface="Georgia" panose="02040502050405020303" pitchFamily="18" charset="0"/>
              </a:rPr>
              <a:t>just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heard </a:t>
            </a:r>
            <a:r>
              <a:rPr lang="en-GB" sz="2200" i="1" dirty="0" smtClean="0">
                <a:latin typeface="Georgia" panose="02040502050405020303" pitchFamily="18" charset="0"/>
              </a:rPr>
              <a:t>the news.</a:t>
            </a:r>
          </a:p>
          <a:p>
            <a:pPr marL="0" indent="0">
              <a:buNone/>
            </a:pPr>
            <a:r>
              <a:rPr lang="cs-CZ" sz="2200" i="1" dirty="0" smtClean="0">
                <a:latin typeface="Georgia" panose="02040502050405020303" pitchFamily="18" charset="0"/>
              </a:rPr>
              <a:t>e) </a:t>
            </a:r>
            <a:r>
              <a:rPr lang="en-GB" sz="2200" i="1" dirty="0" smtClean="0">
                <a:latin typeface="Georgia" panose="02040502050405020303" pitchFamily="18" charset="0"/>
              </a:rPr>
              <a:t>He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hasn’t finished</a:t>
            </a:r>
            <a:r>
              <a:rPr lang="en-GB" sz="2200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b="1" i="1" dirty="0" smtClean="0">
                <a:latin typeface="Georgia" panose="02040502050405020303" pitchFamily="18" charset="0"/>
              </a:rPr>
              <a:t>yet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cs-CZ" sz="2200" i="1" dirty="0" smtClean="0">
                <a:latin typeface="Georgia" panose="02040502050405020303" pitchFamily="18" charset="0"/>
              </a:rPr>
              <a:t>f) </a:t>
            </a:r>
            <a:r>
              <a:rPr lang="en-GB" sz="2200" i="1" dirty="0" smtClean="0">
                <a:latin typeface="Georgia" panose="02040502050405020303" pitchFamily="18" charset="0"/>
              </a:rPr>
              <a:t>She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’s </a:t>
            </a:r>
            <a:r>
              <a:rPr lang="en-GB" sz="2200" b="1" i="1" dirty="0" smtClean="0">
                <a:latin typeface="Georgia" panose="02040502050405020303" pitchFamily="18" charset="0"/>
              </a:rPr>
              <a:t>already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left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sz="2200" i="1" dirty="0" smtClean="0">
                <a:latin typeface="Georgia" panose="02040502050405020303" pitchFamily="18" charset="0"/>
              </a:rPr>
              <a:t>g) </a:t>
            </a:r>
            <a:r>
              <a:rPr lang="en-GB" sz="2200" b="1" i="1" dirty="0" smtClean="0">
                <a:latin typeface="Georgia" panose="02040502050405020303" pitchFamily="18" charset="0"/>
              </a:rPr>
              <a:t>How long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have</a:t>
            </a:r>
            <a:r>
              <a:rPr lang="en-GB" sz="2200" i="1" dirty="0" smtClean="0">
                <a:latin typeface="Georgia" panose="02040502050405020303" pitchFamily="18" charset="0"/>
              </a:rPr>
              <a:t> you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lived </a:t>
            </a:r>
            <a:r>
              <a:rPr lang="en-GB" sz="2200" i="1" dirty="0" smtClean="0">
                <a:latin typeface="Georgia" panose="02040502050405020303" pitchFamily="18" charset="0"/>
              </a:rPr>
              <a:t>here?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sz="2200" i="1" dirty="0" smtClean="0">
                <a:latin typeface="Georgia" panose="02040502050405020303" pitchFamily="18" charset="0"/>
              </a:rPr>
              <a:t>h) </a:t>
            </a:r>
            <a:r>
              <a:rPr lang="en-GB" sz="2200" i="1" dirty="0" smtClean="0">
                <a:latin typeface="Georgia" panose="02040502050405020303" pitchFamily="18" charset="0"/>
              </a:rPr>
              <a:t>He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’s been </a:t>
            </a:r>
            <a:r>
              <a:rPr lang="en-GB" sz="2200" i="1" dirty="0" smtClean="0">
                <a:latin typeface="Georgia" panose="02040502050405020303" pitchFamily="18" charset="0"/>
              </a:rPr>
              <a:t>the CEO </a:t>
            </a:r>
            <a:r>
              <a:rPr lang="en-GB" sz="2200" b="1" i="1" dirty="0" smtClean="0">
                <a:latin typeface="Georgia" panose="02040502050405020303" pitchFamily="18" charset="0"/>
              </a:rPr>
              <a:t>since</a:t>
            </a:r>
            <a:r>
              <a:rPr lang="en-GB" sz="2200" i="1" dirty="0" smtClean="0">
                <a:latin typeface="Georgia" panose="02040502050405020303" pitchFamily="18" charset="0"/>
              </a:rPr>
              <a:t> 2011.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795568"/>
              </p:ext>
            </p:extLst>
          </p:nvPr>
        </p:nvGraphicFramePr>
        <p:xfrm>
          <a:off x="259749" y="5874216"/>
          <a:ext cx="8704739" cy="579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870473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b="0" noProof="0" dirty="0" smtClean="0"/>
                        <a:t>subject</a:t>
                      </a:r>
                      <a:r>
                        <a:rPr lang="en-GB" sz="3200" noProof="0" dirty="0" smtClean="0"/>
                        <a:t> + </a:t>
                      </a:r>
                      <a:r>
                        <a:rPr lang="en-GB" sz="3200" i="1" noProof="0" dirty="0" smtClean="0"/>
                        <a:t>have/has</a:t>
                      </a:r>
                      <a:r>
                        <a:rPr lang="cs-CZ" sz="3200" i="1" noProof="0" dirty="0" smtClean="0"/>
                        <a:t> (not)</a:t>
                      </a:r>
                      <a:r>
                        <a:rPr lang="en-GB" sz="3200" noProof="0" dirty="0" smtClean="0"/>
                        <a:t> + 3</a:t>
                      </a:r>
                      <a:r>
                        <a:rPr lang="en-GB" sz="3200" baseline="30000" noProof="0" dirty="0" smtClean="0"/>
                        <a:t>rd</a:t>
                      </a:r>
                      <a:r>
                        <a:rPr lang="en-GB" sz="3200" noProof="0" dirty="0" smtClean="0"/>
                        <a:t> form </a:t>
                      </a:r>
                      <a:r>
                        <a:rPr lang="en-GB" sz="3200" b="0" noProof="0" dirty="0" smtClean="0"/>
                        <a:t>(past participle)</a:t>
                      </a:r>
                      <a:endParaRPr lang="en-GB" sz="3200" b="0" noProof="0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105623"/>
              </p:ext>
            </p:extLst>
          </p:nvPr>
        </p:nvGraphicFramePr>
        <p:xfrm>
          <a:off x="5436648" y="1700808"/>
          <a:ext cx="3528392" cy="295232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528392"/>
              </a:tblGrid>
              <a:tr h="9361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en-GB" i="1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6" name="TextovéPole 25"/>
          <p:cNvSpPr txBox="1"/>
          <p:nvPr/>
        </p:nvSpPr>
        <p:spPr>
          <a:xfrm>
            <a:off x="5439340" y="1700808"/>
            <a:ext cx="3525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past experience when you do not say when exactly it happened (period of time up to now)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i="1" dirty="0" smtClean="0">
                <a:solidFill>
                  <a:schemeClr val="bg1"/>
                </a:solidFill>
              </a:rPr>
              <a:t>(a)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431111" y="2726931"/>
            <a:ext cx="352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with </a:t>
            </a:r>
            <a:r>
              <a:rPr lang="en-GB" b="1" i="1" dirty="0" smtClean="0">
                <a:solidFill>
                  <a:schemeClr val="bg1"/>
                </a:solidFill>
              </a:rPr>
              <a:t>ever </a:t>
            </a:r>
            <a:r>
              <a:rPr lang="en-GB" b="1" dirty="0" smtClean="0">
                <a:solidFill>
                  <a:schemeClr val="bg1"/>
                </a:solidFill>
              </a:rPr>
              <a:t>and</a:t>
            </a:r>
            <a:r>
              <a:rPr lang="en-GB" b="1" i="1" dirty="0" smtClean="0">
                <a:solidFill>
                  <a:schemeClr val="bg1"/>
                </a:solidFill>
              </a:rPr>
              <a:t> never</a:t>
            </a:r>
            <a:r>
              <a:rPr lang="cs-CZ" b="1" i="1" dirty="0" smtClean="0">
                <a:solidFill>
                  <a:schemeClr val="bg1"/>
                </a:solidFill>
              </a:rPr>
              <a:t> (b, c, d)</a:t>
            </a:r>
            <a:endParaRPr lang="en-GB" b="1" i="1" dirty="0">
              <a:solidFill>
                <a:schemeClr val="bg1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5440611" y="3708917"/>
            <a:ext cx="3525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state that started in the past and still continues (with </a:t>
            </a:r>
            <a:r>
              <a:rPr lang="en-GB" b="1" i="1" dirty="0" smtClean="0">
                <a:solidFill>
                  <a:schemeClr val="bg1"/>
                </a:solidFill>
              </a:rPr>
              <a:t>since </a:t>
            </a:r>
            <a:r>
              <a:rPr lang="en-GB" b="1" dirty="0" smtClean="0">
                <a:solidFill>
                  <a:schemeClr val="bg1"/>
                </a:solidFill>
              </a:rPr>
              <a:t>and </a:t>
            </a:r>
            <a:r>
              <a:rPr lang="en-GB" b="1" i="1" dirty="0" smtClean="0">
                <a:solidFill>
                  <a:schemeClr val="bg1"/>
                </a:solidFill>
              </a:rPr>
              <a:t>for</a:t>
            </a:r>
            <a:r>
              <a:rPr lang="en-GB" b="1" dirty="0" smtClean="0">
                <a:solidFill>
                  <a:schemeClr val="bg1"/>
                </a:solidFill>
              </a:rPr>
              <a:t>, questions with </a:t>
            </a:r>
            <a:r>
              <a:rPr lang="en-GB" b="1" i="1" dirty="0" smtClean="0">
                <a:solidFill>
                  <a:schemeClr val="bg1"/>
                </a:solidFill>
              </a:rPr>
              <a:t>how long</a:t>
            </a:r>
            <a:r>
              <a:rPr lang="cs-CZ" b="1" dirty="0" smtClean="0">
                <a:solidFill>
                  <a:schemeClr val="bg1"/>
                </a:solidFill>
              </a:rPr>
              <a:t>) </a:t>
            </a:r>
            <a:r>
              <a:rPr lang="cs-CZ" b="1" i="1" dirty="0" smtClean="0">
                <a:solidFill>
                  <a:schemeClr val="bg1"/>
                </a:solidFill>
              </a:rPr>
              <a:t>(g, h)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440611" y="3276869"/>
            <a:ext cx="3525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with </a:t>
            </a:r>
            <a:r>
              <a:rPr lang="en-GB" b="1" i="1" dirty="0" smtClean="0">
                <a:solidFill>
                  <a:schemeClr val="bg1"/>
                </a:solidFill>
              </a:rPr>
              <a:t>just, yet </a:t>
            </a:r>
            <a:r>
              <a:rPr lang="en-GB" b="1" dirty="0" smtClean="0">
                <a:solidFill>
                  <a:schemeClr val="bg1"/>
                </a:solidFill>
              </a:rPr>
              <a:t>and</a:t>
            </a:r>
            <a:r>
              <a:rPr lang="en-GB" b="1" i="1" dirty="0" smtClean="0">
                <a:solidFill>
                  <a:schemeClr val="bg1"/>
                </a:solidFill>
              </a:rPr>
              <a:t> already</a:t>
            </a:r>
            <a:r>
              <a:rPr lang="cs-CZ" b="1" i="1" dirty="0" smtClean="0">
                <a:solidFill>
                  <a:schemeClr val="bg1"/>
                </a:solidFill>
              </a:rPr>
              <a:t> (e, f)</a:t>
            </a:r>
            <a:endParaRPr lang="en-GB" b="1" i="1" dirty="0">
              <a:solidFill>
                <a:schemeClr val="bg1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2549511" y="5377825"/>
            <a:ext cx="6406748" cy="63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948264" y="5085184"/>
            <a:ext cx="0" cy="3957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2555776" y="5394702"/>
            <a:ext cx="539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cap="small" dirty="0" smtClean="0"/>
              <a:t>past</a:t>
            </a:r>
            <a:endParaRPr lang="en-GB" b="1" cap="small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948264" y="5377825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cap="small" dirty="0" smtClean="0"/>
              <a:t>present</a:t>
            </a:r>
            <a:endParaRPr lang="en-GB" b="1" cap="small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5076056" y="5283080"/>
            <a:ext cx="1872208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3563888" y="5283080"/>
            <a:ext cx="151216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15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26" grpId="0"/>
      <p:bldP spid="27" grpId="0"/>
      <p:bldP spid="33" grpId="0"/>
      <p:bldP spid="15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Overview of tenses	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present perfect: </a:t>
            </a:r>
            <a:b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</a:b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time expressions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95536" y="2104256"/>
            <a:ext cx="8424936" cy="4349080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She hasn’t sent the letter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yet</a:t>
            </a:r>
            <a:r>
              <a:rPr lang="en-GB" sz="2200" i="1" dirty="0" smtClean="0">
                <a:latin typeface="Georgia" panose="02040502050405020303" pitchFamily="18" charset="0"/>
              </a:rPr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We have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already</a:t>
            </a:r>
            <a:r>
              <a:rPr lang="en-GB" sz="2200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finished.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Have you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ever</a:t>
            </a:r>
            <a:r>
              <a:rPr lang="en-GB" sz="2200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been unemployed?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200" i="1" dirty="0" smtClean="0">
                <a:latin typeface="Georgia" panose="02040502050405020303" pitchFamily="18" charset="0"/>
              </a:rPr>
              <a:t>I’ve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just</a:t>
            </a:r>
            <a:r>
              <a:rPr lang="en-GB" sz="2200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had an idea.</a:t>
            </a:r>
          </a:p>
          <a:p>
            <a:pPr marL="0" indent="0">
              <a:buNone/>
            </a:pPr>
            <a:r>
              <a:rPr lang="en-GB" sz="2200" dirty="0" smtClean="0">
                <a:latin typeface="Georgia" panose="02040502050405020303" pitchFamily="18" charset="0"/>
              </a:rPr>
              <a:t>			Mid position: </a:t>
            </a:r>
          </a:p>
          <a:p>
            <a:pPr marL="0" indent="0">
              <a:buNone/>
            </a:pPr>
            <a:r>
              <a:rPr lang="en-GB" sz="2200" dirty="0" smtClean="0">
                <a:latin typeface="Georgia" panose="02040502050405020303" pitchFamily="18" charset="0"/>
              </a:rPr>
              <a:t>			End position: </a:t>
            </a:r>
          </a:p>
          <a:p>
            <a:pPr marL="457200" indent="-457200">
              <a:buFont typeface="+mj-lt"/>
              <a:buAutoNum type="alphaLcParenR" startAt="5"/>
            </a:pPr>
            <a:r>
              <a:rPr lang="en-GB" sz="2200" i="1" dirty="0" smtClean="0">
                <a:latin typeface="Georgia" panose="02040502050405020303" pitchFamily="18" charset="0"/>
              </a:rPr>
              <a:t>We’ve had a new secretary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since</a:t>
            </a:r>
            <a:r>
              <a:rPr lang="en-GB" sz="2200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October.</a:t>
            </a:r>
          </a:p>
          <a:p>
            <a:pPr marL="0" indent="0">
              <a:buNone/>
            </a:pPr>
            <a:r>
              <a:rPr lang="en-GB" sz="2200" b="1" dirty="0">
                <a:latin typeface="Georgia" panose="02040502050405020303" pitchFamily="18" charset="0"/>
              </a:rPr>
              <a:t>Since</a:t>
            </a:r>
            <a:r>
              <a:rPr lang="en-GB" sz="2200" dirty="0">
                <a:latin typeface="Georgia" panose="02040502050405020303" pitchFamily="18" charset="0"/>
              </a:rPr>
              <a:t> is always followed by an expression of a point in time.</a:t>
            </a:r>
          </a:p>
          <a:p>
            <a:pPr marL="457200" indent="-457200">
              <a:buFont typeface="+mj-lt"/>
              <a:buAutoNum type="alphaLcParenR" startAt="6"/>
            </a:pPr>
            <a:r>
              <a:rPr lang="en-GB" sz="2200" i="1" dirty="0" smtClean="0">
                <a:latin typeface="Georgia" panose="02040502050405020303" pitchFamily="18" charset="0"/>
              </a:rPr>
              <a:t>He’s worked here </a:t>
            </a:r>
            <a:r>
              <a:rPr lang="en-GB" sz="22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for</a:t>
            </a:r>
            <a:r>
              <a:rPr lang="en-GB" sz="2200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200" i="1" dirty="0" smtClean="0">
                <a:latin typeface="Georgia" panose="02040502050405020303" pitchFamily="18" charset="0"/>
              </a:rPr>
              <a:t>3 years.</a:t>
            </a:r>
            <a:endParaRPr lang="en-GB" sz="22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200" b="1" dirty="0" smtClean="0">
                <a:latin typeface="Georgia" panose="02040502050405020303" pitchFamily="18" charset="0"/>
              </a:rPr>
              <a:t>For </a:t>
            </a:r>
            <a:r>
              <a:rPr lang="en-GB" sz="2200" dirty="0">
                <a:latin typeface="Georgia" panose="02040502050405020303" pitchFamily="18" charset="0"/>
              </a:rPr>
              <a:t>is always followed by an expression of duration</a:t>
            </a:r>
            <a:r>
              <a:rPr lang="en-GB" sz="2200" i="1" dirty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lphaLcParenR"/>
            </a:pPr>
            <a:endParaRPr lang="en-GB" sz="2200" i="1" dirty="0" smtClean="0">
              <a:latin typeface="Georgia" panose="02040502050405020303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en-GB" sz="2200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200" b="1" dirty="0" smtClean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860032" y="4052107"/>
            <a:ext cx="4032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latin typeface="Georgia" panose="02040502050405020303" pitchFamily="18" charset="0"/>
              </a:rPr>
              <a:t>already, ever, just, never</a:t>
            </a:r>
            <a:endParaRPr lang="en-GB" sz="2200" b="1" i="1" dirty="0">
              <a:latin typeface="Georgia" panose="02040502050405020303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4438273"/>
            <a:ext cx="40324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latin typeface="Georgia" panose="02040502050405020303" pitchFamily="18" charset="0"/>
              </a:rPr>
              <a:t>yet</a:t>
            </a:r>
            <a:endParaRPr lang="en-GB" sz="2200" b="1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28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theme/theme1.xml><?xml version="1.0" encoding="utf-8"?>
<a:theme xmlns:a="http://schemas.openxmlformats.org/drawingml/2006/main" name="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BBCF5230046948A6E1F929920C5D49" ma:contentTypeVersion="0" ma:contentTypeDescription="Vytvoří nový dokument" ma:contentTypeScope="" ma:versionID="c331396d4c0f5fc3e286233a34a275d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4e220cc94220ab6f5385177b1f3c39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DBB78B-2234-4093-B8D9-F84B8DA330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516A26-23F6-4853-8088-141E54C9402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0A9D85C-A051-4221-A8DE-8CA9B8AFCB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IB I-1</Template>
  <TotalTime>5084</TotalTime>
  <Words>3409</Words>
  <Application>Microsoft Office PowerPoint</Application>
  <PresentationFormat>Předvádění na obrazovce (4:3)</PresentationFormat>
  <Paragraphs>544</Paragraphs>
  <Slides>36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IB I-1</vt:lpstr>
      <vt:lpstr>8_IB I-1</vt:lpstr>
      <vt:lpstr>1_IB I-1</vt:lpstr>
      <vt:lpstr> Overview of tenses</vt:lpstr>
      <vt:lpstr>present tenses</vt:lpstr>
      <vt:lpstr>present tenses</vt:lpstr>
      <vt:lpstr>present tenses</vt:lpstr>
      <vt:lpstr>practice</vt:lpstr>
      <vt:lpstr>past tenses</vt:lpstr>
      <vt:lpstr>practice</vt:lpstr>
      <vt:lpstr>present perfect</vt:lpstr>
      <vt:lpstr>present perfect:  time expressions</vt:lpstr>
      <vt:lpstr>practice</vt:lpstr>
      <vt:lpstr>present perfect vs past simple</vt:lpstr>
      <vt:lpstr>practice</vt:lpstr>
      <vt:lpstr>state verbs &amp; actions verbs</vt:lpstr>
      <vt:lpstr>state verbs &amp; actions verbs</vt:lpstr>
      <vt:lpstr>practice</vt:lpstr>
      <vt:lpstr>used + infinitive</vt:lpstr>
      <vt:lpstr>practice</vt:lpstr>
      <vt:lpstr>present perfect simple</vt:lpstr>
      <vt:lpstr>present perfect continuous</vt:lpstr>
      <vt:lpstr>present perfect  simple vs continuous</vt:lpstr>
      <vt:lpstr>practice</vt:lpstr>
      <vt:lpstr>past perfect</vt:lpstr>
      <vt:lpstr>past perfect</vt:lpstr>
      <vt:lpstr>past perfect</vt:lpstr>
      <vt:lpstr>past perfect</vt:lpstr>
      <vt:lpstr>practice</vt:lpstr>
      <vt:lpstr>used to vs would</vt:lpstr>
      <vt:lpstr>practice</vt:lpstr>
      <vt:lpstr>aspect simple, continuous and perfect</vt:lpstr>
      <vt:lpstr>simple aspect</vt:lpstr>
      <vt:lpstr>continuous aspect</vt:lpstr>
      <vt:lpstr>perfect aspect</vt:lpstr>
      <vt:lpstr>practice</vt:lpstr>
      <vt:lpstr>practice</vt:lpstr>
      <vt:lpstr>practice</vt:lpstr>
      <vt:lpstr>sources: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Wachsmuthová</dc:creator>
  <cp:lastModifiedBy>Václavík Ladislav</cp:lastModifiedBy>
  <cp:revision>505</cp:revision>
  <dcterms:created xsi:type="dcterms:W3CDTF">2013-09-02T10:58:55Z</dcterms:created>
  <dcterms:modified xsi:type="dcterms:W3CDTF">2020-09-24T09:09:53Z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0x0101005CBBCF5230046948A6E1F929920C5D49</vt:lpwstr>
  </property>
  <property fmtid="{D5CDD505-2E9C-101B-9397-08002B2CF9AE}" pid="3" name="IsMyDocuments">
    <vt:bool>true</vt:bool>
  </property>
</Properties>
</file>