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32" r:id="rId3"/>
  </p:sldMasterIdLst>
  <p:notesMasterIdLst>
    <p:notesMasterId r:id="rId29"/>
  </p:notesMasterIdLst>
  <p:sldIdLst>
    <p:sldId id="320" r:id="rId4"/>
    <p:sldId id="312" r:id="rId5"/>
    <p:sldId id="258" r:id="rId6"/>
    <p:sldId id="317" r:id="rId7"/>
    <p:sldId id="303" r:id="rId8"/>
    <p:sldId id="305" r:id="rId9"/>
    <p:sldId id="261" r:id="rId10"/>
    <p:sldId id="292" r:id="rId11"/>
    <p:sldId id="314" r:id="rId12"/>
    <p:sldId id="313" r:id="rId13"/>
    <p:sldId id="298" r:id="rId14"/>
    <p:sldId id="300" r:id="rId15"/>
    <p:sldId id="297" r:id="rId16"/>
    <p:sldId id="299" r:id="rId17"/>
    <p:sldId id="301" r:id="rId18"/>
    <p:sldId id="263" r:id="rId19"/>
    <p:sldId id="264" r:id="rId20"/>
    <p:sldId id="274" r:id="rId21"/>
    <p:sldId id="306" r:id="rId22"/>
    <p:sldId id="319" r:id="rId23"/>
    <p:sldId id="308" r:id="rId24"/>
    <p:sldId id="318" r:id="rId25"/>
    <p:sldId id="296" r:id="rId26"/>
    <p:sldId id="310" r:id="rId27"/>
    <p:sldId id="31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JV" initials="C" lastIdx="23" clrIdx="0"/>
  <p:cmAuthor id="1" name="Pojslova Blanka" initials="PB" lastIdx="32" clrIdx="1"/>
  <p:cmAuthor id="2" name="Sisa" initials="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D9B7"/>
    <a:srgbClr val="5C9281"/>
    <a:srgbClr val="DA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5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58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06BD1-D097-489A-9992-2F0ED8D7EFF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C4ED1-72B9-4BAC-8A39-B3B6E7BD53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514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08248-FB05-44A4-9C7D-3325E1411C3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2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64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9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81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984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20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42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81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02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11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8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233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42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521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641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754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700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169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394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113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00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869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00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937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44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7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34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909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0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4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9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/>
              <a:pPr/>
              <a:t>24.09.2020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5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8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335EE-668C-4EB9-B497-D3BD2D72EC6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24.09.2020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7033-3CB6-4486-9624-2145DEAAE3C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lpforenglish.cz/article/2012052101-zaporne-otazky-v-anglictine" TargetMode="External"/><Relationship Id="rId3" Type="http://schemas.openxmlformats.org/officeDocument/2006/relationships/hyperlink" Target="http://www.helpforenglish.cz/article/2006091101-tvoreni-otazek-cviceni" TargetMode="External"/><Relationship Id="rId7" Type="http://schemas.openxmlformats.org/officeDocument/2006/relationships/hyperlink" Target="http://www.helpforenglish.cz/article/2011060701-neprime-otazky-embedded-questions" TargetMode="External"/><Relationship Id="rId2" Type="http://schemas.openxmlformats.org/officeDocument/2006/relationships/hyperlink" Target="http://www.helpforenglish.cz/article/2006090703-otazky-v-anglict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lpforenglish.cz/article/2011052102-otazky-na-podmet-predmet-cviceni-2" TargetMode="External"/><Relationship Id="rId5" Type="http://schemas.openxmlformats.org/officeDocument/2006/relationships/hyperlink" Target="http://www.helpforenglish.cz/article/2011051901-otazky-na-podmet-predmet-cviceni-1" TargetMode="External"/><Relationship Id="rId4" Type="http://schemas.openxmlformats.org/officeDocument/2006/relationships/hyperlink" Target="http://www.helpforenglish.cz/article/2006070401-otazky-na-podmet" TargetMode="External"/><Relationship Id="rId9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6805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1" dirty="0" smtClean="0">
                <a:latin typeface="Georgia" panose="02040502050405020303" pitchFamily="18" charset="0"/>
              </a:rPr>
              <a:t>The presentation is divided into two levels:</a:t>
            </a: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b="1" i="1" dirty="0" smtClean="0">
              <a:latin typeface="Georgia" panose="020405020504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400" b="1" i="1" dirty="0" smtClean="0">
                <a:latin typeface="Georgia" panose="02040502050405020303" pitchFamily="18" charset="0"/>
              </a:rPr>
              <a:t>		</a:t>
            </a:r>
            <a:r>
              <a:rPr lang="en-GB" sz="2400" i="1" dirty="0" smtClean="0">
                <a:latin typeface="Georgia" panose="02040502050405020303" pitchFamily="18" charset="0"/>
              </a:rPr>
              <a:t>= Lower-intermediate/Intermediate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= Upper-intermediate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		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3852" y="423450"/>
            <a:ext cx="8229600" cy="1143000"/>
          </a:xfrm>
        </p:spPr>
        <p:txBody>
          <a:bodyPr/>
          <a:lstStyle/>
          <a:p>
            <a:r>
              <a:rPr lang="en-GB" b="1" dirty="0">
                <a:latin typeface="Georgia" panose="02040502050405020303" pitchFamily="18" charset="0"/>
              </a:rPr>
              <a:t> </a:t>
            </a:r>
            <a:r>
              <a:rPr lang="en-GB" b="1" dirty="0" smtClean="0">
                <a:latin typeface="Georgia" panose="02040502050405020303" pitchFamily="18" charset="0"/>
              </a:rPr>
              <a:t>Questions</a:t>
            </a:r>
            <a:endParaRPr lang="en-GB" b="1" dirty="0">
              <a:latin typeface="Georgia" panose="02040502050405020303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763688" y="2816932"/>
            <a:ext cx="504056" cy="5040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1763688" y="3420001"/>
            <a:ext cx="504056" cy="50405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subject/object questions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Diane loves Jack</a:t>
            </a:r>
            <a:r>
              <a:rPr lang="en-GB" sz="2400" dirty="0" smtClean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Who loves Jack? → Diane</a:t>
            </a:r>
            <a:r>
              <a:rPr lang="cs-CZ" sz="2400" i="1" dirty="0" smtClean="0">
                <a:latin typeface="Georgia" panose="02040502050405020303" pitchFamily="18" charset="0"/>
              </a:rPr>
              <a:t>. </a:t>
            </a:r>
            <a:r>
              <a:rPr lang="cs-CZ" sz="2400" dirty="0" smtClean="0">
                <a:latin typeface="Georgia" panose="02040502050405020303" pitchFamily="18" charset="0"/>
              </a:rPr>
              <a:t>(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</a:t>
            </a:r>
            <a:r>
              <a:rPr lang="en-GB" sz="2400" dirty="0" smtClean="0">
                <a:latin typeface="Georgia" panose="02040502050405020303" pitchFamily="18" charset="0"/>
              </a:rPr>
              <a:t> question</a:t>
            </a:r>
            <a:r>
              <a:rPr lang="cs-CZ" sz="2400" dirty="0" smtClean="0">
                <a:latin typeface="Georgia" panose="02040502050405020303" pitchFamily="18" charset="0"/>
              </a:rPr>
              <a:t>)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Who did Diane love? → </a:t>
            </a:r>
            <a:r>
              <a:rPr lang="cs-CZ" sz="2400" i="1" dirty="0" smtClean="0">
                <a:latin typeface="Georgia" panose="02040502050405020303" pitchFamily="18" charset="0"/>
              </a:rPr>
              <a:t>Jack</a:t>
            </a:r>
            <a:r>
              <a:rPr lang="cs-CZ" sz="2400" dirty="0" smtClean="0">
                <a:latin typeface="Georgia" panose="02040502050405020303" pitchFamily="18" charset="0"/>
              </a:rPr>
              <a:t>. (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object</a:t>
            </a:r>
            <a:r>
              <a:rPr lang="en-GB" sz="2400" dirty="0" smtClean="0">
                <a:latin typeface="Georgia" panose="02040502050405020303" pitchFamily="18" charset="0"/>
              </a:rPr>
              <a:t> question</a:t>
            </a:r>
            <a:r>
              <a:rPr lang="cs-CZ" sz="2400" dirty="0" smtClean="0">
                <a:latin typeface="Georgia" panose="02040502050405020303" pitchFamily="18" charset="0"/>
              </a:rPr>
              <a:t>)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                                   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                                    </a:t>
            </a: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83568" y="4293096"/>
          <a:ext cx="698477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3888432"/>
              </a:tblGrid>
              <a:tr h="149736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who subject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who object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u="sng" noProof="0" dirty="0" smtClean="0">
                          <a:latin typeface="Georgia" pitchFamily="18" charset="0"/>
                        </a:rPr>
                        <a:t>Somebody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telephoned </a:t>
                      </a:r>
                      <a:r>
                        <a:rPr lang="en-GB" u="none" baseline="0" noProof="0" dirty="0" smtClean="0">
                          <a:latin typeface="Georgia" pitchFamily="18" charset="0"/>
                        </a:rPr>
                        <a:t>Sally.</a:t>
                      </a:r>
                    </a:p>
                    <a:p>
                      <a:endParaRPr lang="en-GB" u="sng" baseline="0" noProof="0" dirty="0" smtClean="0">
                        <a:latin typeface="Georgia" pitchFamily="18" charset="0"/>
                      </a:endParaRPr>
                    </a:p>
                    <a:p>
                      <a:r>
                        <a:rPr lang="en-GB" u="sng" noProof="0" dirty="0" smtClean="0">
                          <a:latin typeface="Georgia" pitchFamily="18" charset="0"/>
                        </a:rPr>
                        <a:t>Who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telephoned Sally?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u="none" noProof="0" dirty="0" smtClean="0">
                          <a:latin typeface="Georgia" pitchFamily="18" charset="0"/>
                        </a:rPr>
                        <a:t>Sally</a:t>
                      </a:r>
                      <a:r>
                        <a:rPr lang="cs-CZ" u="none" noProof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telephoned </a:t>
                      </a:r>
                      <a:r>
                        <a:rPr lang="en-GB" u="sng" baseline="0" noProof="0" dirty="0" smtClean="0">
                          <a:latin typeface="Georgia" pitchFamily="18" charset="0"/>
                        </a:rPr>
                        <a:t>somebody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.</a:t>
                      </a:r>
                    </a:p>
                    <a:p>
                      <a:endParaRPr lang="en-GB" baseline="0" noProof="0" dirty="0" smtClean="0">
                        <a:latin typeface="Georgia" pitchFamily="18" charset="0"/>
                      </a:endParaRPr>
                    </a:p>
                    <a:p>
                      <a:r>
                        <a:rPr lang="en-GB" u="sng" baseline="0" noProof="0" dirty="0" smtClean="0">
                          <a:latin typeface="Georgia" pitchFamily="18" charset="0"/>
                        </a:rPr>
                        <a:t>Who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 did Sally telephone? 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Přímá spojovací šipka 17"/>
          <p:cNvCxnSpPr/>
          <p:nvPr/>
        </p:nvCxnSpPr>
        <p:spPr>
          <a:xfrm flipH="1">
            <a:off x="4067944" y="4941168"/>
            <a:ext cx="1656184" cy="28803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H="1">
            <a:off x="1043608" y="4941168"/>
            <a:ext cx="72008" cy="3600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1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prepositions in questions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GB" sz="2000" b="1" i="1" dirty="0" smtClean="0">
                <a:latin typeface="Georgia" panose="02040502050405020303" pitchFamily="18" charset="0"/>
              </a:rPr>
              <a:t>Look at the sample questions and notice where the prepositions are placed.</a:t>
            </a:r>
          </a:p>
          <a:p>
            <a:pPr>
              <a:buNone/>
            </a:pPr>
            <a:endParaRPr lang="en-GB" sz="1800" i="1" dirty="0" smtClean="0">
              <a:latin typeface="Georgia" pitchFamily="18" charset="0"/>
            </a:endParaRP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What are you </a:t>
            </a:r>
            <a:r>
              <a:rPr lang="en-GB" sz="2600" b="1" i="1" dirty="0" smtClean="0">
                <a:latin typeface="Georgia" pitchFamily="18" charset="0"/>
              </a:rPr>
              <a:t>looking</a:t>
            </a:r>
            <a:r>
              <a:rPr lang="en-GB" sz="2600" i="1" dirty="0" smtClean="0">
                <a:latin typeface="Georgia" pitchFamily="18" charset="0"/>
              </a:rPr>
              <a:t> </a:t>
            </a:r>
            <a:r>
              <a:rPr lang="en-GB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at</a:t>
            </a:r>
            <a:r>
              <a:rPr lang="en-GB" sz="2600" i="1" dirty="0" smtClean="0">
                <a:latin typeface="Georgia" pitchFamily="18" charset="0"/>
              </a:rPr>
              <a:t>?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Who did you </a:t>
            </a:r>
            <a:r>
              <a:rPr lang="en-GB" sz="2600" b="1" i="1" dirty="0" smtClean="0">
                <a:latin typeface="Georgia" pitchFamily="18" charset="0"/>
              </a:rPr>
              <a:t>wait</a:t>
            </a:r>
            <a:r>
              <a:rPr lang="en-GB" sz="2600" i="1" dirty="0" smtClean="0">
                <a:latin typeface="Georgia" pitchFamily="18" charset="0"/>
              </a:rPr>
              <a:t> </a:t>
            </a:r>
            <a:r>
              <a:rPr lang="en-GB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for</a:t>
            </a:r>
            <a:r>
              <a:rPr lang="en-GB" sz="2600" i="1" dirty="0" smtClean="0">
                <a:latin typeface="Georgia" pitchFamily="18" charset="0"/>
              </a:rPr>
              <a:t>? 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What were they </a:t>
            </a:r>
            <a:r>
              <a:rPr lang="en-GB" sz="2600" b="1" i="1" dirty="0" smtClean="0">
                <a:latin typeface="Georgia" pitchFamily="18" charset="0"/>
              </a:rPr>
              <a:t>talking</a:t>
            </a:r>
            <a:r>
              <a:rPr lang="en-GB" sz="2600" i="1" dirty="0" smtClean="0">
                <a:latin typeface="Georgia" pitchFamily="18" charset="0"/>
              </a:rPr>
              <a:t> </a:t>
            </a:r>
            <a:r>
              <a:rPr lang="en-GB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about</a:t>
            </a:r>
            <a:r>
              <a:rPr lang="en-GB" sz="2600" i="1" dirty="0" smtClean="0">
                <a:latin typeface="Georgia" pitchFamily="18" charset="0"/>
              </a:rPr>
              <a:t> in the meeting? </a:t>
            </a:r>
            <a:endParaRPr lang="en-GB" sz="2600" b="1" i="1" dirty="0" smtClean="0">
              <a:latin typeface="Georgia" pitchFamily="18" charset="0"/>
            </a:endParaRPr>
          </a:p>
          <a:p>
            <a:pPr>
              <a:buNone/>
            </a:pPr>
            <a:endParaRPr lang="en-GB" sz="1700" dirty="0" smtClean="0">
              <a:latin typeface="Georgia" pitchFamily="18" charset="0"/>
            </a:endParaRPr>
          </a:p>
          <a:p>
            <a:pPr marL="0">
              <a:buNone/>
            </a:pPr>
            <a:r>
              <a:rPr lang="en-GB" sz="2400" dirty="0" smtClean="0">
                <a:latin typeface="Georgia" pitchFamily="18" charset="0"/>
              </a:rPr>
              <a:t>Prepositions usually come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at the end </a:t>
            </a:r>
            <a:r>
              <a:rPr lang="en-GB" sz="2400" dirty="0" smtClean="0">
                <a:latin typeface="Georgia" pitchFamily="18" charset="0"/>
              </a:rPr>
              <a:t>of the question </a:t>
            </a:r>
            <a:r>
              <a:rPr lang="en-GB" sz="2400" b="1" dirty="0" smtClean="0">
                <a:latin typeface="Georgia" pitchFamily="18" charset="0"/>
              </a:rPr>
              <a:t>after the main verb</a:t>
            </a:r>
            <a:r>
              <a:rPr lang="en-GB" sz="1800" b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cs-CZ" sz="1700" dirty="0" smtClean="0">
              <a:latin typeface="Georgia" pitchFamily="18" charset="0"/>
            </a:endParaRPr>
          </a:p>
          <a:p>
            <a:pPr>
              <a:buNone/>
            </a:pPr>
            <a:endParaRPr lang="en-US" sz="1700" dirty="0" smtClean="0">
              <a:latin typeface="Georgia" pitchFamily="18" charset="0"/>
            </a:endParaRPr>
          </a:p>
          <a:p>
            <a:pPr>
              <a:buNone/>
            </a:pPr>
            <a:endParaRPr lang="cs-CZ" sz="2600" i="1" strike="sngStrike" dirty="0" smtClean="0">
              <a:latin typeface="Georgia" pitchFamily="18" charset="0"/>
            </a:endParaRPr>
          </a:p>
          <a:p>
            <a:pPr>
              <a:buNone/>
            </a:pPr>
            <a:endParaRPr lang="en-US" sz="1800" dirty="0" smtClean="0">
              <a:latin typeface="Georgia" pitchFamily="18" charset="0"/>
            </a:endParaRPr>
          </a:p>
          <a:p>
            <a:pPr>
              <a:buNone/>
            </a:pPr>
            <a:endParaRPr lang="cs-CZ" sz="1800" dirty="0" smtClean="0">
              <a:latin typeface="Georgia" pitchFamily="18" charset="0"/>
            </a:endParaRPr>
          </a:p>
          <a:p>
            <a:pPr>
              <a:buNone/>
            </a:pPr>
            <a:endParaRPr lang="cs-CZ" sz="1800" dirty="0" smtClean="0">
              <a:latin typeface="Georgia" pitchFamily="18" charset="0"/>
            </a:endParaRPr>
          </a:p>
          <a:p>
            <a:pPr>
              <a:buNone/>
            </a:pPr>
            <a:endParaRPr lang="en-US" sz="1800" dirty="0" smtClean="0">
              <a:latin typeface="Georgia" pitchFamily="18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practice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84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600" b="1" i="1" dirty="0" smtClean="0">
                <a:latin typeface="Georgia" pitchFamily="18" charset="0"/>
              </a:rPr>
              <a:t>Make questions and ask about the underlined information</a:t>
            </a:r>
            <a:r>
              <a:rPr lang="en-GB" sz="1600" dirty="0" smtClean="0">
                <a:latin typeface="Georgia" pitchFamily="18" charset="0"/>
              </a:rPr>
              <a:t>.</a:t>
            </a: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1. </a:t>
            </a:r>
            <a:r>
              <a:rPr lang="en-GB" sz="1600" dirty="0" smtClean="0">
                <a:latin typeface="Georgia" pitchFamily="18" charset="0"/>
              </a:rPr>
              <a:t>David has gone </a:t>
            </a:r>
            <a:r>
              <a:rPr lang="en-GB" sz="1600" u="sng" dirty="0" smtClean="0">
                <a:latin typeface="Georgia" pitchFamily="18" charset="0"/>
              </a:rPr>
              <a:t>to London</a:t>
            </a:r>
            <a:r>
              <a:rPr lang="en-GB" sz="1600" dirty="0" smtClean="0">
                <a:latin typeface="Georgia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    </a:t>
            </a:r>
            <a:r>
              <a:rPr lang="cs-CZ" sz="1600" dirty="0" smtClean="0">
                <a:latin typeface="Georgia" pitchFamily="18" charset="0"/>
              </a:rPr>
              <a:t>____________________</a:t>
            </a:r>
            <a:r>
              <a:rPr lang="en-GB" sz="1600" dirty="0" smtClean="0">
                <a:latin typeface="Georgia" pitchFamily="18" charset="0"/>
              </a:rPr>
              <a:t>    </a:t>
            </a:r>
            <a:endParaRPr lang="en-GB" sz="16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2.</a:t>
            </a:r>
            <a:r>
              <a:rPr lang="cs-CZ" sz="1600" dirty="0" smtClean="0">
                <a:latin typeface="Georgia" pitchFamily="18" charset="0"/>
              </a:rPr>
              <a:t> </a:t>
            </a:r>
            <a:r>
              <a:rPr lang="en-GB" sz="1600" u="sng" dirty="0" smtClean="0">
                <a:latin typeface="Georgia" pitchFamily="18" charset="0"/>
              </a:rPr>
              <a:t>Lucy</a:t>
            </a:r>
            <a:r>
              <a:rPr lang="en-GB" sz="1600" dirty="0" smtClean="0">
                <a:latin typeface="Georgia" pitchFamily="18" charset="0"/>
              </a:rPr>
              <a:t> visited Peter yesterday. </a:t>
            </a: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     _______________________</a:t>
            </a:r>
            <a:endParaRPr lang="en-GB" sz="1600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3. Lucy visited </a:t>
            </a:r>
            <a:r>
              <a:rPr lang="en-GB" sz="1600" u="sng" dirty="0" smtClean="0">
                <a:latin typeface="Georgia" pitchFamily="18" charset="0"/>
              </a:rPr>
              <a:t>Peter</a:t>
            </a:r>
            <a:r>
              <a:rPr lang="en-GB" sz="1600" dirty="0" smtClean="0">
                <a:latin typeface="Georgia" pitchFamily="18" charset="0"/>
              </a:rPr>
              <a:t> yesterday. </a:t>
            </a: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     </a:t>
            </a:r>
            <a:r>
              <a:rPr lang="cs-CZ" sz="1600" dirty="0" smtClean="0">
                <a:latin typeface="Georgia" pitchFamily="18" charset="0"/>
              </a:rPr>
              <a:t>__________________________</a:t>
            </a:r>
            <a:r>
              <a:rPr lang="en-GB" sz="1600" dirty="0" smtClean="0">
                <a:latin typeface="Georgia" pitchFamily="18" charset="0"/>
              </a:rPr>
              <a:t> </a:t>
            </a:r>
            <a:r>
              <a:rPr lang="cs-CZ" sz="1600" dirty="0" smtClean="0">
                <a:latin typeface="Georgia" pitchFamily="18" charset="0"/>
              </a:rPr>
              <a:t>   </a:t>
            </a:r>
            <a:endParaRPr lang="cs-CZ" sz="16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4. John was afraid of </a:t>
            </a:r>
            <a:r>
              <a:rPr lang="en-GB" sz="1600" u="sng" dirty="0" smtClean="0">
                <a:latin typeface="Georgia" pitchFamily="18" charset="0"/>
              </a:rPr>
              <a:t>the meeting</a:t>
            </a:r>
            <a:r>
              <a:rPr lang="en-GB" sz="1600" dirty="0" smtClean="0">
                <a:latin typeface="Georgia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     </a:t>
            </a:r>
            <a:r>
              <a:rPr lang="cs-CZ" sz="1600" dirty="0" smtClean="0">
                <a:latin typeface="Georgia" pitchFamily="18" charset="0"/>
              </a:rPr>
              <a:t>_________________________</a:t>
            </a:r>
            <a:endParaRPr lang="en-GB" sz="1600" i="1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5. This book belongs to </a:t>
            </a:r>
            <a:r>
              <a:rPr lang="en-GB" sz="1600" u="sng" dirty="0" smtClean="0">
                <a:latin typeface="Georgia" pitchFamily="18" charset="0"/>
              </a:rPr>
              <a:t>Paul</a:t>
            </a:r>
            <a:r>
              <a:rPr lang="en-GB" sz="1600" dirty="0" smtClean="0">
                <a:latin typeface="Georgia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     </a:t>
            </a:r>
            <a:r>
              <a:rPr lang="cs-CZ" sz="1600" dirty="0" smtClean="0">
                <a:latin typeface="Georgia" pitchFamily="18" charset="0"/>
              </a:rPr>
              <a:t>________________________</a:t>
            </a:r>
            <a:endParaRPr lang="cs-CZ" sz="16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6. David </a:t>
            </a:r>
            <a:r>
              <a:rPr lang="en-GB" sz="1600" dirty="0" smtClean="0">
                <a:latin typeface="Georgia" pitchFamily="18" charset="0"/>
              </a:rPr>
              <a:t>will get to office </a:t>
            </a:r>
            <a:r>
              <a:rPr lang="en-GB" sz="1600" u="sng" dirty="0" smtClean="0">
                <a:latin typeface="Georgia" pitchFamily="18" charset="0"/>
              </a:rPr>
              <a:t>twice a week</a:t>
            </a:r>
            <a:r>
              <a:rPr lang="cs-CZ" sz="1600" dirty="0" smtClean="0">
                <a:latin typeface="Georgia" pitchFamily="18" charset="0"/>
              </a:rPr>
              <a:t>.</a:t>
            </a: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    ______________________________ </a:t>
            </a:r>
            <a:endParaRPr lang="cs-CZ" sz="16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7. </a:t>
            </a:r>
            <a:r>
              <a:rPr lang="en-GB" sz="1600" dirty="0" smtClean="0">
                <a:latin typeface="Georgia" pitchFamily="18" charset="0"/>
              </a:rPr>
              <a:t>They are here </a:t>
            </a:r>
            <a:r>
              <a:rPr lang="en-GB" sz="1600" u="sng" dirty="0" smtClean="0">
                <a:latin typeface="Georgia" pitchFamily="18" charset="0"/>
              </a:rPr>
              <a:t>on business</a:t>
            </a:r>
            <a:r>
              <a:rPr lang="en-GB" sz="1600" dirty="0" smtClean="0">
                <a:latin typeface="Georgia" pitchFamily="18" charset="0"/>
              </a:rPr>
              <a:t>. </a:t>
            </a:r>
          </a:p>
          <a:p>
            <a:pPr marL="514350" indent="-514350">
              <a:buNone/>
            </a:pPr>
            <a:r>
              <a:rPr lang="en-GB" sz="1600" dirty="0" smtClean="0">
                <a:latin typeface="Georgia" pitchFamily="18" charset="0"/>
              </a:rPr>
              <a:t>     </a:t>
            </a:r>
            <a:r>
              <a:rPr lang="cs-CZ" sz="1600" dirty="0" smtClean="0">
                <a:latin typeface="Georgia" pitchFamily="18" charset="0"/>
              </a:rPr>
              <a:t>________________</a:t>
            </a:r>
            <a:endParaRPr lang="en-GB" sz="16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8. He </a:t>
            </a:r>
            <a:r>
              <a:rPr lang="en-GB" sz="1600" u="sng" dirty="0" smtClean="0">
                <a:latin typeface="Georgia" pitchFamily="18" charset="0"/>
              </a:rPr>
              <a:t>sent</a:t>
            </a:r>
            <a:r>
              <a:rPr lang="en-GB" sz="1600" dirty="0" smtClean="0">
                <a:latin typeface="Georgia" pitchFamily="18" charset="0"/>
              </a:rPr>
              <a:t> the report to his boss.</a:t>
            </a:r>
            <a:endParaRPr lang="cs-CZ" sz="1600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     ___________________________</a:t>
            </a:r>
            <a:endParaRPr lang="en-GB" sz="1600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sz="1600" dirty="0" smtClean="0">
                <a:latin typeface="Georgia" pitchFamily="18" charset="0"/>
              </a:rPr>
              <a:t>     </a:t>
            </a:r>
            <a:endParaRPr lang="en-GB" sz="1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None/>
            </a:pPr>
            <a:endParaRPr lang="cs-CZ" sz="1600" b="1" i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11560" y="191683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Where has David gone?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2498993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Who visited Peter yesterday?</a:t>
            </a:r>
            <a:r>
              <a:rPr lang="en-GB" sz="1600" b="1" i="1" dirty="0" smtClean="0">
                <a:latin typeface="Georgia" pitchFamily="18" charset="0"/>
              </a:rPr>
              <a:t> 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11560" y="3075057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Who did Lucy visit yesterday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?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1560" y="3666510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What was John afraid of?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11560" y="4252099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Who does this book belong to?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1560" y="4825727"/>
            <a:ext cx="4320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How often will David get to </a:t>
            </a:r>
            <a:r>
              <a:rPr lang="cs-CZ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office</a:t>
            </a:r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?</a:t>
            </a:r>
            <a:endParaRPr lang="en-GB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11560" y="5411316"/>
            <a:ext cx="489654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Why are they her</a:t>
            </a:r>
            <a:r>
              <a:rPr lang="en-GB" sz="17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e?</a:t>
            </a:r>
            <a:endParaRPr lang="en-GB" sz="17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11560" y="6003002"/>
            <a:ext cx="4032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What did he do with the report?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	</a:t>
            </a:r>
            <a:endParaRPr lang="cs-CZ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direct/ indirect questions 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125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216000" indent="-216000">
              <a:spcBef>
                <a:spcPts val="0"/>
              </a:spcBef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questions:</a:t>
            </a:r>
          </a:p>
          <a:p>
            <a:pPr marL="216000" lvl="0" indent="-216000">
              <a:spcBef>
                <a:spcPts val="0"/>
              </a:spcBef>
              <a:buNone/>
            </a:pPr>
            <a:endParaRPr lang="en-GB" sz="800" dirty="0" smtClean="0">
              <a:latin typeface="Georgia" panose="02040502050405020303" pitchFamily="18" charset="0"/>
            </a:endParaRPr>
          </a:p>
          <a:p>
            <a:pPr marL="216000" indent="-216000">
              <a:spcBef>
                <a:spcPts val="0"/>
              </a:spcBef>
              <a:buNone/>
            </a:pPr>
            <a:r>
              <a:rPr lang="en-GB" sz="1800" i="1" dirty="0" smtClean="0">
                <a:latin typeface="Georgia" pitchFamily="18" charset="0"/>
              </a:rPr>
              <a:t>1. Where do you work?  </a:t>
            </a:r>
            <a:endParaRPr lang="cs-CZ" sz="1800" i="1" dirty="0" smtClean="0">
              <a:latin typeface="Georgia" pitchFamily="18" charset="0"/>
            </a:endParaRPr>
          </a:p>
          <a:p>
            <a:pPr marL="216000" indent="-216000">
              <a:spcBef>
                <a:spcPts val="0"/>
              </a:spcBef>
              <a:buNone/>
            </a:pPr>
            <a:r>
              <a:rPr lang="en-GB" sz="1800" i="1" dirty="0" smtClean="0">
                <a:latin typeface="Georgia" pitchFamily="18" charset="0"/>
              </a:rPr>
              <a:t>2. Could you tell me where you work?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i="1" dirty="0" smtClean="0">
                <a:latin typeface="Georgia" pitchFamily="18" charset="0"/>
              </a:rPr>
              <a:t>3. Has she got the job in Spain?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i="1" dirty="0" smtClean="0">
                <a:latin typeface="Georgia" pitchFamily="18" charset="0"/>
              </a:rPr>
              <a:t>4. Do you know if she has got the job in Spain? </a:t>
            </a:r>
          </a:p>
          <a:p>
            <a:pPr>
              <a:buNone/>
            </a:pPr>
            <a:endParaRPr lang="en-GB" sz="1000" dirty="0" smtClean="0"/>
          </a:p>
          <a:p>
            <a:pPr marL="0">
              <a:spcBef>
                <a:spcPts val="0"/>
              </a:spcBef>
              <a:buNone/>
            </a:pPr>
            <a:r>
              <a:rPr lang="en-GB" sz="1800" dirty="0" smtClean="0">
                <a:latin typeface="Georgia" pitchFamily="18" charset="0"/>
              </a:rPr>
              <a:t>When the </a:t>
            </a:r>
            <a:r>
              <a:rPr lang="en-GB" sz="1800" b="1" cap="small" dirty="0" smtClean="0">
                <a:solidFill>
                  <a:srgbClr val="C00000"/>
                </a:solidFill>
                <a:latin typeface="Georgia" pitchFamily="18" charset="0"/>
              </a:rPr>
              <a:t>direct question </a:t>
            </a:r>
            <a:r>
              <a:rPr lang="en-GB" sz="1800" dirty="0" smtClean="0">
                <a:latin typeface="Georgia" pitchFamily="18" charset="0"/>
              </a:rPr>
              <a:t>(</a:t>
            </a:r>
            <a:r>
              <a:rPr lang="en-GB" sz="1800" i="1" dirty="0" smtClean="0">
                <a:latin typeface="Georgia" pitchFamily="18" charset="0"/>
              </a:rPr>
              <a:t>1, 3</a:t>
            </a:r>
            <a:r>
              <a:rPr lang="en-GB" sz="1800" dirty="0" smtClean="0">
                <a:latin typeface="Georgia" pitchFamily="18" charset="0"/>
              </a:rPr>
              <a:t>) comes </a:t>
            </a:r>
            <a:r>
              <a:rPr lang="en-GB" sz="1800" b="1" dirty="0" smtClean="0">
                <a:latin typeface="Georgia" pitchFamily="18" charset="0"/>
              </a:rPr>
              <a:t>after</a:t>
            </a:r>
            <a:r>
              <a:rPr lang="en-GB" sz="1800" dirty="0" smtClean="0">
                <a:latin typeface="Georgia" pitchFamily="18" charset="0"/>
              </a:rPr>
              <a:t> an introductory phrase (</a:t>
            </a:r>
            <a:r>
              <a:rPr lang="en-GB" sz="1800" b="1" i="1" dirty="0" smtClean="0">
                <a:latin typeface="Georgia" pitchFamily="18" charset="0"/>
              </a:rPr>
              <a:t>Could you tell me</a:t>
            </a:r>
            <a:r>
              <a:rPr lang="en-GB" sz="1800" dirty="0" smtClean="0">
                <a:latin typeface="Georgia" pitchFamily="18" charset="0"/>
              </a:rPr>
              <a:t>…?/</a:t>
            </a:r>
            <a:r>
              <a:rPr lang="en-GB" sz="1800" b="1" i="1" dirty="0" smtClean="0">
                <a:latin typeface="Georgia" pitchFamily="18" charset="0"/>
              </a:rPr>
              <a:t>Do you know</a:t>
            </a:r>
            <a:r>
              <a:rPr lang="en-GB" sz="1800" dirty="0" smtClean="0">
                <a:latin typeface="Georgia" pitchFamily="18" charset="0"/>
              </a:rPr>
              <a:t>…?,</a:t>
            </a:r>
            <a:r>
              <a:rPr lang="en-GB" sz="1800" b="1" dirty="0" smtClean="0">
                <a:latin typeface="Georgia" pitchFamily="18" charset="0"/>
              </a:rPr>
              <a:t> </a:t>
            </a:r>
            <a:r>
              <a:rPr lang="en-GB" sz="1800" dirty="0" smtClean="0">
                <a:latin typeface="Georgia" pitchFamily="18" charset="0"/>
              </a:rPr>
              <a:t>etc.), it  </a:t>
            </a:r>
            <a:r>
              <a:rPr lang="en-GB" sz="1800" b="1" dirty="0" smtClean="0">
                <a:latin typeface="Georgia" pitchFamily="18" charset="0"/>
              </a:rPr>
              <a:t>loses</a:t>
            </a:r>
            <a:r>
              <a:rPr lang="en-GB" sz="1800" dirty="0" smtClean="0">
                <a:latin typeface="Georgia" pitchFamily="18" charset="0"/>
              </a:rPr>
              <a:t> the typical question word order and becomes the </a:t>
            </a:r>
            <a:r>
              <a:rPr lang="en-GB" sz="1800" b="1" cap="small" dirty="0" smtClean="0">
                <a:solidFill>
                  <a:srgbClr val="C00000"/>
                </a:solidFill>
                <a:latin typeface="Georgia" pitchFamily="18" charset="0"/>
              </a:rPr>
              <a:t>indirect question</a:t>
            </a:r>
            <a:r>
              <a:rPr lang="en-GB" sz="1800" dirty="0" smtClean="0">
                <a:latin typeface="Georgia" pitchFamily="18" charset="0"/>
              </a:rPr>
              <a:t> (</a:t>
            </a:r>
            <a:r>
              <a:rPr lang="en-GB" sz="1800" i="1" dirty="0" smtClean="0">
                <a:latin typeface="Georgia" pitchFamily="18" charset="0"/>
              </a:rPr>
              <a:t>2, 4</a:t>
            </a:r>
            <a:r>
              <a:rPr lang="en-GB" sz="1800" dirty="0" smtClean="0">
                <a:latin typeface="Georgia" pitchFamily="18" charset="0"/>
              </a:rPr>
              <a:t>).</a:t>
            </a:r>
          </a:p>
          <a:p>
            <a:pPr marL="0">
              <a:spcBef>
                <a:spcPts val="0"/>
              </a:spcBef>
              <a:buNone/>
            </a:pPr>
            <a:endParaRPr lang="en-GB" sz="11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GB" sz="1700" dirty="0" smtClean="0">
                <a:latin typeface="Georgia" panose="02040502050405020303" pitchFamily="18" charset="0"/>
              </a:rPr>
              <a:t>When the direct question is closed, i.e. there is </a:t>
            </a:r>
            <a:r>
              <a:rPr lang="en-GB" sz="1700" b="1" dirty="0" smtClean="0">
                <a:latin typeface="Georgia" panose="02040502050405020303" pitchFamily="18" charset="0"/>
              </a:rPr>
              <a:t>no question word</a:t>
            </a:r>
            <a:r>
              <a:rPr lang="cs-CZ" sz="1700" dirty="0" smtClean="0">
                <a:latin typeface="Georgia" panose="02040502050405020303" pitchFamily="18" charset="0"/>
              </a:rPr>
              <a:t>, </a:t>
            </a:r>
            <a:r>
              <a:rPr lang="en-GB" sz="1700" dirty="0" smtClean="0">
                <a:latin typeface="Georgia" panose="02040502050405020303" pitchFamily="18" charset="0"/>
              </a:rPr>
              <a:t>use </a:t>
            </a:r>
            <a:r>
              <a:rPr lang="en-GB" sz="17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if</a:t>
            </a:r>
            <a:r>
              <a:rPr lang="en-GB" sz="1700" dirty="0" smtClean="0">
                <a:latin typeface="Georgia" panose="02040502050405020303" pitchFamily="18" charset="0"/>
              </a:rPr>
              <a:t> </a:t>
            </a:r>
            <a:r>
              <a:rPr lang="en-GB" sz="17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/</a:t>
            </a:r>
            <a:r>
              <a:rPr lang="en-GB" sz="17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whether</a:t>
            </a:r>
            <a:r>
              <a:rPr lang="en-GB" sz="1700" dirty="0" smtClean="0">
                <a:latin typeface="Georgia" panose="02040502050405020303" pitchFamily="18" charset="0"/>
              </a:rPr>
              <a:t>.</a:t>
            </a:r>
            <a:r>
              <a:rPr lang="cs-CZ" sz="1700" dirty="0" smtClean="0">
                <a:latin typeface="Georgia" panose="02040502050405020303" pitchFamily="18" charset="0"/>
              </a:rPr>
              <a:t> (</a:t>
            </a:r>
            <a:r>
              <a:rPr lang="cs-CZ" sz="1700" i="1" dirty="0" smtClean="0">
                <a:latin typeface="Georgia" panose="02040502050405020303" pitchFamily="18" charset="0"/>
              </a:rPr>
              <a:t>4</a:t>
            </a:r>
            <a:r>
              <a:rPr lang="cs-CZ" sz="1700" dirty="0" smtClean="0">
                <a:latin typeface="Georgia" panose="02040502050405020303" pitchFamily="18" charset="0"/>
              </a:rPr>
              <a:t>)</a:t>
            </a:r>
            <a:endParaRPr lang="en-GB" sz="1700" dirty="0" smtClean="0">
              <a:latin typeface="Georgia" panose="02040502050405020303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>
              <a:spcBef>
                <a:spcPts val="0"/>
              </a:spcBef>
              <a:buNone/>
            </a:pPr>
            <a:endParaRPr lang="cs-CZ" sz="1800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0" y="-204360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107504" y="4797152"/>
          <a:ext cx="8927976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437"/>
                <a:gridCol w="542933"/>
                <a:gridCol w="5310606"/>
              </a:tblGrid>
              <a:tr h="348670">
                <a:tc>
                  <a:txBody>
                    <a:bodyPr/>
                    <a:lstStyle/>
                    <a:p>
                      <a:r>
                        <a:rPr lang="en-GB" b="0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What time</a:t>
                      </a:r>
                      <a:r>
                        <a:rPr lang="en-GB" b="0" i="1" baseline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</a:t>
                      </a:r>
                      <a:r>
                        <a:rPr lang="en-GB" b="1" i="1" baseline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is it</a:t>
                      </a:r>
                      <a:r>
                        <a:rPr lang="en-GB" b="0" i="1" baseline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? 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i="1" noProof="0" dirty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8670">
                <a:tc>
                  <a:txBody>
                    <a:bodyPr/>
                    <a:lstStyle/>
                    <a:p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i="1" noProof="0" dirty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8670">
                <a:tc>
                  <a:txBody>
                    <a:bodyPr/>
                    <a:lstStyle/>
                    <a:p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0" i="1" noProof="0" dirty="0" smtClean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707904" y="479715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Georgia" pitchFamily="18" charset="0"/>
              </a:rPr>
              <a:t>Do you know what time </a:t>
            </a:r>
            <a:r>
              <a:rPr lang="en-GB" b="1" i="1" dirty="0" smtClean="0">
                <a:latin typeface="Georgia" pitchFamily="18" charset="0"/>
              </a:rPr>
              <a:t>it is</a:t>
            </a:r>
            <a:r>
              <a:rPr lang="en-GB" i="1" dirty="0" smtClean="0">
                <a:latin typeface="Georgia" pitchFamily="18" charset="0"/>
              </a:rPr>
              <a:t>?</a:t>
            </a:r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7504" y="515719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Georgia" pitchFamily="18" charset="0"/>
              </a:rPr>
              <a:t>How much </a:t>
            </a:r>
            <a:r>
              <a:rPr lang="en-GB" b="1" i="1" dirty="0" smtClean="0">
                <a:latin typeface="Georgia" pitchFamily="18" charset="0"/>
              </a:rPr>
              <a:t>will it </a:t>
            </a:r>
            <a:r>
              <a:rPr lang="en-GB" i="1" dirty="0" smtClean="0">
                <a:latin typeface="Georgia" pitchFamily="18" charset="0"/>
              </a:rPr>
              <a:t>cost? </a:t>
            </a:r>
            <a:endParaRPr lang="en-GB" dirty="0" smtClean="0">
              <a:latin typeface="Georgia" pitchFamily="18" charset="0"/>
            </a:endParaRPr>
          </a:p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707904" y="515719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Georgia" pitchFamily="18" charset="0"/>
              </a:rPr>
              <a:t>I wonder how much </a:t>
            </a:r>
            <a:r>
              <a:rPr lang="en-GB" b="1" i="1" dirty="0" smtClean="0">
                <a:latin typeface="Georgia" pitchFamily="18" charset="0"/>
              </a:rPr>
              <a:t>it will </a:t>
            </a:r>
            <a:r>
              <a:rPr lang="en-GB" i="1" dirty="0" smtClean="0">
                <a:latin typeface="Georgia" pitchFamily="18" charset="0"/>
              </a:rPr>
              <a:t>cost.</a:t>
            </a:r>
          </a:p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7504" y="55172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latin typeface="Georgia" pitchFamily="18" charset="0"/>
              </a:rPr>
              <a:t>Could</a:t>
            </a:r>
            <a:r>
              <a:rPr lang="en-GB" i="1" dirty="0" smtClean="0">
                <a:latin typeface="Georgia" pitchFamily="18" charset="0"/>
              </a:rPr>
              <a:t> </a:t>
            </a:r>
            <a:r>
              <a:rPr lang="en-GB" b="1" i="1" dirty="0" smtClean="0">
                <a:latin typeface="Georgia" pitchFamily="18" charset="0"/>
              </a:rPr>
              <a:t>you</a:t>
            </a:r>
            <a:r>
              <a:rPr lang="en-GB" i="1" dirty="0" smtClean="0">
                <a:latin typeface="Georgia" pitchFamily="18" charset="0"/>
              </a:rPr>
              <a:t> call me a taxi? </a:t>
            </a:r>
            <a:endParaRPr lang="en-GB" dirty="0" smtClean="0">
              <a:latin typeface="Georgia" pitchFamily="18" charset="0"/>
            </a:endParaRPr>
          </a:p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707904" y="5517232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latin typeface="Georgia" pitchFamily="18" charset="0"/>
              </a:rPr>
              <a:t>I </a:t>
            </a:r>
            <a:r>
              <a:rPr lang="en-GB" i="1" dirty="0" smtClean="0">
                <a:latin typeface="Georgia" pitchFamily="18" charset="0"/>
              </a:rPr>
              <a:t>wonder</a:t>
            </a:r>
            <a:r>
              <a:rPr lang="cs-CZ" i="1" dirty="0" smtClean="0">
                <a:latin typeface="Georgia" pitchFamily="18" charset="0"/>
              </a:rPr>
              <a:t> </a:t>
            </a:r>
            <a:r>
              <a:rPr lang="en-GB" i="1" dirty="0" smtClean="0">
                <a:latin typeface="Georgia" pitchFamily="18" charset="0"/>
              </a:rPr>
              <a:t> </a:t>
            </a:r>
            <a:r>
              <a:rPr lang="en-GB" b="1" i="1" dirty="0" smtClean="0">
                <a:solidFill>
                  <a:srgbClr val="C00000"/>
                </a:solidFill>
                <a:latin typeface="Georgia" pitchFamily="18" charset="0"/>
              </a:rPr>
              <a:t>if/whether</a:t>
            </a:r>
            <a:r>
              <a:rPr lang="cs-CZ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r>
              <a:rPr lang="en-GB" b="1" i="1" dirty="0" smtClean="0">
                <a:latin typeface="Georgia" pitchFamily="18" charset="0"/>
              </a:rPr>
              <a:t>you could </a:t>
            </a:r>
            <a:r>
              <a:rPr lang="en-GB" i="1" dirty="0" smtClean="0">
                <a:latin typeface="Georgia" pitchFamily="18" charset="0"/>
              </a:rPr>
              <a:t>call me a taxi</a:t>
            </a:r>
            <a:r>
              <a:rPr lang="cs-CZ" i="1" dirty="0" smtClean="0">
                <a:latin typeface="Georgia" pitchFamily="18" charset="0"/>
              </a:rPr>
              <a:t>.</a:t>
            </a:r>
            <a:endParaRPr lang="en-GB" i="1" dirty="0" smtClean="0">
              <a:latin typeface="Georgia" pitchFamily="18" charset="0"/>
            </a:endParaRPr>
          </a:p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07504" y="587727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latin typeface="Georgia" pitchFamily="18" charset="0"/>
              </a:rPr>
              <a:t>Did</a:t>
            </a:r>
            <a:r>
              <a:rPr lang="en-GB" i="1" dirty="0" smtClean="0">
                <a:latin typeface="Georgia" pitchFamily="18" charset="0"/>
              </a:rPr>
              <a:t> </a:t>
            </a:r>
            <a:r>
              <a:rPr lang="en-GB" b="1" i="1" dirty="0" smtClean="0">
                <a:latin typeface="Georgia" pitchFamily="18" charset="0"/>
              </a:rPr>
              <a:t>anybody</a:t>
            </a:r>
            <a:r>
              <a:rPr lang="en-GB" i="1" dirty="0" smtClean="0">
                <a:latin typeface="Georgia" pitchFamily="18" charset="0"/>
              </a:rPr>
              <a:t> see you? </a:t>
            </a:r>
            <a:endParaRPr lang="en-GB" dirty="0" smtClean="0">
              <a:latin typeface="Georgia" pitchFamily="18" charset="0"/>
            </a:endParaRPr>
          </a:p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707904" y="5877272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Georgia" pitchFamily="18" charset="0"/>
              </a:rPr>
              <a:t>Do you know </a:t>
            </a:r>
            <a:r>
              <a:rPr lang="en-GB" b="1" i="1" dirty="0" smtClean="0">
                <a:solidFill>
                  <a:srgbClr val="C00000"/>
                </a:solidFill>
                <a:latin typeface="Georgia" pitchFamily="18" charset="0"/>
              </a:rPr>
              <a:t>if/whether</a:t>
            </a:r>
            <a:r>
              <a:rPr lang="en-GB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GB" b="1" i="1" dirty="0" smtClean="0">
                <a:latin typeface="Georgia" pitchFamily="18" charset="0"/>
              </a:rPr>
              <a:t>anybody saw </a:t>
            </a:r>
            <a:r>
              <a:rPr lang="en-GB" i="1" dirty="0" smtClean="0">
                <a:latin typeface="Georgia" pitchFamily="18" charset="0"/>
              </a:rPr>
              <a:t>you?</a:t>
            </a:r>
          </a:p>
          <a:p>
            <a:endParaRPr lang="cs-CZ" dirty="0"/>
          </a:p>
        </p:txBody>
      </p:sp>
      <p:graphicFrame>
        <p:nvGraphicFramePr>
          <p:cNvPr id="23" name="Tabulka 22"/>
          <p:cNvGraphicFramePr>
            <a:graphicFrameLocks noGrp="1"/>
          </p:cNvGraphicFramePr>
          <p:nvPr/>
        </p:nvGraphicFramePr>
        <p:xfrm>
          <a:off x="107504" y="4437112"/>
          <a:ext cx="89289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554461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Direct question</a:t>
                      </a:r>
                      <a:endParaRPr lang="en-GB" noProof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Indirect question</a:t>
                      </a:r>
                      <a:endParaRPr lang="en-GB" noProof="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pic>
        <p:nvPicPr>
          <p:cNvPr id="3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Georgia" pitchFamily="18" charset="0"/>
              </a:rPr>
              <a:t>some introductory phrases of indirect questions</a:t>
            </a:r>
            <a:endParaRPr lang="en-GB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200" y="1335048"/>
          <a:ext cx="209857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</a:tblGrid>
              <a:tr h="3600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 don</a:t>
                      </a:r>
                      <a:r>
                        <a:rPr lang="cs-CZ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’</a:t>
                      </a:r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t know…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1520" y="1916832"/>
          <a:ext cx="38164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293752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Would you</a:t>
                      </a:r>
                      <a:r>
                        <a:rPr lang="en-GB" b="1" i="1" baseline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mind telling me…?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059832" y="1397000"/>
          <a:ext cx="24482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 was wondering…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827584" y="3068960"/>
          <a:ext cx="25202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</a:tblGrid>
              <a:tr h="3600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Do you know…?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635896" y="2780928"/>
          <a:ext cx="31683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</a:tblGrid>
              <a:tr h="149736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Do you have any idea…?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5724128" y="1556792"/>
          <a:ext cx="153583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32"/>
              </a:tblGrid>
              <a:tr h="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 wonder …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95536" y="3645024"/>
          <a:ext cx="266429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3600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Can you tell me…?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4572000" y="4005064"/>
          <a:ext cx="129614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</a:tblGrid>
              <a:tr h="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Tell</a:t>
                      </a:r>
                      <a:r>
                        <a:rPr lang="en-GB" i="1" baseline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me…</a:t>
                      </a:r>
                      <a:endParaRPr lang="en-GB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3995936" y="3429000"/>
          <a:ext cx="33843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Have you got any idea…?</a:t>
                      </a:r>
                      <a:endParaRPr lang="en-GB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539552" y="4869160"/>
          <a:ext cx="26642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</a:t>
                      </a:r>
                      <a:r>
                        <a:rPr lang="cs-CZ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’</a:t>
                      </a:r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 d like to know…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4283968" y="4581128"/>
          <a:ext cx="28803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Can I ask you…?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6372200" y="4077072"/>
          <a:ext cx="24719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/>
              </a:tblGrid>
              <a:tr h="36576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 need to know…</a:t>
                      </a:r>
                      <a:endParaRPr lang="en-GB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251520" y="2492896"/>
          <a:ext cx="35283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Do you mind me asking…?</a:t>
                      </a:r>
                      <a:endParaRPr lang="en-GB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539552" y="4221088"/>
          <a:ext cx="37444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</a:t>
                      </a:r>
                      <a:r>
                        <a:rPr lang="cs-CZ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’</a:t>
                      </a:r>
                      <a:r>
                        <a:rPr lang="en-GB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d be interested to know…</a:t>
                      </a:r>
                      <a:endParaRPr lang="en-GB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/>
        </p:nvGraphicFramePr>
        <p:xfrm>
          <a:off x="4283968" y="2132856"/>
          <a:ext cx="29523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 don</a:t>
                      </a:r>
                      <a:r>
                        <a:rPr lang="cs-CZ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’</a:t>
                      </a:r>
                      <a:r>
                        <a:rPr lang="en-GB" b="1" i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t remember…</a:t>
                      </a:r>
                      <a:endParaRPr lang="en-GB" b="1" i="1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6948264" y="2770128"/>
          <a:ext cx="18958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i="1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I’ve no idea…</a:t>
                      </a:r>
                      <a:endParaRPr lang="cs-CZ" b="1" i="1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TextovéPole 22"/>
          <p:cNvSpPr txBox="1"/>
          <p:nvPr/>
        </p:nvSpPr>
        <p:spPr>
          <a:xfrm>
            <a:off x="-13183" y="6519446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95536" y="573325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Georgia" pitchFamily="18" charset="0"/>
              </a:rPr>
              <a:t>We use indirect questions when we </a:t>
            </a:r>
            <a:r>
              <a:rPr lang="en-GB" b="1" dirty="0" smtClean="0">
                <a:solidFill>
                  <a:srgbClr val="C00000"/>
                </a:solidFill>
                <a:latin typeface="Georgia" pitchFamily="18" charset="0"/>
              </a:rPr>
              <a:t>hesitate</a:t>
            </a:r>
            <a:r>
              <a:rPr lang="en-GB" dirty="0" smtClean="0">
                <a:latin typeface="Georgia" pitchFamily="18" charset="0"/>
              </a:rPr>
              <a:t>, when we want to be more </a:t>
            </a:r>
            <a:r>
              <a:rPr lang="en-GB" b="1" dirty="0" smtClean="0">
                <a:solidFill>
                  <a:srgbClr val="C00000"/>
                </a:solidFill>
                <a:latin typeface="Georgia" pitchFamily="18" charset="0"/>
              </a:rPr>
              <a:t>polite</a:t>
            </a:r>
            <a:r>
              <a:rPr lang="en-GB" dirty="0" smtClean="0">
                <a:latin typeface="Georgia" pitchFamily="18" charset="0"/>
              </a:rPr>
              <a:t>, to sound more </a:t>
            </a:r>
            <a:r>
              <a:rPr lang="en-GB" b="1" dirty="0" smtClean="0">
                <a:solidFill>
                  <a:srgbClr val="C00000"/>
                </a:solidFill>
                <a:latin typeface="Georgia" pitchFamily="18" charset="0"/>
              </a:rPr>
              <a:t>formal</a:t>
            </a:r>
            <a:r>
              <a:rPr lang="en-GB" dirty="0" smtClean="0">
                <a:latin typeface="Georgia" pitchFamily="18" charset="0"/>
              </a:rPr>
              <a:t>, to talk to strangers, teachers, etc.  </a:t>
            </a:r>
            <a:endParaRPr lang="en-GB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2600" b="1" i="1" dirty="0" smtClean="0">
                <a:latin typeface="Georgia" pitchFamily="18" charset="0"/>
              </a:rPr>
              <a:t>Change the direct questions below into indirect ones.</a:t>
            </a:r>
            <a:endParaRPr lang="cs-CZ" sz="2600" b="1" i="1" dirty="0" smtClean="0">
              <a:latin typeface="Georgia" pitchFamily="18" charset="0"/>
            </a:endParaRPr>
          </a:p>
          <a:p>
            <a:pPr>
              <a:buNone/>
            </a:pPr>
            <a:endParaRPr lang="en-GB" sz="2600" b="1" i="1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cs-CZ" dirty="0" smtClean="0">
                <a:latin typeface="Georgia" pitchFamily="18" charset="0"/>
              </a:rPr>
              <a:t>1. </a:t>
            </a:r>
            <a:r>
              <a:rPr lang="en-GB" dirty="0" smtClean="0">
                <a:latin typeface="Georgia" pitchFamily="18" charset="0"/>
              </a:rPr>
              <a:t>Who are those people? </a:t>
            </a: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    Do you know</a:t>
            </a:r>
            <a:r>
              <a:rPr lang="cs-CZ" dirty="0" smtClean="0">
                <a:latin typeface="Georgia" pitchFamily="18" charset="0"/>
              </a:rPr>
              <a:t> ____________________</a:t>
            </a:r>
            <a:endParaRPr lang="en-GB" i="1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2.</a:t>
            </a:r>
            <a:r>
              <a:rPr lang="cs-CZ" dirty="0" smtClean="0">
                <a:latin typeface="Georgia" pitchFamily="18" charset="0"/>
              </a:rPr>
              <a:t> </a:t>
            </a:r>
            <a:r>
              <a:rPr lang="en-GB" dirty="0" smtClean="0">
                <a:latin typeface="Georgia" pitchFamily="18" charset="0"/>
              </a:rPr>
              <a:t>Where does he work?</a:t>
            </a: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    Can you tell me</a:t>
            </a:r>
            <a:r>
              <a:rPr lang="en-GB" b="1" i="1" dirty="0" smtClean="0">
                <a:latin typeface="Georgia" pitchFamily="18" charset="0"/>
              </a:rPr>
              <a:t> </a:t>
            </a:r>
            <a:r>
              <a:rPr lang="cs-CZ" i="1" dirty="0" smtClean="0">
                <a:latin typeface="Georgia" pitchFamily="18" charset="0"/>
              </a:rPr>
              <a:t>_________________</a:t>
            </a:r>
            <a:endParaRPr lang="en-GB" i="1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3. Did they arrive?  </a:t>
            </a: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    </a:t>
            </a:r>
            <a:r>
              <a:rPr lang="cs-CZ" dirty="0" smtClean="0">
                <a:latin typeface="Georgia" pitchFamily="18" charset="0"/>
              </a:rPr>
              <a:t> </a:t>
            </a:r>
            <a:r>
              <a:rPr lang="en-GB" dirty="0" smtClean="0">
                <a:latin typeface="Georgia" pitchFamily="18" charset="0"/>
              </a:rPr>
              <a:t>I wonder</a:t>
            </a:r>
            <a:r>
              <a:rPr lang="cs-CZ" dirty="0" smtClean="0">
                <a:latin typeface="Georgia" pitchFamily="18" charset="0"/>
              </a:rPr>
              <a:t> ______________________</a:t>
            </a:r>
            <a:endParaRPr lang="en-GB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4. Can they pay us now? </a:t>
            </a: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     I don</a:t>
            </a:r>
            <a:r>
              <a:rPr lang="cs-CZ" dirty="0" smtClean="0">
                <a:latin typeface="Georgia" pitchFamily="18" charset="0"/>
              </a:rPr>
              <a:t>’</a:t>
            </a:r>
            <a:r>
              <a:rPr lang="en-GB" dirty="0" smtClean="0">
                <a:latin typeface="Georgia" pitchFamily="18" charset="0"/>
              </a:rPr>
              <a:t>t know</a:t>
            </a:r>
            <a:r>
              <a:rPr lang="cs-CZ" dirty="0" smtClean="0">
                <a:latin typeface="Georgia" pitchFamily="18" charset="0"/>
              </a:rPr>
              <a:t> _____________________________</a:t>
            </a:r>
            <a:endParaRPr lang="en-GB" i="1" dirty="0" smtClean="0">
              <a:latin typeface="Georgia" pitchFamily="18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5.  When are you going away?</a:t>
            </a:r>
          </a:p>
          <a:p>
            <a:pPr marL="514350" indent="-514350">
              <a:buNone/>
            </a:pPr>
            <a:r>
              <a:rPr lang="en-GB" dirty="0" smtClean="0">
                <a:latin typeface="Georgia" pitchFamily="18" charset="0"/>
              </a:rPr>
              <a:t>     Could you tell me</a:t>
            </a:r>
            <a:r>
              <a:rPr lang="cs-CZ" dirty="0" smtClean="0">
                <a:latin typeface="Georgia" pitchFamily="18" charset="0"/>
              </a:rPr>
              <a:t> _________________________</a:t>
            </a:r>
            <a:endParaRPr lang="cs-CZ" b="1" i="1" dirty="0" smtClean="0">
              <a:solidFill>
                <a:srgbClr val="C00000"/>
              </a:solidFill>
            </a:endParaRPr>
          </a:p>
          <a:p>
            <a:pPr marL="514350" indent="-514350">
              <a:spcBef>
                <a:spcPts val="480"/>
              </a:spcBef>
              <a:buNone/>
            </a:pPr>
            <a:r>
              <a:rPr lang="cs-CZ" dirty="0" smtClean="0">
                <a:latin typeface="Georgia" pitchFamily="18" charset="0"/>
              </a:rPr>
              <a:t>6.  </a:t>
            </a:r>
            <a:r>
              <a:rPr lang="en-GB" dirty="0" smtClean="0">
                <a:latin typeface="Georgia" pitchFamily="18" charset="0"/>
              </a:rPr>
              <a:t>Have they offered us advantageous terms of payment?</a:t>
            </a:r>
          </a:p>
          <a:p>
            <a:pPr marL="360000" indent="-514350">
              <a:spcBef>
                <a:spcPts val="480"/>
              </a:spcBef>
              <a:buNone/>
            </a:pPr>
            <a:r>
              <a:rPr lang="en-GB" dirty="0" smtClean="0">
                <a:latin typeface="Georgia" pitchFamily="18" charset="0"/>
              </a:rPr>
              <a:t>     Could I ask you</a:t>
            </a:r>
            <a:r>
              <a:rPr lang="cs-CZ" dirty="0" smtClean="0">
                <a:latin typeface="Georgia" pitchFamily="18" charset="0"/>
              </a:rPr>
              <a:t> ____________________________</a:t>
            </a:r>
          </a:p>
          <a:p>
            <a:pPr marL="360000" indent="-514350">
              <a:spcBef>
                <a:spcPts val="480"/>
              </a:spcBef>
              <a:buNone/>
            </a:pPr>
            <a:r>
              <a:rPr lang="cs-CZ" dirty="0" smtClean="0">
                <a:latin typeface="Georgia" pitchFamily="18" charset="0"/>
              </a:rPr>
              <a:t>     _____________________________</a:t>
            </a:r>
          </a:p>
          <a:p>
            <a:pPr marL="360000" indent="-514350">
              <a:spcBef>
                <a:spcPts val="0"/>
              </a:spcBef>
              <a:buNone/>
            </a:pPr>
            <a:endParaRPr lang="en-GB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marL="514350" indent="-514350">
              <a:buNone/>
            </a:pPr>
            <a:endParaRPr lang="cs-CZ" b="1" i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411760" y="2327860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who those people are?</a:t>
            </a:r>
            <a:endParaRPr lang="cs-CZ" sz="2000" dirty="0"/>
          </a:p>
        </p:txBody>
      </p:sp>
      <p:sp>
        <p:nvSpPr>
          <p:cNvPr id="12" name="Obdélník 11"/>
          <p:cNvSpPr/>
          <p:nvPr/>
        </p:nvSpPr>
        <p:spPr>
          <a:xfrm>
            <a:off x="2736304" y="2956882"/>
            <a:ext cx="3563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where he works?</a:t>
            </a:r>
            <a:endParaRPr lang="cs-CZ" sz="2000" dirty="0"/>
          </a:p>
        </p:txBody>
      </p:sp>
      <p:sp>
        <p:nvSpPr>
          <p:cNvPr id="13" name="Obdélník 12"/>
          <p:cNvSpPr/>
          <p:nvPr/>
        </p:nvSpPr>
        <p:spPr>
          <a:xfrm>
            <a:off x="1979712" y="3532946"/>
            <a:ext cx="4489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if/whether they arrived</a:t>
            </a:r>
            <a:r>
              <a:rPr lang="en-GB" sz="2000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4148619"/>
            <a:ext cx="51125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if/whether they can pay us now.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15816" y="477810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when you are going</a:t>
            </a:r>
            <a:r>
              <a:rPr lang="en-GB" sz="2000" b="1" i="1" dirty="0" smtClean="0">
                <a:solidFill>
                  <a:srgbClr val="C00000"/>
                </a:solidFill>
              </a:rPr>
              <a:t> </a:t>
            </a:r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away</a:t>
            </a:r>
            <a:r>
              <a:rPr lang="en-GB" sz="2000" b="1" i="1" dirty="0" smtClean="0">
                <a:solidFill>
                  <a:srgbClr val="C00000"/>
                </a:solidFill>
              </a:rPr>
              <a:t>?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27584" y="5694695"/>
            <a:ext cx="56886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advantageous terms of payment</a:t>
            </a:r>
            <a:r>
              <a:rPr lang="cs-CZ" sz="2000" b="1" i="1" dirty="0" smtClean="0">
                <a:solidFill>
                  <a:srgbClr val="C00000"/>
                </a:solidFill>
                <a:latin typeface="Georgia" pitchFamily="18" charset="0"/>
              </a:rPr>
              <a:t>?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2771800" y="5376579"/>
            <a:ext cx="52158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Georgia" pitchFamily="18" charset="0"/>
              </a:rPr>
              <a:t>if/ whether they have offered us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 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other types of questions  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dialogue:</a:t>
            </a: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A: </a:t>
            </a:r>
            <a:r>
              <a:rPr lang="en-GB" sz="1800" i="1" dirty="0" smtClean="0">
                <a:latin typeface="Georgia" panose="02040502050405020303" pitchFamily="18" charset="0"/>
              </a:rPr>
              <a:t>George is coming to London.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B: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When?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C: Tomorrow night.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D: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For how long?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900" b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Questions in the dialogue are called </a:t>
            </a:r>
            <a:r>
              <a:rPr lang="en-GB" sz="1800" b="1" cap="small" dirty="0" smtClean="0">
                <a:solidFill>
                  <a:srgbClr val="C00000"/>
                </a:solidFill>
                <a:latin typeface="Georgia" panose="02040502050405020303" pitchFamily="18" charset="0"/>
              </a:rPr>
              <a:t>one-word questions</a:t>
            </a:r>
            <a:r>
              <a:rPr lang="en-GB" sz="1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.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en-GB" sz="8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dialogue: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A: I</a:t>
            </a:r>
            <a:r>
              <a:rPr lang="cs-CZ" sz="1800" i="1" dirty="0" smtClean="0">
                <a:latin typeface="Georgia" panose="02040502050405020303" pitchFamily="18" charset="0"/>
              </a:rPr>
              <a:t>’</a:t>
            </a:r>
            <a:r>
              <a:rPr lang="en-GB" sz="1800" i="1" dirty="0" err="1" smtClean="0">
                <a:latin typeface="Georgia" panose="02040502050405020303" pitchFamily="18" charset="0"/>
              </a:rPr>
              <a:t>ve</a:t>
            </a:r>
            <a:r>
              <a:rPr lang="en-GB" sz="1800" i="1" dirty="0" smtClean="0">
                <a:latin typeface="Georgia" panose="02040502050405020303" pitchFamily="18" charset="0"/>
              </a:rPr>
              <a:t> just come back from London.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B: You’ve just come back from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London</a:t>
            </a:r>
            <a:r>
              <a:rPr lang="en-GB" sz="1800" i="1" dirty="0" smtClean="0">
                <a:latin typeface="Georgia" panose="02040502050405020303" pitchFamily="18" charset="0"/>
              </a:rPr>
              <a:t>? / You’ve just come back from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where</a:t>
            </a:r>
            <a:r>
              <a:rPr lang="en-GB" sz="1800" i="1" dirty="0" smtClean="0">
                <a:latin typeface="Georgia" panose="02040502050405020303" pitchFamily="18" charset="0"/>
              </a:rPr>
              <a:t>? </a:t>
            </a:r>
          </a:p>
          <a:p>
            <a:pPr marL="0" indent="0">
              <a:buNone/>
            </a:pPr>
            <a:r>
              <a:rPr lang="en-GB" sz="800" dirty="0" smtClean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Statements used as questions by giving them a rising intonation are called </a:t>
            </a:r>
            <a:r>
              <a:rPr lang="en-GB" sz="1800" b="1" cap="small" dirty="0" smtClean="0">
                <a:solidFill>
                  <a:srgbClr val="C00000"/>
                </a:solidFill>
                <a:latin typeface="Georgia" panose="02040502050405020303" pitchFamily="18" charset="0"/>
              </a:rPr>
              <a:t>echo questions</a:t>
            </a:r>
            <a:r>
              <a:rPr lang="en-GB" sz="1800" dirty="0" smtClean="0">
                <a:latin typeface="Georgia" panose="02040502050405020303" pitchFamily="18" charset="0"/>
              </a:rPr>
              <a:t>. They are used when the speaker believes he/she knows the information but </a:t>
            </a:r>
            <a:r>
              <a:rPr lang="en-GB" sz="1800" b="1" dirty="0" smtClean="0">
                <a:latin typeface="Georgia" panose="02040502050405020303" pitchFamily="18" charset="0"/>
              </a:rPr>
              <a:t>wants to check </a:t>
            </a:r>
            <a:r>
              <a:rPr lang="en-GB" sz="1800" dirty="0" smtClean="0">
                <a:latin typeface="Georgia" panose="02040502050405020303" pitchFamily="18" charset="0"/>
              </a:rPr>
              <a:t>or to </a:t>
            </a:r>
            <a:r>
              <a:rPr lang="en-GB" sz="1800" b="1" dirty="0" smtClean="0">
                <a:latin typeface="Georgia" panose="02040502050405020303" pitchFamily="18" charset="0"/>
              </a:rPr>
              <a:t>show surprise</a:t>
            </a:r>
            <a:r>
              <a:rPr lang="en-GB" sz="1800" dirty="0" smtClean="0">
                <a:latin typeface="Georgia" panose="02040502050405020303" pitchFamily="18" charset="0"/>
              </a:rPr>
              <a:t>. A question word can also be used in the place of the information that surprises.</a:t>
            </a: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</a:t>
            </a: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i="1" dirty="0" smtClean="0">
                <a:latin typeface="Georgia" panose="02040502050405020303" pitchFamily="18" charset="0"/>
              </a:rPr>
              <a:t>	</a:t>
            </a:r>
            <a:endParaRPr lang="cs-CZ" sz="24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i="1" dirty="0" smtClean="0">
                <a:latin typeface="Georgia" panose="02040502050405020303" pitchFamily="18" charset="0"/>
              </a:rPr>
              <a:t>	</a:t>
            </a:r>
          </a:p>
          <a:p>
            <a:pPr marL="0" indent="0">
              <a:buNone/>
            </a:pPr>
            <a:r>
              <a:rPr lang="cs-CZ" sz="2400" i="1" dirty="0" smtClean="0">
                <a:latin typeface="Georgia" panose="02040502050405020303" pitchFamily="18" charset="0"/>
              </a:rPr>
              <a:t>	</a:t>
            </a:r>
            <a:endParaRPr lang="cs-CZ" sz="24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</a:t>
            </a:r>
            <a:endParaRPr lang="cs-CZ" sz="2400" b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 rot="20780529">
            <a:off x="4498642" y="1987046"/>
            <a:ext cx="3179616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Georgia" pitchFamily="18" charset="0"/>
              </a:rPr>
              <a:t>used in spoken English </a:t>
            </a:r>
            <a:endParaRPr lang="en-GB" sz="1600" b="1" dirty="0">
              <a:latin typeface="Georgia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 rot="20780529">
            <a:off x="5296676" y="3620882"/>
            <a:ext cx="2758987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Georgia" pitchFamily="18" charset="0"/>
              </a:rPr>
              <a:t>used in spoken English </a:t>
            </a:r>
            <a:endParaRPr lang="en-GB" sz="16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5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negative questions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484784"/>
            <a:ext cx="8782963" cy="489654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1. </a:t>
            </a:r>
            <a:r>
              <a:rPr lang="en-GB" sz="2000" i="1" dirty="0" smtClean="0">
                <a:latin typeface="Georgia" panose="02040502050405020303" pitchFamily="18" charset="0"/>
              </a:rPr>
              <a:t>Don</a:t>
            </a:r>
            <a:r>
              <a:rPr lang="cs-CZ" sz="2000" i="1" dirty="0" smtClean="0">
                <a:latin typeface="Georgia" panose="02040502050405020303" pitchFamily="18" charset="0"/>
              </a:rPr>
              <a:t>’</a:t>
            </a:r>
            <a:r>
              <a:rPr lang="en-GB" sz="2000" i="1" dirty="0" smtClean="0">
                <a:latin typeface="Georgia" panose="02040502050405020303" pitchFamily="18" charset="0"/>
              </a:rPr>
              <a:t>t you think that it is too much?</a:t>
            </a:r>
          </a:p>
          <a:p>
            <a:pPr mar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2. Do you not think that it is too much? </a:t>
            </a:r>
            <a:r>
              <a:rPr lang="en-GB" sz="2000" dirty="0" smtClean="0">
                <a:latin typeface="Georgia" panose="02040502050405020303" pitchFamily="18" charset="0"/>
              </a:rPr>
              <a:t>(rather formal)</a:t>
            </a:r>
          </a:p>
          <a:p>
            <a:pPr mar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3. Don</a:t>
            </a:r>
            <a:r>
              <a:rPr lang="cs-CZ" sz="2000" i="1" dirty="0" smtClean="0">
                <a:latin typeface="Georgia" panose="02040502050405020303" pitchFamily="18" charset="0"/>
              </a:rPr>
              <a:t>’</a:t>
            </a:r>
            <a:r>
              <a:rPr lang="en-GB" sz="2000" i="1" dirty="0" smtClean="0">
                <a:latin typeface="Georgia" panose="02040502050405020303" pitchFamily="18" charset="0"/>
              </a:rPr>
              <a:t>t you accept credit cards? </a:t>
            </a:r>
          </a:p>
          <a:p>
            <a:pPr mar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4. Haven</a:t>
            </a:r>
            <a:r>
              <a:rPr lang="cs-CZ" sz="2000" i="1" dirty="0" smtClean="0">
                <a:latin typeface="Georgia" panose="02040502050405020303" pitchFamily="18" charset="0"/>
              </a:rPr>
              <a:t>’</a:t>
            </a:r>
            <a:r>
              <a:rPr lang="en-GB" sz="2000" i="1" dirty="0" smtClean="0">
                <a:latin typeface="Georgia" panose="02040502050405020303" pitchFamily="18" charset="0"/>
              </a:rPr>
              <a:t>t we met before? </a:t>
            </a:r>
            <a:endParaRPr lang="en-GB" sz="2000" b="1" i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600" b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The sample sentences are called </a:t>
            </a:r>
            <a:r>
              <a:rPr lang="en-GB" sz="2400" b="1" cap="small" dirty="0" smtClean="0">
                <a:solidFill>
                  <a:srgbClr val="C00000"/>
                </a:solidFill>
                <a:latin typeface="Georgia" panose="02040502050405020303" pitchFamily="18" charset="0"/>
              </a:rPr>
              <a:t>negative questions</a:t>
            </a:r>
            <a:r>
              <a:rPr lang="en-GB" sz="2400" dirty="0" smtClean="0">
                <a:latin typeface="Georgia" panose="02040502050405020303" pitchFamily="18" charset="0"/>
              </a:rPr>
              <a:t>.  </a:t>
            </a:r>
          </a:p>
          <a:p>
            <a:pPr marL="0" indent="0">
              <a:buNone/>
            </a:pPr>
            <a:endParaRPr lang="cs-CZ" sz="16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We use them: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to </a:t>
            </a:r>
            <a:r>
              <a:rPr lang="en-GB" sz="2400" b="1" dirty="0" smtClean="0">
                <a:latin typeface="Georgia" panose="02040502050405020303" pitchFamily="18" charset="0"/>
              </a:rPr>
              <a:t>disagree politely </a:t>
            </a:r>
            <a:r>
              <a:rPr lang="en-GB" sz="2400" dirty="0" smtClean="0">
                <a:latin typeface="Georgia" panose="02040502050405020303" pitchFamily="18" charset="0"/>
              </a:rPr>
              <a:t>(1, 2)</a:t>
            </a:r>
          </a:p>
          <a:p>
            <a:pPr marL="0" indent="0">
              <a:buFont typeface="Wingdings" pitchFamily="2" charset="2"/>
              <a:buChar char="Ø"/>
            </a:pP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to </a:t>
            </a:r>
            <a:r>
              <a:rPr lang="en-GB" sz="2400" b="1" dirty="0" smtClean="0">
                <a:latin typeface="Georgia" panose="02040502050405020303" pitchFamily="18" charset="0"/>
              </a:rPr>
              <a:t>show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GB" sz="2400" b="1" dirty="0" smtClean="0">
                <a:latin typeface="Georgia" panose="02040502050405020303" pitchFamily="18" charset="0"/>
              </a:rPr>
              <a:t>surprise </a:t>
            </a:r>
            <a:r>
              <a:rPr lang="en-GB" sz="2400" dirty="0" smtClean="0">
                <a:latin typeface="Georgia" panose="02040502050405020303" pitchFamily="18" charset="0"/>
              </a:rPr>
              <a:t>(3)</a:t>
            </a:r>
          </a:p>
          <a:p>
            <a:pPr marL="0" indent="0">
              <a:buFont typeface="Wingdings" pitchFamily="2" charset="2"/>
              <a:buChar char="Ø"/>
            </a:pP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when we expect the </a:t>
            </a:r>
            <a:r>
              <a:rPr lang="en-GB" sz="2400" b="1" dirty="0" smtClean="0">
                <a:latin typeface="Georgia" panose="02040502050405020303" pitchFamily="18" charset="0"/>
              </a:rPr>
              <a:t>answer to be yes </a:t>
            </a:r>
            <a:r>
              <a:rPr lang="en-GB" sz="2400" dirty="0" smtClean="0">
                <a:latin typeface="Georgia" panose="02040502050405020303" pitchFamily="18" charset="0"/>
              </a:rPr>
              <a:t>(4)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</a:t>
            </a: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 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0" y="-2262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 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073008" cy="96226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question tags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484784"/>
            <a:ext cx="8878908" cy="489654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questions:</a:t>
            </a:r>
          </a:p>
          <a:p>
            <a:pPr marL="0" lv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You speak French, </a:t>
            </a: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don‘t you?</a:t>
            </a:r>
          </a:p>
          <a:p>
            <a:pPr marL="0" lv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You don’t speak French, </a:t>
            </a: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 you? </a:t>
            </a:r>
          </a:p>
          <a:p>
            <a:pPr marL="0" lvl="0" indent="0">
              <a:buNone/>
            </a:pPr>
            <a:r>
              <a:rPr lang="en-GB" sz="2000" i="1" dirty="0" smtClean="0">
                <a:latin typeface="Georgia" panose="02040502050405020303" pitchFamily="18" charset="0"/>
              </a:rPr>
              <a:t>Mary won</a:t>
            </a:r>
            <a:r>
              <a:rPr lang="cs-CZ" sz="2000" i="1" dirty="0" smtClean="0">
                <a:latin typeface="Georgia" panose="02040502050405020303" pitchFamily="18" charset="0"/>
              </a:rPr>
              <a:t>’</a:t>
            </a:r>
            <a:r>
              <a:rPr lang="en-GB" sz="2000" i="1" dirty="0" smtClean="0">
                <a:latin typeface="Georgia" panose="02040502050405020303" pitchFamily="18" charset="0"/>
              </a:rPr>
              <a:t>t be late, </a:t>
            </a: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she? </a:t>
            </a:r>
          </a:p>
          <a:p>
            <a:pPr marL="0" lvl="0" indent="0">
              <a:buNone/>
            </a:pPr>
            <a:endParaRPr lang="en-GB" sz="10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Don</a:t>
            </a:r>
            <a:r>
              <a:rPr lang="cs-CZ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</a:t>
            </a:r>
            <a:r>
              <a:rPr lang="en-GB" sz="20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 you, do you, will she</a:t>
            </a:r>
            <a:r>
              <a:rPr lang="en-GB" sz="20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are </a:t>
            </a:r>
            <a:r>
              <a:rPr lang="en-GB" sz="2000" b="1" cap="small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question tags</a:t>
            </a:r>
            <a:r>
              <a:rPr lang="en-GB" sz="2000" dirty="0" smtClean="0">
                <a:latin typeface="Georgia" panose="02040502050405020303" pitchFamily="18" charset="0"/>
              </a:rPr>
              <a:t>. They are mini questions at the end of a statement that turn the statement into a question. They invite the other person to reply.</a:t>
            </a:r>
          </a:p>
          <a:p>
            <a:pPr marL="0">
              <a:buNone/>
            </a:pPr>
            <a:endParaRPr lang="en-GB" sz="1000" dirty="0" smtClean="0">
              <a:latin typeface="Georgia" panose="02040502050405020303" pitchFamily="18" charset="0"/>
            </a:endParaRPr>
          </a:p>
          <a:p>
            <a:pPr marL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The </a:t>
            </a:r>
            <a:r>
              <a:rPr lang="en-GB" sz="2000" b="1" dirty="0" smtClean="0">
                <a:latin typeface="Georgia" panose="02040502050405020303" pitchFamily="18" charset="0"/>
              </a:rPr>
              <a:t>meaning </a:t>
            </a:r>
            <a:r>
              <a:rPr lang="en-GB" sz="2000" dirty="0" smtClean="0">
                <a:latin typeface="Georgia" panose="02040502050405020303" pitchFamily="18" charset="0"/>
              </a:rPr>
              <a:t>of a question tag depends on </a:t>
            </a:r>
            <a:r>
              <a:rPr lang="en-GB" sz="2000" b="1" dirty="0" smtClean="0">
                <a:latin typeface="Georgia" panose="02040502050405020303" pitchFamily="18" charset="0"/>
              </a:rPr>
              <a:t>how you say it</a:t>
            </a:r>
            <a:r>
              <a:rPr lang="en-GB" sz="2000" dirty="0" smtClean="0">
                <a:latin typeface="Georgia" panose="02040502050405020303" pitchFamily="18" charset="0"/>
              </a:rPr>
              <a:t>. If your </a:t>
            </a:r>
            <a:r>
              <a:rPr lang="en-GB" sz="2000" b="1" dirty="0" smtClean="0">
                <a:latin typeface="Georgia" panose="02040502050405020303" pitchFamily="18" charset="0"/>
              </a:rPr>
              <a:t>voice goes down</a:t>
            </a:r>
            <a:r>
              <a:rPr lang="en-GB" sz="2000" dirty="0" smtClean="0">
                <a:latin typeface="Georgia" panose="02040502050405020303" pitchFamily="18" charset="0"/>
              </a:rPr>
              <a:t>, you </a:t>
            </a:r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aren’t really asking a question</a:t>
            </a:r>
            <a:r>
              <a:rPr lang="en-GB" sz="2000" dirty="0" smtClean="0">
                <a:latin typeface="Georgia" panose="02040502050405020303" pitchFamily="18" charset="0"/>
              </a:rPr>
              <a:t>; you are only inviting the listener to agree with you.</a:t>
            </a:r>
          </a:p>
          <a:p>
            <a:pPr marL="0" indent="0">
              <a:buNone/>
            </a:pPr>
            <a:endParaRPr lang="cs-CZ" sz="1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But if the </a:t>
            </a:r>
            <a:r>
              <a:rPr lang="en-GB" sz="2000" b="1" dirty="0" smtClean="0">
                <a:latin typeface="Georgia" panose="02040502050405020303" pitchFamily="18" charset="0"/>
              </a:rPr>
              <a:t>voice goes up</a:t>
            </a:r>
            <a:r>
              <a:rPr lang="en-GB" sz="2000" dirty="0" smtClean="0">
                <a:latin typeface="Georgia" panose="02040502050405020303" pitchFamily="18" charset="0"/>
              </a:rPr>
              <a:t>, it is a </a:t>
            </a:r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real question</a:t>
            </a:r>
            <a:r>
              <a:rPr lang="cs-CZ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.</a:t>
            </a:r>
            <a:endParaRPr lang="en-GB" sz="20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cs-CZ" sz="20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</a:t>
            </a:r>
          </a:p>
          <a:p>
            <a:pPr marL="0" lv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  </a:t>
            </a: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251520" y="-1514475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 rot="20780529">
            <a:off x="4489258" y="1963063"/>
            <a:ext cx="384336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Georgia" pitchFamily="18" charset="0"/>
              </a:rPr>
              <a:t>used mainly in spoken English </a:t>
            </a:r>
            <a:endParaRPr lang="en-GB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6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 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073008" cy="962264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question tags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484784"/>
            <a:ext cx="8878908" cy="4896544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Question tags are formed using an </a:t>
            </a:r>
            <a:r>
              <a:rPr lang="en-GB" sz="2000" b="1" dirty="0" smtClean="0">
                <a:latin typeface="Georgia" panose="02040502050405020303" pitchFamily="18" charset="0"/>
              </a:rPr>
              <a:t>auxiliary</a:t>
            </a:r>
            <a:r>
              <a:rPr lang="en-GB" sz="2000" dirty="0" smtClean="0">
                <a:latin typeface="Georgia" panose="02040502050405020303" pitchFamily="18" charset="0"/>
              </a:rPr>
              <a:t> or a </a:t>
            </a:r>
            <a:r>
              <a:rPr lang="en-GB" sz="2000" b="1" dirty="0" smtClean="0">
                <a:latin typeface="Georgia" panose="02040502050405020303" pitchFamily="18" charset="0"/>
              </a:rPr>
              <a:t>modal</a:t>
            </a:r>
            <a:r>
              <a:rPr lang="en-GB" sz="2000" dirty="0" smtClean="0">
                <a:latin typeface="Georgia" panose="02040502050405020303" pitchFamily="18" charset="0"/>
              </a:rPr>
              <a:t>. </a:t>
            </a: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A </a:t>
            </a:r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positive statement </a:t>
            </a:r>
            <a:r>
              <a:rPr lang="en-GB" sz="2000" dirty="0" smtClean="0">
                <a:latin typeface="Georgia" panose="02040502050405020303" pitchFamily="18" charset="0"/>
              </a:rPr>
              <a:t>usually has a </a:t>
            </a:r>
            <a:r>
              <a:rPr lang="en-GB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negative tag</a:t>
            </a:r>
            <a:r>
              <a:rPr lang="en-GB" sz="2000" dirty="0" smtClean="0">
                <a:latin typeface="Georgia" panose="02040502050405020303" pitchFamily="18" charset="0"/>
              </a:rPr>
              <a:t>, and </a:t>
            </a:r>
            <a:r>
              <a:rPr lang="en-GB" sz="2000" b="1" dirty="0" smtClean="0">
                <a:latin typeface="Georgia" panose="02040502050405020303" pitchFamily="18" charset="0"/>
              </a:rPr>
              <a:t>vice-versa</a:t>
            </a:r>
            <a:r>
              <a:rPr lang="en-GB" sz="24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>
              <a:latin typeface="Georg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>
              <a:latin typeface="Georgia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 smtClean="0">
                <a:latin typeface="Georgia" pitchFamily="18" charset="0"/>
              </a:rPr>
              <a:t>Note that in order to express </a:t>
            </a:r>
            <a:r>
              <a:rPr lang="en-GB" sz="1800" b="1" dirty="0" smtClean="0">
                <a:latin typeface="Georgia" pitchFamily="18" charset="0"/>
              </a:rPr>
              <a:t>surprise</a:t>
            </a:r>
            <a:r>
              <a:rPr lang="en-GB" sz="1800" dirty="0" smtClean="0">
                <a:latin typeface="Georgia" pitchFamily="18" charset="0"/>
              </a:rPr>
              <a:t> or </a:t>
            </a:r>
            <a:r>
              <a:rPr lang="en-GB" sz="1800" b="1" dirty="0" smtClean="0">
                <a:latin typeface="Georgia" pitchFamily="18" charset="0"/>
              </a:rPr>
              <a:t>interest</a:t>
            </a:r>
            <a:r>
              <a:rPr lang="en-GB" sz="1800" dirty="0" smtClean="0">
                <a:latin typeface="Georgia" pitchFamily="18" charset="0"/>
              </a:rPr>
              <a:t>, you can use a </a:t>
            </a:r>
            <a:r>
              <a:rPr lang="en-GB" sz="1800" b="1" dirty="0" smtClean="0">
                <a:solidFill>
                  <a:srgbClr val="C00000"/>
                </a:solidFill>
                <a:latin typeface="Georgia" pitchFamily="18" charset="0"/>
              </a:rPr>
              <a:t>positive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GB" sz="1800" b="1" dirty="0" smtClean="0">
                <a:solidFill>
                  <a:srgbClr val="C00000"/>
                </a:solidFill>
                <a:latin typeface="Georgia" pitchFamily="18" charset="0"/>
              </a:rPr>
              <a:t>statement </a:t>
            </a:r>
            <a:r>
              <a:rPr lang="en-GB" sz="1800" dirty="0" smtClean="0">
                <a:latin typeface="Georgia" pitchFamily="18" charset="0"/>
              </a:rPr>
              <a:t>with a </a:t>
            </a:r>
            <a:r>
              <a:rPr lang="en-GB" sz="1800" b="1" dirty="0" smtClean="0">
                <a:solidFill>
                  <a:srgbClr val="C00000"/>
                </a:solidFill>
                <a:latin typeface="Georgia" pitchFamily="18" charset="0"/>
              </a:rPr>
              <a:t>positive question tag </a:t>
            </a:r>
            <a:r>
              <a:rPr lang="en-GB" sz="1800" dirty="0" smtClean="0">
                <a:latin typeface="Georgia" pitchFamily="18" charset="0"/>
              </a:rPr>
              <a:t>(with rising intonation).</a:t>
            </a:r>
          </a:p>
          <a:p>
            <a:pPr>
              <a:spcBef>
                <a:spcPts val="0"/>
              </a:spcBef>
              <a:buNone/>
            </a:pPr>
            <a:endParaRPr lang="en-GB" sz="2000" i="1" dirty="0" smtClean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sz="2000" i="1" dirty="0" smtClean="0">
                <a:latin typeface="Georgia" pitchFamily="18" charset="0"/>
              </a:rPr>
              <a:t>The Johnsons </a:t>
            </a:r>
            <a:r>
              <a:rPr lang="en-GB" sz="2000" b="1" i="1" dirty="0" smtClean="0">
                <a:latin typeface="Georgia" pitchFamily="18" charset="0"/>
              </a:rPr>
              <a:t>are leaving </a:t>
            </a:r>
            <a:r>
              <a:rPr lang="en-GB" sz="2000" i="1" dirty="0" smtClean="0">
                <a:latin typeface="Georgia" pitchFamily="18" charset="0"/>
              </a:rPr>
              <a:t>for Australia, </a:t>
            </a:r>
            <a:r>
              <a:rPr lang="en-GB" sz="2000" b="1" i="1" dirty="0" smtClean="0">
                <a:latin typeface="Georgia" pitchFamily="18" charset="0"/>
              </a:rPr>
              <a:t>are they</a:t>
            </a:r>
            <a:r>
              <a:rPr lang="en-GB" sz="2000" i="1" dirty="0" smtClean="0">
                <a:latin typeface="Georgia" pitchFamily="18" charset="0"/>
              </a:rPr>
              <a:t>? </a:t>
            </a:r>
            <a:endParaRPr lang="en-GB" sz="2200" i="1" dirty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07504" y="-1323528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323528" y="2348880"/>
          <a:ext cx="6432376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3136122"/>
                <a:gridCol w="214412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1" noProof="0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n-GB" i="1" noProof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1" i="1" noProof="0" smtClean="0">
                          <a:solidFill>
                            <a:srgbClr val="C00000"/>
                          </a:solidFill>
                        </a:rPr>
                        <a:t>went</a:t>
                      </a:r>
                      <a:r>
                        <a:rPr lang="en-GB" i="1" baseline="0" noProof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b="0" i="1" baseline="0" noProof="0" smtClean="0">
                          <a:solidFill>
                            <a:schemeClr val="tx1"/>
                          </a:solidFill>
                        </a:rPr>
                        <a:t>to the conference,</a:t>
                      </a:r>
                      <a:endParaRPr lang="en-GB" b="0" i="1" noProof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i="1" noProof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+     </a:t>
                      </a:r>
                      <a:r>
                        <a:rPr lang="cs-CZ" b="1" dirty="0" smtClean="0">
                          <a:latin typeface="+mn-lt"/>
                        </a:rPr>
                        <a:t>→    -</a:t>
                      </a:r>
                      <a:endParaRPr lang="cs-CZ" b="1" dirty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noProof="0" smtClean="0"/>
                        <a:t>You </a:t>
                      </a:r>
                      <a:r>
                        <a:rPr lang="en-GB" b="1" i="1" noProof="0" smtClean="0">
                          <a:solidFill>
                            <a:srgbClr val="C00000"/>
                          </a:solidFill>
                        </a:rPr>
                        <a:t>can</a:t>
                      </a:r>
                      <a:r>
                        <a:rPr lang="en-GB" i="1" noProof="0" smtClean="0"/>
                        <a:t> meet</a:t>
                      </a:r>
                      <a:r>
                        <a:rPr lang="en-GB" i="1" baseline="0" noProof="0" smtClean="0"/>
                        <a:t> him tomorrow,</a:t>
                      </a:r>
                      <a:endParaRPr lang="en-GB" i="1" noProof="0" smtClean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i="1" noProof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noProof="0" dirty="0" smtClean="0"/>
                        <a:t>He’</a:t>
                      </a:r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en-GB" i="1" noProof="0" dirty="0" smtClean="0"/>
                        <a:t> here,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i="1" noProof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323528" y="3717032"/>
          <a:ext cx="6408712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3168352"/>
                <a:gridCol w="20882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i="1" noProof="0" smtClean="0">
                          <a:solidFill>
                            <a:schemeClr val="tx1"/>
                          </a:solidFill>
                        </a:rPr>
                        <a:t>Yo</a:t>
                      </a:r>
                      <a:r>
                        <a:rPr lang="en-GB" b="0" i="1" smtClean="0">
                          <a:solidFill>
                            <a:schemeClr val="tx1"/>
                          </a:solidFill>
                        </a:rPr>
                        <a:t>u </a:t>
                      </a:r>
                      <a:r>
                        <a:rPr lang="en-GB" b="1" i="1" smtClean="0">
                          <a:solidFill>
                            <a:srgbClr val="C00000"/>
                          </a:solidFill>
                        </a:rPr>
                        <a:t>didn’t go </a:t>
                      </a:r>
                      <a:r>
                        <a:rPr lang="en-GB" b="0" i="1" smtClean="0">
                          <a:solidFill>
                            <a:schemeClr val="tx1"/>
                          </a:solidFill>
                        </a:rPr>
                        <a:t>to the conference,</a:t>
                      </a:r>
                      <a:endParaRPr lang="en-GB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    </a:t>
                      </a:r>
                      <a:r>
                        <a:rPr lang="cs-CZ" b="1" dirty="0" smtClean="0">
                          <a:latin typeface="Calibri"/>
                        </a:rPr>
                        <a:t>→    +</a:t>
                      </a:r>
                      <a:endParaRPr lang="cs-CZ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i="1" smtClean="0"/>
                        <a:t>You </a:t>
                      </a:r>
                      <a:r>
                        <a:rPr lang="en-GB" b="1" i="1" smtClean="0">
                          <a:solidFill>
                            <a:srgbClr val="C00000"/>
                          </a:solidFill>
                        </a:rPr>
                        <a:t>can’t</a:t>
                      </a:r>
                      <a:r>
                        <a:rPr lang="en-GB" i="1" smtClean="0"/>
                        <a:t> meet him tomorrow,</a:t>
                      </a:r>
                      <a:endParaRPr lang="en-GB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i="1" smtClean="0"/>
                        <a:t>He</a:t>
                      </a:r>
                      <a:r>
                        <a:rPr lang="en-GB" b="1" i="1" smtClean="0">
                          <a:solidFill>
                            <a:srgbClr val="C00000"/>
                          </a:solidFill>
                        </a:rPr>
                        <a:t>’s</a:t>
                      </a:r>
                      <a:r>
                        <a:rPr lang="en-GB" i="1" smtClean="0"/>
                        <a:t> not here,</a:t>
                      </a:r>
                      <a:endParaRPr lang="en-GB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rot="20780529">
            <a:off x="6481560" y="3327190"/>
            <a:ext cx="2474306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Georgia" panose="02040502050405020303" pitchFamily="18" charset="0"/>
              </a:rPr>
              <a:t>A </a:t>
            </a:r>
            <a:r>
              <a:rPr lang="en-GB" b="1" dirty="0" smtClean="0">
                <a:latin typeface="Georgia" panose="02040502050405020303" pitchFamily="18" charset="0"/>
              </a:rPr>
              <a:t>negative statement </a:t>
            </a:r>
            <a:r>
              <a:rPr lang="en-GB" dirty="0" smtClean="0">
                <a:latin typeface="Georgia" panose="02040502050405020303" pitchFamily="18" charset="0"/>
              </a:rPr>
              <a:t>with a </a:t>
            </a:r>
            <a:r>
              <a:rPr lang="en-GB" b="1" dirty="0" smtClean="0">
                <a:latin typeface="Georgia" panose="02040502050405020303" pitchFamily="18" charset="0"/>
              </a:rPr>
              <a:t>positive tag </a:t>
            </a:r>
            <a:r>
              <a:rPr lang="en-GB" dirty="0" smtClean="0">
                <a:latin typeface="Georgia" panose="02040502050405020303" pitchFamily="18" charset="0"/>
              </a:rPr>
              <a:t>is</a:t>
            </a:r>
            <a:r>
              <a:rPr lang="en-GB" b="1" dirty="0" smtClean="0">
                <a:latin typeface="Georgia" panose="02040502050405020303" pitchFamily="18" charset="0"/>
              </a:rPr>
              <a:t> </a:t>
            </a:r>
            <a:r>
              <a:rPr lang="en-GB" dirty="0" smtClean="0">
                <a:latin typeface="Georgia" panose="02040502050405020303" pitchFamily="18" charset="0"/>
              </a:rPr>
              <a:t>used</a:t>
            </a:r>
            <a:r>
              <a:rPr lang="en-GB" b="1" dirty="0" smtClean="0">
                <a:latin typeface="Georgia" panose="02040502050405020303" pitchFamily="18" charset="0"/>
              </a:rPr>
              <a:t> </a:t>
            </a:r>
            <a:r>
              <a:rPr lang="en-GB" dirty="0" smtClean="0">
                <a:latin typeface="Georgia" panose="02040502050405020303" pitchFamily="18" charset="0"/>
              </a:rPr>
              <a:t>to ask people in a polite way.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610100" y="236793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didn’t you?</a:t>
            </a:r>
          </a:p>
          <a:p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2754094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can’t</a:t>
            </a:r>
            <a:r>
              <a:rPr lang="en-GB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you?</a:t>
            </a:r>
          </a:p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644008" y="3104609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isn’t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he?</a:t>
            </a:r>
          </a:p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644008" y="373608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did you? </a:t>
            </a:r>
          </a:p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644008" y="4105647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can you?</a:t>
            </a:r>
            <a:r>
              <a:rPr lang="en-GB" b="1" i="1" dirty="0" smtClean="0"/>
              <a:t> </a:t>
            </a:r>
          </a:p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644008" y="447521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</a:rPr>
              <a:t>is he?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06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word order</a:t>
            </a:r>
            <a:endParaRPr lang="en-GB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020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  <a:endParaRPr lang="en-GB" sz="1000" dirty="0" smtClean="0">
              <a:latin typeface="Georgia" panose="02040502050405020303" pitchFamily="18" charset="0"/>
            </a:endParaRPr>
          </a:p>
          <a:p>
            <a:pPr marL="514350" indent="-514350">
              <a:buNone/>
            </a:pPr>
            <a:r>
              <a:rPr lang="en-GB" sz="2000" i="1" dirty="0" smtClean="0">
                <a:latin typeface="Georgia" pitchFamily="18" charset="0"/>
              </a:rPr>
              <a:t>I have checked all the invoices.</a:t>
            </a:r>
          </a:p>
          <a:p>
            <a:pPr marL="514350" indent="-514350">
              <a:buNone/>
            </a:pPr>
            <a:r>
              <a:rPr lang="en-GB" sz="2000" i="1" dirty="0" smtClean="0">
                <a:latin typeface="Georgia" pitchFamily="18" charset="0"/>
              </a:rPr>
              <a:t>He is going to London by train next week.</a:t>
            </a:r>
          </a:p>
          <a:p>
            <a:pPr marL="514350" indent="-514350">
              <a:buNone/>
            </a:pPr>
            <a:r>
              <a:rPr lang="en-GB" sz="2000" i="1" dirty="0" smtClean="0">
                <a:latin typeface="Georgia" pitchFamily="18" charset="0"/>
              </a:rPr>
              <a:t>They accepted the conditions quickly</a:t>
            </a:r>
            <a:r>
              <a:rPr lang="en-GB" sz="2200" i="1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en-GB" sz="1100" dirty="0" smtClean="0"/>
          </a:p>
          <a:p>
            <a:pPr>
              <a:buNone/>
            </a:pPr>
            <a:r>
              <a:rPr lang="en-GB" sz="2200" dirty="0" smtClean="0">
                <a:latin typeface="Georgia" pitchFamily="18" charset="0"/>
              </a:rPr>
              <a:t>A </a:t>
            </a: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typical word order </a:t>
            </a:r>
            <a:r>
              <a:rPr lang="en-GB" sz="2200" dirty="0" smtClean="0">
                <a:latin typeface="Georgia" pitchFamily="18" charset="0"/>
              </a:rPr>
              <a:t>for an English sentence is:</a:t>
            </a:r>
          </a:p>
          <a:p>
            <a:pPr>
              <a:buNone/>
            </a:pPr>
            <a:r>
              <a:rPr lang="en-GB" dirty="0" smtClean="0"/>
              <a:t>    </a:t>
            </a:r>
            <a:br>
              <a:rPr lang="en-GB" dirty="0" smtClean="0"/>
            </a:br>
            <a:endParaRPr lang="en-GB" dirty="0" smtClean="0"/>
          </a:p>
          <a:p>
            <a:pPr>
              <a:buNone/>
            </a:pPr>
            <a:endParaRPr lang="en-GB" sz="2000" i="1" dirty="0" smtClean="0">
              <a:latin typeface="Georgia" pitchFamily="18" charset="0"/>
            </a:endParaRPr>
          </a:p>
          <a:p>
            <a:pPr>
              <a:buNone/>
            </a:pPr>
            <a:r>
              <a:rPr lang="en-GB" sz="2000" i="1" dirty="0" smtClean="0">
                <a:latin typeface="Georgia" pitchFamily="18" charset="0"/>
              </a:rPr>
              <a:t>The manager </a:t>
            </a:r>
            <a:r>
              <a:rPr lang="en-GB" sz="2000" b="1" i="1" dirty="0" smtClean="0">
                <a:latin typeface="Georgia" pitchFamily="18" charset="0"/>
              </a:rPr>
              <a:t>will explain </a:t>
            </a:r>
            <a:r>
              <a:rPr lang="en-GB" sz="2000" i="1" dirty="0" smtClean="0">
                <a:latin typeface="Georgia" pitchFamily="18" charset="0"/>
              </a:rPr>
              <a:t>the vision in detail at the meeting tomorrow</a:t>
            </a:r>
            <a:r>
              <a:rPr lang="en-GB" sz="2200" i="1" dirty="0" smtClean="0">
                <a:latin typeface="Georgia" pitchFamily="18" charset="0"/>
              </a:rPr>
              <a:t>.</a:t>
            </a:r>
          </a:p>
          <a:p>
            <a:pPr marL="0">
              <a:buNone/>
            </a:pPr>
            <a:endParaRPr lang="en-GB" sz="1000" dirty="0" smtClean="0">
              <a:latin typeface="Georgia" pitchFamily="18" charset="0"/>
            </a:endParaRPr>
          </a:p>
          <a:p>
            <a:pPr marL="0">
              <a:buNone/>
            </a:pPr>
            <a:r>
              <a:rPr lang="en-GB" sz="2000" dirty="0" smtClean="0">
                <a:latin typeface="Georgia" pitchFamily="18" charset="0"/>
              </a:rPr>
              <a:t>Note that </a:t>
            </a:r>
            <a:r>
              <a:rPr lang="en-GB" sz="2000" b="1" i="1" dirty="0" smtClean="0">
                <a:latin typeface="Georgia" pitchFamily="18" charset="0"/>
              </a:rPr>
              <a:t>will</a:t>
            </a:r>
            <a:r>
              <a:rPr lang="en-GB" sz="2000" dirty="0" smtClean="0">
                <a:latin typeface="Georgia" pitchFamily="18" charset="0"/>
              </a:rPr>
              <a:t> = auxiliary verb (AV) and </a:t>
            </a:r>
            <a:r>
              <a:rPr lang="en-GB" sz="2000" b="1" i="1" dirty="0" smtClean="0">
                <a:latin typeface="Georgia" pitchFamily="18" charset="0"/>
              </a:rPr>
              <a:t>explain</a:t>
            </a:r>
            <a:r>
              <a:rPr lang="en-GB" sz="2000" dirty="0" smtClean="0">
                <a:latin typeface="Georgia" pitchFamily="18" charset="0"/>
              </a:rPr>
              <a:t> = main verb </a:t>
            </a:r>
          </a:p>
          <a:p>
            <a:pPr marL="0">
              <a:buNone/>
            </a:pPr>
            <a:endParaRPr lang="en-GB" sz="2700" i="1" dirty="0" smtClean="0">
              <a:latin typeface="Georgia" pitchFamily="18" charset="0"/>
            </a:endParaRPr>
          </a:p>
          <a:p>
            <a:pPr>
              <a:buNone/>
            </a:pPr>
            <a:endParaRPr lang="en-GB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43608" y="3645024"/>
          <a:ext cx="7272808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Subject</a:t>
                      </a:r>
                      <a:r>
                        <a:rPr lang="en-US" sz="2400" b="1" dirty="0" smtClean="0">
                          <a:latin typeface="Georgia" pitchFamily="18" charset="0"/>
                        </a:rPr>
                        <a:t>-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Verb</a:t>
                      </a:r>
                      <a:r>
                        <a:rPr lang="en-US" sz="2400" b="1" dirty="0" smtClean="0">
                          <a:latin typeface="Georgia" pitchFamily="18" charset="0"/>
                        </a:rPr>
                        <a:t>-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Object</a:t>
                      </a:r>
                      <a:r>
                        <a:rPr lang="en-GB" sz="2400" b="1" noProof="0" dirty="0" smtClean="0">
                          <a:latin typeface="Georgia" pitchFamily="18" charset="0"/>
                        </a:rPr>
                        <a:t>-</a:t>
                      </a:r>
                      <a:r>
                        <a:rPr lang="en-GB" sz="2400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Manner</a:t>
                      </a:r>
                      <a:r>
                        <a:rPr lang="en-GB" sz="2400" b="1" noProof="0" dirty="0" smtClean="0">
                          <a:latin typeface="Georgia" pitchFamily="18" charset="0"/>
                        </a:rPr>
                        <a:t>-</a:t>
                      </a:r>
                      <a:r>
                        <a:rPr lang="en-GB" sz="2400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Place</a:t>
                      </a:r>
                      <a:r>
                        <a:rPr lang="en-GB" sz="2400" b="1" noProof="0" dirty="0" smtClean="0">
                          <a:latin typeface="Georgia" pitchFamily="18" charset="0"/>
                        </a:rPr>
                        <a:t>-</a:t>
                      </a:r>
                      <a:r>
                        <a:rPr lang="en-GB" sz="2400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Time</a:t>
                      </a:r>
                      <a:endParaRPr lang="en-GB" sz="2400" noProof="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27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smtClean="0">
                <a:solidFill>
                  <a:schemeClr val="bg1"/>
                </a:solidFill>
                <a:latin typeface="Georgia" pitchFamily="18" charset="0"/>
              </a:rPr>
              <a:t>  Questions	</a:t>
            </a:r>
            <a:endParaRPr lang="en-GB" sz="2400" b="1">
              <a:solidFill>
                <a:schemeClr val="bg1"/>
              </a:solidFill>
              <a:latin typeface="Garamond" pitchFamily="18" charset="0"/>
            </a:endParaRPr>
          </a:p>
        </p:txBody>
      </p:sp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483768" y="4293096"/>
          <a:ext cx="1656184" cy="504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618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SVOMPT</a:t>
                      </a:r>
                      <a:endParaRPr lang="cs-CZ" sz="2400" dirty="0">
                        <a:solidFill>
                          <a:schemeClr val="tx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 rot="20780529">
            <a:off x="5043538" y="5845624"/>
            <a:ext cx="38846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Georgia" pitchFamily="18" charset="0"/>
              </a:rPr>
              <a:t>auxiliary verb = </a:t>
            </a:r>
            <a:r>
              <a:rPr lang="cs-CZ" sz="1600" b="1" dirty="0" smtClean="0">
                <a:latin typeface="Georgia" pitchFamily="18" charset="0"/>
              </a:rPr>
              <a:t>pomocné sloveso  </a:t>
            </a:r>
            <a:endParaRPr lang="cs-CZ" sz="1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522520"/>
            <a:ext cx="9108504" cy="81824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question tags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268760"/>
            <a:ext cx="8782963" cy="51125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questions:</a:t>
            </a:r>
          </a:p>
          <a:p>
            <a:pPr marL="457200" indent="-45720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1.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Let</a:t>
            </a:r>
            <a:r>
              <a:rPr lang="cs-CZ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</a:t>
            </a:r>
            <a:r>
              <a:rPr lang="en-GB" sz="24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en-GB" sz="2400" i="1" dirty="0" smtClean="0">
                <a:latin typeface="Georgia" panose="02040502050405020303" pitchFamily="18" charset="0"/>
              </a:rPr>
              <a:t>break for coffee now,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shall we?</a:t>
            </a:r>
            <a:r>
              <a:rPr lang="en-GB" sz="2400" i="1" dirty="0" smtClean="0">
                <a:latin typeface="Georgia" panose="02040502050405020303" pitchFamily="18" charset="0"/>
              </a:rPr>
              <a:t> </a:t>
            </a:r>
          </a:p>
          <a:p>
            <a:pPr marL="457200" indent="-45720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2.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</a:t>
            </a:r>
            <a:r>
              <a:rPr lang="en-GB" sz="2400" i="1" dirty="0" smtClean="0">
                <a:latin typeface="Georgia" panose="02040502050405020303" pitchFamily="18" charset="0"/>
              </a:rPr>
              <a:t> a seat,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you?</a:t>
            </a:r>
          </a:p>
          <a:p>
            <a:pPr marL="457200" indent="-45720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3.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Give</a:t>
            </a:r>
            <a:r>
              <a:rPr lang="en-GB" sz="2400" i="1" dirty="0" smtClean="0">
                <a:latin typeface="Georgia" panose="02040502050405020303" pitchFamily="18" charset="0"/>
              </a:rPr>
              <a:t> me a call later,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won‘t you?</a:t>
            </a:r>
          </a:p>
          <a:p>
            <a:pPr marL="457200" indent="-45720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4.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Pass</a:t>
            </a:r>
            <a:r>
              <a:rPr lang="en-GB" sz="2400" i="1" dirty="0" smtClean="0">
                <a:latin typeface="Georgia" panose="02040502050405020303" pitchFamily="18" charset="0"/>
              </a:rPr>
              <a:t> me the file,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could you? </a:t>
            </a:r>
            <a:endParaRPr lang="en-GB" sz="24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457200" indent="-457200">
              <a:buNone/>
            </a:pPr>
            <a:r>
              <a:rPr lang="en-GB" sz="2400" i="1" dirty="0" smtClean="0">
                <a:latin typeface="Georgia" panose="02040502050405020303" pitchFamily="18" charset="0"/>
              </a:rPr>
              <a:t>5.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</a:t>
            </a:r>
            <a:r>
              <a:rPr lang="cs-CZ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m</a:t>
            </a:r>
            <a:r>
              <a:rPr lang="en-GB" sz="2400" i="1" dirty="0" smtClean="0">
                <a:latin typeface="Georgia" panose="02040502050405020303" pitchFamily="18" charset="0"/>
              </a:rPr>
              <a:t> late, </a:t>
            </a:r>
            <a:r>
              <a:rPr lang="en-GB" sz="24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aren’t I?</a:t>
            </a:r>
            <a:r>
              <a:rPr lang="en-GB" sz="2400" i="1" dirty="0" smtClean="0">
                <a:latin typeface="Georgia" panose="02040502050405020303" pitchFamily="18" charset="0"/>
              </a:rPr>
              <a:t> </a:t>
            </a:r>
            <a:endParaRPr lang="en-GB" sz="2400" b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	</a:t>
            </a:r>
            <a:endParaRPr lang="en-GB" sz="2400" dirty="0" smtClean="0"/>
          </a:p>
          <a:p>
            <a:pPr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07504" y="-2262188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2" y="4077072"/>
          <a:ext cx="8856983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1153"/>
                <a:gridCol w="2801455"/>
                <a:gridCol w="3384375"/>
              </a:tblGrid>
              <a:tr h="370840">
                <a:tc>
                  <a:txBody>
                    <a:bodyPr/>
                    <a:lstStyle/>
                    <a:p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Question tags</a:t>
                      </a:r>
                      <a:endParaRPr lang="en-GB" b="1" noProof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latin typeface="Georgia" pitchFamily="18" charset="0"/>
                        </a:rPr>
                        <a:t>Let’ s 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…,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shall</a:t>
                      </a:r>
                      <a:r>
                        <a:rPr lang="en-GB" b="1" i="1" baseline="0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 we?</a:t>
                      </a:r>
                      <a:endParaRPr lang="en-GB" b="1" i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It is suggestion. (1)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imperatives 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will you?</a:t>
                      </a:r>
                      <a:r>
                        <a:rPr lang="cs-CZ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/</a:t>
                      </a:r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won’t you?</a:t>
                      </a:r>
                      <a:endParaRPr lang="en-GB" b="1" i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(2, 3)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impeartives</a:t>
                      </a:r>
                      <a:r>
                        <a:rPr lang="en-GB" baseline="0" noProof="0" smtClean="0">
                          <a:latin typeface="Georgia" pitchFamily="18" charset="0"/>
                        </a:rPr>
                        <a:t> (requests) 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can you?</a:t>
                      </a:r>
                      <a:r>
                        <a:rPr lang="cs-CZ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/</a:t>
                      </a:r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could you? </a:t>
                      </a:r>
                      <a:endParaRPr lang="en-GB" b="1" i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(4)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latin typeface="Georgia" pitchFamily="18" charset="0"/>
                        </a:rPr>
                        <a:t>I’m/ I am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…,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i="1" noProof="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aren’t I?</a:t>
                      </a:r>
                      <a:endParaRPr lang="en-GB" b="1" i="1" noProof="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(5)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382992" y="1598066"/>
            <a:ext cx="8229600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Add a question tag to each sentence.</a:t>
            </a: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We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re nearly there,</a:t>
            </a:r>
            <a:r>
              <a:rPr lang="cs-CZ" sz="1800" dirty="0" smtClean="0">
                <a:latin typeface="Georgia" panose="02040502050405020303" pitchFamily="18" charset="0"/>
              </a:rPr>
              <a:t> 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You know the Brazilian market, </a:t>
            </a:r>
            <a:r>
              <a:rPr lang="cs-CZ" sz="1800" dirty="0" smtClean="0">
                <a:latin typeface="Georgia" panose="02040502050405020303" pitchFamily="18" charset="0"/>
              </a:rPr>
              <a:t>__________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You went to Brazil in March,</a:t>
            </a:r>
            <a:r>
              <a:rPr lang="cs-CZ" sz="1800" dirty="0" smtClean="0">
                <a:latin typeface="Georgia" panose="02040502050405020303" pitchFamily="18" charset="0"/>
              </a:rPr>
              <a:t> 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He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s never been to Brazil,</a:t>
            </a:r>
            <a:r>
              <a:rPr lang="cs-CZ" sz="1800" dirty="0" smtClean="0">
                <a:latin typeface="Georgia" panose="02040502050405020303" pitchFamily="18" charset="0"/>
              </a:rPr>
              <a:t> 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You won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t be late, </a:t>
            </a:r>
            <a:r>
              <a:rPr lang="cs-CZ" sz="1800" dirty="0" smtClean="0">
                <a:latin typeface="Georgia" panose="02040502050405020303" pitchFamily="18" charset="0"/>
              </a:rPr>
              <a:t>_________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Harry isn’t going to retire, </a:t>
            </a:r>
            <a:r>
              <a:rPr lang="cs-CZ" sz="1800" dirty="0" smtClean="0">
                <a:latin typeface="Georgia" panose="02040502050405020303" pitchFamily="18" charset="0"/>
              </a:rPr>
              <a:t>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We had a good meal last night,</a:t>
            </a:r>
            <a:r>
              <a:rPr lang="cs-CZ" sz="1800" dirty="0" smtClean="0">
                <a:latin typeface="Georgia" panose="02040502050405020303" pitchFamily="18" charset="0"/>
              </a:rPr>
              <a:t> 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i="1" dirty="0" smtClean="0"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I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m late,</a:t>
            </a:r>
            <a:r>
              <a:rPr lang="cs-CZ" sz="1800" dirty="0" smtClean="0">
                <a:latin typeface="Georgia" panose="02040502050405020303" pitchFamily="18" charset="0"/>
              </a:rPr>
              <a:t> 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Let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s meet again soon, </a:t>
            </a:r>
            <a:r>
              <a:rPr lang="cs-CZ" sz="1800" dirty="0" smtClean="0">
                <a:latin typeface="Georgia" panose="02040502050405020303" pitchFamily="18" charset="0"/>
              </a:rPr>
              <a:t>_________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Don</a:t>
            </a:r>
            <a:r>
              <a:rPr lang="cs-CZ" sz="1800" dirty="0" smtClean="0">
                <a:latin typeface="Georgia" panose="02040502050405020303" pitchFamily="18" charset="0"/>
              </a:rPr>
              <a:t>’</a:t>
            </a:r>
            <a:r>
              <a:rPr lang="en-GB" sz="1800" dirty="0" smtClean="0">
                <a:latin typeface="Georgia" panose="02040502050405020303" pitchFamily="18" charset="0"/>
              </a:rPr>
              <a:t>t underestimate it,</a:t>
            </a:r>
            <a:r>
              <a:rPr lang="cs-CZ" sz="1800" dirty="0" smtClean="0">
                <a:latin typeface="Georgia" panose="02040502050405020303" pitchFamily="18" charset="0"/>
              </a:rPr>
              <a:t> _________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0" y="-387424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71800" y="190754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aren’t we?</a:t>
            </a:r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95936" y="22048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</a:t>
            </a: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on</a:t>
            </a:r>
            <a:r>
              <a:rPr lang="cs-CZ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’</a:t>
            </a: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t you?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07904" y="25556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didn’t you?</a:t>
            </a:r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2871986"/>
            <a:ext cx="2829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has he?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627784" y="320368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you?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3491880" y="3529583"/>
            <a:ext cx="857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 he?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1647647" y="4211796"/>
            <a:ext cx="1196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aren’t I?</a:t>
            </a:r>
            <a:endParaRPr lang="en-GB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450912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shall we?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3203848" y="4859868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will you?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923928" y="3861281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itchFamily="18" charset="0"/>
              </a:rPr>
              <a:t>didn’t we?</a:t>
            </a:r>
            <a:endParaRPr lang="en-GB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7" grpId="0"/>
      <p:bldP spid="19" grpId="0"/>
      <p:bldP spid="20" grpId="0"/>
      <p:bldP spid="22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practice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Make a question with a question tag.</a:t>
            </a:r>
          </a:p>
          <a:p>
            <a:pPr>
              <a:buAutoNum type="arabicPeriod"/>
            </a:pPr>
            <a:r>
              <a:rPr lang="en-GB" sz="1800" dirty="0" smtClean="0">
                <a:latin typeface="Georgia" panose="02040502050405020303" pitchFamily="18" charset="0"/>
              </a:rPr>
              <a:t>Ask a colleague if he sent a fax. You expect the answer to be “no”.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      You </a:t>
            </a:r>
            <a:r>
              <a:rPr lang="cs-CZ" sz="1800" dirty="0" smtClean="0">
                <a:latin typeface="Georgia" panose="02040502050405020303" pitchFamily="18" charset="0"/>
              </a:rPr>
              <a:t>______________________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2.   Ask a colleague if he sent a fax. You expect the answer to be “yes”.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GB" sz="1800" dirty="0" smtClean="0">
                <a:latin typeface="Georgia" panose="02040502050405020303" pitchFamily="18" charset="0"/>
              </a:rPr>
              <a:t>You </a:t>
            </a:r>
            <a:r>
              <a:rPr lang="cs-CZ" sz="1800" dirty="0" smtClean="0">
                <a:latin typeface="Georgia" panose="02040502050405020303" pitchFamily="18" charset="0"/>
              </a:rPr>
              <a:t>___________________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 startAt="3"/>
            </a:pPr>
            <a:r>
              <a:rPr lang="en-GB" sz="1800" dirty="0" smtClean="0">
                <a:latin typeface="Georgia" panose="02040502050405020303" pitchFamily="18" charset="0"/>
              </a:rPr>
              <a:t>Ask a stranger at the airport if his name is Mr Peters. You are not sure his name is Mr Peters.</a:t>
            </a:r>
          </a:p>
          <a:p>
            <a:pPr>
              <a:buNone/>
            </a:pP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GB" sz="1800" dirty="0" smtClean="0">
                <a:latin typeface="Georgia" panose="02040502050405020303" pitchFamily="18" charset="0"/>
              </a:rPr>
              <a:t>Your name</a:t>
            </a:r>
            <a:r>
              <a:rPr lang="cs-CZ" sz="1800" dirty="0" smtClean="0">
                <a:latin typeface="Georgia" panose="02040502050405020303" pitchFamily="18" charset="0"/>
              </a:rPr>
              <a:t> __________________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</a:p>
          <a:p>
            <a:pPr>
              <a:buAutoNum type="arabicPeriod" startAt="4"/>
            </a:pPr>
            <a:r>
              <a:rPr lang="en-GB" sz="1800" dirty="0" smtClean="0">
                <a:latin typeface="Georgia" panose="02040502050405020303" pitchFamily="18" charset="0"/>
              </a:rPr>
              <a:t>You recognize someone. You are sure his name is Mr Peters. </a:t>
            </a:r>
          </a:p>
          <a:p>
            <a:pPr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      Your name </a:t>
            </a:r>
            <a:r>
              <a:rPr lang="cs-CZ" sz="1800" dirty="0" smtClean="0">
                <a:latin typeface="Georgia" panose="02040502050405020303" pitchFamily="18" charset="0"/>
              </a:rPr>
              <a:t>__________________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endParaRPr lang="en-GB" sz="1800" b="1" i="1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>
              <a:buAutoNum type="arabicPeriod" startAt="5"/>
            </a:pPr>
            <a:r>
              <a:rPr lang="en-GB" sz="1800" dirty="0" smtClean="0">
                <a:latin typeface="Georgia" panose="02040502050405020303" pitchFamily="18" charset="0"/>
              </a:rPr>
              <a:t>You guess that </a:t>
            </a:r>
            <a:r>
              <a:rPr lang="en-GB" sz="1800" dirty="0" err="1" smtClean="0">
                <a:latin typeface="Georgia" panose="02040502050405020303" pitchFamily="18" charset="0"/>
              </a:rPr>
              <a:t>Biotec</a:t>
            </a:r>
            <a:r>
              <a:rPr lang="en-GB" sz="1800" dirty="0" smtClean="0">
                <a:latin typeface="Georgia" panose="02040502050405020303" pitchFamily="18" charset="0"/>
              </a:rPr>
              <a:t> have cancelled their order.</a:t>
            </a:r>
          </a:p>
          <a:p>
            <a:pPr>
              <a:buNone/>
            </a:pP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</a:t>
            </a:r>
            <a:r>
              <a:rPr lang="en-GB" sz="1800" dirty="0" err="1" smtClean="0">
                <a:latin typeface="Georgia" panose="02040502050405020303" pitchFamily="18" charset="0"/>
              </a:rPr>
              <a:t>Biotec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  <a:r>
              <a:rPr lang="cs-CZ" sz="1800" dirty="0" smtClean="0">
                <a:latin typeface="Georgia" panose="02040502050405020303" pitchFamily="18" charset="0"/>
              </a:rPr>
              <a:t>___________________________________</a:t>
            </a:r>
            <a:endParaRPr lang="en-GB" sz="1800" dirty="0" smtClean="0">
              <a:latin typeface="Georgia" panose="02040502050405020303" pitchFamily="18" charset="0"/>
            </a:endParaRPr>
          </a:p>
          <a:p>
            <a:pPr>
              <a:buAutoNum type="arabicPeriod" startAt="6"/>
            </a:pPr>
            <a:r>
              <a:rPr lang="en-GB" sz="1800" dirty="0" smtClean="0">
                <a:latin typeface="Georgia" panose="02040502050405020303" pitchFamily="18" charset="0"/>
              </a:rPr>
              <a:t>You are very surprised that </a:t>
            </a:r>
            <a:r>
              <a:rPr lang="en-GB" sz="1800" dirty="0" err="1" smtClean="0">
                <a:latin typeface="Georgia" panose="02040502050405020303" pitchFamily="18" charset="0"/>
              </a:rPr>
              <a:t>Biotec</a:t>
            </a:r>
            <a:r>
              <a:rPr lang="en-GB" sz="1800" dirty="0" smtClean="0">
                <a:latin typeface="Georgia" panose="02040502050405020303" pitchFamily="18" charset="0"/>
              </a:rPr>
              <a:t> have cancelled their order. </a:t>
            </a:r>
          </a:p>
          <a:p>
            <a:pPr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</a:t>
            </a:r>
            <a:r>
              <a:rPr lang="en-GB" sz="1800" dirty="0" err="1" smtClean="0">
                <a:latin typeface="Georgia" panose="02040502050405020303" pitchFamily="18" charset="0"/>
              </a:rPr>
              <a:t>Biotec</a:t>
            </a:r>
            <a:r>
              <a:rPr lang="cs-CZ" sz="1800" dirty="0" smtClean="0">
                <a:latin typeface="Georgia" panose="02040502050405020303" pitchFamily="18" charset="0"/>
              </a:rPr>
              <a:t> ___________________________________</a:t>
            </a:r>
            <a:r>
              <a:rPr lang="en-GB" sz="1800" dirty="0" smtClean="0">
                <a:latin typeface="Georgia" panose="02040502050405020303" pitchFamily="18" charset="0"/>
              </a:rPr>
              <a:t> </a:t>
            </a: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0" y="-387424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331640" y="21235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didn’t send a fax, did you?                        </a:t>
            </a:r>
            <a:endParaRPr lang="en-GB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288207" y="2718445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sent a fax, didn‘t you?</a:t>
            </a:r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051720" y="356372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isn’t Mr Peters, is it?</a:t>
            </a:r>
            <a:endParaRPr lang="en-GB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557189" y="5382741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haven’t cancelled their order</a:t>
            </a:r>
            <a:r>
              <a:rPr lang="cs-CZ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,</a:t>
            </a:r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have they?</a:t>
            </a:r>
            <a:endParaRPr lang="en-GB" dirty="0"/>
          </a:p>
        </p:txBody>
      </p:sp>
      <p:sp>
        <p:nvSpPr>
          <p:cNvPr id="17" name="Obdélník 16"/>
          <p:cNvSpPr/>
          <p:nvPr/>
        </p:nvSpPr>
        <p:spPr>
          <a:xfrm>
            <a:off x="1619672" y="478786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have cancelled their order, haven’t they?</a:t>
            </a:r>
            <a:endParaRPr lang="en-GB" dirty="0"/>
          </a:p>
        </p:txBody>
      </p:sp>
      <p:sp>
        <p:nvSpPr>
          <p:cNvPr id="19" name="Obdélník 18"/>
          <p:cNvSpPr/>
          <p:nvPr/>
        </p:nvSpPr>
        <p:spPr>
          <a:xfrm>
            <a:off x="1993924" y="4202271"/>
            <a:ext cx="2650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is Mr Peters, isn’t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5" grpId="0"/>
      <p:bldP spid="17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 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11782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reply questions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4608512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700" b="1" i="1" dirty="0" smtClean="0">
                <a:latin typeface="Georgia" panose="02040502050405020303" pitchFamily="18" charset="0"/>
              </a:rPr>
              <a:t>Look at the dialogues: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1. A: I went to Head Office last week. 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    B: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Did you? 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2. A: I can’t install the new software.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    B: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Can’t you? 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3. A: I think they are arriving at ten.</a:t>
            </a:r>
          </a:p>
          <a:p>
            <a:pPr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     B: </a:t>
            </a:r>
            <a:r>
              <a:rPr lang="en-GB" sz="18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Are they? </a:t>
            </a:r>
          </a:p>
          <a:p>
            <a:pPr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The questions in the dialogues are called </a:t>
            </a:r>
            <a:r>
              <a:rPr lang="en-GB" sz="1800" b="1" cap="small" dirty="0" smtClean="0">
                <a:solidFill>
                  <a:srgbClr val="C00000"/>
                </a:solidFill>
                <a:latin typeface="Georgia" panose="02040502050405020303" pitchFamily="18" charset="0"/>
              </a:rPr>
              <a:t>reply questions</a:t>
            </a:r>
            <a:r>
              <a:rPr lang="en-GB" sz="1800" dirty="0" smtClean="0">
                <a:latin typeface="Georgia" panose="02040502050405020303" pitchFamily="18" charset="0"/>
              </a:rPr>
              <a:t>. They are used when we want to show: </a:t>
            </a:r>
            <a:endParaRPr lang="cs-CZ" sz="1800" dirty="0" smtClean="0">
              <a:latin typeface="Georgia" panose="02040502050405020303" pitchFamily="18" charset="0"/>
            </a:endParaRPr>
          </a:p>
          <a:p>
            <a:pPr marL="0">
              <a:buFont typeface="Wingdings" pitchFamily="2" charset="2"/>
              <a:buChar char="Ø"/>
            </a:pPr>
            <a:r>
              <a:rPr lang="en-GB" sz="1800" b="1" dirty="0" smtClean="0">
                <a:latin typeface="Georgia" panose="02040502050405020303" pitchFamily="18" charset="0"/>
              </a:rPr>
              <a:t>interest</a:t>
            </a:r>
            <a:r>
              <a:rPr lang="en-GB" sz="1800" dirty="0" smtClean="0">
                <a:latin typeface="Georgia" panose="02040502050405020303" pitchFamily="18" charset="0"/>
              </a:rPr>
              <a:t> (1)  </a:t>
            </a:r>
            <a:endParaRPr lang="cs-CZ" sz="1800" dirty="0" smtClean="0">
              <a:latin typeface="Georgia" panose="02040502050405020303" pitchFamily="18" charset="0"/>
            </a:endParaRPr>
          </a:p>
          <a:p>
            <a:pPr marL="0">
              <a:buFont typeface="Wingdings" pitchFamily="2" charset="2"/>
              <a:buChar char="Ø"/>
            </a:pPr>
            <a:r>
              <a:rPr lang="en-GB" sz="1800" b="1" dirty="0" smtClean="0">
                <a:latin typeface="Georgia" panose="02040502050405020303" pitchFamily="18" charset="0"/>
              </a:rPr>
              <a:t>surprise</a:t>
            </a:r>
            <a:r>
              <a:rPr lang="en-GB" sz="1800" dirty="0" smtClean="0">
                <a:latin typeface="Georgia" panose="02040502050405020303" pitchFamily="18" charset="0"/>
              </a:rPr>
              <a:t> (2) </a:t>
            </a:r>
            <a:endParaRPr lang="cs-CZ" sz="1800" dirty="0" smtClean="0">
              <a:latin typeface="Georgia" panose="02040502050405020303" pitchFamily="18" charset="0"/>
            </a:endParaRPr>
          </a:p>
          <a:p>
            <a:pPr marL="0">
              <a:buFont typeface="Wingdings" pitchFamily="2" charset="2"/>
              <a:buChar char="Ø"/>
            </a:pPr>
            <a:r>
              <a:rPr lang="en-GB" sz="1800" b="1" dirty="0" smtClean="0">
                <a:latin typeface="Georgia" panose="02040502050405020303" pitchFamily="18" charset="0"/>
              </a:rPr>
              <a:t>uncertainty</a:t>
            </a:r>
            <a:r>
              <a:rPr lang="en-GB" sz="1800" dirty="0" smtClean="0">
                <a:latin typeface="Georgia" panose="02040502050405020303" pitchFamily="18" charset="0"/>
              </a:rPr>
              <a:t> (3).</a:t>
            </a:r>
          </a:p>
          <a:p>
            <a:pPr marL="0">
              <a:buNone/>
            </a:pPr>
            <a:endParaRPr lang="en-GB" sz="1800" dirty="0" smtClean="0">
              <a:latin typeface="Georgia" panose="02040502050405020303" pitchFamily="18" charset="0"/>
            </a:endParaRPr>
          </a:p>
          <a:p>
            <a:pPr marL="0">
              <a:buNone/>
            </a:pPr>
            <a:r>
              <a:rPr lang="en-GB" sz="1800" dirty="0" smtClean="0">
                <a:latin typeface="Georgia" panose="02040502050405020303" pitchFamily="18" charset="0"/>
              </a:rPr>
              <a:t>The reply questions use </a:t>
            </a:r>
            <a:r>
              <a:rPr lang="en-GB" sz="1800" b="1" dirty="0" smtClean="0">
                <a:latin typeface="Georgia" panose="02040502050405020303" pitchFamily="18" charset="0"/>
              </a:rPr>
              <a:t>an auxiliary verb like in a question tag</a:t>
            </a:r>
            <a:r>
              <a:rPr lang="en-GB" sz="1800" dirty="0" smtClean="0">
                <a:latin typeface="Georgia" panose="02040502050405020303" pitchFamily="18" charset="0"/>
              </a:rPr>
              <a:t>, but there is </a:t>
            </a:r>
            <a:r>
              <a:rPr lang="en-GB" sz="1800" b="1" dirty="0" smtClean="0">
                <a:latin typeface="Georgia" panose="02040502050405020303" pitchFamily="18" charset="0"/>
              </a:rPr>
              <a:t>no change </a:t>
            </a:r>
            <a:r>
              <a:rPr lang="en-GB" sz="1800" dirty="0" smtClean="0">
                <a:latin typeface="Georgia" panose="02040502050405020303" pitchFamily="18" charset="0"/>
              </a:rPr>
              <a:t>of positive to negative.</a:t>
            </a:r>
          </a:p>
          <a:p>
            <a:pPr marL="0" indent="0">
              <a:buNone/>
            </a:pPr>
            <a:endParaRPr lang="cs-CZ" sz="2400" b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b="1" u="sng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07504" y="-2115616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 rot="20780529">
            <a:off x="4489258" y="2467119"/>
            <a:ext cx="384336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Georgia" pitchFamily="18" charset="0"/>
              </a:rPr>
              <a:t>used in spoken English </a:t>
            </a:r>
            <a:endParaRPr lang="en-GB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82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itchFamily="18" charset="0"/>
              </a:rPr>
              <a:t>prepositions in questions</a:t>
            </a:r>
            <a:endParaRPr lang="en-GB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1900" b="1" i="1" dirty="0" smtClean="0">
                <a:latin typeface="Georgia" panose="02040502050405020303" pitchFamily="18" charset="0"/>
              </a:rPr>
              <a:t>Look at the sample questions: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1. 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Who/whom</a:t>
            </a:r>
            <a:r>
              <a:rPr lang="en-GB" sz="2600" i="1" dirty="0" smtClean="0">
                <a:latin typeface="Georgia" pitchFamily="18" charset="0"/>
              </a:rPr>
              <a:t> does he report 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to</a:t>
            </a:r>
            <a:r>
              <a:rPr lang="en-GB" sz="2600" i="1" dirty="0" smtClean="0">
                <a:latin typeface="Georgia" pitchFamily="18" charset="0"/>
              </a:rPr>
              <a:t>?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2. 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To whom </a:t>
            </a:r>
            <a:r>
              <a:rPr lang="en-GB" sz="2600" i="1" dirty="0" smtClean="0">
                <a:latin typeface="Georgia" pitchFamily="18" charset="0"/>
              </a:rPr>
              <a:t>does he report? 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3.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 Which</a:t>
            </a:r>
            <a:r>
              <a:rPr lang="en-GB" sz="2600" i="1" dirty="0" smtClean="0">
                <a:latin typeface="Georgia" pitchFamily="18" charset="0"/>
              </a:rPr>
              <a:t> funds do they invest 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in</a:t>
            </a:r>
            <a:r>
              <a:rPr lang="en-GB" sz="2600" i="1" dirty="0" smtClean="0">
                <a:latin typeface="Georgia" pitchFamily="18" charset="0"/>
              </a:rPr>
              <a:t>?</a:t>
            </a:r>
          </a:p>
          <a:p>
            <a:pPr>
              <a:buNone/>
            </a:pPr>
            <a:r>
              <a:rPr lang="en-GB" sz="2600" i="1" dirty="0" smtClean="0">
                <a:latin typeface="Georgia" pitchFamily="18" charset="0"/>
              </a:rPr>
              <a:t>4.</a:t>
            </a:r>
            <a:r>
              <a:rPr lang="en-GB" sz="2600" b="1" i="1" dirty="0" smtClean="0">
                <a:solidFill>
                  <a:srgbClr val="C00000"/>
                </a:solidFill>
                <a:latin typeface="Georgia" pitchFamily="18" charset="0"/>
              </a:rPr>
              <a:t> In which </a:t>
            </a:r>
            <a:r>
              <a:rPr lang="en-GB" sz="2600" i="1" dirty="0" smtClean="0">
                <a:latin typeface="Georgia" pitchFamily="18" charset="0"/>
              </a:rPr>
              <a:t>funds do they invest? </a:t>
            </a:r>
          </a:p>
          <a:p>
            <a:pPr>
              <a:buNone/>
            </a:pPr>
            <a:endParaRPr lang="en-GB" sz="26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itchFamily="18" charset="0"/>
              </a:rPr>
              <a:t>Prepositions usually come </a:t>
            </a:r>
            <a:r>
              <a:rPr lang="en-GB" sz="2400" b="1" dirty="0" smtClean="0">
                <a:solidFill>
                  <a:srgbClr val="C00000"/>
                </a:solidFill>
                <a:latin typeface="Georgia" pitchFamily="18" charset="0"/>
              </a:rPr>
              <a:t>at the end </a:t>
            </a:r>
            <a:r>
              <a:rPr lang="en-GB" sz="2400" dirty="0" smtClean="0">
                <a:latin typeface="Georgia" pitchFamily="18" charset="0"/>
              </a:rPr>
              <a:t>of the question. (1, 3) </a:t>
            </a:r>
            <a:endParaRPr lang="cs-CZ" sz="24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itchFamily="18" charset="0"/>
              </a:rPr>
              <a:t>However, they can come </a:t>
            </a:r>
            <a:r>
              <a:rPr lang="en-GB" sz="2400" b="1" dirty="0" smtClean="0">
                <a:solidFill>
                  <a:srgbClr val="C00000"/>
                </a:solidFill>
                <a:latin typeface="Georgia" pitchFamily="18" charset="0"/>
              </a:rPr>
              <a:t>at the beginning </a:t>
            </a:r>
            <a:r>
              <a:rPr lang="en-GB" sz="2400" dirty="0" smtClean="0">
                <a:latin typeface="Georgia" pitchFamily="18" charset="0"/>
              </a:rPr>
              <a:t>(2, 4). </a:t>
            </a:r>
            <a:endParaRPr lang="cs-CZ" sz="24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2500" dirty="0" smtClean="0">
                <a:latin typeface="Georgia" pitchFamily="18" charset="0"/>
              </a:rPr>
              <a:t>This position of prepositions is </a:t>
            </a:r>
            <a:r>
              <a:rPr lang="en-GB" sz="2500" b="1" dirty="0" smtClean="0">
                <a:latin typeface="Georgia" pitchFamily="18" charset="0"/>
              </a:rPr>
              <a:t>formal</a:t>
            </a:r>
            <a:r>
              <a:rPr lang="en-GB" sz="2500" dirty="0" smtClean="0">
                <a:latin typeface="Georgia" pitchFamily="18" charset="0"/>
              </a:rPr>
              <a:t> and </a:t>
            </a:r>
            <a:r>
              <a:rPr lang="en-GB" sz="2500" b="1" dirty="0" smtClean="0">
                <a:latin typeface="Georgia" pitchFamily="18" charset="0"/>
              </a:rPr>
              <a:t>less common</a:t>
            </a:r>
            <a:r>
              <a:rPr lang="en-GB" sz="2500" dirty="0" smtClean="0">
                <a:latin typeface="Georgia" pitchFamily="18" charset="0"/>
              </a:rPr>
              <a:t>. </a:t>
            </a:r>
          </a:p>
          <a:p>
            <a:pPr>
              <a:buNone/>
            </a:pPr>
            <a:endParaRPr lang="en-GB" sz="1700" dirty="0" smtClean="0">
              <a:latin typeface="Georgia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Georgia" pitchFamily="18" charset="0"/>
              </a:rPr>
              <a:t>Do not use </a:t>
            </a:r>
            <a:r>
              <a:rPr lang="en-GB" sz="2400" b="1" i="1" dirty="0" smtClean="0">
                <a:latin typeface="Georgia" pitchFamily="18" charset="0"/>
              </a:rPr>
              <a:t>who</a:t>
            </a:r>
            <a:r>
              <a:rPr lang="en-GB" sz="2400" dirty="0" smtClean="0">
                <a:latin typeface="Georgia" pitchFamily="18" charset="0"/>
              </a:rPr>
              <a:t> after a preposition. </a:t>
            </a:r>
          </a:p>
          <a:p>
            <a:pPr>
              <a:buNone/>
            </a:pPr>
            <a:r>
              <a:rPr lang="en-GB" sz="2400" i="1" strike="sngStrike" dirty="0" smtClean="0">
                <a:latin typeface="Georgia" pitchFamily="18" charset="0"/>
              </a:rPr>
              <a:t>For who are you waiting? </a:t>
            </a:r>
          </a:p>
          <a:p>
            <a:pPr>
              <a:buNone/>
            </a:pPr>
            <a:endParaRPr lang="cs-CZ" sz="2600" i="1" strike="sngStrike" dirty="0" smtClean="0">
              <a:latin typeface="Georgia" pitchFamily="18" charset="0"/>
            </a:endParaRPr>
          </a:p>
          <a:p>
            <a:pPr>
              <a:buNone/>
            </a:pPr>
            <a:endParaRPr lang="en-US" sz="1800" dirty="0" smtClean="0">
              <a:latin typeface="Georgia" pitchFamily="18" charset="0"/>
            </a:endParaRPr>
          </a:p>
          <a:p>
            <a:pPr>
              <a:buNone/>
            </a:pPr>
            <a:endParaRPr lang="cs-CZ" sz="1800" dirty="0" smtClean="0">
              <a:latin typeface="Georgia" pitchFamily="18" charset="0"/>
            </a:endParaRPr>
          </a:p>
          <a:p>
            <a:pPr>
              <a:buNone/>
            </a:pPr>
            <a:endParaRPr lang="cs-CZ" sz="1800" dirty="0" smtClean="0">
              <a:latin typeface="Georgia" pitchFamily="18" charset="0"/>
            </a:endParaRPr>
          </a:p>
          <a:p>
            <a:pPr>
              <a:buNone/>
            </a:pPr>
            <a:endParaRPr lang="en-US" sz="1800" dirty="0" smtClean="0">
              <a:latin typeface="Georgia" pitchFamily="18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pic>
        <p:nvPicPr>
          <p:cNvPr id="8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US" sz="1600" b="1" dirty="0" smtClean="0">
                <a:solidFill>
                  <a:prstClr val="white"/>
                </a:solidFill>
                <a:latin typeface="Georgia" panose="02040502050405020303" pitchFamily="18" charset="0"/>
              </a:rPr>
              <a:t>Upper-intermediate level</a:t>
            </a:r>
            <a:endParaRPr lang="en-US" sz="1600" b="1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  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r"/>
            <a:r>
              <a:rPr lang="en-GB" sz="1600" b="1" dirty="0" smtClean="0">
                <a:solidFill>
                  <a:prstClr val="white"/>
                </a:solidFill>
                <a:latin typeface="Garamond" pitchFamily="18" charset="0"/>
              </a:rPr>
              <a:t> </a:t>
            </a:r>
            <a:endParaRPr lang="en-GB" sz="16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sources</a:t>
            </a:r>
            <a:endParaRPr lang="en-GB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Sources of theory and examples: </a:t>
            </a:r>
          </a:p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Raymond Murphy – </a:t>
            </a:r>
            <a:r>
              <a:rPr lang="en-GB" sz="1800" i="1" dirty="0" smtClean="0">
                <a:latin typeface="Georgia" pitchFamily="18" charset="0"/>
              </a:rPr>
              <a:t>Essential Grammar In Use</a:t>
            </a:r>
            <a:r>
              <a:rPr lang="en-GB" sz="1800" dirty="0" smtClean="0">
                <a:latin typeface="Georgia" pitchFamily="18" charset="0"/>
              </a:rPr>
              <a:t>, CUP, 1990</a:t>
            </a:r>
          </a:p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Raymond Murphy – </a:t>
            </a:r>
            <a:r>
              <a:rPr lang="en-GB" sz="1800" i="1" dirty="0" smtClean="0">
                <a:latin typeface="Georgia" pitchFamily="18" charset="0"/>
              </a:rPr>
              <a:t>English Grammar In Use</a:t>
            </a:r>
            <a:r>
              <a:rPr lang="en-GB" sz="1800" dirty="0" smtClean="0">
                <a:latin typeface="Georgia" pitchFamily="18" charset="0"/>
              </a:rPr>
              <a:t>, CUP, 1985</a:t>
            </a:r>
          </a:p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Paul </a:t>
            </a:r>
            <a:r>
              <a:rPr lang="en-GB" sz="1800" dirty="0" err="1" smtClean="0">
                <a:latin typeface="Georgia" pitchFamily="18" charset="0"/>
              </a:rPr>
              <a:t>Emmerson</a:t>
            </a:r>
            <a:r>
              <a:rPr lang="en-GB" sz="1800" dirty="0" smtClean="0">
                <a:latin typeface="Georgia" pitchFamily="18" charset="0"/>
              </a:rPr>
              <a:t> - </a:t>
            </a:r>
            <a:r>
              <a:rPr lang="en-GB" sz="1800" i="1" dirty="0" smtClean="0">
                <a:latin typeface="Georgia" pitchFamily="18" charset="0"/>
              </a:rPr>
              <a:t>Business Grammar Builder</a:t>
            </a:r>
            <a:r>
              <a:rPr lang="en-GB" sz="1800" dirty="0" smtClean="0">
                <a:latin typeface="Georgia" pitchFamily="18" charset="0"/>
              </a:rPr>
              <a:t>, Macmillan, 2007  </a:t>
            </a:r>
          </a:p>
          <a:p>
            <a:pPr marL="0" indent="0">
              <a:buNone/>
            </a:pPr>
            <a:endParaRPr lang="en-GB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Sources for further study: </a:t>
            </a: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2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2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2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2"/>
              </a:rPr>
              <a:t>article</a:t>
            </a:r>
            <a:r>
              <a:rPr lang="cs-CZ" sz="1800" dirty="0" smtClean="0">
                <a:latin typeface="Georgia" pitchFamily="18" charset="0"/>
                <a:hlinkClick r:id="rId2"/>
              </a:rPr>
              <a:t>/2006090703-</a:t>
            </a:r>
            <a:r>
              <a:rPr lang="cs-CZ" sz="1800" dirty="0" err="1" smtClean="0">
                <a:latin typeface="Georgia" pitchFamily="18" charset="0"/>
                <a:hlinkClick r:id="rId2"/>
              </a:rPr>
              <a:t>otazky</a:t>
            </a:r>
            <a:r>
              <a:rPr lang="cs-CZ" sz="1800" dirty="0" smtClean="0">
                <a:latin typeface="Georgia" pitchFamily="18" charset="0"/>
                <a:hlinkClick r:id="rId2"/>
              </a:rPr>
              <a:t>-v-</a:t>
            </a:r>
            <a:r>
              <a:rPr lang="cs-CZ" sz="1800" dirty="0" err="1" smtClean="0">
                <a:latin typeface="Georgia" pitchFamily="18" charset="0"/>
                <a:hlinkClick r:id="rId2"/>
              </a:rPr>
              <a:t>anglictine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3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3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3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3"/>
              </a:rPr>
              <a:t>article</a:t>
            </a:r>
            <a:r>
              <a:rPr lang="cs-CZ" sz="1800" dirty="0" smtClean="0">
                <a:latin typeface="Georgia" pitchFamily="18" charset="0"/>
                <a:hlinkClick r:id="rId3"/>
              </a:rPr>
              <a:t>/2006091101-</a:t>
            </a:r>
            <a:r>
              <a:rPr lang="cs-CZ" sz="1800" dirty="0" err="1" smtClean="0">
                <a:latin typeface="Georgia" pitchFamily="18" charset="0"/>
                <a:hlinkClick r:id="rId3"/>
              </a:rPr>
              <a:t>tvoreni</a:t>
            </a:r>
            <a:r>
              <a:rPr lang="cs-CZ" sz="1800" dirty="0" smtClean="0">
                <a:latin typeface="Georgia" pitchFamily="18" charset="0"/>
                <a:hlinkClick r:id="rId3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3"/>
              </a:rPr>
              <a:t>otazek</a:t>
            </a:r>
            <a:r>
              <a:rPr lang="cs-CZ" sz="1800" dirty="0" smtClean="0">
                <a:latin typeface="Georgia" pitchFamily="18" charset="0"/>
                <a:hlinkClick r:id="rId3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3"/>
              </a:rPr>
              <a:t>cviceni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4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4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4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4"/>
              </a:rPr>
              <a:t>article</a:t>
            </a:r>
            <a:r>
              <a:rPr lang="cs-CZ" sz="1800" dirty="0" smtClean="0">
                <a:latin typeface="Georgia" pitchFamily="18" charset="0"/>
                <a:hlinkClick r:id="rId4"/>
              </a:rPr>
              <a:t>/2006070401-</a:t>
            </a:r>
            <a:r>
              <a:rPr lang="cs-CZ" sz="1800" dirty="0" err="1" smtClean="0">
                <a:latin typeface="Georgia" pitchFamily="18" charset="0"/>
                <a:hlinkClick r:id="rId4"/>
              </a:rPr>
              <a:t>otazky</a:t>
            </a:r>
            <a:r>
              <a:rPr lang="cs-CZ" sz="1800" dirty="0" smtClean="0">
                <a:latin typeface="Georgia" pitchFamily="18" charset="0"/>
                <a:hlinkClick r:id="rId4"/>
              </a:rPr>
              <a:t>-na-podmet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5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5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5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5"/>
              </a:rPr>
              <a:t>article</a:t>
            </a:r>
            <a:r>
              <a:rPr lang="cs-CZ" sz="1800" dirty="0" smtClean="0">
                <a:latin typeface="Georgia" pitchFamily="18" charset="0"/>
                <a:hlinkClick r:id="rId5"/>
              </a:rPr>
              <a:t>/2011051901-</a:t>
            </a:r>
            <a:r>
              <a:rPr lang="cs-CZ" sz="1800" dirty="0" err="1" smtClean="0">
                <a:latin typeface="Georgia" pitchFamily="18" charset="0"/>
                <a:hlinkClick r:id="rId5"/>
              </a:rPr>
              <a:t>otazky</a:t>
            </a:r>
            <a:r>
              <a:rPr lang="cs-CZ" sz="1800" dirty="0" smtClean="0">
                <a:latin typeface="Georgia" pitchFamily="18" charset="0"/>
                <a:hlinkClick r:id="rId5"/>
              </a:rPr>
              <a:t>-na-podmet-</a:t>
            </a:r>
            <a:r>
              <a:rPr lang="cs-CZ" sz="1800" dirty="0" err="1" smtClean="0">
                <a:latin typeface="Georgia" pitchFamily="18" charset="0"/>
                <a:hlinkClick r:id="rId5"/>
              </a:rPr>
              <a:t>predmet</a:t>
            </a:r>
            <a:r>
              <a:rPr lang="cs-CZ" sz="1800" dirty="0" smtClean="0">
                <a:latin typeface="Georgia" pitchFamily="18" charset="0"/>
                <a:hlinkClick r:id="rId5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5"/>
              </a:rPr>
              <a:t>cviceni</a:t>
            </a:r>
            <a:r>
              <a:rPr lang="cs-CZ" sz="1800" dirty="0" smtClean="0">
                <a:latin typeface="Georgia" pitchFamily="18" charset="0"/>
                <a:hlinkClick r:id="rId5"/>
              </a:rPr>
              <a:t>-1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6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6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6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6"/>
              </a:rPr>
              <a:t>article</a:t>
            </a:r>
            <a:r>
              <a:rPr lang="cs-CZ" sz="1800" dirty="0" smtClean="0">
                <a:latin typeface="Georgia" pitchFamily="18" charset="0"/>
                <a:hlinkClick r:id="rId6"/>
              </a:rPr>
              <a:t>/2011052102-</a:t>
            </a:r>
            <a:r>
              <a:rPr lang="cs-CZ" sz="1800" dirty="0" err="1" smtClean="0">
                <a:latin typeface="Georgia" pitchFamily="18" charset="0"/>
                <a:hlinkClick r:id="rId6"/>
              </a:rPr>
              <a:t>otazky</a:t>
            </a:r>
            <a:r>
              <a:rPr lang="cs-CZ" sz="1800" dirty="0" smtClean="0">
                <a:latin typeface="Georgia" pitchFamily="18" charset="0"/>
                <a:hlinkClick r:id="rId6"/>
              </a:rPr>
              <a:t>-na-podmet-</a:t>
            </a:r>
            <a:r>
              <a:rPr lang="cs-CZ" sz="1800" dirty="0" err="1" smtClean="0">
                <a:latin typeface="Georgia" pitchFamily="18" charset="0"/>
                <a:hlinkClick r:id="rId6"/>
              </a:rPr>
              <a:t>predmet</a:t>
            </a:r>
            <a:r>
              <a:rPr lang="cs-CZ" sz="1800" dirty="0" smtClean="0">
                <a:latin typeface="Georgia" pitchFamily="18" charset="0"/>
                <a:hlinkClick r:id="rId6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6"/>
              </a:rPr>
              <a:t>cviceni</a:t>
            </a:r>
            <a:r>
              <a:rPr lang="cs-CZ" sz="1800" dirty="0" smtClean="0">
                <a:latin typeface="Georgia" pitchFamily="18" charset="0"/>
                <a:hlinkClick r:id="rId6"/>
              </a:rPr>
              <a:t>-2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7"/>
              </a:rPr>
              <a:t>http://www.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helpforenglish.cz</a:t>
            </a:r>
            <a:r>
              <a:rPr lang="cs-CZ" sz="1800" dirty="0" smtClean="0">
                <a:latin typeface="Georgia" pitchFamily="18" charset="0"/>
                <a:hlinkClick r:id="rId7"/>
              </a:rPr>
              <a:t>/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article</a:t>
            </a:r>
            <a:r>
              <a:rPr lang="cs-CZ" sz="1800" dirty="0" smtClean="0">
                <a:latin typeface="Georgia" pitchFamily="18" charset="0"/>
                <a:hlinkClick r:id="rId7"/>
              </a:rPr>
              <a:t>/2011060701-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neprime</a:t>
            </a:r>
            <a:r>
              <a:rPr lang="cs-CZ" sz="1800" dirty="0" smtClean="0">
                <a:latin typeface="Georgia" pitchFamily="18" charset="0"/>
                <a:hlinkClick r:id="rId7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otazky</a:t>
            </a:r>
            <a:r>
              <a:rPr lang="cs-CZ" sz="1800" dirty="0" smtClean="0">
                <a:latin typeface="Georgia" pitchFamily="18" charset="0"/>
                <a:hlinkClick r:id="rId7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embedded</a:t>
            </a:r>
            <a:r>
              <a:rPr lang="cs-CZ" sz="1800" dirty="0" smtClean="0">
                <a:latin typeface="Georgia" pitchFamily="18" charset="0"/>
                <a:hlinkClick r:id="rId7"/>
              </a:rPr>
              <a:t>-</a:t>
            </a:r>
            <a:r>
              <a:rPr lang="cs-CZ" sz="1800" dirty="0" err="1" smtClean="0">
                <a:latin typeface="Georgia" pitchFamily="18" charset="0"/>
                <a:hlinkClick r:id="rId7"/>
              </a:rPr>
              <a:t>questions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Georgia" pitchFamily="18" charset="0"/>
                <a:hlinkClick r:id="rId8"/>
              </a:rPr>
              <a:t>http://www.helpforenglish.cz/article/2012052101-zaporne-otazky-v-anglictine</a:t>
            </a: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cs-CZ" sz="18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cs-CZ" sz="1800" dirty="0" smtClean="0">
              <a:latin typeface="Georgia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127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GB" sz="2000" b="1" smtClean="0">
                <a:solidFill>
                  <a:schemeClr val="bg1"/>
                </a:solidFill>
                <a:latin typeface="Georgia" pitchFamily="18" charset="0"/>
              </a:rPr>
              <a:t>  Questions	</a:t>
            </a:r>
            <a:endParaRPr lang="en-GB" sz="2400" b="1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yes-no questions</a:t>
            </a:r>
            <a:endParaRPr lang="en-GB" sz="4000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79512" y="1412776"/>
            <a:ext cx="8305106" cy="5001419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7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Do you speak French? 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Are you working on this?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Did you check all the invoices? 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Have you seen him recently?</a:t>
            </a:r>
          </a:p>
          <a:p>
            <a:pPr marL="0" indent="0">
              <a:buNone/>
            </a:pPr>
            <a:endParaRPr lang="en-GB" sz="11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1900" dirty="0" smtClean="0">
                <a:latin typeface="Georgia" panose="02040502050405020303" pitchFamily="18" charset="0"/>
              </a:rPr>
              <a:t>Questions with answers </a:t>
            </a:r>
            <a:r>
              <a:rPr lang="en-GB" sz="1900" b="1" dirty="0" smtClean="0">
                <a:latin typeface="Georgia" panose="02040502050405020303" pitchFamily="18" charset="0"/>
              </a:rPr>
              <a:t>yes or no </a:t>
            </a:r>
            <a:r>
              <a:rPr lang="en-GB" sz="1900" dirty="0" smtClean="0">
                <a:latin typeface="Georgia" panose="02040502050405020303" pitchFamily="18" charset="0"/>
              </a:rPr>
              <a:t>(</a:t>
            </a:r>
            <a:r>
              <a:rPr lang="en-GB" sz="1900" b="1" cap="small" dirty="0" smtClean="0">
                <a:latin typeface="Georgia" panose="02040502050405020303" pitchFamily="18" charset="0"/>
              </a:rPr>
              <a:t>closed questions</a:t>
            </a:r>
            <a:r>
              <a:rPr lang="en-GB" sz="1900" dirty="0" smtClean="0">
                <a:latin typeface="Georgia" panose="02040502050405020303" pitchFamily="18" charset="0"/>
              </a:rPr>
              <a:t>) are formed by changing the typical word order: </a:t>
            </a:r>
          </a:p>
          <a:p>
            <a:pPr marL="0" indent="0">
              <a:buNone/>
            </a:pPr>
            <a:r>
              <a:rPr lang="en-GB" sz="1900" dirty="0" smtClean="0">
                <a:latin typeface="Georgia" panose="02040502050405020303" pitchFamily="18" charset="0"/>
              </a:rPr>
              <a:t>we put first</a:t>
            </a:r>
            <a:r>
              <a:rPr lang="en-GB" sz="19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900" dirty="0" smtClean="0">
                <a:latin typeface="Georgia" panose="02040502050405020303" pitchFamily="18" charset="0"/>
              </a:rPr>
              <a:t>the</a:t>
            </a:r>
            <a:r>
              <a:rPr lang="cs-CZ" sz="19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auxiliary verb </a:t>
            </a:r>
            <a:r>
              <a:rPr lang="en-GB" sz="1900" dirty="0" smtClean="0">
                <a:latin typeface="Georgia" panose="02040502050405020303" pitchFamily="18" charset="0"/>
              </a:rPr>
              <a:t>(AV), then the</a:t>
            </a:r>
            <a:r>
              <a:rPr lang="cs-CZ" sz="1900" dirty="0" smtClean="0">
                <a:latin typeface="Georgia" panose="02040502050405020303" pitchFamily="18" charset="0"/>
              </a:rPr>
              <a:t> </a:t>
            </a: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 </a:t>
            </a:r>
            <a:r>
              <a:rPr lang="en-GB" sz="1900" dirty="0" smtClean="0">
                <a:latin typeface="Georgia" panose="02040502050405020303" pitchFamily="18" charset="0"/>
              </a:rPr>
              <a:t>(S) and then the</a:t>
            </a:r>
            <a:r>
              <a:rPr lang="cs-CZ" sz="1900" dirty="0" smtClean="0">
                <a:latin typeface="Georgia" panose="02040502050405020303" pitchFamily="18" charset="0"/>
              </a:rPr>
              <a:t> </a:t>
            </a:r>
            <a:r>
              <a:rPr lang="en-GB" sz="19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main verb</a:t>
            </a:r>
            <a:r>
              <a:rPr lang="en-GB" sz="1900" dirty="0" smtClean="0">
                <a:latin typeface="Georgia" panose="02040502050405020303" pitchFamily="18" charset="0"/>
              </a:rPr>
              <a:t>:</a:t>
            </a: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Georgia" pitchFamily="18" charset="0"/>
              </a:rPr>
              <a:t>Note that the short answers repeat the auxiliary.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itchFamily="18" charset="0"/>
              </a:rPr>
              <a:t>“Do you speak French</a:t>
            </a:r>
            <a:r>
              <a:rPr lang="en-GB" sz="1800" dirty="0" smtClean="0">
                <a:latin typeface="Georgia" pitchFamily="18" charset="0"/>
              </a:rPr>
              <a:t>?” → “</a:t>
            </a:r>
            <a:r>
              <a:rPr lang="en-GB" sz="1800" i="1" dirty="0" smtClean="0">
                <a:latin typeface="Georgia" pitchFamily="18" charset="0"/>
              </a:rPr>
              <a:t>Yes, I do.”</a:t>
            </a:r>
            <a:r>
              <a:rPr lang="en-GB" sz="1800" dirty="0" smtClean="0">
                <a:latin typeface="Georgia" pitchFamily="18" charset="0"/>
              </a:rPr>
              <a:t>/</a:t>
            </a:r>
            <a:r>
              <a:rPr lang="en-GB" sz="1800" i="1" dirty="0" smtClean="0">
                <a:latin typeface="Georgia" pitchFamily="18" charset="0"/>
              </a:rPr>
              <a:t> “No, I don’t</a:t>
            </a:r>
            <a:r>
              <a:rPr lang="en-GB" sz="1800" dirty="0" smtClean="0">
                <a:latin typeface="Georgia" pitchFamily="18" charset="0"/>
              </a:rPr>
              <a:t>.” 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797100"/>
              </p:ext>
            </p:extLst>
          </p:nvPr>
        </p:nvGraphicFramePr>
        <p:xfrm>
          <a:off x="323528" y="4005064"/>
          <a:ext cx="756084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493"/>
                <a:gridCol w="1597089"/>
                <a:gridCol w="2880258"/>
              </a:tblGrid>
              <a:tr h="14973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eorgia" pitchFamily="18" charset="0"/>
                        </a:rPr>
                        <a:t> S + (AV)</a:t>
                      </a:r>
                      <a:endParaRPr lang="cs-CZ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eorgia" pitchFamily="18" charset="0"/>
                        </a:rPr>
                        <a:t>               →</a:t>
                      </a:r>
                      <a:endParaRPr lang="cs-CZ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eorgia" pitchFamily="18" charset="0"/>
                        </a:rPr>
                        <a:t>AV + S</a:t>
                      </a:r>
                      <a:endParaRPr lang="cs-CZ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I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know </a:t>
                      </a:r>
                      <a:r>
                        <a:rPr lang="en-GB" b="0" noProof="0" dirty="0" smtClean="0">
                          <a:latin typeface="Georgia" pitchFamily="18" charset="0"/>
                        </a:rPr>
                        <a:t>him well. </a:t>
                      </a:r>
                      <a:endParaRPr lang="en-GB" b="0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latin typeface="Georgia" pitchFamily="18" charset="0"/>
                        </a:rPr>
                        <a:t>Do</a:t>
                      </a:r>
                      <a:r>
                        <a:rPr lang="en-GB" b="1" baseline="0" noProof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GB" b="0" baseline="0" noProof="0" dirty="0" smtClean="0">
                          <a:latin typeface="Georgia" pitchFamily="18" charset="0"/>
                        </a:rPr>
                        <a:t>you</a:t>
                      </a:r>
                      <a:r>
                        <a:rPr lang="en-GB" b="1" baseline="0" noProof="0" dirty="0" smtClean="0">
                          <a:latin typeface="Georgia" pitchFamily="18" charset="0"/>
                        </a:rPr>
                        <a:t> know </a:t>
                      </a:r>
                      <a:r>
                        <a:rPr lang="en-GB" b="0" baseline="0" noProof="0" dirty="0" smtClean="0">
                          <a:latin typeface="Georgia" pitchFamily="18" charset="0"/>
                        </a:rPr>
                        <a:t>him well?</a:t>
                      </a:r>
                      <a:endParaRPr lang="en-GB" b="0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They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have</a:t>
                      </a:r>
                      <a:r>
                        <a:rPr lang="en-GB" b="1" baseline="0" noProof="0" dirty="0" smtClean="0">
                          <a:latin typeface="Georgia" pitchFamily="18" charset="0"/>
                        </a:rPr>
                        <a:t> done 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it.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latin typeface="Georgia" pitchFamily="18" charset="0"/>
                        </a:rPr>
                        <a:t>Have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the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y </a:t>
                      </a:r>
                      <a:r>
                        <a:rPr lang="en-GB" b="1" baseline="0" noProof="0" dirty="0" smtClean="0">
                          <a:latin typeface="Georgia" pitchFamily="18" charset="0"/>
                        </a:rPr>
                        <a:t>done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 it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?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We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can start 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now.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latin typeface="Georgia" pitchFamily="18" charset="0"/>
                        </a:rPr>
                        <a:t>Can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we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start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now?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127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schemeClr val="bg1"/>
                </a:solidFill>
                <a:latin typeface="Georgia" pitchFamily="18" charset="0"/>
              </a:rPr>
              <a:t>Questions	</a:t>
            </a:r>
            <a:endParaRPr lang="en-GB" sz="24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err="1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-questions</a:t>
            </a:r>
            <a:endParaRPr lang="en-GB" sz="4000" b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79512" y="1268760"/>
            <a:ext cx="8305106" cy="514543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When do you usually leave work? 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Which projects are you working on?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Who did you speak to? </a:t>
            </a:r>
          </a:p>
          <a:p>
            <a:pPr marL="0" indent="0">
              <a:buNone/>
            </a:pPr>
            <a:r>
              <a:rPr lang="en-GB" sz="1800" i="1" dirty="0" smtClean="0">
                <a:latin typeface="Georgia" panose="02040502050405020303" pitchFamily="18" charset="0"/>
              </a:rPr>
              <a:t>Why have you decided to increase prices? </a:t>
            </a:r>
          </a:p>
          <a:p>
            <a:pPr marL="0" indent="0">
              <a:buNone/>
            </a:pPr>
            <a:endParaRPr lang="en-GB" sz="11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Questions with question words –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when, which, how, etc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.</a:t>
            </a:r>
            <a:r>
              <a:rPr lang="en-GB" sz="2000" dirty="0" smtClean="0">
                <a:latin typeface="Georgia" panose="02040502050405020303" pitchFamily="18" charset="0"/>
              </a:rPr>
              <a:t>, are called </a:t>
            </a:r>
            <a:r>
              <a:rPr lang="en-GB" sz="2000" b="1" dirty="0" err="1" smtClean="0">
                <a:latin typeface="Georgia" panose="02040502050405020303" pitchFamily="18" charset="0"/>
              </a:rPr>
              <a:t>wh</a:t>
            </a:r>
            <a:r>
              <a:rPr lang="en-GB" sz="2000" b="1" dirty="0" smtClean="0">
                <a:latin typeface="Georgia" panose="02040502050405020303" pitchFamily="18" charset="0"/>
              </a:rPr>
              <a:t>-questions</a:t>
            </a:r>
            <a:r>
              <a:rPr lang="en-GB" sz="2000" dirty="0" smtClean="0">
                <a:latin typeface="Georgia" panose="02040502050405020303" pitchFamily="18" charset="0"/>
              </a:rPr>
              <a:t> or </a:t>
            </a:r>
            <a:r>
              <a:rPr lang="en-GB" sz="2000" b="1" cap="small" dirty="0" smtClean="0">
                <a:latin typeface="Georgia" panose="02040502050405020303" pitchFamily="18" charset="0"/>
              </a:rPr>
              <a:t>open questions</a:t>
            </a:r>
            <a:r>
              <a:rPr lang="en-GB" sz="2000" dirty="0" smtClean="0">
                <a:latin typeface="Georgia" panose="02040502050405020303" pitchFamily="18" charset="0"/>
              </a:rPr>
              <a:t>. After the question word we use the same structure as </a:t>
            </a:r>
            <a:r>
              <a:rPr lang="cs-CZ" sz="2000" dirty="0" smtClean="0">
                <a:latin typeface="Georgia" panose="02040502050405020303" pitchFamily="18" charset="0"/>
              </a:rPr>
              <a:t>in </a:t>
            </a:r>
            <a:r>
              <a:rPr lang="en-GB" sz="2000" dirty="0" smtClean="0">
                <a:latin typeface="Georgia" panose="02040502050405020303" pitchFamily="18" charset="0"/>
              </a:rPr>
              <a:t>yes-no questions: </a:t>
            </a:r>
            <a:endParaRPr lang="cs-CZ" sz="2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Georgia" panose="02040502050405020303" pitchFamily="18" charset="0"/>
              </a:rPr>
              <a:t>we put first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000" dirty="0" smtClean="0">
                <a:latin typeface="Georgia" panose="02040502050405020303" pitchFamily="18" charset="0"/>
              </a:rPr>
              <a:t>the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auxiliary verb </a:t>
            </a:r>
            <a:r>
              <a:rPr lang="en-GB" sz="2000" dirty="0" smtClean="0">
                <a:latin typeface="Georgia" panose="02040502050405020303" pitchFamily="18" charset="0"/>
              </a:rPr>
              <a:t>(AV), then the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 </a:t>
            </a:r>
            <a:r>
              <a:rPr lang="en-GB" sz="2000" dirty="0" smtClean="0">
                <a:latin typeface="Georgia" panose="02040502050405020303" pitchFamily="18" charset="0"/>
              </a:rPr>
              <a:t>(S) and then the</a:t>
            </a:r>
            <a:r>
              <a:rPr lang="cs-CZ" sz="2000" dirty="0" smtClean="0">
                <a:latin typeface="Georgia" panose="02040502050405020303" pitchFamily="18" charset="0"/>
              </a:rPr>
              <a:t> </a:t>
            </a: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main verb</a:t>
            </a:r>
            <a:r>
              <a:rPr lang="en-GB" sz="2000" dirty="0" smtClean="0">
                <a:latin typeface="Georgia" panose="02040502050405020303" pitchFamily="18" charset="0"/>
              </a:rPr>
              <a:t>:</a:t>
            </a: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18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10414"/>
              </p:ext>
            </p:extLst>
          </p:nvPr>
        </p:nvGraphicFramePr>
        <p:xfrm>
          <a:off x="323528" y="4869160"/>
          <a:ext cx="799288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493"/>
                <a:gridCol w="1597089"/>
                <a:gridCol w="3312306"/>
              </a:tblGrid>
              <a:tr h="14973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eorgia" pitchFamily="18" charset="0"/>
                        </a:rPr>
                        <a:t> S + (AV)</a:t>
                      </a:r>
                      <a:endParaRPr lang="cs-CZ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Georgia" pitchFamily="18" charset="0"/>
                        </a:rPr>
                        <a:t>               →</a:t>
                      </a:r>
                      <a:endParaRPr lang="cs-CZ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question word + AV + S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I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will be</a:t>
                      </a:r>
                      <a:r>
                        <a:rPr lang="en-GB" b="0" baseline="0" noProof="0" dirty="0" smtClean="0">
                          <a:latin typeface="Georgia" pitchFamily="18" charset="0"/>
                        </a:rPr>
                        <a:t> back soon.</a:t>
                      </a:r>
                      <a:r>
                        <a:rPr lang="en-GB" b="0" noProof="0" dirty="0" smtClean="0">
                          <a:latin typeface="Georgia" pitchFamily="18" charset="0"/>
                        </a:rPr>
                        <a:t> </a:t>
                      </a:r>
                      <a:endParaRPr lang="en-GB" b="0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noProof="0" smtClean="0">
                          <a:latin typeface="Georgia" pitchFamily="18" charset="0"/>
                        </a:rPr>
                        <a:t>When</a:t>
                      </a:r>
                      <a:r>
                        <a:rPr lang="en-GB" b="1" noProof="0" smtClean="0">
                          <a:latin typeface="Georgia" pitchFamily="18" charset="0"/>
                        </a:rPr>
                        <a:t> will </a:t>
                      </a:r>
                      <a:r>
                        <a:rPr lang="en-GB" b="0" baseline="0" noProof="0" smtClean="0">
                          <a:latin typeface="Georgia" pitchFamily="18" charset="0"/>
                        </a:rPr>
                        <a:t>you</a:t>
                      </a:r>
                      <a:r>
                        <a:rPr lang="en-GB" b="1" baseline="0" noProof="0" smtClean="0">
                          <a:latin typeface="Georgia" pitchFamily="18" charset="0"/>
                        </a:rPr>
                        <a:t> be </a:t>
                      </a:r>
                      <a:r>
                        <a:rPr lang="en-GB" b="0" baseline="0" noProof="0" smtClean="0">
                          <a:latin typeface="Georgia" pitchFamily="18" charset="0"/>
                        </a:rPr>
                        <a:t>back?</a:t>
                      </a:r>
                      <a:endParaRPr lang="en-GB" b="0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He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went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home.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noProof="0" smtClean="0">
                          <a:latin typeface="Georgia" pitchFamily="18" charset="0"/>
                        </a:rPr>
                        <a:t>Where</a:t>
                      </a:r>
                      <a:r>
                        <a:rPr lang="en-GB" b="1" noProof="0" smtClean="0">
                          <a:latin typeface="Georgia" pitchFamily="18" charset="0"/>
                        </a:rPr>
                        <a:t> did </a:t>
                      </a:r>
                      <a:r>
                        <a:rPr lang="en-GB" b="0" noProof="0" smtClean="0">
                          <a:latin typeface="Georgia" pitchFamily="18" charset="0"/>
                        </a:rPr>
                        <a:t>he</a:t>
                      </a:r>
                      <a:r>
                        <a:rPr lang="en-GB" b="1" noProof="0" smtClean="0">
                          <a:latin typeface="Georgia" pitchFamily="18" charset="0"/>
                        </a:rPr>
                        <a:t> go?</a:t>
                      </a:r>
                      <a:endParaRPr lang="en-GB" noProof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1548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I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have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spoken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to him.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                →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noProof="0" dirty="0" smtClean="0">
                          <a:latin typeface="Georgia" pitchFamily="18" charset="0"/>
                        </a:rPr>
                        <a:t>Who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 have </a:t>
                      </a:r>
                      <a:r>
                        <a:rPr lang="en-GB" b="0" noProof="0" dirty="0" smtClean="0">
                          <a:latin typeface="Georgia" pitchFamily="18" charset="0"/>
                        </a:rPr>
                        <a:t>you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 spoken </a:t>
                      </a:r>
                      <a:r>
                        <a:rPr lang="en-GB" b="0" noProof="0" dirty="0" smtClean="0">
                          <a:latin typeface="Georgia" pitchFamily="18" charset="0"/>
                        </a:rPr>
                        <a:t>to</a:t>
                      </a:r>
                      <a:r>
                        <a:rPr lang="en-GB" b="1" noProof="0" dirty="0" smtClean="0">
                          <a:latin typeface="Georgia" pitchFamily="18" charset="0"/>
                        </a:rPr>
                        <a:t>? 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42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question words and phrases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824536"/>
          </a:xfrm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latin typeface="Georgia" panose="02040502050405020303" pitchFamily="18" charset="0"/>
              </a:rPr>
              <a:t>Question words are: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what, when, where, which, who, whose, why </a:t>
            </a:r>
            <a:r>
              <a:rPr lang="en-US" sz="2400" dirty="0" smtClean="0">
                <a:latin typeface="Georgia" panose="02040502050405020303" pitchFamily="18" charset="0"/>
              </a:rPr>
              <a:t>and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how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US" sz="2400" b="1" i="1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Georgia" panose="02040502050405020303" pitchFamily="18" charset="0"/>
              </a:rPr>
              <a:t>We often use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</a:t>
            </a:r>
            <a:r>
              <a:rPr lang="en-US" sz="2400" dirty="0" smtClean="0">
                <a:latin typeface="Georgia" panose="02040502050405020303" pitchFamily="18" charset="0"/>
              </a:rPr>
              <a:t> and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</a:t>
            </a:r>
            <a:r>
              <a:rPr lang="en-US" sz="2400" dirty="0" smtClean="0">
                <a:latin typeface="Georgia" panose="02040502050405020303" pitchFamily="18" charset="0"/>
              </a:rPr>
              <a:t> with a noun.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 </a:t>
            </a:r>
            <a:r>
              <a:rPr lang="en-US" sz="2400" b="1" i="1" dirty="0" smtClean="0">
                <a:latin typeface="Georgia" panose="02040502050405020303" pitchFamily="18" charset="0"/>
              </a:rPr>
              <a:t>areas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i="1" dirty="0" smtClean="0">
                <a:latin typeface="Georgia" panose="02040502050405020303" pitchFamily="18" charset="0"/>
              </a:rPr>
              <a:t>do we need to improve?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 </a:t>
            </a:r>
            <a:r>
              <a:rPr lang="en-US" sz="2400" b="1" i="1" dirty="0" smtClean="0">
                <a:latin typeface="Georgia" panose="02040502050405020303" pitchFamily="18" charset="0"/>
              </a:rPr>
              <a:t>customer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i="1" dirty="0" smtClean="0">
                <a:latin typeface="Georgia" panose="02040502050405020303" pitchFamily="18" charset="0"/>
              </a:rPr>
              <a:t>called?</a:t>
            </a:r>
          </a:p>
          <a:p>
            <a:pPr marL="0" indent="0">
              <a:buNone/>
            </a:pPr>
            <a:endParaRPr lang="en-US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Georgia" panose="02040502050405020303" pitchFamily="18" charset="0"/>
              </a:rPr>
              <a:t>We can use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 of </a:t>
            </a:r>
            <a:r>
              <a:rPr lang="en-US" sz="2400" dirty="0" smtClean="0">
                <a:latin typeface="Georgia" panose="02040502050405020303" pitchFamily="18" charset="0"/>
              </a:rPr>
              <a:t>or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 one </a:t>
            </a:r>
            <a:r>
              <a:rPr lang="en-US" sz="2400" dirty="0" smtClean="0">
                <a:latin typeface="Georgia" panose="02040502050405020303" pitchFamily="18" charset="0"/>
              </a:rPr>
              <a:t>but not </a:t>
            </a:r>
            <a:r>
              <a:rPr lang="en-US" sz="2400" i="1" strike="sngStrike" dirty="0" smtClean="0">
                <a:latin typeface="Georgia" panose="02040502050405020303" pitchFamily="18" charset="0"/>
              </a:rPr>
              <a:t>what of  </a:t>
            </a:r>
            <a:r>
              <a:rPr lang="en-US" sz="2400" dirty="0" smtClean="0">
                <a:latin typeface="Georgia" panose="02040502050405020303" pitchFamily="18" charset="0"/>
              </a:rPr>
              <a:t>and </a:t>
            </a:r>
            <a:r>
              <a:rPr lang="en-US" sz="2400" i="1" strike="sngStrike" dirty="0" smtClean="0">
                <a:latin typeface="Georgia" panose="02040502050405020303" pitchFamily="18" charset="0"/>
              </a:rPr>
              <a:t>what one</a:t>
            </a:r>
            <a:r>
              <a:rPr lang="en-US" sz="2400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 of </a:t>
            </a:r>
            <a:r>
              <a:rPr lang="en-US" sz="2400" i="1" dirty="0" smtClean="0">
                <a:latin typeface="Georgia" panose="02040502050405020303" pitchFamily="18" charset="0"/>
              </a:rPr>
              <a:t>the proposals did you accept?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 one </a:t>
            </a:r>
            <a:r>
              <a:rPr lang="en-US" sz="2400" i="1" dirty="0" smtClean="0">
                <a:latin typeface="Georgia" panose="02040502050405020303" pitchFamily="18" charset="0"/>
              </a:rPr>
              <a:t>did you accept?</a:t>
            </a:r>
          </a:p>
          <a:p>
            <a:pPr marL="0" indent="0">
              <a:buNone/>
            </a:pPr>
            <a:endParaRPr lang="en-US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Georgia" panose="02040502050405020303" pitchFamily="18" charset="0"/>
              </a:rPr>
              <a:t>We can use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how + </a:t>
            </a:r>
            <a:r>
              <a:rPr lang="en-US" sz="2400" b="1" dirty="0" smtClean="0">
                <a:latin typeface="Georgia" panose="02040502050405020303" pitchFamily="18" charset="0"/>
              </a:rPr>
              <a:t>adjective/adverb</a:t>
            </a:r>
            <a:r>
              <a:rPr lang="en-US" sz="2400" dirty="0" smtClean="0">
                <a:latin typeface="Georgia" panose="02040502050405020303" pitchFamily="18" charset="0"/>
              </a:rPr>
              <a:t>: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how long, how many, how much, how old, how far, how often, how fast </a:t>
            </a:r>
            <a:r>
              <a:rPr lang="en-US" sz="2400" dirty="0" smtClean="0">
                <a:latin typeface="Georgia" panose="02040502050405020303" pitchFamily="18" charset="0"/>
              </a:rPr>
              <a:t>etc.</a:t>
            </a:r>
          </a:p>
          <a:p>
            <a:pPr marL="0" indent="0">
              <a:buNone/>
            </a:pP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How </a:t>
            </a:r>
            <a:r>
              <a:rPr lang="en-US" sz="2400" b="1" i="1" dirty="0" smtClean="0">
                <a:latin typeface="Georgia" panose="02040502050405020303" pitchFamily="18" charset="0"/>
              </a:rPr>
              <a:t>important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is the meeting?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How </a:t>
            </a:r>
            <a:r>
              <a:rPr lang="en-GB" sz="2400" b="1" i="1" dirty="0" smtClean="0">
                <a:latin typeface="Georgia" panose="02040502050405020303" pitchFamily="18" charset="0"/>
              </a:rPr>
              <a:t>long</a:t>
            </a:r>
            <a:r>
              <a:rPr lang="en-GB" sz="24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GB" sz="2400" dirty="0" smtClean="0">
                <a:latin typeface="Georgia" panose="02040502050405020303" pitchFamily="18" charset="0"/>
              </a:rPr>
              <a:t>will the meeting last?</a:t>
            </a:r>
          </a:p>
          <a:p>
            <a:pPr marL="0" indent="0">
              <a:buNone/>
            </a:pP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u="sng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 or which?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824536"/>
          </a:xfrm>
          <a:solidFill>
            <a:schemeClr val="bg1">
              <a:lumMod val="85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3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900" dirty="0" smtClean="0">
                <a:latin typeface="Georgia" pitchFamily="18" charset="0"/>
              </a:rPr>
              <a:t>1.</a:t>
            </a:r>
            <a:r>
              <a:rPr lang="cs-CZ" sz="29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GB" sz="29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Which</a:t>
            </a:r>
            <a:r>
              <a:rPr lang="en-GB" sz="2900" i="1" dirty="0" smtClean="0">
                <a:latin typeface="Georgia" pitchFamily="18" charset="0"/>
              </a:rPr>
              <a:t> colour do you like, pink or blue? </a:t>
            </a:r>
            <a:endParaRPr lang="en-GB" sz="29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900" dirty="0" smtClean="0">
                <a:latin typeface="Georgia" pitchFamily="18" charset="0"/>
              </a:rPr>
              <a:t>2.</a:t>
            </a:r>
            <a:r>
              <a:rPr lang="cs-CZ" sz="29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n-GB" sz="29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What</a:t>
            </a:r>
            <a:r>
              <a:rPr lang="en-GB" sz="2900" i="1" dirty="0" smtClean="0">
                <a:latin typeface="Georgia" pitchFamily="18" charset="0"/>
              </a:rPr>
              <a:t> colour do you like?</a:t>
            </a:r>
            <a:r>
              <a:rPr lang="en-GB" sz="2900" dirty="0" smtClean="0">
                <a:latin typeface="Georgia" pitchFamily="18" charset="0"/>
              </a:rPr>
              <a:t> </a:t>
            </a:r>
            <a:endParaRPr lang="en-GB" sz="2900" b="1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en-GB" sz="24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en-GB" sz="2900" dirty="0" smtClean="0">
                <a:latin typeface="Georgia" panose="02040502050405020303" pitchFamily="18" charset="0"/>
              </a:rPr>
              <a:t>We use </a:t>
            </a:r>
            <a:r>
              <a:rPr lang="en-GB" sz="29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</a:t>
            </a:r>
            <a:r>
              <a:rPr lang="en-GB" sz="2900" dirty="0" smtClean="0">
                <a:latin typeface="Georgia" panose="02040502050405020303" pitchFamily="18" charset="0"/>
              </a:rPr>
              <a:t> when we are thinking about </a:t>
            </a:r>
            <a:r>
              <a:rPr lang="en-GB" sz="2900" b="1" dirty="0" smtClean="0">
                <a:latin typeface="Georgia" panose="02040502050405020303" pitchFamily="18" charset="0"/>
              </a:rPr>
              <a:t>a small number of possibilities</a:t>
            </a:r>
            <a:r>
              <a:rPr lang="en-GB" sz="2900" dirty="0" smtClean="0">
                <a:latin typeface="Georgia" panose="02040502050405020303" pitchFamily="18" charset="0"/>
              </a:rPr>
              <a:t> (perhaps 2, 3 or 4)</a:t>
            </a:r>
            <a:r>
              <a:rPr lang="cs-CZ" sz="2900" dirty="0" smtClean="0">
                <a:latin typeface="Georgia" panose="02040502050405020303" pitchFamily="18" charset="0"/>
              </a:rPr>
              <a:t>:</a:t>
            </a:r>
            <a:endParaRPr lang="en-GB" sz="2900" dirty="0" smtClean="0">
              <a:latin typeface="Georgia" panose="02040502050405020303" pitchFamily="18" charset="0"/>
            </a:endParaRPr>
          </a:p>
          <a:p>
            <a:pPr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 </a:t>
            </a:r>
          </a:p>
          <a:p>
            <a:pPr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           </a:t>
            </a:r>
          </a:p>
          <a:p>
            <a:pPr>
              <a:buNone/>
            </a:pPr>
            <a:endParaRPr lang="en-GB" sz="2800" dirty="0" smtClean="0">
              <a:latin typeface="Georgia" pitchFamily="18" charset="0"/>
            </a:endParaRPr>
          </a:p>
          <a:p>
            <a:pPr>
              <a:buNone/>
            </a:pPr>
            <a:r>
              <a:rPr lang="en-GB" sz="29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What</a:t>
            </a:r>
            <a:r>
              <a:rPr lang="en-GB" sz="2900" dirty="0" smtClean="0">
                <a:latin typeface="Georgia" pitchFamily="18" charset="0"/>
              </a:rPr>
              <a:t> is more </a:t>
            </a:r>
            <a:r>
              <a:rPr lang="en-GB" sz="2900" b="1" dirty="0" smtClean="0">
                <a:latin typeface="Georgia" pitchFamily="18" charset="0"/>
              </a:rPr>
              <a:t>general</a:t>
            </a:r>
            <a:r>
              <a:rPr lang="en-GB" sz="2900" dirty="0" smtClean="0">
                <a:latin typeface="Georgia" pitchFamily="18" charset="0"/>
              </a:rPr>
              <a:t>:</a:t>
            </a:r>
          </a:p>
          <a:p>
            <a:pPr>
              <a:buNone/>
            </a:pPr>
            <a:endParaRPr lang="cs-CZ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itchFamily="18" charset="0"/>
              </a:rPr>
              <a:t>	  </a:t>
            </a:r>
          </a:p>
          <a:p>
            <a:pPr marL="0" indent="0">
              <a:buNone/>
            </a:pP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u="sng" dirty="0" smtClean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/>
        </p:nvGraphicFramePr>
        <p:xfrm>
          <a:off x="1691680" y="4221088"/>
          <a:ext cx="295232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</a:tblGrid>
              <a:tr h="365760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? or ? or ? or ? or ?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/>
        </p:nvGraphicFramePr>
        <p:xfrm>
          <a:off x="179512" y="5373216"/>
          <a:ext cx="85324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? or ? or ? or ? or ? or ? or ? or ? or ? or ? or ? or ? or ? or ? or? or ? or ?  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5076056" y="205155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eorgia" pitchFamily="18" charset="0"/>
              </a:rPr>
              <a:t>= </a:t>
            </a:r>
            <a:r>
              <a:rPr lang="en-GB" sz="2000" dirty="0" smtClean="0">
                <a:latin typeface="Georgia" pitchFamily="18" charset="0"/>
              </a:rPr>
              <a:t>we choose from </a:t>
            </a:r>
            <a:r>
              <a:rPr lang="en-GB" sz="2000" b="1" dirty="0" smtClean="0">
                <a:latin typeface="Georgia" pitchFamily="18" charset="0"/>
              </a:rPr>
              <a:t>two colours 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2596842"/>
            <a:ext cx="5616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Georgia" pitchFamily="18" charset="0"/>
              </a:rPr>
              <a:t>= it can be any colour, the choice is </a:t>
            </a:r>
            <a:r>
              <a:rPr lang="en-GB" sz="2000" b="1" dirty="0" smtClean="0">
                <a:latin typeface="Georgia" pitchFamily="18" charset="0"/>
              </a:rPr>
              <a:t>unlimited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-9939" y="2433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	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 verb to be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2000" b="1" i="1" dirty="0" smtClean="0">
                <a:latin typeface="Georgia" panose="02040502050405020303" pitchFamily="18" charset="0"/>
              </a:rPr>
              <a:t>Is</a:t>
            </a:r>
            <a:r>
              <a:rPr lang="en-GB" sz="2000" i="1" dirty="0" smtClean="0">
                <a:latin typeface="Georgia" panose="02040502050405020303" pitchFamily="18" charset="0"/>
              </a:rPr>
              <a:t> David from England?</a:t>
            </a:r>
          </a:p>
          <a:p>
            <a:pPr marL="0" indent="0">
              <a:buNone/>
            </a:pPr>
            <a:r>
              <a:rPr lang="en-GB" sz="2000" b="1" i="1" dirty="0" smtClean="0">
                <a:latin typeface="Georgia" panose="02040502050405020303" pitchFamily="18" charset="0"/>
              </a:rPr>
              <a:t>Are </a:t>
            </a:r>
            <a:r>
              <a:rPr lang="en-GB" sz="2000" i="1" dirty="0" smtClean="0">
                <a:latin typeface="Georgia" panose="02040502050405020303" pitchFamily="18" charset="0"/>
              </a:rPr>
              <a:t>you ready?</a:t>
            </a:r>
          </a:p>
          <a:p>
            <a:pPr marL="0" indent="0">
              <a:buNone/>
            </a:pPr>
            <a:r>
              <a:rPr lang="en-GB" sz="2000" b="1" i="1" dirty="0" smtClean="0">
                <a:latin typeface="Georgia" panose="02040502050405020303" pitchFamily="18" charset="0"/>
              </a:rPr>
              <a:t>Was </a:t>
            </a:r>
            <a:r>
              <a:rPr lang="en-GB" sz="2000" i="1" dirty="0" smtClean="0">
                <a:latin typeface="Georgia" panose="02040502050405020303" pitchFamily="18" charset="0"/>
              </a:rPr>
              <a:t>it a useful trip?</a:t>
            </a:r>
          </a:p>
          <a:p>
            <a:pPr marL="0" indent="0">
              <a:buNone/>
            </a:pPr>
            <a:r>
              <a:rPr lang="en-GB" sz="2000" b="1" i="1" dirty="0" smtClean="0">
                <a:latin typeface="Georgia" panose="02040502050405020303" pitchFamily="18" charset="0"/>
              </a:rPr>
              <a:t>Were</a:t>
            </a:r>
            <a:r>
              <a:rPr lang="en-GB" sz="2000" i="1" dirty="0" smtClean="0">
                <a:latin typeface="Georgia" panose="02040502050405020303" pitchFamily="18" charset="0"/>
              </a:rPr>
              <a:t> his answers correct?</a:t>
            </a:r>
          </a:p>
          <a:p>
            <a:pPr marL="0" indent="0">
              <a:buNone/>
            </a:pPr>
            <a:endParaRPr lang="en-GB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In questions with the verb</a:t>
            </a:r>
            <a:r>
              <a:rPr lang="en-GB" sz="2400" b="1" dirty="0" smtClean="0">
                <a:latin typeface="Georgia" panose="02040502050405020303" pitchFamily="18" charset="0"/>
              </a:rPr>
              <a:t> to be</a:t>
            </a:r>
            <a:r>
              <a:rPr lang="en-GB" sz="2400" dirty="0" smtClean="0">
                <a:latin typeface="Georgia" panose="02040502050405020303" pitchFamily="18" charset="0"/>
              </a:rPr>
              <a:t>,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 no auxiliary verb </a:t>
            </a:r>
            <a:r>
              <a:rPr lang="en-GB" sz="2400" dirty="0" smtClean="0">
                <a:latin typeface="Georgia" panose="02040502050405020303" pitchFamily="18" charset="0"/>
              </a:rPr>
              <a:t>(AV) is used. The verb </a:t>
            </a:r>
            <a:r>
              <a:rPr lang="en-GB" sz="2400" b="1" dirty="0" smtClean="0">
                <a:latin typeface="Georgia" panose="02040502050405020303" pitchFamily="18" charset="0"/>
              </a:rPr>
              <a:t>to be </a:t>
            </a:r>
            <a:r>
              <a:rPr lang="en-GB" sz="2400" dirty="0" smtClean="0">
                <a:latin typeface="Georgia" panose="02040502050405020303" pitchFamily="18" charset="0"/>
              </a:rPr>
              <a:t>goes </a:t>
            </a:r>
            <a:r>
              <a:rPr lang="en-GB" sz="2400" u="sng" dirty="0" smtClean="0">
                <a:latin typeface="Georgia" panose="02040502050405020303" pitchFamily="18" charset="0"/>
              </a:rPr>
              <a:t>before</a:t>
            </a:r>
            <a:r>
              <a:rPr lang="en-GB" sz="2400" dirty="0" smtClean="0">
                <a:latin typeface="Georgia" panose="02040502050405020303" pitchFamily="18" charset="0"/>
              </a:rPr>
              <a:t>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 subject </a:t>
            </a:r>
            <a:r>
              <a:rPr lang="en-GB" sz="2400" dirty="0" smtClean="0">
                <a:latin typeface="Georgia" panose="02040502050405020303" pitchFamily="18" charset="0"/>
              </a:rPr>
              <a:t>(S).</a:t>
            </a: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i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67544" y="4869160"/>
          <a:ext cx="7128792" cy="1233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9892"/>
                <a:gridCol w="1010492"/>
                <a:gridCol w="2918408"/>
              </a:tblGrid>
              <a:tr h="290565"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S + to be</a:t>
                      </a:r>
                      <a:endParaRPr lang="en-GB" b="1" noProof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smtClean="0">
                          <a:solidFill>
                            <a:schemeClr val="bg1"/>
                          </a:solidFill>
                          <a:latin typeface="Georgia" pitchFamily="18" charset="0"/>
                        </a:rPr>
                        <a:t>to be + S</a:t>
                      </a:r>
                      <a:endParaRPr lang="en-GB" b="1" noProof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290565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It </a:t>
                      </a:r>
                      <a:r>
                        <a:rPr lang="en-GB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is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time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 for a meeting.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noProof="0" dirty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Is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it time for a meeting?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01523">
                <a:tc>
                  <a:txBody>
                    <a:bodyPr/>
                    <a:lstStyle/>
                    <a:p>
                      <a:r>
                        <a:rPr lang="en-GB" noProof="0" dirty="0" smtClean="0">
                          <a:latin typeface="Georgia" pitchFamily="18" charset="0"/>
                        </a:rPr>
                        <a:t>I </a:t>
                      </a:r>
                      <a:r>
                        <a:rPr lang="en-GB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am</a:t>
                      </a:r>
                      <a:r>
                        <a:rPr lang="en-GB" noProof="0" dirty="0" smtClean="0">
                          <a:latin typeface="Georgia" pitchFamily="18" charset="0"/>
                        </a:rPr>
                        <a:t> here on business.</a:t>
                      </a:r>
                      <a:endParaRPr lang="en-GB" noProof="0" dirty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noProof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→</a:t>
                      </a:r>
                      <a:endParaRPr lang="en-GB" noProof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 smtClean="0">
                          <a:solidFill>
                            <a:schemeClr val="tx1"/>
                          </a:solidFill>
                          <a:latin typeface="Georgia" pitchFamily="18" charset="0"/>
                        </a:rPr>
                        <a:t>Are</a:t>
                      </a:r>
                      <a:r>
                        <a:rPr lang="en-GB" baseline="0" noProof="0" dirty="0" smtClean="0">
                          <a:latin typeface="Georgia" pitchFamily="18" charset="0"/>
                        </a:rPr>
                        <a:t> you here on business?</a:t>
                      </a:r>
                      <a:endParaRPr lang="en-GB" noProof="0" dirty="0" smtClean="0">
                        <a:latin typeface="Georgia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3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 questions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Who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latin typeface="Georgia" panose="02040502050405020303" pitchFamily="18" charset="0"/>
              </a:rPr>
              <a:t>takes care </a:t>
            </a:r>
            <a:r>
              <a:rPr lang="en-GB" sz="2000" i="1" dirty="0" smtClean="0">
                <a:latin typeface="Georgia" panose="02040502050405020303" pitchFamily="18" charset="0"/>
              </a:rPr>
              <a:t>of orders? →</a:t>
            </a:r>
            <a:r>
              <a:rPr lang="en-GB" sz="2000" i="1" dirty="0" smtClean="0">
                <a:latin typeface="Calibri"/>
              </a:rPr>
              <a:t> 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Sandra</a:t>
            </a:r>
            <a:r>
              <a:rPr lang="en-GB" sz="2000" i="1" dirty="0" smtClean="0">
                <a:latin typeface="Georgia" pitchFamily="18" charset="0"/>
              </a:rPr>
              <a:t> </a:t>
            </a:r>
            <a:r>
              <a:rPr lang="en-GB" sz="2000" b="1" i="1" dirty="0" smtClean="0">
                <a:latin typeface="Georgia" pitchFamily="18" charset="0"/>
              </a:rPr>
              <a:t>takes care </a:t>
            </a:r>
            <a:r>
              <a:rPr lang="en-GB" sz="2000" i="1" dirty="0" smtClean="0">
                <a:latin typeface="Georgia" pitchFamily="18" charset="0"/>
              </a:rPr>
              <a:t>of them.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latin typeface="Georgia" panose="02040502050405020303" pitchFamily="18" charset="0"/>
              </a:rPr>
              <a:t>happened</a:t>
            </a:r>
            <a:r>
              <a:rPr lang="en-GB" sz="2000" i="1" dirty="0" smtClean="0">
                <a:latin typeface="Georgia" panose="02040502050405020303" pitchFamily="18" charset="0"/>
              </a:rPr>
              <a:t> next? →</a:t>
            </a:r>
            <a:r>
              <a:rPr lang="en-GB" sz="2000" i="1" dirty="0" smtClean="0"/>
              <a:t> 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Nothing</a:t>
            </a:r>
            <a:r>
              <a:rPr lang="en-GB" sz="2000" i="1" dirty="0" smtClean="0">
                <a:latin typeface="Georgia" pitchFamily="18" charset="0"/>
              </a:rPr>
              <a:t> </a:t>
            </a:r>
            <a:r>
              <a:rPr lang="en-GB" sz="2000" b="1" i="1" dirty="0" smtClean="0">
                <a:latin typeface="Georgia" pitchFamily="18" charset="0"/>
              </a:rPr>
              <a:t>happened</a:t>
            </a:r>
            <a:r>
              <a:rPr lang="en-GB" sz="2000" i="1" dirty="0" smtClean="0">
                <a:latin typeface="Georgia" pitchFamily="18" charset="0"/>
              </a:rPr>
              <a:t> next.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customer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latin typeface="Georgia" panose="02040502050405020303" pitchFamily="18" charset="0"/>
              </a:rPr>
              <a:t>called</a:t>
            </a:r>
            <a:r>
              <a:rPr lang="en-GB" sz="2000" i="1" dirty="0" smtClean="0">
                <a:latin typeface="Georgia" panose="02040502050405020303" pitchFamily="18" charset="0"/>
              </a:rPr>
              <a:t> you? →</a:t>
            </a:r>
            <a:r>
              <a:rPr lang="en-GB" sz="2000" i="1" dirty="0" smtClean="0"/>
              <a:t>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Mr. Smith </a:t>
            </a:r>
            <a:r>
              <a:rPr lang="en-GB" sz="2000" b="1" i="1" dirty="0" smtClean="0">
                <a:latin typeface="Georgia" pitchFamily="18" charset="0"/>
              </a:rPr>
              <a:t>called</a:t>
            </a:r>
            <a:r>
              <a:rPr lang="en-GB" sz="2000" i="1" dirty="0" smtClean="0">
                <a:latin typeface="Georgia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If the question word (</a:t>
            </a:r>
            <a:r>
              <a:rPr lang="en-GB" sz="2400" i="1" dirty="0" smtClean="0">
                <a:latin typeface="Georgia" panose="02040502050405020303" pitchFamily="18" charset="0"/>
              </a:rPr>
              <a:t>who/what/which</a:t>
            </a:r>
            <a:r>
              <a:rPr lang="en-GB" sz="2400" dirty="0" smtClean="0">
                <a:latin typeface="Georgia" panose="02040502050405020303" pitchFamily="18" charset="0"/>
              </a:rPr>
              <a:t>) is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</a:t>
            </a:r>
            <a:r>
              <a:rPr lang="en-GB" sz="2400" dirty="0" smtClean="0">
                <a:latin typeface="Georgia" panose="02040502050405020303" pitchFamily="18" charset="0"/>
              </a:rPr>
              <a:t> of the question, </a:t>
            </a:r>
            <a:r>
              <a:rPr lang="en-GB" sz="2400" b="1" dirty="0" smtClean="0">
                <a:latin typeface="Georgia" panose="02040502050405020303" pitchFamily="18" charset="0"/>
              </a:rPr>
              <a:t>do not use </a:t>
            </a:r>
            <a:r>
              <a:rPr lang="en-GB" sz="2400" dirty="0" smtClean="0">
                <a:latin typeface="Georgia" panose="02040502050405020303" pitchFamily="18" charset="0"/>
              </a:rPr>
              <a:t>auxiliaries (</a:t>
            </a:r>
            <a:r>
              <a:rPr lang="en-GB" sz="2400" i="1" dirty="0" smtClean="0">
                <a:latin typeface="Georgia" panose="02040502050405020303" pitchFamily="18" charset="0"/>
              </a:rPr>
              <a:t>do/does/did</a:t>
            </a:r>
            <a:r>
              <a:rPr lang="en-GB" sz="2400" dirty="0" smtClean="0">
                <a:latin typeface="Georgia" panose="02040502050405020303" pitchFamily="18" charset="0"/>
              </a:rPr>
              <a:t>) and </a:t>
            </a:r>
            <a:r>
              <a:rPr lang="en-GB" sz="2400" b="1" dirty="0" smtClean="0">
                <a:latin typeface="Georgia" panose="02040502050405020303" pitchFamily="18" charset="0"/>
              </a:rPr>
              <a:t>do not change</a:t>
            </a:r>
            <a:r>
              <a:rPr lang="en-GB" sz="2400" dirty="0" smtClean="0">
                <a:latin typeface="Georgia" panose="02040502050405020303" pitchFamily="18" charset="0"/>
              </a:rPr>
              <a:t> the word order.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These questions are called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subject questions.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0"/>
            <a:ext cx="9153939" cy="50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cs-CZ" sz="2000" b="1" dirty="0" smtClean="0">
                <a:solidFill>
                  <a:prstClr val="white"/>
                </a:solidFill>
                <a:latin typeface="Georgia" pitchFamily="18" charset="0"/>
              </a:rPr>
              <a:t>  </a:t>
            </a:r>
            <a:r>
              <a:rPr lang="en-GB" sz="2000" b="1" dirty="0" smtClean="0">
                <a:solidFill>
                  <a:prstClr val="white"/>
                </a:solidFill>
                <a:latin typeface="Georgia" pitchFamily="18" charset="0"/>
              </a:rPr>
              <a:t>Questions</a:t>
            </a:r>
            <a:endParaRPr lang="en-GB" sz="2400" b="1" dirty="0">
              <a:solidFill>
                <a:prstClr val="white"/>
              </a:solidFill>
              <a:latin typeface="Garamond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-9939" y="6522909"/>
            <a:ext cx="9157183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marL="92075"/>
            <a:r>
              <a:rPr lang="en-GB" sz="1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Lower-intermediate/Intermediate level</a:t>
            </a:r>
            <a:endParaRPr lang="en-GB" sz="1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2520"/>
            <a:ext cx="8229600" cy="89511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object questions</a:t>
            </a:r>
            <a:endParaRPr lang="en-GB" b="1" dirty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07504" y="1600200"/>
            <a:ext cx="8712968" cy="4525963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1" dirty="0" smtClean="0">
                <a:latin typeface="Georgia" panose="02040502050405020303" pitchFamily="18" charset="0"/>
              </a:rPr>
              <a:t>Look at the sample sentences: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Who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latin typeface="Georgia" panose="02040502050405020303" pitchFamily="18" charset="0"/>
              </a:rPr>
              <a:t>did</a:t>
            </a:r>
            <a:r>
              <a:rPr lang="cs-CZ" sz="2000" b="1" i="1" dirty="0" smtClean="0">
                <a:latin typeface="Georgia" panose="02040502050405020303" pitchFamily="18" charset="0"/>
              </a:rPr>
              <a:t> </a:t>
            </a:r>
            <a:r>
              <a:rPr lang="en-GB" sz="2000" i="1" dirty="0" smtClean="0">
                <a:latin typeface="Georgia" panose="02040502050405020303" pitchFamily="18" charset="0"/>
              </a:rPr>
              <a:t>you </a:t>
            </a:r>
            <a:r>
              <a:rPr lang="en-GB" sz="2000" b="1" i="1" dirty="0" smtClean="0">
                <a:latin typeface="Georgia" panose="02040502050405020303" pitchFamily="18" charset="0"/>
              </a:rPr>
              <a:t>meet</a:t>
            </a:r>
            <a:r>
              <a:rPr lang="en-GB" sz="2000" i="1" dirty="0" smtClean="0">
                <a:latin typeface="Georgia" panose="02040502050405020303" pitchFamily="18" charset="0"/>
              </a:rPr>
              <a:t> yesterday? → I </a:t>
            </a:r>
            <a:r>
              <a:rPr lang="en-GB" sz="2000" b="1" i="1" dirty="0" smtClean="0">
                <a:latin typeface="Georgia" panose="02040502050405020303" pitchFamily="18" charset="0"/>
              </a:rPr>
              <a:t>met</a:t>
            </a:r>
            <a:r>
              <a:rPr lang="en-GB" sz="2000" i="1" dirty="0" smtClean="0">
                <a:latin typeface="Georgia" panose="02040502050405020303" pitchFamily="18" charset="0"/>
              </a:rPr>
              <a:t> my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colleague</a:t>
            </a:r>
            <a:r>
              <a:rPr lang="en-GB" sz="20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What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latin typeface="Georgia" panose="02040502050405020303" pitchFamily="18" charset="0"/>
              </a:rPr>
              <a:t>does</a:t>
            </a:r>
            <a:r>
              <a:rPr lang="en-GB" sz="2000" i="1" dirty="0" smtClean="0">
                <a:latin typeface="Georgia" panose="02040502050405020303" pitchFamily="18" charset="0"/>
              </a:rPr>
              <a:t> your work </a:t>
            </a:r>
            <a:r>
              <a:rPr lang="en-GB" sz="2000" b="1" i="1" dirty="0" smtClean="0">
                <a:latin typeface="Georgia" panose="02040502050405020303" pitchFamily="18" charset="0"/>
              </a:rPr>
              <a:t>involve</a:t>
            </a:r>
            <a:r>
              <a:rPr lang="en-GB" sz="2000" i="1" dirty="0" smtClean="0">
                <a:latin typeface="Georgia" panose="02040502050405020303" pitchFamily="18" charset="0"/>
              </a:rPr>
              <a:t>? → My work </a:t>
            </a:r>
            <a:r>
              <a:rPr lang="en-GB" sz="2000" b="1" i="1" dirty="0" smtClean="0">
                <a:latin typeface="Georgia" panose="02040502050405020303" pitchFamily="18" charset="0"/>
              </a:rPr>
              <a:t>involves</a:t>
            </a:r>
            <a:r>
              <a:rPr lang="en-GB" sz="2000" i="1" dirty="0" smtClean="0">
                <a:latin typeface="Georgia" panose="02040502050405020303" pitchFamily="18" charset="0"/>
              </a:rPr>
              <a:t>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placing orders. </a:t>
            </a:r>
          </a:p>
          <a:p>
            <a:pPr marL="0" indent="0">
              <a:buNone/>
            </a:pP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Which</a:t>
            </a:r>
            <a:r>
              <a:rPr lang="en-GB" sz="2000" i="1" dirty="0" smtClean="0">
                <a:latin typeface="Georgia" panose="02040502050405020303" pitchFamily="18" charset="0"/>
              </a:rPr>
              <a:t> offer </a:t>
            </a:r>
            <a:r>
              <a:rPr lang="en-GB" sz="2000" b="1" i="1" dirty="0" smtClean="0">
                <a:latin typeface="Georgia" panose="02040502050405020303" pitchFamily="18" charset="0"/>
              </a:rPr>
              <a:t>will</a:t>
            </a:r>
            <a:r>
              <a:rPr lang="en-GB" sz="2000" i="1" dirty="0" smtClean="0">
                <a:latin typeface="Georgia" panose="02040502050405020303" pitchFamily="18" charset="0"/>
              </a:rPr>
              <a:t> they </a:t>
            </a:r>
            <a:r>
              <a:rPr lang="en-GB" sz="2000" b="1" i="1" dirty="0" smtClean="0">
                <a:latin typeface="Georgia" panose="02040502050405020303" pitchFamily="18" charset="0"/>
              </a:rPr>
              <a:t>accept</a:t>
            </a:r>
            <a:r>
              <a:rPr lang="en-GB" sz="2000" i="1" dirty="0" smtClean="0">
                <a:latin typeface="Georgia" panose="02040502050405020303" pitchFamily="18" charset="0"/>
              </a:rPr>
              <a:t>? → They </a:t>
            </a:r>
            <a:r>
              <a:rPr lang="en-GB" sz="2000" b="1" i="1" dirty="0" smtClean="0">
                <a:latin typeface="Georgia" panose="02040502050405020303" pitchFamily="18" charset="0"/>
              </a:rPr>
              <a:t>will accept </a:t>
            </a:r>
            <a:r>
              <a:rPr lang="en-GB" sz="2000" b="1" i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their offer</a:t>
            </a:r>
            <a:r>
              <a:rPr lang="en-GB" sz="2000" i="1" dirty="0" smtClean="0"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en-GB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If the question word (</a:t>
            </a:r>
            <a:r>
              <a:rPr lang="en-GB" sz="2400" i="1" dirty="0" smtClean="0">
                <a:latin typeface="Georgia" panose="02040502050405020303" pitchFamily="18" charset="0"/>
              </a:rPr>
              <a:t>who/what/which</a:t>
            </a:r>
            <a:r>
              <a:rPr lang="en-GB" sz="2400" dirty="0" smtClean="0">
                <a:latin typeface="Georgia" panose="02040502050405020303" pitchFamily="18" charset="0"/>
              </a:rPr>
              <a:t>) is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object</a:t>
            </a:r>
            <a:r>
              <a:rPr lang="en-GB" sz="2400" dirty="0" smtClean="0">
                <a:latin typeface="Georgia" panose="02040502050405020303" pitchFamily="18" charset="0"/>
              </a:rPr>
              <a:t> of the question, </a:t>
            </a:r>
            <a:r>
              <a:rPr lang="en-GB" sz="2400" b="1" dirty="0" smtClean="0">
                <a:latin typeface="Georgia" panose="02040502050405020303" pitchFamily="18" charset="0"/>
              </a:rPr>
              <a:t>use</a:t>
            </a:r>
            <a:r>
              <a:rPr lang="en-GB" sz="2400" dirty="0" smtClean="0">
                <a:latin typeface="Georgia" panose="02040502050405020303" pitchFamily="18" charset="0"/>
              </a:rPr>
              <a:t> auxiliaries (</a:t>
            </a:r>
            <a:r>
              <a:rPr lang="en-GB" sz="2400" i="1" dirty="0" smtClean="0">
                <a:latin typeface="Georgia" panose="02040502050405020303" pitchFamily="18" charset="0"/>
              </a:rPr>
              <a:t>do/does/did</a:t>
            </a:r>
            <a:r>
              <a:rPr lang="en-GB" sz="2400" dirty="0" smtClean="0">
                <a:latin typeface="Georgia" panose="02040502050405020303" pitchFamily="18" charset="0"/>
              </a:rPr>
              <a:t>) - and </a:t>
            </a:r>
            <a:r>
              <a:rPr lang="en-GB" sz="2400" b="1" dirty="0" smtClean="0">
                <a:latin typeface="Georgia" panose="02040502050405020303" pitchFamily="18" charset="0"/>
              </a:rPr>
              <a:t>change</a:t>
            </a:r>
            <a:r>
              <a:rPr lang="en-GB" sz="2400" dirty="0" smtClean="0">
                <a:latin typeface="Georgia" panose="02040502050405020303" pitchFamily="18" charset="0"/>
              </a:rPr>
              <a:t> the word order. 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r>
              <a:rPr lang="en-GB" sz="2400" dirty="0" smtClean="0">
                <a:latin typeface="Georgia" panose="02040502050405020303" pitchFamily="18" charset="0"/>
              </a:rPr>
              <a:t>These questions are called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object questions.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sz="2400" b="1" dirty="0">
              <a:latin typeface="Georgia" panose="02040502050405020303" pitchFamily="18" charset="0"/>
            </a:endParaRPr>
          </a:p>
        </p:txBody>
      </p:sp>
      <p:pic>
        <p:nvPicPr>
          <p:cNvPr id="1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-56702"/>
            <a:ext cx="2230235" cy="579222"/>
          </a:xfrm>
          <a:prstGeom prst="rect">
            <a:avLst/>
          </a:prstGeom>
        </p:spPr>
      </p:pic>
      <p:sp>
        <p:nvSpPr>
          <p:cNvPr id="3" name="AutoShape 2" descr="data:image/jpeg;base64,/9j/4AAQSkZJRgABAQAAAQABAAD/2wCEAAkGBhQGERQQBxEUFBETFBYYFxUUFRkUGBUVFBYVFBUWFRgXHDIeGBkvGhIWHzAsIykpOCwsFh4xNTcsNSYrLCkBCQoKBQUFDQUFDSkYEhgpKSkpKSkpKSkpKSkpKSkpKSkpKSkpKSkpKSkpKSkpKSkpKSkpKSkpKSkpKSkpKSkpKf/AABEIAIcBdwMBIgACEQEDEQH/xAAcAAEAAgIDAQAAAAAAAAAAAAAABgcECAECBQP/xABGEAACAQICBgcDCAgDCQAAAAAAAQIDEQQFBhIhMWFxBwgTIkFRgTJCkRQVUlNicoKiFiRDY5KhsbMjJTM0NXOTssHC0dL/xAAUAQEAAAAAAAAAAAAAAAAAAAAA/8QAFBEBAAAAAAAAAAAAAAAAAAAAAP/aAAwDAQACEQMRAD8AvEAAAAAAI9pxprR0Gw0sRju9J7KVJO0qs/CK8l4t+C83ZMPvn+kKy2dLDYO08XiZNUoPdGK21K1T93GN39p2itruvYhHVSTbbS3ve+LtsKz6G8HWzzt87z161fFNwpeChQpy2qmvdi5q1v3ae27bs4AAAAAAAAAAAAAAAAAAAAAAAAAAAAAAAAAAAAAAAAAAAAPniMTHCRc8RKMIrfKTUUubexEOzrpiyvJbqeLjVkvdoJ1b/ij3PjICagpDN+sh2j1NH8E23sjKvLa29y7Onv8A4zvgMLpHp53sXX+b8PLyj2MrfZjH/F/ilFcQLhzHN6OUR18yrU6UfOpOMF8ZM8fB6cUs4dsgp1sUrtOpTpuFFNfvqurCX4HJ8DxtHuhvBZRLtszU8bid7q4l66v5qm+7/FrPiTuMFBJQVktiS8F5IDpQcpK+IUVLyi3JL1aV/gcH1AAAAAD54jERwkJVMRJRhCLlKUnZRjFXbbe5JK4GDpDpBR0Xw88VmctWnTXrJ+7CK8ZN7F/62mrOkGkOI6UMxh2myVWpGlRp3vGlGckorjvvJ+O17FZLO6VOkaWnWJthm44Oi2qUN2s9zqzX0n4eS2b27+l0A5L85Zp21Rd3DUpz4a8rUor4Tk/wgbG5TlsMmoUsPhFanSpxhHlBKKvx2XMsAAAAAAAAAAAAAAAAAAAAAAAAAAAAAAAAAAAePnOmGD0ev87YujSa92U1r+kF3n6ID2AVXnXWHwOBusrp1sRLwduyg/Wfe/KQPOusNj8fdZZCjh4+DUe1mvxT7v5QNj27byNZz0lZdkN1jsbS1l7lN9rK/k407tetjVnOdLsZpBf52xVaqn7spvU9ILur0R5AGwOc9ZDD0LrJsLVqv6VWSpR5pLWbXOxAs56d8zzW6w9Snh4vwowV7feqazvysR7Rjo+xulzXzTh5OnfbVn3Ka8+/LY+UbvgW/ot1dqGCtPSWs68/qqd6dPk5e3P01QKWgsbprVUYvEYut5NzrNLz231V8EWTot1dq+MtPSWsqEfqqVqlTk5exH01i9cryejklNUsro06VNe7Tioq/m7b3xZmAR3RjQDBaIpfNOHjGdttWXfqPz78tq5Ky4EiAAAAAAAAAAFCdO/SP8rk8qymXcg/1iSftTW1UVwT2y+1Ze672F0tae/oTg38lf61XvCit+rs79V/dTVvtOPhc1XnN1G3Nttu7b2tt72wOpffVqwGpQxld+/Up0/+XGU3/dXwKENjerj/ALtr+fyyf9mhYC1gAAAAAAAAAAAAAAAAAAAAAAAAD44rFwwUXPFzjCC3ynJRiubewD7Ag+ddM2V5NdPFKtJe7h4urflNdz8xA866ybd1kWCS8p4id/jTp/8A2BehhZnndDJY62aV6VGPnUnGF+Ws9voauZ10wZnnd1UxcqUX7tBKjb8Ue+/WTIhXxEsTJzrylKT3yk3Jvm3tYGzOc9POW5XdYWdTES8qMGlf71SytyuQPOesficRdZNhaVJfSqSdaXNJasU+aZTwAkuc9JGY5/dY/G1XF74Ql2UGvJxp2T9bkbbvvODNynJa+e1OyyqjUq1H7tOLk0vN23LiwMI7Qg6jSgm23ZJbW2/BFw6LdXWti7T0mrKjH6qladTk5+xF8tYt/RnQHBaIpfNGHjGdttWXfqPz78tq5Ky4Aa/6LdCGYaRWni4LC0X71ZNTa+zSXev97V5lw6LdCWX6OWniKbxVZe/Xs4p/Zpeyvxaz4lgADiMVBJQVktiS8F5I5AAAAAAAAAAAAAfLE4mODhKpiJKMIRcpSexRjFXk3wSTZ9SpusDpf81YSGAwsrVMVtnbeqMHtXDWlZcVGaApnpA0vlprjqmJndU/YpRfuUot6q5u7k+MmRsAAXt1a80ThjMLJ7VKnVivNSThN+mrD4lEkq6NNLP0NzCliKrfYyvTrW+qna742ajPjqAbcg606irJSpNOLSaad009qaa3o7AAAAAAAAAAAAAAAHiZ1ptgtHr/ADri6NOS3wc1Kf8ABG8v5EDzrrE4LBXWVUa2IktzaVGD9ZXl+UC1ziUlFXk7JeJrbnXWDzDMLrLo0cNHwcY9pP1lUvH4RRBM40pxefv/ADbFVqqve05txXKN9VeiA2lznpQy3IrrGY2k5L3aT7aV/Jqnez52IHnPWRo0brJcJUqP6VaSpLnqx1m16ooEAWDnPTpmebXVGrDDxfhQgk/453knyaITmGa1s2lr5lWqVZ/SqTlN/GTMQAAAAB2hTdVqNNNtuySV22/BLxLB0W6DsfpDaeMgsLRfvVk9dr7NJd6/3tUCvCSaMdHuO0uaeVYeTpt/6s+5TXn35e1yjd8DYDRboTy/Ry069P5TWXv17Sin9mn7K9dZrzJ9GKgrRVktyXggKg0V6u+HwNp6SVXXn9XTvTprg5e3P01eRamV5RRyWmqWWUadKmvdpxUVzdt74szAAAAAAAAAAAAAAAAAAAAA1E6S9Jv0rzKvXg701Ls6W267Kn3Ytc9s+c2bLdI+d/o9lmKrwdpqk4wa3qdVqlBrk5p+hqCAAAAAAXL0PdL8cojHL9JJ2orZRry3U7/s6j+h5P3dz7ttW/ITVRJwaaaumtqae5rgaPEu0R6UsdoalDA1degv2NVOcF93brQ/C16gbagpvKeslQqq2cYOrTfnRlGqudparX8yRYfp3yqsrzrVIcJUZv8A6UwLCBX9Xp1yqn7OInLlQqf+UUeTjOsXgKN/ktHE1H92EF8XO/8AIC1gUFmnWTrVNmVYKnDjVqSq/wAoqNviyEZz0tZnnd1Xxk4Rfu0bUVbyvC0mubYG0ma5/h8jWtmuIpUV+8nGF+Sbu/Qg2c9PuW5bdYOVXEy/dQ1Y34yqW2ckzWirVdZuVVtye9t3bfFvedALeznrHYrFXWT4alRX0pt1pc17MV6pkDzrpCzDSC6zHG1pRe+EZdnB84U7RfwI6AObnAAAAAAAABJdF+jvHaXNPK8PLs3+1n3Ka8+/L2uUbst/Rbq74fA2npHVeIn9XTvTpLg37c/y8gKJynJK+fVOyyqjUrT+jTi5WXnK2yK4uxa2i3V1rYq09Jqyox+qpWnU5OfsRfLWL0yzKaOTU1SyyjClTXu04qK5u298WZYEf0Z0CwWiK/yjDwjO22pLv1H53nLalwVlwJAAAAAAAAAAAAAAAAAAAAAAAAAABU3WNzDsMvo0Yuzq4hN8Y04TbX8U4P0NdS8uszPZgF4frL+Hydf9yjQAAAAAAAAAAAAAAAAAAAAAAAZ+UZFXz+p2WU0alaflCLlbjJ7ori7AYB2p03VajTTbbskldtvwSW9lx6LdXWrirT0nrKlH6qi1OpylN9yL5axb+jWgmC0RX+T4eEJ2s6j79R+d5y224Ky4Aa/6LdBuP0htPGxWEpP3qyeu19mku9f72qXDot0K5fo3adan8prL369pRT+zT9heqbXmT4AcRio7IqyRyAAAAAAAAAAAAAAAAAAAAAAAAAAAAAAAUz1lMC6mHwddboVakHzqwjJf2WUEbbdKejT0pyyvRoRvVilVpre3Ol3tVcXHWj+I1JAAAAAAAAAAAAAAAAAA706TrNRpJuTdkkrtt+CS3ssPRboMx+kFp46KwlJ+NZPtGvs0ltv97VArkk2i/RzjtLrPK8PLs3+2qf4dNcpP2vw3ZsBot0LZfo1aVWl8prL369pJP7NP2F6pteZPIx1dkdwFR6LdXjDYC09IqssRP6uF6dJcG/bn8Y8i08tyqjk8FSy2lClTW6NOKgudlvfEygAAAAAAAAAAAAAAAAAAAAAAAAAAAAAAAAAAAAAADWzpr6OZaN4iWNy2H6pXleSitlGrJ3cX5Rb2x5teCvsmfDHYGGZ05UcbCM6c4uMoyV1JPemgNIwWt0hdBlfI5Sr6NxliMNv7NbatJeVt9SPFbfNbLuqpRcHaSs1vT8GBwAAAAAAGRgsvqZlJU8DTnUm90acXOT9Iq4GOCw8g6C8yzmzxVOOGg/GtLvW4U43lf72qWfo51fsDlVpZvKeKmvCX+HTv9yL1n6ya4Aa+5No/iNIZ9nlFCpWn4qEW7X8ZPdFcW0Wvot1dKuItPSeuqUfqqNpz5Sm+7F8lIvTAZdSyuCpZfShSprdCnFQivSKsZAHg6NaDYPRJWyfDwhK1nUffqPzvOXetwVlwPeAAAAAAAAAAAAAAAAAAAAAAAAAAAAAAAAAAAAAAAAAAAAAAABHdIuj7A6VXebYWEpv9pG9OpwvOFm/W4AEBzLq3YWtty3F1qXCcYVkuVtV/zPGq9Wmov9LMKbXGjKP9JsADtR6tE3/rZhBfdoOX9aiPWwHVtwtP/b8ZXn/w4wpf1UgAJTlXQxleV2awvayXjWnKpfnFvU/KTDBZdSyyOpgKUKUPo04RhH4RVgAMgAAA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7800"/>
            <a:ext cx="84010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AutoShape 6" descr="data:image/jpeg;base64,/9j/4AAQSkZJRgABAQAAAQABAAD/2wCEAAkGBxMHBhUIBxMVFhUXGSEZGBYYGR8gIBwfHCAdIyEfIx4eHCggHR8mHiIZJDEhJyksLjAuHiYzODQsNygtLisBCgoKBQUFDgUFDisZExkrKysrKysrKysrKysrKysrKysrKysrKysrKysrKysrKysrKysrKysrKysrKysrKysrK//AABEIAKUBMgMBIgACEQEDEQH/xAAcAAEAAgMBAQEAAAAAAAAAAAAABgcDBQgEAQL/xABLEAABAwMBAwgDDQUHAgcAAAABAAIDBAURBgcSIRMiMUFRYXGBVIKRCBQVFhcyQlJicpKT0SOhosLSGDNDU7HB0yRjJSZzg7PD8P/EABQBAQAAAAAAAAAAAAAAAAAAAAD/xAAUEQEAAAAAAAAAAAAAAAAAAAAA/9oADAMBAAIRAxEAPwC8UREBERAREQEREBEWt1HeY9P2OW7VvzIm7xHWT0Boz1ucQB3lBskVP/L9SeiT+1n6p8v1J6JP7WfqguBFD9n2v4tc8t7yhkj5Hczvkcd/fxjHZun2rZa01RFpCxG614LhvNa1jSMuc49Azw4AOd4NKDfIqf8Al+pPRJ/az9VstN7Y4NRX2K0UVLNvyuwCS3AABLnHj0BoJ8kFnIqlq9vFHBVvhjp5nhriA8FuHAHAI49B6Vh+X6k9FqPaz9UFwIobQbQYqnQ0mrp4ZI4WEhrXEbz8ENGMHHF53ePYVEfl+pPRaj2s/VBcCKn/AJfqT0Wo9rP1Vt0spmpWyytLHOaCWHpaSOIOOsdCDKiq6+7bqK1XeS3xRSzCN26ZGFu6SOnGTxAORnrxw4cV4Pl+pPRaj2s/VBcCKn/l+pPRJ/az9U+X6k9FqPaz9UFwIqf+X6k9FqPaz9U+X6k9FqPaz9UFwIqf+X6k9FqPaz9VKrjrd/xQivNDCWOmY+UCTB3Io2ueXlrXDfJaG7rA4Z3xkgAoJsih+itTy3af3tcd07wkdFI1m5vCGQRyAt5R44OczDg7jk8GlvGYICIiAiIgIiICIiAiIgIiICIiAiIgKm/dG3/3vaobBCedK7lZAPqM4NB7i7j6iuRcj7Ub/wDGPW9RWMOY2u5KPs3WcMjucd53rIIoiIg6A9zXDu2Orn7ZWt/C3P8AMtF7o2/++LvDYYTwibykgH13/NB7wzj66k3uenNo9A1FZUndaKh7i49Aa2OPJ8uKonU94df9QT3abOZXlwB6m/Rb5NwPJBrFOdEn4C0nXaoPB5b7zpz/ANyXi8jrDmRjI8VBlN9oJ+BrXRaSZwMEXLTj/vT84g/cZugHsKCELPRUrq6tZR0wy+RwY0drnEAD2lYFZewSw/CesTc5/wC7pW75J6N92QzP8bvFqDd7b6tlg07Q6JoDwjYHydWQ0FrSccDvO5RxHaAVTKkGvL/8ZtWz3UElrn4j+43mt4Hoy0AkdpKj6CZ7IbB8YddQxSDMcX7aTwYRgd4LywHuJVvbbtefF+2fAlrdiombznA8Y4zwJ7nO4gdgyeHDMZ2YVUWgtnM+rbgAZKh25AzPF+5kNHdl++Sfqtzx6FUF4uct5uclyuDi6SRxc4+PUOwAYAHUAAg8ayU8LqmdsFO0ue4hrWgZJJOAAOsk9Sxq3tG6b+JmiZ9dXcYnMeKRhHFhk5rZCPrHIIHU0E9fAKorqU0Na+klILmOLSWnIyDg4PWM9awIiAiIg2emrQ6/X+C1QZzLIG5HUCec7ybk+S64u+m4LpamW+QFjYxiMtxlnNLMYcC1zSwuaWuBaQSCFSnuc7B76vk19mHNhbuMJH039JB7QzI9ddBoNJYNOMs9RJVl75ZZDzpHhjevJAbGxrBk8Scbzj0k4GN2iICIiAiIgIiICIiAiIgIiICIiAiIgi202/8Axc0TUV0ZxIW8nH277+AI728XequRVc3ujr/y1ygsEJ4Rt5WQfadwaPEN3j4PVMoCL9mIiISkHdJIB7SMZHlke1fhBbUV5+A9gTaeE4kq5nsGOnd3uefDdbun76qVba7Xc1topLa0ncp43jH2pJHvcfYWN9ValBJ9nFsZctVxvrf7iAGonPUI4RvHPcSGt9Zae+3R97vM10qfnSvLyM5xk8B4AYA7gpLRH4C2aS1Z4S18vIs7eRhw6Rwx1OkLWEd3thaArpoz8Rthjqjonrzze0NkGBjHHHJBzgeovVW6Ssp1FqWC0R5/avAcR0ho4uPk0OPkp1t9vYq9TR2OkwIqSMN3R0B7gCfIM5Mdxygq5ZqSD3zVNgBDd5wG87gBk9JPUB0k9iwogkmt9Ri+1kdNRZbS0zBDTMP1G4G+ftvwCfIccZUbRSnZ3o2TWl+FHHlsTMOmkH0W9g6t53EAeJ6AUEn2L7PfjJX/AAzd2f8ASxHmtcOErx1Y62N6+o9HHnY3/ukL7mSn0/CejM8g9rWf/Zw7wrqt1DFabcyioWhkUbd1rR0AD/8AZJPT0rkTXV9+MmrKi6g5a95DPuN5rOHVzQM9+UGhU02Y6DOubhLC6UxRxMBc8N3uc44a3GR0gPOfsqFqaaI2kVOi7e+jtUNO4PfvudI15d0AAc17RgY7OsoLE/s+x+nv/JH/ACJ/Z9j9Pf8Akj/kUd+Xq4/5FH+CT/mW+0LtZuWqdVQ2jkaUNe7L3NZJkMaCXH+9wDgYBPDJHSgs7QmlGaN0+LVTO3+c57nlu7vFx6cZPQ0Nb09SkKIgIiICIiAiIgIiICIiAiIgIiICIvj3BjS95AA4knqQfV+JpWwQummIDWgkk9QHEn2L5TTipgbPF81wyM9YPQfMcVAduN/+BdCvp4jz6k8iPuni8+G6C31gg501XeXah1HPdpc/tXlwB6Q3oa3yaGjyWpRSvZfYPjHranopBmNruUk7NxnEg9zjhvrIPZtFtPxftdttEgxIKczSDr35nkkHvG6G+qoQrQ90TJv67Y36tOwfxyH/AHVXoCy0tO6rqW01MC573BrWjrLjgDzKxKX7OIxSXCbUdSAWUURlGegyu5sLfN5B9VB82lVDWXxljozmKijbTtI6HPbxldjtMhdnwCiK/cshmlMspJcTkk9JJ6SV+EFu7CqJlspK3WdwH7OnjLG95xvPx9rG4B99VXcq59zuMlfVnL5Hue497iSf3lW3tF/8nbK6PSLeEs/7SceBD3A/+4WgHsYqbQEXstlufcpnRwfQjfK49jY2Fxz44x4kLxoC6e2CQsj2eRyRNAc6R5eQOLiHEAnt4ADyXMK6e2Buzs7YOyST/VBsNsF++AdBzvjOHyjkWeL87x7iGb5z2gLlFW57oq/e/NRxWWE82Bm88Z+nJg4I7mBpB+0VUaAim+zvZzNriGWeCVsTIiG7zmk7xOSQMHqGM/eCl/8AZ/n9Ni/Ld/UgplXp7m+w4jqNQTDp/YRnu4Oef/jGe4rw/wBn+f02L8t39SuPRlgbpfTMNniO9ybec76znElx83E47sIN0iIgIiICItPedU0ViH/i1VDGendc8b3kwc4+QQbhFVl225UUEnIWaGepeeDcDca4noGXZfn1Fmoa7UOqefGyG2wn6T278uO5juGfvNYgsxzgxu884A6SVgpa6OsG9SPDx9ZvFvhvDm57sqP27RMMTxPeZJq2UHO9UvLmg/Zi/u28ejm5HapOBgYCD6iIgIiICIiAq21TqL4ya0i0LazmMO36146NxnOMOex3BrsfW3frBe3a3rkaPsXJUZ/6qYFsQ6dwdch8OrPSe0AqEe5vt5mrKy91GS7DYw4nJJcS5/Ht4RoLzXNW3+/fCmshbYjzKZu7678OefZuN8WldD3y5ss1nludT82Jjnnv3RnHiejzXGVfVvuFdJW1Ry+R7nuPa5xJP7yUHnV/e5ysHIWue/zDnSu5KM/YZxcR3F2B6ioWnhdUztggBc5xDWgdZJwB7V2VpazN09p2C0w4xEwNJHW7pc7zcXHzQc47dqjltpE0f1GRt/ga7+ZV+plthl5baTWO+00fhjYP9lDUBS+7j4F0DTW0cJat5qpeo8m3LIWntaf2j/MLQ6dtTr5fIbXB0yvDc9gJ4u8AMnyXs1tdW3jUstRR8IWkRwtHQIowGMwOrmgHHaSg0SmWyOwfGHXUEMgyyI8tJ92MjA8C8sB7ioarh2fn4nbKqzVbuEtR+ygPXwJaCPB5e4jsjQQ/azqD4xa5nqIzmOM8jH92MkE+BdvuHcVDkWSCF1RO2CAEucQ1oHSSeAHtQWds+sfvbZpdNRzji+F0EZ+zw3z3guLB6pVWrpjXFqGl9h8lrix+zijY4jrc6Rm+7zc5x81zOgLpHYTWMo9mj6qpOGRSSucewNa1xPsXNyse16g+CtiM1DG7D6isdGO3cEcLnnw6Gn76CEX+6vvl7mulT86V5fjOcZPAeAGB5LXoiC+tmWvrTpTR8VuqJyJTmSXET/nu6shuDhoa3P2VKvljtHpDvyZP6Vy2iDrrTO0Cg1RcDQWWVz3hpeQY3tw0EAnLgB0kDzUpXPmxrUVv0bZJrjepwJpnbrY2gucGM6ODRzcuLukjOAtvedvzGjdsdI532pnBuPUZnP4gguxeW4XGG2QcvcZY4m/WkcGj2khcwXva3dbtloqORafowN3PY7i8fiULq6uStnM9Y973Hpc9xcT5nig6cvW2S12zLIZXzuHVCwkfidutI7wSoDetvlRNllkpY4x9aVxeceA3QD7VXumNE12qHA2iBxZnBldzWDt5x4HHYMnuVwaV2E09IBNqaUzu644yWsHdvcHu8Ru+CCsZNU3rWlV70p5qmUn/AA4RutwfrCMAY73e1TDSuwiapAn1PMIW9cUWHP8AAv4safDeV6Wy2Q2mlFLa4mRMH0WNDR48Ok969aDQ6a0bRaYjxZoGMdjBkPOefF5ycdw4dy3yIgIiICIiAiIgLw3u6xWO0yXO4u3Y427zj/oB2knAA6yQF7lz5t/1j7/uY0zQu/ZwnemIPzpOpvgwfxHtagrjV2opdVX+S7V3AvPNbnIY0fNaO4DwyST1q9/c6w8noeST61Q4+xkY/wBj7Vzeuivc41Qk0hPSk8WVBOOwOYzH7w5B7dvElTUaYZZ7PBNKZn5k5ONzwGR4ODug4JfuEfdKoL4o3D0Gr/Ik/pXZKIObdj2h6mXW8dXeKaaKOAGXMsTmhzhwYAXAcQ4h3qrpJEQcqa907X3DWtZVQ0VU5rp37rmwyEFocQCCG4IIAOVofijcPQav8iT+ldkog5c0nputtNsrLu+jqRMIuQgbyMm9vT5D3jDcjciEnO7XgZ4qM/FG4eg1f5En9K7JRBx3TaLuNRUNgbRVQLnBuXQyADJxkktwB2lWXtktdS2iotK2CmqJIKaMFzo4nOa5+N0ZLWkbwAcT/wCor5RBxt8Ubh6DV/kSf0qcbHdDVEuto6y8000UcAMuZY3NDnjgwDeA4hx3vVXSKIITtlpZa7Z7PS0Eb5HuMeGMaXE4kaTwAJ6lzZ8Ubh6DV/kSf0rr25XSC1Q8tc5o4m9sjw0fvIUHvW2e123LKZ8lQ4cMRM4fifugjvGUHPXxRuHoNX+RJ/Ssp0xcn0wpjRVm61xcG8hJwLg0E/N6w1vsVhXrb3Uz5ZZqaKIfWkJe7xwN0A+1QG867uN74XCsmIP0WncafFrMA+YQaOtopKCfkK6N8bx9F7S0+wjKwIiAiL1W23TXSqFLbYnyvPQ1jS4+OB1d6Dyr60bzt1vEnqVuaV2F1NbifUkgp2f5bMOkPifmN8cu8FcOltCUGlmh1qgbv9cr+c8+sfm57G4HcgoDSmyO46gxNPH72iP05gQ4juj+cfPAPari0rsft9iAlq2e+pR9KUDdz3R/Nx97ePerCRB8a0MaGsGAOAAX1EQEREBERAREQEREBERBHdf6lbpPSst0djfA3Ymn6UjuDR3gfOPc0rkKomdUzunnJc5xLnOPSSTkk95Ktf3Q2o/f2oGWGA8ynG88dsjxnz3WbvH7RVSICsrYPqYWPVpoKo4jqgGZ6hICSzPjlzfFwVar6Dg5CDuJQi4bQ209395UkBkaHbmd5wc8h7o8Rjkyw5kY9g5SSPec04yMExXZltgirKVtq1ZII5WjDZ3HDHgfXP0Xd54HtB4GS1Oh3PuXv61yxDLt+GZzXF8OXySEMw8MkaXSSYzgYcAd4AIJrQVjLhQsraQ7zJGh7HdrXDIPHuKzry2ugZa7bHb6TO5ExrG56cNAAyes4C9SAiLRXrWVBYsi61cLHDpZvbz/AMDcu/cg3qKpL3t4o6XLLPBLOR0F2I2nzOXe1oUCvW2y5XDLaExU7ercZvOx3ufkeYAQdKyyCGMySkADpJOAPNRG9bULXZzuzVTJHfVhzJ0dWW5aD4kLly63qpvEm/dZ5ZTnI5R5djwBOB5LwIL0ve35oBZYaQnsfO7H8DM5/GFAr3tXut3y01JhafowgMx63z/4lCEQZamofVTGeqc57j0ucSSfEniViREBEU40rsruOoiJRFyER/xJst4dzcb7uHRwx3hBB1vNN6RrdTy7lmp3vHW/GGDxecNz3Zz3K/tK7GKCy4muQNVIOuQYYD3RjgfBxcrGhibBEIoWhrQMAAYAHcB0IKa0rsHjgIn1RMZD/kxZa3zeec4eAb4lWzZrLT2Ol962iGOJnWGNAz3k9Lj3nJXvRAREQEREBERAREQEREBERAREQFjqZ201O6omOGtBcT2ADJ/csiiu1Os947PK2btiLPzCGfzIOU73cnXi8TXKo+dLI55Gc43iTjwHQPBeJEQEREBbmyaqrbDwtFTLGPqhx3fwHLT7FpkQWFS7ZrtA3dkmjf3uiZ/KGr5VbZbvO3Ec7GfdiZ/MHKvkQb+760uF5aWXKrmc09LQ4tafFrcNPsWgREBERAREQEW30/pmr1HPyVlgfLjgSBho8XnDW+ZVu6V2DBuJ9Uz56+Rh6PAvIye8ADuKCkqOjkr6gU1DG+R56GMaXOPgAMlWfpbYfWXLE9+e2mZ9Xg+QjwB3W5HWSSOxX1YtPUunqb3vZYGRN690cT95x5zj3klbNBFNLbO7fpfElBAHSD/Gl5z89oJGGn7oClaIgIiICIiAiIgIiICIiAiIgIiICIiAiIgKHbXqU1mzesiZ1Ma/yje15/c0qYrDW0rK6jfR1QyyRpY4drXAgj2FBxEi2+rLBJpi/wAtprRxYea7HBzT81w7iPYcjqWoQEREBERAREQERZaanfVTiCla573HAa0EknuA4lBiRWfpXYpXXfE14IpY+x3OkI7mA831iCOxXFpXZlbtM4lp4eVlH+LNhzs9wxut8QAe8oOftK7NLjqYCWlh5OI/4s2WtI7Rw3nDvaCO9XHpXYnRWnE15JqpBxw7mxj1Acn1iQewK0EQYqWmZR07aekY1jGjDWNAAA7ABwAWVEQEREBERAREQEREBERAREQEREBERAREQEREBERAREQQjafs/j1tbQ6IhlTGDyUh6CPqOx9EnoPS08R0kHmC8WmeyV7qC7Rujkb0td/qD0EHqIyCu1lqtQ6bpdSUnva9QtkaOgng5v3XDDm+RQcYor6vewKKSQyWOrcwfUlaHfxNLSB5FRebYTcmO/ZyUrh3PeP9Y0FWorSi2E3J558lK3xkf/tGVvbd7n8lwdc60Y62xx/6Oc7h+EoKQWzsen6rUFR73s0Ekp690cB95x5rfEkLpGx7H7XaSHyROncPpTO3h+EAMPmCp1S0zKOAU9IxrGN4BrQAB4AcAgo7Suwdz8T6pn3R/kw8T5vIwO8AHxVvae0vR6ah5KywMj4YLgMud4vOXHzK3CICIiAiIgIiICIiAiIgIiICIiAiIgIiICIiAiIgIiICIiAiIgIiICIiAiIgIiICIiAiIgIiICIiAiIgIiICIiAiIgIiICIiAiIgIiICIiAiIgIiICIiD//Z"/>
          <p:cNvSpPr>
            <a:spLocks noChangeAspect="1" noChangeArrowheads="1"/>
          </p:cNvSpPr>
          <p:nvPr/>
        </p:nvSpPr>
        <p:spPr bwMode="auto">
          <a:xfrm>
            <a:off x="155575" y="-2171700"/>
            <a:ext cx="840105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1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IB I-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IB I-1</Template>
  <TotalTime>4730</TotalTime>
  <Words>2793</Words>
  <Application>Microsoft Office PowerPoint</Application>
  <PresentationFormat>Předvádění na obrazovce (4:3)</PresentationFormat>
  <Paragraphs>538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IB I-1</vt:lpstr>
      <vt:lpstr>2_IB I-1</vt:lpstr>
      <vt:lpstr>7_IB I-1</vt:lpstr>
      <vt:lpstr> Questions</vt:lpstr>
      <vt:lpstr>word order</vt:lpstr>
      <vt:lpstr>yes-no questions</vt:lpstr>
      <vt:lpstr>wh-questions</vt:lpstr>
      <vt:lpstr>question words and phrases</vt:lpstr>
      <vt:lpstr>what or which?</vt:lpstr>
      <vt:lpstr>the verb to be</vt:lpstr>
      <vt:lpstr>subject questions</vt:lpstr>
      <vt:lpstr>object questions</vt:lpstr>
      <vt:lpstr>subject/object questions</vt:lpstr>
      <vt:lpstr>prepositions in questions</vt:lpstr>
      <vt:lpstr>practice</vt:lpstr>
      <vt:lpstr>direct/ indirect questions </vt:lpstr>
      <vt:lpstr>some introductory phrases of indirect questions</vt:lpstr>
      <vt:lpstr>practice</vt:lpstr>
      <vt:lpstr>other types of questions  </vt:lpstr>
      <vt:lpstr>negative questions</vt:lpstr>
      <vt:lpstr>question tags</vt:lpstr>
      <vt:lpstr>question tags</vt:lpstr>
      <vt:lpstr>question tags</vt:lpstr>
      <vt:lpstr>practice</vt:lpstr>
      <vt:lpstr>practice</vt:lpstr>
      <vt:lpstr>reply questions</vt:lpstr>
      <vt:lpstr>prepositions in questions</vt:lpstr>
      <vt:lpstr>sources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Wachsmuthová</dc:creator>
  <cp:lastModifiedBy>Václavík Ladislav</cp:lastModifiedBy>
  <cp:revision>147</cp:revision>
  <dcterms:created xsi:type="dcterms:W3CDTF">2013-09-02T10:58:55Z</dcterms:created>
  <dcterms:modified xsi:type="dcterms:W3CDTF">2020-09-24T09:10:17Z</dcterms:modified>
</cp:coreProperties>
</file>