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95" r:id="rId5"/>
    <p:sldId id="296" r:id="rId6"/>
    <p:sldId id="297" r:id="rId7"/>
    <p:sldId id="273" r:id="rId8"/>
    <p:sldId id="284" r:id="rId9"/>
    <p:sldId id="276" r:id="rId10"/>
    <p:sldId id="275" r:id="rId11"/>
    <p:sldId id="277" r:id="rId12"/>
    <p:sldId id="280" r:id="rId13"/>
    <p:sldId id="278" r:id="rId14"/>
    <p:sldId id="281" r:id="rId15"/>
    <p:sldId id="282" r:id="rId16"/>
    <p:sldId id="279" r:id="rId17"/>
    <p:sldId id="283" r:id="rId18"/>
    <p:sldId id="259" r:id="rId19"/>
    <p:sldId id="260" r:id="rId20"/>
    <p:sldId id="261" r:id="rId21"/>
    <p:sldId id="262" r:id="rId22"/>
    <p:sldId id="263" r:id="rId23"/>
    <p:sldId id="258" r:id="rId24"/>
    <p:sldId id="285" r:id="rId25"/>
    <p:sldId id="286" r:id="rId26"/>
    <p:sldId id="287" r:id="rId27"/>
    <p:sldId id="288" r:id="rId28"/>
    <p:sldId id="289" r:id="rId29"/>
    <p:sldId id="290" r:id="rId30"/>
    <p:sldId id="292" r:id="rId31"/>
    <p:sldId id="293" r:id="rId32"/>
    <p:sldId id="294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0E1-A5D1-44E6-A9F7-F08B6B8CBB8B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E477-3A51-4DBE-B30F-EE0EBC0B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83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0E1-A5D1-44E6-A9F7-F08B6B8CBB8B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E477-3A51-4DBE-B30F-EE0EBC0B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1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0E1-A5D1-44E6-A9F7-F08B6B8CBB8B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E477-3A51-4DBE-B30F-EE0EBC0B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2707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0" y="1905000"/>
            <a:ext cx="3429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905000"/>
            <a:ext cx="3429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1524000" y="4038600"/>
            <a:ext cx="70104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AD25B86-808B-4D9C-99A4-283C154E5FBD}" type="datetimeFigureOut">
              <a:rPr lang="cs-CZ"/>
              <a:pPr/>
              <a:t>15.09.2022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6EB33A59-AD13-48E9-BF28-CABC8A89121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51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0E1-A5D1-44E6-A9F7-F08B6B8CBB8B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E477-3A51-4DBE-B30F-EE0EBC0B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556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0E1-A5D1-44E6-A9F7-F08B6B8CBB8B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E477-3A51-4DBE-B30F-EE0EBC0B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1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0E1-A5D1-44E6-A9F7-F08B6B8CBB8B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E477-3A51-4DBE-B30F-EE0EBC0B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869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0E1-A5D1-44E6-A9F7-F08B6B8CBB8B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E477-3A51-4DBE-B30F-EE0EBC0B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95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0E1-A5D1-44E6-A9F7-F08B6B8CBB8B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E477-3A51-4DBE-B30F-EE0EBC0B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43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0E1-A5D1-44E6-A9F7-F08B6B8CBB8B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E477-3A51-4DBE-B30F-EE0EBC0B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02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0E1-A5D1-44E6-A9F7-F08B6B8CBB8B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E477-3A51-4DBE-B30F-EE0EBC0B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74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830E1-A5D1-44E6-A9F7-F08B6B8CBB8B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E477-3A51-4DBE-B30F-EE0EBC0B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2991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830E1-A5D1-44E6-A9F7-F08B6B8CBB8B}" type="datetimeFigureOut">
              <a:rPr lang="cs-CZ" smtClean="0"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9E477-3A51-4DBE-B30F-EE0EBC0B1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849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mckinsey.com/business-functions/strategy-and-corporate-finance/our-insights/enduring-ideas-the-7-s-framework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Strategický management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Interní analýza podniku</a:t>
            </a:r>
          </a:p>
          <a:p>
            <a:r>
              <a:rPr lang="cs-CZ"/>
              <a:t>doc</a:t>
            </a:r>
            <a:r>
              <a:rPr lang="cs-CZ" dirty="0"/>
              <a:t>. Ing. Pavla </a:t>
            </a:r>
            <a:r>
              <a:rPr lang="cs-CZ" dirty="0" err="1"/>
              <a:t>Marciánová</a:t>
            </a:r>
            <a:r>
              <a:rPr lang="cs-CZ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3984789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200390"/>
            <a:ext cx="8229600" cy="464915"/>
          </a:xfrm>
        </p:spPr>
        <p:txBody>
          <a:bodyPr/>
          <a:lstStyle/>
          <a:p>
            <a:r>
              <a:rPr lang="en-US" sz="1200" dirty="0" err="1"/>
              <a:t>Rothaermel’s</a:t>
            </a:r>
            <a:r>
              <a:rPr lang="en-US" sz="1200" dirty="0"/>
              <a:t> (2013) ‘Strategic Management’, p.91</a:t>
            </a:r>
            <a:endParaRPr lang="cs-CZ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329565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3489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VRIO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Valuable</a:t>
            </a:r>
            <a:r>
              <a:rPr lang="cs-CZ" dirty="0"/>
              <a:t> – představuje daný zdroj hodnotu, díky které lze posílit postavení podniku oproti konkurenci, využít příležitostí na trhu příp. odolat ohrožení?</a:t>
            </a:r>
          </a:p>
          <a:p>
            <a:r>
              <a:rPr lang="cs-CZ" dirty="0"/>
              <a:t>Za hodnotný zdroj považujeme i to co dokáže udržet popř. posílit hodnotu oceňovanou zákazníkem. ( např. diferenciace produktu, komponent)</a:t>
            </a:r>
          </a:p>
          <a:p>
            <a:r>
              <a:rPr lang="cs-CZ" dirty="0"/>
              <a:t>Př. </a:t>
            </a:r>
            <a:r>
              <a:rPr lang="cs-CZ" dirty="0" err="1"/>
              <a:t>iOS</a:t>
            </a:r>
            <a:r>
              <a:rPr lang="cs-CZ" dirty="0"/>
              <a:t> </a:t>
            </a:r>
            <a:r>
              <a:rPr lang="cs-CZ" dirty="0" err="1"/>
              <a:t>vs</a:t>
            </a:r>
            <a:r>
              <a:rPr lang="cs-CZ" dirty="0"/>
              <a:t> Android, kompatibilita Ikea atd.</a:t>
            </a:r>
          </a:p>
        </p:txBody>
      </p:sp>
    </p:spTree>
    <p:extLst>
      <p:ext uri="{BB962C8B-B14F-4D97-AF65-F5344CB8AC3E}">
        <p14:creationId xmlns:p14="http://schemas.microsoft.com/office/powerpoint/2010/main" val="152479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Otázky vedoucí k odhalení konkrétního hodnotného zdroje: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Které aktivity v podniku snižují náklady při zachování hodnoty poskytované zákazníkovi?</a:t>
            </a:r>
          </a:p>
          <a:p>
            <a:r>
              <a:rPr lang="cs-CZ" dirty="0"/>
              <a:t>Které aktivity zvyšují diferenciaci produktu při zachování hodnoty poskytované zákazníkovi?</a:t>
            </a:r>
          </a:p>
          <a:p>
            <a:r>
              <a:rPr lang="cs-CZ" dirty="0"/>
              <a:t>Máte možnost využít nějaký jedinečný zdroj, distribuční kanál, způsob </a:t>
            </a:r>
            <a:r>
              <a:rPr lang="cs-CZ" dirty="0" err="1"/>
              <a:t>propagace,atd</a:t>
            </a:r>
            <a:r>
              <a:rPr lang="cs-CZ" dirty="0"/>
              <a:t>.??</a:t>
            </a:r>
          </a:p>
          <a:p>
            <a:r>
              <a:rPr lang="cs-CZ" dirty="0"/>
              <a:t>Dále lze posuzovat spolupráci s podniky, vztahy s dodavateli a odběrateli, reputace, inovace atd.</a:t>
            </a:r>
          </a:p>
        </p:txBody>
      </p:sp>
    </p:spTree>
    <p:extLst>
      <p:ext uri="{BB962C8B-B14F-4D97-AF65-F5344CB8AC3E}">
        <p14:creationId xmlns:p14="http://schemas.microsoft.com/office/powerpoint/2010/main" val="3777684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VRIO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Rare</a:t>
            </a:r>
            <a:r>
              <a:rPr lang="cs-CZ" dirty="0"/>
              <a:t> – vzácnost – nenabízí to náhodou i někdo jiný? A pokud ano, umíme to lépe? Omezenost zdrojů a jejich dostupnost determinuje konkurenční výhodu. </a:t>
            </a:r>
          </a:p>
          <a:p>
            <a:r>
              <a:rPr lang="cs-CZ" b="1" dirty="0" err="1"/>
              <a:t>Costly</a:t>
            </a:r>
            <a:r>
              <a:rPr lang="cs-CZ" b="1" dirty="0"/>
              <a:t> to </a:t>
            </a:r>
            <a:r>
              <a:rPr lang="cs-CZ" b="1" dirty="0" err="1"/>
              <a:t>Imitate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napodobitelnost</a:t>
            </a:r>
            <a:r>
              <a:rPr lang="cs-CZ" dirty="0"/>
              <a:t> za přijatelnou cenu, pokud je to jednoduše </a:t>
            </a:r>
            <a:r>
              <a:rPr lang="cs-CZ" dirty="0" err="1"/>
              <a:t>substituovatelné</a:t>
            </a:r>
            <a:r>
              <a:rPr lang="cs-CZ" dirty="0"/>
              <a:t>, nebo zajistitelné jinak hodnota takového zdroje resp. jejich kombinace, klesá.</a:t>
            </a:r>
          </a:p>
        </p:txBody>
      </p:sp>
    </p:spTree>
    <p:extLst>
      <p:ext uri="{BB962C8B-B14F-4D97-AF65-F5344CB8AC3E}">
        <p14:creationId xmlns:p14="http://schemas.microsoft.com/office/powerpoint/2010/main" val="963481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Otázky vedoucí k odhalení vzácnosti a </a:t>
            </a:r>
            <a:r>
              <a:rPr lang="cs-CZ" dirty="0" err="1"/>
              <a:t>imitovatelnosti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Existují v odvětví společnosti, které využívají podobné zdroje stejným způsobem?</a:t>
            </a:r>
          </a:p>
          <a:p>
            <a:r>
              <a:rPr lang="cs-CZ" dirty="0"/>
              <a:t>Mohou se k danému zdroji konkurenti snadno dostat?</a:t>
            </a:r>
            <a:endParaRPr lang="en-US" dirty="0"/>
          </a:p>
          <a:p>
            <a:r>
              <a:rPr lang="cs-CZ" dirty="0"/>
              <a:t>Existuje nějaká ochrana duševního vlastnictví zdroje?</a:t>
            </a:r>
          </a:p>
          <a:p>
            <a:r>
              <a:rPr lang="cs-CZ" dirty="0"/>
              <a:t>Jak je náročné identifikovat dílčí procesy, úkoly a další faktory, které jsou součástí hodnotného zdroje?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963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8194179" cy="3052935"/>
          </a:xfrm>
        </p:spPr>
        <p:txBody>
          <a:bodyPr>
            <a:noAutofit/>
          </a:bodyPr>
          <a:lstStyle/>
          <a:p>
            <a:r>
              <a:rPr lang="cs-CZ" b="1" dirty="0"/>
              <a:t>Stáj formule 1 </a:t>
            </a:r>
            <a:r>
              <a:rPr lang="cs-CZ" b="1" dirty="0" err="1"/>
              <a:t>Racing</a:t>
            </a:r>
            <a:r>
              <a:rPr lang="cs-CZ" b="1" dirty="0"/>
              <a:t> Point dostala pokutu 400 tisíc eur (10,5 milionu korun) a přišla o 15 bodů v hodnocení Poháru konstruktérů kvůli nelegální kopii technického prvku na monopostech. Trest oznámila Mezinárodní automobilová federace (FIA), poté co vyšetřující sportovní komisaři dali za pravdu protestu konkurenčního týmu Renault.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201" y="4861501"/>
            <a:ext cx="4038600" cy="1040979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https://www.tyden.cz/rubriky/sport/motorismus/formule-1/staj-f1-racing-point-kopirovala-dily-dostala-za-to-trest_546453.html?showTab=nejctenejsi-7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0525" y="4444849"/>
            <a:ext cx="4943475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6866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VRIO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Organized</a:t>
            </a:r>
            <a:r>
              <a:rPr lang="cs-CZ" b="1" dirty="0"/>
              <a:t> to </a:t>
            </a:r>
            <a:r>
              <a:rPr lang="cs-CZ" b="1" dirty="0" err="1"/>
              <a:t>Capture</a:t>
            </a:r>
            <a:r>
              <a:rPr lang="cs-CZ" b="1" dirty="0"/>
              <a:t> </a:t>
            </a:r>
            <a:r>
              <a:rPr lang="cs-CZ" b="1" dirty="0" err="1"/>
              <a:t>Value</a:t>
            </a:r>
            <a:r>
              <a:rPr lang="cs-CZ" b="1" dirty="0"/>
              <a:t> – </a:t>
            </a:r>
            <a:r>
              <a:rPr lang="cs-CZ" dirty="0"/>
              <a:t>schopnost zdroje využít a zorganizovat tak, aby uchovaly hodnotu a dál ji rozvíjely k udržení konkurenční výhody.</a:t>
            </a:r>
          </a:p>
        </p:txBody>
      </p:sp>
    </p:spTree>
    <p:extLst>
      <p:ext uri="{BB962C8B-B14F-4D97-AF65-F5344CB8AC3E}">
        <p14:creationId xmlns:p14="http://schemas.microsoft.com/office/powerpoint/2010/main" val="39564409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7" name="Picture 5" descr="Determining the Competitiveness of your Resources and Capabilities: VRIO  Analysis – Freddygzone: Freddy Guevara Leadership Zo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675456"/>
            <a:ext cx="9525000" cy="669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907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/>
              <a:t>Další srovnávací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b="1"/>
              <a:t>Bilance zdrojů a kompetencí vzhledem k organizaci</a:t>
            </a:r>
            <a:r>
              <a:rPr lang="cs-CZ" sz="2800"/>
              <a:t>:</a:t>
            </a:r>
          </a:p>
          <a:p>
            <a:pPr>
              <a:lnSpc>
                <a:spcPct val="80000"/>
              </a:lnSpc>
            </a:pPr>
            <a:r>
              <a:rPr lang="cs-CZ" sz="2800"/>
              <a:t>Matice portfolia : BCG, matice atraktivity,  matice výrobek/trh</a:t>
            </a:r>
          </a:p>
          <a:p>
            <a:pPr>
              <a:lnSpc>
                <a:spcPct val="80000"/>
              </a:lnSpc>
            </a:pPr>
            <a:r>
              <a:rPr lang="cs-CZ" sz="2800" b="1"/>
              <a:t>Analýza kritických faktorů úspěchu:</a:t>
            </a:r>
          </a:p>
          <a:p>
            <a:pPr>
              <a:lnSpc>
                <a:spcPct val="80000"/>
              </a:lnSpc>
            </a:pPr>
            <a:r>
              <a:rPr lang="cs-CZ" sz="2800"/>
              <a:t>Klíčová je znalost potřeb zákazníka a schopnost ohodnotit stav, jehož podnik pro danou oblast dosahuje. Vymezením rozdílů mezi skutečnou a požadovanou úrovní lze jednoduše a přehledně popsat ty oblasti rozvoje podniku, které jsou z pohledu zákazníka kritické.</a:t>
            </a:r>
          </a:p>
        </p:txBody>
      </p:sp>
    </p:spTree>
    <p:extLst>
      <p:ext uri="{BB962C8B-B14F-4D97-AF65-F5344CB8AC3E}">
        <p14:creationId xmlns:p14="http://schemas.microsoft.com/office/powerpoint/2010/main" val="908860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0962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/>
              <a:t>Kritické faktory úspěchu:schopnosti a zdroje, které musí firma mít a rozvinout aby mohla:</a:t>
            </a:r>
          </a:p>
          <a:p>
            <a:r>
              <a:rPr lang="cs-CZ"/>
              <a:t>Úspěšně soutěžit na určitém trhu nebo segmentu</a:t>
            </a:r>
          </a:p>
          <a:p>
            <a:r>
              <a:rPr lang="cs-CZ"/>
              <a:t>Dodávat výrobky a služby, které zákazníci vysoko hodnotí.</a:t>
            </a:r>
          </a:p>
        </p:txBody>
      </p:sp>
    </p:spTree>
    <p:extLst>
      <p:ext uri="{BB962C8B-B14F-4D97-AF65-F5344CB8AC3E}">
        <p14:creationId xmlns:p14="http://schemas.microsoft.com/office/powerpoint/2010/main" val="3290012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Interní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 co je uvnitř podniku – lidé, procesy, produkty, finance,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, ….</a:t>
            </a:r>
          </a:p>
          <a:p>
            <a:r>
              <a:rPr lang="cs-CZ" dirty="0"/>
              <a:t>Jde o to zjistit, jaké možnosti popř. limity má organizace ve vztahu k oholí – jeho příležitostem a hrozbám</a:t>
            </a:r>
          </a:p>
        </p:txBody>
      </p:sp>
    </p:spTree>
    <p:extLst>
      <p:ext uri="{BB962C8B-B14F-4D97-AF65-F5344CB8AC3E}">
        <p14:creationId xmlns:p14="http://schemas.microsoft.com/office/powerpoint/2010/main" val="28016535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/>
              <a:t>Jde o faktory, které zabezpečí dlouhodobou konkurenční výhodu, kterou můžeme považovat za atribut pozitivně vnímaný a přijímaná zákazníkem za předpokladu:</a:t>
            </a:r>
          </a:p>
          <a:p>
            <a:pPr>
              <a:lnSpc>
                <a:spcPct val="90000"/>
              </a:lnSpc>
            </a:pPr>
            <a:r>
              <a:rPr lang="cs-CZ" sz="2800"/>
              <a:t>Zvláštnosti</a:t>
            </a:r>
          </a:p>
          <a:p>
            <a:pPr>
              <a:lnSpc>
                <a:spcPct val="90000"/>
              </a:lnSpc>
            </a:pPr>
            <a:r>
              <a:rPr lang="cs-CZ" sz="2800"/>
              <a:t>Jedinečnosti</a:t>
            </a:r>
          </a:p>
          <a:p>
            <a:pPr>
              <a:lnSpc>
                <a:spcPct val="90000"/>
              </a:lnSpc>
            </a:pPr>
            <a:r>
              <a:rPr lang="cs-CZ" sz="2800"/>
              <a:t>Užitečnosti</a:t>
            </a:r>
          </a:p>
          <a:p>
            <a:pPr>
              <a:lnSpc>
                <a:spcPct val="90000"/>
              </a:lnSpc>
            </a:pPr>
            <a:r>
              <a:rPr lang="cs-CZ" sz="2800"/>
              <a:t>Udržovatelnosti</a:t>
            </a:r>
          </a:p>
          <a:p>
            <a:pPr>
              <a:lnSpc>
                <a:spcPct val="90000"/>
              </a:lnSpc>
            </a:pPr>
            <a:r>
              <a:rPr lang="cs-CZ" sz="2800"/>
              <a:t>Příznivých důsledků</a:t>
            </a:r>
          </a:p>
        </p:txBody>
      </p:sp>
    </p:spTree>
    <p:extLst>
      <p:ext uri="{BB962C8B-B14F-4D97-AF65-F5344CB8AC3E}">
        <p14:creationId xmlns:p14="http://schemas.microsoft.com/office/powerpoint/2010/main" val="1556324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Analýza KFU vytváří rámec k jednotlivému pochopení následujícího:</a:t>
            </a:r>
          </a:p>
          <a:p>
            <a:r>
              <a:rPr lang="cs-CZ" sz="2800" dirty="0"/>
              <a:t>V čem musí být firma v rámci svého průmyslového odvětví dobrá a jak se toto mění</a:t>
            </a:r>
          </a:p>
          <a:p>
            <a:r>
              <a:rPr lang="cs-CZ" sz="2800" dirty="0"/>
              <a:t>Jaká je současná konkurenční pozice vaší firmy</a:t>
            </a:r>
          </a:p>
          <a:p>
            <a:r>
              <a:rPr lang="cs-CZ" sz="2800" dirty="0"/>
              <a:t>Jak identifikovat odborné schopnosti kritické pro změny</a:t>
            </a:r>
          </a:p>
          <a:p>
            <a:r>
              <a:rPr lang="cs-CZ" sz="2800" dirty="0"/>
              <a:t>Jak rozdělit zdroje a rozvinout konkurenční výhodu.</a:t>
            </a:r>
          </a:p>
        </p:txBody>
      </p:sp>
    </p:spTree>
    <p:extLst>
      <p:ext uri="{BB962C8B-B14F-4D97-AF65-F5344CB8AC3E}">
        <p14:creationId xmlns:p14="http://schemas.microsoft.com/office/powerpoint/2010/main" val="3258529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4034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/>
              <a:t>Základní kritéria úspěchu:</a:t>
            </a:r>
          </a:p>
          <a:p>
            <a:r>
              <a:rPr lang="cs-CZ"/>
              <a:t>Kvalita výrobku</a:t>
            </a:r>
          </a:p>
          <a:p>
            <a:r>
              <a:rPr lang="cs-CZ"/>
              <a:t>Služby</a:t>
            </a:r>
          </a:p>
          <a:p>
            <a:r>
              <a:rPr lang="cs-CZ"/>
              <a:t>Náklady</a:t>
            </a:r>
          </a:p>
          <a:p>
            <a:r>
              <a:rPr lang="cs-CZ"/>
              <a:t>Jistota</a:t>
            </a:r>
          </a:p>
          <a:p>
            <a:r>
              <a:rPr lang="cs-CZ"/>
              <a:t>Jsou určována zákazníkem</a:t>
            </a:r>
          </a:p>
        </p:txBody>
      </p:sp>
    </p:spTree>
    <p:extLst>
      <p:ext uri="{BB962C8B-B14F-4D97-AF65-F5344CB8AC3E}">
        <p14:creationId xmlns:p14="http://schemas.microsoft.com/office/powerpoint/2010/main" val="5969406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Mc</a:t>
            </a:r>
            <a:r>
              <a:rPr lang="cs-CZ" dirty="0"/>
              <a:t> </a:t>
            </a:r>
            <a:r>
              <a:rPr lang="cs-CZ" dirty="0" err="1"/>
              <a:t>Kinsey</a:t>
            </a:r>
            <a:r>
              <a:rPr lang="cs-CZ" dirty="0"/>
              <a:t> 7S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/>
              <a:t>Strategy</a:t>
            </a:r>
            <a:r>
              <a:rPr lang="cs-CZ" dirty="0"/>
              <a:t> – jak vyřešit konkrétní </a:t>
            </a:r>
            <a:r>
              <a:rPr lang="cs-CZ" dirty="0" err="1"/>
              <a:t>podnikatleský</a:t>
            </a:r>
            <a:r>
              <a:rPr lang="cs-CZ" dirty="0"/>
              <a:t> problém?</a:t>
            </a:r>
          </a:p>
          <a:p>
            <a:r>
              <a:rPr lang="cs-CZ" b="1" dirty="0" err="1"/>
              <a:t>Structure</a:t>
            </a:r>
            <a:r>
              <a:rPr lang="cs-CZ" b="1" dirty="0"/>
              <a:t> </a:t>
            </a:r>
            <a:r>
              <a:rPr lang="cs-CZ" dirty="0"/>
              <a:t>– Jaké struktury jsou k zapotřebí k vyřešení daného problému?</a:t>
            </a:r>
          </a:p>
          <a:p>
            <a:r>
              <a:rPr lang="cs-CZ" b="1" dirty="0" err="1"/>
              <a:t>System</a:t>
            </a:r>
            <a:r>
              <a:rPr lang="cs-CZ" dirty="0"/>
              <a:t> – Jaké systémy jsou zapotřebí k realizaci dané strategie.</a:t>
            </a:r>
          </a:p>
          <a:p>
            <a:r>
              <a:rPr lang="cs-CZ" b="1" dirty="0"/>
              <a:t>Style </a:t>
            </a:r>
            <a:r>
              <a:rPr lang="cs-CZ" dirty="0"/>
              <a:t>– Jaký styl vedení povede k naplnění našich cílů.</a:t>
            </a:r>
          </a:p>
          <a:p>
            <a:r>
              <a:rPr lang="cs-CZ" b="1" dirty="0" err="1"/>
              <a:t>Stuff</a:t>
            </a:r>
            <a:r>
              <a:rPr lang="cs-CZ" b="1" dirty="0"/>
              <a:t> </a:t>
            </a:r>
            <a:r>
              <a:rPr lang="cs-CZ" dirty="0"/>
              <a:t>– Jak můžeme pomoci našim manažerům růst?</a:t>
            </a:r>
          </a:p>
          <a:p>
            <a:r>
              <a:rPr lang="cs-CZ" b="1" dirty="0" err="1"/>
              <a:t>Skills</a:t>
            </a:r>
            <a:r>
              <a:rPr lang="cs-CZ" dirty="0"/>
              <a:t> – Jaké schopnosti potřebujeme k tomu, abychom dosáhli cílů, popř. jak dané schopnosti zlepšit?</a:t>
            </a:r>
          </a:p>
          <a:p>
            <a:r>
              <a:rPr lang="cs-CZ" b="1" dirty="0" err="1"/>
              <a:t>Shared</a:t>
            </a:r>
            <a:r>
              <a:rPr lang="cs-CZ" b="1" dirty="0"/>
              <a:t> </a:t>
            </a:r>
            <a:r>
              <a:rPr lang="cs-CZ" b="1" dirty="0" err="1"/>
              <a:t>values</a:t>
            </a:r>
            <a:r>
              <a:rPr lang="cs-CZ" b="1" dirty="0"/>
              <a:t> </a:t>
            </a:r>
            <a:r>
              <a:rPr lang="cs-CZ" dirty="0"/>
              <a:t>– Proč děláme to co děláme, jaký to má smysl?</a:t>
            </a:r>
          </a:p>
        </p:txBody>
      </p:sp>
    </p:spTree>
    <p:extLst>
      <p:ext uri="{BB962C8B-B14F-4D97-AF65-F5344CB8AC3E}">
        <p14:creationId xmlns:p14="http://schemas.microsoft.com/office/powerpoint/2010/main" val="31144354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8021"/>
            <a:ext cx="8229600" cy="628142"/>
          </a:xfrm>
        </p:spPr>
        <p:txBody>
          <a:bodyPr>
            <a:normAutofit lnSpcReduction="10000"/>
          </a:bodyPr>
          <a:lstStyle/>
          <a:p>
            <a:r>
              <a:rPr lang="cs-CZ" sz="1800" dirty="0">
                <a:hlinkClick r:id="rId2"/>
              </a:rPr>
              <a:t>https://www.mckinsey.com/business-functions/strategy-and-corporate-finance/our-insights/enduring-ideas-the-7-s-framework#</a:t>
            </a:r>
            <a:endParaRPr lang="cs-CZ" sz="1800" dirty="0"/>
          </a:p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16832"/>
            <a:ext cx="4594051" cy="3581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3994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Srovnávací analýza s konkurencí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600"/>
              <a:t>Často podceňované</a:t>
            </a:r>
          </a:p>
          <a:p>
            <a:pPr>
              <a:lnSpc>
                <a:spcPct val="80000"/>
              </a:lnSpc>
            </a:pPr>
            <a:r>
              <a:rPr lang="cs-CZ" sz="2600"/>
              <a:t>Využití „Benchmarkingu“ </a:t>
            </a:r>
            <a:r>
              <a:rPr lang="cs-CZ" sz="1500"/>
              <a:t>(zdroj:wikipedia.com)</a:t>
            </a:r>
          </a:p>
          <a:p>
            <a:pPr>
              <a:lnSpc>
                <a:spcPct val="80000"/>
              </a:lnSpc>
            </a:pPr>
            <a:r>
              <a:rPr lang="cs-CZ" sz="2600"/>
              <a:t>Je nástroj strategického managementu, s kterým poprvé přišla firma Xerox Corporation na poč. 80.let 20. století.</a:t>
            </a:r>
          </a:p>
          <a:p>
            <a:pPr>
              <a:lnSpc>
                <a:spcPct val="80000"/>
              </a:lnSpc>
            </a:pPr>
            <a:r>
              <a:rPr lang="cs-CZ" sz="2600" b="1"/>
              <a:t>Vychází ze dvou zásad</a:t>
            </a:r>
            <a:r>
              <a:rPr lang="cs-CZ" sz="2600"/>
              <a:t>:</a:t>
            </a:r>
          </a:p>
          <a:p>
            <a:pPr>
              <a:lnSpc>
                <a:spcPct val="80000"/>
              </a:lnSpc>
            </a:pPr>
            <a:r>
              <a:rPr lang="cs-CZ" sz="2600" b="1"/>
              <a:t>1. zásada</a:t>
            </a:r>
            <a:r>
              <a:rPr lang="cs-CZ" sz="2600"/>
              <a:t> čínského generála Sun-c (cca 500 př. n. l.): </a:t>
            </a:r>
            <a:r>
              <a:rPr lang="cs-CZ" sz="2600" i="1"/>
              <a:t>Jestliže znáš svého nepřítele a znáš-li i sám sebe, nemusíš se bát o výsledek stovky bitev.</a:t>
            </a:r>
            <a:endParaRPr lang="cs-CZ" sz="2600"/>
          </a:p>
          <a:p>
            <a:pPr>
              <a:lnSpc>
                <a:spcPct val="80000"/>
              </a:lnSpc>
            </a:pPr>
            <a:r>
              <a:rPr lang="cs-CZ" sz="2600" b="1"/>
              <a:t>2. zásada</a:t>
            </a:r>
            <a:r>
              <a:rPr lang="cs-CZ" sz="2600"/>
              <a:t>: </a:t>
            </a:r>
            <a:r>
              <a:rPr lang="cs-CZ" sz="2600" i="1"/>
              <a:t>Buď nejlepším z nejlepších.</a:t>
            </a:r>
          </a:p>
        </p:txBody>
      </p:sp>
    </p:spTree>
    <p:extLst>
      <p:ext uri="{BB962C8B-B14F-4D97-AF65-F5344CB8AC3E}">
        <p14:creationId xmlns:p14="http://schemas.microsoft.com/office/powerpoint/2010/main" val="2743707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</a:t>
            </a:r>
            <a:r>
              <a:rPr lang="cs-CZ" dirty="0" err="1"/>
              <a:t>benchmarkingu</a:t>
            </a:r>
            <a:r>
              <a:rPr lang="cs-CZ" dirty="0"/>
              <a:t> </a:t>
            </a:r>
            <a:r>
              <a:rPr lang="cs-CZ" sz="1700" dirty="0"/>
              <a:t>(Nenadál, 2004)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1900" dirty="0"/>
              <a:t>1. poznejte důkladně svoji pozici na trhu, svoji činnost, sebe - přednosti a slabiny (neznáš-li je, nemůžeš se zlepšit) a snaž se o jejich kvantifikaci (o kolik je konkurent lepší, kolik má zákazníků apod.).</a:t>
            </a:r>
          </a:p>
          <a:p>
            <a:pPr>
              <a:lnSpc>
                <a:spcPct val="80000"/>
              </a:lnSpc>
            </a:pPr>
            <a:r>
              <a:rPr lang="cs-CZ" sz="1900" dirty="0"/>
              <a:t>2. jak si vede konkurence - jakými způsoby dosahuje svých výsledků, urči jejich přednosti a slabiny (srovnávej se jen s tím nejlepším).</a:t>
            </a:r>
          </a:p>
          <a:p>
            <a:pPr>
              <a:lnSpc>
                <a:spcPct val="80000"/>
              </a:lnSpc>
            </a:pPr>
            <a:r>
              <a:rPr lang="cs-CZ" sz="1900" dirty="0"/>
              <a:t>3. na základě zjištěných informací definuj faktory úspěchu - převezmi to nejlepší od svých konkurentů - formy převzetí mohou být různé - napodobení, modifikace, akceptace.</a:t>
            </a:r>
          </a:p>
          <a:p>
            <a:pPr>
              <a:lnSpc>
                <a:spcPct val="80000"/>
              </a:lnSpc>
            </a:pPr>
            <a:r>
              <a:rPr lang="cs-CZ" sz="1900" dirty="0"/>
              <a:t>4. získejte převahu - napravil jsi své nedostatky a využíváš svých předností.</a:t>
            </a:r>
          </a:p>
          <a:p>
            <a:pPr>
              <a:lnSpc>
                <a:spcPct val="80000"/>
              </a:lnSpc>
            </a:pPr>
            <a:r>
              <a:rPr lang="cs-CZ" sz="1900" dirty="0"/>
              <a:t>5. tyto kroky stále opakujte - nebuďte nikdy dostatečně spokojeni s dosaženým.</a:t>
            </a:r>
          </a:p>
        </p:txBody>
      </p:sp>
    </p:spTree>
    <p:extLst>
      <p:ext uri="{BB962C8B-B14F-4D97-AF65-F5344CB8AC3E}">
        <p14:creationId xmlns:p14="http://schemas.microsoft.com/office/powerpoint/2010/main" val="20587905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Smysl benchmarkingu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 poznání vlastní pozice na trhu a následné zlepšení této pozice na základě srovnání s konkurencí s důrazem na zlepšení vlastních nedostatků, využití svých předností a učení se od konkurence tam, kde jsou oni lepší.</a:t>
            </a:r>
          </a:p>
          <a:p>
            <a:r>
              <a:rPr lang="cs-CZ" dirty="0"/>
              <a:t>Využití konceptu „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806808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Interní a externí benchmarking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800" dirty="0"/>
              <a:t>Podle toho, odkud organizace bere „vyměřovací laťku“, rozlišujeme 2 typy </a:t>
            </a:r>
            <a:r>
              <a:rPr lang="cs-CZ" sz="2800" dirty="0" err="1"/>
              <a:t>benchmarkingu</a:t>
            </a:r>
            <a:r>
              <a:rPr lang="cs-CZ" sz="2800" dirty="0"/>
              <a:t> - </a:t>
            </a:r>
            <a:r>
              <a:rPr lang="cs-CZ" sz="2800" i="1" dirty="0"/>
              <a:t>interní</a:t>
            </a:r>
            <a:r>
              <a:rPr lang="cs-CZ" sz="2800" dirty="0"/>
              <a:t> a </a:t>
            </a:r>
            <a:r>
              <a:rPr lang="cs-CZ" sz="2800" i="1" dirty="0"/>
              <a:t>externí</a:t>
            </a:r>
            <a:r>
              <a:rPr lang="cs-CZ" sz="2800" dirty="0"/>
              <a:t>.</a:t>
            </a:r>
            <a:endParaRPr lang="cs-CZ" sz="2800" b="1" dirty="0"/>
          </a:p>
          <a:p>
            <a:pPr>
              <a:lnSpc>
                <a:spcPct val="80000"/>
              </a:lnSpc>
            </a:pPr>
            <a:r>
              <a:rPr lang="cs-CZ" sz="2800" b="1" dirty="0"/>
              <a:t>Interní – v rámci organizace samotné</a:t>
            </a:r>
            <a:endParaRPr lang="cs-CZ" sz="2800" dirty="0"/>
          </a:p>
          <a:p>
            <a:pPr>
              <a:lnSpc>
                <a:spcPct val="80000"/>
              </a:lnSpc>
            </a:pPr>
            <a:r>
              <a:rPr lang="cs-CZ" sz="2800" b="1" dirty="0"/>
              <a:t>Externí – s např. konkurencí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199632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SWOT analýza</a:t>
            </a:r>
            <a:endParaRPr lang="cs-CZ" sz="1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400" b="1" dirty="0" err="1"/>
              <a:t>S</a:t>
            </a:r>
            <a:r>
              <a:rPr lang="cs-CZ" sz="2400" dirty="0" err="1"/>
              <a:t>trengths</a:t>
            </a: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b="1" dirty="0" err="1"/>
              <a:t>W</a:t>
            </a:r>
            <a:r>
              <a:rPr lang="cs-CZ" sz="2400" dirty="0" err="1"/>
              <a:t>eaknesses</a:t>
            </a: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b="1" dirty="0" err="1"/>
              <a:t>O</a:t>
            </a:r>
            <a:r>
              <a:rPr lang="cs-CZ" sz="2400" dirty="0" err="1"/>
              <a:t>pportunities</a:t>
            </a: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b="1" dirty="0" err="1"/>
              <a:t>T</a:t>
            </a:r>
            <a:r>
              <a:rPr lang="cs-CZ" sz="2400" dirty="0" err="1"/>
              <a:t>hreats</a:t>
            </a:r>
            <a:endParaRPr lang="cs-CZ" sz="2400" dirty="0"/>
          </a:p>
          <a:p>
            <a:pPr>
              <a:lnSpc>
                <a:spcPct val="8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Základ metody spočívá v klasifikaci a ohodnocení jednotlivých faktorů, které jsou rozděleny do 4 výše uvedených základních skupin. Vzájemnou interakcí faktorů silných a slabých stránek na jedné straně vůči příležitostem a nebezpečím na straně druhé lze získat nové kvalitativní informace, které charakterizují a hodnotí úroveň jejich vzájemného střetu.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SWOT analýzu je dále možno členit pomocí mřížky:</a:t>
            </a:r>
          </a:p>
          <a:p>
            <a:pPr>
              <a:lnSpc>
                <a:spcPct val="80000"/>
              </a:lnSpc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8286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zrovna my?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hodnotový řetězec</a:t>
            </a:r>
          </a:p>
          <a:p>
            <a:r>
              <a:rPr lang="cs-CZ" dirty="0"/>
              <a:t>Klíčové kompetence</a:t>
            </a:r>
          </a:p>
          <a:p>
            <a:r>
              <a:rPr lang="cs-CZ" dirty="0"/>
              <a:t>VRIO analýza</a:t>
            </a:r>
          </a:p>
          <a:p>
            <a:r>
              <a:rPr lang="cs-CZ" dirty="0"/>
              <a:t>Kritické faktory úspěchu</a:t>
            </a:r>
          </a:p>
          <a:p>
            <a:r>
              <a:rPr lang="cs-CZ" dirty="0" err="1"/>
              <a:t>Benchmarking</a:t>
            </a:r>
            <a:endParaRPr lang="cs-CZ" dirty="0"/>
          </a:p>
          <a:p>
            <a:r>
              <a:rPr lang="cs-CZ" dirty="0"/>
              <a:t>BCG matice</a:t>
            </a:r>
          </a:p>
          <a:p>
            <a:r>
              <a:rPr lang="cs-CZ" dirty="0"/>
              <a:t>SWOT analýza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0461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7120" name="Group 16"/>
          <p:cNvGraphicFramePr>
            <a:graphicFrameLocks noGrp="1"/>
          </p:cNvGraphicFramePr>
          <p:nvPr>
            <p:ph idx="4294967295"/>
          </p:nvPr>
        </p:nvGraphicFramePr>
        <p:xfrm>
          <a:off x="1524000" y="1905000"/>
          <a:ext cx="7010400" cy="4770120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81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SWOT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Interní analýza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cs-CZ" sz="17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Silné stránky</a:t>
                      </a:r>
                      <a:endParaRPr kumimoji="0" lang="cs-CZ" sz="17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Slabé stránky</a:t>
                      </a:r>
                      <a:endParaRPr kumimoji="0" lang="cs-CZ" sz="17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Externí analýza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Příležitosti</a:t>
                      </a:r>
                      <a:endParaRPr kumimoji="0" lang="cs-CZ" sz="17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S-O-Strategie:</a:t>
                      </a:r>
                      <a:b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Vývoj nových metod, které jsou vhodné pro rozvoj silných stránek společnosti (projektu).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W-O-Strategie:</a:t>
                      </a:r>
                      <a:b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Odstranění slabin pro vznik nových příležitostí.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Hrozby</a:t>
                      </a:r>
                      <a:endParaRPr kumimoji="0" lang="cs-CZ" sz="1700" b="1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S-T-Strategie:</a:t>
                      </a:r>
                      <a:b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Použití silných stránek pro zamezení hrozeb.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W-T strategie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Vývoj strategií, díky nimž je možné omezit hrozby, ohrožující naše slabé stránky.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2831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Zpřesnění analýzy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100"/>
              <a:t>Ke zpřesnění SWOT analýzy lze využít:</a:t>
            </a:r>
          </a:p>
          <a:p>
            <a:pPr>
              <a:lnSpc>
                <a:spcPct val="90000"/>
              </a:lnSpc>
            </a:pPr>
            <a:r>
              <a:rPr lang="cs-CZ" sz="2100"/>
              <a:t>Přímé kvantitativní vyjádření vlivu na efekt firmy (finančně).</a:t>
            </a:r>
          </a:p>
          <a:p>
            <a:pPr>
              <a:lnSpc>
                <a:spcPct val="90000"/>
              </a:lnSpc>
            </a:pPr>
            <a:r>
              <a:rPr lang="cs-CZ" sz="2100"/>
              <a:t>Individuální odhad ad hoc buď podle intuitivního globálního posouzení nebo na základě rozkladu na dílčí subkritéria</a:t>
            </a:r>
          </a:p>
          <a:p>
            <a:pPr>
              <a:lnSpc>
                <a:spcPct val="90000"/>
              </a:lnSpc>
            </a:pPr>
            <a:r>
              <a:rPr lang="cs-CZ" sz="2100"/>
              <a:t>Expertizní individuální odhad</a:t>
            </a:r>
          </a:p>
          <a:p>
            <a:pPr>
              <a:lnSpc>
                <a:spcPct val="90000"/>
              </a:lnSpc>
            </a:pPr>
            <a:r>
              <a:rPr lang="cs-CZ" sz="2100"/>
              <a:t>Využití odhadů s využitím přístupu metodologického analýzy</a:t>
            </a:r>
          </a:p>
          <a:p>
            <a:pPr>
              <a:lnSpc>
                <a:spcPct val="90000"/>
              </a:lnSpc>
            </a:pPr>
            <a:r>
              <a:rPr lang="cs-CZ" sz="2100"/>
              <a:t>Týmový expertní odhad</a:t>
            </a:r>
          </a:p>
          <a:p>
            <a:pPr>
              <a:lnSpc>
                <a:spcPct val="90000"/>
              </a:lnSpc>
            </a:pPr>
            <a:r>
              <a:rPr lang="cs-CZ" sz="2100"/>
              <a:t>Kombinace přímého kvantitativního vyjádření vlivu a bodového hodnocení.</a:t>
            </a:r>
          </a:p>
        </p:txBody>
      </p:sp>
    </p:spTree>
    <p:extLst>
      <p:ext uri="{BB962C8B-B14F-4D97-AF65-F5344CB8AC3E}">
        <p14:creationId xmlns:p14="http://schemas.microsoft.com/office/powerpoint/2010/main" val="42251392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Matice efektu a významnosti S aW stránek</a:t>
            </a:r>
          </a:p>
        </p:txBody>
      </p:sp>
      <p:graphicFrame>
        <p:nvGraphicFramePr>
          <p:cNvPr id="68645" name="Group 37"/>
          <p:cNvGraphicFramePr>
            <a:graphicFrameLocks noGrp="1"/>
          </p:cNvGraphicFramePr>
          <p:nvPr>
            <p:ph sz="quarter" idx="1"/>
          </p:nvPr>
        </p:nvGraphicFramePr>
        <p:xfrm>
          <a:off x="1524000" y="1905000"/>
          <a:ext cx="6816725" cy="2418716"/>
        </p:xfrm>
        <a:graphic>
          <a:graphicData uri="http://schemas.openxmlformats.org/drawingml/2006/table">
            <a:tbl>
              <a:tblPr/>
              <a:tblGrid>
                <a:gridCol w="226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4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4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Významnost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Efekt – výkonnost, síla působení účinku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Velká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malá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velká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malá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8641" name="Rectangle 33"/>
          <p:cNvSpPr>
            <a:spLocks noGrp="1" noChangeArrowheads="1"/>
          </p:cNvSpPr>
          <p:nvPr>
            <p:ph sz="quarter" idx="2"/>
          </p:nvPr>
        </p:nvSpPr>
        <p:spPr>
          <a:xfrm flipH="1">
            <a:off x="8686800" y="1600200"/>
            <a:ext cx="133350" cy="2185988"/>
          </a:xfrm>
        </p:spPr>
        <p:txBody>
          <a:bodyPr/>
          <a:lstStyle/>
          <a:p>
            <a:endParaRPr lang="cs-CZ" sz="2100"/>
          </a:p>
        </p:txBody>
      </p:sp>
      <p:sp>
        <p:nvSpPr>
          <p:cNvPr id="68642" name="Rectangle 34"/>
          <p:cNvSpPr>
            <a:spLocks noGrp="1" noChangeArrowheads="1"/>
          </p:cNvSpPr>
          <p:nvPr>
            <p:ph type="body" sz="half" idx="3"/>
          </p:nvPr>
        </p:nvSpPr>
        <p:spPr>
          <a:xfrm>
            <a:off x="467544" y="4653136"/>
            <a:ext cx="7010400" cy="19891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A – na základě analýzy zvážit zásadní změny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B - Analyzovat a hodnotit závažnost, zvažovat a zvolit podporu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C – soustředěné posilování výkonnosti s cílem zlepšovat výsledky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D – strategie pokračovat upevňovat a kontrolovat výsledky</a:t>
            </a:r>
          </a:p>
          <a:p>
            <a:pPr>
              <a:lnSpc>
                <a:spcPct val="8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52477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hodnotový řetězec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1104900"/>
            <a:ext cx="789622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5124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hodnotový řetězec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5661248"/>
            <a:ext cx="4038600" cy="464915"/>
          </a:xfrm>
        </p:spPr>
        <p:txBody>
          <a:bodyPr>
            <a:normAutofit fontScale="47500" lnSpcReduction="20000"/>
          </a:bodyPr>
          <a:lstStyle/>
          <a:p>
            <a:r>
              <a:rPr lang="cs-CZ" dirty="0" err="1"/>
              <a:t>Zdroj:https</a:t>
            </a:r>
            <a:r>
              <a:rPr lang="cs-CZ" dirty="0"/>
              <a:t>://kfknowledgebank.kaplan.co.uk/business-strategy/strategic-analysis/porter's-value-chain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74060" y="1600200"/>
            <a:ext cx="331274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400" dirty="0"/>
              <a:t>Dochází k výměně – </a:t>
            </a:r>
            <a:r>
              <a:rPr lang="cs-CZ" sz="4400" b="1" dirty="0"/>
              <a:t>hmotných hodnot </a:t>
            </a:r>
            <a:r>
              <a:rPr lang="cs-CZ" sz="4400" dirty="0"/>
              <a:t>mezi podniky v řetězcích – lidé, produkty, tržby, smlouvy, služby atd.</a:t>
            </a:r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r>
              <a:rPr lang="cs-CZ" sz="4400" b="1" dirty="0"/>
              <a:t>Nehmotných hodnot </a:t>
            </a:r>
            <a:r>
              <a:rPr lang="cs-CZ" sz="4400" dirty="0"/>
              <a:t>– znalostí – plánování, informace, procesní znalosti, </a:t>
            </a:r>
            <a:r>
              <a:rPr lang="cs-CZ" sz="4400" dirty="0" err="1"/>
              <a:t>know</a:t>
            </a:r>
            <a:r>
              <a:rPr lang="cs-CZ" sz="4400" dirty="0"/>
              <a:t> </a:t>
            </a:r>
            <a:r>
              <a:rPr lang="cs-CZ" sz="4400" dirty="0" err="1"/>
              <a:t>how</a:t>
            </a:r>
            <a:r>
              <a:rPr lang="cs-CZ" sz="4400" dirty="0"/>
              <a:t>, atd.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76872"/>
            <a:ext cx="476250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7211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hodnotový řetězec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cs-CZ" dirty="0"/>
              <a:t>V návaznosti na </a:t>
            </a:r>
            <a:r>
              <a:rPr lang="cs-CZ" dirty="0" err="1"/>
              <a:t>stakeholdery</a:t>
            </a:r>
            <a:r>
              <a:rPr lang="cs-CZ" dirty="0"/>
              <a:t>  </a:t>
            </a:r>
          </a:p>
          <a:p>
            <a:r>
              <a:rPr lang="cs-CZ" dirty="0"/>
              <a:t>ESG matice – </a:t>
            </a:r>
            <a:r>
              <a:rPr lang="cs-CZ" dirty="0" err="1"/>
              <a:t>Environmental</a:t>
            </a:r>
            <a:r>
              <a:rPr lang="cs-CZ" dirty="0"/>
              <a:t>,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Governement</a:t>
            </a:r>
            <a:r>
              <a:rPr lang="cs-CZ" dirty="0"/>
              <a:t> </a:t>
            </a:r>
            <a:r>
              <a:rPr lang="cs-CZ" dirty="0" err="1"/>
              <a:t>aspect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80928"/>
            <a:ext cx="6414371" cy="3833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740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kompetence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To co činí podnik jedinečným – schopnosti, znalosti; týmové x individuální</a:t>
            </a:r>
          </a:p>
          <a:p>
            <a:r>
              <a:rPr lang="cs-CZ" dirty="0"/>
              <a:t>To co podnik odlišuje od ostatních ( pozor na klišé! – např. kvalita za nízkou cenu)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372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9222212" cy="4890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4223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VRIO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Proč je váš business jedinečný?</a:t>
            </a:r>
          </a:p>
          <a:p>
            <a:pPr lvl="1"/>
            <a:r>
              <a:rPr lang="cs-CZ" dirty="0"/>
              <a:t>Je to vedení organizace, zdroje, finance, spolupráce , inovativní myšlení??? </a:t>
            </a:r>
          </a:p>
          <a:p>
            <a:pPr lvl="1"/>
            <a:r>
              <a:rPr lang="cs-CZ" dirty="0"/>
              <a:t>Na čem budeme stavět? – LR udržitelná konkurenční výhoda</a:t>
            </a:r>
          </a:p>
          <a:p>
            <a:r>
              <a:rPr lang="cs-CZ" dirty="0" err="1">
                <a:solidFill>
                  <a:srgbClr val="FF0000"/>
                </a:solidFill>
              </a:rPr>
              <a:t>V</a:t>
            </a:r>
            <a:r>
              <a:rPr lang="cs-CZ" dirty="0" err="1"/>
              <a:t>aluable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R</a:t>
            </a:r>
            <a:r>
              <a:rPr lang="cs-CZ" dirty="0" err="1"/>
              <a:t>are</a:t>
            </a:r>
            <a:endParaRPr lang="cs-CZ" dirty="0"/>
          </a:p>
          <a:p>
            <a:r>
              <a:rPr lang="cs-CZ" dirty="0" err="1"/>
              <a:t>Costly</a:t>
            </a:r>
            <a:r>
              <a:rPr lang="cs-CZ" dirty="0"/>
              <a:t> to </a:t>
            </a:r>
            <a:r>
              <a:rPr lang="cs-CZ" dirty="0" err="1">
                <a:solidFill>
                  <a:srgbClr val="FF0000"/>
                </a:solidFill>
              </a:rPr>
              <a:t>I</a:t>
            </a:r>
            <a:r>
              <a:rPr lang="cs-CZ" dirty="0" err="1"/>
              <a:t>mitate</a:t>
            </a:r>
            <a:endParaRPr lang="cs-CZ" dirty="0"/>
          </a:p>
          <a:p>
            <a:r>
              <a:rPr lang="cs-CZ" dirty="0" err="1">
                <a:solidFill>
                  <a:srgbClr val="FF0000"/>
                </a:solidFill>
              </a:rPr>
              <a:t>O</a:t>
            </a:r>
            <a:r>
              <a:rPr lang="cs-CZ" dirty="0" err="1"/>
              <a:t>rganize</a:t>
            </a:r>
            <a:r>
              <a:rPr lang="cs-CZ" dirty="0"/>
              <a:t> to </a:t>
            </a:r>
            <a:r>
              <a:rPr lang="cs-CZ" dirty="0" err="1"/>
              <a:t>capture</a:t>
            </a:r>
            <a:r>
              <a:rPr lang="cs-CZ" dirty="0"/>
              <a:t> </a:t>
            </a:r>
            <a:r>
              <a:rPr lang="cs-CZ" dirty="0" err="1"/>
              <a:t>value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2819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1846</TotalTime>
  <Words>1422</Words>
  <Application>Microsoft Office PowerPoint</Application>
  <PresentationFormat>Předvádění na obrazovce (4:3)</PresentationFormat>
  <Paragraphs>153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Motiv systému Office</vt:lpstr>
      <vt:lpstr>Strategický management</vt:lpstr>
      <vt:lpstr>Interní prostředí</vt:lpstr>
      <vt:lpstr>Proč zrovna my?</vt:lpstr>
      <vt:lpstr>Porterův hodnotový řetězec</vt:lpstr>
      <vt:lpstr>Porterův hodnotový řetězec  </vt:lpstr>
      <vt:lpstr>Porterův hodnotový řetězec </vt:lpstr>
      <vt:lpstr>Klíčové kompetence</vt:lpstr>
      <vt:lpstr>Prezentace aplikace PowerPoint</vt:lpstr>
      <vt:lpstr>VRIO analýza</vt:lpstr>
      <vt:lpstr>Prezentace aplikace PowerPoint</vt:lpstr>
      <vt:lpstr>VRIO analýza</vt:lpstr>
      <vt:lpstr>Otázky vedoucí k odhalení konkrétního hodnotného zdroje:</vt:lpstr>
      <vt:lpstr>VRIO analýza</vt:lpstr>
      <vt:lpstr>Otázky vedoucí k odhalení vzácnosti a imitovatelnosti</vt:lpstr>
      <vt:lpstr>Prezentace aplikace PowerPoint</vt:lpstr>
      <vt:lpstr>VRIO analýza</vt:lpstr>
      <vt:lpstr>Prezentace aplikace PowerPoint</vt:lpstr>
      <vt:lpstr>Další srovnávací analýzy</vt:lpstr>
      <vt:lpstr>Prezentace aplikace PowerPoint</vt:lpstr>
      <vt:lpstr>Prezentace aplikace PowerPoint</vt:lpstr>
      <vt:lpstr>Prezentace aplikace PowerPoint</vt:lpstr>
      <vt:lpstr>Prezentace aplikace PowerPoint</vt:lpstr>
      <vt:lpstr>Mc Kinsey 7S</vt:lpstr>
      <vt:lpstr>Prezentace aplikace PowerPoint</vt:lpstr>
      <vt:lpstr>Srovnávací analýza s konkurencí</vt:lpstr>
      <vt:lpstr>Postup benchmarkingu (Nenadál, 2004)</vt:lpstr>
      <vt:lpstr>Smysl benchmarkingu</vt:lpstr>
      <vt:lpstr>Interní a externí benchmarking </vt:lpstr>
      <vt:lpstr>SWOT analýza</vt:lpstr>
      <vt:lpstr>Prezentace aplikace PowerPoint</vt:lpstr>
      <vt:lpstr>Zpřesnění analýzy</vt:lpstr>
      <vt:lpstr>Matice efektu a významnosti S aW stránek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</dc:title>
  <dc:creator>Uzivatel</dc:creator>
  <cp:lastModifiedBy>Pavla Marciánová</cp:lastModifiedBy>
  <cp:revision>21</cp:revision>
  <dcterms:created xsi:type="dcterms:W3CDTF">2020-11-09T09:54:22Z</dcterms:created>
  <dcterms:modified xsi:type="dcterms:W3CDTF">2022-09-15T10:05:37Z</dcterms:modified>
</cp:coreProperties>
</file>