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6" r:id="rId4"/>
    <p:sldId id="335" r:id="rId5"/>
    <p:sldId id="342" r:id="rId6"/>
    <p:sldId id="367" r:id="rId7"/>
    <p:sldId id="368" r:id="rId8"/>
    <p:sldId id="297" r:id="rId9"/>
    <p:sldId id="336" r:id="rId10"/>
    <p:sldId id="337" r:id="rId11"/>
    <p:sldId id="369" r:id="rId12"/>
    <p:sldId id="338" r:id="rId13"/>
    <p:sldId id="370" r:id="rId14"/>
    <p:sldId id="306" r:id="rId15"/>
    <p:sldId id="373" r:id="rId16"/>
    <p:sldId id="374" r:id="rId17"/>
    <p:sldId id="375" r:id="rId18"/>
    <p:sldId id="376" r:id="rId19"/>
    <p:sldId id="312" r:id="rId20"/>
    <p:sldId id="344" r:id="rId21"/>
    <p:sldId id="377" r:id="rId22"/>
    <p:sldId id="345" r:id="rId23"/>
    <p:sldId id="346" r:id="rId24"/>
    <p:sldId id="340" r:id="rId25"/>
    <p:sldId id="348" r:id="rId26"/>
    <p:sldId id="349" r:id="rId27"/>
    <p:sldId id="350" r:id="rId28"/>
    <p:sldId id="351" r:id="rId29"/>
    <p:sldId id="352" r:id="rId30"/>
    <p:sldId id="378" r:id="rId31"/>
    <p:sldId id="379" r:id="rId32"/>
    <p:sldId id="380" r:id="rId33"/>
    <p:sldId id="381" r:id="rId34"/>
    <p:sldId id="354" r:id="rId35"/>
    <p:sldId id="355" r:id="rId36"/>
    <p:sldId id="383" r:id="rId37"/>
    <p:sldId id="384" r:id="rId38"/>
    <p:sldId id="385" r:id="rId39"/>
    <p:sldId id="357" r:id="rId40"/>
    <p:sldId id="358" r:id="rId41"/>
    <p:sldId id="359" r:id="rId42"/>
    <p:sldId id="360" r:id="rId43"/>
    <p:sldId id="361" r:id="rId44"/>
    <p:sldId id="362" r:id="rId45"/>
    <p:sldId id="363" r:id="rId46"/>
    <p:sldId id="386" r:id="rId47"/>
    <p:sldId id="364" r:id="rId48"/>
    <p:sldId id="366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93" autoAdjust="0"/>
  </p:normalViewPr>
  <p:slideViewPr>
    <p:cSldViewPr>
      <p:cViewPr varScale="1">
        <p:scale>
          <a:sx n="56" d="100"/>
          <a:sy n="56" d="100"/>
        </p:scale>
        <p:origin x="15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6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8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3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5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5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7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02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4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4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3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8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7842-2815-42EE-96AD-F5D780EFCC76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F1FA3-7351-1F8A-841A-B7D6540174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7524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1. DANĚ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Jak mohou mít ve Švédsku tak vysoké daně a v Africe </a:t>
            </a:r>
            <a:r>
              <a:rPr lang="cs-CZ"/>
              <a:t>tak nízké?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453B03-1526-C5CF-D6FA-6FDCF492C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5085184"/>
            <a:ext cx="8134672" cy="1092324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/>
              <a:t>Kleven</a:t>
            </a:r>
            <a:r>
              <a:rPr lang="en-US" sz="2800" dirty="0"/>
              <a:t>, H. J. (2014). How can Scandinavians tax so much?. </a:t>
            </a:r>
            <a:r>
              <a:rPr lang="en-US" sz="2800" i="1" dirty="0"/>
              <a:t>Journal of Economic Perspectives</a:t>
            </a:r>
            <a:r>
              <a:rPr lang="en-US" sz="2800" dirty="0"/>
              <a:t>, </a:t>
            </a:r>
            <a:r>
              <a:rPr lang="en-US" sz="2800" i="1" dirty="0"/>
              <a:t>28</a:t>
            </a:r>
            <a:r>
              <a:rPr lang="en-US" sz="2800" dirty="0"/>
              <a:t>(4), 77-98.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639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7709B-973C-E819-C1EA-152EA664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Elasticita zdaňovaných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369588-D7C5-6A18-3B9D-21CD481AA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Klíčový parametr pro ohodnocení daňových politik je </a:t>
            </a:r>
            <a:r>
              <a:rPr lang="cs-CZ" b="1" dirty="0"/>
              <a:t>elasticita</a:t>
            </a:r>
            <a:r>
              <a:rPr lang="cs-CZ" dirty="0"/>
              <a:t> daňového příjmu ve vztahu k mezní daňové sazbě</a:t>
            </a:r>
          </a:p>
          <a:p>
            <a:r>
              <a:rPr lang="cs-CZ" dirty="0"/>
              <a:t>Pomocí této elasticity lze </a:t>
            </a:r>
            <a:r>
              <a:rPr lang="cs-CZ" b="1" dirty="0"/>
              <a:t>spočítat</a:t>
            </a:r>
            <a:r>
              <a:rPr lang="cs-CZ" dirty="0"/>
              <a:t> efekt daňových změn nebo ztrátu mrtvé váhy</a:t>
            </a:r>
          </a:p>
          <a:p>
            <a:r>
              <a:rPr lang="cs-CZ" dirty="0"/>
              <a:t>Závisí na </a:t>
            </a:r>
            <a:r>
              <a:rPr lang="cs-CZ" b="1" dirty="0"/>
              <a:t>nákladech příležitostí </a:t>
            </a:r>
            <a:r>
              <a:rPr lang="cs-CZ" dirty="0"/>
              <a:t>placení daní (behaviorální aspekty, daňové výjimky a odpočty)</a:t>
            </a:r>
          </a:p>
          <a:p>
            <a:r>
              <a:rPr lang="cs-CZ" dirty="0"/>
              <a:t>Je nízká elasticita daňových příjmů, </a:t>
            </a:r>
            <a:r>
              <a:rPr lang="cs-CZ" b="1" dirty="0"/>
              <a:t>důvodem</a:t>
            </a:r>
            <a:r>
              <a:rPr lang="cs-CZ" dirty="0"/>
              <a:t> vyšších daňových sazeb ve Skandinávii?</a:t>
            </a:r>
          </a:p>
        </p:txBody>
      </p:sp>
    </p:spTree>
    <p:extLst>
      <p:ext uri="{BB962C8B-B14F-4D97-AF65-F5344CB8AC3E}">
        <p14:creationId xmlns:p14="http://schemas.microsoft.com/office/powerpoint/2010/main" val="1403717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F949F-6543-41FD-8518-1CF9AEA46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Dánsko x USA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E8DA75-5EE7-41E5-B268-D6087C694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Elasticita daňových příjmů v Dánsku je výrazně nižší než v USA. </a:t>
            </a:r>
            <a:r>
              <a:rPr lang="cs-CZ" b="1" dirty="0"/>
              <a:t>Proč?</a:t>
            </a:r>
          </a:p>
          <a:p>
            <a:r>
              <a:rPr lang="cs-CZ" b="1" dirty="0"/>
              <a:t>Důvody</a:t>
            </a:r>
            <a:r>
              <a:rPr lang="cs-CZ" dirty="0"/>
              <a:t>: dobré informace úřadů, málo daňových výjimek, široká daňová základna</a:t>
            </a:r>
          </a:p>
          <a:p>
            <a:r>
              <a:rPr lang="cs-CZ" dirty="0"/>
              <a:t>Vysoké daně v Dánsku odrazují imigraci vysokopříjmových </a:t>
            </a:r>
            <a:r>
              <a:rPr lang="cs-CZ" b="1" dirty="0"/>
              <a:t>cizinců</a:t>
            </a:r>
            <a:r>
              <a:rPr lang="cs-CZ" dirty="0"/>
              <a:t>, nemotivují však k odchodu rodilé </a:t>
            </a:r>
            <a:r>
              <a:rPr lang="cs-CZ" b="1" dirty="0"/>
              <a:t>Dány</a:t>
            </a:r>
            <a:r>
              <a:rPr lang="cs-CZ" dirty="0"/>
              <a:t> → to je důležité, protože drtivou většinu daňových poplatníků představují rodilí Dánové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373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35225-9594-AC41-A6DA-83647EB03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Výdajová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A2B3F-C792-308F-A750-BDC026005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Efektivita daňového systému nemůže být plně posouzena bez pohledu na </a:t>
            </a:r>
            <a:r>
              <a:rPr lang="cs-CZ" b="1" dirty="0"/>
              <a:t>výdaje</a:t>
            </a:r>
            <a:r>
              <a:rPr lang="cs-CZ" dirty="0"/>
              <a:t>, na které je použita</a:t>
            </a:r>
          </a:p>
          <a:p>
            <a:r>
              <a:rPr lang="cs-CZ" dirty="0"/>
              <a:t>Je pravdou, že skandinávské země vynakládají velký objem zdrojů na financování nejrůznějších </a:t>
            </a:r>
            <a:r>
              <a:rPr lang="cs-CZ" b="1" dirty="0"/>
              <a:t>transferových programů</a:t>
            </a:r>
            <a:r>
              <a:rPr lang="cs-CZ" dirty="0"/>
              <a:t>, které tak vytvářejí další implicitní daň na práci</a:t>
            </a:r>
          </a:p>
          <a:p>
            <a:r>
              <a:rPr lang="cs-CZ" dirty="0"/>
              <a:t>Skandinávské země ovšem také vynakládají velký objem prostředků na veřejné poskytování a dotování statků, které jsou </a:t>
            </a:r>
            <a:r>
              <a:rPr lang="cs-CZ" b="1" dirty="0"/>
              <a:t>komplementární k práci</a:t>
            </a:r>
            <a:r>
              <a:rPr lang="cs-CZ" dirty="0"/>
              <a:t>, jako je péče o děti, péče o staré a doprava.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533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B854D-36A3-464E-AE7A-8F1E46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Výdajová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C4305B-21E9-44B2-894F-F32DDCB32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Tyto programy tak představují dotování nákladů práce, což </a:t>
            </a:r>
            <a:r>
              <a:rPr lang="cs-CZ" b="1" dirty="0"/>
              <a:t>podporuje nabídku práce </a:t>
            </a:r>
            <a:r>
              <a:rPr lang="cs-CZ" dirty="0"/>
              <a:t>a působí tak proti efektu vysokých daní</a:t>
            </a:r>
          </a:p>
          <a:p>
            <a:r>
              <a:rPr lang="cs-CZ" dirty="0"/>
              <a:t>Skandinávské země investují hodně do </a:t>
            </a:r>
            <a:r>
              <a:rPr lang="cs-CZ" b="1" dirty="0"/>
              <a:t>vzdělání</a:t>
            </a:r>
            <a:r>
              <a:rPr lang="cs-CZ" dirty="0"/>
              <a:t>, což je statek komplementární k dlouhodobé nabídce práce</a:t>
            </a:r>
          </a:p>
          <a:p>
            <a:r>
              <a:rPr lang="cs-CZ" dirty="0"/>
              <a:t>Jaký je vztah výše </a:t>
            </a:r>
            <a:r>
              <a:rPr lang="cs-CZ" b="1" dirty="0"/>
              <a:t>zdanění </a:t>
            </a:r>
            <a:r>
              <a:rPr lang="cs-CZ" dirty="0"/>
              <a:t>a nabídky </a:t>
            </a:r>
            <a:r>
              <a:rPr lang="cs-CZ" b="1" dirty="0"/>
              <a:t>práce</a:t>
            </a:r>
            <a:r>
              <a:rPr lang="cs-CZ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243573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7B8BA03B-6182-1965-0E1D-1435F5F15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482406"/>
            <a:ext cx="8963025" cy="58931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8117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C904F-EA51-4085-282D-5893C74C8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je vliv daní na nabídku práce?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670C26-0A8E-AD9A-A458-BB20B8229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Prezentovaná zjištění jsou v rozporu s obvyklými závěry makroekonomické literatury, která argumentuje, že vyšší daně mají </a:t>
            </a:r>
            <a:r>
              <a:rPr lang="cs-CZ" b="1" dirty="0"/>
              <a:t>negativní</a:t>
            </a:r>
            <a:r>
              <a:rPr lang="cs-CZ" dirty="0"/>
              <a:t> dopad na nabídku práce, a že nabídka práce je mzdově elastická. </a:t>
            </a:r>
          </a:p>
          <a:p>
            <a:r>
              <a:rPr lang="cs-CZ" dirty="0"/>
              <a:t>Jak je to </a:t>
            </a:r>
            <a:r>
              <a:rPr lang="cs-CZ" b="1" dirty="0"/>
              <a:t>možné</a:t>
            </a:r>
            <a:r>
              <a:rPr lang="cs-CZ" dirty="0"/>
              <a:t>? Možná vysvětlení: zahrnutí transferů; makro-literatura se empiricky hodně opírala o 90-léta, kdy nízko daňové země měly lepší výkonnost trhů práce než dnes</a:t>
            </a:r>
          </a:p>
        </p:txBody>
      </p:sp>
    </p:spTree>
    <p:extLst>
      <p:ext uri="{BB962C8B-B14F-4D97-AF65-F5344CB8AC3E}">
        <p14:creationId xmlns:p14="http://schemas.microsoft.com/office/powerpoint/2010/main" val="3018757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A76D0-0B00-014B-F8D8-1CBCD56C2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Skandinávský efekt?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B54EC-EDDE-E62C-458D-F2ABDDC3C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</a:t>
            </a:r>
            <a:r>
              <a:rPr lang="cs-CZ" dirty="0"/>
              <a:t> mohou skandinávské země mít tak vysokou nabídku práce (a míry zaměstnanosti) přes deformace a omezení pobídek, které jsou dány vysokými daňovými sazbami (jak průměrnými, tak mezními)?</a:t>
            </a:r>
          </a:p>
          <a:p>
            <a:r>
              <a:rPr lang="cs-CZ" dirty="0"/>
              <a:t>Jsou dvě vysvětlení: </a:t>
            </a:r>
            <a:r>
              <a:rPr lang="cs-CZ" b="1" dirty="0"/>
              <a:t>pobídky a kultura</a:t>
            </a:r>
          </a:p>
          <a:p>
            <a:r>
              <a:rPr lang="cs-CZ" b="1" dirty="0"/>
              <a:t>Pobídky: </a:t>
            </a:r>
            <a:r>
              <a:rPr lang="cs-CZ" dirty="0"/>
              <a:t>vysoké dotace na předškolní zařízení, péče o staré</a:t>
            </a:r>
          </a:p>
        </p:txBody>
      </p:sp>
    </p:spTree>
    <p:extLst>
      <p:ext uri="{BB962C8B-B14F-4D97-AF65-F5344CB8AC3E}">
        <p14:creationId xmlns:p14="http://schemas.microsoft.com/office/powerpoint/2010/main" val="135113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3167AC-BCD0-D063-A53C-0F3705D9C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5C3B82-454E-B576-1911-F045E02DC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Lze rozlišit </a:t>
            </a:r>
            <a:r>
              <a:rPr lang="cs-CZ" b="1" dirty="0"/>
              <a:t>dva</a:t>
            </a:r>
            <a:r>
              <a:rPr lang="cs-CZ" dirty="0"/>
              <a:t> vyprofilované </a:t>
            </a:r>
            <a:r>
              <a:rPr lang="cs-CZ" b="1" dirty="0"/>
              <a:t>modely</a:t>
            </a:r>
            <a:r>
              <a:rPr lang="cs-CZ" dirty="0"/>
              <a:t>: </a:t>
            </a:r>
          </a:p>
          <a:p>
            <a:r>
              <a:rPr lang="cs-CZ" dirty="0"/>
              <a:t>Nízké daně, nízké dotace na předškolní zařízení a péči o staré (USA, jižní Evropa)</a:t>
            </a:r>
          </a:p>
          <a:p>
            <a:r>
              <a:rPr lang="cs-CZ" dirty="0"/>
              <a:t>Vysoké daně, vysoké dotace na předškolní zařízení a péči o staré (Skandinávie)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Co je lepší</a:t>
            </a:r>
            <a:r>
              <a:rPr lang="cs-CZ" dirty="0"/>
              <a:t> hospodářská politika?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827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63E0A-E8DF-9E18-63FE-E79A9D627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sociálních a kulturních faktorů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A6C9D1-F824-EEA1-47DC-FE2E36EC6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Obvyklým vysvětlením také je, že ve Skandinávii se vybere více na daních částečně kvůli faktorům jako jsou morálka, normy a důvěra (</a:t>
            </a:r>
            <a:r>
              <a:rPr lang="cs-CZ" b="1" dirty="0"/>
              <a:t>daňová morálka</a:t>
            </a:r>
            <a:r>
              <a:rPr lang="cs-CZ" dirty="0"/>
              <a:t>). </a:t>
            </a:r>
          </a:p>
          <a:p>
            <a:r>
              <a:rPr lang="cs-CZ" dirty="0"/>
              <a:t>Daňová morálka má vliv na </a:t>
            </a:r>
            <a:r>
              <a:rPr lang="cs-CZ" b="1" dirty="0"/>
              <a:t>ochotu platit </a:t>
            </a:r>
            <a:r>
              <a:rPr lang="cs-CZ" dirty="0"/>
              <a:t>daně a liší se mezi jednotlivým zeměmi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162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6CB7F6E-F129-37C7-2CE5-1F71D4103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992" y="68263"/>
            <a:ext cx="7208016" cy="6721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861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94283-CF02-F753-EECF-1E1C10623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mohou mít ve Skandinávii tak vysoké daně?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927B4-21C5-5092-0D9C-0DA7DD81B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52596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Skandinávské</a:t>
            </a:r>
            <a:r>
              <a:rPr lang="cs-CZ" dirty="0"/>
              <a:t> země (Norsko, Švédsko, Dánsko) jsou typické velmi vysokou mírou přerozdělování financovanou distorzními daněmi</a:t>
            </a:r>
          </a:p>
          <a:p>
            <a:r>
              <a:rPr lang="cs-CZ" dirty="0"/>
              <a:t>Přesto se jedná o jedny z </a:t>
            </a:r>
            <a:r>
              <a:rPr lang="cs-CZ" b="1" dirty="0"/>
              <a:t>nejbohatších</a:t>
            </a:r>
            <a:r>
              <a:rPr lang="cs-CZ" dirty="0"/>
              <a:t> zemí na světě. </a:t>
            </a:r>
          </a:p>
          <a:p>
            <a:r>
              <a:rPr lang="cs-CZ" b="1" u="sng" dirty="0"/>
              <a:t>Jak je to možné?</a:t>
            </a:r>
            <a:r>
              <a:rPr lang="cs-CZ" dirty="0"/>
              <a:t>  ……. když řada ekonomů argumentuje proti vysokým daním z důvodu (předpokládaného) negativního dopadu na ekonomický růst. </a:t>
            </a:r>
          </a:p>
        </p:txBody>
      </p:sp>
    </p:spTree>
    <p:extLst>
      <p:ext uri="{BB962C8B-B14F-4D97-AF65-F5344CB8AC3E}">
        <p14:creationId xmlns:p14="http://schemas.microsoft.com/office/powerpoint/2010/main" val="2919514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88029C-D256-4641-B7F1-1165096B1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Skandinávské hodnoty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1946F-BBD8-41D3-8111-9BD1E8247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UcParenR"/>
            </a:pPr>
            <a:r>
              <a:rPr lang="cs-CZ" b="1" dirty="0"/>
              <a:t>Lidem se dá věřit </a:t>
            </a:r>
            <a:r>
              <a:rPr lang="cs-CZ" dirty="0"/>
              <a:t>→ ve Skandinávii jedna z nejvyšších měr důvěry na světě → vysoká míra sociální koheze → vyšší ochota platit daně?</a:t>
            </a:r>
          </a:p>
          <a:p>
            <a:pPr marL="514350" indent="-514350">
              <a:buAutoNum type="alphaUcParenR"/>
            </a:pPr>
            <a:r>
              <a:rPr lang="cs-CZ" b="1" dirty="0"/>
              <a:t>Chudí nejsou líní </a:t>
            </a:r>
            <a:r>
              <a:rPr lang="cs-CZ" dirty="0"/>
              <a:t>→ jsou chudí chudými, díky nedostatku píle či vůle → anebo jsou hlavními příčinami sociální nespravedlnost, smůla či jiné faktory mimo individuální kontrolu? → ve Skandinávii si pouze 10% - 15% lidí myslí, že chudí jsou líní. V USA si to myslí 60% lidí. </a:t>
            </a:r>
          </a:p>
        </p:txBody>
      </p:sp>
    </p:spTree>
    <p:extLst>
      <p:ext uri="{BB962C8B-B14F-4D97-AF65-F5344CB8AC3E}">
        <p14:creationId xmlns:p14="http://schemas.microsoft.com/office/powerpoint/2010/main" val="3462993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72B57-469C-DA9A-8FC7-32C137ADC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Skandinávské hodnoty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DAA4E-B5B0-CE38-E104-A9FA2EDEC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C) Občanská společnost </a:t>
            </a:r>
            <a:r>
              <a:rPr lang="cs-CZ" dirty="0"/>
              <a:t>je užitečná → má smysl </a:t>
            </a:r>
          </a:p>
          <a:p>
            <a:pPr marL="0" indent="0">
              <a:buNone/>
            </a:pPr>
            <a:r>
              <a:rPr lang="cs-CZ" dirty="0"/>
              <a:t>     angažovat se ve spolcích a chodit k volbám.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 </a:t>
            </a:r>
            <a:r>
              <a:rPr lang="cs-CZ" b="1" dirty="0"/>
              <a:t>Solidarita má smysl </a:t>
            </a:r>
            <a:r>
              <a:rPr lang="cs-CZ" dirty="0"/>
              <a:t>→ Vytlačuje povinná</a:t>
            </a:r>
          </a:p>
          <a:p>
            <a:pPr marL="0" indent="0">
              <a:buNone/>
            </a:pPr>
            <a:r>
              <a:rPr lang="cs-CZ" dirty="0"/>
              <a:t>     solidarita (daně a dávky) dobrovolnou</a:t>
            </a:r>
          </a:p>
          <a:p>
            <a:pPr marL="0" indent="0">
              <a:buNone/>
            </a:pPr>
            <a:r>
              <a:rPr lang="cs-CZ" dirty="0"/>
              <a:t>     solidaritu (charita)? → ve Skandinávii nikoliv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535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68F2D1-FF9D-4966-8184-8FA3C265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Jsou Skandinávci jiní?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777CCD-01A2-412F-A605-6339B9590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Důkazy, že skandinávské země sdílí některé společné kulturní a sociální hodnoty, které mohou přispívat k vyšší ochotě platit daně je </a:t>
            </a:r>
            <a:r>
              <a:rPr lang="cs-CZ" b="1" dirty="0"/>
              <a:t>vábivý</a:t>
            </a:r>
            <a:r>
              <a:rPr lang="cs-CZ" dirty="0"/>
              <a:t>, nikoliv však </a:t>
            </a:r>
            <a:r>
              <a:rPr lang="cs-CZ" b="1" dirty="0"/>
              <a:t>jednoznačný</a:t>
            </a:r>
          </a:p>
          <a:p>
            <a:r>
              <a:rPr lang="cs-CZ" dirty="0"/>
              <a:t>Lze však konstatovat, že velké daňové výběry jdou ruku v ruce s řadou ukazatelů sociální koherence, jako je participace na občanské společnosti, vysoká účast ve volbách, důvěra,  a nízká </a:t>
            </a:r>
            <a:r>
              <a:rPr lang="cs-CZ" b="1" dirty="0"/>
              <a:t>kriminalita</a:t>
            </a:r>
          </a:p>
        </p:txBody>
      </p:sp>
    </p:spTree>
    <p:extLst>
      <p:ext uri="{BB962C8B-B14F-4D97-AF65-F5344CB8AC3E}">
        <p14:creationId xmlns:p14="http://schemas.microsoft.com/office/powerpoint/2010/main" val="3375290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8344F-57A9-7E33-C248-42E9E28B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/>
              <a:t>Závěr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2E4704-9C75-12AC-DD4D-7E4864E10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Otázka</a:t>
            </a:r>
            <a:r>
              <a:rPr lang="cs-CZ" dirty="0"/>
              <a:t> zněla, jak mohou Skandinávci (či jiné národy) mít současně velmi vysoké daně a velmi vysokou životní úroveň</a:t>
            </a:r>
          </a:p>
          <a:p>
            <a:r>
              <a:rPr lang="cs-CZ" dirty="0"/>
              <a:t>Byly identifikovány některé </a:t>
            </a:r>
            <a:r>
              <a:rPr lang="cs-CZ" b="1" dirty="0"/>
              <a:t>politiky</a:t>
            </a:r>
            <a:r>
              <a:rPr lang="cs-CZ" dirty="0"/>
              <a:t>, které vysvětlují část záhady – konkrétně pak dobrá daňová morálka, široká daňová základna a vysoké výdaje na statky komplementární k práci</a:t>
            </a:r>
          </a:p>
          <a:p>
            <a:r>
              <a:rPr lang="cs-CZ" dirty="0"/>
              <a:t>Zůstávají však některé specificky skandinávské </a:t>
            </a:r>
            <a:r>
              <a:rPr lang="cs-CZ" b="1" dirty="0"/>
              <a:t>faktory</a:t>
            </a:r>
            <a:r>
              <a:rPr lang="cs-CZ" dirty="0"/>
              <a:t> – tyto země jsou malé a homogenní, jejich rasová a náboženská diverzita je malá, úroveň lidského kapitálu je vysoká a tyto země nebyly ovlivněny násilnými konflikty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437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76DC6-5A69-CA77-0879-4CAEE1275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70C30-BB90-2E25-30FA-C8D9B5359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 jaké míry jsou tyto politiky </a:t>
            </a:r>
            <a:r>
              <a:rPr lang="cs-CZ" b="1" dirty="0"/>
              <a:t>přenositelné</a:t>
            </a:r>
            <a:r>
              <a:rPr lang="cs-CZ" dirty="0"/>
              <a:t> do jiných zemí? </a:t>
            </a:r>
          </a:p>
          <a:p>
            <a:r>
              <a:rPr lang="cs-CZ" dirty="0"/>
              <a:t>Do určité míry v zemích, které jsou strukturálně podobné (Bylo by vhodné/žádoucí aplikovat tyto politiky v </a:t>
            </a:r>
            <a:r>
              <a:rPr lang="cs-CZ" b="1" dirty="0"/>
              <a:t>ČR?</a:t>
            </a:r>
            <a:r>
              <a:rPr lang="cs-CZ" dirty="0"/>
              <a:t>)</a:t>
            </a:r>
          </a:p>
          <a:p>
            <a:r>
              <a:rPr lang="cs-CZ" dirty="0"/>
              <a:t>Výrazně méně pak pro velké, rozmanité a </a:t>
            </a:r>
            <a:r>
              <a:rPr lang="cs-CZ" dirty="0" err="1"/>
              <a:t>nerovnostářské</a:t>
            </a:r>
            <a:r>
              <a:rPr lang="cs-CZ" dirty="0"/>
              <a:t> země, jako např. </a:t>
            </a:r>
            <a:r>
              <a:rPr lang="cs-CZ" b="1" dirty="0"/>
              <a:t>USA</a:t>
            </a:r>
            <a:r>
              <a:rPr lang="cs-CZ" dirty="0"/>
              <a:t> → zde by implementace takových politik byla nevhodná až nežádoucí</a:t>
            </a:r>
          </a:p>
        </p:txBody>
      </p:sp>
    </p:spTree>
    <p:extLst>
      <p:ext uri="{BB962C8B-B14F-4D97-AF65-F5344CB8AC3E}">
        <p14:creationId xmlns:p14="http://schemas.microsoft.com/office/powerpoint/2010/main" val="4103628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A560336-78DC-2996-573B-28A03AABB5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Proč rozvojové země zdaňují tak málo?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39D29FC-5F51-789F-59D6-5D4CFA87D1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600" dirty="0" err="1"/>
              <a:t>Besley</a:t>
            </a:r>
            <a:r>
              <a:rPr lang="en-US" sz="2600" dirty="0"/>
              <a:t>, T., &amp; Persson, T. (2014). Why do developing countries tax so little?. </a:t>
            </a:r>
            <a:r>
              <a:rPr lang="en-US" sz="2600" i="1" dirty="0"/>
              <a:t>Journal of </a:t>
            </a:r>
            <a:r>
              <a:rPr lang="cs-CZ" sz="2600" i="1" dirty="0"/>
              <a:t>E</a:t>
            </a:r>
            <a:r>
              <a:rPr lang="en-US" sz="2600" i="1" dirty="0" err="1"/>
              <a:t>conomic</a:t>
            </a:r>
            <a:r>
              <a:rPr lang="en-US" sz="2600" i="1" dirty="0"/>
              <a:t> </a:t>
            </a:r>
            <a:r>
              <a:rPr lang="cs-CZ" sz="2600" i="1" dirty="0"/>
              <a:t>P</a:t>
            </a:r>
            <a:r>
              <a:rPr lang="en-US" sz="2600" i="1" dirty="0" err="1"/>
              <a:t>erspectives</a:t>
            </a:r>
            <a:r>
              <a:rPr lang="en-US" sz="2600" dirty="0"/>
              <a:t>, </a:t>
            </a:r>
            <a:r>
              <a:rPr lang="en-US" sz="2600" i="1" dirty="0"/>
              <a:t>28</a:t>
            </a:r>
            <a:r>
              <a:rPr lang="en-US" sz="2600" dirty="0"/>
              <a:t>(4), 99-120.</a:t>
            </a: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957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27946-40CA-F139-D77F-647EBC5C3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249A4D-CE31-47E9-BCE7-A438D629E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Rozvojové země vybírají daně v rozsahu                    </a:t>
            </a:r>
            <a:r>
              <a:rPr lang="cs-CZ" b="1" dirty="0"/>
              <a:t>10 – 20% </a:t>
            </a:r>
            <a:r>
              <a:rPr lang="cs-CZ" dirty="0"/>
              <a:t>HDP, zatímco vyspělé země okolo 40% </a:t>
            </a:r>
          </a:p>
          <a:p>
            <a:r>
              <a:rPr lang="cs-CZ" dirty="0"/>
              <a:t>Chudoba rozvojových zemí má své důvody, a ty mohou také vysvětlovat jejich </a:t>
            </a:r>
            <a:r>
              <a:rPr lang="cs-CZ" b="1" dirty="0"/>
              <a:t>slabost</a:t>
            </a:r>
            <a:r>
              <a:rPr lang="cs-CZ" dirty="0"/>
              <a:t> při vybírání daní</a:t>
            </a:r>
          </a:p>
          <a:p>
            <a:r>
              <a:rPr lang="cs-CZ" dirty="0"/>
              <a:t>Potenciálními </a:t>
            </a:r>
            <a:r>
              <a:rPr lang="cs-CZ" b="1" dirty="0"/>
              <a:t>politickými důvody </a:t>
            </a:r>
            <a:r>
              <a:rPr lang="cs-CZ" dirty="0"/>
              <a:t>jsou slabé instituce, fragmentovaná politika a nedostatek transparentnosti z důvodu slabých médií</a:t>
            </a:r>
          </a:p>
          <a:p>
            <a:r>
              <a:rPr lang="cs-CZ" dirty="0"/>
              <a:t>K tomu přispívají i </a:t>
            </a:r>
            <a:r>
              <a:rPr lang="cs-CZ" b="1" dirty="0"/>
              <a:t>společenské a kulturní </a:t>
            </a:r>
            <a:r>
              <a:rPr lang="cs-CZ" dirty="0"/>
              <a:t>faktory → slabá národní identita, kultura neplacení daní</a:t>
            </a:r>
          </a:p>
        </p:txBody>
      </p:sp>
    </p:spTree>
    <p:extLst>
      <p:ext uri="{BB962C8B-B14F-4D97-AF65-F5344CB8AC3E}">
        <p14:creationId xmlns:p14="http://schemas.microsoft.com/office/powerpoint/2010/main" val="3847849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CE755-0043-596B-C082-146A19DBD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příjmy a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CC2C3D-3060-10AF-78D5-93DB37111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Schopnost </a:t>
            </a:r>
            <a:r>
              <a:rPr lang="cs-CZ" b="1" dirty="0"/>
              <a:t>vybírat daně </a:t>
            </a:r>
            <a:r>
              <a:rPr lang="cs-CZ" dirty="0"/>
              <a:t>patří mezi jednu ze základních funkcí státu</a:t>
            </a:r>
          </a:p>
          <a:p>
            <a:r>
              <a:rPr lang="cs-CZ" b="1" dirty="0"/>
              <a:t>Limitovaná</a:t>
            </a:r>
            <a:r>
              <a:rPr lang="cs-CZ" dirty="0"/>
              <a:t> schopnost vybírat daně pak vede i k limitované schopnosti poskytovat statky a služby nutné k provozování moderní tržní ekonomiky</a:t>
            </a:r>
          </a:p>
          <a:p>
            <a:r>
              <a:rPr lang="cs-CZ" b="1" dirty="0"/>
              <a:t>Politický rozvoj </a:t>
            </a:r>
            <a:r>
              <a:rPr lang="cs-CZ" dirty="0"/>
              <a:t>je spojen s ekonomickým rozvojem → angažovaní občané/voliči vyžadují kompetentní řízení veřejných financí</a:t>
            </a:r>
          </a:p>
          <a:p>
            <a:r>
              <a:rPr lang="cs-CZ" b="1" dirty="0"/>
              <a:t>Schopnost zdaňovat </a:t>
            </a:r>
            <a:r>
              <a:rPr lang="cs-CZ" dirty="0"/>
              <a:t>není jen o veřejných příjmech → je to podstata rozvoje státu</a:t>
            </a:r>
          </a:p>
        </p:txBody>
      </p:sp>
    </p:spTree>
    <p:extLst>
      <p:ext uri="{BB962C8B-B14F-4D97-AF65-F5344CB8AC3E}">
        <p14:creationId xmlns:p14="http://schemas.microsoft.com/office/powerpoint/2010/main" val="1110904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E7864985-2642-3E68-4F9C-71F4F3D23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807316"/>
            <a:ext cx="8963025" cy="52433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2753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1FEE1-DE32-4C8D-8D29-ED361826B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5D2B2B-7C7B-90CD-AB26-E841A95C0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Růst daňové zátěže v průběhu posledních 100 let → ve 20. století bezpříkladně vzrostla </a:t>
            </a:r>
            <a:r>
              <a:rPr lang="cs-CZ" b="1" dirty="0"/>
              <a:t>síla národních států </a:t>
            </a:r>
          </a:p>
          <a:p>
            <a:r>
              <a:rPr lang="cs-CZ" dirty="0"/>
              <a:t>Význam zavedení </a:t>
            </a:r>
            <a:r>
              <a:rPr lang="cs-CZ" b="1" dirty="0"/>
              <a:t>daně z příjmu </a:t>
            </a:r>
            <a:r>
              <a:rPr lang="cs-CZ" dirty="0"/>
              <a:t>jako důležitého zdroje veřejných příjmů</a:t>
            </a:r>
          </a:p>
          <a:p>
            <a:r>
              <a:rPr lang="cs-CZ" dirty="0"/>
              <a:t>Během </a:t>
            </a:r>
            <a:r>
              <a:rPr lang="cs-CZ" b="1" dirty="0"/>
              <a:t>obou světových válek </a:t>
            </a:r>
            <a:r>
              <a:rPr lang="cs-CZ" dirty="0"/>
              <a:t>silně vzrostl podíl veřejných příjmů na HDP. Na rozdíl od předchozích století se po jejich ukončení již nevrátil na předchozí úroveň</a:t>
            </a:r>
          </a:p>
        </p:txBody>
      </p:sp>
    </p:spTree>
    <p:extLst>
      <p:ext uri="{BB962C8B-B14F-4D97-AF65-F5344CB8AC3E}">
        <p14:creationId xmlns:p14="http://schemas.microsoft.com/office/powerpoint/2010/main" val="387134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7506D73-1BD3-C897-86B6-E468F49B5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Daňové sazby ve Skandinávii (2012)</a:t>
            </a:r>
            <a:endParaRPr lang="en-US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EDC2C1B-6E4A-E210-645A-8F5F71726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62956"/>
            <a:ext cx="8229600" cy="3600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54560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C41EEEC1-C9EC-133C-21E2-E5474EB39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314349"/>
            <a:ext cx="8963025" cy="6229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28930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A62B749-61C4-9C56-F143-EFB8D7405E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325554"/>
            <a:ext cx="8963025" cy="62068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8655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504BE-0F95-F273-F335-BB166B2D9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/>
              <a:t>Souvislosti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E181D4-FD1D-57D1-4244-E18F6FB0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Výše daní </a:t>
            </a:r>
            <a:r>
              <a:rPr lang="cs-CZ" dirty="0"/>
              <a:t>je pozitivně korelována s důchodem (v průřezovém i mezi časovém srovnání)</a:t>
            </a:r>
          </a:p>
          <a:p>
            <a:r>
              <a:rPr lang="cs-CZ" dirty="0"/>
              <a:t>Většina vyspělých zemí operuje s vyššími daněmi (jsou výjimky: USA, SWT)</a:t>
            </a:r>
          </a:p>
          <a:p>
            <a:r>
              <a:rPr lang="cs-CZ" b="1" dirty="0"/>
              <a:t>Vysoké daně </a:t>
            </a:r>
            <a:r>
              <a:rPr lang="cs-CZ" dirty="0"/>
              <a:t>jsou součástí většiny vyspělých ekonomik</a:t>
            </a:r>
          </a:p>
          <a:p>
            <a:r>
              <a:rPr lang="cs-CZ" dirty="0"/>
              <a:t>V průběhu času většina vyspělých zemí prošla obdobím růstu daňové kvóty na HDP → k vytváření </a:t>
            </a:r>
            <a:r>
              <a:rPr lang="cs-CZ" b="1" dirty="0"/>
              <a:t>institucí,</a:t>
            </a:r>
            <a:r>
              <a:rPr lang="cs-CZ" dirty="0"/>
              <a:t> které jsou potřebné pro podporu tržní ekonomiky, což generuje tlaky na růst daní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659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0B8E5169-9E9B-53E9-6E8F-33A6C0BDD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370368"/>
            <a:ext cx="8963025" cy="6117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21658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86421-5290-7E30-8BB8-81CBAE65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zdanění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3F851-3AE3-39C8-60E1-B758496AE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Cla a příjmové daně </a:t>
            </a:r>
            <a:r>
              <a:rPr lang="cs-CZ" dirty="0"/>
              <a:t>představují dva extrémy náročnosti organizace výběru daní a monitoringu daňové základny</a:t>
            </a:r>
          </a:p>
          <a:p>
            <a:r>
              <a:rPr lang="cs-CZ" dirty="0"/>
              <a:t>Vybírat </a:t>
            </a:r>
            <a:r>
              <a:rPr lang="cs-CZ" b="1" dirty="0"/>
              <a:t>cla </a:t>
            </a:r>
            <a:r>
              <a:rPr lang="cs-CZ" dirty="0"/>
              <a:t>je jednoduché → stačí hlídat hranice</a:t>
            </a:r>
          </a:p>
          <a:p>
            <a:r>
              <a:rPr lang="cs-CZ" dirty="0"/>
              <a:t>Výběr </a:t>
            </a:r>
            <a:r>
              <a:rPr lang="cs-CZ" b="1" dirty="0"/>
              <a:t>daní z příjmu </a:t>
            </a:r>
            <a:r>
              <a:rPr lang="cs-CZ" dirty="0"/>
              <a:t>je mnohem náročnější a vyžaduje mnohem propracovanější systém monitoringu, výběru a donucování</a:t>
            </a:r>
          </a:p>
        </p:txBody>
      </p:sp>
    </p:spTree>
    <p:extLst>
      <p:ext uri="{BB962C8B-B14F-4D97-AF65-F5344CB8AC3E}">
        <p14:creationId xmlns:p14="http://schemas.microsoft.com/office/powerpoint/2010/main" val="7148583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DC27863-13EA-3899-F4E6-C176DE538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79904"/>
            <a:ext cx="8963025" cy="64981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78168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704FB6E-E1E5-462C-20A6-14ACDD2FA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437591"/>
            <a:ext cx="8963025" cy="59828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73481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9EB54-D406-39FE-BE92-E4DEE8AC4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137606-052E-FDC3-E108-70C06F8CC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Bohaté země </a:t>
            </a:r>
            <a:r>
              <a:rPr lang="cs-CZ" dirty="0"/>
              <a:t>mají o 13% vyšší daně než středně bohaté země a o 17,5% vyšší daně než chudé země</a:t>
            </a:r>
          </a:p>
          <a:p>
            <a:r>
              <a:rPr lang="cs-CZ" dirty="0"/>
              <a:t>Minulé </a:t>
            </a:r>
            <a:r>
              <a:rPr lang="cs-CZ" b="1" dirty="0"/>
              <a:t>války</a:t>
            </a:r>
            <a:r>
              <a:rPr lang="cs-CZ" dirty="0"/>
              <a:t> mají pozitivní vliv na výši daní</a:t>
            </a:r>
          </a:p>
          <a:p>
            <a:r>
              <a:rPr lang="cs-CZ" dirty="0"/>
              <a:t>Vyšší </a:t>
            </a:r>
            <a:r>
              <a:rPr lang="cs-CZ" b="1" dirty="0"/>
              <a:t>etnická fragmentace </a:t>
            </a:r>
            <a:r>
              <a:rPr lang="cs-CZ" dirty="0"/>
              <a:t>vede k nižším daním</a:t>
            </a:r>
          </a:p>
          <a:p>
            <a:r>
              <a:rPr lang="cs-CZ" b="1" dirty="0"/>
              <a:t>Dělba moci, nižší korupce a ochrana vlastnických práv </a:t>
            </a:r>
            <a:r>
              <a:rPr lang="cs-CZ" dirty="0"/>
              <a:t>zvyšují výši daní</a:t>
            </a:r>
          </a:p>
          <a:p>
            <a:r>
              <a:rPr lang="cs-CZ" b="1" dirty="0"/>
              <a:t>Problémy </a:t>
            </a:r>
            <a:r>
              <a:rPr lang="cs-CZ" dirty="0"/>
              <a:t>interpretace: kauzalita, </a:t>
            </a:r>
            <a:r>
              <a:rPr lang="cs-CZ" dirty="0" err="1"/>
              <a:t>clustering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3439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DB659-85DC-7350-28A4-4A9F4A5BB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Meltzer</a:t>
            </a:r>
            <a:r>
              <a:rPr lang="cs-CZ" dirty="0"/>
              <a:t> – Richard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CE4E2-640A-5D43-9883-D75805C0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Úroveň zdanění ve společnosti je dána rozdílem mezi </a:t>
            </a:r>
            <a:r>
              <a:rPr lang="cs-CZ" b="1" dirty="0"/>
              <a:t>mediánovým</a:t>
            </a:r>
            <a:r>
              <a:rPr lang="cs-CZ" dirty="0"/>
              <a:t> a průměrným příjmem voličů</a:t>
            </a:r>
          </a:p>
          <a:p>
            <a:r>
              <a:rPr lang="cs-CZ" dirty="0"/>
              <a:t>Čím je </a:t>
            </a:r>
            <a:r>
              <a:rPr lang="cs-CZ" b="1" dirty="0"/>
              <a:t>rozdíl</a:t>
            </a:r>
            <a:r>
              <a:rPr lang="cs-CZ" dirty="0"/>
              <a:t> větší, tím je vyšší míra zdanění a redistribuce</a:t>
            </a:r>
          </a:p>
          <a:p>
            <a:r>
              <a:rPr lang="cs-CZ" dirty="0"/>
              <a:t>Do modelu mohou být zaneseny i prvky nejistoty a očekávání (neznám přesně svůj budoucí příjem) → v tom případě zanáším do rozhodování prvky </a:t>
            </a:r>
            <a:r>
              <a:rPr lang="cs-CZ" b="1" dirty="0"/>
              <a:t>pojištění</a:t>
            </a:r>
            <a:r>
              <a:rPr lang="cs-CZ" dirty="0"/>
              <a:t> → daňová sazba roste</a:t>
            </a:r>
          </a:p>
        </p:txBody>
      </p:sp>
    </p:spTree>
    <p:extLst>
      <p:ext uri="{BB962C8B-B14F-4D97-AF65-F5344CB8AC3E}">
        <p14:creationId xmlns:p14="http://schemas.microsoft.com/office/powerpoint/2010/main" val="35658367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C2906-1B93-332C-61D4-F646324F0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88DFF0-EA8A-13CF-2E94-69B63AAE0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Velký </a:t>
            </a:r>
            <a:r>
              <a:rPr lang="cs-CZ" b="1" dirty="0"/>
              <a:t>neformální</a:t>
            </a:r>
            <a:r>
              <a:rPr lang="cs-CZ" dirty="0"/>
              <a:t> sektor a vysoký podíl malých firem → je obtížné zavádět vyšší a afektivní zdanění (bez zvýšení formálního sektoru)</a:t>
            </a:r>
          </a:p>
          <a:p>
            <a:r>
              <a:rPr lang="cs-CZ" dirty="0"/>
              <a:t>Nedostatečně propracované </a:t>
            </a:r>
            <a:r>
              <a:rPr lang="cs-CZ" b="1" dirty="0"/>
              <a:t>katastry</a:t>
            </a:r>
            <a:r>
              <a:rPr lang="cs-CZ" dirty="0"/>
              <a:t> nemovitostí a sdílení </a:t>
            </a:r>
            <a:r>
              <a:rPr lang="cs-CZ" b="1" dirty="0"/>
              <a:t>bankovních</a:t>
            </a:r>
            <a:r>
              <a:rPr lang="cs-CZ" dirty="0"/>
              <a:t> informací → k vytvoření důsledného zdaňování</a:t>
            </a:r>
          </a:p>
          <a:p>
            <a:r>
              <a:rPr lang="cs-CZ" dirty="0"/>
              <a:t>Závislost na </a:t>
            </a:r>
            <a:r>
              <a:rPr lang="cs-CZ" b="1" dirty="0"/>
              <a:t>zahraniční pomoci </a:t>
            </a:r>
            <a:r>
              <a:rPr lang="cs-CZ" dirty="0"/>
              <a:t>→ příjmy ze zahraniční pomoci omezují pobídky k vytváření domácí daňové základny</a:t>
            </a:r>
          </a:p>
          <a:p>
            <a:r>
              <a:rPr lang="cs-CZ" dirty="0"/>
              <a:t>Vysoký podíl </a:t>
            </a:r>
            <a:r>
              <a:rPr lang="cs-CZ" b="1" dirty="0"/>
              <a:t>příjmu z prodeje nerostného bohatství </a:t>
            </a:r>
            <a:r>
              <a:rPr lang="cs-CZ" dirty="0"/>
              <a:t>→ omezuje pobídky k vytvoření efektivního daňového systému</a:t>
            </a:r>
          </a:p>
        </p:txBody>
      </p:sp>
    </p:spTree>
    <p:extLst>
      <p:ext uri="{BB962C8B-B14F-4D97-AF65-F5344CB8AC3E}">
        <p14:creationId xmlns:p14="http://schemas.microsoft.com/office/powerpoint/2010/main" val="228954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2D136-8F10-DEA3-317A-E044C1309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2FA461-61AE-B0A8-2946-7B1D12BD4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83162"/>
          </a:xfrm>
        </p:spPr>
        <p:txBody>
          <a:bodyPr/>
          <a:lstStyle/>
          <a:p>
            <a:r>
              <a:rPr lang="cs-CZ" dirty="0"/>
              <a:t>Skandinávské země mají velmi vysoké daně a přesto vykazují </a:t>
            </a:r>
            <a:r>
              <a:rPr lang="cs-CZ" b="1" dirty="0"/>
              <a:t>vysoké míry </a:t>
            </a:r>
            <a:r>
              <a:rPr lang="cs-CZ" dirty="0"/>
              <a:t>odvodu daní a reálné aktivity</a:t>
            </a:r>
          </a:p>
          <a:p>
            <a:r>
              <a:rPr lang="cs-CZ" dirty="0"/>
              <a:t>Je to </a:t>
            </a:r>
            <a:r>
              <a:rPr lang="cs-CZ" b="1" dirty="0"/>
              <a:t>důsledkem</a:t>
            </a:r>
            <a:r>
              <a:rPr lang="cs-CZ" dirty="0"/>
              <a:t>: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3200" dirty="0"/>
              <a:t>specifického designu veřejných politik?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3200" dirty="0"/>
              <a:t>anebo něčím speciálně skandinávským? </a:t>
            </a:r>
          </a:p>
        </p:txBody>
      </p:sp>
    </p:spTree>
    <p:extLst>
      <p:ext uri="{BB962C8B-B14F-4D97-AF65-F5344CB8AC3E}">
        <p14:creationId xmlns:p14="http://schemas.microsoft.com/office/powerpoint/2010/main" val="7057426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33B3D-4C0C-3E28-BEF9-BB0246DD9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215815-47F8-29E6-8317-12516DA05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cs-CZ" dirty="0"/>
              <a:t>K překonání </a:t>
            </a:r>
            <a:r>
              <a:rPr lang="cs-CZ" b="1" dirty="0"/>
              <a:t>bludného kruhu </a:t>
            </a:r>
            <a:r>
              <a:rPr lang="cs-CZ" dirty="0"/>
              <a:t>je zapotřebí růst formálnosti vztahů v ekonomice, zvýšení daňové báze a zvýšení kapacity vybírat daně</a:t>
            </a:r>
          </a:p>
          <a:p>
            <a:r>
              <a:rPr lang="cs-CZ" dirty="0"/>
              <a:t>Vyšší daňový výběr pak umožňuje </a:t>
            </a:r>
            <a:r>
              <a:rPr lang="cs-CZ" b="1" dirty="0"/>
              <a:t>investice</a:t>
            </a:r>
            <a:r>
              <a:rPr lang="cs-CZ" dirty="0"/>
              <a:t> do rozvoje ekonomiky a společnosti (vzdělání, zdravotnictví, instituce)</a:t>
            </a:r>
          </a:p>
          <a:p>
            <a:r>
              <a:rPr lang="cs-CZ" dirty="0"/>
              <a:t>Dosažení těchto </a:t>
            </a:r>
            <a:r>
              <a:rPr lang="cs-CZ" b="1" dirty="0"/>
              <a:t>cílů</a:t>
            </a:r>
            <a:r>
              <a:rPr lang="cs-CZ" dirty="0"/>
              <a:t> však vůbec není snadné</a:t>
            </a:r>
          </a:p>
        </p:txBody>
      </p:sp>
    </p:spTree>
    <p:extLst>
      <p:ext uri="{BB962C8B-B14F-4D97-AF65-F5344CB8AC3E}">
        <p14:creationId xmlns:p14="http://schemas.microsoft.com/office/powerpoint/2010/main" val="5902009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F9655-DF5B-7082-75B0-41393CF82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0125A3-7C6C-7A8C-3354-7A8AF0689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Zda budou zvýšené příjmy zacíleny na produktivní investice závisí též na </a:t>
            </a:r>
            <a:r>
              <a:rPr lang="cs-CZ" b="1" dirty="0"/>
              <a:t>kvalitě politických institucí </a:t>
            </a:r>
            <a:r>
              <a:rPr lang="cs-CZ" dirty="0"/>
              <a:t>a </a:t>
            </a:r>
            <a:r>
              <a:rPr lang="cs-CZ" b="1" dirty="0"/>
              <a:t>kvalitě vládnutí </a:t>
            </a:r>
            <a:r>
              <a:rPr lang="cs-CZ" dirty="0"/>
              <a:t>v jednotlivých zemích</a:t>
            </a:r>
          </a:p>
          <a:p>
            <a:r>
              <a:rPr lang="cs-CZ" dirty="0"/>
              <a:t>Problémy způsobuje, že mnoho rozvojových zemí je politicky ovládáno/řízeno bohatou </a:t>
            </a:r>
            <a:r>
              <a:rPr lang="cs-CZ" b="1" dirty="0"/>
              <a:t>elitou</a:t>
            </a:r>
          </a:p>
          <a:p>
            <a:r>
              <a:rPr lang="cs-CZ" dirty="0"/>
              <a:t>Tato elita je </a:t>
            </a:r>
            <a:r>
              <a:rPr lang="cs-CZ" b="1" dirty="0"/>
              <a:t>chráněna</a:t>
            </a:r>
            <a:r>
              <a:rPr lang="cs-CZ" dirty="0"/>
              <a:t> řadou institucionálních mechanismů (politických, ekonomických, vojenských)</a:t>
            </a:r>
          </a:p>
          <a:p>
            <a:r>
              <a:rPr lang="cs-CZ" dirty="0"/>
              <a:t>Tato elita může </a:t>
            </a:r>
            <a:r>
              <a:rPr lang="cs-CZ" b="1" dirty="0"/>
              <a:t>bránit</a:t>
            </a:r>
            <a:r>
              <a:rPr lang="cs-CZ" dirty="0"/>
              <a:t> růstu daní a veřejných výdajů (pokud se zrovna neobává revoluce)</a:t>
            </a:r>
          </a:p>
        </p:txBody>
      </p:sp>
    </p:spTree>
    <p:extLst>
      <p:ext uri="{BB962C8B-B14F-4D97-AF65-F5344CB8AC3E}">
        <p14:creationId xmlns:p14="http://schemas.microsoft.com/office/powerpoint/2010/main" val="42296201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D1867-57CE-2476-760D-7002FAEE9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Slabé kontrolní mechanismy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BC94B-F2B4-9F58-77D2-7FECAD261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Kontrolní mechanismy </a:t>
            </a:r>
            <a:r>
              <a:rPr lang="cs-CZ" dirty="0"/>
              <a:t>dělby moci mohou vytvořit limity působení existujících ekonomických a vládních elit</a:t>
            </a:r>
          </a:p>
          <a:p>
            <a:r>
              <a:rPr lang="cs-CZ" dirty="0"/>
              <a:t>V rozvojových zemích obvykle nechybí dostatečná poptávka po velkých </a:t>
            </a:r>
            <a:r>
              <a:rPr lang="cs-CZ" b="1" dirty="0"/>
              <a:t>výdajových programech </a:t>
            </a:r>
            <a:r>
              <a:rPr lang="cs-CZ" dirty="0"/>
              <a:t>v oblasti vzdělání, zdravotnictví či infrastruktury</a:t>
            </a:r>
          </a:p>
          <a:p>
            <a:r>
              <a:rPr lang="cs-CZ" dirty="0"/>
              <a:t>Problémem je jejich </a:t>
            </a:r>
            <a:r>
              <a:rPr lang="cs-CZ" b="1" dirty="0"/>
              <a:t>efektivní </a:t>
            </a:r>
            <a:r>
              <a:rPr lang="cs-CZ" dirty="0"/>
              <a:t>vytvoření → neefektivita, korupce a špatná kvalita vládnutí</a:t>
            </a:r>
          </a:p>
          <a:p>
            <a:r>
              <a:rPr lang="cs-CZ" dirty="0"/>
              <a:t>Potírání </a:t>
            </a:r>
            <a:r>
              <a:rPr lang="cs-CZ" b="1" dirty="0"/>
              <a:t>korupce </a:t>
            </a:r>
            <a:r>
              <a:rPr lang="cs-CZ" dirty="0"/>
              <a:t>(a dotací) má své poražené, kteří se tomu budou vehementně bránit</a:t>
            </a:r>
          </a:p>
        </p:txBody>
      </p:sp>
    </p:spTree>
    <p:extLst>
      <p:ext uri="{BB962C8B-B14F-4D97-AF65-F5344CB8AC3E}">
        <p14:creationId xmlns:p14="http://schemas.microsoft.com/office/powerpoint/2010/main" val="881370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65D449F8-1739-FF2F-0ABA-8E1073470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235923"/>
            <a:ext cx="8963025" cy="63861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32201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13B19-F080-9055-E79A-56906A207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Kultura, normy a identita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FA495-4958-5DF2-0895-FE11A3668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</a:t>
            </a:r>
            <a:r>
              <a:rPr lang="cs-CZ" b="1" dirty="0"/>
              <a:t>normální</a:t>
            </a:r>
            <a:r>
              <a:rPr lang="cs-CZ" dirty="0"/>
              <a:t> daně platit nebo neplatit?</a:t>
            </a:r>
          </a:p>
          <a:p>
            <a:r>
              <a:rPr lang="cs-CZ" dirty="0"/>
              <a:t>Souvisí míra korupce v zemi a s vnímáním (ne)</a:t>
            </a:r>
            <a:r>
              <a:rPr lang="cs-CZ" b="1" dirty="0"/>
              <a:t>férovosti </a:t>
            </a:r>
            <a:r>
              <a:rPr lang="cs-CZ" dirty="0"/>
              <a:t>daňově/výdajového systému v zemi</a:t>
            </a:r>
          </a:p>
          <a:p>
            <a:r>
              <a:rPr lang="cs-CZ" dirty="0"/>
              <a:t>Mnoho slabých států také vykazuje slabou míru národní </a:t>
            </a:r>
            <a:r>
              <a:rPr lang="cs-CZ" b="1" dirty="0"/>
              <a:t>identity</a:t>
            </a:r>
            <a:r>
              <a:rPr lang="cs-CZ" dirty="0"/>
              <a:t> mezi jednotlivými skupinami</a:t>
            </a:r>
          </a:p>
          <a:p>
            <a:r>
              <a:rPr lang="cs-CZ" b="1" dirty="0"/>
              <a:t>Války</a:t>
            </a:r>
            <a:r>
              <a:rPr lang="cs-CZ" dirty="0"/>
              <a:t> jsou mocným impulsem pro posílení národní identity</a:t>
            </a:r>
          </a:p>
          <a:p>
            <a:r>
              <a:rPr lang="cs-CZ" dirty="0"/>
              <a:t>Negativní korelace mezi </a:t>
            </a:r>
            <a:r>
              <a:rPr lang="cs-CZ" b="1" dirty="0"/>
              <a:t>etnickou fragmentací</a:t>
            </a:r>
            <a:r>
              <a:rPr lang="cs-CZ" dirty="0"/>
              <a:t> a daňovou kvótou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4261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F4740-4D40-694C-D9CC-963576711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Budování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F46316-2977-A997-4044-3E030D4AD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Magna Charta </a:t>
            </a:r>
            <a:r>
              <a:rPr lang="cs-CZ" dirty="0"/>
              <a:t>(1215) </a:t>
            </a:r>
          </a:p>
          <a:p>
            <a:r>
              <a:rPr lang="cs-CZ" b="1" dirty="0"/>
              <a:t>Schopnost</a:t>
            </a:r>
            <a:r>
              <a:rPr lang="cs-CZ" dirty="0"/>
              <a:t>/síla vybírat daně je základním aspektem moci současných států</a:t>
            </a:r>
          </a:p>
          <a:p>
            <a:r>
              <a:rPr lang="cs-CZ" dirty="0"/>
              <a:t>Úzce souvisí se schopností zajistit </a:t>
            </a:r>
            <a:r>
              <a:rPr lang="cs-CZ" b="1" dirty="0"/>
              <a:t>právo a pořádek</a:t>
            </a:r>
            <a:r>
              <a:rPr lang="cs-CZ" dirty="0"/>
              <a:t> na daném území</a:t>
            </a:r>
          </a:p>
          <a:p>
            <a:r>
              <a:rPr lang="cs-CZ" dirty="0"/>
              <a:t>Moderní, centralizované a silné státy x slabé, </a:t>
            </a:r>
            <a:r>
              <a:rPr lang="cs-CZ" b="1" dirty="0"/>
              <a:t>nefunkční a rozpadlé </a:t>
            </a:r>
            <a:r>
              <a:rPr lang="cs-CZ" dirty="0"/>
              <a:t>státy</a:t>
            </a:r>
          </a:p>
        </p:txBody>
      </p:sp>
    </p:spTree>
    <p:extLst>
      <p:ext uri="{BB962C8B-B14F-4D97-AF65-F5344CB8AC3E}">
        <p14:creationId xmlns:p14="http://schemas.microsoft.com/office/powerpoint/2010/main" val="16428288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44F6C-2205-F92E-4408-1A975455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a tržní ekonomika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DB712-E8B7-09E9-B19E-0A8C97B56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Státy, které nejsou schopny vybrat </a:t>
            </a:r>
            <a:r>
              <a:rPr lang="cs-CZ" b="1" dirty="0"/>
              <a:t>daně</a:t>
            </a:r>
            <a:r>
              <a:rPr lang="cs-CZ" dirty="0"/>
              <a:t>, obvykle nejsou schopny účinně chránit </a:t>
            </a:r>
            <a:r>
              <a:rPr lang="cs-CZ" b="1" dirty="0"/>
              <a:t>vlastnická práva</a:t>
            </a:r>
          </a:p>
          <a:p>
            <a:r>
              <a:rPr lang="cs-CZ" dirty="0"/>
              <a:t>Zdanění může být vnímáno jako </a:t>
            </a:r>
            <a:r>
              <a:rPr lang="cs-CZ" b="1" dirty="0"/>
              <a:t>pravidly svázané znárodňování</a:t>
            </a:r>
            <a:r>
              <a:rPr lang="cs-CZ" dirty="0"/>
              <a:t> příjmu/majetku, které velmi dobře koexistuje s tržní ekonomikou. </a:t>
            </a:r>
          </a:p>
          <a:p>
            <a:r>
              <a:rPr lang="cs-CZ" dirty="0"/>
              <a:t>Každý stát, který chce více danit, podporuje </a:t>
            </a:r>
            <a:r>
              <a:rPr lang="cs-CZ" b="1" dirty="0"/>
              <a:t>formální </a:t>
            </a:r>
            <a:r>
              <a:rPr lang="cs-CZ" dirty="0"/>
              <a:t>ekonomiku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456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06BCE-C65C-AEFA-DEE6-927E2EF4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Moderní stát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EAE2B9-8C52-9CB0-B98D-3D3DB361C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Vysoké daně ve vyspělých zemích jsou spojeny s </a:t>
            </a:r>
            <a:r>
              <a:rPr lang="cs-CZ" b="1" dirty="0"/>
              <a:t>transparentností</a:t>
            </a:r>
            <a:r>
              <a:rPr lang="cs-CZ" dirty="0"/>
              <a:t> a schopností </a:t>
            </a:r>
            <a:r>
              <a:rPr lang="cs-CZ" b="1" dirty="0"/>
              <a:t>vyvolit </a:t>
            </a:r>
            <a:r>
              <a:rPr lang="cs-CZ" dirty="0"/>
              <a:t>neúspěšné politiky z úřadu</a:t>
            </a:r>
          </a:p>
          <a:p>
            <a:r>
              <a:rPr lang="cs-CZ" dirty="0"/>
              <a:t>Ekonomické, politické a sociální normy tak podporují vyšší úroveň zdanění, která se tak může použít na </a:t>
            </a:r>
            <a:r>
              <a:rPr lang="cs-CZ" b="1" dirty="0"/>
              <a:t>financování moderního státu</a:t>
            </a:r>
          </a:p>
          <a:p>
            <a:r>
              <a:rPr lang="cs-CZ" b="1" dirty="0"/>
              <a:t>Slabé státy </a:t>
            </a:r>
            <a:r>
              <a:rPr lang="cs-CZ" dirty="0"/>
              <a:t>těžko vynucují vyšší výběr daní z řady důvodů</a:t>
            </a:r>
          </a:p>
        </p:txBody>
      </p:sp>
    </p:spTree>
    <p:extLst>
      <p:ext uri="{BB962C8B-B14F-4D97-AF65-F5344CB8AC3E}">
        <p14:creationId xmlns:p14="http://schemas.microsoft.com/office/powerpoint/2010/main" val="25084862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231AD-F00D-FBEE-7F8D-456B4816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Diskusní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D3809-855C-0A68-1B96-802328902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Jsou v ČR příliš vysoké daně?</a:t>
            </a:r>
          </a:p>
          <a:p>
            <a:pPr marL="514350" indent="-514350">
              <a:buAutoNum type="arabicPeriod"/>
            </a:pPr>
            <a:r>
              <a:rPr lang="cs-CZ" dirty="0"/>
              <a:t>Máme špatnou strukturu zdanění?</a:t>
            </a:r>
          </a:p>
          <a:p>
            <a:pPr marL="514350" indent="-514350">
              <a:buAutoNum type="arabicPeriod"/>
            </a:pPr>
            <a:r>
              <a:rPr lang="cs-CZ" dirty="0"/>
              <a:t>Je daňová progrese špatně?</a:t>
            </a:r>
          </a:p>
          <a:p>
            <a:pPr marL="514350" indent="-514350">
              <a:buAutoNum type="arabicPeriod"/>
            </a:pPr>
            <a:r>
              <a:rPr lang="cs-CZ" dirty="0"/>
              <a:t>Měli bychom zvýšit majetkové daně?</a:t>
            </a:r>
          </a:p>
          <a:p>
            <a:pPr marL="514350" indent="-514350">
              <a:buAutoNum type="arabicPeriod"/>
            </a:pPr>
            <a:r>
              <a:rPr lang="cs-CZ" dirty="0"/>
              <a:t>Mělo by se omezit daňové zvýhodnění OSVČ?</a:t>
            </a:r>
          </a:p>
          <a:p>
            <a:pPr marL="514350" indent="-514350">
              <a:buAutoNum type="arabicPeriod"/>
            </a:pPr>
            <a:r>
              <a:rPr lang="cs-CZ" dirty="0"/>
              <a:t>Které výdaje by se měly ořezat?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43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0AC2A-8409-4B7A-9784-957CB9D7F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to design veřejných politik?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E74B04-8FE0-4565-BEAA-AEB70DFD4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dirty="0"/>
              <a:t>Rozsáhlý </a:t>
            </a:r>
            <a:r>
              <a:rPr lang="cs-CZ" b="1" dirty="0"/>
              <a:t>informační</a:t>
            </a:r>
            <a:r>
              <a:rPr lang="cs-CZ" dirty="0"/>
              <a:t> systém → nízká míra daňových úniků</a:t>
            </a:r>
          </a:p>
          <a:p>
            <a:pPr marL="514350" indent="-514350">
              <a:buAutoNum type="arabicParenR"/>
            </a:pPr>
            <a:r>
              <a:rPr lang="cs-CZ" dirty="0"/>
              <a:t>Široká daňová </a:t>
            </a:r>
            <a:r>
              <a:rPr lang="cs-CZ" b="1" dirty="0"/>
              <a:t>základna</a:t>
            </a:r>
            <a:r>
              <a:rPr lang="cs-CZ" dirty="0"/>
              <a:t> → nízká elasticita daňových příjmů ve vztahu k mezním daňovým sazbám</a:t>
            </a:r>
          </a:p>
          <a:p>
            <a:pPr marL="514350" indent="-514350">
              <a:buAutoNum type="arabicParenR"/>
            </a:pPr>
            <a:r>
              <a:rPr lang="cs-CZ" dirty="0"/>
              <a:t>Výdajová politika → dotování veřejných služeb, které jsou komplementární k práci (péče o děti, péče o staré, doprava, vzdělání) → </a:t>
            </a:r>
            <a:r>
              <a:rPr lang="cs-CZ" b="1" dirty="0"/>
              <a:t>podpora</a:t>
            </a:r>
            <a:r>
              <a:rPr lang="cs-CZ" dirty="0"/>
              <a:t> vysoké nabídky </a:t>
            </a:r>
            <a:r>
              <a:rPr lang="cs-CZ" b="1" dirty="0"/>
              <a:t>práce</a:t>
            </a:r>
          </a:p>
        </p:txBody>
      </p:sp>
    </p:spTree>
    <p:extLst>
      <p:ext uri="{BB962C8B-B14F-4D97-AF65-F5344CB8AC3E}">
        <p14:creationId xmlns:p14="http://schemas.microsoft.com/office/powerpoint/2010/main" val="154480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7DB84-66ED-4554-97D8-5548E04D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Jsou Skandinávci jiní?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F7D2A0-2752-42DB-9322-B40D0E2AB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Alternativní</a:t>
            </a:r>
            <a:r>
              <a:rPr lang="cs-CZ" dirty="0"/>
              <a:t> hypotéza spočívá ve vysvětlujícím vlivu sociálních a kulturních faktorů</a:t>
            </a:r>
          </a:p>
          <a:p>
            <a:r>
              <a:rPr lang="cs-CZ" dirty="0"/>
              <a:t>Je morálka, důvěra a solidarita na evropském </a:t>
            </a:r>
            <a:r>
              <a:rPr lang="cs-CZ" b="1" dirty="0"/>
              <a:t>severu</a:t>
            </a:r>
            <a:r>
              <a:rPr lang="cs-CZ" dirty="0"/>
              <a:t> jiná než v jiných zemích?</a:t>
            </a:r>
          </a:p>
          <a:p>
            <a:r>
              <a:rPr lang="cs-CZ" dirty="0"/>
              <a:t>Vliv nehostinného podnebí, izolovanosti a homogenní populace → musíme si/chceme si </a:t>
            </a:r>
            <a:r>
              <a:rPr lang="cs-CZ" b="1" dirty="0"/>
              <a:t>pomáhat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940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2B58C-134A-4041-8649-D810EC90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a Daňové Úniky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9B02B-E23C-4B85-B63B-B94EFF7C9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moderních ekonomikách spoléhají </a:t>
            </a:r>
            <a:r>
              <a:rPr lang="cs-CZ" b="1" dirty="0"/>
              <a:t>finanční úřady </a:t>
            </a:r>
            <a:r>
              <a:rPr lang="cs-CZ" dirty="0"/>
              <a:t>na informace od zaměstnavatelů a finančních institucí, aby zjistili daňový základ </a:t>
            </a:r>
          </a:p>
          <a:p>
            <a:r>
              <a:rPr lang="cs-CZ" dirty="0"/>
              <a:t>Další informace představují </a:t>
            </a:r>
            <a:r>
              <a:rPr lang="cs-CZ" b="1" dirty="0"/>
              <a:t>záznamy</a:t>
            </a:r>
            <a:r>
              <a:rPr lang="cs-CZ" dirty="0"/>
              <a:t> tržních transakcí (kreditní karty, půjčky, účetnictví)</a:t>
            </a:r>
          </a:p>
          <a:p>
            <a:r>
              <a:rPr lang="cs-CZ" dirty="0"/>
              <a:t>Čím více </a:t>
            </a:r>
            <a:r>
              <a:rPr lang="cs-CZ" b="1" dirty="0"/>
              <a:t>informací</a:t>
            </a:r>
            <a:r>
              <a:rPr lang="cs-CZ" dirty="0"/>
              <a:t> mají úřady k dispozici, tím menší je vyhýbání se daním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1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07B10-7AAC-9207-17C8-6DCC6C3D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 a Daňové úniky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9F47BA-3416-18EB-FB0F-EC89FF720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938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/>
              <a:t>Vyhýbání</a:t>
            </a:r>
            <a:r>
              <a:rPr lang="cs-CZ" dirty="0"/>
              <a:t> se placení daní je vyšší, pokud je vyšší podíl OSVČ (sami nahlašují své příjmy)</a:t>
            </a:r>
          </a:p>
          <a:p>
            <a:r>
              <a:rPr lang="cs-CZ" b="1" dirty="0"/>
              <a:t>IRS USA </a:t>
            </a:r>
            <a:r>
              <a:rPr lang="cs-CZ" dirty="0"/>
              <a:t>(2012): míra neplacení daní je 56% pro příjmy s minimálním čí žádným hlášením → Pokud existuje nahlašování, klesne míra neplacení daní na  8%. </a:t>
            </a:r>
          </a:p>
          <a:p>
            <a:r>
              <a:rPr lang="cs-CZ" dirty="0"/>
              <a:t>Je (</a:t>
            </a:r>
            <a:r>
              <a:rPr lang="cs-CZ" b="1" dirty="0"/>
              <a:t>legální</a:t>
            </a:r>
            <a:r>
              <a:rPr lang="cs-CZ" dirty="0"/>
              <a:t>) vyhýbání se placení daní (</a:t>
            </a:r>
            <a:r>
              <a:rPr lang="cs-CZ" b="1" dirty="0"/>
              <a:t>morálně</a:t>
            </a:r>
            <a:r>
              <a:rPr lang="cs-CZ" dirty="0"/>
              <a:t>) akceptovatelné?</a:t>
            </a:r>
          </a:p>
        </p:txBody>
      </p:sp>
    </p:spTree>
    <p:extLst>
      <p:ext uri="{BB962C8B-B14F-4D97-AF65-F5344CB8AC3E}">
        <p14:creationId xmlns:p14="http://schemas.microsoft.com/office/powerpoint/2010/main" val="192132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A5A68A76-B7A1-416E-E04E-24E5FC8D4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35089"/>
            <a:ext cx="8963025" cy="65878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35104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2095</Words>
  <Application>Microsoft Office PowerPoint</Application>
  <PresentationFormat>Předvádění na obrazovce (4:3)</PresentationFormat>
  <Paragraphs>161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1" baseType="lpstr">
      <vt:lpstr>Arial</vt:lpstr>
      <vt:lpstr>Calibri</vt:lpstr>
      <vt:lpstr>Motiv systému Office</vt:lpstr>
      <vt:lpstr>1. DANĚ  Jak mohou mít ve Švédsku tak vysoké daně a v Africe tak nízké?</vt:lpstr>
      <vt:lpstr>Jak mohou mít ve Skandinávii tak vysoké daně?</vt:lpstr>
      <vt:lpstr>Daňové sazby ve Skandinávii (2012)</vt:lpstr>
      <vt:lpstr>Otázka</vt:lpstr>
      <vt:lpstr>Je to design veřejných politik?</vt:lpstr>
      <vt:lpstr>Jsou Skandinávci jiní?</vt:lpstr>
      <vt:lpstr>Informace a Daňové Úniky</vt:lpstr>
      <vt:lpstr>Informace  a Daňové úniky</vt:lpstr>
      <vt:lpstr>Prezentace aplikace PowerPoint</vt:lpstr>
      <vt:lpstr>Elasticita zdaňovaných příjmů</vt:lpstr>
      <vt:lpstr>Dánsko x USA</vt:lpstr>
      <vt:lpstr>Výdajová politika</vt:lpstr>
      <vt:lpstr>Výdajová politika</vt:lpstr>
      <vt:lpstr>Prezentace aplikace PowerPoint</vt:lpstr>
      <vt:lpstr>Jaký je vliv daní na nabídku práce?</vt:lpstr>
      <vt:lpstr>Skandinávský efekt?</vt:lpstr>
      <vt:lpstr>Hospodářská politika</vt:lpstr>
      <vt:lpstr>Vliv sociálních a kulturních faktorů</vt:lpstr>
      <vt:lpstr>Prezentace aplikace PowerPoint</vt:lpstr>
      <vt:lpstr>Skandinávské hodnoty (1)</vt:lpstr>
      <vt:lpstr>Skandinávské hodnoty (2)</vt:lpstr>
      <vt:lpstr>Jsou Skandinávci jiní?</vt:lpstr>
      <vt:lpstr>Závěr (1)</vt:lpstr>
      <vt:lpstr>Důsledky</vt:lpstr>
      <vt:lpstr>Proč rozvojové země zdaňují tak málo?</vt:lpstr>
      <vt:lpstr>Úvod</vt:lpstr>
      <vt:lpstr>Veřejné příjmy a výdaje</vt:lpstr>
      <vt:lpstr>Prezentace aplikace PowerPoint</vt:lpstr>
      <vt:lpstr>Souvislosti</vt:lpstr>
      <vt:lpstr>Prezentace aplikace PowerPoint</vt:lpstr>
      <vt:lpstr>Prezentace aplikace PowerPoint</vt:lpstr>
      <vt:lpstr>Souvislosti</vt:lpstr>
      <vt:lpstr>Prezentace aplikace PowerPoint</vt:lpstr>
      <vt:lpstr>Struktura zdanění</vt:lpstr>
      <vt:lpstr>Prezentace aplikace PowerPoint</vt:lpstr>
      <vt:lpstr>Prezentace aplikace PowerPoint</vt:lpstr>
      <vt:lpstr>Interpretace</vt:lpstr>
      <vt:lpstr>Meltzer – Richard model</vt:lpstr>
      <vt:lpstr>Rozvojové země</vt:lpstr>
      <vt:lpstr>Hospodářská politika</vt:lpstr>
      <vt:lpstr>Politika</vt:lpstr>
      <vt:lpstr>Slabé kontrolní mechanismy</vt:lpstr>
      <vt:lpstr>Prezentace aplikace PowerPoint</vt:lpstr>
      <vt:lpstr>Kultura, normy a identita</vt:lpstr>
      <vt:lpstr>Budování státu</vt:lpstr>
      <vt:lpstr>Stát a tržní ekonomika</vt:lpstr>
      <vt:lpstr>Moderní stát</vt:lpstr>
      <vt:lpstr>Diskusní otázky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for Lecture 13</dc:title>
  <dc:creator>Tomes Zdenek</dc:creator>
  <cp:lastModifiedBy>Zdeněk Tomeš</cp:lastModifiedBy>
  <cp:revision>52</cp:revision>
  <dcterms:created xsi:type="dcterms:W3CDTF">2018-01-04T07:01:40Z</dcterms:created>
  <dcterms:modified xsi:type="dcterms:W3CDTF">2023-08-27T07:14:41Z</dcterms:modified>
</cp:coreProperties>
</file>