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484" r:id="rId3"/>
    <p:sldId id="531" r:id="rId4"/>
    <p:sldId id="495" r:id="rId5"/>
    <p:sldId id="425" r:id="rId6"/>
    <p:sldId id="424" r:id="rId7"/>
    <p:sldId id="485" r:id="rId8"/>
    <p:sldId id="258" r:id="rId9"/>
    <p:sldId id="564" r:id="rId10"/>
    <p:sldId id="487" r:id="rId11"/>
    <p:sldId id="488" r:id="rId12"/>
    <p:sldId id="563" r:id="rId13"/>
    <p:sldId id="532" r:id="rId14"/>
    <p:sldId id="534" r:id="rId15"/>
    <p:sldId id="535" r:id="rId16"/>
    <p:sldId id="536" r:id="rId17"/>
    <p:sldId id="537" r:id="rId18"/>
    <p:sldId id="538" r:id="rId19"/>
    <p:sldId id="539" r:id="rId20"/>
    <p:sldId id="540" r:id="rId21"/>
    <p:sldId id="541" r:id="rId22"/>
    <p:sldId id="542" r:id="rId23"/>
    <p:sldId id="543" r:id="rId24"/>
    <p:sldId id="544" r:id="rId25"/>
    <p:sldId id="546" r:id="rId26"/>
    <p:sldId id="545" r:id="rId27"/>
    <p:sldId id="547" r:id="rId28"/>
    <p:sldId id="548" r:id="rId29"/>
    <p:sldId id="549" r:id="rId30"/>
    <p:sldId id="550" r:id="rId31"/>
    <p:sldId id="551" r:id="rId32"/>
    <p:sldId id="552" r:id="rId33"/>
    <p:sldId id="554" r:id="rId34"/>
    <p:sldId id="553" r:id="rId35"/>
    <p:sldId id="555" r:id="rId36"/>
    <p:sldId id="556" r:id="rId37"/>
    <p:sldId id="557" r:id="rId38"/>
    <p:sldId id="558" r:id="rId39"/>
    <p:sldId id="559" r:id="rId40"/>
    <p:sldId id="560" r:id="rId41"/>
    <p:sldId id="561" r:id="rId42"/>
    <p:sldId id="562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A5A14-EC86-4533-AF94-D9861D2ED1D2}" type="datetimeFigureOut">
              <a:rPr lang="cs-CZ" smtClean="0"/>
              <a:t>14.08.2023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54466-7453-413E-B7A8-9290B49331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566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13,928,6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854466-7453-413E-B7A8-9290B49331A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507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369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987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132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55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158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78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025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341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246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73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683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36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FF1FA3-7351-1F8A-841A-B7D6540174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3. STÁRNUTÍ POPULACE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9453B03-1526-C5CF-D6FA-6FDCF492C0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392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904101-A27D-3AD2-E198-99EE5AC1A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 populační stárnutí </a:t>
            </a:r>
            <a:r>
              <a:rPr lang="cs-CZ" b="1" dirty="0"/>
              <a:t>hrozba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ABF426-7556-3473-0D78-7C8DB0C07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en-US" dirty="0"/>
              <a:t>Populace stárnou </a:t>
            </a:r>
            <a:r>
              <a:rPr lang="cs-CZ" altLang="en-US" dirty="0">
                <a:cs typeface="Arial" panose="020B0604020202020204" pitchFamily="34" charset="0"/>
              </a:rPr>
              <a:t>→ podíl starých osob poroste → pracujících bude méně a méně → náklady na penze se zvýší → politická síla starých vzroste.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en-US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en-US" dirty="0">
                <a:cs typeface="Arial" panose="020B0604020202020204" pitchFamily="34" charset="0"/>
              </a:rPr>
              <a:t>ZÁVĚR: Je potřeba s tím něco udělat!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504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6674B3-0180-BC2A-9802-5E0F54627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 populační stárnutí </a:t>
            </a:r>
            <a:r>
              <a:rPr lang="cs-CZ" b="1" dirty="0"/>
              <a:t>výzva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930FA2-87D2-958D-B5A7-17CE02829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3200" dirty="0"/>
              <a:t>Populace vyspělých zemí stárnou již 150 let → Růst počtu starých osob je částečně kompenzován poklesem počtu mladých </a:t>
            </a:r>
            <a:r>
              <a:rPr lang="cs-CZ" altLang="en-US" sz="3200" dirty="0">
                <a:cs typeface="Arial" panose="020B0604020202020204" pitchFamily="34" charset="0"/>
              </a:rPr>
              <a:t>→ Větší ekonomický problém než stárnutí populace představuje střídání silných a slabých osob v populaci → P</a:t>
            </a:r>
            <a:r>
              <a:rPr lang="cs-CZ" altLang="en-US" sz="3200" dirty="0"/>
              <a:t>říčinou problémů důchodových systémů je nepřizpůsobení jejich nastavení dynamickému demografickému vývoji.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6376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obsah 5" descr="Obsah obrázku skica, text, kresba, ilustrace">
            <a:extLst>
              <a:ext uri="{FF2B5EF4-FFF2-40B4-BE49-F238E27FC236}">
                <a16:creationId xmlns:a16="http://schemas.microsoft.com/office/drawing/2014/main" id="{86CA298B-470A-AB13-F653-4573A37338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8" y="381572"/>
            <a:ext cx="8963025" cy="6094856"/>
          </a:xfrm>
          <a:noFill/>
        </p:spPr>
      </p:pic>
    </p:spTree>
    <p:extLst>
      <p:ext uri="{BB962C8B-B14F-4D97-AF65-F5344CB8AC3E}">
        <p14:creationId xmlns:p14="http://schemas.microsoft.com/office/powerpoint/2010/main" val="3976907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6DAB610-CA83-486C-BE51-19066CC085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2) DEMOGRAFICKÉ SOUVISLOSTI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8133B50-6F99-4E3F-9B71-2805C73D30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Lee, R. (2002). The demographic transition: three centuries of fundamental change. </a:t>
            </a:r>
            <a:r>
              <a:rPr lang="en-US" sz="2400" i="1" dirty="0"/>
              <a:t>Journal of economic perspectives</a:t>
            </a:r>
            <a:r>
              <a:rPr lang="en-US" sz="2400" dirty="0"/>
              <a:t>, </a:t>
            </a:r>
            <a:r>
              <a:rPr lang="en-US" sz="2400" i="1" dirty="0"/>
              <a:t>17</a:t>
            </a:r>
            <a:r>
              <a:rPr lang="en-US" sz="2400" dirty="0"/>
              <a:t>(4), 167-190.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70044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06E2BF-FA15-DF2B-AADF-6F755F8F3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C0DBEC-2D38-1AA2-EEE3-5C728A481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Před začátkem demografické transformace byl </a:t>
            </a:r>
            <a:r>
              <a:rPr lang="cs-CZ" b="1" dirty="0"/>
              <a:t>život krátký</a:t>
            </a:r>
            <a:r>
              <a:rPr lang="cs-CZ" dirty="0"/>
              <a:t>, dětí se rodilo hodně, populační růst byl nízký a </a:t>
            </a:r>
            <a:r>
              <a:rPr lang="cs-CZ" b="1" dirty="0"/>
              <a:t>populace byla mladá</a:t>
            </a:r>
          </a:p>
          <a:p>
            <a:r>
              <a:rPr lang="cs-CZ" dirty="0"/>
              <a:t>Během </a:t>
            </a:r>
            <a:r>
              <a:rPr lang="cs-CZ" b="1" dirty="0"/>
              <a:t>demografické transformace</a:t>
            </a:r>
            <a:r>
              <a:rPr lang="cs-CZ" dirty="0"/>
              <a:t>, nejdříve úmrtnost a následně i porodnost klesla. To způsobilo nejprve </a:t>
            </a:r>
            <a:r>
              <a:rPr lang="cs-CZ" b="1" dirty="0"/>
              <a:t>akceleraci</a:t>
            </a:r>
            <a:r>
              <a:rPr lang="cs-CZ" dirty="0"/>
              <a:t> populačního růstu a následně jeho opětovné </a:t>
            </a:r>
            <a:r>
              <a:rPr lang="cs-CZ" b="1" dirty="0"/>
              <a:t>zpomalení</a:t>
            </a:r>
          </a:p>
          <a:p>
            <a:r>
              <a:rPr lang="cs-CZ" dirty="0"/>
              <a:t>Výsledkem jsou populace s nízkou porodnosti, </a:t>
            </a:r>
            <a:r>
              <a:rPr lang="cs-CZ" b="1" dirty="0"/>
              <a:t>dlouhou</a:t>
            </a:r>
            <a:r>
              <a:rPr lang="cs-CZ" dirty="0"/>
              <a:t> délkou </a:t>
            </a:r>
            <a:r>
              <a:rPr lang="cs-CZ" b="1" dirty="0"/>
              <a:t>života</a:t>
            </a:r>
            <a:r>
              <a:rPr lang="cs-CZ" dirty="0"/>
              <a:t> a stárnoucí populací</a:t>
            </a:r>
          </a:p>
          <a:p>
            <a:r>
              <a:rPr lang="cs-CZ" dirty="0"/>
              <a:t>Tato </a:t>
            </a:r>
            <a:r>
              <a:rPr lang="cs-CZ" b="1" dirty="0"/>
              <a:t>transformace</a:t>
            </a:r>
            <a:r>
              <a:rPr lang="cs-CZ" dirty="0"/>
              <a:t> začala po roce 1800 v Evropě a rozšířila se do celého světa</a:t>
            </a:r>
          </a:p>
        </p:txBody>
      </p:sp>
    </p:spTree>
    <p:extLst>
      <p:ext uri="{BB962C8B-B14F-4D97-AF65-F5344CB8AC3E}">
        <p14:creationId xmlns:p14="http://schemas.microsoft.com/office/powerpoint/2010/main" val="1990344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060167-4AF4-C48E-5701-1D000D311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D1E32B-59E3-50A9-62F4-973BE15A2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Od roku 1800 se </a:t>
            </a:r>
            <a:r>
              <a:rPr lang="cs-CZ" b="1" dirty="0"/>
              <a:t>světová populace </a:t>
            </a:r>
            <a:r>
              <a:rPr lang="cs-CZ" dirty="0"/>
              <a:t>rozrostla 6x a do roku 2100 se zvýší 10x. </a:t>
            </a:r>
          </a:p>
          <a:p>
            <a:r>
              <a:rPr lang="cs-CZ" dirty="0"/>
              <a:t>Oproti roku 1800 bude v roce 2100 50x více starých lidí, ale jenom 5x více dětí, z toho vyplývá, že </a:t>
            </a:r>
            <a:r>
              <a:rPr lang="cs-CZ" b="1" dirty="0"/>
              <a:t>podíl starých vůči mladým </a:t>
            </a:r>
            <a:r>
              <a:rPr lang="cs-CZ" dirty="0"/>
              <a:t>se zvýšil 10x. </a:t>
            </a:r>
          </a:p>
          <a:p>
            <a:r>
              <a:rPr lang="cs-CZ" dirty="0"/>
              <a:t>Délka života je </a:t>
            </a:r>
            <a:r>
              <a:rPr lang="cs-CZ" b="1" dirty="0"/>
              <a:t>2x delší </a:t>
            </a:r>
            <a:r>
              <a:rPr lang="cs-CZ" dirty="0"/>
              <a:t>a bude 3x. Počet porodů na ženu klesl ze 6 na 2. </a:t>
            </a:r>
          </a:p>
          <a:p>
            <a:r>
              <a:rPr lang="cs-CZ" dirty="0"/>
              <a:t>V roce 1800 strávily ženy </a:t>
            </a:r>
            <a:r>
              <a:rPr lang="cs-CZ" b="1" dirty="0"/>
              <a:t>70%</a:t>
            </a:r>
            <a:r>
              <a:rPr lang="cs-CZ" dirty="0"/>
              <a:t> svého dospělého věku těhotenstvím a výchovou malých dětí. Ve vyspělých zemích tento podíl v současnosti klesl </a:t>
            </a:r>
            <a:r>
              <a:rPr lang="cs-CZ" b="1" dirty="0"/>
              <a:t>na 14%</a:t>
            </a:r>
          </a:p>
        </p:txBody>
      </p:sp>
    </p:spTree>
    <p:extLst>
      <p:ext uri="{BB962C8B-B14F-4D97-AF65-F5344CB8AC3E}">
        <p14:creationId xmlns:p14="http://schemas.microsoft.com/office/powerpoint/2010/main" val="737710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CF1D1FE4-F06D-63F9-5869-B482E21E82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1658803"/>
            <a:ext cx="8963025" cy="35403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42290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CBDB4B-FA87-363D-AB01-0CE8DB645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/>
              <a:t>Otázky (diskusní)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F92C81-525C-AE33-FC06-A0D67C155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40060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Rostly populace před rokem 1800 tak pomalu, protože byly drženy v rovnováze </a:t>
            </a:r>
            <a:r>
              <a:rPr lang="cs-CZ" b="1" dirty="0"/>
              <a:t>Malthusiánským mechanismem?</a:t>
            </a:r>
          </a:p>
          <a:p>
            <a:r>
              <a:rPr lang="cs-CZ" b="1" dirty="0"/>
              <a:t>Poklesla úmrtnost </a:t>
            </a:r>
            <a:r>
              <a:rPr lang="cs-CZ" dirty="0"/>
              <a:t>díky pokroku v medicíně, díky rostoucím životním standardům nebo kvůli jiným důvodům?</a:t>
            </a:r>
          </a:p>
          <a:p>
            <a:r>
              <a:rPr lang="cs-CZ" b="1" dirty="0"/>
              <a:t>Poklesla porodnost </a:t>
            </a:r>
            <a:r>
              <a:rPr lang="cs-CZ" dirty="0"/>
              <a:t>díky lepší antikoncepci nebo díky tomu, že páry optimalizují své rozhodování ohledně počtu dětí v důsledku měnících se ekonomických pobídek?</a:t>
            </a:r>
          </a:p>
          <a:p>
            <a:r>
              <a:rPr lang="cs-CZ" dirty="0"/>
              <a:t>Blížíme se </a:t>
            </a:r>
            <a:r>
              <a:rPr lang="cs-CZ" b="1" dirty="0"/>
              <a:t>biologickému limitu </a:t>
            </a:r>
            <a:r>
              <a:rPr lang="cs-CZ" dirty="0"/>
              <a:t>délky života anebo můžeme očekávat jeho prodlužující se délku v budoucnosti?</a:t>
            </a:r>
          </a:p>
        </p:txBody>
      </p:sp>
    </p:spTree>
    <p:extLst>
      <p:ext uri="{BB962C8B-B14F-4D97-AF65-F5344CB8AC3E}">
        <p14:creationId xmlns:p14="http://schemas.microsoft.com/office/powerpoint/2010/main" val="3646579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F1DFC0-0F3B-D85A-75D3-6DB09FC11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(diskusní)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A24D83-CF26-AC6A-E3DA-AF8EE028C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Některé predikce odhadují, že </a:t>
            </a:r>
            <a:r>
              <a:rPr lang="cs-CZ" b="1" dirty="0"/>
              <a:t>porodnost se ustálí </a:t>
            </a:r>
            <a:r>
              <a:rPr lang="cs-CZ" dirty="0"/>
              <a:t>na hodnotě 2,0 dětí na ženu, ovšem v Evropě byla nějakou dobu jen 1,4 a v Asii je 1,8. Proč bychom měli očekávat, že se zastaví na 2?</a:t>
            </a:r>
          </a:p>
          <a:p>
            <a:r>
              <a:rPr lang="cs-CZ" dirty="0"/>
              <a:t>Pokles porodnosti a růst délky života způsobuje dramatické </a:t>
            </a:r>
            <a:r>
              <a:rPr lang="cs-CZ" b="1" dirty="0"/>
              <a:t>změny ve věkové skladbě </a:t>
            </a:r>
            <a:r>
              <a:rPr lang="cs-CZ" dirty="0"/>
              <a:t>obyvatel s prudkým růstem poměru starých vůči dětem. Bude to mít katastrofické </a:t>
            </a:r>
            <a:r>
              <a:rPr lang="cs-CZ" b="1" dirty="0"/>
              <a:t>ekonomické důsledky</a:t>
            </a:r>
            <a:r>
              <a:rPr lang="cs-CZ" dirty="0"/>
              <a:t>? </a:t>
            </a:r>
          </a:p>
          <a:p>
            <a:r>
              <a:rPr lang="cs-CZ" dirty="0"/>
              <a:t>Ekologové se obávají, že růst počtu obyvatel na planetě bude mít katastrofické enviromentální důsledky. Jsou to </a:t>
            </a:r>
            <a:r>
              <a:rPr lang="cs-CZ" b="1" dirty="0"/>
              <a:t>oprávněné obavy</a:t>
            </a:r>
            <a:r>
              <a:rPr lang="cs-CZ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104035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8189BC-0F5D-4560-4283-E11E62A5E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Malthusova</a:t>
            </a:r>
            <a:r>
              <a:rPr lang="cs-CZ" dirty="0"/>
              <a:t> populační teorie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6EB2F6-359F-EF91-92A2-FFD37BDB2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Populace</a:t>
            </a:r>
            <a:r>
              <a:rPr lang="cs-CZ" dirty="0"/>
              <a:t> může růst rychleji než ekonomika</a:t>
            </a:r>
          </a:p>
          <a:p>
            <a:r>
              <a:rPr lang="cs-CZ" dirty="0"/>
              <a:t>Potřebná </a:t>
            </a:r>
            <a:r>
              <a:rPr lang="cs-CZ" b="1" dirty="0"/>
              <a:t>rovnováha</a:t>
            </a:r>
            <a:r>
              <a:rPr lang="cs-CZ" dirty="0"/>
              <a:t> je udržována pomocí chudoby (nemoci, hlad, války) a pomocí antikoncepce. </a:t>
            </a:r>
          </a:p>
          <a:p>
            <a:r>
              <a:rPr lang="cs-CZ" dirty="0"/>
              <a:t>Kromě posledních dvou století se zdá, že </a:t>
            </a:r>
            <a:r>
              <a:rPr lang="cs-CZ" dirty="0" err="1"/>
              <a:t>Malthusova</a:t>
            </a:r>
            <a:r>
              <a:rPr lang="cs-CZ" dirty="0"/>
              <a:t> teorie </a:t>
            </a:r>
            <a:r>
              <a:rPr lang="cs-CZ" b="1" dirty="0"/>
              <a:t>byla správná</a:t>
            </a:r>
          </a:p>
          <a:p>
            <a:r>
              <a:rPr lang="cs-CZ" b="1" dirty="0" err="1"/>
              <a:t>Economics</a:t>
            </a:r>
            <a:r>
              <a:rPr lang="cs-CZ" b="1" dirty="0"/>
              <a:t> </a:t>
            </a:r>
            <a:r>
              <a:rPr lang="cs-CZ" dirty="0"/>
              <a:t>= </a:t>
            </a:r>
            <a:r>
              <a:rPr lang="cs-CZ" dirty="0" err="1"/>
              <a:t>dismal</a:t>
            </a:r>
            <a:r>
              <a:rPr lang="cs-CZ" dirty="0"/>
              <a:t> science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0468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03FA4-0954-5477-8A11-2BB3CE146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populační stárnutí?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F76D1F-B38C-B105-4EFF-70BC44763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ko-KR" sz="3200" dirty="0"/>
              <a:t>Populační </a:t>
            </a:r>
            <a:r>
              <a:rPr lang="cs-CZ" altLang="ko-KR" sz="3200" b="1" dirty="0"/>
              <a:t>stárnutí </a:t>
            </a:r>
            <a:r>
              <a:rPr lang="cs-CZ" altLang="ko-KR" sz="3200" dirty="0"/>
              <a:t>je definováno jako změna věkové skladby populace s posuny ve prospěch starších věkových skupin.</a:t>
            </a:r>
          </a:p>
          <a:p>
            <a:pPr>
              <a:lnSpc>
                <a:spcPct val="90000"/>
              </a:lnSpc>
            </a:pPr>
            <a:r>
              <a:rPr lang="cs-CZ" altLang="ko-KR" sz="3200" dirty="0"/>
              <a:t>Pokud vyjdeme ze základního věkového členění populace na tři věkové skupiny: dětské (věk 0-14 let), dospělé (15-64 let) a seniorské (65+ let), potom proces populačního stárnutí způsobuje </a:t>
            </a:r>
            <a:r>
              <a:rPr lang="cs-CZ" altLang="ko-KR" sz="3200" b="1" dirty="0"/>
              <a:t>růst podílu </a:t>
            </a:r>
            <a:r>
              <a:rPr lang="cs-CZ" altLang="ko-KR" sz="3200" dirty="0"/>
              <a:t>seniorské věkové skupiny na úkor produktivní a dětské.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0327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A7D6AD-6BB9-4EC7-D0DE-C94F00E51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Situace před demografickou transformací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5961B4-7A0B-66F3-C8FC-43DC56AA8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 Evropě před rokem 1800 uzavření manželství vyžadovalo </a:t>
            </a:r>
            <a:r>
              <a:rPr lang="cs-CZ" b="1" dirty="0"/>
              <a:t>vlastnictví zdrojů </a:t>
            </a:r>
            <a:r>
              <a:rPr lang="cs-CZ" dirty="0"/>
              <a:t>k založení nezávislé domácnosti</a:t>
            </a:r>
          </a:p>
          <a:p>
            <a:r>
              <a:rPr lang="cs-CZ" dirty="0"/>
              <a:t>Věk manželství u žen byl okolo </a:t>
            </a:r>
            <a:r>
              <a:rPr lang="cs-CZ" b="1" dirty="0"/>
              <a:t>25 let</a:t>
            </a:r>
            <a:r>
              <a:rPr lang="cs-CZ" dirty="0"/>
              <a:t>, podstatná část žen zůstala neprovdána</a:t>
            </a:r>
          </a:p>
          <a:p>
            <a:r>
              <a:rPr lang="cs-CZ" b="1" dirty="0"/>
              <a:t>Míra porodnosti </a:t>
            </a:r>
            <a:r>
              <a:rPr lang="cs-CZ" dirty="0"/>
              <a:t>byla 4 – 5 dětí na ženu, očekávaná délka života byla 25 – 35 let (ovlivněno vysokou dětskou úmrtností)</a:t>
            </a:r>
          </a:p>
          <a:p>
            <a:r>
              <a:rPr lang="cs-CZ" dirty="0"/>
              <a:t>Tempa </a:t>
            </a:r>
            <a:r>
              <a:rPr lang="cs-CZ" b="1" dirty="0"/>
              <a:t>populačního růstu byla nízká </a:t>
            </a:r>
            <a:r>
              <a:rPr lang="cs-CZ" dirty="0"/>
              <a:t>s občasnými výkyvy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72645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C42942-537A-801A-109A-46958AFD9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Demografická transformace I: </a:t>
            </a:r>
            <a:br>
              <a:rPr lang="cs-CZ" dirty="0"/>
            </a:br>
            <a:r>
              <a:rPr lang="cs-CZ" dirty="0"/>
              <a:t>pokles úmrtnosti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40FA89-717E-B56F-D6EC-9BCA79AE4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Pokles infekčních </a:t>
            </a:r>
            <a:r>
              <a:rPr lang="cs-CZ" dirty="0"/>
              <a:t>chorob</a:t>
            </a:r>
          </a:p>
          <a:p>
            <a:r>
              <a:rPr lang="cs-CZ" b="1" dirty="0"/>
              <a:t>Preventivní medicína</a:t>
            </a:r>
            <a:r>
              <a:rPr lang="cs-CZ" dirty="0"/>
              <a:t>, zlepšená osobní hygiena; zlepšení výživy (v dětství)</a:t>
            </a:r>
          </a:p>
          <a:p>
            <a:r>
              <a:rPr lang="cs-CZ" b="1" dirty="0"/>
              <a:t>Indie</a:t>
            </a:r>
            <a:r>
              <a:rPr lang="cs-CZ" dirty="0"/>
              <a:t>: očekávaná délka života vzrostla z 24 let (1920) na 62 let (2003); v Číně z 41 let (1952) na 70 (1997)</a:t>
            </a:r>
          </a:p>
          <a:p>
            <a:r>
              <a:rPr lang="cs-CZ" dirty="0"/>
              <a:t>Jaké jsou </a:t>
            </a:r>
            <a:r>
              <a:rPr lang="cs-CZ" b="1" dirty="0"/>
              <a:t>biologické limity </a:t>
            </a:r>
            <a:r>
              <a:rPr lang="cs-CZ" dirty="0"/>
              <a:t>délky života?</a:t>
            </a:r>
          </a:p>
          <a:p>
            <a:r>
              <a:rPr lang="cs-CZ" dirty="0"/>
              <a:t>Vliv </a:t>
            </a:r>
            <a:r>
              <a:rPr lang="cs-CZ" b="1" dirty="0"/>
              <a:t>pandemií </a:t>
            </a:r>
            <a:r>
              <a:rPr lang="cs-CZ" dirty="0"/>
              <a:t>(mor, COVID)</a:t>
            </a:r>
          </a:p>
        </p:txBody>
      </p:sp>
    </p:spTree>
    <p:extLst>
      <p:ext uri="{BB962C8B-B14F-4D97-AF65-F5344CB8AC3E}">
        <p14:creationId xmlns:p14="http://schemas.microsoft.com/office/powerpoint/2010/main" val="1197366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07D8E467-F811-8CBA-7D6A-631EB9BD31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594444"/>
            <a:ext cx="8963025" cy="56691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792041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4E4C9B-4799-CD1D-7176-56F8AF1D8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Demografická transformace II:</a:t>
            </a:r>
            <a:br>
              <a:rPr lang="cs-CZ" dirty="0"/>
            </a:br>
            <a:r>
              <a:rPr lang="cs-CZ" dirty="0"/>
              <a:t>pokles porodnosti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93B339-EB93-8B85-2DD2-9042B81F1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Většina ekonomických teorií porodnosti vychází z toho, že </a:t>
            </a:r>
            <a:r>
              <a:rPr lang="cs-CZ" b="1" dirty="0"/>
              <a:t>páry chtějí </a:t>
            </a:r>
            <a:r>
              <a:rPr lang="cs-CZ" dirty="0"/>
              <a:t>mít určitý počet (přeživších) dětí</a:t>
            </a:r>
          </a:p>
          <a:p>
            <a:r>
              <a:rPr lang="cs-CZ" dirty="0"/>
              <a:t>Vztah mezi </a:t>
            </a:r>
            <a:r>
              <a:rPr lang="cs-CZ" b="1" dirty="0"/>
              <a:t>úmrtností a porodností dětí </a:t>
            </a:r>
            <a:r>
              <a:rPr lang="cs-CZ" dirty="0"/>
              <a:t>(oboustranný) → větší pozornost věnovaná dětem vede k jejich nižší úmrtnosti</a:t>
            </a:r>
          </a:p>
          <a:p>
            <a:r>
              <a:rPr lang="cs-CZ" dirty="0"/>
              <a:t>Výchova dětí je </a:t>
            </a:r>
            <a:r>
              <a:rPr lang="cs-CZ" b="1" dirty="0"/>
              <a:t>časově náročná</a:t>
            </a:r>
            <a:r>
              <a:rPr lang="cs-CZ" dirty="0"/>
              <a:t>; investice do lidského kapitálu, kvantita x kvalita </a:t>
            </a:r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 dirty="0" err="1"/>
              <a:t>off</a:t>
            </a:r>
            <a:endParaRPr lang="cs-CZ" dirty="0"/>
          </a:p>
          <a:p>
            <a:r>
              <a:rPr lang="cs-CZ" dirty="0"/>
              <a:t>Vliv dostupné antikoncepce?</a:t>
            </a:r>
          </a:p>
          <a:p>
            <a:r>
              <a:rPr lang="cs-CZ" dirty="0"/>
              <a:t>Růst průměrného </a:t>
            </a:r>
            <a:r>
              <a:rPr lang="cs-CZ" b="1" dirty="0"/>
              <a:t>věku ženy </a:t>
            </a:r>
            <a:r>
              <a:rPr lang="cs-CZ" dirty="0"/>
              <a:t>při prvním porodu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88722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659170EC-3D51-3F9D-F8FE-A6481B4BA6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751297"/>
            <a:ext cx="8963025" cy="53554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69160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33651D-E4C1-DCE3-406B-1DD1ED215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Demografická transformace III:</a:t>
            </a:r>
            <a:br>
              <a:rPr lang="cs-CZ" dirty="0"/>
            </a:br>
            <a:r>
              <a:rPr lang="cs-CZ" dirty="0"/>
              <a:t>Populační růst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FEEB78-5C6F-DD6B-1B29-8E2DA8D2B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Kombinace </a:t>
            </a:r>
            <a:r>
              <a:rPr lang="cs-CZ" b="1" dirty="0"/>
              <a:t>poklesu úmrtnosti a porodnosti </a:t>
            </a:r>
            <a:r>
              <a:rPr lang="cs-CZ" dirty="0"/>
              <a:t>determinuje výši populačního růstu</a:t>
            </a:r>
          </a:p>
          <a:p>
            <a:r>
              <a:rPr lang="cs-CZ" dirty="0"/>
              <a:t>Celosvětově dochází k rychlé </a:t>
            </a:r>
            <a:r>
              <a:rPr lang="cs-CZ" b="1" dirty="0"/>
              <a:t>konvergenci </a:t>
            </a:r>
            <a:r>
              <a:rPr lang="cs-CZ" dirty="0"/>
              <a:t>měr úmrtnosti a porodnosti, což je v ostrém kontrastu s vývojem HDP/hlava</a:t>
            </a:r>
          </a:p>
        </p:txBody>
      </p:sp>
    </p:spTree>
    <p:extLst>
      <p:ext uri="{BB962C8B-B14F-4D97-AF65-F5344CB8AC3E}">
        <p14:creationId xmlns:p14="http://schemas.microsoft.com/office/powerpoint/2010/main" val="26932297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1111A167-FC37-A4DD-9289-45D53C5C8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189" y="68263"/>
            <a:ext cx="8757623" cy="67214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328658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C7888A-CAE4-87AD-47A1-F11D02FBF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Dynamika růstu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A4C3EA-EF17-5672-9080-3362A9FE9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Demografická transformace vede v určitých obdobích k </a:t>
            </a:r>
            <a:r>
              <a:rPr lang="cs-CZ" b="1" dirty="0"/>
              <a:t>silnému populačnímu růstu </a:t>
            </a:r>
            <a:r>
              <a:rPr lang="cs-CZ" dirty="0"/>
              <a:t>v některých zemích</a:t>
            </a:r>
          </a:p>
          <a:p>
            <a:r>
              <a:rPr lang="cs-CZ" b="1" dirty="0"/>
              <a:t>Intenzita a délka </a:t>
            </a:r>
            <a:r>
              <a:rPr lang="cs-CZ" dirty="0"/>
              <a:t>populačního růstu je dána předchozími úrovněmi porodnosti a rychlostí s jakou dochází k této transformaci</a:t>
            </a:r>
          </a:p>
        </p:txBody>
      </p:sp>
    </p:spTree>
    <p:extLst>
      <p:ext uri="{BB962C8B-B14F-4D97-AF65-F5344CB8AC3E}">
        <p14:creationId xmlns:p14="http://schemas.microsoft.com/office/powerpoint/2010/main" val="41689148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B8E71C8D-71F7-F300-A633-5B187778EE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415183"/>
            <a:ext cx="8963025" cy="60276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353655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2F71C6-6A2B-DB14-77AD-814C41F04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Globální populace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303D7F-5D3C-59DF-9F81-FB6F239F6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Průběh demografické transformace v jednotlivých zemích silně navýšil </a:t>
            </a:r>
            <a:r>
              <a:rPr lang="cs-CZ" b="1" dirty="0"/>
              <a:t>počty obyvatel na planetě</a:t>
            </a:r>
          </a:p>
          <a:p>
            <a:r>
              <a:rPr lang="cs-CZ" dirty="0"/>
              <a:t>Současné predikce odhadují počet obyvatel na planetě v roce 2050 na </a:t>
            </a:r>
            <a:r>
              <a:rPr lang="cs-CZ" b="1" dirty="0"/>
              <a:t>9 miliard lidí</a:t>
            </a:r>
          </a:p>
        </p:txBody>
      </p:sp>
    </p:spTree>
    <p:extLst>
      <p:ext uri="{BB962C8B-B14F-4D97-AF65-F5344CB8AC3E}">
        <p14:creationId xmlns:p14="http://schemas.microsoft.com/office/powerpoint/2010/main" val="3797915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0BF3A72-1D40-CBFF-09E2-CACB80E67A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8722" y="68263"/>
            <a:ext cx="6806557" cy="6721475"/>
          </a:xfrm>
          <a:noFill/>
        </p:spPr>
      </p:pic>
    </p:spTree>
    <p:extLst>
      <p:ext uri="{BB962C8B-B14F-4D97-AF65-F5344CB8AC3E}">
        <p14:creationId xmlns:p14="http://schemas.microsoft.com/office/powerpoint/2010/main" val="31218324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524EF82-3F29-5AF5-8638-DA1563DE63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1098614"/>
            <a:ext cx="8963025" cy="46607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87745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E42524-3BC4-02A3-611A-8D8AB8E6A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Demografická transformace IV:</a:t>
            </a:r>
            <a:br>
              <a:rPr lang="cs-CZ" dirty="0"/>
            </a:br>
            <a:r>
              <a:rPr lang="cs-CZ" dirty="0"/>
              <a:t>Dopady na věkovou skladbu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DD91A1-54B2-4071-477E-7BBA55681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709120"/>
          </a:xfrm>
        </p:spPr>
        <p:txBody>
          <a:bodyPr>
            <a:normAutofit/>
          </a:bodyPr>
          <a:lstStyle/>
          <a:p>
            <a:r>
              <a:rPr lang="cs-CZ" dirty="0"/>
              <a:t>Změny porodnosti, úmrtnosti a populačního růstu během demografické transformace jsou </a:t>
            </a:r>
            <a:r>
              <a:rPr lang="cs-CZ" b="1" dirty="0"/>
              <a:t>dobře popsány </a:t>
            </a:r>
            <a:r>
              <a:rPr lang="cs-CZ" dirty="0"/>
              <a:t>v literatuře</a:t>
            </a:r>
          </a:p>
          <a:p>
            <a:r>
              <a:rPr lang="cs-CZ" dirty="0"/>
              <a:t>Méně jsou pochopeny změny ve </a:t>
            </a:r>
            <a:r>
              <a:rPr lang="cs-CZ" b="1" dirty="0"/>
              <a:t>věkové skladbě populace</a:t>
            </a:r>
            <a:r>
              <a:rPr lang="cs-CZ" dirty="0"/>
              <a:t>, které proces demografické transformace provázejí, a které probíhají i dlouho </a:t>
            </a:r>
            <a:r>
              <a:rPr lang="cs-CZ" b="1" dirty="0"/>
              <a:t>po ukončení </a:t>
            </a:r>
            <a:r>
              <a:rPr lang="cs-CZ" dirty="0"/>
              <a:t>demografické transformace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18012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83FF81B4-B3BA-958C-EB64-4CCF275796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476" y="186143"/>
            <a:ext cx="8819048" cy="64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9615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40B9C-C4EF-A44E-69D6-48CB20A1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Míry závislosti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EEFDD7-2186-7710-C8E9-DA3A0CBA4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Míry závislosti </a:t>
            </a:r>
            <a:r>
              <a:rPr lang="cs-CZ" dirty="0"/>
              <a:t>jsou měřeny jako podíl jednotlivých věkových skupin vůči populaci pracujících (15 – 64)</a:t>
            </a:r>
          </a:p>
          <a:p>
            <a:r>
              <a:rPr lang="cs-CZ" dirty="0"/>
              <a:t>V důsledku demografické transformace, celková míra závislosti nejdříve </a:t>
            </a:r>
            <a:r>
              <a:rPr lang="cs-CZ" b="1" dirty="0"/>
              <a:t>stoupne </a:t>
            </a:r>
            <a:r>
              <a:rPr lang="cs-CZ" dirty="0"/>
              <a:t>(pokles mortality mladých), potom </a:t>
            </a:r>
            <a:r>
              <a:rPr lang="cs-CZ" b="1" dirty="0"/>
              <a:t>klesne </a:t>
            </a:r>
            <a:r>
              <a:rPr lang="cs-CZ" dirty="0"/>
              <a:t>(pokles fertility) a teprve na konci demografické transformace </a:t>
            </a:r>
            <a:r>
              <a:rPr lang="cs-CZ" b="1" dirty="0"/>
              <a:t>stoupá</a:t>
            </a:r>
            <a:r>
              <a:rPr lang="cs-CZ" dirty="0"/>
              <a:t> (stárnutí populace) </a:t>
            </a:r>
          </a:p>
        </p:txBody>
      </p:sp>
    </p:spTree>
    <p:extLst>
      <p:ext uri="{BB962C8B-B14F-4D97-AF65-F5344CB8AC3E}">
        <p14:creationId xmlns:p14="http://schemas.microsoft.com/office/powerpoint/2010/main" val="13613460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0DDB2E-36C9-E7F1-01BE-C3EC72A6F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cs-CZ" dirty="0"/>
              <a:t>Dopad na věkovou skladbu: Indie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626F1FC-91D7-E327-D879-2BDF7CEB01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0111" y="1600200"/>
            <a:ext cx="6703778" cy="45259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695642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BD3581-F130-66FA-54ED-0C4F3CFF5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Demografické dividenda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ABEAA0-3F2A-C478-1D92-4C0FC4669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průběhu demografické transformace dojde k období, kdy v populaci </a:t>
            </a:r>
            <a:r>
              <a:rPr lang="cs-CZ" b="1" dirty="0"/>
              <a:t>roste podíl obyvatel v produktivním věku </a:t>
            </a:r>
            <a:r>
              <a:rPr lang="cs-CZ" dirty="0"/>
              <a:t>na úkor ostatních věkových skupin</a:t>
            </a:r>
          </a:p>
          <a:p>
            <a:r>
              <a:rPr lang="cs-CZ" dirty="0"/>
              <a:t>Tento dočasný demografický jev se nazývá </a:t>
            </a:r>
            <a:r>
              <a:rPr lang="cs-CZ" b="1" dirty="0"/>
              <a:t>demografická dividenda</a:t>
            </a:r>
          </a:p>
          <a:p>
            <a:r>
              <a:rPr lang="cs-CZ" dirty="0"/>
              <a:t>Tato demografická dividenda může mít silně pozitivní dopady na </a:t>
            </a:r>
            <a:r>
              <a:rPr lang="cs-CZ" b="1" dirty="0"/>
              <a:t>ekonomický růst</a:t>
            </a:r>
          </a:p>
        </p:txBody>
      </p:sp>
    </p:spTree>
    <p:extLst>
      <p:ext uri="{BB962C8B-B14F-4D97-AF65-F5344CB8AC3E}">
        <p14:creationId xmlns:p14="http://schemas.microsoft.com/office/powerpoint/2010/main" val="33224401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67839A-954E-FABF-6E14-75766DDE9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Stárnutí populace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57CC57-72B7-DAFD-344F-2C3076F06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Poslední fází demografické transformace je </a:t>
            </a:r>
            <a:r>
              <a:rPr lang="cs-CZ" b="1" dirty="0"/>
              <a:t>stárnutí populace </a:t>
            </a:r>
            <a:r>
              <a:rPr lang="cs-CZ" dirty="0"/>
              <a:t>v důsledku stabilizace porodnosti na nízkých úrovních a prodlužující se délky života</a:t>
            </a:r>
          </a:p>
          <a:p>
            <a:r>
              <a:rPr lang="cs-CZ" dirty="0"/>
              <a:t>Po ukončení demografické transformace se </a:t>
            </a:r>
            <a:r>
              <a:rPr lang="cs-CZ" b="1" dirty="0"/>
              <a:t>míry závislosti</a:t>
            </a:r>
            <a:r>
              <a:rPr lang="cs-CZ" dirty="0"/>
              <a:t> blíží těm předtransformačním, ovšem s nižším podílem dětí a vyšším podílem starých</a:t>
            </a:r>
          </a:p>
          <a:p>
            <a:r>
              <a:rPr lang="cs-CZ" dirty="0"/>
              <a:t>Pokud jsou </a:t>
            </a:r>
            <a:r>
              <a:rPr lang="cs-CZ" b="1" dirty="0"/>
              <a:t>staří podporování transfery </a:t>
            </a:r>
            <a:r>
              <a:rPr lang="cs-CZ" dirty="0"/>
              <a:t>více než mladí, může to vytvářet tlak na populaci v produktivním věku</a:t>
            </a:r>
          </a:p>
        </p:txBody>
      </p:sp>
    </p:spTree>
    <p:extLst>
      <p:ext uri="{BB962C8B-B14F-4D97-AF65-F5344CB8AC3E}">
        <p14:creationId xmlns:p14="http://schemas.microsoft.com/office/powerpoint/2010/main" val="13586143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BF9BAF-D2D4-5987-3D20-A82610C37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Diskuse: Stárnutí populace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85DD5A-F327-8FD9-BA93-1E04356BD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373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Jak nižší porodnost, tak snížení úmrtnosti způsobují populační stárnutí. Ovšem </a:t>
            </a:r>
            <a:r>
              <a:rPr lang="cs-CZ" b="1" dirty="0"/>
              <a:t>implikace</a:t>
            </a:r>
            <a:r>
              <a:rPr lang="cs-CZ" dirty="0"/>
              <a:t> pro společnost a ekonomiku jsou </a:t>
            </a:r>
            <a:r>
              <a:rPr lang="cs-CZ" b="1" dirty="0"/>
              <a:t>odlišné</a:t>
            </a:r>
          </a:p>
          <a:p>
            <a:r>
              <a:rPr lang="cs-CZ" dirty="0"/>
              <a:t>Pokud populace stárne díky poklesu porodnosti, zvyšuje se v populaci </a:t>
            </a:r>
            <a:r>
              <a:rPr lang="cs-CZ" b="1" dirty="0"/>
              <a:t>podíl starších </a:t>
            </a:r>
            <a:r>
              <a:rPr lang="cs-CZ" dirty="0"/>
              <a:t>bez prodlužování jejich věku dožití. (</a:t>
            </a:r>
            <a:r>
              <a:rPr lang="cs-CZ" i="1" dirty="0"/>
              <a:t>O: Proč mají dnešní rodiče méně dětí než v minulosti?)</a:t>
            </a:r>
          </a:p>
          <a:p>
            <a:r>
              <a:rPr lang="cs-CZ" dirty="0"/>
              <a:t>Pokud populace stárne kvůli </a:t>
            </a:r>
            <a:r>
              <a:rPr lang="cs-CZ" b="1" dirty="0"/>
              <a:t>vyššímu věku dožití</a:t>
            </a:r>
            <a:r>
              <a:rPr lang="cs-CZ" dirty="0"/>
              <a:t>, potom se obvykle zlepšuje zdravotní stav i pracovní status starších. Takové stárnutí může vytvářet problémy pro penzijní programy, které mají rigidní věky odchodu do důchodu.  (</a:t>
            </a:r>
            <a:r>
              <a:rPr lang="cs-CZ" i="1" dirty="0"/>
              <a:t>O: Proč je tak těžké zvyšovat věk odchodu do důchodu?)</a:t>
            </a:r>
          </a:p>
        </p:txBody>
      </p:sp>
    </p:spTree>
    <p:extLst>
      <p:ext uri="{BB962C8B-B14F-4D97-AF65-F5344CB8AC3E}">
        <p14:creationId xmlns:p14="http://schemas.microsoft.com/office/powerpoint/2010/main" val="26393786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DBD8ED-75F0-7294-45C4-9F5ECDBEA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Diskuse: Populační projekce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24B776-4BBE-EC9F-BBF7-FA3D108E6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Světová populace vzroste z 1 mld (1800) na 9.5 mld (2100), ovšem druhý odhad je silně nejistý z důvodu nejistoty ohledně budoucího vývoje porodnosti a úmrtnosti (COVID)</a:t>
            </a:r>
          </a:p>
          <a:p>
            <a:r>
              <a:rPr lang="cs-CZ" dirty="0"/>
              <a:t>Jaké </a:t>
            </a:r>
            <a:r>
              <a:rPr lang="cs-CZ" b="1" dirty="0"/>
              <a:t>budou dopady změn </a:t>
            </a:r>
            <a:r>
              <a:rPr lang="cs-CZ" dirty="0"/>
              <a:t>ekonomiky a společnosti na demografické trendy?</a:t>
            </a:r>
          </a:p>
          <a:p>
            <a:r>
              <a:rPr lang="cs-CZ" dirty="0"/>
              <a:t>Jaké bude prodlužování délky života → </a:t>
            </a:r>
            <a:r>
              <a:rPr lang="cs-CZ" b="1" dirty="0"/>
              <a:t>roky ve zdraví nebo roky v nemoci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479784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93CCA5-1B3E-A571-03AC-F75E294E5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Diskuse: Věk odchodu do důchodu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DE0029-04F1-D0C8-14F4-90AB99E02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Tlak populačního stárnutí je v řadě zemí zesílen </a:t>
            </a:r>
            <a:r>
              <a:rPr lang="cs-CZ" b="1" dirty="0"/>
              <a:t>dramatickým poklesem věkové hranice </a:t>
            </a:r>
            <a:r>
              <a:rPr lang="cs-CZ" dirty="0"/>
              <a:t>odchodu do důchodu</a:t>
            </a:r>
          </a:p>
          <a:p>
            <a:r>
              <a:rPr lang="cs-CZ" b="1" dirty="0"/>
              <a:t>USA:</a:t>
            </a:r>
            <a:r>
              <a:rPr lang="cs-CZ" dirty="0"/>
              <a:t> věk odchodu do důchodu byl v USA 74 let v roce 1910 a 63 let v roce 2000.</a:t>
            </a:r>
          </a:p>
          <a:p>
            <a:r>
              <a:rPr lang="cs-CZ" b="1" dirty="0"/>
              <a:t>Velkorysé penzijní programy</a:t>
            </a:r>
            <a:r>
              <a:rPr lang="cs-CZ" dirty="0"/>
              <a:t>, které umožňují předčasné odchody společně s vysokými implicitními daněmi na ty, co pokračují v práci vytvářejí výrazný tlak na odchody do důchodu</a:t>
            </a:r>
          </a:p>
        </p:txBody>
      </p:sp>
    </p:spTree>
    <p:extLst>
      <p:ext uri="{BB962C8B-B14F-4D97-AF65-F5344CB8AC3E}">
        <p14:creationId xmlns:p14="http://schemas.microsoft.com/office/powerpoint/2010/main" val="602315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4">
            <a:extLst>
              <a:ext uri="{FF2B5EF4-FFF2-40B4-BE49-F238E27FC236}">
                <a16:creationId xmlns:a16="http://schemas.microsoft.com/office/drawing/2014/main" id="{1D30A1A6-DD0D-C08C-2FAB-39B2CA6A64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0D585D-0D56-45C6-955E-A8D4DCBE4057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9D73B6B5-9A66-BE7F-8C25-C63EE22C64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Měření populačního stárnutí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20038BC5-3E00-1C34-118C-6E8E895FCF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dirty="0"/>
              <a:t>Průměrný </a:t>
            </a:r>
            <a:r>
              <a:rPr lang="cs-CZ" altLang="cs-CZ" b="1" dirty="0"/>
              <a:t>věk</a:t>
            </a:r>
            <a:r>
              <a:rPr lang="cs-CZ" altLang="cs-CZ" dirty="0"/>
              <a:t> populace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dirty="0"/>
              <a:t>Podíl seniorů (65+) v celé populaci 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dirty="0"/>
              <a:t>Podíl seniorů (65+) vůči dospělé populaci (15-64) = OADR (</a:t>
            </a:r>
            <a:r>
              <a:rPr lang="cs-CZ" altLang="cs-CZ" dirty="0" err="1"/>
              <a:t>old-age</a:t>
            </a:r>
            <a:r>
              <a:rPr lang="cs-CZ" altLang="cs-CZ" dirty="0"/>
              <a:t> </a:t>
            </a:r>
            <a:r>
              <a:rPr lang="cs-CZ" altLang="cs-CZ" dirty="0" err="1"/>
              <a:t>dependency</a:t>
            </a:r>
            <a:r>
              <a:rPr lang="cs-CZ" altLang="cs-CZ" dirty="0"/>
              <a:t> ratio)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endParaRPr lang="cs-CZ" altLang="cs-CZ" dirty="0"/>
          </a:p>
          <a:p>
            <a:pPr marL="0" indent="0">
              <a:buNone/>
            </a:pPr>
            <a:r>
              <a:rPr lang="cs-CZ" altLang="ko-KR" dirty="0"/>
              <a:t>Populace s vysokými hodnotami těchto ukazatelů je </a:t>
            </a:r>
            <a:r>
              <a:rPr lang="cs-CZ" altLang="ko-KR" b="1" dirty="0"/>
              <a:t>stará</a:t>
            </a:r>
            <a:r>
              <a:rPr lang="cs-CZ" altLang="ko-KR" dirty="0"/>
              <a:t>, společnost s rostoucími  hodnotami těchto ukazatelů je potom </a:t>
            </a:r>
            <a:r>
              <a:rPr lang="cs-CZ" altLang="ko-KR" b="1" dirty="0"/>
              <a:t>stárnoucí</a:t>
            </a:r>
            <a:r>
              <a:rPr lang="cs-CZ" altLang="ko-KR" dirty="0"/>
              <a:t>. </a:t>
            </a:r>
            <a:endParaRPr lang="cs-CZ" altLang="en-US" dirty="0"/>
          </a:p>
          <a:p>
            <a:pPr marL="609600" indent="-609600">
              <a:buFont typeface="Wingdings" panose="05000000000000000000" pitchFamily="2" charset="2"/>
              <a:buAutoNum type="arabicParenR"/>
            </a:pP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AA46D1-FAEB-3668-68CB-4A3B3F4FF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Diskuse: </a:t>
            </a:r>
            <a:r>
              <a:rPr lang="cs-CZ" dirty="0" err="1"/>
              <a:t>Pronatalitní</a:t>
            </a:r>
            <a:r>
              <a:rPr lang="cs-CZ" dirty="0"/>
              <a:t> politika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9B11E2-0C13-3963-CFAB-72183D913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Populační stárnutí, společně s růstem výdajových programů penzí, zdravotnictví a vzdělávání vytváří masivní pozitivní fiskální </a:t>
            </a:r>
            <a:r>
              <a:rPr lang="cs-CZ" b="1" dirty="0"/>
              <a:t>externalitu</a:t>
            </a:r>
            <a:r>
              <a:rPr lang="cs-CZ" dirty="0"/>
              <a:t> v podobě výchovy dětí</a:t>
            </a:r>
          </a:p>
          <a:p>
            <a:r>
              <a:rPr lang="cs-CZ" dirty="0"/>
              <a:t>Měly by </a:t>
            </a:r>
            <a:r>
              <a:rPr lang="cs-CZ" b="1" dirty="0"/>
              <a:t>vlády podporovat zvyšování </a:t>
            </a:r>
            <a:r>
              <a:rPr lang="cs-CZ" dirty="0"/>
              <a:t>počtu dětí? </a:t>
            </a:r>
          </a:p>
          <a:p>
            <a:r>
              <a:rPr lang="cs-CZ" dirty="0"/>
              <a:t>Tyto politiky se ovšem často </a:t>
            </a:r>
            <a:r>
              <a:rPr lang="cs-CZ" b="1" dirty="0"/>
              <a:t>zvrtnou</a:t>
            </a:r>
            <a:r>
              <a:rPr lang="cs-CZ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061958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B1D375-E11F-417B-191D-23BB9F2AA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Diskuse: Proimigrační politika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0FD24F-F117-A43B-E056-A393D1A42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otevřené ekonomice je možnost bojovat s důsledky populačního stárnutí pomocí </a:t>
            </a:r>
            <a:r>
              <a:rPr lang="cs-CZ" b="1" dirty="0"/>
              <a:t>mezinárodních pohybů </a:t>
            </a:r>
            <a:r>
              <a:rPr lang="cs-CZ" dirty="0"/>
              <a:t>lidí a kapitálu</a:t>
            </a:r>
          </a:p>
          <a:p>
            <a:r>
              <a:rPr lang="cs-CZ" b="1" dirty="0"/>
              <a:t>Migrace mladých </a:t>
            </a:r>
            <a:r>
              <a:rPr lang="cs-CZ" dirty="0"/>
              <a:t>pracovníků z rozvojových zemí do vyspělých může být částečným řešením, nicméně přináší další problémy a musela by být masivní a dlouhodobá, aby něco vyřešila</a:t>
            </a:r>
          </a:p>
        </p:txBody>
      </p:sp>
    </p:spTree>
    <p:extLst>
      <p:ext uri="{BB962C8B-B14F-4D97-AF65-F5344CB8AC3E}">
        <p14:creationId xmlns:p14="http://schemas.microsoft.com/office/powerpoint/2010/main" val="2305149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15C1ED-7D0B-9B65-6433-2944698D6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54AC2F-3872-E0A3-7A44-5308891A0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Populační stárnutí je </a:t>
            </a:r>
            <a:r>
              <a:rPr lang="cs-CZ" b="1" dirty="0"/>
              <a:t>poslední fází </a:t>
            </a:r>
            <a:r>
              <a:rPr lang="cs-CZ" dirty="0"/>
              <a:t>demografické transformace</a:t>
            </a:r>
          </a:p>
          <a:p>
            <a:r>
              <a:rPr lang="cs-CZ" dirty="0"/>
              <a:t>Přináší sebou výrazné ekonomické a politické </a:t>
            </a:r>
            <a:r>
              <a:rPr lang="cs-CZ" b="1" dirty="0"/>
              <a:t>výzvy</a:t>
            </a:r>
          </a:p>
          <a:p>
            <a:r>
              <a:rPr lang="cs-CZ" dirty="0"/>
              <a:t>Nicméně stárnutí v kapitálově vybavených a kulturně rozmanitých bohatých zemích by mělo </a:t>
            </a:r>
            <a:r>
              <a:rPr lang="cs-CZ" b="1" dirty="0"/>
              <a:t>být příjemné</a:t>
            </a:r>
          </a:p>
          <a:p>
            <a:r>
              <a:rPr lang="cs-CZ" dirty="0"/>
              <a:t>Ovšem pouze za předpokladu, že naše instituce jsou dostatečně </a:t>
            </a:r>
            <a:r>
              <a:rPr lang="cs-CZ" b="1" dirty="0"/>
              <a:t>pružné,</a:t>
            </a:r>
            <a:r>
              <a:rPr lang="cs-CZ" dirty="0"/>
              <a:t> aby umožnili přizpůsobit se měnící se demografii a za předpokladu, že jsme </a:t>
            </a:r>
            <a:r>
              <a:rPr lang="cs-CZ" b="1" dirty="0"/>
              <a:t>ochotni platit </a:t>
            </a:r>
            <a:r>
              <a:rPr lang="cs-CZ" dirty="0"/>
              <a:t>za zdravotní péči a prodloužené důchody, které evidentně chceme. </a:t>
            </a:r>
          </a:p>
        </p:txBody>
      </p:sp>
    </p:spTree>
    <p:extLst>
      <p:ext uri="{BB962C8B-B14F-4D97-AF65-F5344CB8AC3E}">
        <p14:creationId xmlns:p14="http://schemas.microsoft.com/office/powerpoint/2010/main" val="2552628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29FB3AA-B218-A2FB-B658-0772435CA3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84163"/>
            <a:ext cx="8229600" cy="815975"/>
          </a:xfrm>
        </p:spPr>
        <p:txBody>
          <a:bodyPr/>
          <a:lstStyle/>
          <a:p>
            <a:r>
              <a:rPr lang="cs-CZ" altLang="cs-CZ" sz="4000" dirty="0"/>
              <a:t>Stárnutí české populace 1990-2008</a:t>
            </a:r>
          </a:p>
        </p:txBody>
      </p:sp>
      <p:pic>
        <p:nvPicPr>
          <p:cNvPr id="15363" name="Picture 3" descr="Věková skladba obyvatelstva v roce 1990">
            <a:extLst>
              <a:ext uri="{FF2B5EF4-FFF2-40B4-BE49-F238E27FC236}">
                <a16:creationId xmlns:a16="http://schemas.microsoft.com/office/drawing/2014/main" id="{FD4792DC-C064-896C-F431-B65517381FFB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1557338"/>
            <a:ext cx="3743325" cy="4530725"/>
          </a:xfrm>
          <a:noFill/>
        </p:spPr>
      </p:pic>
      <p:pic>
        <p:nvPicPr>
          <p:cNvPr id="15364" name="Picture 4" descr="Věková skladba obyvatelstva v roce 2008">
            <a:extLst>
              <a:ext uri="{FF2B5EF4-FFF2-40B4-BE49-F238E27FC236}">
                <a16:creationId xmlns:a16="http://schemas.microsoft.com/office/drawing/2014/main" id="{F57A1B16-4F49-B97A-16F2-14BFDDF81E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1484313"/>
            <a:ext cx="3941762" cy="463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Line 5">
            <a:extLst>
              <a:ext uri="{FF2B5EF4-FFF2-40B4-BE49-F238E27FC236}">
                <a16:creationId xmlns:a16="http://schemas.microsoft.com/office/drawing/2014/main" id="{972F1E9A-2D5F-AE85-ECDC-D16AD28F64F0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4149725"/>
            <a:ext cx="431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66" name="Line 6">
            <a:extLst>
              <a:ext uri="{FF2B5EF4-FFF2-40B4-BE49-F238E27FC236}">
                <a16:creationId xmlns:a16="http://schemas.microsoft.com/office/drawing/2014/main" id="{5484F963-0864-2C47-F75D-2E68B1274E7B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5300663"/>
            <a:ext cx="8424862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67" name="Line 7">
            <a:extLst>
              <a:ext uri="{FF2B5EF4-FFF2-40B4-BE49-F238E27FC236}">
                <a16:creationId xmlns:a16="http://schemas.microsoft.com/office/drawing/2014/main" id="{A4767787-5DAF-D0D6-0A68-CDD9E14E8E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3429000"/>
            <a:ext cx="84248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68" name="Text Box 8">
            <a:extLst>
              <a:ext uri="{FF2B5EF4-FFF2-40B4-BE49-F238E27FC236}">
                <a16:creationId xmlns:a16="http://schemas.microsoft.com/office/drawing/2014/main" id="{04491BD4-B08F-3F2E-642E-44837F7E8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213" y="2492375"/>
            <a:ext cx="865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/>
              <a:t>12,6%</a:t>
            </a:r>
          </a:p>
        </p:txBody>
      </p:sp>
      <p:sp>
        <p:nvSpPr>
          <p:cNvPr id="15369" name="Text Box 9">
            <a:extLst>
              <a:ext uri="{FF2B5EF4-FFF2-40B4-BE49-F238E27FC236}">
                <a16:creationId xmlns:a16="http://schemas.microsoft.com/office/drawing/2014/main" id="{D40762F7-518B-A804-6258-2BCE4A820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4221163"/>
            <a:ext cx="865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/>
              <a:t>66,3%</a:t>
            </a:r>
          </a:p>
        </p:txBody>
      </p:sp>
      <p:sp>
        <p:nvSpPr>
          <p:cNvPr id="15370" name="Text Box 10">
            <a:extLst>
              <a:ext uri="{FF2B5EF4-FFF2-40B4-BE49-F238E27FC236}">
                <a16:creationId xmlns:a16="http://schemas.microsoft.com/office/drawing/2014/main" id="{2BB45821-10A9-3D16-83D8-82FD8E038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5445125"/>
            <a:ext cx="8651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 dirty="0"/>
              <a:t>21,2%</a:t>
            </a:r>
          </a:p>
        </p:txBody>
      </p:sp>
      <p:sp>
        <p:nvSpPr>
          <p:cNvPr id="15371" name="Text Box 11">
            <a:extLst>
              <a:ext uri="{FF2B5EF4-FFF2-40B4-BE49-F238E27FC236}">
                <a16:creationId xmlns:a16="http://schemas.microsoft.com/office/drawing/2014/main" id="{19842A2A-FD0F-64FB-1911-D60AD514F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6188" y="2420938"/>
            <a:ext cx="865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/>
              <a:t>14,9%</a:t>
            </a:r>
          </a:p>
        </p:txBody>
      </p:sp>
      <p:sp>
        <p:nvSpPr>
          <p:cNvPr id="15372" name="Text Box 12">
            <a:extLst>
              <a:ext uri="{FF2B5EF4-FFF2-40B4-BE49-F238E27FC236}">
                <a16:creationId xmlns:a16="http://schemas.microsoft.com/office/drawing/2014/main" id="{00F25598-0814-C564-D88E-7E3F9C3AE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8813" y="4149725"/>
            <a:ext cx="865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/>
              <a:t>71,0%</a:t>
            </a:r>
          </a:p>
        </p:txBody>
      </p:sp>
      <p:sp>
        <p:nvSpPr>
          <p:cNvPr id="15373" name="Text Box 13">
            <a:extLst>
              <a:ext uri="{FF2B5EF4-FFF2-40B4-BE49-F238E27FC236}">
                <a16:creationId xmlns:a16="http://schemas.microsoft.com/office/drawing/2014/main" id="{391B5A4C-0397-0697-F2E5-293659C489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5113" y="5445125"/>
            <a:ext cx="865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/>
              <a:t>14,1%</a:t>
            </a:r>
          </a:p>
        </p:txBody>
      </p:sp>
    </p:spTree>
    <p:extLst>
      <p:ext uri="{BB962C8B-B14F-4D97-AF65-F5344CB8AC3E}">
        <p14:creationId xmlns:p14="http://schemas.microsoft.com/office/powerpoint/2010/main" val="3854327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3">
            <a:extLst>
              <a:ext uri="{FF2B5EF4-FFF2-40B4-BE49-F238E27FC236}">
                <a16:creationId xmlns:a16="http://schemas.microsoft.com/office/drawing/2014/main" id="{03A9A6A1-7B83-5DE0-A724-7CD444F249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000722"/>
              </p:ext>
            </p:extLst>
          </p:nvPr>
        </p:nvGraphicFramePr>
        <p:xfrm>
          <a:off x="539552" y="404664"/>
          <a:ext cx="7512496" cy="6134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8124">
                  <a:extLst>
                    <a:ext uri="{9D8B030D-6E8A-4147-A177-3AD203B41FA5}">
                      <a16:colId xmlns:a16="http://schemas.microsoft.com/office/drawing/2014/main" val="907007314"/>
                    </a:ext>
                  </a:extLst>
                </a:gridCol>
                <a:gridCol w="1878124">
                  <a:extLst>
                    <a:ext uri="{9D8B030D-6E8A-4147-A177-3AD203B41FA5}">
                      <a16:colId xmlns:a16="http://schemas.microsoft.com/office/drawing/2014/main" val="946050000"/>
                    </a:ext>
                  </a:extLst>
                </a:gridCol>
                <a:gridCol w="1878124">
                  <a:extLst>
                    <a:ext uri="{9D8B030D-6E8A-4147-A177-3AD203B41FA5}">
                      <a16:colId xmlns:a16="http://schemas.microsoft.com/office/drawing/2014/main" val="329273261"/>
                    </a:ext>
                  </a:extLst>
                </a:gridCol>
                <a:gridCol w="1878124">
                  <a:extLst>
                    <a:ext uri="{9D8B030D-6E8A-4147-A177-3AD203B41FA5}">
                      <a16:colId xmlns:a16="http://schemas.microsoft.com/office/drawing/2014/main" val="3061543436"/>
                    </a:ext>
                  </a:extLst>
                </a:gridCol>
              </a:tblGrid>
              <a:tr h="57721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ČR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0 - 14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15 - 64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65+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968855"/>
                  </a:ext>
                </a:extLst>
              </a:tr>
              <a:tr h="50520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1950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24,5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67,0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8,5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53562"/>
                  </a:ext>
                </a:extLst>
              </a:tr>
              <a:tr h="50520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1960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25,5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65,0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9,5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122127"/>
                  </a:ext>
                </a:extLst>
              </a:tr>
              <a:tr h="50520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1970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21,2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66,6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12,2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8383065"/>
                  </a:ext>
                </a:extLst>
              </a:tr>
              <a:tr h="50520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1980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23,5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63,2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13,3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464417"/>
                  </a:ext>
                </a:extLst>
              </a:tr>
              <a:tr h="50520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21,2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66,3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12,6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8118943"/>
                  </a:ext>
                </a:extLst>
              </a:tr>
              <a:tr h="50520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16,2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69,9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13,9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336111"/>
                  </a:ext>
                </a:extLst>
              </a:tr>
              <a:tr h="50520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14,4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70,1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15,5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766618"/>
                  </a:ext>
                </a:extLst>
              </a:tr>
              <a:tr h="50520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16,1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63,8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20,2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180331"/>
                  </a:ext>
                </a:extLst>
              </a:tr>
              <a:tr h="50520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14,9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62,8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22,3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1366641"/>
                  </a:ext>
                </a:extLst>
              </a:tr>
              <a:tr h="50520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2040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13,9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61,0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25,1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407106"/>
                  </a:ext>
                </a:extLst>
              </a:tr>
              <a:tr h="50520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2050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14,8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56,5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28,6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165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7779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D09CD9-3A35-3817-32E2-47E71954F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jsou příčiny stárnutí?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78ADDD-15E1-8116-9204-8A093E5FA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ko-KR" sz="3200" dirty="0"/>
              <a:t>Populační stárnutí ve vyspělých zemích je způsobeno:</a:t>
            </a:r>
          </a:p>
          <a:p>
            <a:pPr marL="514350" indent="-514350">
              <a:buAutoNum type="arabicParenR"/>
            </a:pPr>
            <a:r>
              <a:rPr lang="cs-CZ" altLang="en-US" dirty="0"/>
              <a:t>Poklesem </a:t>
            </a:r>
            <a:r>
              <a:rPr lang="cs-CZ" altLang="en-US" b="1" dirty="0"/>
              <a:t>porodnosti</a:t>
            </a:r>
            <a:r>
              <a:rPr lang="cs-CZ" altLang="en-US" dirty="0"/>
              <a:t>, který snižuje zastoupení dětí v populaci</a:t>
            </a:r>
          </a:p>
          <a:p>
            <a:pPr marL="514350" indent="-514350">
              <a:buAutoNum type="arabicParenR"/>
            </a:pPr>
            <a:r>
              <a:rPr lang="cs-CZ" altLang="en-US" sz="3200" dirty="0"/>
              <a:t>Poklesem </a:t>
            </a:r>
            <a:r>
              <a:rPr lang="cs-CZ" altLang="en-US" sz="3200" b="1" dirty="0"/>
              <a:t>úmrtnosti</a:t>
            </a:r>
            <a:r>
              <a:rPr lang="cs-CZ" altLang="en-US" sz="3200" dirty="0"/>
              <a:t>, který zvyšuje podíly starších osob v populac</a:t>
            </a:r>
            <a:r>
              <a:rPr lang="cs-CZ" altLang="en-US" dirty="0"/>
              <a:t>i</a:t>
            </a:r>
            <a:endParaRPr lang="cs-CZ" altLang="en-US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5897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CB05132-F91A-1485-837F-E5EDA6E8AF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488" y="650463"/>
            <a:ext cx="8963025" cy="5557075"/>
          </a:xfrm>
          <a:noFill/>
        </p:spPr>
      </p:pic>
    </p:spTree>
    <p:extLst>
      <p:ext uri="{BB962C8B-B14F-4D97-AF65-F5344CB8AC3E}">
        <p14:creationId xmlns:p14="http://schemas.microsoft.com/office/powerpoint/2010/main" val="82922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68F055-2DDD-F6F3-5712-AD81C7AA2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197683-08E0-5545-09AA-E27D66395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89679C2-6503-D6E1-786E-C9F151D684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925"/>
            <a:ext cx="9144000" cy="680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4690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1625</Words>
  <Application>Microsoft Office PowerPoint</Application>
  <PresentationFormat>Předvádění na obrazovce (4:3)</PresentationFormat>
  <Paragraphs>170</Paragraphs>
  <Slides>42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6" baseType="lpstr">
      <vt:lpstr>Arial</vt:lpstr>
      <vt:lpstr>Calibri</vt:lpstr>
      <vt:lpstr>Wingdings</vt:lpstr>
      <vt:lpstr>Motiv systému Office</vt:lpstr>
      <vt:lpstr>3. STÁRNUTÍ POPULACE</vt:lpstr>
      <vt:lpstr>Co je to populační stárnutí?</vt:lpstr>
      <vt:lpstr>Prezentace aplikace PowerPoint</vt:lpstr>
      <vt:lpstr>Měření populačního stárnutí</vt:lpstr>
      <vt:lpstr>Stárnutí české populace 1990-2008</vt:lpstr>
      <vt:lpstr>Prezentace aplikace PowerPoint</vt:lpstr>
      <vt:lpstr>Jaké jsou příčiny stárnutí?</vt:lpstr>
      <vt:lpstr>Prezentace aplikace PowerPoint</vt:lpstr>
      <vt:lpstr>Prezentace aplikace PowerPoint</vt:lpstr>
      <vt:lpstr>Je populační stárnutí hrozba?</vt:lpstr>
      <vt:lpstr>Je populační stárnutí výzva?</vt:lpstr>
      <vt:lpstr>Prezentace aplikace PowerPoint</vt:lpstr>
      <vt:lpstr>2) DEMOGRAFICKÉ SOUVISLOSTI</vt:lpstr>
      <vt:lpstr>Úvod</vt:lpstr>
      <vt:lpstr>Důsledky</vt:lpstr>
      <vt:lpstr>Prezentace aplikace PowerPoint</vt:lpstr>
      <vt:lpstr>Otázky (diskusní)</vt:lpstr>
      <vt:lpstr>Otázky (diskusní)</vt:lpstr>
      <vt:lpstr>Malthusova populační teorie</vt:lpstr>
      <vt:lpstr>Situace před demografickou transformací</vt:lpstr>
      <vt:lpstr>Demografická transformace I:  pokles úmrtnosti</vt:lpstr>
      <vt:lpstr>Prezentace aplikace PowerPoint</vt:lpstr>
      <vt:lpstr>Demografická transformace II: pokles porodnosti </vt:lpstr>
      <vt:lpstr>Prezentace aplikace PowerPoint</vt:lpstr>
      <vt:lpstr>Demografická transformace III: Populační růst</vt:lpstr>
      <vt:lpstr>Prezentace aplikace PowerPoint</vt:lpstr>
      <vt:lpstr>Dynamika růstu</vt:lpstr>
      <vt:lpstr>Prezentace aplikace PowerPoint</vt:lpstr>
      <vt:lpstr>Globální populace</vt:lpstr>
      <vt:lpstr>Prezentace aplikace PowerPoint</vt:lpstr>
      <vt:lpstr>Demografická transformace IV: Dopady na věkovou skladbu</vt:lpstr>
      <vt:lpstr>Prezentace aplikace PowerPoint</vt:lpstr>
      <vt:lpstr>Míry závislosti</vt:lpstr>
      <vt:lpstr>Dopad na věkovou skladbu: Indie</vt:lpstr>
      <vt:lpstr>Demografické dividenda</vt:lpstr>
      <vt:lpstr>Stárnutí populace</vt:lpstr>
      <vt:lpstr>Diskuse: Stárnutí populace</vt:lpstr>
      <vt:lpstr>Diskuse: Populační projekce</vt:lpstr>
      <vt:lpstr>Diskuse: Věk odchodu do důchodu</vt:lpstr>
      <vt:lpstr>Diskuse: Pronatalitní politika</vt:lpstr>
      <vt:lpstr>Diskuse: Proimigrační politika</vt:lpstr>
      <vt:lpstr>Závěr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Readings for Lecture 13</dc:title>
  <dc:creator>Tomes Zdenek</dc:creator>
  <cp:lastModifiedBy>Zdeněk Tomeš</cp:lastModifiedBy>
  <cp:revision>27</cp:revision>
  <dcterms:created xsi:type="dcterms:W3CDTF">2018-01-04T07:01:40Z</dcterms:created>
  <dcterms:modified xsi:type="dcterms:W3CDTF">2023-08-14T12:27:59Z</dcterms:modified>
</cp:coreProperties>
</file>