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2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81" r:id="rId23"/>
    <p:sldId id="325" r:id="rId24"/>
    <p:sldId id="329" r:id="rId25"/>
    <p:sldId id="330" r:id="rId26"/>
    <p:sldId id="331" r:id="rId27"/>
    <p:sldId id="332" r:id="rId28"/>
    <p:sldId id="333" r:id="rId29"/>
    <p:sldId id="289" r:id="rId30"/>
    <p:sldId id="324" r:id="rId31"/>
    <p:sldId id="282" r:id="rId32"/>
    <p:sldId id="293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34" r:id="rId43"/>
    <p:sldId id="287" r:id="rId44"/>
    <p:sldId id="283" r:id="rId45"/>
    <p:sldId id="285" r:id="rId46"/>
    <p:sldId id="284" r:id="rId47"/>
    <p:sldId id="326" r:id="rId48"/>
    <p:sldId id="310" r:id="rId49"/>
    <p:sldId id="311" r:id="rId50"/>
    <p:sldId id="315" r:id="rId51"/>
    <p:sldId id="312" r:id="rId52"/>
    <p:sldId id="317" r:id="rId53"/>
    <p:sldId id="316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1722-D0F4-45CC-9B21-1EC096286708}" type="datetimeFigureOut">
              <a:rPr lang="cs-CZ" smtClean="0"/>
              <a:t>16.08.2023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7A1F-77DF-43EA-ABAC-4D9FBA5ED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2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27A1F-77DF-43EA-ABAC-4D9FBA5ED10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3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7842-2815-42EE-96AD-F5D780EFCC76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F1FA3-7351-1F8A-841A-B7D654017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4. STÁRNUTÍ POPULACE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453B03-1526-C5CF-D6FA-6FDCF492C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07639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9DAEF-AFF9-24B2-92F3-FFE9F084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2FCA0-2D4F-ABC1-67DE-B6505CE8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Tlak stárnoucí společnosti na ekonomiku není nevyhnutelný. </a:t>
            </a:r>
            <a:r>
              <a:rPr lang="cs-CZ" b="1" dirty="0"/>
              <a:t>Stárnutí </a:t>
            </a:r>
            <a:r>
              <a:rPr lang="cs-CZ" dirty="0"/>
              <a:t>společnosti bylo historicky spojeno s </a:t>
            </a:r>
            <a:r>
              <a:rPr lang="cs-CZ" b="1" dirty="0"/>
              <a:t>růstem</a:t>
            </a:r>
            <a:r>
              <a:rPr lang="cs-CZ" dirty="0"/>
              <a:t> HDP na hlavu. </a:t>
            </a:r>
          </a:p>
          <a:p>
            <a:r>
              <a:rPr lang="cs-CZ" dirty="0"/>
              <a:t>Důležité jsou </a:t>
            </a:r>
            <a:r>
              <a:rPr lang="cs-CZ" b="1" dirty="0"/>
              <a:t>behaviorální změny</a:t>
            </a:r>
            <a:r>
              <a:rPr lang="cs-CZ" dirty="0"/>
              <a:t>. Pokud jsou dnešní šedesátníci a sedmdesátníci zdravější než jejich předchůdci, budou schopni déle pracovat a nebudou nutně zvyšovat výdaje na zdravotnictví</a:t>
            </a:r>
          </a:p>
          <a:p>
            <a:r>
              <a:rPr lang="cs-CZ" dirty="0"/>
              <a:t>Pokud však budou </a:t>
            </a:r>
            <a:r>
              <a:rPr lang="cs-CZ" b="1" dirty="0"/>
              <a:t>nemocnější</a:t>
            </a:r>
            <a:r>
              <a:rPr lang="cs-CZ" dirty="0"/>
              <a:t>, tak tento optimistický scénář nemusí být naplněn. </a:t>
            </a:r>
          </a:p>
        </p:txBody>
      </p:sp>
    </p:spTree>
    <p:extLst>
      <p:ext uri="{BB962C8B-B14F-4D97-AF65-F5344CB8AC3E}">
        <p14:creationId xmlns:p14="http://schemas.microsoft.com/office/powerpoint/2010/main" val="364565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0D6EE-160C-E117-6693-0B3912B0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Redefinice měření stárnutí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FEBAA-98BB-DD22-BAA4-1E3E57AD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Inovativní měřítko populačního stárnutí:  </a:t>
            </a:r>
            <a:r>
              <a:rPr lang="cs-CZ" dirty="0" err="1"/>
              <a:t>Sanderson</a:t>
            </a:r>
            <a:r>
              <a:rPr lang="cs-CZ" dirty="0"/>
              <a:t> – </a:t>
            </a:r>
            <a:r>
              <a:rPr lang="cs-CZ" dirty="0" err="1"/>
              <a:t>Scherbov</a:t>
            </a:r>
            <a:r>
              <a:rPr lang="cs-CZ" dirty="0"/>
              <a:t> (2010) – </a:t>
            </a:r>
            <a:r>
              <a:rPr lang="cs-CZ" b="1" dirty="0" err="1"/>
              <a:t>prospective</a:t>
            </a:r>
            <a:r>
              <a:rPr lang="cs-CZ" b="1" dirty="0"/>
              <a:t> </a:t>
            </a:r>
            <a:r>
              <a:rPr lang="cs-CZ" b="1" dirty="0" err="1"/>
              <a:t>old</a:t>
            </a:r>
            <a:r>
              <a:rPr lang="cs-CZ" b="1" dirty="0"/>
              <a:t> </a:t>
            </a:r>
            <a:r>
              <a:rPr lang="cs-CZ" b="1" dirty="0" err="1"/>
              <a:t>age</a:t>
            </a:r>
            <a:r>
              <a:rPr lang="cs-CZ" b="1" dirty="0"/>
              <a:t> </a:t>
            </a:r>
            <a:r>
              <a:rPr lang="cs-CZ" dirty="0"/>
              <a:t>→ starý je ten, komu zbývá 15 a méně let života</a:t>
            </a:r>
          </a:p>
          <a:p>
            <a:r>
              <a:rPr lang="cs-CZ" dirty="0"/>
              <a:t>Odvozené indikátory stárnutí (OADR) vykazují mnohem </a:t>
            </a:r>
            <a:r>
              <a:rPr lang="cs-CZ" b="1" dirty="0"/>
              <a:t>nižší tempo </a:t>
            </a:r>
            <a:r>
              <a:rPr lang="cs-CZ" dirty="0"/>
              <a:t>stárnutí než klasické indikátory</a:t>
            </a:r>
          </a:p>
        </p:txBody>
      </p:sp>
    </p:spTree>
    <p:extLst>
      <p:ext uri="{BB962C8B-B14F-4D97-AF65-F5344CB8AC3E}">
        <p14:creationId xmlns:p14="http://schemas.microsoft.com/office/powerpoint/2010/main" val="310358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C72F4-8FEA-7554-93D2-E864AE43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komplikace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9442F-D0F7-A0AF-8A3D-02DD2924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Přes prodlužující se věk dožití, lidé díky nízkému věku odchodu do důchodu </a:t>
            </a:r>
            <a:r>
              <a:rPr lang="cs-CZ" b="1" dirty="0"/>
              <a:t>nepracují déle</a:t>
            </a:r>
          </a:p>
          <a:p>
            <a:pPr marL="514350" indent="-514350">
              <a:buAutoNum type="arabicParenR"/>
            </a:pPr>
            <a:r>
              <a:rPr lang="cs-CZ" b="1" dirty="0"/>
              <a:t>Obezita</a:t>
            </a:r>
            <a:r>
              <a:rPr lang="cs-CZ" dirty="0"/>
              <a:t> představuje výrazný problém k delší a zdravější době dožití</a:t>
            </a:r>
          </a:p>
        </p:txBody>
      </p:sp>
    </p:spTree>
    <p:extLst>
      <p:ext uri="{BB962C8B-B14F-4D97-AF65-F5344CB8AC3E}">
        <p14:creationId xmlns:p14="http://schemas.microsoft.com/office/powerpoint/2010/main" val="38573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F998BCB-5210-A1BE-0511-4986981E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Změny ve věku dožití a věku odchodu do důchodu</a:t>
            </a:r>
            <a:endParaRPr lang="en-US" sz="37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16E262-ED68-099B-F896-76B3064A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65" y="2276872"/>
            <a:ext cx="902365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01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033D3-1A9B-49A1-F270-ADEB48E5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 odchodu do důchodu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EE410-055B-0E0F-B020-E549E4BC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řadě zemí se v posledních několika dekádách skutečný věk odchodu do důchodu </a:t>
            </a:r>
            <a:r>
              <a:rPr lang="cs-CZ" b="1" dirty="0"/>
              <a:t>snížil!</a:t>
            </a:r>
          </a:p>
          <a:p>
            <a:r>
              <a:rPr lang="cs-CZ" dirty="0"/>
              <a:t>Debaty o posunu věku odchodu do důchodu jsou vysoce </a:t>
            </a:r>
            <a:r>
              <a:rPr lang="cs-CZ" b="1" dirty="0"/>
              <a:t>zpolitizovaným</a:t>
            </a:r>
            <a:r>
              <a:rPr lang="cs-CZ" dirty="0"/>
              <a:t> tématem</a:t>
            </a:r>
          </a:p>
          <a:p>
            <a:r>
              <a:rPr lang="cs-CZ" dirty="0"/>
              <a:t>Především v Evropě má řada jednotlivců </a:t>
            </a:r>
            <a:r>
              <a:rPr lang="cs-CZ" b="1" dirty="0"/>
              <a:t>fixní očekávání </a:t>
            </a:r>
            <a:r>
              <a:rPr lang="cs-CZ" dirty="0"/>
              <a:t>ohledně věku svého odchodu do důchodu a mají malé pochopení pro vládní návrhy jeho posunů</a:t>
            </a:r>
          </a:p>
          <a:p>
            <a:r>
              <a:rPr lang="cs-CZ" dirty="0"/>
              <a:t>Speciálně v PAYG systémech se  tyto debaty stávají velmi </a:t>
            </a:r>
            <a:r>
              <a:rPr lang="cs-CZ" b="1" dirty="0"/>
              <a:t>ožehavým</a:t>
            </a:r>
            <a:r>
              <a:rPr lang="cs-CZ" dirty="0"/>
              <a:t> tématem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93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40CCD-E392-3B75-ED38-F35700DF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68A05-3DBA-3BA1-7ACB-A531FAAC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b="1" dirty="0"/>
              <a:t>Mezinárodní rozdíly  </a:t>
            </a:r>
            <a:r>
              <a:rPr lang="cs-CZ" dirty="0"/>
              <a:t>v načasování populačního stárnutí mohou přispět k vyrovnávání jeho dopadů v jednotlivých zemích</a:t>
            </a:r>
          </a:p>
          <a:p>
            <a:r>
              <a:rPr lang="cs-CZ" dirty="0"/>
              <a:t>Protože bohatší země stárnou rychleji, </a:t>
            </a:r>
            <a:r>
              <a:rPr lang="cs-CZ" b="1" dirty="0"/>
              <a:t>migrace z chudších</a:t>
            </a:r>
            <a:r>
              <a:rPr lang="cs-CZ" dirty="0"/>
              <a:t> by mohla být částečným řešením</a:t>
            </a:r>
          </a:p>
          <a:p>
            <a:r>
              <a:rPr lang="cs-CZ" dirty="0"/>
              <a:t>Ovšem řešení je to pouze </a:t>
            </a:r>
            <a:r>
              <a:rPr lang="cs-CZ" b="1" dirty="0"/>
              <a:t>dočasné</a:t>
            </a:r>
            <a:r>
              <a:rPr lang="cs-CZ" dirty="0"/>
              <a:t> a přináší sebou řadu dalších </a:t>
            </a:r>
            <a:r>
              <a:rPr lang="cs-CZ" b="1" dirty="0"/>
              <a:t>problémů </a:t>
            </a:r>
          </a:p>
        </p:txBody>
      </p:sp>
    </p:spTree>
    <p:extLst>
      <p:ext uri="{BB962C8B-B14F-4D97-AF65-F5344CB8AC3E}">
        <p14:creationId xmlns:p14="http://schemas.microsoft.com/office/powerpoint/2010/main" val="10223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B72FD-9171-C714-AADF-F50A1E7C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75414D-ACC0-238B-E695-24A335BD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Populační stárnutí dále vyžaduje programy na podporu </a:t>
            </a:r>
            <a:r>
              <a:rPr lang="cs-CZ" b="1" dirty="0"/>
              <a:t>příjmů</a:t>
            </a:r>
            <a:r>
              <a:rPr lang="cs-CZ" dirty="0"/>
              <a:t> seniorů a zabezpečení jejich </a:t>
            </a:r>
            <a:r>
              <a:rPr lang="cs-CZ" b="1" dirty="0"/>
              <a:t>zdravotní</a:t>
            </a:r>
            <a:r>
              <a:rPr lang="cs-CZ" dirty="0"/>
              <a:t> péče</a:t>
            </a:r>
          </a:p>
          <a:p>
            <a:r>
              <a:rPr lang="cs-CZ" dirty="0"/>
              <a:t>V tradičních společnostech tyto funkce vykonávala především </a:t>
            </a:r>
            <a:r>
              <a:rPr lang="cs-CZ" b="1" dirty="0"/>
              <a:t>rozšířená rodina</a:t>
            </a:r>
          </a:p>
          <a:p>
            <a:r>
              <a:rPr lang="cs-CZ" dirty="0"/>
              <a:t>Ve vyspělých zemích jsou tyto mechanismy </a:t>
            </a:r>
            <a:r>
              <a:rPr lang="cs-CZ" b="1" dirty="0"/>
              <a:t>oslabovány</a:t>
            </a:r>
            <a:r>
              <a:rPr lang="cs-CZ" dirty="0"/>
              <a:t>, především když ženy vstupují ve velkých počtech na trh práce</a:t>
            </a:r>
          </a:p>
          <a:p>
            <a:r>
              <a:rPr lang="cs-CZ" dirty="0"/>
              <a:t>Snižující se porodnost, stěhování dětí od rodičů, migrace lidí do měst a nové kulturní normy vyžadují, aby péči o staré přebíral </a:t>
            </a:r>
            <a:r>
              <a:rPr lang="cs-CZ" b="1" dirty="0"/>
              <a:t>státní systém</a:t>
            </a:r>
          </a:p>
        </p:txBody>
      </p:sp>
    </p:spTree>
    <p:extLst>
      <p:ext uri="{BB962C8B-B14F-4D97-AF65-F5344CB8AC3E}">
        <p14:creationId xmlns:p14="http://schemas.microsoft.com/office/powerpoint/2010/main" val="193771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7EF37-FA89-9CA3-F29D-42FFB724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Věková skladba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E9D68-291C-05B8-9584-531DCD72D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dopady populačního stárnutí se projevují přes změny </a:t>
            </a:r>
            <a:r>
              <a:rPr lang="cs-CZ" b="1" dirty="0"/>
              <a:t>věkové skladby </a:t>
            </a:r>
            <a:r>
              <a:rPr lang="cs-CZ" dirty="0"/>
              <a:t>populace</a:t>
            </a:r>
          </a:p>
          <a:p>
            <a:r>
              <a:rPr lang="cs-CZ" dirty="0"/>
              <a:t>Poměr </a:t>
            </a:r>
            <a:r>
              <a:rPr lang="cs-CZ" b="1" dirty="0"/>
              <a:t>spotřeby k produkci </a:t>
            </a:r>
            <a:r>
              <a:rPr lang="cs-CZ" dirty="0"/>
              <a:t>je nízký u mladých a starých ve srovnání s populací v produktivním věku</a:t>
            </a:r>
          </a:p>
          <a:p>
            <a:r>
              <a:rPr lang="cs-CZ" dirty="0"/>
              <a:t>Hlavní faktory ekonomického růstu kolísají v průběhu </a:t>
            </a:r>
            <a:r>
              <a:rPr lang="cs-CZ" b="1" dirty="0"/>
              <a:t>životního cyklu </a:t>
            </a:r>
            <a:r>
              <a:rPr lang="cs-CZ" dirty="0"/>
              <a:t>lidí (populace)</a:t>
            </a:r>
          </a:p>
        </p:txBody>
      </p:sp>
    </p:spTree>
    <p:extLst>
      <p:ext uri="{BB962C8B-B14F-4D97-AF65-F5344CB8AC3E}">
        <p14:creationId xmlns:p14="http://schemas.microsoft.com/office/powerpoint/2010/main" val="387953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73769-D279-CBED-A264-64C2CB48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Demografická dividenda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EFEEC-CA5B-85D2-340C-960097EC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Vliv demografické dividendy na ekonomický růst byl empiricky měřen především pro země </a:t>
            </a:r>
            <a:r>
              <a:rPr lang="cs-CZ" b="1" dirty="0"/>
              <a:t>východní Asie</a:t>
            </a:r>
          </a:p>
          <a:p>
            <a:r>
              <a:rPr lang="cs-CZ" dirty="0"/>
              <a:t>Řada studií udává, že demografická dividenda mohla být zdrojem až </a:t>
            </a:r>
            <a:r>
              <a:rPr lang="cs-CZ" b="1" dirty="0"/>
              <a:t>1/3 ekonomického růstu </a:t>
            </a:r>
            <a:r>
              <a:rPr lang="cs-CZ" dirty="0"/>
              <a:t>ve východoasijských ekonomikách v období 1965 - 1990</a:t>
            </a:r>
          </a:p>
        </p:txBody>
      </p:sp>
    </p:spTree>
    <p:extLst>
      <p:ext uri="{BB962C8B-B14F-4D97-AF65-F5344CB8AC3E}">
        <p14:creationId xmlns:p14="http://schemas.microsoft.com/office/powerpoint/2010/main" val="31374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A31BF-7C64-78D5-8E56-D2B4AB83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Růstové 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F5F34-5EA4-9812-AC18-D8E553D8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bychom předpokládali </a:t>
            </a:r>
            <a:r>
              <a:rPr lang="cs-CZ" b="1" dirty="0"/>
              <a:t>konstantní věkově podmíněné chování</a:t>
            </a:r>
            <a:r>
              <a:rPr lang="cs-CZ" dirty="0"/>
              <a:t>, potom populační stárnutí bude vytvářet tlak na ekonomický růst v budoucnosti</a:t>
            </a:r>
          </a:p>
          <a:p>
            <a:r>
              <a:rPr lang="cs-CZ" dirty="0"/>
              <a:t>Nicméně předpokládat, že míry pracovní participace a úspor se tváří tvář masivnímu populačnímu stárnutí nezmění je </a:t>
            </a:r>
            <a:r>
              <a:rPr lang="cs-CZ" b="1" dirty="0"/>
              <a:t>naivní</a:t>
            </a:r>
          </a:p>
        </p:txBody>
      </p:sp>
    </p:spTree>
    <p:extLst>
      <p:ext uri="{BB962C8B-B14F-4D97-AF65-F5344CB8AC3E}">
        <p14:creationId xmlns:p14="http://schemas.microsoft.com/office/powerpoint/2010/main" val="389197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65D9B3-46F2-4D23-C195-0DDFBE332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3437175"/>
            <a:ext cx="7772400" cy="194421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cs-CZ" sz="1400" i="1" dirty="0"/>
            </a:br>
            <a:br>
              <a:rPr lang="cs-CZ" sz="1400" i="1" dirty="0"/>
            </a:br>
            <a:br>
              <a:rPr lang="cs-CZ" sz="1400" i="1" dirty="0"/>
            </a:br>
            <a:br>
              <a:rPr lang="cs-CZ" sz="1400" i="1" dirty="0"/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Bloom, D. E., Canning, D., &amp; Fink, G. (2010). Implications of population ageing for economic growth.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Oxford review of economic policy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26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(4), 583-612.</a:t>
            </a:r>
            <a:br>
              <a:rPr lang="cs-CZ" sz="3200" i="1" dirty="0">
                <a:solidFill>
                  <a:schemeClr val="bg1">
                    <a:lumMod val="50000"/>
                  </a:schemeClr>
                </a:solidFill>
              </a:rPr>
            </a:b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264B5C79-1230-58EA-DD34-91A0FED3C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80" y="1340768"/>
            <a:ext cx="6400800" cy="17526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POPULAČNÍ STÁRNUTÍ a EKONOMICKÝ RŮST</a:t>
            </a:r>
          </a:p>
        </p:txBody>
      </p:sp>
    </p:spTree>
    <p:extLst>
      <p:ext uri="{BB962C8B-B14F-4D97-AF65-F5344CB8AC3E}">
        <p14:creationId xmlns:p14="http://schemas.microsoft.com/office/powerpoint/2010/main" val="123602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C9A43-34BE-BD4D-71BE-5871AAD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Behaviorální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AF6BB-B63E-8501-3266-0DB5DEBF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důsledku změn ve velikost rodin a očekávané délce života lze očekávat následující behaviorální změny: </a:t>
            </a:r>
          </a:p>
          <a:p>
            <a:pPr marL="514350" indent="-514350">
              <a:buAutoNum type="arabicParenR"/>
            </a:pPr>
            <a:r>
              <a:rPr lang="cs-CZ" dirty="0"/>
              <a:t>Lidé budu </a:t>
            </a:r>
            <a:r>
              <a:rPr lang="cs-CZ" b="1" dirty="0"/>
              <a:t>pracovat déle</a:t>
            </a:r>
          </a:p>
          <a:p>
            <a:pPr marL="514350" indent="-514350">
              <a:buAutoNum type="arabicParenR"/>
            </a:pPr>
            <a:r>
              <a:rPr lang="cs-CZ" dirty="0"/>
              <a:t>Lidé budou </a:t>
            </a:r>
            <a:r>
              <a:rPr lang="cs-CZ" b="1" dirty="0"/>
              <a:t>více spořit</a:t>
            </a:r>
          </a:p>
          <a:p>
            <a:pPr marL="514350" indent="-514350">
              <a:buAutoNum type="arabicParenR"/>
            </a:pPr>
            <a:r>
              <a:rPr lang="cs-CZ" dirty="0"/>
              <a:t>Lidé zvýší svoji míru </a:t>
            </a:r>
            <a:r>
              <a:rPr lang="cs-CZ" b="1" dirty="0"/>
              <a:t>pracovní participace</a:t>
            </a:r>
          </a:p>
          <a:p>
            <a:pPr marL="514350" indent="-514350">
              <a:buAutoNum type="arabicParenR"/>
            </a:pPr>
            <a:r>
              <a:rPr lang="cs-CZ" dirty="0"/>
              <a:t>Lidé zvýší investice do </a:t>
            </a:r>
            <a:r>
              <a:rPr lang="cs-CZ" b="1" dirty="0"/>
              <a:t>lidského kapitálu</a:t>
            </a:r>
          </a:p>
          <a:p>
            <a:pPr marL="514350" indent="-514350">
              <a:buAutoNum type="arabicParenR"/>
            </a:pPr>
            <a:r>
              <a:rPr lang="cs-CZ" b="1" dirty="0"/>
              <a:t>Podniková</a:t>
            </a:r>
            <a:r>
              <a:rPr lang="cs-CZ" dirty="0"/>
              <a:t> sféra se více zapojí  </a:t>
            </a:r>
          </a:p>
        </p:txBody>
      </p:sp>
    </p:spTree>
    <p:extLst>
      <p:ext uri="{BB962C8B-B14F-4D97-AF65-F5344CB8AC3E}">
        <p14:creationId xmlns:p14="http://schemas.microsoft.com/office/powerpoint/2010/main" val="144545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6BA4E-03F6-DCAF-0E1D-9FC510D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Populační alarmismus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A58D3-EC1A-0C16-112E-4E0494AB1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rozumné empirické evidence lze </a:t>
            </a:r>
            <a:r>
              <a:rPr lang="cs-CZ" b="1" dirty="0"/>
              <a:t>odmítnout populační alarmismus</a:t>
            </a:r>
            <a:r>
              <a:rPr lang="cs-CZ" dirty="0"/>
              <a:t>, jako neopodstatněný</a:t>
            </a:r>
          </a:p>
          <a:p>
            <a:r>
              <a:rPr lang="cs-CZ" dirty="0"/>
              <a:t>Populační stárnutí představuje </a:t>
            </a:r>
            <a:r>
              <a:rPr lang="cs-CZ" b="1" dirty="0"/>
              <a:t>výzvu </a:t>
            </a:r>
            <a:r>
              <a:rPr lang="cs-CZ" dirty="0"/>
              <a:t>a příležitost, nikoliv hrozbu</a:t>
            </a:r>
          </a:p>
          <a:p>
            <a:r>
              <a:rPr lang="cs-CZ" dirty="0"/>
              <a:t>Populační alarmismus pouze </a:t>
            </a:r>
            <a:r>
              <a:rPr lang="cs-CZ" b="1" dirty="0"/>
              <a:t>zamlžuje</a:t>
            </a:r>
            <a:r>
              <a:rPr lang="cs-CZ" dirty="0"/>
              <a:t> příčiny problémů a možnosti jejich řešení</a:t>
            </a:r>
          </a:p>
        </p:txBody>
      </p:sp>
    </p:spTree>
    <p:extLst>
      <p:ext uri="{BB962C8B-B14F-4D97-AF65-F5344CB8AC3E}">
        <p14:creationId xmlns:p14="http://schemas.microsoft.com/office/powerpoint/2010/main" val="50357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64D3-6ECE-8D66-89A1-C210E386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4DC683-600C-0AEA-01E4-AA49AD39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Tržní mechanismus a instituce jsou obvykle dostatečně </a:t>
            </a:r>
            <a:r>
              <a:rPr lang="cs-CZ" b="1" dirty="0"/>
              <a:t>flexibilní</a:t>
            </a:r>
            <a:r>
              <a:rPr lang="cs-CZ" dirty="0"/>
              <a:t>, aby se s výzvami populačního stárnutí vyrovnaly</a:t>
            </a:r>
          </a:p>
          <a:p>
            <a:r>
              <a:rPr lang="cs-CZ" dirty="0"/>
              <a:t>Projekce založené na </a:t>
            </a:r>
            <a:r>
              <a:rPr lang="cs-CZ" b="1" dirty="0"/>
              <a:t>nezměněném</a:t>
            </a:r>
            <a:r>
              <a:rPr lang="cs-CZ" dirty="0"/>
              <a:t> věkově podmíněném </a:t>
            </a:r>
            <a:r>
              <a:rPr lang="cs-CZ" b="1" dirty="0"/>
              <a:t>chování </a:t>
            </a:r>
            <a:r>
              <a:rPr lang="cs-CZ" dirty="0"/>
              <a:t>mohou dávat velmi černé scénáře budoucnosti, ale proč by se chování nemělo měnit?</a:t>
            </a:r>
          </a:p>
          <a:p>
            <a:r>
              <a:rPr lang="cs-CZ" dirty="0"/>
              <a:t>Měnící se pobídky v důsledku </a:t>
            </a:r>
            <a:r>
              <a:rPr lang="cs-CZ" b="1" dirty="0"/>
              <a:t>změny cen a institucí </a:t>
            </a:r>
            <a:r>
              <a:rPr lang="cs-CZ" dirty="0"/>
              <a:t>by měly stimulovat potřebné behaviorální změny</a:t>
            </a:r>
          </a:p>
          <a:p>
            <a:r>
              <a:rPr lang="cs-CZ" dirty="0"/>
              <a:t>Jak dobře budou země reagovat na výzvy populačního stárnutí je determinováno </a:t>
            </a:r>
            <a:r>
              <a:rPr lang="cs-CZ" b="1" dirty="0"/>
              <a:t>flexibilitou</a:t>
            </a:r>
            <a:r>
              <a:rPr lang="cs-CZ" dirty="0"/>
              <a:t> jejich trhů a </a:t>
            </a:r>
            <a:r>
              <a:rPr lang="cs-CZ" b="1" dirty="0"/>
              <a:t>připravenosti</a:t>
            </a:r>
            <a:r>
              <a:rPr lang="cs-CZ" dirty="0"/>
              <a:t> jejich institucí a politik</a:t>
            </a:r>
          </a:p>
        </p:txBody>
      </p:sp>
    </p:spTree>
    <p:extLst>
      <p:ext uri="{BB962C8B-B14F-4D97-AF65-F5344CB8AC3E}">
        <p14:creationId xmlns:p14="http://schemas.microsoft.com/office/powerpoint/2010/main" val="139728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9D3FA1F-2A69-99A9-B5BD-3D6E387A8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/>
          </a:bodyPr>
          <a:lstStyle/>
          <a:p>
            <a:r>
              <a:rPr lang="cs-CZ" dirty="0"/>
              <a:t>ČESKÁ SPOLEČNOST STÁRNE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L. Rabušic (1995)</a:t>
            </a:r>
          </a:p>
        </p:txBody>
      </p:sp>
    </p:spTree>
    <p:extLst>
      <p:ext uri="{BB962C8B-B14F-4D97-AF65-F5344CB8AC3E}">
        <p14:creationId xmlns:p14="http://schemas.microsoft.com/office/powerpoint/2010/main" val="332328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80370-69F1-6680-DD6B-FC2F3DFB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Civilizační problém – společnost stárne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43365-779F-C0A5-09A1-72463AE3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cs-CZ" dirty="0"/>
              <a:t>Stárnutí populace = postupná </a:t>
            </a:r>
            <a:r>
              <a:rPr lang="cs-CZ" b="1" dirty="0"/>
              <a:t>změna věkové </a:t>
            </a:r>
            <a:r>
              <a:rPr lang="cs-CZ" dirty="0"/>
              <a:t>skladby obyvatel</a:t>
            </a:r>
          </a:p>
          <a:p>
            <a:r>
              <a:rPr lang="cs-CZ" b="1" dirty="0"/>
              <a:t>Smrt</a:t>
            </a:r>
            <a:r>
              <a:rPr lang="cs-CZ" dirty="0"/>
              <a:t> ve vyspělých zemích je událost, která se vyskytuje výhradně ve vysokém věku.  </a:t>
            </a:r>
          </a:p>
          <a:p>
            <a:r>
              <a:rPr lang="cs-CZ" dirty="0"/>
              <a:t>Stárnoucí populace může opět </a:t>
            </a:r>
            <a:r>
              <a:rPr lang="cs-CZ" b="1" dirty="0"/>
              <a:t>omládnout</a:t>
            </a:r>
            <a:r>
              <a:rPr lang="cs-CZ" dirty="0"/>
              <a:t> zvyšováním proporcí mladších věkových skupin</a:t>
            </a:r>
          </a:p>
          <a:p>
            <a:r>
              <a:rPr lang="cs-CZ" dirty="0"/>
              <a:t>Jsou </a:t>
            </a:r>
            <a:r>
              <a:rPr lang="cs-CZ" b="1" dirty="0"/>
              <a:t>děti pojistkou </a:t>
            </a:r>
            <a:r>
              <a:rPr lang="cs-CZ" dirty="0"/>
              <a:t>k zabezpečení ve stáří? </a:t>
            </a:r>
          </a:p>
        </p:txBody>
      </p:sp>
    </p:spTree>
    <p:extLst>
      <p:ext uri="{BB962C8B-B14F-4D97-AF65-F5344CB8AC3E}">
        <p14:creationId xmlns:p14="http://schemas.microsoft.com/office/powerpoint/2010/main" val="289902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ED50A-8DBC-ED1A-AB17-2B2A3AD8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klesly počty narozených dětí?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6998A-9F1F-B8DE-18E4-E81F4E06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Faktory,</a:t>
            </a:r>
            <a:r>
              <a:rPr lang="cs-CZ" dirty="0"/>
              <a:t> které vedly ve vyspělých zemích k poklesu narozených dětí → snížení dětské úmrtnosti, pokles významu dětské práce, dlouhá školní docházka</a:t>
            </a:r>
          </a:p>
          <a:p>
            <a:r>
              <a:rPr lang="cs-CZ" b="1" dirty="0"/>
              <a:t>Dítě</a:t>
            </a:r>
            <a:r>
              <a:rPr lang="cs-CZ" dirty="0"/>
              <a:t> = investice s dlouhou a často nejistou dobou návratu</a:t>
            </a:r>
          </a:p>
          <a:p>
            <a:r>
              <a:rPr lang="cs-CZ" dirty="0"/>
              <a:t>Některé země mají </a:t>
            </a:r>
            <a:r>
              <a:rPr lang="cs-CZ" b="1" dirty="0"/>
              <a:t>extrémně nízkou porodnost </a:t>
            </a:r>
            <a:r>
              <a:rPr lang="cs-CZ" dirty="0"/>
              <a:t>(2023): TFR: J. Korea – 1.11; Itálie – 1.24; Polsko – 1.41; Čína – 1.45;  ČR – 1.68. Je to problém?</a:t>
            </a:r>
          </a:p>
        </p:txBody>
      </p:sp>
    </p:spTree>
    <p:extLst>
      <p:ext uri="{BB962C8B-B14F-4D97-AF65-F5344CB8AC3E}">
        <p14:creationId xmlns:p14="http://schemas.microsoft.com/office/powerpoint/2010/main" val="246521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18FBBE-DDF7-98EE-32E5-132464D5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err="1"/>
              <a:t>Total</a:t>
            </a:r>
            <a:r>
              <a:rPr lang="cs-CZ" dirty="0"/>
              <a:t> fertility </a:t>
            </a:r>
            <a:r>
              <a:rPr lang="cs-CZ" dirty="0" err="1"/>
              <a:t>rate</a:t>
            </a:r>
            <a:r>
              <a:rPr lang="cs-CZ" dirty="0"/>
              <a:t> (2022)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32A773-03F3-90B8-DBDA-D421AD52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6929"/>
            <a:ext cx="8229600" cy="403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283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E6322-F2AA-51CC-D416-A8C1E48E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porodnosti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25A7C-0CF5-234A-7234-7A4F8F2F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Proč všechny </a:t>
            </a:r>
            <a:r>
              <a:rPr lang="cs-CZ" b="1" dirty="0"/>
              <a:t>totalitní</a:t>
            </a:r>
            <a:r>
              <a:rPr lang="cs-CZ" dirty="0"/>
              <a:t> režimy chtějí zvýšit porodnost? </a:t>
            </a:r>
          </a:p>
          <a:p>
            <a:r>
              <a:rPr lang="cs-CZ" dirty="0"/>
              <a:t>Proč tolik </a:t>
            </a:r>
            <a:r>
              <a:rPr lang="cs-CZ" b="1" dirty="0"/>
              <a:t>poklesla porodnost </a:t>
            </a:r>
            <a:r>
              <a:rPr lang="cs-CZ" dirty="0"/>
              <a:t>ve vyspělých zemích? </a:t>
            </a:r>
          </a:p>
          <a:p>
            <a:r>
              <a:rPr lang="cs-CZ" dirty="0"/>
              <a:t>Proč jsou </a:t>
            </a:r>
            <a:r>
              <a:rPr lang="cs-CZ" b="1" dirty="0"/>
              <a:t>takové rozdíly </a:t>
            </a:r>
            <a:r>
              <a:rPr lang="cs-CZ" dirty="0"/>
              <a:t>v porodnosti i ve skupině vyspělých zemí?</a:t>
            </a:r>
          </a:p>
          <a:p>
            <a:r>
              <a:rPr lang="cs-CZ" dirty="0"/>
              <a:t>Měla by se </a:t>
            </a:r>
            <a:r>
              <a:rPr lang="cs-CZ" b="1" dirty="0"/>
              <a:t>vláda</a:t>
            </a:r>
            <a:r>
              <a:rPr lang="cs-CZ" dirty="0"/>
              <a:t> snažit ovlivňovat (=zvýšit) počty narozených dětí. Proč </a:t>
            </a:r>
            <a:r>
              <a:rPr lang="cs-CZ" b="1" dirty="0"/>
              <a:t>ano</a:t>
            </a:r>
            <a:r>
              <a:rPr lang="cs-CZ" dirty="0"/>
              <a:t>/proč </a:t>
            </a:r>
            <a:r>
              <a:rPr lang="cs-CZ" b="1" dirty="0"/>
              <a:t>ne</a:t>
            </a:r>
            <a:r>
              <a:rPr lang="cs-CZ" dirty="0"/>
              <a:t>? Jaké jsou k tomu </a:t>
            </a:r>
            <a:r>
              <a:rPr lang="cs-CZ" b="1" dirty="0"/>
              <a:t>nástroje</a:t>
            </a:r>
            <a:r>
              <a:rPr lang="cs-CZ" dirty="0"/>
              <a:t>? Jaká </a:t>
            </a:r>
            <a:r>
              <a:rPr lang="cs-CZ" b="1" dirty="0"/>
              <a:t>rizika</a:t>
            </a:r>
            <a:r>
              <a:rPr lang="cs-CZ" dirty="0"/>
              <a:t> v sobě skýtá </a:t>
            </a:r>
            <a:r>
              <a:rPr lang="cs-CZ" dirty="0" err="1"/>
              <a:t>pronatalitní</a:t>
            </a:r>
            <a:r>
              <a:rPr lang="cs-CZ" dirty="0"/>
              <a:t> politika</a:t>
            </a:r>
          </a:p>
        </p:txBody>
      </p:sp>
    </p:spTree>
    <p:extLst>
      <p:ext uri="{BB962C8B-B14F-4D97-AF65-F5344CB8AC3E}">
        <p14:creationId xmlns:p14="http://schemas.microsoft.com/office/powerpoint/2010/main" val="471554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4F68F-031C-2394-A750-F7A4EE55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ČR: Střední délka života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53BDBCE-9891-AA66-61AA-A99CFAD62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366049"/>
              </p:ext>
            </p:extLst>
          </p:nvPr>
        </p:nvGraphicFramePr>
        <p:xfrm>
          <a:off x="457200" y="1451554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258747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856636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89753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Ženy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3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19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65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41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4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4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45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378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D8B94-3F9C-8F85-CD6B-7EF20498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Kolika let se budeme dožívat?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2BBAE7-0EC5-9533-F762-37A00A92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Kolika let </a:t>
            </a:r>
            <a:r>
              <a:rPr lang="cs-CZ" dirty="0"/>
              <a:t>se budeme dožívat? Budou dodatečná léta aktivní nebo životem v nemoci?</a:t>
            </a:r>
          </a:p>
          <a:p>
            <a:r>
              <a:rPr lang="cs-CZ" dirty="0"/>
              <a:t>Kdy začíná </a:t>
            </a:r>
            <a:r>
              <a:rPr lang="cs-CZ" b="1" dirty="0"/>
              <a:t>stařecká sešlost</a:t>
            </a:r>
            <a:r>
              <a:rPr lang="cs-CZ" dirty="0"/>
              <a:t>? </a:t>
            </a:r>
          </a:p>
          <a:p>
            <a:r>
              <a:rPr lang="cs-CZ" dirty="0"/>
              <a:t>Jaký vliv má </a:t>
            </a:r>
            <a:r>
              <a:rPr lang="cs-CZ" b="1" dirty="0"/>
              <a:t>vzdělání </a:t>
            </a:r>
            <a:r>
              <a:rPr lang="cs-CZ" dirty="0"/>
              <a:t>na délku života? </a:t>
            </a:r>
          </a:p>
          <a:p>
            <a:r>
              <a:rPr lang="cs-CZ" dirty="0"/>
              <a:t>Jak </a:t>
            </a:r>
            <a:r>
              <a:rPr lang="cs-CZ" b="1" dirty="0"/>
              <a:t>přesné</a:t>
            </a:r>
            <a:r>
              <a:rPr lang="cs-CZ" dirty="0"/>
              <a:t> jsou budoucí </a:t>
            </a:r>
            <a:r>
              <a:rPr lang="cs-CZ" b="1" dirty="0"/>
              <a:t>prognózy</a:t>
            </a:r>
            <a:r>
              <a:rPr lang="cs-CZ" dirty="0"/>
              <a:t> demografického a ekonomického vývoje?</a:t>
            </a:r>
          </a:p>
          <a:p>
            <a:r>
              <a:rPr lang="cs-CZ" dirty="0"/>
              <a:t>Jaké budou </a:t>
            </a:r>
            <a:r>
              <a:rPr lang="cs-CZ" b="1" dirty="0"/>
              <a:t>budoucí technologie </a:t>
            </a:r>
            <a:r>
              <a:rPr lang="cs-CZ" dirty="0"/>
              <a:t>a postupy ve zdravotnictví a pečovatelství (o staré)</a:t>
            </a:r>
          </a:p>
        </p:txBody>
      </p:sp>
    </p:spTree>
    <p:extLst>
      <p:ext uri="{BB962C8B-B14F-4D97-AF65-F5344CB8AC3E}">
        <p14:creationId xmlns:p14="http://schemas.microsoft.com/office/powerpoint/2010/main" val="388085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0ADAB-72DA-C0BA-4F96-67164054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275DE-25D3-4933-42C3-14AD717F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Ekonomické důsledky populačního stárnutí zahrnují nižší míry </a:t>
            </a:r>
            <a:r>
              <a:rPr lang="cs-CZ" b="1" dirty="0"/>
              <a:t>pracovní participace </a:t>
            </a:r>
            <a:r>
              <a:rPr lang="cs-CZ" dirty="0"/>
              <a:t>a nižší míry </a:t>
            </a:r>
            <a:r>
              <a:rPr lang="cs-CZ" b="1" dirty="0"/>
              <a:t>úspor,</a:t>
            </a:r>
            <a:r>
              <a:rPr lang="cs-CZ" dirty="0"/>
              <a:t> což vyvolává obavy ohledně zpomalení budoucího ekonomického růstu</a:t>
            </a:r>
          </a:p>
          <a:p>
            <a:r>
              <a:rPr lang="cs-CZ" dirty="0"/>
              <a:t>Většina odhadů udává </a:t>
            </a:r>
            <a:r>
              <a:rPr lang="cs-CZ" b="1" dirty="0"/>
              <a:t>mírné</a:t>
            </a:r>
            <a:r>
              <a:rPr lang="cs-CZ" dirty="0"/>
              <a:t>, nikoliv však dramatické zpomalení ekonomického růstu</a:t>
            </a:r>
          </a:p>
          <a:p>
            <a:r>
              <a:rPr lang="cs-CZ" dirty="0"/>
              <a:t>Nicméně </a:t>
            </a:r>
            <a:r>
              <a:rPr lang="cs-CZ" b="1" dirty="0"/>
              <a:t>behaviorální </a:t>
            </a:r>
            <a:r>
              <a:rPr lang="cs-CZ" dirty="0"/>
              <a:t>aspekty (zvýšení pracovní participace žen) a </a:t>
            </a:r>
            <a:r>
              <a:rPr lang="cs-CZ" b="1" dirty="0"/>
              <a:t>hospodářská</a:t>
            </a:r>
            <a:r>
              <a:rPr lang="cs-CZ" dirty="0"/>
              <a:t> politika (zvýšení věku odchodu do důchodu) může vybalancovat tyto ekonomické důsledky</a:t>
            </a:r>
          </a:p>
          <a:p>
            <a:r>
              <a:rPr lang="cs-CZ" dirty="0"/>
              <a:t>V méně vyspělých zemích ještě dobíhá </a:t>
            </a:r>
            <a:r>
              <a:rPr lang="cs-CZ" b="1" dirty="0"/>
              <a:t>demografická dividenda</a:t>
            </a:r>
            <a:r>
              <a:rPr lang="cs-CZ" dirty="0"/>
              <a:t>. Tyto faktory zaručují, že dopady populačního stárnutí nebudou drastické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408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FDC85-095E-012A-8AD6-0D0ABCD5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1E90B-F056-3243-2A0A-041778B3D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Měla by ČR mít aktivnější </a:t>
            </a:r>
            <a:r>
              <a:rPr lang="cs-CZ" b="1" dirty="0"/>
              <a:t>proimigrační </a:t>
            </a:r>
            <a:r>
              <a:rPr lang="cs-CZ" dirty="0"/>
              <a:t>politiku?</a:t>
            </a:r>
          </a:p>
          <a:p>
            <a:r>
              <a:rPr lang="cs-CZ" dirty="0"/>
              <a:t>Vytvoří ekonomický problém </a:t>
            </a:r>
            <a:r>
              <a:rPr lang="cs-CZ" b="1" dirty="0"/>
              <a:t>mentalita stárnoucí společnosti</a:t>
            </a:r>
            <a:r>
              <a:rPr lang="cs-CZ" dirty="0"/>
              <a:t>? </a:t>
            </a:r>
          </a:p>
          <a:p>
            <a:r>
              <a:rPr lang="cs-CZ" dirty="0"/>
              <a:t>Jaký je vzájemný vztah </a:t>
            </a:r>
            <a:r>
              <a:rPr lang="cs-CZ" b="1" dirty="0"/>
              <a:t>ekonomického a demografického růstu</a:t>
            </a:r>
            <a:r>
              <a:rPr lang="cs-CZ" dirty="0"/>
              <a:t>? Jak produktivní budou starší pracovníci?</a:t>
            </a:r>
          </a:p>
          <a:p>
            <a:r>
              <a:rPr lang="cs-CZ" dirty="0"/>
              <a:t>Jak připravit naše </a:t>
            </a:r>
            <a:r>
              <a:rPr lang="cs-CZ" b="1" dirty="0"/>
              <a:t>instituce</a:t>
            </a:r>
            <a:r>
              <a:rPr lang="cs-CZ" dirty="0"/>
              <a:t> na proces populačního stárnutí? </a:t>
            </a:r>
          </a:p>
        </p:txBody>
      </p:sp>
    </p:spTree>
    <p:extLst>
      <p:ext uri="{BB962C8B-B14F-4D97-AF65-F5344CB8AC3E}">
        <p14:creationId xmlns:p14="http://schemas.microsoft.com/office/powerpoint/2010/main" val="617298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9BCC-3D7C-4E18-B0EF-78404334B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Retirement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0581B03-6F78-D694-A27C-18908679C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Rohwedder</a:t>
            </a:r>
            <a:r>
              <a:rPr lang="en-US" dirty="0"/>
              <a:t>, S., &amp; Willis, R. J. (2010). Mental retirement. </a:t>
            </a:r>
            <a:r>
              <a:rPr lang="en-US" i="1" dirty="0"/>
              <a:t>Journal of Economic Perspectives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(1), 119-138.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651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20F37-20A8-B428-B562-AB1EA92D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15FE6-369D-7978-ABA7-5E33E7170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„use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lose </a:t>
            </a:r>
            <a:r>
              <a:rPr lang="cs-CZ" dirty="0" err="1"/>
              <a:t>it</a:t>
            </a:r>
            <a:r>
              <a:rPr lang="cs-CZ" dirty="0"/>
              <a:t>“</a:t>
            </a:r>
          </a:p>
          <a:p>
            <a:r>
              <a:rPr lang="cs-CZ" dirty="0"/>
              <a:t>Jak se mění </a:t>
            </a:r>
            <a:r>
              <a:rPr lang="cs-CZ" b="1" dirty="0"/>
              <a:t>kognitivní schopnosti </a:t>
            </a:r>
            <a:r>
              <a:rPr lang="cs-CZ" dirty="0"/>
              <a:t>jednotlivce v důsledku jeho stárnutí</a:t>
            </a:r>
          </a:p>
          <a:p>
            <a:r>
              <a:rPr lang="cs-CZ" dirty="0"/>
              <a:t>Má vliv </a:t>
            </a:r>
            <a:r>
              <a:rPr lang="cs-CZ" b="1" dirty="0"/>
              <a:t>stimulující </a:t>
            </a:r>
            <a:r>
              <a:rPr lang="cs-CZ" dirty="0"/>
              <a:t>externí </a:t>
            </a:r>
            <a:r>
              <a:rPr lang="cs-CZ" b="1" dirty="0"/>
              <a:t>prostředí</a:t>
            </a:r>
            <a:r>
              <a:rPr lang="cs-CZ" dirty="0"/>
              <a:t> (např. chození do práce) na udržení si mentálních schopností/oddálení demence? </a:t>
            </a:r>
          </a:p>
          <a:p>
            <a:r>
              <a:rPr lang="cs-CZ" dirty="0"/>
              <a:t>Pokud </a:t>
            </a:r>
            <a:r>
              <a:rPr lang="cs-CZ" b="1" dirty="0"/>
              <a:t>ano </a:t>
            </a:r>
            <a:r>
              <a:rPr lang="cs-CZ" dirty="0"/>
              <a:t>→ je </a:t>
            </a:r>
            <a:r>
              <a:rPr lang="cs-CZ" b="1" dirty="0"/>
              <a:t>brzký věk odchodu </a:t>
            </a:r>
            <a:r>
              <a:rPr lang="cs-CZ" dirty="0"/>
              <a:t>do důchodu takové požehnání?</a:t>
            </a:r>
          </a:p>
        </p:txBody>
      </p:sp>
    </p:spTree>
    <p:extLst>
      <p:ext uri="{BB962C8B-B14F-4D97-AF65-F5344CB8AC3E}">
        <p14:creationId xmlns:p14="http://schemas.microsoft.com/office/powerpoint/2010/main" val="3681089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A13EA-0DB1-0F73-18F4-E44DB320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Pomáhá cvičit mozek?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49F57-7A63-3003-6CE8-79989733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Hypotéza, že </a:t>
            </a:r>
            <a:r>
              <a:rPr lang="cs-CZ" b="1" dirty="0"/>
              <a:t>cvičení mozku </a:t>
            </a:r>
            <a:r>
              <a:rPr lang="cs-CZ" dirty="0"/>
              <a:t>(křížovky, šachy, učení se novému) oddaluje pokles kognitivních schopností nebyla jednoznačně prokázána</a:t>
            </a:r>
          </a:p>
          <a:p>
            <a:r>
              <a:rPr lang="cs-CZ" dirty="0"/>
              <a:t>Zůstává spíše </a:t>
            </a:r>
            <a:r>
              <a:rPr lang="cs-CZ" b="1" dirty="0"/>
              <a:t>optimistickou nadějí </a:t>
            </a:r>
            <a:r>
              <a:rPr lang="cs-CZ" dirty="0"/>
              <a:t>než empirickou regularitou</a:t>
            </a:r>
          </a:p>
          <a:p>
            <a:r>
              <a:rPr lang="cs-CZ" dirty="0"/>
              <a:t>Další problém je směr </a:t>
            </a:r>
            <a:r>
              <a:rPr lang="cs-CZ" b="1" dirty="0"/>
              <a:t>kauzality</a:t>
            </a:r>
          </a:p>
          <a:p>
            <a:r>
              <a:rPr lang="cs-CZ" dirty="0"/>
              <a:t>Ovlivňuje </a:t>
            </a:r>
            <a:r>
              <a:rPr lang="cs-CZ" b="1" dirty="0"/>
              <a:t>změnu kognitivních </a:t>
            </a:r>
            <a:r>
              <a:rPr lang="cs-CZ" dirty="0"/>
              <a:t>schopností jednotlivce odchod do důchodu?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681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4929396-19D2-77D9-D94D-530931261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773705"/>
            <a:ext cx="8963025" cy="5310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249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16299D-3A79-912E-5796-DB564677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81572"/>
            <a:ext cx="8963025" cy="6094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485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E268B-C74F-F957-9A15-6C6E12A5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Fluidní a krystalizovaná inteligence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8CB46-A52E-88C7-7BF6-5C5F3D689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Psychologové identifikovali dva různé typy </a:t>
            </a:r>
            <a:r>
              <a:rPr lang="cs-CZ" b="1" dirty="0"/>
              <a:t>inteligence</a:t>
            </a:r>
            <a:r>
              <a:rPr lang="cs-CZ" dirty="0"/>
              <a:t>, které se vyvíjí odlišně v průběhu životního cyklu</a:t>
            </a:r>
          </a:p>
          <a:p>
            <a:r>
              <a:rPr lang="cs-CZ" b="1" dirty="0"/>
              <a:t>Fluidní </a:t>
            </a:r>
            <a:r>
              <a:rPr lang="cs-CZ" dirty="0"/>
              <a:t>inteligence = myšlení, paměť, abstrakce, vnímání →  funkce mozku, které kontrolují a ovládají další kognitivní procesy</a:t>
            </a:r>
          </a:p>
          <a:p>
            <a:r>
              <a:rPr lang="cs-CZ" b="1" dirty="0"/>
              <a:t>Krystalizovaná</a:t>
            </a:r>
            <a:r>
              <a:rPr lang="cs-CZ" dirty="0"/>
              <a:t> inteligence = znalosti, akumulace vlivu ze vzdělávání a celoživotní zkušenosti</a:t>
            </a:r>
          </a:p>
          <a:p>
            <a:r>
              <a:rPr lang="cs-CZ" dirty="0"/>
              <a:t>Kdyby mládí vědělo, kdyby stáří mohlo …..</a:t>
            </a:r>
          </a:p>
        </p:txBody>
      </p:sp>
    </p:spTree>
    <p:extLst>
      <p:ext uri="{BB962C8B-B14F-4D97-AF65-F5344CB8AC3E}">
        <p14:creationId xmlns:p14="http://schemas.microsoft.com/office/powerpoint/2010/main" val="1472205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F3FB201-FF8E-9C21-6968-966A8747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244264"/>
            <a:ext cx="8963025" cy="4369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72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FB8A7-298C-FC70-2332-78D1D00E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kapitál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B76F2-1C90-2B39-69EA-5B58EAEB9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Psychologické chápání dvou typů inteligence lze </a:t>
            </a:r>
            <a:r>
              <a:rPr lang="cs-CZ" b="1" dirty="0"/>
              <a:t>spojit</a:t>
            </a:r>
            <a:r>
              <a:rPr lang="cs-CZ" dirty="0"/>
              <a:t> s ekonomickým pojetím lidského kapitálu</a:t>
            </a:r>
          </a:p>
          <a:p>
            <a:r>
              <a:rPr lang="cs-CZ" dirty="0"/>
              <a:t>Vzdělání = </a:t>
            </a:r>
            <a:r>
              <a:rPr lang="cs-CZ" b="1" dirty="0"/>
              <a:t>investice</a:t>
            </a:r>
            <a:r>
              <a:rPr lang="cs-CZ" dirty="0"/>
              <a:t> do lidského kapitálu</a:t>
            </a:r>
          </a:p>
          <a:p>
            <a:r>
              <a:rPr lang="cs-CZ" dirty="0"/>
              <a:t>Pokles kognitivních schopností = </a:t>
            </a:r>
            <a:r>
              <a:rPr lang="cs-CZ" b="1" dirty="0"/>
              <a:t>depreciace</a:t>
            </a:r>
            <a:r>
              <a:rPr lang="cs-CZ" dirty="0"/>
              <a:t> lidského kapitálu</a:t>
            </a:r>
          </a:p>
          <a:p>
            <a:r>
              <a:rPr lang="cs-CZ" dirty="0"/>
              <a:t>Krystalizovaná inteligence je </a:t>
            </a:r>
            <a:r>
              <a:rPr lang="cs-CZ" b="1" dirty="0"/>
              <a:t>trvanlivější </a:t>
            </a:r>
            <a:r>
              <a:rPr lang="cs-CZ" dirty="0"/>
              <a:t>(pomaleji amortizuje) než fluidní</a:t>
            </a:r>
          </a:p>
        </p:txBody>
      </p:sp>
    </p:spTree>
    <p:extLst>
      <p:ext uri="{BB962C8B-B14F-4D97-AF65-F5344CB8AC3E}">
        <p14:creationId xmlns:p14="http://schemas.microsoft.com/office/powerpoint/2010/main" val="761632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5C60B-F4FE-2619-BACE-6BD84E53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penze snižuje kognitivní schopnosti?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4CFA4-89D0-EDB7-CF8C-2873317E5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H1:</a:t>
            </a:r>
            <a:r>
              <a:rPr lang="cs-CZ" dirty="0"/>
              <a:t> Práce poskytuje více mentálních cvičení a výzev než nepracovní prostředí → Proč by se jinak důchodcům doporučovalo luštit křížovky?</a:t>
            </a:r>
          </a:p>
          <a:p>
            <a:r>
              <a:rPr lang="cs-CZ" b="1" dirty="0"/>
              <a:t>H2:</a:t>
            </a:r>
            <a:r>
              <a:rPr lang="cs-CZ" dirty="0"/>
              <a:t> Vize brzkého odchodu do důchodu vede k poklesu mentální aktivity/úsilí i u lidí, kteří ještě v práci jsou → Padesátiletý pracovník ve Francii má před sebou 7 let pracovního života, v USA 15 let → jak je ale možné, že délka života v USA je 78 let a ve Francii 82?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40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E482B-7540-A041-A35A-95FBC806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„Staří“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7A535-7DF4-6768-B40B-4093942E9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Populační stárnutí znamená, že přibývá v relativních i absolutních počtech </a:t>
            </a:r>
            <a:r>
              <a:rPr lang="cs-CZ" b="1" dirty="0"/>
              <a:t>počet starých </a:t>
            </a:r>
            <a:r>
              <a:rPr lang="cs-CZ" dirty="0"/>
              <a:t>lidí ve společnosti</a:t>
            </a:r>
          </a:p>
          <a:p>
            <a:r>
              <a:rPr lang="cs-CZ" dirty="0"/>
              <a:t>Přibývá také let, které tito staří tráví </a:t>
            </a:r>
            <a:r>
              <a:rPr lang="cs-CZ" b="1" dirty="0"/>
              <a:t>ve zdraví</a:t>
            </a:r>
          </a:p>
          <a:p>
            <a:r>
              <a:rPr lang="cs-CZ" dirty="0"/>
              <a:t>Roste také jejich </a:t>
            </a:r>
            <a:r>
              <a:rPr lang="cs-CZ" b="1" dirty="0"/>
              <a:t>politická síla</a:t>
            </a:r>
          </a:p>
          <a:p>
            <a:r>
              <a:rPr lang="cs-CZ" dirty="0"/>
              <a:t>Potřeby a preference </a:t>
            </a:r>
            <a:r>
              <a:rPr lang="cs-CZ" b="1" dirty="0"/>
              <a:t>staré společnosti </a:t>
            </a:r>
            <a:r>
              <a:rPr lang="cs-CZ" dirty="0"/>
              <a:t>se budou lišit od společnosti mladých</a:t>
            </a:r>
          </a:p>
        </p:txBody>
      </p:sp>
    </p:spTree>
    <p:extLst>
      <p:ext uri="{BB962C8B-B14F-4D97-AF65-F5344CB8AC3E}">
        <p14:creationId xmlns:p14="http://schemas.microsoft.com/office/powerpoint/2010/main" val="1569160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9D962EE-93DA-8249-D6CB-3686BDE3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728890"/>
            <a:ext cx="8963025" cy="5400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930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7DE7D-309E-DFDC-C468-DED6DCEC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E768C7-8802-8BCF-F937-61FE3A3E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Brzký odchod do důchodu má výrazný </a:t>
            </a:r>
            <a:r>
              <a:rPr lang="cs-CZ" b="1" dirty="0"/>
              <a:t>negativní dopad na kognitivní </a:t>
            </a:r>
            <a:r>
              <a:rPr lang="cs-CZ" dirty="0"/>
              <a:t>schopnosti jednotlivců</a:t>
            </a:r>
          </a:p>
          <a:p>
            <a:r>
              <a:rPr lang="cs-CZ" b="1" dirty="0"/>
              <a:t>Není </a:t>
            </a:r>
            <a:r>
              <a:rPr lang="cs-CZ" dirty="0"/>
              <a:t>úplně </a:t>
            </a:r>
            <a:r>
              <a:rPr lang="cs-CZ" b="1" dirty="0"/>
              <a:t>jasné</a:t>
            </a:r>
            <a:r>
              <a:rPr lang="cs-CZ" dirty="0"/>
              <a:t>, zda důvodem je H1 nebo H2</a:t>
            </a:r>
          </a:p>
        </p:txBody>
      </p:sp>
    </p:spTree>
    <p:extLst>
      <p:ext uri="{BB962C8B-B14F-4D97-AF65-F5344CB8AC3E}">
        <p14:creationId xmlns:p14="http://schemas.microsoft.com/office/powerpoint/2010/main" val="1632609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0D840-24EC-7D9A-D570-0171B342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B3AC2-CC37-5B0F-2C01-0E57585F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53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8CD62-C37A-4257-2260-BFBB33D59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Dodatek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6A6DC2-4375-A63F-C1C6-F0AC29F37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Capitalist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535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FB65E-E4FD-15CF-B391-FB99B3C2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87765-954B-01E2-706F-8E7CC1B3D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obrázek">
            <a:extLst>
              <a:ext uri="{FF2B5EF4-FFF2-40B4-BE49-F238E27FC236}">
                <a16:creationId xmlns:a16="http://schemas.microsoft.com/office/drawing/2014/main" id="{A3DDF5B7-0DFD-3198-F92F-7B59F863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16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C2EFDB2-0C7C-F3CD-B11E-25794517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885742"/>
            <a:ext cx="8963025" cy="5086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393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CA72CF-E102-6966-8FDF-1C851C74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64" y="68263"/>
            <a:ext cx="5797272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807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AB4DBE-12A5-C8F0-9E75-A204D1B1D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Dodatek 2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E013291-C4C1-F665-4E2F-CD71033B8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Populační prognóza ČR a její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556302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8527D-54FD-DD8F-C723-827B4D40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A9A99-0EA9-F21C-0452-545285FFC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A07ED3-15FC-7C9D-DBD8-3E446B46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94"/>
            <a:ext cx="9144000" cy="67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29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69035-B308-668F-6B0C-7AF298D6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0032E4-45A2-7764-3BA8-EC9CCD17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25D740-F3BF-3AE3-E3F2-216F48BC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709"/>
            <a:ext cx="9144000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D400A-065D-EB87-0C23-362BEB7A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 stárnutí na ekonomický růst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E60C3-1AE7-0352-6545-AA759A55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Standardním metodologickým přístupem, jak měřit dopad populačního stárnutí na ekonomický růst je předpoklad </a:t>
            </a:r>
            <a:r>
              <a:rPr lang="cs-CZ" b="1" dirty="0"/>
              <a:t>stabilního věkově podmíněného chování </a:t>
            </a:r>
            <a:r>
              <a:rPr lang="cs-CZ" dirty="0"/>
              <a:t>jednotlivých skupin</a:t>
            </a:r>
          </a:p>
          <a:p>
            <a:r>
              <a:rPr lang="cs-CZ" dirty="0"/>
              <a:t>Ovšem tento předpoklad pravděpodobně </a:t>
            </a:r>
            <a:r>
              <a:rPr lang="cs-CZ" b="1" dirty="0"/>
              <a:t>nebude naplněn</a:t>
            </a:r>
            <a:r>
              <a:rPr lang="cs-CZ" dirty="0"/>
              <a:t>, jak populační stárnutí bude ovlivňovat individuální chování</a:t>
            </a:r>
          </a:p>
          <a:p>
            <a:r>
              <a:rPr lang="cs-CZ" dirty="0"/>
              <a:t>Lze očekávat, že budoucí staří budou odcházet </a:t>
            </a:r>
            <a:r>
              <a:rPr lang="cs-CZ" b="1" dirty="0"/>
              <a:t>později</a:t>
            </a:r>
            <a:r>
              <a:rPr lang="cs-CZ" dirty="0"/>
              <a:t> do důchodu a později rozpouštět své úspory. </a:t>
            </a:r>
          </a:p>
          <a:p>
            <a:r>
              <a:rPr lang="cs-CZ" dirty="0"/>
              <a:t>Tyto behaviorální změny jsou ovšem podmíněny </a:t>
            </a:r>
            <a:r>
              <a:rPr lang="cs-CZ" b="1" dirty="0"/>
              <a:t>institucionálním</a:t>
            </a:r>
            <a:r>
              <a:rPr lang="cs-CZ" dirty="0"/>
              <a:t> kontextem</a:t>
            </a:r>
          </a:p>
        </p:txBody>
      </p:sp>
    </p:spTree>
    <p:extLst>
      <p:ext uri="{BB962C8B-B14F-4D97-AF65-F5344CB8AC3E}">
        <p14:creationId xmlns:p14="http://schemas.microsoft.com/office/powerpoint/2010/main" val="3907055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D91CF-AD8B-CE12-5C71-C0CE1C3F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021EC-C1E8-DAC1-C07D-003CA4AF3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0712D3-E8D9-6C78-3063-1651D6693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93"/>
            <a:ext cx="9144000" cy="6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9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39A767-3E29-D959-1BBA-94A66DF2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28056"/>
            <a:ext cx="8963025" cy="5601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039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CF07B-007D-908A-A060-F6E5A3F2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DE328-14EB-9971-8BD7-76E6140D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3BBAA7-0937-3024-DF8F-0C9D9628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03"/>
            <a:ext cx="9144000" cy="65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6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87BAA-8886-CA1F-50CE-AA19515C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DFD48-F7B7-5A86-FFA5-3ACE71219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475E96-FA95-2DAA-8098-8745C5E4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0"/>
            <a:ext cx="883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4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A5EA5-39E4-A87C-55F6-A47C8A60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C6676-D69E-B7C6-6C77-1306EB087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6CE05-F1F8-7326-7C78-9B0EC820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45"/>
            <a:ext cx="9144000" cy="65809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E1EA26-D148-26D7-060C-C9FC901DE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811"/>
            <a:ext cx="9144000" cy="64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9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A76A3-A588-9828-C24F-09EF7EB0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stárnutí (opak.)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97993-F301-6E67-E80C-5472CF0D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Pokles porodnosti</a:t>
            </a:r>
          </a:p>
          <a:p>
            <a:pPr marL="514350" indent="-514350">
              <a:buAutoNum type="arabicParenR"/>
            </a:pPr>
            <a:r>
              <a:rPr lang="cs-CZ" dirty="0"/>
              <a:t>Prodlužování délky života</a:t>
            </a:r>
          </a:p>
          <a:p>
            <a:pPr marL="514350" indent="-514350">
              <a:buAutoNum type="arabicParenR"/>
            </a:pPr>
            <a:r>
              <a:rPr lang="cs-CZ" dirty="0"/>
              <a:t>Minulá variabilita v mírách porodnosti a úmrtnosti</a:t>
            </a:r>
          </a:p>
        </p:txBody>
      </p:sp>
    </p:spTree>
    <p:extLst>
      <p:ext uri="{BB962C8B-B14F-4D97-AF65-F5344CB8AC3E}">
        <p14:creationId xmlns:p14="http://schemas.microsoft.com/office/powerpoint/2010/main" val="107188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959B676-5BFC-AC50-72DA-13F3B0CA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Podíl osob ve věku 60+ v populaci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1917BCA-05C3-81C0-44A0-EAC3D6824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27" y="1600200"/>
            <a:ext cx="745014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15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24CD5-7E7D-29C5-8913-2FE71455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3AF1D-159B-058E-D371-771920C3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Populační stárnutí a její ekonomické důsledky je </a:t>
            </a:r>
            <a:r>
              <a:rPr lang="cs-CZ" b="1" dirty="0"/>
              <a:t>nová zkušenost</a:t>
            </a:r>
            <a:r>
              <a:rPr lang="cs-CZ" dirty="0"/>
              <a:t>, není pro ní historická zkušenost</a:t>
            </a:r>
          </a:p>
          <a:p>
            <a:r>
              <a:rPr lang="cs-CZ" dirty="0"/>
              <a:t>Výhodou je, že v řadě zemí probíhá či dobíhá </a:t>
            </a:r>
            <a:r>
              <a:rPr lang="cs-CZ" b="1" dirty="0"/>
              <a:t>demografická dividenda</a:t>
            </a:r>
            <a:r>
              <a:rPr lang="cs-CZ" dirty="0"/>
              <a:t>, tudíž existuje okno příležitostí, jak se připravit na důsledky populačního stárnutí</a:t>
            </a:r>
          </a:p>
        </p:txBody>
      </p:sp>
    </p:spTree>
    <p:extLst>
      <p:ext uri="{BB962C8B-B14F-4D97-AF65-F5344CB8AC3E}">
        <p14:creationId xmlns:p14="http://schemas.microsoft.com/office/powerpoint/2010/main" val="123528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6C37-3366-8E2A-0684-EFCC326F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Stárnoucí společnost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A5FA9-F9D1-49F6-B909-DF1DF1B8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Starší osoby </a:t>
            </a:r>
            <a:r>
              <a:rPr lang="cs-CZ" dirty="0"/>
              <a:t>se jinak chovají a mají jiné potřeby než mladší populace (pracují méně, spoří méně – nabízejí méně práce a kapitálu v ekonomice). </a:t>
            </a:r>
          </a:p>
          <a:p>
            <a:r>
              <a:rPr lang="cs-CZ" dirty="0"/>
              <a:t>Staří poptávají více služeb </a:t>
            </a:r>
            <a:r>
              <a:rPr lang="cs-CZ" b="1" dirty="0"/>
              <a:t>zdravotnictví</a:t>
            </a:r>
            <a:r>
              <a:rPr lang="cs-CZ" dirty="0"/>
              <a:t> a spoléhají na </a:t>
            </a:r>
            <a:r>
              <a:rPr lang="cs-CZ" b="1" dirty="0"/>
              <a:t>penzijní</a:t>
            </a:r>
            <a:r>
              <a:rPr lang="cs-CZ" dirty="0"/>
              <a:t> systém jako výraznou část svých příjmů</a:t>
            </a:r>
          </a:p>
          <a:p>
            <a:r>
              <a:rPr lang="cs-CZ" dirty="0"/>
              <a:t>Ve stárnoucí společnosti je politicky obtížné přijmout některé </a:t>
            </a:r>
            <a:r>
              <a:rPr lang="cs-CZ" b="1" dirty="0"/>
              <a:t>politiky</a:t>
            </a:r>
            <a:r>
              <a:rPr lang="cs-CZ" dirty="0"/>
              <a:t>, jako je snížení výdajů na penze či zdravotnictví</a:t>
            </a:r>
          </a:p>
          <a:p>
            <a:r>
              <a:rPr lang="cs-CZ" dirty="0"/>
              <a:t>Lidé ve věku 80+ mají jiné potřeby než 65+. Poptávají </a:t>
            </a:r>
            <a:r>
              <a:rPr lang="cs-CZ" b="1" dirty="0"/>
              <a:t>dlouhodobou</a:t>
            </a:r>
            <a:r>
              <a:rPr lang="cs-CZ" dirty="0"/>
              <a:t>, někdy i celodenní </a:t>
            </a:r>
            <a:r>
              <a:rPr lang="cs-CZ" b="1" dirty="0"/>
              <a:t>péči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3233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1651</Words>
  <Application>Microsoft Office PowerPoint</Application>
  <PresentationFormat>Předvádění na obrazovce (4:3)</PresentationFormat>
  <Paragraphs>175</Paragraphs>
  <Slides>54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7" baseType="lpstr">
      <vt:lpstr>Arial</vt:lpstr>
      <vt:lpstr>Calibri</vt:lpstr>
      <vt:lpstr>Motiv systému Office</vt:lpstr>
      <vt:lpstr>4. STÁRNUTÍ POPULACE 2</vt:lpstr>
      <vt:lpstr>    Bloom, D. E., Canning, D., &amp; Fink, G. (2010). Implications of population ageing for economic growth. Oxford review of economic policy, 26(4), 583-612. </vt:lpstr>
      <vt:lpstr>Úvod</vt:lpstr>
      <vt:lpstr>„Staří“</vt:lpstr>
      <vt:lpstr>Dopad stárnutí na ekonomický růst</vt:lpstr>
      <vt:lpstr>Zdroje stárnutí (opak.)</vt:lpstr>
      <vt:lpstr>Podíl osob ve věku 60+ v populaci</vt:lpstr>
      <vt:lpstr>Hospodářská politika</vt:lpstr>
      <vt:lpstr>Stárnoucí společnost</vt:lpstr>
      <vt:lpstr>Ekonomika</vt:lpstr>
      <vt:lpstr>Redefinice měření stárnutí</vt:lpstr>
      <vt:lpstr>Dvě komplikace</vt:lpstr>
      <vt:lpstr>Změny ve věku dožití a věku odchodu do důchodu</vt:lpstr>
      <vt:lpstr>Věk odchodu do důchodu</vt:lpstr>
      <vt:lpstr>Migrace</vt:lpstr>
      <vt:lpstr>Další</vt:lpstr>
      <vt:lpstr>Věková skladba</vt:lpstr>
      <vt:lpstr>Demografická dividenda</vt:lpstr>
      <vt:lpstr>Růstové účetnictví</vt:lpstr>
      <vt:lpstr>Behaviorální změny</vt:lpstr>
      <vt:lpstr>Populační alarmismus</vt:lpstr>
      <vt:lpstr>Hospodářská politika</vt:lpstr>
      <vt:lpstr>ČESKÁ SPOLEČNOST STÁRNE  L. Rabušic (1995)</vt:lpstr>
      <vt:lpstr>Civilizační problém – společnost stárne</vt:lpstr>
      <vt:lpstr>Proč klesly počty narozených dětí?</vt:lpstr>
      <vt:lpstr>Total fertility rate (2022)</vt:lpstr>
      <vt:lpstr>Podpora porodnosti</vt:lpstr>
      <vt:lpstr>ČR: Střední délka života</vt:lpstr>
      <vt:lpstr>Kolika let se budeme dožívat?</vt:lpstr>
      <vt:lpstr>Diskuse</vt:lpstr>
      <vt:lpstr>Mental Retirement</vt:lpstr>
      <vt:lpstr>Úvod</vt:lpstr>
      <vt:lpstr>Pomáhá cvičit mozek?</vt:lpstr>
      <vt:lpstr>Prezentace aplikace PowerPoint</vt:lpstr>
      <vt:lpstr>Prezentace aplikace PowerPoint</vt:lpstr>
      <vt:lpstr>Fluidní a krystalizovaná inteligence</vt:lpstr>
      <vt:lpstr>Prezentace aplikace PowerPoint</vt:lpstr>
      <vt:lpstr>Lidský kapitál</vt:lpstr>
      <vt:lpstr>Proč penze snižuje kognitivní schopnosti?</vt:lpstr>
      <vt:lpstr>Prezentace aplikace PowerPoint</vt:lpstr>
      <vt:lpstr>Závěr</vt:lpstr>
      <vt:lpstr>Prezentace aplikace PowerPoint</vt:lpstr>
      <vt:lpstr>Dodatek 1</vt:lpstr>
      <vt:lpstr>Prezentace aplikace PowerPoint</vt:lpstr>
      <vt:lpstr>Prezentace aplikace PowerPoint</vt:lpstr>
      <vt:lpstr>Prezentace aplikace PowerPoint</vt:lpstr>
      <vt:lpstr>Dodatek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 for Lecture 13</dc:title>
  <dc:creator>Tomes Zdenek</dc:creator>
  <cp:lastModifiedBy>Zdeněk Tomeš</cp:lastModifiedBy>
  <cp:revision>41</cp:revision>
  <dcterms:created xsi:type="dcterms:W3CDTF">2018-01-04T07:01:40Z</dcterms:created>
  <dcterms:modified xsi:type="dcterms:W3CDTF">2023-08-16T20:00:07Z</dcterms:modified>
</cp:coreProperties>
</file>