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63" r:id="rId20"/>
    <p:sldId id="457" r:id="rId21"/>
    <p:sldId id="467" r:id="rId22"/>
    <p:sldId id="474" r:id="rId23"/>
    <p:sldId id="458" r:id="rId24"/>
    <p:sldId id="468" r:id="rId25"/>
    <p:sldId id="476" r:id="rId26"/>
    <p:sldId id="459" r:id="rId27"/>
    <p:sldId id="460" r:id="rId28"/>
    <p:sldId id="488" r:id="rId29"/>
    <p:sldId id="482" r:id="rId30"/>
    <p:sldId id="481" r:id="rId31"/>
    <p:sldId id="506" r:id="rId32"/>
    <p:sldId id="387" r:id="rId33"/>
    <p:sldId id="293" r:id="rId34"/>
    <p:sldId id="516" r:id="rId35"/>
    <p:sldId id="354" r:id="rId36"/>
    <p:sldId id="508" r:id="rId37"/>
    <p:sldId id="489" r:id="rId38"/>
    <p:sldId id="490" r:id="rId39"/>
    <p:sldId id="492" r:id="rId40"/>
    <p:sldId id="493" r:id="rId41"/>
    <p:sldId id="529" r:id="rId42"/>
    <p:sldId id="530" r:id="rId43"/>
    <p:sldId id="523" r:id="rId44"/>
    <p:sldId id="524" r:id="rId45"/>
    <p:sldId id="525" r:id="rId46"/>
    <p:sldId id="526" r:id="rId47"/>
    <p:sldId id="527" r:id="rId48"/>
    <p:sldId id="528" r:id="rId49"/>
    <p:sldId id="520" r:id="rId50"/>
    <p:sldId id="518" r:id="rId51"/>
    <p:sldId id="385" r:id="rId52"/>
    <p:sldId id="298" r:id="rId53"/>
    <p:sldId id="295" r:id="rId54"/>
    <p:sldId id="352" r:id="rId55"/>
    <p:sldId id="325" r:id="rId56"/>
    <p:sldId id="326" r:id="rId57"/>
    <p:sldId id="517" r:id="rId58"/>
    <p:sldId id="337" r:id="rId59"/>
    <p:sldId id="477" r:id="rId60"/>
    <p:sldId id="452" r:id="rId61"/>
    <p:sldId id="356" r:id="rId62"/>
    <p:sldId id="357" r:id="rId63"/>
    <p:sldId id="358" r:id="rId64"/>
    <p:sldId id="507" r:id="rId65"/>
    <p:sldId id="304" r:id="rId66"/>
    <p:sldId id="30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CDD67-5210-4462-A852-BD0F873B49D0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1708-B0EE-4A65-B223-6CD820EA58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8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E915929-141D-2864-C03F-2EA75000F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44F561-EC36-4D4B-A25E-811548CE6C7C}" type="slidenum">
              <a:rPr lang="en-US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098C091-A8F6-BF2E-A51E-B06974CA8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7A8A894-8808-0E59-EF99-AD2250DE0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453E43E-7EB4-A5C9-A475-1251B884CB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2A52341-0F7E-CF85-3C3E-FCF985C7E1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F0875-17A0-42D1-AE4D-52DE321596D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71A474A-4A11-E504-E4E8-5344F208D01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35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7842-2815-42EE-96AD-F5D780EFCC7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F1FA3-7351-1F8A-841A-B7D654017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5. PENZIJNÍ SYSTÉMY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453B03-1526-C5CF-D6FA-6FDCF492C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086BD-FF7D-4E81-898E-687E5C44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 populačního stárnutí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A65CA-F143-4BB0-945B-A3EED2FC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Případ 1</a:t>
            </a:r>
            <a:r>
              <a:rPr lang="cs-CZ" dirty="0"/>
              <a:t>: Spotřeba klesá</a:t>
            </a:r>
          </a:p>
          <a:p>
            <a:pPr marL="0" indent="0">
              <a:buNone/>
            </a:pPr>
            <a:r>
              <a:rPr lang="cs-CZ" b="1" dirty="0"/>
              <a:t>Případ 2</a:t>
            </a:r>
            <a:r>
              <a:rPr lang="cs-CZ" dirty="0"/>
              <a:t>: Spotřeba klesá</a:t>
            </a:r>
          </a:p>
          <a:p>
            <a:pPr marL="0" indent="0">
              <a:buNone/>
            </a:pPr>
            <a:r>
              <a:rPr lang="cs-CZ" b="1" dirty="0"/>
              <a:t>Případ 3</a:t>
            </a:r>
            <a:r>
              <a:rPr lang="cs-CZ" dirty="0"/>
              <a:t>: Spotřeba nemusí klesnout</a:t>
            </a:r>
          </a:p>
        </p:txBody>
      </p:sp>
    </p:spTree>
    <p:extLst>
      <p:ext uri="{BB962C8B-B14F-4D97-AF65-F5344CB8AC3E}">
        <p14:creationId xmlns:p14="http://schemas.microsoft.com/office/powerpoint/2010/main" val="335269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E0C0D-FC5E-42F6-ADCD-A8047FCA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ekonomii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876DE-2CE3-42B3-94FD-849573F5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</a:t>
            </a:r>
            <a:r>
              <a:rPr lang="cs-CZ" b="1" dirty="0"/>
              <a:t>jednotlivce</a:t>
            </a:r>
            <a:r>
              <a:rPr lang="cs-CZ" dirty="0"/>
              <a:t> je smyslem důchodů posunout spotřebu v čase</a:t>
            </a:r>
          </a:p>
          <a:p>
            <a:r>
              <a:rPr lang="cs-CZ" dirty="0"/>
              <a:t>Z </a:t>
            </a:r>
            <a:r>
              <a:rPr lang="cs-CZ" b="1" dirty="0"/>
              <a:t>agregátního </a:t>
            </a:r>
            <a:r>
              <a:rPr lang="cs-CZ" dirty="0"/>
              <a:t>pohledu je ekonomickou funkcí penzí rozdělit současnou produkci mezi pracovníky a důchodce </a:t>
            </a:r>
          </a:p>
        </p:txBody>
      </p:sp>
    </p:spTree>
    <p:extLst>
      <p:ext uri="{BB962C8B-B14F-4D97-AF65-F5344CB8AC3E}">
        <p14:creationId xmlns:p14="http://schemas.microsoft.com/office/powerpoint/2010/main" val="286529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C68D2-1E4F-4F51-98C4-C76ADB75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Čtyři řešení (v uzavřené ekonomice)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A7FBB-22F0-40FE-B703-7D7CBF97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Nižší </a:t>
            </a:r>
            <a:r>
              <a:rPr lang="cs-CZ" dirty="0"/>
              <a:t>průměrná </a:t>
            </a:r>
            <a:r>
              <a:rPr lang="cs-CZ" b="1" dirty="0"/>
              <a:t>penze</a:t>
            </a:r>
          </a:p>
          <a:p>
            <a:r>
              <a:rPr lang="cs-CZ" dirty="0"/>
              <a:t>Penze začínající v </a:t>
            </a:r>
            <a:r>
              <a:rPr lang="cs-CZ" b="1" dirty="0"/>
              <a:t>pozdějším věku</a:t>
            </a:r>
          </a:p>
          <a:p>
            <a:r>
              <a:rPr lang="cs-CZ" b="1" dirty="0"/>
              <a:t>Vyšší příspěvky </a:t>
            </a:r>
            <a:r>
              <a:rPr lang="cs-CZ" dirty="0"/>
              <a:t>pracovníků nebo vyšší daně</a:t>
            </a:r>
          </a:p>
          <a:p>
            <a:r>
              <a:rPr lang="cs-CZ" b="1" dirty="0"/>
              <a:t>Vyšší </a:t>
            </a:r>
            <a:r>
              <a:rPr lang="cs-CZ" dirty="0"/>
              <a:t>národní </a:t>
            </a:r>
            <a:r>
              <a:rPr lang="cs-CZ" b="1" dirty="0"/>
              <a:t>produkt</a:t>
            </a:r>
          </a:p>
        </p:txBody>
      </p:sp>
    </p:spTree>
    <p:extLst>
      <p:ext uri="{BB962C8B-B14F-4D97-AF65-F5344CB8AC3E}">
        <p14:creationId xmlns:p14="http://schemas.microsoft.com/office/powerpoint/2010/main" val="332955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1AFD6-C662-DA32-8656-A41BD61E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penzijních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7F3D8-E56F-F4EB-D7E5-F1BD95BF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PAYG </a:t>
            </a:r>
            <a:r>
              <a:rPr lang="cs-CZ" dirty="0"/>
              <a:t>→ při populačním stárnutí musí při nezměněném produktu, buď pracovníci nebo důchodci spotřebovávat méně</a:t>
            </a:r>
          </a:p>
          <a:p>
            <a:r>
              <a:rPr lang="cs-CZ" b="1" dirty="0"/>
              <a:t>Fondy </a:t>
            </a:r>
            <a:r>
              <a:rPr lang="cs-CZ" dirty="0"/>
              <a:t>→ záleží, zda dodatečné úspory jsou/nejsou transformovány na produktivní investice</a:t>
            </a:r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b="1" dirty="0"/>
              <a:t>otevřené</a:t>
            </a:r>
            <a:r>
              <a:rPr lang="cs-CZ" dirty="0"/>
              <a:t> ekonomice přichází v úvahu ještě migrace zahraničních (mladých) pracovníků</a:t>
            </a:r>
          </a:p>
        </p:txBody>
      </p:sp>
    </p:spTree>
    <p:extLst>
      <p:ext uri="{BB962C8B-B14F-4D97-AF65-F5344CB8AC3E}">
        <p14:creationId xmlns:p14="http://schemas.microsoft.com/office/powerpoint/2010/main" val="253985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33CAA-F4B4-9A4F-6923-087911DA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růstové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30905-BB7B-75BB-05B8-61DAE323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Zvýšení kvantity a kvality </a:t>
            </a:r>
            <a:r>
              <a:rPr lang="cs-CZ" b="1" dirty="0"/>
              <a:t>fyzického kapitálu </a:t>
            </a:r>
            <a:r>
              <a:rPr lang="cs-CZ" dirty="0"/>
              <a:t>a zlepšení jeho alokace</a:t>
            </a:r>
          </a:p>
          <a:p>
            <a:pPr marL="514350" indent="-514350">
              <a:buAutoNum type="arabicPeriod"/>
            </a:pPr>
            <a:r>
              <a:rPr lang="cs-CZ" dirty="0"/>
              <a:t>Zvýšení kvantity a kvality </a:t>
            </a:r>
            <a:r>
              <a:rPr lang="cs-CZ" b="1" dirty="0"/>
              <a:t>lidského kapitálu </a:t>
            </a:r>
            <a:r>
              <a:rPr lang="cs-CZ" dirty="0"/>
              <a:t>a flexibilní trh práce</a:t>
            </a:r>
          </a:p>
          <a:p>
            <a:pPr marL="514350" indent="-514350">
              <a:buAutoNum type="arabicPeriod"/>
            </a:pPr>
            <a:r>
              <a:rPr lang="cs-CZ" dirty="0"/>
              <a:t>Zvýšení míry </a:t>
            </a:r>
            <a:r>
              <a:rPr lang="cs-CZ" b="1" dirty="0"/>
              <a:t>pracovní participace</a:t>
            </a:r>
          </a:p>
          <a:p>
            <a:pPr marL="514350" indent="-514350">
              <a:buAutoNum type="arabicPeriod"/>
            </a:pPr>
            <a:r>
              <a:rPr lang="cs-CZ" dirty="0"/>
              <a:t>Zvýšení </a:t>
            </a:r>
            <a:r>
              <a:rPr lang="cs-CZ" b="1" dirty="0"/>
              <a:t>věku odchodu </a:t>
            </a:r>
            <a:r>
              <a:rPr lang="cs-CZ" dirty="0"/>
              <a:t>do důchodu</a:t>
            </a:r>
          </a:p>
          <a:p>
            <a:pPr marL="514350" indent="-514350">
              <a:buAutoNum type="arabicPeriod"/>
            </a:pPr>
            <a:r>
              <a:rPr lang="cs-CZ" b="1" dirty="0"/>
              <a:t>Import pracovní </a:t>
            </a:r>
            <a:r>
              <a:rPr lang="cs-CZ" dirty="0"/>
              <a:t>síly ze zahraničí</a:t>
            </a:r>
          </a:p>
          <a:p>
            <a:pPr marL="514350" indent="-514350">
              <a:buAutoNum type="arabicPeriod"/>
            </a:pPr>
            <a:r>
              <a:rPr lang="cs-CZ" dirty="0"/>
              <a:t>Nepřímý import práce pomocí </a:t>
            </a:r>
            <a:r>
              <a:rPr lang="cs-CZ" b="1" dirty="0"/>
              <a:t>vývozu kapitálu </a:t>
            </a:r>
            <a:r>
              <a:rPr lang="cs-CZ" dirty="0"/>
              <a:t>do zemí z mladší populací</a:t>
            </a:r>
          </a:p>
        </p:txBody>
      </p:sp>
    </p:spTree>
    <p:extLst>
      <p:ext uri="{BB962C8B-B14F-4D97-AF65-F5344CB8AC3E}">
        <p14:creationId xmlns:p14="http://schemas.microsoft.com/office/powerpoint/2010/main" val="172022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A8F09-5F0D-5B8E-3AAE-B8ED0752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spolehlivá je reciprocita?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4667F-6F4A-351D-4099-967D2393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všech designech penzijního systému je implicitně přítomna </a:t>
            </a:r>
            <a:r>
              <a:rPr lang="cs-CZ" b="1" dirty="0"/>
              <a:t>reciprocita</a:t>
            </a:r>
            <a:r>
              <a:rPr lang="cs-CZ" dirty="0"/>
              <a:t> (dary, směna, přímý podíl na produkci)</a:t>
            </a:r>
          </a:p>
          <a:p>
            <a:r>
              <a:rPr lang="cs-CZ" dirty="0"/>
              <a:t>Klíčovou otázkou, jak spolehlivé a trvalé jsou </a:t>
            </a:r>
            <a:r>
              <a:rPr lang="cs-CZ" b="1" dirty="0"/>
              <a:t>mezigenerační</a:t>
            </a:r>
            <a:r>
              <a:rPr lang="cs-CZ" dirty="0"/>
              <a:t> implicitní </a:t>
            </a:r>
            <a:r>
              <a:rPr lang="cs-CZ" b="1" dirty="0"/>
              <a:t>dohody</a:t>
            </a:r>
            <a:r>
              <a:rPr lang="cs-CZ" dirty="0"/>
              <a:t> ohledně péče ve stáří?</a:t>
            </a:r>
          </a:p>
        </p:txBody>
      </p:sp>
    </p:spTree>
    <p:extLst>
      <p:ext uri="{BB962C8B-B14F-4D97-AF65-F5344CB8AC3E}">
        <p14:creationId xmlns:p14="http://schemas.microsoft.com/office/powerpoint/2010/main" val="427074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E8E7E-7955-C23F-9442-F8C5F6D0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Zvyšují úspory produkt?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3F744-20D7-91A3-39DC-6961D7FD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Zvýší povinné penzijní úspory celkovou míru </a:t>
            </a:r>
            <a:r>
              <a:rPr lang="cs-CZ" b="1" dirty="0"/>
              <a:t>úspor</a:t>
            </a:r>
            <a:r>
              <a:rPr lang="cs-CZ" dirty="0"/>
              <a:t>?</a:t>
            </a:r>
          </a:p>
          <a:p>
            <a:r>
              <a:rPr lang="cs-CZ" dirty="0"/>
              <a:t>Povedou vyšší úspory na vyšší míru </a:t>
            </a:r>
            <a:r>
              <a:rPr lang="cs-CZ" b="1" dirty="0"/>
              <a:t>investic</a:t>
            </a:r>
            <a:r>
              <a:rPr lang="cs-CZ" dirty="0"/>
              <a:t>?</a:t>
            </a:r>
          </a:p>
          <a:p>
            <a:r>
              <a:rPr lang="cs-CZ" dirty="0"/>
              <a:t>Jsou tyto investice </a:t>
            </a:r>
            <a:r>
              <a:rPr lang="cs-CZ" b="1" dirty="0"/>
              <a:t>efektivní</a:t>
            </a:r>
            <a:r>
              <a:rPr lang="cs-CZ" dirty="0"/>
              <a:t> a zvyšují dlouhodobý ekonomický růst?</a:t>
            </a:r>
          </a:p>
          <a:p>
            <a:r>
              <a:rPr lang="cs-CZ" dirty="0"/>
              <a:t>Jaká je </a:t>
            </a:r>
            <a:r>
              <a:rPr lang="cs-CZ" b="1" dirty="0"/>
              <a:t>optimální míra úspor </a:t>
            </a:r>
            <a:r>
              <a:rPr lang="cs-CZ" dirty="0"/>
              <a:t>v dlouhém období? </a:t>
            </a:r>
          </a:p>
        </p:txBody>
      </p:sp>
    </p:spTree>
    <p:extLst>
      <p:ext uri="{BB962C8B-B14F-4D97-AF65-F5344CB8AC3E}">
        <p14:creationId xmlns:p14="http://schemas.microsoft.com/office/powerpoint/2010/main" val="33287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5FA61-D18D-0CDA-8E70-245E36AD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Fungují PAYG systémy jako letadlo?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83C8C-82F4-2AE1-9B4B-C15EE494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Přizpůsobením </a:t>
            </a:r>
            <a:r>
              <a:rPr lang="cs-CZ" dirty="0"/>
              <a:t>parametrů lze vyrovnat PAYG systém při jakémkoliv demografickém či ekonomické vývoji</a:t>
            </a:r>
          </a:p>
          <a:p>
            <a:r>
              <a:rPr lang="cs-CZ" dirty="0"/>
              <a:t>Problémem je </a:t>
            </a:r>
            <a:r>
              <a:rPr lang="cs-CZ" b="1" dirty="0"/>
              <a:t>neochota/neschopnost </a:t>
            </a:r>
            <a:r>
              <a:rPr lang="cs-CZ" dirty="0"/>
              <a:t>přizpůsobit nastavení PAYG penzijního systému aktuálnímu vývoji</a:t>
            </a:r>
          </a:p>
          <a:p>
            <a:r>
              <a:rPr lang="cs-CZ" dirty="0"/>
              <a:t>Dalším problémem jsou </a:t>
            </a:r>
            <a:r>
              <a:rPr lang="cs-CZ" b="1" dirty="0"/>
              <a:t>fixní očekávání </a:t>
            </a:r>
            <a:r>
              <a:rPr lang="cs-CZ" dirty="0"/>
              <a:t>pracovníků (ohledně důchodového věku a výše penzí)</a:t>
            </a:r>
          </a:p>
          <a:p>
            <a:r>
              <a:rPr lang="cs-CZ" dirty="0"/>
              <a:t>Funkčnost systému tak závisí spíše na </a:t>
            </a:r>
            <a:r>
              <a:rPr lang="cs-CZ" b="1" dirty="0"/>
              <a:t>kvalitě vládnutí</a:t>
            </a:r>
            <a:r>
              <a:rPr lang="cs-CZ" dirty="0"/>
              <a:t> a institucí a na </a:t>
            </a:r>
            <a:r>
              <a:rPr lang="cs-CZ" b="1" dirty="0"/>
              <a:t>ekonomickém růstu </a:t>
            </a:r>
            <a:r>
              <a:rPr lang="cs-CZ" dirty="0"/>
              <a:t>než na demografii. </a:t>
            </a:r>
          </a:p>
        </p:txBody>
      </p:sp>
    </p:spTree>
    <p:extLst>
      <p:ext uri="{BB962C8B-B14F-4D97-AF65-F5344CB8AC3E}">
        <p14:creationId xmlns:p14="http://schemas.microsoft.com/office/powerpoint/2010/main" val="161281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050AE-AFF9-4814-A074-8B0213D7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debaty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109E2-8095-FA1D-6D61-2CEEE3BF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Individuálním</a:t>
            </a:r>
            <a:r>
              <a:rPr lang="cs-CZ" dirty="0"/>
              <a:t> smyslem penzí je vyhladit spotřeby v průběhu životního cyklu</a:t>
            </a:r>
          </a:p>
          <a:p>
            <a:r>
              <a:rPr lang="cs-CZ" b="1" dirty="0"/>
              <a:t>Společenským</a:t>
            </a:r>
            <a:r>
              <a:rPr lang="cs-CZ" dirty="0"/>
              <a:t> cílem penzí je rozdělit produkci mezi mladé a staré</a:t>
            </a:r>
          </a:p>
          <a:p>
            <a:r>
              <a:rPr lang="cs-CZ" dirty="0"/>
              <a:t>Klíčovou otázkou je tak otázka </a:t>
            </a:r>
            <a:r>
              <a:rPr lang="cs-CZ" b="1" dirty="0"/>
              <a:t>reciprocity</a:t>
            </a:r>
            <a:r>
              <a:rPr lang="cs-CZ" dirty="0"/>
              <a:t>, protože staří konzumují to, vytvořili mladí a mladí využívají kapitálovou akumulaci, kterou provedli staří</a:t>
            </a:r>
          </a:p>
        </p:txBody>
      </p:sp>
    </p:spTree>
    <p:extLst>
      <p:ext uri="{BB962C8B-B14F-4D97-AF65-F5344CB8AC3E}">
        <p14:creationId xmlns:p14="http://schemas.microsoft.com/office/powerpoint/2010/main" val="121170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D8C169AB-DE3C-60E7-4B6B-45ECD1BDAC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 sz="4000" b="1" dirty="0"/>
              <a:t>Důchodové pojištění a důchodové reformy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83D615ED-D917-7DF9-2BD1-92A9EA4F01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53D80-53E1-4710-83B2-B024E4FF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Barr</a:t>
            </a:r>
            <a:r>
              <a:rPr lang="cs-CZ" dirty="0"/>
              <a:t> (2021): Pension Design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Failed</a:t>
            </a:r>
            <a:r>
              <a:rPr lang="cs-CZ" dirty="0"/>
              <a:t> </a:t>
            </a:r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Squirrels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7EB02-1537-4B61-A7EE-CB6BD410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Zkoumání </a:t>
            </a:r>
            <a:r>
              <a:rPr lang="cs-CZ" b="1" dirty="0"/>
              <a:t>reciprocity</a:t>
            </a:r>
            <a:r>
              <a:rPr lang="cs-CZ" dirty="0"/>
              <a:t> (solidarity?) mezi pracovníky a důchodci</a:t>
            </a:r>
          </a:p>
          <a:p>
            <a:r>
              <a:rPr lang="cs-CZ" dirty="0"/>
              <a:t>Co </a:t>
            </a:r>
            <a:r>
              <a:rPr lang="cs-CZ" b="1" dirty="0"/>
              <a:t>důchodci</a:t>
            </a:r>
            <a:r>
              <a:rPr lang="cs-CZ" dirty="0"/>
              <a:t> spotřebují, je většinou vytvořeno mladšími → určitá forma reciprocity je nevyhnutelná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E0E29A-E479-6423-76F3-B9FABF056947}"/>
              </a:ext>
            </a:extLst>
          </p:cNvPr>
          <p:cNvSpPr txBox="1"/>
          <p:nvPr/>
        </p:nvSpPr>
        <p:spPr>
          <a:xfrm>
            <a:off x="1043608" y="5450756"/>
            <a:ext cx="7643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Zdroj: </a:t>
            </a:r>
            <a:r>
              <a:rPr lang="en-US" sz="2400" dirty="0"/>
              <a:t>Barr, N. (2021). Pension design and the failed economics of squirrels. </a:t>
            </a:r>
            <a:r>
              <a:rPr lang="en-US" sz="2400" i="1" dirty="0"/>
              <a:t>LSE Public Policy Review</a:t>
            </a:r>
            <a:r>
              <a:rPr lang="en-US" sz="2400" dirty="0"/>
              <a:t>, </a:t>
            </a:r>
            <a:r>
              <a:rPr lang="en-US" sz="2400" i="1" dirty="0"/>
              <a:t>2</a:t>
            </a:r>
            <a:r>
              <a:rPr lang="en-US" sz="2400" dirty="0"/>
              <a:t>(1).</a:t>
            </a:r>
          </a:p>
        </p:txBody>
      </p:sp>
    </p:spTree>
    <p:extLst>
      <p:ext uri="{BB962C8B-B14F-4D97-AF65-F5344CB8AC3E}">
        <p14:creationId xmlns:p14="http://schemas.microsoft.com/office/powerpoint/2010/main" val="134838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1">
            <a:extLst>
              <a:ext uri="{FF2B5EF4-FFF2-40B4-BE49-F238E27FC236}">
                <a16:creationId xmlns:a16="http://schemas.microsoft.com/office/drawing/2014/main" id="{206DDCF3-6103-D91F-5F85-7DBF2A6C8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Vyhlazování spotřeby</a:t>
            </a:r>
            <a:endParaRPr lang="en-US" altLang="cs-CZ" dirty="0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C5983EA-351C-0C36-4D35-BEA032366E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2249488"/>
            <a:ext cx="2211387" cy="3344862"/>
          </a:xfrm>
          <a:solidFill>
            <a:srgbClr val="FFFFCC"/>
          </a:solidFill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Hypotéza životního cyklu implikuje, že úspory systematicky oscilují v průběhu životního cyklu</a:t>
            </a:r>
            <a:endParaRPr lang="en-US" altLang="cs-CZ" sz="2400"/>
          </a:p>
        </p:txBody>
      </p:sp>
      <p:grpSp>
        <p:nvGrpSpPr>
          <p:cNvPr id="92164" name="Group 4">
            <a:extLst>
              <a:ext uri="{FF2B5EF4-FFF2-40B4-BE49-F238E27FC236}">
                <a16:creationId xmlns:a16="http://schemas.microsoft.com/office/drawing/2014/main" id="{3B4FEE7C-9FDE-612F-009B-AB42833A3925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4130675"/>
            <a:ext cx="3673475" cy="449263"/>
            <a:chOff x="1749" y="2650"/>
            <a:chExt cx="2314" cy="283"/>
          </a:xfrm>
        </p:grpSpPr>
        <p:sp>
          <p:nvSpPr>
            <p:cNvPr id="20510" name="Rectangle 5">
              <a:extLst>
                <a:ext uri="{FF2B5EF4-FFF2-40B4-BE49-F238E27FC236}">
                  <a16:creationId xmlns:a16="http://schemas.microsoft.com/office/drawing/2014/main" id="{68D1DA81-C19E-DA76-E3C7-FA344288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2650"/>
              <a:ext cx="2314" cy="283"/>
            </a:xfrm>
            <a:prstGeom prst="rect">
              <a:avLst/>
            </a:prstGeom>
            <a:solidFill>
              <a:srgbClr val="B3D492"/>
            </a:solidFill>
            <a:ln w="25400">
              <a:solidFill>
                <a:srgbClr val="B3D49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20511" name="Rectangle 6">
              <a:extLst>
                <a:ext uri="{FF2B5EF4-FFF2-40B4-BE49-F238E27FC236}">
                  <a16:creationId xmlns:a16="http://schemas.microsoft.com/office/drawing/2014/main" id="{F96565F6-A3B5-0676-8081-D680E93D9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68"/>
              <a:ext cx="5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Úspory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167" name="Group 7">
            <a:extLst>
              <a:ext uri="{FF2B5EF4-FFF2-40B4-BE49-F238E27FC236}">
                <a16:creationId xmlns:a16="http://schemas.microsoft.com/office/drawing/2014/main" id="{BA11D291-A085-AD71-C3D3-94241B8F084D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4529138"/>
            <a:ext cx="1773238" cy="874712"/>
            <a:chOff x="4079" y="2949"/>
            <a:chExt cx="1117" cy="551"/>
          </a:xfrm>
        </p:grpSpPr>
        <p:sp>
          <p:nvSpPr>
            <p:cNvPr id="20508" name="Rectangle 8">
              <a:extLst>
                <a:ext uri="{FF2B5EF4-FFF2-40B4-BE49-F238E27FC236}">
                  <a16:creationId xmlns:a16="http://schemas.microsoft.com/office/drawing/2014/main" id="{50361499-41D5-4992-D021-5C11A6531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2949"/>
              <a:ext cx="1117" cy="551"/>
            </a:xfrm>
            <a:prstGeom prst="rect">
              <a:avLst/>
            </a:prstGeom>
            <a:solidFill>
              <a:srgbClr val="FED99A"/>
            </a:solidFill>
            <a:ln w="25400">
              <a:solidFill>
                <a:srgbClr val="FED99A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20509" name="Rectangle 9">
              <a:extLst>
                <a:ext uri="{FF2B5EF4-FFF2-40B4-BE49-F238E27FC236}">
                  <a16:creationId xmlns:a16="http://schemas.microsoft.com/office/drawing/2014/main" id="{67574D54-D8AC-A194-D1CF-B15BAF5D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3109"/>
              <a:ext cx="82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Rozpouštění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úspor</a:t>
              </a:r>
              <a:endParaRPr lang="en-US" altLang="cs-CZ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170" name="Group 10">
            <a:extLst>
              <a:ext uri="{FF2B5EF4-FFF2-40B4-BE49-F238E27FC236}">
                <a16:creationId xmlns:a16="http://schemas.microsoft.com/office/drawing/2014/main" id="{2AD01ED6-E942-7935-90D0-8E895B7C8815}"/>
              </a:ext>
            </a:extLst>
          </p:cNvPr>
          <p:cNvGrpSpPr>
            <a:grpSpLocks/>
          </p:cNvGrpSpPr>
          <p:nvPr/>
        </p:nvGrpSpPr>
        <p:grpSpPr bwMode="auto">
          <a:xfrm>
            <a:off x="5862638" y="5492750"/>
            <a:ext cx="1458912" cy="420688"/>
            <a:chOff x="3693" y="3460"/>
            <a:chExt cx="919" cy="265"/>
          </a:xfrm>
        </p:grpSpPr>
        <p:sp>
          <p:nvSpPr>
            <p:cNvPr id="20506" name="Rectangle 11">
              <a:extLst>
                <a:ext uri="{FF2B5EF4-FFF2-40B4-BE49-F238E27FC236}">
                  <a16:creationId xmlns:a16="http://schemas.microsoft.com/office/drawing/2014/main" id="{B41E5860-123C-CAD7-D2FF-11C7CB70F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552"/>
              <a:ext cx="9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latin typeface="Times New Roman" panose="02020603050405020304" pitchFamily="18" charset="0"/>
                </a:rPr>
                <a:t>Počátek penze</a:t>
              </a:r>
              <a:endParaRPr lang="en-US" altLang="cs-CZ" sz="2000" i="1">
                <a:latin typeface="Times New Roman" panose="02020603050405020304" pitchFamily="18" charset="0"/>
              </a:endParaRPr>
            </a:p>
          </p:txBody>
        </p:sp>
        <p:sp>
          <p:nvSpPr>
            <p:cNvPr id="20507" name="Line 12">
              <a:extLst>
                <a:ext uri="{FF2B5EF4-FFF2-40B4-BE49-F238E27FC236}">
                  <a16:creationId xmlns:a16="http://schemas.microsoft.com/office/drawing/2014/main" id="{962712E0-4033-CBC3-990E-CCB678752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4" y="3460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73" name="Group 13">
            <a:extLst>
              <a:ext uri="{FF2B5EF4-FFF2-40B4-BE49-F238E27FC236}">
                <a16:creationId xmlns:a16="http://schemas.microsoft.com/office/drawing/2014/main" id="{1D45C32C-392B-F714-31AD-473A041BE62C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492750"/>
            <a:ext cx="838200" cy="749300"/>
            <a:chOff x="4944" y="3508"/>
            <a:chExt cx="528" cy="472"/>
          </a:xfrm>
        </p:grpSpPr>
        <p:sp>
          <p:nvSpPr>
            <p:cNvPr id="20504" name="Rectangle 14">
              <a:extLst>
                <a:ext uri="{FF2B5EF4-FFF2-40B4-BE49-F238E27FC236}">
                  <a16:creationId xmlns:a16="http://schemas.microsoft.com/office/drawing/2014/main" id="{B742F6DB-5B4F-50EF-979C-F38A6C4AE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634"/>
              <a:ext cx="52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latin typeface="Times New Roman" panose="02020603050405020304" pitchFamily="18" charset="0"/>
                </a:rPr>
                <a:t>Konec života</a:t>
              </a:r>
              <a:endParaRPr lang="en-US" altLang="cs-CZ" sz="2000" i="1">
                <a:latin typeface="Times New Roman" panose="02020603050405020304" pitchFamily="18" charset="0"/>
              </a:endParaRPr>
            </a:p>
          </p:txBody>
        </p:sp>
        <p:sp>
          <p:nvSpPr>
            <p:cNvPr id="20505" name="Line 15">
              <a:extLst>
                <a:ext uri="{FF2B5EF4-FFF2-40B4-BE49-F238E27FC236}">
                  <a16:creationId xmlns:a16="http://schemas.microsoft.com/office/drawing/2014/main" id="{CF576812-79E3-9778-6CCF-C6AD49226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4" y="3508"/>
              <a:ext cx="1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76" name="Group 16">
            <a:extLst>
              <a:ext uri="{FF2B5EF4-FFF2-40B4-BE49-F238E27FC236}">
                <a16:creationId xmlns:a16="http://schemas.microsoft.com/office/drawing/2014/main" id="{1720E5BE-71EA-DE62-0A1E-3A65782A2F06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4568825"/>
            <a:ext cx="5497512" cy="536575"/>
            <a:chOff x="1741" y="2926"/>
            <a:chExt cx="3463" cy="338"/>
          </a:xfrm>
        </p:grpSpPr>
        <p:sp>
          <p:nvSpPr>
            <p:cNvPr id="20501" name="Rectangle 17">
              <a:extLst>
                <a:ext uri="{FF2B5EF4-FFF2-40B4-BE49-F238E27FC236}">
                  <a16:creationId xmlns:a16="http://schemas.microsoft.com/office/drawing/2014/main" id="{B1693DF6-58D8-740D-03CA-AE0D2C911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3043"/>
              <a:ext cx="6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Spotřeba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502" name="Line 18">
              <a:extLst>
                <a:ext uri="{FF2B5EF4-FFF2-40B4-BE49-F238E27FC236}">
                  <a16:creationId xmlns:a16="http://schemas.microsoft.com/office/drawing/2014/main" id="{A5359B77-AC69-A55D-1D81-5C4A11850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2941"/>
              <a:ext cx="110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3" name="Rectangle 19">
              <a:extLst>
                <a:ext uri="{FF2B5EF4-FFF2-40B4-BE49-F238E27FC236}">
                  <a16:creationId xmlns:a16="http://schemas.microsoft.com/office/drawing/2014/main" id="{A45863C1-93CC-A9BE-00FD-B0D1C9F32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926"/>
              <a:ext cx="3463" cy="15"/>
            </a:xfrm>
            <a:prstGeom prst="rect">
              <a:avLst/>
            </a:prstGeom>
            <a:solidFill>
              <a:srgbClr val="FEB341"/>
            </a:solidFill>
            <a:ln w="25400">
              <a:solidFill>
                <a:srgbClr val="FEB34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92180" name="Group 20">
            <a:extLst>
              <a:ext uri="{FF2B5EF4-FFF2-40B4-BE49-F238E27FC236}">
                <a16:creationId xmlns:a16="http://schemas.microsoft.com/office/drawing/2014/main" id="{C3E2BE94-6EDB-F785-9FF9-002BB41E4276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3535363"/>
            <a:ext cx="5497512" cy="1931987"/>
            <a:chOff x="1741" y="2275"/>
            <a:chExt cx="3463" cy="1217"/>
          </a:xfrm>
        </p:grpSpPr>
        <p:sp>
          <p:nvSpPr>
            <p:cNvPr id="20498" name="Rectangle 21">
              <a:extLst>
                <a:ext uri="{FF2B5EF4-FFF2-40B4-BE49-F238E27FC236}">
                  <a16:creationId xmlns:a16="http://schemas.microsoft.com/office/drawing/2014/main" id="{8ABEC9D0-C793-1BF0-0521-93D97311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275"/>
              <a:ext cx="58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Důchod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499" name="Line 22">
              <a:extLst>
                <a:ext uri="{FF2B5EF4-FFF2-40B4-BE49-F238E27FC236}">
                  <a16:creationId xmlns:a16="http://schemas.microsoft.com/office/drawing/2014/main" id="{B35D6908-1FF5-4AE3-9EB7-6FDEC9E1A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5" y="2501"/>
              <a:ext cx="1" cy="1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0" name="Freeform 23">
              <a:extLst>
                <a:ext uri="{FF2B5EF4-FFF2-40B4-BE49-F238E27FC236}">
                  <a16:creationId xmlns:a16="http://schemas.microsoft.com/office/drawing/2014/main" id="{A7DC9399-505D-3995-1887-6DCC045C9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627"/>
              <a:ext cx="3463" cy="865"/>
            </a:xfrm>
            <a:custGeom>
              <a:avLst/>
              <a:gdLst>
                <a:gd name="T0" fmla="*/ 2330 w 3463"/>
                <a:gd name="T1" fmla="*/ 849 h 865"/>
                <a:gd name="T2" fmla="*/ 2330 w 3463"/>
                <a:gd name="T3" fmla="*/ 15 h 865"/>
                <a:gd name="T4" fmla="*/ 2330 w 3463"/>
                <a:gd name="T5" fmla="*/ 0 h 865"/>
                <a:gd name="T6" fmla="*/ 2330 w 3463"/>
                <a:gd name="T7" fmla="*/ 0 h 865"/>
                <a:gd name="T8" fmla="*/ 0 w 3463"/>
                <a:gd name="T9" fmla="*/ 0 h 865"/>
                <a:gd name="T10" fmla="*/ 0 w 3463"/>
                <a:gd name="T11" fmla="*/ 31 h 865"/>
                <a:gd name="T12" fmla="*/ 2314 w 3463"/>
                <a:gd name="T13" fmla="*/ 31 h 865"/>
                <a:gd name="T14" fmla="*/ 2314 w 3463"/>
                <a:gd name="T15" fmla="*/ 865 h 865"/>
                <a:gd name="T16" fmla="*/ 2314 w 3463"/>
                <a:gd name="T17" fmla="*/ 865 h 865"/>
                <a:gd name="T18" fmla="*/ 2330 w 3463"/>
                <a:gd name="T19" fmla="*/ 865 h 865"/>
                <a:gd name="T20" fmla="*/ 3463 w 3463"/>
                <a:gd name="T21" fmla="*/ 865 h 865"/>
                <a:gd name="T22" fmla="*/ 3463 w 3463"/>
                <a:gd name="T23" fmla="*/ 849 h 865"/>
                <a:gd name="T24" fmla="*/ 2330 w 3463"/>
                <a:gd name="T25" fmla="*/ 849 h 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63" h="865">
                  <a:moveTo>
                    <a:pt x="2330" y="849"/>
                  </a:moveTo>
                  <a:lnTo>
                    <a:pt x="2330" y="15"/>
                  </a:lnTo>
                  <a:lnTo>
                    <a:pt x="233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314" y="31"/>
                  </a:lnTo>
                  <a:lnTo>
                    <a:pt x="2314" y="865"/>
                  </a:lnTo>
                  <a:lnTo>
                    <a:pt x="2330" y="865"/>
                  </a:lnTo>
                  <a:lnTo>
                    <a:pt x="3463" y="865"/>
                  </a:lnTo>
                  <a:lnTo>
                    <a:pt x="3463" y="849"/>
                  </a:lnTo>
                  <a:lnTo>
                    <a:pt x="2330" y="849"/>
                  </a:lnTo>
                  <a:close/>
                </a:path>
              </a:pathLst>
            </a:custGeom>
            <a:solidFill>
              <a:srgbClr val="66A842"/>
            </a:solidFill>
            <a:ln w="25400">
              <a:solidFill>
                <a:srgbClr val="66A8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84" name="Group 24">
            <a:extLst>
              <a:ext uri="{FF2B5EF4-FFF2-40B4-BE49-F238E27FC236}">
                <a16:creationId xmlns:a16="http://schemas.microsoft.com/office/drawing/2014/main" id="{CF3A0857-BE00-770E-BD3B-AA4816D76392}"/>
              </a:ext>
            </a:extLst>
          </p:cNvPr>
          <p:cNvGrpSpPr>
            <a:grpSpLocks/>
          </p:cNvGrpSpPr>
          <p:nvPr/>
        </p:nvGrpSpPr>
        <p:grpSpPr bwMode="auto">
          <a:xfrm>
            <a:off x="2600325" y="1241425"/>
            <a:ext cx="6070600" cy="4221163"/>
            <a:chOff x="1600" y="849"/>
            <a:chExt cx="3824" cy="2659"/>
          </a:xfrm>
        </p:grpSpPr>
        <p:sp>
          <p:nvSpPr>
            <p:cNvPr id="20496" name="Rectangle 25">
              <a:extLst>
                <a:ext uri="{FF2B5EF4-FFF2-40B4-BE49-F238E27FC236}">
                  <a16:creationId xmlns:a16="http://schemas.microsoft.com/office/drawing/2014/main" id="{ACC25F9A-16B2-9AAD-3E9D-E8C4EC018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849"/>
              <a:ext cx="21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Kč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497" name="Freeform 26">
              <a:extLst>
                <a:ext uri="{FF2B5EF4-FFF2-40B4-BE49-F238E27FC236}">
                  <a16:creationId xmlns:a16="http://schemas.microsoft.com/office/drawing/2014/main" id="{54821832-35ED-3F27-7F05-AECCC37F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911"/>
              <a:ext cx="3698" cy="2597"/>
            </a:xfrm>
            <a:custGeom>
              <a:avLst/>
              <a:gdLst>
                <a:gd name="T0" fmla="*/ 0 w 3698"/>
                <a:gd name="T1" fmla="*/ 0 h 2597"/>
                <a:gd name="T2" fmla="*/ 0 w 3698"/>
                <a:gd name="T3" fmla="*/ 2597 h 2597"/>
                <a:gd name="T4" fmla="*/ 3698 w 3698"/>
                <a:gd name="T5" fmla="*/ 2597 h 2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98" h="2597">
                  <a:moveTo>
                    <a:pt x="0" y="0"/>
                  </a:moveTo>
                  <a:lnTo>
                    <a:pt x="0" y="2597"/>
                  </a:lnTo>
                  <a:lnTo>
                    <a:pt x="3698" y="259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87" name="Group 27">
            <a:extLst>
              <a:ext uri="{FF2B5EF4-FFF2-40B4-BE49-F238E27FC236}">
                <a16:creationId xmlns:a16="http://schemas.microsoft.com/office/drawing/2014/main" id="{D6BA3162-B4EE-879D-2707-E30E5AF5B469}"/>
              </a:ext>
            </a:extLst>
          </p:cNvPr>
          <p:cNvGrpSpPr>
            <a:grpSpLocks/>
          </p:cNvGrpSpPr>
          <p:nvPr/>
        </p:nvGrpSpPr>
        <p:grpSpPr bwMode="auto">
          <a:xfrm>
            <a:off x="2770188" y="1951038"/>
            <a:ext cx="5521325" cy="3511550"/>
            <a:chOff x="1726" y="990"/>
            <a:chExt cx="3478" cy="2518"/>
          </a:xfrm>
        </p:grpSpPr>
        <p:sp>
          <p:nvSpPr>
            <p:cNvPr id="20493" name="Rectangle 28">
              <a:extLst>
                <a:ext uri="{FF2B5EF4-FFF2-40B4-BE49-F238E27FC236}">
                  <a16:creationId xmlns:a16="http://schemas.microsoft.com/office/drawing/2014/main" id="{4D919A95-8194-F952-7EE1-56E3040CA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96"/>
              <a:ext cx="6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Bohatství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494" name="Freeform 29">
              <a:extLst>
                <a:ext uri="{FF2B5EF4-FFF2-40B4-BE49-F238E27FC236}">
                  <a16:creationId xmlns:a16="http://schemas.microsoft.com/office/drawing/2014/main" id="{6757F64C-4753-3658-1F9B-525EA3CC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990"/>
              <a:ext cx="3478" cy="2518"/>
            </a:xfrm>
            <a:custGeom>
              <a:avLst/>
              <a:gdLst>
                <a:gd name="T0" fmla="*/ 0 w 3478"/>
                <a:gd name="T1" fmla="*/ 2518 h 2518"/>
                <a:gd name="T2" fmla="*/ 31 w 3478"/>
                <a:gd name="T3" fmla="*/ 2518 h 2518"/>
                <a:gd name="T4" fmla="*/ 2345 w 3478"/>
                <a:gd name="T5" fmla="*/ 31 h 2518"/>
                <a:gd name="T6" fmla="*/ 2329 w 3478"/>
                <a:gd name="T7" fmla="*/ 16 h 2518"/>
                <a:gd name="T8" fmla="*/ 3446 w 3478"/>
                <a:gd name="T9" fmla="*/ 2518 h 2518"/>
                <a:gd name="T10" fmla="*/ 3478 w 3478"/>
                <a:gd name="T11" fmla="*/ 2518 h 2518"/>
                <a:gd name="T12" fmla="*/ 2345 w 3478"/>
                <a:gd name="T13" fmla="*/ 16 h 2518"/>
                <a:gd name="T14" fmla="*/ 2345 w 3478"/>
                <a:gd name="T15" fmla="*/ 0 h 2518"/>
                <a:gd name="T16" fmla="*/ 2329 w 3478"/>
                <a:gd name="T17" fmla="*/ 0 h 2518"/>
                <a:gd name="T18" fmla="*/ 0 w 3478"/>
                <a:gd name="T19" fmla="*/ 2502 h 2518"/>
                <a:gd name="T20" fmla="*/ 0 w 3478"/>
                <a:gd name="T21" fmla="*/ 2518 h 25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78" h="2518">
                  <a:moveTo>
                    <a:pt x="0" y="2518"/>
                  </a:moveTo>
                  <a:lnTo>
                    <a:pt x="31" y="2518"/>
                  </a:lnTo>
                  <a:lnTo>
                    <a:pt x="2345" y="31"/>
                  </a:lnTo>
                  <a:lnTo>
                    <a:pt x="2329" y="16"/>
                  </a:lnTo>
                  <a:lnTo>
                    <a:pt x="3446" y="2518"/>
                  </a:lnTo>
                  <a:lnTo>
                    <a:pt x="3478" y="2518"/>
                  </a:lnTo>
                  <a:lnTo>
                    <a:pt x="2345" y="16"/>
                  </a:lnTo>
                  <a:lnTo>
                    <a:pt x="2345" y="0"/>
                  </a:lnTo>
                  <a:lnTo>
                    <a:pt x="2329" y="0"/>
                  </a:lnTo>
                  <a:lnTo>
                    <a:pt x="0" y="2502"/>
                  </a:lnTo>
                  <a:lnTo>
                    <a:pt x="0" y="2518"/>
                  </a:lnTo>
                  <a:close/>
                </a:path>
              </a:pathLst>
            </a:custGeom>
            <a:solidFill>
              <a:srgbClr val="395AA7"/>
            </a:solidFill>
            <a:ln w="25400">
              <a:solidFill>
                <a:srgbClr val="395A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95" name="Line 30">
              <a:extLst>
                <a:ext uri="{FF2B5EF4-FFF2-40B4-BE49-F238E27FC236}">
                  <a16:creationId xmlns:a16="http://schemas.microsoft.com/office/drawing/2014/main" id="{664FEC2C-C72A-395B-E7B9-7FDCBB21F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42" y="1493"/>
              <a:ext cx="236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92" name="TextovéPole 1">
            <a:extLst>
              <a:ext uri="{FF2B5EF4-FFF2-40B4-BE49-F238E27FC236}">
                <a16:creationId xmlns:a16="http://schemas.microsoft.com/office/drawing/2014/main" id="{D7295364-BB4B-ED01-526A-FA65C98C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6242050"/>
            <a:ext cx="307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Zdroj: Mankiw (2008)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5EC3823-3BAE-34D6-2BE0-69F3FBE69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z="3800"/>
              <a:t> Vyhlazování spotřeby: Věkový profil</a:t>
            </a:r>
            <a:br>
              <a:rPr lang="cs-CZ" altLang="en-US" sz="3800"/>
            </a:br>
            <a:r>
              <a:rPr lang="cs-CZ" altLang="en-US" sz="3800"/>
              <a:t>       </a:t>
            </a:r>
            <a:r>
              <a:rPr lang="cs-CZ" altLang="en-US" sz="2400"/>
              <a:t>Mezd                                                 Spotřeby</a:t>
            </a:r>
            <a:r>
              <a:rPr lang="cs-CZ" altLang="en-US" sz="3800"/>
              <a:t> 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A3095C40-FD21-7607-C6AB-12CB9E0B5B3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498975" cy="4530725"/>
          </a:xfrm>
          <a:noFill/>
        </p:spPr>
      </p:pic>
      <p:sp>
        <p:nvSpPr>
          <p:cNvPr id="25604" name="Text Box 5">
            <a:extLst>
              <a:ext uri="{FF2B5EF4-FFF2-40B4-BE49-F238E27FC236}">
                <a16:creationId xmlns:a16="http://schemas.microsoft.com/office/drawing/2014/main" id="{CA814BB9-4F4F-1159-98FD-F567CC9A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/>
              <a:t>Zdroj: Lee-Lee-Mason (2006): Charting The Economic Life Cycle NBER WP 12379</a:t>
            </a: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880CA819-6296-2096-CB92-725137C7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4392612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75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91B3142-5557-0401-FF63-659C8F08E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106" y="207962"/>
            <a:ext cx="8713788" cy="1371600"/>
          </a:xfrm>
        </p:spPr>
        <p:txBody>
          <a:bodyPr/>
          <a:lstStyle/>
          <a:p>
            <a:r>
              <a:rPr lang="cs-CZ" altLang="cs-CZ" sz="4000" dirty="0"/>
              <a:t>Co je cílem důchodového systému?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E42F3E3-8E1E-52D7-5A4E-083CB11E4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3000" u="sng" dirty="0"/>
              <a:t>1. </a:t>
            </a:r>
            <a:r>
              <a:rPr lang="cs-CZ" altLang="cs-CZ" sz="3000" b="1" u="sng" dirty="0"/>
              <a:t>Individuální</a:t>
            </a:r>
            <a:r>
              <a:rPr lang="cs-CZ" altLang="cs-CZ" sz="3000" u="sng" dirty="0"/>
              <a:t> cíle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a) Vyhlazování spotřeby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b) Pojištění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3000" u="sng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u="sng" dirty="0"/>
              <a:t>2. </a:t>
            </a:r>
            <a:r>
              <a:rPr lang="cs-CZ" altLang="cs-CZ" sz="3000" b="1" u="sng" dirty="0"/>
              <a:t>Kolektivní</a:t>
            </a:r>
            <a:r>
              <a:rPr lang="cs-CZ" altLang="cs-CZ" sz="3000" u="sng" dirty="0"/>
              <a:t> cíle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a) Snižování chudoby ve stáří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b) Přerozdělování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7BDB6CF-C513-79B8-85BE-C2DB12FC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949950"/>
            <a:ext cx="603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Zdroj: N. Barr – P. Diamond (2008): Reforming Pensions.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995F924A-CF10-7459-9626-22E858D2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Důchodové pojištění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0E54E554-3E39-11DC-FD81-28AC40E55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pojištění proti riziku, že budu </a:t>
            </a:r>
            <a:r>
              <a:rPr lang="cs-CZ" altLang="en-US" b="1" dirty="0"/>
              <a:t>starý a bez příjmu</a:t>
            </a:r>
          </a:p>
          <a:p>
            <a:pPr>
              <a:defRPr/>
            </a:pPr>
            <a:r>
              <a:rPr lang="cs-CZ" altLang="en-US" b="1" dirty="0"/>
              <a:t>alternativně:</a:t>
            </a:r>
            <a:r>
              <a:rPr lang="cs-CZ" altLang="en-US" dirty="0"/>
              <a:t> pojištění proti riziku, že umřu příliš pozdě   </a:t>
            </a:r>
            <a:endParaRPr lang="cs-CZ" altLang="en-US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cs-CZ" altLang="en-US" b="1" dirty="0">
                <a:sym typeface="Wingdings" panose="05000000000000000000" pitchFamily="2" charset="2"/>
              </a:rPr>
              <a:t>vliv nejistoty </a:t>
            </a:r>
            <a:r>
              <a:rPr lang="cs-CZ" altLang="en-US" dirty="0">
                <a:sym typeface="Wingdings" panose="05000000000000000000" pitchFamily="2" charset="2"/>
              </a:rPr>
              <a:t>při odhadu celoživotních příjmů a data (vlastního) úmrtí </a:t>
            </a:r>
          </a:p>
          <a:p>
            <a:pPr>
              <a:defRPr/>
            </a:pPr>
            <a:endParaRPr lang="cs-CZ" altLang="en-US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898CACD-15F0-4592-429F-5DD76A584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779" y="273472"/>
            <a:ext cx="8229600" cy="936526"/>
          </a:xfrm>
        </p:spPr>
        <p:txBody>
          <a:bodyPr/>
          <a:lstStyle/>
          <a:p>
            <a:r>
              <a:rPr lang="cs-CZ" altLang="en-US" dirty="0"/>
              <a:t>Pojištění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BC247D-3BBD-8FC2-91BA-E402D9FBD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6844"/>
            <a:ext cx="8291513" cy="5441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sz="2800" dirty="0"/>
              <a:t>Ve světě </a:t>
            </a:r>
            <a:r>
              <a:rPr lang="cs-CZ" altLang="en-US" sz="2800" b="1" dirty="0"/>
              <a:t>dokonalých informací </a:t>
            </a:r>
            <a:r>
              <a:rPr lang="cs-CZ" altLang="en-US" sz="2800" dirty="0"/>
              <a:t>by </a:t>
            </a:r>
            <a:r>
              <a:rPr lang="cs-CZ" altLang="en-US" sz="2800" b="1" dirty="0"/>
              <a:t>racionální jednotlivci </a:t>
            </a:r>
            <a:r>
              <a:rPr lang="cs-CZ" altLang="en-US" sz="2800" dirty="0"/>
              <a:t>během svého produktivního věku uspořili na dokonale fungujících kapitálových trzích právě tolik, kolik by chtěli utratit ve stáří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800" dirty="0"/>
              <a:t>V </a:t>
            </a:r>
            <a:r>
              <a:rPr lang="cs-CZ" altLang="en-US" sz="2800" b="1" dirty="0"/>
              <a:t>reálném světě </a:t>
            </a:r>
            <a:r>
              <a:rPr lang="cs-CZ" altLang="en-US" sz="2800" dirty="0"/>
              <a:t>jednotlivci nemají dokonalé informace, především nevědí, jak dlouho budou žít </a:t>
            </a:r>
            <a:r>
              <a:rPr lang="cs-CZ" altLang="en-US" sz="2800" dirty="0">
                <a:cs typeface="Arial" panose="020B0604020202020204" pitchFamily="34" charset="0"/>
              </a:rPr>
              <a:t>→ měli by se pojistit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800" b="1" dirty="0">
                <a:cs typeface="Arial" panose="020B0604020202020204" pitchFamily="34" charset="0"/>
              </a:rPr>
              <a:t>Jak</a:t>
            </a:r>
            <a:r>
              <a:rPr lang="cs-CZ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en-US" sz="2800" dirty="0">
                <a:cs typeface="Arial" panose="020B0604020202020204" pitchFamily="34" charset="0"/>
              </a:rPr>
              <a:t>by měl ale takový pojistný systém vypadat?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6FF2225E-7EBE-7B41-03D3-8E559052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37288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/>
              <a:t>Zdroj: N. Barr – P. Diamond (2008): Reforming Pensions. </a:t>
            </a:r>
          </a:p>
        </p:txBody>
      </p:sp>
    </p:spTree>
    <p:extLst>
      <p:ext uri="{BB962C8B-B14F-4D97-AF65-F5344CB8AC3E}">
        <p14:creationId xmlns:p14="http://schemas.microsoft.com/office/powerpoint/2010/main" val="2776366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B16A312-4689-97BB-5988-60095D94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Mezigenerační přerozdělování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7E687200-F707-79D4-A042-C32772E41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dirty="0"/>
              <a:t>K dosahování kolektivních cílů je potřeba státní systém (</a:t>
            </a:r>
            <a:r>
              <a:rPr lang="cs-CZ" altLang="en-US" b="1" dirty="0"/>
              <a:t>možnost donucení</a:t>
            </a:r>
            <a:r>
              <a:rPr lang="cs-CZ" altLang="en-US" dirty="0"/>
              <a:t>) a společenský konsenzus pro mezigenerační přerozdělování (</a:t>
            </a:r>
            <a:r>
              <a:rPr lang="cs-CZ" altLang="en-US" b="1" dirty="0"/>
              <a:t>legitimita systému</a:t>
            </a:r>
            <a:r>
              <a:rPr lang="cs-CZ" altLang="en-US" dirty="0"/>
              <a:t>)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726F17-1BEE-FBAB-9AE4-90B3EB315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PAYG x Fondový systém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9EE6982-7A9B-32A2-88DE-458A2BB4E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PAYG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→ systém financování, kdy důchody současných penzistů jsou financovány z daní (pojištění) současných zaměstnaných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Fondový</a:t>
            </a:r>
            <a:r>
              <a:rPr lang="cs-CZ" altLang="cs-CZ" dirty="0"/>
              <a:t> → odvedené pojištění se akumuluje ve fondu, z kterého jsou potom vypláceny důchody</a:t>
            </a:r>
          </a:p>
        </p:txBody>
      </p:sp>
    </p:spTree>
    <p:extLst>
      <p:ext uri="{BB962C8B-B14F-4D97-AF65-F5344CB8AC3E}">
        <p14:creationId xmlns:p14="http://schemas.microsoft.com/office/powerpoint/2010/main" val="10480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B48142DA-8C1E-8587-5994-8AA01602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Státní x soukromý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D110BABA-3B84-2711-2E33-60A2DEF9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 dirty="0"/>
              <a:t>Státní </a:t>
            </a:r>
            <a:r>
              <a:rPr lang="cs-CZ" altLang="en-US" dirty="0"/>
              <a:t>systém může být jak PAYG, tak fondový. </a:t>
            </a:r>
          </a:p>
          <a:p>
            <a:r>
              <a:rPr lang="cs-CZ" altLang="en-US" b="1" dirty="0"/>
              <a:t>Soukromý</a:t>
            </a:r>
            <a:r>
              <a:rPr lang="cs-CZ" altLang="en-US" dirty="0"/>
              <a:t> systém může být fondový. Soukromý PAYG systém = letadlo.</a:t>
            </a:r>
          </a:p>
          <a:p>
            <a:r>
              <a:rPr lang="cs-CZ" altLang="en-US" dirty="0"/>
              <a:t>Je </a:t>
            </a:r>
            <a:r>
              <a:rPr lang="cs-CZ" altLang="en-US" b="1" dirty="0"/>
              <a:t>efektivnější</a:t>
            </a:r>
            <a:r>
              <a:rPr lang="cs-CZ" altLang="en-US" dirty="0"/>
              <a:t> státní nebo soukromý důchodový systém?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341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4AB249-E266-EFE8-578B-DCD4DF3B7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Penzijní „hrozba“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D95A3D8-7D25-3796-B1D3-BE822BC15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Populace stárnou </a:t>
            </a:r>
            <a:r>
              <a:rPr lang="cs-CZ" altLang="en-US" dirty="0">
                <a:cs typeface="Arial" panose="020B0604020202020204" pitchFamily="34" charset="0"/>
              </a:rPr>
              <a:t>→ je to vážný ekonomický problém → průběžný důchodový systém se dostane do velkých problémů → jeho dlouhodobé financování je neudržitelné → řešením je </a:t>
            </a:r>
            <a:r>
              <a:rPr lang="cs-CZ" altLang="en-US" b="1" dirty="0">
                <a:cs typeface="Arial" panose="020B0604020202020204" pitchFamily="34" charset="0"/>
              </a:rPr>
              <a:t>podpora soukromého </a:t>
            </a:r>
            <a:r>
              <a:rPr lang="cs-CZ" altLang="en-US" dirty="0">
                <a:cs typeface="Arial" panose="020B0604020202020204" pitchFamily="34" charset="0"/>
              </a:rPr>
              <a:t>fondového důchodového pojištění.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086E31F-401C-1697-5193-A29A46A64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cs-CZ" altLang="en-US" sz="3800" dirty="0"/>
              <a:t>Účetní rovnováha PAYG důchodového systému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DFF3407-BA50-388C-6110-1DBF9A43E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ko-KR" dirty="0">
                <a:latin typeface="+mj-lt"/>
              </a:rPr>
              <a:t>     PŘÍJMY   =  VÝDAJE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ko-KR" b="1" dirty="0">
                <a:latin typeface="+mj-lt"/>
              </a:rPr>
              <a:t>t x </a:t>
            </a:r>
            <a:r>
              <a:rPr lang="cs-CZ" altLang="ko-KR" b="1" dirty="0" err="1">
                <a:latin typeface="+mj-lt"/>
              </a:rPr>
              <a:t>Nw</a:t>
            </a:r>
            <a:r>
              <a:rPr lang="cs-CZ" altLang="ko-KR" b="1" dirty="0">
                <a:latin typeface="+mj-lt"/>
              </a:rPr>
              <a:t> x w = </a:t>
            </a:r>
            <a:r>
              <a:rPr lang="cs-CZ" altLang="ko-KR" b="1" dirty="0" err="1">
                <a:latin typeface="+mj-lt"/>
              </a:rPr>
              <a:t>Nb</a:t>
            </a:r>
            <a:r>
              <a:rPr lang="cs-CZ" altLang="ko-KR" b="1" dirty="0">
                <a:latin typeface="+mj-lt"/>
              </a:rPr>
              <a:t> x B</a:t>
            </a:r>
            <a:r>
              <a:rPr lang="cs-CZ" altLang="ko-KR" b="1" i="1" dirty="0">
                <a:latin typeface="+mj-lt"/>
              </a:rPr>
              <a:t> </a:t>
            </a:r>
            <a:r>
              <a:rPr lang="cs-CZ" altLang="ko-KR" i="1" dirty="0">
                <a:latin typeface="+mj-lt"/>
              </a:rPr>
              <a:t> </a:t>
            </a:r>
            <a:r>
              <a:rPr lang="cs-CZ" altLang="ko-KR" sz="3600" i="1" dirty="0">
                <a:latin typeface="+mj-lt"/>
              </a:rPr>
              <a:t>                         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ko-KR" sz="2800" i="1" dirty="0">
              <a:latin typeface="+mj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t = </a:t>
            </a:r>
            <a:r>
              <a:rPr lang="cs-CZ" altLang="ko-KR" sz="2800" dirty="0">
                <a:latin typeface="+mj-lt"/>
                <a:ea typeface="Gulim" panose="020B0600000101010101" pitchFamily="34" charset="-127"/>
              </a:rPr>
              <a:t> sazba důchodového pojištění</a:t>
            </a:r>
            <a:endParaRPr lang="en-GB" altLang="ko-KR" sz="2800" dirty="0">
              <a:latin typeface="+mj-lt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Nw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=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počet</a:t>
            </a:r>
            <a:r>
              <a:rPr lang="cs-CZ" altLang="ko-KR" sz="2800" dirty="0">
                <a:latin typeface="+mj-lt"/>
                <a:ea typeface="Gulim" panose="020B0600000101010101" pitchFamily="34" charset="-127"/>
              </a:rPr>
              <a:t> plátců pojištění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w =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průměrná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mzda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ko-KR" sz="2800" dirty="0">
              <a:latin typeface="+mj-lt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N</a:t>
            </a:r>
            <a:r>
              <a:rPr lang="cs-CZ" altLang="ko-KR" sz="2800" dirty="0">
                <a:latin typeface="+mj-lt"/>
              </a:rPr>
              <a:t>b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=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počet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důchodců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endParaRPr lang="cs-CZ" altLang="ko-KR" sz="2800" dirty="0">
              <a:latin typeface="+mj-lt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B =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průměrný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důchod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endParaRPr lang="cs-CZ" altLang="ko-KR" sz="2800" dirty="0">
              <a:latin typeface="+mj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ko-KR" sz="2800" i="1" dirty="0">
              <a:latin typeface="+mj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b="1" dirty="0">
                <a:latin typeface="+mj-lt"/>
                <a:ea typeface="Gulim" panose="020B0600000101010101" pitchFamily="34" charset="-127"/>
              </a:rPr>
              <a:t>t = (Nb/</a:t>
            </a:r>
            <a:r>
              <a:rPr lang="en-GB" altLang="ko-KR" sz="2800" b="1" dirty="0" err="1">
                <a:latin typeface="+mj-lt"/>
                <a:ea typeface="Gulim" panose="020B0600000101010101" pitchFamily="34" charset="-127"/>
              </a:rPr>
              <a:t>Nw</a:t>
            </a:r>
            <a:r>
              <a:rPr lang="en-GB" altLang="ko-KR" sz="2800" b="1" dirty="0">
                <a:latin typeface="+mj-lt"/>
                <a:ea typeface="Gulim" panose="020B0600000101010101" pitchFamily="34" charset="-127"/>
              </a:rPr>
              <a:t>) </a:t>
            </a:r>
            <a:r>
              <a:rPr lang="cs-CZ" altLang="ko-KR" sz="2800" b="1" i="1" dirty="0">
                <a:latin typeface="+mj-lt"/>
                <a:ea typeface="Gulim" panose="020B0600000101010101" pitchFamily="34" charset="-127"/>
              </a:rPr>
              <a:t>x</a:t>
            </a:r>
            <a:r>
              <a:rPr lang="cs-CZ" altLang="ko-KR" sz="2800" b="1" i="1" dirty="0">
                <a:latin typeface="+mj-lt"/>
              </a:rPr>
              <a:t> </a:t>
            </a:r>
            <a:r>
              <a:rPr lang="cs-CZ" altLang="ko-KR" sz="2800" b="1" dirty="0">
                <a:latin typeface="+mj-lt"/>
              </a:rPr>
              <a:t>(B/w)</a:t>
            </a:r>
            <a:endParaRPr lang="cs-CZ" alt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3D660-3EA2-4D03-8F18-0613344D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penzijních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4C52E-85DB-4C08-8D1A-833022A8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Německo (1889)</a:t>
            </a:r>
            <a:r>
              <a:rPr lang="cs-CZ" dirty="0"/>
              <a:t> – sociální pojištění; Bismarck; snaha o přebrání agendy marxistům v tehdejší politice</a:t>
            </a:r>
          </a:p>
          <a:p>
            <a:r>
              <a:rPr lang="cs-CZ" b="1" dirty="0"/>
              <a:t>Nový </a:t>
            </a:r>
            <a:r>
              <a:rPr lang="cs-CZ" b="1" dirty="0" err="1"/>
              <a:t>Zeland</a:t>
            </a:r>
            <a:r>
              <a:rPr lang="cs-CZ" b="1" dirty="0"/>
              <a:t> (1898) </a:t>
            </a:r>
            <a:r>
              <a:rPr lang="cs-CZ" dirty="0"/>
              <a:t>– daňově financovaný, nepříspěvkový systém; účelem bylo povzbudit starší pracovníky uvolnit místo mladším v továrnách a na farmách za účelem zvýšení produktivity</a:t>
            </a:r>
          </a:p>
          <a:p>
            <a:r>
              <a:rPr lang="cs-CZ" b="1" dirty="0"/>
              <a:t>ČSR (1924)</a:t>
            </a:r>
            <a:r>
              <a:rPr lang="cs-CZ" dirty="0"/>
              <a:t> – univerzální pojištění pro případ stáří a invalidity; věk odchodu do důchodu 65 let (Hrdý, 2021)</a:t>
            </a:r>
          </a:p>
        </p:txBody>
      </p:sp>
    </p:spTree>
    <p:extLst>
      <p:ext uri="{BB962C8B-B14F-4D97-AF65-F5344CB8AC3E}">
        <p14:creationId xmlns:p14="http://schemas.microsoft.com/office/powerpoint/2010/main" val="3168526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C62A96C-4EA2-831A-3D74-0435C7DA4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Možnosti PAYG reforem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9961CBC-0875-09A7-78D3-F6FDCCFE0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cs-CZ" altLang="en-US" sz="2800" b="1" dirty="0" err="1"/>
              <a:t>Nb</a:t>
            </a:r>
            <a:r>
              <a:rPr lang="cs-CZ" altLang="en-US" sz="2800" dirty="0"/>
              <a:t> </a:t>
            </a:r>
            <a:r>
              <a:rPr lang="cs-CZ" altLang="en-US" sz="2800" dirty="0">
                <a:cs typeface="Arial" panose="020B0604020202020204" pitchFamily="34" charset="0"/>
              </a:rPr>
              <a:t>→ zvyšování věku odchodu do důchodu; zpřísňování předčasných/invalidních důchodů</a:t>
            </a:r>
          </a:p>
          <a:p>
            <a:r>
              <a:rPr lang="cs-CZ" altLang="en-US" sz="2800" b="1" dirty="0" err="1">
                <a:cs typeface="Arial" panose="020B0604020202020204" pitchFamily="34" charset="0"/>
              </a:rPr>
              <a:t>Nw</a:t>
            </a:r>
            <a:r>
              <a:rPr lang="cs-CZ" altLang="en-US" sz="2800" dirty="0">
                <a:cs typeface="Arial" panose="020B0604020202020204" pitchFamily="34" charset="0"/>
              </a:rPr>
              <a:t> → zvyšování míry zaměstnanosti; v kterých věkových skupinách? Věk odchodu do důchodu; </a:t>
            </a:r>
            <a:r>
              <a:rPr lang="cs-CZ" altLang="en-US" sz="2800" dirty="0" err="1">
                <a:cs typeface="Arial" panose="020B0604020202020204" pitchFamily="34" charset="0"/>
              </a:rPr>
              <a:t>pronatalitní</a:t>
            </a:r>
            <a:r>
              <a:rPr lang="cs-CZ" altLang="en-US" sz="2800" dirty="0">
                <a:cs typeface="Arial" panose="020B0604020202020204" pitchFamily="34" charset="0"/>
              </a:rPr>
              <a:t> politika? </a:t>
            </a:r>
          </a:p>
          <a:p>
            <a:r>
              <a:rPr lang="cs-CZ" altLang="en-US" sz="2800" b="1" dirty="0">
                <a:cs typeface="Arial" panose="020B0604020202020204" pitchFamily="34" charset="0"/>
              </a:rPr>
              <a:t>w </a:t>
            </a:r>
            <a:r>
              <a:rPr lang="cs-CZ" altLang="en-US" sz="2800" dirty="0">
                <a:cs typeface="Arial" panose="020B0604020202020204" pitchFamily="34" charset="0"/>
              </a:rPr>
              <a:t>→ co determinuje výši mezd v ekonomice?  Jak zvýšit dlouhodobý hospodářský růst</a:t>
            </a:r>
          </a:p>
          <a:p>
            <a:r>
              <a:rPr lang="cs-CZ" altLang="en-US" sz="2800" b="1" dirty="0">
                <a:cs typeface="Arial" panose="020B0604020202020204" pitchFamily="34" charset="0"/>
              </a:rPr>
              <a:t>B</a:t>
            </a:r>
            <a:r>
              <a:rPr lang="cs-CZ" altLang="en-US" sz="2800" dirty="0">
                <a:cs typeface="Arial" panose="020B0604020202020204" pitchFamily="34" charset="0"/>
              </a:rPr>
              <a:t> → jak nastavit výši důchodů k výši mez? výpočet  náhradového poměru → valorizační vzorec</a:t>
            </a:r>
          </a:p>
          <a:p>
            <a:r>
              <a:rPr lang="cs-CZ" altLang="en-US" sz="2800" b="1" dirty="0">
                <a:cs typeface="Arial" panose="020B0604020202020204" pitchFamily="34" charset="0"/>
              </a:rPr>
              <a:t>t</a:t>
            </a:r>
            <a:r>
              <a:rPr lang="cs-CZ" altLang="en-US" sz="2800" dirty="0">
                <a:cs typeface="Arial" panose="020B0604020202020204" pitchFamily="34" charset="0"/>
              </a:rPr>
              <a:t> → jsou ve stárnoucí společnosti akceptovatelné vyšší daně/příspěvky na SZ?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 descr="Obsah obrázku text, spotřebič, automat, kuchyňské spotřebiče&#10;&#10;Popis byl vytvořen automaticky">
            <a:extLst>
              <a:ext uri="{FF2B5EF4-FFF2-40B4-BE49-F238E27FC236}">
                <a16:creationId xmlns:a16="http://schemas.microsoft.com/office/drawing/2014/main" id="{C0373273-0120-E22D-BD26-F645BCC6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295336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8879DB51-107C-5273-0807-3905E11D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Průběžné a fondové systémy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E1A02E2D-F032-6CF4-6DB8-4F25DEC41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800" dirty="0"/>
              <a:t>..… pokud již byl někde PAYG zaveden, první generace dostala </a:t>
            </a:r>
            <a:r>
              <a:rPr lang="cs-CZ" altLang="cs-CZ" sz="2800" b="1" dirty="0"/>
              <a:t>oběd zdarma </a:t>
            </a:r>
            <a:r>
              <a:rPr lang="cs-CZ" altLang="cs-CZ" sz="2800" dirty="0"/>
              <a:t>(získala dávky, neodváděla pojistné). Poslední generace tento oběd zdarma zaplatí (odvede pojistné, nedostane dávky)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/>
              <a:t>Pokud se některá generace rozhodne změnit PAYG systém na fondový stává se </a:t>
            </a:r>
            <a:r>
              <a:rPr lang="cs-CZ" altLang="cs-CZ" sz="2800" b="1" dirty="0"/>
              <a:t>poslední generací PAYG</a:t>
            </a:r>
            <a:r>
              <a:rPr lang="cs-CZ" altLang="cs-CZ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890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8D06288-903E-57D6-361E-09553D985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Fixní x pružná délka odchodu do důchodu.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3873F09-8A98-8D4C-C541-C7394152D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„</a:t>
            </a:r>
            <a:r>
              <a:rPr lang="cs-CZ" altLang="cs-CZ" b="1" dirty="0"/>
              <a:t>Problém</a:t>
            </a:r>
            <a:r>
              <a:rPr lang="cs-CZ" altLang="cs-CZ" dirty="0"/>
              <a:t>“ stárnutí populace vzniká v situaci, kdy se neustále posouvá hranice průměrného věku dožití, ale hranice pro definici stáří (65 let) se nemění.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V souvislosti s penzijním systémem pak problém nastává, pokud na prodlužující se délku dožití adekvátně </a:t>
            </a:r>
            <a:r>
              <a:rPr lang="cs-CZ" altLang="cs-CZ" b="1" dirty="0"/>
              <a:t>nereaguje</a:t>
            </a:r>
            <a:r>
              <a:rPr lang="cs-CZ" altLang="cs-CZ" dirty="0"/>
              <a:t> věk odchodu do důchodu. </a:t>
            </a:r>
          </a:p>
        </p:txBody>
      </p:sp>
    </p:spTree>
    <p:extLst>
      <p:ext uri="{BB962C8B-B14F-4D97-AF65-F5344CB8AC3E}">
        <p14:creationId xmlns:p14="http://schemas.microsoft.com/office/powerpoint/2010/main" val="3848556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89E89CA-E144-6459-3B8F-82FAB3D5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3841984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620CE14-7140-11FE-132E-D219840C6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28600"/>
            <a:ext cx="8229600" cy="1184176"/>
          </a:xfrm>
        </p:spPr>
        <p:txBody>
          <a:bodyPr/>
          <a:lstStyle/>
          <a:p>
            <a:r>
              <a:rPr lang="cs-CZ" altLang="cs-CZ" dirty="0"/>
              <a:t>Principy důchodové politiky ČR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0277C2E-7C01-DC52-7FDC-D04D0C83D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dirty="0"/>
              <a:t>1) </a:t>
            </a:r>
            <a:r>
              <a:rPr lang="cs-CZ" altLang="cs-CZ" sz="2600" b="1" u="sng" dirty="0"/>
              <a:t>Univerzální</a:t>
            </a:r>
            <a:r>
              <a:rPr lang="cs-CZ" altLang="cs-CZ" sz="2600" dirty="0"/>
              <a:t> (pokrývá celou populaci v široké škále sociálních rizik)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dirty="0"/>
              <a:t>2) </a:t>
            </a:r>
            <a:r>
              <a:rPr lang="cs-CZ" altLang="cs-CZ" sz="2600" b="1" u="sng" dirty="0"/>
              <a:t>Rovnostářská</a:t>
            </a:r>
            <a:r>
              <a:rPr lang="cs-CZ" altLang="cs-CZ" sz="2600" dirty="0"/>
              <a:t> (dávky jsou nivelizovány s malým zohledněním odvedeného pojistného či daní)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600" dirty="0"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b="1" u="sng" dirty="0">
                <a:cs typeface="Arial" panose="020B0604020202020204" pitchFamily="34" charset="0"/>
              </a:rPr>
              <a:t>Důsledky:</a:t>
            </a:r>
          </a:p>
          <a:p>
            <a:pPr marL="571500" indent="-571500">
              <a:lnSpc>
                <a:spcPct val="90000"/>
              </a:lnSpc>
              <a:buFontTx/>
              <a:buChar char="o"/>
            </a:pPr>
            <a:r>
              <a:rPr lang="cs-CZ" altLang="cs-CZ" sz="2600" dirty="0">
                <a:cs typeface="Arial" panose="020B0604020202020204" pitchFamily="34" charset="0"/>
              </a:rPr>
              <a:t>Je relativně </a:t>
            </a:r>
            <a:r>
              <a:rPr lang="cs-CZ" altLang="cs-CZ" sz="2600" b="1" dirty="0">
                <a:cs typeface="Arial" panose="020B0604020202020204" pitchFamily="34" charset="0"/>
              </a:rPr>
              <a:t>efektivní</a:t>
            </a:r>
            <a:r>
              <a:rPr lang="cs-CZ" altLang="cs-CZ" sz="2600" dirty="0">
                <a:cs typeface="Arial" panose="020B0604020202020204" pitchFamily="34" charset="0"/>
              </a:rPr>
              <a:t> (v sociálním významu – velmi nízký podíl lidí ohrožených chudobou)</a:t>
            </a:r>
          </a:p>
          <a:p>
            <a:pPr marL="571500" indent="-571500">
              <a:lnSpc>
                <a:spcPct val="90000"/>
              </a:lnSpc>
              <a:buFontTx/>
              <a:buChar char="o"/>
            </a:pPr>
            <a:r>
              <a:rPr lang="cs-CZ" altLang="cs-CZ" sz="2600" dirty="0">
                <a:cs typeface="Arial" panose="020B0604020202020204" pitchFamily="34" charset="0"/>
              </a:rPr>
              <a:t>Je relativně </a:t>
            </a:r>
            <a:r>
              <a:rPr lang="cs-CZ" altLang="cs-CZ" sz="2600" b="1" dirty="0">
                <a:cs typeface="Arial" panose="020B0604020202020204" pitchFamily="34" charset="0"/>
              </a:rPr>
              <a:t>levná</a:t>
            </a:r>
            <a:r>
              <a:rPr lang="cs-CZ" altLang="cs-CZ" sz="2600" dirty="0">
                <a:cs typeface="Arial" panose="020B0604020202020204" pitchFamily="34" charset="0"/>
              </a:rPr>
              <a:t> (nízký podíl sociálních výdajů na HDP v mezinárodním srovnání)</a:t>
            </a:r>
          </a:p>
          <a:p>
            <a:pPr marL="571500" indent="-571500">
              <a:lnSpc>
                <a:spcPct val="90000"/>
              </a:lnSpc>
              <a:buFontTx/>
              <a:buChar char="o"/>
            </a:pPr>
            <a:r>
              <a:rPr lang="cs-CZ" altLang="cs-CZ" sz="2600" dirty="0">
                <a:cs typeface="Arial" panose="020B0604020202020204" pitchFamily="34" charset="0"/>
              </a:rPr>
              <a:t>Je silně </a:t>
            </a:r>
            <a:r>
              <a:rPr lang="cs-CZ" altLang="cs-CZ" sz="2600" b="1" dirty="0">
                <a:cs typeface="Arial" panose="020B0604020202020204" pitchFamily="34" charset="0"/>
              </a:rPr>
              <a:t>nezásluhová</a:t>
            </a:r>
            <a:r>
              <a:rPr lang="cs-CZ" altLang="cs-CZ" sz="2600" dirty="0">
                <a:cs typeface="Arial" panose="020B0604020202020204" pitchFamily="34" charset="0"/>
              </a:rPr>
              <a:t> (velmi slabá vazba mezi příspěvky a dávkami)</a:t>
            </a:r>
          </a:p>
        </p:txBody>
      </p:sp>
    </p:spTree>
    <p:extLst>
      <p:ext uri="{BB962C8B-B14F-4D97-AF65-F5344CB8AC3E}">
        <p14:creationId xmlns:p14="http://schemas.microsoft.com/office/powerpoint/2010/main" val="191948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F4747D-BC4F-2850-54A4-9C69091CA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315865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2C0C8D-5E55-3696-BD83-4ED282EAA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/>
                <a:latin typeface="Times New Roman" panose="02020603050405020304" pitchFamily="18" charset="0"/>
              </a:rPr>
              <a:t>Odchody do důchodu </a:t>
            </a:r>
            <a:r>
              <a:rPr lang="cs-CZ" dirty="0">
                <a:effectLst/>
                <a:latin typeface="Times New Roman" panose="02020603050405020304" pitchFamily="18" charset="0"/>
              </a:rPr>
              <a:t>v Česku:</a:t>
            </a:r>
            <a:br>
              <a:rPr lang="cs-CZ" dirty="0"/>
            </a:br>
            <a:r>
              <a:rPr lang="cs-CZ" dirty="0">
                <a:effectLst/>
                <a:latin typeface="Times New Roman" panose="02020603050405020304" pitchFamily="18" charset="0"/>
              </a:rPr>
              <a:t>role očekávání a zdravotního stavu</a:t>
            </a:r>
            <a:br>
              <a:rPr lang="cs-CZ" dirty="0"/>
            </a:br>
            <a:r>
              <a:rPr lang="cs-CZ" dirty="0">
                <a:effectLst/>
                <a:latin typeface="Times New Roman" panose="02020603050405020304" pitchFamily="18" charset="0"/>
              </a:rPr>
              <a:t>v mezinárodním srovnání</a:t>
            </a:r>
            <a:br>
              <a:rPr lang="cs-CZ" dirty="0">
                <a:effectLst/>
                <a:latin typeface="Times New Roman" panose="02020603050405020304" pitchFamily="18" charset="0"/>
              </a:rPr>
            </a:br>
            <a:br>
              <a:rPr lang="cs-CZ" dirty="0">
                <a:effectLst/>
                <a:latin typeface="Times New Roman" panose="02020603050405020304" pitchFamily="18" charset="0"/>
              </a:rPr>
            </a:br>
            <a:r>
              <a:rPr lang="cs-CZ" sz="3100" dirty="0">
                <a:effectLst/>
                <a:latin typeface="Times New Roman" panose="02020603050405020304" pitchFamily="18" charset="0"/>
              </a:rPr>
              <a:t>Studie IDEA</a:t>
            </a:r>
            <a:endParaRPr lang="cs-CZ" sz="3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15D76-9300-EEC3-3610-70F969060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2600" dirty="0">
                <a:effectLst/>
                <a:latin typeface="Times New Roman" panose="02020603050405020304" pitchFamily="18" charset="0"/>
              </a:rPr>
              <a:t>ZÁŘÍ 2020</a:t>
            </a:r>
            <a:br>
              <a:rPr lang="cs-CZ" sz="2600" dirty="0"/>
            </a:br>
            <a:r>
              <a:rPr lang="cs-CZ" sz="2600" dirty="0">
                <a:effectLst/>
                <a:latin typeface="Times New Roman" panose="02020603050405020304" pitchFamily="18" charset="0"/>
              </a:rPr>
              <a:t>FILIP PERTOLD, MIROSLAVA FEDERIČOVÁ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37537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D5765-5478-EE16-AC78-1EAD39F7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Odchody do důchodu  a pracovní síla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DFED2-C27B-FB0F-4319-75377259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345235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Česko stárne, což bude mít dlouhodobé dopady na ekonomiku a společnost. Jeden ze zásadních problémů je riziko budoucího </a:t>
            </a:r>
            <a:r>
              <a:rPr lang="cs-CZ" sz="3000" b="1" dirty="0"/>
              <a:t>ubývání</a:t>
            </a:r>
            <a:r>
              <a:rPr lang="cs-CZ" sz="3000" dirty="0"/>
              <a:t> celkového množství </a:t>
            </a:r>
            <a:r>
              <a:rPr lang="cs-CZ" sz="3000" b="1" dirty="0"/>
              <a:t>pracovní síly</a:t>
            </a:r>
            <a:r>
              <a:rPr lang="cs-CZ" sz="3000" dirty="0"/>
              <a:t>. </a:t>
            </a:r>
          </a:p>
          <a:p>
            <a:r>
              <a:rPr lang="cs-CZ" sz="3000" dirty="0">
                <a:effectLst/>
              </a:rPr>
              <a:t>Naprostá většina starších pracujících odchází do důchodu </a:t>
            </a:r>
            <a:r>
              <a:rPr lang="cs-CZ" sz="3000" b="1" dirty="0">
                <a:effectLst/>
              </a:rPr>
              <a:t>v momentě vzniku nároku </a:t>
            </a:r>
            <a:r>
              <a:rPr lang="cs-CZ" sz="3000" dirty="0">
                <a:effectLst/>
              </a:rPr>
              <a:t>na starobní důchod, ať už na předčasný nebo standardní. </a:t>
            </a:r>
          </a:p>
          <a:p>
            <a:r>
              <a:rPr lang="cs-CZ" sz="3000" dirty="0">
                <a:effectLst/>
              </a:rPr>
              <a:t>Pouze velmi </a:t>
            </a:r>
            <a:r>
              <a:rPr lang="cs-CZ" sz="3000" b="1" dirty="0">
                <a:effectLst/>
              </a:rPr>
              <a:t>malé procento </a:t>
            </a:r>
            <a:r>
              <a:rPr lang="cs-CZ" sz="3000" dirty="0">
                <a:effectLst/>
              </a:rPr>
              <a:t>pracujících odchází až po vzniku nároku na důchod.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88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9A3DD-18EC-78CA-D9FD-BFE23ECE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Ochota pracovat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C5CA2-EEA2-B7E1-8590-BAAFA12D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effectLst/>
                <a:latin typeface="Times New Roman" panose="02020603050405020304" pitchFamily="18" charset="0"/>
              </a:rPr>
              <a:t>Ve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věku 50-61 </a:t>
            </a:r>
            <a:r>
              <a:rPr lang="cs-CZ" dirty="0">
                <a:effectLst/>
                <a:latin typeface="Times New Roman" panose="02020603050405020304" pitchFamily="18" charset="0"/>
              </a:rPr>
              <a:t>let deklaruje vysokou pravděpodobnost pracovat po dosažení věku 63 let až polovina pracujících mužů a čtvrtina žen. Tyto hodnoty jsou velmi podobné jako v Německu, ale nižší než ve Skandinávii</a:t>
            </a:r>
            <a:endParaRPr lang="cs-CZ" dirty="0"/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V Česku dokumentujeme vysoký podíl těch, kteří i přes dřívější očekávání pracovat poté ve věku 63 let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nepracují</a:t>
            </a:r>
            <a:r>
              <a:rPr lang="cs-CZ" dirty="0">
                <a:effectLst/>
                <a:latin typeface="Times New Roman" panose="02020603050405020304" pitchFamily="18" charset="0"/>
              </a:rPr>
              <a:t>. Pracujících s deklarovaným vysokým očekáváním pracovat je tedy přibližně jenom jedna třetina. Tato neochota pracovat navzdory dřívějším očekáváním se zdá být v Evropě ojedinělá. Situace v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Německu</a:t>
            </a:r>
            <a:r>
              <a:rPr lang="cs-CZ" dirty="0">
                <a:effectLst/>
                <a:latin typeface="Times New Roman" panose="02020603050405020304" pitchFamily="18" charset="0"/>
              </a:rPr>
              <a:t> a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Skandinávii </a:t>
            </a:r>
            <a:r>
              <a:rPr lang="cs-CZ" dirty="0">
                <a:effectLst/>
                <a:latin typeface="Times New Roman" panose="02020603050405020304" pitchFamily="18" charset="0"/>
              </a:rPr>
              <a:t>ukazuje přibližně až 75 procent pracujících starších 63 let s dřívější deklarovanou ochotou pracovat.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2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B94CC-0C6A-44A8-BDFC-C722B156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9103B-DD30-43A6-B61A-670F908B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Lidé </a:t>
            </a:r>
            <a:r>
              <a:rPr lang="cs-CZ" b="1" dirty="0"/>
              <a:t>žijí déle </a:t>
            </a:r>
            <a:r>
              <a:rPr lang="cs-CZ" dirty="0"/>
              <a:t>a jsou déle zdraví → mohli by odcházet do důchodu později</a:t>
            </a:r>
          </a:p>
          <a:p>
            <a:r>
              <a:rPr lang="cs-CZ" dirty="0"/>
              <a:t>Společnost je </a:t>
            </a:r>
            <a:r>
              <a:rPr lang="cs-CZ" b="1" dirty="0"/>
              <a:t>bohatší</a:t>
            </a:r>
            <a:r>
              <a:rPr lang="cs-CZ" dirty="0"/>
              <a:t> → může si dovolit lidem dopřát delší období volného času na konci jejich pracovního života</a:t>
            </a:r>
          </a:p>
          <a:p>
            <a:r>
              <a:rPr lang="cs-CZ" b="1" dirty="0"/>
              <a:t>Cílem penzí </a:t>
            </a:r>
            <a:r>
              <a:rPr lang="cs-CZ" dirty="0"/>
              <a:t>již tak není eliminovat neproduktivní pracovníky, ale plní také sociální funkci dělby dospělého života na roky práce a roky volného času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730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8A606-DF24-F8C8-C660-74D0CFB6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Pobídky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43CAC-F5D6-AFB9-15D7-FBE559C3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effectLst/>
                <a:latin typeface="Times New Roman" panose="02020603050405020304" pitchFamily="18" charset="0"/>
              </a:rPr>
              <a:t>Především varující je, že i vysoce kvalifikované profese a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vysokoškoláci</a:t>
            </a:r>
            <a:r>
              <a:rPr lang="cs-CZ" dirty="0">
                <a:effectLst/>
                <a:latin typeface="Times New Roman" panose="02020603050405020304" pitchFamily="18" charset="0"/>
              </a:rPr>
              <a:t> odcházejí v průměru z trhu práce výrazně dříve, než původně plánovali. Pouze 40 procent z 63 letých vysokoškoláků pracuje, ačkoli ve věku 55 let plánovali, že pracovat budou.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Podíl pracujících ve věku 50 až 61 let, kteří subjektivně pociťují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zdravotní problémy</a:t>
            </a:r>
            <a:r>
              <a:rPr lang="cs-CZ" dirty="0">
                <a:effectLst/>
                <a:latin typeface="Times New Roman" panose="02020603050405020304" pitchFamily="18" charset="0"/>
              </a:rPr>
              <a:t>, je přibližně 25 procent s tím, že existují výrazné rozdíly mezi skupinami s různou úrovní vzdělání, případně s různým zaměstnáním.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V Česku dokumentovaný výrazně vyšší podíl předčasných odchodů z trhu práce není ovlivněn vzdělanostní ani zaměstnaneckou strukturou společnosti, ani subjektivním zdravotním stavem, ale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možností pobírání </a:t>
            </a:r>
            <a:r>
              <a:rPr lang="cs-CZ" dirty="0">
                <a:effectLst/>
                <a:latin typeface="Times New Roman" panose="02020603050405020304" pitchFamily="18" charset="0"/>
              </a:rPr>
              <a:t>starobního důchodu v dřívějším věku.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37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998DC4-0993-1B1F-6086-357BE5A9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47126"/>
            <a:ext cx="8963025" cy="636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12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C28ACA-2984-4941-3251-9426F9EC7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92776"/>
            <a:ext cx="8963025" cy="607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054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06F6B4-E948-35B5-2304-0F96D645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 anchor="ctr">
            <a:normAutofit/>
          </a:bodyPr>
          <a:lstStyle/>
          <a:p>
            <a:r>
              <a:rPr lang="cs-CZ" dirty="0"/>
              <a:t>OECD (2021): </a:t>
            </a:r>
            <a:r>
              <a:rPr lang="cs-CZ" dirty="0" err="1"/>
              <a:t>Pensions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glance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676B7D-A569-2AB0-614B-C9B0F768F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1508700"/>
            <a:ext cx="6480720" cy="5168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946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F876841-CC01-5AAC-28F6-96E4AE3B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79" y="68263"/>
            <a:ext cx="8147242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846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56FDF2-887B-4B3E-B413-57DE59F8E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05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6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EE1C137-6735-6F9C-3D78-4C9B95989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54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981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9352417-AEFC-F128-25FA-02BDADBB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8" y="68263"/>
            <a:ext cx="809816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757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AB721F-9D06-67D3-EE6C-21D970CC6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827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746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AD41936-8362-E427-E575-632FAE367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DODATKY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19EDECE-3340-31CF-6075-EF6889541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80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80B6F-E0CE-4D49-9177-33380A3B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663279-647F-432B-9478-1E1451E5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Penzijní systém </a:t>
            </a:r>
            <a:r>
              <a:rPr lang="cs-CZ" dirty="0"/>
              <a:t>tak tvoří důležitou součást sociálního a ekonomického systému</a:t>
            </a:r>
          </a:p>
          <a:p>
            <a:r>
              <a:rPr lang="cs-CZ" dirty="0"/>
              <a:t>Klíčová je otázka </a:t>
            </a:r>
            <a:r>
              <a:rPr lang="cs-CZ" b="1" dirty="0"/>
              <a:t>robustnosti </a:t>
            </a:r>
            <a:r>
              <a:rPr lang="cs-CZ" dirty="0"/>
              <a:t>jednotlivých forem reciprocity</a:t>
            </a:r>
          </a:p>
          <a:p>
            <a:r>
              <a:rPr lang="cs-CZ" dirty="0"/>
              <a:t>Diskuse ohledně penzí může být zavádějící, pokud se koncentruje pouze na její finanční aspekty; větší smysl dává zaměřit se na tvorbu </a:t>
            </a:r>
            <a:r>
              <a:rPr lang="cs-CZ" b="1" dirty="0"/>
              <a:t>výstupu</a:t>
            </a:r>
            <a:r>
              <a:rPr lang="cs-CZ" dirty="0"/>
              <a:t> a jeho distribuci</a:t>
            </a:r>
          </a:p>
        </p:txBody>
      </p:sp>
    </p:spTree>
    <p:extLst>
      <p:ext uri="{BB962C8B-B14F-4D97-AF65-F5344CB8AC3E}">
        <p14:creationId xmlns:p14="http://schemas.microsoft.com/office/powerpoint/2010/main" val="2801716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2B95E8-2C14-1E63-9C80-C23EDAFCA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557014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50EEA-3810-8489-8659-7CD660346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Možnosti reformy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096232-128A-2FFB-EC1F-B28CB3D21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cs-CZ" altLang="cs-CZ"/>
              <a:t>Nedělat nic</a:t>
            </a:r>
          </a:p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cs-CZ" altLang="cs-CZ"/>
              <a:t>Parametrická reforma</a:t>
            </a:r>
          </a:p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cs-CZ" altLang="cs-CZ"/>
              <a:t>Systémová reforma</a:t>
            </a:r>
          </a:p>
        </p:txBody>
      </p:sp>
    </p:spTree>
    <p:extLst>
      <p:ext uri="{BB962C8B-B14F-4D97-AF65-F5344CB8AC3E}">
        <p14:creationId xmlns:p14="http://schemas.microsoft.com/office/powerpoint/2010/main" val="1287996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4FD2643-22E4-1290-70FC-3380D60FA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200" dirty="0"/>
              <a:t>Příklad: Německo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5E97221-2A65-3B64-7564-68BC5C538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800" dirty="0">
                <a:latin typeface="Times New Roman" panose="02020603050405020304" pitchFamily="18" charset="0"/>
              </a:rPr>
              <a:t>„</a:t>
            </a:r>
            <a:r>
              <a:rPr lang="cs-CZ" altLang="cs-CZ" sz="2800" i="1" dirty="0">
                <a:latin typeface="Times New Roman" panose="02020603050405020304" pitchFamily="18" charset="0"/>
              </a:rPr>
              <a:t>Německý systém důchodového pojištění začal jako plně fondový systém s povinným věkem odchodu do důchodu 70 let, kdy očekávaná délka dožití u mužů byla méně jak 45 let. V současnosti je očekávaná délka dožití pro muže více jak 75 let, ale průměrný věk odchodu do důchodu je méně než 60 let a ještě méně ve Východním Německu</a:t>
            </a:r>
            <a:r>
              <a:rPr lang="cs-CZ" altLang="cs-CZ" sz="2800" dirty="0">
                <a:latin typeface="Times New Roman" panose="02020603050405020304" pitchFamily="18" charset="0"/>
              </a:rPr>
              <a:t>.“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                         (</a:t>
            </a:r>
            <a:r>
              <a:rPr lang="cs-CZ" altLang="cs-CZ" sz="2400" dirty="0" err="1">
                <a:latin typeface="Times New Roman" panose="02020603050405020304" pitchFamily="18" charset="0"/>
              </a:rPr>
              <a:t>Boersch-Supan</a:t>
            </a:r>
            <a:r>
              <a:rPr lang="cs-CZ" altLang="cs-CZ" sz="2400" dirty="0">
                <a:latin typeface="Times New Roman" panose="02020603050405020304" pitchFamily="18" charset="0"/>
              </a:rPr>
              <a:t>, </a:t>
            </a:r>
            <a:r>
              <a:rPr lang="cs-CZ" altLang="cs-CZ" sz="2400" dirty="0" err="1">
                <a:latin typeface="Times New Roman" panose="02020603050405020304" pitchFamily="18" charset="0"/>
              </a:rPr>
              <a:t>Wilke</a:t>
            </a:r>
            <a:r>
              <a:rPr lang="cs-CZ" altLang="cs-CZ" sz="2400" dirty="0">
                <a:latin typeface="Times New Roman" panose="02020603050405020304" pitchFamily="18" charset="0"/>
              </a:rPr>
              <a:t> 2004, p.4).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>
              <a:latin typeface="Times New Roman" panose="02020603050405020304" pitchFamily="18" charset="0"/>
            </a:endParaRPr>
          </a:p>
          <a:p>
            <a:endParaRPr lang="cs-CZ" altLang="cs-CZ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13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0A82207-5EEB-CC18-DFC1-6B88A4937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Jaké jsou další možnosti?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E2AC73A-B749-D48C-3424-2E2E0D931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/>
              <a:t>Pokud nejsem ochoten/schopen zvyšovat věk odchodu do penze, co mohu udělat: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cs-CZ" altLang="cs-CZ"/>
              <a:t>zvyšovat daně, soc. pojištění, zadlužení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cs-CZ" altLang="cs-CZ"/>
              <a:t>snižovat průměrný důchod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cs-CZ" altLang="cs-CZ"/>
              <a:t>zásadně reformovat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792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6BE233B-EA2D-6428-C746-594EA57D8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r>
              <a:rPr lang="cs-CZ" altLang="cs-CZ" sz="4000"/>
              <a:t>Jak drahý je český penzijní systém?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2CCD9654-6E29-6022-5DF1-2AC5958575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65338"/>
            <a:ext cx="8147050" cy="3716337"/>
          </a:xfrm>
          <a:noFill/>
        </p:spPr>
      </p:pic>
    </p:spTree>
    <p:extLst>
      <p:ext uri="{BB962C8B-B14F-4D97-AF65-F5344CB8AC3E}">
        <p14:creationId xmlns:p14="http://schemas.microsoft.com/office/powerpoint/2010/main" val="484895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D6B74D9-A812-E2E3-9472-026AD16A0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Co znamená zásadně reformovat?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F3AE1E7-DA64-E9EF-BDA6-91495C53C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Pokud přijmeme tezi, že v současných PAYG penzijních systémech je politicky velmi obtížné (a nákladné) prosadit žádoucí zvyšování věkové hranice, potom…..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…..může být politicky zajímavé začít pracovat s tezí „je nutné provést penzijní reformu“ a zamlžit tak reálné dopady reformy na konkrétní skupiny obyvatel/voličů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24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2400" dirty="0">
                <a:latin typeface="Times New Roman" panose="02020603050405020304" pitchFamily="18" charset="0"/>
              </a:rPr>
              <a:t>„Stárnutí je využíváno jako neutrální, ne-ideologický a apolitický podtext pro legitimizaci redukcí ve veřejných a obzvláště sociálních výdajích.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2400" dirty="0">
                <a:latin typeface="Times New Roman" panose="02020603050405020304" pitchFamily="18" charset="0"/>
              </a:rPr>
              <a:t>Předpoklad “příliš mnoho starých lidí“ implikuje nutnost potřeby a urgence reformy důchodového zabezpečení.“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2400" dirty="0">
                <a:latin typeface="Times New Roman" panose="02020603050405020304" pitchFamily="18" charset="0"/>
              </a:rPr>
              <a:t>					(</a:t>
            </a:r>
            <a:r>
              <a:rPr lang="cs-CZ" altLang="en-US" sz="2400" dirty="0" err="1">
                <a:latin typeface="Times New Roman" panose="02020603050405020304" pitchFamily="18" charset="0"/>
              </a:rPr>
              <a:t>Mullan</a:t>
            </a:r>
            <a:r>
              <a:rPr lang="cs-CZ" altLang="en-US" sz="2400" dirty="0">
                <a:latin typeface="Times New Roman" panose="02020603050405020304" pitchFamily="18" charset="0"/>
              </a:rPr>
              <a:t> 2000, p. 93)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23963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3B57F14-E156-5B7B-D6C8-200E09C63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Proč tedy zásadní reformu?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74E033B-A22E-1E95-537D-6C276F61D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Arial" panose="020B0604020202020204" pitchFamily="34" charset="0"/>
              </a:rPr>
              <a:t>→   </a:t>
            </a:r>
            <a:r>
              <a:rPr lang="cs-CZ" altLang="cs-CZ" dirty="0"/>
              <a:t> protože musíme bojovat s důsledky stárnutí populace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……nebo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→   nejsme schopni/ochotni posunovat věkovou hranici v PAYG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….. nebo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Arial" panose="020B0604020202020204" pitchFamily="34" charset="0"/>
              </a:rPr>
              <a:t>→ jiné důvody… (zásluhovost, diverzifikace, rozvoj FT)</a:t>
            </a:r>
          </a:p>
        </p:txBody>
      </p:sp>
    </p:spTree>
    <p:extLst>
      <p:ext uri="{BB962C8B-B14F-4D97-AF65-F5344CB8AC3E}">
        <p14:creationId xmlns:p14="http://schemas.microsoft.com/office/powerpoint/2010/main" val="18285127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89BA5F8-FE35-8D20-0BE5-F7E2279E5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22824921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26A7962-5BBE-92B7-DCB2-DF763F619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Zásluhovost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D232A2D-B88D-A031-C22D-BA4D246BF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800" dirty="0"/>
              <a:t>Je faktem, že v současné podobě je penzijní systém ČR extrémně přerozdělující a </a:t>
            </a:r>
            <a:r>
              <a:rPr lang="cs-CZ" altLang="cs-CZ" sz="2800" b="1" dirty="0"/>
              <a:t>nezásluhový </a:t>
            </a:r>
            <a:r>
              <a:rPr lang="cs-CZ" altLang="cs-CZ" sz="2800" dirty="0"/>
              <a:t>→ právě proto je relativně levný a sociálně účinný (brání chudobě při relativně nízkých nákladech)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/>
              <a:t>Posilování funkce zásluhovosti znamená buď menší sociální účinnost (vyšší chudoba) nebo zdražení systému. </a:t>
            </a:r>
          </a:p>
        </p:txBody>
      </p:sp>
    </p:spTree>
    <p:extLst>
      <p:ext uri="{BB962C8B-B14F-4D97-AF65-F5344CB8AC3E}">
        <p14:creationId xmlns:p14="http://schemas.microsoft.com/office/powerpoint/2010/main" val="18654207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01C28370-3667-3FDE-B9E6-7A10B900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Historie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65BA11D6-975B-0E22-2D1F-964F774C6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en-US" sz="2800" dirty="0"/>
              <a:t>Důchodové systémy </a:t>
            </a:r>
            <a:r>
              <a:rPr lang="cs-CZ" altLang="en-US" sz="2800" b="1" dirty="0"/>
              <a:t>vznikaly</a:t>
            </a:r>
            <a:r>
              <a:rPr lang="cs-CZ" altLang="en-US" sz="2800" dirty="0"/>
              <a:t> ve vyspělých zemích na konci 19. a na počátku 20. století – Německo (1889); Anglie (1910); Československo (1924)</a:t>
            </a:r>
          </a:p>
          <a:p>
            <a:r>
              <a:rPr lang="cs-CZ" altLang="en-US" sz="2800" dirty="0"/>
              <a:t>Příčinou byl </a:t>
            </a:r>
            <a:r>
              <a:rPr lang="cs-CZ" altLang="en-US" sz="2800" b="1" dirty="0"/>
              <a:t>růst starých osob </a:t>
            </a:r>
            <a:r>
              <a:rPr lang="cs-CZ" altLang="en-US" sz="2800" dirty="0"/>
              <a:t>(ve městech) bez příjmu a bez rodiny.</a:t>
            </a:r>
          </a:p>
          <a:p>
            <a:r>
              <a:rPr lang="cs-CZ" altLang="en-US" sz="2800" dirty="0"/>
              <a:t>Po 2. světové válce → </a:t>
            </a:r>
            <a:r>
              <a:rPr lang="cs-CZ" altLang="en-US" sz="2800" b="1" dirty="0"/>
              <a:t>eskalace</a:t>
            </a:r>
            <a:r>
              <a:rPr lang="cs-CZ" altLang="en-US" sz="2800" dirty="0"/>
              <a:t> výdajů na důchodové systémy ve vyspělých zemích</a:t>
            </a:r>
          </a:p>
          <a:p>
            <a:r>
              <a:rPr lang="cs-CZ" altLang="en-US" sz="2800" dirty="0"/>
              <a:t>Vyšší výdaje na důchody vedou k vyšším odvodům z mezd → je příčinnou </a:t>
            </a:r>
            <a:r>
              <a:rPr lang="cs-CZ" altLang="en-US" sz="2800" b="1" dirty="0"/>
              <a:t>demografie nebo hospodářská politika?</a:t>
            </a:r>
          </a:p>
        </p:txBody>
      </p:sp>
    </p:spTree>
    <p:extLst>
      <p:ext uri="{BB962C8B-B14F-4D97-AF65-F5344CB8AC3E}">
        <p14:creationId xmlns:p14="http://schemas.microsoft.com/office/powerpoint/2010/main" val="221045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A6BAD-18AE-467A-8785-01C11682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Zombie </a:t>
            </a:r>
            <a:r>
              <a:rPr lang="cs-CZ" dirty="0" err="1"/>
              <a:t>economics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B4F0E-5450-40D4-B1F0-0D5A5269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PAYG</a:t>
            </a:r>
            <a:r>
              <a:rPr lang="cs-CZ" dirty="0"/>
              <a:t> důchodové systémy (které platí penze dnešních důchodců z příspěvků dnešních zaměstnanců) jsou finanční letadla</a:t>
            </a:r>
          </a:p>
          <a:p>
            <a:r>
              <a:rPr lang="cs-CZ" b="1" dirty="0"/>
              <a:t>Fondové</a:t>
            </a:r>
            <a:r>
              <a:rPr lang="cs-CZ" dirty="0"/>
              <a:t> důchodové systémy (které platí penze z fondů naakumulovaných v dřívějších letech) dělají důchodce nezávislé na státu a na populačním stárnutí</a:t>
            </a:r>
          </a:p>
        </p:txBody>
      </p:sp>
    </p:spTree>
    <p:extLst>
      <p:ext uri="{BB962C8B-B14F-4D97-AF65-F5344CB8AC3E}">
        <p14:creationId xmlns:p14="http://schemas.microsoft.com/office/powerpoint/2010/main" val="2403611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B665C65-91C1-AD26-302D-FC4AFA425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Shrnutí debaty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9CD052E-EB7A-8A3B-2350-54CA09BDD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sz="2800"/>
              <a:t>1) Nejdůležitější je efektivní vláda a ekonomický růst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800"/>
              <a:t>2) Diskuse ohledně PAYG a fondového jsou až podružné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800"/>
              <a:t>3) Dobrá penzijní schémata mnohou mít mnoho podob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800"/>
              <a:t>4) Existuje problém ve financování penzí, ovšem ne krize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80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D9F91F5F-183F-75EF-3D9C-FBCF617E6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37288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/>
              <a:t>Zdroj: N. Barr – P. Diamond (2008): Reforming Pensions. </a:t>
            </a:r>
          </a:p>
        </p:txBody>
      </p:sp>
    </p:spTree>
    <p:extLst>
      <p:ext uri="{BB962C8B-B14F-4D97-AF65-F5344CB8AC3E}">
        <p14:creationId xmlns:p14="http://schemas.microsoft.com/office/powerpoint/2010/main" val="164008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5BA62D3-F986-C43E-9578-D1D6325F9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106488"/>
          </a:xfrm>
        </p:spPr>
        <p:txBody>
          <a:bodyPr/>
          <a:lstStyle/>
          <a:p>
            <a:r>
              <a:rPr lang="cs-CZ" altLang="cs-CZ" sz="4000"/>
              <a:t>Nejen důchody, ale i zdravotnictví…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77E58DF8-6971-4061-8F26-ED93BC04F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08725"/>
            <a:ext cx="642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Zdroj: VÚPSV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115CDC77-782B-6585-8DB0-6E635B7259F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/>
          <a:stretch>
            <a:fillRect/>
          </a:stretch>
        </p:blipFill>
        <p:spPr>
          <a:xfrm>
            <a:off x="1331913" y="1844675"/>
            <a:ext cx="5472112" cy="4530725"/>
          </a:xfrm>
          <a:noFill/>
        </p:spPr>
      </p:pic>
    </p:spTree>
    <p:extLst>
      <p:ext uri="{BB962C8B-B14F-4D97-AF65-F5344CB8AC3E}">
        <p14:creationId xmlns:p14="http://schemas.microsoft.com/office/powerpoint/2010/main" val="2787839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BA4043D-926D-BD3F-8CB0-C996D0B1D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Důchodci</a:t>
            </a:r>
            <a:r>
              <a:rPr lang="cs-CZ" altLang="cs-CZ"/>
              <a:t>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A29CF6E-CF8C-FF2F-6DC3-632B5E0CF3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200" i="1"/>
              <a:t>„Průměrný věk starobního důchodce: 70 let. Průměrný věk invalidního důchodce: 57 let.“ MPSV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200" i="1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i="1"/>
              <a:t>„Odhaduje se, že až polovina z ročních nákladů na zdravotnictví se spotřebuje na léčení těch, kteří ten rok zemřou“ I. Možný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200" i="1"/>
          </a:p>
          <a:p>
            <a:pPr>
              <a:buFont typeface="Wingdings" panose="05000000000000000000" pitchFamily="2" charset="2"/>
              <a:buNone/>
            </a:pPr>
            <a:endParaRPr lang="cs-CZ" altLang="cs-CZ" sz="2200" i="1"/>
          </a:p>
        </p:txBody>
      </p:sp>
      <p:graphicFrame>
        <p:nvGraphicFramePr>
          <p:cNvPr id="107548" name="Group 28">
            <a:extLst>
              <a:ext uri="{FF2B5EF4-FFF2-40B4-BE49-F238E27FC236}">
                <a16:creationId xmlns:a16="http://schemas.microsoft.com/office/drawing/2014/main" id="{AAEF93D6-ECCD-1D29-A2D8-7DF6E7BF3AC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3438" y="2133600"/>
          <a:ext cx="4038600" cy="4032251"/>
        </p:xfrm>
        <a:graphic>
          <a:graphicData uri="http://schemas.openxmlformats.org/drawingml/2006/table">
            <a:tbl>
              <a:tblPr/>
              <a:tblGrid>
                <a:gridCol w="273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Důchodci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(starobní + invalidní)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Děti a studenti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Zaměstnaní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Nezaměstnaní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Ostatní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0443" name="Text Box 27">
            <a:extLst>
              <a:ext uri="{FF2B5EF4-FFF2-40B4-BE49-F238E27FC236}">
                <a16:creationId xmlns:a16="http://schemas.microsoft.com/office/drawing/2014/main" id="{0EACE176-C4F6-E373-D1F8-022B01E04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557338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u="sng"/>
              <a:t>Tabulka: Populace ČR 08</a:t>
            </a:r>
            <a:r>
              <a:rPr lang="cs-CZ" altLang="cs-CZ" sz="2000" u="sng"/>
              <a:t> </a:t>
            </a:r>
            <a:r>
              <a:rPr lang="cs-CZ" altLang="cs-CZ" sz="1600" u="sng"/>
              <a:t>(tis.osob)</a:t>
            </a:r>
          </a:p>
        </p:txBody>
      </p:sp>
    </p:spTree>
    <p:extLst>
      <p:ext uri="{BB962C8B-B14F-4D97-AF65-F5344CB8AC3E}">
        <p14:creationId xmlns:p14="http://schemas.microsoft.com/office/powerpoint/2010/main" val="17457762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757BA25-7881-1A6B-C953-B7DFEE4F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Pracovat či nepracovat?</a:t>
            </a:r>
            <a:br>
              <a:rPr lang="cs-CZ" altLang="cs-CZ" sz="3000" i="1" u="sng"/>
            </a:br>
            <a:r>
              <a:rPr lang="cs-CZ" altLang="cs-CZ" sz="3000" i="1"/>
              <a:t>. </a:t>
            </a:r>
            <a:br>
              <a:rPr lang="cs-CZ" altLang="cs-CZ" sz="3000" i="1"/>
            </a:br>
            <a:endParaRPr lang="cs-CZ" altLang="cs-CZ" sz="1700" i="1"/>
          </a:p>
        </p:txBody>
      </p:sp>
      <p:pic>
        <p:nvPicPr>
          <p:cNvPr id="61443" name="Picture 3" descr="0">
            <a:extLst>
              <a:ext uri="{FF2B5EF4-FFF2-40B4-BE49-F238E27FC236}">
                <a16:creationId xmlns:a16="http://schemas.microsoft.com/office/drawing/2014/main" id="{38FB8D07-F911-9356-9F28-BC6F4B970C42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19313"/>
            <a:ext cx="4038600" cy="3609975"/>
          </a:xfrm>
          <a:noFill/>
        </p:spPr>
      </p:pic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D00D8525-B96D-7435-4A98-7561143B036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2190750"/>
          <a:ext cx="3960812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25271" imgH="8419048" progId="MSPhotoEd.3">
                  <p:embed/>
                </p:oleObj>
              </mc:Choice>
              <mc:Fallback>
                <p:oleObj r:id="rId3" imgW="5525271" imgH="8419048" progId="MSPhotoEd.3">
                  <p:embed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D00D8525-B96D-7435-4A98-7561143B0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5490"/>
                      <a:stretch>
                        <a:fillRect/>
                      </a:stretch>
                    </p:blipFill>
                    <p:spPr bwMode="auto">
                      <a:xfrm>
                        <a:off x="4643438" y="2190750"/>
                        <a:ext cx="3960812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1746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D1B2834-88C4-8668-60FF-036336075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381572"/>
            <a:ext cx="8963025" cy="6094856"/>
          </a:xfrm>
          <a:noFill/>
        </p:spPr>
      </p:pic>
    </p:spTree>
    <p:extLst>
      <p:ext uri="{BB962C8B-B14F-4D97-AF65-F5344CB8AC3E}">
        <p14:creationId xmlns:p14="http://schemas.microsoft.com/office/powerpoint/2010/main" val="10821295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DAF7E-9512-D4AD-9288-9CD77FE8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OECD (2023)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E8B5B-242D-0E98-7D50-252C0096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B5CE5E-D03B-9843-8E0F-82DE02A7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457"/>
            <a:ext cx="9144000" cy="35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3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7B7F58-03EA-E79E-24E1-FE8584CC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7" y="68263"/>
            <a:ext cx="884404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0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1886B-F8AE-4181-9F32-76F70BF0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squirrels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E1EB4-7289-422E-9E47-5479F604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/>
              <a:t>Klíčový </a:t>
            </a:r>
            <a:r>
              <a:rPr lang="cs-CZ" b="1" dirty="0"/>
              <a:t>problém</a:t>
            </a:r>
            <a:r>
              <a:rPr lang="cs-CZ" dirty="0"/>
              <a:t> důchodců je, jak si zabezpečit nárok na produkci v jejich pozdních letech života</a:t>
            </a:r>
          </a:p>
          <a:p>
            <a:r>
              <a:rPr lang="cs-CZ" dirty="0"/>
              <a:t>Jsou dvě (a pouze dvě) možnosti:</a:t>
            </a:r>
          </a:p>
          <a:p>
            <a:pPr marL="914400" lvl="1" indent="-514350">
              <a:buAutoNum type="alphaLcParenR"/>
            </a:pPr>
            <a:r>
              <a:rPr lang="cs-CZ" sz="3200" b="1" dirty="0"/>
              <a:t>Skladovat</a:t>
            </a:r>
            <a:r>
              <a:rPr lang="cs-CZ" sz="3200" dirty="0"/>
              <a:t> produkci během produktivních let</a:t>
            </a:r>
          </a:p>
          <a:p>
            <a:pPr marL="914400" lvl="1" indent="-514350">
              <a:buAutoNum type="alphaLcParenR"/>
            </a:pPr>
            <a:r>
              <a:rPr lang="cs-CZ" sz="3200" b="1" dirty="0"/>
              <a:t>Vytvořit si nárok </a:t>
            </a:r>
            <a:r>
              <a:rPr lang="cs-CZ" sz="3200" dirty="0"/>
              <a:t>na budoucí produkci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60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5E009-7EBA-474F-846F-6973E759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Nároky na budoucí produkci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DC256-D9A3-4936-A5D1-D76F07A1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Skladování</a:t>
            </a:r>
            <a:r>
              <a:rPr lang="cs-CZ" dirty="0"/>
              <a:t> současné produkce u lidí je na rozdíl od veverek </a:t>
            </a:r>
            <a:r>
              <a:rPr lang="cs-CZ" b="1" dirty="0"/>
              <a:t>nepraktické</a:t>
            </a:r>
            <a:r>
              <a:rPr lang="cs-CZ" dirty="0"/>
              <a:t> (náklady, nejistota, služby)</a:t>
            </a:r>
          </a:p>
          <a:p>
            <a:r>
              <a:rPr lang="cs-CZ" dirty="0"/>
              <a:t>Klíčové je tedy zajistit si </a:t>
            </a:r>
            <a:r>
              <a:rPr lang="cs-CZ" b="1" dirty="0"/>
              <a:t>nárok</a:t>
            </a:r>
            <a:r>
              <a:rPr lang="cs-CZ" dirty="0"/>
              <a:t> na budoucí produkci. Jsou dvě metody:</a:t>
            </a:r>
          </a:p>
          <a:p>
            <a:pPr marL="914400" lvl="1" indent="-514350">
              <a:buAutoNum type="alphaLcParenR"/>
            </a:pPr>
            <a:r>
              <a:rPr lang="cs-CZ" sz="3200" dirty="0"/>
              <a:t>Shromáždit kupu peněz (</a:t>
            </a:r>
            <a:r>
              <a:rPr lang="cs-CZ" sz="3200" b="1" dirty="0"/>
              <a:t>fondový</a:t>
            </a:r>
            <a:r>
              <a:rPr lang="cs-CZ" sz="3200" dirty="0"/>
              <a:t>)</a:t>
            </a:r>
          </a:p>
          <a:p>
            <a:pPr marL="914400" lvl="1" indent="-514350">
              <a:buAutoNum type="alphaLcParenR"/>
            </a:pPr>
            <a:r>
              <a:rPr lang="cs-CZ" sz="3200" dirty="0"/>
              <a:t>Získat slib (od dětí, vlády)   (</a:t>
            </a:r>
            <a:r>
              <a:rPr lang="cs-CZ" sz="3200" b="1" dirty="0"/>
              <a:t>PAYG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06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18BF1-D3B8-4572-9CA2-5FDA6F19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reciprocita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D37EF-111B-48EA-BDA8-DD1C42E4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Case study: </a:t>
            </a:r>
            <a:r>
              <a:rPr lang="cs-CZ" dirty="0"/>
              <a:t>ostrovní ekonomika</a:t>
            </a:r>
          </a:p>
          <a:p>
            <a:pPr marL="0" indent="0">
              <a:buNone/>
            </a:pPr>
            <a:r>
              <a:rPr lang="cs-CZ" b="1" dirty="0"/>
              <a:t>Případ 1: </a:t>
            </a:r>
            <a:r>
              <a:rPr lang="cs-CZ" dirty="0"/>
              <a:t>Ekonomika pouze s jednou komoditou ovoce, které roste na stromě</a:t>
            </a:r>
          </a:p>
          <a:p>
            <a:pPr marL="0" indent="0">
              <a:buNone/>
            </a:pPr>
            <a:r>
              <a:rPr lang="cs-CZ" b="1" dirty="0"/>
              <a:t>Případ 2:</a:t>
            </a:r>
            <a:r>
              <a:rPr lang="cs-CZ" dirty="0"/>
              <a:t> Ekonomika s dvěma komoditami: ovoce a skořápky z mušlí</a:t>
            </a:r>
          </a:p>
          <a:p>
            <a:pPr marL="0" indent="0">
              <a:buNone/>
            </a:pPr>
            <a:r>
              <a:rPr lang="cs-CZ" b="1" dirty="0"/>
              <a:t>Případ 3:</a:t>
            </a:r>
            <a:r>
              <a:rPr lang="cs-CZ" dirty="0"/>
              <a:t> Jídlo a žebříky</a:t>
            </a:r>
          </a:p>
        </p:txBody>
      </p:sp>
    </p:spTree>
    <p:extLst>
      <p:ext uri="{BB962C8B-B14F-4D97-AF65-F5344CB8AC3E}">
        <p14:creationId xmlns:p14="http://schemas.microsoft.com/office/powerpoint/2010/main" val="3998587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2301</Words>
  <Application>Microsoft Office PowerPoint</Application>
  <PresentationFormat>Předvádění na obrazovce (4:3)</PresentationFormat>
  <Paragraphs>231</Paragraphs>
  <Slides>66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Calibri</vt:lpstr>
      <vt:lpstr>Garamond</vt:lpstr>
      <vt:lpstr>Times New Roman</vt:lpstr>
      <vt:lpstr>Wingdings</vt:lpstr>
      <vt:lpstr>Motiv systému Office</vt:lpstr>
      <vt:lpstr>MSPhotoEd.3</vt:lpstr>
      <vt:lpstr>5. PENZIJNÍ SYSTÉMY</vt:lpstr>
      <vt:lpstr>Barr (2021): Pension Design and the Failed Economics of Squirrels</vt:lpstr>
      <vt:lpstr>Historie penzijních systémů</vt:lpstr>
      <vt:lpstr>Současnost</vt:lpstr>
      <vt:lpstr>Souvislosti</vt:lpstr>
      <vt:lpstr>Zombie economics</vt:lpstr>
      <vt:lpstr>Economics of squirrels</vt:lpstr>
      <vt:lpstr>Nároky na budoucí produkci</vt:lpstr>
      <vt:lpstr>Jak funguje reciprocita</vt:lpstr>
      <vt:lpstr>Dopad populačního stárnutí</vt:lpstr>
      <vt:lpstr>Zpátky k ekonomii</vt:lpstr>
      <vt:lpstr>Čtyři řešení (v uzavřené ekonomice)</vt:lpstr>
      <vt:lpstr>Design penzijních systémů</vt:lpstr>
      <vt:lpstr>Strategické růstové politiky</vt:lpstr>
      <vt:lpstr>Jak spolehlivá je reciprocita?</vt:lpstr>
      <vt:lpstr>Zvyšují úspory produkt?</vt:lpstr>
      <vt:lpstr>Fungují PAYG systémy jako letadlo?</vt:lpstr>
      <vt:lpstr>Shrnutí debaty</vt:lpstr>
      <vt:lpstr>Důchodové pojištění a důchodové reformy</vt:lpstr>
      <vt:lpstr>Vyhlazování spotřeby</vt:lpstr>
      <vt:lpstr> Vyhlazování spotřeby: Věkový profil        Mezd                                                 Spotřeby </vt:lpstr>
      <vt:lpstr>Co je cílem důchodového systému?</vt:lpstr>
      <vt:lpstr>Důchodové pojištění</vt:lpstr>
      <vt:lpstr>Pojištění</vt:lpstr>
      <vt:lpstr>Mezigenerační přerozdělování</vt:lpstr>
      <vt:lpstr>PAYG x Fondový systém</vt:lpstr>
      <vt:lpstr>Státní x soukromý</vt:lpstr>
      <vt:lpstr>Penzijní „hrozba“ </vt:lpstr>
      <vt:lpstr>Účetní rovnováha PAYG důchodového systému</vt:lpstr>
      <vt:lpstr>Možnosti PAYG reforem</vt:lpstr>
      <vt:lpstr>Prezentace aplikace PowerPoint</vt:lpstr>
      <vt:lpstr>Průběžné a fondové systémy</vt:lpstr>
      <vt:lpstr>Fixní x pružná délka odchodu do důchodu. </vt:lpstr>
      <vt:lpstr>Prezentace aplikace PowerPoint</vt:lpstr>
      <vt:lpstr>Principy důchodové politiky ČR</vt:lpstr>
      <vt:lpstr>Prezentace aplikace PowerPoint</vt:lpstr>
      <vt:lpstr>Odchody do důchodu v Česku: role očekávání a zdravotního stavu v mezinárodním srovnání  Studie IDEA</vt:lpstr>
      <vt:lpstr>Odchody do důchodu  a pracovní síla  </vt:lpstr>
      <vt:lpstr>Ochota pracovat</vt:lpstr>
      <vt:lpstr>Pobídky</vt:lpstr>
      <vt:lpstr>Prezentace aplikace PowerPoint</vt:lpstr>
      <vt:lpstr>Prezentace aplikace PowerPoint</vt:lpstr>
      <vt:lpstr>OECD (2021): Pensions at glance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DODATKY</vt:lpstr>
      <vt:lpstr>Prezentace aplikace PowerPoint</vt:lpstr>
      <vt:lpstr>Možnosti reformy</vt:lpstr>
      <vt:lpstr>Příklad: Německo</vt:lpstr>
      <vt:lpstr>Jaké jsou další možnosti? </vt:lpstr>
      <vt:lpstr>Jak drahý je český penzijní systém?</vt:lpstr>
      <vt:lpstr>Co znamená zásadně reformovat?</vt:lpstr>
      <vt:lpstr>Proč tedy zásadní reformu?</vt:lpstr>
      <vt:lpstr>Prezentace aplikace PowerPoint</vt:lpstr>
      <vt:lpstr>Zásluhovost</vt:lpstr>
      <vt:lpstr>Historie</vt:lpstr>
      <vt:lpstr>Shrnutí debaty</vt:lpstr>
      <vt:lpstr>Nejen důchody, ale i zdravotnictví…</vt:lpstr>
      <vt:lpstr>Důchodci </vt:lpstr>
      <vt:lpstr>Pracovat či nepracovat? .  </vt:lpstr>
      <vt:lpstr>Prezentace aplikace PowerPoint</vt:lpstr>
      <vt:lpstr>OECD (2023)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 for Lecture 13</dc:title>
  <dc:creator>Tomes Zdenek</dc:creator>
  <cp:lastModifiedBy>Zdeněk Tomeš</cp:lastModifiedBy>
  <cp:revision>36</cp:revision>
  <dcterms:created xsi:type="dcterms:W3CDTF">2018-01-04T07:01:40Z</dcterms:created>
  <dcterms:modified xsi:type="dcterms:W3CDTF">2023-08-29T05:02:58Z</dcterms:modified>
</cp:coreProperties>
</file>