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1" r:id="rId4"/>
    <p:sldId id="282" r:id="rId5"/>
    <p:sldId id="283" r:id="rId6"/>
    <p:sldId id="284" r:id="rId7"/>
    <p:sldId id="294" r:id="rId8"/>
    <p:sldId id="295" r:id="rId9"/>
    <p:sldId id="285" r:id="rId10"/>
    <p:sldId id="286" r:id="rId11"/>
    <p:sldId id="287" r:id="rId12"/>
    <p:sldId id="288" r:id="rId13"/>
    <p:sldId id="296" r:id="rId14"/>
    <p:sldId id="297" r:id="rId15"/>
    <p:sldId id="289" r:id="rId16"/>
    <p:sldId id="298" r:id="rId17"/>
    <p:sldId id="299" r:id="rId18"/>
    <p:sldId id="300" r:id="rId19"/>
    <p:sldId id="301" r:id="rId20"/>
    <p:sldId id="302" r:id="rId21"/>
    <p:sldId id="290" r:id="rId22"/>
    <p:sldId id="303" r:id="rId23"/>
    <p:sldId id="304" r:id="rId24"/>
    <p:sldId id="305" r:id="rId25"/>
    <p:sldId id="291" r:id="rId26"/>
    <p:sldId id="292" r:id="rId27"/>
    <p:sldId id="293" r:id="rId28"/>
    <p:sldId id="306" r:id="rId29"/>
    <p:sldId id="307" r:id="rId30"/>
    <p:sldId id="308" r:id="rId31"/>
    <p:sldId id="309" r:id="rId32"/>
    <p:sldId id="310" r:id="rId33"/>
    <p:sldId id="311" r:id="rId34"/>
    <p:sldId id="315" r:id="rId35"/>
    <p:sldId id="312" r:id="rId36"/>
    <p:sldId id="313" r:id="rId37"/>
    <p:sldId id="396" r:id="rId38"/>
    <p:sldId id="405" r:id="rId39"/>
    <p:sldId id="397" r:id="rId40"/>
    <p:sldId id="398" r:id="rId41"/>
    <p:sldId id="399" r:id="rId42"/>
    <p:sldId id="406" r:id="rId43"/>
    <p:sldId id="407" r:id="rId44"/>
    <p:sldId id="408" r:id="rId45"/>
    <p:sldId id="409" r:id="rId46"/>
    <p:sldId id="410" r:id="rId47"/>
    <p:sldId id="411" r:id="rId48"/>
    <p:sldId id="412" r:id="rId49"/>
    <p:sldId id="413" r:id="rId50"/>
    <p:sldId id="414" r:id="rId51"/>
    <p:sldId id="415" r:id="rId52"/>
    <p:sldId id="416" r:id="rId53"/>
    <p:sldId id="417" r:id="rId54"/>
    <p:sldId id="418" r:id="rId55"/>
    <p:sldId id="419" r:id="rId56"/>
    <p:sldId id="420" r:id="rId57"/>
    <p:sldId id="421" r:id="rId58"/>
    <p:sldId id="422" r:id="rId59"/>
    <p:sldId id="423" r:id="rId6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369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987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132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552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158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78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025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341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246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731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683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368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FF1FA3-7351-1F8A-841A-B7D6540174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8. PRIVATIZACE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9453B03-1526-C5CF-D6FA-6FDCF492C0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Vickers, J., &amp; Yarrow, G. (1991). Economic perspectives on privatization. </a:t>
            </a:r>
            <a:r>
              <a:rPr lang="en-US" sz="2400" i="1" dirty="0"/>
              <a:t>Journal of economic perspectives</a:t>
            </a:r>
            <a:r>
              <a:rPr lang="en-US" sz="2400" dirty="0"/>
              <a:t>, </a:t>
            </a:r>
            <a:r>
              <a:rPr lang="en-US" sz="2400" i="1" dirty="0"/>
              <a:t>5</a:t>
            </a:r>
            <a:r>
              <a:rPr lang="en-US" sz="2400" dirty="0"/>
              <a:t>(2), 111-132.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76392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D1BCC5-26B0-2D49-D2F9-89DFC902B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Empirie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663079-FE1F-C5DE-8A45-B557FA981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Empirické studie naznačují, že </a:t>
            </a:r>
            <a:r>
              <a:rPr lang="cs-CZ" b="1" dirty="0"/>
              <a:t>soukromé vlastnictví</a:t>
            </a:r>
            <a:r>
              <a:rPr lang="cs-CZ" dirty="0"/>
              <a:t> dosahuje vyšší efektivity podnikání na konkurenčních trzích, nikoliv však v situaci nedokonalé konkurence</a:t>
            </a:r>
          </a:p>
          <a:p>
            <a:r>
              <a:rPr lang="cs-CZ" b="1" dirty="0"/>
              <a:t>Soutěžní a regulační politiky </a:t>
            </a:r>
            <a:r>
              <a:rPr lang="cs-CZ" dirty="0"/>
              <a:t>jsou klíčové na nedokonale konkurenčních trzích. </a:t>
            </a:r>
          </a:p>
          <a:p>
            <a:r>
              <a:rPr lang="cs-CZ" dirty="0"/>
              <a:t>Je nutné posuzovat vliv </a:t>
            </a:r>
            <a:r>
              <a:rPr lang="cs-CZ" b="1" dirty="0"/>
              <a:t>vlastnictví, konkurence a regulace</a:t>
            </a:r>
            <a:r>
              <a:rPr lang="cs-CZ" dirty="0"/>
              <a:t> společně při analýze dosahování efektivity</a:t>
            </a:r>
          </a:p>
        </p:txBody>
      </p:sp>
    </p:spTree>
    <p:extLst>
      <p:ext uri="{BB962C8B-B14F-4D97-AF65-F5344CB8AC3E}">
        <p14:creationId xmlns:p14="http://schemas.microsoft.com/office/powerpoint/2010/main" val="2467151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C11C97-F38F-A0F5-F0E7-7624DBB65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vlastníka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8F1426-21D9-193A-1FF9-5EC84518A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Na konkurenčních trzích, kde nejsou přítomny další tržní selhání, nejsou velké rozdíly mezi cílem soukromého zisku a cílem maximálního společenského blahobytu → </a:t>
            </a:r>
            <a:r>
              <a:rPr lang="cs-CZ" b="1" dirty="0"/>
              <a:t>soukromé </a:t>
            </a:r>
            <a:r>
              <a:rPr lang="cs-CZ" dirty="0"/>
              <a:t>vlastnictví dává smysl</a:t>
            </a:r>
          </a:p>
          <a:p>
            <a:r>
              <a:rPr lang="cs-CZ" dirty="0"/>
              <a:t>Na druhou stranu, </a:t>
            </a:r>
            <a:r>
              <a:rPr lang="cs-CZ" b="1" dirty="0"/>
              <a:t>veřejné</a:t>
            </a:r>
            <a:r>
              <a:rPr lang="cs-CZ" dirty="0"/>
              <a:t> vlastnictví může mít smysl, pokud jsou externality značné a prostor pro realizaci soukromé agendy veřejných byrokratů je limitovaný (například v důsledku dobře fungujícího politického systému)</a:t>
            </a:r>
          </a:p>
        </p:txBody>
      </p:sp>
    </p:spTree>
    <p:extLst>
      <p:ext uri="{BB962C8B-B14F-4D97-AF65-F5344CB8AC3E}">
        <p14:creationId xmlns:p14="http://schemas.microsoft.com/office/powerpoint/2010/main" val="15227806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16D5EC-6E37-6B49-9EC2-0D2A36C5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Dotování ztrát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3C610C-2BE2-C0AB-D44F-C39827421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V nejjednodušší formě, privatizace znamená </a:t>
            </a:r>
            <a:r>
              <a:rPr lang="cs-CZ" b="1" dirty="0"/>
              <a:t>transfer </a:t>
            </a:r>
            <a:r>
              <a:rPr lang="cs-CZ" dirty="0"/>
              <a:t>všech </a:t>
            </a:r>
            <a:r>
              <a:rPr lang="cs-CZ" b="1" dirty="0"/>
              <a:t>rozhodovacích</a:t>
            </a:r>
            <a:r>
              <a:rPr lang="cs-CZ" dirty="0"/>
              <a:t> funkcí na soukromého vlastníka</a:t>
            </a:r>
          </a:p>
          <a:p>
            <a:r>
              <a:rPr lang="cs-CZ" dirty="0"/>
              <a:t>Je ovšem kredibilní a/nebo žádoucí </a:t>
            </a:r>
            <a:r>
              <a:rPr lang="cs-CZ" b="1" dirty="0"/>
              <a:t>nulová intervence </a:t>
            </a:r>
            <a:r>
              <a:rPr lang="cs-CZ" dirty="0"/>
              <a:t>vlády do firemního rozhodování?</a:t>
            </a:r>
          </a:p>
          <a:p>
            <a:r>
              <a:rPr lang="cs-CZ" b="1" dirty="0"/>
              <a:t>Dotace na krytí ztrát </a:t>
            </a:r>
            <a:r>
              <a:rPr lang="cs-CZ" dirty="0"/>
              <a:t>prodělečných provozů → Privatizace není zárukou, že již nebudou poskytovány (Chrysler, </a:t>
            </a:r>
            <a:r>
              <a:rPr lang="cs-CZ" dirty="0" err="1"/>
              <a:t>British</a:t>
            </a:r>
            <a:r>
              <a:rPr lang="cs-CZ" dirty="0"/>
              <a:t> </a:t>
            </a:r>
            <a:r>
              <a:rPr lang="cs-CZ" dirty="0" err="1"/>
              <a:t>Leyland</a:t>
            </a:r>
            <a:r>
              <a:rPr lang="cs-CZ" dirty="0"/>
              <a:t>). Dotace ztrátových firem je však určitě jednodušší u firem ve veřejném vlastnictví. (České dráhy)</a:t>
            </a:r>
          </a:p>
          <a:p>
            <a:r>
              <a:rPr lang="cs-CZ" dirty="0"/>
              <a:t>Pokud je přítomna tržní síla či jiné externality, potom je klíčová </a:t>
            </a:r>
            <a:r>
              <a:rPr lang="cs-CZ" b="1" dirty="0"/>
              <a:t>forma</a:t>
            </a:r>
            <a:r>
              <a:rPr lang="cs-CZ" dirty="0"/>
              <a:t> vládní regulace</a:t>
            </a:r>
          </a:p>
        </p:txBody>
      </p:sp>
    </p:spTree>
    <p:extLst>
      <p:ext uri="{BB962C8B-B14F-4D97-AF65-F5344CB8AC3E}">
        <p14:creationId xmlns:p14="http://schemas.microsoft.com/office/powerpoint/2010/main" val="39764886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A48EC0-AC83-D599-722B-7B5912FD6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Křížové dotace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E63563-7573-A0AA-33FD-DED405531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Podobně </a:t>
            </a:r>
            <a:r>
              <a:rPr lang="cs-CZ" b="1" dirty="0"/>
              <a:t>křížové dotace </a:t>
            </a:r>
            <a:r>
              <a:rPr lang="cs-CZ" dirty="0"/>
              <a:t>na poskytování služeb (poštovních, dopravních) plní politické a distribuční cíle, a jsou často pevnou součástí cenové politiky veřejných monopolů</a:t>
            </a:r>
          </a:p>
          <a:p>
            <a:r>
              <a:rPr lang="cs-CZ" dirty="0"/>
              <a:t>Daně a dotace mohou udržovat podobnou strukturu cen i po privatizaci, je to však výrazně </a:t>
            </a:r>
            <a:r>
              <a:rPr lang="cs-CZ" b="1" dirty="0"/>
              <a:t>obtížnější</a:t>
            </a:r>
            <a:r>
              <a:rPr lang="cs-CZ" dirty="0"/>
              <a:t> než když je firma veřejně vlastněná</a:t>
            </a:r>
          </a:p>
          <a:p>
            <a:r>
              <a:rPr lang="cs-CZ" dirty="0"/>
              <a:t>Nejúčinnější v likvidaci křížových dotací je samozřejmě </a:t>
            </a:r>
            <a:r>
              <a:rPr lang="cs-CZ" b="1" dirty="0"/>
              <a:t>konkurence</a:t>
            </a:r>
            <a:r>
              <a:rPr lang="cs-CZ" dirty="0"/>
              <a:t>, a to bez ohledu na to, zda je přítomno soukromé či veřejné vlastnictví</a:t>
            </a:r>
          </a:p>
        </p:txBody>
      </p:sp>
    </p:spTree>
    <p:extLst>
      <p:ext uri="{BB962C8B-B14F-4D97-AF65-F5344CB8AC3E}">
        <p14:creationId xmlns:p14="http://schemas.microsoft.com/office/powerpoint/2010/main" val="697270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74815F-FBF4-3782-12E3-7D71B73EA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Regulace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FAA3E5-9335-3225-6397-CC34DA6004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Pokud je významná </a:t>
            </a:r>
            <a:r>
              <a:rPr lang="cs-CZ" b="1" dirty="0"/>
              <a:t>monopolní</a:t>
            </a:r>
            <a:r>
              <a:rPr lang="cs-CZ" dirty="0"/>
              <a:t> síla (či jiná externalita) – typ 2  - vládní intervence je obhajitelná a vzniká potřeba regulace</a:t>
            </a:r>
          </a:p>
          <a:p>
            <a:r>
              <a:rPr lang="cs-CZ" dirty="0"/>
              <a:t>Pokud je firma soukromá a regulovaná → potom silně záleží na podobě </a:t>
            </a:r>
            <a:r>
              <a:rPr lang="cs-CZ" b="1" dirty="0"/>
              <a:t>hry </a:t>
            </a:r>
            <a:r>
              <a:rPr lang="cs-CZ" dirty="0"/>
              <a:t>mezi vládou a firmou</a:t>
            </a:r>
          </a:p>
          <a:p>
            <a:r>
              <a:rPr lang="cs-CZ" dirty="0"/>
              <a:t>Problém nedostatečných investic (</a:t>
            </a:r>
            <a:r>
              <a:rPr lang="cs-CZ" dirty="0" err="1"/>
              <a:t>Williamson</a:t>
            </a:r>
            <a:r>
              <a:rPr lang="cs-CZ" dirty="0"/>
              <a:t>) a </a:t>
            </a:r>
            <a:r>
              <a:rPr lang="cs-CZ" dirty="0" err="1"/>
              <a:t>regulatory</a:t>
            </a:r>
            <a:r>
              <a:rPr lang="cs-CZ" dirty="0"/>
              <a:t> </a:t>
            </a:r>
            <a:r>
              <a:rPr lang="cs-CZ" dirty="0" err="1"/>
              <a:t>capture</a:t>
            </a:r>
            <a:r>
              <a:rPr lang="cs-CZ" dirty="0"/>
              <a:t> (</a:t>
            </a:r>
            <a:r>
              <a:rPr lang="cs-CZ" dirty="0" err="1"/>
              <a:t>Stiglitz</a:t>
            </a:r>
            <a:r>
              <a:rPr lang="cs-CZ" dirty="0"/>
              <a:t>)</a:t>
            </a:r>
          </a:p>
          <a:p>
            <a:r>
              <a:rPr lang="cs-CZ" dirty="0"/>
              <a:t>Jaká je </a:t>
            </a:r>
            <a:r>
              <a:rPr lang="cs-CZ" b="1" dirty="0"/>
              <a:t>kvalita regulace </a:t>
            </a:r>
            <a:r>
              <a:rPr lang="cs-CZ" dirty="0"/>
              <a:t>v dané zemi?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07231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5C80B1-FBE0-F6FC-4FE3-B57F418B0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Monitoring managementu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DFFA08-35C8-0DDE-5580-B79BF42B1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440362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Častá výtka ve vztahu k veřejnému vlastnictví podniků je, že jejich management se dostatečně </a:t>
            </a:r>
            <a:r>
              <a:rPr lang="cs-CZ" b="1" dirty="0"/>
              <a:t>nesnaží </a:t>
            </a:r>
            <a:r>
              <a:rPr lang="cs-CZ" dirty="0"/>
              <a:t>či má značný prostor pro realizaci svých soukromých cílů</a:t>
            </a:r>
          </a:p>
          <a:p>
            <a:r>
              <a:rPr lang="cs-CZ" dirty="0"/>
              <a:t>Manažeři veřejně vlastněných podniků se zodpovídají politikům. Politici tak mohou (díky nedokonalosti politického systému) </a:t>
            </a:r>
            <a:r>
              <a:rPr lang="cs-CZ" b="1" dirty="0"/>
              <a:t>imputovat</a:t>
            </a:r>
            <a:r>
              <a:rPr lang="cs-CZ" dirty="0"/>
              <a:t> podnikům své vlastní cíle. </a:t>
            </a:r>
          </a:p>
          <a:p>
            <a:r>
              <a:rPr lang="cs-CZ" dirty="0"/>
              <a:t>Není však zřejmé, zda zodpovídání se politikům (a ne soukromým vlastníkům) vede k větší manažerské </a:t>
            </a:r>
            <a:r>
              <a:rPr lang="cs-CZ" b="1" dirty="0"/>
              <a:t>diskreci</a:t>
            </a:r>
          </a:p>
          <a:p>
            <a:r>
              <a:rPr lang="cs-CZ" dirty="0"/>
              <a:t>Politici mohou mít velmi slabé (nebo silné) </a:t>
            </a:r>
            <a:r>
              <a:rPr lang="cs-CZ" b="1" dirty="0"/>
              <a:t>motivace monitorovat </a:t>
            </a:r>
            <a:r>
              <a:rPr lang="cs-CZ" dirty="0"/>
              <a:t>výkonnost veřejně vlastněných podniků</a:t>
            </a:r>
          </a:p>
        </p:txBody>
      </p:sp>
    </p:spTree>
    <p:extLst>
      <p:ext uri="{BB962C8B-B14F-4D97-AF65-F5344CB8AC3E}">
        <p14:creationId xmlns:p14="http://schemas.microsoft.com/office/powerpoint/2010/main" val="15972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20C305-189F-E426-E834-DDF2DB20F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Politická citlivost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4C60D6-398D-404F-F685-048A3D8E69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Ovšem některá firemní rozhodnutí mohou být velmi </a:t>
            </a:r>
            <a:r>
              <a:rPr lang="cs-CZ" b="1" dirty="0"/>
              <a:t>politicky citlivá </a:t>
            </a:r>
            <a:r>
              <a:rPr lang="cs-CZ" dirty="0"/>
              <a:t>(zavírání poboček, propouštění)</a:t>
            </a:r>
          </a:p>
          <a:p>
            <a:r>
              <a:rPr lang="cs-CZ" dirty="0"/>
              <a:t>Výkonnost veřejně vlastněných podniků se občas může stát </a:t>
            </a:r>
            <a:r>
              <a:rPr lang="cs-CZ" b="1" dirty="0"/>
              <a:t>prioritním tématem </a:t>
            </a:r>
            <a:r>
              <a:rPr lang="cs-CZ" dirty="0"/>
              <a:t>politických diskusí → například pokud prodělávají spoustu peněz v situaci rozpočtových úspor</a:t>
            </a:r>
          </a:p>
          <a:p>
            <a:r>
              <a:rPr lang="cs-CZ" dirty="0"/>
              <a:t>V takových to případech je obvykle manažerská diskrece ve veřejně vlastněných podnicích </a:t>
            </a:r>
            <a:r>
              <a:rPr lang="cs-CZ" b="1" dirty="0"/>
              <a:t>omezována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7881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1F9DDC-E2EC-097B-6B5D-3C2E32470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Monitoring 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C03FD6-ECF8-3938-622C-B58E9B222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Privatizace může přinést změnu monitoringu v podobě přímého tlaku </a:t>
            </a:r>
            <a:r>
              <a:rPr lang="cs-CZ" b="1" dirty="0"/>
              <a:t>kapitálových trhů</a:t>
            </a:r>
            <a:r>
              <a:rPr lang="cs-CZ" dirty="0"/>
              <a:t>.</a:t>
            </a:r>
          </a:p>
          <a:p>
            <a:r>
              <a:rPr lang="cs-CZ" dirty="0"/>
              <a:t>Výkonnost podniku je na efektivních trzích možné měřit </a:t>
            </a:r>
            <a:r>
              <a:rPr lang="cs-CZ" b="1" dirty="0"/>
              <a:t>vývojem ceny akcií</a:t>
            </a:r>
            <a:r>
              <a:rPr lang="cs-CZ" dirty="0"/>
              <a:t>. Na vývoj akcií je pak možné navázat výkonnostní balíčky managementu</a:t>
            </a:r>
          </a:p>
          <a:p>
            <a:r>
              <a:rPr lang="cs-CZ" dirty="0"/>
              <a:t>Jsou kapitálové trhy </a:t>
            </a:r>
            <a:r>
              <a:rPr lang="cs-CZ" b="1" dirty="0"/>
              <a:t>efektivní</a:t>
            </a:r>
            <a:r>
              <a:rPr lang="cs-CZ" dirty="0"/>
              <a:t>?</a:t>
            </a:r>
          </a:p>
          <a:p>
            <a:r>
              <a:rPr lang="cs-CZ" b="1" dirty="0"/>
              <a:t>Selhání</a:t>
            </a:r>
            <a:r>
              <a:rPr lang="cs-CZ" dirty="0"/>
              <a:t> výkonnostních balíčků managementu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92508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569ACD-9D82-6A70-81EE-329A59F95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Rozptýlené vlastnictví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D71005-C38C-5091-07E8-A555A3721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Nicméně většina privatizací typu 1) a 2) se týkaly rozsáhlých korporací s </a:t>
            </a:r>
            <a:r>
              <a:rPr lang="cs-CZ" b="1" dirty="0"/>
              <a:t>vysokým počtem </a:t>
            </a:r>
            <a:r>
              <a:rPr lang="cs-CZ" dirty="0"/>
              <a:t>akcionářů</a:t>
            </a:r>
          </a:p>
          <a:p>
            <a:r>
              <a:rPr lang="cs-CZ" dirty="0"/>
              <a:t>Rozptýlené vlastnictví může být politickým </a:t>
            </a:r>
            <a:r>
              <a:rPr lang="cs-CZ" b="1" dirty="0"/>
              <a:t>záměrem</a:t>
            </a:r>
            <a:r>
              <a:rPr lang="cs-CZ" dirty="0"/>
              <a:t>, za účelem podpory drobných akcionářů (kuponovka ČS, privatizace </a:t>
            </a:r>
            <a:r>
              <a:rPr lang="cs-CZ" dirty="0" err="1"/>
              <a:t>utilities</a:t>
            </a:r>
            <a:r>
              <a:rPr lang="cs-CZ" dirty="0"/>
              <a:t> v UK)</a:t>
            </a:r>
          </a:p>
          <a:p>
            <a:r>
              <a:rPr lang="cs-CZ" dirty="0"/>
              <a:t>V takovém případě vzniká problém </a:t>
            </a:r>
            <a:r>
              <a:rPr lang="cs-CZ" b="1" dirty="0"/>
              <a:t>černého pasažéra</a:t>
            </a:r>
            <a:r>
              <a:rPr lang="cs-CZ" dirty="0"/>
              <a:t> při monitoringu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7528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92B413-C51B-6F7D-FFB2-06F85EAA3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Hrozba bankrotu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4C5F40-DE25-508B-3E92-92E03AC4B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případě rozptýleného vlastnictví, tak nabývá na významu </a:t>
            </a:r>
            <a:r>
              <a:rPr lang="cs-CZ" b="1" dirty="0"/>
              <a:t>hrozba převzetí či bankrotu </a:t>
            </a:r>
            <a:r>
              <a:rPr lang="cs-CZ" dirty="0"/>
              <a:t>(která není přítomna ve veřejném vlastnictví)</a:t>
            </a:r>
          </a:p>
          <a:p>
            <a:r>
              <a:rPr lang="cs-CZ" b="1" dirty="0"/>
              <a:t>Jak silný</a:t>
            </a:r>
            <a:r>
              <a:rPr lang="cs-CZ" dirty="0"/>
              <a:t>/kredibilní vliv má tato hrozba na chování manažerů (např. při vyjednávání o mzdách a propouštění) je předmětem diskusí</a:t>
            </a:r>
          </a:p>
        </p:txBody>
      </p:sp>
    </p:spTree>
    <p:extLst>
      <p:ext uri="{BB962C8B-B14F-4D97-AF65-F5344CB8AC3E}">
        <p14:creationId xmlns:p14="http://schemas.microsoft.com/office/powerpoint/2010/main" val="1519704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51577B-32E9-A21A-79CD-49C1B48D7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FD34EE-F94C-E165-6343-EB7153D24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Otázka, co je </a:t>
            </a:r>
            <a:r>
              <a:rPr lang="cs-CZ" b="1" dirty="0"/>
              <a:t>optimální hranice </a:t>
            </a:r>
            <a:r>
              <a:rPr lang="cs-CZ" dirty="0"/>
              <a:t>mezi soukromým a veřejným podnikem patří mezi zásadní v hospodářské politice</a:t>
            </a:r>
          </a:p>
          <a:p>
            <a:r>
              <a:rPr lang="cs-CZ" dirty="0"/>
              <a:t>Tato otázka je v akademické literatuře </a:t>
            </a:r>
            <a:r>
              <a:rPr lang="cs-CZ" b="1" dirty="0"/>
              <a:t>překvapivě</a:t>
            </a:r>
            <a:r>
              <a:rPr lang="cs-CZ" dirty="0"/>
              <a:t> poměrně </a:t>
            </a:r>
            <a:r>
              <a:rPr lang="cs-CZ" b="1" dirty="0"/>
              <a:t>málo </a:t>
            </a:r>
            <a:r>
              <a:rPr lang="cs-CZ" dirty="0"/>
              <a:t>zkoumána</a:t>
            </a:r>
          </a:p>
          <a:p>
            <a:r>
              <a:rPr lang="cs-CZ" dirty="0"/>
              <a:t>Stimulaci výzkumu v této oblasti představovaly velké </a:t>
            </a:r>
            <a:r>
              <a:rPr lang="cs-CZ" b="1" dirty="0"/>
              <a:t>privatizační programy </a:t>
            </a:r>
            <a:r>
              <a:rPr lang="cs-CZ" dirty="0"/>
              <a:t>v 80. a 90. letech dvacátého století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0933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6A8DC4-BFD2-9A04-780A-3DA09A9DE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Tvrdá rozpočtová omezení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21AA36-60D7-AE23-884F-DFF770FAD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Tvrdá rozpočtová omezení </a:t>
            </a:r>
            <a:r>
              <a:rPr lang="cs-CZ" dirty="0"/>
              <a:t>se občas podařilo zavést i u veřejně vlastněných podniků</a:t>
            </a:r>
          </a:p>
          <a:p>
            <a:r>
              <a:rPr lang="cs-CZ" b="1" dirty="0"/>
              <a:t>Regulátoři</a:t>
            </a:r>
            <a:r>
              <a:rPr lang="cs-CZ" dirty="0"/>
              <a:t> privatizovaných </a:t>
            </a:r>
            <a:r>
              <a:rPr lang="cs-CZ" dirty="0" err="1"/>
              <a:t>utilities</a:t>
            </a:r>
            <a:r>
              <a:rPr lang="cs-CZ" dirty="0"/>
              <a:t> ve Velké Británii mají přímo za úkol dohlížet na to, že podnik nezkrachuje</a:t>
            </a:r>
          </a:p>
          <a:p>
            <a:r>
              <a:rPr lang="cs-CZ" dirty="0"/>
              <a:t>A vlády mají mnoho nástrojů, jak </a:t>
            </a:r>
            <a:r>
              <a:rPr lang="cs-CZ" b="1" dirty="0"/>
              <a:t>uvolnit</a:t>
            </a:r>
            <a:r>
              <a:rPr lang="cs-CZ" dirty="0"/>
              <a:t> rozpočtová omezení pro soukromé firmy (dotace, bankovní záruky, obchodní bariéry, znárodnění)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21339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404A7F-866A-7937-55E2-23FDFB80E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Úloha konkurence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15F5C3-4CD5-F0CF-5DF8-01C87E7A8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Konkurence</a:t>
            </a:r>
            <a:r>
              <a:rPr lang="cs-CZ" dirty="0"/>
              <a:t>, která je koncepčně odlišná od vlastnictví, může silně zlepšit monitoring a tím pádem i pobídky pro vyšší efektivitu</a:t>
            </a:r>
          </a:p>
          <a:p>
            <a:r>
              <a:rPr lang="cs-CZ" dirty="0"/>
              <a:t>Konkurence umožňuje </a:t>
            </a:r>
            <a:r>
              <a:rPr lang="cs-CZ" b="1" dirty="0"/>
              <a:t>porovnávání výkonu</a:t>
            </a:r>
            <a:r>
              <a:rPr lang="cs-CZ" dirty="0"/>
              <a:t>, což pomáhá zlepšit rozhodování mezi výkonem a rizikem v situaci výrazných nejistot</a:t>
            </a:r>
          </a:p>
          <a:p>
            <a:r>
              <a:rPr lang="cs-CZ" dirty="0"/>
              <a:t>Konkurence tak zvyšuje nejenom alokační, ale i produkční </a:t>
            </a:r>
            <a:r>
              <a:rPr lang="cs-CZ" b="1" dirty="0"/>
              <a:t>efektivitu</a:t>
            </a:r>
          </a:p>
          <a:p>
            <a:r>
              <a:rPr lang="cs-CZ" dirty="0"/>
              <a:t>Konkurence (na rozdíl od monopolu) nutí k efektivnímu chování už jenom z důvodu </a:t>
            </a:r>
            <a:r>
              <a:rPr lang="cs-CZ" b="1" dirty="0"/>
              <a:t>sebeobrany</a:t>
            </a:r>
          </a:p>
        </p:txBody>
      </p:sp>
    </p:spTree>
    <p:extLst>
      <p:ext uri="{BB962C8B-B14F-4D97-AF65-F5344CB8AC3E}">
        <p14:creationId xmlns:p14="http://schemas.microsoft.com/office/powerpoint/2010/main" val="9320602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1B1B5D-34AC-01DB-89CB-9B3D9242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Chybějící konkurence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25EE20-1152-B03B-4E51-24162EE92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Ovšem přímá konkurence či její hrozba </a:t>
            </a:r>
            <a:r>
              <a:rPr lang="cs-CZ" b="1" dirty="0"/>
              <a:t>nejsou vždy </a:t>
            </a:r>
            <a:r>
              <a:rPr lang="cs-CZ" dirty="0"/>
              <a:t>k dispozici (typ 2)</a:t>
            </a:r>
          </a:p>
          <a:p>
            <a:r>
              <a:rPr lang="cs-CZ" dirty="0"/>
              <a:t>Pokud byla konkurence </a:t>
            </a:r>
            <a:r>
              <a:rPr lang="cs-CZ" b="1" dirty="0"/>
              <a:t>uměle potlačena </a:t>
            </a:r>
            <a:r>
              <a:rPr lang="cs-CZ" dirty="0"/>
              <a:t>(bariéry vstupu, obchodní restrikce, komunismus), potom deregulace a liberalizace trhů může být dostatečným nástrojem k rychlé transformaci ke konkurenčním trhům</a:t>
            </a:r>
          </a:p>
          <a:p>
            <a:r>
              <a:rPr lang="cs-CZ" dirty="0"/>
              <a:t>Taková privatizace pak vytvoří spíše </a:t>
            </a:r>
            <a:r>
              <a:rPr lang="cs-CZ" b="1" dirty="0"/>
              <a:t>typ 1</a:t>
            </a:r>
            <a:r>
              <a:rPr lang="cs-CZ" dirty="0"/>
              <a:t> (konkurenční) než typ 2 (monopolní)</a:t>
            </a:r>
          </a:p>
          <a:p>
            <a:r>
              <a:rPr lang="cs-CZ" dirty="0"/>
              <a:t>Ovšem zkušenosti některých zemí (UK) ukazují, že </a:t>
            </a:r>
            <a:r>
              <a:rPr lang="cs-CZ" b="1" dirty="0"/>
              <a:t>pouhé uvolnění </a:t>
            </a:r>
            <a:r>
              <a:rPr lang="cs-CZ" dirty="0"/>
              <a:t>vstupu do odvětví samo o sobě nemusí vést ke vzniku efektivní konkurence. Regulace za účelem podpory konkurence tak může být vhodným komplementem privatizačního úsilí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50398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EBFA74-0A63-D04F-CA1A-5375CBEB4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Contracting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6408B4-00E0-718E-77A9-9322DCEB2B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Svázání privatizace s podporou konkurence je jádrem privatizace typu 3. Dochází zde k nahrazení veřejného poskytovatele služeb soukromým pomocí soutěže (konkurence)</a:t>
            </a:r>
          </a:p>
          <a:p>
            <a:pPr marL="0" indent="0">
              <a:buNone/>
            </a:pPr>
            <a:r>
              <a:rPr lang="cs-CZ" dirty="0"/>
              <a:t>Potenciální problémy však představuje: </a:t>
            </a:r>
          </a:p>
          <a:p>
            <a:pPr marL="0" indent="0">
              <a:buNone/>
            </a:pPr>
            <a:r>
              <a:rPr lang="cs-CZ" b="1" dirty="0"/>
              <a:t>Neefektivní konkurence </a:t>
            </a:r>
            <a:r>
              <a:rPr lang="cs-CZ" dirty="0"/>
              <a:t>o kontrakty (koluze, mělké trhy)</a:t>
            </a:r>
          </a:p>
          <a:p>
            <a:pPr marL="0" indent="0">
              <a:buNone/>
            </a:pPr>
            <a:r>
              <a:rPr lang="cs-CZ" b="1" dirty="0" err="1"/>
              <a:t>Podinvestování</a:t>
            </a:r>
            <a:r>
              <a:rPr lang="cs-CZ" dirty="0"/>
              <a:t> (dočasní poskytovatelé nemají zájem dlouhodobě investovat)</a:t>
            </a:r>
          </a:p>
          <a:p>
            <a:pPr marL="0" indent="0">
              <a:buNone/>
            </a:pPr>
            <a:r>
              <a:rPr lang="cs-CZ" b="1" dirty="0"/>
              <a:t>Administrativní náklady </a:t>
            </a:r>
            <a:r>
              <a:rPr lang="cs-CZ" dirty="0"/>
              <a:t>– monitoring, kontrola a vynucování kontraktů je složité a nákladné. Často pak už nemá daleko od přímé regulace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87626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9C250B-368F-692C-E9C8-A217D6C21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Vliv vlastnictví na efektivitu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D4F781-1FFD-BE53-F9AA-F94E8E025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Zatím jsme se zaobírali </a:t>
            </a:r>
            <a:r>
              <a:rPr lang="cs-CZ" b="1" dirty="0"/>
              <a:t>teoretickými </a:t>
            </a:r>
            <a:r>
              <a:rPr lang="cs-CZ" dirty="0"/>
              <a:t>aspekty vlivu odlišných forem vlastnictví na efektivitu fungování podniků/odvětví</a:t>
            </a:r>
          </a:p>
          <a:p>
            <a:r>
              <a:rPr lang="cs-CZ" dirty="0"/>
              <a:t>Nyní přejdeme k </a:t>
            </a:r>
            <a:r>
              <a:rPr lang="cs-CZ" b="1" dirty="0"/>
              <a:t>empirickým výsledkům </a:t>
            </a:r>
            <a:r>
              <a:rPr lang="cs-CZ" dirty="0"/>
              <a:t>zkoumání této otázky</a:t>
            </a:r>
          </a:p>
        </p:txBody>
      </p:sp>
    </p:spTree>
    <p:extLst>
      <p:ext uri="{BB962C8B-B14F-4D97-AF65-F5344CB8AC3E}">
        <p14:creationId xmlns:p14="http://schemas.microsoft.com/office/powerpoint/2010/main" val="41741429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A9D974-7F95-2A6E-6F4C-C01F5F931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Metodologické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10793B-3B5D-0402-76A1-B0595D8D36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Jakou zvolit </a:t>
            </a:r>
            <a:r>
              <a:rPr lang="cs-CZ" b="1" dirty="0"/>
              <a:t>závislou</a:t>
            </a:r>
            <a:r>
              <a:rPr lang="cs-CZ" dirty="0"/>
              <a:t> proměnnou?</a:t>
            </a:r>
          </a:p>
          <a:p>
            <a:r>
              <a:rPr lang="cs-CZ" b="1" dirty="0"/>
              <a:t>Vzácnost případů </a:t>
            </a:r>
            <a:r>
              <a:rPr lang="cs-CZ" dirty="0"/>
              <a:t>s porovnatelnými firmami</a:t>
            </a:r>
          </a:p>
          <a:p>
            <a:r>
              <a:rPr lang="cs-CZ" dirty="0"/>
              <a:t>Volba vhodného </a:t>
            </a:r>
            <a:r>
              <a:rPr lang="cs-CZ" b="1" dirty="0"/>
              <a:t>období</a:t>
            </a:r>
            <a:r>
              <a:rPr lang="cs-CZ" dirty="0"/>
              <a:t> pro vyhodnocení</a:t>
            </a:r>
          </a:p>
          <a:p>
            <a:r>
              <a:rPr lang="cs-CZ" dirty="0"/>
              <a:t>Jak od sebe </a:t>
            </a:r>
            <a:r>
              <a:rPr lang="cs-CZ" b="1" dirty="0"/>
              <a:t>oddělit </a:t>
            </a:r>
            <a:r>
              <a:rPr lang="cs-CZ" dirty="0"/>
              <a:t>vliv privatizace, konkurence  a regulace?</a:t>
            </a:r>
          </a:p>
        </p:txBody>
      </p:sp>
    </p:spTree>
    <p:extLst>
      <p:ext uri="{BB962C8B-B14F-4D97-AF65-F5344CB8AC3E}">
        <p14:creationId xmlns:p14="http://schemas.microsoft.com/office/powerpoint/2010/main" val="39785748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91CC87-7FD4-B259-8C54-DCB5447AE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Kanadské nákladní železnice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4BFFE5-3975-02B0-6A22-AB956448B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Zkoumání vlivu vlastnictví na efektivitu firem. V Kanadě dlouhodobě fungovaly vedle sebe dvě velké železniční nákladní společnosti – </a:t>
            </a:r>
            <a:r>
              <a:rPr lang="cs-CZ" b="1" dirty="0"/>
              <a:t>soukromá</a:t>
            </a:r>
            <a:r>
              <a:rPr lang="cs-CZ" dirty="0"/>
              <a:t> </a:t>
            </a:r>
            <a:r>
              <a:rPr lang="cs-CZ" dirty="0" err="1"/>
              <a:t>Canadian</a:t>
            </a:r>
            <a:r>
              <a:rPr lang="cs-CZ" dirty="0"/>
              <a:t> </a:t>
            </a:r>
            <a:r>
              <a:rPr lang="cs-CZ" dirty="0" err="1"/>
              <a:t>Pacific</a:t>
            </a:r>
            <a:r>
              <a:rPr lang="cs-CZ" dirty="0"/>
              <a:t> a </a:t>
            </a:r>
            <a:r>
              <a:rPr lang="cs-CZ" b="1" dirty="0"/>
              <a:t>státní </a:t>
            </a:r>
            <a:r>
              <a:rPr lang="cs-CZ" dirty="0" err="1"/>
              <a:t>Canadian</a:t>
            </a:r>
            <a:r>
              <a:rPr lang="cs-CZ" dirty="0"/>
              <a:t> </a:t>
            </a:r>
            <a:r>
              <a:rPr lang="cs-CZ" dirty="0" err="1"/>
              <a:t>National</a:t>
            </a:r>
            <a:endParaRPr lang="cs-CZ" dirty="0"/>
          </a:p>
          <a:p>
            <a:r>
              <a:rPr lang="cs-CZ" b="1" dirty="0" err="1"/>
              <a:t>Caves</a:t>
            </a:r>
            <a:r>
              <a:rPr lang="cs-CZ" b="1" dirty="0"/>
              <a:t> - </a:t>
            </a:r>
            <a:r>
              <a:rPr lang="cs-CZ" b="1" dirty="0" err="1"/>
              <a:t>Christensen</a:t>
            </a:r>
            <a:r>
              <a:rPr lang="cs-CZ" b="1" dirty="0"/>
              <a:t> (1980) </a:t>
            </a:r>
            <a:r>
              <a:rPr lang="cs-CZ" dirty="0"/>
              <a:t>– žádný důkaz nižší efektivity státem vlastněné CN, když existovala efektivní konkurence od soukromé CP. (</a:t>
            </a:r>
            <a:r>
              <a:rPr lang="cs-CZ" u="sng" dirty="0"/>
              <a:t>Závěr:</a:t>
            </a:r>
            <a:r>
              <a:rPr lang="cs-CZ" dirty="0"/>
              <a:t> Konkurence je důležitější než vlastnictví!)</a:t>
            </a:r>
          </a:p>
          <a:p>
            <a:r>
              <a:rPr lang="cs-CZ" b="1" dirty="0" err="1"/>
              <a:t>Boardmann</a:t>
            </a:r>
            <a:r>
              <a:rPr lang="cs-CZ" b="1" dirty="0"/>
              <a:t> (2013) </a:t>
            </a:r>
            <a:r>
              <a:rPr lang="cs-CZ" dirty="0"/>
              <a:t>– po privatizaci došlo k prudkému zvýšení efektivity dříve státem vlastněné firmy (</a:t>
            </a:r>
            <a:r>
              <a:rPr lang="cs-CZ" u="sng" dirty="0"/>
              <a:t>Závěr:</a:t>
            </a:r>
            <a:r>
              <a:rPr lang="cs-CZ" dirty="0"/>
              <a:t> I forma vlastnictví je důležitá! CN měla potenciál pro lepší výsledky než CP).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80128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218597-A7D5-5D47-A33E-3E0CD622B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Konkurenční prostředí (typ 1)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A060FF-AC73-4185-9A91-61518766B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Boardmann</a:t>
            </a:r>
            <a:r>
              <a:rPr lang="cs-CZ" dirty="0"/>
              <a:t> – </a:t>
            </a:r>
            <a:r>
              <a:rPr lang="cs-CZ" dirty="0" err="1"/>
              <a:t>Vining</a:t>
            </a:r>
            <a:r>
              <a:rPr lang="cs-CZ" dirty="0"/>
              <a:t> (1989) Přehled vlivu </a:t>
            </a:r>
            <a:r>
              <a:rPr lang="cs-CZ" b="1" dirty="0"/>
              <a:t>vlastnictví na efektivitu</a:t>
            </a:r>
          </a:p>
          <a:p>
            <a:r>
              <a:rPr lang="cs-CZ" dirty="0"/>
              <a:t>Státní podniky jsou méně efektivní a méně ziskové než soukromá konkurence</a:t>
            </a:r>
          </a:p>
          <a:p>
            <a:r>
              <a:rPr lang="cs-CZ" dirty="0"/>
              <a:t>Obecně v konkurenčních odvětvích je obvykle (ne vždy) soukromé vlastnictví lepší z důvodu vyšší efektivity a konkurence může být důležitější než soukromé vlastnictví</a:t>
            </a:r>
          </a:p>
        </p:txBody>
      </p:sp>
    </p:spTree>
    <p:extLst>
      <p:ext uri="{BB962C8B-B14F-4D97-AF65-F5344CB8AC3E}">
        <p14:creationId xmlns:p14="http://schemas.microsoft.com/office/powerpoint/2010/main" val="23233974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2E5D09-E2F3-63D9-A2A1-94E5DC0FE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Contracting</a:t>
            </a:r>
            <a:r>
              <a:rPr lang="cs-CZ" dirty="0"/>
              <a:t> (typ 3)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F54067-1A74-93F3-EEEC-6AE31492F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Podobné empirické výsledky bylo možné identifikovat u studií zaměřené na </a:t>
            </a:r>
            <a:r>
              <a:rPr lang="cs-CZ" b="1" dirty="0" err="1"/>
              <a:t>contracting</a:t>
            </a:r>
            <a:r>
              <a:rPr lang="cs-CZ" dirty="0"/>
              <a:t>. </a:t>
            </a:r>
          </a:p>
          <a:p>
            <a:r>
              <a:rPr lang="cs-CZ" dirty="0"/>
              <a:t>Většina benefitů vznikala z důvodu většího prostoru pro vzájemnou </a:t>
            </a:r>
            <a:r>
              <a:rPr lang="cs-CZ" b="1" dirty="0"/>
              <a:t>konkurenci</a:t>
            </a:r>
            <a:r>
              <a:rPr lang="cs-CZ" dirty="0"/>
              <a:t> než ze soukromého vlastnictví</a:t>
            </a:r>
          </a:p>
          <a:p>
            <a:r>
              <a:rPr lang="cs-CZ" dirty="0"/>
              <a:t>Nicméně může být obtížné dosáhnout intenzivní konkurence bez alespoň nějakého soukromého vlastnictví, proto </a:t>
            </a:r>
            <a:r>
              <a:rPr lang="cs-CZ" b="1" dirty="0"/>
              <a:t>dílčí privatizace </a:t>
            </a:r>
            <a:r>
              <a:rPr lang="cs-CZ" dirty="0"/>
              <a:t>může být užitečná</a:t>
            </a:r>
          </a:p>
        </p:txBody>
      </p:sp>
    </p:spTree>
    <p:extLst>
      <p:ext uri="{BB962C8B-B14F-4D97-AF65-F5344CB8AC3E}">
        <p14:creationId xmlns:p14="http://schemas.microsoft.com/office/powerpoint/2010/main" val="20415751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2524C2-A19D-C0FD-6357-6F5CD2880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Monopolní trhy (typ 2)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714410-5A6F-A712-4DD6-A7BC73E5A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Výsledky empirických studií pro tento typ trhů (například distributoři energií) jsou velmi </a:t>
            </a:r>
            <a:r>
              <a:rPr lang="cs-CZ" b="1" dirty="0"/>
              <a:t>nejasné</a:t>
            </a:r>
            <a:r>
              <a:rPr lang="cs-CZ" dirty="0"/>
              <a:t>. Některé identifikovaly vyšší efektivitu u soukromých, jiné u veřejně vlastněných firem</a:t>
            </a:r>
          </a:p>
          <a:p>
            <a:r>
              <a:rPr lang="cs-CZ" dirty="0"/>
              <a:t>Klíčová se zdá být způsob a kvalita </a:t>
            </a:r>
            <a:r>
              <a:rPr lang="cs-CZ" b="1" dirty="0"/>
              <a:t>regulace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7541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CDC5D4-71CB-9A7B-275E-B44E58BAD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FBB56C-A67B-F68E-80BF-16214EDCC8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Jak forma vlastnictví ovlivňuje </a:t>
            </a:r>
            <a:r>
              <a:rPr lang="cs-CZ" b="1" dirty="0"/>
              <a:t>efektivitu</a:t>
            </a:r>
            <a:r>
              <a:rPr lang="cs-CZ" dirty="0"/>
              <a:t> podniku?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Jaká je role privatizací při </a:t>
            </a:r>
            <a:r>
              <a:rPr lang="cs-CZ" b="1" dirty="0"/>
              <a:t>financování</a:t>
            </a:r>
            <a:r>
              <a:rPr lang="cs-CZ" dirty="0"/>
              <a:t> veřejných deficitů a dluhů?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Jaké jsou </a:t>
            </a:r>
            <a:r>
              <a:rPr lang="cs-CZ" b="1" dirty="0"/>
              <a:t>distribuční a politické </a:t>
            </a:r>
            <a:r>
              <a:rPr lang="cs-CZ" dirty="0"/>
              <a:t>důsledky privatizací?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Jak se </a:t>
            </a:r>
            <a:r>
              <a:rPr lang="cs-CZ" b="1" dirty="0"/>
              <a:t>liší </a:t>
            </a:r>
            <a:r>
              <a:rPr lang="cs-CZ" dirty="0"/>
              <a:t>výsledky privatizace ve vyspělých, transformačních a rozvojových zemích? 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27697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54B320-7EEB-3E24-9A61-5954ED15F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Vyhodnocení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9E8630-67BF-A411-84CC-9C03C867E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Celkový závěr </a:t>
            </a:r>
            <a:r>
              <a:rPr lang="cs-CZ" dirty="0"/>
              <a:t>(empirických studií): Pro správné pobídky a efektivitu je důležitá nejenom forma </a:t>
            </a:r>
            <a:r>
              <a:rPr lang="cs-CZ" b="1" dirty="0"/>
              <a:t>vlastnictví</a:t>
            </a:r>
            <a:r>
              <a:rPr lang="cs-CZ" dirty="0"/>
              <a:t>, ale i </a:t>
            </a:r>
            <a:r>
              <a:rPr lang="cs-CZ" b="1" dirty="0"/>
              <a:t>konkurenční</a:t>
            </a:r>
            <a:r>
              <a:rPr lang="cs-CZ" dirty="0"/>
              <a:t> podmínky a </a:t>
            </a:r>
            <a:r>
              <a:rPr lang="cs-CZ" b="1" dirty="0"/>
              <a:t>regulační</a:t>
            </a:r>
            <a:r>
              <a:rPr lang="cs-CZ" dirty="0"/>
              <a:t> politika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89289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ABD495-CB68-1F70-3204-9469B0F98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Privatizační příjmy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B737E9-D5A6-ED87-235E-96EE877D8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Jedním z aspektů privatizace je, že umožňuje přeměnit budoucí dividendy na současné (veřejné) </a:t>
            </a:r>
            <a:r>
              <a:rPr lang="cs-CZ" b="1" dirty="0"/>
              <a:t>příjmy z prodeje</a:t>
            </a:r>
          </a:p>
          <a:p>
            <a:r>
              <a:rPr lang="cs-CZ" dirty="0"/>
              <a:t>Pokud má privatizace potenciál zvýšit efektivitu, potom vyšší prodejní příjmy jsou dalším </a:t>
            </a:r>
            <a:r>
              <a:rPr lang="cs-CZ" b="1" dirty="0"/>
              <a:t>argumentem</a:t>
            </a:r>
            <a:r>
              <a:rPr lang="cs-CZ" dirty="0"/>
              <a:t> pro privatizaci</a:t>
            </a:r>
          </a:p>
          <a:p>
            <a:r>
              <a:rPr lang="cs-CZ" dirty="0"/>
              <a:t>Privatizace může být atraktivní pro rozvíjející se země s vysokým </a:t>
            </a:r>
            <a:r>
              <a:rPr lang="cs-CZ" b="1" dirty="0"/>
              <a:t>veřejným dluhem</a:t>
            </a:r>
            <a:r>
              <a:rPr lang="cs-CZ" dirty="0"/>
              <a:t>. </a:t>
            </a:r>
          </a:p>
          <a:p>
            <a:r>
              <a:rPr lang="cs-CZ" dirty="0"/>
              <a:t>Může také zlepšovat celkové </a:t>
            </a:r>
            <a:r>
              <a:rPr lang="cs-CZ" b="1" dirty="0"/>
              <a:t>investiční klima </a:t>
            </a:r>
            <a:r>
              <a:rPr lang="cs-CZ" dirty="0"/>
              <a:t>v zemi – investoři chtějí záruky proti pozdějšímu znárodnění </a:t>
            </a:r>
          </a:p>
        </p:txBody>
      </p:sp>
    </p:spTree>
    <p:extLst>
      <p:ext uri="{BB962C8B-B14F-4D97-AF65-F5344CB8AC3E}">
        <p14:creationId xmlns:p14="http://schemas.microsoft.com/office/powerpoint/2010/main" val="19412008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208E0A-A62F-9D12-5535-7226134C9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Politická ekonomie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84D80E-7ACA-CBA2-F03A-6738E84A1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Privatizace představuje výraznou příležitost pro </a:t>
            </a:r>
            <a:r>
              <a:rPr lang="cs-CZ" b="1" dirty="0"/>
              <a:t>redistribuci</a:t>
            </a:r>
            <a:r>
              <a:rPr lang="cs-CZ" dirty="0"/>
              <a:t> příjmů a bohatství</a:t>
            </a:r>
          </a:p>
          <a:p>
            <a:r>
              <a:rPr lang="cs-CZ" dirty="0"/>
              <a:t>Každá privatizace má své </a:t>
            </a:r>
            <a:r>
              <a:rPr lang="cs-CZ" b="1" dirty="0"/>
              <a:t>vítěze a poražené </a:t>
            </a:r>
            <a:r>
              <a:rPr lang="cs-CZ" dirty="0"/>
              <a:t>(politici, úředníci, zaměstnanci, manažeři, spotřebitelé, daňoví poplatníci, dodavatelé, akcionáři, banky, konzultanti, právníci ….)</a:t>
            </a:r>
          </a:p>
          <a:p>
            <a:r>
              <a:rPr lang="cs-CZ" dirty="0"/>
              <a:t>Efektivní vypořádání se s </a:t>
            </a:r>
            <a:r>
              <a:rPr lang="cs-CZ" b="1" dirty="0"/>
              <a:t>partikulárními zájmy </a:t>
            </a:r>
            <a:r>
              <a:rPr lang="cs-CZ" dirty="0"/>
              <a:t>je klíčem k úspěšné privatizaci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00062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81F24F-BFA3-9F74-F489-6BFECAD05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Privatizace monopolů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473A5F-21A3-FE9E-9E9D-5F8CF87931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cs-CZ" dirty="0"/>
              <a:t>Privatizace monopolu s oslabenou cenovou regulací může vést k </a:t>
            </a:r>
            <a:r>
              <a:rPr lang="cs-CZ" b="1" dirty="0"/>
              <a:t>vysoké prodejní ceně</a:t>
            </a:r>
          </a:p>
          <a:p>
            <a:r>
              <a:rPr lang="cs-CZ" dirty="0"/>
              <a:t>V takovém případě privatizace funguje podobně jako zvýšení </a:t>
            </a:r>
            <a:r>
              <a:rPr lang="cs-CZ" b="1" dirty="0"/>
              <a:t>komoditního zdanění</a:t>
            </a:r>
          </a:p>
          <a:p>
            <a:r>
              <a:rPr lang="cs-CZ" dirty="0"/>
              <a:t>Příklad: prodej </a:t>
            </a:r>
            <a:r>
              <a:rPr lang="cs-CZ" b="1" dirty="0"/>
              <a:t>britských franšíz </a:t>
            </a:r>
            <a:r>
              <a:rPr lang="cs-CZ" dirty="0"/>
              <a:t>v osobní železniční dopravě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49764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5AEA7B-9B94-36A6-8361-3D9526552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Křížové dotace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0CF3BD-D37C-3677-DB66-F85C509C6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Státní intervence/vlastnictví distribučních společností může vést k potlačování </a:t>
            </a:r>
            <a:r>
              <a:rPr lang="cs-CZ" b="1" dirty="0"/>
              <a:t>geografických</a:t>
            </a:r>
            <a:r>
              <a:rPr lang="cs-CZ" dirty="0"/>
              <a:t> (často město x venkov) cenových rozdílů daných úsporami z hustoty → typicky vytvářením </a:t>
            </a:r>
            <a:r>
              <a:rPr lang="cs-CZ" b="1" dirty="0"/>
              <a:t>monopolních rent</a:t>
            </a:r>
            <a:r>
              <a:rPr lang="cs-CZ" dirty="0"/>
              <a:t>, které jsou částečně použity (implicitně či explicitně) na křížové dotování služeb pro vysoko-nákladové zákazníky. </a:t>
            </a:r>
          </a:p>
          <a:p>
            <a:r>
              <a:rPr lang="cs-CZ" dirty="0"/>
              <a:t>Pokud tento politický cíl přežije privatizaci, potom podpora konkurence může být obětována z důvodu jeho uchování, protože </a:t>
            </a:r>
            <a:r>
              <a:rPr lang="cs-CZ" b="1" dirty="0"/>
              <a:t>konkurence likviduje křížové </a:t>
            </a:r>
            <a:r>
              <a:rPr lang="cs-CZ" dirty="0"/>
              <a:t>dotace, pokud nejsou udržovány explicitními daněmi a dotacemi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47119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884C62-8071-0BBB-E6CE-34F8A2046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Zaměstnanecké akcie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A3239C-DC86-E4BF-C6CA-201AB2E64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Privatizovat do rukou </a:t>
            </a:r>
            <a:r>
              <a:rPr lang="cs-CZ" b="1" dirty="0"/>
              <a:t>zaměstnanců</a:t>
            </a:r>
            <a:r>
              <a:rPr lang="cs-CZ" dirty="0"/>
              <a:t>?</a:t>
            </a:r>
          </a:p>
          <a:p>
            <a:r>
              <a:rPr lang="cs-CZ" dirty="0"/>
              <a:t>Probíhá obvykle za velmi </a:t>
            </a:r>
            <a:r>
              <a:rPr lang="cs-CZ" b="1" dirty="0"/>
              <a:t>výhodných</a:t>
            </a:r>
            <a:r>
              <a:rPr lang="cs-CZ" dirty="0"/>
              <a:t> podmínek</a:t>
            </a:r>
          </a:p>
          <a:p>
            <a:r>
              <a:rPr lang="cs-CZ" b="1" dirty="0"/>
              <a:t>Zvýší efektivitu </a:t>
            </a:r>
            <a:r>
              <a:rPr lang="cs-CZ" dirty="0"/>
              <a:t>fungování? V malých firmách? Ve velkých firmách?</a:t>
            </a:r>
          </a:p>
          <a:p>
            <a:r>
              <a:rPr lang="cs-CZ" dirty="0"/>
              <a:t>Občas snaha </a:t>
            </a:r>
            <a:r>
              <a:rPr lang="cs-CZ" b="1" dirty="0"/>
              <a:t>kompenzovat</a:t>
            </a:r>
            <a:r>
              <a:rPr lang="cs-CZ" dirty="0"/>
              <a:t> zaměstnance za ztrátu rent nebo podpořit výkonnost či oslabit odpor </a:t>
            </a:r>
          </a:p>
          <a:p>
            <a:r>
              <a:rPr lang="cs-CZ" b="1" dirty="0"/>
              <a:t>Ovšem:</a:t>
            </a:r>
            <a:r>
              <a:rPr lang="cs-CZ" dirty="0"/>
              <a:t> firmy jsou obvykle ve finančních problémech a zaměstnanci budou preferovat veřejné vlastnictví, minimální konkurenci a regulaci. Navíc se stanou silnými oponenty managementu</a:t>
            </a:r>
          </a:p>
        </p:txBody>
      </p:sp>
    </p:spTree>
    <p:extLst>
      <p:ext uri="{BB962C8B-B14F-4D97-AF65-F5344CB8AC3E}">
        <p14:creationId xmlns:p14="http://schemas.microsoft.com/office/powerpoint/2010/main" val="19785168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520F82-A3D3-0C54-F799-2A3D19618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Privatizační cena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8F2BB2-6569-FEF2-55EE-FF50CEC32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Tržní </a:t>
            </a:r>
            <a:r>
              <a:rPr lang="cs-CZ" dirty="0"/>
              <a:t>cena – cizincům!</a:t>
            </a:r>
          </a:p>
          <a:p>
            <a:r>
              <a:rPr lang="cs-CZ" b="1" dirty="0"/>
              <a:t>Snížená</a:t>
            </a:r>
            <a:r>
              <a:rPr lang="cs-CZ" dirty="0"/>
              <a:t> cena – na podporu akcionářského vlastnictví či zaměstnaneckých akcií</a:t>
            </a:r>
          </a:p>
          <a:p>
            <a:r>
              <a:rPr lang="cs-CZ" b="1" dirty="0"/>
              <a:t>Nulová</a:t>
            </a:r>
            <a:r>
              <a:rPr lang="cs-CZ" dirty="0"/>
              <a:t> cena – kupónová privatizace; výhoda rychlost; obtížné zvrátit v budoucnu</a:t>
            </a:r>
          </a:p>
        </p:txBody>
      </p:sp>
    </p:spTree>
    <p:extLst>
      <p:ext uri="{BB962C8B-B14F-4D97-AF65-F5344CB8AC3E}">
        <p14:creationId xmlns:p14="http://schemas.microsoft.com/office/powerpoint/2010/main" val="32130564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3DCF356-273C-0A3F-EE1D-E1911F3203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Privatizace v Británii 1979 - 1990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6BC70ED3-59FB-13D1-A60A-2D6056E369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35654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ABA7B8-6570-B317-5BCB-DC301900F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4CEF95-7D3E-1291-F03E-A1A3B9543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Privatizace v Británii zahrnovala: </a:t>
            </a:r>
          </a:p>
          <a:p>
            <a:pPr>
              <a:buFontTx/>
              <a:buChar char="-"/>
            </a:pPr>
            <a:r>
              <a:rPr lang="cs-CZ" dirty="0"/>
              <a:t>Privatizace obecního </a:t>
            </a:r>
            <a:r>
              <a:rPr lang="cs-CZ" b="1" dirty="0"/>
              <a:t>bytového</a:t>
            </a:r>
            <a:r>
              <a:rPr lang="cs-CZ" dirty="0"/>
              <a:t> fondu</a:t>
            </a:r>
          </a:p>
          <a:p>
            <a:pPr>
              <a:buFontTx/>
              <a:buChar char="-"/>
            </a:pPr>
            <a:r>
              <a:rPr lang="cs-CZ" b="1" dirty="0" err="1"/>
              <a:t>Contracting</a:t>
            </a:r>
            <a:r>
              <a:rPr lang="cs-CZ" b="1" dirty="0"/>
              <a:t> out </a:t>
            </a:r>
            <a:r>
              <a:rPr lang="cs-CZ" dirty="0"/>
              <a:t>na úrovni místních zastupitelstev a NHS</a:t>
            </a:r>
          </a:p>
          <a:p>
            <a:pPr>
              <a:buFontTx/>
              <a:buChar char="-"/>
            </a:pPr>
            <a:r>
              <a:rPr lang="cs-CZ" b="1" dirty="0"/>
              <a:t>Velký </a:t>
            </a:r>
            <a:r>
              <a:rPr lang="cs-CZ" dirty="0"/>
              <a:t>privatizační </a:t>
            </a:r>
            <a:r>
              <a:rPr lang="cs-CZ" b="1" dirty="0"/>
              <a:t>program</a:t>
            </a:r>
            <a:r>
              <a:rPr lang="cs-CZ" dirty="0"/>
              <a:t> státem vlastněných podniků</a:t>
            </a:r>
          </a:p>
        </p:txBody>
      </p:sp>
    </p:spTree>
    <p:extLst>
      <p:ext uri="{BB962C8B-B14F-4D97-AF65-F5344CB8AC3E}">
        <p14:creationId xmlns:p14="http://schemas.microsoft.com/office/powerpoint/2010/main" val="6308896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B476B7-C372-E9E8-80F5-5A03007BA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Kontext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E2C810-F1E2-8658-D3C4-74B93DD79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Na počátku privatizačního úsilí (1979) vytvářely státem vlastněné podniky </a:t>
            </a:r>
            <a:r>
              <a:rPr lang="cs-CZ" b="1" dirty="0"/>
              <a:t>10,5% HDP </a:t>
            </a:r>
            <a:r>
              <a:rPr lang="cs-CZ" dirty="0"/>
              <a:t>v Británii</a:t>
            </a:r>
          </a:p>
          <a:p>
            <a:r>
              <a:rPr lang="cs-CZ" dirty="0"/>
              <a:t>Hlavní podíl tvořily státem vlastněné </a:t>
            </a:r>
            <a:r>
              <a:rPr lang="cs-CZ" b="1" dirty="0"/>
              <a:t>monopoly</a:t>
            </a:r>
            <a:r>
              <a:rPr lang="cs-CZ" dirty="0"/>
              <a:t> v telekomunikacích, plynu, elektřině, vodě, železnicích a poště</a:t>
            </a:r>
          </a:p>
          <a:p>
            <a:r>
              <a:rPr lang="cs-CZ" dirty="0"/>
              <a:t>Významný podíl ovšem také tvořily podniky v </a:t>
            </a:r>
            <a:r>
              <a:rPr lang="cs-CZ" b="1" dirty="0"/>
              <a:t>konkurenčních</a:t>
            </a:r>
            <a:r>
              <a:rPr lang="cs-CZ" dirty="0"/>
              <a:t> nebo potenciálně konkurenčních odvětvích, jako byly produkce oceli, uhlí, nafty a automobilů</a:t>
            </a:r>
          </a:p>
        </p:txBody>
      </p:sp>
    </p:spTree>
    <p:extLst>
      <p:ext uri="{BB962C8B-B14F-4D97-AF65-F5344CB8AC3E}">
        <p14:creationId xmlns:p14="http://schemas.microsoft.com/office/powerpoint/2010/main" val="2692930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D137E6-7F3C-9681-F7B6-A1BAE4CF4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Tři typy privatizací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8ECC68-ABF3-9EF8-D2E3-B106430B6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Privatizace firem působících v </a:t>
            </a:r>
            <a:r>
              <a:rPr lang="cs-CZ" b="1" dirty="0"/>
              <a:t>konkurenčním</a:t>
            </a:r>
            <a:r>
              <a:rPr lang="cs-CZ" dirty="0"/>
              <a:t> prostředí bez tržních selhání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Privatizace </a:t>
            </a:r>
            <a:r>
              <a:rPr lang="cs-CZ" b="1" dirty="0"/>
              <a:t>monopolů</a:t>
            </a:r>
            <a:r>
              <a:rPr lang="cs-CZ" dirty="0"/>
              <a:t> (telekomunikace, energetika)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„</a:t>
            </a:r>
            <a:r>
              <a:rPr lang="cs-CZ" b="1" dirty="0" err="1"/>
              <a:t>Contracting</a:t>
            </a:r>
            <a:r>
              <a:rPr lang="cs-CZ" b="1" dirty="0"/>
              <a:t> out</a:t>
            </a:r>
            <a:r>
              <a:rPr lang="cs-CZ" dirty="0"/>
              <a:t>“ veřejně financovaných služeb, které byly dříve poskytovány veřejnými firmami do soukromého sektoru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47277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C61078-5C8A-6CBD-ADC1-034AB000A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Efektivita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43F5F6-E7C5-C862-768D-E03C769E2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Empirické studie výkonnosti státem vlastněných podniků v 60. a 70.letech identifikovaly řadu specifických případů neefektivit, ovšem celkový růst produktivity státních podniků se příliš </a:t>
            </a:r>
            <a:r>
              <a:rPr lang="cs-CZ" b="1" dirty="0"/>
              <a:t>nelišil </a:t>
            </a:r>
            <a:r>
              <a:rPr lang="cs-CZ" dirty="0"/>
              <a:t>od soukromých</a:t>
            </a:r>
          </a:p>
          <a:p>
            <a:r>
              <a:rPr lang="cs-CZ" dirty="0"/>
              <a:t>Státní podniky ovšem vytvářely silné a dlouhodobé </a:t>
            </a:r>
            <a:r>
              <a:rPr lang="cs-CZ" b="1" dirty="0"/>
              <a:t>finanční deficity</a:t>
            </a:r>
            <a:r>
              <a:rPr lang="cs-CZ" dirty="0"/>
              <a:t>. Výše těchto deficitů byla 35% jejich příspěvku k HDP (1975) a 20% v roce 1979</a:t>
            </a:r>
          </a:p>
        </p:txBody>
      </p:sp>
    </p:spTree>
    <p:extLst>
      <p:ext uri="{BB962C8B-B14F-4D97-AF65-F5344CB8AC3E}">
        <p14:creationId xmlns:p14="http://schemas.microsoft.com/office/powerpoint/2010/main" val="364700016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EEFBC4-52B2-0C62-A2B6-DE5A7B929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Nástup konzervativců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D72AE0-4F66-30AA-4090-7F742B5ED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 </a:t>
            </a:r>
            <a:r>
              <a:rPr lang="cs-CZ" b="1" dirty="0"/>
              <a:t>volebním programu </a:t>
            </a:r>
            <a:r>
              <a:rPr lang="cs-CZ" dirty="0"/>
              <a:t>konzervativců nebyla privatizace téměř zmíněna, nicméně na konci jejich vlády bylo s výjimkou pošty a produkce uhlí téměř vše zprivatizováno</a:t>
            </a:r>
          </a:p>
          <a:p>
            <a:r>
              <a:rPr lang="cs-CZ" dirty="0"/>
              <a:t>Privatizační program lze rozdělit do tří </a:t>
            </a:r>
            <a:r>
              <a:rPr lang="cs-CZ" b="1" dirty="0"/>
              <a:t>období</a:t>
            </a:r>
            <a:r>
              <a:rPr lang="cs-CZ" dirty="0"/>
              <a:t>:</a:t>
            </a:r>
          </a:p>
          <a:p>
            <a:pPr marL="571500" indent="-571500">
              <a:buAutoNum type="romanUcPeriod"/>
            </a:pPr>
            <a:r>
              <a:rPr lang="cs-CZ" dirty="0"/>
              <a:t>1979 – 83</a:t>
            </a:r>
          </a:p>
          <a:p>
            <a:pPr marL="571500" indent="-571500">
              <a:buAutoNum type="romanUcPeriod"/>
            </a:pPr>
            <a:r>
              <a:rPr lang="cs-CZ" dirty="0"/>
              <a:t>1983 – 87</a:t>
            </a:r>
          </a:p>
          <a:p>
            <a:pPr marL="571500" indent="-571500">
              <a:buAutoNum type="romanUcPeriod"/>
            </a:pPr>
            <a:r>
              <a:rPr lang="cs-CZ" dirty="0"/>
              <a:t>1987 - 91</a:t>
            </a:r>
          </a:p>
        </p:txBody>
      </p:sp>
    </p:spTree>
    <p:extLst>
      <p:ext uri="{BB962C8B-B14F-4D97-AF65-F5344CB8AC3E}">
        <p14:creationId xmlns:p14="http://schemas.microsoft.com/office/powerpoint/2010/main" val="44607313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CFED58-82A7-1FB8-48BB-D3096137A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První fáze (1979 – 83)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89648A-3A21-D83F-E36A-C2E150E95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Privatizace</a:t>
            </a:r>
            <a:r>
              <a:rPr lang="cs-CZ" dirty="0"/>
              <a:t> </a:t>
            </a:r>
            <a:r>
              <a:rPr lang="cs-CZ" dirty="0" err="1"/>
              <a:t>British</a:t>
            </a:r>
            <a:r>
              <a:rPr lang="cs-CZ" dirty="0"/>
              <a:t> </a:t>
            </a:r>
            <a:r>
              <a:rPr lang="cs-CZ" dirty="0" err="1"/>
              <a:t>Ports</a:t>
            </a:r>
            <a:r>
              <a:rPr lang="cs-CZ" dirty="0"/>
              <a:t>, </a:t>
            </a:r>
            <a:r>
              <a:rPr lang="cs-CZ" dirty="0" err="1"/>
              <a:t>British</a:t>
            </a:r>
            <a:r>
              <a:rPr lang="cs-CZ" dirty="0"/>
              <a:t> </a:t>
            </a:r>
            <a:r>
              <a:rPr lang="cs-CZ" dirty="0" err="1"/>
              <a:t>Aerospace</a:t>
            </a:r>
            <a:r>
              <a:rPr lang="cs-CZ" dirty="0"/>
              <a:t>, </a:t>
            </a:r>
            <a:r>
              <a:rPr lang="cs-CZ" dirty="0" err="1"/>
              <a:t>Britoil</a:t>
            </a:r>
            <a:r>
              <a:rPr lang="cs-CZ" dirty="0"/>
              <a:t>, </a:t>
            </a:r>
            <a:r>
              <a:rPr lang="cs-CZ" dirty="0" err="1"/>
              <a:t>Cable</a:t>
            </a:r>
            <a:r>
              <a:rPr lang="cs-CZ" dirty="0"/>
              <a:t> and </a:t>
            </a:r>
            <a:r>
              <a:rPr lang="cs-CZ" dirty="0" err="1"/>
              <a:t>Wireless</a:t>
            </a:r>
            <a:r>
              <a:rPr lang="cs-CZ" dirty="0"/>
              <a:t>,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Freight</a:t>
            </a:r>
            <a:r>
              <a:rPr lang="cs-CZ" dirty="0"/>
              <a:t>, </a:t>
            </a:r>
            <a:r>
              <a:rPr lang="cs-CZ" dirty="0" err="1"/>
              <a:t>British</a:t>
            </a:r>
            <a:r>
              <a:rPr lang="cs-CZ" dirty="0"/>
              <a:t> </a:t>
            </a:r>
            <a:r>
              <a:rPr lang="cs-CZ" dirty="0" err="1"/>
              <a:t>Petroleum</a:t>
            </a:r>
            <a:endParaRPr lang="cs-CZ" dirty="0"/>
          </a:p>
          <a:p>
            <a:r>
              <a:rPr lang="cs-CZ" dirty="0"/>
              <a:t>I když některé z těchto podniků ještě kontrolovaly </a:t>
            </a:r>
            <a:r>
              <a:rPr lang="cs-CZ" b="1" dirty="0"/>
              <a:t>malé kapsy tržní síly</a:t>
            </a:r>
            <a:r>
              <a:rPr lang="cs-CZ" dirty="0"/>
              <a:t>, v zásadě se jednalo o privatizace prvního typu</a:t>
            </a:r>
          </a:p>
          <a:p>
            <a:r>
              <a:rPr lang="cs-CZ" dirty="0"/>
              <a:t>Privatizace těchto podniků </a:t>
            </a:r>
            <a:r>
              <a:rPr lang="cs-CZ" b="1" dirty="0"/>
              <a:t>vynášela </a:t>
            </a:r>
            <a:r>
              <a:rPr lang="cs-CZ" dirty="0"/>
              <a:t>500 mil. GBP ročně</a:t>
            </a:r>
          </a:p>
          <a:p>
            <a:r>
              <a:rPr lang="cs-CZ" dirty="0"/>
              <a:t>Cílem těchto privatizací bylo jak </a:t>
            </a:r>
            <a:r>
              <a:rPr lang="cs-CZ" b="1" dirty="0"/>
              <a:t>zvýšení efektivity, tak příjmů</a:t>
            </a:r>
            <a:r>
              <a:rPr lang="cs-CZ" dirty="0"/>
              <a:t> pro státní pokladnu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518709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7A2163-A9A9-3BDA-E046-A09D7B237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Hospodářská politika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D0BABD-3E43-A386-0585-6FBFE11E6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 prvním období byla vláda také aktivní v </a:t>
            </a:r>
            <a:r>
              <a:rPr lang="cs-CZ" b="1" dirty="0"/>
              <a:t>soutěžní a regulační </a:t>
            </a:r>
            <a:r>
              <a:rPr lang="cs-CZ" dirty="0"/>
              <a:t>politice</a:t>
            </a:r>
          </a:p>
          <a:p>
            <a:r>
              <a:rPr lang="cs-CZ" dirty="0"/>
              <a:t>Byly zavedeny </a:t>
            </a:r>
            <a:r>
              <a:rPr lang="cs-CZ" b="1" dirty="0"/>
              <a:t>tvrdší rozpočtové omezení</a:t>
            </a:r>
            <a:r>
              <a:rPr lang="cs-CZ" dirty="0"/>
              <a:t>, které byly někde nahrazeny i novým managementem (např. ocelářství)</a:t>
            </a:r>
          </a:p>
          <a:p>
            <a:r>
              <a:rPr lang="cs-CZ" dirty="0"/>
              <a:t>Byla přijata legislativa, která </a:t>
            </a:r>
            <a:r>
              <a:rPr lang="cs-CZ" dirty="0" err="1"/>
              <a:t>usnaďňovala</a:t>
            </a:r>
            <a:r>
              <a:rPr lang="cs-CZ" dirty="0"/>
              <a:t> </a:t>
            </a:r>
            <a:r>
              <a:rPr lang="cs-CZ" b="1" dirty="0"/>
              <a:t>vstup </a:t>
            </a:r>
            <a:r>
              <a:rPr lang="cs-CZ" dirty="0"/>
              <a:t>nových konkurentů </a:t>
            </a:r>
            <a:r>
              <a:rPr lang="cs-CZ" b="1" dirty="0"/>
              <a:t>do odvětví </a:t>
            </a:r>
            <a:r>
              <a:rPr lang="cs-CZ" dirty="0"/>
              <a:t>(telekomunikace, plyn, elektřina) → v některých odvětvích se však existujícím dominantám dařilo tomuto vstupu </a:t>
            </a:r>
            <a:r>
              <a:rPr lang="cs-CZ" b="1" dirty="0"/>
              <a:t>efektivně bránit</a:t>
            </a:r>
          </a:p>
        </p:txBody>
      </p:sp>
    </p:spTree>
    <p:extLst>
      <p:ext uri="{BB962C8B-B14F-4D97-AF65-F5344CB8AC3E}">
        <p14:creationId xmlns:p14="http://schemas.microsoft.com/office/powerpoint/2010/main" val="141341127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5842B9-D68E-8777-5D2D-3D7A64CE0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Druhá fáze (1983 – 87)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FF8C68-0058-7FA8-69B9-EDDEE9B4E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 druhé privatizační vlně byly doprivatizovány zbývající firmy na relativně </a:t>
            </a:r>
            <a:r>
              <a:rPr lang="cs-CZ" b="1" dirty="0"/>
              <a:t>konkurenčních trzích </a:t>
            </a:r>
            <a:r>
              <a:rPr lang="cs-CZ" dirty="0"/>
              <a:t>(</a:t>
            </a:r>
            <a:r>
              <a:rPr lang="cs-CZ" dirty="0" err="1"/>
              <a:t>Enterprise</a:t>
            </a:r>
            <a:r>
              <a:rPr lang="cs-CZ" dirty="0"/>
              <a:t> </a:t>
            </a:r>
            <a:r>
              <a:rPr lang="cs-CZ" dirty="0" err="1"/>
              <a:t>Oil</a:t>
            </a:r>
            <a:r>
              <a:rPr lang="cs-CZ" dirty="0"/>
              <a:t>, Jaguar, </a:t>
            </a:r>
            <a:r>
              <a:rPr lang="cs-CZ" dirty="0" err="1"/>
              <a:t>Trustee</a:t>
            </a:r>
            <a:r>
              <a:rPr lang="cs-CZ" dirty="0"/>
              <a:t> </a:t>
            </a:r>
            <a:r>
              <a:rPr lang="cs-CZ" dirty="0" err="1"/>
              <a:t>Savings</a:t>
            </a:r>
            <a:r>
              <a:rPr lang="cs-CZ" dirty="0"/>
              <a:t> Bank, </a:t>
            </a:r>
            <a:r>
              <a:rPr lang="cs-CZ" dirty="0" err="1"/>
              <a:t>British</a:t>
            </a:r>
            <a:r>
              <a:rPr lang="cs-CZ" dirty="0"/>
              <a:t> Airways, Rolls-Royce)</a:t>
            </a:r>
          </a:p>
          <a:p>
            <a:r>
              <a:rPr lang="cs-CZ" dirty="0"/>
              <a:t>Dále začala privatizace </a:t>
            </a:r>
            <a:r>
              <a:rPr lang="cs-CZ" b="1" dirty="0" err="1"/>
              <a:t>utilities</a:t>
            </a:r>
            <a:r>
              <a:rPr lang="cs-CZ" b="1" dirty="0"/>
              <a:t>/síťových odvětví</a:t>
            </a:r>
            <a:r>
              <a:rPr lang="cs-CZ" dirty="0"/>
              <a:t> (</a:t>
            </a:r>
            <a:r>
              <a:rPr lang="cs-CZ" dirty="0" err="1"/>
              <a:t>British</a:t>
            </a:r>
            <a:r>
              <a:rPr lang="cs-CZ" dirty="0"/>
              <a:t> Telecom, </a:t>
            </a:r>
            <a:r>
              <a:rPr lang="cs-CZ" dirty="0" err="1"/>
              <a:t>British</a:t>
            </a:r>
            <a:r>
              <a:rPr lang="cs-CZ" dirty="0"/>
              <a:t> </a:t>
            </a:r>
            <a:r>
              <a:rPr lang="cs-CZ" dirty="0" err="1"/>
              <a:t>Gas</a:t>
            </a:r>
            <a:r>
              <a:rPr lang="cs-CZ" dirty="0"/>
              <a:t>) → posun k privatizacím typu 2)</a:t>
            </a:r>
          </a:p>
          <a:p>
            <a:r>
              <a:rPr lang="cs-CZ" dirty="0"/>
              <a:t>U privatizace BT a dalších došlo k úpisu akcií pro miliony </a:t>
            </a:r>
            <a:r>
              <a:rPr lang="cs-CZ" b="1" dirty="0"/>
              <a:t>drobných akcionářů</a:t>
            </a:r>
          </a:p>
        </p:txBody>
      </p:sp>
    </p:spTree>
    <p:extLst>
      <p:ext uri="{BB962C8B-B14F-4D97-AF65-F5344CB8AC3E}">
        <p14:creationId xmlns:p14="http://schemas.microsoft.com/office/powerpoint/2010/main" val="42148430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1ECD2D-3CBB-D60B-1BFA-AAB8A5563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Restrukturalizace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641708-3B30-0B29-5FC9-8B86B5D39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U privatizace BT (monopolní poskytovatel telekomunikačních služeb) vyvstala poprvé otázka, zda </a:t>
            </a:r>
            <a:r>
              <a:rPr lang="cs-CZ" b="1" dirty="0"/>
              <a:t>nejdříve restrukturalizovat </a:t>
            </a:r>
            <a:r>
              <a:rPr lang="cs-CZ" dirty="0"/>
              <a:t>(jako AT&amp;T v USA) a pak privatizovat nebo rovnou privatizovat a dále </a:t>
            </a:r>
            <a:r>
              <a:rPr lang="cs-CZ" b="1" dirty="0"/>
              <a:t>jak regulovat </a:t>
            </a:r>
            <a:r>
              <a:rPr lang="cs-CZ" dirty="0"/>
              <a:t>toto odvětví</a:t>
            </a:r>
          </a:p>
          <a:p>
            <a:r>
              <a:rPr lang="cs-CZ" dirty="0"/>
              <a:t>Restrukturalizace (a rychlejší stimulace konkurence) byla </a:t>
            </a:r>
            <a:r>
              <a:rPr lang="cs-CZ" b="1" dirty="0"/>
              <a:t>zamítnuta</a:t>
            </a:r>
            <a:r>
              <a:rPr lang="cs-CZ" dirty="0"/>
              <a:t>, protože by zdržela privatizaci a politické výhody z rychlého transferu aktiv. Management (který spolupracoval na privatizaci) byl také silně proti restrukturalizaci. </a:t>
            </a:r>
          </a:p>
          <a:p>
            <a:r>
              <a:rPr lang="cs-CZ" dirty="0"/>
              <a:t>Podobný vývoj probíhal také u </a:t>
            </a:r>
            <a:r>
              <a:rPr lang="cs-CZ" b="1" dirty="0" err="1"/>
              <a:t>British</a:t>
            </a:r>
            <a:r>
              <a:rPr lang="cs-CZ" b="1" dirty="0"/>
              <a:t> </a:t>
            </a:r>
            <a:r>
              <a:rPr lang="cs-CZ" b="1" dirty="0" err="1"/>
              <a:t>Gas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4788497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F5944-2A13-C89C-3BF4-2CB9A88E5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Regulátoři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A3C06A-DEB3-B61D-52F1-6004C2DA5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Nový regulátoři </a:t>
            </a:r>
            <a:r>
              <a:rPr lang="cs-CZ" b="1" dirty="0" err="1"/>
              <a:t>OfTel</a:t>
            </a:r>
            <a:r>
              <a:rPr lang="cs-CZ" b="1" dirty="0"/>
              <a:t> a </a:t>
            </a:r>
            <a:r>
              <a:rPr lang="cs-CZ" b="1" dirty="0" err="1"/>
              <a:t>OfGas</a:t>
            </a:r>
            <a:r>
              <a:rPr lang="cs-CZ" b="1" dirty="0"/>
              <a:t> </a:t>
            </a:r>
            <a:r>
              <a:rPr lang="cs-CZ" dirty="0"/>
              <a:t>byly vytvořeni současně s privatizací, aby prováděli cenovou regulaci v odvětví a (v rámci možností) podporovaly vznik konkurence</a:t>
            </a:r>
          </a:p>
          <a:p>
            <a:r>
              <a:rPr lang="cs-CZ" dirty="0"/>
              <a:t>Z počátku byly jejich kompetence omezené, postupně se však jejich vliv a význam </a:t>
            </a:r>
            <a:r>
              <a:rPr lang="cs-CZ" b="1" dirty="0"/>
              <a:t>zvyšoval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83682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330177-9BDB-1CC7-F636-BED1CC399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III. Fáze (1987 – 91)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D5D41B-8269-DFE3-5309-67ED492FC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Privatizace </a:t>
            </a:r>
            <a:r>
              <a:rPr lang="cs-CZ" dirty="0" err="1"/>
              <a:t>British</a:t>
            </a:r>
            <a:r>
              <a:rPr lang="cs-CZ" dirty="0"/>
              <a:t> Steel a </a:t>
            </a:r>
            <a:r>
              <a:rPr lang="cs-CZ" dirty="0" err="1"/>
              <a:t>British</a:t>
            </a:r>
            <a:r>
              <a:rPr lang="cs-CZ" dirty="0"/>
              <a:t> </a:t>
            </a:r>
            <a:r>
              <a:rPr lang="cs-CZ" dirty="0" err="1"/>
              <a:t>Airports</a:t>
            </a:r>
            <a:r>
              <a:rPr lang="cs-CZ" dirty="0"/>
              <a:t> </a:t>
            </a:r>
            <a:r>
              <a:rPr lang="cs-CZ" dirty="0" err="1"/>
              <a:t>Authority</a:t>
            </a:r>
            <a:endParaRPr lang="cs-CZ" dirty="0"/>
          </a:p>
          <a:p>
            <a:r>
              <a:rPr lang="cs-CZ" dirty="0"/>
              <a:t>Privatizace </a:t>
            </a:r>
            <a:r>
              <a:rPr lang="cs-CZ" b="1" dirty="0"/>
              <a:t>vody</a:t>
            </a:r>
            <a:r>
              <a:rPr lang="cs-CZ" dirty="0"/>
              <a:t> (1989) a </a:t>
            </a:r>
            <a:r>
              <a:rPr lang="cs-CZ" b="1" dirty="0"/>
              <a:t>elektřiny</a:t>
            </a:r>
            <a:r>
              <a:rPr lang="cs-CZ" dirty="0"/>
              <a:t> (1990 – 91). U těchto privatizací došlo k prodeji úpisem akcií drobným investorům a byly vytvořeny nové regulační orgány</a:t>
            </a:r>
          </a:p>
          <a:p>
            <a:r>
              <a:rPr lang="cs-CZ" dirty="0"/>
              <a:t>Novinkou byla </a:t>
            </a:r>
            <a:r>
              <a:rPr lang="cs-CZ" b="1" dirty="0"/>
              <a:t>restrukturalizace</a:t>
            </a:r>
            <a:r>
              <a:rPr lang="cs-CZ" dirty="0"/>
              <a:t> odvětví před provedením privatizace</a:t>
            </a:r>
          </a:p>
        </p:txBody>
      </p:sp>
    </p:spTree>
    <p:extLst>
      <p:ext uri="{BB962C8B-B14F-4D97-AF65-F5344CB8AC3E}">
        <p14:creationId xmlns:p14="http://schemas.microsoft.com/office/powerpoint/2010/main" val="187430825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627E58-0670-09FE-3329-3217F2F36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00CC4F-8853-514F-1D72-692B3B4781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Cílem restrukturalizace u vody bylo oddělit </a:t>
            </a:r>
            <a:r>
              <a:rPr lang="cs-CZ" b="1" dirty="0"/>
              <a:t>enviromentální</a:t>
            </a:r>
            <a:r>
              <a:rPr lang="cs-CZ" dirty="0"/>
              <a:t> regulaci od regulace </a:t>
            </a:r>
            <a:r>
              <a:rPr lang="cs-CZ" b="1" dirty="0"/>
              <a:t>konkurence</a:t>
            </a:r>
          </a:p>
          <a:p>
            <a:r>
              <a:rPr lang="cs-CZ" dirty="0"/>
              <a:t>Potenciál přímé dodavatelské konkurence zde byl slabý, proto byla podporována „</a:t>
            </a:r>
            <a:r>
              <a:rPr lang="cs-CZ" b="1" i="1" dirty="0" err="1"/>
              <a:t>competition</a:t>
            </a:r>
            <a:r>
              <a:rPr lang="cs-CZ" b="1" i="1" dirty="0"/>
              <a:t> by </a:t>
            </a:r>
            <a:r>
              <a:rPr lang="cs-CZ" b="1" i="1" dirty="0" err="1"/>
              <a:t>comparison</a:t>
            </a:r>
            <a:r>
              <a:rPr lang="cs-CZ" dirty="0"/>
              <a:t>“. </a:t>
            </a:r>
          </a:p>
          <a:p>
            <a:r>
              <a:rPr lang="cs-CZ" dirty="0"/>
              <a:t>K zvýšení kvality vody byly nutné značné investice → privatizace vytváří problém </a:t>
            </a:r>
            <a:r>
              <a:rPr lang="cs-CZ" b="1" dirty="0" err="1"/>
              <a:t>podinvestování</a:t>
            </a:r>
            <a:r>
              <a:rPr lang="cs-CZ" b="1" dirty="0"/>
              <a:t> </a:t>
            </a:r>
            <a:r>
              <a:rPr lang="cs-CZ" dirty="0"/>
              <a:t>→ regulace umožňovala růst cen nad CPI, pokud byly splněny investiční cíle</a:t>
            </a:r>
          </a:p>
        </p:txBody>
      </p:sp>
    </p:spTree>
    <p:extLst>
      <p:ext uri="{BB962C8B-B14F-4D97-AF65-F5344CB8AC3E}">
        <p14:creationId xmlns:p14="http://schemas.microsoft.com/office/powerpoint/2010/main" val="171928710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077FBF-E603-997F-8D44-8C377EF1B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Elektřina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CFEDD1-8E1B-064E-87AE-E073DA617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Restrukturalizace dodavatelů </a:t>
            </a:r>
            <a:r>
              <a:rPr lang="cs-CZ" b="1" dirty="0"/>
              <a:t>elektřiny</a:t>
            </a:r>
            <a:r>
              <a:rPr lang="cs-CZ" dirty="0"/>
              <a:t> byla motivována především snahou zvýšit </a:t>
            </a:r>
            <a:r>
              <a:rPr lang="cs-CZ" b="1" dirty="0"/>
              <a:t>konkurenci.</a:t>
            </a:r>
          </a:p>
          <a:p>
            <a:r>
              <a:rPr lang="cs-CZ" dirty="0"/>
              <a:t>Monopolní výrobce a dodavatel elektřiny v Anglii (CEGB) byl rozdělen na </a:t>
            </a:r>
            <a:r>
              <a:rPr lang="cs-CZ" b="1" dirty="0"/>
              <a:t>čtyři části</a:t>
            </a:r>
            <a:r>
              <a:rPr lang="cs-CZ" dirty="0"/>
              <a:t>. Rozvodná síť byla ponechána v jejich společném vlastnictví. </a:t>
            </a:r>
          </a:p>
          <a:p>
            <a:r>
              <a:rPr lang="cs-CZ" b="1" dirty="0"/>
              <a:t>Část</a:t>
            </a:r>
            <a:r>
              <a:rPr lang="cs-CZ" dirty="0"/>
              <a:t> firem byla privatizována</a:t>
            </a:r>
          </a:p>
        </p:txBody>
      </p:sp>
    </p:spTree>
    <p:extLst>
      <p:ext uri="{BB962C8B-B14F-4D97-AF65-F5344CB8AC3E}">
        <p14:creationId xmlns:p14="http://schemas.microsoft.com/office/powerpoint/2010/main" val="3592873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22DB8D-BD29-0E4E-BB42-5771D4830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089"/>
            <a:ext cx="8229600" cy="1143000"/>
          </a:xfrm>
        </p:spPr>
        <p:txBody>
          <a:bodyPr/>
          <a:lstStyle/>
          <a:p>
            <a:r>
              <a:rPr lang="cs-CZ" dirty="0"/>
              <a:t>Rozdíly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A69C2F-15FF-6257-F9A2-6247358B9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73089"/>
            <a:ext cx="8229600" cy="541027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Rozdílem mezi typem 1) a 2) je, že si v případě přítomnosti monopolní síly či tržních selhání (typ 2) vlády obvykle ponechávají určitou formu kontroly v podobě </a:t>
            </a:r>
            <a:r>
              <a:rPr lang="cs-CZ" b="1" dirty="0"/>
              <a:t>regulace</a:t>
            </a:r>
          </a:p>
          <a:p>
            <a:r>
              <a:rPr lang="cs-CZ" dirty="0"/>
              <a:t>Pokud je regulace silná, potom se rozdíly mezi soukromým a veřejným vlastníkem mohou </a:t>
            </a:r>
            <a:r>
              <a:rPr lang="cs-CZ" b="1" dirty="0"/>
              <a:t>stírat</a:t>
            </a:r>
          </a:p>
          <a:p>
            <a:r>
              <a:rPr lang="cs-CZ" dirty="0"/>
              <a:t>V případě privatizace typu 2) je podstatné rozlišovat mezi </a:t>
            </a:r>
            <a:r>
              <a:rPr lang="cs-CZ" b="1" dirty="0"/>
              <a:t>přirozenými</a:t>
            </a:r>
            <a:r>
              <a:rPr lang="cs-CZ" dirty="0"/>
              <a:t> (technologie) </a:t>
            </a:r>
            <a:r>
              <a:rPr lang="cs-CZ" b="1" dirty="0"/>
              <a:t>monopoly</a:t>
            </a:r>
            <a:r>
              <a:rPr lang="cs-CZ" dirty="0"/>
              <a:t> a </a:t>
            </a:r>
            <a:r>
              <a:rPr lang="cs-CZ" b="1" dirty="0"/>
              <a:t>uměle </a:t>
            </a:r>
            <a:r>
              <a:rPr lang="cs-CZ" dirty="0"/>
              <a:t>(vládou) vytvořenými </a:t>
            </a:r>
          </a:p>
          <a:p>
            <a:r>
              <a:rPr lang="cs-CZ" dirty="0"/>
              <a:t>V případě privatizace typu 3) se neprodávají aktiva, ale </a:t>
            </a:r>
            <a:r>
              <a:rPr lang="cs-CZ" b="1" dirty="0"/>
              <a:t>kontrakt</a:t>
            </a:r>
            <a:r>
              <a:rPr lang="cs-CZ" dirty="0"/>
              <a:t> nebo franšíza</a:t>
            </a:r>
          </a:p>
          <a:p>
            <a:r>
              <a:rPr lang="cs-CZ" dirty="0"/>
              <a:t>Pro definici vlastnictví je tak klíčové, kdo má nárok na </a:t>
            </a:r>
            <a:r>
              <a:rPr lang="cs-CZ" b="1" dirty="0"/>
              <a:t>mimořádné zisky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6506655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DE6C00-13B8-28A6-541E-ACBCC1294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DBB051-5170-3651-6A7F-87B562C41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Privatizace v Británii </a:t>
            </a:r>
            <a:r>
              <a:rPr lang="cs-CZ" dirty="0"/>
              <a:t>(1979-90) přinesla desítky miliard GBP do státního rozpočtu, vytvořila milióny nových akcionářů a významně snížila participaci státu na rozhodování firem v řadě odvětví. </a:t>
            </a:r>
          </a:p>
          <a:p>
            <a:r>
              <a:rPr lang="cs-CZ" dirty="0"/>
              <a:t>Nicméně dopad privatizací </a:t>
            </a:r>
            <a:r>
              <a:rPr lang="cs-CZ" b="1" dirty="0"/>
              <a:t>na efektivitu </a:t>
            </a:r>
            <a:r>
              <a:rPr lang="cs-CZ" dirty="0"/>
              <a:t>odvětví není zcela zřejmý (1991). </a:t>
            </a:r>
          </a:p>
          <a:p>
            <a:r>
              <a:rPr lang="cs-CZ" b="1" dirty="0"/>
              <a:t>Radikální zlepšení </a:t>
            </a:r>
            <a:r>
              <a:rPr lang="cs-CZ" dirty="0"/>
              <a:t>výkonnosti nastalo jen v několika případech, především tam, kde existuje dostatečná produktová konkurence (</a:t>
            </a:r>
            <a:r>
              <a:rPr lang="cs-CZ" dirty="0" err="1"/>
              <a:t>British</a:t>
            </a:r>
            <a:r>
              <a:rPr lang="cs-CZ" dirty="0"/>
              <a:t> </a:t>
            </a:r>
            <a:r>
              <a:rPr lang="cs-CZ" dirty="0" err="1"/>
              <a:t>Ports</a:t>
            </a:r>
            <a:r>
              <a:rPr lang="cs-CZ" dirty="0"/>
              <a:t>,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Freight</a:t>
            </a:r>
            <a:r>
              <a:rPr lang="cs-CZ" dirty="0"/>
              <a:t>, </a:t>
            </a:r>
            <a:r>
              <a:rPr lang="cs-CZ" dirty="0" err="1"/>
              <a:t>Cable</a:t>
            </a:r>
            <a:r>
              <a:rPr lang="cs-CZ" dirty="0"/>
              <a:t> and </a:t>
            </a:r>
            <a:r>
              <a:rPr lang="cs-CZ" dirty="0" err="1"/>
              <a:t>Wireless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6588444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C6C4CD-C244-07A1-BBCD-3692E7813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(2)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A4C96E-BD5A-530E-6328-0FAB2DA0E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Interpretace výsledků je dále komplikována tím, že k </a:t>
            </a:r>
            <a:r>
              <a:rPr lang="cs-CZ" b="1" dirty="0"/>
              <a:t>nejvyšším růstům produktivity </a:t>
            </a:r>
            <a:r>
              <a:rPr lang="cs-CZ" dirty="0"/>
              <a:t>došlo ještě ve státních </a:t>
            </a:r>
            <a:r>
              <a:rPr lang="cs-CZ" dirty="0" err="1"/>
              <a:t>British</a:t>
            </a:r>
            <a:r>
              <a:rPr lang="cs-CZ" dirty="0"/>
              <a:t> Steel a </a:t>
            </a:r>
            <a:r>
              <a:rPr lang="cs-CZ" dirty="0" err="1"/>
              <a:t>British</a:t>
            </a:r>
            <a:r>
              <a:rPr lang="cs-CZ" dirty="0"/>
              <a:t> </a:t>
            </a:r>
            <a:r>
              <a:rPr lang="cs-CZ" dirty="0" err="1"/>
              <a:t>Coal</a:t>
            </a:r>
            <a:r>
              <a:rPr lang="cs-CZ" dirty="0"/>
              <a:t>. </a:t>
            </a:r>
          </a:p>
          <a:p>
            <a:r>
              <a:rPr lang="cs-CZ" dirty="0"/>
              <a:t>V obou těchto odvětvích došlo k růstu produktivity v důsledku tvrdších rozpočtových omezení, protože na rozdíl od monopolistů u nich bylo </a:t>
            </a:r>
            <a:r>
              <a:rPr lang="cs-CZ" b="1" dirty="0"/>
              <a:t>obtížné zvýšit ceny</a:t>
            </a:r>
          </a:p>
          <a:p>
            <a:r>
              <a:rPr lang="cs-CZ" b="1" dirty="0"/>
              <a:t>Závěr:</a:t>
            </a:r>
            <a:r>
              <a:rPr lang="cs-CZ" dirty="0"/>
              <a:t> </a:t>
            </a:r>
            <a:r>
              <a:rPr lang="cs-CZ" u="sng" dirty="0"/>
              <a:t>Klíčovými faktory produktivity jsou konkurenční podmínky a regulační prostředí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9637702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4960F20-745D-D47A-EE9D-CF330A4285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Privatizace v Chile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7E54A2A-EF3C-2213-362E-69DB72F4FA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835252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FDC78-5B8F-F3ED-7880-0DCB66030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71B6CE-AF9D-1E77-B62C-3C3A4A126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Státní podniky vytvářely </a:t>
            </a:r>
            <a:r>
              <a:rPr lang="cs-CZ" b="1" dirty="0"/>
              <a:t>15% HDP </a:t>
            </a:r>
            <a:r>
              <a:rPr lang="cs-CZ" dirty="0"/>
              <a:t>na konci 60. let</a:t>
            </a:r>
          </a:p>
          <a:p>
            <a:r>
              <a:rPr lang="cs-CZ" dirty="0"/>
              <a:t>1970 – 73: socialistická vláda </a:t>
            </a:r>
            <a:r>
              <a:rPr lang="cs-CZ" dirty="0" err="1"/>
              <a:t>Salvadora</a:t>
            </a:r>
            <a:r>
              <a:rPr lang="cs-CZ" dirty="0"/>
              <a:t> </a:t>
            </a:r>
            <a:r>
              <a:rPr lang="cs-CZ" dirty="0" err="1"/>
              <a:t>Allendeho</a:t>
            </a:r>
            <a:r>
              <a:rPr lang="cs-CZ" dirty="0"/>
              <a:t> – masivní znárodňování (banky, doly) – </a:t>
            </a:r>
            <a:r>
              <a:rPr lang="cs-CZ" b="1" dirty="0"/>
              <a:t>40% HDP </a:t>
            </a:r>
          </a:p>
          <a:p>
            <a:r>
              <a:rPr lang="cs-CZ" dirty="0"/>
              <a:t>Září 1973 – vojenský puč A. </a:t>
            </a:r>
            <a:r>
              <a:rPr lang="cs-CZ" dirty="0" err="1"/>
              <a:t>Pinocheta</a:t>
            </a:r>
            <a:endParaRPr lang="cs-CZ" dirty="0"/>
          </a:p>
          <a:p>
            <a:r>
              <a:rPr lang="cs-CZ" dirty="0"/>
              <a:t>Následný ekonomický program: </a:t>
            </a:r>
            <a:r>
              <a:rPr lang="cs-CZ" b="1" dirty="0"/>
              <a:t>privatizace</a:t>
            </a:r>
            <a:r>
              <a:rPr lang="cs-CZ" dirty="0"/>
              <a:t>, deregulace a liberalizace. </a:t>
            </a:r>
          </a:p>
        </p:txBody>
      </p:sp>
    </p:spTree>
    <p:extLst>
      <p:ext uri="{BB962C8B-B14F-4D97-AF65-F5344CB8AC3E}">
        <p14:creationId xmlns:p14="http://schemas.microsoft.com/office/powerpoint/2010/main" val="114429711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B5BB39-0024-31F2-22B1-710809254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Privatizace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776225-1CC0-11D0-F046-3177DD427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1974-75: navrácení (</a:t>
            </a:r>
            <a:r>
              <a:rPr lang="cs-CZ" b="1" dirty="0"/>
              <a:t>restituce</a:t>
            </a:r>
            <a:r>
              <a:rPr lang="cs-CZ" dirty="0"/>
              <a:t>) podniků</a:t>
            </a:r>
          </a:p>
          <a:p>
            <a:r>
              <a:rPr lang="cs-CZ" dirty="0"/>
              <a:t>1975-83: privatizace více jak 100 podniků. </a:t>
            </a:r>
            <a:r>
              <a:rPr lang="cs-CZ" b="1" dirty="0"/>
              <a:t>Hlavní cíl </a:t>
            </a:r>
            <a:r>
              <a:rPr lang="cs-CZ" dirty="0"/>
              <a:t>privatizace: zvýšit příjmy státního rozpočtu → deficit státního rozpočtu 1973: 25% HDP</a:t>
            </a:r>
          </a:p>
          <a:p>
            <a:r>
              <a:rPr lang="cs-CZ" dirty="0"/>
              <a:t>Podniky byly prodávány nejvyšší nabídce, což vedlo ke tvorbě konsorcií s účastí bank a následným vysokým </a:t>
            </a:r>
            <a:r>
              <a:rPr lang="cs-CZ" b="1" dirty="0"/>
              <a:t>zadlužením </a:t>
            </a:r>
          </a:p>
          <a:p>
            <a:r>
              <a:rPr lang="cs-CZ" dirty="0"/>
              <a:t>Tento privatizační model neustál </a:t>
            </a:r>
            <a:r>
              <a:rPr lang="cs-CZ" b="1" dirty="0"/>
              <a:t>finanční krizi 1982-83</a:t>
            </a:r>
            <a:r>
              <a:rPr lang="cs-CZ" dirty="0"/>
              <a:t>, kdy docházelo k řadě bankrotů, včetně bankovních. </a:t>
            </a:r>
          </a:p>
          <a:p>
            <a:r>
              <a:rPr lang="cs-CZ" dirty="0"/>
              <a:t>Následně pak došlo k </a:t>
            </a:r>
            <a:r>
              <a:rPr lang="cs-CZ" b="1" dirty="0"/>
              <a:t>přehodnocení strategie </a:t>
            </a:r>
            <a:r>
              <a:rPr lang="cs-CZ" dirty="0"/>
              <a:t>a k více decentralizovaným privatizacím (do rukou drobných akcionářů)</a:t>
            </a:r>
          </a:p>
        </p:txBody>
      </p:sp>
    </p:spTree>
    <p:extLst>
      <p:ext uri="{BB962C8B-B14F-4D97-AF65-F5344CB8AC3E}">
        <p14:creationId xmlns:p14="http://schemas.microsoft.com/office/powerpoint/2010/main" val="392247720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6A3EA1-7E00-B9D3-929F-D77EEB7FA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066DC4-3546-83F3-EEF1-75740C1DE0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Snaha privatizovat rychle a draze vedla na rychle liberalizovaném trhu k </a:t>
            </a:r>
            <a:r>
              <a:rPr lang="cs-CZ" b="1" dirty="0"/>
              <a:t>ohrožení stability </a:t>
            </a:r>
            <a:r>
              <a:rPr lang="cs-CZ" dirty="0"/>
              <a:t>nově privatizovaných odvětví. </a:t>
            </a:r>
          </a:p>
          <a:p>
            <a:r>
              <a:rPr lang="cs-CZ" dirty="0"/>
              <a:t>Ovšem rozvoj </a:t>
            </a:r>
            <a:r>
              <a:rPr lang="cs-CZ" b="1" dirty="0"/>
              <a:t>konkurence a regulační </a:t>
            </a:r>
            <a:r>
              <a:rPr lang="cs-CZ" dirty="0"/>
              <a:t>reforma měly dlouhodobě pozitivní dopady </a:t>
            </a:r>
          </a:p>
          <a:p>
            <a:r>
              <a:rPr lang="cs-CZ" dirty="0"/>
              <a:t>Bylo by lepší </a:t>
            </a:r>
            <a:r>
              <a:rPr lang="cs-CZ" b="1" dirty="0"/>
              <a:t>nejprve liberalizovat </a:t>
            </a:r>
            <a:r>
              <a:rPr lang="cs-CZ" dirty="0"/>
              <a:t>a pak privatizovat?  </a:t>
            </a:r>
          </a:p>
          <a:p>
            <a:r>
              <a:rPr lang="cs-CZ" b="1" dirty="0"/>
              <a:t>Závěr:</a:t>
            </a:r>
            <a:r>
              <a:rPr lang="cs-CZ" dirty="0"/>
              <a:t> Privatizace sama o sobě ještě nutně nezaručuje lepší pobídky, klíčová je její podoba a forma</a:t>
            </a:r>
          </a:p>
        </p:txBody>
      </p:sp>
    </p:spTree>
    <p:extLst>
      <p:ext uri="{BB962C8B-B14F-4D97-AF65-F5344CB8AC3E}">
        <p14:creationId xmlns:p14="http://schemas.microsoft.com/office/powerpoint/2010/main" val="148744844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B4901AC5-A12C-146A-6D64-7950FB9496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Privatizace v Polsku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6D63DEE-A555-AE45-64C0-7F1F7F6E94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25868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7BFD89-323B-A045-9237-6E0BD1AF7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88FE1A-3CE5-85F4-C3CF-DBB000D54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Součást transformačního balíčku</a:t>
            </a:r>
          </a:p>
          <a:p>
            <a:r>
              <a:rPr lang="cs-CZ" dirty="0"/>
              <a:t>Oproti Chile, socialistická ekonomika byla větší a fungovala déle</a:t>
            </a:r>
          </a:p>
          <a:p>
            <a:r>
              <a:rPr lang="cs-CZ" dirty="0"/>
              <a:t>Makroekonomická stabilizace a boj s inflací</a:t>
            </a:r>
          </a:p>
          <a:p>
            <a:r>
              <a:rPr lang="cs-CZ" dirty="0"/>
              <a:t>Komu patří vlastnická práva?</a:t>
            </a:r>
          </a:p>
          <a:p>
            <a:r>
              <a:rPr lang="cs-CZ" dirty="0"/>
              <a:t>Jak rozvinout finanční trhy? </a:t>
            </a:r>
          </a:p>
          <a:p>
            <a:r>
              <a:rPr lang="cs-CZ" dirty="0"/>
              <a:t>Rychlost x výnos privatizace</a:t>
            </a:r>
          </a:p>
        </p:txBody>
      </p:sp>
    </p:spTree>
    <p:extLst>
      <p:ext uri="{BB962C8B-B14F-4D97-AF65-F5344CB8AC3E}">
        <p14:creationId xmlns:p14="http://schemas.microsoft.com/office/powerpoint/2010/main" val="71325896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9988F3-CE7D-DA6C-2E7A-9D9C2403D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Rychlost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5E2A00-EBDF-8908-2679-FAF0B4C42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Rychlá privatizace státních monopolů (bez deregulace) může vést pouze ke vzniku soukromých monopolů.</a:t>
            </a:r>
          </a:p>
          <a:p>
            <a:r>
              <a:rPr lang="cs-CZ" dirty="0"/>
              <a:t>Nejdříve privatizovat a pak liberalizovat anebo obráceně? </a:t>
            </a:r>
          </a:p>
          <a:p>
            <a:r>
              <a:rPr lang="cs-CZ" dirty="0"/>
              <a:t>Platí teorie nedospělého odvětví? </a:t>
            </a:r>
          </a:p>
          <a:p>
            <a:r>
              <a:rPr lang="cs-CZ" dirty="0"/>
              <a:t>Jsou větší tržní selhání anebo vládní selhání? </a:t>
            </a:r>
          </a:p>
          <a:p>
            <a:r>
              <a:rPr lang="cs-CZ" dirty="0"/>
              <a:t>Distribuční aspekty privatizace</a:t>
            </a:r>
          </a:p>
        </p:txBody>
      </p:sp>
    </p:spTree>
    <p:extLst>
      <p:ext uri="{BB962C8B-B14F-4D97-AF65-F5344CB8AC3E}">
        <p14:creationId xmlns:p14="http://schemas.microsoft.com/office/powerpoint/2010/main" val="287577226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1304A6-A459-83C5-63C8-847BBD70D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058876-4963-C89A-1BCB-4639C78C0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Každá forma vlastnictví je </a:t>
            </a:r>
            <a:r>
              <a:rPr lang="cs-CZ" b="1" dirty="0"/>
              <a:t>nedokonalá</a:t>
            </a:r>
          </a:p>
          <a:p>
            <a:r>
              <a:rPr lang="cs-CZ" b="1" dirty="0"/>
              <a:t>Tržní selhání </a:t>
            </a:r>
            <a:r>
              <a:rPr lang="cs-CZ" dirty="0"/>
              <a:t>vedou k divergenci mezi cílem zisku a společenského blahobytu v soukromé firmě</a:t>
            </a:r>
          </a:p>
          <a:p>
            <a:r>
              <a:rPr lang="cs-CZ" b="1" dirty="0"/>
              <a:t>Vládní selhání </a:t>
            </a:r>
            <a:r>
              <a:rPr lang="cs-CZ" dirty="0"/>
              <a:t>vedou k divergenci cílů politiků/byrokratů a společenského blahobytu ve státní firmě</a:t>
            </a:r>
          </a:p>
          <a:p>
            <a:r>
              <a:rPr lang="cs-CZ" dirty="0"/>
              <a:t>Privatizace </a:t>
            </a:r>
            <a:r>
              <a:rPr lang="cs-CZ" b="1" dirty="0"/>
              <a:t>není všelék </a:t>
            </a:r>
            <a:r>
              <a:rPr lang="cs-CZ" dirty="0"/>
              <a:t>(tržní selhání, nezasahování, distribuční a politické důsledky)</a:t>
            </a:r>
          </a:p>
          <a:p>
            <a:r>
              <a:rPr lang="cs-CZ" dirty="0"/>
              <a:t>Úspěch každé privatizace je tak </a:t>
            </a:r>
            <a:r>
              <a:rPr lang="cs-CZ" b="1" dirty="0"/>
              <a:t>závislý</a:t>
            </a:r>
            <a:r>
              <a:rPr lang="cs-CZ" dirty="0"/>
              <a:t> na konkrétním kontextu (širší trh, regulační a institucionální prostředí)</a:t>
            </a:r>
          </a:p>
        </p:txBody>
      </p:sp>
    </p:spTree>
    <p:extLst>
      <p:ext uri="{BB962C8B-B14F-4D97-AF65-F5344CB8AC3E}">
        <p14:creationId xmlns:p14="http://schemas.microsoft.com/office/powerpoint/2010/main" val="3792546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1CD341-3D08-8C4D-B561-B2FB80E27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7FF11B-2B97-3CAA-0B00-E12E988E8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Typ 1: </a:t>
            </a:r>
            <a:r>
              <a:rPr lang="cs-CZ" b="1" dirty="0"/>
              <a:t>Francie</a:t>
            </a:r>
            <a:r>
              <a:rPr lang="cs-CZ" dirty="0"/>
              <a:t> (1986 – 88): bankovnictví, pojišťovnictví; </a:t>
            </a:r>
            <a:r>
              <a:rPr lang="cs-CZ" b="1" dirty="0"/>
              <a:t>Postkomunistické země</a:t>
            </a:r>
            <a:r>
              <a:rPr lang="cs-CZ" dirty="0"/>
              <a:t> (1991-99): všechno</a:t>
            </a:r>
          </a:p>
          <a:p>
            <a:pPr marL="0" indent="0">
              <a:buNone/>
            </a:pPr>
            <a:r>
              <a:rPr lang="cs-CZ" dirty="0"/>
              <a:t>Typ 2: </a:t>
            </a:r>
            <a:r>
              <a:rPr lang="cs-CZ" b="1" dirty="0"/>
              <a:t>Británie</a:t>
            </a:r>
            <a:r>
              <a:rPr lang="cs-CZ" dirty="0"/>
              <a:t> (1980 – 1997): telekomunikace, plyn, elektřina, voda, železnice</a:t>
            </a:r>
          </a:p>
          <a:p>
            <a:pPr marL="0" indent="0">
              <a:buNone/>
            </a:pPr>
            <a:r>
              <a:rPr lang="cs-CZ" dirty="0"/>
              <a:t>Typ 3:</a:t>
            </a:r>
            <a:r>
              <a:rPr lang="cs-CZ" b="1" dirty="0"/>
              <a:t> USA:</a:t>
            </a:r>
            <a:r>
              <a:rPr lang="cs-CZ" dirty="0"/>
              <a:t> (1980 – 1990): svoz odpadů, úklidy v nemocnicích</a:t>
            </a:r>
          </a:p>
        </p:txBody>
      </p:sp>
    </p:spTree>
    <p:extLst>
      <p:ext uri="{BB962C8B-B14F-4D97-AF65-F5344CB8AC3E}">
        <p14:creationId xmlns:p14="http://schemas.microsoft.com/office/powerpoint/2010/main" val="4222402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DD829B-73F8-2F3D-F557-5E50BB82B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privatizace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82D6B7-04C6-16AC-DAA4-8482009FC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Kupónová privatizace = </a:t>
            </a:r>
            <a:r>
              <a:rPr lang="cs-CZ" b="1" dirty="0"/>
              <a:t>nulová cena</a:t>
            </a:r>
          </a:p>
          <a:p>
            <a:r>
              <a:rPr lang="cs-CZ" b="1" dirty="0"/>
              <a:t>Komu</a:t>
            </a:r>
            <a:r>
              <a:rPr lang="cs-CZ" dirty="0"/>
              <a:t> prodat? – akcionářům, manažerům, zaměstnancům, bankám, fondům, občanům, cizincům …..</a:t>
            </a:r>
          </a:p>
          <a:p>
            <a:r>
              <a:rPr lang="cs-CZ" b="1" dirty="0"/>
              <a:t>Jak</a:t>
            </a:r>
            <a:r>
              <a:rPr lang="cs-CZ" dirty="0"/>
              <a:t> prodat? – vyjednávání, veřejný úpis akcií, soutěž, aukce ….</a:t>
            </a:r>
          </a:p>
          <a:p>
            <a:r>
              <a:rPr lang="cs-CZ" b="1" dirty="0"/>
              <a:t>Kolik </a:t>
            </a:r>
            <a:r>
              <a:rPr lang="cs-CZ" dirty="0"/>
              <a:t>privatizovat? – 100%, majoritní podíl, minoritní podíl</a:t>
            </a:r>
          </a:p>
          <a:p>
            <a:r>
              <a:rPr lang="cs-CZ" dirty="0"/>
              <a:t>Jak nastavit poměr </a:t>
            </a:r>
            <a:r>
              <a:rPr lang="cs-CZ" b="1" dirty="0" err="1"/>
              <a:t>debt</a:t>
            </a:r>
            <a:r>
              <a:rPr lang="cs-CZ" b="1" dirty="0"/>
              <a:t>/</a:t>
            </a:r>
            <a:r>
              <a:rPr lang="cs-CZ" b="1" dirty="0" err="1"/>
              <a:t>equity</a:t>
            </a:r>
            <a:r>
              <a:rPr lang="cs-CZ" b="1" dirty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2828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81CE4D-B68D-8C35-DDA2-53D8A2224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Souvislosti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AE9F0F-1574-9C0C-4E20-22117A7BB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Jak nastavit </a:t>
            </a:r>
            <a:r>
              <a:rPr lang="cs-CZ" b="1" dirty="0"/>
              <a:t>regulační a konkurenční </a:t>
            </a:r>
            <a:r>
              <a:rPr lang="cs-CZ" dirty="0"/>
              <a:t>politiku?</a:t>
            </a:r>
          </a:p>
          <a:p>
            <a:r>
              <a:rPr lang="cs-CZ" dirty="0"/>
              <a:t>Jak je vláda efektivní ve výběru </a:t>
            </a:r>
            <a:r>
              <a:rPr lang="cs-CZ" b="1" dirty="0"/>
              <a:t>daní</a:t>
            </a:r>
            <a:r>
              <a:rPr lang="cs-CZ" dirty="0"/>
              <a:t>?</a:t>
            </a:r>
          </a:p>
          <a:p>
            <a:r>
              <a:rPr lang="cs-CZ" dirty="0"/>
              <a:t>Jaká je velikost a způsob </a:t>
            </a:r>
            <a:r>
              <a:rPr lang="cs-CZ" b="1" dirty="0"/>
              <a:t>přerozdělování</a:t>
            </a:r>
            <a:r>
              <a:rPr lang="cs-CZ" dirty="0"/>
              <a:t> v zemi?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Privatizace jako nástroj dosahování </a:t>
            </a:r>
            <a:r>
              <a:rPr lang="cs-CZ" dirty="0" err="1"/>
              <a:t>hospodářsko</a:t>
            </a:r>
            <a:r>
              <a:rPr lang="cs-CZ" dirty="0"/>
              <a:t> - politických </a:t>
            </a:r>
            <a:r>
              <a:rPr lang="cs-CZ" b="1" dirty="0"/>
              <a:t>cílů</a:t>
            </a:r>
            <a:r>
              <a:rPr lang="cs-CZ" dirty="0"/>
              <a:t> by měla být posuzována v kontextu alternativních způsobů dosahování těchto cílů. </a:t>
            </a:r>
          </a:p>
        </p:txBody>
      </p:sp>
    </p:spTree>
    <p:extLst>
      <p:ext uri="{BB962C8B-B14F-4D97-AF65-F5344CB8AC3E}">
        <p14:creationId xmlns:p14="http://schemas.microsoft.com/office/powerpoint/2010/main" val="256102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A18D0F-F5DE-812F-21AE-E8992DB30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privatizace ovlivňuje efektivitu?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4B25CE-20F2-8970-22F7-CF1C9A77D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Vztahy</a:t>
            </a:r>
            <a:r>
              <a:rPr lang="cs-CZ" dirty="0"/>
              <a:t> mezi vlastnictvím, pobídkami a efektivitou jsou početné a komplexní</a:t>
            </a:r>
          </a:p>
          <a:p>
            <a:r>
              <a:rPr lang="cs-CZ" dirty="0"/>
              <a:t>Budeme zkoumat, jak privatizace může ovlivnit: a</a:t>
            </a:r>
            <a:r>
              <a:rPr lang="cs-CZ" u="sng" dirty="0"/>
              <a:t>) cíle vlastníků  </a:t>
            </a:r>
            <a:r>
              <a:rPr lang="cs-CZ" dirty="0"/>
              <a:t>b) </a:t>
            </a:r>
            <a:r>
              <a:rPr lang="cs-CZ" u="sng" dirty="0"/>
              <a:t>možnosti vládních intervencí</a:t>
            </a:r>
            <a:r>
              <a:rPr lang="cs-CZ" dirty="0"/>
              <a:t>  c) </a:t>
            </a:r>
            <a:r>
              <a:rPr lang="cs-CZ" u="sng" dirty="0"/>
              <a:t>monitoring výkonu manažerů</a:t>
            </a:r>
          </a:p>
          <a:p>
            <a:r>
              <a:rPr lang="cs-CZ" dirty="0"/>
              <a:t>Dále nás bude zajímat vztah mezi </a:t>
            </a:r>
            <a:r>
              <a:rPr lang="cs-CZ" b="1" dirty="0"/>
              <a:t>vlastnictvím a konkurencí</a:t>
            </a:r>
            <a:r>
              <a:rPr lang="cs-CZ" dirty="0"/>
              <a:t> ve vytváření pobídek pro dosahování efektivity</a:t>
            </a:r>
          </a:p>
        </p:txBody>
      </p:sp>
    </p:spTree>
    <p:extLst>
      <p:ext uri="{BB962C8B-B14F-4D97-AF65-F5344CB8AC3E}">
        <p14:creationId xmlns:p14="http://schemas.microsoft.com/office/powerpoint/2010/main" val="35830332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2047</TotalTime>
  <Words>3123</Words>
  <Application>Microsoft Office PowerPoint</Application>
  <PresentationFormat>Předvádění na obrazovce (4:3)</PresentationFormat>
  <Paragraphs>251</Paragraphs>
  <Slides>59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59</vt:i4>
      </vt:variant>
    </vt:vector>
  </HeadingPairs>
  <TitlesOfParts>
    <vt:vector size="62" baseType="lpstr">
      <vt:lpstr>Arial</vt:lpstr>
      <vt:lpstr>Calibri</vt:lpstr>
      <vt:lpstr>Motiv systému Office</vt:lpstr>
      <vt:lpstr>8. PRIVATIZACE</vt:lpstr>
      <vt:lpstr>Úvod</vt:lpstr>
      <vt:lpstr>Otázky</vt:lpstr>
      <vt:lpstr>Tři typy privatizací</vt:lpstr>
      <vt:lpstr>Rozdíly</vt:lpstr>
      <vt:lpstr>Příklady</vt:lpstr>
      <vt:lpstr>Způsoby privatizace</vt:lpstr>
      <vt:lpstr>Souvislosti</vt:lpstr>
      <vt:lpstr>Jak privatizace ovlivňuje efektivitu?</vt:lpstr>
      <vt:lpstr>Empirie</vt:lpstr>
      <vt:lpstr>Cíle vlastníka</vt:lpstr>
      <vt:lpstr>Dotování ztrát</vt:lpstr>
      <vt:lpstr>Křížové dotace</vt:lpstr>
      <vt:lpstr>Regulace</vt:lpstr>
      <vt:lpstr>Monitoring managementu</vt:lpstr>
      <vt:lpstr>Politická citlivost</vt:lpstr>
      <vt:lpstr>Monitoring II</vt:lpstr>
      <vt:lpstr>Rozptýlené vlastnictví</vt:lpstr>
      <vt:lpstr>Hrozba bankrotu</vt:lpstr>
      <vt:lpstr>Tvrdá rozpočtová omezení</vt:lpstr>
      <vt:lpstr>Úloha konkurence</vt:lpstr>
      <vt:lpstr>Chybějící konkurence</vt:lpstr>
      <vt:lpstr>Contracting</vt:lpstr>
      <vt:lpstr>Vliv vlastnictví na efektivitu</vt:lpstr>
      <vt:lpstr>Metodologické otázky</vt:lpstr>
      <vt:lpstr>Kanadské nákladní železnice</vt:lpstr>
      <vt:lpstr>Konkurenční prostředí (typ 1)</vt:lpstr>
      <vt:lpstr>Contracting (typ 3)</vt:lpstr>
      <vt:lpstr>Monopolní trhy (typ 2)</vt:lpstr>
      <vt:lpstr>Vyhodnocení</vt:lpstr>
      <vt:lpstr>Privatizační příjmy</vt:lpstr>
      <vt:lpstr>Politická ekonomie</vt:lpstr>
      <vt:lpstr>Privatizace monopolů</vt:lpstr>
      <vt:lpstr>Křížové dotace</vt:lpstr>
      <vt:lpstr>Zaměstnanecké akcie</vt:lpstr>
      <vt:lpstr>Privatizační cena</vt:lpstr>
      <vt:lpstr>Privatizace v Británii 1979 - 1990</vt:lpstr>
      <vt:lpstr>Úvod</vt:lpstr>
      <vt:lpstr>Kontext</vt:lpstr>
      <vt:lpstr>Efektivita</vt:lpstr>
      <vt:lpstr>Nástup konzervativců</vt:lpstr>
      <vt:lpstr>První fáze (1979 – 83)</vt:lpstr>
      <vt:lpstr>Hospodářská politika</vt:lpstr>
      <vt:lpstr>Druhá fáze (1983 – 87)</vt:lpstr>
      <vt:lpstr>Restrukturalizace</vt:lpstr>
      <vt:lpstr>Regulátoři</vt:lpstr>
      <vt:lpstr>III. Fáze (1987 – 91)</vt:lpstr>
      <vt:lpstr>Voda</vt:lpstr>
      <vt:lpstr>Elektřina</vt:lpstr>
      <vt:lpstr>Shrnutí</vt:lpstr>
      <vt:lpstr>Shrnutí (2)</vt:lpstr>
      <vt:lpstr>Privatizace v Chile</vt:lpstr>
      <vt:lpstr>Historie</vt:lpstr>
      <vt:lpstr>Privatizace</vt:lpstr>
      <vt:lpstr>Shrnutí</vt:lpstr>
      <vt:lpstr>Privatizace v Polsku</vt:lpstr>
      <vt:lpstr>Historie</vt:lpstr>
      <vt:lpstr>Rychlost</vt:lpstr>
      <vt:lpstr>Shrnutí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Readings for Lecture 13</dc:title>
  <dc:creator>Tomes Zdenek</dc:creator>
  <cp:lastModifiedBy>Zdeněk Tomeš</cp:lastModifiedBy>
  <cp:revision>26</cp:revision>
  <dcterms:created xsi:type="dcterms:W3CDTF">2018-01-04T07:01:40Z</dcterms:created>
  <dcterms:modified xsi:type="dcterms:W3CDTF">2023-08-14T20:16:31Z</dcterms:modified>
</cp:coreProperties>
</file>