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259" r:id="rId3"/>
    <p:sldId id="267" r:id="rId4"/>
    <p:sldId id="268" r:id="rId5"/>
    <p:sldId id="269" r:id="rId6"/>
    <p:sldId id="270" r:id="rId7"/>
    <p:sldId id="271" r:id="rId8"/>
    <p:sldId id="276" r:id="rId9"/>
    <p:sldId id="277" r:id="rId10"/>
    <p:sldId id="278" r:id="rId11"/>
    <p:sldId id="279" r:id="rId12"/>
    <p:sldId id="336" r:id="rId13"/>
    <p:sldId id="284" r:id="rId14"/>
    <p:sldId id="319" r:id="rId15"/>
    <p:sldId id="334" r:id="rId16"/>
    <p:sldId id="338" r:id="rId17"/>
    <p:sldId id="281" r:id="rId18"/>
    <p:sldId id="322" r:id="rId19"/>
    <p:sldId id="320" r:id="rId20"/>
    <p:sldId id="324" r:id="rId21"/>
    <p:sldId id="325" r:id="rId22"/>
    <p:sldId id="291" r:id="rId23"/>
    <p:sldId id="290" r:id="rId24"/>
    <p:sldId id="339" r:id="rId25"/>
    <p:sldId id="293" r:id="rId26"/>
    <p:sldId id="340" r:id="rId27"/>
    <p:sldId id="295" r:id="rId28"/>
    <p:sldId id="296" r:id="rId29"/>
    <p:sldId id="309" r:id="rId30"/>
    <p:sldId id="310" r:id="rId31"/>
    <p:sldId id="297" r:id="rId32"/>
    <p:sldId id="311" r:id="rId33"/>
    <p:sldId id="312" r:id="rId34"/>
    <p:sldId id="313" r:id="rId35"/>
    <p:sldId id="298" r:id="rId36"/>
    <p:sldId id="299" r:id="rId37"/>
    <p:sldId id="300" r:id="rId38"/>
    <p:sldId id="301" r:id="rId39"/>
    <p:sldId id="302" r:id="rId40"/>
    <p:sldId id="303" r:id="rId41"/>
    <p:sldId id="314" r:id="rId42"/>
    <p:sldId id="315" r:id="rId43"/>
    <p:sldId id="316" r:id="rId44"/>
    <p:sldId id="304" r:id="rId45"/>
    <p:sldId id="305" r:id="rId46"/>
    <p:sldId id="317" r:id="rId47"/>
    <p:sldId id="318" r:id="rId48"/>
    <p:sldId id="337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944FC-DD3E-4CB5-B81E-77ADCE39B534}" type="datetimeFigureOut">
              <a:rPr lang="cs-CZ" smtClean="0"/>
              <a:t>14.08.2023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703FD-AC18-47D8-A175-0A4E3CD345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957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703FD-AC18-47D8-A175-0A4E3CD34502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353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369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987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13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55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158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7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02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341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246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73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683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36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FF1FA3-7351-1F8A-841A-B7D6540174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10. DLOUHODOBÝ RŮST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9453B03-1526-C5CF-D6FA-6FDCF492C0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Bénassy-Quéré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A.,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Coeuré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B.,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Jacquet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P., &amp;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Pisani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-Ferry, J. (2018). </a:t>
            </a:r>
            <a:r>
              <a:rPr lang="cs-CZ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Chapter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9: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Growth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Policies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392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F8B052-0C22-1A63-6669-BE23D920B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Stylizovaná fakta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CE3065-91D9-5682-7749-4AF05830A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dirty="0"/>
              <a:t>Rychlý růst příjmů na hlavu je pouze </a:t>
            </a:r>
            <a:r>
              <a:rPr lang="cs-CZ" b="1" dirty="0"/>
              <a:t>nedávným</a:t>
            </a:r>
            <a:r>
              <a:rPr lang="cs-CZ" dirty="0"/>
              <a:t> fenoménem</a:t>
            </a:r>
          </a:p>
          <a:p>
            <a:pPr marL="514350" indent="-514350">
              <a:buAutoNum type="arabicParenR"/>
            </a:pPr>
            <a:r>
              <a:rPr lang="cs-CZ" dirty="0"/>
              <a:t>Od začátku 21. století </a:t>
            </a:r>
            <a:r>
              <a:rPr lang="cs-CZ" b="1" dirty="0"/>
              <a:t>produktivita klesá</a:t>
            </a:r>
          </a:p>
          <a:p>
            <a:pPr marL="514350" indent="-514350">
              <a:buAutoNum type="arabicParenR"/>
            </a:pPr>
            <a:r>
              <a:rPr lang="cs-CZ" dirty="0"/>
              <a:t>Celosvětově dochází ke </a:t>
            </a:r>
            <a:r>
              <a:rPr lang="cs-CZ" b="1" dirty="0"/>
              <a:t>konvergenci ekonomické úrovně</a:t>
            </a:r>
          </a:p>
          <a:p>
            <a:pPr marL="514350" indent="-514350">
              <a:buAutoNum type="arabicParenR"/>
            </a:pPr>
            <a:r>
              <a:rPr lang="cs-CZ" dirty="0"/>
              <a:t>Zatímco nerovnost mezi zeměmi se pomalu snižuje, </a:t>
            </a:r>
            <a:r>
              <a:rPr lang="cs-CZ" b="1" dirty="0"/>
              <a:t>rostou nerovnosti uvnitř zemí</a:t>
            </a:r>
            <a:r>
              <a:rPr lang="en-US" b="1" dirty="0"/>
              <a:t>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2211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08EE0C-C169-A437-E90F-55EBEB779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dirty="0"/>
              <a:t>1) Rosteme pouze krátce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3D986E03-9AEB-F0DE-4C39-19F8C701CF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4405" y="1600200"/>
            <a:ext cx="5675189" cy="4525963"/>
          </a:xfrm>
          <a:noFill/>
        </p:spPr>
      </p:pic>
    </p:spTree>
    <p:extLst>
      <p:ext uri="{BB962C8B-B14F-4D97-AF65-F5344CB8AC3E}">
        <p14:creationId xmlns:p14="http://schemas.microsoft.com/office/powerpoint/2010/main" val="755219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CFB24E-363F-1457-157A-62FC7BFBA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růstu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69815A-38D2-97D3-9D33-41525EEB9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Před rokem </a:t>
            </a:r>
            <a:r>
              <a:rPr lang="cs-CZ" b="1" dirty="0"/>
              <a:t>1400 </a:t>
            </a:r>
            <a:r>
              <a:rPr lang="cs-CZ" dirty="0"/>
              <a:t>svět prakticky nerostl, v období 1400 – 1800 docházelo pouze k mírnému růstu, zásadní zvrat pak přinesla průmyslová revoluce; </a:t>
            </a:r>
          </a:p>
          <a:p>
            <a:r>
              <a:rPr lang="cs-CZ" dirty="0"/>
              <a:t>Je růst </a:t>
            </a:r>
            <a:r>
              <a:rPr lang="cs-CZ" b="1" dirty="0"/>
              <a:t>novým normálem </a:t>
            </a:r>
            <a:r>
              <a:rPr lang="cs-CZ" dirty="0"/>
              <a:t>nebo se po času vrátíme do časů růstové stagnace?</a:t>
            </a:r>
          </a:p>
          <a:p>
            <a:r>
              <a:rPr lang="cs-CZ" b="1" dirty="0"/>
              <a:t>Zdroje růstu </a:t>
            </a:r>
            <a:r>
              <a:rPr lang="cs-CZ" dirty="0"/>
              <a:t>po roce 1820: průmyslová produktivita, změny v zemědělství, mezinárodní obchod; evropská světová ekonomika  </a:t>
            </a:r>
          </a:p>
        </p:txBody>
      </p:sp>
    </p:spTree>
    <p:extLst>
      <p:ext uri="{BB962C8B-B14F-4D97-AF65-F5344CB8AC3E}">
        <p14:creationId xmlns:p14="http://schemas.microsoft.com/office/powerpoint/2010/main" val="1647657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43D6B6-C286-9136-304A-3D77528E7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dirty="0"/>
              <a:t>2) Produktivita klesá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ECEF1D9-96EE-6EF3-0DCD-D744071D8D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156" y="1600200"/>
            <a:ext cx="6535687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05734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D9E2FE3F-C8CB-0B70-9635-26C243CB24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488" y="379724"/>
            <a:ext cx="8963025" cy="6098552"/>
          </a:xfrm>
          <a:noFill/>
        </p:spPr>
      </p:pic>
    </p:spTree>
    <p:extLst>
      <p:ext uri="{BB962C8B-B14F-4D97-AF65-F5344CB8AC3E}">
        <p14:creationId xmlns:p14="http://schemas.microsoft.com/office/powerpoint/2010/main" val="2478321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AA26BB-C596-E517-48B7-3C8C23C96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poklesla produktivita?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3D2735-AB13-0E58-3FEB-6F089FC52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Celková produktivita výrobních faktorů </a:t>
            </a:r>
            <a:r>
              <a:rPr lang="cs-CZ" b="1" dirty="0"/>
              <a:t>dlouhodobě</a:t>
            </a:r>
            <a:r>
              <a:rPr lang="cs-CZ" dirty="0"/>
              <a:t> (od WWII) </a:t>
            </a:r>
            <a:r>
              <a:rPr lang="cs-CZ" b="1" dirty="0"/>
              <a:t>klesá</a:t>
            </a:r>
            <a:r>
              <a:rPr lang="cs-CZ" dirty="0"/>
              <a:t>. Proč? Vyčerpáváme možnosti růstu?</a:t>
            </a:r>
          </a:p>
          <a:p>
            <a:r>
              <a:rPr lang="cs-CZ" dirty="0"/>
              <a:t>Proč se rozvoj </a:t>
            </a:r>
            <a:r>
              <a:rPr lang="cs-CZ" b="1" dirty="0"/>
              <a:t>počítačů</a:t>
            </a:r>
            <a:r>
              <a:rPr lang="cs-CZ" dirty="0"/>
              <a:t> a IT technologií nepropisuje více do statistik produktivity a růstu? </a:t>
            </a:r>
          </a:p>
          <a:p>
            <a:r>
              <a:rPr lang="cs-CZ" dirty="0"/>
              <a:t>Proč produktivita v </a:t>
            </a:r>
            <a:r>
              <a:rPr lang="cs-CZ" b="1" dirty="0"/>
              <a:t>USA</a:t>
            </a:r>
            <a:r>
              <a:rPr lang="cs-CZ" dirty="0"/>
              <a:t> roste rychleji (klesá pomaleji) než v </a:t>
            </a:r>
            <a:r>
              <a:rPr lang="cs-CZ" b="1" dirty="0"/>
              <a:t>EU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30322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799471-DA0A-AD4C-D262-20C29BF77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 Konec velké divergence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476102-F4B8-FFB6-280D-28D0BCA97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</a:t>
            </a:r>
            <a:r>
              <a:rPr lang="cs-CZ" b="1" dirty="0"/>
              <a:t>globalizovaném</a:t>
            </a:r>
            <a:r>
              <a:rPr lang="cs-CZ" dirty="0"/>
              <a:t> světě, kde jsou technologie dostupné všude, je možné očekávat konvergenci ekonomické úrovně zemí</a:t>
            </a:r>
          </a:p>
          <a:p>
            <a:r>
              <a:rPr lang="cs-CZ" dirty="0"/>
              <a:t>V období </a:t>
            </a:r>
            <a:r>
              <a:rPr lang="cs-CZ" b="1" dirty="0"/>
              <a:t>1870 – 2010 </a:t>
            </a:r>
            <a:r>
              <a:rPr lang="cs-CZ" dirty="0"/>
              <a:t>opravdu chudší země rostly rychleji než bohatší. Tento vývoj je v kontrastu oproti devatenáctému století a vzniku západního světa </a:t>
            </a:r>
          </a:p>
          <a:p>
            <a:r>
              <a:rPr lang="cs-CZ" dirty="0"/>
              <a:t>Ovšem </a:t>
            </a:r>
            <a:r>
              <a:rPr lang="cs-CZ" b="1" dirty="0"/>
              <a:t>variabilita</a:t>
            </a:r>
            <a:r>
              <a:rPr lang="cs-CZ" dirty="0"/>
              <a:t> růstových trajektorií je stále velká (Japonsko a Uruguay)</a:t>
            </a:r>
          </a:p>
        </p:txBody>
      </p:sp>
    </p:spTree>
    <p:extLst>
      <p:ext uri="{BB962C8B-B14F-4D97-AF65-F5344CB8AC3E}">
        <p14:creationId xmlns:p14="http://schemas.microsoft.com/office/powerpoint/2010/main" val="3537374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B617856-6B44-B309-1BAF-1FAC19C6C4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123" y="68263"/>
            <a:ext cx="8001755" cy="6721475"/>
          </a:xfrm>
          <a:noFill/>
        </p:spPr>
      </p:pic>
    </p:spTree>
    <p:extLst>
      <p:ext uri="{BB962C8B-B14F-4D97-AF65-F5344CB8AC3E}">
        <p14:creationId xmlns:p14="http://schemas.microsoft.com/office/powerpoint/2010/main" val="1264667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ED88F8F4-439C-4A90-EE4D-35AB8EBC14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471202"/>
            <a:ext cx="8963025" cy="59155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739627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9B1898-86D1-B668-3046-E8794001A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konvergence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58AA3F-E672-A228-B705-4A72BF947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Ekonomové rozlišují dva komplementární typy konvergencí:</a:t>
            </a:r>
          </a:p>
          <a:p>
            <a:pPr marL="0" indent="0">
              <a:buNone/>
            </a:pPr>
            <a:r>
              <a:rPr lang="el-GR" b="1" dirty="0"/>
              <a:t>σ</a:t>
            </a:r>
            <a:r>
              <a:rPr lang="cs-CZ" b="1" dirty="0"/>
              <a:t> konvergence </a:t>
            </a:r>
            <a:r>
              <a:rPr lang="cs-CZ" dirty="0"/>
              <a:t>= snížení variability v úrovni příjmů mezi zeměmi → snížení směrodatné chyby (</a:t>
            </a:r>
            <a:r>
              <a:rPr lang="el-GR" dirty="0"/>
              <a:t>σ</a:t>
            </a:r>
            <a:r>
              <a:rPr lang="cs-CZ" dirty="0"/>
              <a:t>) příjmů zemí v průřezových datech</a:t>
            </a:r>
          </a:p>
          <a:p>
            <a:pPr marL="0" indent="0">
              <a:buNone/>
            </a:pPr>
            <a:r>
              <a:rPr lang="el-GR" b="1" dirty="0"/>
              <a:t>β</a:t>
            </a:r>
            <a:r>
              <a:rPr lang="cs-CZ" b="1" dirty="0"/>
              <a:t> konvergence </a:t>
            </a:r>
            <a:r>
              <a:rPr lang="cs-CZ" dirty="0"/>
              <a:t>= když chudší země rostou rychleji než bohaté</a:t>
            </a:r>
          </a:p>
        </p:txBody>
      </p:sp>
      <p:pic>
        <p:nvPicPr>
          <p:cNvPr id="4" name="Zástupný obsah 4">
            <a:extLst>
              <a:ext uri="{FF2B5EF4-FFF2-40B4-BE49-F238E27FC236}">
                <a16:creationId xmlns:a16="http://schemas.microsoft.com/office/drawing/2014/main" id="{999A1974-287D-EE63-3C38-F98C46996F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5257800"/>
            <a:ext cx="4248472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466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9F30A3-D9AF-8BBE-F185-DF1BD42EE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7E7CDB-D472-9B21-2F10-326E565C0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Měření růstu a rozvoje</a:t>
            </a:r>
          </a:p>
          <a:p>
            <a:r>
              <a:rPr lang="cs-CZ" dirty="0"/>
              <a:t>Růstové účetnictví</a:t>
            </a:r>
          </a:p>
          <a:p>
            <a:r>
              <a:rPr lang="cs-CZ" dirty="0"/>
              <a:t>Stylizovaná fakta</a:t>
            </a:r>
          </a:p>
          <a:p>
            <a:r>
              <a:rPr lang="cs-CZ" dirty="0"/>
              <a:t>Faktory růstu</a:t>
            </a:r>
          </a:p>
        </p:txBody>
      </p:sp>
    </p:spTree>
    <p:extLst>
      <p:ext uri="{BB962C8B-B14F-4D97-AF65-F5344CB8AC3E}">
        <p14:creationId xmlns:p14="http://schemas.microsoft.com/office/powerpoint/2010/main" val="30579438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B518A4-5210-EF41-9831-3C66BA94A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Beta konvergence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F996E31-3D45-8652-EB78-7EC1445FBD0D}"/>
              </a:ext>
            </a:extLst>
          </p:cNvPr>
          <p:cNvSpPr txBox="1"/>
          <p:nvPr/>
        </p:nvSpPr>
        <p:spPr>
          <a:xfrm>
            <a:off x="611560" y="1700808"/>
            <a:ext cx="79208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000" b="1" dirty="0"/>
              <a:t>Beta konvergence </a:t>
            </a:r>
            <a:r>
              <a:rPr lang="cs-CZ" sz="3000" dirty="0"/>
              <a:t>znamená, že čím nižší je počáteční HDPO na hlavu, tím vyšší je růst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000" dirty="0"/>
              <a:t>Beta konvergence je nutnou podmínkou pro </a:t>
            </a:r>
            <a:r>
              <a:rPr lang="cs-CZ" sz="3000" b="1" dirty="0"/>
              <a:t>sigma konvergenci.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000" b="1" dirty="0"/>
              <a:t>Opačně</a:t>
            </a:r>
            <a:r>
              <a:rPr lang="cs-CZ" sz="3000" dirty="0"/>
              <a:t> to ovšem neplatí. Beta konvergence neznamená, že všechny země skončí se stejným HDP na hlavu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000" b="1" dirty="0"/>
              <a:t>Nedochází</a:t>
            </a:r>
            <a:r>
              <a:rPr lang="cs-CZ" sz="3000" dirty="0"/>
              <a:t> k celosvětové beta konvergenci, dochází ovšem ke konvergenci na úrovni OECD zemí</a:t>
            </a:r>
          </a:p>
        </p:txBody>
      </p:sp>
    </p:spTree>
    <p:extLst>
      <p:ext uri="{BB962C8B-B14F-4D97-AF65-F5344CB8AC3E}">
        <p14:creationId xmlns:p14="http://schemas.microsoft.com/office/powerpoint/2010/main" val="28679473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8B6B2-1538-E7C3-6002-6DC205455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Podmíněná konvergence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ECDC310-577B-6C8D-237D-F869826067AF}"/>
              </a:ext>
            </a:extLst>
          </p:cNvPr>
          <p:cNvSpPr txBox="1"/>
          <p:nvPr/>
        </p:nvSpPr>
        <p:spPr>
          <a:xfrm>
            <a:off x="621904" y="1700808"/>
            <a:ext cx="80648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Konvergenční </a:t>
            </a:r>
            <a:r>
              <a:rPr lang="cs-CZ" sz="2800" b="1" dirty="0"/>
              <a:t>faktory</a:t>
            </a:r>
            <a:r>
              <a:rPr lang="cs-CZ" sz="2800" dirty="0"/>
              <a:t> mohou být geografické, institucionální , právní, politické či kulturní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Podmíněná konvergence </a:t>
            </a:r>
            <a:r>
              <a:rPr lang="cs-CZ" sz="2800" dirty="0"/>
              <a:t>znamená, že dvě země, které sdílejí shodné konvergenční faktory konvergují ke stejné úrovni HDP na hlavu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Srbsko</a:t>
            </a:r>
            <a:r>
              <a:rPr lang="cs-CZ" sz="2800" dirty="0"/>
              <a:t> tak například nemusí konvergovat k úrovni Německa, </a:t>
            </a:r>
            <a:r>
              <a:rPr lang="cs-CZ" sz="2800" b="1" dirty="0"/>
              <a:t>Slovinsko</a:t>
            </a:r>
            <a:r>
              <a:rPr lang="cs-CZ" sz="2800" dirty="0"/>
              <a:t> by však díky členství v EU a jejím benefitům mohlo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Skupiny zemí , kde probíhá beta konvergence (např. OECD) se nazývají </a:t>
            </a:r>
            <a:r>
              <a:rPr lang="cs-CZ" sz="2800" b="1" dirty="0"/>
              <a:t>konvergenční kluby</a:t>
            </a:r>
            <a:r>
              <a:rPr lang="cs-CZ" sz="2800" dirty="0"/>
              <a:t>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585266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7C4205-CF14-BA94-736B-7EAABC0F6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4) Nerovnost – méně mezi státy; více uvnitř států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3591A5-B53E-85BF-1F74-724DCCEB2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 jsou výsledky růstu a globalizace </a:t>
            </a:r>
            <a:r>
              <a:rPr lang="cs-CZ" b="1" dirty="0"/>
              <a:t>rozděleny</a:t>
            </a:r>
            <a:r>
              <a:rPr lang="cs-CZ" dirty="0"/>
              <a:t> mezi jednotlivce?</a:t>
            </a:r>
          </a:p>
          <a:p>
            <a:r>
              <a:rPr lang="cs-CZ" dirty="0"/>
              <a:t>Na světové úrovni jsou dominantním determinantem příjmů </a:t>
            </a:r>
            <a:r>
              <a:rPr lang="cs-CZ" b="1" dirty="0"/>
              <a:t>výnosy z práce a kapitálu.</a:t>
            </a:r>
            <a:r>
              <a:rPr lang="cs-CZ" dirty="0"/>
              <a:t> Limitovaný vliv daní a transferů na jejich redistribuci</a:t>
            </a:r>
          </a:p>
          <a:p>
            <a:r>
              <a:rPr lang="cs-CZ" b="1" dirty="0"/>
              <a:t>Kumulace</a:t>
            </a:r>
            <a:r>
              <a:rPr lang="cs-CZ" dirty="0"/>
              <a:t> vlivu příjmových a majetkových nerovností na ekonomiku a politiku -  </a:t>
            </a:r>
            <a:r>
              <a:rPr lang="cs-CZ" dirty="0" err="1"/>
              <a:t>Piketty</a:t>
            </a:r>
            <a:r>
              <a:rPr lang="cs-CZ" dirty="0"/>
              <a:t> (2014). </a:t>
            </a:r>
            <a:r>
              <a:rPr lang="cs-CZ" dirty="0" err="1"/>
              <a:t>Milanovič</a:t>
            </a:r>
            <a:r>
              <a:rPr lang="cs-CZ" dirty="0"/>
              <a:t> (2016)</a:t>
            </a:r>
          </a:p>
        </p:txBody>
      </p:sp>
    </p:spTree>
    <p:extLst>
      <p:ext uri="{BB962C8B-B14F-4D97-AF65-F5344CB8AC3E}">
        <p14:creationId xmlns:p14="http://schemas.microsoft.com/office/powerpoint/2010/main" val="1637615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DB6715FE-D918-D87C-7BDB-7A07CEA61D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2942" y="68263"/>
            <a:ext cx="8298117" cy="6721475"/>
          </a:xfrm>
          <a:noFill/>
        </p:spPr>
      </p:pic>
    </p:spTree>
    <p:extLst>
      <p:ext uri="{BB962C8B-B14F-4D97-AF65-F5344CB8AC3E}">
        <p14:creationId xmlns:p14="http://schemas.microsoft.com/office/powerpoint/2010/main" val="30462939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874C23-08AD-4844-2CE8-0DE69EBB2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Trendy v globální nerovnosti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34FB60-FFE1-415B-0644-66247029E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Během posledních 200 let úroveň nerovnosti ve světě silně </a:t>
            </a:r>
            <a:r>
              <a:rPr lang="cs-CZ" b="1" dirty="0"/>
              <a:t>vzrostla</a:t>
            </a:r>
            <a:r>
              <a:rPr lang="cs-CZ" dirty="0"/>
              <a:t>. Proč? </a:t>
            </a:r>
          </a:p>
          <a:p>
            <a:r>
              <a:rPr lang="cs-CZ" dirty="0"/>
              <a:t>Dochází v současnosti ke </a:t>
            </a:r>
            <a:r>
              <a:rPr lang="cs-CZ" b="1" dirty="0"/>
              <a:t>snižování</a:t>
            </a:r>
            <a:r>
              <a:rPr lang="cs-CZ" dirty="0"/>
              <a:t> úrovně nerovností? </a:t>
            </a:r>
          </a:p>
          <a:p>
            <a:r>
              <a:rPr lang="cs-CZ" dirty="0"/>
              <a:t>Kdo </a:t>
            </a:r>
            <a:r>
              <a:rPr lang="cs-CZ" b="1" dirty="0"/>
              <a:t>získává a ztrácí </a:t>
            </a:r>
            <a:r>
              <a:rPr lang="cs-CZ" dirty="0"/>
              <a:t>na změnách v rozdělení příjmů?</a:t>
            </a:r>
          </a:p>
          <a:p>
            <a:r>
              <a:rPr lang="cs-CZ" b="1" dirty="0" err="1"/>
              <a:t>Elephant</a:t>
            </a:r>
            <a:r>
              <a:rPr lang="cs-CZ" b="1" dirty="0"/>
              <a:t> </a:t>
            </a:r>
            <a:r>
              <a:rPr lang="cs-CZ" b="1" dirty="0" err="1"/>
              <a:t>curve</a:t>
            </a:r>
            <a:r>
              <a:rPr lang="cs-CZ" b="1" dirty="0"/>
              <a:t> </a:t>
            </a:r>
            <a:r>
              <a:rPr lang="cs-CZ" dirty="0"/>
              <a:t>– vznik světové střední třídy</a:t>
            </a:r>
          </a:p>
        </p:txBody>
      </p:sp>
    </p:spTree>
    <p:extLst>
      <p:ext uri="{BB962C8B-B14F-4D97-AF65-F5344CB8AC3E}">
        <p14:creationId xmlns:p14="http://schemas.microsoft.com/office/powerpoint/2010/main" val="13793824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, řada/pruh, diagram, Vykreslený graf&#10;&#10;Popis byl vytvořen automaticky">
            <a:extLst>
              <a:ext uri="{FF2B5EF4-FFF2-40B4-BE49-F238E27FC236}">
                <a16:creationId xmlns:a16="http://schemas.microsoft.com/office/drawing/2014/main" id="{BF1A48C8-92F4-7367-3E19-3E99A96A3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882" y="68263"/>
            <a:ext cx="7386236" cy="6721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553999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311AB1-F34F-E754-E37F-A4330908F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Nerovnost mezi a uvnitř zemí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18DD5A-5277-4127-6339-9C9725C5E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Globální </a:t>
            </a:r>
            <a:r>
              <a:rPr lang="cs-CZ" b="1" dirty="0"/>
              <a:t>úroveň nerovnosti </a:t>
            </a:r>
            <a:r>
              <a:rPr lang="cs-CZ" dirty="0"/>
              <a:t>se skládá z nerovnosti mezi zeměmi a uvnitř zemí</a:t>
            </a:r>
          </a:p>
          <a:p>
            <a:r>
              <a:rPr lang="cs-CZ" dirty="0"/>
              <a:t>Narodit se do </a:t>
            </a:r>
            <a:r>
              <a:rPr lang="cs-CZ" b="1" dirty="0"/>
              <a:t>správné země </a:t>
            </a:r>
            <a:r>
              <a:rPr lang="cs-CZ" dirty="0"/>
              <a:t>– „</a:t>
            </a:r>
            <a:r>
              <a:rPr lang="cs-CZ" dirty="0" err="1"/>
              <a:t>citizenship</a:t>
            </a:r>
            <a:r>
              <a:rPr lang="cs-CZ" dirty="0"/>
              <a:t> </a:t>
            </a:r>
            <a:r>
              <a:rPr lang="cs-CZ" dirty="0" err="1"/>
              <a:t>premium</a:t>
            </a:r>
            <a:r>
              <a:rPr lang="cs-CZ" dirty="0"/>
              <a:t>“ UK, USA, CZ</a:t>
            </a:r>
          </a:p>
          <a:p>
            <a:r>
              <a:rPr lang="cs-CZ" dirty="0"/>
              <a:t>Nerovnost mezi zeměmi je snižována </a:t>
            </a:r>
            <a:r>
              <a:rPr lang="cs-CZ" b="1" dirty="0"/>
              <a:t>konvergencí</a:t>
            </a:r>
            <a:r>
              <a:rPr lang="cs-CZ" dirty="0"/>
              <a:t>, nervnost uvnitř zemí začíná opět růst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34763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39796CA-B39E-C138-92CC-DE2D1CE18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168700"/>
            <a:ext cx="8963025" cy="6520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851682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36FF9E-B924-11F9-809C-E68603D90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Růstové 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535F65-C70B-63EE-AD68-0433EF0C0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/>
              <a:t>Malthus</a:t>
            </a:r>
            <a:r>
              <a:rPr lang="cs-CZ" dirty="0"/>
              <a:t> → porodnost jako klíčový faktor růstu </a:t>
            </a:r>
          </a:p>
          <a:p>
            <a:r>
              <a:rPr lang="cs-CZ" b="1" dirty="0" err="1"/>
              <a:t>Harrod</a:t>
            </a:r>
            <a:r>
              <a:rPr lang="cs-CZ" b="1" dirty="0"/>
              <a:t> – </a:t>
            </a:r>
            <a:r>
              <a:rPr lang="cs-CZ" b="1" dirty="0" err="1"/>
              <a:t>Domar</a:t>
            </a:r>
            <a:r>
              <a:rPr lang="cs-CZ" b="1" dirty="0"/>
              <a:t> </a:t>
            </a:r>
            <a:r>
              <a:rPr lang="cs-CZ" dirty="0"/>
              <a:t>model → konstantní proporce práce a kapitálu v produkční funkci</a:t>
            </a:r>
          </a:p>
          <a:p>
            <a:r>
              <a:rPr lang="cs-CZ" b="1" dirty="0" err="1"/>
              <a:t>Solow</a:t>
            </a:r>
            <a:r>
              <a:rPr lang="cs-CZ" dirty="0"/>
              <a:t> model → růst ve stálém stavu závisí na růstu populace a exogenním technologickém pokroku</a:t>
            </a:r>
          </a:p>
          <a:p>
            <a:r>
              <a:rPr lang="cs-CZ" b="1" dirty="0" err="1"/>
              <a:t>Endogenous</a:t>
            </a:r>
            <a:r>
              <a:rPr lang="cs-CZ" dirty="0"/>
              <a:t> </a:t>
            </a:r>
            <a:r>
              <a:rPr lang="cs-CZ" dirty="0" err="1"/>
              <a:t>growth</a:t>
            </a:r>
            <a:r>
              <a:rPr lang="cs-CZ" dirty="0"/>
              <a:t> </a:t>
            </a:r>
            <a:r>
              <a:rPr lang="cs-CZ" dirty="0" err="1"/>
              <a:t>theories</a:t>
            </a:r>
            <a:r>
              <a:rPr lang="cs-CZ" dirty="0"/>
              <a:t> → snaha vysvětlit tempa růstu endogenně (uvnitř) modelu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8684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F6F67D-2773-E80E-4774-34B31A5F6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Faktory růstu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BE17AD-9EE3-1028-7972-FE2E9E5B6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/>
              <a:t>Externality</a:t>
            </a:r>
          </a:p>
          <a:p>
            <a:pPr marL="514350" indent="-514350">
              <a:buAutoNum type="arabicParenR"/>
            </a:pPr>
            <a:r>
              <a:rPr lang="cs-CZ" dirty="0"/>
              <a:t>Kreativní destrukce</a:t>
            </a:r>
          </a:p>
          <a:p>
            <a:pPr marL="514350" indent="-514350">
              <a:buAutoNum type="arabicParenR"/>
            </a:pPr>
            <a:r>
              <a:rPr lang="cs-CZ" dirty="0"/>
              <a:t>Mezinárodní obchod</a:t>
            </a:r>
          </a:p>
          <a:p>
            <a:pPr marL="514350" indent="-514350">
              <a:buAutoNum type="arabicParenR"/>
            </a:pPr>
            <a:r>
              <a:rPr lang="cs-CZ" dirty="0"/>
              <a:t>Geografie a historie</a:t>
            </a:r>
          </a:p>
          <a:p>
            <a:pPr marL="514350" indent="-514350">
              <a:buAutoNum type="arabicParenR"/>
            </a:pPr>
            <a:r>
              <a:rPr lang="cs-CZ" dirty="0"/>
              <a:t>Rozdělení důchodů</a:t>
            </a:r>
          </a:p>
          <a:p>
            <a:pPr marL="514350" indent="-514350">
              <a:buAutoNum type="arabicParenR"/>
            </a:pPr>
            <a:r>
              <a:rPr lang="cs-CZ" dirty="0"/>
              <a:t>Instituce</a:t>
            </a:r>
          </a:p>
        </p:txBody>
      </p:sp>
    </p:spTree>
    <p:extLst>
      <p:ext uri="{BB962C8B-B14F-4D97-AF65-F5344CB8AC3E}">
        <p14:creationId xmlns:p14="http://schemas.microsoft.com/office/powerpoint/2010/main" val="217870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A4BB4C-7794-835D-B93D-AC1A86475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A760E9-1CF0-7A72-BFE4-83EA8E856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Poptávkové </a:t>
            </a:r>
            <a:r>
              <a:rPr lang="cs-CZ" dirty="0"/>
              <a:t>politiky mohou být efektivní k vyrovnání krátkodobých cyklických oscilací či dokonce mít i menší dlouhodobé efekty (prevence hystereze)</a:t>
            </a:r>
          </a:p>
          <a:p>
            <a:r>
              <a:rPr lang="cs-CZ" dirty="0"/>
              <a:t>Ovšem </a:t>
            </a:r>
            <a:r>
              <a:rPr lang="cs-CZ" b="1" dirty="0"/>
              <a:t>klíčem</a:t>
            </a:r>
            <a:r>
              <a:rPr lang="cs-CZ" dirty="0"/>
              <a:t> k prosperitě národů je dlouhodobý ekonomický růst a politiky, které jej podporují</a:t>
            </a:r>
          </a:p>
          <a:p>
            <a:r>
              <a:rPr lang="cs-CZ" dirty="0"/>
              <a:t>Dlouhodobý růst je determinován </a:t>
            </a:r>
            <a:r>
              <a:rPr lang="cs-CZ" b="1" dirty="0"/>
              <a:t>dlouhodobou agregátní nabídkou </a:t>
            </a:r>
            <a:r>
              <a:rPr lang="cs-CZ" dirty="0"/>
              <a:t>(L, K, TFP)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53825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4CE854-C353-3026-DF85-C4FCAD5D4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Externality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4B1A21-185D-9CA3-D717-AC4064B6C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Pokud jsou přítomny externality, potom </a:t>
            </a:r>
            <a:r>
              <a:rPr lang="cs-CZ" b="1" dirty="0"/>
              <a:t>společenské výnosy z kapitálu </a:t>
            </a:r>
            <a:r>
              <a:rPr lang="cs-CZ" dirty="0"/>
              <a:t>se liší od soukromých výnosů z kapitálu</a:t>
            </a:r>
          </a:p>
          <a:p>
            <a:r>
              <a:rPr lang="cs-CZ" b="1" dirty="0"/>
              <a:t>Síťové externality </a:t>
            </a:r>
            <a:r>
              <a:rPr lang="cs-CZ" dirty="0"/>
              <a:t>(mobily, internet)</a:t>
            </a:r>
          </a:p>
          <a:p>
            <a:r>
              <a:rPr lang="cs-CZ" b="1" dirty="0"/>
              <a:t>Learning by </a:t>
            </a:r>
            <a:r>
              <a:rPr lang="cs-CZ" b="1" dirty="0" err="1"/>
              <a:t>doing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how</a:t>
            </a:r>
            <a:r>
              <a:rPr lang="cs-CZ" dirty="0"/>
              <a:t>,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capital</a:t>
            </a:r>
            <a:r>
              <a:rPr lang="cs-CZ" dirty="0"/>
              <a:t>)</a:t>
            </a:r>
          </a:p>
          <a:p>
            <a:r>
              <a:rPr lang="cs-CZ" b="1" dirty="0"/>
              <a:t>Produkce veřejných statků</a:t>
            </a:r>
            <a:r>
              <a:rPr lang="cs-CZ" dirty="0"/>
              <a:t>, které zvyšují produktivitu → infrastruktura, vzdělávání, výzkum → které pak zvyšují i soukromou produktivitu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3201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7B686F-D29E-4973-8B67-5F246E324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2) Kreativní destrukce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192225-80A4-4446-9F29-F32CA6829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/>
              <a:t>Schumpeter</a:t>
            </a:r>
            <a:r>
              <a:rPr lang="cs-CZ" b="1" dirty="0"/>
              <a:t> (1942)</a:t>
            </a:r>
            <a:r>
              <a:rPr lang="cs-CZ" dirty="0"/>
              <a:t> → Velké inovace vedou k mizení starých řad produktů</a:t>
            </a:r>
          </a:p>
          <a:p>
            <a:r>
              <a:rPr lang="cs-CZ" dirty="0"/>
              <a:t>Podnikatelé vymýšlejí </a:t>
            </a:r>
            <a:r>
              <a:rPr lang="cs-CZ" b="1" dirty="0"/>
              <a:t>inovace</a:t>
            </a:r>
            <a:r>
              <a:rPr lang="cs-CZ" dirty="0"/>
              <a:t>, které by jim přinesly výhody v konkurenčním boji a přinesly ekonomickou rentu. </a:t>
            </a:r>
          </a:p>
          <a:p>
            <a:r>
              <a:rPr lang="cs-CZ" dirty="0"/>
              <a:t>Tyto </a:t>
            </a:r>
            <a:r>
              <a:rPr lang="cs-CZ" b="1" dirty="0"/>
              <a:t>renty </a:t>
            </a:r>
            <a:r>
              <a:rPr lang="cs-CZ" dirty="0"/>
              <a:t>jsou však ničeny úsilím  jiných podnikatelů, které vymýšlejí nové inovace, za účelem likvidace cizích rent a vytvoření vlastních. </a:t>
            </a:r>
          </a:p>
          <a:p>
            <a:r>
              <a:rPr lang="cs-CZ" dirty="0"/>
              <a:t>Ziskový motiv tak vytváří </a:t>
            </a:r>
            <a:r>
              <a:rPr lang="cs-CZ" b="1" dirty="0"/>
              <a:t>pobídky k inovacím </a:t>
            </a:r>
          </a:p>
          <a:p>
            <a:r>
              <a:rPr lang="cs-CZ" b="1" dirty="0"/>
              <a:t>Příklady?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80540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9670F0-5816-37FA-D6A5-1C19AF958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/>
              <a:t>Důsledky KD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8FE656-3FF3-6810-E2C6-EC00C2522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8863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Kreativní destrukce má zásadní důsledky pro HOPO → </a:t>
            </a:r>
            <a:r>
              <a:rPr lang="cs-CZ" b="1" dirty="0"/>
              <a:t>podpora uvadajících </a:t>
            </a:r>
            <a:r>
              <a:rPr lang="cs-CZ" dirty="0"/>
              <a:t>odvětví nemá smysl</a:t>
            </a:r>
          </a:p>
          <a:p>
            <a:r>
              <a:rPr lang="cs-CZ" dirty="0"/>
              <a:t>Naopak úpadek starých odvětví a firem způsobený novými hráči by měl být </a:t>
            </a:r>
            <a:r>
              <a:rPr lang="cs-CZ" b="1" dirty="0"/>
              <a:t>podporován </a:t>
            </a:r>
            <a:r>
              <a:rPr lang="cs-CZ" dirty="0"/>
              <a:t>jako prostředek inovací a hospodářského růstu</a:t>
            </a:r>
          </a:p>
          <a:p>
            <a:r>
              <a:rPr lang="cs-CZ" dirty="0"/>
              <a:t>Ovšem tato myšlenka předpokládá </a:t>
            </a:r>
            <a:r>
              <a:rPr lang="cs-CZ" b="1" dirty="0"/>
              <a:t>hladký přesun </a:t>
            </a:r>
            <a:r>
              <a:rPr lang="cs-CZ" dirty="0"/>
              <a:t>VF (především práce) z upadajících do rozvíjejících odvětví/firem</a:t>
            </a:r>
          </a:p>
          <a:p>
            <a:r>
              <a:rPr lang="cs-CZ" dirty="0"/>
              <a:t>V kontinentální </a:t>
            </a:r>
            <a:r>
              <a:rPr lang="cs-CZ" b="1" dirty="0"/>
              <a:t>Evropě mobilita práce </a:t>
            </a:r>
            <a:r>
              <a:rPr lang="cs-CZ" dirty="0"/>
              <a:t>(jak geografická, tak sektorová) zůstává na nízké úrovni a je často spojena s výraznou ztrátou mzdy. </a:t>
            </a:r>
          </a:p>
          <a:p>
            <a:r>
              <a:rPr lang="cs-CZ" dirty="0"/>
              <a:t>Navíc je často </a:t>
            </a:r>
            <a:r>
              <a:rPr lang="cs-CZ" b="1" dirty="0"/>
              <a:t>ztráta</a:t>
            </a:r>
            <a:r>
              <a:rPr lang="cs-CZ" dirty="0"/>
              <a:t> pracovních míst </a:t>
            </a:r>
            <a:r>
              <a:rPr lang="cs-CZ" b="1" dirty="0"/>
              <a:t>okamžitá</a:t>
            </a:r>
            <a:r>
              <a:rPr lang="cs-CZ" dirty="0"/>
              <a:t>, zatímco tvorba nových pracovních míst je pomalá</a:t>
            </a:r>
          </a:p>
          <a:p>
            <a:r>
              <a:rPr lang="cs-CZ" dirty="0"/>
              <a:t>Tyto efekty způsobují, že realokace práce je </a:t>
            </a:r>
            <a:r>
              <a:rPr lang="cs-CZ" b="1" dirty="0"/>
              <a:t>sociálně bolestná a politicky kontroverzní</a:t>
            </a:r>
          </a:p>
        </p:txBody>
      </p:sp>
    </p:spTree>
    <p:extLst>
      <p:ext uri="{BB962C8B-B14F-4D97-AF65-F5344CB8AC3E}">
        <p14:creationId xmlns:p14="http://schemas.microsoft.com/office/powerpoint/2010/main" val="1619381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4757B2-75E9-1C4B-8F7A-4EDC36D74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 KD (2)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6B1666-C478-7177-9AF1-B7A72B4CF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Ve vyspělých zemích je zhruba 1/3 růstu produktivity práce způsobena kreativní destrukcí mezi firmami a zhruba 2/3 kreativní destrukcí </a:t>
            </a:r>
            <a:r>
              <a:rPr lang="cs-CZ" b="1" dirty="0"/>
              <a:t>uvnitř firem</a:t>
            </a:r>
          </a:p>
          <a:p>
            <a:r>
              <a:rPr lang="cs-CZ" dirty="0"/>
              <a:t>Demografie uvnitř firem (</a:t>
            </a:r>
            <a:r>
              <a:rPr lang="cs-CZ" b="1" dirty="0"/>
              <a:t>mladí x staří</a:t>
            </a:r>
            <a:r>
              <a:rPr lang="cs-CZ" dirty="0"/>
              <a:t>) se zdá být důležitým faktorem růstu</a:t>
            </a:r>
          </a:p>
          <a:p>
            <a:r>
              <a:rPr lang="cs-CZ" dirty="0"/>
              <a:t>Vyšší intenzita (skutečné či potenciální) </a:t>
            </a:r>
            <a:r>
              <a:rPr lang="cs-CZ" b="1" dirty="0"/>
              <a:t>konkurence</a:t>
            </a:r>
            <a:r>
              <a:rPr lang="cs-CZ" dirty="0"/>
              <a:t> nutí k investicím </a:t>
            </a:r>
          </a:p>
          <a:p>
            <a:r>
              <a:rPr lang="cs-CZ" b="1" dirty="0"/>
              <a:t>Staré firmy </a:t>
            </a:r>
            <a:r>
              <a:rPr lang="cs-CZ" dirty="0"/>
              <a:t>zvyšují produktivitu obvykle substitucí K za L. </a:t>
            </a:r>
            <a:r>
              <a:rPr lang="cs-CZ" b="1" dirty="0"/>
              <a:t>Nové firmy </a:t>
            </a:r>
            <a:r>
              <a:rPr lang="cs-CZ" dirty="0"/>
              <a:t>obvykle zvyšují TFP. </a:t>
            </a:r>
          </a:p>
          <a:p>
            <a:r>
              <a:rPr lang="cs-CZ" dirty="0"/>
              <a:t>V EU a US jsou podobná tempa vzniku a zániku firem. Přeživší firmy však v USA rostou daleko rychleji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00902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25D026-89A3-7D49-AEF0-6647250AC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Inovace a diferenciace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09B6F8-2E40-B161-C184-0A0F3FF39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Horizontální diferenciace </a:t>
            </a:r>
            <a:r>
              <a:rPr lang="cs-CZ" dirty="0"/>
              <a:t>→ rozšiřování řady dostupných produktů (vylepšování, branding, reklama, obchodní liberalizace)</a:t>
            </a:r>
          </a:p>
          <a:p>
            <a:r>
              <a:rPr lang="cs-CZ" b="1" dirty="0"/>
              <a:t>Vertikální diferenciace </a:t>
            </a:r>
            <a:r>
              <a:rPr lang="cs-CZ" dirty="0"/>
              <a:t>→ kreativní destrukce, každý nový produkt posouvá hranici technologických možností a likviduje zastaralé produktové řady</a:t>
            </a:r>
          </a:p>
          <a:p>
            <a:r>
              <a:rPr lang="cs-CZ" b="1" dirty="0"/>
              <a:t>Příklady VD </a:t>
            </a:r>
            <a:r>
              <a:rPr lang="cs-CZ" dirty="0"/>
              <a:t>→ digitální a papírová fotografie; elektronika v automobilech </a:t>
            </a:r>
          </a:p>
        </p:txBody>
      </p:sp>
    </p:spTree>
    <p:extLst>
      <p:ext uri="{BB962C8B-B14F-4D97-AF65-F5344CB8AC3E}">
        <p14:creationId xmlns:p14="http://schemas.microsoft.com/office/powerpoint/2010/main" val="28960998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591D0-6DB0-4C1B-A65C-78A86EA13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Patenty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E83EE9-8904-48C9-950D-EE93F4272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off</a:t>
            </a:r>
            <a:r>
              <a:rPr lang="cs-CZ" dirty="0"/>
              <a:t> mezi dlouhou </a:t>
            </a:r>
            <a:r>
              <a:rPr lang="cs-CZ" b="1" dirty="0"/>
              <a:t>délkou</a:t>
            </a:r>
            <a:r>
              <a:rPr lang="cs-CZ" dirty="0"/>
              <a:t> trvání patentů (na podporu investic) a krátkou délkou trvání (na podporu diseminace znalostí)</a:t>
            </a:r>
          </a:p>
          <a:p>
            <a:r>
              <a:rPr lang="cs-CZ" b="1" dirty="0"/>
              <a:t>Časová nekonzistence </a:t>
            </a:r>
            <a:r>
              <a:rPr lang="cs-CZ" dirty="0"/>
              <a:t>v tomto případě? → slíbit dlouhé patenty, pak je zkrátit</a:t>
            </a:r>
          </a:p>
          <a:p>
            <a:r>
              <a:rPr lang="cs-CZ" dirty="0"/>
              <a:t>Úloha </a:t>
            </a:r>
            <a:r>
              <a:rPr lang="cs-CZ" b="1" dirty="0"/>
              <a:t>kritického množství </a:t>
            </a:r>
            <a:r>
              <a:rPr lang="cs-CZ" dirty="0"/>
              <a:t>uživatelů na prosazení se novinky </a:t>
            </a:r>
          </a:p>
          <a:p>
            <a:r>
              <a:rPr lang="cs-CZ" dirty="0"/>
              <a:t>Proč se prosadila </a:t>
            </a:r>
            <a:r>
              <a:rPr lang="cs-CZ" b="1" dirty="0"/>
              <a:t>QWERT klávesnice</a:t>
            </a:r>
            <a:r>
              <a:rPr lang="cs-CZ" dirty="0"/>
              <a:t>? </a:t>
            </a:r>
          </a:p>
          <a:p>
            <a:r>
              <a:rPr lang="cs-CZ" b="1" dirty="0" err="1"/>
              <a:t>Path</a:t>
            </a:r>
            <a:r>
              <a:rPr lang="cs-CZ" b="1" dirty="0"/>
              <a:t> </a:t>
            </a:r>
            <a:r>
              <a:rPr lang="cs-CZ" b="1" dirty="0" err="1"/>
              <a:t>dependency</a:t>
            </a:r>
            <a:r>
              <a:rPr lang="cs-CZ" b="1" dirty="0"/>
              <a:t> </a:t>
            </a:r>
            <a:r>
              <a:rPr lang="cs-CZ" dirty="0"/>
              <a:t>→ historie ovlivňuje ekonomické volby; současná poloha je ovlivněna minulou trajektorií; obvyklé při síťových externalitách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1545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3DCA8-E8BA-47E2-9942-D5558F6C2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 Mezinárodní obchod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8C1C05-3FB0-4C6F-9942-84DF812BA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 ekonomii se růstové modely a obchodní modely dlouho vyvíjely odděleně. </a:t>
            </a:r>
          </a:p>
          <a:p>
            <a:r>
              <a:rPr lang="cs-CZ" dirty="0"/>
              <a:t>Kromě klasické výhody specializace (komparativní výhody), stimuluje mezinárodní obchod růst následujícími způsoby: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Vyšší </a:t>
            </a:r>
            <a:r>
              <a:rPr lang="cs-CZ" b="1" dirty="0"/>
              <a:t>konkurence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Přesuny </a:t>
            </a:r>
            <a:r>
              <a:rPr lang="cs-CZ" b="1" dirty="0"/>
              <a:t>znalostí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Zvětšování </a:t>
            </a:r>
            <a:r>
              <a:rPr lang="cs-CZ" b="1" dirty="0"/>
              <a:t>velikosti trhů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Outsourcing</a:t>
            </a:r>
            <a:r>
              <a:rPr lang="cs-CZ" dirty="0"/>
              <a:t> části produkčního řetězce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Diskuzní otázka: Je problém, pokud zemi chybí přístup k moři?</a:t>
            </a:r>
          </a:p>
        </p:txBody>
      </p:sp>
    </p:spTree>
    <p:extLst>
      <p:ext uri="{BB962C8B-B14F-4D97-AF65-F5344CB8AC3E}">
        <p14:creationId xmlns:p14="http://schemas.microsoft.com/office/powerpoint/2010/main" val="42735832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C1DAF-05E5-4995-8E41-91578C066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4) Geografie a 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D924D6-AA27-42EE-A62D-F3D392C0C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/>
              <a:t>Hotellingův</a:t>
            </a:r>
            <a:r>
              <a:rPr lang="cs-CZ" b="1" dirty="0"/>
              <a:t> model </a:t>
            </a:r>
            <a:r>
              <a:rPr lang="cs-CZ" dirty="0"/>
              <a:t>prostorové konkurence</a:t>
            </a:r>
          </a:p>
          <a:p>
            <a:r>
              <a:rPr lang="cs-CZ" dirty="0"/>
              <a:t>Proč se tempa růstu liší napříč zeměmi a </a:t>
            </a:r>
            <a:r>
              <a:rPr lang="cs-CZ" b="1" dirty="0"/>
              <a:t>regiony</a:t>
            </a:r>
            <a:r>
              <a:rPr lang="cs-CZ" dirty="0"/>
              <a:t>?</a:t>
            </a:r>
          </a:p>
          <a:p>
            <a:r>
              <a:rPr lang="cs-CZ" b="1" dirty="0"/>
              <a:t>Vliv</a:t>
            </a:r>
            <a:r>
              <a:rPr lang="cs-CZ" dirty="0"/>
              <a:t> geografických, kulturních a průmyslových </a:t>
            </a:r>
            <a:r>
              <a:rPr lang="cs-CZ" b="1" dirty="0"/>
              <a:t>faktorů</a:t>
            </a:r>
            <a:r>
              <a:rPr lang="cs-CZ" dirty="0"/>
              <a:t> </a:t>
            </a:r>
          </a:p>
          <a:p>
            <a:r>
              <a:rPr lang="cs-CZ" b="1" dirty="0"/>
              <a:t>New </a:t>
            </a:r>
            <a:r>
              <a:rPr lang="cs-CZ" b="1" dirty="0" err="1"/>
              <a:t>economic</a:t>
            </a:r>
            <a:r>
              <a:rPr lang="cs-CZ" b="1" dirty="0"/>
              <a:t> </a:t>
            </a:r>
            <a:r>
              <a:rPr lang="cs-CZ" b="1" dirty="0" err="1"/>
              <a:t>geography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Krugman</a:t>
            </a:r>
            <a:r>
              <a:rPr lang="cs-CZ" dirty="0"/>
              <a:t> (1990)</a:t>
            </a:r>
          </a:p>
          <a:p>
            <a:r>
              <a:rPr lang="cs-CZ" b="1" dirty="0"/>
              <a:t>Rostoucí výnosy </a:t>
            </a:r>
            <a:r>
              <a:rPr lang="cs-CZ" dirty="0"/>
              <a:t>z rozsahu a kritická masa uživatelů</a:t>
            </a:r>
          </a:p>
          <a:p>
            <a:r>
              <a:rPr lang="cs-CZ" dirty="0"/>
              <a:t>Vícečetné rovnováhy, </a:t>
            </a:r>
            <a:r>
              <a:rPr lang="cs-CZ" dirty="0" err="1"/>
              <a:t>path</a:t>
            </a:r>
            <a:r>
              <a:rPr lang="cs-CZ" dirty="0"/>
              <a:t> </a:t>
            </a:r>
            <a:r>
              <a:rPr lang="cs-CZ" dirty="0" err="1"/>
              <a:t>dependency</a:t>
            </a:r>
            <a:r>
              <a:rPr lang="cs-CZ" dirty="0"/>
              <a:t>, </a:t>
            </a:r>
            <a:r>
              <a:rPr lang="cs-CZ" b="1" dirty="0" err="1"/>
              <a:t>history</a:t>
            </a:r>
            <a:r>
              <a:rPr lang="cs-CZ" b="1" dirty="0"/>
              <a:t> </a:t>
            </a:r>
            <a:r>
              <a:rPr lang="cs-CZ" b="1" dirty="0" err="1"/>
              <a:t>matters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471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087099-972B-4E21-9E19-AB6A59565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Core</a:t>
            </a:r>
            <a:r>
              <a:rPr lang="cs-CZ" dirty="0"/>
              <a:t> – </a:t>
            </a:r>
            <a:r>
              <a:rPr lang="cs-CZ" dirty="0" err="1"/>
              <a:t>periphery</a:t>
            </a:r>
            <a:r>
              <a:rPr lang="cs-CZ" dirty="0"/>
              <a:t> model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1F6E71-6CD5-4B73-9AA2-90A5CDDD8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Konflikt mezi </a:t>
            </a:r>
            <a:r>
              <a:rPr lang="cs-CZ" b="1" dirty="0"/>
              <a:t>odstředivými o dostředivými </a:t>
            </a:r>
            <a:r>
              <a:rPr lang="cs-CZ" dirty="0"/>
              <a:t>silami</a:t>
            </a:r>
          </a:p>
          <a:p>
            <a:r>
              <a:rPr lang="cs-CZ" dirty="0"/>
              <a:t>Vliv </a:t>
            </a:r>
            <a:r>
              <a:rPr lang="cs-CZ" b="1" dirty="0"/>
              <a:t>dopravních nákladů </a:t>
            </a:r>
            <a:r>
              <a:rPr lang="cs-CZ" dirty="0"/>
              <a:t>(včetně kongescí) a </a:t>
            </a:r>
            <a:r>
              <a:rPr lang="cs-CZ" b="1" dirty="0"/>
              <a:t>efektů přelévání</a:t>
            </a:r>
            <a:r>
              <a:rPr lang="cs-CZ" dirty="0"/>
              <a:t> na míru koncentrace</a:t>
            </a:r>
          </a:p>
          <a:p>
            <a:r>
              <a:rPr lang="cs-CZ" dirty="0"/>
              <a:t>Pokud dominují dopravní náklady → </a:t>
            </a:r>
            <a:r>
              <a:rPr lang="cs-CZ" b="1" dirty="0"/>
              <a:t>fragmentace</a:t>
            </a:r>
            <a:r>
              <a:rPr lang="cs-CZ" dirty="0"/>
              <a:t>; pokud dominují efekty přelévání → </a:t>
            </a:r>
            <a:r>
              <a:rPr lang="cs-CZ" b="1" dirty="0"/>
              <a:t>koncentrace</a:t>
            </a:r>
            <a:r>
              <a:rPr lang="cs-CZ" dirty="0"/>
              <a:t> </a:t>
            </a:r>
          </a:p>
          <a:p>
            <a:r>
              <a:rPr lang="cs-CZ" dirty="0"/>
              <a:t>Přesun se </a:t>
            </a:r>
            <a:r>
              <a:rPr lang="cs-CZ" b="1" dirty="0"/>
              <a:t>filmový průmysl v USA </a:t>
            </a:r>
            <a:r>
              <a:rPr lang="cs-CZ" dirty="0"/>
              <a:t>přesunul z New Yorku do Hollywoodu?</a:t>
            </a:r>
          </a:p>
          <a:p>
            <a:r>
              <a:rPr lang="cs-CZ" dirty="0"/>
              <a:t>Proč se </a:t>
            </a:r>
            <a:r>
              <a:rPr lang="cs-CZ" b="1" dirty="0"/>
              <a:t>Hong Kong a Singapur</a:t>
            </a:r>
            <a:r>
              <a:rPr lang="cs-CZ" dirty="0"/>
              <a:t> staly významnými finančními centry? </a:t>
            </a:r>
          </a:p>
          <a:p>
            <a:r>
              <a:rPr lang="cs-CZ" dirty="0"/>
              <a:t>Proč se v posledních dekádách rozvinuly periferní země jako </a:t>
            </a:r>
            <a:r>
              <a:rPr lang="cs-CZ" b="1" dirty="0"/>
              <a:t>Finsko či Nový Zéland</a:t>
            </a:r>
            <a:r>
              <a:rPr lang="cs-CZ" dirty="0"/>
              <a:t>?</a:t>
            </a:r>
          </a:p>
          <a:p>
            <a:r>
              <a:rPr lang="cs-CZ" dirty="0"/>
              <a:t>Proč zůstává </a:t>
            </a:r>
            <a:r>
              <a:rPr lang="cs-CZ" b="1" dirty="0"/>
              <a:t>subsaharská Afrika </a:t>
            </a:r>
            <a:r>
              <a:rPr lang="cs-CZ" dirty="0"/>
              <a:t>tak chudá?</a:t>
            </a:r>
          </a:p>
          <a:p>
            <a:r>
              <a:rPr lang="cs-CZ" dirty="0"/>
              <a:t>Měly by vlády ovlivňovat </a:t>
            </a:r>
            <a:r>
              <a:rPr lang="cs-CZ" b="1" dirty="0"/>
              <a:t>lokační rozhodování firem</a:t>
            </a:r>
            <a:r>
              <a:rPr lang="cs-CZ" dirty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61896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9EDDA6-9DDC-4FE1-828F-2EFB7A44D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5) Rozdělení důchodů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02B7E7-665D-4B9F-8CE7-E13BA7B49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Vzájemný vztah mezi </a:t>
            </a:r>
            <a:r>
              <a:rPr lang="cs-CZ" b="1" dirty="0"/>
              <a:t>rozdělením důchodů </a:t>
            </a:r>
            <a:r>
              <a:rPr lang="cs-CZ" dirty="0"/>
              <a:t>a hospodářským růstem je předmětem dlouhé debaty</a:t>
            </a:r>
          </a:p>
          <a:p>
            <a:r>
              <a:rPr lang="cs-CZ" b="1" dirty="0" err="1"/>
              <a:t>Kuznets</a:t>
            </a:r>
            <a:r>
              <a:rPr lang="cs-CZ" dirty="0" err="1"/>
              <a:t>ova</a:t>
            </a:r>
            <a:r>
              <a:rPr lang="cs-CZ" dirty="0"/>
              <a:t> teorie (1955) – </a:t>
            </a:r>
            <a:r>
              <a:rPr lang="cs-CZ" b="1" dirty="0"/>
              <a:t>ꓵ křivka </a:t>
            </a:r>
            <a:r>
              <a:rPr lang="cs-CZ" dirty="0"/>
              <a:t>– nerovnost je nízká ve velmi chudých (Afrika) a velmi bohatých zemích (Evropa), ale vysoká v těch mezi (Latinská Amerika). V důsledku této teorie by země procházející ekonomickým rozvojem měly čelit dočasnému zvýšení nerovnosti</a:t>
            </a:r>
          </a:p>
          <a:p>
            <a:r>
              <a:rPr lang="cs-CZ" b="1" dirty="0"/>
              <a:t>Empirické</a:t>
            </a:r>
            <a:r>
              <a:rPr lang="cs-CZ" dirty="0"/>
              <a:t> potvrzení je nejednoznačné, a </a:t>
            </a:r>
            <a:r>
              <a:rPr lang="cs-CZ" dirty="0" err="1"/>
              <a:t>Kuznetsovova</a:t>
            </a:r>
            <a:r>
              <a:rPr lang="cs-CZ" dirty="0"/>
              <a:t> křivka spočívá na nejasných </a:t>
            </a:r>
            <a:r>
              <a:rPr lang="cs-CZ" b="1" dirty="0"/>
              <a:t>teoretických</a:t>
            </a:r>
            <a:r>
              <a:rPr lang="cs-CZ" dirty="0"/>
              <a:t> základech. </a:t>
            </a:r>
          </a:p>
          <a:p>
            <a:r>
              <a:rPr lang="cs-CZ" dirty="0"/>
              <a:t>Funguje maximálně jako </a:t>
            </a:r>
            <a:r>
              <a:rPr lang="cs-CZ" b="1" dirty="0"/>
              <a:t>slabá  empirická regularita </a:t>
            </a:r>
            <a:r>
              <a:rPr lang="cs-CZ" dirty="0"/>
              <a:t>(</a:t>
            </a:r>
            <a:r>
              <a:rPr lang="cs-CZ" dirty="0" err="1"/>
              <a:t>Barro</a:t>
            </a:r>
            <a:r>
              <a:rPr lang="cs-CZ" dirty="0"/>
              <a:t>, 2000)</a:t>
            </a:r>
          </a:p>
        </p:txBody>
      </p:sp>
    </p:spTree>
    <p:extLst>
      <p:ext uri="{BB962C8B-B14F-4D97-AF65-F5344CB8AC3E}">
        <p14:creationId xmlns:p14="http://schemas.microsoft.com/office/powerpoint/2010/main" val="3518618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F9B5D9-60FF-9F7E-824B-4F66A74FC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CEA86-EC6C-4A02-3326-8B457033E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Dlouhodobý ekonomický růst </a:t>
            </a:r>
            <a:r>
              <a:rPr lang="cs-CZ" b="1" dirty="0"/>
              <a:t>není zaručen</a:t>
            </a:r>
          </a:p>
          <a:p>
            <a:r>
              <a:rPr lang="cs-CZ" b="1" dirty="0"/>
              <a:t>1913</a:t>
            </a:r>
            <a:r>
              <a:rPr lang="cs-CZ" dirty="0"/>
              <a:t>: HDP Argentiny na hlavu o 70% větší než ve Španělsku</a:t>
            </a:r>
          </a:p>
          <a:p>
            <a:r>
              <a:rPr lang="cs-CZ" b="1" dirty="0"/>
              <a:t>1950</a:t>
            </a:r>
            <a:r>
              <a:rPr lang="cs-CZ" dirty="0"/>
              <a:t>: HDP Ghany na hlavu o 50% větší než Jižní Korea</a:t>
            </a:r>
          </a:p>
          <a:p>
            <a:r>
              <a:rPr lang="cs-CZ" b="1" dirty="0"/>
              <a:t>1970</a:t>
            </a:r>
            <a:r>
              <a:rPr lang="cs-CZ" dirty="0"/>
              <a:t>: HDP Itálie na hlavu o 70% větší než Irska</a:t>
            </a:r>
          </a:p>
          <a:p>
            <a:r>
              <a:rPr lang="cs-CZ" b="1" dirty="0"/>
              <a:t>2016</a:t>
            </a:r>
            <a:r>
              <a:rPr lang="cs-CZ" dirty="0"/>
              <a:t>: (HDP na hlavu)</a:t>
            </a:r>
          </a:p>
          <a:p>
            <a:pPr marL="0" indent="0">
              <a:buNone/>
            </a:pPr>
            <a:r>
              <a:rPr lang="cs-CZ" dirty="0"/>
              <a:t>                Španělsko o 80% větší než Argentina</a:t>
            </a:r>
          </a:p>
          <a:p>
            <a:pPr marL="0" indent="0">
              <a:buNone/>
            </a:pPr>
            <a:r>
              <a:rPr lang="cs-CZ" dirty="0"/>
              <a:t>                Jižní Korea 9x větší než Ghana</a:t>
            </a:r>
          </a:p>
          <a:p>
            <a:pPr marL="0" indent="0">
              <a:buNone/>
            </a:pPr>
            <a:r>
              <a:rPr lang="cs-CZ" dirty="0"/>
              <a:t>                Irsko 2x větší než Itálie</a:t>
            </a:r>
          </a:p>
          <a:p>
            <a:r>
              <a:rPr lang="cs-CZ" b="1" dirty="0" err="1"/>
              <a:t>Why</a:t>
            </a:r>
            <a:r>
              <a:rPr lang="cs-CZ" b="1" dirty="0"/>
              <a:t> </a:t>
            </a:r>
            <a:r>
              <a:rPr lang="cs-CZ" b="1" dirty="0" err="1"/>
              <a:t>nations</a:t>
            </a:r>
            <a:r>
              <a:rPr lang="cs-CZ" b="1" dirty="0"/>
              <a:t> </a:t>
            </a:r>
            <a:r>
              <a:rPr lang="cs-CZ" b="1" dirty="0" err="1"/>
              <a:t>fail</a:t>
            </a:r>
            <a:r>
              <a:rPr lang="cs-CZ" b="1" dirty="0"/>
              <a:t>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6308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A4EF10-D200-431A-88E6-1D92EBDBD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Kreativní destrukce a nerovnost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D7C1C5-E0BF-4583-BF2C-46D60279D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Kreativní destrukce </a:t>
            </a:r>
            <a:r>
              <a:rPr lang="cs-CZ" dirty="0"/>
              <a:t>může přispívat k růstu nerovnosti mezi skupinami obyvatel/regionů</a:t>
            </a:r>
          </a:p>
          <a:p>
            <a:r>
              <a:rPr lang="cs-CZ" b="1" dirty="0"/>
              <a:t>Globalizace</a:t>
            </a:r>
            <a:r>
              <a:rPr lang="cs-CZ" dirty="0"/>
              <a:t> snižuje výnosy z málo kvalifikované práce ve vyspělých zemích</a:t>
            </a:r>
          </a:p>
          <a:p>
            <a:r>
              <a:rPr lang="cs-CZ" b="1" dirty="0" err="1"/>
              <a:t>Rust</a:t>
            </a:r>
            <a:r>
              <a:rPr lang="cs-CZ" b="1" dirty="0"/>
              <a:t> </a:t>
            </a:r>
            <a:r>
              <a:rPr lang="cs-CZ" b="1" dirty="0" err="1"/>
              <a:t>belt</a:t>
            </a:r>
            <a:r>
              <a:rPr lang="cs-CZ" b="1" dirty="0"/>
              <a:t> v USA </a:t>
            </a:r>
            <a:r>
              <a:rPr lang="cs-CZ" dirty="0"/>
              <a:t>→ pociťovaná ztráta statusu modrých límečků V USA a její dopad na volební chování a politiku</a:t>
            </a:r>
          </a:p>
        </p:txBody>
      </p:sp>
    </p:spTree>
    <p:extLst>
      <p:ext uri="{BB962C8B-B14F-4D97-AF65-F5344CB8AC3E}">
        <p14:creationId xmlns:p14="http://schemas.microsoft.com/office/powerpoint/2010/main" val="2725194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38957-62B1-13EC-EBB3-3C688F820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nerovností na růst (pozitivní)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D45334-3699-4EF8-6482-5F6D46390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Nerovnost jako důsledek </a:t>
            </a:r>
            <a:r>
              <a:rPr lang="cs-CZ" b="1" dirty="0"/>
              <a:t>tržního ohodnocení </a:t>
            </a:r>
            <a:r>
              <a:rPr lang="cs-CZ" dirty="0"/>
              <a:t>individuálního úsilí, znalostí, inovací a postoupeného rizika?</a:t>
            </a:r>
          </a:p>
          <a:p>
            <a:r>
              <a:rPr lang="cs-CZ" dirty="0"/>
              <a:t>Nerovnost obvykle zvyšuje </a:t>
            </a:r>
            <a:r>
              <a:rPr lang="cs-CZ" b="1" dirty="0"/>
              <a:t>míru úspor </a:t>
            </a:r>
            <a:r>
              <a:rPr lang="cs-CZ" dirty="0"/>
              <a:t>(bohatí více spoří) → a míru produktivity?</a:t>
            </a:r>
          </a:p>
          <a:p>
            <a:r>
              <a:rPr lang="cs-CZ" dirty="0"/>
              <a:t>Pokud rozdíly v příjmech reflektují rozdíly ve vzdělání → mohou stimulovat růst zájmu o </a:t>
            </a:r>
            <a:r>
              <a:rPr lang="cs-CZ" b="1" dirty="0"/>
              <a:t>vzdělání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88295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26A3EE-3C06-B3E4-E532-689698178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nerovností na růst (negativní)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BBB618-432B-FF0C-CD6C-4154E7645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Nerovnosti v příjmech se mohou transformovat do </a:t>
            </a:r>
            <a:r>
              <a:rPr lang="cs-CZ" b="1" dirty="0"/>
              <a:t>nerovnosti v příležitostech </a:t>
            </a:r>
            <a:r>
              <a:rPr lang="cs-CZ" dirty="0"/>
              <a:t>(</a:t>
            </a:r>
            <a:r>
              <a:rPr lang="cs-CZ" dirty="0" err="1"/>
              <a:t>poverty</a:t>
            </a:r>
            <a:r>
              <a:rPr lang="cs-CZ" dirty="0"/>
              <a:t> </a:t>
            </a:r>
            <a:r>
              <a:rPr lang="cs-CZ" dirty="0" err="1"/>
              <a:t>traps</a:t>
            </a:r>
            <a:r>
              <a:rPr lang="cs-CZ" dirty="0"/>
              <a:t>)</a:t>
            </a:r>
          </a:p>
          <a:p>
            <a:r>
              <a:rPr lang="cs-CZ" dirty="0"/>
              <a:t>Příjmová nerovnost může vést k </a:t>
            </a:r>
            <a:r>
              <a:rPr lang="cs-CZ" b="1" dirty="0"/>
              <a:t>politické nestabilitě </a:t>
            </a:r>
            <a:r>
              <a:rPr lang="cs-CZ" dirty="0"/>
              <a:t>(nepokoje, revoluce), které zvyšuje nejistotu a odrazuje od dlouhodobých investic</a:t>
            </a:r>
          </a:p>
          <a:p>
            <a:r>
              <a:rPr lang="cs-CZ" dirty="0"/>
              <a:t>V demokratických zemích může nerovnost vychýlit politickou rovnováhu ve prospěch </a:t>
            </a:r>
            <a:r>
              <a:rPr lang="cs-CZ" b="1" dirty="0"/>
              <a:t>přerozdělování</a:t>
            </a:r>
            <a:r>
              <a:rPr lang="cs-CZ" dirty="0"/>
              <a:t> na úkor pobídek k tvorbě bohatství (progresivní zdanění)</a:t>
            </a:r>
          </a:p>
          <a:p>
            <a:r>
              <a:rPr lang="cs-CZ" dirty="0"/>
              <a:t>Nerovnost může </a:t>
            </a:r>
            <a:r>
              <a:rPr lang="cs-CZ" b="1" dirty="0"/>
              <a:t>oslabovat podporu </a:t>
            </a:r>
            <a:r>
              <a:rPr lang="cs-CZ" dirty="0"/>
              <a:t>pro instituce podporující růst, jako jsou ekonomická otevřenost, či sama podstata tržní ekonomiky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6405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CCFA1A-5D43-4C25-EA90-DC21B6CED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Empirie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91F22B-4E85-9C91-6B13-E7055B9F5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Negativní</a:t>
            </a:r>
            <a:r>
              <a:rPr lang="cs-CZ" dirty="0"/>
              <a:t> vliv nerovnosti na růst v rozvojových a pozitivní vliv v rozvinutých zemích?</a:t>
            </a:r>
          </a:p>
          <a:p>
            <a:r>
              <a:rPr lang="cs-CZ" dirty="0"/>
              <a:t>Výsledky empirických studií jsou </a:t>
            </a:r>
            <a:r>
              <a:rPr lang="cs-CZ" b="1" dirty="0"/>
              <a:t>nejednoznačné</a:t>
            </a:r>
            <a:r>
              <a:rPr lang="cs-CZ" dirty="0"/>
              <a:t> v prokázání vlivu nerovností na růst</a:t>
            </a:r>
          </a:p>
          <a:p>
            <a:r>
              <a:rPr lang="cs-CZ" dirty="0"/>
              <a:t>Novým směrem zkoumání může být identifikace vlivu nerovností na </a:t>
            </a:r>
            <a:r>
              <a:rPr lang="cs-CZ" b="1" dirty="0"/>
              <a:t>konkrétní </a:t>
            </a:r>
            <a:r>
              <a:rPr lang="cs-CZ" dirty="0"/>
              <a:t>faktory hospodářského růstu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020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669E39-1E5B-4618-8B18-99048A464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9832CF-5EE6-48A7-93F3-799853B92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TFP</a:t>
            </a:r>
            <a:r>
              <a:rPr lang="cs-CZ" dirty="0"/>
              <a:t> závisí obecně na faktorech, které zvýší produktivitu práce, kapitálu a jejich kombinaci</a:t>
            </a:r>
          </a:p>
          <a:p>
            <a:r>
              <a:rPr lang="cs-CZ" dirty="0"/>
              <a:t>Významnými determinanty je kvalita práva a regulace, obsah zákoníku práce, vymahatelnost práva a kontraktů (= </a:t>
            </a:r>
            <a:r>
              <a:rPr lang="cs-CZ" b="1" dirty="0"/>
              <a:t>instituce</a:t>
            </a:r>
            <a:r>
              <a:rPr lang="cs-CZ" dirty="0"/>
              <a:t>)</a:t>
            </a:r>
          </a:p>
          <a:p>
            <a:r>
              <a:rPr lang="cs-CZ" dirty="0"/>
              <a:t>D. </a:t>
            </a:r>
            <a:r>
              <a:rPr lang="cs-CZ" dirty="0" err="1"/>
              <a:t>North</a:t>
            </a:r>
            <a:r>
              <a:rPr lang="cs-CZ" dirty="0"/>
              <a:t>: </a:t>
            </a:r>
            <a:r>
              <a:rPr lang="cs-CZ" b="1" dirty="0"/>
              <a:t>Instituce</a:t>
            </a:r>
            <a:r>
              <a:rPr lang="cs-CZ" dirty="0"/>
              <a:t> = lidmi vytvořená omezení, které strukturují lidské interakce (formální, neformální, vynutitelnost)  </a:t>
            </a:r>
          </a:p>
        </p:txBody>
      </p:sp>
    </p:spTree>
    <p:extLst>
      <p:ext uri="{BB962C8B-B14F-4D97-AF65-F5344CB8AC3E}">
        <p14:creationId xmlns:p14="http://schemas.microsoft.com/office/powerpoint/2010/main" val="42887693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CB143D-9606-46B1-9F14-4155A073D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Determinanty institucí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AED26F-2AF3-4FB1-928A-3B79AB84A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Právní tradice </a:t>
            </a:r>
            <a:r>
              <a:rPr lang="cs-CZ" dirty="0"/>
              <a:t>Francie (civil </a:t>
            </a:r>
            <a:r>
              <a:rPr lang="cs-CZ" dirty="0" err="1"/>
              <a:t>law</a:t>
            </a:r>
            <a:r>
              <a:rPr lang="cs-CZ" dirty="0"/>
              <a:t>) a Británie (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) v jejich bývalých koloniích</a:t>
            </a:r>
          </a:p>
          <a:p>
            <a:r>
              <a:rPr lang="cs-CZ" dirty="0"/>
              <a:t>Je lepší/bezpečnější investovat v Rusku, </a:t>
            </a:r>
            <a:r>
              <a:rPr lang="cs-CZ" b="1" dirty="0"/>
              <a:t>Číně nebo Indii</a:t>
            </a:r>
            <a:r>
              <a:rPr lang="cs-CZ" dirty="0"/>
              <a:t>? A proč?</a:t>
            </a:r>
          </a:p>
          <a:p>
            <a:r>
              <a:rPr lang="cs-CZ" b="1" dirty="0"/>
              <a:t>Vzdálenost</a:t>
            </a:r>
            <a:r>
              <a:rPr lang="cs-CZ" dirty="0"/>
              <a:t> od hranice technologického pokroku → pokud je velká (stačí napodobit); pokud malá (role inovací, rizika, financí)</a:t>
            </a:r>
          </a:p>
          <a:p>
            <a:r>
              <a:rPr lang="cs-CZ" dirty="0"/>
              <a:t>Význam </a:t>
            </a:r>
            <a:r>
              <a:rPr lang="cs-CZ" b="1" dirty="0"/>
              <a:t>pružných institucí</a:t>
            </a:r>
            <a:r>
              <a:rPr lang="cs-CZ" dirty="0"/>
              <a:t>;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Governance</a:t>
            </a:r>
            <a:r>
              <a:rPr lang="cs-CZ" dirty="0"/>
              <a:t> </a:t>
            </a:r>
            <a:r>
              <a:rPr lang="cs-CZ" dirty="0" err="1"/>
              <a:t>Indicators</a:t>
            </a:r>
            <a:endParaRPr lang="cs-CZ" dirty="0"/>
          </a:p>
          <a:p>
            <a:r>
              <a:rPr lang="cs-CZ" dirty="0"/>
              <a:t>Jaká je </a:t>
            </a:r>
            <a:r>
              <a:rPr lang="cs-CZ" b="1" dirty="0"/>
              <a:t>kauzalita</a:t>
            </a:r>
            <a:r>
              <a:rPr lang="cs-CZ" dirty="0"/>
              <a:t> vztahu Instituce ↔ Růst</a:t>
            </a:r>
          </a:p>
        </p:txBody>
      </p:sp>
    </p:spTree>
    <p:extLst>
      <p:ext uri="{BB962C8B-B14F-4D97-AF65-F5344CB8AC3E}">
        <p14:creationId xmlns:p14="http://schemas.microsoft.com/office/powerpoint/2010/main" val="401788720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EC0982C4-007A-29B1-5852-0A9D3F367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/>
              <a:t>Rule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en-US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824450D-9B15-97FC-8D5F-A4AD007AC4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1372" y="1600200"/>
            <a:ext cx="6221255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509425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1A79BA8-68F8-3462-8B19-55EDC2DE6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/>
              <a:t>Kvalita regulace</a:t>
            </a:r>
            <a:endParaRPr lang="en-US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98860F6-A6E5-57F0-080E-0532A73DD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4441" y="1600200"/>
            <a:ext cx="6075118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1970950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CD319E-F09F-EA38-75B4-7EAFA94C5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Diskusní otázka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F22A94-E3FE-4C72-52E9-81502E832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Jaká jsou hlavní faktory a brzdy dlouhodobého ekonomického růstu v ČR?</a:t>
            </a:r>
          </a:p>
        </p:txBody>
      </p:sp>
    </p:spTree>
    <p:extLst>
      <p:ext uri="{BB962C8B-B14F-4D97-AF65-F5344CB8AC3E}">
        <p14:creationId xmlns:p14="http://schemas.microsoft.com/office/powerpoint/2010/main" val="69333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6F7765-E6AD-6BC1-CF74-7B8CF3B6B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Dopady dlouhodobého růstu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2F6B76-4DAA-BFE7-921B-94C44587B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Přímé</a:t>
            </a:r>
            <a:r>
              <a:rPr lang="cs-CZ" dirty="0"/>
              <a:t>: vyšší příjmy</a:t>
            </a:r>
          </a:p>
          <a:p>
            <a:r>
              <a:rPr lang="cs-CZ" b="1" dirty="0"/>
              <a:t>Nepřímé</a:t>
            </a:r>
            <a:r>
              <a:rPr lang="cs-CZ" dirty="0"/>
              <a:t>: širší přístup k veřejným statkům jako je zdravotnictví, školství, bezpečnost a infrastruktura</a:t>
            </a:r>
          </a:p>
          <a:p>
            <a:r>
              <a:rPr lang="cs-CZ" dirty="0"/>
              <a:t>Jak jsou tyto přínosy rozdělovány závisí na rozdělení důchodů – role </a:t>
            </a:r>
            <a:r>
              <a:rPr lang="cs-CZ" b="1" dirty="0"/>
              <a:t>(ne)rovností</a:t>
            </a:r>
          </a:p>
          <a:p>
            <a:r>
              <a:rPr lang="cs-CZ" dirty="0"/>
              <a:t>Růst sebou nese i negativní důsledky – </a:t>
            </a:r>
            <a:r>
              <a:rPr lang="cs-CZ" b="1" dirty="0"/>
              <a:t>enviromentální </a:t>
            </a:r>
            <a:r>
              <a:rPr lang="cs-CZ" dirty="0"/>
              <a:t>udržitelnost</a:t>
            </a:r>
          </a:p>
        </p:txBody>
      </p:sp>
    </p:spTree>
    <p:extLst>
      <p:ext uri="{BB962C8B-B14F-4D97-AF65-F5344CB8AC3E}">
        <p14:creationId xmlns:p14="http://schemas.microsoft.com/office/powerpoint/2010/main" val="2472495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8DAA7F-057D-48AB-5165-FD57EAA81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945F3E-F353-B136-870F-8FFF4EFCC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některé země rostou </a:t>
            </a:r>
            <a:r>
              <a:rPr lang="cs-CZ" b="1" dirty="0"/>
              <a:t>rychle</a:t>
            </a:r>
            <a:r>
              <a:rPr lang="cs-CZ" dirty="0"/>
              <a:t> a jiné pomalu?</a:t>
            </a:r>
          </a:p>
          <a:p>
            <a:r>
              <a:rPr lang="cs-CZ" dirty="0"/>
              <a:t>Proč tempa růstu v Evropě a Japonsku na konci dvacátého století </a:t>
            </a:r>
            <a:r>
              <a:rPr lang="cs-CZ" b="1" dirty="0"/>
              <a:t>zpomalily</a:t>
            </a:r>
            <a:r>
              <a:rPr lang="cs-CZ" dirty="0"/>
              <a:t>?</a:t>
            </a:r>
          </a:p>
          <a:p>
            <a:r>
              <a:rPr lang="cs-CZ" dirty="0"/>
              <a:t>Jako jsou </a:t>
            </a:r>
            <a:r>
              <a:rPr lang="cs-CZ" b="1" dirty="0"/>
              <a:t>zdroje </a:t>
            </a:r>
            <a:r>
              <a:rPr lang="cs-CZ" dirty="0"/>
              <a:t>ekonomického růstu?</a:t>
            </a:r>
          </a:p>
          <a:p>
            <a:r>
              <a:rPr lang="cs-CZ" dirty="0"/>
              <a:t>Jakými </a:t>
            </a:r>
            <a:r>
              <a:rPr lang="cs-CZ" b="1" dirty="0"/>
              <a:t>politikami</a:t>
            </a:r>
            <a:r>
              <a:rPr lang="cs-CZ" dirty="0"/>
              <a:t> lze stimulovat/neškodit ekonomickému růstu</a:t>
            </a:r>
          </a:p>
        </p:txBody>
      </p:sp>
    </p:spTree>
    <p:extLst>
      <p:ext uri="{BB962C8B-B14F-4D97-AF65-F5344CB8AC3E}">
        <p14:creationId xmlns:p14="http://schemas.microsoft.com/office/powerpoint/2010/main" val="3261264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F3B29C-D36E-E188-282C-85E39391A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Růst a přerozdělování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29184F-A8A6-35AC-D382-3DEDCBF8C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92500" lnSpcReduction="10000"/>
          </a:bodyPr>
          <a:lstStyle/>
          <a:p>
            <a:r>
              <a:rPr lang="cs-CZ" i="1" dirty="0"/>
              <a:t>A </a:t>
            </a:r>
            <a:r>
              <a:rPr lang="cs-CZ" i="1" dirty="0" err="1"/>
              <a:t>rising</a:t>
            </a:r>
            <a:r>
              <a:rPr lang="cs-CZ" i="1" dirty="0"/>
              <a:t> </a:t>
            </a:r>
            <a:r>
              <a:rPr lang="cs-CZ" i="1" dirty="0" err="1"/>
              <a:t>tide</a:t>
            </a:r>
            <a:r>
              <a:rPr lang="cs-CZ" i="1" dirty="0"/>
              <a:t> </a:t>
            </a:r>
            <a:r>
              <a:rPr lang="cs-CZ" i="1" dirty="0" err="1"/>
              <a:t>lifts</a:t>
            </a:r>
            <a:r>
              <a:rPr lang="cs-CZ" i="1" dirty="0"/>
              <a:t> </a:t>
            </a:r>
            <a:r>
              <a:rPr lang="cs-CZ" i="1" dirty="0" err="1"/>
              <a:t>all</a:t>
            </a:r>
            <a:r>
              <a:rPr lang="cs-CZ" i="1" dirty="0"/>
              <a:t> </a:t>
            </a:r>
            <a:r>
              <a:rPr lang="cs-CZ" i="1" dirty="0" err="1"/>
              <a:t>boats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J.F.Kennedy</a:t>
            </a:r>
            <a:r>
              <a:rPr lang="cs-CZ" dirty="0"/>
              <a:t>) – but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boats</a:t>
            </a:r>
            <a:r>
              <a:rPr lang="cs-CZ" dirty="0"/>
              <a:t> are not </a:t>
            </a:r>
            <a:r>
              <a:rPr lang="cs-CZ" dirty="0" err="1"/>
              <a:t>lifted</a:t>
            </a:r>
            <a:r>
              <a:rPr lang="cs-CZ" dirty="0"/>
              <a:t> </a:t>
            </a:r>
            <a:r>
              <a:rPr lang="cs-CZ" dirty="0" err="1"/>
              <a:t>equally</a:t>
            </a:r>
            <a:r>
              <a:rPr lang="cs-CZ" dirty="0"/>
              <a:t> </a:t>
            </a:r>
          </a:p>
          <a:p>
            <a:r>
              <a:rPr lang="cs-CZ" dirty="0"/>
              <a:t>Cíl zvyšování </a:t>
            </a:r>
            <a:r>
              <a:rPr lang="cs-CZ" b="1" dirty="0"/>
              <a:t>průměrného příjmu </a:t>
            </a:r>
            <a:r>
              <a:rPr lang="cs-CZ" dirty="0"/>
              <a:t>x </a:t>
            </a:r>
            <a:r>
              <a:rPr lang="cs-CZ" b="1" dirty="0"/>
              <a:t>snižování chudoby</a:t>
            </a:r>
          </a:p>
          <a:p>
            <a:r>
              <a:rPr lang="cs-CZ" dirty="0"/>
              <a:t>Jaká jsou rizika porovnávání životní </a:t>
            </a:r>
            <a:r>
              <a:rPr lang="cs-CZ" dirty="0" err="1"/>
              <a:t>úrpvně</a:t>
            </a:r>
            <a:r>
              <a:rPr lang="cs-CZ" dirty="0"/>
              <a:t> (HDP na hlavu) pomocí parity kupní síly (</a:t>
            </a:r>
            <a:r>
              <a:rPr lang="cs-CZ" b="1" dirty="0"/>
              <a:t>PPP</a:t>
            </a:r>
            <a:r>
              <a:rPr lang="cs-CZ" dirty="0"/>
              <a:t>) </a:t>
            </a:r>
          </a:p>
          <a:p>
            <a:r>
              <a:rPr lang="cs-CZ" dirty="0"/>
              <a:t>Co se </a:t>
            </a:r>
            <a:r>
              <a:rPr lang="cs-CZ" b="1" dirty="0"/>
              <a:t>nevejde do HDP </a:t>
            </a:r>
            <a:r>
              <a:rPr lang="cs-CZ" dirty="0"/>
              <a:t>→ mimotržní a nepeněžní aktivity; délka života, přístup k veřejným službám, délka a kvalita volného času; externality</a:t>
            </a:r>
          </a:p>
          <a:p>
            <a:r>
              <a:rPr lang="cs-CZ" dirty="0"/>
              <a:t>Od HDP na hlavu k produktivitě práce (viz tab.)</a:t>
            </a:r>
          </a:p>
        </p:txBody>
      </p:sp>
    </p:spTree>
    <p:extLst>
      <p:ext uri="{BB962C8B-B14F-4D97-AF65-F5344CB8AC3E}">
        <p14:creationId xmlns:p14="http://schemas.microsoft.com/office/powerpoint/2010/main" val="3263255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780DA3D-76F4-EB70-BF26-1963F85757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488" y="191108"/>
            <a:ext cx="8963025" cy="6475784"/>
          </a:xfrm>
          <a:noFill/>
        </p:spPr>
      </p:pic>
    </p:spTree>
    <p:extLst>
      <p:ext uri="{BB962C8B-B14F-4D97-AF65-F5344CB8AC3E}">
        <p14:creationId xmlns:p14="http://schemas.microsoft.com/office/powerpoint/2010/main" val="3257705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15ED58-250B-D119-FB38-6E03CE061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Singapur a </a:t>
            </a:r>
            <a:r>
              <a:rPr lang="cs-CZ" dirty="0" err="1"/>
              <a:t>HongKong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EE7646-B83E-C67D-F7BD-6BC1A5690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Obě města bývalé britské kolonie; velké komerční přístavy; rozvoj průmyslu a finančnictví pro WWII; impresivní tempa růstu 1960-90 </a:t>
            </a:r>
          </a:p>
          <a:p>
            <a:r>
              <a:rPr lang="cs-CZ" dirty="0"/>
              <a:t> </a:t>
            </a:r>
            <a:r>
              <a:rPr lang="cs-CZ" b="1" dirty="0" err="1"/>
              <a:t>Young</a:t>
            </a:r>
            <a:r>
              <a:rPr lang="cs-CZ" b="1" dirty="0"/>
              <a:t> </a:t>
            </a:r>
            <a:r>
              <a:rPr lang="cs-CZ" dirty="0"/>
              <a:t>(1992) argumentuje, že zdroje růstu byly velmi odlišné:</a:t>
            </a:r>
          </a:p>
          <a:p>
            <a:r>
              <a:rPr lang="cs-CZ" b="1" dirty="0"/>
              <a:t>Singapur</a:t>
            </a:r>
            <a:r>
              <a:rPr lang="cs-CZ" dirty="0"/>
              <a:t> → akumulace kapitálu; TFP poklesla; obdoba CPE</a:t>
            </a:r>
          </a:p>
          <a:p>
            <a:r>
              <a:rPr lang="cs-CZ" b="1" dirty="0" err="1"/>
              <a:t>HongKong</a:t>
            </a:r>
            <a:r>
              <a:rPr lang="cs-CZ" dirty="0"/>
              <a:t> → rapidní zvyšování TFP</a:t>
            </a:r>
          </a:p>
        </p:txBody>
      </p:sp>
    </p:spTree>
    <p:extLst>
      <p:ext uri="{BB962C8B-B14F-4D97-AF65-F5344CB8AC3E}">
        <p14:creationId xmlns:p14="http://schemas.microsoft.com/office/powerpoint/2010/main" val="15763900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2077</Words>
  <Application>Microsoft Office PowerPoint</Application>
  <PresentationFormat>Předvádění na obrazovce (4:3)</PresentationFormat>
  <Paragraphs>197</Paragraphs>
  <Slides>48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2" baseType="lpstr">
      <vt:lpstr>Arial</vt:lpstr>
      <vt:lpstr>Calibri</vt:lpstr>
      <vt:lpstr>Times New Roman</vt:lpstr>
      <vt:lpstr>Motiv systému Office</vt:lpstr>
      <vt:lpstr>10. DLOUHODOBÝ RŮST</vt:lpstr>
      <vt:lpstr>Obsah</vt:lpstr>
      <vt:lpstr>Úvod</vt:lpstr>
      <vt:lpstr>Historie</vt:lpstr>
      <vt:lpstr>Dopady dlouhodobého růstu</vt:lpstr>
      <vt:lpstr>Otázky</vt:lpstr>
      <vt:lpstr>Růst a přerozdělování</vt:lpstr>
      <vt:lpstr>Prezentace aplikace PowerPoint</vt:lpstr>
      <vt:lpstr>Singapur a HongKong</vt:lpstr>
      <vt:lpstr>Stylizovaná fakta</vt:lpstr>
      <vt:lpstr>1) Rosteme pouze krátce</vt:lpstr>
      <vt:lpstr>Historie růstu</vt:lpstr>
      <vt:lpstr>2) Produktivita klesá</vt:lpstr>
      <vt:lpstr>Prezentace aplikace PowerPoint</vt:lpstr>
      <vt:lpstr>Proč poklesla produktivita?</vt:lpstr>
      <vt:lpstr>3) Konec velké divergence</vt:lpstr>
      <vt:lpstr>Prezentace aplikace PowerPoint</vt:lpstr>
      <vt:lpstr>Prezentace aplikace PowerPoint</vt:lpstr>
      <vt:lpstr>Typy konvergence</vt:lpstr>
      <vt:lpstr>Beta konvergence</vt:lpstr>
      <vt:lpstr>Podmíněná konvergence</vt:lpstr>
      <vt:lpstr>4) Nerovnost – méně mezi státy; více uvnitř států</vt:lpstr>
      <vt:lpstr>Prezentace aplikace PowerPoint</vt:lpstr>
      <vt:lpstr>Trendy v globální nerovnosti</vt:lpstr>
      <vt:lpstr>Prezentace aplikace PowerPoint</vt:lpstr>
      <vt:lpstr>Nerovnost mezi a uvnitř zemí</vt:lpstr>
      <vt:lpstr>Prezentace aplikace PowerPoint</vt:lpstr>
      <vt:lpstr>Růstové teorie</vt:lpstr>
      <vt:lpstr>Faktory růstu</vt:lpstr>
      <vt:lpstr>1) Externality</vt:lpstr>
      <vt:lpstr>2) Kreativní destrukce</vt:lpstr>
      <vt:lpstr>Důsledky KD</vt:lpstr>
      <vt:lpstr>Důsledky KD (2)</vt:lpstr>
      <vt:lpstr>Inovace a diferenciace</vt:lpstr>
      <vt:lpstr>Patenty</vt:lpstr>
      <vt:lpstr>3) Mezinárodní obchod</vt:lpstr>
      <vt:lpstr>4) Geografie a historie</vt:lpstr>
      <vt:lpstr>Core – periphery model</vt:lpstr>
      <vt:lpstr>5) Rozdělení důchodů</vt:lpstr>
      <vt:lpstr>Kreativní destrukce a nerovnost</vt:lpstr>
      <vt:lpstr>Vliv nerovností na růst (pozitivní)</vt:lpstr>
      <vt:lpstr>Vliv nerovností na růst (negativní) </vt:lpstr>
      <vt:lpstr>Empirie</vt:lpstr>
      <vt:lpstr>Instituce</vt:lpstr>
      <vt:lpstr>Determinanty institucí</vt:lpstr>
      <vt:lpstr>Rule of law</vt:lpstr>
      <vt:lpstr>Kvalita regulace</vt:lpstr>
      <vt:lpstr>Diskusní otázka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Readings for Lecture 13</dc:title>
  <dc:creator>Tomes Zdenek</dc:creator>
  <cp:lastModifiedBy>Zdeněk Tomeš</cp:lastModifiedBy>
  <cp:revision>35</cp:revision>
  <dcterms:created xsi:type="dcterms:W3CDTF">2018-01-04T07:01:40Z</dcterms:created>
  <dcterms:modified xsi:type="dcterms:W3CDTF">2023-08-14T20:50:10Z</dcterms:modified>
</cp:coreProperties>
</file>