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  <p:sldId id="272" r:id="rId10"/>
    <p:sldId id="265" r:id="rId11"/>
    <p:sldId id="273" r:id="rId12"/>
    <p:sldId id="267" r:id="rId13"/>
    <p:sldId id="268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70" r:id="rId32"/>
    <p:sldId id="291" r:id="rId33"/>
    <p:sldId id="308" r:id="rId34"/>
    <p:sldId id="292" r:id="rId35"/>
    <p:sldId id="309" r:id="rId36"/>
    <p:sldId id="313" r:id="rId37"/>
    <p:sldId id="293" r:id="rId38"/>
    <p:sldId id="294" r:id="rId39"/>
    <p:sldId id="310" r:id="rId40"/>
    <p:sldId id="312" r:id="rId41"/>
    <p:sldId id="311" r:id="rId42"/>
    <p:sldId id="299" r:id="rId43"/>
    <p:sldId id="302" r:id="rId44"/>
    <p:sldId id="303" r:id="rId45"/>
    <p:sldId id="304" r:id="rId46"/>
    <p:sldId id="305" r:id="rId47"/>
    <p:sldId id="306" r:id="rId48"/>
    <p:sldId id="307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369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98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3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552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158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784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025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34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24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731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68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97842-2815-42EE-96AD-F5D780EFCC76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36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FF1FA3-7351-1F8A-841A-B7D6540174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12. Ekonomický rozvoj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9453B03-1526-C5CF-D6FA-6FDCF492C0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A. </a:t>
            </a:r>
            <a:r>
              <a:rPr lang="cs-CZ" dirty="0" err="1"/>
              <a:t>Venables</a:t>
            </a:r>
            <a:r>
              <a:rPr lang="cs-CZ" dirty="0"/>
              <a:t> (2017): </a:t>
            </a:r>
            <a:r>
              <a:rPr lang="cs-CZ" dirty="0" err="1"/>
              <a:t>Using</a:t>
            </a:r>
            <a:r>
              <a:rPr lang="cs-CZ" dirty="0"/>
              <a:t> Natural </a:t>
            </a:r>
            <a:r>
              <a:rPr lang="cs-CZ" dirty="0" err="1"/>
              <a:t>Resources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Development: </a:t>
            </a:r>
            <a:r>
              <a:rPr lang="cs-CZ" dirty="0" err="1"/>
              <a:t>Why</a:t>
            </a:r>
            <a:r>
              <a:rPr lang="cs-CZ" dirty="0"/>
              <a:t> Has It </a:t>
            </a:r>
            <a:r>
              <a:rPr lang="cs-CZ" dirty="0" err="1"/>
              <a:t>Proven</a:t>
            </a:r>
            <a:r>
              <a:rPr lang="cs-CZ" dirty="0"/>
              <a:t> So </a:t>
            </a:r>
            <a:r>
              <a:rPr lang="cs-CZ" dirty="0" err="1"/>
              <a:t>Difficult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76392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848219-87B1-8386-8578-DB507E69C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Souvislosti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A6C3E8-99F4-220F-8FBE-BD6064C38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Mezi ostatní </a:t>
            </a:r>
            <a:r>
              <a:rPr lang="cs-CZ" b="1" dirty="0"/>
              <a:t>vysokopříjmové země </a:t>
            </a:r>
            <a:r>
              <a:rPr lang="cs-CZ" dirty="0"/>
              <a:t>bohaté na zdroje patří především Norsko a ropné emiráty (co USA, Rusko, Kanada a Austrálie?)</a:t>
            </a:r>
          </a:p>
          <a:p>
            <a:r>
              <a:rPr lang="cs-CZ" dirty="0"/>
              <a:t>Zavilost na příjmech a exportech z komodit je obzvláště silná u producentů </a:t>
            </a:r>
            <a:r>
              <a:rPr lang="cs-CZ" b="1" dirty="0"/>
              <a:t>ropy</a:t>
            </a:r>
          </a:p>
          <a:p>
            <a:r>
              <a:rPr lang="cs-CZ" dirty="0"/>
              <a:t>Problémem je také </a:t>
            </a:r>
            <a:r>
              <a:rPr lang="cs-CZ" b="1" dirty="0"/>
              <a:t>míra úspor</a:t>
            </a:r>
            <a:r>
              <a:rPr lang="cs-CZ" dirty="0"/>
              <a:t>, které je u těchto zemí nízká a negativně korelovaná s rentami z přírodních zdrojů!</a:t>
            </a:r>
          </a:p>
        </p:txBody>
      </p:sp>
    </p:spTree>
    <p:extLst>
      <p:ext uri="{BB962C8B-B14F-4D97-AF65-F5344CB8AC3E}">
        <p14:creationId xmlns:p14="http://schemas.microsoft.com/office/powerpoint/2010/main" val="3398688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7B7BC8A-E666-61F6-EE9F-44A441DA6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82" y="68263"/>
            <a:ext cx="7386236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9075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CF6061-51EC-F7EE-6ED1-27CBED8DF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5DEBE7-EAD1-F475-8262-8214C01A3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Obecná </a:t>
            </a:r>
            <a:r>
              <a:rPr lang="cs-CZ" b="1" dirty="0"/>
              <a:t>růstová výkonnost </a:t>
            </a:r>
            <a:r>
              <a:rPr lang="cs-CZ" dirty="0"/>
              <a:t>těchto zemí byla obvykle </a:t>
            </a:r>
            <a:r>
              <a:rPr lang="cs-CZ" b="1" dirty="0"/>
              <a:t>slabá</a:t>
            </a:r>
            <a:r>
              <a:rPr lang="cs-CZ" dirty="0"/>
              <a:t>, s některými výjimkami (Botswana, Malajsie, Chile)</a:t>
            </a:r>
          </a:p>
          <a:p>
            <a:r>
              <a:rPr lang="cs-CZ" dirty="0"/>
              <a:t>Některé studie dokonce identifikují </a:t>
            </a:r>
            <a:r>
              <a:rPr lang="cs-CZ" b="1" dirty="0"/>
              <a:t>negativní vztah</a:t>
            </a:r>
            <a:r>
              <a:rPr lang="cs-CZ" dirty="0"/>
              <a:t> mezi vybavenosti přírodními zdroji a růstem HDP na hlavu → 10% zvýšení podílu exportů surovin na HDP sníží růst HDP na hlavu </a:t>
            </a:r>
            <a:r>
              <a:rPr lang="cs-CZ" b="1" dirty="0"/>
              <a:t>0,94</a:t>
            </a:r>
            <a:r>
              <a:rPr lang="cs-CZ" dirty="0"/>
              <a:t> procentního bodu ročně</a:t>
            </a:r>
          </a:p>
          <a:p>
            <a:r>
              <a:rPr lang="cs-CZ" dirty="0"/>
              <a:t>Negativní efekt surovin na růst lze identifikovat pouze u zemí s </a:t>
            </a:r>
            <a:r>
              <a:rPr lang="cs-CZ" b="1" dirty="0"/>
              <a:t>nízkou kvalitou institucí</a:t>
            </a:r>
          </a:p>
          <a:p>
            <a:r>
              <a:rPr lang="cs-CZ" dirty="0"/>
              <a:t>Na </a:t>
            </a:r>
            <a:r>
              <a:rPr lang="cs-CZ" dirty="0" err="1"/>
              <a:t>subnárodní</a:t>
            </a:r>
            <a:r>
              <a:rPr lang="cs-CZ" dirty="0"/>
              <a:t> (lokální) úrovni má </a:t>
            </a:r>
            <a:r>
              <a:rPr lang="cs-CZ" b="1" dirty="0"/>
              <a:t>těžba</a:t>
            </a:r>
            <a:r>
              <a:rPr lang="cs-CZ" dirty="0"/>
              <a:t> pozitivní dopad na růst, zatímco rozdělování </a:t>
            </a:r>
            <a:r>
              <a:rPr lang="cs-CZ" b="1" dirty="0"/>
              <a:t>rent</a:t>
            </a:r>
            <a:r>
              <a:rPr lang="cs-CZ" dirty="0"/>
              <a:t> negativní efekt. </a:t>
            </a:r>
          </a:p>
          <a:p>
            <a:r>
              <a:rPr lang="cs-CZ" dirty="0"/>
              <a:t>V 21. století se výkonnost těchto zemí o něco </a:t>
            </a:r>
            <a:r>
              <a:rPr lang="cs-CZ" b="1" dirty="0"/>
              <a:t>vylepšila </a:t>
            </a:r>
            <a:r>
              <a:rPr lang="cs-CZ" dirty="0"/>
              <a:t>→ vysoké ceny komodit, obchod s Čínou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3564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79ED2C-6F45-4E92-848B-B110E6723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Volatilita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E5530E-5E22-D119-AF26-7856DADCD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Dalším problémem je vysoká volatilita komoditních </a:t>
            </a:r>
            <a:r>
              <a:rPr lang="cs-CZ" b="1" dirty="0"/>
              <a:t>cen</a:t>
            </a:r>
            <a:r>
              <a:rPr lang="cs-CZ" dirty="0"/>
              <a:t> (ropy)</a:t>
            </a:r>
          </a:p>
          <a:p>
            <a:r>
              <a:rPr lang="cs-CZ" dirty="0"/>
              <a:t>Volatilita komoditních cen → volatilita vládních příjmů → volatilita </a:t>
            </a:r>
            <a:r>
              <a:rPr lang="cs-CZ" b="1" dirty="0"/>
              <a:t>vládních výdajů</a:t>
            </a:r>
          </a:p>
          <a:p>
            <a:r>
              <a:rPr lang="cs-CZ" b="1" dirty="0"/>
              <a:t>Vyhlazování</a:t>
            </a:r>
            <a:r>
              <a:rPr lang="cs-CZ" dirty="0"/>
              <a:t> těchto cyklů je obtížné</a:t>
            </a:r>
          </a:p>
          <a:p>
            <a:r>
              <a:rPr lang="cs-CZ" dirty="0"/>
              <a:t>Vládní výdaje v těchto zemích jsou pak silně </a:t>
            </a:r>
            <a:r>
              <a:rPr lang="cs-CZ" b="1" dirty="0"/>
              <a:t>cyklické </a:t>
            </a:r>
            <a:r>
              <a:rPr lang="cs-CZ" dirty="0"/>
              <a:t>ve vztahu k hospodářskému cyklu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4556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BCFB1C-3AC0-FDAC-A505-D51E45F94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Těžba nerostů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F92505-80D8-E782-94BF-696CC372D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Objevení nalezišť nerostů a příprava zahájení těžby jsou </a:t>
            </a:r>
            <a:r>
              <a:rPr lang="cs-CZ" b="1" dirty="0"/>
              <a:t>technické náročné </a:t>
            </a:r>
            <a:r>
              <a:rPr lang="cs-CZ" dirty="0"/>
              <a:t>disciplíny</a:t>
            </a:r>
          </a:p>
          <a:p>
            <a:r>
              <a:rPr lang="cs-CZ" dirty="0"/>
              <a:t>Obvykle jsou provozovány </a:t>
            </a:r>
            <a:r>
              <a:rPr lang="cs-CZ" b="1" dirty="0"/>
              <a:t>zahraničně</a:t>
            </a:r>
            <a:r>
              <a:rPr lang="cs-CZ" dirty="0"/>
              <a:t> vlastněnými firmami s dostatečným know-how</a:t>
            </a:r>
          </a:p>
          <a:p>
            <a:r>
              <a:rPr lang="cs-CZ" dirty="0"/>
              <a:t>Hostitelská země by měla nastavit </a:t>
            </a:r>
            <a:r>
              <a:rPr lang="cs-CZ" b="1" dirty="0"/>
              <a:t>regulační a fiskální</a:t>
            </a:r>
            <a:r>
              <a:rPr lang="cs-CZ" dirty="0"/>
              <a:t> rámec, v rámci kterého tito investoři mohou dosáhnout normální míry zisku</a:t>
            </a:r>
          </a:p>
          <a:p>
            <a:r>
              <a:rPr lang="cs-CZ" dirty="0"/>
              <a:t>Příjmy nad rámec </a:t>
            </a:r>
            <a:r>
              <a:rPr lang="cs-CZ" b="1" dirty="0"/>
              <a:t>normální míry zisku </a:t>
            </a:r>
            <a:r>
              <a:rPr lang="cs-CZ" dirty="0"/>
              <a:t>by měly připadnout vlastníku zdroje – hostitelskému státu</a:t>
            </a:r>
          </a:p>
        </p:txBody>
      </p:sp>
    </p:spTree>
    <p:extLst>
      <p:ext uri="{BB962C8B-B14F-4D97-AF65-F5344CB8AC3E}">
        <p14:creationId xmlns:p14="http://schemas.microsoft.com/office/powerpoint/2010/main" val="4208141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281534-ECDA-3DC7-9912-E6122B2B4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Regulace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B6DA48-6EE0-7952-CEAB-10A1E3ACE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Nastavení regulačního a fiskálního režimu není jednoduché → v případě neúspěchu hrozí </a:t>
            </a:r>
            <a:r>
              <a:rPr lang="cs-CZ" b="1" dirty="0"/>
              <a:t>odchod investorů a pokles příjmů</a:t>
            </a:r>
          </a:p>
          <a:p>
            <a:r>
              <a:rPr lang="cs-CZ" dirty="0"/>
              <a:t>Udělování licencí by ideálně mělo být </a:t>
            </a:r>
            <a:r>
              <a:rPr lang="cs-CZ" b="1" dirty="0"/>
              <a:t>transparentní, konkurenční </a:t>
            </a:r>
            <a:r>
              <a:rPr lang="cs-CZ" dirty="0"/>
              <a:t>a mělo by zajistit vysoký podíl příjmů ve prospěch hostitelského státu</a:t>
            </a:r>
          </a:p>
          <a:p>
            <a:r>
              <a:rPr lang="cs-CZ" b="1" dirty="0"/>
              <a:t>Aukce </a:t>
            </a:r>
            <a:r>
              <a:rPr lang="cs-CZ" dirty="0"/>
              <a:t>mohou být nápomocny; v případě dominantního provozovatele přímé jednání (</a:t>
            </a:r>
            <a:r>
              <a:rPr lang="cs-CZ" dirty="0" err="1"/>
              <a:t>DeBeers</a:t>
            </a:r>
            <a:r>
              <a:rPr lang="cs-CZ" dirty="0"/>
              <a:t> a Botswana)</a:t>
            </a:r>
          </a:p>
          <a:p>
            <a:r>
              <a:rPr lang="cs-CZ" dirty="0"/>
              <a:t>V řadě případů jsou však licence přidělovány </a:t>
            </a:r>
            <a:r>
              <a:rPr lang="cs-CZ" b="1" dirty="0"/>
              <a:t>netransparentně a korupčně</a:t>
            </a:r>
          </a:p>
        </p:txBody>
      </p:sp>
    </p:spTree>
    <p:extLst>
      <p:ext uri="{BB962C8B-B14F-4D97-AF65-F5344CB8AC3E}">
        <p14:creationId xmlns:p14="http://schemas.microsoft.com/office/powerpoint/2010/main" val="2900019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D86CDF-377E-6529-62F4-468C72B03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1EFFC7-4025-7865-090F-BFE14DF49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Investice do hledání a dobývání nerostů jsou silně rizikové → </a:t>
            </a:r>
            <a:r>
              <a:rPr lang="cs-CZ" b="1" dirty="0"/>
              <a:t>geologická a cenová </a:t>
            </a:r>
            <a:r>
              <a:rPr lang="cs-CZ" dirty="0"/>
              <a:t>nejistota</a:t>
            </a:r>
          </a:p>
          <a:p>
            <a:r>
              <a:rPr lang="cs-CZ" dirty="0"/>
              <a:t>Investoři se dále musí potýkat s nejistotou ohledně místního </a:t>
            </a:r>
            <a:r>
              <a:rPr lang="cs-CZ" b="1" dirty="0"/>
              <a:t>ekonomického, institucionálního a politického prostředí </a:t>
            </a:r>
            <a:r>
              <a:rPr lang="cs-CZ" dirty="0"/>
              <a:t>→ regulace může být těžkopádná a nepředvídatelná; slabá infrastruktura může zvyšovat náklady</a:t>
            </a:r>
          </a:p>
          <a:p>
            <a:r>
              <a:rPr lang="cs-CZ" dirty="0"/>
              <a:t>Náklady na těžbu jsou dlouhodobé a utopené → investoři čelí riziku </a:t>
            </a:r>
            <a:r>
              <a:rPr lang="cs-CZ" b="1" dirty="0"/>
              <a:t>renegociací kontraktů, zvýšení daní  </a:t>
            </a:r>
            <a:r>
              <a:rPr lang="cs-CZ" dirty="0"/>
              <a:t>či dokonce přímému </a:t>
            </a:r>
            <a:r>
              <a:rPr lang="cs-CZ" b="1" dirty="0"/>
              <a:t>znárodnění</a:t>
            </a:r>
          </a:p>
        </p:txBody>
      </p:sp>
    </p:spTree>
    <p:extLst>
      <p:ext uri="{BB962C8B-B14F-4D97-AF65-F5344CB8AC3E}">
        <p14:creationId xmlns:p14="http://schemas.microsoft.com/office/powerpoint/2010/main" val="2569324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A05B16-8163-8EDB-2525-77A9BA59E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zdaňovat?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975154-43E6-3BC2-3D89-0B8A3FC6C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Ideální by bylo zdaňovat pouze </a:t>
            </a:r>
            <a:r>
              <a:rPr lang="cs-CZ" b="1" dirty="0"/>
              <a:t>renty</a:t>
            </a:r>
            <a:r>
              <a:rPr lang="cs-CZ" dirty="0"/>
              <a:t> z produkce a neovlivňovat daněmi </a:t>
            </a:r>
            <a:r>
              <a:rPr lang="cs-CZ" b="1" dirty="0"/>
              <a:t>mezní </a:t>
            </a:r>
            <a:r>
              <a:rPr lang="cs-CZ" dirty="0"/>
              <a:t>rozhodování ohledně těžby</a:t>
            </a:r>
          </a:p>
          <a:p>
            <a:r>
              <a:rPr lang="cs-CZ" dirty="0"/>
              <a:t>Ovšem mezinárodní investoři mají možnost </a:t>
            </a:r>
            <a:r>
              <a:rPr lang="cs-CZ" b="1" dirty="0"/>
              <a:t>účetně manipulovat </a:t>
            </a:r>
            <a:r>
              <a:rPr lang="cs-CZ" dirty="0"/>
              <a:t>s cenami komodit, aby tak snižovali míru zisku, proto se obvykle daní produkce</a:t>
            </a:r>
          </a:p>
          <a:p>
            <a:r>
              <a:rPr lang="cs-CZ" dirty="0"/>
              <a:t>Daňový režim také </a:t>
            </a:r>
            <a:r>
              <a:rPr lang="cs-CZ" b="1" dirty="0"/>
              <a:t>determinuje</a:t>
            </a:r>
            <a:r>
              <a:rPr lang="cs-CZ" dirty="0"/>
              <a:t> časový profil příjmů a rozdělení výnosů mezi investory a vládu</a:t>
            </a:r>
          </a:p>
        </p:txBody>
      </p:sp>
    </p:spTree>
    <p:extLst>
      <p:ext uri="{BB962C8B-B14F-4D97-AF65-F5344CB8AC3E}">
        <p14:creationId xmlns:p14="http://schemas.microsoft.com/office/powerpoint/2010/main" val="3581929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FD4FE4-7503-3071-32FA-59388F9BE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Nízké příjmy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9CCD7A-4C4F-1D7D-DC5D-75E29F617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 některých případech vedly tyto obtíže k situaci, kdy podíl vlády na příjmech z těžby byl velmi malý → </a:t>
            </a:r>
            <a:r>
              <a:rPr lang="cs-CZ" b="1" dirty="0"/>
              <a:t>Zambie a měď </a:t>
            </a:r>
            <a:r>
              <a:rPr lang="cs-CZ" dirty="0"/>
              <a:t>→ 1/10 výnosů ve srovnání se srovnatelnými projekty → </a:t>
            </a:r>
            <a:r>
              <a:rPr lang="cs-CZ" dirty="0" err="1"/>
              <a:t>renegociace</a:t>
            </a:r>
            <a:r>
              <a:rPr lang="cs-CZ" dirty="0"/>
              <a:t> kontraktů → bez následných právních důsledků</a:t>
            </a:r>
          </a:p>
          <a:p>
            <a:r>
              <a:rPr lang="cs-CZ" dirty="0"/>
              <a:t>Reakcí na nízké příjmy z těžby a na dominantní roli zahraničních investorů vedlo ke „</a:t>
            </a:r>
            <a:r>
              <a:rPr lang="cs-CZ" b="1" dirty="0" err="1"/>
              <a:t>resource</a:t>
            </a:r>
            <a:r>
              <a:rPr lang="cs-CZ" b="1" dirty="0"/>
              <a:t> </a:t>
            </a:r>
            <a:r>
              <a:rPr lang="cs-CZ" b="1" dirty="0" err="1"/>
              <a:t>nationalism</a:t>
            </a:r>
            <a:r>
              <a:rPr lang="cs-CZ" dirty="0"/>
              <a:t>“ → vytváření národních dominantních firem ve spolupráci (někdy i znárodněním) se zahraničními investory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2957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B9C4B2-A9F4-79D3-22EC-021C87DCB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šampióni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57D8E3-0A8C-0628-5190-8A6658987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Vytváření národních </a:t>
            </a:r>
            <a:r>
              <a:rPr lang="cs-CZ" dirty="0" err="1"/>
              <a:t>dominantů</a:t>
            </a:r>
            <a:r>
              <a:rPr lang="cs-CZ" dirty="0"/>
              <a:t> v těchto odvětvích je charakteristické obzvláště pro </a:t>
            </a:r>
            <a:r>
              <a:rPr lang="cs-CZ" b="1" dirty="0"/>
              <a:t>ropný průmysl</a:t>
            </a:r>
            <a:r>
              <a:rPr lang="cs-CZ" dirty="0"/>
              <a:t> → tyto firmy momentálně globálně kontrolují 90% zásob a 70% produkce</a:t>
            </a:r>
          </a:p>
          <a:p>
            <a:r>
              <a:rPr lang="cs-CZ" b="1" dirty="0"/>
              <a:t>Efektivita</a:t>
            </a:r>
            <a:r>
              <a:rPr lang="cs-CZ" dirty="0"/>
              <a:t> těchto firem je různá → </a:t>
            </a:r>
            <a:r>
              <a:rPr lang="cs-CZ" b="1" dirty="0"/>
              <a:t>excelentní</a:t>
            </a:r>
            <a:r>
              <a:rPr lang="cs-CZ" dirty="0"/>
              <a:t> v případě </a:t>
            </a:r>
            <a:r>
              <a:rPr lang="cs-CZ" dirty="0" err="1"/>
              <a:t>Saudi</a:t>
            </a:r>
            <a:r>
              <a:rPr lang="cs-CZ" dirty="0"/>
              <a:t> – </a:t>
            </a:r>
            <a:r>
              <a:rPr lang="cs-CZ" dirty="0" err="1"/>
              <a:t>Aramco</a:t>
            </a:r>
            <a:r>
              <a:rPr lang="cs-CZ" dirty="0"/>
              <a:t> či </a:t>
            </a:r>
            <a:r>
              <a:rPr lang="cs-CZ" dirty="0" err="1"/>
              <a:t>malasijský</a:t>
            </a:r>
            <a:r>
              <a:rPr lang="cs-CZ" dirty="0"/>
              <a:t> </a:t>
            </a:r>
            <a:r>
              <a:rPr lang="cs-CZ" dirty="0" err="1"/>
              <a:t>Petronas</a:t>
            </a:r>
            <a:r>
              <a:rPr lang="cs-CZ" dirty="0"/>
              <a:t> → jiné nebyly schopny zajistit efektivní management, což vedlo k </a:t>
            </a:r>
            <a:r>
              <a:rPr lang="cs-CZ" b="1" dirty="0"/>
              <a:t>dramatickému propadu </a:t>
            </a:r>
            <a:r>
              <a:rPr lang="cs-CZ" dirty="0"/>
              <a:t>produkce: </a:t>
            </a:r>
            <a:r>
              <a:rPr lang="cs-CZ" dirty="0" err="1"/>
              <a:t>Nigerian</a:t>
            </a:r>
            <a:r>
              <a:rPr lang="cs-CZ" dirty="0"/>
              <a:t> 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Petroleum</a:t>
            </a:r>
            <a:r>
              <a:rPr lang="cs-CZ" dirty="0"/>
              <a:t> </a:t>
            </a:r>
            <a:r>
              <a:rPr lang="cs-CZ" dirty="0" err="1"/>
              <a:t>Corp</a:t>
            </a:r>
            <a:r>
              <a:rPr lang="cs-CZ" dirty="0"/>
              <a:t>. Nebo </a:t>
            </a:r>
            <a:r>
              <a:rPr lang="cs-CZ" dirty="0" err="1"/>
              <a:t>Zambian</a:t>
            </a:r>
            <a:r>
              <a:rPr lang="cs-CZ" dirty="0"/>
              <a:t> </a:t>
            </a:r>
            <a:r>
              <a:rPr lang="cs-CZ" dirty="0" err="1"/>
              <a:t>Consolidated</a:t>
            </a:r>
            <a:r>
              <a:rPr lang="cs-CZ" dirty="0"/>
              <a:t> </a:t>
            </a:r>
            <a:r>
              <a:rPr lang="cs-CZ" dirty="0" err="1"/>
              <a:t>Copper</a:t>
            </a:r>
            <a:r>
              <a:rPr lang="cs-CZ" dirty="0"/>
              <a:t> </a:t>
            </a:r>
            <a:r>
              <a:rPr lang="cs-CZ" dirty="0" err="1"/>
              <a:t>Mines</a:t>
            </a:r>
            <a:endParaRPr lang="cs-CZ" dirty="0"/>
          </a:p>
          <a:p>
            <a:r>
              <a:rPr lang="cs-CZ" dirty="0"/>
              <a:t>Špatně řízení národní </a:t>
            </a:r>
            <a:r>
              <a:rPr lang="cs-CZ" dirty="0" err="1"/>
              <a:t>dominanti</a:t>
            </a:r>
            <a:r>
              <a:rPr lang="cs-CZ" dirty="0"/>
              <a:t> mají </a:t>
            </a:r>
            <a:r>
              <a:rPr lang="cs-CZ" b="1" dirty="0"/>
              <a:t>problém rozvíjet </a:t>
            </a:r>
            <a:r>
              <a:rPr lang="cs-CZ" dirty="0"/>
              <a:t>těžbu a zpracování v dalších lokalitách</a:t>
            </a:r>
          </a:p>
        </p:txBody>
      </p:sp>
    </p:spTree>
    <p:extLst>
      <p:ext uri="{BB962C8B-B14F-4D97-AF65-F5344CB8AC3E}">
        <p14:creationId xmlns:p14="http://schemas.microsoft.com/office/powerpoint/2010/main" val="1295691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094A1F-C005-A169-D175-1C6781C2E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320995-B0F7-D843-D3ED-72AC6C019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40060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Využít bohatství </a:t>
            </a:r>
            <a:r>
              <a:rPr lang="cs-CZ" b="1" dirty="0"/>
              <a:t>přírodních zdrojů </a:t>
            </a:r>
            <a:r>
              <a:rPr lang="cs-CZ" dirty="0"/>
              <a:t>k ekonomickému </a:t>
            </a:r>
            <a:r>
              <a:rPr lang="cs-CZ" b="1" dirty="0"/>
              <a:t>rozvoji</a:t>
            </a:r>
            <a:r>
              <a:rPr lang="cs-CZ" dirty="0"/>
              <a:t> zní přímočaře</a:t>
            </a:r>
          </a:p>
          <a:p>
            <a:r>
              <a:rPr lang="cs-CZ" dirty="0"/>
              <a:t>Země vybavená přírodním bohatstvím (</a:t>
            </a:r>
            <a:r>
              <a:rPr lang="cs-CZ" b="1" dirty="0"/>
              <a:t>ropa, vzácné kovy</a:t>
            </a:r>
            <a:r>
              <a:rPr lang="cs-CZ" dirty="0"/>
              <a:t>) je může transformovat na lidský a fyzický kapitál a stimulovat tak dlouhodobý ekonomický růst</a:t>
            </a:r>
          </a:p>
          <a:p>
            <a:r>
              <a:rPr lang="cs-CZ" dirty="0"/>
              <a:t>Tato strategie zní velmi lákavě především pro </a:t>
            </a:r>
            <a:r>
              <a:rPr lang="cs-CZ" b="1" dirty="0"/>
              <a:t>kapitálově chudé </a:t>
            </a:r>
            <a:r>
              <a:rPr lang="cs-CZ" dirty="0"/>
              <a:t>země</a:t>
            </a:r>
          </a:p>
          <a:p>
            <a:r>
              <a:rPr lang="cs-CZ" dirty="0"/>
              <a:t>Ve skutečnosti se ukázalo, že dosáhnout ekonomického růstu tímto způsobem je velmi </a:t>
            </a:r>
            <a:r>
              <a:rPr lang="cs-CZ" b="1" dirty="0"/>
              <a:t>obtížné </a:t>
            </a:r>
          </a:p>
          <a:p>
            <a:r>
              <a:rPr lang="cs-CZ" b="1" dirty="0"/>
              <a:t>Proč? </a:t>
            </a:r>
          </a:p>
        </p:txBody>
      </p:sp>
    </p:spTree>
    <p:extLst>
      <p:ext uri="{BB962C8B-B14F-4D97-AF65-F5344CB8AC3E}">
        <p14:creationId xmlns:p14="http://schemas.microsoft.com/office/powerpoint/2010/main" val="2555811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821524-D75A-7920-9D98-9AA866691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Správa příjmů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BEE4C4-DEC5-513B-7110-A05B02BF0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Přes všechny tyto obtíže, mnoho zemí získává </a:t>
            </a:r>
            <a:r>
              <a:rPr lang="cs-CZ" b="1" dirty="0"/>
              <a:t>vysoký podíl </a:t>
            </a:r>
            <a:r>
              <a:rPr lang="cs-CZ" dirty="0"/>
              <a:t>svých fiskálních </a:t>
            </a:r>
            <a:r>
              <a:rPr lang="cs-CZ" b="1" dirty="0"/>
              <a:t>příjmů</a:t>
            </a:r>
            <a:r>
              <a:rPr lang="cs-CZ" dirty="0"/>
              <a:t> z těžby nerostů</a:t>
            </a:r>
          </a:p>
          <a:p>
            <a:r>
              <a:rPr lang="cs-CZ" dirty="0"/>
              <a:t>Jaké by měly být </a:t>
            </a:r>
            <a:r>
              <a:rPr lang="cs-CZ" b="1" dirty="0"/>
              <a:t>principy</a:t>
            </a:r>
            <a:r>
              <a:rPr lang="cs-CZ" dirty="0"/>
              <a:t> správy těchto příjmů? → Jak se s nimi </a:t>
            </a:r>
            <a:r>
              <a:rPr lang="cs-CZ" b="1" dirty="0"/>
              <a:t>skutečně</a:t>
            </a:r>
            <a:r>
              <a:rPr lang="cs-CZ" dirty="0"/>
              <a:t> v realitě nakládá? → Jaké jsou </a:t>
            </a:r>
            <a:r>
              <a:rPr lang="cs-CZ" b="1" dirty="0"/>
              <a:t>příčiny rozdílů </a:t>
            </a:r>
            <a:r>
              <a:rPr lang="cs-CZ" dirty="0"/>
              <a:t>mezi doporučenými principy a realitou?</a:t>
            </a:r>
          </a:p>
        </p:txBody>
      </p:sp>
    </p:spTree>
    <p:extLst>
      <p:ext uri="{BB962C8B-B14F-4D97-AF65-F5344CB8AC3E}">
        <p14:creationId xmlns:p14="http://schemas.microsoft.com/office/powerpoint/2010/main" val="2521387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20FB65-602F-BAA5-43ED-2B2A22BD3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/>
              <a:t>Principy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F97457-18E2-F2DA-F290-972F51723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14602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cs-CZ" dirty="0"/>
              <a:t>Jak alokovat příjmy mezi </a:t>
            </a:r>
            <a:r>
              <a:rPr lang="cs-CZ" b="1" dirty="0"/>
              <a:t>spotřebu a investice</a:t>
            </a:r>
            <a:r>
              <a:rPr lang="cs-CZ" dirty="0"/>
              <a:t>? → Příjmy z těžby aby měly být ve značné míře alokovány na investice (vysoká míra úspor z těchto příjmů) a méně na současnou spotřebu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/>
              <a:t>Jak </a:t>
            </a:r>
            <a:r>
              <a:rPr lang="cs-CZ" b="1" dirty="0"/>
              <a:t>alokovat investice? </a:t>
            </a:r>
            <a:r>
              <a:rPr lang="cs-CZ" dirty="0"/>
              <a:t>→ v zemi s nedostatečnou infrastrukturou → pokusit se jí vybudovat (školský, zdravotní, dopravní systém) → v kapitálově bohatých zemích (Norsko) → investice do lidského kapitálu (Pension </a:t>
            </a:r>
            <a:r>
              <a:rPr lang="cs-CZ" dirty="0" err="1"/>
              <a:t>Fund</a:t>
            </a:r>
            <a:r>
              <a:rPr lang="cs-CZ" dirty="0"/>
              <a:t>) → v každém případě se vyplatí zaparkovat část příjmů do nákupu zahraničních aktiv (</a:t>
            </a:r>
            <a:r>
              <a:rPr lang="cs-CZ" dirty="0" err="1"/>
              <a:t>Stabilization</a:t>
            </a:r>
            <a:r>
              <a:rPr lang="cs-CZ" dirty="0"/>
              <a:t> </a:t>
            </a:r>
            <a:r>
              <a:rPr lang="cs-CZ" dirty="0" err="1"/>
              <a:t>fund</a:t>
            </a:r>
            <a:r>
              <a:rPr lang="cs-CZ" dirty="0"/>
              <a:t>) 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/>
              <a:t>Měla by renty spravovat </a:t>
            </a:r>
            <a:r>
              <a:rPr lang="cs-CZ" b="1" dirty="0"/>
              <a:t>vláda</a:t>
            </a:r>
            <a:r>
              <a:rPr lang="cs-CZ" dirty="0"/>
              <a:t> nebo by měly být převedeny </a:t>
            </a:r>
            <a:r>
              <a:rPr lang="cs-CZ" b="1" dirty="0"/>
              <a:t>soukromému</a:t>
            </a:r>
            <a:r>
              <a:rPr lang="cs-CZ" dirty="0"/>
              <a:t> sektoru/občanům? → vláda může investovat do velkých </a:t>
            </a:r>
            <a:r>
              <a:rPr lang="cs-CZ" dirty="0" err="1"/>
              <a:t>infra</a:t>
            </a:r>
            <a:r>
              <a:rPr lang="cs-CZ" dirty="0"/>
              <a:t> projektů a může vyhlazovat spotřebu → transfery soukromému sektoru mohou snížit riziko korupce a zlepšit alokaci investic; mají však svá vlastní politická rizika (politizace, volby)</a:t>
            </a:r>
          </a:p>
        </p:txBody>
      </p:sp>
    </p:spTree>
    <p:extLst>
      <p:ext uri="{BB962C8B-B14F-4D97-AF65-F5344CB8AC3E}">
        <p14:creationId xmlns:p14="http://schemas.microsoft.com/office/powerpoint/2010/main" val="2502467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A4E62A-603E-0445-5F31-0F4246D8E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Empirie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D2D0A3-C467-478E-1995-25862B6E0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Veřejné </a:t>
            </a:r>
            <a:r>
              <a:rPr lang="cs-CZ" b="1" dirty="0"/>
              <a:t>investice</a:t>
            </a:r>
            <a:r>
              <a:rPr lang="cs-CZ" dirty="0"/>
              <a:t> v chudých zemích s nerosty jsou </a:t>
            </a:r>
            <a:r>
              <a:rPr lang="cs-CZ" b="1" dirty="0"/>
              <a:t>nižší</a:t>
            </a:r>
            <a:r>
              <a:rPr lang="cs-CZ" dirty="0"/>
              <a:t> než v chudých zemích bez nich</a:t>
            </a:r>
          </a:p>
          <a:p>
            <a:r>
              <a:rPr lang="cs-CZ" dirty="0"/>
              <a:t>Obzvláště nízké veřejné investice jsou v zemích se slabými institucemi a navíc dochází k řadě  neefektivních veřejných investic (</a:t>
            </a:r>
            <a:r>
              <a:rPr lang="cs-CZ" b="1" dirty="0"/>
              <a:t>bílí sloni</a:t>
            </a:r>
            <a:r>
              <a:rPr lang="cs-CZ" dirty="0"/>
              <a:t>)</a:t>
            </a:r>
          </a:p>
          <a:p>
            <a:r>
              <a:rPr lang="cs-CZ" dirty="0"/>
              <a:t>I když některé země uspěly s vytvářením stabilizačních fondů (</a:t>
            </a:r>
            <a:r>
              <a:rPr lang="cs-CZ" b="1" dirty="0"/>
              <a:t>Botswana</a:t>
            </a:r>
            <a:r>
              <a:rPr lang="cs-CZ" dirty="0"/>
              <a:t>), u jiných došlo k rozkradení těchto fondů (Nigérie, </a:t>
            </a:r>
            <a:r>
              <a:rPr lang="cs-CZ" b="1" dirty="0"/>
              <a:t>Kamerun</a:t>
            </a:r>
            <a:r>
              <a:rPr lang="cs-CZ" dirty="0"/>
              <a:t>)</a:t>
            </a:r>
          </a:p>
          <a:p>
            <a:r>
              <a:rPr lang="cs-CZ" dirty="0"/>
              <a:t>Transfery příjmů od veřejného k soukromému sektoru jsou zřídkavé a vysoce neefektivní (</a:t>
            </a:r>
            <a:r>
              <a:rPr lang="cs-CZ" b="1" dirty="0"/>
              <a:t>dotace cen </a:t>
            </a:r>
            <a:r>
              <a:rPr lang="cs-CZ" dirty="0"/>
              <a:t>pohonných hmot či potravin)</a:t>
            </a:r>
          </a:p>
        </p:txBody>
      </p:sp>
    </p:spTree>
    <p:extLst>
      <p:ext uri="{BB962C8B-B14F-4D97-AF65-F5344CB8AC3E}">
        <p14:creationId xmlns:p14="http://schemas.microsoft.com/office/powerpoint/2010/main" val="1765460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7315BA-1FCA-E905-D8F3-F01518F94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Proč management příjmů není lepší?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B3353C-AC6A-6BF0-5CE2-A78ECE695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Technické obtíže </a:t>
            </a:r>
            <a:r>
              <a:rPr lang="cs-CZ" dirty="0"/>
              <a:t>→ intenzivní fluktuace ve výši příjmů z exportů</a:t>
            </a:r>
          </a:p>
          <a:p>
            <a:r>
              <a:rPr lang="cs-CZ" b="1" dirty="0"/>
              <a:t>Slabá</a:t>
            </a:r>
            <a:r>
              <a:rPr lang="cs-CZ" dirty="0"/>
              <a:t> kvalita </a:t>
            </a:r>
            <a:r>
              <a:rPr lang="cs-CZ" b="1" dirty="0"/>
              <a:t>vládnutí</a:t>
            </a:r>
            <a:r>
              <a:rPr lang="cs-CZ" dirty="0"/>
              <a:t>, slabá </a:t>
            </a:r>
            <a:r>
              <a:rPr lang="cs-CZ" b="1" dirty="0"/>
              <a:t>fiskální disciplína</a:t>
            </a:r>
          </a:p>
          <a:p>
            <a:r>
              <a:rPr lang="cs-CZ" dirty="0"/>
              <a:t>Vliv silných </a:t>
            </a:r>
            <a:r>
              <a:rPr lang="cs-CZ" b="1" dirty="0"/>
              <a:t>zájmových skupin </a:t>
            </a:r>
            <a:r>
              <a:rPr lang="cs-CZ" dirty="0"/>
              <a:t>v prostředí nerostného bohatství a slabé vlády</a:t>
            </a:r>
          </a:p>
          <a:p>
            <a:r>
              <a:rPr lang="cs-CZ" dirty="0"/>
              <a:t>Vliv exportních příjmů </a:t>
            </a:r>
            <a:r>
              <a:rPr lang="cs-CZ" b="1" dirty="0"/>
              <a:t>odsouvá</a:t>
            </a:r>
            <a:r>
              <a:rPr lang="cs-CZ" dirty="0"/>
              <a:t> nutnost bolestných ekonomických </a:t>
            </a:r>
            <a:r>
              <a:rPr lang="cs-CZ" b="1" dirty="0"/>
              <a:t>reforem</a:t>
            </a:r>
          </a:p>
          <a:p>
            <a:r>
              <a:rPr lang="cs-CZ" dirty="0"/>
              <a:t>Tendence </a:t>
            </a:r>
            <a:r>
              <a:rPr lang="cs-CZ" b="1" dirty="0"/>
              <a:t>přeceňovat</a:t>
            </a:r>
            <a:r>
              <a:rPr lang="cs-CZ" dirty="0"/>
              <a:t> velikost nerostného bohatství a </a:t>
            </a:r>
            <a:r>
              <a:rPr lang="cs-CZ" b="1" dirty="0"/>
              <a:t>ignorovat</a:t>
            </a:r>
            <a:r>
              <a:rPr lang="cs-CZ" dirty="0"/>
              <a:t> vznikající </a:t>
            </a:r>
            <a:r>
              <a:rPr lang="cs-CZ" dirty="0" err="1"/>
              <a:t>trade-offs</a:t>
            </a:r>
            <a:endParaRPr lang="cs-CZ" dirty="0"/>
          </a:p>
          <a:p>
            <a:r>
              <a:rPr lang="cs-CZ" dirty="0"/>
              <a:t>Zavedené populistické </a:t>
            </a:r>
            <a:r>
              <a:rPr lang="cs-CZ" b="1" dirty="0"/>
              <a:t>dotace</a:t>
            </a:r>
            <a:r>
              <a:rPr lang="cs-CZ" dirty="0"/>
              <a:t> (benzín, potraviny) je extrémně </a:t>
            </a:r>
            <a:r>
              <a:rPr lang="cs-CZ" b="1" dirty="0"/>
              <a:t>těžké zrušit.</a:t>
            </a:r>
            <a:r>
              <a:rPr lang="cs-CZ" dirty="0"/>
              <a:t> </a:t>
            </a:r>
          </a:p>
          <a:p>
            <a:r>
              <a:rPr lang="cs-CZ" b="1" dirty="0"/>
              <a:t>Slabost</a:t>
            </a:r>
            <a:r>
              <a:rPr lang="cs-CZ" dirty="0"/>
              <a:t> centrálních </a:t>
            </a:r>
            <a:r>
              <a:rPr lang="cs-CZ" b="1" dirty="0"/>
              <a:t>ministerstev financí</a:t>
            </a:r>
          </a:p>
        </p:txBody>
      </p:sp>
    </p:spTree>
    <p:extLst>
      <p:ext uri="{BB962C8B-B14F-4D97-AF65-F5344CB8AC3E}">
        <p14:creationId xmlns:p14="http://schemas.microsoft.com/office/powerpoint/2010/main" val="1715974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EFC258-6C6B-91B7-F2E5-0C5E118D4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 dosáhnout fiskální zodpovědnosti?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7C04CD-E5BF-B90D-6A44-9DEF3BE7E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Botswana</a:t>
            </a:r>
            <a:r>
              <a:rPr lang="cs-CZ" dirty="0"/>
              <a:t> (diamanty) → mocné Ministerstvo financí a rozvoje, které kontroluje a </a:t>
            </a:r>
            <a:r>
              <a:rPr lang="cs-CZ" dirty="0" err="1"/>
              <a:t>prioritizuje</a:t>
            </a:r>
            <a:r>
              <a:rPr lang="cs-CZ" dirty="0"/>
              <a:t> výdaje → vliv zahraničních expertů → rigorózní využívání CBA a dalších oceňovacích technik</a:t>
            </a:r>
          </a:p>
          <a:p>
            <a:r>
              <a:rPr lang="cs-CZ" b="1" dirty="0"/>
              <a:t>Venezuela</a:t>
            </a:r>
            <a:r>
              <a:rPr lang="cs-CZ" dirty="0"/>
              <a:t> → národní ropná společnost PDVSA v roce 2005 utrácela o 40% více na sociální programy než na nálady spojené s dobýváním ropy a plynu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800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476EB-0218-803E-36C9-EDE5F7544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Politická rizika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F91233-70D6-030A-7614-E87B4C175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Příjmy z prodeje nerostů se mohou stát způsobem, jak financovat své </a:t>
            </a:r>
            <a:r>
              <a:rPr lang="cs-CZ" b="1" dirty="0"/>
              <a:t>politické příznivce </a:t>
            </a:r>
            <a:r>
              <a:rPr lang="cs-CZ" dirty="0"/>
              <a:t>→ politický proces může být dominován otázkou rozdělování příjmů a benefitů (zaměstnání)</a:t>
            </a:r>
          </a:p>
          <a:p>
            <a:r>
              <a:rPr lang="cs-CZ" dirty="0"/>
              <a:t>Příjmy z prodeje nerostů pomáhají </a:t>
            </a:r>
            <a:r>
              <a:rPr lang="cs-CZ" b="1" dirty="0"/>
              <a:t>autokratům udržet</a:t>
            </a:r>
            <a:r>
              <a:rPr lang="cs-CZ" dirty="0"/>
              <a:t> svoji vlády (blízkovýchodní monarchie, putinovské Rusko) a blokují nástup demokratických sil</a:t>
            </a:r>
          </a:p>
        </p:txBody>
      </p:sp>
    </p:spTree>
    <p:extLst>
      <p:ext uri="{BB962C8B-B14F-4D97-AF65-F5344CB8AC3E}">
        <p14:creationId xmlns:p14="http://schemas.microsoft.com/office/powerpoint/2010/main" val="3517638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811D29-0D48-B6F6-AD40-B200B81C0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Riziko (etnických) konfliktů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09B0EE-E150-8CFC-1118-2C3C36ECD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Příjmy z prodeje nerostů představují příčinu i způsob financování (etnických) </a:t>
            </a:r>
            <a:r>
              <a:rPr lang="cs-CZ" b="1" dirty="0"/>
              <a:t>konfliktů</a:t>
            </a:r>
          </a:p>
          <a:p>
            <a:r>
              <a:rPr lang="cs-CZ" dirty="0"/>
              <a:t>Empirické studie prokázaly, že </a:t>
            </a:r>
            <a:r>
              <a:rPr lang="cs-CZ" b="1" dirty="0"/>
              <a:t>růst cen komodit </a:t>
            </a:r>
            <a:r>
              <a:rPr lang="cs-CZ" dirty="0"/>
              <a:t>zvyšuje riziko konfliktů. </a:t>
            </a:r>
          </a:p>
          <a:p>
            <a:r>
              <a:rPr lang="cs-CZ" b="1" dirty="0"/>
              <a:t>Kolumbie:</a:t>
            </a:r>
            <a:r>
              <a:rPr lang="cs-CZ" dirty="0"/>
              <a:t> růst ceny ropy zvyšuje riziko konfliktů; růst ceny kávy jej snižuje</a:t>
            </a:r>
          </a:p>
          <a:p>
            <a:r>
              <a:rPr lang="cs-CZ" dirty="0"/>
              <a:t>Škody nepůsobí jen aktuální konflikty, ale i jejich zvýšené </a:t>
            </a:r>
            <a:r>
              <a:rPr lang="cs-CZ" b="1" dirty="0"/>
              <a:t>riziko.</a:t>
            </a:r>
            <a:r>
              <a:rPr lang="cs-CZ" dirty="0"/>
              <a:t> </a:t>
            </a:r>
          </a:p>
          <a:p>
            <a:r>
              <a:rPr lang="cs-CZ" b="1" dirty="0"/>
              <a:t>Malajsie</a:t>
            </a:r>
            <a:r>
              <a:rPr lang="cs-CZ" dirty="0"/>
              <a:t> → minulý konflikt vedl k přijetí inkluzivního růstu; </a:t>
            </a:r>
            <a:r>
              <a:rPr lang="cs-CZ" b="1" dirty="0"/>
              <a:t>Nigérie </a:t>
            </a:r>
            <a:r>
              <a:rPr lang="cs-CZ" dirty="0"/>
              <a:t>→ extrémní decentralizace</a:t>
            </a:r>
          </a:p>
        </p:txBody>
      </p:sp>
    </p:spTree>
    <p:extLst>
      <p:ext uri="{BB962C8B-B14F-4D97-AF65-F5344CB8AC3E}">
        <p14:creationId xmlns:p14="http://schemas.microsoft.com/office/powerpoint/2010/main" val="3780384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D0DFA1-F074-0500-C337-B03C3A6F8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Holandská nemoc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64AAC4-7F98-827F-7765-1FC7361CF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Příjmy z nerostných exportů poškozují </a:t>
            </a:r>
            <a:r>
              <a:rPr lang="cs-CZ" b="1" dirty="0"/>
              <a:t>ostatní exportní odvětví</a:t>
            </a:r>
            <a:r>
              <a:rPr lang="cs-CZ" dirty="0"/>
              <a:t> (apreciace měny, konkurence o výrobní faktory, růst jejich cen)</a:t>
            </a:r>
          </a:p>
          <a:p>
            <a:r>
              <a:rPr lang="cs-CZ" dirty="0"/>
              <a:t>Zkušenost </a:t>
            </a:r>
            <a:r>
              <a:rPr lang="cs-CZ" b="1" dirty="0"/>
              <a:t>Holandska</a:t>
            </a:r>
            <a:r>
              <a:rPr lang="cs-CZ" dirty="0"/>
              <a:t> v šedesátých a sedmdesátých letech po nálezu ropy a plynu. </a:t>
            </a:r>
          </a:p>
          <a:p>
            <a:r>
              <a:rPr lang="cs-CZ" b="1" dirty="0"/>
              <a:t>Nigérie</a:t>
            </a:r>
            <a:r>
              <a:rPr lang="cs-CZ" dirty="0"/>
              <a:t> → kolaps zemědělského exportního sektoru</a:t>
            </a:r>
          </a:p>
          <a:p>
            <a:r>
              <a:rPr lang="cs-CZ" b="1" dirty="0"/>
              <a:t>Empirie</a:t>
            </a:r>
            <a:r>
              <a:rPr lang="cs-CZ" dirty="0"/>
              <a:t> → menší podíl dalších exportních odvětví a průmyslu v zemích s výrazným exportem surovin</a:t>
            </a:r>
          </a:p>
          <a:p>
            <a:r>
              <a:rPr lang="cs-CZ" b="1" dirty="0"/>
              <a:t>Exporty surovin vytlačují </a:t>
            </a:r>
            <a:r>
              <a:rPr lang="cs-CZ" dirty="0"/>
              <a:t>jiné exporty, které mají větší vliv na dlouhodobý ekonomický růst</a:t>
            </a:r>
          </a:p>
        </p:txBody>
      </p:sp>
    </p:spTree>
    <p:extLst>
      <p:ext uri="{BB962C8B-B14F-4D97-AF65-F5344CB8AC3E}">
        <p14:creationId xmlns:p14="http://schemas.microsoft.com/office/powerpoint/2010/main" val="1178134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648BD-FBEA-E04D-1D48-423090620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bojovat s holandskou nemocí?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1DE53B-5B8A-5BDC-5C68-8C0AB54D2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Dopady holandské nemoci v různých ekonomikách se budou lišit dle </a:t>
            </a:r>
            <a:r>
              <a:rPr lang="cs-CZ" b="1" dirty="0"/>
              <a:t>reakce nabídky </a:t>
            </a:r>
            <a:r>
              <a:rPr lang="cs-CZ" dirty="0"/>
              <a:t>→ jiné budou v ekonomice </a:t>
            </a:r>
            <a:r>
              <a:rPr lang="cs-CZ" b="1" dirty="0"/>
              <a:t>plnou zaměstnaností </a:t>
            </a:r>
            <a:r>
              <a:rPr lang="cs-CZ" dirty="0"/>
              <a:t>a jiné v ekonomice s vysokým podílem </a:t>
            </a:r>
            <a:r>
              <a:rPr lang="cs-CZ" b="1" dirty="0"/>
              <a:t>nezaměstnané</a:t>
            </a:r>
            <a:r>
              <a:rPr lang="cs-CZ" dirty="0"/>
              <a:t>/nevyužité pracovní síly</a:t>
            </a:r>
          </a:p>
          <a:p>
            <a:r>
              <a:rPr lang="cs-CZ" dirty="0"/>
              <a:t>Aby se růst exportního sektoru příznivě promítl do ekonomického růstu, je potřeb, aby ekonomika byla </a:t>
            </a:r>
            <a:r>
              <a:rPr lang="cs-CZ" b="1" dirty="0"/>
              <a:t>flexibilní </a:t>
            </a:r>
            <a:r>
              <a:rPr lang="cs-CZ" dirty="0"/>
              <a:t>a aby se tam nenacházela další </a:t>
            </a:r>
            <a:r>
              <a:rPr lang="cs-CZ" b="1" dirty="0"/>
              <a:t>úzká hrdla</a:t>
            </a:r>
          </a:p>
        </p:txBody>
      </p:sp>
    </p:spTree>
    <p:extLst>
      <p:ext uri="{BB962C8B-B14F-4D97-AF65-F5344CB8AC3E}">
        <p14:creationId xmlns:p14="http://schemas.microsoft.com/office/powerpoint/2010/main" val="495803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82F844-2D2E-129A-7AC5-EC03DA1B8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Hospodářská politika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3065CD-D7F6-AAE8-7154-170307742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Úzká hrdla </a:t>
            </a:r>
            <a:r>
              <a:rPr lang="cs-CZ" dirty="0"/>
              <a:t>→ městská infrastruktura, dopravní infrastruktura, elektřina, lidský kapitál</a:t>
            </a:r>
          </a:p>
          <a:p>
            <a:r>
              <a:rPr lang="cs-CZ" b="1" dirty="0"/>
              <a:t>Přizpůsobení trvá </a:t>
            </a:r>
            <a:r>
              <a:rPr lang="cs-CZ" dirty="0"/>
              <a:t>nějaký čas → příjmy by neměly zaplavit zemi příliš rychle → smysl zaparkování příjmů ve „stabilizačních“ fondech → vyhlazování spotřeby</a:t>
            </a:r>
          </a:p>
          <a:p>
            <a:r>
              <a:rPr lang="cs-CZ" b="1" dirty="0"/>
              <a:t>Kurzový režim </a:t>
            </a:r>
            <a:r>
              <a:rPr lang="cs-CZ" dirty="0"/>
              <a:t>→ moderace apreciace měnového kurzu </a:t>
            </a:r>
          </a:p>
          <a:p>
            <a:r>
              <a:rPr lang="cs-CZ" b="1" dirty="0"/>
              <a:t>Diverzifikace</a:t>
            </a:r>
            <a:r>
              <a:rPr lang="cs-CZ" dirty="0"/>
              <a:t> ekonomiky →snaha pomocí příjmů diverzifikovat strukturu → mnoho neúspěchů, málo úspěchů</a:t>
            </a:r>
          </a:p>
        </p:txBody>
      </p:sp>
    </p:spTree>
    <p:extLst>
      <p:ext uri="{BB962C8B-B14F-4D97-AF65-F5344CB8AC3E}">
        <p14:creationId xmlns:p14="http://schemas.microsoft.com/office/powerpoint/2010/main" val="1302541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E4A0EF-8BD4-7263-8986-808BCEE5A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33B508-B95C-4A6D-85CC-A56768EB3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Kromě období silného cenového růstu komodit, byl obecně </a:t>
            </a:r>
            <a:r>
              <a:rPr lang="cs-CZ" b="1" dirty="0"/>
              <a:t>ekonomický růst </a:t>
            </a:r>
            <a:r>
              <a:rPr lang="cs-CZ" dirty="0"/>
              <a:t>v zemích se silným přírodním bohatstvím </a:t>
            </a:r>
            <a:r>
              <a:rPr lang="cs-CZ" b="1" dirty="0"/>
              <a:t>nižší</a:t>
            </a:r>
            <a:r>
              <a:rPr lang="cs-CZ" dirty="0"/>
              <a:t> než ve zemích bez něj</a:t>
            </a:r>
          </a:p>
          <a:p>
            <a:r>
              <a:rPr lang="cs-CZ" dirty="0"/>
              <a:t>Někteří autoři dokonce pracovali s pojmem „</a:t>
            </a:r>
            <a:r>
              <a:rPr lang="cs-CZ" b="1" dirty="0" err="1"/>
              <a:t>resource</a:t>
            </a:r>
            <a:r>
              <a:rPr lang="cs-CZ" b="1" dirty="0"/>
              <a:t> </a:t>
            </a:r>
            <a:r>
              <a:rPr lang="cs-CZ" b="1" dirty="0" err="1"/>
              <a:t>curse</a:t>
            </a:r>
            <a:r>
              <a:rPr lang="cs-CZ" dirty="0"/>
              <a:t>“ k označení neuspokojivých ekonomických výsledků zemí jako je Bolívie, Nigerie či Venezuela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7477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9B80E6-42DF-1832-FFC9-5131F8B77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CE2C7B-565E-F88B-0C2C-1C1E82D3C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Neúspěchů</a:t>
            </a:r>
            <a:r>
              <a:rPr lang="cs-CZ" dirty="0"/>
              <a:t> ve využití nerostného bohatství pro dlouhodobý ekonomický růst/rozvoj je </a:t>
            </a:r>
            <a:r>
              <a:rPr lang="cs-CZ" b="1" dirty="0"/>
              <a:t>mnoho</a:t>
            </a:r>
          </a:p>
          <a:p>
            <a:r>
              <a:rPr lang="cs-CZ" dirty="0"/>
              <a:t>Společné </a:t>
            </a:r>
            <a:r>
              <a:rPr lang="cs-CZ" b="1" dirty="0"/>
              <a:t>příčiny</a:t>
            </a:r>
            <a:r>
              <a:rPr lang="cs-CZ" dirty="0"/>
              <a:t>: problémy řízení příjmů z prodeje komodit, které jsou </a:t>
            </a:r>
            <a:r>
              <a:rPr lang="cs-CZ" b="1" dirty="0"/>
              <a:t>volatilní, rizikové a časově </a:t>
            </a:r>
            <a:r>
              <a:rPr lang="cs-CZ" dirty="0"/>
              <a:t>omezené; druhou skupinu obtíží představují </a:t>
            </a:r>
            <a:r>
              <a:rPr lang="cs-CZ" b="1" dirty="0"/>
              <a:t>efektivní správa </a:t>
            </a:r>
            <a:r>
              <a:rPr lang="cs-CZ" dirty="0"/>
              <a:t>příjmů a jejich orientace od současné spotřeby k dlouhodobým produktivním </a:t>
            </a:r>
            <a:r>
              <a:rPr lang="cs-CZ" b="1" dirty="0"/>
              <a:t>investicím</a:t>
            </a:r>
          </a:p>
          <a:p>
            <a:r>
              <a:rPr lang="cs-CZ" b="1" dirty="0"/>
              <a:t>Jak efektivněji spravovat?</a:t>
            </a:r>
            <a:r>
              <a:rPr lang="cs-CZ" dirty="0"/>
              <a:t>  → kvalita vládnutí; občanská uvědomělost, etické kodexy</a:t>
            </a:r>
          </a:p>
          <a:p>
            <a:r>
              <a:rPr lang="cs-CZ" b="1" dirty="0"/>
              <a:t>Současné výzvy: </a:t>
            </a:r>
            <a:r>
              <a:rPr lang="cs-CZ" dirty="0"/>
              <a:t>fluktuace cen komodit, klimatická změna</a:t>
            </a:r>
          </a:p>
        </p:txBody>
      </p:sp>
    </p:spTree>
    <p:extLst>
      <p:ext uri="{BB962C8B-B14F-4D97-AF65-F5344CB8AC3E}">
        <p14:creationId xmlns:p14="http://schemas.microsoft.com/office/powerpoint/2010/main" val="5602593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extLst>
              <a:ext uri="{FF2B5EF4-FFF2-40B4-BE49-F238E27FC236}">
                <a16:creationId xmlns:a16="http://schemas.microsoft.com/office/drawing/2014/main" id="{C8A4F8BC-CA1E-F2CC-63F7-E581C3854023}"/>
              </a:ext>
            </a:extLst>
          </p:cNvPr>
          <p:cNvSpPr txBox="1"/>
          <p:nvPr/>
        </p:nvSpPr>
        <p:spPr>
          <a:xfrm>
            <a:off x="457200" y="274638"/>
            <a:ext cx="8435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 err="1">
                <a:latin typeface="+mj-lt"/>
                <a:ea typeface="+mj-ea"/>
                <a:cs typeface="+mj-cs"/>
              </a:rPr>
              <a:t>Canen</a:t>
            </a:r>
            <a:r>
              <a:rPr lang="en-US" sz="2800" dirty="0">
                <a:latin typeface="+mj-lt"/>
                <a:ea typeface="+mj-ea"/>
                <a:cs typeface="+mj-cs"/>
              </a:rPr>
              <a:t>, N., &amp; </a:t>
            </a:r>
            <a:r>
              <a:rPr lang="en-US" sz="2800" dirty="0" err="1">
                <a:latin typeface="+mj-lt"/>
                <a:ea typeface="+mj-ea"/>
                <a:cs typeface="+mj-cs"/>
              </a:rPr>
              <a:t>Wantchekon</a:t>
            </a:r>
            <a:r>
              <a:rPr lang="en-US" sz="2800" dirty="0">
                <a:latin typeface="+mj-lt"/>
                <a:ea typeface="+mj-ea"/>
                <a:cs typeface="+mj-cs"/>
              </a:rPr>
              <a:t>, L. (2022). Political distortions, state capture, and economic development in Africa. </a:t>
            </a:r>
            <a:r>
              <a:rPr lang="en-US" sz="2800" i="1" dirty="0">
                <a:latin typeface="+mj-lt"/>
                <a:ea typeface="+mj-ea"/>
                <a:cs typeface="+mj-cs"/>
              </a:rPr>
              <a:t>Journal of Economic Perspectives</a:t>
            </a:r>
            <a:r>
              <a:rPr lang="en-US" sz="2800" dirty="0">
                <a:latin typeface="+mj-lt"/>
                <a:ea typeface="+mj-ea"/>
                <a:cs typeface="+mj-cs"/>
              </a:rPr>
              <a:t>, </a:t>
            </a:r>
            <a:r>
              <a:rPr lang="en-US" sz="2800" i="1" dirty="0">
                <a:latin typeface="+mj-lt"/>
                <a:ea typeface="+mj-ea"/>
                <a:cs typeface="+mj-cs"/>
              </a:rPr>
              <a:t>36</a:t>
            </a:r>
            <a:r>
              <a:rPr lang="en-US" sz="2800" dirty="0">
                <a:latin typeface="+mj-lt"/>
                <a:ea typeface="+mj-ea"/>
                <a:cs typeface="+mj-cs"/>
              </a:rPr>
              <a:t>(1), 101-124.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52B5148-D7EF-0998-2F6E-F7D2DD970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825" y="2085999"/>
            <a:ext cx="4288349" cy="4497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5310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E60993-B25F-4EE8-AF58-C274D057A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F93E6A-BB66-4956-B318-BAC3D7B57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Klasickou otázkou v ekonomii je, jak </a:t>
            </a:r>
            <a:r>
              <a:rPr lang="cs-CZ" b="1" dirty="0"/>
              <a:t>vysvětlit rozdíly </a:t>
            </a:r>
            <a:r>
              <a:rPr lang="cs-CZ" dirty="0"/>
              <a:t>v ekonomickém růstu a rozvoji napříč zeměmi</a:t>
            </a:r>
          </a:p>
          <a:p>
            <a:r>
              <a:rPr lang="cs-CZ" dirty="0"/>
              <a:t>Jak vysvětlit dlouhodobě neuspokojivou růstovou výkonnost zemí </a:t>
            </a:r>
            <a:r>
              <a:rPr lang="cs-CZ" b="1" dirty="0"/>
              <a:t>subsaharské Afriky</a:t>
            </a:r>
            <a:r>
              <a:rPr lang="cs-CZ" dirty="0"/>
              <a:t>? </a:t>
            </a:r>
          </a:p>
          <a:p>
            <a:r>
              <a:rPr lang="cs-CZ" b="1" dirty="0"/>
              <a:t>Růstové účetnictví </a:t>
            </a:r>
            <a:r>
              <a:rPr lang="cs-CZ" dirty="0"/>
              <a:t>(L,K,A) vysvětluje pouze část těchto rozdílů</a:t>
            </a:r>
          </a:p>
          <a:p>
            <a:r>
              <a:rPr lang="cs-CZ" dirty="0"/>
              <a:t>Proč tyto země nejsou schopny dosáhnout vyššího ekonomického růstu a rozvoje a velká část jejich obyvatelstva žije v </a:t>
            </a:r>
            <a:r>
              <a:rPr lang="cs-CZ" b="1" dirty="0"/>
              <a:t>chudobě</a:t>
            </a:r>
            <a:r>
              <a:rPr lang="cs-CZ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8978869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4CFB1F-2B55-11B5-6D6D-0AEEB4BF8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Hypotézy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4AF4C5-0B8B-4443-A32D-A88DCE3CC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Historie kolonialismu</a:t>
            </a:r>
            <a:r>
              <a:rPr lang="cs-CZ" dirty="0"/>
              <a:t>, která za sebou ponechala politické a právní instituce designované na extrakci zdrojů → tyto instituce přetrvaly i konec kolonialismu → tyto instituce špatně zajišťují vlastnická práva a mají dlouhodobě negativní efekt na ekonomický růst (</a:t>
            </a:r>
            <a:r>
              <a:rPr lang="cs-CZ" dirty="0" err="1"/>
              <a:t>Acemoglu</a:t>
            </a:r>
            <a:r>
              <a:rPr lang="cs-CZ" dirty="0"/>
              <a:t>)</a:t>
            </a:r>
          </a:p>
          <a:p>
            <a:r>
              <a:rPr lang="cs-CZ" b="1" dirty="0" err="1"/>
              <a:t>Frakcionalizace</a:t>
            </a:r>
            <a:r>
              <a:rPr lang="cs-CZ" dirty="0"/>
              <a:t> a heterogenita etnických kultur, která podporuje konflikty a omezuje spolupráci</a:t>
            </a:r>
          </a:p>
          <a:p>
            <a:r>
              <a:rPr lang="cs-CZ" dirty="0"/>
              <a:t>Nedostatečná dopravní infrastruktura, omezený přístup ke </a:t>
            </a:r>
            <a:r>
              <a:rPr lang="cs-CZ" b="1" dirty="0"/>
              <a:t>světovým trhům </a:t>
            </a:r>
            <a:r>
              <a:rPr lang="cs-CZ" dirty="0"/>
              <a:t>a informacím, neefektivní regulace, špatná vymahatelnost práva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43974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9A8CC8-5CF2-4645-B842-1B4D9594A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Africký úděl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1270FB-2147-4F37-AD1D-91DD54C7E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90178"/>
            <a:ext cx="8229600" cy="5467821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Některé z těchto hypotéz (</a:t>
            </a:r>
            <a:r>
              <a:rPr lang="cs-CZ" b="1" dirty="0" err="1"/>
              <a:t>Acemoglu</a:t>
            </a:r>
            <a:r>
              <a:rPr lang="cs-CZ" dirty="0"/>
              <a:t>) dlouhodobě neuspokojivý ekonomiky růst připisují predeterminovanému a obtížně změnitelnému africkému údělu. </a:t>
            </a:r>
          </a:p>
          <a:p>
            <a:r>
              <a:rPr lang="cs-CZ" dirty="0"/>
              <a:t>Tato zdůvodnění však obtížně vysvětlují </a:t>
            </a:r>
            <a:r>
              <a:rPr lang="cs-CZ" b="1" dirty="0"/>
              <a:t>heterogenitu</a:t>
            </a:r>
            <a:r>
              <a:rPr lang="cs-CZ" dirty="0"/>
              <a:t> v ekonomickém vývoji řady zemí subsaharské Afriky</a:t>
            </a:r>
          </a:p>
          <a:p>
            <a:r>
              <a:rPr lang="cs-CZ" dirty="0"/>
              <a:t>Například </a:t>
            </a:r>
            <a:r>
              <a:rPr lang="cs-CZ" b="1" dirty="0"/>
              <a:t>Rwanda, Ghana a Etiopie </a:t>
            </a:r>
            <a:r>
              <a:rPr lang="cs-CZ" dirty="0"/>
              <a:t>zdvojnásobily své HDP v posledních dvaceti letech</a:t>
            </a:r>
          </a:p>
          <a:p>
            <a:r>
              <a:rPr lang="cs-CZ" dirty="0"/>
              <a:t>V řadě zemí došlo k </a:t>
            </a:r>
            <a:r>
              <a:rPr lang="cs-CZ" b="1" dirty="0"/>
              <a:t>progresivním změnám </a:t>
            </a:r>
            <a:r>
              <a:rPr lang="cs-CZ" dirty="0"/>
              <a:t>politických a ekonomických institucí</a:t>
            </a:r>
          </a:p>
          <a:p>
            <a:r>
              <a:rPr lang="cs-CZ" dirty="0"/>
              <a:t>I v rámci jednotlivých zemí existují výrazné </a:t>
            </a:r>
            <a:r>
              <a:rPr lang="cs-CZ" b="1" dirty="0"/>
              <a:t>regionální a pektorální rozdíly</a:t>
            </a:r>
            <a:r>
              <a:rPr lang="cs-CZ" dirty="0"/>
              <a:t> ve výkonnosti → IT sektor v Keni; vysoce produktivní zemědělský sektor v Etiopii </a:t>
            </a:r>
          </a:p>
        </p:txBody>
      </p:sp>
    </p:spTree>
    <p:extLst>
      <p:ext uri="{BB962C8B-B14F-4D97-AF65-F5344CB8AC3E}">
        <p14:creationId xmlns:p14="http://schemas.microsoft.com/office/powerpoint/2010/main" val="25672430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7DF5AAA-53A3-6C73-5231-126064719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572036"/>
            <a:ext cx="8963025" cy="5713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2619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B76FD5-0EA0-DCF5-BA60-25970F541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Pozitivní trendy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BE8D77-2509-9FD4-D222-8BC5C2DE6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Politické reformy </a:t>
            </a:r>
            <a:r>
              <a:rPr lang="cs-CZ" dirty="0"/>
              <a:t>→ výrazně se zvýšil počet zemí, kde probíhají pravidelné volby</a:t>
            </a:r>
          </a:p>
          <a:p>
            <a:r>
              <a:rPr lang="cs-CZ" dirty="0"/>
              <a:t>V posledních 20 letech se HDP na hlavu v subsaharské Africe zvýšil z </a:t>
            </a:r>
            <a:r>
              <a:rPr lang="cs-CZ" b="1" dirty="0"/>
              <a:t>600$</a:t>
            </a:r>
            <a:r>
              <a:rPr lang="cs-CZ" dirty="0"/>
              <a:t> na </a:t>
            </a:r>
            <a:r>
              <a:rPr lang="cs-CZ" b="1" dirty="0"/>
              <a:t>1600$</a:t>
            </a:r>
          </a:p>
          <a:p>
            <a:r>
              <a:rPr lang="cs-CZ" dirty="0"/>
              <a:t>Ovšem ekonomický růst v subsaharské Africe je velmi </a:t>
            </a:r>
            <a:r>
              <a:rPr lang="cs-CZ" b="1" dirty="0"/>
              <a:t>nevyrovnaný</a:t>
            </a:r>
            <a:r>
              <a:rPr lang="cs-CZ" dirty="0"/>
              <a:t> → některé země jsou úspěšné, jiné se potácejí v chaosu</a:t>
            </a:r>
          </a:p>
          <a:p>
            <a:r>
              <a:rPr lang="cs-CZ" dirty="0"/>
              <a:t>Proč některé země uspěly a jiné ne?</a:t>
            </a:r>
          </a:p>
        </p:txBody>
      </p:sp>
    </p:spTree>
    <p:extLst>
      <p:ext uri="{BB962C8B-B14F-4D97-AF65-F5344CB8AC3E}">
        <p14:creationId xmlns:p14="http://schemas.microsoft.com/office/powerpoint/2010/main" val="3345200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E55E43-921A-44B0-927E-5BECC2A4E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Vysvětlení (ne)růstu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09E7DF-7DB2-43BF-80E5-9FD327395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Historie</a:t>
            </a:r>
            <a:r>
              <a:rPr lang="cs-CZ" dirty="0"/>
              <a:t> určitě má vliv na růstovou výkonnost, ovšem pouze limitovanou → vysvětluje pouze menší část rozdílů v růstové výkonnosti (viz Čína)</a:t>
            </a:r>
          </a:p>
          <a:p>
            <a:r>
              <a:rPr lang="cs-CZ" dirty="0"/>
              <a:t>Tento příspěvek argumentuje, že historickou zkušenost je lépe vnímat jako </a:t>
            </a:r>
            <a:r>
              <a:rPr lang="cs-CZ" b="1" dirty="0"/>
              <a:t>omezení</a:t>
            </a:r>
            <a:r>
              <a:rPr lang="cs-CZ" dirty="0"/>
              <a:t> na současné vlády, občany a instituce, které jim bráni ve větším rozvoji</a:t>
            </a:r>
          </a:p>
          <a:p>
            <a:r>
              <a:rPr lang="cs-CZ" dirty="0"/>
              <a:t>Je však potřeba se zaměřit především na </a:t>
            </a:r>
            <a:r>
              <a:rPr lang="cs-CZ" b="1" dirty="0"/>
              <a:t>současné distorze a bariéry</a:t>
            </a:r>
            <a:r>
              <a:rPr lang="cs-CZ" dirty="0"/>
              <a:t>, které africkým zemím brání v lepším hospodářským výsledkům</a:t>
            </a:r>
          </a:p>
          <a:p>
            <a:r>
              <a:rPr lang="cs-CZ" dirty="0"/>
              <a:t>Koncentrace na historizující faktory vede často k </a:t>
            </a:r>
            <a:r>
              <a:rPr lang="cs-CZ" b="1" dirty="0"/>
              <a:t>determinismu</a:t>
            </a:r>
            <a:r>
              <a:rPr lang="cs-CZ" dirty="0"/>
              <a:t>  a přehlížení současnějších bariér růstu</a:t>
            </a:r>
          </a:p>
        </p:txBody>
      </p:sp>
    </p:spTree>
    <p:extLst>
      <p:ext uri="{BB962C8B-B14F-4D97-AF65-F5344CB8AC3E}">
        <p14:creationId xmlns:p14="http://schemas.microsoft.com/office/powerpoint/2010/main" val="11392678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68FE8F-21E1-44D6-95D8-F4821CF56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Politické bariéry a distorze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121119-8B64-46CF-A7E0-4DFB98BC0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Politické distorze </a:t>
            </a:r>
            <a:r>
              <a:rPr lang="cs-CZ" dirty="0"/>
              <a:t>→ situace, ve kterých organizované zájmové skupiny ovlivňují ekonomický vývoj ve vlastní prospěch namísto všeobecného prospěchu</a:t>
            </a:r>
          </a:p>
          <a:p>
            <a:r>
              <a:rPr lang="cs-CZ" dirty="0"/>
              <a:t>Poskytování veřejných statků, veřejných investic a přerozdělování je motivováno úzkými </a:t>
            </a:r>
            <a:r>
              <a:rPr lang="cs-CZ" b="1" dirty="0"/>
              <a:t>politickými zájmy </a:t>
            </a:r>
            <a:r>
              <a:rPr lang="cs-CZ" dirty="0"/>
              <a:t>politiků a jejich spojenců</a:t>
            </a:r>
          </a:p>
          <a:p>
            <a:r>
              <a:rPr lang="cs-CZ" b="1" dirty="0" err="1"/>
              <a:t>State</a:t>
            </a:r>
            <a:r>
              <a:rPr lang="cs-CZ" b="1" dirty="0"/>
              <a:t> </a:t>
            </a:r>
            <a:r>
              <a:rPr lang="cs-CZ" b="1" dirty="0" err="1"/>
              <a:t>capture</a:t>
            </a:r>
            <a:r>
              <a:rPr lang="cs-CZ" b="1" dirty="0"/>
              <a:t> </a:t>
            </a:r>
            <a:r>
              <a:rPr lang="cs-CZ" dirty="0"/>
              <a:t>→ soukromé zájmy výrazně ovlivňují rozhodování státu v klíčových agendách</a:t>
            </a:r>
          </a:p>
        </p:txBody>
      </p:sp>
    </p:spTree>
    <p:extLst>
      <p:ext uri="{BB962C8B-B14F-4D97-AF65-F5344CB8AC3E}">
        <p14:creationId xmlns:p14="http://schemas.microsoft.com/office/powerpoint/2010/main" val="17509866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snímek obrazovky, řada/pruh, diagram&#10;&#10;Popis byl vytvořen automaticky">
            <a:extLst>
              <a:ext uri="{FF2B5EF4-FFF2-40B4-BE49-F238E27FC236}">
                <a16:creationId xmlns:a16="http://schemas.microsoft.com/office/drawing/2014/main" id="{18F1D876-7DAE-3105-63E7-685A28B82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594444"/>
            <a:ext cx="8963025" cy="5669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8043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C2EF60-4726-543A-CEF1-F53869BE1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dirty="0"/>
              <a:t>Produkce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6AD073-F460-42F9-2E9F-C865BEC64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Úspěšné využití neobnovitelných přírodních zdrojů vyžaduje několik stupňů </a:t>
            </a:r>
            <a:r>
              <a:rPr lang="cs-CZ" b="1" dirty="0"/>
              <a:t>produkčního řetězce</a:t>
            </a:r>
            <a:r>
              <a:rPr lang="cs-CZ" dirty="0"/>
              <a:t>: 1) průzkum 2) těžba 3) zpracování 4) vývoz</a:t>
            </a:r>
          </a:p>
          <a:p>
            <a:r>
              <a:rPr lang="cs-CZ" b="1" dirty="0"/>
              <a:t>Výnosy z těžby </a:t>
            </a:r>
            <a:r>
              <a:rPr lang="cs-CZ" dirty="0"/>
              <a:t>se pak rozdělují mezi investory, vládu a ostatní stakeholdery</a:t>
            </a:r>
          </a:p>
          <a:p>
            <a:r>
              <a:rPr lang="cs-CZ" dirty="0"/>
              <a:t>Existuje zde silný tlak na utracení příjmu na </a:t>
            </a:r>
            <a:r>
              <a:rPr lang="cs-CZ" b="1" dirty="0"/>
              <a:t>současnou spotřebu</a:t>
            </a:r>
            <a:r>
              <a:rPr lang="cs-CZ" dirty="0"/>
              <a:t> namísto investic do dlouhodobě produktivních aktiv</a:t>
            </a:r>
          </a:p>
          <a:p>
            <a:r>
              <a:rPr lang="cs-CZ" dirty="0"/>
              <a:t>I když je v některých případech vnímána potřeba investic do domácích projektů, ty ho mohou být </a:t>
            </a:r>
            <a:r>
              <a:rPr lang="cs-CZ" b="1" dirty="0"/>
              <a:t>obtížné na identifikaci a realizaci</a:t>
            </a:r>
          </a:p>
        </p:txBody>
      </p:sp>
    </p:spTree>
    <p:extLst>
      <p:ext uri="{BB962C8B-B14F-4D97-AF65-F5344CB8AC3E}">
        <p14:creationId xmlns:p14="http://schemas.microsoft.com/office/powerpoint/2010/main" val="24421517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41D6F0-104B-98F5-5978-007E2E049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Politické distorze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29B6C7-8B20-6878-B127-6356C8C42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Politické distorze </a:t>
            </a:r>
            <a:r>
              <a:rPr lang="cs-CZ" dirty="0"/>
              <a:t>negativně ovlivňují ekonomický růst prostřednictvím špatné alokace veřejných fondů, neefektivními veřejnými investicemi, pokřiveným zdaněním a deformováním trhů ve prospěch zájmových skupin</a:t>
            </a:r>
          </a:p>
          <a:p>
            <a:r>
              <a:rPr lang="cs-CZ" b="1" dirty="0"/>
              <a:t>Politické konexe</a:t>
            </a:r>
            <a:r>
              <a:rPr lang="cs-CZ" dirty="0"/>
              <a:t>, dohazování veřejných zakázek známým, zaměstnávání rodinných příslušníků ve státní správě, veřejné investiční projekty v preferovaných regionech </a:t>
            </a:r>
          </a:p>
        </p:txBody>
      </p:sp>
    </p:spTree>
    <p:extLst>
      <p:ext uri="{BB962C8B-B14F-4D97-AF65-F5344CB8AC3E}">
        <p14:creationId xmlns:p14="http://schemas.microsoft.com/office/powerpoint/2010/main" val="10440900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FD816E-A6C4-4E11-4AC9-F58FC0623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překonat politické distorze?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C0CBDF-69D2-EC58-392A-218218AC0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Pravidla pro </a:t>
            </a:r>
            <a:r>
              <a:rPr lang="cs-CZ" b="1" dirty="0"/>
              <a:t>financování volebních kampaní </a:t>
            </a:r>
            <a:r>
              <a:rPr lang="cs-CZ" dirty="0"/>
              <a:t>→ k bránění přímé i nepřímé korupce při volebním procesu</a:t>
            </a:r>
          </a:p>
          <a:p>
            <a:r>
              <a:rPr lang="cs-CZ" b="1" dirty="0"/>
              <a:t>Nezávislost</a:t>
            </a:r>
            <a:r>
              <a:rPr lang="cs-CZ" dirty="0"/>
              <a:t> státních </a:t>
            </a:r>
            <a:r>
              <a:rPr lang="cs-CZ" b="1" dirty="0"/>
              <a:t>úředníků</a:t>
            </a:r>
            <a:r>
              <a:rPr lang="cs-CZ" dirty="0"/>
              <a:t> a regulátorů na politicích → volit přímo regulátory?</a:t>
            </a:r>
          </a:p>
          <a:p>
            <a:r>
              <a:rPr lang="cs-CZ" dirty="0"/>
              <a:t>Africká </a:t>
            </a:r>
            <a:r>
              <a:rPr lang="cs-CZ" b="1" dirty="0"/>
              <a:t>zóna volného obchodu </a:t>
            </a:r>
            <a:r>
              <a:rPr lang="cs-CZ" dirty="0"/>
              <a:t>→ snižování diskrece pro národní vlády (v oblasti cel a dalších restrikcí)</a:t>
            </a:r>
          </a:p>
          <a:p>
            <a:r>
              <a:rPr lang="cs-CZ" b="1" dirty="0"/>
              <a:t>Audity</a:t>
            </a:r>
            <a:r>
              <a:rPr lang="cs-CZ" dirty="0"/>
              <a:t>, zveřejňování </a:t>
            </a:r>
            <a:r>
              <a:rPr lang="cs-CZ" b="1" dirty="0"/>
              <a:t>informací</a:t>
            </a:r>
            <a:r>
              <a:rPr lang="cs-CZ" dirty="0"/>
              <a:t> → ke zvýšení transparentnosti a důvěryhodnosti politického procesu</a:t>
            </a:r>
          </a:p>
        </p:txBody>
      </p:sp>
    </p:spTree>
    <p:extLst>
      <p:ext uri="{BB962C8B-B14F-4D97-AF65-F5344CB8AC3E}">
        <p14:creationId xmlns:p14="http://schemas.microsoft.com/office/powerpoint/2010/main" val="26682110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2C2126C-9D41-2A0F-CFA5-8E0F2687D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 err="1"/>
              <a:t>True</a:t>
            </a:r>
            <a:r>
              <a:rPr lang="cs-CZ" dirty="0"/>
              <a:t> </a:t>
            </a:r>
            <a:r>
              <a:rPr lang="cs-CZ" dirty="0" err="1"/>
              <a:t>size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Africa</a:t>
            </a:r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C565A19-6F2B-3C32-AE26-CE30D1724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716" y="1600200"/>
            <a:ext cx="5918567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05642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F860DC1-1DFF-4A36-8BDB-0E2C8DCB14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Mají smysl fair </a:t>
            </a:r>
            <a:r>
              <a:rPr lang="cs-CZ" dirty="0" err="1"/>
              <a:t>trade</a:t>
            </a:r>
            <a:r>
              <a:rPr lang="cs-CZ" dirty="0"/>
              <a:t> aktivity?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692B6E7B-CAEA-45C0-B6A7-D6F15705DE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Dragusanu</a:t>
            </a:r>
            <a:r>
              <a:rPr lang="en-US" dirty="0"/>
              <a:t>, R., </a:t>
            </a:r>
            <a:r>
              <a:rPr lang="en-US" dirty="0" err="1"/>
              <a:t>Giovannucci</a:t>
            </a:r>
            <a:r>
              <a:rPr lang="en-US" dirty="0"/>
              <a:t>, D., &amp; Nunn, N. (2014). The economics of fair trade. </a:t>
            </a:r>
            <a:r>
              <a:rPr lang="en-US" i="1" dirty="0"/>
              <a:t>Journal of economic perspectives</a:t>
            </a:r>
            <a:r>
              <a:rPr lang="en-US" dirty="0"/>
              <a:t>, </a:t>
            </a:r>
            <a:r>
              <a:rPr lang="en-US" i="1" dirty="0"/>
              <a:t>28</a:t>
            </a:r>
            <a:r>
              <a:rPr lang="en-US" dirty="0"/>
              <a:t>(3), 217-236.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06940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CF67B-B689-4088-898F-B7EA71DA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Fair Trade?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A6AC41-7E17-4605-84A3-3F5B21712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Fair Trade je </a:t>
            </a:r>
            <a:r>
              <a:rPr lang="cs-CZ" b="1" dirty="0"/>
              <a:t>certifikační iniciativa</a:t>
            </a:r>
            <a:r>
              <a:rPr lang="cs-CZ" dirty="0"/>
              <a:t>, která se snaží zlepšovat životní podmínky chudých v rozvojových zemích pomocí nabízení lepších cen za jejich produkci a výpomoci s organizací jejich zájmů</a:t>
            </a:r>
          </a:p>
          <a:p>
            <a:r>
              <a:rPr lang="cs-CZ" dirty="0"/>
              <a:t>Fair Trade také podporuje dlouhodobé dodavatelské vztahy, lepší přístup producentů k úvěrům, lepší </a:t>
            </a:r>
            <a:r>
              <a:rPr lang="cs-CZ" b="1" dirty="0"/>
              <a:t>pracovní </a:t>
            </a:r>
            <a:r>
              <a:rPr lang="cs-CZ" dirty="0"/>
              <a:t>podmínky a </a:t>
            </a:r>
            <a:r>
              <a:rPr lang="cs-CZ" b="1" dirty="0"/>
              <a:t>environmentálně</a:t>
            </a:r>
            <a:r>
              <a:rPr lang="cs-CZ" dirty="0"/>
              <a:t> šetrnější způsoby produkce</a:t>
            </a:r>
          </a:p>
          <a:p>
            <a:r>
              <a:rPr lang="cs-CZ" dirty="0"/>
              <a:t>Certifikace produktu </a:t>
            </a:r>
            <a:r>
              <a:rPr lang="cs-CZ" b="1" dirty="0"/>
              <a:t>třetí stranou </a:t>
            </a:r>
            <a:r>
              <a:rPr lang="cs-CZ" dirty="0"/>
              <a:t>signalizuje spotřebitelům, že výrobek byl vyroben a obchodován v souladu s principy Fair Trade</a:t>
            </a:r>
          </a:p>
        </p:txBody>
      </p:sp>
    </p:spTree>
    <p:extLst>
      <p:ext uri="{BB962C8B-B14F-4D97-AF65-F5344CB8AC3E}">
        <p14:creationId xmlns:p14="http://schemas.microsoft.com/office/powerpoint/2010/main" val="37490841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AE21A07-913B-4757-A820-9D1486849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157" y="1789889"/>
            <a:ext cx="5797685" cy="327822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761223C-42F9-4AC5-9EA8-52C0161B9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196752"/>
            <a:ext cx="7651612" cy="434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671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E9A2C-6097-433A-9A08-126C24613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funguje Fair Trade?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38C9E3-EFC3-4EB3-AFE9-CF4A6F1C7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b="1" dirty="0"/>
              <a:t>Minimální cena </a:t>
            </a:r>
            <a:r>
              <a:rPr lang="cs-CZ" dirty="0"/>
              <a:t>→ klíčovým ekonomickým nástrojem Fair Trade je garantovaná minimální cena za kterou je Fair Trade produkt prodáván </a:t>
            </a:r>
            <a:r>
              <a:rPr lang="cs-CZ" dirty="0" err="1"/>
              <a:t>ccertifikovanému</a:t>
            </a:r>
            <a:r>
              <a:rPr lang="cs-CZ" dirty="0"/>
              <a:t> kupci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Fair Trade </a:t>
            </a:r>
            <a:r>
              <a:rPr lang="cs-CZ" b="1" dirty="0" err="1"/>
              <a:t>premium</a:t>
            </a:r>
            <a:r>
              <a:rPr lang="cs-CZ" b="1" dirty="0"/>
              <a:t> </a:t>
            </a:r>
            <a:r>
              <a:rPr lang="cs-CZ" dirty="0"/>
              <a:t>→ přirážka k ceně, kterou kupující platí producentům na rozvoj </a:t>
            </a:r>
            <a:r>
              <a:rPr lang="cs-CZ" dirty="0" err="1"/>
              <a:t>jjeich</a:t>
            </a:r>
            <a:r>
              <a:rPr lang="cs-CZ" dirty="0"/>
              <a:t> komunity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Stabilita </a:t>
            </a:r>
            <a:r>
              <a:rPr lang="cs-CZ" dirty="0"/>
              <a:t>a přístup k </a:t>
            </a:r>
            <a:r>
              <a:rPr lang="cs-CZ" b="1" dirty="0"/>
              <a:t>úvěrům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Zlepšené </a:t>
            </a:r>
            <a:r>
              <a:rPr lang="cs-CZ" b="1" dirty="0"/>
              <a:t>pracovní podmínky </a:t>
            </a:r>
            <a:r>
              <a:rPr lang="cs-CZ" dirty="0"/>
              <a:t>(lepší mzdy, omezování dětské práce)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Podpora </a:t>
            </a:r>
            <a:r>
              <a:rPr lang="cs-CZ" b="1" dirty="0"/>
              <a:t>organizace</a:t>
            </a:r>
            <a:r>
              <a:rPr lang="cs-CZ" dirty="0"/>
              <a:t> zájmů </a:t>
            </a:r>
            <a:r>
              <a:rPr lang="cs-CZ" b="1" dirty="0"/>
              <a:t>farmářů</a:t>
            </a:r>
            <a:r>
              <a:rPr lang="cs-CZ" dirty="0"/>
              <a:t> → vytváření prodejních družstev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Ochrana </a:t>
            </a:r>
            <a:r>
              <a:rPr lang="cs-CZ" b="1" dirty="0"/>
              <a:t>životního prostředí </a:t>
            </a:r>
            <a:r>
              <a:rPr lang="cs-CZ" dirty="0"/>
              <a:t>→ environmentálně šetrné postupy, zákaz některých pesticidů</a:t>
            </a:r>
          </a:p>
        </p:txBody>
      </p:sp>
    </p:spTree>
    <p:extLst>
      <p:ext uri="{BB962C8B-B14F-4D97-AF65-F5344CB8AC3E}">
        <p14:creationId xmlns:p14="http://schemas.microsoft.com/office/powerpoint/2010/main" val="16480384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E501767-EDE6-400E-A8E5-D1AAA5857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437591"/>
            <a:ext cx="8963025" cy="5982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46624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8147-DF25-40D1-9586-9802247E3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4CF6F9-2BFC-419B-942A-0F3624C78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Funguje</a:t>
            </a:r>
            <a:r>
              <a:rPr lang="cs-CZ" dirty="0"/>
              <a:t> Fair Trade? → v zásadě ano. </a:t>
            </a:r>
          </a:p>
          <a:p>
            <a:r>
              <a:rPr lang="cs-CZ" b="1" dirty="0"/>
              <a:t>Producenti</a:t>
            </a:r>
            <a:r>
              <a:rPr lang="cs-CZ" dirty="0"/>
              <a:t> obdrží vyšší ceny, mají lepší pracovní podmínky a používají environmentálně šetrnější výrobní postupy</a:t>
            </a:r>
          </a:p>
          <a:p>
            <a:r>
              <a:rPr lang="cs-CZ" b="1" dirty="0"/>
              <a:t>Spotřebitelé</a:t>
            </a:r>
            <a:r>
              <a:rPr lang="cs-CZ" dirty="0"/>
              <a:t> ve vyspělých zemích oceňují možnost konzumovat zboží, které je produkováno sociálně a environmentálně zodpovědně</a:t>
            </a:r>
          </a:p>
          <a:p>
            <a:r>
              <a:rPr lang="cs-CZ" dirty="0"/>
              <a:t>Jedná se o efektivnější formu rozvojové pomoci než </a:t>
            </a:r>
            <a:r>
              <a:rPr lang="cs-CZ" b="1" dirty="0"/>
              <a:t>přímé transfery</a:t>
            </a:r>
            <a:r>
              <a:rPr lang="cs-CZ" dirty="0"/>
              <a:t>, které často vedou k nežádoucí kultuře závislosti, distribučním konfliktům a korupci při rozdělování</a:t>
            </a:r>
          </a:p>
          <a:p>
            <a:r>
              <a:rPr lang="cs-CZ" b="1" dirty="0"/>
              <a:t>Problémy</a:t>
            </a:r>
            <a:r>
              <a:rPr lang="cs-CZ" dirty="0"/>
              <a:t> představuje nízký podíl Fair Trade na celkové produkci a distribuční efekty mezi farmáři zahrnutými a nezahrnutými do těchto schémat. </a:t>
            </a:r>
          </a:p>
        </p:txBody>
      </p:sp>
    </p:spTree>
    <p:extLst>
      <p:ext uri="{BB962C8B-B14F-4D97-AF65-F5344CB8AC3E}">
        <p14:creationId xmlns:p14="http://schemas.microsoft.com/office/powerpoint/2010/main" val="2834912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D638FC-B9C9-183C-31AF-756EAF4F6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Holandská nemoc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B753E5-F368-0A7B-F82E-0434C22DE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Dalším problémem je skutečnost, že silné vývozy komodit zhodnocují měnový kurz a vedou ke </a:t>
            </a:r>
            <a:r>
              <a:rPr lang="cs-CZ" b="1" dirty="0"/>
              <a:t>ztrátě konkurenceschopnosti </a:t>
            </a:r>
            <a:r>
              <a:rPr lang="cs-CZ" dirty="0"/>
              <a:t>ostatních vývozních sektorů dané země</a:t>
            </a:r>
          </a:p>
          <a:p>
            <a:r>
              <a:rPr lang="cs-CZ" dirty="0"/>
              <a:t>Pokud se tak stane, země je závislá na jednom silně volatilním zdroji příjmů a tato volatilita může </a:t>
            </a:r>
            <a:r>
              <a:rPr lang="cs-CZ" b="1" dirty="0"/>
              <a:t>destabilizovat makroekonomickou </a:t>
            </a:r>
            <a:r>
              <a:rPr lang="cs-CZ" dirty="0"/>
              <a:t>rovnováhu dané země</a:t>
            </a:r>
          </a:p>
        </p:txBody>
      </p:sp>
    </p:spTree>
    <p:extLst>
      <p:ext uri="{BB962C8B-B14F-4D97-AF65-F5344CB8AC3E}">
        <p14:creationId xmlns:p14="http://schemas.microsoft.com/office/powerpoint/2010/main" val="1401306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9C4F0B-312A-EBFD-9987-39C311D0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(Ne)stabilita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023584-C599-B09A-DA32-AD19E8DA6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Podzemní minerály a nerosty jsou skoro všude (kromě USA) </a:t>
            </a:r>
            <a:r>
              <a:rPr lang="cs-CZ" b="1" dirty="0"/>
              <a:t>vlastnictvím vlády</a:t>
            </a:r>
          </a:p>
          <a:p>
            <a:r>
              <a:rPr lang="cs-CZ" dirty="0"/>
              <a:t>Jejich objevení, těžba, zpracování a export jsou komplexní a vyžadují dostatečnou </a:t>
            </a:r>
            <a:r>
              <a:rPr lang="cs-CZ" b="1" dirty="0"/>
              <a:t>kvalitu vládnutí</a:t>
            </a:r>
          </a:p>
          <a:p>
            <a:r>
              <a:rPr lang="cs-CZ" dirty="0"/>
              <a:t>Řada rozvojových zemí má však slabé a nefunkční vlády, které jsou navíc oslabovány politickými silami, které jsou vyvolány </a:t>
            </a:r>
            <a:r>
              <a:rPr lang="cs-CZ" b="1" dirty="0"/>
              <a:t>příjmy z prodeje</a:t>
            </a:r>
            <a:r>
              <a:rPr lang="cs-CZ" dirty="0"/>
              <a:t> nerostného bohatství</a:t>
            </a:r>
          </a:p>
        </p:txBody>
      </p:sp>
    </p:spTree>
    <p:extLst>
      <p:ext uri="{BB962C8B-B14F-4D97-AF65-F5344CB8AC3E}">
        <p14:creationId xmlns:p14="http://schemas.microsoft.com/office/powerpoint/2010/main" val="381071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61678E0E-8A24-B079-961F-8310623D62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4506" y="68263"/>
            <a:ext cx="6334989" cy="6721475"/>
          </a:xfrm>
          <a:noFill/>
        </p:spPr>
      </p:pic>
    </p:spTree>
    <p:extLst>
      <p:ext uri="{BB962C8B-B14F-4D97-AF65-F5344CB8AC3E}">
        <p14:creationId xmlns:p14="http://schemas.microsoft.com/office/powerpoint/2010/main" val="1177887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B414B7-8F1A-EB64-60A9-0B7754588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CCF0A1-6993-96FD-C046-98567FF95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IMF označuje </a:t>
            </a:r>
            <a:r>
              <a:rPr lang="cs-CZ" b="1" dirty="0"/>
              <a:t>51 zemí </a:t>
            </a:r>
            <a:r>
              <a:rPr lang="cs-CZ" dirty="0"/>
              <a:t>(populace 1.4 mld) jako bohaté na zdroje</a:t>
            </a:r>
          </a:p>
          <a:p>
            <a:r>
              <a:rPr lang="cs-CZ" dirty="0"/>
              <a:t>Metodika je založena na kritériu alespoň </a:t>
            </a:r>
            <a:r>
              <a:rPr lang="cs-CZ" b="1" dirty="0"/>
              <a:t>20%</a:t>
            </a:r>
            <a:r>
              <a:rPr lang="cs-CZ" dirty="0"/>
              <a:t> exportů či 20% fiskálních příjmů z neobnovitelných přírodních zdrojů</a:t>
            </a:r>
          </a:p>
          <a:p>
            <a:r>
              <a:rPr lang="cs-CZ" dirty="0"/>
              <a:t>Ve </a:t>
            </a:r>
            <a:r>
              <a:rPr lang="cs-CZ" b="1" dirty="0"/>
              <a:t>25</a:t>
            </a:r>
            <a:r>
              <a:rPr lang="cs-CZ" dirty="0"/>
              <a:t> těchto zemí představují přírodní zdroje ¾ exportů; ve </a:t>
            </a:r>
            <a:r>
              <a:rPr lang="cs-CZ" b="1" dirty="0"/>
              <a:t>20</a:t>
            </a:r>
            <a:r>
              <a:rPr lang="cs-CZ" dirty="0"/>
              <a:t> z nich více jak ½ vládních příjmů</a:t>
            </a:r>
          </a:p>
          <a:p>
            <a:r>
              <a:rPr lang="cs-CZ" dirty="0"/>
              <a:t>Zaměření tohoto článku je primárně na </a:t>
            </a:r>
            <a:r>
              <a:rPr lang="cs-CZ" b="1" dirty="0"/>
              <a:t>nízkopříjmové země</a:t>
            </a:r>
            <a:r>
              <a:rPr lang="cs-CZ" dirty="0"/>
              <a:t>, bohaté na nerosty</a:t>
            </a:r>
          </a:p>
        </p:txBody>
      </p:sp>
    </p:spTree>
    <p:extLst>
      <p:ext uri="{BB962C8B-B14F-4D97-AF65-F5344CB8AC3E}">
        <p14:creationId xmlns:p14="http://schemas.microsoft.com/office/powerpoint/2010/main" val="3717523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2118345-4D8A-C7F2-39B4-FFEACD8D3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55" y="68263"/>
            <a:ext cx="7770491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56869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2594</Words>
  <Application>Microsoft Office PowerPoint</Application>
  <PresentationFormat>Předvádění na obrazovce (4:3)</PresentationFormat>
  <Paragraphs>177</Paragraphs>
  <Slides>48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1" baseType="lpstr">
      <vt:lpstr>Arial</vt:lpstr>
      <vt:lpstr>Calibri</vt:lpstr>
      <vt:lpstr>Motiv systému Office</vt:lpstr>
      <vt:lpstr>12. Ekonomický rozvoj</vt:lpstr>
      <vt:lpstr>Úvod</vt:lpstr>
      <vt:lpstr>Problémy</vt:lpstr>
      <vt:lpstr>Produkce</vt:lpstr>
      <vt:lpstr>Holandská nemoc</vt:lpstr>
      <vt:lpstr>(Ne)stabilita</vt:lpstr>
      <vt:lpstr>Prezentace aplikace PowerPoint</vt:lpstr>
      <vt:lpstr>Fakta</vt:lpstr>
      <vt:lpstr>Prezentace aplikace PowerPoint</vt:lpstr>
      <vt:lpstr>Souvislosti</vt:lpstr>
      <vt:lpstr>Prezentace aplikace PowerPoint</vt:lpstr>
      <vt:lpstr>Růst</vt:lpstr>
      <vt:lpstr>Volatilita</vt:lpstr>
      <vt:lpstr>Těžba nerostů</vt:lpstr>
      <vt:lpstr>Regulace</vt:lpstr>
      <vt:lpstr>Rizika</vt:lpstr>
      <vt:lpstr>Jak zdaňovat?</vt:lpstr>
      <vt:lpstr>Nízké příjmy</vt:lpstr>
      <vt:lpstr>Národní šampióni</vt:lpstr>
      <vt:lpstr>Správa příjmů</vt:lpstr>
      <vt:lpstr>Principy</vt:lpstr>
      <vt:lpstr>Empirie</vt:lpstr>
      <vt:lpstr>Proč management příjmů není lepší?</vt:lpstr>
      <vt:lpstr>Jak dosáhnout fiskální zodpovědnosti?</vt:lpstr>
      <vt:lpstr>Politická rizika</vt:lpstr>
      <vt:lpstr>Riziko (etnických) konfliktů</vt:lpstr>
      <vt:lpstr>Holandská nemoc</vt:lpstr>
      <vt:lpstr>Jak bojovat s holandskou nemocí?</vt:lpstr>
      <vt:lpstr>Hospodářská politika</vt:lpstr>
      <vt:lpstr>Závěr</vt:lpstr>
      <vt:lpstr>Prezentace aplikace PowerPoint</vt:lpstr>
      <vt:lpstr>Úvod</vt:lpstr>
      <vt:lpstr>Hypotézy</vt:lpstr>
      <vt:lpstr>Africký úděl</vt:lpstr>
      <vt:lpstr>Prezentace aplikace PowerPoint</vt:lpstr>
      <vt:lpstr>Pozitivní trendy</vt:lpstr>
      <vt:lpstr>Vysvětlení (ne)růstu</vt:lpstr>
      <vt:lpstr>Politické bariéry a distorze</vt:lpstr>
      <vt:lpstr>Prezentace aplikace PowerPoint</vt:lpstr>
      <vt:lpstr>Politické distorze</vt:lpstr>
      <vt:lpstr>Jak překonat politické distorze? </vt:lpstr>
      <vt:lpstr>True size of Africa</vt:lpstr>
      <vt:lpstr>Mají smysl fair trade aktivity?</vt:lpstr>
      <vt:lpstr>Co je to Fair Trade?</vt:lpstr>
      <vt:lpstr>Prezentace aplikace PowerPoint</vt:lpstr>
      <vt:lpstr>Jak funguje Fair Trade?</vt:lpstr>
      <vt:lpstr>Prezentace aplikace PowerPoint</vt:lpstr>
      <vt:lpstr>Zhodnocení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Readings for Lecture 13</dc:title>
  <dc:creator>Tomes Zdenek</dc:creator>
  <cp:lastModifiedBy>Zdeněk Tomeš</cp:lastModifiedBy>
  <cp:revision>30</cp:revision>
  <dcterms:created xsi:type="dcterms:W3CDTF">2018-01-04T07:01:40Z</dcterms:created>
  <dcterms:modified xsi:type="dcterms:W3CDTF">2023-08-21T06:57:17Z</dcterms:modified>
</cp:coreProperties>
</file>