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8" r:id="rId2"/>
    <p:sldId id="402" r:id="rId3"/>
    <p:sldId id="384" r:id="rId4"/>
    <p:sldId id="260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261" r:id="rId14"/>
    <p:sldId id="421" r:id="rId15"/>
    <p:sldId id="262" r:id="rId16"/>
    <p:sldId id="422" r:id="rId17"/>
    <p:sldId id="369" r:id="rId18"/>
    <p:sldId id="415" r:id="rId19"/>
    <p:sldId id="416" r:id="rId20"/>
    <p:sldId id="417" r:id="rId21"/>
    <p:sldId id="387" r:id="rId22"/>
    <p:sldId id="418" r:id="rId23"/>
    <p:sldId id="419" r:id="rId24"/>
    <p:sldId id="420" r:id="rId25"/>
    <p:sldId id="393" r:id="rId26"/>
    <p:sldId id="269" r:id="rId27"/>
    <p:sldId id="391" r:id="rId28"/>
    <p:sldId id="426" r:id="rId29"/>
    <p:sldId id="392" r:id="rId30"/>
    <p:sldId id="427" r:id="rId31"/>
    <p:sldId id="410" r:id="rId32"/>
    <p:sldId id="412" r:id="rId33"/>
    <p:sldId id="413" r:id="rId34"/>
    <p:sldId id="414" r:id="rId35"/>
    <p:sldId id="425" r:id="rId36"/>
    <p:sldId id="429" r:id="rId37"/>
    <p:sldId id="349" r:id="rId38"/>
    <p:sldId id="352" r:id="rId39"/>
    <p:sldId id="353" r:id="rId40"/>
    <p:sldId id="355" r:id="rId41"/>
    <p:sldId id="356" r:id="rId42"/>
    <p:sldId id="357" r:id="rId43"/>
    <p:sldId id="359" r:id="rId44"/>
    <p:sldId id="360" r:id="rId45"/>
    <p:sldId id="361" r:id="rId46"/>
    <p:sldId id="365" r:id="rId47"/>
    <p:sldId id="366" r:id="rId48"/>
    <p:sldId id="319" r:id="rId49"/>
    <p:sldId id="320" r:id="rId50"/>
    <p:sldId id="323" r:id="rId51"/>
    <p:sldId id="322" r:id="rId52"/>
    <p:sldId id="321" r:id="rId53"/>
    <p:sldId id="324" r:id="rId54"/>
    <p:sldId id="325" r:id="rId55"/>
    <p:sldId id="326" r:id="rId56"/>
    <p:sldId id="327" r:id="rId57"/>
  </p:sldIdLst>
  <p:sldSz cx="9144000" cy="6858000" type="screen4x3"/>
  <p:notesSz cx="666273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557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71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BE494C-BF0C-4CD3-AE66-D7B87808D718}" type="datetimeFigureOut">
              <a:rPr lang="cs-CZ" smtClean="0"/>
              <a:t>25.08.2023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975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4988C-E520-4394-B92E-E016B35296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712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2A6624-4038-44D8-89F5-EDA53AC2BCBD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712C4-1CF7-4A8F-B377-769070FF5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0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57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41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69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82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34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28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82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53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9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191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FD78B-8DAC-4E57-82A6-9099821BC611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5B827-BBEA-42FB-9BF3-2D9669A60F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34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7. </a:t>
            </a:r>
            <a:r>
              <a:rPr lang="en-GB" dirty="0"/>
              <a:t>REGULATION AND OWNERSHIP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30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463ABD-7351-A332-7EDC-54589097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6) Through introducing yardstick competition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853562-8160-CF05-129F-99E0D1EDC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dirty="0"/>
              <a:t>Yardstick competition </a:t>
            </a:r>
            <a:r>
              <a:rPr lang="en-GB" dirty="0"/>
              <a:t>exists where direct competition in the market is not feasible but is introduced indirectly, and is normally used to control price levels</a:t>
            </a:r>
          </a:p>
          <a:p>
            <a:r>
              <a:rPr lang="en-GB" dirty="0"/>
              <a:t>This is achieved by </a:t>
            </a:r>
            <a:r>
              <a:rPr lang="en-GB" b="1" dirty="0"/>
              <a:t>linking the performance </a:t>
            </a:r>
            <a:r>
              <a:rPr lang="en-GB" dirty="0"/>
              <a:t>of different firms in different markets to each other</a:t>
            </a:r>
          </a:p>
          <a:p>
            <a:r>
              <a:rPr lang="en-GB" b="1" dirty="0"/>
              <a:t>Benchmark</a:t>
            </a:r>
            <a:r>
              <a:rPr lang="en-GB" dirty="0"/>
              <a:t> competition → the performance of each firm in the industry is benchmarked against each other</a:t>
            </a:r>
          </a:p>
        </p:txBody>
      </p:sp>
    </p:spTree>
    <p:extLst>
      <p:ext uri="{BB962C8B-B14F-4D97-AF65-F5344CB8AC3E}">
        <p14:creationId xmlns:p14="http://schemas.microsoft.com/office/powerpoint/2010/main" val="2353985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FD721-09BC-B7E3-44FE-3DC0E0C9A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7) Specify minimum frequency</a:t>
            </a:r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A3880A3D-0471-E45D-EB39-835133DAA9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5272" y="1600200"/>
            <a:ext cx="6333455" cy="4525963"/>
          </a:xfrm>
        </p:spPr>
      </p:pic>
    </p:spTree>
    <p:extLst>
      <p:ext uri="{BB962C8B-B14F-4D97-AF65-F5344CB8AC3E}">
        <p14:creationId xmlns:p14="http://schemas.microsoft.com/office/powerpoint/2010/main" val="3066650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FF05F3-1272-5250-21CD-3C940EB12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8) Limit market entry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8418C9-640A-B941-0228-378EBEEC0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Legal control </a:t>
            </a:r>
            <a:r>
              <a:rPr lang="en-GB" dirty="0"/>
              <a:t>of market entry = barrier to entry</a:t>
            </a:r>
          </a:p>
          <a:p>
            <a:r>
              <a:rPr lang="en-GB" dirty="0"/>
              <a:t>Can be used as the form of </a:t>
            </a:r>
            <a:r>
              <a:rPr lang="en-GB" b="1" dirty="0"/>
              <a:t>capacity regulation</a:t>
            </a:r>
          </a:p>
          <a:p>
            <a:r>
              <a:rPr lang="en-GB" b="1" dirty="0"/>
              <a:t>Limits </a:t>
            </a:r>
            <a:r>
              <a:rPr lang="en-GB" dirty="0"/>
              <a:t>on the number of operating firms</a:t>
            </a:r>
          </a:p>
          <a:p>
            <a:r>
              <a:rPr lang="en-GB" dirty="0"/>
              <a:t>To avoid competition in the provision of </a:t>
            </a:r>
            <a:r>
              <a:rPr lang="en-GB" b="1" dirty="0"/>
              <a:t>public transport </a:t>
            </a:r>
          </a:p>
          <a:p>
            <a:r>
              <a:rPr lang="en-GB" dirty="0"/>
              <a:t>Regulation of </a:t>
            </a:r>
            <a:r>
              <a:rPr lang="en-GB" b="1" dirty="0"/>
              <a:t>taxi services </a:t>
            </a:r>
            <a:r>
              <a:rPr lang="en-GB" dirty="0"/>
              <a:t>– to avoid street congestion</a:t>
            </a:r>
          </a:p>
        </p:txBody>
      </p:sp>
    </p:spTree>
    <p:extLst>
      <p:ext uri="{BB962C8B-B14F-4D97-AF65-F5344CB8AC3E}">
        <p14:creationId xmlns:p14="http://schemas.microsoft.com/office/powerpoint/2010/main" val="3981433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The </a:t>
            </a:r>
            <a:r>
              <a:rPr lang="en-GB" b="1" noProof="0" dirty="0"/>
              <a:t>rationale</a:t>
            </a:r>
            <a:r>
              <a:rPr lang="en-GB" noProof="0" dirty="0"/>
              <a:t> for the regulation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noProof="0" dirty="0"/>
              <a:t>To </a:t>
            </a:r>
            <a:r>
              <a:rPr lang="en-GB" b="1" noProof="0" dirty="0"/>
              <a:t>overcome the market failure or imperfect/asymmetric information</a:t>
            </a:r>
            <a:r>
              <a:rPr lang="en-GB" noProof="0" dirty="0"/>
              <a:t> → the minimum standards of vehicles and drivers/pilots</a:t>
            </a:r>
          </a:p>
          <a:p>
            <a:r>
              <a:rPr lang="en-GB" noProof="0" dirty="0"/>
              <a:t>The market can </a:t>
            </a:r>
            <a:r>
              <a:rPr lang="en-GB" b="1" noProof="0" dirty="0"/>
              <a:t>no longer regulate itself </a:t>
            </a:r>
            <a:r>
              <a:rPr lang="en-GB" noProof="0" dirty="0"/>
              <a:t>→ most transport industries tend towards anti-competitive market structures</a:t>
            </a:r>
          </a:p>
          <a:p>
            <a:r>
              <a:rPr lang="en-GB" noProof="0" dirty="0"/>
              <a:t>To </a:t>
            </a:r>
            <a:r>
              <a:rPr lang="en-GB" b="1" noProof="0" dirty="0"/>
              <a:t>correct for externalities </a:t>
            </a:r>
            <a:r>
              <a:rPr lang="en-GB" noProof="0" dirty="0"/>
              <a:t>→ the market may still not produce the right modal splits or maximization of economic welfare</a:t>
            </a:r>
          </a:p>
        </p:txBody>
      </p:sp>
    </p:spTree>
    <p:extLst>
      <p:ext uri="{BB962C8B-B14F-4D97-AF65-F5344CB8AC3E}">
        <p14:creationId xmlns:p14="http://schemas.microsoft.com/office/powerpoint/2010/main" val="82457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The </a:t>
            </a:r>
            <a:r>
              <a:rPr lang="en-GB" b="1" noProof="0" dirty="0"/>
              <a:t>rationale</a:t>
            </a:r>
            <a:r>
              <a:rPr lang="en-GB" noProof="0" dirty="0"/>
              <a:t> for the regulation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41168"/>
          </a:xfrm>
        </p:spPr>
        <p:txBody>
          <a:bodyPr>
            <a:normAutofit fontScale="85000" lnSpcReduction="10000"/>
          </a:bodyPr>
          <a:lstStyle/>
          <a:p>
            <a:r>
              <a:rPr lang="en-GB" noProof="0" dirty="0"/>
              <a:t>To </a:t>
            </a:r>
            <a:r>
              <a:rPr lang="en-GB" b="1" noProof="0" dirty="0"/>
              <a:t>ensure the quality </a:t>
            </a:r>
            <a:r>
              <a:rPr lang="en-GB" noProof="0" dirty="0"/>
              <a:t>of the service provided → local or national authority wants to specify minimum quality or minimum level of service or the requirement for the new rolling stock</a:t>
            </a:r>
          </a:p>
          <a:p>
            <a:r>
              <a:rPr lang="en-GB" noProof="0" dirty="0"/>
              <a:t>To provide a transport </a:t>
            </a:r>
            <a:r>
              <a:rPr lang="en-GB" b="1" noProof="0" dirty="0"/>
              <a:t>service where none existed </a:t>
            </a:r>
            <a:r>
              <a:rPr lang="en-GB" noProof="0" dirty="0"/>
              <a:t>before → rather than to leave </a:t>
            </a:r>
            <a:r>
              <a:rPr lang="cs-CZ" noProof="0" dirty="0"/>
              <a:t>them </a:t>
            </a:r>
            <a:r>
              <a:rPr lang="en-GB" noProof="0" dirty="0"/>
              <a:t>to free market, authorities may decide to intervene → e.g. to restrict entry to profitable routes in </a:t>
            </a:r>
            <a:r>
              <a:rPr lang="cs-CZ" noProof="0" dirty="0"/>
              <a:t>e</a:t>
            </a:r>
            <a:r>
              <a:rPr lang="en-GB" noProof="0" dirty="0" err="1"/>
              <a:t>xchange</a:t>
            </a:r>
            <a:r>
              <a:rPr lang="en-GB" noProof="0" dirty="0"/>
              <a:t> for the protected operator to provide services on unprofitable routes (cross</a:t>
            </a:r>
            <a:r>
              <a:rPr lang="en-GB" dirty="0"/>
              <a:t> – subsidization)</a:t>
            </a:r>
            <a:endParaRPr lang="en-GB" noProof="0" dirty="0"/>
          </a:p>
          <a:p>
            <a:r>
              <a:rPr lang="en-GB" noProof="0" dirty="0"/>
              <a:t>To </a:t>
            </a:r>
            <a:r>
              <a:rPr lang="en-GB" b="1" noProof="0" dirty="0"/>
              <a:t>improve efficiency </a:t>
            </a:r>
            <a:r>
              <a:rPr lang="en-GB" noProof="0" dirty="0"/>
              <a:t>within the industry → regulatory framework can be used in to bring about the efficiency improvements</a:t>
            </a:r>
          </a:p>
        </p:txBody>
      </p:sp>
    </p:spTree>
    <p:extLst>
      <p:ext uri="{BB962C8B-B14F-4D97-AF65-F5344CB8AC3E}">
        <p14:creationId xmlns:p14="http://schemas.microsoft.com/office/powerpoint/2010/main" val="3490837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The </a:t>
            </a:r>
            <a:r>
              <a:rPr lang="en-GB" b="1" noProof="0" dirty="0"/>
              <a:t>drawbacks</a:t>
            </a:r>
            <a:r>
              <a:rPr lang="en-GB" noProof="0" dirty="0"/>
              <a:t> of economic regulation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85000" lnSpcReduction="10000"/>
          </a:bodyPr>
          <a:lstStyle/>
          <a:p>
            <a:r>
              <a:rPr lang="en-GB" b="1" noProof="0" dirty="0"/>
              <a:t>Limits free enterprise </a:t>
            </a:r>
            <a:r>
              <a:rPr lang="en-GB" noProof="0" dirty="0"/>
              <a:t>→ it is against laissez faire ideology → it</a:t>
            </a:r>
            <a:r>
              <a:rPr lang="en-GB" dirty="0"/>
              <a:t> limits consumer sovereignty → it may limit innovations → it dampens free enterprise spirit → because there are clear limitations imposed</a:t>
            </a:r>
            <a:endParaRPr lang="en-GB" noProof="0" dirty="0"/>
          </a:p>
          <a:p>
            <a:r>
              <a:rPr lang="en-GB" b="1" noProof="0" dirty="0"/>
              <a:t>Inefficient, second best solution </a:t>
            </a:r>
            <a:r>
              <a:rPr lang="en-GB" noProof="0" dirty="0"/>
              <a:t>→ the best efficiency solution is always when market regulates itself → regulation creates additional administrative costs → there is also usually time gap because the reaction of regulation is usually slower than market response</a:t>
            </a:r>
          </a:p>
          <a:p>
            <a:r>
              <a:rPr lang="en-GB" noProof="0" dirty="0"/>
              <a:t>Cumbersome </a:t>
            </a:r>
            <a:r>
              <a:rPr lang="en-GB" b="1" noProof="0" dirty="0"/>
              <a:t>regulatory procedures </a:t>
            </a:r>
            <a:r>
              <a:rPr lang="en-GB" noProof="0" dirty="0"/>
              <a:t>make avoidance of regulatory measures possible → when regulation fails to regulate actions of behaviour that it is designed to regulate through avoidance (see Railtrack)</a:t>
            </a:r>
          </a:p>
          <a:p>
            <a:endParaRPr lang="en-GB" noProof="0" dirty="0"/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52561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945" y="404664"/>
            <a:ext cx="9036496" cy="778098"/>
          </a:xfrm>
        </p:spPr>
        <p:txBody>
          <a:bodyPr>
            <a:normAutofit fontScale="90000"/>
          </a:bodyPr>
          <a:lstStyle/>
          <a:p>
            <a:r>
              <a:rPr lang="en-GB" noProof="0" dirty="0"/>
              <a:t>The </a:t>
            </a:r>
            <a:r>
              <a:rPr lang="en-GB" b="1" noProof="0" dirty="0"/>
              <a:t>drawbacks</a:t>
            </a:r>
            <a:r>
              <a:rPr lang="en-GB" noProof="0" dirty="0"/>
              <a:t> of economic regulation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517232"/>
          </a:xfrm>
        </p:spPr>
        <p:txBody>
          <a:bodyPr>
            <a:normAutofit fontScale="85000" lnSpcReduction="10000"/>
          </a:bodyPr>
          <a:lstStyle/>
          <a:p>
            <a:r>
              <a:rPr lang="en-GB" b="1" noProof="0" dirty="0"/>
              <a:t>Asymmetry of information </a:t>
            </a:r>
            <a:r>
              <a:rPr lang="en-GB" noProof="0" dirty="0"/>
              <a:t>→ to regulate efficiently</a:t>
            </a:r>
            <a:r>
              <a:rPr lang="en-GB" dirty="0"/>
              <a:t>, the regulator needs information to </a:t>
            </a:r>
            <a:r>
              <a:rPr lang="cs-CZ" dirty="0"/>
              <a:t>p</a:t>
            </a:r>
            <a:r>
              <a:rPr lang="en-GB" dirty="0" err="1"/>
              <a:t>lan</a:t>
            </a:r>
            <a:r>
              <a:rPr lang="en-GB" dirty="0"/>
              <a:t> and control operations → however, the operator unsurprisingly knows more about its own business than the regulator → it may be in the interest of the operator to withhold information if they believe it may be used against them</a:t>
            </a:r>
            <a:endParaRPr lang="en-GB" noProof="0" dirty="0"/>
          </a:p>
          <a:p>
            <a:r>
              <a:rPr lang="cs-CZ" b="1" noProof="0" dirty="0"/>
              <a:t>R</a:t>
            </a:r>
            <a:r>
              <a:rPr lang="en-GB" b="1" noProof="0" dirty="0" err="1"/>
              <a:t>egulatory</a:t>
            </a:r>
            <a:r>
              <a:rPr lang="en-GB" b="1" noProof="0" dirty="0"/>
              <a:t> capture </a:t>
            </a:r>
            <a:r>
              <a:rPr lang="en-GB" noProof="0" dirty="0"/>
              <a:t>→ </a:t>
            </a:r>
            <a:r>
              <a:rPr lang="en-GB" noProof="0" dirty="0" err="1"/>
              <a:t>Stiegler</a:t>
            </a:r>
            <a:r>
              <a:rPr lang="en-GB" noProof="0" dirty="0"/>
              <a:t> (1971) → the regulator, not as tough on the industry as they should be → the regulator</a:t>
            </a:r>
            <a:r>
              <a:rPr lang="en-GB" dirty="0"/>
              <a:t> better serves the interest of the industry than the interest of the consumers → regulator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GB" dirty="0"/>
              <a:t>dominated by the vested interest in the industry → or even become the protector of the industry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2362692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Case: The practicalities of industry regulation – regulating the </a:t>
            </a:r>
            <a:r>
              <a:rPr lang="en-GB" b="1" dirty="0"/>
              <a:t>British railway infrastructure provider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510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A93069-93FD-DD3F-1865-88A60B857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41ACC6-2A84-66AF-ACB1-CA29008EF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Theory may appear straightforward, the </a:t>
            </a:r>
            <a:r>
              <a:rPr lang="en-GB" b="1" dirty="0"/>
              <a:t>practice</a:t>
            </a:r>
            <a:r>
              <a:rPr lang="en-GB" dirty="0"/>
              <a:t> is </a:t>
            </a:r>
            <a:r>
              <a:rPr lang="en-GB" b="1" dirty="0"/>
              <a:t>almost always </a:t>
            </a:r>
            <a:r>
              <a:rPr lang="en-GB" dirty="0"/>
              <a:t>more </a:t>
            </a:r>
            <a:r>
              <a:rPr lang="en-GB" b="1" dirty="0"/>
              <a:t>complicated</a:t>
            </a:r>
          </a:p>
          <a:p>
            <a:r>
              <a:rPr lang="en-GB" dirty="0"/>
              <a:t>This case study illustrate it through the </a:t>
            </a:r>
            <a:r>
              <a:rPr lang="en-GB" b="1" dirty="0"/>
              <a:t>examination of regulatory mechanism </a:t>
            </a:r>
            <a:r>
              <a:rPr lang="en-GB" dirty="0"/>
              <a:t>surrounding the former British railway infrastructure provider, the private sector company </a:t>
            </a:r>
            <a:r>
              <a:rPr lang="en-GB" b="1" dirty="0"/>
              <a:t>Railtrack</a:t>
            </a:r>
          </a:p>
        </p:txBody>
      </p:sp>
    </p:spTree>
    <p:extLst>
      <p:ext uri="{BB962C8B-B14F-4D97-AF65-F5344CB8AC3E}">
        <p14:creationId xmlns:p14="http://schemas.microsoft.com/office/powerpoint/2010/main" val="3902156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6789F-E270-B680-6297-ECFB0E10E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British rail reform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96BE4A-44ED-12CC-A814-FB5409B1A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85000" lnSpcReduction="10000"/>
          </a:bodyPr>
          <a:lstStyle/>
          <a:p>
            <a:r>
              <a:rPr lang="en-GB" b="1" dirty="0"/>
              <a:t>British Rail divided </a:t>
            </a:r>
            <a:r>
              <a:rPr lang="en-GB" dirty="0"/>
              <a:t>into 104 separate companies → to </a:t>
            </a:r>
            <a:r>
              <a:rPr lang="en-GB" b="1" dirty="0"/>
              <a:t>introduce competition </a:t>
            </a:r>
            <a:r>
              <a:rPr lang="en-GB" dirty="0"/>
              <a:t>at all levels → not only between train operating companies → but also </a:t>
            </a:r>
            <a:r>
              <a:rPr lang="cs-CZ" dirty="0" err="1"/>
              <a:t>among</a:t>
            </a:r>
            <a:r>
              <a:rPr lang="cs-CZ" dirty="0"/>
              <a:t> </a:t>
            </a:r>
            <a:r>
              <a:rPr lang="en-GB" dirty="0"/>
              <a:t>rolling stock leasing companies and infrastructure maintenance</a:t>
            </a:r>
            <a:r>
              <a:rPr lang="cs-CZ" dirty="0"/>
              <a:t> </a:t>
            </a:r>
            <a:r>
              <a:rPr lang="cs-CZ" dirty="0" err="1"/>
              <a:t>companies</a:t>
            </a:r>
            <a:endParaRPr lang="en-GB" dirty="0"/>
          </a:p>
          <a:p>
            <a:r>
              <a:rPr lang="en-GB" dirty="0"/>
              <a:t>The only exception was the </a:t>
            </a:r>
            <a:r>
              <a:rPr lang="en-GB" b="1" dirty="0"/>
              <a:t>infrastructure provider </a:t>
            </a:r>
            <a:r>
              <a:rPr lang="en-GB" dirty="0"/>
              <a:t>→ advantages of single network outweigh</a:t>
            </a:r>
            <a:r>
              <a:rPr lang="cs-CZ" dirty="0" err="1"/>
              <a:t>ed</a:t>
            </a:r>
            <a:r>
              <a:rPr lang="en-GB" dirty="0"/>
              <a:t> the drawbacks of geographical separation → </a:t>
            </a:r>
            <a:r>
              <a:rPr lang="en-GB" b="1" dirty="0"/>
              <a:t>Railtrack</a:t>
            </a:r>
            <a:r>
              <a:rPr lang="en-GB" dirty="0"/>
              <a:t> was created </a:t>
            </a:r>
            <a:r>
              <a:rPr lang="cs-CZ" dirty="0"/>
              <a:t>and</a:t>
            </a:r>
            <a:r>
              <a:rPr lang="en-GB" dirty="0"/>
              <a:t> was floated on the stock </a:t>
            </a:r>
            <a:r>
              <a:rPr lang="cs-CZ" dirty="0"/>
              <a:t>e</a:t>
            </a:r>
            <a:r>
              <a:rPr lang="en-GB" dirty="0" err="1"/>
              <a:t>xchange</a:t>
            </a:r>
            <a:endParaRPr lang="en-GB" dirty="0"/>
          </a:p>
          <a:p>
            <a:r>
              <a:rPr lang="en-GB" dirty="0"/>
              <a:t>Railtrack </a:t>
            </a:r>
            <a:r>
              <a:rPr lang="cs-CZ" dirty="0" err="1"/>
              <a:t>was</a:t>
            </a:r>
            <a:r>
              <a:rPr lang="cs-CZ" dirty="0"/>
              <a:t> </a:t>
            </a:r>
            <a:r>
              <a:rPr lang="cs-CZ" dirty="0" err="1"/>
              <a:t>supposed</a:t>
            </a:r>
            <a:r>
              <a:rPr lang="cs-CZ" dirty="0"/>
              <a:t> to</a:t>
            </a:r>
            <a:r>
              <a:rPr lang="en-GB" dirty="0"/>
              <a:t> operate on </a:t>
            </a:r>
            <a:r>
              <a:rPr lang="en-GB" b="1" dirty="0"/>
              <a:t>commercial basis </a:t>
            </a:r>
            <a:r>
              <a:rPr lang="en-GB" dirty="0"/>
              <a:t>→ access charges </a:t>
            </a:r>
            <a:r>
              <a:rPr lang="cs-CZ" dirty="0" err="1"/>
              <a:t>were</a:t>
            </a:r>
            <a:r>
              <a:rPr lang="cs-CZ" dirty="0"/>
              <a:t> set </a:t>
            </a:r>
            <a:r>
              <a:rPr lang="en-GB" dirty="0"/>
              <a:t>on </a:t>
            </a:r>
            <a:r>
              <a:rPr lang="en-GB" b="1" dirty="0"/>
              <a:t>full costs basis </a:t>
            </a:r>
            <a:r>
              <a:rPr lang="en-GB" dirty="0"/>
              <a:t>→ </a:t>
            </a:r>
            <a:r>
              <a:rPr lang="en-GB" b="1" dirty="0"/>
              <a:t>profit</a:t>
            </a:r>
            <a:r>
              <a:rPr lang="en-GB" dirty="0"/>
              <a:t> was expected and </a:t>
            </a:r>
            <a:r>
              <a:rPr lang="en-GB" b="1" dirty="0"/>
              <a:t>no subsidies </a:t>
            </a:r>
            <a:r>
              <a:rPr lang="en-GB" dirty="0"/>
              <a:t>intended (except to assist the funding of rail investment)</a:t>
            </a:r>
          </a:p>
        </p:txBody>
      </p:sp>
    </p:spTree>
    <p:extLst>
      <p:ext uri="{BB962C8B-B14F-4D97-AF65-F5344CB8AC3E}">
        <p14:creationId xmlns:p14="http://schemas.microsoft.com/office/powerpoint/2010/main" val="2027026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CBCF2-F8AF-E784-ED19-6C7BB2F9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6A72E-9DC3-0A00-1B14-4B900C9B1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lecture is concerned with </a:t>
            </a:r>
            <a:r>
              <a:rPr lang="en-GB" b="1" dirty="0"/>
              <a:t>control</a:t>
            </a:r>
            <a:r>
              <a:rPr lang="en-GB" dirty="0"/>
              <a:t> →by relevant authorities on the levels and behaviour of transport users and operators under their authority</a:t>
            </a:r>
          </a:p>
          <a:p>
            <a:r>
              <a:rPr lang="en-GB" dirty="0"/>
              <a:t>It concerns </a:t>
            </a:r>
            <a:r>
              <a:rPr lang="en-GB" b="1" dirty="0"/>
              <a:t>not only public </a:t>
            </a:r>
            <a:r>
              <a:rPr lang="en-GB" dirty="0"/>
              <a:t>transport, but all areas of transport, whether that be public, private or freight</a:t>
            </a:r>
          </a:p>
        </p:txBody>
      </p:sp>
    </p:spTree>
    <p:extLst>
      <p:ext uri="{BB962C8B-B14F-4D97-AF65-F5344CB8AC3E}">
        <p14:creationId xmlns:p14="http://schemas.microsoft.com/office/powerpoint/2010/main" val="3957377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A7126-938D-6F04-5296-114F0EEFA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AC64A-CF67-2FD8-B445-3ECA956E6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Railtrack was in monopoly position → access charges </a:t>
            </a:r>
            <a:r>
              <a:rPr lang="en-GB" b="1" dirty="0"/>
              <a:t>needed to be regulated </a:t>
            </a:r>
            <a:r>
              <a:rPr lang="en-GB" dirty="0"/>
              <a:t>→ to avoid the abuse of monopoly position → The Office of the Rail Regulator (ORR) was established  </a:t>
            </a:r>
          </a:p>
          <a:p>
            <a:r>
              <a:rPr lang="en-GB" b="1" dirty="0"/>
              <a:t>ORR</a:t>
            </a:r>
            <a:r>
              <a:rPr lang="en-GB" dirty="0"/>
              <a:t> regulated charges, network access and Railtrack financial framework → dilemma between </a:t>
            </a:r>
            <a:r>
              <a:rPr lang="en-GB" b="1" dirty="0"/>
              <a:t>high charges </a:t>
            </a:r>
            <a:r>
              <a:rPr lang="en-GB" dirty="0"/>
              <a:t>(profit for shareholders, investment for network) and </a:t>
            </a:r>
            <a:r>
              <a:rPr lang="en-GB" b="1" dirty="0"/>
              <a:t>low charges </a:t>
            </a:r>
            <a:r>
              <a:rPr lang="en-GB" dirty="0"/>
              <a:t>(for train operating companies</a:t>
            </a:r>
            <a:r>
              <a:rPr lang="cs-CZ" dirty="0"/>
              <a:t>)</a:t>
            </a:r>
            <a:r>
              <a:rPr lang="en-GB" dirty="0"/>
              <a:t> →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GB" dirty="0"/>
              <a:t>lower fares for customers and lower subsidies for TOC</a:t>
            </a:r>
          </a:p>
        </p:txBody>
      </p:sp>
    </p:spTree>
    <p:extLst>
      <p:ext uri="{BB962C8B-B14F-4D97-AF65-F5344CB8AC3E}">
        <p14:creationId xmlns:p14="http://schemas.microsoft.com/office/powerpoint/2010/main" val="2088170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C2C74A06-512B-C352-2956-9C521506EE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560833"/>
            <a:ext cx="8963025" cy="57363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6074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07E6C-9488-9EEA-7E29-8592E2DDB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Regulatory challenges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D80AED-26C3-5715-2A04-C2F63AE67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key was to </a:t>
            </a:r>
            <a:r>
              <a:rPr lang="en-GB" b="1" dirty="0"/>
              <a:t>set the access charges right </a:t>
            </a:r>
            <a:r>
              <a:rPr lang="en-GB" dirty="0"/>
              <a:t>→ to raise revenue to cover all </a:t>
            </a:r>
            <a:r>
              <a:rPr lang="cs-CZ" dirty="0" err="1"/>
              <a:t>Railtrack's</a:t>
            </a:r>
            <a:r>
              <a:rPr lang="cs-CZ" dirty="0"/>
              <a:t> </a:t>
            </a:r>
            <a:r>
              <a:rPr lang="en-GB" dirty="0"/>
              <a:t>costs + depreciation charges + 8% rate of return → how to calculate asset base f</a:t>
            </a:r>
            <a:r>
              <a:rPr lang="cs-CZ" dirty="0"/>
              <a:t>ro</a:t>
            </a:r>
            <a:r>
              <a:rPr lang="en-GB" dirty="0"/>
              <a:t>m which to calculate depreciation and rate of return?</a:t>
            </a:r>
          </a:p>
          <a:p>
            <a:r>
              <a:rPr lang="en-GB" dirty="0"/>
              <a:t>How to deal with investment needs and how to divide </a:t>
            </a:r>
            <a:r>
              <a:rPr lang="en-GB" b="1" dirty="0"/>
              <a:t>profits into dividends and investment</a:t>
            </a:r>
            <a:r>
              <a:rPr lang="cs-CZ" b="1" dirty="0"/>
              <a:t>?</a:t>
            </a:r>
            <a:endParaRPr lang="en-GB" b="1" dirty="0"/>
          </a:p>
          <a:p>
            <a:r>
              <a:rPr lang="en-GB" dirty="0"/>
              <a:t>How to push Railtrack into </a:t>
            </a:r>
            <a:r>
              <a:rPr lang="en-GB" b="1" dirty="0"/>
              <a:t>efficiency gains</a:t>
            </a:r>
            <a:r>
              <a:rPr lang="en-GB" dirty="0"/>
              <a:t> and how to measure them and account for them? </a:t>
            </a:r>
          </a:p>
        </p:txBody>
      </p:sp>
    </p:spTree>
    <p:extLst>
      <p:ext uri="{BB962C8B-B14F-4D97-AF65-F5344CB8AC3E}">
        <p14:creationId xmlns:p14="http://schemas.microsoft.com/office/powerpoint/2010/main" val="1925181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C1A4C-F1FA-071E-9217-1D1F5F47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/>
              <a:t>Problems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8DEC2-0143-AFF7-063F-4D307F719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31460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Railtrack had effectively </a:t>
            </a:r>
            <a:r>
              <a:rPr lang="en-GB" b="1" dirty="0"/>
              <a:t>little control </a:t>
            </a:r>
            <a:r>
              <a:rPr lang="en-GB" dirty="0"/>
              <a:t>over its own </a:t>
            </a:r>
            <a:r>
              <a:rPr lang="en-GB" b="1" dirty="0"/>
              <a:t>costs</a:t>
            </a:r>
            <a:r>
              <a:rPr lang="en-GB" dirty="0"/>
              <a:t> → subcontractors carried out all of maintenance and renewals → loss of engineering expertise at Railtrack</a:t>
            </a:r>
          </a:p>
          <a:p>
            <a:r>
              <a:rPr lang="en-GB" dirty="0"/>
              <a:t>Train derailed at </a:t>
            </a:r>
            <a:r>
              <a:rPr lang="en-GB" b="1" dirty="0"/>
              <a:t>Hatfield</a:t>
            </a:r>
            <a:r>
              <a:rPr lang="en-GB" dirty="0"/>
              <a:t> → 4 fatalities and 70 injuries → because of </a:t>
            </a:r>
            <a:r>
              <a:rPr lang="en-GB" b="1" dirty="0"/>
              <a:t>broken rail </a:t>
            </a:r>
            <a:r>
              <a:rPr lang="en-GB" dirty="0"/>
              <a:t>→ Railtrack panicked and introduced </a:t>
            </a:r>
            <a:r>
              <a:rPr lang="en-GB" b="1" dirty="0"/>
              <a:t>severe speed limits </a:t>
            </a:r>
            <a:r>
              <a:rPr lang="en-GB" dirty="0"/>
              <a:t>over the whole network → then had to pay to TOC more than 500m GBP as </a:t>
            </a:r>
            <a:r>
              <a:rPr lang="en-GB" b="1" dirty="0"/>
              <a:t>compensations</a:t>
            </a:r>
          </a:p>
          <a:p>
            <a:r>
              <a:rPr lang="en-GB" b="1" dirty="0"/>
              <a:t>Major cost overruns </a:t>
            </a:r>
            <a:r>
              <a:rPr lang="en-GB" dirty="0"/>
              <a:t>on the major infrastructure project → West Coast mainline → from 2b to 8b GBP</a:t>
            </a:r>
          </a:p>
          <a:p>
            <a:r>
              <a:rPr lang="en-GB" dirty="0"/>
              <a:t>Railtrack went </a:t>
            </a:r>
            <a:r>
              <a:rPr lang="en-GB" b="1" dirty="0"/>
              <a:t>ban</a:t>
            </a:r>
            <a:r>
              <a:rPr lang="cs-CZ" b="1" dirty="0" err="1"/>
              <a:t>crupt</a:t>
            </a:r>
            <a:r>
              <a:rPr lang="en-GB" b="1" dirty="0"/>
              <a:t> </a:t>
            </a:r>
            <a:r>
              <a:rPr lang="en-GB" dirty="0"/>
              <a:t>in October 2001</a:t>
            </a:r>
          </a:p>
        </p:txBody>
      </p:sp>
    </p:spTree>
    <p:extLst>
      <p:ext uri="{BB962C8B-B14F-4D97-AF65-F5344CB8AC3E}">
        <p14:creationId xmlns:p14="http://schemas.microsoft.com/office/powerpoint/2010/main" val="1399354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2CC71-8D1D-102A-D727-D93485629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470484-40BA-8789-0DBB-0D1EF5465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Industry </a:t>
            </a:r>
            <a:r>
              <a:rPr lang="en-GB" b="1" dirty="0"/>
              <a:t>regulation is not easy</a:t>
            </a:r>
          </a:p>
          <a:p>
            <a:r>
              <a:rPr lang="en-GB" dirty="0"/>
              <a:t>Was the failure of Railtrack a </a:t>
            </a:r>
            <a:r>
              <a:rPr lang="en-GB" b="1" dirty="0"/>
              <a:t>regulatory failure</a:t>
            </a:r>
            <a:r>
              <a:rPr lang="en-GB" dirty="0"/>
              <a:t>? → Did Railtrack fail due to failure of regulator to sufficiently protect it and enable it to continue in profitable operations?</a:t>
            </a:r>
          </a:p>
          <a:p>
            <a:r>
              <a:rPr lang="en-GB" b="1" dirty="0"/>
              <a:t>Regulatory capture </a:t>
            </a:r>
            <a:r>
              <a:rPr lang="en-GB" dirty="0"/>
              <a:t>→ who is in </a:t>
            </a:r>
            <a:r>
              <a:rPr lang="en-GB" dirty="0" err="1"/>
              <a:t>charg</a:t>
            </a:r>
            <a:r>
              <a:rPr lang="cs-CZ" dirty="0"/>
              <a:t>e</a:t>
            </a:r>
            <a:r>
              <a:rPr lang="en-GB" dirty="0"/>
              <a:t> of regulation?</a:t>
            </a:r>
          </a:p>
          <a:p>
            <a:r>
              <a:rPr lang="en-GB" b="1" dirty="0"/>
              <a:t>Agenda selection </a:t>
            </a:r>
            <a:r>
              <a:rPr lang="en-GB" dirty="0"/>
              <a:t>→ certain aspects of regulation </a:t>
            </a:r>
            <a:r>
              <a:rPr lang="cs-CZ" dirty="0" err="1"/>
              <a:t>were</a:t>
            </a:r>
            <a:r>
              <a:rPr lang="en-GB" dirty="0"/>
              <a:t> neglected (with dire consequences)</a:t>
            </a:r>
          </a:p>
          <a:p>
            <a:r>
              <a:rPr lang="en-GB" dirty="0"/>
              <a:t>British rail </a:t>
            </a:r>
            <a:r>
              <a:rPr lang="en-GB" b="1" dirty="0"/>
              <a:t>reform was </a:t>
            </a:r>
            <a:r>
              <a:rPr lang="en-GB" dirty="0"/>
              <a:t>extraordinary </a:t>
            </a:r>
            <a:r>
              <a:rPr lang="en-GB" b="1" dirty="0"/>
              <a:t>complex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178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1469368-2231-FD1E-811D-3AB3EBBD40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OWNERSHIP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0B47E26-F3EE-DB6C-3066-251FA32901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108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 question – to heat 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What do you see as the main advantages and disadvantages of public ownership in transport markets?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do you see as the main advantages and disadvantages of involving the private sector in the provision of public transport services?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are benefits and risks of privatization?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052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Reasons for the public ownership of transport assets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Eradicate wasteful competition </a:t>
            </a:r>
            <a:r>
              <a:rPr lang="en-GB" dirty="0"/>
              <a:t>→ where two or more services exist when one would be sufficient → however wasteful competition can be also removed through regulation</a:t>
            </a:r>
          </a:p>
          <a:p>
            <a:r>
              <a:rPr lang="en-GB" b="1" dirty="0"/>
              <a:t>Military significance </a:t>
            </a:r>
            <a:r>
              <a:rPr lang="en-GB" dirty="0"/>
              <a:t>→ rail</a:t>
            </a:r>
            <a:r>
              <a:rPr lang="cs-CZ" dirty="0" err="1"/>
              <a:t>ways</a:t>
            </a:r>
            <a:r>
              <a:rPr lang="en-GB" dirty="0"/>
              <a:t> during wars</a:t>
            </a:r>
          </a:p>
          <a:p>
            <a:r>
              <a:rPr lang="en-GB" b="1" dirty="0"/>
              <a:t>Public goods </a:t>
            </a:r>
            <a:r>
              <a:rPr lang="en-GB" dirty="0"/>
              <a:t>→ if left only to market forces, some (public) goods will not be provided</a:t>
            </a:r>
          </a:p>
          <a:p>
            <a:r>
              <a:rPr lang="en-GB" b="1" dirty="0"/>
              <a:t>Essential to the economy </a:t>
            </a:r>
            <a:r>
              <a:rPr lang="en-GB" dirty="0"/>
              <a:t>→ rail passenger commuting; rail coal freight</a:t>
            </a:r>
          </a:p>
        </p:txBody>
      </p:sp>
    </p:spTree>
    <p:extLst>
      <p:ext uri="{BB962C8B-B14F-4D97-AF65-F5344CB8AC3E}">
        <p14:creationId xmlns:p14="http://schemas.microsoft.com/office/powerpoint/2010/main" val="199150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Reasons for the public ownership of transport assets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A large employer </a:t>
            </a:r>
            <a:r>
              <a:rPr lang="en-GB" dirty="0"/>
              <a:t>→ in certain localities and areas, certain firms may be the only major employer in the area → its collapse would have implications far beyond the direct loss of employment</a:t>
            </a:r>
          </a:p>
          <a:p>
            <a:r>
              <a:rPr lang="en-GB" b="1" dirty="0"/>
              <a:t>Key industry </a:t>
            </a:r>
            <a:r>
              <a:rPr lang="en-GB" dirty="0"/>
              <a:t>→ the industry that is seen to be of vital importance to the country → Example: Rolls-Royce in the UK</a:t>
            </a:r>
          </a:p>
          <a:p>
            <a:r>
              <a:rPr lang="en-GB" b="1" dirty="0"/>
              <a:t>High project development costs </a:t>
            </a:r>
            <a:r>
              <a:rPr lang="en-GB" dirty="0"/>
              <a:t>→ any major project requires considerable financial outgoings  → high speed rail in Japan and France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26173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for reform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Increasing discontent </a:t>
            </a:r>
            <a:r>
              <a:rPr lang="en-GB" dirty="0"/>
              <a:t>with the model of public ownership</a:t>
            </a:r>
          </a:p>
          <a:p>
            <a:r>
              <a:rPr lang="en-GB" b="1" dirty="0"/>
              <a:t>Changing</a:t>
            </a:r>
            <a:r>
              <a:rPr lang="en-GB" dirty="0"/>
              <a:t> macroeconomic </a:t>
            </a:r>
            <a:r>
              <a:rPr lang="en-GB" b="1" dirty="0"/>
              <a:t>environment </a:t>
            </a:r>
            <a:r>
              <a:rPr lang="en-GB" dirty="0"/>
              <a:t>combined with social change</a:t>
            </a:r>
          </a:p>
          <a:p>
            <a:r>
              <a:rPr lang="en-GB" dirty="0"/>
              <a:t>The desire to </a:t>
            </a:r>
            <a:r>
              <a:rPr lang="en-GB" b="1" dirty="0"/>
              <a:t>introduce competition </a:t>
            </a:r>
            <a:r>
              <a:rPr lang="en-GB" dirty="0"/>
              <a:t>into the provision of transport services</a:t>
            </a:r>
          </a:p>
        </p:txBody>
      </p:sp>
    </p:spTree>
    <p:extLst>
      <p:ext uri="{BB962C8B-B14F-4D97-AF65-F5344CB8AC3E}">
        <p14:creationId xmlns:p14="http://schemas.microsoft.com/office/powerpoint/2010/main" val="180430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Government control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Government control of transport markets can be achieved through one of two measures:</a:t>
            </a:r>
          </a:p>
          <a:p>
            <a:r>
              <a:rPr lang="en-GB" b="1" dirty="0"/>
              <a:t>Ownership</a:t>
            </a:r>
            <a:r>
              <a:rPr lang="en-GB" dirty="0"/>
              <a:t> – the transport authority can own the assets and the means of production. The market is brought into public sector and thus it does not have to operate along market principles</a:t>
            </a:r>
          </a:p>
          <a:p>
            <a:r>
              <a:rPr lang="en-GB" b="1" dirty="0"/>
              <a:t>Regulation </a:t>
            </a:r>
            <a:r>
              <a:rPr lang="en-GB" dirty="0"/>
              <a:t>- control through command; i.e. telling operators what to do</a:t>
            </a:r>
          </a:p>
        </p:txBody>
      </p:sp>
    </p:spTree>
    <p:extLst>
      <p:ext uri="{BB962C8B-B14F-4D97-AF65-F5344CB8AC3E}">
        <p14:creationId xmlns:p14="http://schemas.microsoft.com/office/powerpoint/2010/main" val="3492059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7EA92E4B-BA48-E472-2A50-402835629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8" y="101477"/>
            <a:ext cx="8963025" cy="66550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08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C2CDF-34D2-1D47-2857-FEE763E6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Case: The move away from control through </a:t>
            </a:r>
            <a:r>
              <a:rPr lang="en-GB" b="1" dirty="0"/>
              <a:t>ownership</a:t>
            </a:r>
            <a:r>
              <a:rPr lang="en-GB" dirty="0"/>
              <a:t> to control through </a:t>
            </a:r>
            <a:r>
              <a:rPr lang="en-GB" b="1" dirty="0"/>
              <a:t>regulation</a:t>
            </a:r>
            <a:r>
              <a:rPr lang="en-GB" dirty="0"/>
              <a:t> in public transit markets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B3EEDE-16EB-578A-DD23-33C9D78E9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en-GB" dirty="0"/>
              <a:t>Regulatory reform is often seen as a road paved by good intentions, but leading to </a:t>
            </a:r>
            <a:r>
              <a:rPr lang="en-GB" b="1" dirty="0"/>
              <a:t>policy hell</a:t>
            </a:r>
          </a:p>
          <a:p>
            <a:r>
              <a:rPr lang="en-GB" dirty="0"/>
              <a:t>In lecture 6, we have observed </a:t>
            </a:r>
            <a:r>
              <a:rPr lang="en-GB" b="1" dirty="0"/>
              <a:t>British bus </a:t>
            </a:r>
            <a:r>
              <a:rPr lang="en-GB" dirty="0"/>
              <a:t>reform</a:t>
            </a:r>
          </a:p>
          <a:p>
            <a:r>
              <a:rPr lang="en-GB" dirty="0"/>
              <a:t>We will now add three other examples: </a:t>
            </a:r>
            <a:r>
              <a:rPr lang="en-GB" b="1" dirty="0"/>
              <a:t>London, Helsinki and Swedish</a:t>
            </a:r>
            <a:r>
              <a:rPr lang="en-GB" dirty="0"/>
              <a:t> rail</a:t>
            </a:r>
          </a:p>
        </p:txBody>
      </p:sp>
    </p:spTree>
    <p:extLst>
      <p:ext uri="{BB962C8B-B14F-4D97-AF65-F5344CB8AC3E}">
        <p14:creationId xmlns:p14="http://schemas.microsoft.com/office/powerpoint/2010/main" val="32438538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13053-CD88-4BFF-A86B-81B5F518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London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54F46B-9408-4A22-B9DE-7FE54FB166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Before reform, all transport </a:t>
            </a:r>
            <a:r>
              <a:rPr lang="en-GB" b="1" dirty="0"/>
              <a:t>services planned and operated</a:t>
            </a:r>
            <a:r>
              <a:rPr lang="en-GB" dirty="0"/>
              <a:t> by public London Transport</a:t>
            </a:r>
          </a:p>
          <a:p>
            <a:r>
              <a:rPr lang="en-GB" dirty="0"/>
              <a:t>After reform (1984): planning and operation </a:t>
            </a:r>
            <a:r>
              <a:rPr lang="en-GB" b="1" dirty="0"/>
              <a:t>divided and separated </a:t>
            </a:r>
            <a:r>
              <a:rPr lang="en-GB" dirty="0"/>
              <a:t>→ planning and strategy</a:t>
            </a:r>
            <a:r>
              <a:rPr lang="cs-CZ" dirty="0"/>
              <a:t>in</a:t>
            </a:r>
            <a:r>
              <a:rPr lang="en-GB" dirty="0"/>
              <a:t> Transport for London (TfL) → services tendered under fare levels and services specified by TfL</a:t>
            </a:r>
          </a:p>
          <a:p>
            <a:r>
              <a:rPr lang="en-GB" dirty="0"/>
              <a:t>Contracts on </a:t>
            </a:r>
            <a:r>
              <a:rPr lang="en-GB" b="1" dirty="0"/>
              <a:t>operational basis </a:t>
            </a:r>
            <a:r>
              <a:rPr lang="en-GB" dirty="0"/>
              <a:t>→ tender is for the costs of operation and all revenue is returned to the authority</a:t>
            </a:r>
          </a:p>
          <a:p>
            <a:r>
              <a:rPr lang="en-GB" dirty="0"/>
              <a:t>TfL also lay</a:t>
            </a:r>
            <a:r>
              <a:rPr lang="cs-CZ" dirty="0"/>
              <a:t> </a:t>
            </a:r>
            <a:r>
              <a:rPr lang="en-GB" dirty="0"/>
              <a:t>down </a:t>
            </a:r>
            <a:r>
              <a:rPr lang="en-GB" b="1" dirty="0"/>
              <a:t>other service specifications </a:t>
            </a:r>
            <a:r>
              <a:rPr lang="en-GB" dirty="0"/>
              <a:t>→ standards of vehicles to be used → importantly in case of London all buses are red!</a:t>
            </a:r>
          </a:p>
        </p:txBody>
      </p:sp>
    </p:spTree>
    <p:extLst>
      <p:ext uri="{BB962C8B-B14F-4D97-AF65-F5344CB8AC3E}">
        <p14:creationId xmlns:p14="http://schemas.microsoft.com/office/powerpoint/2010/main" val="14711457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E1A6F-4F95-4725-83AF-882DB6CA0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London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15D4B-9BFB-481E-AFAD-F22FFC2F9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65724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London Underground </a:t>
            </a:r>
            <a:r>
              <a:rPr lang="en-GB" dirty="0"/>
              <a:t>remains in public ownership and it is a subsidiary of TfL</a:t>
            </a:r>
          </a:p>
          <a:p>
            <a:r>
              <a:rPr lang="en-GB" dirty="0"/>
              <a:t>Like the private bus companies, London Underground runs services to </a:t>
            </a:r>
            <a:r>
              <a:rPr lang="en-GB" b="1" dirty="0"/>
              <a:t>patterns specified by TfL</a:t>
            </a:r>
          </a:p>
          <a:p>
            <a:r>
              <a:rPr lang="en-GB" dirty="0"/>
              <a:t>In 2003 </a:t>
            </a:r>
            <a:r>
              <a:rPr lang="en-GB" b="1" dirty="0"/>
              <a:t>responsibility for maintenance </a:t>
            </a:r>
            <a:r>
              <a:rPr lang="en-GB" dirty="0"/>
              <a:t>of trains and stations transferred to two private sector companies</a:t>
            </a:r>
          </a:p>
          <a:p>
            <a:r>
              <a:rPr lang="en-GB" dirty="0"/>
              <a:t>All urban public transport services within London are under direct control of TfL → </a:t>
            </a:r>
            <a:r>
              <a:rPr lang="en-GB" b="1" dirty="0"/>
              <a:t>integrated ticket scheme</a:t>
            </a:r>
            <a:r>
              <a:rPr lang="en-GB" dirty="0"/>
              <a:t> is operated → tickets valid on all services as well as some rail services → Oyster card</a:t>
            </a:r>
          </a:p>
        </p:txBody>
      </p:sp>
    </p:spTree>
    <p:extLst>
      <p:ext uri="{BB962C8B-B14F-4D97-AF65-F5344CB8AC3E}">
        <p14:creationId xmlns:p14="http://schemas.microsoft.com/office/powerpoint/2010/main" val="41023790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27970-9229-4EB3-BB48-4E5DB6A00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Helsinki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297FD-0233-46A4-874D-BD69F454A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City transport </a:t>
            </a:r>
            <a:r>
              <a:rPr lang="en-GB" dirty="0"/>
              <a:t>→ bus, tram, two ferry services, rail and underground → Helsinki City Transport (HKL) used to operate them all (except rail)</a:t>
            </a:r>
          </a:p>
          <a:p>
            <a:r>
              <a:rPr lang="en-GB" b="1" dirty="0"/>
              <a:t>Reform:</a:t>
            </a:r>
            <a:r>
              <a:rPr lang="en-GB" dirty="0"/>
              <a:t> Bus privatised and HKL only specifies services → trams, metro and underground are </a:t>
            </a:r>
            <a:r>
              <a:rPr lang="cs-CZ" dirty="0" err="1"/>
              <a:t>still</a:t>
            </a:r>
            <a:r>
              <a:rPr lang="en-GB" dirty="0"/>
              <a:t> owned and operated by HKL → </a:t>
            </a:r>
            <a:r>
              <a:rPr lang="cs-CZ" dirty="0" err="1"/>
              <a:t>cost</a:t>
            </a:r>
            <a:r>
              <a:rPr lang="cs-CZ" dirty="0"/>
              <a:t> </a:t>
            </a:r>
            <a:r>
              <a:rPr lang="cs-CZ" dirty="0" err="1"/>
              <a:t>based</a:t>
            </a:r>
            <a:r>
              <a:rPr lang="cs-CZ" dirty="0"/>
              <a:t> </a:t>
            </a:r>
            <a:r>
              <a:rPr lang="cs-CZ" dirty="0" err="1"/>
              <a:t>contracts</a:t>
            </a:r>
            <a:r>
              <a:rPr lang="cs-CZ" dirty="0"/>
              <a:t> </a:t>
            </a:r>
            <a:r>
              <a:rPr lang="en-GB" dirty="0"/>
              <a:t>with revenues back to HKL</a:t>
            </a:r>
          </a:p>
          <a:p>
            <a:r>
              <a:rPr lang="en-GB" dirty="0"/>
              <a:t>Public transport services to outlying areas of Helsinki are overseen by the </a:t>
            </a:r>
            <a:r>
              <a:rPr lang="en-GB" b="1" dirty="0"/>
              <a:t>regional transport authority</a:t>
            </a:r>
            <a:r>
              <a:rPr lang="en-GB" dirty="0"/>
              <a:t> → electronic integrated ticketing is used</a:t>
            </a:r>
          </a:p>
        </p:txBody>
      </p:sp>
    </p:spTree>
    <p:extLst>
      <p:ext uri="{BB962C8B-B14F-4D97-AF65-F5344CB8AC3E}">
        <p14:creationId xmlns:p14="http://schemas.microsoft.com/office/powerpoint/2010/main" val="1657804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CA442-94CD-2CA2-28CB-603EBB111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/>
              <a:t>Swedish rail (1)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025F39-FD53-1C23-74E7-952D7C76F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92500" lnSpcReduction="20000"/>
          </a:bodyPr>
          <a:lstStyle/>
          <a:p>
            <a:r>
              <a:rPr lang="en-GB" b="1" dirty="0"/>
              <a:t>Late 1980s </a:t>
            </a:r>
            <a:r>
              <a:rPr lang="en-GB" dirty="0"/>
              <a:t>→ vertical separation of infrastructure and services</a:t>
            </a:r>
          </a:p>
          <a:p>
            <a:r>
              <a:rPr lang="en-GB" b="1" dirty="0"/>
              <a:t>Infrastructure</a:t>
            </a:r>
            <a:r>
              <a:rPr lang="en-GB" dirty="0"/>
              <a:t> manager (</a:t>
            </a:r>
            <a:r>
              <a:rPr lang="en-GB" dirty="0" err="1"/>
              <a:t>Banverket</a:t>
            </a:r>
            <a:r>
              <a:rPr lang="en-GB" dirty="0"/>
              <a:t>) → responsible for maintenance and development of rail network → it receives budget form government → access charges based on MC (not full costs) and paid </a:t>
            </a:r>
            <a:r>
              <a:rPr lang="cs-CZ" dirty="0"/>
              <a:t>by TOC </a:t>
            </a:r>
            <a:r>
              <a:rPr lang="cs-CZ" dirty="0" err="1"/>
              <a:t>directly</a:t>
            </a:r>
            <a:r>
              <a:rPr lang="cs-CZ" dirty="0"/>
              <a:t> </a:t>
            </a:r>
            <a:r>
              <a:rPr lang="en-GB" dirty="0"/>
              <a:t>to government</a:t>
            </a:r>
          </a:p>
          <a:p>
            <a:r>
              <a:rPr lang="en-GB" b="1" dirty="0"/>
              <a:t>Services</a:t>
            </a:r>
            <a:r>
              <a:rPr lang="en-GB" dirty="0"/>
              <a:t> → responsibility of Swedish State Railway (SJ) → divided into commercial (intercity) and contract (local and interregional) sector</a:t>
            </a:r>
          </a:p>
          <a:p>
            <a:r>
              <a:rPr lang="en-GB" dirty="0"/>
              <a:t>SJ used to have </a:t>
            </a:r>
            <a:r>
              <a:rPr lang="en-GB" b="1" dirty="0"/>
              <a:t>monopoly</a:t>
            </a:r>
            <a:r>
              <a:rPr lang="en-GB" dirty="0"/>
              <a:t> in commercial sector → now is challenged on Stockholm-Gothenburg line by open-access </a:t>
            </a:r>
            <a:r>
              <a:rPr lang="en-GB" b="1" dirty="0"/>
              <a:t>competition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5757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746255-62B6-434B-4F62-F7E7CF4ED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Swedish rail (2)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FA15DE-968C-B442-DF3C-DC5596F5A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507288" cy="5301208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On the </a:t>
            </a:r>
            <a:r>
              <a:rPr lang="en-GB" b="1" dirty="0"/>
              <a:t>contract side </a:t>
            </a:r>
            <a:r>
              <a:rPr lang="en-GB" dirty="0"/>
              <a:t>→ services are run under contract to regional government contracts → gross costs contracts on regional and local lines→ net cost contracts</a:t>
            </a:r>
            <a:r>
              <a:rPr lang="cs-CZ" dirty="0"/>
              <a:t> (</a:t>
            </a:r>
            <a:r>
              <a:rPr lang="cs-CZ" dirty="0" err="1"/>
              <a:t>revenues</a:t>
            </a:r>
            <a:r>
              <a:rPr lang="cs-CZ" dirty="0"/>
              <a:t> – </a:t>
            </a:r>
            <a:r>
              <a:rPr lang="cs-CZ" dirty="0" err="1"/>
              <a:t>costs</a:t>
            </a:r>
            <a:r>
              <a:rPr lang="cs-CZ" dirty="0"/>
              <a:t>)</a:t>
            </a:r>
            <a:r>
              <a:rPr lang="en-GB" dirty="0"/>
              <a:t> on interregional contracts → usually for five years</a:t>
            </a:r>
          </a:p>
          <a:p>
            <a:r>
              <a:rPr lang="en-GB" b="1" dirty="0"/>
              <a:t>Freight</a:t>
            </a:r>
            <a:r>
              <a:rPr lang="en-GB" dirty="0"/>
              <a:t> was privatized</a:t>
            </a:r>
          </a:p>
          <a:p>
            <a:r>
              <a:rPr lang="en-GB" b="1" dirty="0"/>
              <a:t>Problems</a:t>
            </a:r>
            <a:r>
              <a:rPr lang="en-GB" dirty="0"/>
              <a:t>: overoptimistic bids, disruptions in services, ticket integration among competing operators, rise in ticket prices</a:t>
            </a:r>
          </a:p>
          <a:p>
            <a:r>
              <a:rPr lang="en-GB" b="1" dirty="0"/>
              <a:t>Successes</a:t>
            </a:r>
            <a:r>
              <a:rPr lang="en-GB" dirty="0"/>
              <a:t>: rise in passenger numbers, decrease in subsidies</a:t>
            </a:r>
          </a:p>
          <a:p>
            <a:r>
              <a:rPr lang="en-GB" b="1" dirty="0"/>
              <a:t>Biggest risk</a:t>
            </a:r>
            <a:r>
              <a:rPr lang="en-GB" dirty="0"/>
              <a:t>: disruption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en-GB" dirty="0"/>
              <a:t> as result of company failure → easier to solve in case of buses than trains</a:t>
            </a:r>
          </a:p>
        </p:txBody>
      </p:sp>
    </p:spTree>
    <p:extLst>
      <p:ext uri="{BB962C8B-B14F-4D97-AF65-F5344CB8AC3E}">
        <p14:creationId xmlns:p14="http://schemas.microsoft.com/office/powerpoint/2010/main" val="4090236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Rail privatization (1): </a:t>
            </a:r>
            <a:br>
              <a:rPr lang="en-GB" dirty="0"/>
            </a:br>
            <a:r>
              <a:rPr lang="en-GB" b="1" dirty="0"/>
              <a:t>Japan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Thompson, L. (2003). Changing railway structure and ownership: is anything working?. </a:t>
            </a:r>
            <a:r>
              <a:rPr lang="en-GB" i="1" dirty="0"/>
              <a:t>Transport Reviews</a:t>
            </a:r>
            <a:r>
              <a:rPr lang="en-GB" dirty="0"/>
              <a:t>, </a:t>
            </a:r>
            <a:r>
              <a:rPr lang="en-GB" i="1" dirty="0"/>
              <a:t>23</a:t>
            </a:r>
            <a:r>
              <a:rPr lang="en-GB" dirty="0"/>
              <a:t>(3), 311-355.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8882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Japan rail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rmAutofit/>
          </a:bodyPr>
          <a:lstStyle/>
          <a:p>
            <a:r>
              <a:rPr lang="en-GB" b="1" dirty="0"/>
              <a:t>Passenger</a:t>
            </a:r>
            <a:r>
              <a:rPr lang="en-GB" dirty="0"/>
              <a:t> traffic </a:t>
            </a:r>
            <a:r>
              <a:rPr lang="en-GB" b="1" dirty="0"/>
              <a:t>dominant</a:t>
            </a:r>
          </a:p>
          <a:p>
            <a:r>
              <a:rPr lang="en-GB" b="1" dirty="0"/>
              <a:t>Freight</a:t>
            </a:r>
            <a:r>
              <a:rPr lang="en-GB" dirty="0"/>
              <a:t> rail </a:t>
            </a:r>
            <a:r>
              <a:rPr lang="en-GB" b="1" dirty="0"/>
              <a:t>marginal</a:t>
            </a:r>
            <a:r>
              <a:rPr lang="en-GB" dirty="0"/>
              <a:t> – due to sea traffic</a:t>
            </a:r>
          </a:p>
          <a:p>
            <a:r>
              <a:rPr lang="en-GB" b="1" dirty="0"/>
              <a:t>HSR Shinkansen </a:t>
            </a:r>
            <a:r>
              <a:rPr lang="en-GB" dirty="0"/>
              <a:t>– starting from 1964 on Tokyo-Osaka line; Highly successful – leading to build up of further lines with lower commercial potential</a:t>
            </a:r>
          </a:p>
          <a:p>
            <a:r>
              <a:rPr lang="en-GB" b="1" dirty="0"/>
              <a:t>1980s </a:t>
            </a:r>
            <a:r>
              <a:rPr lang="en-GB" dirty="0"/>
              <a:t>– high indebtness of JNR , overemployment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750544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1986 Reform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en-GB" sz="3500" b="1" dirty="0"/>
              <a:t>Sack of management</a:t>
            </a:r>
          </a:p>
          <a:p>
            <a:r>
              <a:rPr lang="en-GB" sz="3500" b="1" dirty="0"/>
              <a:t>Horizontal separation </a:t>
            </a:r>
            <a:r>
              <a:rPr lang="en-GB" sz="3500" dirty="0"/>
              <a:t>(JR Freight)</a:t>
            </a:r>
          </a:p>
          <a:p>
            <a:r>
              <a:rPr lang="en-GB" sz="3500" b="1" dirty="0"/>
              <a:t>Geographical separation </a:t>
            </a:r>
            <a:r>
              <a:rPr lang="en-GB" sz="3500" dirty="0"/>
              <a:t>(JR East, JR Central a JR West - commercialization, JR Hokkaido, JR Shikoku a JR Kyushu - subsidies)</a:t>
            </a:r>
          </a:p>
          <a:p>
            <a:r>
              <a:rPr lang="en-GB" sz="3500" b="1" dirty="0"/>
              <a:t>Yardstick competition </a:t>
            </a:r>
            <a:r>
              <a:rPr lang="en-GB" sz="3500" dirty="0"/>
              <a:t>– competition on the edges only</a:t>
            </a:r>
          </a:p>
          <a:p>
            <a:r>
              <a:rPr lang="en-GB" sz="3500" b="1" dirty="0"/>
              <a:t>Indebtness solution </a:t>
            </a:r>
            <a:r>
              <a:rPr lang="en-GB" sz="3500" dirty="0"/>
              <a:t>– partial bail-out, partial transfer to JR East, Central and West</a:t>
            </a:r>
          </a:p>
          <a:p>
            <a:r>
              <a:rPr lang="en-GB" sz="3500" b="1" dirty="0"/>
              <a:t>Privatization</a:t>
            </a:r>
            <a:r>
              <a:rPr lang="en-GB" sz="3500" dirty="0"/>
              <a:t>  of JR East, Central and West in 1990s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90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Forms of regulation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noProof="0" dirty="0"/>
              <a:t>Qualitative regulation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Specify the price to be charged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Specify the maximum increase in price allowed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Regulate the (final) price through the tax charged on the good or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Specify the rate of return (profit) to be gained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Through introducing yardstick competition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Specify a minimum frequency</a:t>
            </a:r>
          </a:p>
          <a:p>
            <a:pPr marL="514350" indent="-514350">
              <a:buFont typeface="+mj-lt"/>
              <a:buAutoNum type="arabicPeriod"/>
            </a:pPr>
            <a:r>
              <a:rPr lang="en-GB" noProof="0" dirty="0"/>
              <a:t>Limit market entry</a:t>
            </a:r>
          </a:p>
          <a:p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586950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Geographical separation and yardstick competition 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2118" y="1772816"/>
            <a:ext cx="554308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6743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Between 1987-1991: </a:t>
            </a:r>
            <a:r>
              <a:rPr lang="en-GB" b="1" dirty="0"/>
              <a:t>traffic</a:t>
            </a:r>
            <a:r>
              <a:rPr lang="en-GB" dirty="0"/>
              <a:t> + 20%; </a:t>
            </a:r>
            <a:r>
              <a:rPr lang="en-GB" b="1" dirty="0"/>
              <a:t>employment</a:t>
            </a:r>
            <a:r>
              <a:rPr lang="en-GB" dirty="0"/>
              <a:t> down from 280.000 to 160.000</a:t>
            </a:r>
          </a:p>
          <a:p>
            <a:r>
              <a:rPr lang="en-GB" b="1" dirty="0"/>
              <a:t>Labor productivity</a:t>
            </a:r>
            <a:r>
              <a:rPr lang="en-GB" dirty="0"/>
              <a:t>: +68% between 1985-88 and another +25% between 1988-98</a:t>
            </a:r>
          </a:p>
          <a:p>
            <a:r>
              <a:rPr lang="en-GB" b="1" dirty="0"/>
              <a:t>JR East, Central and West – profitable </a:t>
            </a:r>
            <a:r>
              <a:rPr lang="en-GB" dirty="0"/>
              <a:t>+3 bn income taxes per year (5 bn subsidies to JNR before reform)</a:t>
            </a:r>
          </a:p>
          <a:p>
            <a:r>
              <a:rPr lang="en-GB" b="1" dirty="0"/>
              <a:t>JR Freight an</a:t>
            </a:r>
            <a:r>
              <a:rPr lang="cs-CZ" b="1" dirty="0"/>
              <a:t>d</a:t>
            </a:r>
            <a:r>
              <a:rPr lang="en-GB" b="1" dirty="0"/>
              <a:t> JR Hokkaido, JR Shikoku a JR Kyushu </a:t>
            </a:r>
            <a:r>
              <a:rPr lang="en-GB" dirty="0"/>
              <a:t>– stable traffic, operational subsides</a:t>
            </a:r>
          </a:p>
          <a:p>
            <a:r>
              <a:rPr lang="en-GB" dirty="0"/>
              <a:t>Better </a:t>
            </a:r>
            <a:r>
              <a:rPr lang="en-GB" b="1" dirty="0"/>
              <a:t>quality and responsiveness </a:t>
            </a:r>
            <a:r>
              <a:rPr lang="en-GB" dirty="0"/>
              <a:t>to customers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3508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/>
              <a:t>Successful</a:t>
            </a:r>
            <a:r>
              <a:rPr lang="en-GB" dirty="0"/>
              <a:t> reform/privatization</a:t>
            </a:r>
          </a:p>
          <a:p>
            <a:r>
              <a:rPr lang="en-GB" b="1" dirty="0"/>
              <a:t>Careful planning </a:t>
            </a:r>
            <a:r>
              <a:rPr lang="en-GB" dirty="0"/>
              <a:t>→ expert group → sack of management </a:t>
            </a:r>
          </a:p>
          <a:p>
            <a:r>
              <a:rPr lang="en-GB" b="1" dirty="0"/>
              <a:t>Commercialization</a:t>
            </a:r>
            <a:r>
              <a:rPr lang="en-GB" dirty="0"/>
              <a:t> → breaking monolith into independent market focused companies</a:t>
            </a:r>
          </a:p>
          <a:p>
            <a:r>
              <a:rPr lang="en-GB" dirty="0"/>
              <a:t>Main </a:t>
            </a:r>
            <a:r>
              <a:rPr lang="en-GB" b="1" dirty="0"/>
              <a:t>goals</a:t>
            </a:r>
            <a:r>
              <a:rPr lang="en-GB" dirty="0"/>
              <a:t>: to decrease indebtness and bigness of JNR → stabilization was financially costly</a:t>
            </a:r>
          </a:p>
          <a:p>
            <a:r>
              <a:rPr lang="en-GB" b="1" dirty="0"/>
              <a:t>No competition</a:t>
            </a:r>
            <a:r>
              <a:rPr lang="en-GB" dirty="0"/>
              <a:t>!</a:t>
            </a:r>
          </a:p>
          <a:p>
            <a:r>
              <a:rPr lang="en-GB" dirty="0"/>
              <a:t>More </a:t>
            </a:r>
            <a:r>
              <a:rPr lang="en-GB" b="1" dirty="0"/>
              <a:t>effective structure and incentives</a:t>
            </a:r>
          </a:p>
        </p:txBody>
      </p:sp>
    </p:spTree>
    <p:extLst>
      <p:ext uri="{BB962C8B-B14F-4D97-AF65-F5344CB8AC3E}">
        <p14:creationId xmlns:p14="http://schemas.microsoft.com/office/powerpoint/2010/main" val="21185804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Rail privatization (2):</a:t>
            </a:r>
            <a:br>
              <a:rPr lang="en-GB" dirty="0"/>
            </a:br>
            <a:r>
              <a:rPr lang="en-GB" b="1" dirty="0"/>
              <a:t>New Zealand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Laird, P. G. (2013). Government rail asset sales, and return to the public sector, in New Zealand and Tasmania. </a:t>
            </a:r>
            <a:r>
              <a:rPr lang="en-GB" i="1" dirty="0"/>
              <a:t>Research in Transportation Business &amp; Management</a:t>
            </a:r>
            <a:r>
              <a:rPr lang="en-GB" dirty="0"/>
              <a:t>, </a:t>
            </a:r>
            <a:r>
              <a:rPr lang="en-GB" i="1" dirty="0"/>
              <a:t>6</a:t>
            </a:r>
            <a:r>
              <a:rPr lang="en-GB" dirty="0"/>
              <a:t>, 116-122.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3890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characteristics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Rail primarily oriented towards </a:t>
            </a:r>
            <a:r>
              <a:rPr lang="en-GB" b="1" dirty="0"/>
              <a:t>freight </a:t>
            </a:r>
            <a:r>
              <a:rPr lang="en-GB" dirty="0"/>
              <a:t>traffic</a:t>
            </a:r>
          </a:p>
          <a:p>
            <a:r>
              <a:rPr lang="en-GB" dirty="0"/>
              <a:t>In </a:t>
            </a:r>
            <a:r>
              <a:rPr lang="en-GB" b="1" dirty="0"/>
              <a:t>passenger</a:t>
            </a:r>
            <a:r>
              <a:rPr lang="en-GB" dirty="0"/>
              <a:t> traffic there is important </a:t>
            </a:r>
            <a:r>
              <a:rPr lang="en-GB" b="1" dirty="0"/>
              <a:t>commuting</a:t>
            </a:r>
            <a:r>
              <a:rPr lang="en-GB" dirty="0"/>
              <a:t> to Wellington and Auckland and a few intercity connections</a:t>
            </a:r>
          </a:p>
          <a:p>
            <a:r>
              <a:rPr lang="en-GB" dirty="0"/>
              <a:t>Until 1993 </a:t>
            </a:r>
            <a:r>
              <a:rPr lang="en-GB" b="1" dirty="0"/>
              <a:t>vertically and horizontally integrated </a:t>
            </a:r>
            <a:r>
              <a:rPr lang="en-GB" dirty="0"/>
              <a:t>structure in state ownership</a:t>
            </a:r>
          </a:p>
          <a:p>
            <a:r>
              <a:rPr lang="en-GB" dirty="0"/>
              <a:t>Strong </a:t>
            </a:r>
            <a:r>
              <a:rPr lang="en-GB" b="1" dirty="0"/>
              <a:t>intermodal competition </a:t>
            </a:r>
            <a:r>
              <a:rPr lang="en-GB" dirty="0"/>
              <a:t>and </a:t>
            </a:r>
            <a:r>
              <a:rPr lang="en-GB" b="1" dirty="0"/>
              <a:t>worsening</a:t>
            </a:r>
            <a:r>
              <a:rPr lang="en-GB" dirty="0"/>
              <a:t> economic </a:t>
            </a:r>
            <a:r>
              <a:rPr lang="en-GB" b="1" dirty="0"/>
              <a:t>results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6652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1993 privatization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NZ government in 1993 sold its railway for 400 million USD to consortium of private investors</a:t>
            </a:r>
          </a:p>
          <a:p>
            <a:r>
              <a:rPr lang="en-GB" dirty="0"/>
              <a:t>In the years after privatization, </a:t>
            </a:r>
            <a:r>
              <a:rPr lang="en-GB" b="1" dirty="0"/>
              <a:t>profits rose</a:t>
            </a:r>
            <a:r>
              <a:rPr lang="en-GB" dirty="0"/>
              <a:t>, however not enough to cover costs of capital</a:t>
            </a:r>
          </a:p>
          <a:p>
            <a:r>
              <a:rPr lang="en-GB" b="1" dirty="0"/>
              <a:t>Freight</a:t>
            </a:r>
            <a:r>
              <a:rPr lang="en-GB" dirty="0"/>
              <a:t> traffic </a:t>
            </a:r>
            <a:r>
              <a:rPr lang="en-GB" b="1" dirty="0"/>
              <a:t>rose steadily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04236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/>
              <a:t>Problems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Private owners had </a:t>
            </a:r>
            <a:r>
              <a:rPr lang="en-GB" b="1" dirty="0"/>
              <a:t>increasing problems </a:t>
            </a:r>
            <a:r>
              <a:rPr lang="en-GB" dirty="0"/>
              <a:t>with operations of </a:t>
            </a:r>
            <a:r>
              <a:rPr lang="en-GB" b="1" dirty="0"/>
              <a:t>passenger</a:t>
            </a:r>
            <a:r>
              <a:rPr lang="en-GB" dirty="0"/>
              <a:t> rail transport and in 2002 sold commuter rail network back to government</a:t>
            </a:r>
          </a:p>
          <a:p>
            <a:r>
              <a:rPr lang="en-GB" b="1" dirty="0"/>
              <a:t>Financial problems </a:t>
            </a:r>
            <a:r>
              <a:rPr lang="en-GB" dirty="0"/>
              <a:t>were increasing and in 2004, private owners sold back rail </a:t>
            </a:r>
            <a:r>
              <a:rPr lang="en-GB" b="1" dirty="0"/>
              <a:t>infrastructure</a:t>
            </a:r>
            <a:r>
              <a:rPr lang="en-GB" dirty="0"/>
              <a:t> to NZ state for 1 USD</a:t>
            </a:r>
          </a:p>
          <a:p>
            <a:r>
              <a:rPr lang="en-GB" b="1" dirty="0"/>
              <a:t>NZ government </a:t>
            </a:r>
            <a:r>
              <a:rPr lang="en-GB" dirty="0"/>
              <a:t>agreed to infrastructure investment, however bitter disputes over the level of infra charges emerged</a:t>
            </a:r>
          </a:p>
          <a:p>
            <a:r>
              <a:rPr lang="en-GB" dirty="0"/>
              <a:t>This led to complete purchase of remaining rail enterprise by NZ government for 690 million dollars. What was considered to be </a:t>
            </a:r>
            <a:r>
              <a:rPr lang="en-GB" b="1" dirty="0"/>
              <a:t>highly overpriced purchase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72583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Very problematic privatization in New Zealand (and very similar case in Tasmania) shows </a:t>
            </a:r>
            <a:r>
              <a:rPr lang="en-GB" b="1" dirty="0"/>
              <a:t>dangers </a:t>
            </a:r>
            <a:r>
              <a:rPr lang="en-GB" dirty="0"/>
              <a:t>of rail </a:t>
            </a:r>
            <a:r>
              <a:rPr lang="en-GB" b="1" dirty="0"/>
              <a:t>privatization involving passenge</a:t>
            </a:r>
            <a:r>
              <a:rPr lang="en-GB" dirty="0"/>
              <a:t>r transport</a:t>
            </a:r>
          </a:p>
          <a:p>
            <a:r>
              <a:rPr lang="en-GB" dirty="0"/>
              <a:t>Passenger rail transport in developed countries is usually </a:t>
            </a:r>
            <a:r>
              <a:rPr lang="en-GB" b="1" dirty="0"/>
              <a:t>not </a:t>
            </a:r>
            <a:r>
              <a:rPr lang="en-GB" dirty="0"/>
              <a:t>very </a:t>
            </a:r>
            <a:r>
              <a:rPr lang="en-GB" b="1" dirty="0"/>
              <a:t>profitable</a:t>
            </a:r>
            <a:r>
              <a:rPr lang="en-GB" dirty="0"/>
              <a:t>, </a:t>
            </a:r>
            <a:r>
              <a:rPr lang="en-GB" b="1" dirty="0"/>
              <a:t>however</a:t>
            </a:r>
            <a:r>
              <a:rPr lang="en-GB" dirty="0"/>
              <a:t> politically </a:t>
            </a:r>
            <a:r>
              <a:rPr lang="en-GB" b="1" dirty="0"/>
              <a:t>sensitive</a:t>
            </a:r>
          </a:p>
        </p:txBody>
      </p:sp>
    </p:spTree>
    <p:extLst>
      <p:ext uri="{BB962C8B-B14F-4D97-AF65-F5344CB8AC3E}">
        <p14:creationId xmlns:p14="http://schemas.microsoft.com/office/powerpoint/2010/main" val="445254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/>
              <a:t>Appendix: </a:t>
            </a:r>
            <a:r>
              <a:rPr lang="en-GB" b="1" noProof="0" dirty="0"/>
              <a:t>Regulation and </a:t>
            </a:r>
            <a:r>
              <a:rPr lang="en-GB" b="1" dirty="0"/>
              <a:t>privatization</a:t>
            </a:r>
            <a:endParaRPr lang="en-GB" b="1" noProof="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/>
              <a:t>Based on Ch. Nash (2005) Privatization in Transport</a:t>
            </a:r>
          </a:p>
        </p:txBody>
      </p:sp>
    </p:spTree>
    <p:extLst>
      <p:ext uri="{BB962C8B-B14F-4D97-AF65-F5344CB8AC3E}">
        <p14:creationId xmlns:p14="http://schemas.microsoft.com/office/powerpoint/2010/main" val="38598049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History (1)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noProof="0" dirty="0"/>
              <a:t>1970s</a:t>
            </a:r>
            <a:r>
              <a:rPr lang="en-GB" noProof="0" dirty="0"/>
              <a:t> – in much of the world, transport had become a largely public sector activity</a:t>
            </a:r>
          </a:p>
          <a:p>
            <a:r>
              <a:rPr lang="en-GB" noProof="0" dirty="0"/>
              <a:t>Roads, railways, airports and many ports were </a:t>
            </a:r>
            <a:r>
              <a:rPr lang="en-GB" b="1" noProof="0" dirty="0"/>
              <a:t>publicly owned</a:t>
            </a:r>
          </a:p>
          <a:p>
            <a:r>
              <a:rPr lang="en-GB" noProof="0" dirty="0"/>
              <a:t>Rail most bus and coach </a:t>
            </a:r>
            <a:r>
              <a:rPr lang="en-GB" b="1" noProof="0" dirty="0"/>
              <a:t>services </a:t>
            </a:r>
            <a:r>
              <a:rPr lang="en-GB" noProof="0" dirty="0"/>
              <a:t>and many air services were provided by public sector operators</a:t>
            </a:r>
          </a:p>
          <a:p>
            <a:r>
              <a:rPr lang="en-GB" noProof="0" dirty="0"/>
              <a:t>The one </a:t>
            </a:r>
            <a:r>
              <a:rPr lang="en-GB" b="1" noProof="0" dirty="0"/>
              <a:t>big exception </a:t>
            </a:r>
            <a:r>
              <a:rPr lang="en-GB" noProof="0" dirty="0"/>
              <a:t>to the rule was road haulage</a:t>
            </a:r>
          </a:p>
        </p:txBody>
      </p:sp>
    </p:spTree>
    <p:extLst>
      <p:ext uri="{BB962C8B-B14F-4D97-AF65-F5344CB8AC3E}">
        <p14:creationId xmlns:p14="http://schemas.microsoft.com/office/powerpoint/2010/main" val="177198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12296-6671-F064-6805-F065F2FDA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1) Qualitative regulation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6297C5-62C1-AFBE-0FB6-CD350C64B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Qualitative regulation </a:t>
            </a:r>
            <a:r>
              <a:rPr lang="en-GB" dirty="0"/>
              <a:t>occurs when the regulatory authority intervenes in the market in order to specify minimum criteria that regulate behaviour within the market</a:t>
            </a:r>
          </a:p>
          <a:p>
            <a:r>
              <a:rPr lang="en-GB" b="1" dirty="0"/>
              <a:t>Speed limits </a:t>
            </a:r>
            <a:r>
              <a:rPr lang="en-GB" dirty="0"/>
              <a:t>for all road users</a:t>
            </a:r>
          </a:p>
          <a:p>
            <a:r>
              <a:rPr lang="en-GB" b="1" dirty="0"/>
              <a:t>Minimum criteria </a:t>
            </a:r>
            <a:r>
              <a:rPr lang="en-GB" dirty="0"/>
              <a:t>applied to driver behaviour and vehicle conditions (public transport, road haulage) </a:t>
            </a:r>
          </a:p>
        </p:txBody>
      </p:sp>
    </p:spTree>
    <p:extLst>
      <p:ext uri="{BB962C8B-B14F-4D97-AF65-F5344CB8AC3E}">
        <p14:creationId xmlns:p14="http://schemas.microsoft.com/office/powerpoint/2010/main" val="30422104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History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b="1" noProof="0" dirty="0"/>
              <a:t>1980s </a:t>
            </a:r>
            <a:r>
              <a:rPr lang="en-GB" noProof="0" dirty="0"/>
              <a:t>– transport policy moved progressively in the direction of the </a:t>
            </a:r>
            <a:r>
              <a:rPr lang="en-GB" b="1" noProof="0" dirty="0"/>
              <a:t>market approach </a:t>
            </a:r>
            <a:r>
              <a:rPr lang="en-GB" noProof="0" dirty="0"/>
              <a:t>and widespread privatization of transport operations and sometimes even infrastructure took place</a:t>
            </a:r>
          </a:p>
          <a:p>
            <a:r>
              <a:rPr lang="en-GB" b="1" noProof="0" dirty="0"/>
              <a:t>UK under M. Thatcher </a:t>
            </a:r>
            <a:r>
              <a:rPr lang="en-GB" noProof="0" dirty="0"/>
              <a:t>– deregulation of express coach services in 1980s; deregulation and privatization of most local bus services, privatization of the major airports, ports and British Airways; privatization of rail</a:t>
            </a:r>
          </a:p>
        </p:txBody>
      </p:sp>
    </p:spTree>
    <p:extLst>
      <p:ext uri="{BB962C8B-B14F-4D97-AF65-F5344CB8AC3E}">
        <p14:creationId xmlns:p14="http://schemas.microsoft.com/office/powerpoint/2010/main" val="13444854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Why public ownership?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noProof="0" dirty="0"/>
              <a:t>Natural monopoly </a:t>
            </a:r>
            <a:r>
              <a:rPr lang="en-GB" noProof="0" dirty="0"/>
              <a:t>argument</a:t>
            </a:r>
          </a:p>
          <a:p>
            <a:r>
              <a:rPr lang="en-GB" noProof="0" dirty="0"/>
              <a:t>Transport so </a:t>
            </a:r>
            <a:r>
              <a:rPr lang="en-GB" b="1" noProof="0" dirty="0"/>
              <a:t>fundamental </a:t>
            </a:r>
            <a:r>
              <a:rPr lang="en-GB" noProof="0" dirty="0"/>
              <a:t>that it requires a degree of central planning and control</a:t>
            </a:r>
          </a:p>
          <a:p>
            <a:r>
              <a:rPr lang="en-GB" noProof="0" dirty="0"/>
              <a:t>Large </a:t>
            </a:r>
            <a:r>
              <a:rPr lang="en-GB" b="1" noProof="0" dirty="0"/>
              <a:t>external </a:t>
            </a:r>
            <a:r>
              <a:rPr lang="en-GB" noProof="0" dirty="0"/>
              <a:t>benefits and costs of the transport</a:t>
            </a:r>
          </a:p>
        </p:txBody>
      </p:sp>
    </p:spTree>
    <p:extLst>
      <p:ext uri="{BB962C8B-B14F-4D97-AF65-F5344CB8AC3E}">
        <p14:creationId xmlns:p14="http://schemas.microsoft.com/office/powerpoint/2010/main" val="21608525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What went wrong?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noProof="0" dirty="0"/>
              <a:t>Government</a:t>
            </a:r>
            <a:r>
              <a:rPr lang="en-GB" noProof="0" dirty="0"/>
              <a:t> decision taking may </a:t>
            </a:r>
            <a:r>
              <a:rPr lang="en-GB" b="1" noProof="0" dirty="0"/>
              <a:t>not</a:t>
            </a:r>
            <a:r>
              <a:rPr lang="en-GB" noProof="0" dirty="0"/>
              <a:t> always be </a:t>
            </a:r>
            <a:r>
              <a:rPr lang="en-GB" b="1" noProof="0" dirty="0"/>
              <a:t>competent</a:t>
            </a:r>
            <a:r>
              <a:rPr lang="en-GB" noProof="0" dirty="0"/>
              <a:t> (SR political advantage x LR objectives)</a:t>
            </a:r>
          </a:p>
          <a:p>
            <a:r>
              <a:rPr lang="en-GB" noProof="0" dirty="0"/>
              <a:t>Publicly owned organizations </a:t>
            </a:r>
            <a:r>
              <a:rPr lang="en-GB" b="1" noProof="0" dirty="0"/>
              <a:t>lacked </a:t>
            </a:r>
            <a:r>
              <a:rPr lang="en-GB" noProof="0" dirty="0"/>
              <a:t>strong </a:t>
            </a:r>
            <a:r>
              <a:rPr lang="en-GB" b="1" noProof="0" dirty="0"/>
              <a:t>incentives</a:t>
            </a:r>
            <a:r>
              <a:rPr lang="en-GB" noProof="0" dirty="0"/>
              <a:t> to achieve high quality services at minimum cost</a:t>
            </a:r>
          </a:p>
          <a:p>
            <a:r>
              <a:rPr lang="en-GB" noProof="0" dirty="0"/>
              <a:t>Transport sector has heavy </a:t>
            </a:r>
            <a:r>
              <a:rPr lang="en-GB" b="1" noProof="0" dirty="0"/>
              <a:t>requirements for investment</a:t>
            </a:r>
          </a:p>
        </p:txBody>
      </p:sp>
    </p:spTree>
    <p:extLst>
      <p:ext uri="{BB962C8B-B14F-4D97-AF65-F5344CB8AC3E}">
        <p14:creationId xmlns:p14="http://schemas.microsoft.com/office/powerpoint/2010/main" val="246055552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Is privatization the solution?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noProof="0" dirty="0"/>
              <a:t>Privatization can lead to clear and explicit </a:t>
            </a:r>
            <a:r>
              <a:rPr lang="en-GB" b="1" noProof="0" dirty="0"/>
              <a:t>objectives</a:t>
            </a:r>
            <a:r>
              <a:rPr lang="en-GB" noProof="0" dirty="0"/>
              <a:t>, where operators are motivated by profits </a:t>
            </a:r>
          </a:p>
          <a:p>
            <a:r>
              <a:rPr lang="en-GB" noProof="0" dirty="0"/>
              <a:t>Politicians need to make </a:t>
            </a:r>
            <a:r>
              <a:rPr lang="en-GB" b="1" noProof="0" dirty="0"/>
              <a:t>explicit arrangements</a:t>
            </a:r>
            <a:r>
              <a:rPr lang="en-GB" noProof="0" dirty="0"/>
              <a:t>, through regulation, taxes, or subsidy, to achieve their political and social objectives</a:t>
            </a:r>
          </a:p>
          <a:p>
            <a:r>
              <a:rPr lang="en-GB" noProof="0" dirty="0"/>
              <a:t>Together with </a:t>
            </a:r>
            <a:r>
              <a:rPr lang="en-GB" b="1" noProof="0" dirty="0"/>
              <a:t>hard budget constraint </a:t>
            </a:r>
            <a:r>
              <a:rPr lang="en-GB" noProof="0" dirty="0"/>
              <a:t>and takeover threats should be enough to increase </a:t>
            </a:r>
            <a:r>
              <a:rPr lang="en-GB" b="1" noProof="0" dirty="0"/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32429250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Competition ….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However, privatization has most often been accompanied by action to open up the market to </a:t>
            </a:r>
            <a:r>
              <a:rPr lang="en-GB" b="1" noProof="0" dirty="0"/>
              <a:t>competition</a:t>
            </a:r>
            <a:r>
              <a:rPr lang="en-GB" noProof="0" dirty="0"/>
              <a:t>, by removing regulatory and other barriers to entry</a:t>
            </a:r>
          </a:p>
          <a:p>
            <a:r>
              <a:rPr lang="en-GB" noProof="0" dirty="0"/>
              <a:t>Competition would lead to provision of services and infrastructure at </a:t>
            </a:r>
            <a:r>
              <a:rPr lang="en-GB" b="1" noProof="0" dirty="0"/>
              <a:t>minimum costs </a:t>
            </a:r>
            <a:r>
              <a:rPr lang="en-GB" noProof="0" dirty="0"/>
              <a:t>and </a:t>
            </a:r>
            <a:r>
              <a:rPr lang="en-GB" b="1" noProof="0" dirty="0"/>
              <a:t>maximum innovations</a:t>
            </a:r>
          </a:p>
        </p:txBody>
      </p:sp>
    </p:spTree>
    <p:extLst>
      <p:ext uri="{BB962C8B-B14F-4D97-AF65-F5344CB8AC3E}">
        <p14:creationId xmlns:p14="http://schemas.microsoft.com/office/powerpoint/2010/main" val="10577860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Potential pitfalls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Much of the transport sector was seen as a natural monopoly – competition can lead to loss of </a:t>
            </a:r>
            <a:r>
              <a:rPr lang="en-GB" b="1" noProof="0" dirty="0"/>
              <a:t>economies of density</a:t>
            </a:r>
          </a:p>
          <a:p>
            <a:r>
              <a:rPr lang="en-GB" noProof="0" dirty="0"/>
              <a:t>Technical </a:t>
            </a:r>
            <a:r>
              <a:rPr lang="en-GB" b="1" noProof="0" dirty="0"/>
              <a:t>efficiency</a:t>
            </a:r>
            <a:r>
              <a:rPr lang="en-GB" noProof="0" dirty="0"/>
              <a:t> is likely to be maximized by a </a:t>
            </a:r>
            <a:r>
              <a:rPr lang="en-GB" b="1" noProof="0" dirty="0"/>
              <a:t>competitive</a:t>
            </a:r>
            <a:r>
              <a:rPr lang="en-GB" noProof="0" dirty="0"/>
              <a:t> approach, whereas </a:t>
            </a:r>
            <a:r>
              <a:rPr lang="en-GB" b="1" noProof="0" dirty="0"/>
              <a:t>revenue</a:t>
            </a:r>
            <a:r>
              <a:rPr lang="en-GB" noProof="0" dirty="0"/>
              <a:t> from asset sale is </a:t>
            </a:r>
            <a:r>
              <a:rPr lang="en-GB" b="1" noProof="0" dirty="0"/>
              <a:t>highest</a:t>
            </a:r>
            <a:r>
              <a:rPr lang="en-GB" noProof="0" dirty="0"/>
              <a:t> when the company concerned retains a monopoly</a:t>
            </a:r>
          </a:p>
        </p:txBody>
      </p:sp>
    </p:spTree>
    <p:extLst>
      <p:ext uri="{BB962C8B-B14F-4D97-AF65-F5344CB8AC3E}">
        <p14:creationId xmlns:p14="http://schemas.microsoft.com/office/powerpoint/2010/main" val="14863804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Solution?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noProof="0" dirty="0"/>
              <a:t>Natural monopoly </a:t>
            </a:r>
            <a:r>
              <a:rPr lang="en-GB" noProof="0" dirty="0"/>
              <a:t>confined to the infrastructure, and it is perfectly possible to have competing operators over the same infrastructure.</a:t>
            </a:r>
          </a:p>
          <a:p>
            <a:r>
              <a:rPr lang="en-GB" noProof="0" dirty="0"/>
              <a:t>What about the </a:t>
            </a:r>
            <a:r>
              <a:rPr lang="en-GB" b="1" noProof="0" dirty="0"/>
              <a:t>infrastructure</a:t>
            </a:r>
            <a:r>
              <a:rPr lang="en-GB" noProof="0" dirty="0"/>
              <a:t>?  – privatization, cost-plus regulation, franchising?</a:t>
            </a:r>
          </a:p>
        </p:txBody>
      </p:sp>
    </p:spTree>
    <p:extLst>
      <p:ext uri="{BB962C8B-B14F-4D97-AF65-F5344CB8AC3E}">
        <p14:creationId xmlns:p14="http://schemas.microsoft.com/office/powerpoint/2010/main" val="1911518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E62EF-E4B8-D67F-1D1D-B136674F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2) Specify the price to be charged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CAC9DFC-591E-1CCB-CF57-157B0FE9E1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3480" y="1600200"/>
            <a:ext cx="6037039" cy="4525963"/>
          </a:xfrm>
        </p:spPr>
      </p:pic>
    </p:spTree>
    <p:extLst>
      <p:ext uri="{BB962C8B-B14F-4D97-AF65-F5344CB8AC3E}">
        <p14:creationId xmlns:p14="http://schemas.microsoft.com/office/powerpoint/2010/main" val="321717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CB387-8811-435A-C0FB-EE68E2050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3) Specify the maximum increase in prices allowed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87E96-8AF4-E7FB-61DF-C42C4831B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781128"/>
          </a:xfrm>
        </p:spPr>
        <p:txBody>
          <a:bodyPr>
            <a:normAutofit/>
          </a:bodyPr>
          <a:lstStyle/>
          <a:p>
            <a:r>
              <a:rPr lang="en-GB" dirty="0"/>
              <a:t>Rather than state a specific price, the authority </a:t>
            </a:r>
            <a:r>
              <a:rPr lang="en-GB" b="1" dirty="0"/>
              <a:t>limits</a:t>
            </a:r>
            <a:r>
              <a:rPr lang="en-GB" dirty="0"/>
              <a:t> the extent to which the operator can </a:t>
            </a:r>
            <a:r>
              <a:rPr lang="en-GB" b="1" dirty="0"/>
              <a:t>increase </a:t>
            </a:r>
            <a:r>
              <a:rPr lang="en-GB" dirty="0"/>
              <a:t>the prices over time</a:t>
            </a:r>
          </a:p>
          <a:p>
            <a:r>
              <a:rPr lang="en-GB" dirty="0"/>
              <a:t>In the UK this has normally been done by </a:t>
            </a:r>
            <a:r>
              <a:rPr lang="en-GB" b="1" dirty="0"/>
              <a:t>RPI – X% </a:t>
            </a:r>
            <a:r>
              <a:rPr lang="en-GB" dirty="0"/>
              <a:t>formula (RPI = rate of inflation)</a:t>
            </a:r>
          </a:p>
          <a:p>
            <a:r>
              <a:rPr lang="en-GB" dirty="0"/>
              <a:t>The measure is intended to motivate </a:t>
            </a:r>
            <a:r>
              <a:rPr lang="en-GB" b="1" dirty="0"/>
              <a:t>efficiency improvements</a:t>
            </a:r>
            <a:r>
              <a:rPr lang="en-GB" dirty="0"/>
              <a:t>, as it is only through reducing costs, and not increasing prices that operators can maintain or increase profitability</a:t>
            </a:r>
          </a:p>
        </p:txBody>
      </p:sp>
    </p:spTree>
    <p:extLst>
      <p:ext uri="{BB962C8B-B14F-4D97-AF65-F5344CB8AC3E}">
        <p14:creationId xmlns:p14="http://schemas.microsoft.com/office/powerpoint/2010/main" val="1545525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F51D0-A57A-983E-9690-9D6DC025C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4) Regulate the price through the tax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E1F867-B45C-AB0E-1080-CD17209CB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Varying tax levels can be used to regulate the price in the market</a:t>
            </a:r>
          </a:p>
          <a:p>
            <a:r>
              <a:rPr lang="en-GB" dirty="0"/>
              <a:t>General </a:t>
            </a:r>
            <a:r>
              <a:rPr lang="en-GB" b="1" dirty="0"/>
              <a:t>VAT</a:t>
            </a:r>
            <a:r>
              <a:rPr lang="en-GB" dirty="0"/>
              <a:t> imposed on all goods and services</a:t>
            </a:r>
          </a:p>
          <a:p>
            <a:r>
              <a:rPr lang="en-GB" dirty="0"/>
              <a:t>Additional or specific taxes may be imposed to regulate the price on the market → fuel tax, </a:t>
            </a:r>
            <a:r>
              <a:rPr lang="en-GB" b="1" dirty="0"/>
              <a:t>Pigouvian taxes </a:t>
            </a:r>
            <a:r>
              <a:rPr lang="en-GB" dirty="0"/>
              <a:t>(to correct negative externalities)</a:t>
            </a:r>
          </a:p>
        </p:txBody>
      </p:sp>
    </p:spTree>
    <p:extLst>
      <p:ext uri="{BB962C8B-B14F-4D97-AF65-F5344CB8AC3E}">
        <p14:creationId xmlns:p14="http://schemas.microsoft.com/office/powerpoint/2010/main" val="545833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E32686-957A-FBEC-CBEA-2BBFFC201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5) Specify the rate of return to be gained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57AE26-D3BD-33EA-CB4E-1B1C8DE58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Prices charged by transport operators can be regulated based upon the level of </a:t>
            </a:r>
            <a:r>
              <a:rPr lang="en-GB" b="1" dirty="0"/>
              <a:t>profits</a:t>
            </a:r>
            <a:r>
              <a:rPr lang="en-GB" dirty="0"/>
              <a:t> to be gained</a:t>
            </a:r>
          </a:p>
          <a:p>
            <a:r>
              <a:rPr lang="en-GB" dirty="0"/>
              <a:t>A „</a:t>
            </a:r>
            <a:r>
              <a:rPr lang="en-GB" b="1" dirty="0"/>
              <a:t>reasonable</a:t>
            </a:r>
            <a:r>
              <a:rPr lang="en-GB" dirty="0"/>
              <a:t>“ rate of return may be set and then prices regulated accordingly to achieve this rate of return</a:t>
            </a:r>
          </a:p>
          <a:p>
            <a:r>
              <a:rPr lang="en-GB" dirty="0"/>
              <a:t>Can be applied when we </a:t>
            </a:r>
            <a:r>
              <a:rPr lang="en-GB" b="1" dirty="0"/>
              <a:t>know demand </a:t>
            </a:r>
            <a:r>
              <a:rPr lang="en-GB" dirty="0"/>
              <a:t>precisely and the only variation in revenues will be due to change in prices</a:t>
            </a:r>
          </a:p>
          <a:p>
            <a:r>
              <a:rPr lang="en-GB" dirty="0"/>
              <a:t>How to deal with </a:t>
            </a:r>
            <a:r>
              <a:rPr lang="en-GB" b="1" dirty="0"/>
              <a:t>efficiency gains</a:t>
            </a:r>
            <a:r>
              <a:rPr lang="en-GB" dirty="0"/>
              <a:t>? → if they are not taken into account, there will be higher rates of profit</a:t>
            </a:r>
          </a:p>
          <a:p>
            <a:r>
              <a:rPr lang="en-GB" dirty="0"/>
              <a:t>Example: Case – </a:t>
            </a:r>
            <a:r>
              <a:rPr lang="en-GB" b="1" dirty="0"/>
              <a:t>Network Rail</a:t>
            </a:r>
          </a:p>
        </p:txBody>
      </p:sp>
    </p:spTree>
    <p:extLst>
      <p:ext uri="{BB962C8B-B14F-4D97-AF65-F5344CB8AC3E}">
        <p14:creationId xmlns:p14="http://schemas.microsoft.com/office/powerpoint/2010/main" val="210072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3121</Words>
  <Application>Microsoft Office PowerPoint</Application>
  <PresentationFormat>Předvádění na obrazovce (4:3)</PresentationFormat>
  <Paragraphs>214</Paragraphs>
  <Slides>56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59" baseType="lpstr">
      <vt:lpstr>Arial</vt:lpstr>
      <vt:lpstr>Calibri</vt:lpstr>
      <vt:lpstr>Motiv systému Office</vt:lpstr>
      <vt:lpstr>7. REGULATION AND OWNERSHIP</vt:lpstr>
      <vt:lpstr>Introduction</vt:lpstr>
      <vt:lpstr>Government control</vt:lpstr>
      <vt:lpstr>Forms of regulation</vt:lpstr>
      <vt:lpstr>1) Qualitative regulation</vt:lpstr>
      <vt:lpstr>2) Specify the price to be charged</vt:lpstr>
      <vt:lpstr>3) Specify the maximum increase in prices allowed</vt:lpstr>
      <vt:lpstr>4) Regulate the price through the tax</vt:lpstr>
      <vt:lpstr>5) Specify the rate of return to be gained</vt:lpstr>
      <vt:lpstr>6) Through introducing yardstick competition</vt:lpstr>
      <vt:lpstr>7) Specify minimum frequency</vt:lpstr>
      <vt:lpstr>8) Limit market entry</vt:lpstr>
      <vt:lpstr>The rationale for the regulation (1)</vt:lpstr>
      <vt:lpstr>The rationale for the regulation (2)</vt:lpstr>
      <vt:lpstr>The drawbacks of economic regulation (1)</vt:lpstr>
      <vt:lpstr>The drawbacks of economic regulation (2)</vt:lpstr>
      <vt:lpstr>Case: The practicalities of industry regulation – regulating the British railway infrastructure provider</vt:lpstr>
      <vt:lpstr>Introduction</vt:lpstr>
      <vt:lpstr>British rail reform</vt:lpstr>
      <vt:lpstr>Regulation</vt:lpstr>
      <vt:lpstr>Prezentace aplikace PowerPoint</vt:lpstr>
      <vt:lpstr>Regulatory challenges</vt:lpstr>
      <vt:lpstr>Problems</vt:lpstr>
      <vt:lpstr>Lessons</vt:lpstr>
      <vt:lpstr>OWNERSHIP</vt:lpstr>
      <vt:lpstr>Discussion question – to heat up</vt:lpstr>
      <vt:lpstr>Reasons for the public ownership of transport assets (1)</vt:lpstr>
      <vt:lpstr>Reasons for the public ownership of transport assets (2)</vt:lpstr>
      <vt:lpstr>Reasons for reform</vt:lpstr>
      <vt:lpstr>Prezentace aplikace PowerPoint</vt:lpstr>
      <vt:lpstr>Case: The move away from control through ownership to control through regulation in public transit markets</vt:lpstr>
      <vt:lpstr>London</vt:lpstr>
      <vt:lpstr>London (2)</vt:lpstr>
      <vt:lpstr>Helsinki</vt:lpstr>
      <vt:lpstr>Swedish rail (1)</vt:lpstr>
      <vt:lpstr>Swedish rail (2)</vt:lpstr>
      <vt:lpstr>Rail privatization (1):  Japan</vt:lpstr>
      <vt:lpstr>Japan rail</vt:lpstr>
      <vt:lpstr>1986 Reform</vt:lpstr>
      <vt:lpstr>Geographical separation and yardstick competition </vt:lpstr>
      <vt:lpstr>Results</vt:lpstr>
      <vt:lpstr>Assessment</vt:lpstr>
      <vt:lpstr>Rail privatization (2): New Zealand</vt:lpstr>
      <vt:lpstr>General characteristics</vt:lpstr>
      <vt:lpstr>1993 privatization</vt:lpstr>
      <vt:lpstr>Problems</vt:lpstr>
      <vt:lpstr>Lessons</vt:lpstr>
      <vt:lpstr>Appendix: Regulation and privatization</vt:lpstr>
      <vt:lpstr>History (1) </vt:lpstr>
      <vt:lpstr>History (2)</vt:lpstr>
      <vt:lpstr>Why public ownership?</vt:lpstr>
      <vt:lpstr>What went wrong?</vt:lpstr>
      <vt:lpstr>Is privatization the solution?</vt:lpstr>
      <vt:lpstr>Competition …. ?</vt:lpstr>
      <vt:lpstr>Potential pitfalls</vt:lpstr>
      <vt:lpstr>Solution?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OWNERSHIP</dc:title>
  <dc:creator>Tomes Zdenek</dc:creator>
  <cp:lastModifiedBy>Zdeněk Tomeš</cp:lastModifiedBy>
  <cp:revision>49</cp:revision>
  <cp:lastPrinted>2018-10-16T06:34:20Z</cp:lastPrinted>
  <dcterms:created xsi:type="dcterms:W3CDTF">2018-01-02T08:53:50Z</dcterms:created>
  <dcterms:modified xsi:type="dcterms:W3CDTF">2023-08-25T15:47:31Z</dcterms:modified>
</cp:coreProperties>
</file>