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p:txBody>
          <a:bodyPr/>
          <a:lstStyle/>
          <a:p>
            <a:r>
              <a:rPr lang="en-US" sz="2400" dirty="0" smtClean="0">
                <a:latin typeface="Verdana" pitchFamily="34" charset="0"/>
              </a:rPr>
              <a:t>Accounting (Basics) - Lecture </a:t>
            </a:r>
            <a:r>
              <a:rPr lang="ru-RU" sz="2400" dirty="0" smtClean="0">
                <a:latin typeface="Verdana" pitchFamily="34" charset="0"/>
              </a:rPr>
              <a:t>6</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Inventories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disclose the following:</a:t>
            </a:r>
          </a:p>
          <a:p>
            <a:pPr marL="1027113" indent="-457200" defTabSz="1258888">
              <a:buSzPct val="75000"/>
              <a:buFont typeface="+mj-lt"/>
              <a:buAutoNum type="alphaLcParenR"/>
            </a:pPr>
            <a:r>
              <a:rPr lang="en-US" sz="2000" dirty="0" smtClean="0"/>
              <a:t>the </a:t>
            </a:r>
            <a:r>
              <a:rPr lang="en-US" sz="2000" b="1" dirty="0" smtClean="0"/>
              <a:t>accounting policies</a:t>
            </a:r>
            <a:r>
              <a:rPr lang="en-US" sz="2000" dirty="0" smtClean="0"/>
              <a:t> adopted in measuring inventories, including the </a:t>
            </a:r>
            <a:r>
              <a:rPr lang="en-US" sz="2000" b="1" dirty="0" smtClean="0"/>
              <a:t>cost formula </a:t>
            </a:r>
            <a:r>
              <a:rPr lang="en-US" sz="2000" dirty="0" smtClean="0"/>
              <a:t>used.</a:t>
            </a:r>
          </a:p>
          <a:p>
            <a:pPr marL="1027113" indent="-457200" defTabSz="1258888">
              <a:buSzPct val="75000"/>
              <a:buFont typeface="+mj-lt"/>
              <a:buAutoNum type="alphaLcParenR"/>
            </a:pPr>
            <a:r>
              <a:rPr lang="en-US" sz="2000" dirty="0" smtClean="0"/>
              <a:t>the total </a:t>
            </a:r>
            <a:r>
              <a:rPr lang="en-US" sz="2000" b="1" dirty="0" smtClean="0"/>
              <a:t>carrying amount of inventories </a:t>
            </a:r>
            <a:r>
              <a:rPr lang="en-US" sz="2000" dirty="0" smtClean="0"/>
              <a:t>and the carrying amount in classifications appropriate to the entity.</a:t>
            </a:r>
          </a:p>
          <a:p>
            <a:pPr marL="1027113" indent="-457200" defTabSz="1258888">
              <a:buSzPct val="75000"/>
              <a:buFont typeface="+mj-lt"/>
              <a:buAutoNum type="alphaLcParenR"/>
            </a:pPr>
            <a:r>
              <a:rPr lang="en-US" sz="2000" dirty="0" smtClean="0"/>
              <a:t>the </a:t>
            </a:r>
            <a:r>
              <a:rPr lang="en-US" sz="2000" b="1" dirty="0" smtClean="0"/>
              <a:t>amount of inventories recognized as an expense </a:t>
            </a:r>
            <a:r>
              <a:rPr lang="en-US" sz="2000" dirty="0" smtClean="0"/>
              <a:t>during the period.</a:t>
            </a:r>
          </a:p>
          <a:p>
            <a:pPr marL="1027113" indent="-457200" defTabSz="1258888">
              <a:buSzPct val="75000"/>
              <a:buFont typeface="+mj-lt"/>
              <a:buAutoNum type="alphaLcParenR"/>
            </a:pPr>
            <a:r>
              <a:rPr lang="en-US" sz="2000" b="1" dirty="0" smtClean="0"/>
              <a:t>impairment losses </a:t>
            </a:r>
            <a:r>
              <a:rPr lang="en-US" sz="2000" dirty="0" smtClean="0"/>
              <a:t>recognized or reversed in profit or loss in accordance with Section “Impairment of Assets”.</a:t>
            </a:r>
          </a:p>
          <a:p>
            <a:pPr marL="1027113" indent="-457200" defTabSz="1258888">
              <a:buSzPct val="75000"/>
              <a:buFont typeface="+mj-lt"/>
              <a:buAutoNum type="alphaLcParenR"/>
            </a:pPr>
            <a:r>
              <a:rPr lang="en-US" sz="2000" dirty="0" smtClean="0"/>
              <a:t>the </a:t>
            </a:r>
            <a:r>
              <a:rPr lang="en-US" sz="2000" b="1" dirty="0" smtClean="0"/>
              <a:t>total carrying amount of inventories pledged as security for liabilities.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Measurement of inventories</a:t>
            </a:r>
          </a:p>
          <a:p>
            <a:r>
              <a:rPr lang="en-US" sz="2000" dirty="0" smtClean="0"/>
              <a:t>Impairment of inventories</a:t>
            </a:r>
          </a:p>
          <a:p>
            <a:r>
              <a:rPr lang="en-US" sz="2000" dirty="0" smtClean="0"/>
              <a:t>Recognition as an expense</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4530725"/>
          </a:xfrm>
        </p:spPr>
        <p:txBody>
          <a:bodyPr/>
          <a:lstStyle/>
          <a:p>
            <a:r>
              <a:rPr lang="en-US" sz="2000" dirty="0" smtClean="0"/>
              <a:t>An entity shall measure inventories </a:t>
            </a:r>
            <a:r>
              <a:rPr lang="en-US" sz="2000" b="1" dirty="0" smtClean="0"/>
              <a:t>at the lower of cost and estimated selling price less costs to complete and sell.</a:t>
            </a:r>
          </a:p>
          <a:p>
            <a:r>
              <a:rPr lang="en-US" sz="2000" b="1" dirty="0" smtClean="0"/>
              <a:t>An entity shall include </a:t>
            </a:r>
            <a:r>
              <a:rPr lang="en-US" sz="2000" dirty="0" smtClean="0"/>
              <a:t>in the cost of inventories </a:t>
            </a:r>
            <a:r>
              <a:rPr lang="en-US" sz="2000" b="1" dirty="0" smtClean="0"/>
              <a:t>all costs of purchase, costs of conversion and other costs incurred in bringing the inventories to their present location and condition.</a:t>
            </a:r>
          </a:p>
          <a:p>
            <a:r>
              <a:rPr lang="en-US" sz="2000" dirty="0" smtClean="0"/>
              <a:t>The </a:t>
            </a:r>
            <a:r>
              <a:rPr lang="en-US" sz="2000" b="1" dirty="0" smtClean="0"/>
              <a:t>costs of purchase </a:t>
            </a:r>
            <a:r>
              <a:rPr lang="en-US" sz="2000" dirty="0" smtClean="0"/>
              <a:t>of inventories comprise the </a:t>
            </a:r>
            <a:r>
              <a:rPr lang="en-US" sz="2000" b="1" dirty="0" smtClean="0"/>
              <a:t>purchase price, import duties and other taxes, and transport, handling and other costs directly attributable to the acquisition of finished goods, materials and services. Trade discounts, rebates and other similar items are deducted from the costs of purchase.</a:t>
            </a:r>
          </a:p>
          <a:p>
            <a:r>
              <a:rPr lang="en-US" sz="2000" dirty="0" smtClean="0"/>
              <a:t>The </a:t>
            </a:r>
            <a:r>
              <a:rPr lang="en-US" sz="2000" b="1" dirty="0" smtClean="0"/>
              <a:t>costs of conversion </a:t>
            </a:r>
            <a:r>
              <a:rPr lang="en-US" sz="2000" dirty="0" smtClean="0"/>
              <a:t>of inventories include </a:t>
            </a:r>
            <a:r>
              <a:rPr lang="en-US" sz="2000" b="1" dirty="0" smtClean="0"/>
              <a:t>costs directly related to the units of production, such as direct labor</a:t>
            </a:r>
            <a:r>
              <a:rPr lang="en-US" sz="2000" dirty="0" smtClean="0"/>
              <a:t>. They also include a </a:t>
            </a:r>
            <a:r>
              <a:rPr lang="en-US" sz="2000" b="1" dirty="0" smtClean="0"/>
              <a:t>systematic allocation of fixed and variable production overheads</a:t>
            </a:r>
            <a:r>
              <a:rPr lang="en-US" sz="2000" dirty="0" smtClean="0"/>
              <a:t> that are incurred in converting materials into finished goods. </a:t>
            </a:r>
            <a:r>
              <a:rPr lang="en-US" sz="2000" b="1" dirty="0" smtClean="0"/>
              <a:t>Fixed production overheads </a:t>
            </a:r>
            <a:r>
              <a:rPr lang="en-US" sz="2000" dirty="0" smtClean="0"/>
              <a:t>are those indirect costs of production that </a:t>
            </a:r>
            <a:r>
              <a:rPr lang="en-US" sz="2000" b="1" dirty="0" smtClean="0"/>
              <a:t>remain relatively constant regardless of the volume of production, </a:t>
            </a:r>
            <a:endParaRPr lang="en-US" b="1"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715000"/>
          </a:xfrm>
        </p:spPr>
        <p:txBody>
          <a:bodyPr/>
          <a:lstStyle/>
          <a:p>
            <a:pPr indent="1588">
              <a:buNone/>
            </a:pPr>
            <a:r>
              <a:rPr lang="en-US" sz="2000" dirty="0" smtClean="0"/>
              <a:t>such as </a:t>
            </a:r>
            <a:r>
              <a:rPr lang="en-US" sz="2000" b="1" dirty="0" smtClean="0"/>
              <a:t>depreciation and maintenance </a:t>
            </a:r>
            <a:r>
              <a:rPr lang="en-US" sz="2000" dirty="0" smtClean="0"/>
              <a:t>of factory buildings and equipment, and the </a:t>
            </a:r>
            <a:r>
              <a:rPr lang="en-US" sz="2000" b="1" dirty="0" smtClean="0"/>
              <a:t>cost of factory management and administration</a:t>
            </a:r>
            <a:r>
              <a:rPr lang="en-US" sz="2000" dirty="0" smtClean="0"/>
              <a:t>. </a:t>
            </a:r>
            <a:r>
              <a:rPr lang="en-US" sz="2000" b="1" dirty="0" smtClean="0"/>
              <a:t>Variable production overheads </a:t>
            </a:r>
            <a:r>
              <a:rPr lang="en-US" sz="2000" dirty="0" smtClean="0"/>
              <a:t>are those </a:t>
            </a:r>
            <a:r>
              <a:rPr lang="en-US" sz="2000" b="1" dirty="0" smtClean="0"/>
              <a:t>indirect costs of production that vary directly, or nearly directly, with the volume of production</a:t>
            </a:r>
            <a:r>
              <a:rPr lang="en-US" sz="2000" dirty="0" smtClean="0"/>
              <a:t>, such as </a:t>
            </a:r>
            <a:r>
              <a:rPr lang="en-US" sz="2000" b="1" dirty="0" smtClean="0"/>
              <a:t>indirect materials and indirect labor.</a:t>
            </a:r>
          </a:p>
          <a:p>
            <a:r>
              <a:rPr lang="en-US" sz="2000" dirty="0" smtClean="0"/>
              <a:t>An entity shall </a:t>
            </a:r>
            <a:r>
              <a:rPr lang="en-US" sz="2000" b="1" dirty="0" smtClean="0"/>
              <a:t>allocate fixed production overheads to the costs of conversion on the basis of the normal capacity of the production facilities. </a:t>
            </a:r>
            <a:r>
              <a:rPr lang="en-US" sz="2000" dirty="0" smtClean="0"/>
              <a:t>The </a:t>
            </a:r>
            <a:r>
              <a:rPr lang="en-US" sz="2000" b="1" dirty="0" smtClean="0"/>
              <a:t>actual level of production </a:t>
            </a:r>
            <a:r>
              <a:rPr lang="en-US" sz="2000" dirty="0" smtClean="0"/>
              <a:t>may be used if it approximates normal capacity. </a:t>
            </a:r>
            <a:r>
              <a:rPr lang="en-US" sz="2000" b="1" dirty="0" smtClean="0"/>
              <a:t>The amount of fixed overhead allocated to each unit of production is not increased as a consequence of low production or idle plant</a:t>
            </a:r>
            <a:r>
              <a:rPr lang="en-US" sz="2000" dirty="0" smtClean="0"/>
              <a:t>. </a:t>
            </a:r>
            <a:r>
              <a:rPr lang="en-US" sz="2000" b="1" dirty="0" smtClean="0"/>
              <a:t>Unallocated overheads are recognized as an expense</a:t>
            </a:r>
            <a:r>
              <a:rPr lang="en-US" sz="2000" dirty="0" smtClean="0"/>
              <a:t> in the period in which they are incurred. In periods of </a:t>
            </a:r>
            <a:r>
              <a:rPr lang="en-US" sz="2000" b="1" dirty="0" smtClean="0"/>
              <a:t>abnormally high production</a:t>
            </a:r>
            <a:r>
              <a:rPr lang="en-US" sz="2000" dirty="0" smtClean="0"/>
              <a:t>, the amount of </a:t>
            </a:r>
            <a:r>
              <a:rPr lang="en-US" sz="2000" b="1" dirty="0" smtClean="0"/>
              <a:t>fixed overhead allocated to each unit of production is decreased so that inventories are not measured above cost. Variable production overheads are allocated to each unit of production on the basis of the actual use of the production facilities</a:t>
            </a:r>
            <a:r>
              <a:rPr lang="en-US" sz="2000" dirty="0" smtClean="0"/>
              <a:t>.</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4530725"/>
          </a:xfrm>
        </p:spPr>
        <p:txBody>
          <a:bodyPr/>
          <a:lstStyle/>
          <a:p>
            <a:r>
              <a:rPr lang="en-US" sz="2000" b="1" dirty="0" smtClean="0"/>
              <a:t>A production process may result in more than one product being produced simultaneously </a:t>
            </a:r>
            <a:r>
              <a:rPr lang="en-US" sz="2000" dirty="0" smtClean="0"/>
              <a:t>(i.e. product and by-product). When the costs of raw materials or conversion of each product are not separately identifiable, an entity shall </a:t>
            </a:r>
            <a:r>
              <a:rPr lang="en-US" sz="2000" b="1" dirty="0" smtClean="0"/>
              <a:t>allocate them between the products on a rational and consistent basis</a:t>
            </a:r>
            <a:r>
              <a:rPr lang="en-US" sz="2000" dirty="0" smtClean="0"/>
              <a:t>. Most by-products, by their nature, are </a:t>
            </a:r>
            <a:r>
              <a:rPr lang="en-US" sz="2000" b="1" dirty="0" smtClean="0"/>
              <a:t>immaterial</a:t>
            </a:r>
            <a:r>
              <a:rPr lang="en-US" sz="2000" dirty="0" smtClean="0"/>
              <a:t>. When this is the case, the entity shall measure them at </a:t>
            </a:r>
            <a:r>
              <a:rPr lang="en-US" sz="2000" b="1" dirty="0" smtClean="0"/>
              <a:t>selling price less costs to complete and sell and deduct this amount from the cost of the main product</a:t>
            </a:r>
            <a:r>
              <a:rPr lang="en-US" sz="2000" dirty="0" smtClean="0"/>
              <a:t>. As a result, </a:t>
            </a:r>
            <a:r>
              <a:rPr lang="en-US" sz="2000" b="1" dirty="0" smtClean="0"/>
              <a:t>the carrying amount of the main product is not materially different from its cost.</a:t>
            </a:r>
          </a:p>
          <a:p>
            <a:r>
              <a:rPr lang="en-US" sz="2000" dirty="0" smtClean="0"/>
              <a:t>An entity shall include other costs in the cost of inventories only to the extent that they are incurred in bringing the inventories to their present location and condition.</a:t>
            </a:r>
          </a:p>
          <a:p>
            <a:r>
              <a:rPr lang="en-US" sz="2000" b="1" dirty="0" smtClean="0"/>
              <a:t>Examples of costs excluded from the cost of inventories and recognized as expenses are abnormal amounts of wasted materials, labor or other production costs, storage costs, unless those costs are necessary during the production process before a further production stage</a:t>
            </a:r>
            <a:r>
              <a:rPr lang="en-US" sz="2000" dirty="0" smtClean="0"/>
              <a:t> etc.</a:t>
            </a:r>
            <a:endParaRPr lang="en-US" sz="2000"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84275"/>
            <a:ext cx="8229600" cy="4530725"/>
          </a:xfrm>
        </p:spPr>
        <p:txBody>
          <a:bodyPr/>
          <a:lstStyle/>
          <a:p>
            <a:r>
              <a:rPr lang="en-US" sz="2000" b="1" dirty="0" smtClean="0"/>
              <a:t>To the extent that service providers have inventories</a:t>
            </a:r>
            <a:r>
              <a:rPr lang="en-US" sz="2000" dirty="0" smtClean="0"/>
              <a:t>, they measure them at the costs of their production. </a:t>
            </a:r>
            <a:r>
              <a:rPr lang="en-US" sz="2000" b="1" dirty="0" smtClean="0"/>
              <a:t>These costs consist primarily of the labor and other costs of personnel directly engaged in providing the service, including supervisory personnel, and attributable overheads</a:t>
            </a:r>
            <a:r>
              <a:rPr lang="en-US" sz="2000" dirty="0" smtClean="0"/>
              <a:t>. </a:t>
            </a:r>
            <a:r>
              <a:rPr lang="en-US" sz="2000" b="1" dirty="0" smtClean="0"/>
              <a:t>Labor and other costs relating to sales and general administrative personnel are not included but are recognized as expenses </a:t>
            </a:r>
            <a:r>
              <a:rPr lang="en-US" sz="2000" dirty="0" smtClean="0"/>
              <a:t>in the period in which they are incurred. The cost of inventories of a service provider does not include profit margins or non-attributable overheads that are often factored into prices charged by service providers.</a:t>
            </a:r>
          </a:p>
          <a:p>
            <a:r>
              <a:rPr lang="en-US" sz="2000" b="1" dirty="0" smtClean="0"/>
              <a:t>An entity may use techniques such as the standard cost method, the retail method or most recent purchase price for measuring the cost of inventories if the result approximates cost. </a:t>
            </a:r>
            <a:r>
              <a:rPr lang="en-US" sz="2000" dirty="0" smtClean="0"/>
              <a:t>Standard costs take into account normal levels of materials and supplies, labor, efficiency and capacity utilization. They are regularly reviewed and, if necessary, revised in the light of current conditions. The retail method measures cost by reducing the sales value of the inventory by the appropriate percentage gross margin.</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Measurement of inventories</a:t>
            </a:r>
            <a:endParaRPr lang="en-US" sz="4000" dirty="0"/>
          </a:p>
        </p:txBody>
      </p:sp>
      <p:sp>
        <p:nvSpPr>
          <p:cNvPr id="3" name="Содержимое 2"/>
          <p:cNvSpPr>
            <a:spLocks noGrp="1"/>
          </p:cNvSpPr>
          <p:nvPr>
            <p:ph idx="1"/>
          </p:nvPr>
        </p:nvSpPr>
        <p:spPr/>
        <p:txBody>
          <a:bodyPr/>
          <a:lstStyle/>
          <a:p>
            <a:r>
              <a:rPr lang="en-US" sz="2000" b="1" dirty="0" smtClean="0"/>
              <a:t>An entity shall measure the cost of inventories, other than costs of purchase, by using the first-in, first-out (FIFO) or weighted average cost formula. An entity shall use the same cost formula for all inventories having a similar nature and use to the entity. </a:t>
            </a:r>
            <a:r>
              <a:rPr lang="en-US" sz="2000" dirty="0" smtClean="0"/>
              <a:t>For inventories with a different nature or use, different cost formulas may be justified. </a:t>
            </a:r>
            <a:r>
              <a:rPr lang="en-US" sz="2000" b="1" dirty="0" smtClean="0"/>
              <a:t>The last-in, first-out method (LIFO) is not permitted by this IFRS.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should assess at the end of each reporting period whether any inventories are impaired, i.e. the </a:t>
            </a:r>
            <a:r>
              <a:rPr lang="en-US" sz="2000" b="1" dirty="0" smtClean="0"/>
              <a:t>carrying amount is not fully recoverable (e.g. because of damage, obsolescence or declining selling prices). </a:t>
            </a:r>
            <a:r>
              <a:rPr lang="en-US" sz="2000" dirty="0" smtClean="0"/>
              <a:t>If an item (or group of items) of inventory is impaired</a:t>
            </a:r>
            <a:r>
              <a:rPr lang="en-US" sz="2000" b="1" dirty="0" smtClean="0"/>
              <a:t>, the entity is required to measure the inventory at its selling price less costs to complete and sell, and to recognize an impairment loss. </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 as an expense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When inventories are sold, the entity shall recognize the carrying amount of those inventories as an expense in the period in which the related revenue is recognized.</a:t>
            </a:r>
            <a:endParaRPr lang="en-US" sz="2000" dirty="0" smtClean="0"/>
          </a:p>
          <a:p>
            <a:r>
              <a:rPr lang="en-US" sz="2000" dirty="0" smtClean="0"/>
              <a:t>Some inventories may be allocated to other asset accounts, for example, inventory used as a component of self-constructed property, plant or equipment. Inventories allocated to another asset in this way are accounted for subsequently in accordance with the section of these IFRS relevant to that type of asset.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89</TotalTime>
  <Words>1135</Words>
  <Application>Microsoft Office PowerPoint</Application>
  <PresentationFormat>Экран (4:3)</PresentationFormat>
  <Paragraphs>53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Тема1</vt:lpstr>
      <vt:lpstr>Accounting (Basics) - Lecture 6  Inventories</vt:lpstr>
      <vt:lpstr>Contents</vt:lpstr>
      <vt:lpstr>Measurement of inventories</vt:lpstr>
      <vt:lpstr>Measurement of inventories</vt:lpstr>
      <vt:lpstr>Measurement of inventories</vt:lpstr>
      <vt:lpstr>Measurement of inventories</vt:lpstr>
      <vt:lpstr>Measurement of inventories</vt:lpstr>
      <vt:lpstr>Impairment of inventories</vt:lpstr>
      <vt:lpstr>Recognition as an expense</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18</cp:revision>
  <dcterms:created xsi:type="dcterms:W3CDTF">2014-08-29T06:21:19Z</dcterms:created>
  <dcterms:modified xsi:type="dcterms:W3CDTF">2015-10-25T19:53:04Z</dcterms:modified>
</cp:coreProperties>
</file>