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1070B-5431-42E1-9D6D-50866870B8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26CBE92-B04E-480D-BE33-998963C737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EF74F0-F873-4D41-B080-415F54E92C10}"/>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5" name="Footer Placeholder 4">
            <a:extLst>
              <a:ext uri="{FF2B5EF4-FFF2-40B4-BE49-F238E27FC236}">
                <a16:creationId xmlns:a16="http://schemas.microsoft.com/office/drawing/2014/main" id="{36B8E844-FA83-4370-9D4B-31E574327C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0ABA0C-F0C0-4A13-B995-0E820832B4BA}"/>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4071174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EDD17-9C15-47B1-90BE-3758B2E4858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72D840-BE19-4514-B81B-FB2CD0A8E6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484AD0-896D-4616-A976-66DF38EC84E3}"/>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5" name="Footer Placeholder 4">
            <a:extLst>
              <a:ext uri="{FF2B5EF4-FFF2-40B4-BE49-F238E27FC236}">
                <a16:creationId xmlns:a16="http://schemas.microsoft.com/office/drawing/2014/main" id="{45FB4547-4FC7-4824-A46F-C36353BEFC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3E96AC-4081-4238-A016-7848DD6BBB2D}"/>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157724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2BAEB1-51DD-4879-9038-C3E0608FDC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BCA30A-EFF9-4A73-8F0B-838DEDFC89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BA0251-766A-4D53-A0FC-7CBF44F355F1}"/>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5" name="Footer Placeholder 4">
            <a:extLst>
              <a:ext uri="{FF2B5EF4-FFF2-40B4-BE49-F238E27FC236}">
                <a16:creationId xmlns:a16="http://schemas.microsoft.com/office/drawing/2014/main" id="{9766FA68-E84B-4FE4-A83C-C1DFCBA20B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33E08C-EE5B-4438-8266-A8065E3AB8F7}"/>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3860608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D2F57-95FC-4D97-AE77-EFD70A4BDA2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A9156D-AA8E-432F-BA97-6B6302B297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024E39-ABF0-4CE9-AD27-7CFE96833D9B}"/>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5" name="Footer Placeholder 4">
            <a:extLst>
              <a:ext uri="{FF2B5EF4-FFF2-40B4-BE49-F238E27FC236}">
                <a16:creationId xmlns:a16="http://schemas.microsoft.com/office/drawing/2014/main" id="{FE165258-B7F4-4297-BD0E-A5DDA80EB6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FDBC3D-D997-4070-B0DF-316DDEC2CE65}"/>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563186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C1680-E237-4250-8C5C-291FB46630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8928A33-F195-49B7-9BE6-14A43FFD11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182CF8-2656-4F79-A838-01D9E63DF0EF}"/>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5" name="Footer Placeholder 4">
            <a:extLst>
              <a:ext uri="{FF2B5EF4-FFF2-40B4-BE49-F238E27FC236}">
                <a16:creationId xmlns:a16="http://schemas.microsoft.com/office/drawing/2014/main" id="{5493B0C7-F89C-440A-8BCB-758E06A228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C91DD8-8C7F-4349-9D5F-66345033BA87}"/>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336669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6F2C7-5D96-4B44-BE47-E2AFFE7640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49229F-0AB6-4861-AB65-D9CBFB7BB9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72A6A1C-4646-4FE6-806E-F24A603061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5BDB93C-EFE8-4977-8609-FEBCA26CC24F}"/>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6" name="Footer Placeholder 5">
            <a:extLst>
              <a:ext uri="{FF2B5EF4-FFF2-40B4-BE49-F238E27FC236}">
                <a16:creationId xmlns:a16="http://schemas.microsoft.com/office/drawing/2014/main" id="{BAD46D2B-9103-4003-AE9D-8E27CC0B668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22C318-E063-42AD-97B2-5E2A3885AA8B}"/>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2522820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AB6DA-DA5E-437A-97E9-702F17AB650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FB9A45-0814-48EE-A187-872971ED9B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97A72A-9C72-4CD4-B371-590B2E4672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34ADC73-E8F9-4C70-B9A3-329C190A98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DB1267-9356-4868-A208-0DD834F105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7AF7D5D-67EA-4E23-88B8-539B6C1ECC69}"/>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8" name="Footer Placeholder 7">
            <a:extLst>
              <a:ext uri="{FF2B5EF4-FFF2-40B4-BE49-F238E27FC236}">
                <a16:creationId xmlns:a16="http://schemas.microsoft.com/office/drawing/2014/main" id="{4BE6EEE7-FFB7-4CF9-A9FF-99CA3AB37D9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CC19E19-958D-4D4D-88F9-F2B568824B27}"/>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200033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4E1B2-3286-4A02-A6A3-114CEDB57FF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582BDCE-44D8-45CC-BA3E-E2F899019434}"/>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4" name="Footer Placeholder 3">
            <a:extLst>
              <a:ext uri="{FF2B5EF4-FFF2-40B4-BE49-F238E27FC236}">
                <a16:creationId xmlns:a16="http://schemas.microsoft.com/office/drawing/2014/main" id="{55C3E873-AD16-47AB-BAB0-0AB32AC7236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A368B76-51F8-4FA8-B056-2BF7CB62E055}"/>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651491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CD8D98-51D2-4089-B14B-3FCF5CD6EA68}"/>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3" name="Footer Placeholder 2">
            <a:extLst>
              <a:ext uri="{FF2B5EF4-FFF2-40B4-BE49-F238E27FC236}">
                <a16:creationId xmlns:a16="http://schemas.microsoft.com/office/drawing/2014/main" id="{619E55A1-6625-4AFC-B770-8DEC15C0A4B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1A84ECA-7605-41C2-AEE0-472D4DF149D1}"/>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622149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0572A-D2D0-4D15-A41F-E4DE4F4859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D455D32-5034-48E0-9C06-A846A552CD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3CEE32B-6DE1-4D37-9D3A-EAB730448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7B1612-BADD-47E5-AED0-C27EED224C15}"/>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6" name="Footer Placeholder 5">
            <a:extLst>
              <a:ext uri="{FF2B5EF4-FFF2-40B4-BE49-F238E27FC236}">
                <a16:creationId xmlns:a16="http://schemas.microsoft.com/office/drawing/2014/main" id="{C170A80C-FF69-4BDE-827D-BAD9C3ABE8D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CF1214-1DAA-4E81-8B8A-7C0D946AF395}"/>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235412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A21B0-065B-472D-89D7-5313BF165A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7B2A08-0823-4C57-9FBF-19CCB081AC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1F8029-8469-4E45-A4E3-E210598A6A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DAB7E7-BF43-40A3-8E83-32FAB2613DEC}"/>
              </a:ext>
            </a:extLst>
          </p:cNvPr>
          <p:cNvSpPr>
            <a:spLocks noGrp="1"/>
          </p:cNvSpPr>
          <p:nvPr>
            <p:ph type="dt" sz="half" idx="10"/>
          </p:nvPr>
        </p:nvSpPr>
        <p:spPr/>
        <p:txBody>
          <a:bodyPr/>
          <a:lstStyle/>
          <a:p>
            <a:fld id="{2FD3999B-800B-433E-BB1D-31DF81E2C725}" type="datetimeFigureOut">
              <a:rPr lang="en-GB" smtClean="0"/>
              <a:t>19/10/2020</a:t>
            </a:fld>
            <a:endParaRPr lang="en-GB"/>
          </a:p>
        </p:txBody>
      </p:sp>
      <p:sp>
        <p:nvSpPr>
          <p:cNvPr id="6" name="Footer Placeholder 5">
            <a:extLst>
              <a:ext uri="{FF2B5EF4-FFF2-40B4-BE49-F238E27FC236}">
                <a16:creationId xmlns:a16="http://schemas.microsoft.com/office/drawing/2014/main" id="{766DED03-F898-4E87-A303-15ACCF3813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F626F9-3B2F-4234-BC20-337648F4D5B2}"/>
              </a:ext>
            </a:extLst>
          </p:cNvPr>
          <p:cNvSpPr>
            <a:spLocks noGrp="1"/>
          </p:cNvSpPr>
          <p:nvPr>
            <p:ph type="sldNum" sz="quarter" idx="12"/>
          </p:nvPr>
        </p:nvSpPr>
        <p:spPr/>
        <p:txBody>
          <a:bodyPr/>
          <a:lstStyle/>
          <a:p>
            <a:fld id="{86B9BDA7-0C3D-4CEF-A8B4-58438EFAAF23}" type="slidenum">
              <a:rPr lang="en-GB" smtClean="0"/>
              <a:t>‹#›</a:t>
            </a:fld>
            <a:endParaRPr lang="en-GB"/>
          </a:p>
        </p:txBody>
      </p:sp>
    </p:spTree>
    <p:extLst>
      <p:ext uri="{BB962C8B-B14F-4D97-AF65-F5344CB8AC3E}">
        <p14:creationId xmlns:p14="http://schemas.microsoft.com/office/powerpoint/2010/main" val="14810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D6F1BC-F2A8-4647-86F1-BA9DC084C9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1B738A-3745-47A6-96A2-F2CCCDFBA3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DA63D2-A85E-43D6-B610-EE6980C022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D3999B-800B-433E-BB1D-31DF81E2C725}" type="datetimeFigureOut">
              <a:rPr lang="en-GB" smtClean="0"/>
              <a:t>19/10/2020</a:t>
            </a:fld>
            <a:endParaRPr lang="en-GB"/>
          </a:p>
        </p:txBody>
      </p:sp>
      <p:sp>
        <p:nvSpPr>
          <p:cNvPr id="5" name="Footer Placeholder 4">
            <a:extLst>
              <a:ext uri="{FF2B5EF4-FFF2-40B4-BE49-F238E27FC236}">
                <a16:creationId xmlns:a16="http://schemas.microsoft.com/office/drawing/2014/main" id="{CC9AE488-2064-4E46-AB15-242DA95EB4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C2B3901-F1C2-4D89-8FC1-0A269EBCBB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B9BDA7-0C3D-4CEF-A8B4-58438EFAAF23}" type="slidenum">
              <a:rPr lang="en-GB" smtClean="0"/>
              <a:t>‹#›</a:t>
            </a:fld>
            <a:endParaRPr lang="en-GB"/>
          </a:p>
        </p:txBody>
      </p:sp>
    </p:spTree>
    <p:extLst>
      <p:ext uri="{BB962C8B-B14F-4D97-AF65-F5344CB8AC3E}">
        <p14:creationId xmlns:p14="http://schemas.microsoft.com/office/powerpoint/2010/main" val="3865865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Decision 1">
            <a:extLst>
              <a:ext uri="{FF2B5EF4-FFF2-40B4-BE49-F238E27FC236}">
                <a16:creationId xmlns:a16="http://schemas.microsoft.com/office/drawing/2014/main" id="{59DD4DC8-5781-454C-BF60-4B6E88BEFF5B}"/>
              </a:ext>
            </a:extLst>
          </p:cNvPr>
          <p:cNvSpPr/>
          <p:nvPr/>
        </p:nvSpPr>
        <p:spPr>
          <a:xfrm>
            <a:off x="1851287" y="0"/>
            <a:ext cx="1895912" cy="123318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Order placed</a:t>
            </a:r>
          </a:p>
          <a:p>
            <a:pPr algn="ctr"/>
            <a:r>
              <a:rPr lang="en-GB" sz="1000" dirty="0"/>
              <a:t>(over telephone, internet, or in writing)</a:t>
            </a:r>
          </a:p>
        </p:txBody>
      </p:sp>
      <p:sp>
        <p:nvSpPr>
          <p:cNvPr id="3" name="Flowchart: Multidocument 2">
            <a:extLst>
              <a:ext uri="{FF2B5EF4-FFF2-40B4-BE49-F238E27FC236}">
                <a16:creationId xmlns:a16="http://schemas.microsoft.com/office/drawing/2014/main" id="{54E8C4A5-23DD-4951-847B-DF51266D2F5E}"/>
              </a:ext>
            </a:extLst>
          </p:cNvPr>
          <p:cNvSpPr/>
          <p:nvPr/>
        </p:nvSpPr>
        <p:spPr>
          <a:xfrm>
            <a:off x="4510480" y="0"/>
            <a:ext cx="1585518" cy="12331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Sales Order </a:t>
            </a:r>
            <a:r>
              <a:rPr lang="en-GB" sz="1000" dirty="0" err="1"/>
              <a:t>Formemplyee</a:t>
            </a:r>
            <a:r>
              <a:rPr lang="en-GB" sz="1000" dirty="0"/>
              <a:t> names, addresses, annual salaries or hourly rates, tax </a:t>
            </a:r>
            <a:r>
              <a:rPr lang="en-GB" sz="1000" dirty="0" err="1"/>
              <a:t>nad</a:t>
            </a:r>
            <a:endParaRPr lang="en-GB" sz="1000" dirty="0"/>
          </a:p>
        </p:txBody>
      </p:sp>
      <p:sp>
        <p:nvSpPr>
          <p:cNvPr id="4" name="Flowchart: Multidocument 3">
            <a:extLst>
              <a:ext uri="{FF2B5EF4-FFF2-40B4-BE49-F238E27FC236}">
                <a16:creationId xmlns:a16="http://schemas.microsoft.com/office/drawing/2014/main" id="{7F18250A-DBAF-4BCD-A5E2-1EEBFBC6F83D}"/>
              </a:ext>
            </a:extLst>
          </p:cNvPr>
          <p:cNvSpPr/>
          <p:nvPr/>
        </p:nvSpPr>
        <p:spPr>
          <a:xfrm>
            <a:off x="4510480" y="1609681"/>
            <a:ext cx="1585519" cy="12331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Goods Dispatched Note (GDN)</a:t>
            </a:r>
          </a:p>
        </p:txBody>
      </p:sp>
      <p:sp>
        <p:nvSpPr>
          <p:cNvPr id="5" name="Flowchart: Multidocument 4">
            <a:extLst>
              <a:ext uri="{FF2B5EF4-FFF2-40B4-BE49-F238E27FC236}">
                <a16:creationId xmlns:a16="http://schemas.microsoft.com/office/drawing/2014/main" id="{4E5566B7-40C7-43F3-90FF-B291232A144E}"/>
              </a:ext>
            </a:extLst>
          </p:cNvPr>
          <p:cNvSpPr/>
          <p:nvPr/>
        </p:nvSpPr>
        <p:spPr>
          <a:xfrm>
            <a:off x="4510479" y="3219362"/>
            <a:ext cx="1585519" cy="12331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Sales Invoice</a:t>
            </a:r>
          </a:p>
        </p:txBody>
      </p:sp>
      <p:sp>
        <p:nvSpPr>
          <p:cNvPr id="6" name="Rectangle 5">
            <a:extLst>
              <a:ext uri="{FF2B5EF4-FFF2-40B4-BE49-F238E27FC236}">
                <a16:creationId xmlns:a16="http://schemas.microsoft.com/office/drawing/2014/main" id="{4DBD4B63-1504-4E6E-AD54-302826F63C0E}"/>
              </a:ext>
            </a:extLst>
          </p:cNvPr>
          <p:cNvSpPr/>
          <p:nvPr/>
        </p:nvSpPr>
        <p:spPr>
          <a:xfrm>
            <a:off x="4510480" y="4829043"/>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Update Sales Daybook</a:t>
            </a:r>
          </a:p>
        </p:txBody>
      </p:sp>
      <p:sp>
        <p:nvSpPr>
          <p:cNvPr id="7" name="Rectangle 6">
            <a:extLst>
              <a:ext uri="{FF2B5EF4-FFF2-40B4-BE49-F238E27FC236}">
                <a16:creationId xmlns:a16="http://schemas.microsoft.com/office/drawing/2014/main" id="{48B6DBB8-25EA-4EC3-9405-8B34788756F2}"/>
              </a:ext>
            </a:extLst>
          </p:cNvPr>
          <p:cNvSpPr/>
          <p:nvPr/>
        </p:nvSpPr>
        <p:spPr>
          <a:xfrm>
            <a:off x="4510480" y="5840542"/>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Update General Ledger</a:t>
            </a:r>
          </a:p>
        </p:txBody>
      </p:sp>
      <p:sp>
        <p:nvSpPr>
          <p:cNvPr id="8" name="Flowchart: Decision 7">
            <a:extLst>
              <a:ext uri="{FF2B5EF4-FFF2-40B4-BE49-F238E27FC236}">
                <a16:creationId xmlns:a16="http://schemas.microsoft.com/office/drawing/2014/main" id="{218766EE-305F-478F-8AC9-DC9C2FFED921}"/>
              </a:ext>
            </a:extLst>
          </p:cNvPr>
          <p:cNvSpPr/>
          <p:nvPr/>
        </p:nvSpPr>
        <p:spPr>
          <a:xfrm>
            <a:off x="1851287" y="5541451"/>
            <a:ext cx="1895912" cy="123318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Customer pays</a:t>
            </a:r>
          </a:p>
        </p:txBody>
      </p:sp>
      <p:sp>
        <p:nvSpPr>
          <p:cNvPr id="10" name="Arrow: Down 9">
            <a:extLst>
              <a:ext uri="{FF2B5EF4-FFF2-40B4-BE49-F238E27FC236}">
                <a16:creationId xmlns:a16="http://schemas.microsoft.com/office/drawing/2014/main" id="{88E0FCFB-4280-48AC-89E7-494CBD35240C}"/>
              </a:ext>
            </a:extLst>
          </p:cNvPr>
          <p:cNvSpPr/>
          <p:nvPr/>
        </p:nvSpPr>
        <p:spPr>
          <a:xfrm rot="16200000">
            <a:off x="4046289" y="413391"/>
            <a:ext cx="165100" cy="4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5DB21477-3B06-47D6-A0E9-A3CFD663ADC5}"/>
              </a:ext>
            </a:extLst>
          </p:cNvPr>
          <p:cNvSpPr/>
          <p:nvPr/>
        </p:nvSpPr>
        <p:spPr>
          <a:xfrm rot="16200000">
            <a:off x="4046289" y="5949133"/>
            <a:ext cx="165100" cy="4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Down 11">
            <a:extLst>
              <a:ext uri="{FF2B5EF4-FFF2-40B4-BE49-F238E27FC236}">
                <a16:creationId xmlns:a16="http://schemas.microsoft.com/office/drawing/2014/main" id="{4400C852-EBE7-499D-8720-56D77D638A2A}"/>
              </a:ext>
            </a:extLst>
          </p:cNvPr>
          <p:cNvSpPr/>
          <p:nvPr/>
        </p:nvSpPr>
        <p:spPr>
          <a:xfrm>
            <a:off x="5223309" y="1312375"/>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Down 12">
            <a:extLst>
              <a:ext uri="{FF2B5EF4-FFF2-40B4-BE49-F238E27FC236}">
                <a16:creationId xmlns:a16="http://schemas.microsoft.com/office/drawing/2014/main" id="{15DC8DEE-BEA6-44B8-8FE9-4391DC40763B}"/>
              </a:ext>
            </a:extLst>
          </p:cNvPr>
          <p:cNvSpPr/>
          <p:nvPr/>
        </p:nvSpPr>
        <p:spPr>
          <a:xfrm>
            <a:off x="5223309" y="2896568"/>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Down 13">
            <a:extLst>
              <a:ext uri="{FF2B5EF4-FFF2-40B4-BE49-F238E27FC236}">
                <a16:creationId xmlns:a16="http://schemas.microsoft.com/office/drawing/2014/main" id="{C1BF6B1B-51BD-4A15-9013-A2DADF7EDEA3}"/>
              </a:ext>
            </a:extLst>
          </p:cNvPr>
          <p:cNvSpPr/>
          <p:nvPr/>
        </p:nvSpPr>
        <p:spPr>
          <a:xfrm>
            <a:off x="5223309" y="4559212"/>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Down 14">
            <a:extLst>
              <a:ext uri="{FF2B5EF4-FFF2-40B4-BE49-F238E27FC236}">
                <a16:creationId xmlns:a16="http://schemas.microsoft.com/office/drawing/2014/main" id="{8AF799F0-D498-4B75-A136-81407C35B55B}"/>
              </a:ext>
            </a:extLst>
          </p:cNvPr>
          <p:cNvSpPr/>
          <p:nvPr/>
        </p:nvSpPr>
        <p:spPr>
          <a:xfrm>
            <a:off x="5223308" y="5570711"/>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Brace 15">
            <a:extLst>
              <a:ext uri="{FF2B5EF4-FFF2-40B4-BE49-F238E27FC236}">
                <a16:creationId xmlns:a16="http://schemas.microsoft.com/office/drawing/2014/main" id="{14F88954-A934-47E1-BFF4-205115EEA3F2}"/>
              </a:ext>
            </a:extLst>
          </p:cNvPr>
          <p:cNvSpPr/>
          <p:nvPr/>
        </p:nvSpPr>
        <p:spPr>
          <a:xfrm>
            <a:off x="6527800" y="0"/>
            <a:ext cx="431800" cy="131237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Right Brace 16">
            <a:extLst>
              <a:ext uri="{FF2B5EF4-FFF2-40B4-BE49-F238E27FC236}">
                <a16:creationId xmlns:a16="http://schemas.microsoft.com/office/drawing/2014/main" id="{25B82218-20D4-43F3-BE4F-A100EBC96FE8}"/>
              </a:ext>
            </a:extLst>
          </p:cNvPr>
          <p:cNvSpPr/>
          <p:nvPr/>
        </p:nvSpPr>
        <p:spPr>
          <a:xfrm>
            <a:off x="6527800" y="1530488"/>
            <a:ext cx="431800" cy="131237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Right Brace 17">
            <a:extLst>
              <a:ext uri="{FF2B5EF4-FFF2-40B4-BE49-F238E27FC236}">
                <a16:creationId xmlns:a16="http://schemas.microsoft.com/office/drawing/2014/main" id="{17802EEE-B215-4720-BD8D-27D3DB7BBA84}"/>
              </a:ext>
            </a:extLst>
          </p:cNvPr>
          <p:cNvSpPr/>
          <p:nvPr/>
        </p:nvSpPr>
        <p:spPr>
          <a:xfrm>
            <a:off x="6565900" y="3059731"/>
            <a:ext cx="431800" cy="131237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9" name="Right Brace 18">
            <a:extLst>
              <a:ext uri="{FF2B5EF4-FFF2-40B4-BE49-F238E27FC236}">
                <a16:creationId xmlns:a16="http://schemas.microsoft.com/office/drawing/2014/main" id="{ACB9EF2C-D93D-48B7-8672-8483C9DAA239}"/>
              </a:ext>
            </a:extLst>
          </p:cNvPr>
          <p:cNvSpPr/>
          <p:nvPr/>
        </p:nvSpPr>
        <p:spPr>
          <a:xfrm>
            <a:off x="6604000" y="4588974"/>
            <a:ext cx="431800" cy="207852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Rectangle 20">
            <a:extLst>
              <a:ext uri="{FF2B5EF4-FFF2-40B4-BE49-F238E27FC236}">
                <a16:creationId xmlns:a16="http://schemas.microsoft.com/office/drawing/2014/main" id="{2F5CAF7C-43AA-47B8-A552-906DBFCAD518}"/>
              </a:ext>
            </a:extLst>
          </p:cNvPr>
          <p:cNvSpPr/>
          <p:nvPr/>
        </p:nvSpPr>
        <p:spPr>
          <a:xfrm>
            <a:off x="7240632" y="-1"/>
            <a:ext cx="4191000" cy="1312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All sales orders documented on sequentially numbered multi-part sales order form.</a:t>
            </a:r>
          </a:p>
          <a:p>
            <a:r>
              <a:rPr lang="en-GB" sz="1200" dirty="0"/>
              <a:t>One copy stays in the sales department, one goes to the warehouse and one goes to the invoicing department.</a:t>
            </a:r>
          </a:p>
        </p:txBody>
      </p:sp>
      <p:sp>
        <p:nvSpPr>
          <p:cNvPr id="22" name="Rectangle 21">
            <a:extLst>
              <a:ext uri="{FF2B5EF4-FFF2-40B4-BE49-F238E27FC236}">
                <a16:creationId xmlns:a16="http://schemas.microsoft.com/office/drawing/2014/main" id="{13166F13-709B-4A23-BB07-968FBEF8ECCA}"/>
              </a:ext>
            </a:extLst>
          </p:cNvPr>
          <p:cNvSpPr/>
          <p:nvPr/>
        </p:nvSpPr>
        <p:spPr>
          <a:xfrm>
            <a:off x="7240632" y="1529864"/>
            <a:ext cx="4191000" cy="1312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The goods are chosen using details on the customer’s sales order form.</a:t>
            </a:r>
          </a:p>
          <a:p>
            <a:r>
              <a:rPr lang="en-GB" sz="1200" dirty="0"/>
              <a:t>The goods are packaged up for dispatch and a sequentially numbered multi-part goods dispatch note (GDN) is raised.</a:t>
            </a:r>
          </a:p>
          <a:p>
            <a:r>
              <a:rPr lang="en-GB" sz="1200" dirty="0"/>
              <a:t>One copy of the  GDN is sent with the goods, one copy stays in the warehouse, stapled to the relevant sales order, and one copy is sent to the invoicing department.</a:t>
            </a:r>
          </a:p>
        </p:txBody>
      </p:sp>
      <p:sp>
        <p:nvSpPr>
          <p:cNvPr id="23" name="Rectangle 22">
            <a:extLst>
              <a:ext uri="{FF2B5EF4-FFF2-40B4-BE49-F238E27FC236}">
                <a16:creationId xmlns:a16="http://schemas.microsoft.com/office/drawing/2014/main" id="{6CDF0A94-8C78-4C9B-8372-F124761EC7C0}"/>
              </a:ext>
            </a:extLst>
          </p:cNvPr>
          <p:cNvSpPr/>
          <p:nvPr/>
        </p:nvSpPr>
        <p:spPr>
          <a:xfrm>
            <a:off x="7240632" y="3059730"/>
            <a:ext cx="4191000" cy="1312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A sequentially numbered multi-part invoice is raised based upon the details on the goods dispatch note.</a:t>
            </a:r>
          </a:p>
          <a:p>
            <a:r>
              <a:rPr lang="en-GB" sz="1200" dirty="0"/>
              <a:t>One copy stays in invoicing, stapled to the relevant GDN and sales order form, one copy goes to the customer and one copy is sent to the sales daybook clerk.</a:t>
            </a:r>
          </a:p>
        </p:txBody>
      </p:sp>
      <p:sp>
        <p:nvSpPr>
          <p:cNvPr id="24" name="Rectangle 23">
            <a:extLst>
              <a:ext uri="{FF2B5EF4-FFF2-40B4-BE49-F238E27FC236}">
                <a16:creationId xmlns:a16="http://schemas.microsoft.com/office/drawing/2014/main" id="{EB0CE99A-0897-4C22-A17E-32467016B929}"/>
              </a:ext>
            </a:extLst>
          </p:cNvPr>
          <p:cNvSpPr/>
          <p:nvPr/>
        </p:nvSpPr>
        <p:spPr>
          <a:xfrm>
            <a:off x="7240632" y="4588974"/>
            <a:ext cx="4191000" cy="2078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The sales daybook clerk updates the sales daybook using the details on the sales invoice.</a:t>
            </a:r>
          </a:p>
          <a:p>
            <a:r>
              <a:rPr lang="en-GB" sz="1200" dirty="0"/>
              <a:t>The copy of the invoice is filled numerically.</a:t>
            </a:r>
          </a:p>
          <a:p>
            <a:r>
              <a:rPr lang="en-GB" sz="1200" dirty="0"/>
              <a:t>At the end of the day the total of the sales day book is transferred to the general ledger by the general ledger accountant.</a:t>
            </a:r>
          </a:p>
          <a:p>
            <a:r>
              <a:rPr lang="en-GB" sz="1200" dirty="0"/>
              <a:t>When the customer pays this is recorded in the general ledger.</a:t>
            </a:r>
          </a:p>
          <a:p>
            <a:r>
              <a:rPr lang="en-GB" sz="1200" dirty="0"/>
              <a:t>The invoice is stamped as paid.</a:t>
            </a:r>
          </a:p>
        </p:txBody>
      </p:sp>
    </p:spTree>
    <p:extLst>
      <p:ext uri="{BB962C8B-B14F-4D97-AF65-F5344CB8AC3E}">
        <p14:creationId xmlns:p14="http://schemas.microsoft.com/office/powerpoint/2010/main" val="3527018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Decision 1">
            <a:extLst>
              <a:ext uri="{FF2B5EF4-FFF2-40B4-BE49-F238E27FC236}">
                <a16:creationId xmlns:a16="http://schemas.microsoft.com/office/drawing/2014/main" id="{59DD4DC8-5781-454C-BF60-4B6E88BEFF5B}"/>
              </a:ext>
            </a:extLst>
          </p:cNvPr>
          <p:cNvSpPr/>
          <p:nvPr/>
        </p:nvSpPr>
        <p:spPr>
          <a:xfrm>
            <a:off x="1851287" y="0"/>
            <a:ext cx="1895912" cy="123318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Purchase requisition Raised</a:t>
            </a:r>
          </a:p>
        </p:txBody>
      </p:sp>
      <p:sp>
        <p:nvSpPr>
          <p:cNvPr id="3" name="Flowchart: Multidocument 2">
            <a:extLst>
              <a:ext uri="{FF2B5EF4-FFF2-40B4-BE49-F238E27FC236}">
                <a16:creationId xmlns:a16="http://schemas.microsoft.com/office/drawing/2014/main" id="{54E8C4A5-23DD-4951-847B-DF51266D2F5E}"/>
              </a:ext>
            </a:extLst>
          </p:cNvPr>
          <p:cNvSpPr/>
          <p:nvPr/>
        </p:nvSpPr>
        <p:spPr>
          <a:xfrm>
            <a:off x="4546133" y="-16"/>
            <a:ext cx="1585518" cy="12331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Purchase Order Form</a:t>
            </a:r>
          </a:p>
        </p:txBody>
      </p:sp>
      <p:sp>
        <p:nvSpPr>
          <p:cNvPr id="4" name="Flowchart: Multidocument 3">
            <a:extLst>
              <a:ext uri="{FF2B5EF4-FFF2-40B4-BE49-F238E27FC236}">
                <a16:creationId xmlns:a16="http://schemas.microsoft.com/office/drawing/2014/main" id="{7F18250A-DBAF-4BCD-A5E2-1EEBFBC6F83D}"/>
              </a:ext>
            </a:extLst>
          </p:cNvPr>
          <p:cNvSpPr/>
          <p:nvPr/>
        </p:nvSpPr>
        <p:spPr>
          <a:xfrm>
            <a:off x="4510480" y="1609681"/>
            <a:ext cx="1585519" cy="12331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Goods Received Note (GRN)</a:t>
            </a:r>
          </a:p>
        </p:txBody>
      </p:sp>
      <p:sp>
        <p:nvSpPr>
          <p:cNvPr id="6" name="Rectangle 5">
            <a:extLst>
              <a:ext uri="{FF2B5EF4-FFF2-40B4-BE49-F238E27FC236}">
                <a16:creationId xmlns:a16="http://schemas.microsoft.com/office/drawing/2014/main" id="{4DBD4B63-1504-4E6E-AD54-302826F63C0E}"/>
              </a:ext>
            </a:extLst>
          </p:cNvPr>
          <p:cNvSpPr/>
          <p:nvPr/>
        </p:nvSpPr>
        <p:spPr>
          <a:xfrm>
            <a:off x="4466205" y="3218149"/>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Update Sales Daybook</a:t>
            </a:r>
          </a:p>
        </p:txBody>
      </p:sp>
      <p:sp>
        <p:nvSpPr>
          <p:cNvPr id="7" name="Rectangle 6">
            <a:extLst>
              <a:ext uri="{FF2B5EF4-FFF2-40B4-BE49-F238E27FC236}">
                <a16:creationId xmlns:a16="http://schemas.microsoft.com/office/drawing/2014/main" id="{48B6DBB8-25EA-4EC3-9405-8B34788756F2}"/>
              </a:ext>
            </a:extLst>
          </p:cNvPr>
          <p:cNvSpPr/>
          <p:nvPr/>
        </p:nvSpPr>
        <p:spPr>
          <a:xfrm>
            <a:off x="4466205" y="4309578"/>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Update General Ledger</a:t>
            </a:r>
          </a:p>
        </p:txBody>
      </p:sp>
      <p:sp>
        <p:nvSpPr>
          <p:cNvPr id="8" name="Flowchart: Decision 7">
            <a:extLst>
              <a:ext uri="{FF2B5EF4-FFF2-40B4-BE49-F238E27FC236}">
                <a16:creationId xmlns:a16="http://schemas.microsoft.com/office/drawing/2014/main" id="{218766EE-305F-478F-8AC9-DC9C2FFED921}"/>
              </a:ext>
            </a:extLst>
          </p:cNvPr>
          <p:cNvSpPr/>
          <p:nvPr/>
        </p:nvSpPr>
        <p:spPr>
          <a:xfrm>
            <a:off x="1868705" y="3972383"/>
            <a:ext cx="1895912" cy="1233182"/>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Pay Supplier</a:t>
            </a:r>
          </a:p>
        </p:txBody>
      </p:sp>
      <p:sp>
        <p:nvSpPr>
          <p:cNvPr id="10" name="Arrow: Down 9">
            <a:extLst>
              <a:ext uri="{FF2B5EF4-FFF2-40B4-BE49-F238E27FC236}">
                <a16:creationId xmlns:a16="http://schemas.microsoft.com/office/drawing/2014/main" id="{88E0FCFB-4280-48AC-89E7-494CBD35240C}"/>
              </a:ext>
            </a:extLst>
          </p:cNvPr>
          <p:cNvSpPr/>
          <p:nvPr/>
        </p:nvSpPr>
        <p:spPr>
          <a:xfrm rot="16200000">
            <a:off x="4046289" y="413391"/>
            <a:ext cx="165100" cy="4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Arrow: Down 10">
            <a:extLst>
              <a:ext uri="{FF2B5EF4-FFF2-40B4-BE49-F238E27FC236}">
                <a16:creationId xmlns:a16="http://schemas.microsoft.com/office/drawing/2014/main" id="{5DB21477-3B06-47D6-A0E9-A3CFD663ADC5}"/>
              </a:ext>
            </a:extLst>
          </p:cNvPr>
          <p:cNvSpPr/>
          <p:nvPr/>
        </p:nvSpPr>
        <p:spPr>
          <a:xfrm rot="16200000">
            <a:off x="4046289" y="4423878"/>
            <a:ext cx="165100" cy="4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Arrow: Down 11">
            <a:extLst>
              <a:ext uri="{FF2B5EF4-FFF2-40B4-BE49-F238E27FC236}">
                <a16:creationId xmlns:a16="http://schemas.microsoft.com/office/drawing/2014/main" id="{4400C852-EBE7-499D-8720-56D77D638A2A}"/>
              </a:ext>
            </a:extLst>
          </p:cNvPr>
          <p:cNvSpPr/>
          <p:nvPr/>
        </p:nvSpPr>
        <p:spPr>
          <a:xfrm>
            <a:off x="5223309" y="1312375"/>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Down 12">
            <a:extLst>
              <a:ext uri="{FF2B5EF4-FFF2-40B4-BE49-F238E27FC236}">
                <a16:creationId xmlns:a16="http://schemas.microsoft.com/office/drawing/2014/main" id="{15DC8DEE-BEA6-44B8-8FE9-4391DC40763B}"/>
              </a:ext>
            </a:extLst>
          </p:cNvPr>
          <p:cNvSpPr/>
          <p:nvPr/>
        </p:nvSpPr>
        <p:spPr>
          <a:xfrm>
            <a:off x="5223309" y="2896568"/>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Arrow: Down 13">
            <a:extLst>
              <a:ext uri="{FF2B5EF4-FFF2-40B4-BE49-F238E27FC236}">
                <a16:creationId xmlns:a16="http://schemas.microsoft.com/office/drawing/2014/main" id="{C1BF6B1B-51BD-4A15-9013-A2DADF7EDEA3}"/>
              </a:ext>
            </a:extLst>
          </p:cNvPr>
          <p:cNvSpPr/>
          <p:nvPr/>
        </p:nvSpPr>
        <p:spPr>
          <a:xfrm>
            <a:off x="5223309" y="4011567"/>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Down 14">
            <a:extLst>
              <a:ext uri="{FF2B5EF4-FFF2-40B4-BE49-F238E27FC236}">
                <a16:creationId xmlns:a16="http://schemas.microsoft.com/office/drawing/2014/main" id="{8AF799F0-D498-4B75-A136-81407C35B55B}"/>
              </a:ext>
            </a:extLst>
          </p:cNvPr>
          <p:cNvSpPr/>
          <p:nvPr/>
        </p:nvSpPr>
        <p:spPr>
          <a:xfrm>
            <a:off x="2732072" y="3684802"/>
            <a:ext cx="159857" cy="163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Brace 15">
            <a:extLst>
              <a:ext uri="{FF2B5EF4-FFF2-40B4-BE49-F238E27FC236}">
                <a16:creationId xmlns:a16="http://schemas.microsoft.com/office/drawing/2014/main" id="{14F88954-A934-47E1-BFF4-205115EEA3F2}"/>
              </a:ext>
            </a:extLst>
          </p:cNvPr>
          <p:cNvSpPr/>
          <p:nvPr/>
        </p:nvSpPr>
        <p:spPr>
          <a:xfrm>
            <a:off x="6527800" y="0"/>
            <a:ext cx="431800" cy="131237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Right Brace 16">
            <a:extLst>
              <a:ext uri="{FF2B5EF4-FFF2-40B4-BE49-F238E27FC236}">
                <a16:creationId xmlns:a16="http://schemas.microsoft.com/office/drawing/2014/main" id="{25B82218-20D4-43F3-BE4F-A100EBC96FE8}"/>
              </a:ext>
            </a:extLst>
          </p:cNvPr>
          <p:cNvSpPr/>
          <p:nvPr/>
        </p:nvSpPr>
        <p:spPr>
          <a:xfrm>
            <a:off x="6527800" y="1530488"/>
            <a:ext cx="431800" cy="131237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Right Brace 17">
            <a:extLst>
              <a:ext uri="{FF2B5EF4-FFF2-40B4-BE49-F238E27FC236}">
                <a16:creationId xmlns:a16="http://schemas.microsoft.com/office/drawing/2014/main" id="{17802EEE-B215-4720-BD8D-27D3DB7BBA84}"/>
              </a:ext>
            </a:extLst>
          </p:cNvPr>
          <p:cNvSpPr/>
          <p:nvPr/>
        </p:nvSpPr>
        <p:spPr>
          <a:xfrm>
            <a:off x="6565900" y="3059731"/>
            <a:ext cx="431800" cy="214583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Rectangle 20">
            <a:extLst>
              <a:ext uri="{FF2B5EF4-FFF2-40B4-BE49-F238E27FC236}">
                <a16:creationId xmlns:a16="http://schemas.microsoft.com/office/drawing/2014/main" id="{2F5CAF7C-43AA-47B8-A552-906DBFCAD518}"/>
              </a:ext>
            </a:extLst>
          </p:cNvPr>
          <p:cNvSpPr/>
          <p:nvPr/>
        </p:nvSpPr>
        <p:spPr>
          <a:xfrm>
            <a:off x="7240632" y="-1"/>
            <a:ext cx="4191000" cy="13757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Purchase requisitions are raised by the individual departments and a written copy sent to the ordering department.</a:t>
            </a:r>
          </a:p>
          <a:p>
            <a:r>
              <a:rPr lang="en-GB" sz="1200" dirty="0"/>
              <a:t>The ordering department places and order with the relevant supplier and records the details of the order on a sequentially numbered, multi-part order form.</a:t>
            </a:r>
          </a:p>
          <a:p>
            <a:r>
              <a:rPr lang="en-GB" sz="1200" dirty="0"/>
              <a:t>One copy stays in ordering department, one goes to the supplier and one to the warehouse.</a:t>
            </a:r>
          </a:p>
        </p:txBody>
      </p:sp>
      <p:sp>
        <p:nvSpPr>
          <p:cNvPr id="22" name="Rectangle 21">
            <a:extLst>
              <a:ext uri="{FF2B5EF4-FFF2-40B4-BE49-F238E27FC236}">
                <a16:creationId xmlns:a16="http://schemas.microsoft.com/office/drawing/2014/main" id="{13166F13-709B-4A23-BB07-968FBEF8ECCA}"/>
              </a:ext>
            </a:extLst>
          </p:cNvPr>
          <p:cNvSpPr/>
          <p:nvPr/>
        </p:nvSpPr>
        <p:spPr>
          <a:xfrm>
            <a:off x="7240632" y="1529864"/>
            <a:ext cx="4191000" cy="13123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When the goods arrive from the supplier a sequentially numbered, multi-part goods received note (GRN) is raised.</a:t>
            </a:r>
          </a:p>
          <a:p>
            <a:r>
              <a:rPr lang="en-GB" sz="1200" dirty="0"/>
              <a:t>One copy stays in the warehouse and is matched and stapled to the purchase order, one returns to the ordering department to match to the copy of purchase order and one goes to the purchase daybook clerk to update the records.</a:t>
            </a:r>
          </a:p>
        </p:txBody>
      </p:sp>
      <p:sp>
        <p:nvSpPr>
          <p:cNvPr id="23" name="Rectangle 22">
            <a:extLst>
              <a:ext uri="{FF2B5EF4-FFF2-40B4-BE49-F238E27FC236}">
                <a16:creationId xmlns:a16="http://schemas.microsoft.com/office/drawing/2014/main" id="{6CDF0A94-8C78-4C9B-8372-F124761EC7C0}"/>
              </a:ext>
            </a:extLst>
          </p:cNvPr>
          <p:cNvSpPr/>
          <p:nvPr/>
        </p:nvSpPr>
        <p:spPr>
          <a:xfrm>
            <a:off x="7240632" y="3059730"/>
            <a:ext cx="4191000" cy="21458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The details of the goods received note are entered into the purchase daybook and the GRNs are filed in numerical order.</a:t>
            </a:r>
          </a:p>
          <a:p>
            <a:r>
              <a:rPr lang="en-GB" sz="1200" dirty="0"/>
              <a:t>At the end of the day the total of purchase daybook is transferred to the general ledger.</a:t>
            </a:r>
          </a:p>
          <a:p>
            <a:r>
              <a:rPr lang="en-GB" sz="1200" dirty="0"/>
              <a:t>Once the invoice is received it is matched to the details on the ledger and stapled to the GRN copy.</a:t>
            </a:r>
          </a:p>
          <a:p>
            <a:r>
              <a:rPr lang="en-GB" sz="1200" dirty="0"/>
              <a:t>The supplier is paid and the ledger is updated to reflect this.</a:t>
            </a:r>
          </a:p>
          <a:p>
            <a:r>
              <a:rPr lang="en-GB" sz="1200" dirty="0"/>
              <a:t>The invoice is then stamped as paid.</a:t>
            </a:r>
          </a:p>
        </p:txBody>
      </p:sp>
      <p:sp>
        <p:nvSpPr>
          <p:cNvPr id="25" name="Flowchart: Multidocument 24">
            <a:extLst>
              <a:ext uri="{FF2B5EF4-FFF2-40B4-BE49-F238E27FC236}">
                <a16:creationId xmlns:a16="http://schemas.microsoft.com/office/drawing/2014/main" id="{E40F670C-AA51-405B-89BE-099009F5051F}"/>
              </a:ext>
            </a:extLst>
          </p:cNvPr>
          <p:cNvSpPr/>
          <p:nvPr/>
        </p:nvSpPr>
        <p:spPr>
          <a:xfrm>
            <a:off x="1991686" y="2345616"/>
            <a:ext cx="1585519" cy="1233182"/>
          </a:xfrm>
          <a:prstGeom prst="flowChartMulti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Purchase Invoice</a:t>
            </a:r>
          </a:p>
        </p:txBody>
      </p:sp>
    </p:spTree>
    <p:extLst>
      <p:ext uri="{BB962C8B-B14F-4D97-AF65-F5344CB8AC3E}">
        <p14:creationId xmlns:p14="http://schemas.microsoft.com/office/powerpoint/2010/main" val="1316956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DBD4B63-1504-4E6E-AD54-302826F63C0E}"/>
              </a:ext>
            </a:extLst>
          </p:cNvPr>
          <p:cNvSpPr/>
          <p:nvPr/>
        </p:nvSpPr>
        <p:spPr>
          <a:xfrm>
            <a:off x="2094278" y="216541"/>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Employee details entered into system</a:t>
            </a:r>
          </a:p>
        </p:txBody>
      </p:sp>
      <p:sp>
        <p:nvSpPr>
          <p:cNvPr id="10" name="Arrow: Down 9">
            <a:extLst>
              <a:ext uri="{FF2B5EF4-FFF2-40B4-BE49-F238E27FC236}">
                <a16:creationId xmlns:a16="http://schemas.microsoft.com/office/drawing/2014/main" id="{88E0FCFB-4280-48AC-89E7-494CBD35240C}"/>
              </a:ext>
            </a:extLst>
          </p:cNvPr>
          <p:cNvSpPr/>
          <p:nvPr/>
        </p:nvSpPr>
        <p:spPr>
          <a:xfrm>
            <a:off x="2804487" y="933025"/>
            <a:ext cx="165100" cy="4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ight Brace 15">
            <a:extLst>
              <a:ext uri="{FF2B5EF4-FFF2-40B4-BE49-F238E27FC236}">
                <a16:creationId xmlns:a16="http://schemas.microsoft.com/office/drawing/2014/main" id="{14F88954-A934-47E1-BFF4-205115EEA3F2}"/>
              </a:ext>
            </a:extLst>
          </p:cNvPr>
          <p:cNvSpPr/>
          <p:nvPr/>
        </p:nvSpPr>
        <p:spPr>
          <a:xfrm>
            <a:off x="4025900" y="45411"/>
            <a:ext cx="431800" cy="97725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7" name="Right Brace 16">
            <a:extLst>
              <a:ext uri="{FF2B5EF4-FFF2-40B4-BE49-F238E27FC236}">
                <a16:creationId xmlns:a16="http://schemas.microsoft.com/office/drawing/2014/main" id="{25B82218-20D4-43F3-BE4F-A100EBC96FE8}"/>
              </a:ext>
            </a:extLst>
          </p:cNvPr>
          <p:cNvSpPr/>
          <p:nvPr/>
        </p:nvSpPr>
        <p:spPr>
          <a:xfrm>
            <a:off x="4042852" y="1136225"/>
            <a:ext cx="431800" cy="114977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8" name="Right Brace 17">
            <a:extLst>
              <a:ext uri="{FF2B5EF4-FFF2-40B4-BE49-F238E27FC236}">
                <a16:creationId xmlns:a16="http://schemas.microsoft.com/office/drawing/2014/main" id="{17802EEE-B215-4720-BD8D-27D3DB7BBA84}"/>
              </a:ext>
            </a:extLst>
          </p:cNvPr>
          <p:cNvSpPr/>
          <p:nvPr/>
        </p:nvSpPr>
        <p:spPr>
          <a:xfrm>
            <a:off x="4042852" y="2383972"/>
            <a:ext cx="431800" cy="10450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1" name="Rectangle 20">
            <a:extLst>
              <a:ext uri="{FF2B5EF4-FFF2-40B4-BE49-F238E27FC236}">
                <a16:creationId xmlns:a16="http://schemas.microsoft.com/office/drawing/2014/main" id="{2F5CAF7C-43AA-47B8-A552-906DBFCAD518}"/>
              </a:ext>
            </a:extLst>
          </p:cNvPr>
          <p:cNvSpPr/>
          <p:nvPr/>
        </p:nvSpPr>
        <p:spPr>
          <a:xfrm>
            <a:off x="4736109" y="0"/>
            <a:ext cx="4191000" cy="10182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Employee names, addresses, annual salaries or hourly rates, tax and banking details will be needed every payroll run. These details are kept permanently on the system. This is known as sanding data.</a:t>
            </a:r>
          </a:p>
          <a:p>
            <a:r>
              <a:rPr lang="en-GB" sz="1200" dirty="0"/>
              <a:t>Details of new employee are added and details of leavers are removed.</a:t>
            </a:r>
          </a:p>
        </p:txBody>
      </p:sp>
      <p:sp>
        <p:nvSpPr>
          <p:cNvPr id="22" name="Rectangle 21">
            <a:extLst>
              <a:ext uri="{FF2B5EF4-FFF2-40B4-BE49-F238E27FC236}">
                <a16:creationId xmlns:a16="http://schemas.microsoft.com/office/drawing/2014/main" id="{13166F13-709B-4A23-BB07-968FBEF8ECCA}"/>
              </a:ext>
            </a:extLst>
          </p:cNvPr>
          <p:cNvSpPr/>
          <p:nvPr/>
        </p:nvSpPr>
        <p:spPr>
          <a:xfrm>
            <a:off x="4736109" y="1136225"/>
            <a:ext cx="4191000" cy="1149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For hourly employees, the details of the hours worked are recorded on clock cards or time sheets and these details are input into the system.</a:t>
            </a:r>
          </a:p>
          <a:p>
            <a:r>
              <a:rPr lang="en-GB" sz="1200" dirty="0"/>
              <a:t>The pay rate for salaried employees is worked out by reference to their contract</a:t>
            </a:r>
            <a:r>
              <a:rPr lang="en-GB" dirty="0"/>
              <a:t>.</a:t>
            </a:r>
          </a:p>
        </p:txBody>
      </p:sp>
      <p:sp>
        <p:nvSpPr>
          <p:cNvPr id="23" name="Rectangle 22">
            <a:extLst>
              <a:ext uri="{FF2B5EF4-FFF2-40B4-BE49-F238E27FC236}">
                <a16:creationId xmlns:a16="http://schemas.microsoft.com/office/drawing/2014/main" id="{6CDF0A94-8C78-4C9B-8372-F124761EC7C0}"/>
              </a:ext>
            </a:extLst>
          </p:cNvPr>
          <p:cNvSpPr/>
          <p:nvPr/>
        </p:nvSpPr>
        <p:spPr>
          <a:xfrm>
            <a:off x="4736109" y="2403962"/>
            <a:ext cx="4191000" cy="1025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The wage of each employee along with relevant PAYE and national insurance contributions are calculated by the system.</a:t>
            </a:r>
          </a:p>
          <a:p>
            <a:r>
              <a:rPr lang="en-GB" sz="1200" dirty="0"/>
              <a:t>The PAYE and national insurance liabilities are automatically recorded in the ledgers.</a:t>
            </a:r>
          </a:p>
        </p:txBody>
      </p:sp>
      <p:sp>
        <p:nvSpPr>
          <p:cNvPr id="24" name="Rectangle 23">
            <a:extLst>
              <a:ext uri="{FF2B5EF4-FFF2-40B4-BE49-F238E27FC236}">
                <a16:creationId xmlns:a16="http://schemas.microsoft.com/office/drawing/2014/main" id="{313094F8-AB0B-474F-8346-39E644E1D128}"/>
              </a:ext>
            </a:extLst>
          </p:cNvPr>
          <p:cNvSpPr/>
          <p:nvPr/>
        </p:nvSpPr>
        <p:spPr>
          <a:xfrm>
            <a:off x="2094278" y="1420909"/>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Hours worked by each employee entered into system</a:t>
            </a:r>
          </a:p>
        </p:txBody>
      </p:sp>
      <p:sp>
        <p:nvSpPr>
          <p:cNvPr id="26" name="Arrow: Down 25">
            <a:extLst>
              <a:ext uri="{FF2B5EF4-FFF2-40B4-BE49-F238E27FC236}">
                <a16:creationId xmlns:a16="http://schemas.microsoft.com/office/drawing/2014/main" id="{999C61AC-B63A-4145-B9E7-4A74EF9F107B}"/>
              </a:ext>
            </a:extLst>
          </p:cNvPr>
          <p:cNvSpPr/>
          <p:nvPr/>
        </p:nvSpPr>
        <p:spPr>
          <a:xfrm>
            <a:off x="2804487" y="2137393"/>
            <a:ext cx="165100" cy="4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E4477341-ABA2-4800-92CA-20EAF45D6E5E}"/>
              </a:ext>
            </a:extLst>
          </p:cNvPr>
          <p:cNvSpPr/>
          <p:nvPr/>
        </p:nvSpPr>
        <p:spPr>
          <a:xfrm>
            <a:off x="2094278" y="2625277"/>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Payroll calculated by computer</a:t>
            </a:r>
          </a:p>
        </p:txBody>
      </p:sp>
      <p:sp>
        <p:nvSpPr>
          <p:cNvPr id="28" name="Arrow: Down 27">
            <a:extLst>
              <a:ext uri="{FF2B5EF4-FFF2-40B4-BE49-F238E27FC236}">
                <a16:creationId xmlns:a16="http://schemas.microsoft.com/office/drawing/2014/main" id="{657F9F9D-3947-4AB0-A555-E8240D9F358F}"/>
              </a:ext>
            </a:extLst>
          </p:cNvPr>
          <p:cNvSpPr/>
          <p:nvPr/>
        </p:nvSpPr>
        <p:spPr>
          <a:xfrm>
            <a:off x="2804487" y="3341761"/>
            <a:ext cx="165100" cy="40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0FEA71A6-5B2E-4AAA-9EC4-7974B055639B}"/>
              </a:ext>
            </a:extLst>
          </p:cNvPr>
          <p:cNvSpPr/>
          <p:nvPr/>
        </p:nvSpPr>
        <p:spPr>
          <a:xfrm>
            <a:off x="2094278" y="3829645"/>
            <a:ext cx="1585518" cy="635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t>Employee paid</a:t>
            </a:r>
          </a:p>
        </p:txBody>
      </p:sp>
      <p:sp>
        <p:nvSpPr>
          <p:cNvPr id="30" name="Right Brace 29">
            <a:extLst>
              <a:ext uri="{FF2B5EF4-FFF2-40B4-BE49-F238E27FC236}">
                <a16:creationId xmlns:a16="http://schemas.microsoft.com/office/drawing/2014/main" id="{7AF7FD26-AA5E-48E7-81A1-891C5C8D8041}"/>
              </a:ext>
            </a:extLst>
          </p:cNvPr>
          <p:cNvSpPr/>
          <p:nvPr/>
        </p:nvSpPr>
        <p:spPr>
          <a:xfrm>
            <a:off x="4055552" y="3544961"/>
            <a:ext cx="431800" cy="104502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1" name="Rectangle 30">
            <a:extLst>
              <a:ext uri="{FF2B5EF4-FFF2-40B4-BE49-F238E27FC236}">
                <a16:creationId xmlns:a16="http://schemas.microsoft.com/office/drawing/2014/main" id="{69F36FCD-99DE-44C7-90FD-0C5EC39855D0}"/>
              </a:ext>
            </a:extLst>
          </p:cNvPr>
          <p:cNvSpPr/>
          <p:nvPr/>
        </p:nvSpPr>
        <p:spPr>
          <a:xfrm>
            <a:off x="4736109" y="3564951"/>
            <a:ext cx="4191000" cy="10250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a:t>Using the figures calculated by the system the employees are paid by bank transfer (preferable), cheque or cash.</a:t>
            </a:r>
          </a:p>
        </p:txBody>
      </p:sp>
    </p:spTree>
    <p:extLst>
      <p:ext uri="{BB962C8B-B14F-4D97-AF65-F5344CB8AC3E}">
        <p14:creationId xmlns:p14="http://schemas.microsoft.com/office/powerpoint/2010/main" val="3104331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TotalTime>
  <Words>659</Words>
  <Application>Microsoft Office PowerPoint</Application>
  <PresentationFormat>Widescreen</PresentationFormat>
  <Paragraphs>48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Oleksandra Lemeshko</dc:creator>
  <cp:lastModifiedBy>Oleksandra Lemeshko</cp:lastModifiedBy>
  <cp:revision>12</cp:revision>
  <dcterms:created xsi:type="dcterms:W3CDTF">2020-10-16T11:09:32Z</dcterms:created>
  <dcterms:modified xsi:type="dcterms:W3CDTF">2020-10-19T09:21:42Z</dcterms:modified>
</cp:coreProperties>
</file>