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7"/>
  </p:notesMasterIdLst>
  <p:handoutMasterIdLst>
    <p:handoutMasterId r:id="rId38"/>
  </p:handoutMasterIdLst>
  <p:sldIdLst>
    <p:sldId id="269" r:id="rId5"/>
    <p:sldId id="383" r:id="rId6"/>
    <p:sldId id="363" r:id="rId7"/>
    <p:sldId id="332" r:id="rId8"/>
    <p:sldId id="357" r:id="rId9"/>
    <p:sldId id="411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385" r:id="rId36"/>
  </p:sldIdLst>
  <p:sldSz cx="10688638" cy="6684963"/>
  <p:notesSz cx="9929813" cy="6799263"/>
  <p:defaultTextStyle>
    <a:defPPr>
      <a:defRPr lang="en-US"/>
    </a:defPPr>
    <a:lvl1pPr marL="0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474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8948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422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7896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368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6843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316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5790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554" userDrawn="1">
          <p15:clr>
            <a:srgbClr val="A4A3A4"/>
          </p15:clr>
        </p15:guide>
        <p15:guide id="3" pos="6179" userDrawn="1">
          <p15:clr>
            <a:srgbClr val="A4A3A4"/>
          </p15:clr>
        </p15:guide>
        <p15:guide id="4" orient="horz" pos="1040" userDrawn="1">
          <p15:clr>
            <a:srgbClr val="A4A3A4"/>
          </p15:clr>
        </p15:guide>
        <p15:guide id="5" orient="horz" pos="14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f Jaroš" initials="J.J." lastIdx="1" clrIdx="0"/>
  <p:cmAuthor id="1" name="Martina Sabolová" initials="MS" lastIdx="1" clrIdx="1">
    <p:extLst>
      <p:ext uri="{19B8F6BF-5375-455C-9EA6-DF929625EA0E}">
        <p15:presenceInfo xmlns:p15="http://schemas.microsoft.com/office/powerpoint/2012/main" userId="Martina Sabolová" providerId="None"/>
      </p:ext>
    </p:extLst>
  </p:cmAuthor>
  <p:cmAuthor id="2" name="Martina Sabolová" initials="MS [2]" lastIdx="11" clrIdx="2">
    <p:extLst>
      <p:ext uri="{19B8F6BF-5375-455C-9EA6-DF929625EA0E}">
        <p15:presenceInfo xmlns:p15="http://schemas.microsoft.com/office/powerpoint/2012/main" userId="S::martina.sabolova@apogeo.cz::157a56aa-8195-4c1a-b402-466c9fcf9e8a" providerId="AD"/>
      </p:ext>
    </p:extLst>
  </p:cmAuthor>
  <p:cmAuthor id="3" name="Tomáš Krejča" initials="TK" lastIdx="2" clrIdx="3">
    <p:extLst>
      <p:ext uri="{19B8F6BF-5375-455C-9EA6-DF929625EA0E}">
        <p15:presenceInfo xmlns:p15="http://schemas.microsoft.com/office/powerpoint/2012/main" userId="Tomáš Krejč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F00"/>
    <a:srgbClr val="F59E14"/>
    <a:srgbClr val="006665"/>
    <a:srgbClr val="D9D9D9"/>
    <a:srgbClr val="F2F2F2"/>
    <a:srgbClr val="F49700"/>
    <a:srgbClr val="F1F1F1"/>
    <a:srgbClr val="2D3741"/>
    <a:srgbClr val="00A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01FA8-AB44-4C1C-BC4B-7A2B04CB0FFE}" v="2" dt="2023-11-24T13:30:58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00" y="36"/>
      </p:cViewPr>
      <p:guideLst>
        <p:guide orient="horz" pos="677"/>
        <p:guide pos="554"/>
        <p:guide pos="6179"/>
        <p:guide orient="horz" pos="1040"/>
        <p:guide orient="horz" pos="14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2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áková Kateřina, PKF APOGEO" userId="2ac5066e-974c-4e42-9886-85bbe9e762d9" providerId="ADAL" clId="{441E50BE-3275-4239-8E26-E504953756FB}"/>
    <pc:docChg chg="undo custSel addSld delSld modSld modMainMaster">
      <pc:chgData name="Betáková Kateřina, PKF APOGEO" userId="2ac5066e-974c-4e42-9886-85bbe9e762d9" providerId="ADAL" clId="{441E50BE-3275-4239-8E26-E504953756FB}" dt="2023-11-24T13:15:54.988" v="41" actId="47"/>
      <pc:docMkLst>
        <pc:docMk/>
      </pc:docMkLst>
      <pc:sldChg chg="modSp mod">
        <pc:chgData name="Betáková Kateřina, PKF APOGEO" userId="2ac5066e-974c-4e42-9886-85bbe9e762d9" providerId="ADAL" clId="{441E50BE-3275-4239-8E26-E504953756FB}" dt="2023-11-24T13:12:18.525" v="34" actId="1076"/>
        <pc:sldMkLst>
          <pc:docMk/>
          <pc:sldMk cId="0" sldId="269"/>
        </pc:sldMkLst>
        <pc:spChg chg="mod">
          <ac:chgData name="Betáková Kateřina, PKF APOGEO" userId="2ac5066e-974c-4e42-9886-85bbe9e762d9" providerId="ADAL" clId="{441E50BE-3275-4239-8E26-E504953756FB}" dt="2023-11-24T13:12:18.525" v="34" actId="1076"/>
          <ac:spMkLst>
            <pc:docMk/>
            <pc:sldMk cId="0" sldId="269"/>
            <ac:spMk id="4" creationId="{00000000-0000-0000-0000-000000000000}"/>
          </ac:spMkLst>
        </pc:spChg>
        <pc:spChg chg="mod">
          <ac:chgData name="Betáková Kateřina, PKF APOGEO" userId="2ac5066e-974c-4e42-9886-85bbe9e762d9" providerId="ADAL" clId="{441E50BE-3275-4239-8E26-E504953756FB}" dt="2023-11-24T13:11:57.542" v="29" actId="1036"/>
          <ac:spMkLst>
            <pc:docMk/>
            <pc:sldMk cId="0" sldId="269"/>
            <ac:spMk id="9" creationId="{4AF42108-987F-D1CC-D361-D86508D0C1C8}"/>
          </ac:spMkLst>
        </pc:spChg>
        <pc:spChg chg="mod">
          <ac:chgData name="Betáková Kateřina, PKF APOGEO" userId="2ac5066e-974c-4e42-9886-85bbe9e762d9" providerId="ADAL" clId="{441E50BE-3275-4239-8E26-E504953756FB}" dt="2023-11-24T13:11:57.542" v="29" actId="1036"/>
          <ac:spMkLst>
            <pc:docMk/>
            <pc:sldMk cId="0" sldId="269"/>
            <ac:spMk id="10" creationId="{AC9CF47C-A26D-7190-BB04-FB334E0DE1A1}"/>
          </ac:spMkLst>
        </pc:spChg>
        <pc:spChg chg="mod">
          <ac:chgData name="Betáková Kateřina, PKF APOGEO" userId="2ac5066e-974c-4e42-9886-85bbe9e762d9" providerId="ADAL" clId="{441E50BE-3275-4239-8E26-E504953756FB}" dt="2023-11-24T13:11:57.542" v="29" actId="1036"/>
          <ac:spMkLst>
            <pc:docMk/>
            <pc:sldMk cId="0" sldId="269"/>
            <ac:spMk id="11" creationId="{27553E6E-D632-346C-0D6B-70ED87A06486}"/>
          </ac:spMkLst>
        </pc:spChg>
        <pc:picChg chg="mod">
          <ac:chgData name="Betáková Kateřina, PKF APOGEO" userId="2ac5066e-974c-4e42-9886-85bbe9e762d9" providerId="ADAL" clId="{441E50BE-3275-4239-8E26-E504953756FB}" dt="2023-11-24T13:11:44.369" v="3" actId="1076"/>
          <ac:picMkLst>
            <pc:docMk/>
            <pc:sldMk cId="0" sldId="269"/>
            <ac:picMk id="7" creationId="{CA74D8F2-0437-1EA9-98DC-41EE318FFCD1}"/>
          </ac:picMkLst>
        </pc:picChg>
      </pc:sldChg>
      <pc:sldChg chg="add del">
        <pc:chgData name="Betáková Kateřina, PKF APOGEO" userId="2ac5066e-974c-4e42-9886-85bbe9e762d9" providerId="ADAL" clId="{441E50BE-3275-4239-8E26-E504953756FB}" dt="2023-11-24T13:15:54.988" v="41" actId="47"/>
        <pc:sldMkLst>
          <pc:docMk/>
          <pc:sldMk cId="2017229298" sldId="411"/>
        </pc:sldMkLst>
      </pc:sldChg>
      <pc:sldMasterChg chg="modSldLayout">
        <pc:chgData name="Betáková Kateřina, PKF APOGEO" userId="2ac5066e-974c-4e42-9886-85bbe9e762d9" providerId="ADAL" clId="{441E50BE-3275-4239-8E26-E504953756FB}" dt="2023-11-24T13:14:31.826" v="38" actId="20577"/>
        <pc:sldMasterMkLst>
          <pc:docMk/>
          <pc:sldMasterMk cId="3693843513" sldId="2147493455"/>
        </pc:sldMasterMkLst>
        <pc:sldLayoutChg chg="modSp mod">
          <pc:chgData name="Betáková Kateřina, PKF APOGEO" userId="2ac5066e-974c-4e42-9886-85bbe9e762d9" providerId="ADAL" clId="{441E50BE-3275-4239-8E26-E504953756FB}" dt="2023-11-24T13:12:10.177" v="31" actId="1076"/>
          <pc:sldLayoutMkLst>
            <pc:docMk/>
            <pc:sldMasterMk cId="3693843513" sldId="2147493455"/>
            <pc:sldLayoutMk cId="3297799605" sldId="2147493522"/>
          </pc:sldLayoutMkLst>
          <pc:picChg chg="mod">
            <ac:chgData name="Betáková Kateřina, PKF APOGEO" userId="2ac5066e-974c-4e42-9886-85bbe9e762d9" providerId="ADAL" clId="{441E50BE-3275-4239-8E26-E504953756FB}" dt="2023-11-24T13:12:10.177" v="31" actId="1076"/>
            <ac:picMkLst>
              <pc:docMk/>
              <pc:sldMasterMk cId="3693843513" sldId="2147493455"/>
              <pc:sldLayoutMk cId="3297799605" sldId="2147493522"/>
              <ac:picMk id="8" creationId="{6DFE15B6-5289-4DA8-AFCB-64375A16B146}"/>
            </ac:picMkLst>
          </pc:picChg>
        </pc:sldLayoutChg>
        <pc:sldLayoutChg chg="delSp modSp mod">
          <pc:chgData name="Betáková Kateřina, PKF APOGEO" userId="2ac5066e-974c-4e42-9886-85bbe9e762d9" providerId="ADAL" clId="{441E50BE-3275-4239-8E26-E504953756FB}" dt="2023-11-24T13:14:31.826" v="38" actId="20577"/>
          <pc:sldLayoutMkLst>
            <pc:docMk/>
            <pc:sldMasterMk cId="3693843513" sldId="2147493455"/>
            <pc:sldLayoutMk cId="691546632" sldId="2147493526"/>
          </pc:sldLayoutMkLst>
          <pc:spChg chg="del">
            <ac:chgData name="Betáková Kateřina, PKF APOGEO" userId="2ac5066e-974c-4e42-9886-85bbe9e762d9" providerId="ADAL" clId="{441E50BE-3275-4239-8E26-E504953756FB}" dt="2023-11-24T13:14:17.085" v="35" actId="478"/>
            <ac:spMkLst>
              <pc:docMk/>
              <pc:sldMasterMk cId="3693843513" sldId="2147493455"/>
              <pc:sldLayoutMk cId="691546632" sldId="2147493526"/>
              <ac:spMk id="10" creationId="{ED608F2B-EE53-491B-8BE2-19A134649DF2}"/>
            </ac:spMkLst>
          </pc:spChg>
          <pc:spChg chg="mod">
            <ac:chgData name="Betáková Kateřina, PKF APOGEO" userId="2ac5066e-974c-4e42-9886-85bbe9e762d9" providerId="ADAL" clId="{441E50BE-3275-4239-8E26-E504953756FB}" dt="2023-11-24T13:14:31.826" v="38" actId="20577"/>
            <ac:spMkLst>
              <pc:docMk/>
              <pc:sldMasterMk cId="3693843513" sldId="2147493455"/>
              <pc:sldLayoutMk cId="691546632" sldId="2147493526"/>
              <ac:spMk id="25" creationId="{00000000-0000-0000-0000-000000000000}"/>
            </ac:spMkLst>
          </pc:spChg>
        </pc:sldLayoutChg>
      </pc:sldMasterChg>
    </pc:docChg>
  </pc:docChgLst>
  <pc:docChgLst>
    <pc:chgData name="Betáková Kateřina, PKF APOGEO" userId="2ac5066e-974c-4e42-9886-85bbe9e762d9" providerId="ADAL" clId="{27E01FA8-AB44-4C1C-BC4B-7A2B04CB0FFE}"/>
    <pc:docChg chg="custSel addSld modSld">
      <pc:chgData name="Betáková Kateřina, PKF APOGEO" userId="2ac5066e-974c-4e42-9886-85bbe9e762d9" providerId="ADAL" clId="{27E01FA8-AB44-4C1C-BC4B-7A2B04CB0FFE}" dt="2023-11-24T13:32:41.401" v="46" actId="1076"/>
      <pc:docMkLst>
        <pc:docMk/>
      </pc:docMkLst>
      <pc:sldChg chg="addSp delSp modSp mod">
        <pc:chgData name="Betáková Kateřina, PKF APOGEO" userId="2ac5066e-974c-4e42-9886-85bbe9e762d9" providerId="ADAL" clId="{27E01FA8-AB44-4C1C-BC4B-7A2B04CB0FFE}" dt="2023-11-24T13:32:41.401" v="46" actId="1076"/>
        <pc:sldMkLst>
          <pc:docMk/>
          <pc:sldMk cId="2658941005" sldId="357"/>
        </pc:sldMkLst>
        <pc:spChg chg="add del mod">
          <ac:chgData name="Betáková Kateřina, PKF APOGEO" userId="2ac5066e-974c-4e42-9886-85bbe9e762d9" providerId="ADAL" clId="{27E01FA8-AB44-4C1C-BC4B-7A2B04CB0FFE}" dt="2023-11-24T13:30:29.762" v="14" actId="478"/>
          <ac:spMkLst>
            <pc:docMk/>
            <pc:sldMk cId="2658941005" sldId="357"/>
            <ac:spMk id="3" creationId="{8726B55C-4E71-5C5D-76C1-3818F3F9D88B}"/>
          </ac:spMkLst>
        </pc:spChg>
        <pc:spChg chg="del">
          <ac:chgData name="Betáková Kateřina, PKF APOGEO" userId="2ac5066e-974c-4e42-9886-85bbe9e762d9" providerId="ADAL" clId="{27E01FA8-AB44-4C1C-BC4B-7A2B04CB0FFE}" dt="2023-11-24T13:30:28.458" v="13" actId="478"/>
          <ac:spMkLst>
            <pc:docMk/>
            <pc:sldMk cId="2658941005" sldId="357"/>
            <ac:spMk id="4" creationId="{1C7DAF3B-0521-402F-B565-799B1D267306}"/>
          </ac:spMkLst>
        </pc:spChg>
        <pc:spChg chg="mod">
          <ac:chgData name="Betáková Kateřina, PKF APOGEO" userId="2ac5066e-974c-4e42-9886-85bbe9e762d9" providerId="ADAL" clId="{27E01FA8-AB44-4C1C-BC4B-7A2B04CB0FFE}" dt="2023-11-24T13:30:25.812" v="12" actId="20577"/>
          <ac:spMkLst>
            <pc:docMk/>
            <pc:sldMk cId="2658941005" sldId="357"/>
            <ac:spMk id="5" creationId="{E5B7B8FE-1504-4A8B-30F1-7B12FABADA3F}"/>
          </ac:spMkLst>
        </pc:spChg>
        <pc:spChg chg="mod">
          <ac:chgData name="Betáková Kateřina, PKF APOGEO" userId="2ac5066e-974c-4e42-9886-85bbe9e762d9" providerId="ADAL" clId="{27E01FA8-AB44-4C1C-BC4B-7A2B04CB0FFE}" dt="2023-11-24T13:30:44.572" v="15"/>
          <ac:spMkLst>
            <pc:docMk/>
            <pc:sldMk cId="2658941005" sldId="357"/>
            <ac:spMk id="7" creationId="{53578EA1-F5FE-8CD1-0F5D-C117C73E5ADA}"/>
          </ac:spMkLst>
        </pc:spChg>
        <pc:spChg chg="mod">
          <ac:chgData name="Betáková Kateřina, PKF APOGEO" userId="2ac5066e-974c-4e42-9886-85bbe9e762d9" providerId="ADAL" clId="{27E01FA8-AB44-4C1C-BC4B-7A2B04CB0FFE}" dt="2023-11-24T13:30:44.572" v="15"/>
          <ac:spMkLst>
            <pc:docMk/>
            <pc:sldMk cId="2658941005" sldId="357"/>
            <ac:spMk id="9" creationId="{69C4EBDD-2ECE-DA1B-4031-82D4DF09DB60}"/>
          </ac:spMkLst>
        </pc:spChg>
        <pc:spChg chg="mod">
          <ac:chgData name="Betáková Kateřina, PKF APOGEO" userId="2ac5066e-974c-4e42-9886-85bbe9e762d9" providerId="ADAL" clId="{27E01FA8-AB44-4C1C-BC4B-7A2B04CB0FFE}" dt="2023-11-24T13:30:50.299" v="22" actId="20577"/>
          <ac:spMkLst>
            <pc:docMk/>
            <pc:sldMk cId="2658941005" sldId="357"/>
            <ac:spMk id="10" creationId="{DCCD4D9A-139D-E132-4B16-0AD6C5093597}"/>
          </ac:spMkLst>
        </pc:spChg>
        <pc:spChg chg="add mod">
          <ac:chgData name="Betáková Kateřina, PKF APOGEO" userId="2ac5066e-974c-4e42-9886-85bbe9e762d9" providerId="ADAL" clId="{27E01FA8-AB44-4C1C-BC4B-7A2B04CB0FFE}" dt="2023-11-24T13:32:41.401" v="46" actId="1076"/>
          <ac:spMkLst>
            <pc:docMk/>
            <pc:sldMk cId="2658941005" sldId="357"/>
            <ac:spMk id="16" creationId="{EB6FD39E-D584-E213-D948-3242096EE346}"/>
          </ac:spMkLst>
        </pc:spChg>
        <pc:grpChg chg="add mod">
          <ac:chgData name="Betáková Kateřina, PKF APOGEO" userId="2ac5066e-974c-4e42-9886-85bbe9e762d9" providerId="ADAL" clId="{27E01FA8-AB44-4C1C-BC4B-7A2B04CB0FFE}" dt="2023-11-24T13:30:44.572" v="15"/>
          <ac:grpSpMkLst>
            <pc:docMk/>
            <pc:sldMk cId="2658941005" sldId="357"/>
            <ac:grpSpMk id="6" creationId="{9127CF15-1C59-38A8-7297-E504EFEAF3DD}"/>
          </ac:grpSpMkLst>
        </pc:grpChg>
        <pc:grpChg chg="mod">
          <ac:chgData name="Betáková Kateřina, PKF APOGEO" userId="2ac5066e-974c-4e42-9886-85bbe9e762d9" providerId="ADAL" clId="{27E01FA8-AB44-4C1C-BC4B-7A2B04CB0FFE}" dt="2023-11-24T13:30:44.572" v="15"/>
          <ac:grpSpMkLst>
            <pc:docMk/>
            <pc:sldMk cId="2658941005" sldId="357"/>
            <ac:grpSpMk id="11" creationId="{A303D5C5-AD29-409F-5E51-866965FC30DF}"/>
          </ac:grpSpMkLst>
        </pc:grpChg>
        <pc:picChg chg="mod">
          <ac:chgData name="Betáková Kateřina, PKF APOGEO" userId="2ac5066e-974c-4e42-9886-85bbe9e762d9" providerId="ADAL" clId="{27E01FA8-AB44-4C1C-BC4B-7A2B04CB0FFE}" dt="2023-11-24T13:30:44.572" v="15"/>
          <ac:picMkLst>
            <pc:docMk/>
            <pc:sldMk cId="2658941005" sldId="357"/>
            <ac:picMk id="8" creationId="{8B281792-387B-5E27-AEE6-604985C6EB9F}"/>
          </ac:picMkLst>
        </pc:picChg>
        <pc:picChg chg="mod">
          <ac:chgData name="Betáková Kateřina, PKF APOGEO" userId="2ac5066e-974c-4e42-9886-85bbe9e762d9" providerId="ADAL" clId="{27E01FA8-AB44-4C1C-BC4B-7A2B04CB0FFE}" dt="2023-11-24T13:30:44.572" v="15"/>
          <ac:picMkLst>
            <pc:docMk/>
            <pc:sldMk cId="2658941005" sldId="357"/>
            <ac:picMk id="12" creationId="{D231C49A-1C1F-9D77-97C7-3B7E7BEFC39F}"/>
          </ac:picMkLst>
        </pc:picChg>
        <pc:picChg chg="mod">
          <ac:chgData name="Betáková Kateřina, PKF APOGEO" userId="2ac5066e-974c-4e42-9886-85bbe9e762d9" providerId="ADAL" clId="{27E01FA8-AB44-4C1C-BC4B-7A2B04CB0FFE}" dt="2023-11-24T13:30:44.572" v="15"/>
          <ac:picMkLst>
            <pc:docMk/>
            <pc:sldMk cId="2658941005" sldId="357"/>
            <ac:picMk id="13" creationId="{D386F884-F4AB-5294-5B0A-042B505135EF}"/>
          </ac:picMkLst>
        </pc:picChg>
        <pc:picChg chg="add mod">
          <ac:chgData name="Betáková Kateřina, PKF APOGEO" userId="2ac5066e-974c-4e42-9886-85bbe9e762d9" providerId="ADAL" clId="{27E01FA8-AB44-4C1C-BC4B-7A2B04CB0FFE}" dt="2023-11-24T13:30:44.572" v="15"/>
          <ac:picMkLst>
            <pc:docMk/>
            <pc:sldMk cId="2658941005" sldId="357"/>
            <ac:picMk id="14" creationId="{43E383D5-0177-DAF6-8BBC-D574591C0701}"/>
          </ac:picMkLst>
        </pc:picChg>
        <pc:cxnChg chg="add mod">
          <ac:chgData name="Betáková Kateřina, PKF APOGEO" userId="2ac5066e-974c-4e42-9886-85bbe9e762d9" providerId="ADAL" clId="{27E01FA8-AB44-4C1C-BC4B-7A2B04CB0FFE}" dt="2023-11-24T13:30:44.572" v="15"/>
          <ac:cxnSpMkLst>
            <pc:docMk/>
            <pc:sldMk cId="2658941005" sldId="357"/>
            <ac:cxnSpMk id="15" creationId="{3FF0321A-C0D5-8519-0A2F-8C96C6B037E5}"/>
          </ac:cxnSpMkLst>
        </pc:cxnChg>
      </pc:sldChg>
      <pc:sldChg chg="add">
        <pc:chgData name="Betáková Kateřina, PKF APOGEO" userId="2ac5066e-974c-4e42-9886-85bbe9e762d9" providerId="ADAL" clId="{27E01FA8-AB44-4C1C-BC4B-7A2B04CB0FFE}" dt="2023-11-24T13:30:19.588" v="0" actId="2890"/>
        <pc:sldMkLst>
          <pc:docMk/>
          <pc:sldMk cId="4249629288" sldId="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2254-226F-EE4B-9F84-007DE5688FDC}" type="datetime1">
              <a:rPr lang="cs-CZ" smtClean="0"/>
              <a:pPr/>
              <a:t>24.11.2023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09588"/>
            <a:ext cx="40751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199E6-18C0-5F4B-8DA1-E122B9179A0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474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8948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422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7896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2368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6843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1316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5790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199E6-18C0-5F4B-8DA1-E122B9179A0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0066" y="2379556"/>
            <a:ext cx="494362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8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 noProof="0"/>
              <a:t>Nabídka daně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4890D7-F06F-487A-97D5-C0DFDC476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1"/>
          <a:stretch/>
        </p:blipFill>
        <p:spPr>
          <a:xfrm rot="10800000">
            <a:off x="131307" y="0"/>
            <a:ext cx="3174280" cy="237788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BD40A76-9B62-42FC-9900-7C3A4F846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7"/>
          <a:stretch/>
        </p:blipFill>
        <p:spPr>
          <a:xfrm>
            <a:off x="5144492" y="2379556"/>
            <a:ext cx="5487650" cy="430540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82515D-8F6F-4A10-885A-BC19AE39D0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0066" y="5902510"/>
            <a:ext cx="3009840" cy="345725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46FCA07-E1CE-4B9D-B0F4-A97F1C9780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8" y="3469764"/>
            <a:ext cx="808677" cy="80867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1F2F77DD-EDD2-48EB-BBA0-BF6972C0B7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38" y="3567460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K rukám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CFC4171-29A8-4F1D-A032-29ED87DFE8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37" y="3781770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Ulice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E82F673-3A71-4DBB-95D6-52385E8892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38036" y="4007375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PSČ, město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DB5E7F8A-199D-4240-8164-5009559FDB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0068" y="3791655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Pozice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A7825A34-8E01-40A8-8E96-3B7C12DB8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0068" y="4010196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50B2CF5-F855-43CD-A446-4AACF96CF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1451" y="3567460"/>
            <a:ext cx="1868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200" kern="0" spc="5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Jméno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250A0D-586B-DBC8-2A06-13975AC6DD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5036" y="559927"/>
            <a:ext cx="3352775" cy="4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6" userDrawn="1">
          <p15:clr>
            <a:srgbClr val="FBAE40"/>
          </p15:clr>
        </p15:guide>
        <p15:guide id="2" pos="65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98800" y="-48181"/>
            <a:ext cx="10954153" cy="6733144"/>
          </a:xfrm>
          <a:prstGeom prst="rect">
            <a:avLst/>
          </a:prstGeom>
          <a:solidFill>
            <a:srgbClr val="F49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63234" y="5660617"/>
            <a:ext cx="2148161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PKF </a:t>
            </a:r>
            <a:r>
              <a:rPr lang="en-US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APOGEO</a:t>
            </a:r>
            <a:r>
              <a:rPr lang="cs-CZ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s.r.o.</a:t>
            </a:r>
            <a:endParaRPr lang="en-US" sz="800" b="1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800" b="0" kern="1200" cap="none" noProof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 BUSINESS CENTRE, Recepce b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Rohanské nábřeží 671/15, 180 00 Praha 8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89314" y="5937615"/>
            <a:ext cx="114364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IČ     </a:t>
            </a:r>
            <a:r>
              <a:rPr lang="cs-CZ" sz="800" kern="120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276 61 237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DIČ  CZ 276 61 237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3354" y="5937615"/>
            <a:ext cx="1133337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   +420 267 997 700 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   www.pkfapogeo.cz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29" y="5754445"/>
            <a:ext cx="612560" cy="6125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754445"/>
            <a:ext cx="612560" cy="61256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985028" y="2911594"/>
            <a:ext cx="495857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2800" b="1" cap="none" noProof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Děkujeme</a:t>
            </a:r>
            <a:r>
              <a:rPr lang="cs-CZ" sz="2800" b="1" cap="none" baseline="0" noProof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vám za pozornost</a:t>
            </a:r>
            <a:endParaRPr lang="cs-CZ" sz="2800" b="1" cap="none" noProof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9F83E71E-2DDF-401C-AC52-1F6D2259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3" y="2820757"/>
            <a:ext cx="612560" cy="61256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75984B4-00CA-4C49-8120-F03F1E68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877"/>
          <a:stretch/>
        </p:blipFill>
        <p:spPr>
          <a:xfrm>
            <a:off x="5527841" y="2406650"/>
            <a:ext cx="5045190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6" userDrawn="1">
          <p15:clr>
            <a:srgbClr val="FBAE40"/>
          </p15:clr>
        </p15:guide>
        <p15:guide id="2" pos="65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Dane a transa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5618" y="2253779"/>
            <a:ext cx="417296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600" b="1" i="0" cap="all" spc="100">
                <a:solidFill>
                  <a:srgbClr val="F49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/>
              <a:t>Prezentace produktů </a:t>
            </a:r>
            <a:br>
              <a:rPr lang="cs-CZ" noProof="0"/>
            </a:br>
            <a:r>
              <a:rPr lang="cs-CZ" noProof="0"/>
              <a:t>a služeb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0252" y="4249610"/>
            <a:ext cx="3201914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kern="0" spc="5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Pro: Microsoft Inc. – Ivan Novák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865618" y="5744826"/>
            <a:ext cx="16055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Ing. Jiří Zloba </a:t>
            </a:r>
          </a:p>
          <a:p>
            <a:pPr lvl="0"/>
            <a:r>
              <a:rPr lang="cs-CZ"/>
              <a:t>Obchodní zástupce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3258387" y="5744825"/>
            <a:ext cx="10989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23. října 2022</a:t>
            </a:r>
          </a:p>
          <a:p>
            <a:pPr lvl="0"/>
            <a:r>
              <a:rPr lang="cs-CZ"/>
              <a:t>13 stran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4890D7-F06F-487A-97D5-C0DFDC476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1"/>
          <a:stretch/>
        </p:blipFill>
        <p:spPr>
          <a:xfrm rot="10800000">
            <a:off x="131307" y="0"/>
            <a:ext cx="3174280" cy="237788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BD40A76-9B62-42FC-9900-7C3A4F846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5"/>
          <a:stretch/>
        </p:blipFill>
        <p:spPr>
          <a:xfrm>
            <a:off x="7251604" y="4230801"/>
            <a:ext cx="3174282" cy="245416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DFE15B6-5289-4DA8-AFCB-64375A16B1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96" y="3794919"/>
            <a:ext cx="808677" cy="80867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5250A0D-586B-DBC8-2A06-13975AC6DD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8852" y="536857"/>
            <a:ext cx="3352775" cy="4994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2CE932-F80B-5C8D-86F0-84DFA9A72FCF}"/>
              </a:ext>
            </a:extLst>
          </p:cNvPr>
          <p:cNvSpPr txBox="1">
            <a:spLocks/>
          </p:cNvSpPr>
          <p:nvPr userDrawn="1"/>
        </p:nvSpPr>
        <p:spPr>
          <a:xfrm>
            <a:off x="1415253" y="5486247"/>
            <a:ext cx="57885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3600" b="1" i="0" kern="1200" cap="all" spc="100">
                <a:solidFill>
                  <a:srgbClr val="F49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400">
                <a:solidFill>
                  <a:schemeClr val="bg1">
                    <a:lumMod val="65000"/>
                  </a:schemeClr>
                </a:solidFill>
              </a:rPr>
              <a:t>Děláme vše pro to, Abyste vy nemuseli.</a:t>
            </a:r>
          </a:p>
        </p:txBody>
      </p:sp>
    </p:spTree>
    <p:extLst>
      <p:ext uri="{BB962C8B-B14F-4D97-AF65-F5344CB8AC3E}">
        <p14:creationId xmlns:p14="http://schemas.microsoft.com/office/powerpoint/2010/main" val="329779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 společn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982EBC36-8C14-4614-8F50-C54F9020C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0" t="10290" r="5625"/>
          <a:stretch/>
        </p:blipFill>
        <p:spPr>
          <a:xfrm>
            <a:off x="5042376" y="1908241"/>
            <a:ext cx="4896062" cy="2968991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6783394-AEA3-9B44-27A4-C40BFF356905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F2F025D-B02D-D256-8F64-AB145862AD60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9F2ABD-45FE-FB73-1F12-380631293F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3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NIVERZA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416928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all" spc="100" baseline="0">
                <a:solidFill>
                  <a:srgbClr val="F49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Organizace</a:t>
            </a:r>
            <a:r>
              <a:rPr lang="en-US"/>
              <a:t> tax &amp; transaction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Vážený pane Kozumplíku,</a:t>
            </a:r>
          </a:p>
          <a:p>
            <a:pPr lvl="0"/>
            <a:endParaRPr lang="cs-CZ"/>
          </a:p>
          <a:p>
            <a:pPr lvl="0"/>
            <a:r>
              <a:rPr lang="cs-CZ"/>
              <a:t>dovolte nám předložit k Vaší pozornosti naši nabídku zpracovanou poradenskou skupinou APOGEO (dále jen „APOGEO“) ve věci daňového a transakčního poradenství – přesunu nizozemské entity do České republiky pomocí fúze.</a:t>
            </a:r>
          </a:p>
          <a:p>
            <a:pPr lvl="0"/>
            <a:endParaRPr lang="cs-CZ"/>
          </a:p>
          <a:p>
            <a:pPr lvl="0"/>
            <a:r>
              <a:rPr lang="cs-CZ"/>
              <a:t>Věříme, že naši nabídku vyhodnotíte jako zajímavou a využijete námi nabízených služeb.</a:t>
            </a:r>
          </a:p>
          <a:p>
            <a:pPr lvl="0"/>
            <a:endParaRPr lang="cs-CZ"/>
          </a:p>
          <a:p>
            <a:pPr lvl="0"/>
            <a:r>
              <a:rPr lang="cs-CZ"/>
              <a:t>S úctou,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r>
              <a:rPr lang="cs-CZ"/>
              <a:t>Ing. Tomáš Pacovský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BFD8BC5-DF25-A9AD-B47E-FAB5B14484B5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A80451-C000-6C56-FBF5-2FE5DCDBC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8E180C1C-346A-0B87-9316-B6A9C057FA4F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</p:spTree>
    <p:extLst>
      <p:ext uri="{BB962C8B-B14F-4D97-AF65-F5344CB8AC3E}">
        <p14:creationId xmlns:p14="http://schemas.microsoft.com/office/powerpoint/2010/main" val="328798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ADNÍ STRA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32758" y="-48181"/>
            <a:ext cx="10954153" cy="6733144"/>
          </a:xfrm>
          <a:prstGeom prst="rect">
            <a:avLst/>
          </a:prstGeom>
          <a:solidFill>
            <a:srgbClr val="EE7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3354" y="5937615"/>
            <a:ext cx="1133337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   +420 267 997 700 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   www.pkfapogeo.cz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29" y="5754445"/>
            <a:ext cx="612560" cy="6125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754445"/>
            <a:ext cx="612560" cy="61256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985028" y="2911594"/>
            <a:ext cx="495857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2800" b="1" cap="small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děkuji</a:t>
            </a:r>
            <a:r>
              <a:rPr lang="cs-CZ" sz="2800" b="1" cap="small" baseline="0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vám za pozornost</a:t>
            </a:r>
            <a:endParaRPr lang="cs-CZ" sz="2800" b="1" cap="small" noProof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9F83E71E-2DDF-401C-AC52-1F6D2259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3" y="2820757"/>
            <a:ext cx="612560" cy="61256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75984B4-00CA-4C49-8120-F03F1E68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3"/>
          <a:stretch/>
        </p:blipFill>
        <p:spPr>
          <a:xfrm>
            <a:off x="7276851" y="4136844"/>
            <a:ext cx="3142019" cy="2548119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220462F-0365-4178-878A-1295F3AE1B3C}"/>
              </a:ext>
            </a:extLst>
          </p:cNvPr>
          <p:cNvSpPr txBox="1"/>
          <p:nvPr userDrawn="1"/>
        </p:nvSpPr>
        <p:spPr>
          <a:xfrm>
            <a:off x="3489314" y="5937615"/>
            <a:ext cx="114364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IČ     </a:t>
            </a:r>
            <a:r>
              <a:rPr lang="cs-CZ" sz="800" b="0" kern="1200" cap="none" noProof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171 42 504</a:t>
            </a:r>
            <a:endParaRPr lang="cs-CZ" sz="800" b="0" kern="1200" cap="none" noProof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DIČ  CZ 171 42 504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BE6DC21D-23F3-23E8-E3B2-42B05C41BACE}"/>
              </a:ext>
            </a:extLst>
          </p:cNvPr>
          <p:cNvSpPr txBox="1"/>
          <p:nvPr userDrawn="1"/>
        </p:nvSpPr>
        <p:spPr>
          <a:xfrm>
            <a:off x="573543" y="5660617"/>
            <a:ext cx="2148161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PKF </a:t>
            </a:r>
            <a:r>
              <a:rPr lang="en-US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APOGEO</a:t>
            </a:r>
            <a:r>
              <a:rPr lang="cs-CZ" sz="800" b="1" cap="none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Tax, s.r.o.</a:t>
            </a:r>
            <a:endParaRPr lang="en-US" sz="800" b="1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800" b="0" kern="1200" cap="none" noProof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 BUSINESS CENTRE, Recepce B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Rohanské nábřeží 671/15, 180 00 Praha 8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společn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0700" y="6324625"/>
            <a:ext cx="1073431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3A9116-3136-4DE5-86B6-D33B535D5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A09E424-3B57-4EDE-92BF-DE46134F3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0"/>
          <a:stretch/>
        </p:blipFill>
        <p:spPr>
          <a:xfrm>
            <a:off x="8075516" y="5158285"/>
            <a:ext cx="2524749" cy="151821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DF57FAF9-8BA5-4140-803A-51F76541473D}"/>
              </a:ext>
            </a:extLst>
          </p:cNvPr>
          <p:cNvSpPr txBox="1"/>
          <p:nvPr userDrawn="1"/>
        </p:nvSpPr>
        <p:spPr>
          <a:xfrm>
            <a:off x="555653" y="5638202"/>
            <a:ext cx="748247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1400" spc="6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ČEST		NADŠENÍ		RESPEKT		SOUDRŽNOST		DISCIPLÍNA</a:t>
            </a:r>
            <a:endParaRPr lang="cs-CZ" sz="1400" cap="none" spc="6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EAA09A7-CA2B-4358-9688-28DEEB28D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45" y="5618895"/>
            <a:ext cx="203246" cy="25405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771D4E-A54F-4149-9E74-AF53F81D2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95" y="5618895"/>
            <a:ext cx="203246" cy="254058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0EE1E7EA-32DA-4C18-BB70-EBA9E1FA07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21" y="5618895"/>
            <a:ext cx="203246" cy="254058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216A1E4C-6164-4026-B1C2-2731F061A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43" y="5618895"/>
            <a:ext cx="203246" cy="25405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82EBC36-8C14-4614-8F50-C54F9020C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980" t="10290" r="5625"/>
          <a:stretch/>
        </p:blipFill>
        <p:spPr>
          <a:xfrm>
            <a:off x="397328" y="1364376"/>
            <a:ext cx="5181351" cy="3141991"/>
          </a:xfrm>
          <a:prstGeom prst="rect">
            <a:avLst/>
          </a:prstGeom>
        </p:spPr>
      </p:pic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D6F5FFB-0333-4A81-9018-7517281D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1183" y="1364376"/>
            <a:ext cx="38850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790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3330D29-92D6-446B-A91D-40D4753B7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3258" y="863754"/>
            <a:ext cx="80470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2C6C54E9-48C7-45D8-BEB0-6AE99A6E02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3258" y="1411443"/>
            <a:ext cx="63329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C3DCC5-B4E7-23AA-42F4-C54E8DBE7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D9B9AA8-2E7A-7C67-858D-39F36D095E36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CEAC385-9969-5700-F9FC-D2557FBD212A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84983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5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o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544700-64F8-4BDA-A516-A55BD19A6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775" y="845098"/>
            <a:ext cx="1524456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Úvodní slovo</a:t>
            </a:r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FE7E92D9-705B-4E08-B79E-EA7A8B5084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3775" y="1347442"/>
            <a:ext cx="756979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C0570E-B86E-3B42-955D-C188E3D42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EE8787AB-AD69-EED3-B34F-234558A8E287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800A0-0B65-913F-CE9F-517FA0608F99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93676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9" userDrawn="1">
          <p15:clr>
            <a:srgbClr val="FBAE40"/>
          </p15:clr>
        </p15:guide>
        <p15:guide id="2" pos="3366" userDrawn="1">
          <p15:clr>
            <a:srgbClr val="FBAE40"/>
          </p15:clr>
        </p15:guide>
        <p15:guide id="3" orient="horz" pos="8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bez hlavi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80470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EE7F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DFE8C3-C96E-D57A-D8BE-18BBD897A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2F1B7423-B315-3D8F-17CF-7691AB01670B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C1CA118-CD78-5378-1005-30A99EB31469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295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aldní s hlavič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80470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EE7F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94612" y="1604509"/>
            <a:ext cx="89303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2CA3A4-49C4-09A3-9762-F3B72677F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304" y="486139"/>
            <a:ext cx="1313394" cy="1956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86646264-295C-A952-610A-81FC98B2206A}"/>
              </a:ext>
            </a:extLst>
          </p:cNvPr>
          <p:cNvSpPr txBox="1"/>
          <p:nvPr userDrawn="1"/>
        </p:nvSpPr>
        <p:spPr>
          <a:xfrm>
            <a:off x="877922" y="6235728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DFF8075-77EA-C6D5-B903-74C14B090BD2}"/>
              </a:ext>
            </a:extLst>
          </p:cNvPr>
          <p:cNvSpPr txBox="1">
            <a:spLocks/>
          </p:cNvSpPr>
          <p:nvPr userDrawn="1"/>
        </p:nvSpPr>
        <p:spPr>
          <a:xfrm>
            <a:off x="9472159" y="6235725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534474" rtl="0" eaLnBrk="1" latinLnBrk="0" hangingPunct="1">
              <a:defRPr sz="1200" kern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534474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94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422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368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843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316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790" algn="l" defTabSz="5344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29348-9E33-FF47-9FE8-2D3EA891F232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865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zumě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1376980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Porozumění</a:t>
            </a:r>
            <a:endParaRPr lang="en-US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713682" y="239003"/>
            <a:ext cx="4328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sk-SK" sz="1000" cap="all" spc="150">
                <a:solidFill>
                  <a:srgbClr val="F59E14"/>
                </a:solidFill>
                <a:latin typeface="+mj-lt"/>
                <a:cs typeface="Arial" panose="020B0604020202020204" pitchFamily="34" charset="0"/>
              </a:rPr>
              <a:t>daně</a:t>
            </a:r>
            <a:endParaRPr lang="en-US" sz="1000" cap="all" spc="150">
              <a:solidFill>
                <a:srgbClr val="F59E1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4921" y="208225"/>
            <a:ext cx="674865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cs-CZ" sz="1200" b="0" i="0" cap="none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NABÍDKA</a:t>
            </a:r>
            <a:endParaRPr lang="en-US" sz="1200" b="0" i="0" cap="none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3965" y="532621"/>
            <a:ext cx="168061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3389892B-2E3C-43C2-A5D5-E6FEC41A3EDA}"/>
              </a:ext>
            </a:extLst>
          </p:cNvPr>
          <p:cNvCxnSpPr/>
          <p:nvPr userDrawn="1"/>
        </p:nvCxnSpPr>
        <p:spPr>
          <a:xfrm>
            <a:off x="1290341" y="314708"/>
            <a:ext cx="3429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6A0FD3-67AB-45B5-B91E-34716C69E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AC42055-5B47-4CF2-B817-B3EE9779DCBB}"/>
              </a:ext>
            </a:extLst>
          </p:cNvPr>
          <p:cNvSpPr txBox="1"/>
          <p:nvPr userDrawn="1"/>
        </p:nvSpPr>
        <p:spPr>
          <a:xfrm>
            <a:off x="520700" y="6324625"/>
            <a:ext cx="1073431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</p:spTree>
    <p:extLst>
      <p:ext uri="{BB962C8B-B14F-4D97-AF65-F5344CB8AC3E}">
        <p14:creationId xmlns:p14="http://schemas.microsoft.com/office/powerpoint/2010/main" val="22011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ová nabíd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1854675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Cenová nabídka</a:t>
            </a:r>
            <a:endParaRPr lang="en-US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94612" y="1623499"/>
            <a:ext cx="89303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713682" y="239003"/>
            <a:ext cx="43281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r>
              <a:rPr lang="sk-SK" sz="1000" cap="all" spc="150">
                <a:solidFill>
                  <a:srgbClr val="F59E14"/>
                </a:solidFill>
                <a:latin typeface="+mj-lt"/>
                <a:cs typeface="Arial" panose="020B0604020202020204" pitchFamily="34" charset="0"/>
              </a:rPr>
              <a:t>daně</a:t>
            </a:r>
            <a:endParaRPr lang="en-US" sz="1000" cap="all" spc="150">
              <a:solidFill>
                <a:srgbClr val="F59E1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44921" y="208225"/>
            <a:ext cx="674865" cy="184666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cs-CZ" sz="1200" b="0" i="0" cap="none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NABÍDKA</a:t>
            </a:r>
            <a:endParaRPr lang="en-US" sz="1200" b="0" i="0" cap="none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3965" y="532621"/>
            <a:ext cx="168061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3389892B-2E3C-43C2-A5D5-E6FEC41A3EDA}"/>
              </a:ext>
            </a:extLst>
          </p:cNvPr>
          <p:cNvCxnSpPr/>
          <p:nvPr userDrawn="1"/>
        </p:nvCxnSpPr>
        <p:spPr>
          <a:xfrm>
            <a:off x="1290341" y="314708"/>
            <a:ext cx="3429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6A0FD3-67AB-45B5-B91E-34716C69E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9803BA4D-8933-4D9B-AC2B-BF70F5E2BFB7}"/>
              </a:ext>
            </a:extLst>
          </p:cNvPr>
          <p:cNvSpPr txBox="1"/>
          <p:nvPr userDrawn="1"/>
        </p:nvSpPr>
        <p:spPr>
          <a:xfrm>
            <a:off x="520700" y="6324625"/>
            <a:ext cx="1073431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</p:spTree>
    <p:extLst>
      <p:ext uri="{BB962C8B-B14F-4D97-AF65-F5344CB8AC3E}">
        <p14:creationId xmlns:p14="http://schemas.microsoft.com/office/powerpoint/2010/main" val="41820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3A9116-3136-4DE5-86B6-D33B535D5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A09E424-3B57-4EDE-92BF-DE46134F3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0"/>
          <a:stretch/>
        </p:blipFill>
        <p:spPr>
          <a:xfrm>
            <a:off x="8075516" y="5158285"/>
            <a:ext cx="2524749" cy="1518211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C7CD1375-67B4-4366-B185-826389DA1636}"/>
              </a:ext>
            </a:extLst>
          </p:cNvPr>
          <p:cNvSpPr txBox="1"/>
          <p:nvPr userDrawn="1"/>
        </p:nvSpPr>
        <p:spPr>
          <a:xfrm>
            <a:off x="520700" y="6324625"/>
            <a:ext cx="1073431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</p:spTree>
    <p:extLst>
      <p:ext uri="{BB962C8B-B14F-4D97-AF65-F5344CB8AC3E}">
        <p14:creationId xmlns:p14="http://schemas.microsoft.com/office/powerpoint/2010/main" val="35484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93" r:id="rId2"/>
    <p:sldLayoutId id="2147493482" r:id="rId3"/>
    <p:sldLayoutId id="2147493495" r:id="rId4"/>
    <p:sldLayoutId id="2147493468" r:id="rId5"/>
    <p:sldLayoutId id="2147493497" r:id="rId6"/>
    <p:sldLayoutId id="2147493491" r:id="rId7"/>
    <p:sldLayoutId id="2147493496" r:id="rId8"/>
    <p:sldLayoutId id="2147493494" r:id="rId9"/>
    <p:sldLayoutId id="2147493486" r:id="rId10"/>
    <p:sldLayoutId id="2147493522" r:id="rId11"/>
    <p:sldLayoutId id="2147493523" r:id="rId12"/>
    <p:sldLayoutId id="2147493524" r:id="rId13"/>
    <p:sldLayoutId id="2147493526" r:id="rId14"/>
  </p:sldLayoutIdLst>
  <p:hf hdr="0" ftr="0"/>
  <p:txStyles>
    <p:titleStyle>
      <a:lvl1pPr algn="ctr" defTabSz="534474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856" indent="-400856" algn="l" defTabSz="5344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520" indent="-334046" algn="l" defTabSz="534474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184" indent="-267237" algn="l" defTabSz="53447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658" indent="-267237" algn="l" defTabSz="53447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5" indent="0" algn="l" defTabSz="534474" rtl="0" eaLnBrk="1" latinLnBrk="0" hangingPunct="1">
        <a:spcBef>
          <a:spcPct val="20000"/>
        </a:spcBef>
        <a:buFont typeface="Arial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606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080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554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027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74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948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422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6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368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843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316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790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zmccboRq4FwPneX5S8UOR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profile.php?id=100063830341881" TargetMode="External"/><Relationship Id="rId5" Type="http://schemas.openxmlformats.org/officeDocument/2006/relationships/hyperlink" Target="https://www.linkedin.com/company/pkfapogeogroup/posts/?feedView=all&amp;viewAsMember=true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kfapogeo.cz/sluzby/19/ucetnictvi" TargetMode="External"/><Relationship Id="rId13" Type="http://schemas.openxmlformats.org/officeDocument/2006/relationships/image" Target="../media/image20.png"/><Relationship Id="rId18" Type="http://schemas.openxmlformats.org/officeDocument/2006/relationships/hyperlink" Target="https://www.pkfapogeo.cz/sluzby/12/dane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hyperlink" Target="https://www.pkfapogeo.cz/sluzby/23/zakladani-a-sprava-firem" TargetMode="External"/><Relationship Id="rId17" Type="http://schemas.openxmlformats.org/officeDocument/2006/relationships/image" Target="../media/image22.png"/><Relationship Id="rId2" Type="http://schemas.openxmlformats.org/officeDocument/2006/relationships/hyperlink" Target="https://www.pkfapogeo.cz/sluzby/18/audit" TargetMode="External"/><Relationship Id="rId16" Type="http://schemas.openxmlformats.org/officeDocument/2006/relationships/hyperlink" Target="https://www.pkfapogeo.cz/sluzby/24/digitalizace-a-automatizace" TargetMode="External"/><Relationship Id="rId20" Type="http://schemas.openxmlformats.org/officeDocument/2006/relationships/hyperlink" Target="https://www.pkfapogeo.cz/sluzby/3/transakc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kfapogeo.cz/sluzby/22/mzdy-a-hr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s://www.pkfapogeo.cz/sluzby/21/family-office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www.pkfapogeo.cz/sluzby/20/ocenovani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pkfapogeo.cz/sluzby/25/special-servi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13364" y="2503738"/>
            <a:ext cx="8443775" cy="1107996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Helvetica"/>
                <a:cs typeface="Helvetica"/>
              </a:rPr>
              <a:t>Kontrolní postupy správce daně v oblasti </a:t>
            </a:r>
            <a:r>
              <a:rPr lang="cs-CZ" dirty="0" err="1">
                <a:solidFill>
                  <a:schemeClr val="accent2"/>
                </a:solidFill>
                <a:latin typeface="Helvetica"/>
                <a:cs typeface="Helvetica"/>
              </a:rPr>
              <a:t>dph</a:t>
            </a:r>
            <a:endParaRPr lang="cs-CZ" sz="2000" dirty="0">
              <a:solidFill>
                <a:srgbClr val="00666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4AF42108-987F-D1CC-D361-D86508D0C1C8}"/>
              </a:ext>
            </a:extLst>
          </p:cNvPr>
          <p:cNvSpPr txBox="1">
            <a:spLocks/>
          </p:cNvSpPr>
          <p:nvPr/>
        </p:nvSpPr>
        <p:spPr>
          <a:xfrm>
            <a:off x="1313365" y="3867773"/>
            <a:ext cx="1868321" cy="184666"/>
          </a:xfrm>
          <a:prstGeom prst="rect">
            <a:avLst/>
          </a:prstGeom>
        </p:spPr>
        <p:txBody>
          <a:bodyPr/>
          <a:lstStyle>
            <a:lvl1pPr marL="400856" indent="-400856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Kristián Červinka </a:t>
            </a:r>
          </a:p>
        </p:txBody>
      </p:sp>
      <p:sp>
        <p:nvSpPr>
          <p:cNvPr id="10" name="Zástupný text 7">
            <a:extLst>
              <a:ext uri="{FF2B5EF4-FFF2-40B4-BE49-F238E27FC236}">
                <a16:creationId xmlns:a16="http://schemas.microsoft.com/office/drawing/2014/main" id="{AC9CF47C-A26D-7190-BB04-FB334E0DE1A1}"/>
              </a:ext>
            </a:extLst>
          </p:cNvPr>
          <p:cNvSpPr txBox="1">
            <a:spLocks/>
          </p:cNvSpPr>
          <p:nvPr/>
        </p:nvSpPr>
        <p:spPr>
          <a:xfrm>
            <a:off x="1313364" y="4075671"/>
            <a:ext cx="1868321" cy="184666"/>
          </a:xfrm>
          <a:prstGeom prst="rect">
            <a:avLst/>
          </a:prstGeom>
        </p:spPr>
        <p:txBody>
          <a:bodyPr/>
          <a:lstStyle>
            <a:lvl1pPr marL="400856" indent="-400856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Senior Tax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Consultant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Zástupný text 7">
            <a:extLst>
              <a:ext uri="{FF2B5EF4-FFF2-40B4-BE49-F238E27FC236}">
                <a16:creationId xmlns:a16="http://schemas.microsoft.com/office/drawing/2014/main" id="{27553E6E-D632-346C-0D6B-70ED87A06486}"/>
              </a:ext>
            </a:extLst>
          </p:cNvPr>
          <p:cNvSpPr txBox="1">
            <a:spLocks/>
          </p:cNvSpPr>
          <p:nvPr/>
        </p:nvSpPr>
        <p:spPr>
          <a:xfrm>
            <a:off x="1313365" y="4320931"/>
            <a:ext cx="1868321" cy="1846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00856" indent="-400856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28. 11. 2023</a:t>
            </a:r>
          </a:p>
        </p:txBody>
      </p:sp>
      <p:sp>
        <p:nvSpPr>
          <p:cNvPr id="3" name="Zástupný text 7">
            <a:extLst>
              <a:ext uri="{FF2B5EF4-FFF2-40B4-BE49-F238E27FC236}">
                <a16:creationId xmlns:a16="http://schemas.microsoft.com/office/drawing/2014/main" id="{28E27FDE-BA74-600D-C102-CDD2AA798ADF}"/>
              </a:ext>
            </a:extLst>
          </p:cNvPr>
          <p:cNvSpPr txBox="1">
            <a:spLocks/>
          </p:cNvSpPr>
          <p:nvPr/>
        </p:nvSpPr>
        <p:spPr>
          <a:xfrm>
            <a:off x="3795529" y="3597665"/>
            <a:ext cx="1868321" cy="184666"/>
          </a:xfrm>
          <a:prstGeom prst="rect">
            <a:avLst/>
          </a:prstGeom>
        </p:spPr>
        <p:txBody>
          <a:bodyPr/>
          <a:lstStyle>
            <a:lvl1pPr marL="400856" indent="-400856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68A0C197-3106-705F-79A2-18BF1036BA97}"/>
              </a:ext>
            </a:extLst>
          </p:cNvPr>
          <p:cNvSpPr txBox="1">
            <a:spLocks/>
          </p:cNvSpPr>
          <p:nvPr/>
        </p:nvSpPr>
        <p:spPr>
          <a:xfrm>
            <a:off x="3795531" y="3807843"/>
            <a:ext cx="1868321" cy="184666"/>
          </a:xfrm>
          <a:prstGeom prst="rect">
            <a:avLst/>
          </a:prstGeom>
        </p:spPr>
        <p:txBody>
          <a:bodyPr/>
          <a:lstStyle>
            <a:lvl1pPr marL="400856" indent="-400856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Obrázek 6" descr="Obsah obrázku Písmo, Grafika, Elektricky modrá, číslo&#10;&#10;Popis byl vytvořen automaticky">
            <a:extLst>
              <a:ext uri="{FF2B5EF4-FFF2-40B4-BE49-F238E27FC236}">
                <a16:creationId xmlns:a16="http://schemas.microsoft.com/office/drawing/2014/main" id="{CA74D8F2-0437-1EA9-98DC-41EE318F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91" y="3642031"/>
            <a:ext cx="1537195" cy="1172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1223412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orgán veřejné moci, vykonávající svou pravomoc prostřednictvím úředních osob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cs-CZ" sz="1200" kern="0" spc="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576026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Kdo je správcem daně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C40A4B-0EF1-9728-5ACA-2EC1C3CD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34" y="2256995"/>
            <a:ext cx="6020640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0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3031599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vést daňová řízení a řízení podle daňových zákonů,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provádět vyhledávací činnost,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kontrolovat plnění povinností osob zúčastněných na správě daní,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vyzývat ke splnění povinností,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zabezpečovat placení daní,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vést evidencí daňových subjektů a jejich daňových povinností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cs-CZ" sz="1200" kern="0" spc="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624116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Co může správce daně</a:t>
            </a:r>
          </a:p>
        </p:txBody>
      </p:sp>
    </p:spTree>
    <p:extLst>
      <p:ext uri="{BB962C8B-B14F-4D97-AF65-F5344CB8AC3E}">
        <p14:creationId xmlns:p14="http://schemas.microsoft.com/office/powerpoint/2010/main" val="379091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483539"/>
            <a:ext cx="7569792" cy="5201424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přiznání a související hlášení,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česká správa sociálního zabezpečení,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zdravotní pojišťovny,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 obyvatel/obchodní rejstřík,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skutečných majitelů,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 bankovních účtů -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bankov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ní výpisy,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katastr nemovitostí,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VIES,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JSD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ORBIS,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výroční zpráva,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účetní závěrka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cs-CZ" sz="1200" kern="0" spc="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3688510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Co správce daně má k dispozici</a:t>
            </a:r>
          </a:p>
        </p:txBody>
      </p:sp>
    </p:spTree>
    <p:extLst>
      <p:ext uri="{BB962C8B-B14F-4D97-AF65-F5344CB8AC3E}">
        <p14:creationId xmlns:p14="http://schemas.microsoft.com/office/powerpoint/2010/main" val="7198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483539"/>
            <a:ext cx="7569792" cy="163121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veřejně dostupné zdroje,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výzvy k poskytnutí informací dle § 57  DŘ,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vyhledávací činnost dle § 78 DŘ,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kontrolní postupy dle daňového řádu</a:t>
            </a: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012591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Jak správce daně získává údaje k dispozici</a:t>
            </a:r>
          </a:p>
        </p:txBody>
      </p:sp>
    </p:spTree>
    <p:extLst>
      <p:ext uri="{BB962C8B-B14F-4D97-AF65-F5344CB8AC3E}">
        <p14:creationId xmlns:p14="http://schemas.microsoft.com/office/powerpoint/2010/main" val="18244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095125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94D793-77B4-E9DF-F3EF-D36B9037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55" y="1479666"/>
            <a:ext cx="7344800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6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483539"/>
            <a:ext cx="7569792" cy="307776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slouží k odstranění konkrétních pochybností plynoucích z daňových přiznání,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 je zahájena výzvou k odstranění pochybností, která musí být: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jasná,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srozumitelná,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určitá,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splnitelná,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k odstranění pochybností minimálně 15 dnů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742671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postup k odstranění pochybností (§ 89 DŘ)</a:t>
            </a:r>
          </a:p>
        </p:txBody>
      </p:sp>
    </p:spTree>
    <p:extLst>
      <p:ext uri="{BB962C8B-B14F-4D97-AF65-F5344CB8AC3E}">
        <p14:creationId xmlns:p14="http://schemas.microsoft.com/office/powerpoint/2010/main" val="184400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809009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ukončení POP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pochybnosti zcela odstraněny – správce daně vyměří v souladu s podaným daňovým tvrzením,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pochybnosti nadále přetrvávají – správce daně sdělí daňovému subjektu dosavadní výsledek POP,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podat návrh na pokračování v dokazování:</a:t>
            </a:r>
          </a:p>
          <a:p>
            <a:pPr marL="2156408" lvl="3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správce daně shledá argumentaci daňového subjektu:</a:t>
            </a:r>
          </a:p>
          <a:p>
            <a:pPr marL="2156408" lvl="3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nepřiléhavou – ukončí POP a vyměří daň odlišně od daně tvrzené,</a:t>
            </a:r>
          </a:p>
          <a:p>
            <a:pPr marL="2156408" lvl="3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přiléhavou – ukončí POP a zahájí daňovou kontrolu – dokazování pokračuje v rámci navazujícího postupu,</a:t>
            </a:r>
          </a:p>
          <a:p>
            <a:pPr marL="2156408" lvl="3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přiléhavou – v ojedinělých případech ukončí POP a vyměří v souladu s podaným daňovým tvrzením,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výsledek POP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správce daně sepíše protokol (ústní interakce) nebo úřední záznam (písemná interakce)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742671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postup k odstranění pochybností (§ 89 DŘ)</a:t>
            </a:r>
          </a:p>
        </p:txBody>
      </p:sp>
    </p:spTree>
    <p:extLst>
      <p:ext uri="{BB962C8B-B14F-4D97-AF65-F5344CB8AC3E}">
        <p14:creationId xmlns:p14="http://schemas.microsoft.com/office/powerpoint/2010/main" val="286256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80104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nejrozsáhlejší postup v rámci správy daní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CÍL DK = NAPLNĚNÍ CÍLE SPRÁVY DANÍ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se zahajuje oznámením o daňové kontrole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oznámení musí obsahovat specifikaci předmětu a rozsah daňové kontroly (např. DPH 07 2021)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může mít rozsah: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omezený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zaměřena pouze na ověření plnění vybraných povinností</a:t>
            </a:r>
          </a:p>
          <a:p>
            <a:pPr lvl="1" indent="0" algn="just">
              <a:lnSpc>
                <a:spcPct val="150000"/>
              </a:lnSpc>
              <a:spcAft>
                <a:spcPts val="300"/>
              </a:spcAft>
              <a:buNone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neomezený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zaměřena na ověření plnění celkové daňové povinnosti u všech daní v daném zdaňovacím období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46463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daňová kontrola (§ 85 DŘ)</a:t>
            </a:r>
          </a:p>
        </p:txBody>
      </p:sp>
    </p:spTree>
    <p:extLst>
      <p:ext uri="{BB962C8B-B14F-4D97-AF65-F5344CB8AC3E}">
        <p14:creationId xmlns:p14="http://schemas.microsoft.com/office/powerpoint/2010/main" val="52657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77823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práva daňového subjektu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předkládat a navrhovat důkazní prostředky,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podávat stížnost,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přítomen výslechu svědka, znalce či osoby přezvědné, nahlížet do spisu,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přítomen jednání se svými zaměstnanci,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vyjádřit se k dosavadnímu výsledku kontrolního zjištění,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vyvracet pochybnosti správce daně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povinnosti daňového subjektu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poskytovat správci daně součinnost (umožnit zahájení DK, zabezpečit vhodné místo, předkládat potřebné informace, nezatajovat důkazní prostředky, umožnit jednání)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účast na daňové kontrole je právo – ne povinnost viz IV. ÚS 179/01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46463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daňová kontrola (§ 85 DŘ)</a:t>
            </a:r>
          </a:p>
        </p:txBody>
      </p:sp>
    </p:spTree>
    <p:extLst>
      <p:ext uri="{BB962C8B-B14F-4D97-AF65-F5344CB8AC3E}">
        <p14:creationId xmlns:p14="http://schemas.microsoft.com/office/powerpoint/2010/main" val="377416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73179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okamžikem zahájení DK je doručení oznámení o zahájení daňové kontroly daňovému subjektu,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průběhu daňové kontroly se přenáší důkazní břemeno mezi daňovým subjektem a správcem daně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primární důkazní břemeno nese daňový subjekt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průběhu daňové kontroly daňový subjekt: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předkládá důkazní prostředky (listiny, účetnictví, doklady, fotografie, návrhy svědků),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vyvrací pochybnosti správce daně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zjištěné důkazy správce daně zhodnotí v dosavadním výsledku kontrolního zjištění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zjištění rozporovat, případně doplnit důkazní prostředky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46463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daňová kontrola (§ 85 DŘ)</a:t>
            </a:r>
          </a:p>
        </p:txBody>
      </p:sp>
    </p:spTree>
    <p:extLst>
      <p:ext uri="{BB962C8B-B14F-4D97-AF65-F5344CB8AC3E}">
        <p14:creationId xmlns:p14="http://schemas.microsoft.com/office/powerpoint/2010/main" val="172480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BA126B7-5443-431B-F4A6-25DE16EA0D0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979323" y="1349858"/>
            <a:ext cx="3885027" cy="26161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r>
              <a:rPr lang="cs-CZ" kern="1200" spc="100">
                <a:latin typeface="Helvetica"/>
                <a:ea typeface="+mj-ea"/>
                <a:cs typeface="Helvetica"/>
              </a:rPr>
              <a:t>Pomáháme firmám růst již 22 let.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101A73A-AA52-EBC4-C1A0-F3869666D403}"/>
              </a:ext>
            </a:extLst>
          </p:cNvPr>
          <p:cNvSpPr txBox="1">
            <a:spLocks/>
          </p:cNvSpPr>
          <p:nvPr/>
        </p:nvSpPr>
        <p:spPr>
          <a:xfrm>
            <a:off x="979322" y="963965"/>
            <a:ext cx="38850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kern="1200" spc="100">
                <a:latin typeface="Helvetica"/>
                <a:ea typeface="+mj-ea"/>
                <a:cs typeface="Helvetica"/>
              </a:rPr>
              <a:t>Jsme PKF APOGEO.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7277ABF-707E-63D8-CFFA-96FBC7708B36}"/>
              </a:ext>
            </a:extLst>
          </p:cNvPr>
          <p:cNvSpPr txBox="1">
            <a:spLocks/>
          </p:cNvSpPr>
          <p:nvPr/>
        </p:nvSpPr>
        <p:spPr>
          <a:xfrm>
            <a:off x="979320" y="3163700"/>
            <a:ext cx="381405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Poskytujeme komplexní služby v oblasti transakčního poradenství, oceňování, daňového a účetního poradenství, mzdové agendy a HR, auditu, </a:t>
            </a:r>
            <a:r>
              <a:rPr lang="cs-CZ" sz="1200" b="0" err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Special</a:t>
            </a: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cs-CZ" sz="1200" b="0" err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Services</a:t>
            </a: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, správy rodinného majetku a zakládání </a:t>
            </a:r>
            <a:b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 správy firem. Poskytujeme možnosti digitalizace </a:t>
            </a:r>
            <a:b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 automatizace. Zaměstnáváme více než 140 odborníků všech ekonomických oborů v Praze a v Brně. 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389175EE-9E77-D57F-283E-A222B12420B7}"/>
              </a:ext>
            </a:extLst>
          </p:cNvPr>
          <p:cNvSpPr txBox="1">
            <a:spLocks/>
          </p:cNvSpPr>
          <p:nvPr/>
        </p:nvSpPr>
        <p:spPr>
          <a:xfrm>
            <a:off x="979320" y="1867779"/>
            <a:ext cx="381405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Skupina PKF APOGEO je česká poradenská skupina </a:t>
            </a:r>
            <a:b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 mezinárodním přesahem v rámci členství </a:t>
            </a:r>
            <a:b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v poradenské síti PKF </a:t>
            </a:r>
            <a:r>
              <a:rPr lang="cs-CZ" sz="1200" b="0" err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Global</a:t>
            </a: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. Tuto síť tvoří více než 400 kanceláří poskytující komplexní poradenské služby ve 150 zemích. Na českém trhu působí PKF APOGEO od roku 2001. 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CB2E1F1-DC10-4F50-C026-61B1221E2F77}"/>
              </a:ext>
            </a:extLst>
          </p:cNvPr>
          <p:cNvSpPr txBox="1">
            <a:spLocks/>
          </p:cNvSpPr>
          <p:nvPr/>
        </p:nvSpPr>
        <p:spPr>
          <a:xfrm>
            <a:off x="979318" y="4644287"/>
            <a:ext cx="3814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Lidé ve skupině PKF APOGEO sdílejí hodnoty, cti, nadšení, respektu, soudržnosti a disciplíny. 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A5E2BC3-E1A4-990D-57B9-49E12F4B566E}"/>
              </a:ext>
            </a:extLst>
          </p:cNvPr>
          <p:cNvSpPr txBox="1"/>
          <p:nvPr/>
        </p:nvSpPr>
        <p:spPr>
          <a:xfrm>
            <a:off x="1415253" y="5486247"/>
            <a:ext cx="748247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1400" spc="6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ČEST		NADŠENÍ		RESPEKT		SOUDRŽNOST		DISCIPLÍNA</a:t>
            </a:r>
            <a:endParaRPr lang="cs-CZ" sz="1400" cap="none" spc="6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7C66374-54F9-40D6-0CA4-2C67047A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5" y="5466940"/>
            <a:ext cx="203246" cy="254058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DA2964B-4AC7-AFF0-E582-1896D45F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95" y="5466940"/>
            <a:ext cx="203246" cy="25405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9DE1A79-6BA8-69F9-4851-5644216C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5466940"/>
            <a:ext cx="203246" cy="25405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51C8155-6B88-6CE0-CE02-2A2FA9B7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43" y="5466940"/>
            <a:ext cx="203246" cy="2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260840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je ukončena doručením oznámení o ukončení daňové kontroly,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ukončení o daňové kontrole obsahuje zprávu o daňové kontrole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součástí je konečný výsledek kontrolního zjištění („VKZ“), který je neměnný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je výsledek daňové kontroly odlišná daňová povinnost než v daňovém přiznání je doručován platební výměr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389296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Kontrolní postupy – ukončení daňové podpory</a:t>
            </a:r>
          </a:p>
        </p:txBody>
      </p:sp>
    </p:spTree>
    <p:extLst>
      <p:ext uri="{BB962C8B-B14F-4D97-AF65-F5344CB8AC3E}">
        <p14:creationId xmlns:p14="http://schemas.microsoft.com/office/powerpoint/2010/main" val="357357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00851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řádné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odvolání dle § 108 a násl. DŘ – princip dvoustupňového řízení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mimořádné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přezkum dle § 121 DŘ – pokud je rozhodnutí vydáno v rozporu s právním předpisem,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obnova řízení dle § 117 DŘ 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306722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Opravné prostředky</a:t>
            </a:r>
          </a:p>
        </p:txBody>
      </p:sp>
    </p:spTree>
    <p:extLst>
      <p:ext uri="{BB962C8B-B14F-4D97-AF65-F5344CB8AC3E}">
        <p14:creationId xmlns:p14="http://schemas.microsoft.com/office/powerpoint/2010/main" val="416497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1992853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nárok na odpočet u přijatých služeb,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árok na odpočet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 pořízeného dlouhodobého majetku a prokazování jeho použití pro ekonomickou činnost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/>
              <a:t>      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(např. automobil),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prokazování nároku na osvobození od DPH při dodání zboží do JČS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4323299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Nejčastěji prověřované oblasti v DPH</a:t>
            </a:r>
          </a:p>
        </p:txBody>
      </p:sp>
    </p:spTree>
    <p:extLst>
      <p:ext uri="{BB962C8B-B14F-4D97-AF65-F5344CB8AC3E}">
        <p14:creationId xmlns:p14="http://schemas.microsoft.com/office/powerpoint/2010/main" val="290198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07776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h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motněprávní podmínky nároku na odpočet DPH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přijetí od jiného plátce DPH,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plnění fakticky existuje,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přijaté plnění je použito v rámci ekonomické činnosti,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deklarovaný dodavatel (C-154/20 </a:t>
            </a:r>
            <a:r>
              <a:rPr lang="cs-CZ" sz="1400" kern="10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Kemwater</a:t>
            </a: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400" kern="10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ProChemie</a:t>
            </a: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s.r.o.)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d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ůkazní břemeno nese daňový subjekt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smluvní dokumentace, listiny, výslech svědka, fotografie, video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6830396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Prokazování hmotněprávních podmínek nároku na odpočet</a:t>
            </a:r>
          </a:p>
        </p:txBody>
      </p:sp>
    </p:spTree>
    <p:extLst>
      <p:ext uri="{BB962C8B-B14F-4D97-AF65-F5344CB8AC3E}">
        <p14:creationId xmlns:p14="http://schemas.microsoft.com/office/powerpoint/2010/main" val="111449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2239074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základní podmínky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zboží musí být dodáno osobě povinné k dani,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zboží musí být přepraveno z ČR do JČS,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přeprava zboží musí skončit v JČS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673028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Prokazování osvobození při dodání zboží do JSČ</a:t>
            </a:r>
          </a:p>
        </p:txBody>
      </p:sp>
    </p:spTree>
    <p:extLst>
      <p:ext uri="{BB962C8B-B14F-4D97-AF65-F5344CB8AC3E}">
        <p14:creationId xmlns:p14="http://schemas.microsoft.com/office/powerpoint/2010/main" val="280039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80104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naplnění bezvadných dokladů a naplnění formálních náležitostí nepostačuje k unesení důkazního břemene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být nařčen z účasti na daňovém podvodu a jeho povinností prokázat opak,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by měl být připraven prokázat, že o podvodu nevěděl a ani vědět nemohl, a proto: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znát skutečné místo dodání,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seznámen s finanční situací odběratele,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osobu jednající jménem odběratele,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činnost odběratele a skutečné sídlo vedení,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platnost DIČ prostřednictvím VIES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5673028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Prokazování osvobození při dodání zboží do JSČ</a:t>
            </a:r>
          </a:p>
        </p:txBody>
      </p:sp>
    </p:spTree>
    <p:extLst>
      <p:ext uri="{BB962C8B-B14F-4D97-AF65-F5344CB8AC3E}">
        <p14:creationId xmlns:p14="http://schemas.microsoft.com/office/powerpoint/2010/main" val="15975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008790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ákladní </a:t>
            </a:r>
            <a:r>
              <a:rPr lang="cs-CZ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činí tři roky 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ode dne, kdy uplynula lhůta pro podání řádného daňového tvrzení (př. DPH za ZO 6/2021 – lhůta pro DAP 26.7.2021 – lhůta uplyne 26.7.2024),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byla před uplynutím lhůty pro stanovení daně zahájena DK, </a:t>
            </a:r>
            <a:r>
              <a:rPr lang="cs-CZ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tříletá lhůta běží znovu ode dne, kdy byla DK zahájena,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se </a:t>
            </a:r>
            <a:r>
              <a:rPr lang="cs-CZ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prodlužuje o jeden rok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pokud v posledních 12 měsících před jejím uplynutí bylo podáno dodatečné daňové tvrzení či vydána výzva k podání dodatečného daňového tvrzení, oznámeno rozhodnutí o stanovení daně, oznámeno rozhodnutí o opravném či dozorčím prostředku,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se staví po dobu soudního přezkumu, žádosti o mezinárodní spolupráci,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končí nejpozději uplynutím 10 let od jejího počátku. 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96395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Lhůta pro stanovení daně</a:t>
            </a:r>
          </a:p>
        </p:txBody>
      </p:sp>
    </p:spTree>
    <p:extLst>
      <p:ext uri="{BB962C8B-B14F-4D97-AF65-F5344CB8AC3E}">
        <p14:creationId xmlns:p14="http://schemas.microsoft.com/office/powerpoint/2010/main" val="263089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439403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správcovské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lhůta, kterou stanovuje správce daně pro úkon při správě daní (lhůta pro vyjádření se k VKZ),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kratší než 8 dnů jen zcela výjimečně,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lze prodloužit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zákonné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stanovená zákonem (lhůta pro podání daňového přiznání),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lze prodloužit pouze pokud stanoví zákon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657231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Lhůty</a:t>
            </a:r>
          </a:p>
        </p:txBody>
      </p:sp>
    </p:spTree>
    <p:extLst>
      <p:ext uri="{BB962C8B-B14F-4D97-AF65-F5344CB8AC3E}">
        <p14:creationId xmlns:p14="http://schemas.microsoft.com/office/powerpoint/2010/main" val="310622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809009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počítání času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začíná běžet den po dni, kdy došlo ke skutečnosti, určující počátek,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případě, že lhůta připadá na víkend nebo svátek, tak lhůta končí nejbližší následující pracovní den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doručování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doručuje se vždy adresátovi, a to: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písemně (poštou),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elektronicky prostřednictvím datové schránky,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doručováno může být i pouze zástupci daňového subjektu, a to v rozsahu oprávnění k zastupování ( § 41 DŘ),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má daňový subjekt zřízenou datovou schránku je povinností správce daně doručovat elektronicky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4089261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Lhůty – počítání času a doručování</a:t>
            </a:r>
          </a:p>
        </p:txBody>
      </p:sp>
    </p:spTree>
    <p:extLst>
      <p:ext uri="{BB962C8B-B14F-4D97-AF65-F5344CB8AC3E}">
        <p14:creationId xmlns:p14="http://schemas.microsoft.com/office/powerpoint/2010/main" val="2112604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847481"/>
          </a:xfr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Pokuty a penále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pořádková pokuta,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pokuta za opožděné tvrzení daně 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0,05 % stanovené daně za každý den prodlení, max. 5 % stanovené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0,05 % stanoveného daňového odpočtu za každý </a:t>
            </a:r>
            <a:r>
              <a:rPr lang="cs-CZ" sz="1400" kern="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násl.den</a:t>
            </a: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prodlení, max. 5 % stanoveného odpočtu,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0,01 % stanovené daňové ztráty za každý den prodlení, max. 5 % stanovené daňové ztráty,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nepředepíše se pokud je pokuta nižší než 1 000 Kč,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penále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20 % je-li daň zvyšována,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20 % je-li snižován daňový odpočet,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1 % je-li snižována daňová ztráta.</a:t>
            </a:r>
            <a:endParaRPr lang="cs-CZ" sz="1400" kern="10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843180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243205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79E6A23-1A34-4D3C-9FE5-994F57A3E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886" y="1099865"/>
            <a:ext cx="4453142" cy="369332"/>
          </a:xfrm>
        </p:spPr>
        <p:txBody>
          <a:bodyPr wrap="none" lIns="0" tIns="0" rIns="0" bIns="0" anchor="t">
            <a:spAutoFit/>
          </a:bodyPr>
          <a:lstStyle/>
          <a:p>
            <a:r>
              <a:rPr lang="cs-CZ" sz="2400">
                <a:solidFill>
                  <a:schemeClr val="accent2"/>
                </a:solidFill>
                <a:latin typeface="Helvetica"/>
                <a:cs typeface="Helvetica"/>
              </a:rPr>
              <a:t>Proč s námi spolupracovat?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599785-68FB-464C-A70C-8E93D09569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7612" y="3500972"/>
            <a:ext cx="1210498" cy="369332"/>
          </a:xfrm>
        </p:spPr>
        <p:txBody>
          <a:bodyPr wrap="square" lIns="0" tIns="0" rIns="0" bIns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>
                <a:cs typeface="+mn-cs"/>
              </a:rPr>
              <a:t>Jsme členy </a:t>
            </a:r>
            <a:br>
              <a:rPr lang="cs-CZ">
                <a:cs typeface="+mn-cs"/>
              </a:rPr>
            </a:br>
            <a:r>
              <a:rPr lang="cs-CZ" b="1">
                <a:solidFill>
                  <a:srgbClr val="000000"/>
                </a:solidFill>
                <a:cs typeface="+mn-cs"/>
              </a:rPr>
              <a:t>PKF </a:t>
            </a:r>
            <a:r>
              <a:rPr lang="cs-CZ" b="1" err="1">
                <a:solidFill>
                  <a:srgbClr val="000000"/>
                </a:solidFill>
                <a:cs typeface="+mn-cs"/>
              </a:rPr>
              <a:t>Global</a:t>
            </a:r>
            <a:r>
              <a:rPr lang="cs-CZ" b="1">
                <a:cs typeface="+mn-cs"/>
              </a:rPr>
              <a:t>.</a:t>
            </a:r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139C8023-1BE0-9F66-3BA8-A278685B6DC6}"/>
              </a:ext>
            </a:extLst>
          </p:cNvPr>
          <p:cNvSpPr txBox="1">
            <a:spLocks/>
          </p:cNvSpPr>
          <p:nvPr/>
        </p:nvSpPr>
        <p:spPr>
          <a:xfrm>
            <a:off x="513339" y="4112990"/>
            <a:ext cx="234885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>
                <a:latin typeface="Helvetica"/>
                <a:cs typeface="Helvetica"/>
              </a:rPr>
              <a:t>Tuto síť tvoří více než 400 kanceláří  poskytující </a:t>
            </a:r>
            <a:br>
              <a:rPr lang="cs-CZ">
                <a:latin typeface="Helvetica"/>
                <a:cs typeface="Helvetica"/>
              </a:rPr>
            </a:br>
            <a:r>
              <a:rPr lang="cs-CZ">
                <a:latin typeface="Helvetica"/>
                <a:cs typeface="Helvetica"/>
              </a:rPr>
              <a:t>komplexní poradenské </a:t>
            </a:r>
            <a:br>
              <a:rPr lang="cs-CZ">
                <a:cs typeface="+mn-cs"/>
              </a:rPr>
            </a:br>
            <a:r>
              <a:rPr lang="cs-CZ">
                <a:latin typeface="Helvetica"/>
                <a:cs typeface="Helvetica"/>
              </a:rPr>
              <a:t>služby ve 150 zemích.</a:t>
            </a:r>
            <a:endParaRPr lang="cs-CZ"/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46D324CE-3A15-86D7-485B-A03F05283149}"/>
              </a:ext>
            </a:extLst>
          </p:cNvPr>
          <p:cNvSpPr txBox="1">
            <a:spLocks/>
          </p:cNvSpPr>
          <p:nvPr/>
        </p:nvSpPr>
        <p:spPr>
          <a:xfrm>
            <a:off x="3026718" y="3500972"/>
            <a:ext cx="1976581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 b="1">
                <a:solidFill>
                  <a:srgbClr val="000000"/>
                </a:solidFill>
                <a:cs typeface="+mn-cs"/>
              </a:rPr>
              <a:t>Jsme česká poradenská</a:t>
            </a:r>
            <a:br>
              <a:rPr lang="cs-CZ">
                <a:cs typeface="+mn-cs"/>
              </a:rPr>
            </a:br>
            <a:r>
              <a:rPr lang="cs-CZ">
                <a:cs typeface="+mn-cs"/>
              </a:rPr>
              <a:t>skupina a jsme na to hrdí.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C33957BF-89E6-62CA-6ADE-110012FA6C2B}"/>
              </a:ext>
            </a:extLst>
          </p:cNvPr>
          <p:cNvSpPr txBox="1">
            <a:spLocks/>
          </p:cNvSpPr>
          <p:nvPr/>
        </p:nvSpPr>
        <p:spPr>
          <a:xfrm>
            <a:off x="3027328" y="4108077"/>
            <a:ext cx="197412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>
                <a:latin typeface="Helvetica"/>
                <a:cs typeface="Helvetica"/>
              </a:rPr>
              <a:t>Působíme na českém </a:t>
            </a:r>
            <a:br>
              <a:rPr lang="cs-CZ">
                <a:latin typeface="Helvetica"/>
                <a:cs typeface="Helvetica"/>
              </a:rPr>
            </a:br>
            <a:r>
              <a:rPr lang="cs-CZ">
                <a:latin typeface="Helvetica"/>
                <a:cs typeface="Helvetica"/>
              </a:rPr>
              <a:t>trhu i v zahraničí. </a:t>
            </a:r>
            <a:br>
              <a:rPr lang="cs-CZ">
                <a:latin typeface="Helvetica"/>
                <a:cs typeface="Helvetica"/>
              </a:rPr>
            </a:br>
            <a:r>
              <a:rPr lang="cs-CZ">
                <a:latin typeface="Helvetica"/>
                <a:cs typeface="Helvetica"/>
              </a:rPr>
              <a:t>Máme pražskou </a:t>
            </a:r>
            <a:br>
              <a:rPr lang="cs-CZ">
                <a:cs typeface="+mn-cs"/>
              </a:rPr>
            </a:br>
            <a:r>
              <a:rPr lang="cs-CZ">
                <a:latin typeface="Helvetica"/>
                <a:cs typeface="Helvetica"/>
              </a:rPr>
              <a:t>a brněnskou kancelář. 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3230988E-3276-59DA-6F13-3436A968C66D}"/>
              </a:ext>
            </a:extLst>
          </p:cNvPr>
          <p:cNvSpPr txBox="1">
            <a:spLocks/>
          </p:cNvSpPr>
          <p:nvPr/>
        </p:nvSpPr>
        <p:spPr>
          <a:xfrm>
            <a:off x="6060350" y="3502583"/>
            <a:ext cx="1173595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>
                <a:cs typeface="+mn-cs"/>
              </a:rPr>
              <a:t>Na trhu jsme</a:t>
            </a:r>
            <a:br>
              <a:rPr lang="pl-PL">
                <a:cs typeface="+mn-cs"/>
              </a:rPr>
            </a:br>
            <a:r>
              <a:rPr lang="pl-PL" b="1">
                <a:solidFill>
                  <a:srgbClr val="000000"/>
                </a:solidFill>
                <a:cs typeface="+mn-cs"/>
              </a:rPr>
              <a:t>od roku 2001</a:t>
            </a:r>
            <a:r>
              <a:rPr lang="pl-PL" b="1">
                <a:cs typeface="+mn-cs"/>
              </a:rPr>
              <a:t>.</a:t>
            </a:r>
            <a:endParaRPr lang="cs-CZ" b="1">
              <a:cs typeface="+mn-cs"/>
            </a:endParaRPr>
          </a:p>
        </p:txBody>
      </p:sp>
      <p:sp>
        <p:nvSpPr>
          <p:cNvPr id="16" name="Zástupný text 3">
            <a:extLst>
              <a:ext uri="{FF2B5EF4-FFF2-40B4-BE49-F238E27FC236}">
                <a16:creationId xmlns:a16="http://schemas.microsoft.com/office/drawing/2014/main" id="{6F8FF025-E9BB-F61B-2803-FE37BC35AF3E}"/>
              </a:ext>
            </a:extLst>
          </p:cNvPr>
          <p:cNvSpPr txBox="1">
            <a:spLocks/>
          </p:cNvSpPr>
          <p:nvPr/>
        </p:nvSpPr>
        <p:spPr>
          <a:xfrm>
            <a:off x="5686531" y="4109688"/>
            <a:ext cx="1929517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cs-CZ">
                <a:latin typeface="Helvetica"/>
                <a:cs typeface="Helvetica"/>
              </a:rPr>
              <a:t>Máme za sebou 22 let zkušeností. Je nás více </a:t>
            </a:r>
            <a:br>
              <a:rPr lang="cs-CZ">
                <a:latin typeface="Helvetica"/>
                <a:cs typeface="Helvetica"/>
              </a:rPr>
            </a:br>
            <a:r>
              <a:rPr lang="cs-CZ">
                <a:latin typeface="Helvetica"/>
                <a:cs typeface="Helvetica"/>
              </a:rPr>
              <a:t>než 140 odborníků ze </a:t>
            </a:r>
            <a:br>
              <a:rPr lang="cs-CZ">
                <a:cs typeface="+mn-cs"/>
              </a:rPr>
            </a:br>
            <a:r>
              <a:rPr lang="cs-CZ">
                <a:latin typeface="Helvetica"/>
                <a:cs typeface="Helvetica"/>
              </a:rPr>
              <a:t>všech ekonomických oborů.</a:t>
            </a: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0FD100E2-D59A-1AE2-9CEA-79593BBB85A6}"/>
              </a:ext>
            </a:extLst>
          </p:cNvPr>
          <p:cNvSpPr txBox="1">
            <a:spLocks/>
          </p:cNvSpPr>
          <p:nvPr/>
        </p:nvSpPr>
        <p:spPr>
          <a:xfrm>
            <a:off x="7999861" y="3500342"/>
            <a:ext cx="1976581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>
                <a:solidFill>
                  <a:srgbClr val="000000"/>
                </a:solidFill>
                <a:cs typeface="+mn-cs"/>
              </a:rPr>
              <a:t>Sdílíme</a:t>
            </a:r>
            <a:r>
              <a:rPr lang="cs-CZ">
                <a:solidFill>
                  <a:srgbClr val="000000"/>
                </a:solidFill>
                <a:cs typeface="+mn-cs"/>
              </a:rPr>
              <a:t> </a:t>
            </a:r>
            <a:r>
              <a:rPr lang="cs-CZ">
                <a:cs typeface="+mn-cs"/>
              </a:rPr>
              <a:t>stejné</a:t>
            </a:r>
          </a:p>
          <a:p>
            <a:pPr algn="ctr"/>
            <a:r>
              <a:rPr lang="cs-CZ" b="1">
                <a:solidFill>
                  <a:srgbClr val="000000"/>
                </a:solidFill>
                <a:cs typeface="+mn-cs"/>
              </a:rPr>
              <a:t>hodnoty</a:t>
            </a:r>
            <a:r>
              <a:rPr lang="cs-CZ" b="1">
                <a:cs typeface="+mn-cs"/>
              </a:rPr>
              <a:t>.</a:t>
            </a:r>
          </a:p>
        </p:txBody>
      </p:sp>
      <p:sp>
        <p:nvSpPr>
          <p:cNvPr id="18" name="Zástupný text 3">
            <a:extLst>
              <a:ext uri="{FF2B5EF4-FFF2-40B4-BE49-F238E27FC236}">
                <a16:creationId xmlns:a16="http://schemas.microsoft.com/office/drawing/2014/main" id="{EDEC8F1A-096B-7783-C63E-3AE7261335CC}"/>
              </a:ext>
            </a:extLst>
          </p:cNvPr>
          <p:cNvSpPr txBox="1">
            <a:spLocks/>
          </p:cNvSpPr>
          <p:nvPr/>
        </p:nvSpPr>
        <p:spPr>
          <a:xfrm>
            <a:off x="7946315" y="4109689"/>
            <a:ext cx="208119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>
                <a:latin typeface="Helvetica"/>
                <a:cs typeface="Helvetica"/>
              </a:rPr>
              <a:t>Čest, nadšení, respekt, </a:t>
            </a:r>
            <a:br>
              <a:rPr lang="cs-CZ">
                <a:cs typeface="+mn-cs"/>
              </a:rPr>
            </a:br>
            <a:r>
              <a:rPr lang="cs-CZ">
                <a:latin typeface="Helvetica"/>
                <a:cs typeface="Helvetica"/>
              </a:rPr>
              <a:t>soudržnost a disciplínu. </a:t>
            </a:r>
          </a:p>
          <a:p>
            <a:pPr algn="ctr"/>
            <a:r>
              <a:rPr lang="cs-CZ">
                <a:latin typeface="Helvetica"/>
                <a:cs typeface="Helvetica"/>
              </a:rPr>
              <a:t>Jsme pro vás spolehlivou oporou v podnikání.</a:t>
            </a:r>
          </a:p>
        </p:txBody>
      </p:sp>
      <p:pic>
        <p:nvPicPr>
          <p:cNvPr id="5" name="Obrázek 5" descr="Obsah obrázku kruh, logo, symbol, Grafika&#10;&#10;Popis se vygeneroval automaticky.">
            <a:extLst>
              <a:ext uri="{FF2B5EF4-FFF2-40B4-BE49-F238E27FC236}">
                <a16:creationId xmlns:a16="http://schemas.microsoft.com/office/drawing/2014/main" id="{BABF9A15-CCE6-01BD-C795-86465C7D1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4623" r="20000" b="13207"/>
          <a:stretch/>
        </p:blipFill>
        <p:spPr>
          <a:xfrm>
            <a:off x="1049418" y="2130004"/>
            <a:ext cx="1168933" cy="1187905"/>
          </a:xfrm>
          <a:prstGeom prst="flowChartConnector">
            <a:avLst/>
          </a:prstGeom>
        </p:spPr>
      </p:pic>
      <p:pic>
        <p:nvPicPr>
          <p:cNvPr id="6" name="Obrázek 5" descr="Obsah obrázku kruh&#10;&#10;Popis se vygeneroval automaticky.">
            <a:extLst>
              <a:ext uri="{FF2B5EF4-FFF2-40B4-BE49-F238E27FC236}">
                <a16:creationId xmlns:a16="http://schemas.microsoft.com/office/drawing/2014/main" id="{2B9C8525-0E7C-2C88-121A-FD452C38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7" t="10457" r="15847" b="7843"/>
          <a:stretch/>
        </p:blipFill>
        <p:spPr>
          <a:xfrm>
            <a:off x="3431555" y="2165885"/>
            <a:ext cx="1175302" cy="1151195"/>
          </a:xfrm>
          <a:prstGeom prst="flowChartConnector">
            <a:avLst/>
          </a:prstGeom>
        </p:spPr>
      </p:pic>
      <p:pic>
        <p:nvPicPr>
          <p:cNvPr id="7" name="Obrázek 5" descr="Obsah obrázku kruh, Grafika, logo, Písmo&#10;&#10;Popis se vygeneroval automaticky.">
            <a:extLst>
              <a:ext uri="{FF2B5EF4-FFF2-40B4-BE49-F238E27FC236}">
                <a16:creationId xmlns:a16="http://schemas.microsoft.com/office/drawing/2014/main" id="{C17CC854-79D9-2874-09B8-CE9086E4A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24" t="12139" r="20290" b="12139"/>
          <a:stretch/>
        </p:blipFill>
        <p:spPr>
          <a:xfrm>
            <a:off x="6078230" y="2197875"/>
            <a:ext cx="1129419" cy="1185451"/>
          </a:xfrm>
          <a:prstGeom prst="flowChartConnector">
            <a:avLst/>
          </a:prstGeom>
        </p:spPr>
      </p:pic>
      <p:pic>
        <p:nvPicPr>
          <p:cNvPr id="9" name="Obrázek 8" descr="Obsah obrázku kruh, logo, Obchodní značka&#10;&#10;Popis se vygeneroval automaticky.">
            <a:extLst>
              <a:ext uri="{FF2B5EF4-FFF2-40B4-BE49-F238E27FC236}">
                <a16:creationId xmlns:a16="http://schemas.microsoft.com/office/drawing/2014/main" id="{21B97B17-21C6-BF48-E187-4D4540BC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06" t="15244" r="22475" b="17424"/>
          <a:stretch/>
        </p:blipFill>
        <p:spPr>
          <a:xfrm>
            <a:off x="8425371" y="2193022"/>
            <a:ext cx="1125603" cy="118197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26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3439403"/>
          </a:xfr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Úroky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prodlení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vzniká až od čtvrtého dne po původním dni splatnosti,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minimální výše úroku zvýšena na 1 000 Kč,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 + 8 %,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výše úroku se stanovuje vždy k prvnímu dni pololetí (aktuálně k 1. 7. 2023 15 %),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posečkané částky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polovina úroku z prodlení.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843180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2380920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1" y="1483539"/>
            <a:ext cx="9227131" cy="4093428"/>
          </a:xfr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Úroky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vratitelného přeplatku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výši úroku z prodlení,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nesprávně stanovené daně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výši úroku z prodlení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daňového odpočtu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 polovina úroku z prodlení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843180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87393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symbol, kruh, Grafika, černobílá&#10;&#10;Popis se vygeneroval automaticky.">
            <a:hlinkClick r:id="rId3"/>
            <a:extLst>
              <a:ext uri="{FF2B5EF4-FFF2-40B4-BE49-F238E27FC236}">
                <a16:creationId xmlns:a16="http://schemas.microsoft.com/office/drawing/2014/main" id="{BE98A6AC-A13A-C6CC-FFAA-AD8134FD9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00" t="41880" r="17500" b="36325"/>
          <a:stretch/>
        </p:blipFill>
        <p:spPr>
          <a:xfrm>
            <a:off x="6075643" y="6272955"/>
            <a:ext cx="353684" cy="347768"/>
          </a:xfrm>
          <a:prstGeom prst="rect">
            <a:avLst/>
          </a:prstGeom>
        </p:spPr>
      </p:pic>
      <p:pic>
        <p:nvPicPr>
          <p:cNvPr id="3" name="Obrázek 2" descr="Obsah obrázku symbol, kruh, Grafika, černobílá&#10;&#10;Popis se vygeneroval automaticky.">
            <a:hlinkClick r:id="rId5"/>
            <a:extLst>
              <a:ext uri="{FF2B5EF4-FFF2-40B4-BE49-F238E27FC236}">
                <a16:creationId xmlns:a16="http://schemas.microsoft.com/office/drawing/2014/main" id="{264C3CFA-2D0B-9E81-D309-80F743890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0" t="41880" r="42143" b="36325"/>
          <a:stretch/>
        </p:blipFill>
        <p:spPr>
          <a:xfrm>
            <a:off x="5702064" y="6273160"/>
            <a:ext cx="312627" cy="350862"/>
          </a:xfrm>
          <a:prstGeom prst="rect">
            <a:avLst/>
          </a:prstGeom>
        </p:spPr>
      </p:pic>
      <p:pic>
        <p:nvPicPr>
          <p:cNvPr id="4" name="Obrázek 3" descr="Obsah obrázku symbol, kruh, Grafika, černobílá&#10;&#10;Popis se vygeneroval automaticky.">
            <a:hlinkClick r:id="rId6"/>
            <a:extLst>
              <a:ext uri="{FF2B5EF4-FFF2-40B4-BE49-F238E27FC236}">
                <a16:creationId xmlns:a16="http://schemas.microsoft.com/office/drawing/2014/main" id="{C182F5F8-241D-0C7E-8DBE-6D7656007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43" t="41880" r="63928" b="36325"/>
          <a:stretch/>
        </p:blipFill>
        <p:spPr>
          <a:xfrm>
            <a:off x="5298757" y="6273210"/>
            <a:ext cx="370247" cy="3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EC84F2F5-3878-4D5E-B252-65F62F12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799" y="656846"/>
            <a:ext cx="1920398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sz="2400" cap="none">
                <a:solidFill>
                  <a:schemeClr val="accent2"/>
                </a:solidFill>
                <a:latin typeface="Helvetica"/>
                <a:cs typeface="Helvetica"/>
              </a:rPr>
              <a:t>Naše služby</a:t>
            </a:r>
            <a:endParaRPr lang="en-US" sz="2400" cap="none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1C7D03D-E2A5-0D5B-EF85-22BFDD9A2BE9}"/>
              </a:ext>
            </a:extLst>
          </p:cNvPr>
          <p:cNvSpPr txBox="1">
            <a:spLocks/>
          </p:cNvSpPr>
          <p:nvPr/>
        </p:nvSpPr>
        <p:spPr>
          <a:xfrm>
            <a:off x="901477" y="1145606"/>
            <a:ext cx="8913516" cy="7968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1200" b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Poskytujeme poradenské služby na vysoké profesionální úrovni komerčním firmám napříč obory a rovněž subjektům veřejné správy. Klademe maximální důraz na odborné kvality našeho týmu, individuální přístup a vstřícnost, přinášející optimální řešení problematiky.</a:t>
            </a:r>
            <a:endParaRPr lang="cs-CZ" sz="160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34" name="Obrázek 33">
            <a:hlinkClick r:id="rId2"/>
            <a:extLst>
              <a:ext uri="{FF2B5EF4-FFF2-40B4-BE49-F238E27FC236}">
                <a16:creationId xmlns:a16="http://schemas.microsoft.com/office/drawing/2014/main" id="{EEA057BD-9162-46E3-8A39-CCA19A27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61" y="2726949"/>
            <a:ext cx="1208396" cy="1012996"/>
          </a:xfrm>
          <a:prstGeom prst="rect">
            <a:avLst/>
          </a:prstGeom>
        </p:spPr>
      </p:pic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AC845D2D-A575-A7AD-35AB-5CBC446FE5FB}"/>
              </a:ext>
            </a:extLst>
          </p:cNvPr>
          <p:cNvSpPr txBox="1">
            <a:spLocks/>
          </p:cNvSpPr>
          <p:nvPr/>
        </p:nvSpPr>
        <p:spPr>
          <a:xfrm>
            <a:off x="3149962" y="3131620"/>
            <a:ext cx="51998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Audit</a:t>
            </a:r>
          </a:p>
        </p:txBody>
      </p:sp>
      <p:pic>
        <p:nvPicPr>
          <p:cNvPr id="37" name="Obrázek 36">
            <a:hlinkClick r:id="rId4"/>
            <a:extLst>
              <a:ext uri="{FF2B5EF4-FFF2-40B4-BE49-F238E27FC236}">
                <a16:creationId xmlns:a16="http://schemas.microsoft.com/office/drawing/2014/main" id="{F225C5FB-B7C0-26F8-F3C7-97600118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055" y="3479913"/>
            <a:ext cx="1335672" cy="1119691"/>
          </a:xfrm>
          <a:prstGeom prst="rect">
            <a:avLst/>
          </a:prstGeom>
        </p:spPr>
      </p:pic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21EFEF6-41C6-0E8B-CF25-312022B641CF}"/>
              </a:ext>
            </a:extLst>
          </p:cNvPr>
          <p:cNvSpPr txBox="1">
            <a:spLocks/>
          </p:cNvSpPr>
          <p:nvPr/>
        </p:nvSpPr>
        <p:spPr>
          <a:xfrm>
            <a:off x="3126095" y="3932036"/>
            <a:ext cx="10651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Oceňování</a:t>
            </a:r>
          </a:p>
        </p:txBody>
      </p:sp>
      <p:pic>
        <p:nvPicPr>
          <p:cNvPr id="40" name="Obrázek 39">
            <a:hlinkClick r:id="rId6"/>
            <a:extLst>
              <a:ext uri="{FF2B5EF4-FFF2-40B4-BE49-F238E27FC236}">
                <a16:creationId xmlns:a16="http://schemas.microsoft.com/office/drawing/2014/main" id="{07E23386-49C4-C5F4-F201-F39B26AC2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953769" y="4436131"/>
            <a:ext cx="1033179" cy="866112"/>
          </a:xfrm>
          <a:prstGeom prst="rect">
            <a:avLst/>
          </a:prstGeom>
        </p:spPr>
      </p:pic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F090B315-26AD-E911-7325-7A72AFCCA961}"/>
              </a:ext>
            </a:extLst>
          </p:cNvPr>
          <p:cNvSpPr txBox="1">
            <a:spLocks/>
          </p:cNvSpPr>
          <p:nvPr/>
        </p:nvSpPr>
        <p:spPr>
          <a:xfrm>
            <a:off x="3126095" y="4742536"/>
            <a:ext cx="106518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Mzdy a HR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BABE5D6-4DED-0E2F-849A-39712BC9356A}"/>
              </a:ext>
            </a:extLst>
          </p:cNvPr>
          <p:cNvSpPr txBox="1">
            <a:spLocks/>
          </p:cNvSpPr>
          <p:nvPr/>
        </p:nvSpPr>
        <p:spPr>
          <a:xfrm>
            <a:off x="3149962" y="5628228"/>
            <a:ext cx="29325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Digitalizace a automatizace</a:t>
            </a:r>
          </a:p>
        </p:txBody>
      </p:sp>
      <p:pic>
        <p:nvPicPr>
          <p:cNvPr id="46" name="Obrázek 45">
            <a:hlinkClick r:id="rId8"/>
            <a:extLst>
              <a:ext uri="{FF2B5EF4-FFF2-40B4-BE49-F238E27FC236}">
                <a16:creationId xmlns:a16="http://schemas.microsoft.com/office/drawing/2014/main" id="{D70B2829-CBBA-5B9C-8912-BD2BD43276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806" y="2745460"/>
            <a:ext cx="1186314" cy="994485"/>
          </a:xfrm>
          <a:prstGeom prst="rect">
            <a:avLst/>
          </a:prstGeom>
        </p:spPr>
      </p:pic>
      <p:pic>
        <p:nvPicPr>
          <p:cNvPr id="48" name="Obrázek 47">
            <a:hlinkClick r:id="rId10"/>
            <a:extLst>
              <a:ext uri="{FF2B5EF4-FFF2-40B4-BE49-F238E27FC236}">
                <a16:creationId xmlns:a16="http://schemas.microsoft.com/office/drawing/2014/main" id="{7FC8E8DC-219D-2BD9-A23B-02D7D5B58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0976" y="3554178"/>
            <a:ext cx="1121774" cy="940381"/>
          </a:xfrm>
          <a:prstGeom prst="rect">
            <a:avLst/>
          </a:prstGeom>
        </p:spPr>
      </p:pic>
      <p:pic>
        <p:nvPicPr>
          <p:cNvPr id="50" name="Obrázek 49">
            <a:hlinkClick r:id="rId12"/>
            <a:extLst>
              <a:ext uri="{FF2B5EF4-FFF2-40B4-BE49-F238E27FC236}">
                <a16:creationId xmlns:a16="http://schemas.microsoft.com/office/drawing/2014/main" id="{BE9AD2F9-33F3-91EA-ACAC-873A778248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2466" y="4286934"/>
            <a:ext cx="1285320" cy="1077481"/>
          </a:xfrm>
          <a:prstGeom prst="rect">
            <a:avLst/>
          </a:prstGeom>
        </p:spPr>
      </p:pic>
      <p:pic>
        <p:nvPicPr>
          <p:cNvPr id="52" name="Obrázek 51">
            <a:hlinkClick r:id="rId14"/>
            <a:extLst>
              <a:ext uri="{FF2B5EF4-FFF2-40B4-BE49-F238E27FC236}">
                <a16:creationId xmlns:a16="http://schemas.microsoft.com/office/drawing/2014/main" id="{BB373868-59AA-6E97-22F5-B3655578EA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4090" y="5106908"/>
            <a:ext cx="1243757" cy="1042639"/>
          </a:xfrm>
          <a:prstGeom prst="rect">
            <a:avLst/>
          </a:prstGeom>
        </p:spPr>
      </p:pic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A288659C-BFF7-EB88-DF92-42DC904DE786}"/>
              </a:ext>
            </a:extLst>
          </p:cNvPr>
          <p:cNvSpPr txBox="1">
            <a:spLocks/>
          </p:cNvSpPr>
          <p:nvPr/>
        </p:nvSpPr>
        <p:spPr>
          <a:xfrm>
            <a:off x="6927786" y="3119540"/>
            <a:ext cx="13575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Účetnictví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FE5DD40C-C0EE-A99D-82B3-FB69A277E746}"/>
              </a:ext>
            </a:extLst>
          </p:cNvPr>
          <p:cNvSpPr txBox="1">
            <a:spLocks/>
          </p:cNvSpPr>
          <p:nvPr/>
        </p:nvSpPr>
        <p:spPr>
          <a:xfrm>
            <a:off x="6947575" y="3932531"/>
            <a:ext cx="13575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Family Office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6715639A-8ED4-BB3B-E6D6-22EFAE976AA4}"/>
              </a:ext>
            </a:extLst>
          </p:cNvPr>
          <p:cNvSpPr txBox="1">
            <a:spLocks/>
          </p:cNvSpPr>
          <p:nvPr/>
        </p:nvSpPr>
        <p:spPr>
          <a:xfrm>
            <a:off x="6927786" y="4742536"/>
            <a:ext cx="19526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Zakládání a správa firem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7B849E62-63C3-4761-047E-81AA234ECBCE}"/>
              </a:ext>
            </a:extLst>
          </p:cNvPr>
          <p:cNvSpPr txBox="1">
            <a:spLocks/>
          </p:cNvSpPr>
          <p:nvPr/>
        </p:nvSpPr>
        <p:spPr>
          <a:xfrm>
            <a:off x="6927786" y="5497090"/>
            <a:ext cx="13575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 err="1">
                <a:solidFill>
                  <a:schemeClr val="accent6">
                    <a:lumMod val="50000"/>
                  </a:schemeClr>
                </a:solidFill>
              </a:rPr>
              <a:t>Special</a:t>
            </a:r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200" b="0" kern="1200" err="1">
                <a:solidFill>
                  <a:schemeClr val="accent6">
                    <a:lumMod val="50000"/>
                  </a:schemeClr>
                </a:solidFill>
              </a:rPr>
              <a:t>Services</a:t>
            </a:r>
            <a:endParaRPr lang="cs-CZ" sz="1200" b="0" kern="12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" name="Obrázek 42">
            <a:hlinkClick r:id="rId16"/>
            <a:extLst>
              <a:ext uri="{FF2B5EF4-FFF2-40B4-BE49-F238E27FC236}">
                <a16:creationId xmlns:a16="http://schemas.microsoft.com/office/drawing/2014/main" id="{D1DB34FD-A94C-A16F-2334-AFBDD6784D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9237" y="5123428"/>
            <a:ext cx="1282243" cy="1081129"/>
          </a:xfrm>
          <a:prstGeom prst="rect">
            <a:avLst/>
          </a:prstGeom>
        </p:spPr>
      </p:pic>
      <p:pic>
        <p:nvPicPr>
          <p:cNvPr id="3" name="Obrázek 2" descr="Obsah obrázku kruh, logo, symbol, Grafika&#10;&#10;Popis se vygeneroval automaticky.">
            <a:hlinkClick r:id="rId18"/>
            <a:extLst>
              <a:ext uri="{FF2B5EF4-FFF2-40B4-BE49-F238E27FC236}">
                <a16:creationId xmlns:a16="http://schemas.microsoft.com/office/drawing/2014/main" id="{9FE9DD41-E132-3ACA-5364-FC2B205CB7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45117" y="1971360"/>
            <a:ext cx="1177763" cy="988404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43168281-5830-764B-F6B5-DA42012CC9E0}"/>
              </a:ext>
            </a:extLst>
          </p:cNvPr>
          <p:cNvSpPr txBox="1">
            <a:spLocks/>
          </p:cNvSpPr>
          <p:nvPr/>
        </p:nvSpPr>
        <p:spPr>
          <a:xfrm>
            <a:off x="6947575" y="2281111"/>
            <a:ext cx="1357598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Daně</a:t>
            </a:r>
            <a:endParaRPr lang="cs-CZ" sz="1200" b="0" kern="12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Obrázek 9" descr="Obsah obrázku kruh, logo&#10;&#10;Popis se vygeneroval automaticky.">
            <a:hlinkClick r:id="rId20"/>
            <a:extLst>
              <a:ext uri="{FF2B5EF4-FFF2-40B4-BE49-F238E27FC236}">
                <a16:creationId xmlns:a16="http://schemas.microsoft.com/office/drawing/2014/main" id="{599F4042-EF94-D7EE-4251-D5934FECC4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55728" y="1971575"/>
            <a:ext cx="1177763" cy="988404"/>
          </a:xfrm>
          <a:prstGeom prst="rect">
            <a:avLst/>
          </a:prstGeom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95AA53C-9FF6-B8FD-675E-F9F7699DE286}"/>
              </a:ext>
            </a:extLst>
          </p:cNvPr>
          <p:cNvSpPr txBox="1">
            <a:spLocks/>
          </p:cNvSpPr>
          <p:nvPr/>
        </p:nvSpPr>
        <p:spPr>
          <a:xfrm>
            <a:off x="3130727" y="2353650"/>
            <a:ext cx="1065186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700" b="1" kern="0" cap="none" spc="0" baseline="0">
                <a:solidFill>
                  <a:schemeClr val="accent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kern="120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Transakce</a:t>
            </a:r>
            <a:endParaRPr lang="cs-CZ" sz="1200" b="0" kern="12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5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144270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Přednášející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127CF15-1C59-38A8-7297-E504EFEAF3DD}"/>
              </a:ext>
            </a:extLst>
          </p:cNvPr>
          <p:cNvGrpSpPr/>
          <p:nvPr/>
        </p:nvGrpSpPr>
        <p:grpSpPr>
          <a:xfrm>
            <a:off x="896547" y="1654499"/>
            <a:ext cx="2733334" cy="2919705"/>
            <a:chOff x="896547" y="1635061"/>
            <a:chExt cx="2733334" cy="2919705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3578EA1-F5FE-8CD1-0F5D-C117C73E5ADA}"/>
                </a:ext>
              </a:extLst>
            </p:cNvPr>
            <p:cNvSpPr txBox="1"/>
            <p:nvPr/>
          </p:nvSpPr>
          <p:spPr>
            <a:xfrm>
              <a:off x="1492250" y="4079487"/>
              <a:ext cx="2137631" cy="39312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900" cap="small" dirty="0">
                  <a:solidFill>
                    <a:schemeClr val="accent6">
                      <a:lumMod val="50000"/>
                    </a:schemeClr>
                  </a:solidFill>
                  <a:latin typeface="Helvetica"/>
                  <a:cs typeface="Helvetica"/>
                </a:rPr>
                <a:t>+420 </a:t>
              </a:r>
              <a:r>
                <a:rPr lang="cs-CZ" sz="900" cap="small" dirty="0">
                  <a:solidFill>
                    <a:schemeClr val="accent6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778 462 712</a:t>
              </a:r>
              <a:endParaRPr lang="cs-CZ" sz="9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  <a:p>
              <a:pPr>
                <a:lnSpc>
                  <a:spcPct val="150000"/>
                </a:lnSpc>
              </a:pPr>
              <a:r>
                <a:rPr lang="cs-CZ" sz="900" dirty="0" err="1">
                  <a:solidFill>
                    <a:schemeClr val="accent6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kristian.cervinka@pkfapogeo.cz</a:t>
              </a:r>
              <a:endParaRPr lang="cs-CZ" sz="90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8" name="Obrázek 7" descr="Obsah obrázku bílé, černá, design&#10;&#10;Popis se vygeneroval automaticky.">
              <a:extLst>
                <a:ext uri="{FF2B5EF4-FFF2-40B4-BE49-F238E27FC236}">
                  <a16:creationId xmlns:a16="http://schemas.microsoft.com/office/drawing/2014/main" id="{8B281792-387B-5E27-AEE6-604985C6E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213" y="1635061"/>
              <a:ext cx="2276885" cy="1704186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9C4EBDD-2ECE-DA1B-4031-82D4DF09DB60}"/>
                </a:ext>
              </a:extLst>
            </p:cNvPr>
            <p:cNvSpPr txBox="1"/>
            <p:nvPr/>
          </p:nvSpPr>
          <p:spPr>
            <a:xfrm>
              <a:off x="896547" y="3508154"/>
              <a:ext cx="2449004" cy="2867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accent5"/>
                  </a:solidFill>
                  <a:latin typeface="Helvetica"/>
                  <a:ea typeface="Calibri"/>
                  <a:cs typeface="Calibri"/>
                </a:rPr>
                <a:t>Kristián Červinka</a:t>
              </a:r>
              <a:endParaRPr lang="cs-CZ" sz="1800" b="1" cap="none" dirty="0">
                <a:solidFill>
                  <a:schemeClr val="accent5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CCD4D9A-139D-E132-4B16-0AD6C5093597}"/>
                </a:ext>
              </a:extLst>
            </p:cNvPr>
            <p:cNvSpPr txBox="1"/>
            <p:nvPr/>
          </p:nvSpPr>
          <p:spPr>
            <a:xfrm>
              <a:off x="907401" y="3796578"/>
              <a:ext cx="2449004" cy="1384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kumimoji="0" lang="cs-CZ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E7F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Senior Tax </a:t>
              </a:r>
              <a:r>
                <a:rPr kumimoji="0" lang="cs-CZ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7F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Consultant</a:t>
              </a:r>
              <a:endPara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EE7F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303D5C5-AD29-409F-5E51-866965FC30DF}"/>
                </a:ext>
              </a:extLst>
            </p:cNvPr>
            <p:cNvGrpSpPr/>
            <p:nvPr/>
          </p:nvGrpSpPr>
          <p:grpSpPr>
            <a:xfrm>
              <a:off x="1067210" y="4051488"/>
              <a:ext cx="377269" cy="503278"/>
              <a:chOff x="1475752" y="3861592"/>
              <a:chExt cx="279282" cy="388817"/>
            </a:xfrm>
          </p:grpSpPr>
          <p:pic>
            <p:nvPicPr>
              <p:cNvPr id="12" name="Obrázek 11" descr="Obsah obrázku symbol, Grafika, design&#10;&#10;Popis byl vytvořen automaticky">
                <a:extLst>
                  <a:ext uri="{FF2B5EF4-FFF2-40B4-BE49-F238E27FC236}">
                    <a16:creationId xmlns:a16="http://schemas.microsoft.com/office/drawing/2014/main" id="{D231C49A-1C1F-9D77-97C7-3B7E7BEFC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5752" y="4020826"/>
                <a:ext cx="277456" cy="229583"/>
              </a:xfrm>
              <a:prstGeom prst="rect">
                <a:avLst/>
              </a:prstGeom>
            </p:spPr>
          </p:pic>
          <p:pic>
            <p:nvPicPr>
              <p:cNvPr id="13" name="Obrázek 12" descr="Obsah obrázku Grafika, logo, symbol, design&#10;&#10;Popis byl vytvořen automaticky">
                <a:extLst>
                  <a:ext uri="{FF2B5EF4-FFF2-40B4-BE49-F238E27FC236}">
                    <a16:creationId xmlns:a16="http://schemas.microsoft.com/office/drawing/2014/main" id="{D386F884-F4AB-5294-5B0A-042B50513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7578" y="3861592"/>
                <a:ext cx="277456" cy="229583"/>
              </a:xfrm>
              <a:prstGeom prst="rect">
                <a:avLst/>
              </a:prstGeom>
            </p:spPr>
          </p:pic>
        </p:grpSp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43E383D5-0177-DAF6-8BBC-D574591C0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67"/>
          <a:stretch/>
        </p:blipFill>
        <p:spPr>
          <a:xfrm>
            <a:off x="1142656" y="1647903"/>
            <a:ext cx="1927716" cy="170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3FF0321A-C0D5-8519-0A2F-8C96C6B037E5}"/>
              </a:ext>
            </a:extLst>
          </p:cNvPr>
          <p:cNvCxnSpPr>
            <a:cxnSpLocks/>
          </p:cNvCxnSpPr>
          <p:nvPr/>
        </p:nvCxnSpPr>
        <p:spPr>
          <a:xfrm flipH="1">
            <a:off x="1067213" y="3342481"/>
            <a:ext cx="2289192" cy="10824"/>
          </a:xfrm>
          <a:prstGeom prst="line">
            <a:avLst/>
          </a:prstGeom>
          <a:ln w="12700" cap="flat">
            <a:solidFill>
              <a:schemeClr val="accent2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EB6FD39E-D584-E213-D948-3242096EE346}"/>
              </a:ext>
            </a:extLst>
          </p:cNvPr>
          <p:cNvSpPr txBox="1">
            <a:spLocks/>
          </p:cNvSpPr>
          <p:nvPr/>
        </p:nvSpPr>
        <p:spPr>
          <a:xfrm>
            <a:off x="3629881" y="1989726"/>
            <a:ext cx="6263963" cy="153786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just"/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ea typeface="+mn-lt"/>
                <a:cs typeface="+mn-lt"/>
              </a:rPr>
              <a:t>Kristián je 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ea typeface="+mn-lt"/>
                <a:cs typeface="Helvetica"/>
              </a:rPr>
              <a:t>součástí skupiny je od roku 2020. 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Kristián je registrovaným daňovým poradcem a má na starosti poskytování odborného daňového poradenství v oblastech daně z příjmů, daně z přidané hodnoty </a:t>
            </a:r>
            <a:b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 zastupování daňových subjektů před správcem daně při daňových řízeních. </a:t>
            </a:r>
          </a:p>
          <a:p>
            <a:pPr algn="just"/>
            <a:endParaRPr lang="cs-CZ" sz="140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just"/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Kristián je absolventem </a:t>
            </a:r>
            <a:r>
              <a:rPr lang="cs-CZ" sz="1400" dirty="0" err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Ekonomicko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– správní fakulty Masarykovy univerzity v Brně, kde vystudoval obor Finance.</a:t>
            </a:r>
          </a:p>
          <a:p>
            <a:pPr algn="just"/>
            <a:endParaRPr lang="cs-CZ" sz="140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just"/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Aktivně přednáší na odborných konferencích, seminářích a vysokých školách. </a:t>
            </a:r>
          </a:p>
          <a:p>
            <a:pPr algn="just"/>
            <a:endParaRPr lang="cs-CZ" sz="1600" dirty="0">
              <a:solidFill>
                <a:schemeClr val="accent6">
                  <a:lumMod val="50000"/>
                </a:schemeClr>
              </a:solidFill>
              <a:cs typeface="Helvetica"/>
            </a:endParaRPr>
          </a:p>
          <a:p>
            <a:pPr algn="just"/>
            <a:endParaRPr lang="cs-CZ" sz="900" dirty="0">
              <a:solidFill>
                <a:schemeClr val="accent6">
                  <a:lumMod val="50000"/>
                </a:schemeClr>
              </a:solidFill>
              <a:latin typeface="Helvetica"/>
              <a:ea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5894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3801041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úvod,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legislativní rámec,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správce daně,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kontrolní postupy,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opravné prostředky,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nejčastěji prověřované oblasti v DPH,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lhůta pro stanovení daně,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lhůty a doručování,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sankce,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diskuze nad praktickými příklady</a:t>
            </a: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74379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424962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3077766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Daňové právo hmotné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586/1992 Sb., o daních z příjmů (dále jen „ZDP“),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235/2004 Sb., o dani z přidané hodnoty (dále jen „ZDPH“),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16/1993 Sb., o dani silniční (dále jen „ZDS“),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338/1992 Sb., o dani z nemovitých věcí (dále jen „ZDZNV“),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353/2003 Sb., o spotřebních daních (dále jen „ZSD“).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Helvetica"/>
                <a:cs typeface="Helvetica"/>
              </a:rPr>
              <a:t>Daňové právo procesní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Zákon č. 280/2009 Sb., daňový řád (dále jen „daňový řád“ nebo „DŘ“).</a:t>
            </a: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1598194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Daňové právo</a:t>
            </a:r>
          </a:p>
        </p:txBody>
      </p:sp>
    </p:spTree>
    <p:extLst>
      <p:ext uri="{BB962C8B-B14F-4D97-AF65-F5344CB8AC3E}">
        <p14:creationId xmlns:p14="http://schemas.microsoft.com/office/powerpoint/2010/main" val="226839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2308324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řád,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o finanční správě ČR,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judikatura KS, NSS, SDEU,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metodické pokyny FS, MF, GFŘ,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koordinační výbory Komory daňových poradců ČR.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cs-CZ" sz="1200" kern="0" spc="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4081245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Daňový proces – legislativní rámec</a:t>
            </a:r>
          </a:p>
        </p:txBody>
      </p:sp>
    </p:spTree>
    <p:extLst>
      <p:ext uri="{BB962C8B-B14F-4D97-AF65-F5344CB8AC3E}">
        <p14:creationId xmlns:p14="http://schemas.microsoft.com/office/powerpoint/2010/main" val="283178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7DAF3B-0521-402F-B565-799B1D2673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535837"/>
            <a:ext cx="7569792" cy="2631490"/>
          </a:xfr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správce daně mluví jinou řečí, 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jakákoliv vyjádření či předložená listina bude použita proti Vám,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důkazní břemeno nese daňový subjekt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povinností daňového subjektu prokazovat skutečnosti deklarované v daňových tvrzení,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 daňovém řízení je vhodné mít kvalifikovaného zástupce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cs-CZ" sz="1200" kern="0" spc="0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5B7B8FE-1504-4A8B-30F1-7B12FABADA3F}"/>
              </a:ext>
            </a:extLst>
          </p:cNvPr>
          <p:cNvSpPr txBox="1">
            <a:spLocks/>
          </p:cNvSpPr>
          <p:nvPr/>
        </p:nvSpPr>
        <p:spPr>
          <a:xfrm>
            <a:off x="877922" y="1089923"/>
            <a:ext cx="2505494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none" spc="100" baseline="0">
                <a:solidFill>
                  <a:srgbClr val="F59E14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cs-CZ" dirty="0">
                <a:solidFill>
                  <a:srgbClr val="EE7F00"/>
                </a:solidFill>
              </a:rPr>
              <a:t>O co se vlastně jedná</a:t>
            </a:r>
          </a:p>
        </p:txBody>
      </p:sp>
    </p:spTree>
    <p:extLst>
      <p:ext uri="{BB962C8B-B14F-4D97-AF65-F5344CB8AC3E}">
        <p14:creationId xmlns:p14="http://schemas.microsoft.com/office/powerpoint/2010/main" val="394375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astní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5351"/>
      </a:accent1>
      <a:accent2>
        <a:srgbClr val="EE7F00"/>
      </a:accent2>
      <a:accent3>
        <a:srgbClr val="FFFFFF"/>
      </a:accent3>
      <a:accent4>
        <a:srgbClr val="00AEB3"/>
      </a:accent4>
      <a:accent5>
        <a:srgbClr val="2D3741"/>
      </a:accent5>
      <a:accent6>
        <a:srgbClr val="FFFFFF"/>
      </a:accent6>
      <a:hlink>
        <a:srgbClr val="2D3741"/>
      </a:hlink>
      <a:folHlink>
        <a:srgbClr val="2D3741"/>
      </a:folHlink>
    </a:clrScheme>
    <a:fontScheme name="Vlastní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>
        <a:spAutoFit/>
      </a:bodyPr>
      <a:lstStyle>
        <a:defPPr>
          <a:defRPr cap="none" dirty="0" smtClean="0">
            <a:solidFill>
              <a:srgbClr val="EE7F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5a95e2-7661-452d-84ef-d11bef8ca088">
      <Terms xmlns="http://schemas.microsoft.com/office/infopath/2007/PartnerControls"/>
    </lcf76f155ced4ddcb4097134ff3c332f>
    <TaxCatchAll xmlns="48c94af5-7d45-4595-9deb-1a3f7f1473e8" xsi:nil="true"/>
    <link xmlns="a75a95e2-7661-452d-84ef-d11bef8ca088">
      <Url xsi:nil="true"/>
      <Description xsi:nil="true"/>
    </link>
    <odkaz xmlns="a75a95e2-7661-452d-84ef-d11bef8ca088">
      <Url xsi:nil="true"/>
      <Description xsi:nil="true"/>
    </odkaz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05185CDF75D54194E25A77F207CE38" ma:contentTypeVersion="20" ma:contentTypeDescription="Vytvoří nový dokument" ma:contentTypeScope="" ma:versionID="175b2b450b9e82b08da97b0c86b6e32b">
  <xsd:schema xmlns:xsd="http://www.w3.org/2001/XMLSchema" xmlns:xs="http://www.w3.org/2001/XMLSchema" xmlns:p="http://schemas.microsoft.com/office/2006/metadata/properties" xmlns:ns2="48c94af5-7d45-4595-9deb-1a3f7f1473e8" xmlns:ns3="a75a95e2-7661-452d-84ef-d11bef8ca088" targetNamespace="http://schemas.microsoft.com/office/2006/metadata/properties" ma:root="true" ma:fieldsID="cd92902400d46a592a29659fc7dc2352" ns2:_="" ns3:_="">
    <xsd:import namespace="48c94af5-7d45-4595-9deb-1a3f7f1473e8"/>
    <xsd:import namespace="a75a95e2-7661-452d-84ef-d11bef8ca0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link" minOccurs="0"/>
                <xsd:element ref="ns3:odkaz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4af5-7d45-4595-9deb-1a3f7f1473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cc2140-8512-4016-a256-f5514aab60dd}" ma:internalName="TaxCatchAll" ma:showField="CatchAllData" ma:web="48c94af5-7d45-4595-9deb-1a3f7f147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a95e2-7661-452d-84ef-d11bef8ca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a6fb4f92-a248-4c06-b457-0da587d73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" ma:index="24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dkaz" ma:index="25" nillable="true" ma:displayName="odkaz" ma:format="Hyperlink" ma:internalName="odkaz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48c94af5-7d45-4595-9deb-1a3f7f1473e8"/>
    <ds:schemaRef ds:uri="http://purl.org/dc/dcmitype/"/>
    <ds:schemaRef ds:uri="a75a95e2-7661-452d-84ef-d11bef8ca088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75E72-F7CB-4E97-928D-61771E294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94af5-7d45-4595-9deb-1a3f7f1473e8"/>
    <ds:schemaRef ds:uri="a75a95e2-7661-452d-84ef-d11bef8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2006</Words>
  <Application>Microsoft Office PowerPoint</Application>
  <PresentationFormat>Vlastní</PresentationFormat>
  <Paragraphs>261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Helvetica</vt:lpstr>
      <vt:lpstr>Office Theme</vt:lpstr>
      <vt:lpstr>Kontrolní postupy správce daně v oblasti dph</vt:lpstr>
      <vt:lpstr>Prezentace aplikace PowerPoint</vt:lpstr>
      <vt:lpstr>Proč s námi spolupracovat?</vt:lpstr>
      <vt:lpstr>Naše 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NABÍDKA POPTÁVANÝCH SLUŽEB</dc:title>
  <dc:creator>APOGEO</dc:creator>
  <cp:lastModifiedBy>Betáková Kateřina, PKF APOGEO</cp:lastModifiedBy>
  <cp:revision>3</cp:revision>
  <cp:lastPrinted>2019-11-06T15:08:39Z</cp:lastPrinted>
  <dcterms:created xsi:type="dcterms:W3CDTF">2010-04-12T23:12:02Z</dcterms:created>
  <dcterms:modified xsi:type="dcterms:W3CDTF">2023-11-24T13:32:52Z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0x010100B105185CDF75D54194E25A77F207CE38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