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313" r:id="rId5"/>
    <p:sldId id="315" r:id="rId6"/>
    <p:sldId id="358" r:id="rId7"/>
    <p:sldId id="323" r:id="rId8"/>
    <p:sldId id="333" r:id="rId9"/>
    <p:sldId id="335" r:id="rId10"/>
    <p:sldId id="389" r:id="rId11"/>
    <p:sldId id="390" r:id="rId12"/>
    <p:sldId id="391" r:id="rId13"/>
    <p:sldId id="392" r:id="rId14"/>
    <p:sldId id="274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7" r:id="rId26"/>
    <p:sldId id="413" r:id="rId27"/>
    <p:sldId id="414" r:id="rId28"/>
    <p:sldId id="415" r:id="rId29"/>
    <p:sldId id="416" r:id="rId30"/>
    <p:sldId id="417" r:id="rId31"/>
    <p:sldId id="418" r:id="rId32"/>
    <p:sldId id="408" r:id="rId33"/>
    <p:sldId id="409" r:id="rId34"/>
    <p:sldId id="410" r:id="rId35"/>
    <p:sldId id="411" r:id="rId36"/>
    <p:sldId id="412" r:id="rId37"/>
    <p:sldId id="403" r:id="rId38"/>
    <p:sldId id="404" r:id="rId39"/>
    <p:sldId id="405" r:id="rId40"/>
    <p:sldId id="406" r:id="rId41"/>
    <p:sldId id="325" r:id="rId4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FE"/>
    <a:srgbClr val="00AFD2"/>
    <a:srgbClr val="00486C"/>
    <a:srgbClr val="004D74"/>
    <a:srgbClr val="FFFFFF"/>
    <a:srgbClr val="00517A"/>
    <a:srgbClr val="003D5C"/>
    <a:srgbClr val="005986"/>
    <a:srgbClr val="006DA4"/>
    <a:srgbClr val="009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DCD32-E248-4AE5-A4D9-9106AC0AE91C}" v="3643" dt="2022-10-26T09:10:57.178"/>
    <p1510:client id="{E16C6997-FEA1-41BD-A560-5D3E0E1EA740}" v="11" vWet="15" dt="2022-10-26T07:01:37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728-4F45-BD5C-ECD57151B1C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8-4F45-BD5C-ECD57151B1C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728-4F45-BD5C-ECD57151B1C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8-4F45-BD5C-ECD57151B1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Europe</c:v>
                </c:pt>
                <c:pt idx="1">
                  <c:v>Asia</c:v>
                </c:pt>
                <c:pt idx="2">
                  <c:v>North America</c:v>
                </c:pt>
                <c:pt idx="3">
                  <c:v>South America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90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C-48FE-A062-AEDFE37151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Europe</c:v>
                </c:pt>
                <c:pt idx="1">
                  <c:v>Asia</c:v>
                </c:pt>
                <c:pt idx="2">
                  <c:v>North America</c:v>
                </c:pt>
                <c:pt idx="3">
                  <c:v>South America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10</c:v>
                </c:pt>
                <c:pt idx="2">
                  <c:v>44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AC-48FE-A062-AEDFE37151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Europe</c:v>
                </c:pt>
                <c:pt idx="1">
                  <c:v>Asia</c:v>
                </c:pt>
                <c:pt idx="2">
                  <c:v>North America</c:v>
                </c:pt>
                <c:pt idx="3">
                  <c:v>South America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AC-48FE-A062-AEDFE3715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498800"/>
        <c:axId val="392904584"/>
      </c:barChart>
      <c:catAx>
        <c:axId val="2064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cs-CZ"/>
          </a:p>
        </c:txPr>
        <c:crossAx val="392904584"/>
        <c:crosses val="autoZero"/>
        <c:auto val="1"/>
        <c:lblAlgn val="ctr"/>
        <c:lblOffset val="100"/>
        <c:noMultiLvlLbl val="0"/>
      </c:catAx>
      <c:valAx>
        <c:axId val="39290458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cs-CZ"/>
          </a:p>
        </c:txPr>
        <c:crossAx val="2064988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38-4BA1-AF5B-541E7E8EB2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8-4BA1-AF5B-541E7E8EB2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8-4BA1-AF5B-541E7E8EB2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8-4BA1-AF5B-541E7E8EB2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38-4BA1-AF5B-541E7E8EB2C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68</c:v>
                </c:pt>
                <c:pt idx="1">
                  <c:v>72</c:v>
                </c:pt>
                <c:pt idx="2">
                  <c:v>80</c:v>
                </c:pt>
                <c:pt idx="3">
                  <c:v>65</c:v>
                </c:pt>
                <c:pt idx="4">
                  <c:v>68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38-4BA1-AF5B-541E7E8EB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042848"/>
        <c:axId val="394993104"/>
      </c:barChart>
      <c:catAx>
        <c:axId val="20504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cs-CZ"/>
          </a:p>
        </c:txPr>
        <c:crossAx val="394993104"/>
        <c:crosses val="autoZero"/>
        <c:auto val="1"/>
        <c:lblAlgn val="ctr"/>
        <c:lblOffset val="100"/>
        <c:noMultiLvlLbl val="0"/>
      </c:catAx>
      <c:valAx>
        <c:axId val="39499310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cs-CZ"/>
          </a:p>
        </c:txPr>
        <c:crossAx val="2050428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CA-4A71-BA43-3765AA7BD1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CA-4A71-BA43-3765AA7BD1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CA-4A71-BA43-3765AA7BD1D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CA-4A71-BA43-3765AA7BD1D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CA-4A71-BA43-3765AA7BD1D6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18</c:v>
                </c:pt>
                <c:pt idx="2">
                  <c:v>20</c:v>
                </c:pt>
                <c:pt idx="3">
                  <c:v>20</c:v>
                </c:pt>
                <c:pt idx="4">
                  <c:v>23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CA-4A71-BA43-3765AA7BD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4997416"/>
        <c:axId val="394993888"/>
      </c:barChart>
      <c:catAx>
        <c:axId val="39499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cs-CZ"/>
          </a:p>
        </c:txPr>
        <c:crossAx val="394993888"/>
        <c:crosses val="autoZero"/>
        <c:auto val="1"/>
        <c:lblAlgn val="ctr"/>
        <c:lblOffset val="100"/>
        <c:noMultiLvlLbl val="0"/>
      </c:catAx>
      <c:valAx>
        <c:axId val="39499388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cs-CZ"/>
          </a:p>
        </c:txPr>
        <c:crossAx val="3949974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A4C8-D79E-4F07-A1E7-71E24EC0BB7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E9774-26C6-4288-8776-D66481D4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1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Please after inserting your picture, “Right Click” on the picture and “Send it to Back” to get the “Gradient”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9774-26C6-4288-8776-D66481D447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/>
          <p:cNvCxnSpPr>
            <a:cxnSpLocks/>
            <a:endCxn id="7" idx="3"/>
          </p:cNvCxnSpPr>
          <p:nvPr userDrawn="1"/>
        </p:nvCxnSpPr>
        <p:spPr>
          <a:xfrm flipH="1" flipV="1">
            <a:off x="4700016" y="12821826"/>
            <a:ext cx="16944830" cy="2517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679568" y="12652549"/>
            <a:ext cx="302044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J. Cech &amp; A. Sisolak</a:t>
            </a:r>
            <a:endParaRPr lang="en-US" sz="2200" b="0" cap="none" spc="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073400"/>
            <a:ext cx="10343283" cy="730654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353201" y="3073400"/>
            <a:ext cx="10343283" cy="730654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76400" y="3064747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958995" y="3064747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23256" y="6949552"/>
            <a:ext cx="6737489" cy="5016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096487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914077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76399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795238" y="3064747"/>
            <a:ext cx="6793523" cy="75865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76401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08410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340419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7672428" y="3064747"/>
            <a:ext cx="5035172" cy="760660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in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16" y="2870200"/>
            <a:ext cx="6110332" cy="10698294"/>
          </a:xfrm>
          <a:prstGeom prst="rect">
            <a:avLst/>
          </a:prstGeom>
        </p:spPr>
      </p:pic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825750" y="4565650"/>
            <a:ext cx="3848100" cy="6642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11" y="2870200"/>
            <a:ext cx="6110332" cy="10698294"/>
          </a:xfrm>
          <a:prstGeom prst="rect">
            <a:avLst/>
          </a:prstGeom>
        </p:spPr>
      </p:pic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350545" y="4565650"/>
            <a:ext cx="3848100" cy="6642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s in 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" y="3167971"/>
            <a:ext cx="13178357" cy="8616618"/>
          </a:xfrm>
          <a:prstGeom prst="rect">
            <a:avLst/>
          </a:prstGeom>
        </p:spPr>
      </p:pic>
      <p:sp>
        <p:nvSpPr>
          <p:cNvPr id="33" name="Oval 3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72266" y="4217838"/>
            <a:ext cx="9550401" cy="59266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4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1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01219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676400" y="663804"/>
            <a:ext cx="9055100" cy="230046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1806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76400" y="3286425"/>
            <a:ext cx="90551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805767" y="12846998"/>
            <a:ext cx="586297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676400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72214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3652500" y="663803"/>
            <a:ext cx="9055100" cy="11630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652500" y="1893612"/>
            <a:ext cx="90551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>
            <a:cxnSpLocks/>
            <a:endCxn id="8" idx="3"/>
          </p:cNvCxnSpPr>
          <p:nvPr userDrawn="1"/>
        </p:nvCxnSpPr>
        <p:spPr>
          <a:xfrm flipH="1" flipV="1">
            <a:off x="16687800" y="12821826"/>
            <a:ext cx="4957046" cy="2517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3652500" y="12652549"/>
            <a:ext cx="30353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Strategic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37206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>
          <a:xfrm flipH="1">
            <a:off x="4754880" y="12846998"/>
            <a:ext cx="1688996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7" y="12652549"/>
            <a:ext cx="326589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Strategic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Management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45463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34244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538096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5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400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6665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336930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67195" y="3505200"/>
            <a:ext cx="5019241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598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210799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478000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734085" y="3505200"/>
            <a:ext cx="3962399" cy="50038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6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399" y="3073400"/>
            <a:ext cx="10343283" cy="56485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353201" y="3073400"/>
            <a:ext cx="10343283" cy="56485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4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764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9258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801100" y="3073400"/>
            <a:ext cx="6781800" cy="6515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22098000" y="12507273"/>
            <a:ext cx="679450" cy="679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7400" b="0" cap="none" spc="1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156734" y="12666023"/>
            <a:ext cx="53975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22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2200" b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288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7432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657600" indent="0" algn="ctr">
              <a:lnSpc>
                <a:spcPct val="100000"/>
              </a:lnSpc>
              <a:buFontTx/>
              <a:buNone/>
              <a:defRPr sz="2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3905486" y="12846998"/>
            <a:ext cx="177393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679568" y="12652549"/>
            <a:ext cx="23717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="0" cap="none" spc="0" baseline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2200" b="0" cap="none" spc="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47891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83" r:id="rId3"/>
    <p:sldLayoutId id="2147483691" r:id="rId4"/>
    <p:sldLayoutId id="2147483700" r:id="rId5"/>
    <p:sldLayoutId id="2147483701" r:id="rId6"/>
    <p:sldLayoutId id="2147483699" r:id="rId7"/>
    <p:sldLayoutId id="2147483693" r:id="rId8"/>
    <p:sldLayoutId id="2147483692" r:id="rId9"/>
    <p:sldLayoutId id="2147483698" r:id="rId10"/>
    <p:sldLayoutId id="2147483696" r:id="rId11"/>
    <p:sldLayoutId id="2147483694" r:id="rId12"/>
    <p:sldLayoutId id="2147483697" r:id="rId13"/>
    <p:sldLayoutId id="2147483702" r:id="rId14"/>
    <p:sldLayoutId id="2147483703" r:id="rId15"/>
    <p:sldLayoutId id="2147483689" r:id="rId1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33000">
                <a:schemeClr val="accent2">
                  <a:alpha val="90000"/>
                </a:schemeClr>
              </a:gs>
              <a:gs pos="66000">
                <a:schemeClr val="accent4">
                  <a:alpha val="90000"/>
                </a:schemeClr>
              </a:gs>
              <a:gs pos="100000">
                <a:schemeClr val="accent6">
                  <a:alpha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3738882" y="5508179"/>
            <a:ext cx="1548891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2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elf Assessment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48300" y="5124381"/>
            <a:ext cx="12287250" cy="2658179"/>
            <a:chOff x="4713542" y="4227741"/>
            <a:chExt cx="13154132" cy="3046801"/>
          </a:xfrm>
        </p:grpSpPr>
        <p:grpSp>
          <p:nvGrpSpPr>
            <p:cNvPr id="5" name="Group 4"/>
            <p:cNvGrpSpPr/>
            <p:nvPr/>
          </p:nvGrpSpPr>
          <p:grpSpPr>
            <a:xfrm>
              <a:off x="4713542" y="4227741"/>
              <a:ext cx="3338566" cy="1463040"/>
              <a:chOff x="4422140" y="3769678"/>
              <a:chExt cx="3338566" cy="146304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4432301" y="3784600"/>
                <a:ext cx="332840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4221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0800000">
              <a:off x="13809325" y="5811502"/>
              <a:ext cx="4058349" cy="1463040"/>
              <a:chOff x="6009640" y="3769678"/>
              <a:chExt cx="4058349" cy="146304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10800000">
                <a:off x="6019800" y="3784600"/>
                <a:ext cx="4048189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5445759" y="3821258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Consultancy project: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39478" y="8165736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 of </a:t>
            </a:r>
            <a:r>
              <a:rPr lang="en-US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Actual Market 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1" y="4256993"/>
            <a:ext cx="5753483" cy="4548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compare the current company’s product range with the customers’ typical product basket within the selected market segment.</a:t>
            </a: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main target is  understanding how the company’s product portfolio matches the customers’ needs and recognize possible gaps or opportunities.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9568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5014" y="4256993"/>
            <a:ext cx="5753483" cy="8020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compare the most important technical parameters of the selected products with the customers’ requirements and competitors’ products.</a:t>
            </a: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targets of analysis is following:</a:t>
            </a:r>
          </a:p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understanding what features of products are important for the customers and how the company’s products match them</a:t>
            </a:r>
          </a:p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comparison of company’s products features with the relevant competitors’ products</a:t>
            </a:r>
          </a:p>
          <a:p>
            <a:pPr>
              <a:lnSpc>
                <a:spcPct val="140000"/>
              </a:lnSpc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8181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Quality &amp; Performance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54117" y="4256993"/>
            <a:ext cx="5753483" cy="449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compare the company’s value proposition for the customers in the selected with their needs</a:t>
            </a:r>
          </a:p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compare the company’s value proposition with the major competitors within the selected market segment</a:t>
            </a:r>
          </a:p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57284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Price &amp; Value </a:t>
            </a:r>
          </a:p>
        </p:txBody>
      </p:sp>
    </p:spTree>
    <p:extLst>
      <p:ext uri="{BB962C8B-B14F-4D97-AF65-F5344CB8AC3E}">
        <p14:creationId xmlns:p14="http://schemas.microsoft.com/office/powerpoint/2010/main" val="324522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3862EB-4558-40C3-8DD2-92A1D3CF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21533"/>
            <a:ext cx="19126200" cy="84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1005F9-7212-4757-B158-CEA3927D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85734"/>
            <a:ext cx="13601700" cy="8596276"/>
          </a:xfrm>
          <a:prstGeom prst="rect">
            <a:avLst/>
          </a:prstGeom>
        </p:spPr>
      </p:pic>
      <p:sp>
        <p:nvSpPr>
          <p:cNvPr id="6" name="Freeform 11">
            <a:extLst>
              <a:ext uri="{FF2B5EF4-FFF2-40B4-BE49-F238E27FC236}">
                <a16:creationId xmlns:a16="http://schemas.microsoft.com/office/drawing/2014/main" id="{B29C5A03-8955-4D6C-975A-3F0CBD2CAEB0}"/>
              </a:ext>
            </a:extLst>
          </p:cNvPr>
          <p:cNvSpPr/>
          <p:nvPr/>
        </p:nvSpPr>
        <p:spPr>
          <a:xfrm>
            <a:off x="9921149" y="8991600"/>
            <a:ext cx="1694506" cy="1104176"/>
          </a:xfrm>
          <a:custGeom>
            <a:avLst/>
            <a:gdLst>
              <a:gd name="connsiteX0" fmla="*/ 216611 w 2205566"/>
              <a:gd name="connsiteY0" fmla="*/ 0 h 1188834"/>
              <a:gd name="connsiteX1" fmla="*/ 1988955 w 2205566"/>
              <a:gd name="connsiteY1" fmla="*/ 0 h 1188834"/>
              <a:gd name="connsiteX2" fmla="*/ 2205566 w 2205566"/>
              <a:gd name="connsiteY2" fmla="*/ 216611 h 1188834"/>
              <a:gd name="connsiteX3" fmla="*/ 2205566 w 2205566"/>
              <a:gd name="connsiteY3" fmla="*/ 651223 h 1188834"/>
              <a:gd name="connsiteX4" fmla="*/ 1988955 w 2205566"/>
              <a:gd name="connsiteY4" fmla="*/ 867834 h 1188834"/>
              <a:gd name="connsiteX5" fmla="*/ 1288964 w 2205566"/>
              <a:gd name="connsiteY5" fmla="*/ 867834 h 1188834"/>
              <a:gd name="connsiteX6" fmla="*/ 1102783 w 2205566"/>
              <a:gd name="connsiteY6" fmla="*/ 1188834 h 1188834"/>
              <a:gd name="connsiteX7" fmla="*/ 916603 w 2205566"/>
              <a:gd name="connsiteY7" fmla="*/ 867834 h 1188834"/>
              <a:gd name="connsiteX8" fmla="*/ 216611 w 2205566"/>
              <a:gd name="connsiteY8" fmla="*/ 867834 h 1188834"/>
              <a:gd name="connsiteX9" fmla="*/ 0 w 2205566"/>
              <a:gd name="connsiteY9" fmla="*/ 651223 h 1188834"/>
              <a:gd name="connsiteX10" fmla="*/ 0 w 2205566"/>
              <a:gd name="connsiteY10" fmla="*/ 216611 h 1188834"/>
              <a:gd name="connsiteX11" fmla="*/ 216611 w 2205566"/>
              <a:gd name="connsiteY11" fmla="*/ 0 h 11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5566" h="1188834">
                <a:moveTo>
                  <a:pt x="216611" y="0"/>
                </a:moveTo>
                <a:lnTo>
                  <a:pt x="1988955" y="0"/>
                </a:lnTo>
                <a:cubicBezTo>
                  <a:pt x="2108586" y="0"/>
                  <a:pt x="2205566" y="96980"/>
                  <a:pt x="2205566" y="216611"/>
                </a:cubicBezTo>
                <a:lnTo>
                  <a:pt x="2205566" y="651223"/>
                </a:lnTo>
                <a:cubicBezTo>
                  <a:pt x="2205566" y="770854"/>
                  <a:pt x="2108586" y="867834"/>
                  <a:pt x="1988955" y="867834"/>
                </a:cubicBezTo>
                <a:lnTo>
                  <a:pt x="1288964" y="867834"/>
                </a:lnTo>
                <a:lnTo>
                  <a:pt x="1102783" y="1188834"/>
                </a:lnTo>
                <a:lnTo>
                  <a:pt x="916603" y="867834"/>
                </a:lnTo>
                <a:lnTo>
                  <a:pt x="216611" y="867834"/>
                </a:lnTo>
                <a:cubicBezTo>
                  <a:pt x="96980" y="867834"/>
                  <a:pt x="0" y="770854"/>
                  <a:pt x="0" y="651223"/>
                </a:cubicBezTo>
                <a:lnTo>
                  <a:pt x="0" y="216611"/>
                </a:lnTo>
                <a:cubicBezTo>
                  <a:pt x="0" y="96980"/>
                  <a:pt x="96980" y="0"/>
                  <a:pt x="2166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AF27B79-3EE0-43CA-AD37-D5E308DFDBBF}"/>
              </a:ext>
            </a:extLst>
          </p:cNvPr>
          <p:cNvSpPr txBox="1"/>
          <p:nvPr/>
        </p:nvSpPr>
        <p:spPr>
          <a:xfrm>
            <a:off x="9983697" y="9112801"/>
            <a:ext cx="15694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2B96972-EC69-4CD4-BD4F-E9EF0990F04A}"/>
              </a:ext>
            </a:extLst>
          </p:cNvPr>
          <p:cNvSpPr/>
          <p:nvPr/>
        </p:nvSpPr>
        <p:spPr>
          <a:xfrm>
            <a:off x="11921398" y="6439262"/>
            <a:ext cx="1947001" cy="1104176"/>
          </a:xfrm>
          <a:custGeom>
            <a:avLst/>
            <a:gdLst>
              <a:gd name="connsiteX0" fmla="*/ 216611 w 2205566"/>
              <a:gd name="connsiteY0" fmla="*/ 0 h 1188834"/>
              <a:gd name="connsiteX1" fmla="*/ 1988955 w 2205566"/>
              <a:gd name="connsiteY1" fmla="*/ 0 h 1188834"/>
              <a:gd name="connsiteX2" fmla="*/ 2205566 w 2205566"/>
              <a:gd name="connsiteY2" fmla="*/ 216611 h 1188834"/>
              <a:gd name="connsiteX3" fmla="*/ 2205566 w 2205566"/>
              <a:gd name="connsiteY3" fmla="*/ 651223 h 1188834"/>
              <a:gd name="connsiteX4" fmla="*/ 1988955 w 2205566"/>
              <a:gd name="connsiteY4" fmla="*/ 867834 h 1188834"/>
              <a:gd name="connsiteX5" fmla="*/ 1288964 w 2205566"/>
              <a:gd name="connsiteY5" fmla="*/ 867834 h 1188834"/>
              <a:gd name="connsiteX6" fmla="*/ 1102783 w 2205566"/>
              <a:gd name="connsiteY6" fmla="*/ 1188834 h 1188834"/>
              <a:gd name="connsiteX7" fmla="*/ 916603 w 2205566"/>
              <a:gd name="connsiteY7" fmla="*/ 867834 h 1188834"/>
              <a:gd name="connsiteX8" fmla="*/ 216611 w 2205566"/>
              <a:gd name="connsiteY8" fmla="*/ 867834 h 1188834"/>
              <a:gd name="connsiteX9" fmla="*/ 0 w 2205566"/>
              <a:gd name="connsiteY9" fmla="*/ 651223 h 1188834"/>
              <a:gd name="connsiteX10" fmla="*/ 0 w 2205566"/>
              <a:gd name="connsiteY10" fmla="*/ 216611 h 1188834"/>
              <a:gd name="connsiteX11" fmla="*/ 216611 w 2205566"/>
              <a:gd name="connsiteY11" fmla="*/ 0 h 11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5566" h="1188834">
                <a:moveTo>
                  <a:pt x="216611" y="0"/>
                </a:moveTo>
                <a:lnTo>
                  <a:pt x="1988955" y="0"/>
                </a:lnTo>
                <a:cubicBezTo>
                  <a:pt x="2108586" y="0"/>
                  <a:pt x="2205566" y="96980"/>
                  <a:pt x="2205566" y="216611"/>
                </a:cubicBezTo>
                <a:lnTo>
                  <a:pt x="2205566" y="651223"/>
                </a:lnTo>
                <a:cubicBezTo>
                  <a:pt x="2205566" y="770854"/>
                  <a:pt x="2108586" y="867834"/>
                  <a:pt x="1988955" y="867834"/>
                </a:cubicBezTo>
                <a:lnTo>
                  <a:pt x="1288964" y="867834"/>
                </a:lnTo>
                <a:lnTo>
                  <a:pt x="1102783" y="1188834"/>
                </a:lnTo>
                <a:lnTo>
                  <a:pt x="916603" y="867834"/>
                </a:lnTo>
                <a:lnTo>
                  <a:pt x="216611" y="867834"/>
                </a:lnTo>
                <a:cubicBezTo>
                  <a:pt x="96980" y="867834"/>
                  <a:pt x="0" y="770854"/>
                  <a:pt x="0" y="651223"/>
                </a:cubicBezTo>
                <a:lnTo>
                  <a:pt x="0" y="216611"/>
                </a:lnTo>
                <a:cubicBezTo>
                  <a:pt x="0" y="96980"/>
                  <a:pt x="96980" y="0"/>
                  <a:pt x="2166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6871855-9C66-4742-B7AF-38F1D8AF091C}"/>
              </a:ext>
            </a:extLst>
          </p:cNvPr>
          <p:cNvSpPr txBox="1"/>
          <p:nvPr/>
        </p:nvSpPr>
        <p:spPr>
          <a:xfrm>
            <a:off x="11983947" y="6560463"/>
            <a:ext cx="16945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404774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>
            <a:extLst>
              <a:ext uri="{FF2B5EF4-FFF2-40B4-BE49-F238E27FC236}">
                <a16:creationId xmlns:a16="http://schemas.microsoft.com/office/drawing/2014/main" id="{59D4F78C-A2A3-4646-A345-DB9259A156B3}"/>
              </a:ext>
            </a:extLst>
          </p:cNvPr>
          <p:cNvSpPr/>
          <p:nvPr/>
        </p:nvSpPr>
        <p:spPr>
          <a:xfrm>
            <a:off x="10663444" y="7348376"/>
            <a:ext cx="7432625" cy="37196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AAE65CAA-9400-47F7-9EC6-BC36209FF707}"/>
              </a:ext>
            </a:extLst>
          </p:cNvPr>
          <p:cNvSpPr/>
          <p:nvPr/>
        </p:nvSpPr>
        <p:spPr>
          <a:xfrm>
            <a:off x="10645824" y="3501455"/>
            <a:ext cx="7432625" cy="37196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8324CDB2-5162-4E70-816F-1B4A04C6E564}"/>
              </a:ext>
            </a:extLst>
          </p:cNvPr>
          <p:cNvSpPr/>
          <p:nvPr/>
        </p:nvSpPr>
        <p:spPr>
          <a:xfrm>
            <a:off x="3043445" y="7386987"/>
            <a:ext cx="7415005" cy="369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BE3A952-BED8-4B99-A667-9AD9CAB357EA}"/>
              </a:ext>
            </a:extLst>
          </p:cNvPr>
          <p:cNvSpPr/>
          <p:nvPr/>
        </p:nvSpPr>
        <p:spPr>
          <a:xfrm>
            <a:off x="3025825" y="3519326"/>
            <a:ext cx="7432625" cy="3719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538FB11-7A91-4D0E-B403-032A1CEE2D9D}"/>
              </a:ext>
            </a:extLst>
          </p:cNvPr>
          <p:cNvCxnSpPr/>
          <p:nvPr/>
        </p:nvCxnSpPr>
        <p:spPr>
          <a:xfrm flipV="1">
            <a:off x="2838450" y="3257550"/>
            <a:ext cx="0" cy="7905750"/>
          </a:xfrm>
          <a:prstGeom prst="straightConnector1">
            <a:avLst/>
          </a:prstGeom>
          <a:ln w="444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C00216D-229F-483E-87C5-DE77E9441E2B}"/>
              </a:ext>
            </a:extLst>
          </p:cNvPr>
          <p:cNvCxnSpPr>
            <a:cxnSpLocks/>
          </p:cNvCxnSpPr>
          <p:nvPr/>
        </p:nvCxnSpPr>
        <p:spPr>
          <a:xfrm>
            <a:off x="2819400" y="11201400"/>
            <a:ext cx="16211550" cy="0"/>
          </a:xfrm>
          <a:prstGeom prst="straightConnector1">
            <a:avLst/>
          </a:prstGeom>
          <a:ln w="444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9">
            <a:extLst>
              <a:ext uri="{FF2B5EF4-FFF2-40B4-BE49-F238E27FC236}">
                <a16:creationId xmlns:a16="http://schemas.microsoft.com/office/drawing/2014/main" id="{242F7113-4849-43F9-B524-568F08C6EA36}"/>
              </a:ext>
            </a:extLst>
          </p:cNvPr>
          <p:cNvSpPr txBox="1"/>
          <p:nvPr/>
        </p:nvSpPr>
        <p:spPr>
          <a:xfrm rot="16200000">
            <a:off x="267279" y="6887259"/>
            <a:ext cx="4188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Price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DE99A029-6FBD-49A5-A9A9-277736C60D48}"/>
              </a:ext>
            </a:extLst>
          </p:cNvPr>
          <p:cNvSpPr txBox="1"/>
          <p:nvPr/>
        </p:nvSpPr>
        <p:spPr>
          <a:xfrm>
            <a:off x="8573071" y="11334751"/>
            <a:ext cx="41884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Performance  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B54F7680-4EF4-463A-9991-8B45AFDCE593}"/>
              </a:ext>
            </a:extLst>
          </p:cNvPr>
          <p:cNvSpPr txBox="1"/>
          <p:nvPr/>
        </p:nvSpPr>
        <p:spPr>
          <a:xfrm>
            <a:off x="3200406" y="3576476"/>
            <a:ext cx="1179162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  <a:endParaRPr lang="en-US" sz="2200" spc="5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C44798F0-FDEB-46F3-8EF6-F7586E77F2EC}"/>
              </a:ext>
            </a:extLst>
          </p:cNvPr>
          <p:cNvSpPr txBox="1"/>
          <p:nvPr/>
        </p:nvSpPr>
        <p:spPr>
          <a:xfrm>
            <a:off x="3200406" y="10654143"/>
            <a:ext cx="1179162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spc="5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1078A7C1-8B05-4DEF-A894-A00DBEFC15CD}"/>
              </a:ext>
            </a:extLst>
          </p:cNvPr>
          <p:cNvSpPr txBox="1"/>
          <p:nvPr/>
        </p:nvSpPr>
        <p:spPr>
          <a:xfrm>
            <a:off x="16687806" y="10654142"/>
            <a:ext cx="1179162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200" spc="5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</a:p>
        </p:txBody>
      </p:sp>
      <p:sp>
        <p:nvSpPr>
          <p:cNvPr id="20" name="Freeform 90">
            <a:extLst>
              <a:ext uri="{FF2B5EF4-FFF2-40B4-BE49-F238E27FC236}">
                <a16:creationId xmlns:a16="http://schemas.microsoft.com/office/drawing/2014/main" id="{36A361A9-32D0-406C-8277-3E99593D4E29}"/>
              </a:ext>
            </a:extLst>
          </p:cNvPr>
          <p:cNvSpPr/>
          <p:nvPr/>
        </p:nvSpPr>
        <p:spPr>
          <a:xfrm>
            <a:off x="10395645" y="4085646"/>
            <a:ext cx="2061069" cy="2061067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62">
            <a:extLst>
              <a:ext uri="{FF2B5EF4-FFF2-40B4-BE49-F238E27FC236}">
                <a16:creationId xmlns:a16="http://schemas.microsoft.com/office/drawing/2014/main" id="{78D712CD-12EC-4578-98F8-2374B53D60E1}"/>
              </a:ext>
            </a:extLst>
          </p:cNvPr>
          <p:cNvSpPr txBox="1"/>
          <p:nvPr/>
        </p:nvSpPr>
        <p:spPr>
          <a:xfrm>
            <a:off x="10485408" y="4864422"/>
            <a:ext cx="185969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</a:p>
        </p:txBody>
      </p:sp>
      <p:sp>
        <p:nvSpPr>
          <p:cNvPr id="23" name="Freeform 91">
            <a:extLst>
              <a:ext uri="{FF2B5EF4-FFF2-40B4-BE49-F238E27FC236}">
                <a16:creationId xmlns:a16="http://schemas.microsoft.com/office/drawing/2014/main" id="{9431F90B-0176-4EB3-9932-B154DD5E099D}"/>
              </a:ext>
            </a:extLst>
          </p:cNvPr>
          <p:cNvSpPr/>
          <p:nvPr/>
        </p:nvSpPr>
        <p:spPr>
          <a:xfrm>
            <a:off x="11731025" y="8667221"/>
            <a:ext cx="2061069" cy="2061067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9">
            <a:extLst>
              <a:ext uri="{FF2B5EF4-FFF2-40B4-BE49-F238E27FC236}">
                <a16:creationId xmlns:a16="http://schemas.microsoft.com/office/drawing/2014/main" id="{BBDB28EB-6C91-4D96-A9B6-10115F48F477}"/>
              </a:ext>
            </a:extLst>
          </p:cNvPr>
          <p:cNvSpPr/>
          <p:nvPr/>
        </p:nvSpPr>
        <p:spPr>
          <a:xfrm>
            <a:off x="8166851" y="8005415"/>
            <a:ext cx="2061069" cy="2061067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98">
            <a:extLst>
              <a:ext uri="{FF2B5EF4-FFF2-40B4-BE49-F238E27FC236}">
                <a16:creationId xmlns:a16="http://schemas.microsoft.com/office/drawing/2014/main" id="{27DE8F3A-3BE2-445D-A55F-DF569707489C}"/>
              </a:ext>
            </a:extLst>
          </p:cNvPr>
          <p:cNvSpPr/>
          <p:nvPr/>
        </p:nvSpPr>
        <p:spPr>
          <a:xfrm flipH="1">
            <a:off x="4400852" y="4379241"/>
            <a:ext cx="2061069" cy="2061067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96">
            <a:extLst>
              <a:ext uri="{FF2B5EF4-FFF2-40B4-BE49-F238E27FC236}">
                <a16:creationId xmlns:a16="http://schemas.microsoft.com/office/drawing/2014/main" id="{8223C1BF-59E0-48B7-B8D0-C46EE7488E7E}"/>
              </a:ext>
            </a:extLst>
          </p:cNvPr>
          <p:cNvSpPr/>
          <p:nvPr/>
        </p:nvSpPr>
        <p:spPr>
          <a:xfrm flipH="1">
            <a:off x="13367278" y="5720172"/>
            <a:ext cx="2061069" cy="2061067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64">
            <a:extLst>
              <a:ext uri="{FF2B5EF4-FFF2-40B4-BE49-F238E27FC236}">
                <a16:creationId xmlns:a16="http://schemas.microsoft.com/office/drawing/2014/main" id="{2D6BC06B-7901-4222-B1BA-BE90F8DFECBC}"/>
              </a:ext>
            </a:extLst>
          </p:cNvPr>
          <p:cNvSpPr txBox="1"/>
          <p:nvPr/>
        </p:nvSpPr>
        <p:spPr>
          <a:xfrm>
            <a:off x="11820788" y="9334631"/>
            <a:ext cx="185969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#1</a:t>
            </a:r>
          </a:p>
        </p:txBody>
      </p:sp>
      <p:sp>
        <p:nvSpPr>
          <p:cNvPr id="32" name="TextBox 165">
            <a:extLst>
              <a:ext uri="{FF2B5EF4-FFF2-40B4-BE49-F238E27FC236}">
                <a16:creationId xmlns:a16="http://schemas.microsoft.com/office/drawing/2014/main" id="{AE15444D-8C2C-4207-BFE0-5B5C1F692CF9}"/>
              </a:ext>
            </a:extLst>
          </p:cNvPr>
          <p:cNvSpPr txBox="1"/>
          <p:nvPr/>
        </p:nvSpPr>
        <p:spPr>
          <a:xfrm>
            <a:off x="4492667" y="5018105"/>
            <a:ext cx="185969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#3</a:t>
            </a:r>
          </a:p>
        </p:txBody>
      </p:sp>
      <p:sp>
        <p:nvSpPr>
          <p:cNvPr id="33" name="TextBox 166">
            <a:extLst>
              <a:ext uri="{FF2B5EF4-FFF2-40B4-BE49-F238E27FC236}">
                <a16:creationId xmlns:a16="http://schemas.microsoft.com/office/drawing/2014/main" id="{277E4757-8F3B-4FD8-A242-0FEA62787A0A}"/>
              </a:ext>
            </a:extLst>
          </p:cNvPr>
          <p:cNvSpPr txBox="1"/>
          <p:nvPr/>
        </p:nvSpPr>
        <p:spPr>
          <a:xfrm>
            <a:off x="8218086" y="8650049"/>
            <a:ext cx="185969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#2</a:t>
            </a:r>
          </a:p>
        </p:txBody>
      </p:sp>
      <p:sp>
        <p:nvSpPr>
          <p:cNvPr id="34" name="TextBox 167">
            <a:extLst>
              <a:ext uri="{FF2B5EF4-FFF2-40B4-BE49-F238E27FC236}">
                <a16:creationId xmlns:a16="http://schemas.microsoft.com/office/drawing/2014/main" id="{A8A315DF-E97B-43DB-8468-17CBA0CF73F9}"/>
              </a:ext>
            </a:extLst>
          </p:cNvPr>
          <p:cNvSpPr txBox="1"/>
          <p:nvPr/>
        </p:nvSpPr>
        <p:spPr>
          <a:xfrm>
            <a:off x="13476837" y="6345756"/>
            <a:ext cx="185969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#4</a:t>
            </a:r>
          </a:p>
        </p:txBody>
      </p:sp>
      <p:sp>
        <p:nvSpPr>
          <p:cNvPr id="40" name="TextBox 30">
            <a:extLst>
              <a:ext uri="{FF2B5EF4-FFF2-40B4-BE49-F238E27FC236}">
                <a16:creationId xmlns:a16="http://schemas.microsoft.com/office/drawing/2014/main" id="{ED2DD407-BF53-405E-9A2A-03A786336072}"/>
              </a:ext>
            </a:extLst>
          </p:cNvPr>
          <p:cNvSpPr txBox="1"/>
          <p:nvPr/>
        </p:nvSpPr>
        <p:spPr>
          <a:xfrm>
            <a:off x="16687806" y="3560564"/>
            <a:ext cx="1179162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20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  <a:endParaRPr lang="en-US" sz="2200" spc="5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Freeform 90">
            <a:extLst>
              <a:ext uri="{FF2B5EF4-FFF2-40B4-BE49-F238E27FC236}">
                <a16:creationId xmlns:a16="http://schemas.microsoft.com/office/drawing/2014/main" id="{94004860-EFA0-4A58-B332-287FC7F4B915}"/>
              </a:ext>
            </a:extLst>
          </p:cNvPr>
          <p:cNvSpPr/>
          <p:nvPr/>
        </p:nvSpPr>
        <p:spPr>
          <a:xfrm>
            <a:off x="9588331" y="6273960"/>
            <a:ext cx="2061069" cy="2061067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162">
            <a:extLst>
              <a:ext uri="{FF2B5EF4-FFF2-40B4-BE49-F238E27FC236}">
                <a16:creationId xmlns:a16="http://schemas.microsoft.com/office/drawing/2014/main" id="{897017FF-22F9-46BA-B1B0-A5C3429EEC27}"/>
              </a:ext>
            </a:extLst>
          </p:cNvPr>
          <p:cNvSpPr txBox="1"/>
          <p:nvPr/>
        </p:nvSpPr>
        <p:spPr>
          <a:xfrm>
            <a:off x="9697144" y="6824136"/>
            <a:ext cx="1859696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64591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F30B2E-F561-4434-86F2-F0491213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2511065"/>
            <a:ext cx="14917925" cy="99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0314F0-3DA3-4140-BDF4-E045540B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076267"/>
            <a:ext cx="14173200" cy="104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2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6C2414-204E-44E6-8950-890FB935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61" y="2461974"/>
            <a:ext cx="16264258" cy="99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9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3EB302-E66F-46F6-BE22-9FA675ABA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47" y="2283398"/>
            <a:ext cx="14775553" cy="103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3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8D90E8-BA3F-405D-9953-AB96EB63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94155"/>
            <a:ext cx="13868400" cy="98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78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</a:t>
            </a:r>
            <a:r>
              <a:rPr lang="en-US">
                <a:solidFill>
                  <a:schemeClr val="accent2"/>
                </a:solidFill>
              </a:rPr>
              <a:t>Range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0DAC9D-D7A3-4117-AB5A-388F6A2DF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99" y="2633286"/>
            <a:ext cx="13704197" cy="97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5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Our </a:t>
            </a:r>
            <a:r>
              <a:rPr lang="en-US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cs-CZ" err="1"/>
              <a:t>Consultancy</a:t>
            </a:r>
            <a:r>
              <a:rPr lang="cs-CZ"/>
              <a:t> Project </a:t>
            </a:r>
            <a:r>
              <a:rPr lang="en-US"/>
              <a:t>| </a:t>
            </a:r>
            <a:r>
              <a:rPr lang="en-US">
                <a:solidFill>
                  <a:schemeClr val="accent2"/>
                </a:solidFill>
              </a:rPr>
              <a:t>Self Assessment</a:t>
            </a:r>
          </a:p>
        </p:txBody>
      </p:sp>
      <p:sp>
        <p:nvSpPr>
          <p:cNvPr id="22" name="Oval 21"/>
          <p:cNvSpPr/>
          <p:nvPr/>
        </p:nvSpPr>
        <p:spPr>
          <a:xfrm>
            <a:off x="7040441" y="3398520"/>
            <a:ext cx="1199758" cy="119975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2" idx="2"/>
          </p:cNvCxnSpPr>
          <p:nvPr/>
        </p:nvCxnSpPr>
        <p:spPr>
          <a:xfrm>
            <a:off x="5244253" y="3998398"/>
            <a:ext cx="17961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70420" y="3586522"/>
            <a:ext cx="939800" cy="823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3803" y="3775324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 min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48047" y="3706011"/>
            <a:ext cx="771915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 market position</a:t>
            </a:r>
          </a:p>
        </p:txBody>
      </p:sp>
      <p:sp>
        <p:nvSpPr>
          <p:cNvPr id="72" name="Oval 71"/>
          <p:cNvSpPr/>
          <p:nvPr/>
        </p:nvSpPr>
        <p:spPr>
          <a:xfrm>
            <a:off x="7040441" y="5037221"/>
            <a:ext cx="1199758" cy="119975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endCxn id="72" idx="2"/>
          </p:cNvCxnSpPr>
          <p:nvPr/>
        </p:nvCxnSpPr>
        <p:spPr>
          <a:xfrm>
            <a:off x="5244253" y="5637099"/>
            <a:ext cx="179618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170420" y="5225223"/>
            <a:ext cx="9398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53803" y="5414025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48047" y="5344712"/>
            <a:ext cx="794664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 product &amp; service portfolio</a:t>
            </a:r>
          </a:p>
        </p:txBody>
      </p:sp>
      <p:sp>
        <p:nvSpPr>
          <p:cNvPr id="78" name="Oval 77"/>
          <p:cNvSpPr/>
          <p:nvPr/>
        </p:nvSpPr>
        <p:spPr>
          <a:xfrm>
            <a:off x="7040441" y="6675922"/>
            <a:ext cx="1199758" cy="1199756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endCxn id="78" idx="2"/>
          </p:cNvCxnSpPr>
          <p:nvPr/>
        </p:nvCxnSpPr>
        <p:spPr>
          <a:xfrm>
            <a:off x="5244253" y="7275800"/>
            <a:ext cx="179618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70420" y="6863924"/>
            <a:ext cx="9398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53803" y="7052726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248047" y="6983413"/>
            <a:ext cx="574980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 setup</a:t>
            </a:r>
          </a:p>
        </p:txBody>
      </p:sp>
      <p:sp>
        <p:nvSpPr>
          <p:cNvPr id="84" name="Oval 83"/>
          <p:cNvSpPr/>
          <p:nvPr/>
        </p:nvSpPr>
        <p:spPr>
          <a:xfrm>
            <a:off x="7040441" y="8314623"/>
            <a:ext cx="1199758" cy="1199756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endCxn id="84" idx="2"/>
          </p:cNvCxnSpPr>
          <p:nvPr/>
        </p:nvCxnSpPr>
        <p:spPr>
          <a:xfrm>
            <a:off x="5244253" y="8914501"/>
            <a:ext cx="179618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170420" y="8502625"/>
            <a:ext cx="9398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53803" y="8691427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 min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248047" y="8622114"/>
            <a:ext cx="844360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Financial performance </a:t>
            </a:r>
          </a:p>
        </p:txBody>
      </p:sp>
      <p:sp>
        <p:nvSpPr>
          <p:cNvPr id="24" name="Oval 89">
            <a:extLst>
              <a:ext uri="{FF2B5EF4-FFF2-40B4-BE49-F238E27FC236}">
                <a16:creationId xmlns:a16="http://schemas.microsoft.com/office/drawing/2014/main" id="{AA2D8E54-A8D0-45DC-8A1A-EE45AAE5931C}"/>
              </a:ext>
            </a:extLst>
          </p:cNvPr>
          <p:cNvSpPr/>
          <p:nvPr/>
        </p:nvSpPr>
        <p:spPr>
          <a:xfrm>
            <a:off x="7039996" y="9953323"/>
            <a:ext cx="1199758" cy="1199756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90">
            <a:extLst>
              <a:ext uri="{FF2B5EF4-FFF2-40B4-BE49-F238E27FC236}">
                <a16:creationId xmlns:a16="http://schemas.microsoft.com/office/drawing/2014/main" id="{C3C0C8A4-600E-44D7-8679-1E69E7306746}"/>
              </a:ext>
            </a:extLst>
          </p:cNvPr>
          <p:cNvCxnSpPr>
            <a:endCxn id="24" idx="2"/>
          </p:cNvCxnSpPr>
          <p:nvPr/>
        </p:nvCxnSpPr>
        <p:spPr>
          <a:xfrm>
            <a:off x="5243808" y="10553201"/>
            <a:ext cx="1796188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1">
            <a:extLst>
              <a:ext uri="{FF2B5EF4-FFF2-40B4-BE49-F238E27FC236}">
                <a16:creationId xmlns:a16="http://schemas.microsoft.com/office/drawing/2014/main" id="{D21E54EF-4F7F-454A-9FEF-C23EDBDA73DB}"/>
              </a:ext>
            </a:extLst>
          </p:cNvPr>
          <p:cNvSpPr txBox="1"/>
          <p:nvPr/>
        </p:nvSpPr>
        <p:spPr>
          <a:xfrm>
            <a:off x="7169975" y="10141325"/>
            <a:ext cx="9398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  <a:endParaRPr lang="en-US" sz="4800" spc="5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92">
            <a:extLst>
              <a:ext uri="{FF2B5EF4-FFF2-40B4-BE49-F238E27FC236}">
                <a16:creationId xmlns:a16="http://schemas.microsoft.com/office/drawing/2014/main" id="{C7D811C1-54E7-4164-A919-F4ED9C5C21E7}"/>
              </a:ext>
            </a:extLst>
          </p:cNvPr>
          <p:cNvSpPr txBox="1"/>
          <p:nvPr/>
        </p:nvSpPr>
        <p:spPr>
          <a:xfrm>
            <a:off x="1753358" y="10330127"/>
            <a:ext cx="3240753" cy="446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</a:t>
            </a:r>
            <a:endParaRPr lang="en-US" sz="26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93">
            <a:extLst>
              <a:ext uri="{FF2B5EF4-FFF2-40B4-BE49-F238E27FC236}">
                <a16:creationId xmlns:a16="http://schemas.microsoft.com/office/drawing/2014/main" id="{6DB6E072-AEC2-400B-8D38-D31CFA235EBD}"/>
              </a:ext>
            </a:extLst>
          </p:cNvPr>
          <p:cNvSpPr txBox="1"/>
          <p:nvPr/>
        </p:nvSpPr>
        <p:spPr>
          <a:xfrm>
            <a:off x="9247602" y="10260814"/>
            <a:ext cx="574980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SWOT</a:t>
            </a:r>
          </a:p>
        </p:txBody>
      </p:sp>
    </p:spTree>
    <p:extLst>
      <p:ext uri="{BB962C8B-B14F-4D97-AF65-F5344CB8AC3E}">
        <p14:creationId xmlns:p14="http://schemas.microsoft.com/office/powerpoint/2010/main" val="190469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-18288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73169" y="5896198"/>
            <a:ext cx="1466697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</a:t>
            </a:r>
            <a:r>
              <a:rPr lang="cs-CZ" sz="1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Setup</a:t>
            </a:r>
            <a:endParaRPr lang="en-US" sz="125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297680" y="5334599"/>
            <a:ext cx="15313151" cy="295215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4308636" y="4045598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 Assessment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2757907" y="8817903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12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 of </a:t>
            </a:r>
            <a:r>
              <a:rPr lang="en-US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Organization Setup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1" y="4951937"/>
            <a:ext cx="5753483" cy="4548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map actual allocation of the employees to different departments and geographical regions.</a:t>
            </a: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main target is understanding if the current organization structure provides proper efficiency and flexibility and does allow the company to deliver desired results.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9078" y="3365841"/>
            <a:ext cx="609332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 Allocation of Workforce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5014" y="4951937"/>
            <a:ext cx="6028618" cy="7650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map an actual allocation of the market potential to the defined segments and geographical regions</a:t>
            </a: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main target is to understand how the future organization structure should look like: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size of the market potential within defined market segments and regions 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 of the potential customers in the most attractive segments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prevailing way of sales, technical customer &amp; delivery service in the most attractive segments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production &amp; supply chain setup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8181" y="3365841"/>
            <a:ext cx="57508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 Allocation of the Workforce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57284" y="3365841"/>
            <a:ext cx="57508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Trends of Future Influence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DE61D2DF-D7CF-4B0E-8B8C-A83276646079}"/>
              </a:ext>
            </a:extLst>
          </p:cNvPr>
          <p:cNvSpPr txBox="1"/>
          <p:nvPr/>
        </p:nvSpPr>
        <p:spPr>
          <a:xfrm>
            <a:off x="16957284" y="4979100"/>
            <a:ext cx="6028618" cy="7133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map and understand all major trends with the possible influence on future workforce structure in the industry such as: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automation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digitalization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demographical development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future technological and safety standards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environmental standards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ESG legislation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employment legislation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regional set up and  infrastructure</a:t>
            </a:r>
          </a:p>
          <a:p>
            <a:pPr marL="457200" indent="-4572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82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</a:t>
            </a:r>
            <a:r>
              <a:rPr lang="en-US">
                <a:solidFill>
                  <a:schemeClr val="accent2"/>
                </a:solidFill>
              </a:rPr>
              <a:t>Mirror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Organization Setup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C747C94-6659-4D07-8B24-CC7C5C666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74764"/>
              </p:ext>
            </p:extLst>
          </p:nvPr>
        </p:nvGraphicFramePr>
        <p:xfrm>
          <a:off x="1676400" y="3125080"/>
          <a:ext cx="21031207" cy="7465839"/>
        </p:xfrm>
        <a:graphic>
          <a:graphicData uri="http://schemas.openxmlformats.org/drawingml/2006/table">
            <a:tbl>
              <a:tblPr/>
              <a:tblGrid>
                <a:gridCol w="1275383">
                  <a:extLst>
                    <a:ext uri="{9D8B030D-6E8A-4147-A177-3AD203B41FA5}">
                      <a16:colId xmlns:a16="http://schemas.microsoft.com/office/drawing/2014/main" val="1920125207"/>
                    </a:ext>
                  </a:extLst>
                </a:gridCol>
                <a:gridCol w="4400773">
                  <a:extLst>
                    <a:ext uri="{9D8B030D-6E8A-4147-A177-3AD203B41FA5}">
                      <a16:colId xmlns:a16="http://schemas.microsoft.com/office/drawing/2014/main" val="1440226487"/>
                    </a:ext>
                  </a:extLst>
                </a:gridCol>
                <a:gridCol w="1205307">
                  <a:extLst>
                    <a:ext uri="{9D8B030D-6E8A-4147-A177-3AD203B41FA5}">
                      <a16:colId xmlns:a16="http://schemas.microsoft.com/office/drawing/2014/main" val="2605745985"/>
                    </a:ext>
                  </a:extLst>
                </a:gridCol>
                <a:gridCol w="1653793">
                  <a:extLst>
                    <a:ext uri="{9D8B030D-6E8A-4147-A177-3AD203B41FA5}">
                      <a16:colId xmlns:a16="http://schemas.microsoft.com/office/drawing/2014/main" val="1809326843"/>
                    </a:ext>
                  </a:extLst>
                </a:gridCol>
                <a:gridCol w="891366">
                  <a:extLst>
                    <a:ext uri="{9D8B030D-6E8A-4147-A177-3AD203B41FA5}">
                      <a16:colId xmlns:a16="http://schemas.microsoft.com/office/drawing/2014/main" val="2291481100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3261780492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3439890394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1328192934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1078238794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2548188043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3112869820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846179271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2100383793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2827088851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2482864158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4081232759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1927022329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869191062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2616997844"/>
                    </a:ext>
                  </a:extLst>
                </a:gridCol>
                <a:gridCol w="773639">
                  <a:extLst>
                    <a:ext uri="{9D8B030D-6E8A-4147-A177-3AD203B41FA5}">
                      <a16:colId xmlns:a16="http://schemas.microsoft.com/office/drawing/2014/main" val="117875206"/>
                    </a:ext>
                  </a:extLst>
                </a:gridCol>
              </a:tblGrid>
              <a:tr h="439167">
                <a:tc rowSpan="3"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Market Segment</a:t>
                      </a:r>
                    </a:p>
                  </a:txBody>
                  <a:tcPr marL="7319" marR="7319" marT="73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Criteria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Unit</a:t>
                      </a:r>
                    </a:p>
                  </a:txBody>
                  <a:tcPr marL="36000" marR="7319" marT="731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cs-CZ" sz="24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Importance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Comparison</a:t>
                      </a:r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 &amp; Rating</a:t>
                      </a:r>
                    </a:p>
                  </a:txBody>
                  <a:tcPr marL="7319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25600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Company</a:t>
                      </a:r>
                      <a:endParaRPr lang="cs-CZ" sz="1700" b="1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Competitor</a:t>
                      </a:r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 1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Competitor</a:t>
                      </a:r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 2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7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Competitor</a:t>
                      </a:r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 3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74000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Weight</a:t>
                      </a:r>
                      <a:endParaRPr lang="cs-CZ" sz="20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#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Low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Mid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High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#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Low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Mid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High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#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Low</a:t>
                      </a:r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 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Mid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High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#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Low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Mid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 err="1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High</a:t>
                      </a:r>
                      <a:endParaRPr lang="cs-CZ" sz="1700" b="0" i="0" u="none" strike="noStrike">
                        <a:solidFill>
                          <a:srgbClr val="80808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083013"/>
                  </a:ext>
                </a:extLst>
              </a:tr>
              <a:tr h="439167"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7319" marR="7319" marT="73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0,1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0,5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1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0,1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0,5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1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0,1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0,5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1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0,1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0,5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1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28386"/>
                  </a:ext>
                </a:extLst>
              </a:tr>
              <a:tr h="439167">
                <a:tc rowSpan="13"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7319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Number of Sales Point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FTE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250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540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30,0%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480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760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30,0%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70264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Number of Sales Reps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FTE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46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65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725794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Number of Technical Advisors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FTE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12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813950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Number of Customer Service Reps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FTE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390044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Number of Factories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lines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732301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Number of Warehouses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locations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8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750005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Number of Merchandisers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FTE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864833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Average Delivery Terms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days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30,0%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999157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808080"/>
                          </a:solidFill>
                          <a:effectLst/>
                          <a:latin typeface="Quire Sans Light" panose="020B0302040400020003" pitchFamily="34" charset="0"/>
                        </a:rPr>
                        <a:t>Subtotal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9,5%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5,0%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4%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55%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2%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40%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936971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Market Segment Total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100%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14,5%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63,5%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42,0%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100,0%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970968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187683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Company's level of </a:t>
                      </a:r>
                      <a:r>
                        <a:rPr lang="en-US" sz="17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organisational</a:t>
                      </a: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 complexity on the market segment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14,5%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Quire Sans Light" panose="020B0302040400020003" pitchFamily="34" charset="0"/>
                      </a:endParaRP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Standard level of </a:t>
                      </a:r>
                      <a:r>
                        <a:rPr lang="en-US" sz="1700" b="1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organisational</a:t>
                      </a: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 complexity on the market segment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68,5%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93568"/>
                  </a:ext>
                </a:extLst>
              </a:tr>
              <a:tr h="439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Company's sales to the market segment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mEUR 10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 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Total potential on the market segment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cs-CZ" sz="1700" b="0" i="0" u="none" strike="noStrike" err="1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mEUR</a:t>
                      </a: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Quire Sans Light" panose="020B0302040400020003" pitchFamily="34" charset="0"/>
                        </a:rPr>
                        <a:t> 350</a:t>
                      </a:r>
                    </a:p>
                  </a:txBody>
                  <a:tcPr marL="36000" marR="7319" marT="7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511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382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</a:t>
            </a:r>
            <a:r>
              <a:rPr lang="en-US">
                <a:solidFill>
                  <a:schemeClr val="accent2"/>
                </a:solidFill>
              </a:rPr>
              <a:t>Mirror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Organization Setup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9A3736B-5A7B-41E1-A514-2095F301AD8B}"/>
              </a:ext>
            </a:extLst>
          </p:cNvPr>
          <p:cNvCxnSpPr/>
          <p:nvPr/>
        </p:nvCxnSpPr>
        <p:spPr>
          <a:xfrm flipV="1">
            <a:off x="2838450" y="3257550"/>
            <a:ext cx="0" cy="7905750"/>
          </a:xfrm>
          <a:prstGeom prst="straightConnector1">
            <a:avLst/>
          </a:prstGeom>
          <a:ln w="444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F18F5E0-7F96-45BE-854E-E3BA9F73A803}"/>
              </a:ext>
            </a:extLst>
          </p:cNvPr>
          <p:cNvCxnSpPr>
            <a:cxnSpLocks/>
          </p:cNvCxnSpPr>
          <p:nvPr/>
        </p:nvCxnSpPr>
        <p:spPr>
          <a:xfrm>
            <a:off x="2819400" y="7258050"/>
            <a:ext cx="16211550" cy="0"/>
          </a:xfrm>
          <a:prstGeom prst="straightConnector1">
            <a:avLst/>
          </a:prstGeom>
          <a:ln w="444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9">
            <a:extLst>
              <a:ext uri="{FF2B5EF4-FFF2-40B4-BE49-F238E27FC236}">
                <a16:creationId xmlns:a16="http://schemas.microsoft.com/office/drawing/2014/main" id="{6635D212-3F09-4C62-83BA-ABE5581ADDA9}"/>
              </a:ext>
            </a:extLst>
          </p:cNvPr>
          <p:cNvSpPr txBox="1"/>
          <p:nvPr/>
        </p:nvSpPr>
        <p:spPr>
          <a:xfrm rot="16200000">
            <a:off x="1471466" y="5173177"/>
            <a:ext cx="2141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26D9E238-5D45-4974-8A27-FAF8D9A20691}"/>
              </a:ext>
            </a:extLst>
          </p:cNvPr>
          <p:cNvSpPr txBox="1"/>
          <p:nvPr/>
        </p:nvSpPr>
        <p:spPr>
          <a:xfrm>
            <a:off x="7249295" y="11420790"/>
            <a:ext cx="80872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 Complexity Level  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C02211D1-DE08-4B67-B704-09911C63BE3E}"/>
              </a:ext>
            </a:extLst>
          </p:cNvPr>
          <p:cNvSpPr txBox="1"/>
          <p:nvPr/>
        </p:nvSpPr>
        <p:spPr>
          <a:xfrm>
            <a:off x="1552770" y="7033405"/>
            <a:ext cx="1179162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200" spc="5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0%</a:t>
            </a: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D3ED4476-1E8F-4D67-B2A3-85D56C906E75}"/>
              </a:ext>
            </a:extLst>
          </p:cNvPr>
          <p:cNvSpPr txBox="1"/>
          <p:nvPr/>
        </p:nvSpPr>
        <p:spPr>
          <a:xfrm>
            <a:off x="19098756" y="7069280"/>
            <a:ext cx="1179162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spc="5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100%</a:t>
            </a:r>
          </a:p>
        </p:txBody>
      </p:sp>
      <p:sp>
        <p:nvSpPr>
          <p:cNvPr id="14" name="TextBox 162">
            <a:extLst>
              <a:ext uri="{FF2B5EF4-FFF2-40B4-BE49-F238E27FC236}">
                <a16:creationId xmlns:a16="http://schemas.microsoft.com/office/drawing/2014/main" id="{A006C3E8-2533-4A04-9702-F539B2B6411B}"/>
              </a:ext>
            </a:extLst>
          </p:cNvPr>
          <p:cNvSpPr txBox="1"/>
          <p:nvPr/>
        </p:nvSpPr>
        <p:spPr>
          <a:xfrm>
            <a:off x="8428008" y="4864422"/>
            <a:ext cx="185969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</a:p>
        </p:txBody>
      </p:sp>
      <p:sp>
        <p:nvSpPr>
          <p:cNvPr id="15" name="Freeform 91">
            <a:extLst>
              <a:ext uri="{FF2B5EF4-FFF2-40B4-BE49-F238E27FC236}">
                <a16:creationId xmlns:a16="http://schemas.microsoft.com/office/drawing/2014/main" id="{85AB0D8D-1571-49F9-9762-C4173E4A032B}"/>
              </a:ext>
            </a:extLst>
          </p:cNvPr>
          <p:cNvSpPr/>
          <p:nvPr/>
        </p:nvSpPr>
        <p:spPr>
          <a:xfrm>
            <a:off x="11351303" y="2998103"/>
            <a:ext cx="3605504" cy="3561855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9">
            <a:extLst>
              <a:ext uri="{FF2B5EF4-FFF2-40B4-BE49-F238E27FC236}">
                <a16:creationId xmlns:a16="http://schemas.microsoft.com/office/drawing/2014/main" id="{E77D7677-F2DD-40C1-A8E0-D24EB8FC1D2F}"/>
              </a:ext>
            </a:extLst>
          </p:cNvPr>
          <p:cNvSpPr/>
          <p:nvPr/>
        </p:nvSpPr>
        <p:spPr>
          <a:xfrm>
            <a:off x="4356867" y="7934407"/>
            <a:ext cx="1910930" cy="1934973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8">
            <a:extLst>
              <a:ext uri="{FF2B5EF4-FFF2-40B4-BE49-F238E27FC236}">
                <a16:creationId xmlns:a16="http://schemas.microsoft.com/office/drawing/2014/main" id="{CF558974-175C-4AC8-A688-0C248BD55441}"/>
              </a:ext>
            </a:extLst>
          </p:cNvPr>
          <p:cNvSpPr/>
          <p:nvPr/>
        </p:nvSpPr>
        <p:spPr>
          <a:xfrm flipH="1">
            <a:off x="7296786" y="3707788"/>
            <a:ext cx="2990913" cy="2999987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96">
            <a:extLst>
              <a:ext uri="{FF2B5EF4-FFF2-40B4-BE49-F238E27FC236}">
                <a16:creationId xmlns:a16="http://schemas.microsoft.com/office/drawing/2014/main" id="{A081EB48-B4FB-4E1A-91DE-983B21492C35}"/>
              </a:ext>
            </a:extLst>
          </p:cNvPr>
          <p:cNvSpPr/>
          <p:nvPr/>
        </p:nvSpPr>
        <p:spPr>
          <a:xfrm flipH="1">
            <a:off x="10225796" y="7808326"/>
            <a:ext cx="1859695" cy="1749548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64">
            <a:extLst>
              <a:ext uri="{FF2B5EF4-FFF2-40B4-BE49-F238E27FC236}">
                <a16:creationId xmlns:a16="http://schemas.microsoft.com/office/drawing/2014/main" id="{60FA3664-F281-4E8E-A04A-58102682D921}"/>
              </a:ext>
            </a:extLst>
          </p:cNvPr>
          <p:cNvSpPr txBox="1"/>
          <p:nvPr/>
        </p:nvSpPr>
        <p:spPr>
          <a:xfrm>
            <a:off x="12174431" y="4194812"/>
            <a:ext cx="1859696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Segment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#1</a:t>
            </a:r>
          </a:p>
        </p:txBody>
      </p:sp>
      <p:sp>
        <p:nvSpPr>
          <p:cNvPr id="20" name="TextBox 165">
            <a:extLst>
              <a:ext uri="{FF2B5EF4-FFF2-40B4-BE49-F238E27FC236}">
                <a16:creationId xmlns:a16="http://schemas.microsoft.com/office/drawing/2014/main" id="{18E9094B-6930-4EE3-881A-6726052BEE41}"/>
              </a:ext>
            </a:extLst>
          </p:cNvPr>
          <p:cNvSpPr txBox="1"/>
          <p:nvPr/>
        </p:nvSpPr>
        <p:spPr>
          <a:xfrm>
            <a:off x="7388601" y="4727652"/>
            <a:ext cx="2698691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 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Segment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#3</a:t>
            </a:r>
          </a:p>
        </p:txBody>
      </p:sp>
      <p:sp>
        <p:nvSpPr>
          <p:cNvPr id="21" name="TextBox 166">
            <a:extLst>
              <a:ext uri="{FF2B5EF4-FFF2-40B4-BE49-F238E27FC236}">
                <a16:creationId xmlns:a16="http://schemas.microsoft.com/office/drawing/2014/main" id="{E8975871-0BF4-444F-ACA8-6ACB6F835CCA}"/>
              </a:ext>
            </a:extLst>
          </p:cNvPr>
          <p:cNvSpPr txBox="1"/>
          <p:nvPr/>
        </p:nvSpPr>
        <p:spPr>
          <a:xfrm>
            <a:off x="4370001" y="8414847"/>
            <a:ext cx="1859696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 Segment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#1</a:t>
            </a:r>
          </a:p>
        </p:txBody>
      </p:sp>
      <p:sp>
        <p:nvSpPr>
          <p:cNvPr id="22" name="TextBox 167">
            <a:extLst>
              <a:ext uri="{FF2B5EF4-FFF2-40B4-BE49-F238E27FC236}">
                <a16:creationId xmlns:a16="http://schemas.microsoft.com/office/drawing/2014/main" id="{E711AF9A-3564-4494-A7A5-0219AC27BC01}"/>
              </a:ext>
            </a:extLst>
          </p:cNvPr>
          <p:cNvSpPr txBox="1"/>
          <p:nvPr/>
        </p:nvSpPr>
        <p:spPr>
          <a:xfrm>
            <a:off x="10226976" y="8205297"/>
            <a:ext cx="1859696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Segment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#2</a:t>
            </a: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FB706891-6E7A-46E5-89BD-DA7A1E0553D9}"/>
              </a:ext>
            </a:extLst>
          </p:cNvPr>
          <p:cNvSpPr txBox="1"/>
          <p:nvPr/>
        </p:nvSpPr>
        <p:spPr>
          <a:xfrm>
            <a:off x="16687806" y="3560564"/>
            <a:ext cx="1179162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20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</a:t>
            </a:r>
            <a:endParaRPr lang="en-US" sz="2200" spc="5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Freeform 90">
            <a:extLst>
              <a:ext uri="{FF2B5EF4-FFF2-40B4-BE49-F238E27FC236}">
                <a16:creationId xmlns:a16="http://schemas.microsoft.com/office/drawing/2014/main" id="{0963952E-9B21-486E-A41B-76E552FC0B44}"/>
              </a:ext>
            </a:extLst>
          </p:cNvPr>
          <p:cNvSpPr/>
          <p:nvPr/>
        </p:nvSpPr>
        <p:spPr>
          <a:xfrm>
            <a:off x="16314454" y="7808326"/>
            <a:ext cx="2061069" cy="2061067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62">
            <a:extLst>
              <a:ext uri="{FF2B5EF4-FFF2-40B4-BE49-F238E27FC236}">
                <a16:creationId xmlns:a16="http://schemas.microsoft.com/office/drawing/2014/main" id="{292696A2-7E7F-4CEC-A3F6-9FC696CA039E}"/>
              </a:ext>
            </a:extLst>
          </p:cNvPr>
          <p:cNvSpPr txBox="1"/>
          <p:nvPr/>
        </p:nvSpPr>
        <p:spPr>
          <a:xfrm>
            <a:off x="16424012" y="8338647"/>
            <a:ext cx="1859696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Segment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#3</a:t>
            </a: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5229FAAB-19F1-4480-A8E9-FF914EFC73A0}"/>
              </a:ext>
            </a:extLst>
          </p:cNvPr>
          <p:cNvSpPr txBox="1"/>
          <p:nvPr/>
        </p:nvSpPr>
        <p:spPr>
          <a:xfrm rot="16200000">
            <a:off x="1471466" y="9057632"/>
            <a:ext cx="2141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016FDC83-5668-45EA-A5A0-E795E5F2086E}"/>
              </a:ext>
            </a:extLst>
          </p:cNvPr>
          <p:cNvCxnSpPr>
            <a:cxnSpLocks/>
            <a:stCxn id="17" idx="32"/>
          </p:cNvCxnSpPr>
          <p:nvPr/>
        </p:nvCxnSpPr>
        <p:spPr>
          <a:xfrm>
            <a:off x="8792242" y="6707775"/>
            <a:ext cx="1" cy="1080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8CA3E76B-5D57-426F-9AD4-B289264E9D02}"/>
              </a:ext>
            </a:extLst>
          </p:cNvPr>
          <p:cNvCxnSpPr>
            <a:cxnSpLocks/>
          </p:cNvCxnSpPr>
          <p:nvPr/>
        </p:nvCxnSpPr>
        <p:spPr>
          <a:xfrm>
            <a:off x="11136594" y="7243597"/>
            <a:ext cx="0" cy="71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B71E3D54-6730-4D78-AF19-A5FCFEC3FF0F}"/>
              </a:ext>
            </a:extLst>
          </p:cNvPr>
          <p:cNvCxnSpPr>
            <a:cxnSpLocks/>
            <a:stCxn id="15" idx="32"/>
          </p:cNvCxnSpPr>
          <p:nvPr/>
        </p:nvCxnSpPr>
        <p:spPr>
          <a:xfrm>
            <a:off x="13154056" y="6559958"/>
            <a:ext cx="0" cy="460334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9759F253-65CA-4AF7-B1A2-72C005A55226}"/>
              </a:ext>
            </a:extLst>
          </p:cNvPr>
          <p:cNvCxnSpPr>
            <a:cxnSpLocks/>
          </p:cNvCxnSpPr>
          <p:nvPr/>
        </p:nvCxnSpPr>
        <p:spPr>
          <a:xfrm>
            <a:off x="5258388" y="7222174"/>
            <a:ext cx="0" cy="69809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90">
            <a:extLst>
              <a:ext uri="{FF2B5EF4-FFF2-40B4-BE49-F238E27FC236}">
                <a16:creationId xmlns:a16="http://schemas.microsoft.com/office/drawing/2014/main" id="{97F5336B-714A-4BD5-A0B8-D392E6D4E940}"/>
              </a:ext>
            </a:extLst>
          </p:cNvPr>
          <p:cNvSpPr/>
          <p:nvPr/>
        </p:nvSpPr>
        <p:spPr>
          <a:xfrm>
            <a:off x="15488933" y="3036951"/>
            <a:ext cx="3629365" cy="3561850"/>
          </a:xfrm>
          <a:custGeom>
            <a:avLst/>
            <a:gdLst>
              <a:gd name="connsiteX0" fmla="*/ 1399542 w 2799083"/>
              <a:gd name="connsiteY0" fmla="*/ 0 h 2799083"/>
              <a:gd name="connsiteX1" fmla="*/ 1536725 w 2799083"/>
              <a:gd name="connsiteY1" fmla="*/ 6746 h 2799083"/>
              <a:gd name="connsiteX2" fmla="*/ 1672578 w 2799083"/>
              <a:gd name="connsiteY2" fmla="*/ 26885 h 2799083"/>
              <a:gd name="connsiteX3" fmla="*/ 1805800 w 2799083"/>
              <a:gd name="connsiteY3" fmla="*/ 60264 h 2799083"/>
              <a:gd name="connsiteX4" fmla="*/ 1935118 w 2799083"/>
              <a:gd name="connsiteY4" fmla="*/ 106533 h 2799083"/>
              <a:gd name="connsiteX5" fmla="*/ 2059285 w 2799083"/>
              <a:gd name="connsiteY5" fmla="*/ 165258 h 2799083"/>
              <a:gd name="connsiteX6" fmla="*/ 2177085 w 2799083"/>
              <a:gd name="connsiteY6" fmla="*/ 235865 h 2799083"/>
              <a:gd name="connsiteX7" fmla="*/ 2287397 w 2799083"/>
              <a:gd name="connsiteY7" fmla="*/ 317682 h 2799083"/>
              <a:gd name="connsiteX8" fmla="*/ 2389167 w 2799083"/>
              <a:gd name="connsiteY8" fmla="*/ 409916 h 2799083"/>
              <a:gd name="connsiteX9" fmla="*/ 2481401 w 2799083"/>
              <a:gd name="connsiteY9" fmla="*/ 511686 h 2799083"/>
              <a:gd name="connsiteX10" fmla="*/ 2563218 w 2799083"/>
              <a:gd name="connsiteY10" fmla="*/ 621998 h 2799083"/>
              <a:gd name="connsiteX11" fmla="*/ 2633825 w 2799083"/>
              <a:gd name="connsiteY11" fmla="*/ 739798 h 2799083"/>
              <a:gd name="connsiteX12" fmla="*/ 2692550 w 2799083"/>
              <a:gd name="connsiteY12" fmla="*/ 863965 h 2799083"/>
              <a:gd name="connsiteX13" fmla="*/ 2738819 w 2799083"/>
              <a:gd name="connsiteY13" fmla="*/ 993283 h 2799083"/>
              <a:gd name="connsiteX14" fmla="*/ 2772198 w 2799083"/>
              <a:gd name="connsiteY14" fmla="*/ 1126505 h 2799083"/>
              <a:gd name="connsiteX15" fmla="*/ 2792337 w 2799083"/>
              <a:gd name="connsiteY15" fmla="*/ 1262358 h 2799083"/>
              <a:gd name="connsiteX16" fmla="*/ 2799083 w 2799083"/>
              <a:gd name="connsiteY16" fmla="*/ 1399542 h 2799083"/>
              <a:gd name="connsiteX17" fmla="*/ 2792337 w 2799083"/>
              <a:gd name="connsiteY17" fmla="*/ 1536725 h 2799083"/>
              <a:gd name="connsiteX18" fmla="*/ 2772198 w 2799083"/>
              <a:gd name="connsiteY18" fmla="*/ 1672578 h 2799083"/>
              <a:gd name="connsiteX19" fmla="*/ 2738819 w 2799083"/>
              <a:gd name="connsiteY19" fmla="*/ 1805800 h 2799083"/>
              <a:gd name="connsiteX20" fmla="*/ 2692550 w 2799083"/>
              <a:gd name="connsiteY20" fmla="*/ 1935118 h 2799083"/>
              <a:gd name="connsiteX21" fmla="*/ 2633825 w 2799083"/>
              <a:gd name="connsiteY21" fmla="*/ 2059285 h 2799083"/>
              <a:gd name="connsiteX22" fmla="*/ 2563218 w 2799083"/>
              <a:gd name="connsiteY22" fmla="*/ 2177085 h 2799083"/>
              <a:gd name="connsiteX23" fmla="*/ 2481401 w 2799083"/>
              <a:gd name="connsiteY23" fmla="*/ 2287397 h 2799083"/>
              <a:gd name="connsiteX24" fmla="*/ 2389167 w 2799083"/>
              <a:gd name="connsiteY24" fmla="*/ 2389167 h 2799083"/>
              <a:gd name="connsiteX25" fmla="*/ 2287397 w 2799083"/>
              <a:gd name="connsiteY25" fmla="*/ 2481401 h 2799083"/>
              <a:gd name="connsiteX26" fmla="*/ 2177085 w 2799083"/>
              <a:gd name="connsiteY26" fmla="*/ 2563218 h 2799083"/>
              <a:gd name="connsiteX27" fmla="*/ 2059285 w 2799083"/>
              <a:gd name="connsiteY27" fmla="*/ 2633825 h 2799083"/>
              <a:gd name="connsiteX28" fmla="*/ 1935118 w 2799083"/>
              <a:gd name="connsiteY28" fmla="*/ 2692550 h 2799083"/>
              <a:gd name="connsiteX29" fmla="*/ 1805800 w 2799083"/>
              <a:gd name="connsiteY29" fmla="*/ 2738819 h 2799083"/>
              <a:gd name="connsiteX30" fmla="*/ 1672578 w 2799083"/>
              <a:gd name="connsiteY30" fmla="*/ 2772198 h 2799083"/>
              <a:gd name="connsiteX31" fmla="*/ 1536725 w 2799083"/>
              <a:gd name="connsiteY31" fmla="*/ 2792337 h 2799083"/>
              <a:gd name="connsiteX32" fmla="*/ 1399542 w 2799083"/>
              <a:gd name="connsiteY32" fmla="*/ 2799083 h 2799083"/>
              <a:gd name="connsiteX33" fmla="*/ 1262358 w 2799083"/>
              <a:gd name="connsiteY33" fmla="*/ 2792337 h 2799083"/>
              <a:gd name="connsiteX34" fmla="*/ 1126505 w 2799083"/>
              <a:gd name="connsiteY34" fmla="*/ 2772198 h 2799083"/>
              <a:gd name="connsiteX35" fmla="*/ 993283 w 2799083"/>
              <a:gd name="connsiteY35" fmla="*/ 2738819 h 2799083"/>
              <a:gd name="connsiteX36" fmla="*/ 863965 w 2799083"/>
              <a:gd name="connsiteY36" fmla="*/ 2692550 h 2799083"/>
              <a:gd name="connsiteX37" fmla="*/ 739798 w 2799083"/>
              <a:gd name="connsiteY37" fmla="*/ 2633825 h 2799083"/>
              <a:gd name="connsiteX38" fmla="*/ 621998 w 2799083"/>
              <a:gd name="connsiteY38" fmla="*/ 2563218 h 2799083"/>
              <a:gd name="connsiteX39" fmla="*/ 511686 w 2799083"/>
              <a:gd name="connsiteY39" fmla="*/ 2481401 h 2799083"/>
              <a:gd name="connsiteX40" fmla="*/ 409916 w 2799083"/>
              <a:gd name="connsiteY40" fmla="*/ 2389167 h 2799083"/>
              <a:gd name="connsiteX41" fmla="*/ 317682 w 2799083"/>
              <a:gd name="connsiteY41" fmla="*/ 2287397 h 2799083"/>
              <a:gd name="connsiteX42" fmla="*/ 235865 w 2799083"/>
              <a:gd name="connsiteY42" fmla="*/ 2177085 h 2799083"/>
              <a:gd name="connsiteX43" fmla="*/ 165258 w 2799083"/>
              <a:gd name="connsiteY43" fmla="*/ 2059285 h 2799083"/>
              <a:gd name="connsiteX44" fmla="*/ 106533 w 2799083"/>
              <a:gd name="connsiteY44" fmla="*/ 1935118 h 2799083"/>
              <a:gd name="connsiteX45" fmla="*/ 60264 w 2799083"/>
              <a:gd name="connsiteY45" fmla="*/ 1805800 h 2799083"/>
              <a:gd name="connsiteX46" fmla="*/ 26885 w 2799083"/>
              <a:gd name="connsiteY46" fmla="*/ 1672578 h 2799083"/>
              <a:gd name="connsiteX47" fmla="*/ 6746 w 2799083"/>
              <a:gd name="connsiteY47" fmla="*/ 1536725 h 2799083"/>
              <a:gd name="connsiteX48" fmla="*/ 0 w 2799083"/>
              <a:gd name="connsiteY48" fmla="*/ 1399542 h 2799083"/>
              <a:gd name="connsiteX49" fmla="*/ 6746 w 2799083"/>
              <a:gd name="connsiteY49" fmla="*/ 1262358 h 2799083"/>
              <a:gd name="connsiteX50" fmla="*/ 26885 w 2799083"/>
              <a:gd name="connsiteY50" fmla="*/ 1126505 h 2799083"/>
              <a:gd name="connsiteX51" fmla="*/ 60264 w 2799083"/>
              <a:gd name="connsiteY51" fmla="*/ 993283 h 2799083"/>
              <a:gd name="connsiteX52" fmla="*/ 106533 w 2799083"/>
              <a:gd name="connsiteY52" fmla="*/ 863965 h 2799083"/>
              <a:gd name="connsiteX53" fmla="*/ 165258 w 2799083"/>
              <a:gd name="connsiteY53" fmla="*/ 739798 h 2799083"/>
              <a:gd name="connsiteX54" fmla="*/ 235865 w 2799083"/>
              <a:gd name="connsiteY54" fmla="*/ 621998 h 2799083"/>
              <a:gd name="connsiteX55" fmla="*/ 317682 w 2799083"/>
              <a:gd name="connsiteY55" fmla="*/ 511686 h 2799083"/>
              <a:gd name="connsiteX56" fmla="*/ 409916 w 2799083"/>
              <a:gd name="connsiteY56" fmla="*/ 409916 h 2799083"/>
              <a:gd name="connsiteX57" fmla="*/ 511686 w 2799083"/>
              <a:gd name="connsiteY57" fmla="*/ 317682 h 2799083"/>
              <a:gd name="connsiteX58" fmla="*/ 621998 w 2799083"/>
              <a:gd name="connsiteY58" fmla="*/ 235865 h 2799083"/>
              <a:gd name="connsiteX59" fmla="*/ 739798 w 2799083"/>
              <a:gd name="connsiteY59" fmla="*/ 165258 h 2799083"/>
              <a:gd name="connsiteX60" fmla="*/ 863965 w 2799083"/>
              <a:gd name="connsiteY60" fmla="*/ 106533 h 2799083"/>
              <a:gd name="connsiteX61" fmla="*/ 993283 w 2799083"/>
              <a:gd name="connsiteY61" fmla="*/ 60264 h 2799083"/>
              <a:gd name="connsiteX62" fmla="*/ 1126505 w 2799083"/>
              <a:gd name="connsiteY62" fmla="*/ 26885 h 2799083"/>
              <a:gd name="connsiteX63" fmla="*/ 1262358 w 2799083"/>
              <a:gd name="connsiteY63" fmla="*/ 6746 h 279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99083" h="2799083">
                <a:moveTo>
                  <a:pt x="1399542" y="0"/>
                </a:moveTo>
                <a:lnTo>
                  <a:pt x="1536725" y="6746"/>
                </a:lnTo>
                <a:lnTo>
                  <a:pt x="1672578" y="26885"/>
                </a:lnTo>
                <a:lnTo>
                  <a:pt x="1805800" y="60264"/>
                </a:lnTo>
                <a:lnTo>
                  <a:pt x="1935118" y="106533"/>
                </a:lnTo>
                <a:lnTo>
                  <a:pt x="2059285" y="165258"/>
                </a:lnTo>
                <a:lnTo>
                  <a:pt x="2177085" y="235865"/>
                </a:lnTo>
                <a:lnTo>
                  <a:pt x="2287397" y="317682"/>
                </a:lnTo>
                <a:lnTo>
                  <a:pt x="2389167" y="409916"/>
                </a:lnTo>
                <a:lnTo>
                  <a:pt x="2481401" y="511686"/>
                </a:lnTo>
                <a:lnTo>
                  <a:pt x="2563218" y="621998"/>
                </a:lnTo>
                <a:lnTo>
                  <a:pt x="2633825" y="739798"/>
                </a:lnTo>
                <a:lnTo>
                  <a:pt x="2692550" y="863965"/>
                </a:lnTo>
                <a:lnTo>
                  <a:pt x="2738819" y="993283"/>
                </a:lnTo>
                <a:lnTo>
                  <a:pt x="2772198" y="1126505"/>
                </a:lnTo>
                <a:lnTo>
                  <a:pt x="2792337" y="1262358"/>
                </a:lnTo>
                <a:lnTo>
                  <a:pt x="2799083" y="1399542"/>
                </a:lnTo>
                <a:lnTo>
                  <a:pt x="2792337" y="1536725"/>
                </a:lnTo>
                <a:lnTo>
                  <a:pt x="2772198" y="1672578"/>
                </a:lnTo>
                <a:lnTo>
                  <a:pt x="2738819" y="1805800"/>
                </a:lnTo>
                <a:lnTo>
                  <a:pt x="2692550" y="1935118"/>
                </a:lnTo>
                <a:lnTo>
                  <a:pt x="2633825" y="2059285"/>
                </a:lnTo>
                <a:lnTo>
                  <a:pt x="2563218" y="2177085"/>
                </a:lnTo>
                <a:lnTo>
                  <a:pt x="2481401" y="2287397"/>
                </a:lnTo>
                <a:lnTo>
                  <a:pt x="2389167" y="2389167"/>
                </a:lnTo>
                <a:lnTo>
                  <a:pt x="2287397" y="2481401"/>
                </a:lnTo>
                <a:lnTo>
                  <a:pt x="2177085" y="2563218"/>
                </a:lnTo>
                <a:lnTo>
                  <a:pt x="2059285" y="2633825"/>
                </a:lnTo>
                <a:lnTo>
                  <a:pt x="1935118" y="2692550"/>
                </a:lnTo>
                <a:lnTo>
                  <a:pt x="1805800" y="2738819"/>
                </a:lnTo>
                <a:lnTo>
                  <a:pt x="1672578" y="2772198"/>
                </a:lnTo>
                <a:lnTo>
                  <a:pt x="1536725" y="2792337"/>
                </a:lnTo>
                <a:lnTo>
                  <a:pt x="1399542" y="2799083"/>
                </a:lnTo>
                <a:lnTo>
                  <a:pt x="1262358" y="2792337"/>
                </a:lnTo>
                <a:lnTo>
                  <a:pt x="1126505" y="2772198"/>
                </a:lnTo>
                <a:lnTo>
                  <a:pt x="993283" y="2738819"/>
                </a:lnTo>
                <a:lnTo>
                  <a:pt x="863965" y="2692550"/>
                </a:lnTo>
                <a:lnTo>
                  <a:pt x="739798" y="2633825"/>
                </a:lnTo>
                <a:lnTo>
                  <a:pt x="621998" y="2563218"/>
                </a:lnTo>
                <a:lnTo>
                  <a:pt x="511686" y="2481401"/>
                </a:lnTo>
                <a:lnTo>
                  <a:pt x="409916" y="2389167"/>
                </a:lnTo>
                <a:lnTo>
                  <a:pt x="317682" y="2287397"/>
                </a:lnTo>
                <a:lnTo>
                  <a:pt x="235865" y="2177085"/>
                </a:lnTo>
                <a:lnTo>
                  <a:pt x="165258" y="2059285"/>
                </a:lnTo>
                <a:lnTo>
                  <a:pt x="106533" y="1935118"/>
                </a:lnTo>
                <a:lnTo>
                  <a:pt x="60264" y="1805800"/>
                </a:lnTo>
                <a:lnTo>
                  <a:pt x="26885" y="1672578"/>
                </a:lnTo>
                <a:lnTo>
                  <a:pt x="6746" y="1536725"/>
                </a:lnTo>
                <a:lnTo>
                  <a:pt x="0" y="1399542"/>
                </a:lnTo>
                <a:lnTo>
                  <a:pt x="6746" y="1262358"/>
                </a:lnTo>
                <a:lnTo>
                  <a:pt x="26885" y="1126505"/>
                </a:lnTo>
                <a:lnTo>
                  <a:pt x="60264" y="993283"/>
                </a:lnTo>
                <a:lnTo>
                  <a:pt x="106533" y="863965"/>
                </a:lnTo>
                <a:lnTo>
                  <a:pt x="165258" y="739798"/>
                </a:lnTo>
                <a:lnTo>
                  <a:pt x="235865" y="621998"/>
                </a:lnTo>
                <a:lnTo>
                  <a:pt x="317682" y="511686"/>
                </a:lnTo>
                <a:lnTo>
                  <a:pt x="409916" y="409916"/>
                </a:lnTo>
                <a:lnTo>
                  <a:pt x="511686" y="317682"/>
                </a:lnTo>
                <a:lnTo>
                  <a:pt x="621998" y="235865"/>
                </a:lnTo>
                <a:lnTo>
                  <a:pt x="739798" y="165258"/>
                </a:lnTo>
                <a:lnTo>
                  <a:pt x="863965" y="106533"/>
                </a:lnTo>
                <a:lnTo>
                  <a:pt x="993283" y="60264"/>
                </a:lnTo>
                <a:lnTo>
                  <a:pt x="1126505" y="26885"/>
                </a:lnTo>
                <a:lnTo>
                  <a:pt x="1262358" y="674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162">
            <a:extLst>
              <a:ext uri="{FF2B5EF4-FFF2-40B4-BE49-F238E27FC236}">
                <a16:creationId xmlns:a16="http://schemas.microsoft.com/office/drawing/2014/main" id="{3E7D6F3A-AB21-4BAE-928C-DC6D92C8D469}"/>
              </a:ext>
            </a:extLst>
          </p:cNvPr>
          <p:cNvSpPr txBox="1"/>
          <p:nvPr/>
        </p:nvSpPr>
        <p:spPr>
          <a:xfrm>
            <a:off x="16365254" y="4228172"/>
            <a:ext cx="1859696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Segment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#3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A8B1DE65-B228-4BC1-90BB-2C5E3945BA67}"/>
              </a:ext>
            </a:extLst>
          </p:cNvPr>
          <p:cNvCxnSpPr>
            <a:cxnSpLocks/>
          </p:cNvCxnSpPr>
          <p:nvPr/>
        </p:nvCxnSpPr>
        <p:spPr>
          <a:xfrm>
            <a:off x="17303615" y="6517100"/>
            <a:ext cx="0" cy="143904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624D851D-FA0F-49B3-8A44-E10713513DFA}"/>
              </a:ext>
            </a:extLst>
          </p:cNvPr>
          <p:cNvCxnSpPr>
            <a:cxnSpLocks/>
          </p:cNvCxnSpPr>
          <p:nvPr/>
        </p:nvCxnSpPr>
        <p:spPr>
          <a:xfrm>
            <a:off x="5258388" y="9878720"/>
            <a:ext cx="0" cy="128458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0544D28D-1372-439D-B629-A4252DAE6BCA}"/>
              </a:ext>
            </a:extLst>
          </p:cNvPr>
          <p:cNvCxnSpPr/>
          <p:nvPr/>
        </p:nvCxnSpPr>
        <p:spPr>
          <a:xfrm>
            <a:off x="5258388" y="10824666"/>
            <a:ext cx="7895668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30">
            <a:extLst>
              <a:ext uri="{FF2B5EF4-FFF2-40B4-BE49-F238E27FC236}">
                <a16:creationId xmlns:a16="http://schemas.microsoft.com/office/drawing/2014/main" id="{F565742C-3675-4FC6-AF05-1AF67C1C90EC}"/>
              </a:ext>
            </a:extLst>
          </p:cNvPr>
          <p:cNvSpPr txBox="1"/>
          <p:nvPr/>
        </p:nvSpPr>
        <p:spPr>
          <a:xfrm>
            <a:off x="7981640" y="10440776"/>
            <a:ext cx="2734661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 Gap</a:t>
            </a:r>
          </a:p>
        </p:txBody>
      </p: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1FE04110-B8D6-41FA-84AA-9BAADACDD671}"/>
              </a:ext>
            </a:extLst>
          </p:cNvPr>
          <p:cNvCxnSpPr>
            <a:cxnSpLocks/>
          </p:cNvCxnSpPr>
          <p:nvPr/>
        </p:nvCxnSpPr>
        <p:spPr>
          <a:xfrm>
            <a:off x="8755805" y="7558226"/>
            <a:ext cx="2396029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0">
            <a:extLst>
              <a:ext uri="{FF2B5EF4-FFF2-40B4-BE49-F238E27FC236}">
                <a16:creationId xmlns:a16="http://schemas.microsoft.com/office/drawing/2014/main" id="{434509A1-B91A-4685-A24A-9175C1A8E429}"/>
              </a:ext>
            </a:extLst>
          </p:cNvPr>
          <p:cNvSpPr txBox="1"/>
          <p:nvPr/>
        </p:nvSpPr>
        <p:spPr>
          <a:xfrm>
            <a:off x="6987036" y="7709445"/>
            <a:ext cx="3050755" cy="783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2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 Advantage | Oversize</a:t>
            </a:r>
          </a:p>
        </p:txBody>
      </p:sp>
      <p:sp>
        <p:nvSpPr>
          <p:cNvPr id="63" name="TextBox 30">
            <a:extLst>
              <a:ext uri="{FF2B5EF4-FFF2-40B4-BE49-F238E27FC236}">
                <a16:creationId xmlns:a16="http://schemas.microsoft.com/office/drawing/2014/main" id="{17C1ECD7-DD41-421A-829E-603589A82401}"/>
              </a:ext>
            </a:extLst>
          </p:cNvPr>
          <p:cNvSpPr txBox="1"/>
          <p:nvPr/>
        </p:nvSpPr>
        <p:spPr>
          <a:xfrm>
            <a:off x="13963555" y="7354134"/>
            <a:ext cx="3050755" cy="377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2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Organization Fit</a:t>
            </a:r>
          </a:p>
        </p:txBody>
      </p:sp>
    </p:spTree>
    <p:extLst>
      <p:ext uri="{BB962C8B-B14F-4D97-AF65-F5344CB8AC3E}">
        <p14:creationId xmlns:p14="http://schemas.microsoft.com/office/powerpoint/2010/main" val="304482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</a:t>
            </a:r>
            <a:r>
              <a:rPr lang="en-US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Organization Setup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109311-0142-4764-A03F-7BE8CF9E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02" y="2783649"/>
            <a:ext cx="19559397" cy="97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3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</a:t>
            </a:r>
            <a:r>
              <a:rPr lang="en-US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Organization Setup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9AB36C-023C-403D-906C-7869A91E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2" y="2759256"/>
            <a:ext cx="19231238" cy="98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6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</a:t>
            </a:r>
            <a:r>
              <a:rPr lang="en-US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Organization Setup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BCFF7B-3651-46E4-8A09-AE49DE81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2768600"/>
            <a:ext cx="16868837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65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</a:t>
            </a:r>
            <a:r>
              <a:rPr lang="en-US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Organization Setup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AE1574-4A3F-48F0-A0CB-C3ED4031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14600"/>
            <a:ext cx="17662232" cy="99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1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</a:t>
            </a:r>
            <a:r>
              <a:rPr lang="en-US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Organization Setup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B3D104-B7FD-4876-88BA-07B54ED0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63905"/>
            <a:ext cx="21031200" cy="82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68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Financial</a:t>
            </a:r>
            <a:r>
              <a:rPr lang="cs-CZ" sz="1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performance</a:t>
            </a:r>
            <a:endParaRPr lang="en-US" sz="125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418621" y="5334599"/>
            <a:ext cx="17771550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3418620" y="4045598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 Assessment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4294099" y="8913153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9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 Market Position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438939" y="5334599"/>
            <a:ext cx="17751287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3418620" y="4045598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 Assessment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4294099" y="8913153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32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 of </a:t>
            </a:r>
            <a:r>
              <a:rPr lang="en-US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cs-CZ" err="1">
                <a:solidFill>
                  <a:schemeClr val="accent1"/>
                </a:solidFill>
              </a:rPr>
              <a:t>Financial</a:t>
            </a:r>
            <a:r>
              <a:rPr lang="cs-CZ">
                <a:solidFill>
                  <a:schemeClr val="accent1"/>
                </a:solidFill>
              </a:rPr>
              <a:t> performance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4256993"/>
            <a:ext cx="5753483" cy="4031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balance sheet is a financial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statement</a:t>
            </a: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show</a:t>
            </a: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relationship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between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assets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liabilities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shareholer´s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equity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balance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sheets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shows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these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asets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financed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It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shows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status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568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Balance </a:t>
            </a:r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sheet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5014" y="4256993"/>
            <a:ext cx="5753483" cy="722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Profit &amp;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statement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financial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statement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calculates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revenues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expenses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 It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shows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ability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generate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profit.</a:t>
            </a:r>
          </a:p>
          <a:p>
            <a:pPr>
              <a:lnSpc>
                <a:spcPct val="15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target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companies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increase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their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by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revenue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increase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cutting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both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342900" indent="-342900"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cs-CZ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8181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Profit &amp; </a:t>
            </a:r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Loss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54117" y="4256993"/>
            <a:ext cx="5753483" cy="2997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Cash flow is the amount of cash that comes in and goes out of a company.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companies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take in money from sales as revenues and spend money on expenses.</a:t>
            </a:r>
            <a:endParaRPr lang="cs-CZ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57284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Cash </a:t>
            </a:r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flow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1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Balance</a:t>
            </a:r>
            <a:r>
              <a:rPr lang="en-US"/>
              <a:t> </a:t>
            </a:r>
            <a:r>
              <a:rPr lang="cs-CZ" err="1">
                <a:solidFill>
                  <a:schemeClr val="accent2"/>
                </a:solidFill>
              </a:rPr>
              <a:t>Sheet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cs-CZ" err="1">
                <a:solidFill>
                  <a:schemeClr val="accent1"/>
                </a:solidFill>
              </a:rPr>
              <a:t>Financial</a:t>
            </a:r>
            <a:r>
              <a:rPr lang="cs-CZ">
                <a:solidFill>
                  <a:schemeClr val="accent1"/>
                </a:solidFill>
              </a:rPr>
              <a:t> performance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CC6D21-6CB3-4D50-B50B-0A71CF2F1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9" y="3053861"/>
            <a:ext cx="12813323" cy="85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9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Profit </a:t>
            </a:r>
            <a:r>
              <a:rPr lang="cs-CZ">
                <a:solidFill>
                  <a:schemeClr val="accent2"/>
                </a:solidFill>
              </a:rPr>
              <a:t>&amp; </a:t>
            </a:r>
            <a:r>
              <a:rPr lang="cs-CZ" err="1">
                <a:solidFill>
                  <a:schemeClr val="accent2"/>
                </a:solidFill>
              </a:rPr>
              <a:t>Loss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cs-CZ" err="1">
                <a:solidFill>
                  <a:schemeClr val="accent1"/>
                </a:solidFill>
              </a:rPr>
              <a:t>Financial</a:t>
            </a:r>
            <a:r>
              <a:rPr lang="cs-CZ">
                <a:solidFill>
                  <a:schemeClr val="accent1"/>
                </a:solidFill>
              </a:rPr>
              <a:t> performance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865BA4-E826-4825-A25B-0DC3C398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448" y="3248741"/>
            <a:ext cx="11170463" cy="84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1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Cash </a:t>
            </a:r>
            <a:r>
              <a:rPr lang="cs-CZ" err="1">
                <a:solidFill>
                  <a:schemeClr val="accent2"/>
                </a:solidFill>
              </a:rPr>
              <a:t>Flow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cs-CZ" err="1">
                <a:solidFill>
                  <a:schemeClr val="accent1"/>
                </a:solidFill>
              </a:rPr>
              <a:t>Financial</a:t>
            </a:r>
            <a:r>
              <a:rPr lang="cs-CZ">
                <a:solidFill>
                  <a:schemeClr val="accent1"/>
                </a:solidFill>
              </a:rPr>
              <a:t> performance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BC977F-1EB6-4F78-893D-4906DD07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27" y="2839907"/>
            <a:ext cx="7410554" cy="93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7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SWOT </a:t>
            </a:r>
            <a:r>
              <a:rPr lang="cs-CZ" sz="1250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endParaRPr lang="en-US" sz="125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137028" y="5334599"/>
            <a:ext cx="12520243" cy="304680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3418620" y="4045598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 Assessment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4294099" y="8913153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18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 of </a:t>
            </a:r>
            <a:r>
              <a:rPr lang="en-US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cs-CZ">
                <a:solidFill>
                  <a:schemeClr val="accent1"/>
                </a:solidFill>
              </a:rPr>
              <a:t>SWOT </a:t>
            </a:r>
            <a:r>
              <a:rPr lang="cs-CZ" err="1">
                <a:solidFill>
                  <a:schemeClr val="accent1"/>
                </a:solidFill>
              </a:rPr>
              <a:t>analysis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4256993"/>
            <a:ext cx="5753483" cy="4031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First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focused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environment.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purpose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understand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competencies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part are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definitions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positives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b="1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trenghts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negatives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b="1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eaknesses</a:t>
            </a: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568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Internal</a:t>
            </a:r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environment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5014" y="4256993"/>
            <a:ext cx="5753483" cy="4917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Second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opposite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focused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external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environment.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purpose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business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growth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part are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definitions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b="1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pportunutities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market and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b="1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hreats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there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8181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External</a:t>
            </a:r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environment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54117" y="4256993"/>
            <a:ext cx="5753483" cy="3569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Description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factors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not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enough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SWOT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analysis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helps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particulat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actions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strenghts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understanding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weaknesses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use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possible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opportunities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grow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business. All these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awareness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threats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7284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 </a:t>
            </a:r>
            <a:r>
              <a:rPr lang="cs-CZ" sz="42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42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23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SWOT </a:t>
            </a:r>
            <a:r>
              <a:rPr lang="en-US"/>
              <a:t>Analysis</a:t>
            </a:r>
            <a:r>
              <a:rPr lang="cs-CZ">
                <a:solidFill>
                  <a:schemeClr val="accent2"/>
                </a:solidFill>
              </a:rPr>
              <a:t> Model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6055BA5-BABA-4CC4-9AF3-87F781ED76DD}"/>
              </a:ext>
            </a:extLst>
          </p:cNvPr>
          <p:cNvSpPr>
            <a:spLocks/>
          </p:cNvSpPr>
          <p:nvPr/>
        </p:nvSpPr>
        <p:spPr bwMode="auto">
          <a:xfrm>
            <a:off x="7930173" y="7366083"/>
            <a:ext cx="8523654" cy="4262480"/>
          </a:xfrm>
          <a:custGeom>
            <a:avLst/>
            <a:gdLst>
              <a:gd name="T0" fmla="*/ 4072 w 8144"/>
              <a:gd name="T1" fmla="*/ 4072 h 4072"/>
              <a:gd name="T2" fmla="*/ 8144 w 8144"/>
              <a:gd name="T3" fmla="*/ 0 h 4072"/>
              <a:gd name="T4" fmla="*/ 0 w 8144"/>
              <a:gd name="T5" fmla="*/ 0 h 4072"/>
              <a:gd name="T6" fmla="*/ 4072 w 8144"/>
              <a:gd name="T7" fmla="*/ 4072 h 4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44" h="4072">
                <a:moveTo>
                  <a:pt x="4072" y="4072"/>
                </a:moveTo>
                <a:cubicBezTo>
                  <a:pt x="6321" y="4072"/>
                  <a:pt x="8144" y="2249"/>
                  <a:pt x="8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49"/>
                  <a:pt x="1823" y="4072"/>
                  <a:pt x="4072" y="407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29333A9-3CCB-4691-B0BA-7C20768E022B}"/>
              </a:ext>
            </a:extLst>
          </p:cNvPr>
          <p:cNvSpPr>
            <a:spLocks/>
          </p:cNvSpPr>
          <p:nvPr/>
        </p:nvSpPr>
        <p:spPr bwMode="auto">
          <a:xfrm>
            <a:off x="7930173" y="3104909"/>
            <a:ext cx="8523654" cy="4261174"/>
          </a:xfrm>
          <a:custGeom>
            <a:avLst/>
            <a:gdLst>
              <a:gd name="T0" fmla="*/ 4072 w 8144"/>
              <a:gd name="T1" fmla="*/ 0 h 4072"/>
              <a:gd name="T2" fmla="*/ 0 w 8144"/>
              <a:gd name="T3" fmla="*/ 4072 h 4072"/>
              <a:gd name="T4" fmla="*/ 8144 w 8144"/>
              <a:gd name="T5" fmla="*/ 4072 h 4072"/>
              <a:gd name="T6" fmla="*/ 4072 w 8144"/>
              <a:gd name="T7" fmla="*/ 0 h 4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44" h="4072">
                <a:moveTo>
                  <a:pt x="4072" y="0"/>
                </a:moveTo>
                <a:cubicBezTo>
                  <a:pt x="1823" y="0"/>
                  <a:pt x="0" y="1823"/>
                  <a:pt x="0" y="4072"/>
                </a:cubicBezTo>
                <a:cubicBezTo>
                  <a:pt x="8144" y="4072"/>
                  <a:pt x="8144" y="4072"/>
                  <a:pt x="8144" y="4072"/>
                </a:cubicBezTo>
                <a:cubicBezTo>
                  <a:pt x="8144" y="1823"/>
                  <a:pt x="6321" y="0"/>
                  <a:pt x="40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F21748C-6FD5-4029-B002-0979C20C91A0}"/>
              </a:ext>
            </a:extLst>
          </p:cNvPr>
          <p:cNvSpPr/>
          <p:nvPr/>
        </p:nvSpPr>
        <p:spPr>
          <a:xfrm>
            <a:off x="8103353" y="3912071"/>
            <a:ext cx="1467059" cy="14670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07388EC2-AA6A-46AE-A719-D85CF131E05D}"/>
              </a:ext>
            </a:extLst>
          </p:cNvPr>
          <p:cNvSpPr/>
          <p:nvPr/>
        </p:nvSpPr>
        <p:spPr>
          <a:xfrm>
            <a:off x="14813588" y="3912071"/>
            <a:ext cx="1467059" cy="14670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5F54419F-0328-4A9B-9192-643FF6F823B2}"/>
              </a:ext>
            </a:extLst>
          </p:cNvPr>
          <p:cNvSpPr/>
          <p:nvPr/>
        </p:nvSpPr>
        <p:spPr>
          <a:xfrm>
            <a:off x="8103353" y="9351638"/>
            <a:ext cx="1467059" cy="14670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2">
            <a:extLst>
              <a:ext uri="{FF2B5EF4-FFF2-40B4-BE49-F238E27FC236}">
                <a16:creationId xmlns:a16="http://schemas.microsoft.com/office/drawing/2014/main" id="{0DD9DF61-B333-4B57-8D11-C8D972F66DCF}"/>
              </a:ext>
            </a:extLst>
          </p:cNvPr>
          <p:cNvSpPr/>
          <p:nvPr/>
        </p:nvSpPr>
        <p:spPr>
          <a:xfrm>
            <a:off x="14813588" y="9351638"/>
            <a:ext cx="1467059" cy="14670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69">
            <a:extLst>
              <a:ext uri="{FF2B5EF4-FFF2-40B4-BE49-F238E27FC236}">
                <a16:creationId xmlns:a16="http://schemas.microsoft.com/office/drawing/2014/main" id="{89051F44-4005-4483-B59B-080209A8E489}"/>
              </a:ext>
            </a:extLst>
          </p:cNvPr>
          <p:cNvCxnSpPr/>
          <p:nvPr/>
        </p:nvCxnSpPr>
        <p:spPr>
          <a:xfrm flipV="1">
            <a:off x="7924800" y="7366410"/>
            <a:ext cx="8529027" cy="652"/>
          </a:xfrm>
          <a:prstGeom prst="line">
            <a:avLst/>
          </a:prstGeom>
          <a:ln w="1905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0">
            <a:extLst>
              <a:ext uri="{FF2B5EF4-FFF2-40B4-BE49-F238E27FC236}">
                <a16:creationId xmlns:a16="http://schemas.microsoft.com/office/drawing/2014/main" id="{CEC0A596-8517-49FE-BD31-B093A1DCE74C}"/>
              </a:ext>
            </a:extLst>
          </p:cNvPr>
          <p:cNvSpPr txBox="1"/>
          <p:nvPr/>
        </p:nvSpPr>
        <p:spPr>
          <a:xfrm>
            <a:off x="10397782" y="3816961"/>
            <a:ext cx="364841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Internal Analysis</a:t>
            </a:r>
            <a:endParaRPr lang="cs-CZ" sz="2600" b="1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cs-CZ" sz="2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„</a:t>
            </a:r>
            <a:r>
              <a:rPr lang="cs-CZ" sz="26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6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6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influenced</a:t>
            </a:r>
            <a:r>
              <a:rPr lang="cs-CZ" sz="2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endParaRPr lang="en-US" sz="26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71">
            <a:extLst>
              <a:ext uri="{FF2B5EF4-FFF2-40B4-BE49-F238E27FC236}">
                <a16:creationId xmlns:a16="http://schemas.microsoft.com/office/drawing/2014/main" id="{1F956879-3C5E-40C2-8238-1D62B2C25CBE}"/>
              </a:ext>
            </a:extLst>
          </p:cNvPr>
          <p:cNvSpPr txBox="1"/>
          <p:nvPr/>
        </p:nvSpPr>
        <p:spPr>
          <a:xfrm>
            <a:off x="10397782" y="10491561"/>
            <a:ext cx="364841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External Analysis</a:t>
            </a:r>
            <a:endParaRPr lang="cs-CZ" sz="2600" b="1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cs-CZ" sz="26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can´t</a:t>
            </a:r>
            <a:r>
              <a:rPr lang="cs-CZ" sz="2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6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6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influenced</a:t>
            </a:r>
            <a:endParaRPr lang="en-US" sz="26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3" name="Group 79">
            <a:extLst>
              <a:ext uri="{FF2B5EF4-FFF2-40B4-BE49-F238E27FC236}">
                <a16:creationId xmlns:a16="http://schemas.microsoft.com/office/drawing/2014/main" id="{55F9F786-E80E-4941-89B8-7410C20A3073}"/>
              </a:ext>
            </a:extLst>
          </p:cNvPr>
          <p:cNvGrpSpPr/>
          <p:nvPr/>
        </p:nvGrpSpPr>
        <p:grpSpPr>
          <a:xfrm>
            <a:off x="9501981" y="4676717"/>
            <a:ext cx="5380038" cy="5380038"/>
            <a:chOff x="17225963" y="4878388"/>
            <a:chExt cx="5380038" cy="5380038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D98FA32-D845-4B59-AD6B-EFDE0224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6776" y="4878388"/>
              <a:ext cx="2689225" cy="3224213"/>
            </a:xfrm>
            <a:custGeom>
              <a:avLst/>
              <a:gdLst>
                <a:gd name="T0" fmla="*/ 2214 w 3933"/>
                <a:gd name="T1" fmla="*/ 4217 h 4715"/>
                <a:gd name="T2" fmla="*/ 2121 w 3933"/>
                <a:gd name="T3" fmla="*/ 4071 h 4715"/>
                <a:gd name="T4" fmla="*/ 2121 w 3933"/>
                <a:gd name="T5" fmla="*/ 4070 h 4715"/>
                <a:gd name="T6" fmla="*/ 2179 w 3933"/>
                <a:gd name="T7" fmla="*/ 3933 h 4715"/>
                <a:gd name="T8" fmla="*/ 3933 w 3933"/>
                <a:gd name="T9" fmla="*/ 3933 h 4715"/>
                <a:gd name="T10" fmla="*/ 0 w 3933"/>
                <a:gd name="T11" fmla="*/ 0 h 4715"/>
                <a:gd name="T12" fmla="*/ 0 w 3933"/>
                <a:gd name="T13" fmla="*/ 1754 h 4715"/>
                <a:gd name="T14" fmla="*/ 137 w 3933"/>
                <a:gd name="T15" fmla="*/ 1812 h 4715"/>
                <a:gd name="T16" fmla="*/ 138 w 3933"/>
                <a:gd name="T17" fmla="*/ 1812 h 4715"/>
                <a:gd name="T18" fmla="*/ 284 w 3933"/>
                <a:gd name="T19" fmla="*/ 1720 h 4715"/>
                <a:gd name="T20" fmla="*/ 507 w 3933"/>
                <a:gd name="T21" fmla="*/ 1544 h 4715"/>
                <a:gd name="T22" fmla="*/ 782 w 3933"/>
                <a:gd name="T23" fmla="*/ 1967 h 4715"/>
                <a:gd name="T24" fmla="*/ 507 w 3933"/>
                <a:gd name="T25" fmla="*/ 2390 h 4715"/>
                <a:gd name="T26" fmla="*/ 284 w 3933"/>
                <a:gd name="T27" fmla="*/ 2214 h 4715"/>
                <a:gd name="T28" fmla="*/ 138 w 3933"/>
                <a:gd name="T29" fmla="*/ 2121 h 4715"/>
                <a:gd name="T30" fmla="*/ 137 w 3933"/>
                <a:gd name="T31" fmla="*/ 2121 h 4715"/>
                <a:gd name="T32" fmla="*/ 0 w 3933"/>
                <a:gd name="T33" fmla="*/ 2180 h 4715"/>
                <a:gd name="T34" fmla="*/ 0 w 3933"/>
                <a:gd name="T35" fmla="*/ 3933 h 4715"/>
                <a:gd name="T36" fmla="*/ 1754 w 3933"/>
                <a:gd name="T37" fmla="*/ 3933 h 4715"/>
                <a:gd name="T38" fmla="*/ 1812 w 3933"/>
                <a:gd name="T39" fmla="*/ 4070 h 4715"/>
                <a:gd name="T40" fmla="*/ 1812 w 3933"/>
                <a:gd name="T41" fmla="*/ 4071 h 4715"/>
                <a:gd name="T42" fmla="*/ 1719 w 3933"/>
                <a:gd name="T43" fmla="*/ 4217 h 4715"/>
                <a:gd name="T44" fmla="*/ 1543 w 3933"/>
                <a:gd name="T45" fmla="*/ 4440 h 4715"/>
                <a:gd name="T46" fmla="*/ 1967 w 3933"/>
                <a:gd name="T47" fmla="*/ 4715 h 4715"/>
                <a:gd name="T48" fmla="*/ 2390 w 3933"/>
                <a:gd name="T49" fmla="*/ 4440 h 4715"/>
                <a:gd name="T50" fmla="*/ 2214 w 3933"/>
                <a:gd name="T51" fmla="*/ 4217 h 4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3" h="4715">
                  <a:moveTo>
                    <a:pt x="2214" y="4217"/>
                  </a:moveTo>
                  <a:cubicBezTo>
                    <a:pt x="2160" y="4192"/>
                    <a:pt x="2122" y="4136"/>
                    <a:pt x="2121" y="4071"/>
                  </a:cubicBezTo>
                  <a:cubicBezTo>
                    <a:pt x="2121" y="4071"/>
                    <a:pt x="2121" y="4070"/>
                    <a:pt x="2121" y="4070"/>
                  </a:cubicBezTo>
                  <a:cubicBezTo>
                    <a:pt x="2121" y="4004"/>
                    <a:pt x="2146" y="3949"/>
                    <a:pt x="2179" y="3933"/>
                  </a:cubicBezTo>
                  <a:cubicBezTo>
                    <a:pt x="3933" y="3933"/>
                    <a:pt x="3933" y="3933"/>
                    <a:pt x="3933" y="3933"/>
                  </a:cubicBezTo>
                  <a:cubicBezTo>
                    <a:pt x="3933" y="1761"/>
                    <a:pt x="2172" y="0"/>
                    <a:pt x="0" y="0"/>
                  </a:cubicBezTo>
                  <a:cubicBezTo>
                    <a:pt x="0" y="1754"/>
                    <a:pt x="0" y="1754"/>
                    <a:pt x="0" y="1754"/>
                  </a:cubicBezTo>
                  <a:cubicBezTo>
                    <a:pt x="16" y="1788"/>
                    <a:pt x="71" y="1812"/>
                    <a:pt x="137" y="1812"/>
                  </a:cubicBezTo>
                  <a:cubicBezTo>
                    <a:pt x="137" y="1812"/>
                    <a:pt x="138" y="1812"/>
                    <a:pt x="138" y="1812"/>
                  </a:cubicBezTo>
                  <a:cubicBezTo>
                    <a:pt x="203" y="1812"/>
                    <a:pt x="259" y="1773"/>
                    <a:pt x="284" y="1720"/>
                  </a:cubicBezTo>
                  <a:cubicBezTo>
                    <a:pt x="334" y="1613"/>
                    <a:pt x="415" y="1544"/>
                    <a:pt x="507" y="1544"/>
                  </a:cubicBezTo>
                  <a:cubicBezTo>
                    <a:pt x="659" y="1544"/>
                    <a:pt x="782" y="1733"/>
                    <a:pt x="782" y="1967"/>
                  </a:cubicBezTo>
                  <a:cubicBezTo>
                    <a:pt x="782" y="2201"/>
                    <a:pt x="659" y="2390"/>
                    <a:pt x="507" y="2390"/>
                  </a:cubicBezTo>
                  <a:cubicBezTo>
                    <a:pt x="415" y="2390"/>
                    <a:pt x="334" y="2321"/>
                    <a:pt x="284" y="2214"/>
                  </a:cubicBezTo>
                  <a:cubicBezTo>
                    <a:pt x="259" y="2160"/>
                    <a:pt x="203" y="2122"/>
                    <a:pt x="138" y="2121"/>
                  </a:cubicBezTo>
                  <a:cubicBezTo>
                    <a:pt x="138" y="2121"/>
                    <a:pt x="137" y="2121"/>
                    <a:pt x="137" y="2121"/>
                  </a:cubicBezTo>
                  <a:cubicBezTo>
                    <a:pt x="71" y="2121"/>
                    <a:pt x="16" y="2146"/>
                    <a:pt x="0" y="2180"/>
                  </a:cubicBezTo>
                  <a:cubicBezTo>
                    <a:pt x="0" y="3933"/>
                    <a:pt x="0" y="3933"/>
                    <a:pt x="0" y="3933"/>
                  </a:cubicBezTo>
                  <a:cubicBezTo>
                    <a:pt x="1754" y="3933"/>
                    <a:pt x="1754" y="3933"/>
                    <a:pt x="1754" y="3933"/>
                  </a:cubicBezTo>
                  <a:cubicBezTo>
                    <a:pt x="1787" y="3949"/>
                    <a:pt x="1812" y="4004"/>
                    <a:pt x="1812" y="4070"/>
                  </a:cubicBezTo>
                  <a:cubicBezTo>
                    <a:pt x="1812" y="4070"/>
                    <a:pt x="1812" y="4071"/>
                    <a:pt x="1812" y="4071"/>
                  </a:cubicBezTo>
                  <a:cubicBezTo>
                    <a:pt x="1812" y="4136"/>
                    <a:pt x="1773" y="4192"/>
                    <a:pt x="1719" y="4217"/>
                  </a:cubicBezTo>
                  <a:cubicBezTo>
                    <a:pt x="1613" y="4267"/>
                    <a:pt x="1543" y="4348"/>
                    <a:pt x="1543" y="4440"/>
                  </a:cubicBezTo>
                  <a:cubicBezTo>
                    <a:pt x="1543" y="4592"/>
                    <a:pt x="1733" y="4715"/>
                    <a:pt x="1967" y="4715"/>
                  </a:cubicBezTo>
                  <a:cubicBezTo>
                    <a:pt x="2200" y="4715"/>
                    <a:pt x="2390" y="4592"/>
                    <a:pt x="2390" y="4440"/>
                  </a:cubicBezTo>
                  <a:cubicBezTo>
                    <a:pt x="2390" y="4348"/>
                    <a:pt x="2320" y="4267"/>
                    <a:pt x="2214" y="421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2590A79-5C8A-42A3-938F-55385B95B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1788" y="7567613"/>
              <a:ext cx="3224213" cy="2690813"/>
            </a:xfrm>
            <a:custGeom>
              <a:avLst/>
              <a:gdLst>
                <a:gd name="T0" fmla="*/ 2961 w 4715"/>
                <a:gd name="T1" fmla="*/ 0 h 3933"/>
                <a:gd name="T2" fmla="*/ 2903 w 4715"/>
                <a:gd name="T3" fmla="*/ 137 h 3933"/>
                <a:gd name="T4" fmla="*/ 2903 w 4715"/>
                <a:gd name="T5" fmla="*/ 138 h 3933"/>
                <a:gd name="T6" fmla="*/ 2996 w 4715"/>
                <a:gd name="T7" fmla="*/ 284 h 3933"/>
                <a:gd name="T8" fmla="*/ 3172 w 4715"/>
                <a:gd name="T9" fmla="*/ 507 h 3933"/>
                <a:gd name="T10" fmla="*/ 2749 w 4715"/>
                <a:gd name="T11" fmla="*/ 782 h 3933"/>
                <a:gd name="T12" fmla="*/ 2325 w 4715"/>
                <a:gd name="T13" fmla="*/ 507 h 3933"/>
                <a:gd name="T14" fmla="*/ 2501 w 4715"/>
                <a:gd name="T15" fmla="*/ 284 h 3933"/>
                <a:gd name="T16" fmla="*/ 2594 w 4715"/>
                <a:gd name="T17" fmla="*/ 138 h 3933"/>
                <a:gd name="T18" fmla="*/ 2594 w 4715"/>
                <a:gd name="T19" fmla="*/ 137 h 3933"/>
                <a:gd name="T20" fmla="*/ 2536 w 4715"/>
                <a:gd name="T21" fmla="*/ 0 h 3933"/>
                <a:gd name="T22" fmla="*/ 782 w 4715"/>
                <a:gd name="T23" fmla="*/ 0 h 3933"/>
                <a:gd name="T24" fmla="*/ 782 w 4715"/>
                <a:gd name="T25" fmla="*/ 1754 h 3933"/>
                <a:gd name="T26" fmla="*/ 646 w 4715"/>
                <a:gd name="T27" fmla="*/ 1812 h 3933"/>
                <a:gd name="T28" fmla="*/ 644 w 4715"/>
                <a:gd name="T29" fmla="*/ 1812 h 3933"/>
                <a:gd name="T30" fmla="*/ 498 w 4715"/>
                <a:gd name="T31" fmla="*/ 1719 h 3933"/>
                <a:gd name="T32" fmla="*/ 275 w 4715"/>
                <a:gd name="T33" fmla="*/ 1543 h 3933"/>
                <a:gd name="T34" fmla="*/ 0 w 4715"/>
                <a:gd name="T35" fmla="*/ 1967 h 3933"/>
                <a:gd name="T36" fmla="*/ 275 w 4715"/>
                <a:gd name="T37" fmla="*/ 2390 h 3933"/>
                <a:gd name="T38" fmla="*/ 498 w 4715"/>
                <a:gd name="T39" fmla="*/ 2214 h 3933"/>
                <a:gd name="T40" fmla="*/ 644 w 4715"/>
                <a:gd name="T41" fmla="*/ 2121 h 3933"/>
                <a:gd name="T42" fmla="*/ 646 w 4715"/>
                <a:gd name="T43" fmla="*/ 2121 h 3933"/>
                <a:gd name="T44" fmla="*/ 782 w 4715"/>
                <a:gd name="T45" fmla="*/ 2179 h 3933"/>
                <a:gd name="T46" fmla="*/ 782 w 4715"/>
                <a:gd name="T47" fmla="*/ 3933 h 3933"/>
                <a:gd name="T48" fmla="*/ 4715 w 4715"/>
                <a:gd name="T49" fmla="*/ 0 h 3933"/>
                <a:gd name="T50" fmla="*/ 2961 w 4715"/>
                <a:gd name="T51" fmla="*/ 0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15" h="3933">
                  <a:moveTo>
                    <a:pt x="2961" y="0"/>
                  </a:moveTo>
                  <a:cubicBezTo>
                    <a:pt x="2928" y="16"/>
                    <a:pt x="2903" y="71"/>
                    <a:pt x="2903" y="137"/>
                  </a:cubicBezTo>
                  <a:cubicBezTo>
                    <a:pt x="2903" y="137"/>
                    <a:pt x="2903" y="138"/>
                    <a:pt x="2903" y="138"/>
                  </a:cubicBezTo>
                  <a:cubicBezTo>
                    <a:pt x="2904" y="203"/>
                    <a:pt x="2942" y="259"/>
                    <a:pt x="2996" y="284"/>
                  </a:cubicBezTo>
                  <a:cubicBezTo>
                    <a:pt x="3102" y="334"/>
                    <a:pt x="3172" y="415"/>
                    <a:pt x="3172" y="507"/>
                  </a:cubicBezTo>
                  <a:cubicBezTo>
                    <a:pt x="3172" y="659"/>
                    <a:pt x="2982" y="782"/>
                    <a:pt x="2749" y="782"/>
                  </a:cubicBezTo>
                  <a:cubicBezTo>
                    <a:pt x="2515" y="782"/>
                    <a:pt x="2325" y="659"/>
                    <a:pt x="2325" y="507"/>
                  </a:cubicBezTo>
                  <a:cubicBezTo>
                    <a:pt x="2325" y="415"/>
                    <a:pt x="2395" y="334"/>
                    <a:pt x="2501" y="284"/>
                  </a:cubicBezTo>
                  <a:cubicBezTo>
                    <a:pt x="2555" y="259"/>
                    <a:pt x="2594" y="203"/>
                    <a:pt x="2594" y="138"/>
                  </a:cubicBezTo>
                  <a:cubicBezTo>
                    <a:pt x="2594" y="138"/>
                    <a:pt x="2594" y="137"/>
                    <a:pt x="2594" y="137"/>
                  </a:cubicBezTo>
                  <a:cubicBezTo>
                    <a:pt x="2594" y="71"/>
                    <a:pt x="2569" y="16"/>
                    <a:pt x="2536" y="0"/>
                  </a:cubicBezTo>
                  <a:cubicBezTo>
                    <a:pt x="782" y="0"/>
                    <a:pt x="782" y="0"/>
                    <a:pt x="782" y="0"/>
                  </a:cubicBezTo>
                  <a:cubicBezTo>
                    <a:pt x="782" y="1754"/>
                    <a:pt x="782" y="1754"/>
                    <a:pt x="782" y="1754"/>
                  </a:cubicBezTo>
                  <a:cubicBezTo>
                    <a:pt x="766" y="1787"/>
                    <a:pt x="711" y="1812"/>
                    <a:pt x="646" y="1812"/>
                  </a:cubicBezTo>
                  <a:cubicBezTo>
                    <a:pt x="645" y="1812"/>
                    <a:pt x="645" y="1812"/>
                    <a:pt x="644" y="1812"/>
                  </a:cubicBezTo>
                  <a:cubicBezTo>
                    <a:pt x="579" y="1812"/>
                    <a:pt x="523" y="1773"/>
                    <a:pt x="498" y="1719"/>
                  </a:cubicBezTo>
                  <a:cubicBezTo>
                    <a:pt x="448" y="1613"/>
                    <a:pt x="367" y="1543"/>
                    <a:pt x="275" y="1543"/>
                  </a:cubicBezTo>
                  <a:cubicBezTo>
                    <a:pt x="123" y="1543"/>
                    <a:pt x="0" y="1733"/>
                    <a:pt x="0" y="1967"/>
                  </a:cubicBezTo>
                  <a:cubicBezTo>
                    <a:pt x="0" y="2200"/>
                    <a:pt x="123" y="2390"/>
                    <a:pt x="275" y="2390"/>
                  </a:cubicBezTo>
                  <a:cubicBezTo>
                    <a:pt x="367" y="2390"/>
                    <a:pt x="448" y="2320"/>
                    <a:pt x="498" y="2214"/>
                  </a:cubicBezTo>
                  <a:cubicBezTo>
                    <a:pt x="523" y="2160"/>
                    <a:pt x="579" y="2122"/>
                    <a:pt x="644" y="2121"/>
                  </a:cubicBezTo>
                  <a:cubicBezTo>
                    <a:pt x="645" y="2121"/>
                    <a:pt x="645" y="2121"/>
                    <a:pt x="646" y="2121"/>
                  </a:cubicBezTo>
                  <a:cubicBezTo>
                    <a:pt x="711" y="2121"/>
                    <a:pt x="766" y="2146"/>
                    <a:pt x="782" y="2179"/>
                  </a:cubicBezTo>
                  <a:cubicBezTo>
                    <a:pt x="782" y="3933"/>
                    <a:pt x="782" y="3933"/>
                    <a:pt x="782" y="3933"/>
                  </a:cubicBezTo>
                  <a:cubicBezTo>
                    <a:pt x="2954" y="3933"/>
                    <a:pt x="4715" y="2172"/>
                    <a:pt x="4715" y="0"/>
                  </a:cubicBezTo>
                  <a:lnTo>
                    <a:pt x="296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D06B11A-301A-40CC-92A9-93367AA7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5963" y="7032625"/>
              <a:ext cx="2690813" cy="3225800"/>
            </a:xfrm>
            <a:custGeom>
              <a:avLst/>
              <a:gdLst>
                <a:gd name="T0" fmla="*/ 3426 w 3933"/>
                <a:gd name="T1" fmla="*/ 2325 h 4715"/>
                <a:gd name="T2" fmla="*/ 3649 w 3933"/>
                <a:gd name="T3" fmla="*/ 2501 h 4715"/>
                <a:gd name="T4" fmla="*/ 3795 w 3933"/>
                <a:gd name="T5" fmla="*/ 2594 h 4715"/>
                <a:gd name="T6" fmla="*/ 3797 w 3933"/>
                <a:gd name="T7" fmla="*/ 2594 h 4715"/>
                <a:gd name="T8" fmla="*/ 3933 w 3933"/>
                <a:gd name="T9" fmla="*/ 2536 h 4715"/>
                <a:gd name="T10" fmla="*/ 3933 w 3933"/>
                <a:gd name="T11" fmla="*/ 782 h 4715"/>
                <a:gd name="T12" fmla="*/ 2180 w 3933"/>
                <a:gd name="T13" fmla="*/ 782 h 4715"/>
                <a:gd name="T14" fmla="*/ 2121 w 3933"/>
                <a:gd name="T15" fmla="*/ 646 h 4715"/>
                <a:gd name="T16" fmla="*/ 2121 w 3933"/>
                <a:gd name="T17" fmla="*/ 644 h 4715"/>
                <a:gd name="T18" fmla="*/ 2214 w 3933"/>
                <a:gd name="T19" fmla="*/ 498 h 4715"/>
                <a:gd name="T20" fmla="*/ 2390 w 3933"/>
                <a:gd name="T21" fmla="*/ 275 h 4715"/>
                <a:gd name="T22" fmla="*/ 1967 w 3933"/>
                <a:gd name="T23" fmla="*/ 0 h 4715"/>
                <a:gd name="T24" fmla="*/ 1544 w 3933"/>
                <a:gd name="T25" fmla="*/ 275 h 4715"/>
                <a:gd name="T26" fmla="*/ 1720 w 3933"/>
                <a:gd name="T27" fmla="*/ 498 h 4715"/>
                <a:gd name="T28" fmla="*/ 1812 w 3933"/>
                <a:gd name="T29" fmla="*/ 644 h 4715"/>
                <a:gd name="T30" fmla="*/ 1812 w 3933"/>
                <a:gd name="T31" fmla="*/ 646 h 4715"/>
                <a:gd name="T32" fmla="*/ 1754 w 3933"/>
                <a:gd name="T33" fmla="*/ 782 h 4715"/>
                <a:gd name="T34" fmla="*/ 0 w 3933"/>
                <a:gd name="T35" fmla="*/ 782 h 4715"/>
                <a:gd name="T36" fmla="*/ 3933 w 3933"/>
                <a:gd name="T37" fmla="*/ 4715 h 4715"/>
                <a:gd name="T38" fmla="*/ 3933 w 3933"/>
                <a:gd name="T39" fmla="*/ 2961 h 4715"/>
                <a:gd name="T40" fmla="*/ 3797 w 3933"/>
                <a:gd name="T41" fmla="*/ 2903 h 4715"/>
                <a:gd name="T42" fmla="*/ 3795 w 3933"/>
                <a:gd name="T43" fmla="*/ 2903 h 4715"/>
                <a:gd name="T44" fmla="*/ 3649 w 3933"/>
                <a:gd name="T45" fmla="*/ 2996 h 4715"/>
                <a:gd name="T46" fmla="*/ 3426 w 3933"/>
                <a:gd name="T47" fmla="*/ 3172 h 4715"/>
                <a:gd name="T48" fmla="*/ 3151 w 3933"/>
                <a:gd name="T49" fmla="*/ 2749 h 4715"/>
                <a:gd name="T50" fmla="*/ 3426 w 3933"/>
                <a:gd name="T51" fmla="*/ 2325 h 4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3" h="4715">
                  <a:moveTo>
                    <a:pt x="3426" y="2325"/>
                  </a:moveTo>
                  <a:cubicBezTo>
                    <a:pt x="3518" y="2325"/>
                    <a:pt x="3599" y="2395"/>
                    <a:pt x="3649" y="2501"/>
                  </a:cubicBezTo>
                  <a:cubicBezTo>
                    <a:pt x="3674" y="2555"/>
                    <a:pt x="3730" y="2594"/>
                    <a:pt x="3795" y="2594"/>
                  </a:cubicBezTo>
                  <a:cubicBezTo>
                    <a:pt x="3796" y="2594"/>
                    <a:pt x="3796" y="2594"/>
                    <a:pt x="3797" y="2594"/>
                  </a:cubicBezTo>
                  <a:cubicBezTo>
                    <a:pt x="3862" y="2594"/>
                    <a:pt x="3917" y="2569"/>
                    <a:pt x="3933" y="2536"/>
                  </a:cubicBezTo>
                  <a:cubicBezTo>
                    <a:pt x="3933" y="782"/>
                    <a:pt x="3933" y="782"/>
                    <a:pt x="3933" y="782"/>
                  </a:cubicBezTo>
                  <a:cubicBezTo>
                    <a:pt x="2180" y="782"/>
                    <a:pt x="2180" y="782"/>
                    <a:pt x="2180" y="782"/>
                  </a:cubicBezTo>
                  <a:cubicBezTo>
                    <a:pt x="2146" y="766"/>
                    <a:pt x="2121" y="711"/>
                    <a:pt x="2121" y="646"/>
                  </a:cubicBezTo>
                  <a:cubicBezTo>
                    <a:pt x="2121" y="645"/>
                    <a:pt x="2121" y="644"/>
                    <a:pt x="2121" y="644"/>
                  </a:cubicBezTo>
                  <a:cubicBezTo>
                    <a:pt x="2122" y="579"/>
                    <a:pt x="2160" y="523"/>
                    <a:pt x="2214" y="498"/>
                  </a:cubicBezTo>
                  <a:cubicBezTo>
                    <a:pt x="2321" y="448"/>
                    <a:pt x="2390" y="367"/>
                    <a:pt x="2390" y="275"/>
                  </a:cubicBezTo>
                  <a:cubicBezTo>
                    <a:pt x="2390" y="123"/>
                    <a:pt x="2201" y="0"/>
                    <a:pt x="1967" y="0"/>
                  </a:cubicBezTo>
                  <a:cubicBezTo>
                    <a:pt x="1733" y="0"/>
                    <a:pt x="1544" y="123"/>
                    <a:pt x="1544" y="275"/>
                  </a:cubicBezTo>
                  <a:cubicBezTo>
                    <a:pt x="1544" y="367"/>
                    <a:pt x="1613" y="448"/>
                    <a:pt x="1720" y="498"/>
                  </a:cubicBezTo>
                  <a:cubicBezTo>
                    <a:pt x="1773" y="523"/>
                    <a:pt x="1812" y="579"/>
                    <a:pt x="1812" y="644"/>
                  </a:cubicBezTo>
                  <a:cubicBezTo>
                    <a:pt x="1812" y="644"/>
                    <a:pt x="1812" y="645"/>
                    <a:pt x="1812" y="646"/>
                  </a:cubicBezTo>
                  <a:cubicBezTo>
                    <a:pt x="1812" y="711"/>
                    <a:pt x="1788" y="766"/>
                    <a:pt x="1754" y="782"/>
                  </a:cubicBezTo>
                  <a:cubicBezTo>
                    <a:pt x="0" y="782"/>
                    <a:pt x="0" y="782"/>
                    <a:pt x="0" y="782"/>
                  </a:cubicBezTo>
                  <a:cubicBezTo>
                    <a:pt x="0" y="2954"/>
                    <a:pt x="1761" y="4715"/>
                    <a:pt x="3933" y="4715"/>
                  </a:cubicBezTo>
                  <a:cubicBezTo>
                    <a:pt x="3933" y="2961"/>
                    <a:pt x="3933" y="2961"/>
                    <a:pt x="3933" y="2961"/>
                  </a:cubicBezTo>
                  <a:cubicBezTo>
                    <a:pt x="3917" y="2928"/>
                    <a:pt x="3862" y="2903"/>
                    <a:pt x="3797" y="2903"/>
                  </a:cubicBezTo>
                  <a:cubicBezTo>
                    <a:pt x="3796" y="2903"/>
                    <a:pt x="3796" y="2903"/>
                    <a:pt x="3795" y="2903"/>
                  </a:cubicBezTo>
                  <a:cubicBezTo>
                    <a:pt x="3730" y="2904"/>
                    <a:pt x="3674" y="2942"/>
                    <a:pt x="3649" y="2996"/>
                  </a:cubicBezTo>
                  <a:cubicBezTo>
                    <a:pt x="3599" y="3102"/>
                    <a:pt x="3518" y="3172"/>
                    <a:pt x="3426" y="3172"/>
                  </a:cubicBezTo>
                  <a:cubicBezTo>
                    <a:pt x="3274" y="3172"/>
                    <a:pt x="3151" y="2982"/>
                    <a:pt x="3151" y="2749"/>
                  </a:cubicBezTo>
                  <a:cubicBezTo>
                    <a:pt x="3151" y="2515"/>
                    <a:pt x="3274" y="2325"/>
                    <a:pt x="3426" y="2325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FA411E4-F172-4210-9D33-D287D913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5963" y="4878388"/>
              <a:ext cx="3225800" cy="2689225"/>
            </a:xfrm>
            <a:custGeom>
              <a:avLst/>
              <a:gdLst>
                <a:gd name="T0" fmla="*/ 4440 w 4715"/>
                <a:gd name="T1" fmla="*/ 1544 h 3933"/>
                <a:gd name="T2" fmla="*/ 4217 w 4715"/>
                <a:gd name="T3" fmla="*/ 1720 h 3933"/>
                <a:gd name="T4" fmla="*/ 4071 w 4715"/>
                <a:gd name="T5" fmla="*/ 1812 h 3933"/>
                <a:gd name="T6" fmla="*/ 4070 w 4715"/>
                <a:gd name="T7" fmla="*/ 1812 h 3933"/>
                <a:gd name="T8" fmla="*/ 3933 w 4715"/>
                <a:gd name="T9" fmla="*/ 1754 h 3933"/>
                <a:gd name="T10" fmla="*/ 3933 w 4715"/>
                <a:gd name="T11" fmla="*/ 0 h 3933"/>
                <a:gd name="T12" fmla="*/ 0 w 4715"/>
                <a:gd name="T13" fmla="*/ 3933 h 3933"/>
                <a:gd name="T14" fmla="*/ 1754 w 4715"/>
                <a:gd name="T15" fmla="*/ 3933 h 3933"/>
                <a:gd name="T16" fmla="*/ 1812 w 4715"/>
                <a:gd name="T17" fmla="*/ 3797 h 3933"/>
                <a:gd name="T18" fmla="*/ 1812 w 4715"/>
                <a:gd name="T19" fmla="*/ 3795 h 3933"/>
                <a:gd name="T20" fmla="*/ 1720 w 4715"/>
                <a:gd name="T21" fmla="*/ 3649 h 3933"/>
                <a:gd name="T22" fmla="*/ 1544 w 4715"/>
                <a:gd name="T23" fmla="*/ 3426 h 3933"/>
                <a:gd name="T24" fmla="*/ 1967 w 4715"/>
                <a:gd name="T25" fmla="*/ 3151 h 3933"/>
                <a:gd name="T26" fmla="*/ 2390 w 4715"/>
                <a:gd name="T27" fmla="*/ 3426 h 3933"/>
                <a:gd name="T28" fmla="*/ 2214 w 4715"/>
                <a:gd name="T29" fmla="*/ 3649 h 3933"/>
                <a:gd name="T30" fmla="*/ 2121 w 4715"/>
                <a:gd name="T31" fmla="*/ 3795 h 3933"/>
                <a:gd name="T32" fmla="*/ 2121 w 4715"/>
                <a:gd name="T33" fmla="*/ 3797 h 3933"/>
                <a:gd name="T34" fmla="*/ 2180 w 4715"/>
                <a:gd name="T35" fmla="*/ 3933 h 3933"/>
                <a:gd name="T36" fmla="*/ 3933 w 4715"/>
                <a:gd name="T37" fmla="*/ 3933 h 3933"/>
                <a:gd name="T38" fmla="*/ 3933 w 4715"/>
                <a:gd name="T39" fmla="*/ 2180 h 3933"/>
                <a:gd name="T40" fmla="*/ 4070 w 4715"/>
                <a:gd name="T41" fmla="*/ 2121 h 3933"/>
                <a:gd name="T42" fmla="*/ 4071 w 4715"/>
                <a:gd name="T43" fmla="*/ 2121 h 3933"/>
                <a:gd name="T44" fmla="*/ 4217 w 4715"/>
                <a:gd name="T45" fmla="*/ 2214 h 3933"/>
                <a:gd name="T46" fmla="*/ 4440 w 4715"/>
                <a:gd name="T47" fmla="*/ 2390 h 3933"/>
                <a:gd name="T48" fmla="*/ 4715 w 4715"/>
                <a:gd name="T49" fmla="*/ 1967 h 3933"/>
                <a:gd name="T50" fmla="*/ 4440 w 4715"/>
                <a:gd name="T51" fmla="*/ 1544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15" h="3933">
                  <a:moveTo>
                    <a:pt x="4440" y="1544"/>
                  </a:moveTo>
                  <a:cubicBezTo>
                    <a:pt x="4348" y="1544"/>
                    <a:pt x="4267" y="1613"/>
                    <a:pt x="4217" y="1720"/>
                  </a:cubicBezTo>
                  <a:cubicBezTo>
                    <a:pt x="4192" y="1773"/>
                    <a:pt x="4136" y="1812"/>
                    <a:pt x="4071" y="1812"/>
                  </a:cubicBezTo>
                  <a:cubicBezTo>
                    <a:pt x="4071" y="1812"/>
                    <a:pt x="4070" y="1812"/>
                    <a:pt x="4070" y="1812"/>
                  </a:cubicBezTo>
                  <a:cubicBezTo>
                    <a:pt x="4004" y="1812"/>
                    <a:pt x="3949" y="1788"/>
                    <a:pt x="3933" y="1754"/>
                  </a:cubicBezTo>
                  <a:cubicBezTo>
                    <a:pt x="3933" y="0"/>
                    <a:pt x="3933" y="0"/>
                    <a:pt x="3933" y="0"/>
                  </a:cubicBezTo>
                  <a:cubicBezTo>
                    <a:pt x="1761" y="0"/>
                    <a:pt x="0" y="1761"/>
                    <a:pt x="0" y="3933"/>
                  </a:cubicBezTo>
                  <a:cubicBezTo>
                    <a:pt x="1754" y="3933"/>
                    <a:pt x="1754" y="3933"/>
                    <a:pt x="1754" y="3933"/>
                  </a:cubicBezTo>
                  <a:cubicBezTo>
                    <a:pt x="1788" y="3917"/>
                    <a:pt x="1812" y="3862"/>
                    <a:pt x="1812" y="3797"/>
                  </a:cubicBezTo>
                  <a:cubicBezTo>
                    <a:pt x="1812" y="3796"/>
                    <a:pt x="1812" y="3795"/>
                    <a:pt x="1812" y="3795"/>
                  </a:cubicBezTo>
                  <a:cubicBezTo>
                    <a:pt x="1812" y="3730"/>
                    <a:pt x="1773" y="3674"/>
                    <a:pt x="1720" y="3649"/>
                  </a:cubicBezTo>
                  <a:cubicBezTo>
                    <a:pt x="1613" y="3599"/>
                    <a:pt x="1544" y="3518"/>
                    <a:pt x="1544" y="3426"/>
                  </a:cubicBezTo>
                  <a:cubicBezTo>
                    <a:pt x="1544" y="3274"/>
                    <a:pt x="1733" y="3151"/>
                    <a:pt x="1967" y="3151"/>
                  </a:cubicBezTo>
                  <a:cubicBezTo>
                    <a:pt x="2201" y="3151"/>
                    <a:pt x="2390" y="3274"/>
                    <a:pt x="2390" y="3426"/>
                  </a:cubicBezTo>
                  <a:cubicBezTo>
                    <a:pt x="2390" y="3518"/>
                    <a:pt x="2321" y="3599"/>
                    <a:pt x="2214" y="3649"/>
                  </a:cubicBezTo>
                  <a:cubicBezTo>
                    <a:pt x="2160" y="3674"/>
                    <a:pt x="2122" y="3730"/>
                    <a:pt x="2121" y="3795"/>
                  </a:cubicBezTo>
                  <a:cubicBezTo>
                    <a:pt x="2121" y="3795"/>
                    <a:pt x="2121" y="3796"/>
                    <a:pt x="2121" y="3797"/>
                  </a:cubicBezTo>
                  <a:cubicBezTo>
                    <a:pt x="2121" y="3862"/>
                    <a:pt x="2146" y="3917"/>
                    <a:pt x="2180" y="3933"/>
                  </a:cubicBezTo>
                  <a:cubicBezTo>
                    <a:pt x="3933" y="3933"/>
                    <a:pt x="3933" y="3933"/>
                    <a:pt x="3933" y="3933"/>
                  </a:cubicBezTo>
                  <a:cubicBezTo>
                    <a:pt x="3933" y="2180"/>
                    <a:pt x="3933" y="2180"/>
                    <a:pt x="3933" y="2180"/>
                  </a:cubicBezTo>
                  <a:cubicBezTo>
                    <a:pt x="3949" y="2146"/>
                    <a:pt x="4004" y="2121"/>
                    <a:pt x="4070" y="2121"/>
                  </a:cubicBezTo>
                  <a:cubicBezTo>
                    <a:pt x="4070" y="2121"/>
                    <a:pt x="4071" y="2121"/>
                    <a:pt x="4071" y="2121"/>
                  </a:cubicBezTo>
                  <a:cubicBezTo>
                    <a:pt x="4136" y="2122"/>
                    <a:pt x="4192" y="2160"/>
                    <a:pt x="4217" y="2214"/>
                  </a:cubicBezTo>
                  <a:cubicBezTo>
                    <a:pt x="4267" y="2321"/>
                    <a:pt x="4348" y="2390"/>
                    <a:pt x="4440" y="2390"/>
                  </a:cubicBezTo>
                  <a:cubicBezTo>
                    <a:pt x="4592" y="2390"/>
                    <a:pt x="4715" y="2201"/>
                    <a:pt x="4715" y="1967"/>
                  </a:cubicBezTo>
                  <a:cubicBezTo>
                    <a:pt x="4715" y="1733"/>
                    <a:pt x="4592" y="1544"/>
                    <a:pt x="4440" y="1544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Box 45">
            <a:extLst>
              <a:ext uri="{FF2B5EF4-FFF2-40B4-BE49-F238E27FC236}">
                <a16:creationId xmlns:a16="http://schemas.microsoft.com/office/drawing/2014/main" id="{29DBF14D-91B3-4E3A-B3C6-6BEF2067AF1C}"/>
              </a:ext>
            </a:extLst>
          </p:cNvPr>
          <p:cNvSpPr txBox="1"/>
          <p:nvPr/>
        </p:nvSpPr>
        <p:spPr>
          <a:xfrm>
            <a:off x="12648775" y="7965833"/>
            <a:ext cx="1471238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</a:p>
        </p:txBody>
      </p:sp>
      <p:sp>
        <p:nvSpPr>
          <p:cNvPr id="29" name="TextBox 85">
            <a:extLst>
              <a:ext uri="{FF2B5EF4-FFF2-40B4-BE49-F238E27FC236}">
                <a16:creationId xmlns:a16="http://schemas.microsoft.com/office/drawing/2014/main" id="{9683BCF9-68B4-4A3A-A6FA-94D28F2DAAA7}"/>
              </a:ext>
            </a:extLst>
          </p:cNvPr>
          <p:cNvSpPr txBox="1"/>
          <p:nvPr/>
        </p:nvSpPr>
        <p:spPr>
          <a:xfrm>
            <a:off x="10086926" y="7965833"/>
            <a:ext cx="1471238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</a:p>
        </p:txBody>
      </p:sp>
      <p:sp>
        <p:nvSpPr>
          <p:cNvPr id="30" name="TextBox 86">
            <a:extLst>
              <a:ext uri="{FF2B5EF4-FFF2-40B4-BE49-F238E27FC236}">
                <a16:creationId xmlns:a16="http://schemas.microsoft.com/office/drawing/2014/main" id="{F0D50EC4-020C-41E8-8000-AFEB3AFEC44F}"/>
              </a:ext>
            </a:extLst>
          </p:cNvPr>
          <p:cNvSpPr txBox="1"/>
          <p:nvPr/>
        </p:nvSpPr>
        <p:spPr>
          <a:xfrm>
            <a:off x="12669836" y="5321653"/>
            <a:ext cx="1471238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</a:t>
            </a:r>
          </a:p>
        </p:txBody>
      </p:sp>
      <p:sp>
        <p:nvSpPr>
          <p:cNvPr id="31" name="TextBox 87">
            <a:extLst>
              <a:ext uri="{FF2B5EF4-FFF2-40B4-BE49-F238E27FC236}">
                <a16:creationId xmlns:a16="http://schemas.microsoft.com/office/drawing/2014/main" id="{73717D20-674A-4974-AA42-27D2F97E8909}"/>
              </a:ext>
            </a:extLst>
          </p:cNvPr>
          <p:cNvSpPr txBox="1"/>
          <p:nvPr/>
        </p:nvSpPr>
        <p:spPr>
          <a:xfrm>
            <a:off x="10189301" y="5321653"/>
            <a:ext cx="1471238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</a:p>
        </p:txBody>
      </p:sp>
      <p:sp>
        <p:nvSpPr>
          <p:cNvPr id="32" name="TextBox 89">
            <a:extLst>
              <a:ext uri="{FF2B5EF4-FFF2-40B4-BE49-F238E27FC236}">
                <a16:creationId xmlns:a16="http://schemas.microsoft.com/office/drawing/2014/main" id="{02D6A10C-6CA9-4AE8-8BA2-B3369F407411}"/>
              </a:ext>
            </a:extLst>
          </p:cNvPr>
          <p:cNvSpPr txBox="1"/>
          <p:nvPr/>
        </p:nvSpPr>
        <p:spPr>
          <a:xfrm>
            <a:off x="17268061" y="7577764"/>
            <a:ext cx="502506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Opportunities</a:t>
            </a:r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B3F6CC2B-0F64-4BD0-8C2D-D7CC6C383081}"/>
              </a:ext>
            </a:extLst>
          </p:cNvPr>
          <p:cNvSpPr txBox="1"/>
          <p:nvPr/>
        </p:nvSpPr>
        <p:spPr>
          <a:xfrm>
            <a:off x="17268061" y="8406453"/>
            <a:ext cx="5025065" cy="3957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external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opportunities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grow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business and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strnghten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market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position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These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opportunities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bring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bigger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demand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satisfaction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s-CZ" sz="24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2400" b="1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 </a:t>
            </a:r>
            <a:r>
              <a:rPr lang="cs-CZ" sz="2400" b="1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2400" b="1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business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bring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24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97">
            <a:extLst>
              <a:ext uri="{FF2B5EF4-FFF2-40B4-BE49-F238E27FC236}">
                <a16:creationId xmlns:a16="http://schemas.microsoft.com/office/drawing/2014/main" id="{DD7715F6-E55F-4409-ADEB-2670FB49D9E7}"/>
              </a:ext>
            </a:extLst>
          </p:cNvPr>
          <p:cNvSpPr txBox="1"/>
          <p:nvPr/>
        </p:nvSpPr>
        <p:spPr>
          <a:xfrm>
            <a:off x="17268061" y="2540141"/>
            <a:ext cx="502506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Weaknesses</a:t>
            </a:r>
          </a:p>
        </p:txBody>
      </p:sp>
      <p:sp>
        <p:nvSpPr>
          <p:cNvPr id="35" name="TextBox 98">
            <a:extLst>
              <a:ext uri="{FF2B5EF4-FFF2-40B4-BE49-F238E27FC236}">
                <a16:creationId xmlns:a16="http://schemas.microsoft.com/office/drawing/2014/main" id="{EF683FAF-0C33-4A80-A36F-F347EFE927F8}"/>
              </a:ext>
            </a:extLst>
          </p:cNvPr>
          <p:cNvSpPr txBox="1"/>
          <p:nvPr/>
        </p:nvSpPr>
        <p:spPr>
          <a:xfrm>
            <a:off x="17268061" y="3368830"/>
            <a:ext cx="5025065" cy="3071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aspects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reduce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value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skills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resources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goal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reduce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weaknesses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aware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s-CZ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2400" b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 </a:t>
            </a:r>
            <a:r>
              <a:rPr lang="cs-CZ" sz="2400" b="1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2400" b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prevent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doing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  </a:t>
            </a:r>
            <a:endParaRPr lang="en-US" sz="24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100">
            <a:extLst>
              <a:ext uri="{FF2B5EF4-FFF2-40B4-BE49-F238E27FC236}">
                <a16:creationId xmlns:a16="http://schemas.microsoft.com/office/drawing/2014/main" id="{DC0E4BB6-7AF5-4184-A66B-DDB6C44EC9CE}"/>
              </a:ext>
            </a:extLst>
          </p:cNvPr>
          <p:cNvSpPr txBox="1"/>
          <p:nvPr/>
        </p:nvSpPr>
        <p:spPr>
          <a:xfrm>
            <a:off x="2090874" y="7642667"/>
            <a:ext cx="502506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Threats</a:t>
            </a:r>
          </a:p>
        </p:txBody>
      </p:sp>
      <p:sp>
        <p:nvSpPr>
          <p:cNvPr id="37" name="TextBox 101">
            <a:extLst>
              <a:ext uri="{FF2B5EF4-FFF2-40B4-BE49-F238E27FC236}">
                <a16:creationId xmlns:a16="http://schemas.microsoft.com/office/drawing/2014/main" id="{36117D75-4549-474F-AD62-B201609B5962}"/>
              </a:ext>
            </a:extLst>
          </p:cNvPr>
          <p:cNvSpPr txBox="1"/>
          <p:nvPr/>
        </p:nvSpPr>
        <p:spPr>
          <a:xfrm>
            <a:off x="2090874" y="8471356"/>
            <a:ext cx="5025065" cy="3514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Possible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risks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negatively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company´s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goals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target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these and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eliminate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possible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algn="r">
              <a:lnSpc>
                <a:spcPct val="120000"/>
              </a:lnSpc>
            </a:pPr>
            <a:endParaRPr lang="cs-CZ" sz="24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cs-CZ" sz="2400" b="1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 </a:t>
            </a:r>
            <a:r>
              <a:rPr lang="cs-CZ" sz="2400" b="1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2400" b="1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 algn="r">
              <a:lnSpc>
                <a:spcPct val="120000"/>
              </a:lnSpc>
            </a:pP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part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business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affected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avoid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24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103">
            <a:extLst>
              <a:ext uri="{FF2B5EF4-FFF2-40B4-BE49-F238E27FC236}">
                <a16:creationId xmlns:a16="http://schemas.microsoft.com/office/drawing/2014/main" id="{3053273C-51E3-4CF0-8D23-D528682DC213}"/>
              </a:ext>
            </a:extLst>
          </p:cNvPr>
          <p:cNvSpPr txBox="1"/>
          <p:nvPr/>
        </p:nvSpPr>
        <p:spPr>
          <a:xfrm>
            <a:off x="2147487" y="2767427"/>
            <a:ext cx="502506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Strengths</a:t>
            </a:r>
          </a:p>
        </p:txBody>
      </p:sp>
      <p:sp>
        <p:nvSpPr>
          <p:cNvPr id="39" name="TextBox 104">
            <a:extLst>
              <a:ext uri="{FF2B5EF4-FFF2-40B4-BE49-F238E27FC236}">
                <a16:creationId xmlns:a16="http://schemas.microsoft.com/office/drawing/2014/main" id="{D2F2AA3A-3712-4FA4-ADF3-CA7D9BAC11D9}"/>
              </a:ext>
            </a:extLst>
          </p:cNvPr>
          <p:cNvSpPr txBox="1"/>
          <p:nvPr/>
        </p:nvSpPr>
        <p:spPr>
          <a:xfrm>
            <a:off x="2147487" y="3596116"/>
            <a:ext cx="5025065" cy="3514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aspects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have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positive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business and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helps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strenghten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market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position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Where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better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competition</a:t>
            </a:r>
            <a:r>
              <a:rPr lang="cs-CZ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 algn="r">
              <a:lnSpc>
                <a:spcPct val="120000"/>
              </a:lnSpc>
            </a:pPr>
            <a:endParaRPr lang="cs-CZ" sz="24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cs-CZ" sz="2400" b="1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 </a:t>
            </a:r>
            <a:r>
              <a:rPr lang="cs-CZ" sz="2400" b="1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cs-CZ" sz="2400" b="1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 algn="r">
              <a:lnSpc>
                <a:spcPct val="120000"/>
              </a:lnSpc>
            </a:pP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use </a:t>
            </a:r>
            <a:r>
              <a:rPr lang="cs-CZ" sz="2400" spc="50" err="1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</a:t>
            </a:r>
            <a:r>
              <a:rPr lang="cs-CZ" sz="2400" spc="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2400" spc="5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6003D161-F835-44DC-8AAE-7C0610A12707}"/>
              </a:ext>
            </a:extLst>
          </p:cNvPr>
          <p:cNvSpPr>
            <a:spLocks noEditPoints="1"/>
          </p:cNvSpPr>
          <p:nvPr/>
        </p:nvSpPr>
        <p:spPr bwMode="auto">
          <a:xfrm>
            <a:off x="15208950" y="9575662"/>
            <a:ext cx="676334" cy="1019010"/>
          </a:xfrm>
          <a:custGeom>
            <a:avLst/>
            <a:gdLst>
              <a:gd name="T0" fmla="*/ 903 w 1702"/>
              <a:gd name="T1" fmla="*/ 17 h 2563"/>
              <a:gd name="T2" fmla="*/ 0 w 1702"/>
              <a:gd name="T3" fmla="*/ 857 h 2563"/>
              <a:gd name="T4" fmla="*/ 72 w 1702"/>
              <a:gd name="T5" fmla="*/ 1196 h 2563"/>
              <a:gd name="T6" fmla="*/ 340 w 1702"/>
              <a:gd name="T7" fmla="*/ 1689 h 2563"/>
              <a:gd name="T8" fmla="*/ 482 w 1702"/>
              <a:gd name="T9" fmla="*/ 2015 h 2563"/>
              <a:gd name="T10" fmla="*/ 482 w 1702"/>
              <a:gd name="T11" fmla="*/ 2169 h 2563"/>
              <a:gd name="T12" fmla="*/ 482 w 1702"/>
              <a:gd name="T13" fmla="*/ 2301 h 2563"/>
              <a:gd name="T14" fmla="*/ 551 w 1702"/>
              <a:gd name="T15" fmla="*/ 2423 h 2563"/>
              <a:gd name="T16" fmla="*/ 982 w 1702"/>
              <a:gd name="T17" fmla="*/ 2563 h 2563"/>
              <a:gd name="T18" fmla="*/ 1203 w 1702"/>
              <a:gd name="T19" fmla="*/ 2319 h 2563"/>
              <a:gd name="T20" fmla="*/ 1203 w 1702"/>
              <a:gd name="T21" fmla="*/ 2236 h 2563"/>
              <a:gd name="T22" fmla="*/ 1203 w 1702"/>
              <a:gd name="T23" fmla="*/ 2104 h 2563"/>
              <a:gd name="T24" fmla="*/ 1250 w 1702"/>
              <a:gd name="T25" fmla="*/ 1951 h 2563"/>
              <a:gd name="T26" fmla="*/ 1514 w 1702"/>
              <a:gd name="T27" fmla="*/ 1367 h 2563"/>
              <a:gd name="T28" fmla="*/ 1528 w 1702"/>
              <a:gd name="T29" fmla="*/ 1342 h 2563"/>
              <a:gd name="T30" fmla="*/ 1614 w 1702"/>
              <a:gd name="T31" fmla="*/ 1191 h 2563"/>
              <a:gd name="T32" fmla="*/ 1620 w 1702"/>
              <a:gd name="T33" fmla="*/ 1178 h 2563"/>
              <a:gd name="T34" fmla="*/ 982 w 1702"/>
              <a:gd name="T35" fmla="*/ 2498 h 2563"/>
              <a:gd name="T36" fmla="*/ 618 w 1702"/>
              <a:gd name="T37" fmla="*/ 2432 h 2563"/>
              <a:gd name="T38" fmla="*/ 982 w 1702"/>
              <a:gd name="T39" fmla="*/ 2498 h 2563"/>
              <a:gd name="T40" fmla="*/ 1090 w 1702"/>
              <a:gd name="T41" fmla="*/ 2367 h 2563"/>
              <a:gd name="T42" fmla="*/ 547 w 1702"/>
              <a:gd name="T43" fmla="*/ 2319 h 2563"/>
              <a:gd name="T44" fmla="*/ 1138 w 1702"/>
              <a:gd name="T45" fmla="*/ 2301 h 2563"/>
              <a:gd name="T46" fmla="*/ 1138 w 1702"/>
              <a:gd name="T47" fmla="*/ 2236 h 2563"/>
              <a:gd name="T48" fmla="*/ 547 w 1702"/>
              <a:gd name="T49" fmla="*/ 2169 h 2563"/>
              <a:gd name="T50" fmla="*/ 1138 w 1702"/>
              <a:gd name="T51" fmla="*/ 2236 h 2563"/>
              <a:gd name="T52" fmla="*/ 1138 w 1702"/>
              <a:gd name="T53" fmla="*/ 2104 h 2563"/>
              <a:gd name="T54" fmla="*/ 547 w 1702"/>
              <a:gd name="T55" fmla="*/ 2038 h 2563"/>
              <a:gd name="T56" fmla="*/ 717 w 1702"/>
              <a:gd name="T57" fmla="*/ 2038 h 2563"/>
              <a:gd name="T58" fmla="*/ 1128 w 1702"/>
              <a:gd name="T59" fmla="*/ 2038 h 2563"/>
              <a:gd name="T60" fmla="*/ 746 w 1702"/>
              <a:gd name="T61" fmla="*/ 1407 h 2563"/>
              <a:gd name="T62" fmla="*/ 825 w 1702"/>
              <a:gd name="T63" fmla="*/ 1364 h 2563"/>
              <a:gd name="T64" fmla="*/ 1014 w 1702"/>
              <a:gd name="T65" fmla="*/ 1265 h 2563"/>
              <a:gd name="T66" fmla="*/ 934 w 1702"/>
              <a:gd name="T67" fmla="*/ 1423 h 2563"/>
              <a:gd name="T68" fmla="*/ 750 w 1702"/>
              <a:gd name="T69" fmla="*/ 1973 h 2563"/>
              <a:gd name="T70" fmla="*/ 746 w 1702"/>
              <a:gd name="T71" fmla="*/ 1407 h 2563"/>
              <a:gd name="T72" fmla="*/ 1556 w 1702"/>
              <a:gd name="T73" fmla="*/ 1163 h 2563"/>
              <a:gd name="T74" fmla="*/ 1467 w 1702"/>
              <a:gd name="T75" fmla="*/ 1318 h 2563"/>
              <a:gd name="T76" fmla="*/ 1188 w 1702"/>
              <a:gd name="T77" fmla="*/ 1930 h 2563"/>
              <a:gd name="T78" fmla="*/ 999 w 1702"/>
              <a:gd name="T79" fmla="*/ 1973 h 2563"/>
              <a:gd name="T80" fmla="*/ 1130 w 1702"/>
              <a:gd name="T81" fmla="*/ 1185 h 2563"/>
              <a:gd name="T82" fmla="*/ 1084 w 1702"/>
              <a:gd name="T83" fmla="*/ 1142 h 2563"/>
              <a:gd name="T84" fmla="*/ 600 w 1702"/>
              <a:gd name="T85" fmla="*/ 1142 h 2563"/>
              <a:gd name="T86" fmla="*/ 554 w 1702"/>
              <a:gd name="T87" fmla="*/ 1185 h 2563"/>
              <a:gd name="T88" fmla="*/ 685 w 1702"/>
              <a:gd name="T89" fmla="*/ 1973 h 2563"/>
              <a:gd name="T90" fmla="*/ 496 w 1702"/>
              <a:gd name="T91" fmla="*/ 1930 h 2563"/>
              <a:gd name="T92" fmla="*/ 215 w 1702"/>
              <a:gd name="T93" fmla="*/ 1315 h 2563"/>
              <a:gd name="T94" fmla="*/ 127 w 1702"/>
              <a:gd name="T95" fmla="*/ 1160 h 2563"/>
              <a:gd name="T96" fmla="*/ 313 w 1702"/>
              <a:gd name="T97" fmla="*/ 288 h 2563"/>
              <a:gd name="T98" fmla="*/ 1597 w 1702"/>
              <a:gd name="T99" fmla="*/ 673 h 2563"/>
              <a:gd name="T100" fmla="*/ 1096 w 1702"/>
              <a:gd name="T101" fmla="*/ 341 h 2563"/>
              <a:gd name="T102" fmla="*/ 873 w 1702"/>
              <a:gd name="T103" fmla="*/ 333 h 2563"/>
              <a:gd name="T104" fmla="*/ 255 w 1702"/>
              <a:gd name="T105" fmla="*/ 950 h 2563"/>
              <a:gd name="T106" fmla="*/ 873 w 1702"/>
              <a:gd name="T107" fmla="*/ 268 h 2563"/>
              <a:gd name="T108" fmla="*/ 1096 w 1702"/>
              <a:gd name="T109" fmla="*/ 341 h 2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02" h="2563">
                <a:moveTo>
                  <a:pt x="1660" y="658"/>
                </a:moveTo>
                <a:cubicBezTo>
                  <a:pt x="1577" y="306"/>
                  <a:pt x="1265" y="42"/>
                  <a:pt x="903" y="17"/>
                </a:cubicBezTo>
                <a:cubicBezTo>
                  <a:pt x="666" y="0"/>
                  <a:pt x="441" y="80"/>
                  <a:pt x="268" y="241"/>
                </a:cubicBezTo>
                <a:cubicBezTo>
                  <a:pt x="98" y="400"/>
                  <a:pt x="0" y="624"/>
                  <a:pt x="0" y="857"/>
                </a:cubicBezTo>
                <a:cubicBezTo>
                  <a:pt x="0" y="972"/>
                  <a:pt x="23" y="1083"/>
                  <a:pt x="68" y="1188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5" y="1216"/>
                  <a:pt x="118" y="1275"/>
                  <a:pt x="158" y="1347"/>
                </a:cubicBezTo>
                <a:cubicBezTo>
                  <a:pt x="224" y="1462"/>
                  <a:pt x="308" y="1616"/>
                  <a:pt x="340" y="1689"/>
                </a:cubicBezTo>
                <a:cubicBezTo>
                  <a:pt x="359" y="1730"/>
                  <a:pt x="392" y="1823"/>
                  <a:pt x="435" y="1951"/>
                </a:cubicBezTo>
                <a:cubicBezTo>
                  <a:pt x="443" y="1977"/>
                  <a:pt x="460" y="1999"/>
                  <a:pt x="482" y="2015"/>
                </a:cubicBezTo>
                <a:cubicBezTo>
                  <a:pt x="482" y="2104"/>
                  <a:pt x="482" y="2104"/>
                  <a:pt x="482" y="2104"/>
                </a:cubicBezTo>
                <a:cubicBezTo>
                  <a:pt x="482" y="2169"/>
                  <a:pt x="482" y="2169"/>
                  <a:pt x="482" y="2169"/>
                </a:cubicBezTo>
                <a:cubicBezTo>
                  <a:pt x="482" y="2236"/>
                  <a:pt x="482" y="2236"/>
                  <a:pt x="482" y="2236"/>
                </a:cubicBezTo>
                <a:cubicBezTo>
                  <a:pt x="482" y="2301"/>
                  <a:pt x="482" y="2301"/>
                  <a:pt x="482" y="2301"/>
                </a:cubicBezTo>
                <a:cubicBezTo>
                  <a:pt x="482" y="2319"/>
                  <a:pt x="482" y="2319"/>
                  <a:pt x="482" y="2319"/>
                </a:cubicBezTo>
                <a:cubicBezTo>
                  <a:pt x="482" y="2366"/>
                  <a:pt x="511" y="2406"/>
                  <a:pt x="551" y="2423"/>
                </a:cubicBezTo>
                <a:cubicBezTo>
                  <a:pt x="558" y="2501"/>
                  <a:pt x="623" y="2563"/>
                  <a:pt x="703" y="2563"/>
                </a:cubicBezTo>
                <a:cubicBezTo>
                  <a:pt x="982" y="2563"/>
                  <a:pt x="982" y="2563"/>
                  <a:pt x="982" y="2563"/>
                </a:cubicBezTo>
                <a:cubicBezTo>
                  <a:pt x="1061" y="2563"/>
                  <a:pt x="1126" y="2501"/>
                  <a:pt x="1133" y="2423"/>
                </a:cubicBezTo>
                <a:cubicBezTo>
                  <a:pt x="1174" y="2406"/>
                  <a:pt x="1203" y="2366"/>
                  <a:pt x="1203" y="2319"/>
                </a:cubicBezTo>
                <a:cubicBezTo>
                  <a:pt x="1203" y="2301"/>
                  <a:pt x="1203" y="2301"/>
                  <a:pt x="1203" y="2301"/>
                </a:cubicBezTo>
                <a:cubicBezTo>
                  <a:pt x="1203" y="2236"/>
                  <a:pt x="1203" y="2236"/>
                  <a:pt x="1203" y="2236"/>
                </a:cubicBezTo>
                <a:cubicBezTo>
                  <a:pt x="1203" y="2169"/>
                  <a:pt x="1203" y="2169"/>
                  <a:pt x="1203" y="2169"/>
                </a:cubicBezTo>
                <a:cubicBezTo>
                  <a:pt x="1203" y="2104"/>
                  <a:pt x="1203" y="2104"/>
                  <a:pt x="1203" y="2104"/>
                </a:cubicBezTo>
                <a:cubicBezTo>
                  <a:pt x="1203" y="2015"/>
                  <a:pt x="1203" y="2015"/>
                  <a:pt x="1203" y="2015"/>
                </a:cubicBezTo>
                <a:cubicBezTo>
                  <a:pt x="1224" y="1999"/>
                  <a:pt x="1241" y="1977"/>
                  <a:pt x="1250" y="1951"/>
                </a:cubicBezTo>
                <a:cubicBezTo>
                  <a:pt x="1292" y="1823"/>
                  <a:pt x="1326" y="1730"/>
                  <a:pt x="1344" y="1689"/>
                </a:cubicBezTo>
                <a:cubicBezTo>
                  <a:pt x="1376" y="1615"/>
                  <a:pt x="1461" y="1462"/>
                  <a:pt x="1514" y="1367"/>
                </a:cubicBezTo>
                <a:cubicBezTo>
                  <a:pt x="1528" y="1366"/>
                  <a:pt x="1528" y="1366"/>
                  <a:pt x="1528" y="1366"/>
                </a:cubicBezTo>
                <a:cubicBezTo>
                  <a:pt x="1528" y="1342"/>
                  <a:pt x="1528" y="1342"/>
                  <a:pt x="1528" y="1342"/>
                </a:cubicBezTo>
                <a:cubicBezTo>
                  <a:pt x="1567" y="1273"/>
                  <a:pt x="1600" y="1216"/>
                  <a:pt x="1611" y="1197"/>
                </a:cubicBezTo>
                <a:cubicBezTo>
                  <a:pt x="1612" y="1195"/>
                  <a:pt x="1613" y="1193"/>
                  <a:pt x="1614" y="1191"/>
                </a:cubicBezTo>
                <a:cubicBezTo>
                  <a:pt x="1620" y="1184"/>
                  <a:pt x="1620" y="1184"/>
                  <a:pt x="1620" y="1184"/>
                </a:cubicBezTo>
                <a:cubicBezTo>
                  <a:pt x="1620" y="1178"/>
                  <a:pt x="1620" y="1178"/>
                  <a:pt x="1620" y="1178"/>
                </a:cubicBezTo>
                <a:cubicBezTo>
                  <a:pt x="1688" y="1013"/>
                  <a:pt x="1702" y="833"/>
                  <a:pt x="1660" y="658"/>
                </a:cubicBezTo>
                <a:close/>
                <a:moveTo>
                  <a:pt x="982" y="2498"/>
                </a:moveTo>
                <a:cubicBezTo>
                  <a:pt x="703" y="2498"/>
                  <a:pt x="703" y="2498"/>
                  <a:pt x="703" y="2498"/>
                </a:cubicBezTo>
                <a:cubicBezTo>
                  <a:pt x="662" y="2498"/>
                  <a:pt x="627" y="2470"/>
                  <a:pt x="618" y="2432"/>
                </a:cubicBezTo>
                <a:cubicBezTo>
                  <a:pt x="1067" y="2432"/>
                  <a:pt x="1067" y="2432"/>
                  <a:pt x="1067" y="2432"/>
                </a:cubicBezTo>
                <a:cubicBezTo>
                  <a:pt x="1057" y="2470"/>
                  <a:pt x="1022" y="2498"/>
                  <a:pt x="982" y="2498"/>
                </a:cubicBezTo>
                <a:close/>
                <a:moveTo>
                  <a:pt x="1138" y="2319"/>
                </a:moveTo>
                <a:cubicBezTo>
                  <a:pt x="1138" y="2345"/>
                  <a:pt x="1116" y="2367"/>
                  <a:pt x="1090" y="2367"/>
                </a:cubicBezTo>
                <a:cubicBezTo>
                  <a:pt x="594" y="2367"/>
                  <a:pt x="594" y="2367"/>
                  <a:pt x="594" y="2367"/>
                </a:cubicBezTo>
                <a:cubicBezTo>
                  <a:pt x="568" y="2367"/>
                  <a:pt x="547" y="2345"/>
                  <a:pt x="547" y="2319"/>
                </a:cubicBezTo>
                <a:cubicBezTo>
                  <a:pt x="547" y="2301"/>
                  <a:pt x="547" y="2301"/>
                  <a:pt x="547" y="2301"/>
                </a:cubicBezTo>
                <a:cubicBezTo>
                  <a:pt x="1138" y="2301"/>
                  <a:pt x="1138" y="2301"/>
                  <a:pt x="1138" y="2301"/>
                </a:cubicBezTo>
                <a:lnTo>
                  <a:pt x="1138" y="2319"/>
                </a:lnTo>
                <a:close/>
                <a:moveTo>
                  <a:pt x="1138" y="2236"/>
                </a:moveTo>
                <a:cubicBezTo>
                  <a:pt x="547" y="2236"/>
                  <a:pt x="547" y="2236"/>
                  <a:pt x="547" y="2236"/>
                </a:cubicBezTo>
                <a:cubicBezTo>
                  <a:pt x="547" y="2169"/>
                  <a:pt x="547" y="2169"/>
                  <a:pt x="547" y="2169"/>
                </a:cubicBezTo>
                <a:cubicBezTo>
                  <a:pt x="1138" y="2169"/>
                  <a:pt x="1138" y="2169"/>
                  <a:pt x="1138" y="2169"/>
                </a:cubicBezTo>
                <a:lnTo>
                  <a:pt x="1138" y="2236"/>
                </a:lnTo>
                <a:close/>
                <a:moveTo>
                  <a:pt x="1138" y="2038"/>
                </a:moveTo>
                <a:cubicBezTo>
                  <a:pt x="1138" y="2104"/>
                  <a:pt x="1138" y="2104"/>
                  <a:pt x="1138" y="2104"/>
                </a:cubicBezTo>
                <a:cubicBezTo>
                  <a:pt x="547" y="2104"/>
                  <a:pt x="547" y="2104"/>
                  <a:pt x="547" y="2104"/>
                </a:cubicBezTo>
                <a:cubicBezTo>
                  <a:pt x="547" y="2038"/>
                  <a:pt x="547" y="2038"/>
                  <a:pt x="547" y="2038"/>
                </a:cubicBezTo>
                <a:cubicBezTo>
                  <a:pt x="556" y="2038"/>
                  <a:pt x="556" y="2038"/>
                  <a:pt x="556" y="2038"/>
                </a:cubicBezTo>
                <a:cubicBezTo>
                  <a:pt x="717" y="2038"/>
                  <a:pt x="717" y="2038"/>
                  <a:pt x="717" y="2038"/>
                </a:cubicBezTo>
                <a:cubicBezTo>
                  <a:pt x="967" y="2038"/>
                  <a:pt x="967" y="2038"/>
                  <a:pt x="967" y="2038"/>
                </a:cubicBezTo>
                <a:cubicBezTo>
                  <a:pt x="1128" y="2038"/>
                  <a:pt x="1128" y="2038"/>
                  <a:pt x="1128" y="2038"/>
                </a:cubicBezTo>
                <a:lnTo>
                  <a:pt x="1138" y="2038"/>
                </a:lnTo>
                <a:close/>
                <a:moveTo>
                  <a:pt x="746" y="1407"/>
                </a:moveTo>
                <a:cubicBezTo>
                  <a:pt x="670" y="1265"/>
                  <a:pt x="670" y="1265"/>
                  <a:pt x="670" y="1265"/>
                </a:cubicBezTo>
                <a:cubicBezTo>
                  <a:pt x="825" y="1364"/>
                  <a:pt x="825" y="1364"/>
                  <a:pt x="825" y="1364"/>
                </a:cubicBezTo>
                <a:cubicBezTo>
                  <a:pt x="835" y="1371"/>
                  <a:pt x="849" y="1371"/>
                  <a:pt x="860" y="1364"/>
                </a:cubicBezTo>
                <a:cubicBezTo>
                  <a:pt x="1014" y="1265"/>
                  <a:pt x="1014" y="1265"/>
                  <a:pt x="1014" y="1265"/>
                </a:cubicBezTo>
                <a:cubicBezTo>
                  <a:pt x="938" y="1407"/>
                  <a:pt x="938" y="1407"/>
                  <a:pt x="938" y="1407"/>
                </a:cubicBezTo>
                <a:cubicBezTo>
                  <a:pt x="936" y="1412"/>
                  <a:pt x="934" y="1417"/>
                  <a:pt x="934" y="1423"/>
                </a:cubicBezTo>
                <a:cubicBezTo>
                  <a:pt x="934" y="1973"/>
                  <a:pt x="934" y="1973"/>
                  <a:pt x="934" y="1973"/>
                </a:cubicBezTo>
                <a:cubicBezTo>
                  <a:pt x="750" y="1973"/>
                  <a:pt x="750" y="1973"/>
                  <a:pt x="750" y="1973"/>
                </a:cubicBezTo>
                <a:cubicBezTo>
                  <a:pt x="750" y="1423"/>
                  <a:pt x="750" y="1423"/>
                  <a:pt x="750" y="1423"/>
                </a:cubicBezTo>
                <a:cubicBezTo>
                  <a:pt x="750" y="1417"/>
                  <a:pt x="749" y="1412"/>
                  <a:pt x="746" y="1407"/>
                </a:cubicBezTo>
                <a:close/>
                <a:moveTo>
                  <a:pt x="1558" y="1158"/>
                </a:moveTo>
                <a:cubicBezTo>
                  <a:pt x="1556" y="1163"/>
                  <a:pt x="1556" y="1163"/>
                  <a:pt x="1556" y="1163"/>
                </a:cubicBezTo>
                <a:cubicBezTo>
                  <a:pt x="1544" y="1182"/>
                  <a:pt x="1513" y="1236"/>
                  <a:pt x="1476" y="1302"/>
                </a:cubicBezTo>
                <a:cubicBezTo>
                  <a:pt x="1467" y="1318"/>
                  <a:pt x="1467" y="1318"/>
                  <a:pt x="1467" y="1318"/>
                </a:cubicBezTo>
                <a:cubicBezTo>
                  <a:pt x="1414" y="1412"/>
                  <a:pt x="1320" y="1582"/>
                  <a:pt x="1284" y="1663"/>
                </a:cubicBezTo>
                <a:cubicBezTo>
                  <a:pt x="1260" y="1718"/>
                  <a:pt x="1219" y="1839"/>
                  <a:pt x="1188" y="1930"/>
                </a:cubicBezTo>
                <a:cubicBezTo>
                  <a:pt x="1180" y="1956"/>
                  <a:pt x="1156" y="1973"/>
                  <a:pt x="1128" y="1973"/>
                </a:cubicBezTo>
                <a:cubicBezTo>
                  <a:pt x="999" y="1973"/>
                  <a:pt x="999" y="1973"/>
                  <a:pt x="999" y="1973"/>
                </a:cubicBezTo>
                <a:cubicBezTo>
                  <a:pt x="999" y="1431"/>
                  <a:pt x="999" y="1431"/>
                  <a:pt x="999" y="1431"/>
                </a:cubicBezTo>
                <a:cubicBezTo>
                  <a:pt x="1130" y="1185"/>
                  <a:pt x="1130" y="1185"/>
                  <a:pt x="1130" y="1185"/>
                </a:cubicBezTo>
                <a:cubicBezTo>
                  <a:pt x="1137" y="1172"/>
                  <a:pt x="1135" y="1156"/>
                  <a:pt x="1124" y="1146"/>
                </a:cubicBezTo>
                <a:cubicBezTo>
                  <a:pt x="1113" y="1135"/>
                  <a:pt x="1097" y="1134"/>
                  <a:pt x="1084" y="1142"/>
                </a:cubicBezTo>
                <a:cubicBezTo>
                  <a:pt x="842" y="1298"/>
                  <a:pt x="842" y="1298"/>
                  <a:pt x="842" y="1298"/>
                </a:cubicBezTo>
                <a:cubicBezTo>
                  <a:pt x="600" y="1142"/>
                  <a:pt x="600" y="1142"/>
                  <a:pt x="600" y="1142"/>
                </a:cubicBezTo>
                <a:cubicBezTo>
                  <a:pt x="588" y="1134"/>
                  <a:pt x="571" y="1136"/>
                  <a:pt x="561" y="1145"/>
                </a:cubicBezTo>
                <a:cubicBezTo>
                  <a:pt x="550" y="1156"/>
                  <a:pt x="547" y="1172"/>
                  <a:pt x="554" y="1185"/>
                </a:cubicBezTo>
                <a:cubicBezTo>
                  <a:pt x="685" y="1431"/>
                  <a:pt x="685" y="1431"/>
                  <a:pt x="685" y="1431"/>
                </a:cubicBezTo>
                <a:cubicBezTo>
                  <a:pt x="685" y="1973"/>
                  <a:pt x="685" y="1973"/>
                  <a:pt x="685" y="1973"/>
                </a:cubicBezTo>
                <a:cubicBezTo>
                  <a:pt x="556" y="1973"/>
                  <a:pt x="556" y="1973"/>
                  <a:pt x="556" y="1973"/>
                </a:cubicBezTo>
                <a:cubicBezTo>
                  <a:pt x="529" y="1973"/>
                  <a:pt x="505" y="1956"/>
                  <a:pt x="496" y="1930"/>
                </a:cubicBezTo>
                <a:cubicBezTo>
                  <a:pt x="466" y="1839"/>
                  <a:pt x="424" y="1717"/>
                  <a:pt x="400" y="1663"/>
                </a:cubicBezTo>
                <a:cubicBezTo>
                  <a:pt x="367" y="1587"/>
                  <a:pt x="281" y="1432"/>
                  <a:pt x="215" y="1315"/>
                </a:cubicBezTo>
                <a:cubicBezTo>
                  <a:pt x="174" y="1241"/>
                  <a:pt x="139" y="1181"/>
                  <a:pt x="129" y="1163"/>
                </a:cubicBezTo>
                <a:cubicBezTo>
                  <a:pt x="127" y="1160"/>
                  <a:pt x="127" y="1160"/>
                  <a:pt x="127" y="1160"/>
                </a:cubicBezTo>
                <a:cubicBezTo>
                  <a:pt x="86" y="1064"/>
                  <a:pt x="66" y="962"/>
                  <a:pt x="66" y="857"/>
                </a:cubicBezTo>
                <a:cubicBezTo>
                  <a:pt x="66" y="642"/>
                  <a:pt x="156" y="435"/>
                  <a:pt x="313" y="288"/>
                </a:cubicBezTo>
                <a:cubicBezTo>
                  <a:pt x="472" y="140"/>
                  <a:pt x="680" y="67"/>
                  <a:pt x="898" y="82"/>
                </a:cubicBezTo>
                <a:cubicBezTo>
                  <a:pt x="1233" y="105"/>
                  <a:pt x="1520" y="348"/>
                  <a:pt x="1597" y="673"/>
                </a:cubicBezTo>
                <a:cubicBezTo>
                  <a:pt x="1636" y="837"/>
                  <a:pt x="1623" y="1004"/>
                  <a:pt x="1558" y="1158"/>
                </a:cubicBezTo>
                <a:close/>
                <a:moveTo>
                  <a:pt x="1096" y="341"/>
                </a:moveTo>
                <a:cubicBezTo>
                  <a:pt x="1091" y="358"/>
                  <a:pt x="1072" y="367"/>
                  <a:pt x="1055" y="362"/>
                </a:cubicBezTo>
                <a:cubicBezTo>
                  <a:pt x="996" y="342"/>
                  <a:pt x="935" y="333"/>
                  <a:pt x="873" y="333"/>
                </a:cubicBezTo>
                <a:cubicBezTo>
                  <a:pt x="550" y="333"/>
                  <a:pt x="288" y="595"/>
                  <a:pt x="288" y="918"/>
                </a:cubicBezTo>
                <a:cubicBezTo>
                  <a:pt x="288" y="936"/>
                  <a:pt x="273" y="950"/>
                  <a:pt x="255" y="950"/>
                </a:cubicBezTo>
                <a:cubicBezTo>
                  <a:pt x="237" y="950"/>
                  <a:pt x="222" y="936"/>
                  <a:pt x="222" y="918"/>
                </a:cubicBezTo>
                <a:cubicBezTo>
                  <a:pt x="222" y="559"/>
                  <a:pt x="514" y="268"/>
                  <a:pt x="873" y="268"/>
                </a:cubicBezTo>
                <a:cubicBezTo>
                  <a:pt x="942" y="268"/>
                  <a:pt x="1010" y="278"/>
                  <a:pt x="1075" y="300"/>
                </a:cubicBezTo>
                <a:cubicBezTo>
                  <a:pt x="1092" y="305"/>
                  <a:pt x="1102" y="324"/>
                  <a:pt x="1096" y="34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2A29036C-27F1-4B43-A736-65007424D5C7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8439059" y="4142004"/>
            <a:ext cx="888066" cy="888066"/>
          </a:xfrm>
          <a:custGeom>
            <a:avLst/>
            <a:gdLst>
              <a:gd name="T0" fmla="*/ 3444 w 3760"/>
              <a:gd name="T1" fmla="*/ 782 h 3760"/>
              <a:gd name="T2" fmla="*/ 3183 w 3760"/>
              <a:gd name="T3" fmla="*/ 260 h 3760"/>
              <a:gd name="T4" fmla="*/ 633 w 3760"/>
              <a:gd name="T5" fmla="*/ 0 h 3760"/>
              <a:gd name="T6" fmla="*/ 633 w 3760"/>
              <a:gd name="T7" fmla="*/ 2718 h 3760"/>
              <a:gd name="T8" fmla="*/ 963 w 3760"/>
              <a:gd name="T9" fmla="*/ 3760 h 3760"/>
              <a:gd name="T10" fmla="*/ 1596 w 3760"/>
              <a:gd name="T11" fmla="*/ 2662 h 3760"/>
              <a:gd name="T12" fmla="*/ 3273 w 3760"/>
              <a:gd name="T13" fmla="*/ 2457 h 3760"/>
              <a:gd name="T14" fmla="*/ 3507 w 3760"/>
              <a:gd name="T15" fmla="*/ 1929 h 3760"/>
              <a:gd name="T16" fmla="*/ 3622 w 3760"/>
              <a:gd name="T17" fmla="*/ 1358 h 3760"/>
              <a:gd name="T18" fmla="*/ 112 w 3760"/>
              <a:gd name="T19" fmla="*/ 2606 h 3760"/>
              <a:gd name="T20" fmla="*/ 521 w 3760"/>
              <a:gd name="T21" fmla="*/ 2606 h 3760"/>
              <a:gd name="T22" fmla="*/ 3273 w 3760"/>
              <a:gd name="T23" fmla="*/ 1824 h 3760"/>
              <a:gd name="T24" fmla="*/ 1936 w 3760"/>
              <a:gd name="T25" fmla="*/ 1620 h 3760"/>
              <a:gd name="T26" fmla="*/ 3444 w 3760"/>
              <a:gd name="T27" fmla="*/ 1414 h 3760"/>
              <a:gd name="T28" fmla="*/ 2401 w 3760"/>
              <a:gd name="T29" fmla="*/ 2346 h 3760"/>
              <a:gd name="T30" fmla="*/ 2401 w 3760"/>
              <a:gd name="T31" fmla="*/ 1936 h 3760"/>
              <a:gd name="T32" fmla="*/ 3418 w 3760"/>
              <a:gd name="T33" fmla="*/ 2285 h 3760"/>
              <a:gd name="T34" fmla="*/ 2161 w 3760"/>
              <a:gd name="T35" fmla="*/ 372 h 3760"/>
              <a:gd name="T36" fmla="*/ 2117 w 3760"/>
              <a:gd name="T37" fmla="*/ 441 h 3760"/>
              <a:gd name="T38" fmla="*/ 2091 w 3760"/>
              <a:gd name="T39" fmla="*/ 518 h 3760"/>
              <a:gd name="T40" fmla="*/ 2097 w 3760"/>
              <a:gd name="T41" fmla="*/ 657 h 3760"/>
              <a:gd name="T42" fmla="*/ 2135 w 3760"/>
              <a:gd name="T43" fmla="*/ 746 h 3760"/>
              <a:gd name="T44" fmla="*/ 2141 w 3760"/>
              <a:gd name="T45" fmla="*/ 782 h 3760"/>
              <a:gd name="T46" fmla="*/ 1830 w 3760"/>
              <a:gd name="T47" fmla="*/ 1155 h 3760"/>
              <a:gd name="T48" fmla="*/ 1852 w 3760"/>
              <a:gd name="T49" fmla="*/ 1227 h 3760"/>
              <a:gd name="T50" fmla="*/ 1914 w 3760"/>
              <a:gd name="T51" fmla="*/ 1317 h 3760"/>
              <a:gd name="T52" fmla="*/ 1917 w 3760"/>
              <a:gd name="T53" fmla="*/ 1397 h 3760"/>
              <a:gd name="T54" fmla="*/ 2161 w 3760"/>
              <a:gd name="T55" fmla="*/ 1936 h 3760"/>
              <a:gd name="T56" fmla="*/ 2117 w 3760"/>
              <a:gd name="T57" fmla="*/ 2004 h 3760"/>
              <a:gd name="T58" fmla="*/ 2091 w 3760"/>
              <a:gd name="T59" fmla="*/ 2081 h 3760"/>
              <a:gd name="T60" fmla="*/ 2097 w 3760"/>
              <a:gd name="T61" fmla="*/ 2220 h 3760"/>
              <a:gd name="T62" fmla="*/ 2135 w 3760"/>
              <a:gd name="T63" fmla="*/ 2310 h 3760"/>
              <a:gd name="T64" fmla="*/ 1596 w 3760"/>
              <a:gd name="T65" fmla="*/ 2346 h 3760"/>
              <a:gd name="T66" fmla="*/ 1484 w 3760"/>
              <a:gd name="T67" fmla="*/ 2346 h 3760"/>
              <a:gd name="T68" fmla="*/ 1280 w 3760"/>
              <a:gd name="T69" fmla="*/ 3649 h 3760"/>
              <a:gd name="T70" fmla="*/ 633 w 3760"/>
              <a:gd name="T71" fmla="*/ 2346 h 3760"/>
              <a:gd name="T72" fmla="*/ 3183 w 3760"/>
              <a:gd name="T73" fmla="*/ 782 h 3760"/>
              <a:gd name="T74" fmla="*/ 2257 w 3760"/>
              <a:gd name="T75" fmla="*/ 432 h 3760"/>
              <a:gd name="T76" fmla="*/ 3388 w 3760"/>
              <a:gd name="T77" fmla="*/ 577 h 3760"/>
              <a:gd name="T78" fmla="*/ 3648 w 3760"/>
              <a:gd name="T79" fmla="*/ 1098 h 3760"/>
              <a:gd name="T80" fmla="*/ 2141 w 3760"/>
              <a:gd name="T81" fmla="*/ 1303 h 3760"/>
              <a:gd name="T82" fmla="*/ 2141 w 3760"/>
              <a:gd name="T83" fmla="*/ 894 h 3760"/>
              <a:gd name="T84" fmla="*/ 3444 w 3760"/>
              <a:gd name="T85" fmla="*/ 894 h 3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0" h="3760">
                <a:moveTo>
                  <a:pt x="3667" y="1321"/>
                </a:moveTo>
                <a:cubicBezTo>
                  <a:pt x="3727" y="1262"/>
                  <a:pt x="3760" y="1182"/>
                  <a:pt x="3760" y="1098"/>
                </a:cubicBezTo>
                <a:cubicBezTo>
                  <a:pt x="3760" y="924"/>
                  <a:pt x="3618" y="782"/>
                  <a:pt x="3444" y="782"/>
                </a:cubicBezTo>
                <a:cubicBezTo>
                  <a:pt x="3422" y="782"/>
                  <a:pt x="3422" y="782"/>
                  <a:pt x="3422" y="782"/>
                </a:cubicBezTo>
                <a:cubicBezTo>
                  <a:pt x="3471" y="725"/>
                  <a:pt x="3500" y="653"/>
                  <a:pt x="3500" y="577"/>
                </a:cubicBezTo>
                <a:cubicBezTo>
                  <a:pt x="3500" y="403"/>
                  <a:pt x="3358" y="260"/>
                  <a:pt x="3183" y="260"/>
                </a:cubicBezTo>
                <a:cubicBezTo>
                  <a:pt x="2401" y="260"/>
                  <a:pt x="2401" y="260"/>
                  <a:pt x="2401" y="260"/>
                </a:cubicBezTo>
                <a:cubicBezTo>
                  <a:pt x="633" y="260"/>
                  <a:pt x="633" y="260"/>
                  <a:pt x="633" y="260"/>
                </a:cubicBezTo>
                <a:cubicBezTo>
                  <a:pt x="633" y="0"/>
                  <a:pt x="633" y="0"/>
                  <a:pt x="63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18"/>
                  <a:pt x="0" y="2718"/>
                  <a:pt x="0" y="2718"/>
                </a:cubicBezTo>
                <a:cubicBezTo>
                  <a:pt x="633" y="2718"/>
                  <a:pt x="633" y="2718"/>
                  <a:pt x="633" y="2718"/>
                </a:cubicBezTo>
                <a:cubicBezTo>
                  <a:pt x="633" y="2457"/>
                  <a:pt x="633" y="2457"/>
                  <a:pt x="633" y="2457"/>
                </a:cubicBezTo>
                <a:cubicBezTo>
                  <a:pt x="963" y="2457"/>
                  <a:pt x="963" y="2457"/>
                  <a:pt x="963" y="2457"/>
                </a:cubicBezTo>
                <a:cubicBezTo>
                  <a:pt x="963" y="3760"/>
                  <a:pt x="963" y="3760"/>
                  <a:pt x="963" y="3760"/>
                </a:cubicBezTo>
                <a:cubicBezTo>
                  <a:pt x="1280" y="3760"/>
                  <a:pt x="1280" y="3760"/>
                  <a:pt x="1280" y="3760"/>
                </a:cubicBezTo>
                <a:cubicBezTo>
                  <a:pt x="1454" y="3760"/>
                  <a:pt x="1596" y="3618"/>
                  <a:pt x="1596" y="3443"/>
                </a:cubicBezTo>
                <a:cubicBezTo>
                  <a:pt x="1596" y="2662"/>
                  <a:pt x="1596" y="2662"/>
                  <a:pt x="1596" y="2662"/>
                </a:cubicBezTo>
                <a:cubicBezTo>
                  <a:pt x="1596" y="2457"/>
                  <a:pt x="1596" y="2457"/>
                  <a:pt x="1596" y="2457"/>
                </a:cubicBezTo>
                <a:cubicBezTo>
                  <a:pt x="2401" y="2457"/>
                  <a:pt x="2401" y="2457"/>
                  <a:pt x="2401" y="2457"/>
                </a:cubicBezTo>
                <a:cubicBezTo>
                  <a:pt x="3273" y="2457"/>
                  <a:pt x="3273" y="2457"/>
                  <a:pt x="3273" y="2457"/>
                </a:cubicBezTo>
                <a:cubicBezTo>
                  <a:pt x="3358" y="2457"/>
                  <a:pt x="3437" y="2424"/>
                  <a:pt x="3497" y="2364"/>
                </a:cubicBezTo>
                <a:cubicBezTo>
                  <a:pt x="3556" y="2304"/>
                  <a:pt x="3589" y="2225"/>
                  <a:pt x="3589" y="2140"/>
                </a:cubicBezTo>
                <a:cubicBezTo>
                  <a:pt x="3589" y="2059"/>
                  <a:pt x="3558" y="1986"/>
                  <a:pt x="3507" y="1929"/>
                </a:cubicBezTo>
                <a:cubicBezTo>
                  <a:pt x="3567" y="1917"/>
                  <a:pt x="3623" y="1888"/>
                  <a:pt x="3667" y="1843"/>
                </a:cubicBezTo>
                <a:cubicBezTo>
                  <a:pt x="3727" y="1783"/>
                  <a:pt x="3760" y="1704"/>
                  <a:pt x="3760" y="1620"/>
                </a:cubicBezTo>
                <a:cubicBezTo>
                  <a:pt x="3760" y="1511"/>
                  <a:pt x="3705" y="1416"/>
                  <a:pt x="3622" y="1358"/>
                </a:cubicBezTo>
                <a:cubicBezTo>
                  <a:pt x="3638" y="1348"/>
                  <a:pt x="3653" y="1335"/>
                  <a:pt x="3667" y="1321"/>
                </a:cubicBezTo>
                <a:close/>
                <a:moveTo>
                  <a:pt x="521" y="2606"/>
                </a:moveTo>
                <a:cubicBezTo>
                  <a:pt x="112" y="2606"/>
                  <a:pt x="112" y="2606"/>
                  <a:pt x="112" y="2606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521" y="112"/>
                  <a:pt x="521" y="112"/>
                  <a:pt x="521" y="112"/>
                </a:cubicBezTo>
                <a:lnTo>
                  <a:pt x="521" y="2606"/>
                </a:lnTo>
                <a:close/>
                <a:moveTo>
                  <a:pt x="3588" y="1764"/>
                </a:moveTo>
                <a:cubicBezTo>
                  <a:pt x="3550" y="1803"/>
                  <a:pt x="3498" y="1824"/>
                  <a:pt x="3444" y="1824"/>
                </a:cubicBezTo>
                <a:cubicBezTo>
                  <a:pt x="3273" y="1824"/>
                  <a:pt x="3273" y="1824"/>
                  <a:pt x="3273" y="1824"/>
                </a:cubicBezTo>
                <a:cubicBezTo>
                  <a:pt x="2401" y="1824"/>
                  <a:pt x="2401" y="1824"/>
                  <a:pt x="2401" y="1824"/>
                </a:cubicBezTo>
                <a:cubicBezTo>
                  <a:pt x="2141" y="1824"/>
                  <a:pt x="2141" y="1824"/>
                  <a:pt x="2141" y="1824"/>
                </a:cubicBezTo>
                <a:cubicBezTo>
                  <a:pt x="2028" y="1824"/>
                  <a:pt x="1936" y="1733"/>
                  <a:pt x="1936" y="1620"/>
                </a:cubicBezTo>
                <a:cubicBezTo>
                  <a:pt x="1936" y="1565"/>
                  <a:pt x="1957" y="1514"/>
                  <a:pt x="1996" y="1476"/>
                </a:cubicBezTo>
                <a:cubicBezTo>
                  <a:pt x="2035" y="1436"/>
                  <a:pt x="2087" y="1414"/>
                  <a:pt x="2141" y="1414"/>
                </a:cubicBezTo>
                <a:cubicBezTo>
                  <a:pt x="3444" y="1414"/>
                  <a:pt x="3444" y="1414"/>
                  <a:pt x="3444" y="1414"/>
                </a:cubicBezTo>
                <a:cubicBezTo>
                  <a:pt x="3557" y="1414"/>
                  <a:pt x="3648" y="1506"/>
                  <a:pt x="3648" y="1620"/>
                </a:cubicBezTo>
                <a:cubicBezTo>
                  <a:pt x="3648" y="1674"/>
                  <a:pt x="3627" y="1725"/>
                  <a:pt x="3588" y="1764"/>
                </a:cubicBezTo>
                <a:close/>
                <a:moveTo>
                  <a:pt x="2401" y="2346"/>
                </a:moveTo>
                <a:cubicBezTo>
                  <a:pt x="2289" y="2346"/>
                  <a:pt x="2197" y="2254"/>
                  <a:pt x="2197" y="2140"/>
                </a:cubicBezTo>
                <a:cubicBezTo>
                  <a:pt x="2197" y="2086"/>
                  <a:pt x="2218" y="2035"/>
                  <a:pt x="2257" y="1996"/>
                </a:cubicBezTo>
                <a:cubicBezTo>
                  <a:pt x="2296" y="1957"/>
                  <a:pt x="2347" y="1936"/>
                  <a:pt x="2401" y="1936"/>
                </a:cubicBezTo>
                <a:cubicBezTo>
                  <a:pt x="3273" y="1936"/>
                  <a:pt x="3273" y="1936"/>
                  <a:pt x="3273" y="1936"/>
                </a:cubicBezTo>
                <a:cubicBezTo>
                  <a:pt x="3386" y="1936"/>
                  <a:pt x="3478" y="2028"/>
                  <a:pt x="3478" y="2140"/>
                </a:cubicBezTo>
                <a:cubicBezTo>
                  <a:pt x="3478" y="2195"/>
                  <a:pt x="3457" y="2246"/>
                  <a:pt x="3418" y="2285"/>
                </a:cubicBezTo>
                <a:cubicBezTo>
                  <a:pt x="3379" y="2324"/>
                  <a:pt x="3328" y="2346"/>
                  <a:pt x="3273" y="2346"/>
                </a:cubicBezTo>
                <a:lnTo>
                  <a:pt x="2401" y="2346"/>
                </a:lnTo>
                <a:close/>
                <a:moveTo>
                  <a:pt x="2161" y="372"/>
                </a:moveTo>
                <a:cubicBezTo>
                  <a:pt x="2156" y="377"/>
                  <a:pt x="2153" y="384"/>
                  <a:pt x="2149" y="390"/>
                </a:cubicBezTo>
                <a:cubicBezTo>
                  <a:pt x="2144" y="396"/>
                  <a:pt x="2139" y="403"/>
                  <a:pt x="2134" y="410"/>
                </a:cubicBezTo>
                <a:cubicBezTo>
                  <a:pt x="2128" y="420"/>
                  <a:pt x="2123" y="431"/>
                  <a:pt x="2117" y="441"/>
                </a:cubicBezTo>
                <a:cubicBezTo>
                  <a:pt x="2114" y="448"/>
                  <a:pt x="2110" y="455"/>
                  <a:pt x="2108" y="462"/>
                </a:cubicBezTo>
                <a:cubicBezTo>
                  <a:pt x="2103" y="474"/>
                  <a:pt x="2099" y="487"/>
                  <a:pt x="2096" y="500"/>
                </a:cubicBezTo>
                <a:cubicBezTo>
                  <a:pt x="2095" y="506"/>
                  <a:pt x="2092" y="512"/>
                  <a:pt x="2091" y="518"/>
                </a:cubicBezTo>
                <a:cubicBezTo>
                  <a:pt x="2087" y="538"/>
                  <a:pt x="2085" y="557"/>
                  <a:pt x="2085" y="577"/>
                </a:cubicBezTo>
                <a:cubicBezTo>
                  <a:pt x="2085" y="598"/>
                  <a:pt x="2088" y="618"/>
                  <a:pt x="2091" y="638"/>
                </a:cubicBezTo>
                <a:cubicBezTo>
                  <a:pt x="2093" y="644"/>
                  <a:pt x="2095" y="651"/>
                  <a:pt x="2097" y="657"/>
                </a:cubicBezTo>
                <a:cubicBezTo>
                  <a:pt x="2100" y="670"/>
                  <a:pt x="2104" y="682"/>
                  <a:pt x="2108" y="695"/>
                </a:cubicBezTo>
                <a:cubicBezTo>
                  <a:pt x="2111" y="702"/>
                  <a:pt x="2115" y="708"/>
                  <a:pt x="2118" y="715"/>
                </a:cubicBezTo>
                <a:cubicBezTo>
                  <a:pt x="2124" y="726"/>
                  <a:pt x="2129" y="736"/>
                  <a:pt x="2135" y="746"/>
                </a:cubicBezTo>
                <a:cubicBezTo>
                  <a:pt x="2140" y="753"/>
                  <a:pt x="2144" y="759"/>
                  <a:pt x="2149" y="766"/>
                </a:cubicBezTo>
                <a:cubicBezTo>
                  <a:pt x="2153" y="771"/>
                  <a:pt x="2156" y="777"/>
                  <a:pt x="2161" y="782"/>
                </a:cubicBezTo>
                <a:cubicBezTo>
                  <a:pt x="2141" y="782"/>
                  <a:pt x="2141" y="782"/>
                  <a:pt x="2141" y="782"/>
                </a:cubicBezTo>
                <a:cubicBezTo>
                  <a:pt x="2057" y="782"/>
                  <a:pt x="1977" y="815"/>
                  <a:pt x="1918" y="875"/>
                </a:cubicBezTo>
                <a:cubicBezTo>
                  <a:pt x="1858" y="934"/>
                  <a:pt x="1824" y="1013"/>
                  <a:pt x="1824" y="1098"/>
                </a:cubicBezTo>
                <a:cubicBezTo>
                  <a:pt x="1824" y="1118"/>
                  <a:pt x="1827" y="1137"/>
                  <a:pt x="1830" y="1155"/>
                </a:cubicBezTo>
                <a:cubicBezTo>
                  <a:pt x="1831" y="1159"/>
                  <a:pt x="1831" y="1163"/>
                  <a:pt x="1832" y="1167"/>
                </a:cubicBezTo>
                <a:cubicBezTo>
                  <a:pt x="1836" y="1184"/>
                  <a:pt x="1841" y="1202"/>
                  <a:pt x="1848" y="1218"/>
                </a:cubicBezTo>
                <a:cubicBezTo>
                  <a:pt x="1849" y="1221"/>
                  <a:pt x="1851" y="1224"/>
                  <a:pt x="1852" y="1227"/>
                </a:cubicBezTo>
                <a:cubicBezTo>
                  <a:pt x="1859" y="1242"/>
                  <a:pt x="1867" y="1256"/>
                  <a:pt x="1876" y="1270"/>
                </a:cubicBezTo>
                <a:cubicBezTo>
                  <a:pt x="1877" y="1272"/>
                  <a:pt x="1878" y="1274"/>
                  <a:pt x="1880" y="1277"/>
                </a:cubicBezTo>
                <a:cubicBezTo>
                  <a:pt x="1890" y="1291"/>
                  <a:pt x="1901" y="1305"/>
                  <a:pt x="1914" y="1317"/>
                </a:cubicBezTo>
                <a:cubicBezTo>
                  <a:pt x="1916" y="1320"/>
                  <a:pt x="1919" y="1323"/>
                  <a:pt x="1922" y="1326"/>
                </a:cubicBezTo>
                <a:cubicBezTo>
                  <a:pt x="1934" y="1338"/>
                  <a:pt x="1948" y="1349"/>
                  <a:pt x="1962" y="1359"/>
                </a:cubicBezTo>
                <a:cubicBezTo>
                  <a:pt x="1946" y="1370"/>
                  <a:pt x="1931" y="1383"/>
                  <a:pt x="1917" y="1397"/>
                </a:cubicBezTo>
                <a:cubicBezTo>
                  <a:pt x="1858" y="1456"/>
                  <a:pt x="1824" y="1535"/>
                  <a:pt x="1824" y="1620"/>
                </a:cubicBezTo>
                <a:cubicBezTo>
                  <a:pt x="1824" y="1794"/>
                  <a:pt x="1966" y="1936"/>
                  <a:pt x="2141" y="1936"/>
                </a:cubicBezTo>
                <a:cubicBezTo>
                  <a:pt x="2161" y="1936"/>
                  <a:pt x="2161" y="1936"/>
                  <a:pt x="2161" y="1936"/>
                </a:cubicBezTo>
                <a:cubicBezTo>
                  <a:pt x="2156" y="1941"/>
                  <a:pt x="2153" y="1947"/>
                  <a:pt x="2149" y="1953"/>
                </a:cubicBezTo>
                <a:cubicBezTo>
                  <a:pt x="2144" y="1960"/>
                  <a:pt x="2139" y="1966"/>
                  <a:pt x="2134" y="1973"/>
                </a:cubicBezTo>
                <a:cubicBezTo>
                  <a:pt x="2128" y="1983"/>
                  <a:pt x="2123" y="1994"/>
                  <a:pt x="2117" y="2004"/>
                </a:cubicBezTo>
                <a:cubicBezTo>
                  <a:pt x="2114" y="2011"/>
                  <a:pt x="2110" y="2018"/>
                  <a:pt x="2108" y="2025"/>
                </a:cubicBezTo>
                <a:cubicBezTo>
                  <a:pt x="2103" y="2037"/>
                  <a:pt x="2099" y="2050"/>
                  <a:pt x="2096" y="2063"/>
                </a:cubicBezTo>
                <a:cubicBezTo>
                  <a:pt x="2095" y="2069"/>
                  <a:pt x="2092" y="2075"/>
                  <a:pt x="2091" y="2081"/>
                </a:cubicBezTo>
                <a:cubicBezTo>
                  <a:pt x="2087" y="2101"/>
                  <a:pt x="2085" y="2120"/>
                  <a:pt x="2085" y="2140"/>
                </a:cubicBezTo>
                <a:cubicBezTo>
                  <a:pt x="2085" y="2161"/>
                  <a:pt x="2088" y="2182"/>
                  <a:pt x="2091" y="2201"/>
                </a:cubicBezTo>
                <a:cubicBezTo>
                  <a:pt x="2093" y="2208"/>
                  <a:pt x="2095" y="2214"/>
                  <a:pt x="2097" y="2220"/>
                </a:cubicBezTo>
                <a:cubicBezTo>
                  <a:pt x="2100" y="2233"/>
                  <a:pt x="2104" y="2246"/>
                  <a:pt x="2108" y="2258"/>
                </a:cubicBezTo>
                <a:cubicBezTo>
                  <a:pt x="2111" y="2265"/>
                  <a:pt x="2115" y="2272"/>
                  <a:pt x="2118" y="2279"/>
                </a:cubicBezTo>
                <a:cubicBezTo>
                  <a:pt x="2124" y="2290"/>
                  <a:pt x="2129" y="2300"/>
                  <a:pt x="2135" y="2310"/>
                </a:cubicBezTo>
                <a:cubicBezTo>
                  <a:pt x="2140" y="2317"/>
                  <a:pt x="2144" y="2323"/>
                  <a:pt x="2149" y="2330"/>
                </a:cubicBezTo>
                <a:cubicBezTo>
                  <a:pt x="2153" y="2335"/>
                  <a:pt x="2157" y="2341"/>
                  <a:pt x="2161" y="2346"/>
                </a:cubicBezTo>
                <a:cubicBezTo>
                  <a:pt x="1596" y="2346"/>
                  <a:pt x="1596" y="2346"/>
                  <a:pt x="1596" y="2346"/>
                </a:cubicBezTo>
                <a:cubicBezTo>
                  <a:pt x="1596" y="1677"/>
                  <a:pt x="1596" y="1677"/>
                  <a:pt x="1596" y="1677"/>
                </a:cubicBezTo>
                <a:cubicBezTo>
                  <a:pt x="1484" y="1677"/>
                  <a:pt x="1484" y="1677"/>
                  <a:pt x="1484" y="1677"/>
                </a:cubicBezTo>
                <a:cubicBezTo>
                  <a:pt x="1484" y="2346"/>
                  <a:pt x="1484" y="2346"/>
                  <a:pt x="1484" y="2346"/>
                </a:cubicBezTo>
                <a:cubicBezTo>
                  <a:pt x="1484" y="2662"/>
                  <a:pt x="1484" y="2662"/>
                  <a:pt x="1484" y="2662"/>
                </a:cubicBezTo>
                <a:cubicBezTo>
                  <a:pt x="1484" y="3443"/>
                  <a:pt x="1484" y="3443"/>
                  <a:pt x="1484" y="3443"/>
                </a:cubicBezTo>
                <a:cubicBezTo>
                  <a:pt x="1484" y="3556"/>
                  <a:pt x="1392" y="3649"/>
                  <a:pt x="1280" y="3649"/>
                </a:cubicBezTo>
                <a:cubicBezTo>
                  <a:pt x="1074" y="3649"/>
                  <a:pt x="1074" y="3649"/>
                  <a:pt x="1074" y="3649"/>
                </a:cubicBezTo>
                <a:cubicBezTo>
                  <a:pt x="1074" y="2346"/>
                  <a:pt x="1074" y="2346"/>
                  <a:pt x="1074" y="2346"/>
                </a:cubicBezTo>
                <a:cubicBezTo>
                  <a:pt x="633" y="2346"/>
                  <a:pt x="633" y="2346"/>
                  <a:pt x="633" y="2346"/>
                </a:cubicBezTo>
                <a:cubicBezTo>
                  <a:pt x="633" y="372"/>
                  <a:pt x="633" y="372"/>
                  <a:pt x="633" y="372"/>
                </a:cubicBezTo>
                <a:lnTo>
                  <a:pt x="2161" y="372"/>
                </a:lnTo>
                <a:close/>
                <a:moveTo>
                  <a:pt x="3183" y="782"/>
                </a:moveTo>
                <a:cubicBezTo>
                  <a:pt x="2401" y="782"/>
                  <a:pt x="2401" y="782"/>
                  <a:pt x="2401" y="782"/>
                </a:cubicBezTo>
                <a:cubicBezTo>
                  <a:pt x="2289" y="782"/>
                  <a:pt x="2197" y="690"/>
                  <a:pt x="2197" y="577"/>
                </a:cubicBezTo>
                <a:cubicBezTo>
                  <a:pt x="2197" y="523"/>
                  <a:pt x="2218" y="471"/>
                  <a:pt x="2257" y="432"/>
                </a:cubicBezTo>
                <a:cubicBezTo>
                  <a:pt x="2296" y="393"/>
                  <a:pt x="2347" y="372"/>
                  <a:pt x="2401" y="372"/>
                </a:cubicBezTo>
                <a:cubicBezTo>
                  <a:pt x="3183" y="372"/>
                  <a:pt x="3183" y="372"/>
                  <a:pt x="3183" y="372"/>
                </a:cubicBezTo>
                <a:cubicBezTo>
                  <a:pt x="3296" y="372"/>
                  <a:pt x="3388" y="464"/>
                  <a:pt x="3388" y="577"/>
                </a:cubicBezTo>
                <a:cubicBezTo>
                  <a:pt x="3388" y="632"/>
                  <a:pt x="3367" y="683"/>
                  <a:pt x="3328" y="722"/>
                </a:cubicBezTo>
                <a:cubicBezTo>
                  <a:pt x="3289" y="761"/>
                  <a:pt x="3238" y="782"/>
                  <a:pt x="3183" y="782"/>
                </a:cubicBezTo>
                <a:close/>
                <a:moveTo>
                  <a:pt x="3648" y="1098"/>
                </a:moveTo>
                <a:cubicBezTo>
                  <a:pt x="3648" y="1153"/>
                  <a:pt x="3627" y="1204"/>
                  <a:pt x="3588" y="1243"/>
                </a:cubicBezTo>
                <a:cubicBezTo>
                  <a:pt x="3550" y="1281"/>
                  <a:pt x="3498" y="1303"/>
                  <a:pt x="3444" y="1303"/>
                </a:cubicBezTo>
                <a:cubicBezTo>
                  <a:pt x="2141" y="1303"/>
                  <a:pt x="2141" y="1303"/>
                  <a:pt x="2141" y="1303"/>
                </a:cubicBezTo>
                <a:cubicBezTo>
                  <a:pt x="2028" y="1303"/>
                  <a:pt x="1936" y="1211"/>
                  <a:pt x="1936" y="1098"/>
                </a:cubicBezTo>
                <a:cubicBezTo>
                  <a:pt x="1936" y="1044"/>
                  <a:pt x="1957" y="992"/>
                  <a:pt x="1996" y="954"/>
                </a:cubicBezTo>
                <a:cubicBezTo>
                  <a:pt x="2035" y="915"/>
                  <a:pt x="2087" y="894"/>
                  <a:pt x="2141" y="894"/>
                </a:cubicBezTo>
                <a:cubicBezTo>
                  <a:pt x="2401" y="894"/>
                  <a:pt x="2401" y="894"/>
                  <a:pt x="2401" y="894"/>
                </a:cubicBezTo>
                <a:cubicBezTo>
                  <a:pt x="3183" y="894"/>
                  <a:pt x="3183" y="894"/>
                  <a:pt x="3183" y="894"/>
                </a:cubicBezTo>
                <a:cubicBezTo>
                  <a:pt x="3444" y="894"/>
                  <a:pt x="3444" y="894"/>
                  <a:pt x="3444" y="894"/>
                </a:cubicBezTo>
                <a:cubicBezTo>
                  <a:pt x="3557" y="894"/>
                  <a:pt x="3648" y="985"/>
                  <a:pt x="3648" y="109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3C6AB5E8-87DC-4646-AFD7-BFC5C668D6EA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15088316" y="4274371"/>
            <a:ext cx="917602" cy="742458"/>
          </a:xfrm>
          <a:custGeom>
            <a:avLst/>
            <a:gdLst>
              <a:gd name="T0" fmla="*/ 2765 w 2765"/>
              <a:gd name="T1" fmla="*/ 518 h 2235"/>
              <a:gd name="T2" fmla="*/ 2088 w 2765"/>
              <a:gd name="T3" fmla="*/ 209 h 2235"/>
              <a:gd name="T4" fmla="*/ 2475 w 2765"/>
              <a:gd name="T5" fmla="*/ 147 h 2235"/>
              <a:gd name="T6" fmla="*/ 1506 w 2765"/>
              <a:gd name="T7" fmla="*/ 730 h 2235"/>
              <a:gd name="T8" fmla="*/ 1300 w 2765"/>
              <a:gd name="T9" fmla="*/ 318 h 2235"/>
              <a:gd name="T10" fmla="*/ 1300 w 2765"/>
              <a:gd name="T11" fmla="*/ 834 h 2235"/>
              <a:gd name="T12" fmla="*/ 1027 w 2765"/>
              <a:gd name="T13" fmla="*/ 1622 h 2235"/>
              <a:gd name="T14" fmla="*/ 653 w 2765"/>
              <a:gd name="T15" fmla="*/ 988 h 2235"/>
              <a:gd name="T16" fmla="*/ 136 w 2765"/>
              <a:gd name="T17" fmla="*/ 988 h 2235"/>
              <a:gd name="T18" fmla="*/ 424 w 2765"/>
              <a:gd name="T19" fmla="*/ 1243 h 2235"/>
              <a:gd name="T20" fmla="*/ 33 w 2765"/>
              <a:gd name="T21" fmla="*/ 2231 h 2235"/>
              <a:gd name="T22" fmla="*/ 93 w 2765"/>
              <a:gd name="T23" fmla="*/ 2208 h 2235"/>
              <a:gd name="T24" fmla="*/ 972 w 2765"/>
              <a:gd name="T25" fmla="*/ 1696 h 2235"/>
              <a:gd name="T26" fmla="*/ 1145 w 2765"/>
              <a:gd name="T27" fmla="*/ 2144 h 2235"/>
              <a:gd name="T28" fmla="*/ 1145 w 2765"/>
              <a:gd name="T29" fmla="*/ 1628 h 2235"/>
              <a:gd name="T30" fmla="*/ 1460 w 2765"/>
              <a:gd name="T31" fmla="*/ 809 h 2235"/>
              <a:gd name="T32" fmla="*/ 1918 w 2765"/>
              <a:gd name="T33" fmla="*/ 1348 h 2235"/>
              <a:gd name="T34" fmla="*/ 2434 w 2765"/>
              <a:gd name="T35" fmla="*/ 1348 h 2235"/>
              <a:gd name="T36" fmla="*/ 2144 w 2765"/>
              <a:gd name="T37" fmla="*/ 1093 h 2235"/>
              <a:gd name="T38" fmla="*/ 2679 w 2765"/>
              <a:gd name="T39" fmla="*/ 547 h 2235"/>
              <a:gd name="T40" fmla="*/ 1145 w 2765"/>
              <a:gd name="T41" fmla="*/ 2053 h 2235"/>
              <a:gd name="T42" fmla="*/ 1063 w 2765"/>
              <a:gd name="T43" fmla="*/ 1741 h 2235"/>
              <a:gd name="T44" fmla="*/ 1145 w 2765"/>
              <a:gd name="T45" fmla="*/ 1719 h 2235"/>
              <a:gd name="T46" fmla="*/ 1133 w 2765"/>
              <a:gd name="T47" fmla="*/ 576 h 2235"/>
              <a:gd name="T48" fmla="*/ 1468 w 2765"/>
              <a:gd name="T49" fmla="*/ 576 h 2235"/>
              <a:gd name="T50" fmla="*/ 1133 w 2765"/>
              <a:gd name="T51" fmla="*/ 576 h 2235"/>
              <a:gd name="T52" fmla="*/ 395 w 2765"/>
              <a:gd name="T53" fmla="*/ 821 h 2235"/>
              <a:gd name="T54" fmla="*/ 491 w 2765"/>
              <a:gd name="T55" fmla="*/ 1124 h 2235"/>
              <a:gd name="T56" fmla="*/ 395 w 2765"/>
              <a:gd name="T57" fmla="*/ 1155 h 2235"/>
              <a:gd name="T58" fmla="*/ 2343 w 2765"/>
              <a:gd name="T59" fmla="*/ 1348 h 2235"/>
              <a:gd name="T60" fmla="*/ 2009 w 2765"/>
              <a:gd name="T61" fmla="*/ 1348 h 2235"/>
              <a:gd name="T62" fmla="*/ 2089 w 2765"/>
              <a:gd name="T63" fmla="*/ 1206 h 2235"/>
              <a:gd name="T64" fmla="*/ 2343 w 2765"/>
              <a:gd name="T65" fmla="*/ 1348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5" h="2235">
                <a:moveTo>
                  <a:pt x="2679" y="547"/>
                </a:moveTo>
                <a:cubicBezTo>
                  <a:pt x="2765" y="518"/>
                  <a:pt x="2765" y="518"/>
                  <a:pt x="2765" y="518"/>
                </a:cubicBezTo>
                <a:cubicBezTo>
                  <a:pt x="2593" y="0"/>
                  <a:pt x="2593" y="0"/>
                  <a:pt x="2593" y="0"/>
                </a:cubicBezTo>
                <a:cubicBezTo>
                  <a:pt x="2088" y="209"/>
                  <a:pt x="2088" y="209"/>
                  <a:pt x="2088" y="209"/>
                </a:cubicBezTo>
                <a:cubicBezTo>
                  <a:pt x="2123" y="293"/>
                  <a:pt x="2123" y="293"/>
                  <a:pt x="2123" y="293"/>
                </a:cubicBezTo>
                <a:cubicBezTo>
                  <a:pt x="2475" y="147"/>
                  <a:pt x="2475" y="147"/>
                  <a:pt x="2475" y="147"/>
                </a:cubicBezTo>
                <a:cubicBezTo>
                  <a:pt x="2037" y="1108"/>
                  <a:pt x="2037" y="1108"/>
                  <a:pt x="2037" y="1108"/>
                </a:cubicBezTo>
                <a:cubicBezTo>
                  <a:pt x="1506" y="730"/>
                  <a:pt x="1506" y="730"/>
                  <a:pt x="1506" y="730"/>
                </a:cubicBezTo>
                <a:cubicBezTo>
                  <a:pt x="1539" y="687"/>
                  <a:pt x="1559" y="634"/>
                  <a:pt x="1559" y="576"/>
                </a:cubicBezTo>
                <a:cubicBezTo>
                  <a:pt x="1559" y="433"/>
                  <a:pt x="1443" y="318"/>
                  <a:pt x="1300" y="318"/>
                </a:cubicBezTo>
                <a:cubicBezTo>
                  <a:pt x="1158" y="318"/>
                  <a:pt x="1042" y="433"/>
                  <a:pt x="1042" y="576"/>
                </a:cubicBezTo>
                <a:cubicBezTo>
                  <a:pt x="1042" y="718"/>
                  <a:pt x="1158" y="834"/>
                  <a:pt x="1300" y="834"/>
                </a:cubicBezTo>
                <a:cubicBezTo>
                  <a:pt x="1318" y="834"/>
                  <a:pt x="1336" y="832"/>
                  <a:pt x="1353" y="829"/>
                </a:cubicBezTo>
                <a:cubicBezTo>
                  <a:pt x="1027" y="1622"/>
                  <a:pt x="1027" y="1622"/>
                  <a:pt x="1027" y="1622"/>
                </a:cubicBezTo>
                <a:cubicBezTo>
                  <a:pt x="578" y="1170"/>
                  <a:pt x="578" y="1170"/>
                  <a:pt x="578" y="1170"/>
                </a:cubicBezTo>
                <a:cubicBezTo>
                  <a:pt x="624" y="1123"/>
                  <a:pt x="653" y="1059"/>
                  <a:pt x="653" y="988"/>
                </a:cubicBezTo>
                <a:cubicBezTo>
                  <a:pt x="653" y="846"/>
                  <a:pt x="537" y="730"/>
                  <a:pt x="395" y="730"/>
                </a:cubicBezTo>
                <a:cubicBezTo>
                  <a:pt x="252" y="730"/>
                  <a:pt x="136" y="846"/>
                  <a:pt x="136" y="988"/>
                </a:cubicBezTo>
                <a:cubicBezTo>
                  <a:pt x="136" y="1131"/>
                  <a:pt x="252" y="1246"/>
                  <a:pt x="395" y="1246"/>
                </a:cubicBezTo>
                <a:cubicBezTo>
                  <a:pt x="405" y="1246"/>
                  <a:pt x="414" y="1245"/>
                  <a:pt x="424" y="1243"/>
                </a:cubicBezTo>
                <a:cubicBezTo>
                  <a:pt x="10" y="2171"/>
                  <a:pt x="10" y="2171"/>
                  <a:pt x="10" y="2171"/>
                </a:cubicBezTo>
                <a:cubicBezTo>
                  <a:pt x="0" y="2194"/>
                  <a:pt x="10" y="2220"/>
                  <a:pt x="33" y="2231"/>
                </a:cubicBezTo>
                <a:cubicBezTo>
                  <a:pt x="39" y="2233"/>
                  <a:pt x="46" y="2235"/>
                  <a:pt x="52" y="2235"/>
                </a:cubicBezTo>
                <a:cubicBezTo>
                  <a:pt x="69" y="2235"/>
                  <a:pt x="86" y="2225"/>
                  <a:pt x="93" y="2208"/>
                </a:cubicBezTo>
                <a:cubicBezTo>
                  <a:pt x="524" y="1244"/>
                  <a:pt x="524" y="1244"/>
                  <a:pt x="524" y="1244"/>
                </a:cubicBezTo>
                <a:cubicBezTo>
                  <a:pt x="972" y="1696"/>
                  <a:pt x="972" y="1696"/>
                  <a:pt x="972" y="1696"/>
                </a:cubicBezTo>
                <a:cubicBezTo>
                  <a:pt x="920" y="1743"/>
                  <a:pt x="887" y="1811"/>
                  <a:pt x="887" y="1886"/>
                </a:cubicBezTo>
                <a:cubicBezTo>
                  <a:pt x="887" y="2029"/>
                  <a:pt x="1003" y="2144"/>
                  <a:pt x="1145" y="2144"/>
                </a:cubicBezTo>
                <a:cubicBezTo>
                  <a:pt x="1287" y="2144"/>
                  <a:pt x="1403" y="2029"/>
                  <a:pt x="1403" y="1886"/>
                </a:cubicBezTo>
                <a:cubicBezTo>
                  <a:pt x="1403" y="1744"/>
                  <a:pt x="1287" y="1628"/>
                  <a:pt x="1145" y="1628"/>
                </a:cubicBezTo>
                <a:cubicBezTo>
                  <a:pt x="1137" y="1628"/>
                  <a:pt x="1129" y="1630"/>
                  <a:pt x="1121" y="1630"/>
                </a:cubicBezTo>
                <a:cubicBezTo>
                  <a:pt x="1460" y="809"/>
                  <a:pt x="1460" y="809"/>
                  <a:pt x="1460" y="809"/>
                </a:cubicBezTo>
                <a:cubicBezTo>
                  <a:pt x="1982" y="1180"/>
                  <a:pt x="1982" y="1180"/>
                  <a:pt x="1982" y="1180"/>
                </a:cubicBezTo>
                <a:cubicBezTo>
                  <a:pt x="1942" y="1225"/>
                  <a:pt x="1918" y="1284"/>
                  <a:pt x="1918" y="1348"/>
                </a:cubicBezTo>
                <a:cubicBezTo>
                  <a:pt x="1918" y="1490"/>
                  <a:pt x="2034" y="1606"/>
                  <a:pt x="2176" y="1606"/>
                </a:cubicBezTo>
                <a:cubicBezTo>
                  <a:pt x="2318" y="1606"/>
                  <a:pt x="2434" y="1490"/>
                  <a:pt x="2434" y="1348"/>
                </a:cubicBezTo>
                <a:cubicBezTo>
                  <a:pt x="2434" y="1206"/>
                  <a:pt x="2318" y="1090"/>
                  <a:pt x="2176" y="1090"/>
                </a:cubicBezTo>
                <a:cubicBezTo>
                  <a:pt x="2165" y="1090"/>
                  <a:pt x="2154" y="1092"/>
                  <a:pt x="2144" y="1093"/>
                </a:cubicBezTo>
                <a:cubicBezTo>
                  <a:pt x="2558" y="184"/>
                  <a:pt x="2558" y="184"/>
                  <a:pt x="2558" y="184"/>
                </a:cubicBezTo>
                <a:lnTo>
                  <a:pt x="2679" y="547"/>
                </a:lnTo>
                <a:close/>
                <a:moveTo>
                  <a:pt x="1312" y="1886"/>
                </a:moveTo>
                <a:cubicBezTo>
                  <a:pt x="1312" y="1978"/>
                  <a:pt x="1237" y="2053"/>
                  <a:pt x="1145" y="2053"/>
                </a:cubicBezTo>
                <a:cubicBezTo>
                  <a:pt x="1053" y="2053"/>
                  <a:pt x="978" y="1978"/>
                  <a:pt x="978" y="1886"/>
                </a:cubicBezTo>
                <a:cubicBezTo>
                  <a:pt x="978" y="1824"/>
                  <a:pt x="1013" y="1770"/>
                  <a:pt x="1063" y="1741"/>
                </a:cubicBezTo>
                <a:cubicBezTo>
                  <a:pt x="1066" y="1740"/>
                  <a:pt x="1070" y="1739"/>
                  <a:pt x="1072" y="1737"/>
                </a:cubicBezTo>
                <a:cubicBezTo>
                  <a:pt x="1094" y="1726"/>
                  <a:pt x="1119" y="1719"/>
                  <a:pt x="1145" y="1719"/>
                </a:cubicBezTo>
                <a:cubicBezTo>
                  <a:pt x="1237" y="1719"/>
                  <a:pt x="1312" y="1794"/>
                  <a:pt x="1312" y="1886"/>
                </a:cubicBezTo>
                <a:close/>
                <a:moveTo>
                  <a:pt x="1133" y="576"/>
                </a:moveTo>
                <a:cubicBezTo>
                  <a:pt x="1133" y="484"/>
                  <a:pt x="1208" y="409"/>
                  <a:pt x="1300" y="409"/>
                </a:cubicBezTo>
                <a:cubicBezTo>
                  <a:pt x="1393" y="409"/>
                  <a:pt x="1468" y="484"/>
                  <a:pt x="1468" y="576"/>
                </a:cubicBezTo>
                <a:cubicBezTo>
                  <a:pt x="1468" y="668"/>
                  <a:pt x="1393" y="743"/>
                  <a:pt x="1300" y="743"/>
                </a:cubicBezTo>
                <a:cubicBezTo>
                  <a:pt x="1208" y="743"/>
                  <a:pt x="1133" y="668"/>
                  <a:pt x="1133" y="576"/>
                </a:cubicBezTo>
                <a:close/>
                <a:moveTo>
                  <a:pt x="228" y="988"/>
                </a:moveTo>
                <a:cubicBezTo>
                  <a:pt x="228" y="896"/>
                  <a:pt x="302" y="821"/>
                  <a:pt x="395" y="821"/>
                </a:cubicBezTo>
                <a:cubicBezTo>
                  <a:pt x="487" y="821"/>
                  <a:pt x="562" y="896"/>
                  <a:pt x="562" y="988"/>
                </a:cubicBezTo>
                <a:cubicBezTo>
                  <a:pt x="562" y="1044"/>
                  <a:pt x="534" y="1094"/>
                  <a:pt x="491" y="1124"/>
                </a:cubicBezTo>
                <a:cubicBezTo>
                  <a:pt x="487" y="1126"/>
                  <a:pt x="482" y="1128"/>
                  <a:pt x="478" y="1132"/>
                </a:cubicBezTo>
                <a:cubicBezTo>
                  <a:pt x="454" y="1147"/>
                  <a:pt x="425" y="1155"/>
                  <a:pt x="395" y="1155"/>
                </a:cubicBezTo>
                <a:cubicBezTo>
                  <a:pt x="302" y="1155"/>
                  <a:pt x="228" y="1080"/>
                  <a:pt x="228" y="988"/>
                </a:cubicBezTo>
                <a:close/>
                <a:moveTo>
                  <a:pt x="2343" y="1348"/>
                </a:moveTo>
                <a:cubicBezTo>
                  <a:pt x="2343" y="1440"/>
                  <a:pt x="2268" y="1515"/>
                  <a:pt x="2176" y="1515"/>
                </a:cubicBezTo>
                <a:cubicBezTo>
                  <a:pt x="2084" y="1515"/>
                  <a:pt x="2009" y="1440"/>
                  <a:pt x="2009" y="1348"/>
                </a:cubicBezTo>
                <a:cubicBezTo>
                  <a:pt x="2009" y="1296"/>
                  <a:pt x="2033" y="1249"/>
                  <a:pt x="2071" y="1219"/>
                </a:cubicBezTo>
                <a:cubicBezTo>
                  <a:pt x="2078" y="1216"/>
                  <a:pt x="2084" y="1212"/>
                  <a:pt x="2089" y="1206"/>
                </a:cubicBezTo>
                <a:cubicBezTo>
                  <a:pt x="2115" y="1190"/>
                  <a:pt x="2144" y="1181"/>
                  <a:pt x="2176" y="1181"/>
                </a:cubicBezTo>
                <a:cubicBezTo>
                  <a:pt x="2268" y="1181"/>
                  <a:pt x="2343" y="1256"/>
                  <a:pt x="2343" y="13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8">
            <a:extLst>
              <a:ext uri="{FF2B5EF4-FFF2-40B4-BE49-F238E27FC236}">
                <a16:creationId xmlns:a16="http://schemas.microsoft.com/office/drawing/2014/main" id="{9CFD7595-C5EA-4E82-9F75-69C54B71ACD9}"/>
              </a:ext>
            </a:extLst>
          </p:cNvPr>
          <p:cNvSpPr>
            <a:spLocks noEditPoints="1"/>
          </p:cNvSpPr>
          <p:nvPr/>
        </p:nvSpPr>
        <p:spPr bwMode="auto">
          <a:xfrm>
            <a:off x="8352353" y="9548810"/>
            <a:ext cx="950398" cy="892516"/>
          </a:xfrm>
          <a:custGeom>
            <a:avLst/>
            <a:gdLst>
              <a:gd name="T0" fmla="*/ 2712 w 2736"/>
              <a:gd name="T1" fmla="*/ 2355 h 2570"/>
              <a:gd name="T2" fmla="*/ 1497 w 2736"/>
              <a:gd name="T3" fmla="*/ 77 h 2570"/>
              <a:gd name="T4" fmla="*/ 1368 w 2736"/>
              <a:gd name="T5" fmla="*/ 0 h 2570"/>
              <a:gd name="T6" fmla="*/ 1239 w 2736"/>
              <a:gd name="T7" fmla="*/ 77 h 2570"/>
              <a:gd name="T8" fmla="*/ 24 w 2736"/>
              <a:gd name="T9" fmla="*/ 2355 h 2570"/>
              <a:gd name="T10" fmla="*/ 28 w 2736"/>
              <a:gd name="T11" fmla="*/ 2499 h 2570"/>
              <a:gd name="T12" fmla="*/ 153 w 2736"/>
              <a:gd name="T13" fmla="*/ 2570 h 2570"/>
              <a:gd name="T14" fmla="*/ 2583 w 2736"/>
              <a:gd name="T15" fmla="*/ 2570 h 2570"/>
              <a:gd name="T16" fmla="*/ 2708 w 2736"/>
              <a:gd name="T17" fmla="*/ 2499 h 2570"/>
              <a:gd name="T18" fmla="*/ 2712 w 2736"/>
              <a:gd name="T19" fmla="*/ 2355 h 2570"/>
              <a:gd name="T20" fmla="*/ 2640 w 2736"/>
              <a:gd name="T21" fmla="*/ 2458 h 2570"/>
              <a:gd name="T22" fmla="*/ 2583 w 2736"/>
              <a:gd name="T23" fmla="*/ 2491 h 2570"/>
              <a:gd name="T24" fmla="*/ 153 w 2736"/>
              <a:gd name="T25" fmla="*/ 2491 h 2570"/>
              <a:gd name="T26" fmla="*/ 96 w 2736"/>
              <a:gd name="T27" fmla="*/ 2458 h 2570"/>
              <a:gd name="T28" fmla="*/ 94 w 2736"/>
              <a:gd name="T29" fmla="*/ 2393 h 2570"/>
              <a:gd name="T30" fmla="*/ 1309 w 2736"/>
              <a:gd name="T31" fmla="*/ 115 h 2570"/>
              <a:gd name="T32" fmla="*/ 1427 w 2736"/>
              <a:gd name="T33" fmla="*/ 115 h 2570"/>
              <a:gd name="T34" fmla="*/ 2642 w 2736"/>
              <a:gd name="T35" fmla="*/ 2393 h 2570"/>
              <a:gd name="T36" fmla="*/ 2640 w 2736"/>
              <a:gd name="T37" fmla="*/ 2458 h 2570"/>
              <a:gd name="T38" fmla="*/ 1409 w 2736"/>
              <a:gd name="T39" fmla="*/ 750 h 2570"/>
              <a:gd name="T40" fmla="*/ 1327 w 2736"/>
              <a:gd name="T41" fmla="*/ 750 h 2570"/>
              <a:gd name="T42" fmla="*/ 1241 w 2736"/>
              <a:gd name="T43" fmla="*/ 836 h 2570"/>
              <a:gd name="T44" fmla="*/ 1241 w 2736"/>
              <a:gd name="T45" fmla="*/ 1788 h 2570"/>
              <a:gd name="T46" fmla="*/ 1327 w 2736"/>
              <a:gd name="T47" fmla="*/ 1874 h 2570"/>
              <a:gd name="T48" fmla="*/ 1409 w 2736"/>
              <a:gd name="T49" fmla="*/ 1874 h 2570"/>
              <a:gd name="T50" fmla="*/ 1495 w 2736"/>
              <a:gd name="T51" fmla="*/ 1788 h 2570"/>
              <a:gd name="T52" fmla="*/ 1495 w 2736"/>
              <a:gd name="T53" fmla="*/ 836 h 2570"/>
              <a:gd name="T54" fmla="*/ 1409 w 2736"/>
              <a:gd name="T55" fmla="*/ 750 h 2570"/>
              <a:gd name="T56" fmla="*/ 1415 w 2736"/>
              <a:gd name="T57" fmla="*/ 1788 h 2570"/>
              <a:gd name="T58" fmla="*/ 1409 w 2736"/>
              <a:gd name="T59" fmla="*/ 1794 h 2570"/>
              <a:gd name="T60" fmla="*/ 1327 w 2736"/>
              <a:gd name="T61" fmla="*/ 1794 h 2570"/>
              <a:gd name="T62" fmla="*/ 1321 w 2736"/>
              <a:gd name="T63" fmla="*/ 1788 h 2570"/>
              <a:gd name="T64" fmla="*/ 1321 w 2736"/>
              <a:gd name="T65" fmla="*/ 836 h 2570"/>
              <a:gd name="T66" fmla="*/ 1327 w 2736"/>
              <a:gd name="T67" fmla="*/ 830 h 2570"/>
              <a:gd name="T68" fmla="*/ 1409 w 2736"/>
              <a:gd name="T69" fmla="*/ 830 h 2570"/>
              <a:gd name="T70" fmla="*/ 1415 w 2736"/>
              <a:gd name="T71" fmla="*/ 836 h 2570"/>
              <a:gd name="T72" fmla="*/ 1415 w 2736"/>
              <a:gd name="T73" fmla="*/ 1788 h 2570"/>
              <a:gd name="T74" fmla="*/ 1416 w 2736"/>
              <a:gd name="T75" fmla="*/ 1968 h 2570"/>
              <a:gd name="T76" fmla="*/ 1320 w 2736"/>
              <a:gd name="T77" fmla="*/ 1968 h 2570"/>
              <a:gd name="T78" fmla="*/ 1241 w 2736"/>
              <a:gd name="T79" fmla="*/ 2048 h 2570"/>
              <a:gd name="T80" fmla="*/ 1241 w 2736"/>
              <a:gd name="T81" fmla="*/ 2143 h 2570"/>
              <a:gd name="T82" fmla="*/ 1320 w 2736"/>
              <a:gd name="T83" fmla="*/ 2222 h 2570"/>
              <a:gd name="T84" fmla="*/ 1416 w 2736"/>
              <a:gd name="T85" fmla="*/ 2222 h 2570"/>
              <a:gd name="T86" fmla="*/ 1495 w 2736"/>
              <a:gd name="T87" fmla="*/ 2143 h 2570"/>
              <a:gd name="T88" fmla="*/ 1495 w 2736"/>
              <a:gd name="T89" fmla="*/ 2048 h 2570"/>
              <a:gd name="T90" fmla="*/ 1416 w 2736"/>
              <a:gd name="T91" fmla="*/ 1968 h 2570"/>
              <a:gd name="T92" fmla="*/ 1321 w 2736"/>
              <a:gd name="T93" fmla="*/ 2143 h 2570"/>
              <a:gd name="T94" fmla="*/ 1320 w 2736"/>
              <a:gd name="T95" fmla="*/ 2048 h 2570"/>
              <a:gd name="T96" fmla="*/ 1415 w 2736"/>
              <a:gd name="T97" fmla="*/ 2048 h 2570"/>
              <a:gd name="T98" fmla="*/ 1416 w 2736"/>
              <a:gd name="T99" fmla="*/ 2142 h 2570"/>
              <a:gd name="T100" fmla="*/ 1321 w 2736"/>
              <a:gd name="T101" fmla="*/ 2143 h 2570"/>
              <a:gd name="T102" fmla="*/ 1415 w 2736"/>
              <a:gd name="T103" fmla="*/ 2048 h 2570"/>
              <a:gd name="T104" fmla="*/ 1415 w 2736"/>
              <a:gd name="T105" fmla="*/ 2048 h 2570"/>
              <a:gd name="T106" fmla="*/ 1455 w 2736"/>
              <a:gd name="T107" fmla="*/ 2048 h 2570"/>
              <a:gd name="T108" fmla="*/ 1415 w 2736"/>
              <a:gd name="T109" fmla="*/ 2048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6" h="2570">
                <a:moveTo>
                  <a:pt x="2712" y="2355"/>
                </a:moveTo>
                <a:cubicBezTo>
                  <a:pt x="1497" y="77"/>
                  <a:pt x="1497" y="77"/>
                  <a:pt x="1497" y="77"/>
                </a:cubicBezTo>
                <a:cubicBezTo>
                  <a:pt x="1472" y="29"/>
                  <a:pt x="1422" y="0"/>
                  <a:pt x="1368" y="0"/>
                </a:cubicBezTo>
                <a:cubicBezTo>
                  <a:pt x="1314" y="0"/>
                  <a:pt x="1264" y="29"/>
                  <a:pt x="1239" y="77"/>
                </a:cubicBezTo>
                <a:cubicBezTo>
                  <a:pt x="24" y="2355"/>
                  <a:pt x="24" y="2355"/>
                  <a:pt x="24" y="2355"/>
                </a:cubicBezTo>
                <a:cubicBezTo>
                  <a:pt x="0" y="2401"/>
                  <a:pt x="1" y="2455"/>
                  <a:pt x="28" y="2499"/>
                </a:cubicBezTo>
                <a:cubicBezTo>
                  <a:pt x="54" y="2544"/>
                  <a:pt x="101" y="2570"/>
                  <a:pt x="153" y="2570"/>
                </a:cubicBezTo>
                <a:cubicBezTo>
                  <a:pt x="2583" y="2570"/>
                  <a:pt x="2583" y="2570"/>
                  <a:pt x="2583" y="2570"/>
                </a:cubicBezTo>
                <a:cubicBezTo>
                  <a:pt x="2635" y="2570"/>
                  <a:pt x="2682" y="2544"/>
                  <a:pt x="2708" y="2499"/>
                </a:cubicBezTo>
                <a:cubicBezTo>
                  <a:pt x="2735" y="2455"/>
                  <a:pt x="2736" y="2401"/>
                  <a:pt x="2712" y="2355"/>
                </a:cubicBezTo>
                <a:close/>
                <a:moveTo>
                  <a:pt x="2640" y="2458"/>
                </a:moveTo>
                <a:cubicBezTo>
                  <a:pt x="2628" y="2478"/>
                  <a:pt x="2607" y="2491"/>
                  <a:pt x="2583" y="2491"/>
                </a:cubicBezTo>
                <a:cubicBezTo>
                  <a:pt x="153" y="2491"/>
                  <a:pt x="153" y="2491"/>
                  <a:pt x="153" y="2491"/>
                </a:cubicBezTo>
                <a:cubicBezTo>
                  <a:pt x="129" y="2491"/>
                  <a:pt x="108" y="2478"/>
                  <a:pt x="96" y="2458"/>
                </a:cubicBezTo>
                <a:cubicBezTo>
                  <a:pt x="84" y="2438"/>
                  <a:pt x="83" y="2414"/>
                  <a:pt x="94" y="2393"/>
                </a:cubicBezTo>
                <a:cubicBezTo>
                  <a:pt x="1309" y="115"/>
                  <a:pt x="1309" y="115"/>
                  <a:pt x="1309" y="115"/>
                </a:cubicBezTo>
                <a:cubicBezTo>
                  <a:pt x="1333" y="70"/>
                  <a:pt x="1403" y="70"/>
                  <a:pt x="1427" y="115"/>
                </a:cubicBezTo>
                <a:cubicBezTo>
                  <a:pt x="2642" y="2393"/>
                  <a:pt x="2642" y="2393"/>
                  <a:pt x="2642" y="2393"/>
                </a:cubicBezTo>
                <a:cubicBezTo>
                  <a:pt x="2653" y="2414"/>
                  <a:pt x="2652" y="2438"/>
                  <a:pt x="2640" y="2458"/>
                </a:cubicBezTo>
                <a:close/>
                <a:moveTo>
                  <a:pt x="1409" y="750"/>
                </a:moveTo>
                <a:cubicBezTo>
                  <a:pt x="1327" y="750"/>
                  <a:pt x="1327" y="750"/>
                  <a:pt x="1327" y="750"/>
                </a:cubicBezTo>
                <a:cubicBezTo>
                  <a:pt x="1280" y="750"/>
                  <a:pt x="1241" y="789"/>
                  <a:pt x="1241" y="836"/>
                </a:cubicBezTo>
                <a:cubicBezTo>
                  <a:pt x="1241" y="1788"/>
                  <a:pt x="1241" y="1788"/>
                  <a:pt x="1241" y="1788"/>
                </a:cubicBezTo>
                <a:cubicBezTo>
                  <a:pt x="1241" y="1836"/>
                  <a:pt x="1280" y="1874"/>
                  <a:pt x="1327" y="1874"/>
                </a:cubicBezTo>
                <a:cubicBezTo>
                  <a:pt x="1409" y="1874"/>
                  <a:pt x="1409" y="1874"/>
                  <a:pt x="1409" y="1874"/>
                </a:cubicBezTo>
                <a:cubicBezTo>
                  <a:pt x="1456" y="1874"/>
                  <a:pt x="1495" y="1836"/>
                  <a:pt x="1495" y="1788"/>
                </a:cubicBezTo>
                <a:cubicBezTo>
                  <a:pt x="1495" y="836"/>
                  <a:pt x="1495" y="836"/>
                  <a:pt x="1495" y="836"/>
                </a:cubicBezTo>
                <a:cubicBezTo>
                  <a:pt x="1495" y="789"/>
                  <a:pt x="1456" y="750"/>
                  <a:pt x="1409" y="750"/>
                </a:cubicBezTo>
                <a:close/>
                <a:moveTo>
                  <a:pt x="1415" y="1788"/>
                </a:moveTo>
                <a:cubicBezTo>
                  <a:pt x="1415" y="1792"/>
                  <a:pt x="1412" y="1794"/>
                  <a:pt x="1409" y="1794"/>
                </a:cubicBezTo>
                <a:cubicBezTo>
                  <a:pt x="1327" y="1794"/>
                  <a:pt x="1327" y="1794"/>
                  <a:pt x="1327" y="1794"/>
                </a:cubicBezTo>
                <a:cubicBezTo>
                  <a:pt x="1324" y="1794"/>
                  <a:pt x="1321" y="1792"/>
                  <a:pt x="1321" y="1788"/>
                </a:cubicBezTo>
                <a:cubicBezTo>
                  <a:pt x="1321" y="836"/>
                  <a:pt x="1321" y="836"/>
                  <a:pt x="1321" y="836"/>
                </a:cubicBezTo>
                <a:cubicBezTo>
                  <a:pt x="1321" y="833"/>
                  <a:pt x="1324" y="830"/>
                  <a:pt x="1327" y="830"/>
                </a:cubicBezTo>
                <a:cubicBezTo>
                  <a:pt x="1409" y="830"/>
                  <a:pt x="1409" y="830"/>
                  <a:pt x="1409" y="830"/>
                </a:cubicBezTo>
                <a:cubicBezTo>
                  <a:pt x="1412" y="830"/>
                  <a:pt x="1415" y="833"/>
                  <a:pt x="1415" y="836"/>
                </a:cubicBezTo>
                <a:lnTo>
                  <a:pt x="1415" y="1788"/>
                </a:lnTo>
                <a:close/>
                <a:moveTo>
                  <a:pt x="1416" y="1968"/>
                </a:moveTo>
                <a:cubicBezTo>
                  <a:pt x="1320" y="1968"/>
                  <a:pt x="1320" y="1968"/>
                  <a:pt x="1320" y="1968"/>
                </a:cubicBezTo>
                <a:cubicBezTo>
                  <a:pt x="1277" y="1968"/>
                  <a:pt x="1241" y="2004"/>
                  <a:pt x="1241" y="2048"/>
                </a:cubicBezTo>
                <a:cubicBezTo>
                  <a:pt x="1241" y="2143"/>
                  <a:pt x="1241" y="2143"/>
                  <a:pt x="1241" y="2143"/>
                </a:cubicBezTo>
                <a:cubicBezTo>
                  <a:pt x="1241" y="2187"/>
                  <a:pt x="1277" y="2222"/>
                  <a:pt x="1320" y="2222"/>
                </a:cubicBezTo>
                <a:cubicBezTo>
                  <a:pt x="1416" y="2222"/>
                  <a:pt x="1416" y="2222"/>
                  <a:pt x="1416" y="2222"/>
                </a:cubicBezTo>
                <a:cubicBezTo>
                  <a:pt x="1459" y="2222"/>
                  <a:pt x="1495" y="2187"/>
                  <a:pt x="1495" y="2143"/>
                </a:cubicBezTo>
                <a:cubicBezTo>
                  <a:pt x="1495" y="2048"/>
                  <a:pt x="1495" y="2048"/>
                  <a:pt x="1495" y="2048"/>
                </a:cubicBezTo>
                <a:cubicBezTo>
                  <a:pt x="1495" y="2004"/>
                  <a:pt x="1459" y="1968"/>
                  <a:pt x="1416" y="1968"/>
                </a:cubicBezTo>
                <a:close/>
                <a:moveTo>
                  <a:pt x="1321" y="2143"/>
                </a:moveTo>
                <a:cubicBezTo>
                  <a:pt x="1320" y="2048"/>
                  <a:pt x="1320" y="2048"/>
                  <a:pt x="1320" y="2048"/>
                </a:cubicBezTo>
                <a:cubicBezTo>
                  <a:pt x="1415" y="2048"/>
                  <a:pt x="1415" y="2048"/>
                  <a:pt x="1415" y="2048"/>
                </a:cubicBezTo>
                <a:cubicBezTo>
                  <a:pt x="1416" y="2142"/>
                  <a:pt x="1416" y="2142"/>
                  <a:pt x="1416" y="2142"/>
                </a:cubicBezTo>
                <a:lnTo>
                  <a:pt x="1321" y="2143"/>
                </a:lnTo>
                <a:close/>
                <a:moveTo>
                  <a:pt x="1415" y="2048"/>
                </a:moveTo>
                <a:cubicBezTo>
                  <a:pt x="1415" y="2048"/>
                  <a:pt x="1415" y="2048"/>
                  <a:pt x="1415" y="2048"/>
                </a:cubicBezTo>
                <a:cubicBezTo>
                  <a:pt x="1455" y="2048"/>
                  <a:pt x="1455" y="2048"/>
                  <a:pt x="1455" y="2048"/>
                </a:cubicBezTo>
                <a:lnTo>
                  <a:pt x="1415" y="20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97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SWOT </a:t>
            </a:r>
            <a:r>
              <a:rPr lang="en-US"/>
              <a:t>Analysis</a:t>
            </a:r>
            <a:r>
              <a:rPr lang="cs-CZ">
                <a:solidFill>
                  <a:schemeClr val="accent2"/>
                </a:solidFill>
              </a:rPr>
              <a:t> </a:t>
            </a:r>
            <a:r>
              <a:rPr lang="cs-CZ" err="1">
                <a:solidFill>
                  <a:schemeClr val="accent2"/>
                </a:solidFill>
              </a:rPr>
              <a:t>Example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Consultancy Project </a:t>
            </a:r>
            <a:r>
              <a:rPr lang="en-US">
                <a:solidFill>
                  <a:schemeClr val="accent1"/>
                </a:solidFill>
              </a:rPr>
              <a:t>| Self Assessment</a:t>
            </a:r>
            <a:endParaRPr lang="en-US">
              <a:solidFill>
                <a:schemeClr val="accent4"/>
              </a:solidFill>
            </a:endParaRPr>
          </a:p>
        </p:txBody>
      </p:sp>
      <p:graphicFrame>
        <p:nvGraphicFramePr>
          <p:cNvPr id="46" name="Tabla 7">
            <a:extLst>
              <a:ext uri="{FF2B5EF4-FFF2-40B4-BE49-F238E27FC236}">
                <a16:creationId xmlns:a16="http://schemas.microsoft.com/office/drawing/2014/main" id="{09FF6789-026C-436A-9BEE-684BED7B7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64860"/>
              </p:ext>
            </p:extLst>
          </p:nvPr>
        </p:nvGraphicFramePr>
        <p:xfrm>
          <a:off x="1676398" y="3440668"/>
          <a:ext cx="20767429" cy="3779520"/>
        </p:xfrm>
        <a:graphic>
          <a:graphicData uri="http://schemas.openxmlformats.org/drawingml/2006/table">
            <a:tbl>
              <a:tblPr firstRow="1" bandRow="1"/>
              <a:tblGrid>
                <a:gridCol w="10395044">
                  <a:extLst>
                    <a:ext uri="{9D8B030D-6E8A-4147-A177-3AD203B41FA5}">
                      <a16:colId xmlns:a16="http://schemas.microsoft.com/office/drawing/2014/main" val="288884724"/>
                    </a:ext>
                  </a:extLst>
                </a:gridCol>
                <a:gridCol w="10372385">
                  <a:extLst>
                    <a:ext uri="{9D8B030D-6E8A-4147-A177-3AD203B41FA5}">
                      <a16:colId xmlns:a16="http://schemas.microsoft.com/office/drawing/2014/main" val="3001841951"/>
                    </a:ext>
                  </a:extLst>
                </a:gridCol>
              </a:tblGrid>
              <a:tr h="48625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400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STRENGTHS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400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WEAKNESSES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889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We are leaders in our business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We have products/services ready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Proven quality and know-how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We provide solutions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Stable team – low fluctuation rate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Long term partner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CL" sz="280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="1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Complex order handling procedures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Slow reaction to the customers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="1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Organizational structure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Internal competition between divisions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="1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Lower warehouse capacity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 baseline="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Longer delivery times</a:t>
                      </a:r>
                      <a:endParaRPr lang="en-US" sz="200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906426"/>
                  </a:ext>
                </a:extLst>
              </a:tr>
            </a:tbl>
          </a:graphicData>
        </a:graphic>
      </p:graphicFrame>
      <p:graphicFrame>
        <p:nvGraphicFramePr>
          <p:cNvPr id="47" name="Tabla 7">
            <a:extLst>
              <a:ext uri="{FF2B5EF4-FFF2-40B4-BE49-F238E27FC236}">
                <a16:creationId xmlns:a16="http://schemas.microsoft.com/office/drawing/2014/main" id="{152228A5-77D0-4499-8A28-3BE625622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93638"/>
              </p:ext>
            </p:extLst>
          </p:nvPr>
        </p:nvGraphicFramePr>
        <p:xfrm>
          <a:off x="1676398" y="7913077"/>
          <a:ext cx="20743985" cy="3352800"/>
        </p:xfrm>
        <a:graphic>
          <a:graphicData uri="http://schemas.openxmlformats.org/drawingml/2006/table">
            <a:tbl>
              <a:tblPr firstRow="1" bandRow="1"/>
              <a:tblGrid>
                <a:gridCol w="10371600">
                  <a:extLst>
                    <a:ext uri="{9D8B030D-6E8A-4147-A177-3AD203B41FA5}">
                      <a16:colId xmlns:a16="http://schemas.microsoft.com/office/drawing/2014/main" val="288884724"/>
                    </a:ext>
                  </a:extLst>
                </a:gridCol>
                <a:gridCol w="10372385">
                  <a:extLst>
                    <a:ext uri="{9D8B030D-6E8A-4147-A177-3AD203B41FA5}">
                      <a16:colId xmlns:a16="http://schemas.microsoft.com/office/drawing/2014/main" val="3001841951"/>
                    </a:ext>
                  </a:extLst>
                </a:gridCol>
              </a:tblGrid>
              <a:tr h="48625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400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OPPORTUNITIES</a:t>
                      </a:r>
                      <a:endParaRPr lang="es-CL" sz="4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cs-CZ" sz="400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THREATS</a:t>
                      </a:r>
                      <a:endParaRPr lang="es-CL" sz="40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889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Legistation support to the sustainable solutions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Innovations supported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Increasing demand for additional services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Quality services valued by the customers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Growth strategy of our main partners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Sales synergies focused on growth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Non stable Exchange rate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Negative impact to imported products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Upcoming economical crisis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Negative market trends – buying decisions delayed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 b="1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Lack of labor force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28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   </a:t>
                      </a:r>
                      <a:r>
                        <a:rPr lang="cs-CZ" sz="2000">
                          <a:solidFill>
                            <a:schemeClr val="tx2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Missing employees within the industry</a:t>
                      </a:r>
                      <a:endParaRPr lang="es-CL" sz="2000">
                        <a:solidFill>
                          <a:schemeClr val="tx2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90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257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4"/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93878" y="3172222"/>
            <a:ext cx="11396245" cy="3397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  <a:p>
            <a:pPr algn="ctr">
              <a:lnSpc>
                <a:spcPct val="120000"/>
              </a:lnSpc>
            </a:pPr>
            <a:r>
              <a:rPr lang="en-US" sz="9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Your Watching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3878" y="8235348"/>
            <a:ext cx="11396245" cy="652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Jakub &amp; Andrej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05111" y="3056793"/>
            <a:ext cx="10973779" cy="3965376"/>
            <a:chOff x="6893895" y="4227741"/>
            <a:chExt cx="10973779" cy="3965376"/>
          </a:xfrm>
        </p:grpSpPr>
        <p:grpSp>
          <p:nvGrpSpPr>
            <p:cNvPr id="16" name="Group 15"/>
            <p:cNvGrpSpPr/>
            <p:nvPr/>
          </p:nvGrpSpPr>
          <p:grpSpPr>
            <a:xfrm>
              <a:off x="6893895" y="4227741"/>
              <a:ext cx="1473200" cy="1463040"/>
              <a:chOff x="6602493" y="3769678"/>
              <a:chExt cx="1473200" cy="146304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6612653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602493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 rot="10800000">
              <a:off x="16394474" y="6730077"/>
              <a:ext cx="1473200" cy="1463040"/>
              <a:chOff x="6009640" y="2851103"/>
              <a:chExt cx="1473200" cy="146304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6019800" y="2866025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009640" y="2851103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496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 of </a:t>
            </a:r>
            <a:r>
              <a:rPr lang="en-US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Actual Market 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1" y="4256993"/>
            <a:ext cx="5753483" cy="5010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compare the company’s sales with the potential in the selected market segments. </a:t>
            </a: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main target is to understand the sales distribution compared to the potential distribution among the various market segments.</a:t>
            </a: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568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 Share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5014" y="4256993"/>
            <a:ext cx="5753483" cy="7503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compare the profitability of the company’s sales to the defined market segments.</a:t>
            </a: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following factors usually influence the profitability of sales to the various segments:</a:t>
            </a:r>
          </a:p>
          <a:p>
            <a:pPr marL="342900" indent="-342900">
              <a:lnSpc>
                <a:spcPct val="140000"/>
              </a:lnSpc>
              <a:buClr>
                <a:srgbClr val="00AFD2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 mix</a:t>
            </a:r>
          </a:p>
          <a:p>
            <a:pPr marL="342900" indent="-342900">
              <a:lnSpc>
                <a:spcPct val="140000"/>
              </a:lnSpc>
              <a:buClr>
                <a:srgbClr val="00AFD2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Volume and average net sales price</a:t>
            </a:r>
          </a:p>
          <a:p>
            <a:pPr marL="342900" indent="-342900">
              <a:lnSpc>
                <a:spcPct val="140000"/>
              </a:lnSpc>
              <a:buClr>
                <a:srgbClr val="00AFD2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Cost of the goods sold</a:t>
            </a:r>
          </a:p>
          <a:p>
            <a:pPr marL="342900" indent="-342900">
              <a:lnSpc>
                <a:spcPct val="140000"/>
              </a:lnSpc>
              <a:buClr>
                <a:srgbClr val="00AFD2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Marketing cost</a:t>
            </a:r>
          </a:p>
          <a:p>
            <a:pPr marL="342900" indent="-342900">
              <a:lnSpc>
                <a:spcPct val="140000"/>
              </a:lnSpc>
              <a:buClr>
                <a:srgbClr val="00AFD2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Transportation cost</a:t>
            </a:r>
          </a:p>
          <a:p>
            <a:pPr marL="342900" indent="-342900">
              <a:lnSpc>
                <a:spcPct val="140000"/>
              </a:lnSpc>
              <a:buClr>
                <a:srgbClr val="00AFD2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 &amp; Admin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40000"/>
              </a:lnSpc>
              <a:spcAft>
                <a:spcPts val="3600"/>
              </a:spcAft>
              <a:buClr>
                <a:schemeClr val="accent1"/>
              </a:buClr>
            </a:pPr>
            <a:endParaRPr lang="en-US" sz="240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8181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Profitability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54117" y="4256993"/>
            <a:ext cx="5753483" cy="4031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compare the company’s sales growth (or declination) development with the potential growth (or decline) development.</a:t>
            </a:r>
          </a:p>
          <a:p>
            <a:pPr>
              <a:lnSpc>
                <a:spcPct val="140000"/>
              </a:lnSpc>
              <a:spcAft>
                <a:spcPts val="3600"/>
              </a:spcAft>
            </a:pPr>
            <a:r>
              <a:rPr lang="en-US"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main target is to understand the company’s position in the segments with the promising future.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57284" y="3365841"/>
            <a:ext cx="575080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Growth Trends</a:t>
            </a:r>
          </a:p>
        </p:txBody>
      </p:sp>
    </p:spTree>
    <p:extLst>
      <p:ext uri="{BB962C8B-B14F-4D97-AF65-F5344CB8AC3E}">
        <p14:creationId xmlns:p14="http://schemas.microsoft.com/office/powerpoint/2010/main" val="122816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Position</a:t>
            </a:r>
            <a:r>
              <a:rPr lang="en-US">
                <a:solidFill>
                  <a:schemeClr val="accent2"/>
                </a:solidFill>
              </a:rPr>
              <a:t> by Segments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Actual Market Position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2229054"/>
              </p:ext>
            </p:extLst>
          </p:nvPr>
        </p:nvGraphicFramePr>
        <p:xfrm>
          <a:off x="2572378" y="3205424"/>
          <a:ext cx="19262689" cy="7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16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</a:t>
            </a:r>
            <a:r>
              <a:rPr lang="en-US">
                <a:solidFill>
                  <a:schemeClr val="accent2"/>
                </a:solidFill>
              </a:rPr>
              <a:t>Trends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Actual Market Position</a:t>
            </a:r>
          </a:p>
        </p:txBody>
      </p:sp>
      <p:sp>
        <p:nvSpPr>
          <p:cNvPr id="5" name="Oval 4"/>
          <p:cNvSpPr/>
          <p:nvPr/>
        </p:nvSpPr>
        <p:spPr>
          <a:xfrm>
            <a:off x="11081886" y="5670884"/>
            <a:ext cx="2220228" cy="22202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32391" y="6319333"/>
            <a:ext cx="131921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9696597"/>
              </p:ext>
            </p:extLst>
          </p:nvPr>
        </p:nvGraphicFramePr>
        <p:xfrm>
          <a:off x="3021945" y="3561347"/>
          <a:ext cx="6754114" cy="534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994484" y="9464214"/>
            <a:ext cx="4809036" cy="8181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68252" y="9565511"/>
            <a:ext cx="34615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 </a:t>
            </a:r>
          </a:p>
        </p:txBody>
      </p:sp>
      <p:sp>
        <p:nvSpPr>
          <p:cNvPr id="12" name="Freeform 11"/>
          <p:cNvSpPr/>
          <p:nvPr/>
        </p:nvSpPr>
        <p:spPr>
          <a:xfrm>
            <a:off x="8331745" y="3619500"/>
            <a:ext cx="1569410" cy="1424178"/>
          </a:xfrm>
          <a:custGeom>
            <a:avLst/>
            <a:gdLst>
              <a:gd name="connsiteX0" fmla="*/ 216611 w 2205566"/>
              <a:gd name="connsiteY0" fmla="*/ 0 h 1188834"/>
              <a:gd name="connsiteX1" fmla="*/ 1988955 w 2205566"/>
              <a:gd name="connsiteY1" fmla="*/ 0 h 1188834"/>
              <a:gd name="connsiteX2" fmla="*/ 2205566 w 2205566"/>
              <a:gd name="connsiteY2" fmla="*/ 216611 h 1188834"/>
              <a:gd name="connsiteX3" fmla="*/ 2205566 w 2205566"/>
              <a:gd name="connsiteY3" fmla="*/ 651223 h 1188834"/>
              <a:gd name="connsiteX4" fmla="*/ 1988955 w 2205566"/>
              <a:gd name="connsiteY4" fmla="*/ 867834 h 1188834"/>
              <a:gd name="connsiteX5" fmla="*/ 1288964 w 2205566"/>
              <a:gd name="connsiteY5" fmla="*/ 867834 h 1188834"/>
              <a:gd name="connsiteX6" fmla="*/ 1102783 w 2205566"/>
              <a:gd name="connsiteY6" fmla="*/ 1188834 h 1188834"/>
              <a:gd name="connsiteX7" fmla="*/ 916603 w 2205566"/>
              <a:gd name="connsiteY7" fmla="*/ 867834 h 1188834"/>
              <a:gd name="connsiteX8" fmla="*/ 216611 w 2205566"/>
              <a:gd name="connsiteY8" fmla="*/ 867834 h 1188834"/>
              <a:gd name="connsiteX9" fmla="*/ 0 w 2205566"/>
              <a:gd name="connsiteY9" fmla="*/ 651223 h 1188834"/>
              <a:gd name="connsiteX10" fmla="*/ 0 w 2205566"/>
              <a:gd name="connsiteY10" fmla="*/ 216611 h 1188834"/>
              <a:gd name="connsiteX11" fmla="*/ 216611 w 2205566"/>
              <a:gd name="connsiteY11" fmla="*/ 0 h 11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5566" h="1188834">
                <a:moveTo>
                  <a:pt x="216611" y="0"/>
                </a:moveTo>
                <a:lnTo>
                  <a:pt x="1988955" y="0"/>
                </a:lnTo>
                <a:cubicBezTo>
                  <a:pt x="2108586" y="0"/>
                  <a:pt x="2205566" y="96980"/>
                  <a:pt x="2205566" y="216611"/>
                </a:cubicBezTo>
                <a:lnTo>
                  <a:pt x="2205566" y="651223"/>
                </a:lnTo>
                <a:cubicBezTo>
                  <a:pt x="2205566" y="770854"/>
                  <a:pt x="2108586" y="867834"/>
                  <a:pt x="1988955" y="867834"/>
                </a:cubicBezTo>
                <a:lnTo>
                  <a:pt x="1288964" y="867834"/>
                </a:lnTo>
                <a:lnTo>
                  <a:pt x="1102783" y="1188834"/>
                </a:lnTo>
                <a:lnTo>
                  <a:pt x="916603" y="867834"/>
                </a:lnTo>
                <a:lnTo>
                  <a:pt x="216611" y="867834"/>
                </a:lnTo>
                <a:cubicBezTo>
                  <a:pt x="96980" y="867834"/>
                  <a:pt x="0" y="770854"/>
                  <a:pt x="0" y="651223"/>
                </a:cubicBezTo>
                <a:lnTo>
                  <a:pt x="0" y="216611"/>
                </a:lnTo>
                <a:cubicBezTo>
                  <a:pt x="0" y="96980"/>
                  <a:pt x="96980" y="0"/>
                  <a:pt x="2166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56841" y="3699808"/>
            <a:ext cx="131921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CAGR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0.48%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4370" y="10631239"/>
            <a:ext cx="6959066" cy="428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3600"/>
              </a:spcAft>
            </a:pPr>
            <a:r>
              <a:rPr lang="en-US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Estimated growth rate for the next 3 years is 2%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150659834"/>
              </p:ext>
            </p:extLst>
          </p:nvPr>
        </p:nvGraphicFramePr>
        <p:xfrm>
          <a:off x="14678139" y="3561347"/>
          <a:ext cx="6754114" cy="534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16026063" y="9464214"/>
            <a:ext cx="4809036" cy="818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699831" y="9565511"/>
            <a:ext cx="34615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</a:t>
            </a:r>
          </a:p>
        </p:txBody>
      </p:sp>
      <p:sp>
        <p:nvSpPr>
          <p:cNvPr id="23" name="Freeform 22"/>
          <p:cNvSpPr/>
          <p:nvPr/>
        </p:nvSpPr>
        <p:spPr>
          <a:xfrm>
            <a:off x="19987939" y="3802420"/>
            <a:ext cx="1569410" cy="1540417"/>
          </a:xfrm>
          <a:custGeom>
            <a:avLst/>
            <a:gdLst>
              <a:gd name="connsiteX0" fmla="*/ 216611 w 2205566"/>
              <a:gd name="connsiteY0" fmla="*/ 0 h 1188834"/>
              <a:gd name="connsiteX1" fmla="*/ 1988955 w 2205566"/>
              <a:gd name="connsiteY1" fmla="*/ 0 h 1188834"/>
              <a:gd name="connsiteX2" fmla="*/ 2205566 w 2205566"/>
              <a:gd name="connsiteY2" fmla="*/ 216611 h 1188834"/>
              <a:gd name="connsiteX3" fmla="*/ 2205566 w 2205566"/>
              <a:gd name="connsiteY3" fmla="*/ 651223 h 1188834"/>
              <a:gd name="connsiteX4" fmla="*/ 1988955 w 2205566"/>
              <a:gd name="connsiteY4" fmla="*/ 867834 h 1188834"/>
              <a:gd name="connsiteX5" fmla="*/ 1288964 w 2205566"/>
              <a:gd name="connsiteY5" fmla="*/ 867834 h 1188834"/>
              <a:gd name="connsiteX6" fmla="*/ 1102783 w 2205566"/>
              <a:gd name="connsiteY6" fmla="*/ 1188834 h 1188834"/>
              <a:gd name="connsiteX7" fmla="*/ 916603 w 2205566"/>
              <a:gd name="connsiteY7" fmla="*/ 867834 h 1188834"/>
              <a:gd name="connsiteX8" fmla="*/ 216611 w 2205566"/>
              <a:gd name="connsiteY8" fmla="*/ 867834 h 1188834"/>
              <a:gd name="connsiteX9" fmla="*/ 0 w 2205566"/>
              <a:gd name="connsiteY9" fmla="*/ 651223 h 1188834"/>
              <a:gd name="connsiteX10" fmla="*/ 0 w 2205566"/>
              <a:gd name="connsiteY10" fmla="*/ 216611 h 1188834"/>
              <a:gd name="connsiteX11" fmla="*/ 216611 w 2205566"/>
              <a:gd name="connsiteY11" fmla="*/ 0 h 11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5566" h="1188834">
                <a:moveTo>
                  <a:pt x="216611" y="0"/>
                </a:moveTo>
                <a:lnTo>
                  <a:pt x="1988955" y="0"/>
                </a:lnTo>
                <a:cubicBezTo>
                  <a:pt x="2108586" y="0"/>
                  <a:pt x="2205566" y="96980"/>
                  <a:pt x="2205566" y="216611"/>
                </a:cubicBezTo>
                <a:lnTo>
                  <a:pt x="2205566" y="651223"/>
                </a:lnTo>
                <a:cubicBezTo>
                  <a:pt x="2205566" y="770854"/>
                  <a:pt x="2108586" y="867834"/>
                  <a:pt x="1988955" y="867834"/>
                </a:cubicBezTo>
                <a:lnTo>
                  <a:pt x="1288964" y="867834"/>
                </a:lnTo>
                <a:lnTo>
                  <a:pt x="1102783" y="1188834"/>
                </a:lnTo>
                <a:lnTo>
                  <a:pt x="916603" y="867834"/>
                </a:lnTo>
                <a:lnTo>
                  <a:pt x="216611" y="867834"/>
                </a:lnTo>
                <a:cubicBezTo>
                  <a:pt x="96980" y="867834"/>
                  <a:pt x="0" y="770854"/>
                  <a:pt x="0" y="651223"/>
                </a:cubicBezTo>
                <a:lnTo>
                  <a:pt x="0" y="216611"/>
                </a:lnTo>
                <a:cubicBezTo>
                  <a:pt x="0" y="96980"/>
                  <a:pt x="96980" y="0"/>
                  <a:pt x="2166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0113035" y="3946041"/>
            <a:ext cx="131921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CAGR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9.89%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915949" y="10631239"/>
            <a:ext cx="6959066" cy="428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  <a:spcAft>
                <a:spcPts val="3600"/>
              </a:spcAft>
            </a:pPr>
            <a:r>
              <a:rPr lang="en-US" sz="2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 share is 36% with profit of 16% of the Net Sales</a:t>
            </a:r>
          </a:p>
        </p:txBody>
      </p:sp>
    </p:spTree>
    <p:extLst>
      <p:ext uri="{BB962C8B-B14F-4D97-AF65-F5344CB8AC3E}">
        <p14:creationId xmlns:p14="http://schemas.microsoft.com/office/powerpoint/2010/main" val="348565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Position </a:t>
            </a:r>
            <a:r>
              <a:rPr lang="en-US">
                <a:solidFill>
                  <a:schemeClr val="accent2"/>
                </a:solidFill>
              </a:rPr>
              <a:t>by Segments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Actual Market Position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C83E7E2-44C4-4750-BC18-EAA59F406715}"/>
              </a:ext>
            </a:extLst>
          </p:cNvPr>
          <p:cNvGrpSpPr/>
          <p:nvPr/>
        </p:nvGrpSpPr>
        <p:grpSpPr>
          <a:xfrm>
            <a:off x="1701577" y="3130550"/>
            <a:ext cx="19634423" cy="8051800"/>
            <a:chOff x="245819" y="1143850"/>
            <a:chExt cx="11767011" cy="4570294"/>
          </a:xfrm>
        </p:grpSpPr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2031E2A7-C8F8-484F-A0F3-D362C8339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65" t="13056" r="19444" b="1389"/>
            <a:stretch/>
          </p:blipFill>
          <p:spPr>
            <a:xfrm>
              <a:off x="245819" y="1143855"/>
              <a:ext cx="6443662" cy="4570289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8EC7EDC8-1AA4-4266-8B46-663CBA314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87" t="13056" r="12630" b="1389"/>
            <a:stretch/>
          </p:blipFill>
          <p:spPr>
            <a:xfrm>
              <a:off x="6689481" y="1143850"/>
              <a:ext cx="5323349" cy="4570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3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Profitability </a:t>
            </a:r>
            <a:r>
              <a:rPr lang="en-US">
                <a:solidFill>
                  <a:schemeClr val="accent2"/>
                </a:solidFill>
              </a:rPr>
              <a:t>by Segment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Self Assessment | </a:t>
            </a:r>
            <a:r>
              <a:rPr lang="en-US">
                <a:solidFill>
                  <a:schemeClr val="accent1"/>
                </a:solidFill>
              </a:rPr>
              <a:t>Actual Market Position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16F48E-42A2-45A6-8A53-02128451B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08" y="3261134"/>
            <a:ext cx="18465162" cy="82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2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492" y="0"/>
            <a:ext cx="24371828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5000"/>
                </a:schemeClr>
              </a:gs>
              <a:gs pos="33000">
                <a:schemeClr val="accent2">
                  <a:alpha val="85000"/>
                </a:schemeClr>
              </a:gs>
              <a:gs pos="66000">
                <a:schemeClr val="accent4">
                  <a:alpha val="85000"/>
                </a:schemeClr>
              </a:gs>
              <a:gs pos="100000">
                <a:schemeClr val="accent6"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9521" y="5896198"/>
            <a:ext cx="22169115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</a:t>
            </a:r>
            <a:r>
              <a:rPr lang="en-US" sz="1250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roduct</a:t>
            </a:r>
            <a:r>
              <a:rPr lang="en-US" sz="12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Service Portfolio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905000" y="5334599"/>
            <a:ext cx="20669249" cy="2952151"/>
            <a:chOff x="6301042" y="4227741"/>
            <a:chExt cx="11566632" cy="3046801"/>
          </a:xfrm>
        </p:grpSpPr>
        <p:grpSp>
          <p:nvGrpSpPr>
            <p:cNvPr id="36" name="Group 35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019800" y="3784600"/>
                <a:ext cx="14630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77ECCC29-A1A6-42F0-B729-AE4CFDCB33DC}"/>
              </a:ext>
            </a:extLst>
          </p:cNvPr>
          <p:cNvSpPr txBox="1"/>
          <p:nvPr/>
        </p:nvSpPr>
        <p:spPr>
          <a:xfrm>
            <a:off x="1894620" y="4045598"/>
            <a:ext cx="115417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 Assessment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A9E6DD3-A30C-4938-AABE-38532692D221}"/>
              </a:ext>
            </a:extLst>
          </p:cNvPr>
          <p:cNvSpPr txBox="1"/>
          <p:nvPr/>
        </p:nvSpPr>
        <p:spPr>
          <a:xfrm>
            <a:off x="15665699" y="8817903"/>
            <a:ext cx="68960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Jakub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Čech </a:t>
            </a:r>
            <a:r>
              <a:rPr lang="en-US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Andrej </a:t>
            </a:r>
            <a:r>
              <a:rPr lang="cs-CZ" sz="3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Šišolák</a:t>
            </a:r>
            <a:endParaRPr lang="en-US" sz="32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1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3-Business Plan">
      <a:dk1>
        <a:srgbClr val="999999"/>
      </a:dk1>
      <a:lt1>
        <a:sysClr val="window" lastClr="FFFFFF"/>
      </a:lt1>
      <a:dk2>
        <a:srgbClr val="050A19"/>
      </a:dk2>
      <a:lt2>
        <a:srgbClr val="FFFFFF"/>
      </a:lt2>
      <a:accent1>
        <a:srgbClr val="09B1CC"/>
      </a:accent1>
      <a:accent2>
        <a:srgbClr val="32C0D8"/>
      </a:accent2>
      <a:accent3>
        <a:srgbClr val="558EB9"/>
      </a:accent3>
      <a:accent4>
        <a:srgbClr val="397FB0"/>
      </a:accent4>
      <a:accent5>
        <a:srgbClr val="089BB4"/>
      </a:accent5>
      <a:accent6>
        <a:srgbClr val="1D869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595280537E74883B45D0D781D25FE" ma:contentTypeVersion="3" ma:contentTypeDescription="Create a new document." ma:contentTypeScope="" ma:versionID="0d88d08890e64a215706792a6ca0f504">
  <xsd:schema xmlns:xsd="http://www.w3.org/2001/XMLSchema" xmlns:xs="http://www.w3.org/2001/XMLSchema" xmlns:p="http://schemas.microsoft.com/office/2006/metadata/properties" xmlns:ns2="35f34cf2-f5be-4606-8079-38a6f6ec9a96" targetNamespace="http://schemas.microsoft.com/office/2006/metadata/properties" ma:root="true" ma:fieldsID="c57f2bdf55284cde8c0b31775a63b2de" ns2:_="">
    <xsd:import namespace="35f34cf2-f5be-4606-8079-38a6f6ec9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34cf2-f5be-4606-8079-38a6f6ec9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61F6D-8FE3-4D52-B52B-44CC76334C84}">
  <ds:schemaRefs>
    <ds:schemaRef ds:uri="http://schemas.microsoft.com/office/2006/documentManagement/types"/>
    <ds:schemaRef ds:uri="http://purl.org/dc/elements/1.1/"/>
    <ds:schemaRef ds:uri="http://www.w3.org/XML/1998/namespace"/>
    <ds:schemaRef ds:uri="35f34cf2-f5be-4606-8079-38a6f6ec9a96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5F63EF3-CBF3-47B0-BA9E-5EB6AABA7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C6442-BF28-4B04-B524-61A8C9775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f34cf2-f5be-4606-8079-38a6f6ec9a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1988</Words>
  <Application>Microsoft Office PowerPoint</Application>
  <PresentationFormat>Vlastní</PresentationFormat>
  <Paragraphs>526</Paragraphs>
  <Slides>38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Open Sans</vt:lpstr>
      <vt:lpstr>Open Sans Light</vt:lpstr>
      <vt:lpstr>Quire Sans Light</vt:lpstr>
      <vt:lpstr>Roboto</vt:lpstr>
      <vt:lpstr>Wingdings</vt:lpstr>
      <vt:lpstr>Office Theme</vt:lpstr>
      <vt:lpstr>Prezentace aplikace PowerPoint</vt:lpstr>
      <vt:lpstr>Our Agenda</vt:lpstr>
      <vt:lpstr>Prezentace aplikace PowerPoint</vt:lpstr>
      <vt:lpstr>Targets of Analysis</vt:lpstr>
      <vt:lpstr>Market Position by Segments</vt:lpstr>
      <vt:lpstr>Growth Trends Analysis</vt:lpstr>
      <vt:lpstr>Market Position by Segments</vt:lpstr>
      <vt:lpstr>Profitability by Segment</vt:lpstr>
      <vt:lpstr>Prezentace aplikace PowerPoint</vt:lpstr>
      <vt:lpstr>Targets of Analysis</vt:lpstr>
      <vt:lpstr>Product Range Analysis</vt:lpstr>
      <vt:lpstr>Product Range Analysis</vt:lpstr>
      <vt:lpstr>Product Range Analysis</vt:lpstr>
      <vt:lpstr>Product Range Analysis</vt:lpstr>
      <vt:lpstr>Product Range Analysis</vt:lpstr>
      <vt:lpstr>Product Range Analysis</vt:lpstr>
      <vt:lpstr>Product Range Analysis</vt:lpstr>
      <vt:lpstr>Product Range Analysis</vt:lpstr>
      <vt:lpstr>Product Range Analysis</vt:lpstr>
      <vt:lpstr>Prezentace aplikace PowerPoint</vt:lpstr>
      <vt:lpstr>Targets of Analysis</vt:lpstr>
      <vt:lpstr>Organization Mirror</vt:lpstr>
      <vt:lpstr>Organization Mirror</vt:lpstr>
      <vt:lpstr>Organization Development</vt:lpstr>
      <vt:lpstr>Organization Development</vt:lpstr>
      <vt:lpstr>Organization Development</vt:lpstr>
      <vt:lpstr>Organization Development</vt:lpstr>
      <vt:lpstr>Organization Development</vt:lpstr>
      <vt:lpstr>Prezentace aplikace PowerPoint</vt:lpstr>
      <vt:lpstr>Targets of Analysis</vt:lpstr>
      <vt:lpstr>Balance Sheet</vt:lpstr>
      <vt:lpstr>Profit &amp; Loss</vt:lpstr>
      <vt:lpstr>Cash Flow</vt:lpstr>
      <vt:lpstr>Prezentace aplikace PowerPoint</vt:lpstr>
      <vt:lpstr>Targets of Analysis</vt:lpstr>
      <vt:lpstr>SWOT Analysis Model</vt:lpstr>
      <vt:lpstr>SWOT Analysis Example</vt:lpstr>
      <vt:lpstr>Prezentace aplikace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Jakub Cech</cp:lastModifiedBy>
  <cp:revision>2</cp:revision>
  <dcterms:created xsi:type="dcterms:W3CDTF">2016-06-20T18:47:00Z</dcterms:created>
  <dcterms:modified xsi:type="dcterms:W3CDTF">2023-10-25T10:44:06Z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0x010100C20595280537E74883B45D0D781D25FE</vt:lpwstr>
  </property>
</Properties>
</file>