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handoutMasterIdLst>
    <p:handoutMasterId r:id="rId15"/>
  </p:handoutMasterIdLst>
  <p:sldIdLst>
    <p:sldId id="313" r:id="rId5"/>
    <p:sldId id="327" r:id="rId6"/>
    <p:sldId id="329" r:id="rId7"/>
    <p:sldId id="331" r:id="rId8"/>
    <p:sldId id="333" r:id="rId9"/>
    <p:sldId id="335" r:id="rId10"/>
    <p:sldId id="336" r:id="rId11"/>
    <p:sldId id="334" r:id="rId12"/>
    <p:sldId id="325" r:id="rId13"/>
  </p:sldIdLst>
  <p:sldSz cx="24384000" cy="13716000"/>
  <p:notesSz cx="6858000" cy="9144000"/>
  <p:defaultTextStyle>
    <a:defPPr>
      <a:defRPr lang="en-US"/>
    </a:defPPr>
    <a:lvl1pPr marL="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4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8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32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76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20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64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08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52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9AC0"/>
    <a:srgbClr val="4DB0CE"/>
    <a:srgbClr val="518CB8"/>
    <a:srgbClr val="09B1CC"/>
    <a:srgbClr val="5499C0"/>
    <a:srgbClr val="3ABFD7"/>
    <a:srgbClr val="32C0D8"/>
    <a:srgbClr val="3B6B8F"/>
    <a:srgbClr val="F8FAFE"/>
    <a:srgbClr val="00AF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145427-7DC2-4DF1-BCF0-060FAF8732B8}" v="9" dt="2022-12-07T12:34:32.4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7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7DCF6F-D47A-4251-A947-55C6E670AA80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0863C0-3C0C-4227-829A-BB3F7A60F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5245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76A4C8-D79E-4F07-A1E7-71E24EC0BB77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E9774-26C6-4288-8776-D66481D44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193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Note: Please after inserting your picture, “Right Click” on the picture and “Send it to Back” to get the “Gradient” effect.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E9774-26C6-4288-8776-D66481D447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6971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4E9774-26C6-4288-8776-D66481D4471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352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Note: Please after inserting your picture, “Right Click” on the picture and “Send it to Back” to get the “Gradient” effect.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E9774-26C6-4288-8776-D66481D4471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2340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4E9774-26C6-4288-8776-D66481D4471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3150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Note: Please after inserting your picture, “Right Click” on the picture and “Send it to Back” to get the “Gradient” effect.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E9774-26C6-4288-8776-D66481D4471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818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 userDrawn="1"/>
        </p:nvSpPr>
        <p:spPr>
          <a:xfrm>
            <a:off x="22098000" y="12507273"/>
            <a:ext cx="679450" cy="6794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8" name="Title 6"/>
          <p:cNvSpPr>
            <a:spLocks noGrp="1"/>
          </p:cNvSpPr>
          <p:nvPr>
            <p:ph type="title"/>
          </p:nvPr>
        </p:nvSpPr>
        <p:spPr>
          <a:xfrm>
            <a:off x="1676400" y="663803"/>
            <a:ext cx="21031200" cy="1163097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100000"/>
              </a:lnSpc>
              <a:defRPr sz="7400" b="0" cap="none" spc="10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22156734" y="12666023"/>
            <a:ext cx="53975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BD8018E6-5008-4D09-8834-2943DEA75A3D}" type="slidenum">
              <a:rPr lang="en-US" sz="2200" b="1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‹#›</a:t>
            </a:fld>
            <a:endParaRPr lang="en-US" sz="2200" b="1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676400" y="1855512"/>
            <a:ext cx="21031200" cy="44450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 algn="l">
              <a:lnSpc>
                <a:spcPct val="100000"/>
              </a:lnSpc>
              <a:buFontTx/>
              <a:buNone/>
              <a:defRPr sz="280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9144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18288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27432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36576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" name="Straight Connector 3"/>
          <p:cNvCxnSpPr>
            <a:cxnSpLocks/>
            <a:endCxn id="7" idx="3"/>
          </p:cNvCxnSpPr>
          <p:nvPr userDrawn="1"/>
        </p:nvCxnSpPr>
        <p:spPr>
          <a:xfrm flipH="1" flipV="1">
            <a:off x="4700016" y="12821826"/>
            <a:ext cx="16944830" cy="25172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 userDrawn="1"/>
        </p:nvSpPr>
        <p:spPr>
          <a:xfrm>
            <a:off x="1679568" y="12652549"/>
            <a:ext cx="3020448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2200" b="0" cap="none" spc="0" baseline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J. Cech &amp; A. Sisolak</a:t>
            </a:r>
            <a:endParaRPr lang="en-US" sz="2200" b="0" cap="none" spc="0" baseline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9649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920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Portfolio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676399" y="3073400"/>
            <a:ext cx="10343283" cy="7306547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6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7" name="Oval 16"/>
          <p:cNvSpPr/>
          <p:nvPr userDrawn="1"/>
        </p:nvSpPr>
        <p:spPr>
          <a:xfrm>
            <a:off x="22098000" y="12507273"/>
            <a:ext cx="679450" cy="6794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8" name="Title 6"/>
          <p:cNvSpPr>
            <a:spLocks noGrp="1"/>
          </p:cNvSpPr>
          <p:nvPr>
            <p:ph type="title"/>
          </p:nvPr>
        </p:nvSpPr>
        <p:spPr>
          <a:xfrm>
            <a:off x="1676400" y="663803"/>
            <a:ext cx="21031200" cy="1163097"/>
          </a:xfrm>
          <a:prstGeom prst="rect">
            <a:avLst/>
          </a:prstGeom>
        </p:spPr>
        <p:txBody>
          <a:bodyPr lIns="0" tIns="0" rIns="0" bIns="0"/>
          <a:lstStyle>
            <a:lvl1pPr algn="ctr">
              <a:lnSpc>
                <a:spcPct val="100000"/>
              </a:lnSpc>
              <a:defRPr sz="7400" b="0" cap="none" spc="10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" name="TextBox 18"/>
          <p:cNvSpPr txBox="1"/>
          <p:nvPr userDrawn="1"/>
        </p:nvSpPr>
        <p:spPr>
          <a:xfrm>
            <a:off x="22156734" y="12666023"/>
            <a:ext cx="53975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BD8018E6-5008-4D09-8834-2943DEA75A3D}" type="slidenum">
              <a:rPr lang="en-US" sz="2200" b="1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‹#›</a:t>
            </a:fld>
            <a:endParaRPr lang="en-US" sz="2200" b="1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0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676400" y="1855512"/>
            <a:ext cx="21031200" cy="44450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 algn="ctr">
              <a:lnSpc>
                <a:spcPct val="100000"/>
              </a:lnSpc>
              <a:buFontTx/>
              <a:buNone/>
              <a:defRPr sz="280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9144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18288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27432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36576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1" name="Straight Connector 20"/>
          <p:cNvCxnSpPr/>
          <p:nvPr userDrawn="1"/>
        </p:nvCxnSpPr>
        <p:spPr>
          <a:xfrm flipH="1">
            <a:off x="3905486" y="12846998"/>
            <a:ext cx="1773936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 userDrawn="1"/>
        </p:nvSpPr>
        <p:spPr>
          <a:xfrm>
            <a:off x="1679568" y="12652549"/>
            <a:ext cx="2371732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2200" b="0" cap="none" spc="0" baseline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Business </a:t>
            </a:r>
            <a:r>
              <a:rPr lang="en-US" sz="2200" b="0" cap="none" spc="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Plan</a:t>
            </a:r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12353201" y="3073400"/>
            <a:ext cx="10343283" cy="7306547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6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255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920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Portfolio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1676400" y="3064747"/>
            <a:ext cx="6737489" cy="50165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15958995" y="3064747"/>
            <a:ext cx="6737489" cy="50165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8823256" y="6949552"/>
            <a:ext cx="6737489" cy="50165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3" name="Title 6"/>
          <p:cNvSpPr>
            <a:spLocks noGrp="1"/>
          </p:cNvSpPr>
          <p:nvPr>
            <p:ph type="title"/>
          </p:nvPr>
        </p:nvSpPr>
        <p:spPr>
          <a:xfrm>
            <a:off x="1676400" y="663803"/>
            <a:ext cx="21031200" cy="1163097"/>
          </a:xfrm>
          <a:prstGeom prst="rect">
            <a:avLst/>
          </a:prstGeom>
        </p:spPr>
        <p:txBody>
          <a:bodyPr lIns="0" tIns="0" rIns="0" bIns="0"/>
          <a:lstStyle>
            <a:lvl1pPr algn="ctr">
              <a:lnSpc>
                <a:spcPct val="100000"/>
              </a:lnSpc>
              <a:defRPr sz="7400" b="0" cap="none" spc="10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676400" y="1855512"/>
            <a:ext cx="21031200" cy="44450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 algn="ctr">
              <a:lnSpc>
                <a:spcPct val="100000"/>
              </a:lnSpc>
              <a:buFontTx/>
              <a:buNone/>
              <a:defRPr sz="280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9144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18288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27432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36576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Oval 14"/>
          <p:cNvSpPr/>
          <p:nvPr userDrawn="1"/>
        </p:nvSpPr>
        <p:spPr>
          <a:xfrm>
            <a:off x="22098000" y="12507273"/>
            <a:ext cx="679450" cy="6794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22156734" y="12666023"/>
            <a:ext cx="53975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BD8018E6-5008-4D09-8834-2943DEA75A3D}" type="slidenum">
              <a:rPr lang="en-US" sz="2200" b="1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‹#›</a:t>
            </a:fld>
            <a:endParaRPr lang="en-US" sz="2200" b="1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cxnSp>
        <p:nvCxnSpPr>
          <p:cNvPr id="17" name="Straight Connector 16"/>
          <p:cNvCxnSpPr/>
          <p:nvPr userDrawn="1"/>
        </p:nvCxnSpPr>
        <p:spPr>
          <a:xfrm flipH="1">
            <a:off x="3905486" y="12846998"/>
            <a:ext cx="1773936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 userDrawn="1"/>
        </p:nvSpPr>
        <p:spPr>
          <a:xfrm>
            <a:off x="1679568" y="12652549"/>
            <a:ext cx="2371732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2200" b="0" cap="none" spc="0" baseline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Business </a:t>
            </a:r>
            <a:r>
              <a:rPr lang="en-US" sz="2200" b="0" cap="none" spc="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Plan</a:t>
            </a:r>
          </a:p>
        </p:txBody>
      </p:sp>
    </p:spTree>
    <p:extLst>
      <p:ext uri="{BB962C8B-B14F-4D97-AF65-F5344CB8AC3E}">
        <p14:creationId xmlns:p14="http://schemas.microsoft.com/office/powerpoint/2010/main" val="4096487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920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Products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15914077" y="3064747"/>
            <a:ext cx="6793523" cy="7586506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33" name="Oval 32"/>
          <p:cNvSpPr/>
          <p:nvPr userDrawn="1"/>
        </p:nvSpPr>
        <p:spPr>
          <a:xfrm>
            <a:off x="22098000" y="12507273"/>
            <a:ext cx="679450" cy="6794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4" name="Title 6"/>
          <p:cNvSpPr>
            <a:spLocks noGrp="1"/>
          </p:cNvSpPr>
          <p:nvPr>
            <p:ph type="title"/>
          </p:nvPr>
        </p:nvSpPr>
        <p:spPr>
          <a:xfrm>
            <a:off x="1676400" y="663803"/>
            <a:ext cx="21031200" cy="1163097"/>
          </a:xfrm>
          <a:prstGeom prst="rect">
            <a:avLst/>
          </a:prstGeom>
        </p:spPr>
        <p:txBody>
          <a:bodyPr lIns="0" tIns="0" rIns="0" bIns="0"/>
          <a:lstStyle>
            <a:lvl1pPr algn="ctr">
              <a:lnSpc>
                <a:spcPct val="100000"/>
              </a:lnSpc>
              <a:defRPr sz="7400" b="0" cap="none" spc="10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5" name="TextBox 34"/>
          <p:cNvSpPr txBox="1"/>
          <p:nvPr userDrawn="1"/>
        </p:nvSpPr>
        <p:spPr>
          <a:xfrm>
            <a:off x="22156734" y="12666023"/>
            <a:ext cx="53975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BD8018E6-5008-4D09-8834-2943DEA75A3D}" type="slidenum">
              <a:rPr lang="en-US" sz="2200" b="1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‹#›</a:t>
            </a:fld>
            <a:endParaRPr lang="en-US" sz="2200" b="1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6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1676400" y="1855512"/>
            <a:ext cx="21031200" cy="44450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 algn="ctr">
              <a:lnSpc>
                <a:spcPct val="100000"/>
              </a:lnSpc>
              <a:buFontTx/>
              <a:buNone/>
              <a:defRPr sz="280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9144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18288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27432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36576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37" name="Straight Connector 36"/>
          <p:cNvCxnSpPr/>
          <p:nvPr userDrawn="1"/>
        </p:nvCxnSpPr>
        <p:spPr>
          <a:xfrm flipH="1">
            <a:off x="3905486" y="12846998"/>
            <a:ext cx="1773936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 userDrawn="1"/>
        </p:nvSpPr>
        <p:spPr>
          <a:xfrm>
            <a:off x="1679568" y="12652549"/>
            <a:ext cx="2371732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2200" b="0" cap="none" spc="0" baseline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Business </a:t>
            </a:r>
            <a:r>
              <a:rPr lang="en-US" sz="2200" b="0" cap="none" spc="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Plan</a:t>
            </a:r>
          </a:p>
        </p:txBody>
      </p:sp>
      <p:sp>
        <p:nvSpPr>
          <p:cNvPr id="40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1676399" y="3064747"/>
            <a:ext cx="6793523" cy="7586506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41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8795238" y="3064747"/>
            <a:ext cx="6793523" cy="7586506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0795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920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Products 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val 32"/>
          <p:cNvSpPr/>
          <p:nvPr userDrawn="1"/>
        </p:nvSpPr>
        <p:spPr>
          <a:xfrm>
            <a:off x="22098000" y="12507273"/>
            <a:ext cx="679450" cy="6794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4" name="Title 6"/>
          <p:cNvSpPr>
            <a:spLocks noGrp="1"/>
          </p:cNvSpPr>
          <p:nvPr>
            <p:ph type="title"/>
          </p:nvPr>
        </p:nvSpPr>
        <p:spPr>
          <a:xfrm>
            <a:off x="1676400" y="663803"/>
            <a:ext cx="21031200" cy="1163097"/>
          </a:xfrm>
          <a:prstGeom prst="rect">
            <a:avLst/>
          </a:prstGeom>
        </p:spPr>
        <p:txBody>
          <a:bodyPr lIns="0" tIns="0" rIns="0" bIns="0"/>
          <a:lstStyle>
            <a:lvl1pPr algn="ctr">
              <a:lnSpc>
                <a:spcPct val="100000"/>
              </a:lnSpc>
              <a:defRPr sz="7400" b="0" cap="none" spc="10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5" name="TextBox 34"/>
          <p:cNvSpPr txBox="1"/>
          <p:nvPr userDrawn="1"/>
        </p:nvSpPr>
        <p:spPr>
          <a:xfrm>
            <a:off x="22156734" y="12666023"/>
            <a:ext cx="53975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BD8018E6-5008-4D09-8834-2943DEA75A3D}" type="slidenum">
              <a:rPr lang="en-US" sz="2200" b="1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‹#›</a:t>
            </a:fld>
            <a:endParaRPr lang="en-US" sz="2200" b="1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6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1676400" y="1855512"/>
            <a:ext cx="21031200" cy="44450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 algn="ctr">
              <a:lnSpc>
                <a:spcPct val="100000"/>
              </a:lnSpc>
              <a:buFontTx/>
              <a:buNone/>
              <a:defRPr sz="280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9144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18288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27432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36576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37" name="Straight Connector 36"/>
          <p:cNvCxnSpPr/>
          <p:nvPr userDrawn="1"/>
        </p:nvCxnSpPr>
        <p:spPr>
          <a:xfrm flipH="1">
            <a:off x="3905486" y="12846998"/>
            <a:ext cx="1773936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 userDrawn="1"/>
        </p:nvSpPr>
        <p:spPr>
          <a:xfrm>
            <a:off x="1679568" y="12652549"/>
            <a:ext cx="2371732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2200" b="0" cap="none" spc="0" baseline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Business </a:t>
            </a:r>
            <a:r>
              <a:rPr lang="en-US" sz="2200" b="0" cap="none" spc="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Plan</a:t>
            </a:r>
          </a:p>
        </p:txBody>
      </p:sp>
      <p:sp>
        <p:nvSpPr>
          <p:cNvPr id="40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1676401" y="3064747"/>
            <a:ext cx="5035172" cy="7606602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7008410" y="3064747"/>
            <a:ext cx="5035172" cy="7606602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12340419" y="3064747"/>
            <a:ext cx="5035172" cy="7606602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17672428" y="3064747"/>
            <a:ext cx="5035172" cy="7606602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1697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920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Products in iPh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0216" y="2870200"/>
            <a:ext cx="6110332" cy="10698294"/>
          </a:xfrm>
          <a:prstGeom prst="rect">
            <a:avLst/>
          </a:prstGeom>
        </p:spPr>
      </p:pic>
      <p:sp>
        <p:nvSpPr>
          <p:cNvPr id="33" name="Oval 32"/>
          <p:cNvSpPr/>
          <p:nvPr userDrawn="1"/>
        </p:nvSpPr>
        <p:spPr>
          <a:xfrm>
            <a:off x="22098000" y="12507273"/>
            <a:ext cx="679450" cy="6794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4" name="Title 6"/>
          <p:cNvSpPr>
            <a:spLocks noGrp="1"/>
          </p:cNvSpPr>
          <p:nvPr>
            <p:ph type="title"/>
          </p:nvPr>
        </p:nvSpPr>
        <p:spPr>
          <a:xfrm>
            <a:off x="1676400" y="663803"/>
            <a:ext cx="21031200" cy="1163097"/>
          </a:xfrm>
          <a:prstGeom prst="rect">
            <a:avLst/>
          </a:prstGeom>
        </p:spPr>
        <p:txBody>
          <a:bodyPr lIns="0" tIns="0" rIns="0" bIns="0"/>
          <a:lstStyle>
            <a:lvl1pPr algn="ctr">
              <a:lnSpc>
                <a:spcPct val="100000"/>
              </a:lnSpc>
              <a:defRPr sz="7400" b="0" cap="none" spc="10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5" name="TextBox 34"/>
          <p:cNvSpPr txBox="1"/>
          <p:nvPr userDrawn="1"/>
        </p:nvSpPr>
        <p:spPr>
          <a:xfrm>
            <a:off x="22156734" y="12666023"/>
            <a:ext cx="53975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BD8018E6-5008-4D09-8834-2943DEA75A3D}" type="slidenum">
              <a:rPr lang="en-US" sz="2200" b="1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‹#›</a:t>
            </a:fld>
            <a:endParaRPr lang="en-US" sz="2200" b="1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6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1676400" y="1855512"/>
            <a:ext cx="21031200" cy="44450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 algn="ctr">
              <a:lnSpc>
                <a:spcPct val="100000"/>
              </a:lnSpc>
              <a:buFontTx/>
              <a:buNone/>
              <a:defRPr sz="280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9144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18288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27432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36576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37" name="Straight Connector 36"/>
          <p:cNvCxnSpPr/>
          <p:nvPr userDrawn="1"/>
        </p:nvCxnSpPr>
        <p:spPr>
          <a:xfrm flipH="1">
            <a:off x="3905486" y="12846998"/>
            <a:ext cx="1773936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 userDrawn="1"/>
        </p:nvSpPr>
        <p:spPr>
          <a:xfrm>
            <a:off x="1679568" y="12652549"/>
            <a:ext cx="2371732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2200" b="0" cap="none" spc="0" baseline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Business </a:t>
            </a:r>
            <a:r>
              <a:rPr lang="en-US" sz="2200" b="0" cap="none" spc="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Plan</a:t>
            </a:r>
          </a:p>
        </p:txBody>
      </p:sp>
      <p:sp>
        <p:nvSpPr>
          <p:cNvPr id="40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2825750" y="4565650"/>
            <a:ext cx="3848100" cy="66421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5011" y="2870200"/>
            <a:ext cx="6110332" cy="10698294"/>
          </a:xfrm>
          <a:prstGeom prst="rect">
            <a:avLst/>
          </a:prstGeom>
        </p:spPr>
      </p:pic>
      <p:sp>
        <p:nvSpPr>
          <p:cNvPr id="19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8350545" y="4565650"/>
            <a:ext cx="3848100" cy="66421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251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920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Products in MacBo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872" y="3167971"/>
            <a:ext cx="13178357" cy="8616618"/>
          </a:xfrm>
          <a:prstGeom prst="rect">
            <a:avLst/>
          </a:prstGeom>
        </p:spPr>
      </p:pic>
      <p:sp>
        <p:nvSpPr>
          <p:cNvPr id="33" name="Oval 32"/>
          <p:cNvSpPr/>
          <p:nvPr userDrawn="1"/>
        </p:nvSpPr>
        <p:spPr>
          <a:xfrm>
            <a:off x="22098000" y="12507273"/>
            <a:ext cx="679450" cy="6794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4" name="Title 6"/>
          <p:cNvSpPr>
            <a:spLocks noGrp="1"/>
          </p:cNvSpPr>
          <p:nvPr>
            <p:ph type="title"/>
          </p:nvPr>
        </p:nvSpPr>
        <p:spPr>
          <a:xfrm>
            <a:off x="1676400" y="663803"/>
            <a:ext cx="21031200" cy="1163097"/>
          </a:xfrm>
          <a:prstGeom prst="rect">
            <a:avLst/>
          </a:prstGeom>
        </p:spPr>
        <p:txBody>
          <a:bodyPr lIns="0" tIns="0" rIns="0" bIns="0"/>
          <a:lstStyle>
            <a:lvl1pPr algn="ctr">
              <a:lnSpc>
                <a:spcPct val="100000"/>
              </a:lnSpc>
              <a:defRPr sz="7400" b="0" cap="none" spc="10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5" name="TextBox 34"/>
          <p:cNvSpPr txBox="1"/>
          <p:nvPr userDrawn="1"/>
        </p:nvSpPr>
        <p:spPr>
          <a:xfrm>
            <a:off x="22156734" y="12666023"/>
            <a:ext cx="53975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BD8018E6-5008-4D09-8834-2943DEA75A3D}" type="slidenum">
              <a:rPr lang="en-US" sz="2200" b="1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‹#›</a:t>
            </a:fld>
            <a:endParaRPr lang="en-US" sz="2200" b="1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6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1676400" y="1855512"/>
            <a:ext cx="21031200" cy="44450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 algn="ctr">
              <a:lnSpc>
                <a:spcPct val="100000"/>
              </a:lnSpc>
              <a:buFontTx/>
              <a:buNone/>
              <a:defRPr sz="280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9144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18288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27432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36576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37" name="Straight Connector 36"/>
          <p:cNvCxnSpPr/>
          <p:nvPr userDrawn="1"/>
        </p:nvCxnSpPr>
        <p:spPr>
          <a:xfrm flipH="1">
            <a:off x="3905486" y="12846998"/>
            <a:ext cx="1773936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 userDrawn="1"/>
        </p:nvSpPr>
        <p:spPr>
          <a:xfrm>
            <a:off x="1679568" y="12652549"/>
            <a:ext cx="2371732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2200" b="0" cap="none" spc="0" baseline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Business </a:t>
            </a:r>
            <a:r>
              <a:rPr lang="en-US" sz="2200" b="0" cap="none" spc="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Plan</a:t>
            </a:r>
          </a:p>
        </p:txBody>
      </p:sp>
      <p:sp>
        <p:nvSpPr>
          <p:cNvPr id="40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2472266" y="4217838"/>
            <a:ext cx="9550401" cy="5926666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3775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920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4384000" cy="13716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40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2440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920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27175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920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Picture a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2192000" y="0"/>
            <a:ext cx="12192000" cy="13716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40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Oval 2"/>
          <p:cNvSpPr/>
          <p:nvPr userDrawn="1"/>
        </p:nvSpPr>
        <p:spPr>
          <a:xfrm>
            <a:off x="10121900" y="12507273"/>
            <a:ext cx="679450" cy="6794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" name="Title 6"/>
          <p:cNvSpPr>
            <a:spLocks noGrp="1"/>
          </p:cNvSpPr>
          <p:nvPr>
            <p:ph type="title"/>
          </p:nvPr>
        </p:nvSpPr>
        <p:spPr>
          <a:xfrm>
            <a:off x="1676400" y="663804"/>
            <a:ext cx="9055100" cy="2300460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100000"/>
              </a:lnSpc>
              <a:defRPr sz="7400" b="0" cap="none" spc="10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10180634" y="12666023"/>
            <a:ext cx="53975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BD8018E6-5008-4D09-8834-2943DEA75A3D}" type="slidenum">
              <a:rPr lang="en-US" sz="2200" b="1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‹#›</a:t>
            </a:fld>
            <a:endParaRPr lang="en-US" sz="2200" b="1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676400" y="3286425"/>
            <a:ext cx="9055100" cy="44450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 algn="l">
              <a:lnSpc>
                <a:spcPct val="100000"/>
              </a:lnSpc>
              <a:buFontTx/>
              <a:buNone/>
              <a:defRPr sz="280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9144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18288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27432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36576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3805767" y="12846998"/>
            <a:ext cx="5862979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 userDrawn="1"/>
        </p:nvSpPr>
        <p:spPr>
          <a:xfrm>
            <a:off x="1676400" y="12652549"/>
            <a:ext cx="2371732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2200" b="0" cap="none" spc="0" baseline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Business </a:t>
            </a:r>
            <a:r>
              <a:rPr lang="en-US" sz="2200" b="0" cap="none" spc="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Plan</a:t>
            </a:r>
          </a:p>
        </p:txBody>
      </p:sp>
    </p:spTree>
    <p:extLst>
      <p:ext uri="{BB962C8B-B14F-4D97-AF65-F5344CB8AC3E}">
        <p14:creationId xmlns:p14="http://schemas.microsoft.com/office/powerpoint/2010/main" val="27221412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920">
          <p15:clr>
            <a:srgbClr val="FBAE40"/>
          </p15:clr>
        </p15:guide>
        <p15:guide id="4" orient="horz" pos="504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Picture a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13716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40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Oval 2"/>
          <p:cNvSpPr/>
          <p:nvPr userDrawn="1"/>
        </p:nvSpPr>
        <p:spPr>
          <a:xfrm>
            <a:off x="22098000" y="12507273"/>
            <a:ext cx="679450" cy="6794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" name="Title 6"/>
          <p:cNvSpPr>
            <a:spLocks noGrp="1"/>
          </p:cNvSpPr>
          <p:nvPr>
            <p:ph type="title"/>
          </p:nvPr>
        </p:nvSpPr>
        <p:spPr>
          <a:xfrm>
            <a:off x="13652500" y="663803"/>
            <a:ext cx="9055100" cy="1163097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100000"/>
              </a:lnSpc>
              <a:defRPr sz="7400" b="0" cap="none" spc="10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22156734" y="12666023"/>
            <a:ext cx="53975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BD8018E6-5008-4D09-8834-2943DEA75A3D}" type="slidenum">
              <a:rPr lang="en-US" sz="2200" b="1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‹#›</a:t>
            </a:fld>
            <a:endParaRPr lang="en-US" sz="2200" b="1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3652500" y="1893612"/>
            <a:ext cx="9055100" cy="44450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 algn="l">
              <a:lnSpc>
                <a:spcPct val="100000"/>
              </a:lnSpc>
              <a:buFontTx/>
              <a:buNone/>
              <a:defRPr sz="280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9144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18288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27432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36576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7" name="Straight Connector 6"/>
          <p:cNvCxnSpPr>
            <a:cxnSpLocks/>
            <a:endCxn id="8" idx="3"/>
          </p:cNvCxnSpPr>
          <p:nvPr userDrawn="1"/>
        </p:nvCxnSpPr>
        <p:spPr>
          <a:xfrm flipH="1" flipV="1">
            <a:off x="16687800" y="12821826"/>
            <a:ext cx="4957046" cy="25172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 userDrawn="1"/>
        </p:nvSpPr>
        <p:spPr>
          <a:xfrm>
            <a:off x="13652500" y="12652549"/>
            <a:ext cx="303530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2200" b="0" cap="none" spc="0" baseline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Strategic </a:t>
            </a:r>
            <a:r>
              <a:rPr lang="en-US" sz="2200" b="0" cap="none" spc="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Management</a:t>
            </a:r>
          </a:p>
        </p:txBody>
      </p:sp>
    </p:spTree>
    <p:extLst>
      <p:ext uri="{BB962C8B-B14F-4D97-AF65-F5344CB8AC3E}">
        <p14:creationId xmlns:p14="http://schemas.microsoft.com/office/powerpoint/2010/main" val="23720639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920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Team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al 16"/>
          <p:cNvSpPr/>
          <p:nvPr userDrawn="1"/>
        </p:nvSpPr>
        <p:spPr>
          <a:xfrm>
            <a:off x="22098000" y="12507273"/>
            <a:ext cx="679450" cy="6794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8" name="Title 6"/>
          <p:cNvSpPr>
            <a:spLocks noGrp="1"/>
          </p:cNvSpPr>
          <p:nvPr>
            <p:ph type="title"/>
          </p:nvPr>
        </p:nvSpPr>
        <p:spPr>
          <a:xfrm>
            <a:off x="1676400" y="663803"/>
            <a:ext cx="21031200" cy="1163097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100000"/>
              </a:lnSpc>
              <a:defRPr sz="7400" b="0" cap="none" spc="10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" name="TextBox 18"/>
          <p:cNvSpPr txBox="1"/>
          <p:nvPr userDrawn="1"/>
        </p:nvSpPr>
        <p:spPr>
          <a:xfrm>
            <a:off x="22156734" y="12666023"/>
            <a:ext cx="53975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BD8018E6-5008-4D09-8834-2943DEA75A3D}" type="slidenum">
              <a:rPr lang="en-US" sz="2200" b="1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‹#›</a:t>
            </a:fld>
            <a:endParaRPr lang="en-US" sz="2200" b="1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0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676400" y="1855512"/>
            <a:ext cx="21031200" cy="44450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 algn="l">
              <a:lnSpc>
                <a:spcPct val="100000"/>
              </a:lnSpc>
              <a:buFontTx/>
              <a:buNone/>
              <a:defRPr sz="280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9144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18288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27432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36576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1" name="Straight Connector 20"/>
          <p:cNvCxnSpPr>
            <a:cxnSpLocks/>
          </p:cNvCxnSpPr>
          <p:nvPr userDrawn="1"/>
        </p:nvCxnSpPr>
        <p:spPr>
          <a:xfrm flipH="1">
            <a:off x="4754880" y="12846998"/>
            <a:ext cx="16889966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 userDrawn="1"/>
        </p:nvSpPr>
        <p:spPr>
          <a:xfrm>
            <a:off x="1679567" y="12652549"/>
            <a:ext cx="3265895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2200" b="0" cap="none" spc="0" baseline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Strategic </a:t>
            </a:r>
            <a:r>
              <a:rPr lang="en-US" sz="2200" b="0" cap="none" spc="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Management</a:t>
            </a:r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945463" y="3505200"/>
            <a:ext cx="3962399" cy="50038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6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28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10234244" y="3505200"/>
            <a:ext cx="3962399" cy="50038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6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29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15538096" y="3505200"/>
            <a:ext cx="3962399" cy="50038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6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8544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920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Team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al 16"/>
          <p:cNvSpPr/>
          <p:nvPr userDrawn="1"/>
        </p:nvSpPr>
        <p:spPr>
          <a:xfrm>
            <a:off x="22098000" y="12507273"/>
            <a:ext cx="679450" cy="6794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8" name="Title 6"/>
          <p:cNvSpPr>
            <a:spLocks noGrp="1"/>
          </p:cNvSpPr>
          <p:nvPr>
            <p:ph type="title"/>
          </p:nvPr>
        </p:nvSpPr>
        <p:spPr>
          <a:xfrm>
            <a:off x="1676400" y="663803"/>
            <a:ext cx="21031200" cy="1163097"/>
          </a:xfrm>
          <a:prstGeom prst="rect">
            <a:avLst/>
          </a:prstGeom>
        </p:spPr>
        <p:txBody>
          <a:bodyPr lIns="0" tIns="0" rIns="0" bIns="0"/>
          <a:lstStyle>
            <a:lvl1pPr algn="ctr">
              <a:lnSpc>
                <a:spcPct val="100000"/>
              </a:lnSpc>
              <a:defRPr sz="7400" b="0" cap="none" spc="10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" name="TextBox 18"/>
          <p:cNvSpPr txBox="1"/>
          <p:nvPr userDrawn="1"/>
        </p:nvSpPr>
        <p:spPr>
          <a:xfrm>
            <a:off x="22156734" y="12666023"/>
            <a:ext cx="53975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BD8018E6-5008-4D09-8834-2943DEA75A3D}" type="slidenum">
              <a:rPr lang="en-US" sz="2200" b="1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‹#›</a:t>
            </a:fld>
            <a:endParaRPr lang="en-US" sz="2200" b="1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0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676400" y="1855512"/>
            <a:ext cx="21031200" cy="44450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 algn="ctr">
              <a:lnSpc>
                <a:spcPct val="100000"/>
              </a:lnSpc>
              <a:buFontTx/>
              <a:buNone/>
              <a:defRPr sz="280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9144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18288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27432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36576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1" name="Straight Connector 20"/>
          <p:cNvCxnSpPr/>
          <p:nvPr userDrawn="1"/>
        </p:nvCxnSpPr>
        <p:spPr>
          <a:xfrm flipH="1">
            <a:off x="3905486" y="12846998"/>
            <a:ext cx="1773936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 userDrawn="1"/>
        </p:nvSpPr>
        <p:spPr>
          <a:xfrm>
            <a:off x="1679568" y="12652549"/>
            <a:ext cx="2371732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2200" b="0" cap="none" spc="0" baseline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Business </a:t>
            </a:r>
            <a:r>
              <a:rPr lang="en-US" sz="2200" b="0" cap="none" spc="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Plan</a:t>
            </a:r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676400" y="3505200"/>
            <a:ext cx="5019241" cy="50038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6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28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006665" y="3505200"/>
            <a:ext cx="5019241" cy="50038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6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29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12336930" y="3505200"/>
            <a:ext cx="5019241" cy="50038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6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30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17667195" y="3505200"/>
            <a:ext cx="5019241" cy="50038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6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8200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920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Team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al 16"/>
          <p:cNvSpPr/>
          <p:nvPr userDrawn="1"/>
        </p:nvSpPr>
        <p:spPr>
          <a:xfrm>
            <a:off x="22098000" y="12507273"/>
            <a:ext cx="679450" cy="6794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8" name="Title 6"/>
          <p:cNvSpPr>
            <a:spLocks noGrp="1"/>
          </p:cNvSpPr>
          <p:nvPr>
            <p:ph type="title"/>
          </p:nvPr>
        </p:nvSpPr>
        <p:spPr>
          <a:xfrm>
            <a:off x="1676400" y="663803"/>
            <a:ext cx="21031200" cy="1163097"/>
          </a:xfrm>
          <a:prstGeom prst="rect">
            <a:avLst/>
          </a:prstGeom>
        </p:spPr>
        <p:txBody>
          <a:bodyPr lIns="0" tIns="0" rIns="0" bIns="0"/>
          <a:lstStyle>
            <a:lvl1pPr algn="ctr">
              <a:lnSpc>
                <a:spcPct val="100000"/>
              </a:lnSpc>
              <a:defRPr sz="7400" b="0" cap="none" spc="10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" name="TextBox 18"/>
          <p:cNvSpPr txBox="1"/>
          <p:nvPr userDrawn="1"/>
        </p:nvSpPr>
        <p:spPr>
          <a:xfrm>
            <a:off x="22156734" y="12666023"/>
            <a:ext cx="53975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BD8018E6-5008-4D09-8834-2943DEA75A3D}" type="slidenum">
              <a:rPr lang="en-US" sz="2200" b="1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‹#›</a:t>
            </a:fld>
            <a:endParaRPr lang="en-US" sz="2200" b="1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0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676400" y="1855512"/>
            <a:ext cx="21031200" cy="44450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 algn="ctr">
              <a:lnSpc>
                <a:spcPct val="100000"/>
              </a:lnSpc>
              <a:buFontTx/>
              <a:buNone/>
              <a:defRPr sz="280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9144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18288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27432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36576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1" name="Straight Connector 20"/>
          <p:cNvCxnSpPr/>
          <p:nvPr userDrawn="1"/>
        </p:nvCxnSpPr>
        <p:spPr>
          <a:xfrm flipH="1">
            <a:off x="3905486" y="12846998"/>
            <a:ext cx="1773936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 userDrawn="1"/>
        </p:nvSpPr>
        <p:spPr>
          <a:xfrm>
            <a:off x="1679568" y="12652549"/>
            <a:ext cx="2371732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2200" b="0" cap="none" spc="0" baseline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Business </a:t>
            </a:r>
            <a:r>
              <a:rPr lang="en-US" sz="2200" b="0" cap="none" spc="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Plan</a:t>
            </a:r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676399" y="3505200"/>
            <a:ext cx="3962399" cy="50038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6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28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5943598" y="3505200"/>
            <a:ext cx="3962399" cy="50038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6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29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10210799" y="3505200"/>
            <a:ext cx="3962399" cy="50038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6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30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14478000" y="3505200"/>
            <a:ext cx="3962399" cy="50038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6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31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18734085" y="3505200"/>
            <a:ext cx="3962399" cy="50038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6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3619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920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Services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676399" y="3073400"/>
            <a:ext cx="10343283" cy="5648568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32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7" name="Oval 16"/>
          <p:cNvSpPr/>
          <p:nvPr userDrawn="1"/>
        </p:nvSpPr>
        <p:spPr>
          <a:xfrm>
            <a:off x="22098000" y="12507273"/>
            <a:ext cx="679450" cy="6794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8" name="Title 6"/>
          <p:cNvSpPr>
            <a:spLocks noGrp="1"/>
          </p:cNvSpPr>
          <p:nvPr>
            <p:ph type="title"/>
          </p:nvPr>
        </p:nvSpPr>
        <p:spPr>
          <a:xfrm>
            <a:off x="1676400" y="663803"/>
            <a:ext cx="21031200" cy="1163097"/>
          </a:xfrm>
          <a:prstGeom prst="rect">
            <a:avLst/>
          </a:prstGeom>
        </p:spPr>
        <p:txBody>
          <a:bodyPr lIns="0" tIns="0" rIns="0" bIns="0"/>
          <a:lstStyle>
            <a:lvl1pPr algn="ctr">
              <a:lnSpc>
                <a:spcPct val="100000"/>
              </a:lnSpc>
              <a:defRPr sz="7400" b="0" cap="none" spc="10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" name="TextBox 18"/>
          <p:cNvSpPr txBox="1"/>
          <p:nvPr userDrawn="1"/>
        </p:nvSpPr>
        <p:spPr>
          <a:xfrm>
            <a:off x="22156734" y="12666023"/>
            <a:ext cx="53975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BD8018E6-5008-4D09-8834-2943DEA75A3D}" type="slidenum">
              <a:rPr lang="en-US" sz="2200" b="1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‹#›</a:t>
            </a:fld>
            <a:endParaRPr lang="en-US" sz="2200" b="1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0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676400" y="1855512"/>
            <a:ext cx="21031200" cy="44450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 algn="ctr">
              <a:lnSpc>
                <a:spcPct val="100000"/>
              </a:lnSpc>
              <a:buFontTx/>
              <a:buNone/>
              <a:defRPr sz="280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9144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18288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27432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36576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1" name="Straight Connector 20"/>
          <p:cNvCxnSpPr/>
          <p:nvPr userDrawn="1"/>
        </p:nvCxnSpPr>
        <p:spPr>
          <a:xfrm flipH="1">
            <a:off x="3905486" y="12846998"/>
            <a:ext cx="1773936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 userDrawn="1"/>
        </p:nvSpPr>
        <p:spPr>
          <a:xfrm>
            <a:off x="1679568" y="12652549"/>
            <a:ext cx="2371732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2200" b="0" cap="none" spc="0" baseline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Business </a:t>
            </a:r>
            <a:r>
              <a:rPr lang="en-US" sz="2200" b="0" cap="none" spc="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Plan</a:t>
            </a:r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12353201" y="3073400"/>
            <a:ext cx="10343283" cy="5648568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32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2447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920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Services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676400" y="3073400"/>
            <a:ext cx="6781800" cy="65151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32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5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15925800" y="3073400"/>
            <a:ext cx="6781800" cy="65151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32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8801100" y="3073400"/>
            <a:ext cx="6781800" cy="65151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32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7" name="Oval 16"/>
          <p:cNvSpPr/>
          <p:nvPr userDrawn="1"/>
        </p:nvSpPr>
        <p:spPr>
          <a:xfrm>
            <a:off x="22098000" y="12507273"/>
            <a:ext cx="679450" cy="6794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8" name="Title 6"/>
          <p:cNvSpPr>
            <a:spLocks noGrp="1"/>
          </p:cNvSpPr>
          <p:nvPr>
            <p:ph type="title"/>
          </p:nvPr>
        </p:nvSpPr>
        <p:spPr>
          <a:xfrm>
            <a:off x="1676400" y="663803"/>
            <a:ext cx="21031200" cy="1163097"/>
          </a:xfrm>
          <a:prstGeom prst="rect">
            <a:avLst/>
          </a:prstGeom>
        </p:spPr>
        <p:txBody>
          <a:bodyPr lIns="0" tIns="0" rIns="0" bIns="0"/>
          <a:lstStyle>
            <a:lvl1pPr algn="ctr">
              <a:lnSpc>
                <a:spcPct val="100000"/>
              </a:lnSpc>
              <a:defRPr sz="7400" b="0" cap="none" spc="10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" name="TextBox 18"/>
          <p:cNvSpPr txBox="1"/>
          <p:nvPr userDrawn="1"/>
        </p:nvSpPr>
        <p:spPr>
          <a:xfrm>
            <a:off x="22156734" y="12666023"/>
            <a:ext cx="53975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BD8018E6-5008-4D09-8834-2943DEA75A3D}" type="slidenum">
              <a:rPr lang="en-US" sz="2200" b="1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‹#›</a:t>
            </a:fld>
            <a:endParaRPr lang="en-US" sz="2200" b="1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0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676400" y="1855512"/>
            <a:ext cx="21031200" cy="44450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 algn="ctr">
              <a:lnSpc>
                <a:spcPct val="100000"/>
              </a:lnSpc>
              <a:buFontTx/>
              <a:buNone/>
              <a:defRPr sz="280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9144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18288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27432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36576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1" name="Straight Connector 20"/>
          <p:cNvCxnSpPr/>
          <p:nvPr userDrawn="1"/>
        </p:nvCxnSpPr>
        <p:spPr>
          <a:xfrm flipH="1">
            <a:off x="3905486" y="12846998"/>
            <a:ext cx="1773936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 userDrawn="1"/>
        </p:nvSpPr>
        <p:spPr>
          <a:xfrm>
            <a:off x="1679568" y="12652549"/>
            <a:ext cx="2371732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2200" b="0" cap="none" spc="0" baseline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Business </a:t>
            </a:r>
            <a:r>
              <a:rPr lang="en-US" sz="2200" b="0" cap="none" spc="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Plan</a:t>
            </a:r>
          </a:p>
        </p:txBody>
      </p:sp>
    </p:spTree>
    <p:extLst>
      <p:ext uri="{BB962C8B-B14F-4D97-AF65-F5344CB8AC3E}">
        <p14:creationId xmlns:p14="http://schemas.microsoft.com/office/powerpoint/2010/main" val="34789175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920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5570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90" r:id="rId2"/>
    <p:sldLayoutId id="2147483683" r:id="rId3"/>
    <p:sldLayoutId id="2147483691" r:id="rId4"/>
    <p:sldLayoutId id="2147483700" r:id="rId5"/>
    <p:sldLayoutId id="2147483701" r:id="rId6"/>
    <p:sldLayoutId id="2147483699" r:id="rId7"/>
    <p:sldLayoutId id="2147483693" r:id="rId8"/>
    <p:sldLayoutId id="2147483692" r:id="rId9"/>
    <p:sldLayoutId id="2147483698" r:id="rId10"/>
    <p:sldLayoutId id="2147483696" r:id="rId11"/>
    <p:sldLayoutId id="2147483694" r:id="rId12"/>
    <p:sldLayoutId id="2147483697" r:id="rId13"/>
    <p:sldLayoutId id="2147483702" r:id="rId14"/>
    <p:sldLayoutId id="2147483703" r:id="rId15"/>
    <p:sldLayoutId id="2147483689" r:id="rId16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7" Type="http://schemas.openxmlformats.org/officeDocument/2006/relationships/image" Target="../media/image14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0"/>
            <a:ext cx="24384000" cy="13716000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90000"/>
                </a:schemeClr>
              </a:gs>
              <a:gs pos="33000">
                <a:schemeClr val="accent2">
                  <a:alpha val="90000"/>
                </a:schemeClr>
              </a:gs>
              <a:gs pos="66000">
                <a:schemeClr val="accent4">
                  <a:alpha val="90000"/>
                </a:schemeClr>
              </a:gs>
              <a:gs pos="100000">
                <a:schemeClr val="accent6">
                  <a:alpha val="9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" name="TextBox 2"/>
          <p:cNvSpPr txBox="1"/>
          <p:nvPr/>
        </p:nvSpPr>
        <p:spPr>
          <a:xfrm>
            <a:off x="3738882" y="5508179"/>
            <a:ext cx="16553764" cy="184665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120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Final</a:t>
            </a:r>
            <a:r>
              <a:rPr lang="cs-CZ" sz="120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120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Presentation</a:t>
            </a:r>
            <a:endParaRPr lang="en-US" sz="12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147646" y="5124381"/>
            <a:ext cx="17497472" cy="2658179"/>
            <a:chOff x="4713542" y="4227741"/>
            <a:chExt cx="13154132" cy="3046801"/>
          </a:xfrm>
        </p:grpSpPr>
        <p:grpSp>
          <p:nvGrpSpPr>
            <p:cNvPr id="5" name="Group 4"/>
            <p:cNvGrpSpPr/>
            <p:nvPr/>
          </p:nvGrpSpPr>
          <p:grpSpPr>
            <a:xfrm>
              <a:off x="4713542" y="4227741"/>
              <a:ext cx="3338566" cy="1463040"/>
              <a:chOff x="4422140" y="3769678"/>
              <a:chExt cx="3338566" cy="1463040"/>
            </a:xfrm>
          </p:grpSpPr>
          <p:cxnSp>
            <p:nvCxnSpPr>
              <p:cNvPr id="9" name="Straight Connector 8"/>
              <p:cNvCxnSpPr/>
              <p:nvPr/>
            </p:nvCxnSpPr>
            <p:spPr>
              <a:xfrm flipH="1">
                <a:off x="4432301" y="3784600"/>
                <a:ext cx="3328405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4422140" y="3769678"/>
                <a:ext cx="0" cy="146304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 5"/>
            <p:cNvGrpSpPr/>
            <p:nvPr/>
          </p:nvGrpSpPr>
          <p:grpSpPr>
            <a:xfrm rot="10800000">
              <a:off x="13809325" y="5811502"/>
              <a:ext cx="4058349" cy="1463040"/>
              <a:chOff x="6009640" y="3769678"/>
              <a:chExt cx="4058349" cy="1463040"/>
            </a:xfrm>
          </p:grpSpPr>
          <p:cxnSp>
            <p:nvCxnSpPr>
              <p:cNvPr id="7" name="Straight Connector 6"/>
              <p:cNvCxnSpPr/>
              <p:nvPr/>
            </p:nvCxnSpPr>
            <p:spPr>
              <a:xfrm rot="10800000">
                <a:off x="6019800" y="3784600"/>
                <a:ext cx="4048189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6009640" y="3769678"/>
                <a:ext cx="0" cy="146304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4" name="TextBox 13"/>
          <p:cNvSpPr txBox="1"/>
          <p:nvPr/>
        </p:nvSpPr>
        <p:spPr>
          <a:xfrm>
            <a:off x="3147646" y="3844240"/>
            <a:ext cx="11541760" cy="10156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Consultancy project: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39478" y="8165736"/>
            <a:ext cx="6896072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320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By Jakub </a:t>
            </a:r>
            <a:r>
              <a:rPr lang="cs-CZ" sz="320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Čech </a:t>
            </a:r>
            <a:r>
              <a:rPr lang="en-US" sz="320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&amp; Andrej </a:t>
            </a:r>
            <a:r>
              <a:rPr lang="cs-CZ" sz="320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Šišolák</a:t>
            </a:r>
            <a:endParaRPr lang="en-US" sz="320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696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Lecturers</a:t>
            </a:r>
            <a:r>
              <a:rPr lang="cs-CZ" dirty="0"/>
              <a:t> </a:t>
            </a:r>
            <a:r>
              <a:rPr lang="cs-CZ" dirty="0" err="1">
                <a:solidFill>
                  <a:schemeClr val="accent2"/>
                </a:solidFill>
              </a:rPr>
              <a:t>Expectations</a:t>
            </a:r>
            <a:r>
              <a:rPr lang="cs-CZ" dirty="0">
                <a:solidFill>
                  <a:schemeClr val="accent2"/>
                </a:solidFill>
              </a:rPr>
              <a:t> </a:t>
            </a:r>
            <a:r>
              <a:rPr lang="cs-CZ" dirty="0" err="1">
                <a:solidFill>
                  <a:schemeClr val="accent2"/>
                </a:solidFill>
              </a:rPr>
              <a:t>for</a:t>
            </a:r>
            <a:r>
              <a:rPr lang="cs-CZ" dirty="0">
                <a:solidFill>
                  <a:schemeClr val="accent2"/>
                </a:solidFill>
              </a:rPr>
              <a:t> </a:t>
            </a:r>
            <a:r>
              <a:rPr lang="cs-CZ" dirty="0" err="1">
                <a:solidFill>
                  <a:schemeClr val="accent2"/>
                </a:solidFill>
              </a:rPr>
              <a:t>external</a:t>
            </a:r>
            <a:r>
              <a:rPr lang="cs-CZ" dirty="0">
                <a:solidFill>
                  <a:schemeClr val="accent2"/>
                </a:solidFill>
              </a:rPr>
              <a:t> </a:t>
            </a:r>
            <a:r>
              <a:rPr lang="cs-CZ" dirty="0" err="1">
                <a:solidFill>
                  <a:schemeClr val="accent2"/>
                </a:solidFill>
              </a:rPr>
              <a:t>analysis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l"/>
            <a:r>
              <a:rPr lang="cs-CZ" dirty="0" err="1"/>
              <a:t>Consultancy</a:t>
            </a:r>
            <a:r>
              <a:rPr lang="cs-CZ" dirty="0"/>
              <a:t> Project </a:t>
            </a:r>
            <a:r>
              <a:rPr lang="en-US" dirty="0"/>
              <a:t>| </a:t>
            </a:r>
            <a:r>
              <a:rPr lang="cs-CZ" dirty="0" err="1">
                <a:solidFill>
                  <a:schemeClr val="accent2"/>
                </a:solidFill>
              </a:rPr>
              <a:t>Reflections</a:t>
            </a:r>
            <a:r>
              <a:rPr lang="cs-CZ" dirty="0">
                <a:solidFill>
                  <a:schemeClr val="accent2"/>
                </a:solidFill>
              </a:rPr>
              <a:t> – module 1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268E9104-448C-4C23-B5B5-19C2AAD2E6D3}"/>
              </a:ext>
            </a:extLst>
          </p:cNvPr>
          <p:cNvSpPr>
            <a:spLocks noEditPoints="1"/>
          </p:cNvSpPr>
          <p:nvPr/>
        </p:nvSpPr>
        <p:spPr bwMode="auto">
          <a:xfrm>
            <a:off x="3343986" y="3572557"/>
            <a:ext cx="4006183" cy="4007605"/>
          </a:xfrm>
          <a:custGeom>
            <a:avLst/>
            <a:gdLst>
              <a:gd name="T0" fmla="*/ 1258 w 2517"/>
              <a:gd name="T1" fmla="*/ 0 h 2517"/>
              <a:gd name="T2" fmla="*/ 0 w 2517"/>
              <a:gd name="T3" fmla="*/ 1259 h 2517"/>
              <a:gd name="T4" fmla="*/ 1258 w 2517"/>
              <a:gd name="T5" fmla="*/ 2517 h 2517"/>
              <a:gd name="T6" fmla="*/ 2517 w 2517"/>
              <a:gd name="T7" fmla="*/ 1259 h 2517"/>
              <a:gd name="T8" fmla="*/ 1258 w 2517"/>
              <a:gd name="T9" fmla="*/ 0 h 2517"/>
              <a:gd name="T10" fmla="*/ 1258 w 2517"/>
              <a:gd name="T11" fmla="*/ 2388 h 2517"/>
              <a:gd name="T12" fmla="*/ 129 w 2517"/>
              <a:gd name="T13" fmla="*/ 1259 h 2517"/>
              <a:gd name="T14" fmla="*/ 1258 w 2517"/>
              <a:gd name="T15" fmla="*/ 129 h 2517"/>
              <a:gd name="T16" fmla="*/ 2388 w 2517"/>
              <a:gd name="T17" fmla="*/ 1259 h 2517"/>
              <a:gd name="T18" fmla="*/ 1258 w 2517"/>
              <a:gd name="T19" fmla="*/ 2388 h 25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517" h="2517">
                <a:moveTo>
                  <a:pt x="1258" y="0"/>
                </a:moveTo>
                <a:cubicBezTo>
                  <a:pt x="564" y="0"/>
                  <a:pt x="0" y="564"/>
                  <a:pt x="0" y="1259"/>
                </a:cubicBezTo>
                <a:cubicBezTo>
                  <a:pt x="0" y="1953"/>
                  <a:pt x="564" y="2517"/>
                  <a:pt x="1258" y="2517"/>
                </a:cubicBezTo>
                <a:cubicBezTo>
                  <a:pt x="1953" y="2517"/>
                  <a:pt x="2517" y="1953"/>
                  <a:pt x="2517" y="1259"/>
                </a:cubicBezTo>
                <a:cubicBezTo>
                  <a:pt x="2517" y="564"/>
                  <a:pt x="1953" y="0"/>
                  <a:pt x="1258" y="0"/>
                </a:cubicBezTo>
                <a:close/>
                <a:moveTo>
                  <a:pt x="1258" y="2388"/>
                </a:moveTo>
                <a:cubicBezTo>
                  <a:pt x="635" y="2388"/>
                  <a:pt x="129" y="1883"/>
                  <a:pt x="129" y="1259"/>
                </a:cubicBezTo>
                <a:cubicBezTo>
                  <a:pt x="129" y="635"/>
                  <a:pt x="635" y="129"/>
                  <a:pt x="1258" y="129"/>
                </a:cubicBezTo>
                <a:cubicBezTo>
                  <a:pt x="1882" y="129"/>
                  <a:pt x="2388" y="635"/>
                  <a:pt x="2388" y="1259"/>
                </a:cubicBezTo>
                <a:cubicBezTo>
                  <a:pt x="2388" y="1883"/>
                  <a:pt x="1882" y="2388"/>
                  <a:pt x="1258" y="2388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6">
            <a:extLst>
              <a:ext uri="{FF2B5EF4-FFF2-40B4-BE49-F238E27FC236}">
                <a16:creationId xmlns:a16="http://schemas.microsoft.com/office/drawing/2014/main" id="{7DF28FA7-E31E-42A1-BF64-29BF170E34B2}"/>
              </a:ext>
            </a:extLst>
          </p:cNvPr>
          <p:cNvSpPr>
            <a:spLocks/>
          </p:cNvSpPr>
          <p:nvPr/>
        </p:nvSpPr>
        <p:spPr bwMode="auto">
          <a:xfrm>
            <a:off x="2958584" y="3572557"/>
            <a:ext cx="2387782" cy="204789"/>
          </a:xfrm>
          <a:custGeom>
            <a:avLst/>
            <a:gdLst>
              <a:gd name="T0" fmla="*/ 0 w 1679"/>
              <a:gd name="T1" fmla="*/ 144 h 144"/>
              <a:gd name="T2" fmla="*/ 1679 w 1679"/>
              <a:gd name="T3" fmla="*/ 144 h 144"/>
              <a:gd name="T4" fmla="*/ 1679 w 1679"/>
              <a:gd name="T5" fmla="*/ 0 h 144"/>
              <a:gd name="T6" fmla="*/ 0 w 1679"/>
              <a:gd name="T7" fmla="*/ 0 h 144"/>
              <a:gd name="T8" fmla="*/ 163 w 1679"/>
              <a:gd name="T9" fmla="*/ 72 h 144"/>
              <a:gd name="T10" fmla="*/ 0 w 1679"/>
              <a:gd name="T11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79" h="144">
                <a:moveTo>
                  <a:pt x="0" y="144"/>
                </a:moveTo>
                <a:lnTo>
                  <a:pt x="1679" y="144"/>
                </a:lnTo>
                <a:lnTo>
                  <a:pt x="1679" y="0"/>
                </a:lnTo>
                <a:lnTo>
                  <a:pt x="0" y="0"/>
                </a:lnTo>
                <a:lnTo>
                  <a:pt x="163" y="72"/>
                </a:lnTo>
                <a:lnTo>
                  <a:pt x="0" y="14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8">
            <a:extLst>
              <a:ext uri="{FF2B5EF4-FFF2-40B4-BE49-F238E27FC236}">
                <a16:creationId xmlns:a16="http://schemas.microsoft.com/office/drawing/2014/main" id="{2096BFCA-4C46-46AD-AB9E-39DFBE592662}"/>
              </a:ext>
            </a:extLst>
          </p:cNvPr>
          <p:cNvSpPr>
            <a:spLocks noEditPoints="1"/>
          </p:cNvSpPr>
          <p:nvPr/>
        </p:nvSpPr>
        <p:spPr bwMode="auto">
          <a:xfrm>
            <a:off x="5993442" y="5869849"/>
            <a:ext cx="4006183" cy="4006183"/>
          </a:xfrm>
          <a:custGeom>
            <a:avLst/>
            <a:gdLst>
              <a:gd name="T0" fmla="*/ 1258 w 2517"/>
              <a:gd name="T1" fmla="*/ 0 h 2516"/>
              <a:gd name="T2" fmla="*/ 0 w 2517"/>
              <a:gd name="T3" fmla="*/ 1258 h 2516"/>
              <a:gd name="T4" fmla="*/ 1258 w 2517"/>
              <a:gd name="T5" fmla="*/ 2516 h 2516"/>
              <a:gd name="T6" fmla="*/ 2517 w 2517"/>
              <a:gd name="T7" fmla="*/ 1258 h 2516"/>
              <a:gd name="T8" fmla="*/ 1258 w 2517"/>
              <a:gd name="T9" fmla="*/ 0 h 2516"/>
              <a:gd name="T10" fmla="*/ 1258 w 2517"/>
              <a:gd name="T11" fmla="*/ 2388 h 2516"/>
              <a:gd name="T12" fmla="*/ 129 w 2517"/>
              <a:gd name="T13" fmla="*/ 1258 h 2516"/>
              <a:gd name="T14" fmla="*/ 1258 w 2517"/>
              <a:gd name="T15" fmla="*/ 128 h 2516"/>
              <a:gd name="T16" fmla="*/ 2388 w 2517"/>
              <a:gd name="T17" fmla="*/ 1258 h 2516"/>
              <a:gd name="T18" fmla="*/ 1258 w 2517"/>
              <a:gd name="T19" fmla="*/ 2388 h 2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517" h="2516">
                <a:moveTo>
                  <a:pt x="1258" y="0"/>
                </a:moveTo>
                <a:cubicBezTo>
                  <a:pt x="563" y="0"/>
                  <a:pt x="0" y="563"/>
                  <a:pt x="0" y="1258"/>
                </a:cubicBezTo>
                <a:cubicBezTo>
                  <a:pt x="0" y="1953"/>
                  <a:pt x="563" y="2516"/>
                  <a:pt x="1258" y="2516"/>
                </a:cubicBezTo>
                <a:cubicBezTo>
                  <a:pt x="1953" y="2516"/>
                  <a:pt x="2517" y="1953"/>
                  <a:pt x="2517" y="1258"/>
                </a:cubicBezTo>
                <a:cubicBezTo>
                  <a:pt x="2517" y="563"/>
                  <a:pt x="1953" y="0"/>
                  <a:pt x="1258" y="0"/>
                </a:cubicBezTo>
                <a:close/>
                <a:moveTo>
                  <a:pt x="1258" y="2388"/>
                </a:moveTo>
                <a:cubicBezTo>
                  <a:pt x="634" y="2388"/>
                  <a:pt x="129" y="1882"/>
                  <a:pt x="129" y="1258"/>
                </a:cubicBezTo>
                <a:cubicBezTo>
                  <a:pt x="129" y="634"/>
                  <a:pt x="634" y="128"/>
                  <a:pt x="1258" y="128"/>
                </a:cubicBezTo>
                <a:cubicBezTo>
                  <a:pt x="1882" y="128"/>
                  <a:pt x="2388" y="634"/>
                  <a:pt x="2388" y="1258"/>
                </a:cubicBezTo>
                <a:cubicBezTo>
                  <a:pt x="2388" y="1882"/>
                  <a:pt x="1882" y="2388"/>
                  <a:pt x="1258" y="2388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accent3"/>
              </a:gs>
            </a:gsLst>
            <a:lin ang="5400000" scaled="1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10">
            <a:extLst>
              <a:ext uri="{FF2B5EF4-FFF2-40B4-BE49-F238E27FC236}">
                <a16:creationId xmlns:a16="http://schemas.microsoft.com/office/drawing/2014/main" id="{C5E17E60-9F6D-4E1D-B01E-C9792BAAEABE}"/>
              </a:ext>
            </a:extLst>
          </p:cNvPr>
          <p:cNvSpPr>
            <a:spLocks noEditPoints="1"/>
          </p:cNvSpPr>
          <p:nvPr/>
        </p:nvSpPr>
        <p:spPr bwMode="auto">
          <a:xfrm>
            <a:off x="8644319" y="8215042"/>
            <a:ext cx="4004762" cy="4006183"/>
          </a:xfrm>
          <a:custGeom>
            <a:avLst/>
            <a:gdLst>
              <a:gd name="T0" fmla="*/ 1258 w 2516"/>
              <a:gd name="T1" fmla="*/ 0 h 2516"/>
              <a:gd name="T2" fmla="*/ 0 w 2516"/>
              <a:gd name="T3" fmla="*/ 1258 h 2516"/>
              <a:gd name="T4" fmla="*/ 1258 w 2516"/>
              <a:gd name="T5" fmla="*/ 2516 h 2516"/>
              <a:gd name="T6" fmla="*/ 2516 w 2516"/>
              <a:gd name="T7" fmla="*/ 1258 h 2516"/>
              <a:gd name="T8" fmla="*/ 1258 w 2516"/>
              <a:gd name="T9" fmla="*/ 0 h 2516"/>
              <a:gd name="T10" fmla="*/ 1258 w 2516"/>
              <a:gd name="T11" fmla="*/ 2388 h 2516"/>
              <a:gd name="T12" fmla="*/ 128 w 2516"/>
              <a:gd name="T13" fmla="*/ 1258 h 2516"/>
              <a:gd name="T14" fmla="*/ 1258 w 2516"/>
              <a:gd name="T15" fmla="*/ 128 h 2516"/>
              <a:gd name="T16" fmla="*/ 2388 w 2516"/>
              <a:gd name="T17" fmla="*/ 1258 h 2516"/>
              <a:gd name="T18" fmla="*/ 1258 w 2516"/>
              <a:gd name="T19" fmla="*/ 2388 h 2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516" h="2516">
                <a:moveTo>
                  <a:pt x="1258" y="0"/>
                </a:moveTo>
                <a:cubicBezTo>
                  <a:pt x="563" y="0"/>
                  <a:pt x="0" y="563"/>
                  <a:pt x="0" y="1258"/>
                </a:cubicBezTo>
                <a:cubicBezTo>
                  <a:pt x="0" y="1953"/>
                  <a:pt x="563" y="2516"/>
                  <a:pt x="1258" y="2516"/>
                </a:cubicBezTo>
                <a:cubicBezTo>
                  <a:pt x="1953" y="2516"/>
                  <a:pt x="2516" y="1953"/>
                  <a:pt x="2516" y="1258"/>
                </a:cubicBezTo>
                <a:cubicBezTo>
                  <a:pt x="2516" y="563"/>
                  <a:pt x="1953" y="0"/>
                  <a:pt x="1258" y="0"/>
                </a:cubicBezTo>
                <a:close/>
                <a:moveTo>
                  <a:pt x="1258" y="2388"/>
                </a:moveTo>
                <a:cubicBezTo>
                  <a:pt x="634" y="2388"/>
                  <a:pt x="128" y="1882"/>
                  <a:pt x="128" y="1258"/>
                </a:cubicBezTo>
                <a:cubicBezTo>
                  <a:pt x="128" y="634"/>
                  <a:pt x="634" y="128"/>
                  <a:pt x="1258" y="128"/>
                </a:cubicBezTo>
                <a:cubicBezTo>
                  <a:pt x="1882" y="128"/>
                  <a:pt x="2388" y="634"/>
                  <a:pt x="2388" y="1258"/>
                </a:cubicBezTo>
                <a:cubicBezTo>
                  <a:pt x="2388" y="1882"/>
                  <a:pt x="1882" y="2388"/>
                  <a:pt x="1258" y="2388"/>
                </a:cubicBezTo>
                <a:close/>
              </a:path>
            </a:pathLst>
          </a:custGeom>
          <a:gradFill>
            <a:gsLst>
              <a:gs pos="0">
                <a:schemeClr val="accent3"/>
              </a:gs>
              <a:gs pos="100000">
                <a:schemeClr val="accent4"/>
              </a:gs>
            </a:gsLst>
            <a:lin ang="5400000" scaled="1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36">
            <a:extLst>
              <a:ext uri="{FF2B5EF4-FFF2-40B4-BE49-F238E27FC236}">
                <a16:creationId xmlns:a16="http://schemas.microsoft.com/office/drawing/2014/main" id="{07BA23DB-E6DA-46F6-B05C-066E58B1AC66}"/>
              </a:ext>
            </a:extLst>
          </p:cNvPr>
          <p:cNvSpPr>
            <a:spLocks/>
          </p:cNvSpPr>
          <p:nvPr/>
        </p:nvSpPr>
        <p:spPr bwMode="auto">
          <a:xfrm>
            <a:off x="5346367" y="3444564"/>
            <a:ext cx="4185373" cy="460775"/>
          </a:xfrm>
          <a:custGeom>
            <a:avLst/>
            <a:gdLst>
              <a:gd name="connsiteX0" fmla="*/ 3953564 w 4185373"/>
              <a:gd name="connsiteY0" fmla="*/ 0 h 460775"/>
              <a:gd name="connsiteX1" fmla="*/ 4185373 w 4185373"/>
              <a:gd name="connsiteY1" fmla="*/ 230388 h 460775"/>
              <a:gd name="connsiteX2" fmla="*/ 3953564 w 4185373"/>
              <a:gd name="connsiteY2" fmla="*/ 460775 h 460775"/>
              <a:gd name="connsiteX3" fmla="*/ 3953564 w 4185373"/>
              <a:gd name="connsiteY3" fmla="*/ 332782 h 460775"/>
              <a:gd name="connsiteX4" fmla="*/ 0 w 4185373"/>
              <a:gd name="connsiteY4" fmla="*/ 332782 h 460775"/>
              <a:gd name="connsiteX5" fmla="*/ 0 w 4185373"/>
              <a:gd name="connsiteY5" fmla="*/ 127993 h 460775"/>
              <a:gd name="connsiteX6" fmla="*/ 3953564 w 4185373"/>
              <a:gd name="connsiteY6" fmla="*/ 127993 h 460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85373" h="460775">
                <a:moveTo>
                  <a:pt x="3953564" y="0"/>
                </a:moveTo>
                <a:lnTo>
                  <a:pt x="4185373" y="230388"/>
                </a:lnTo>
                <a:lnTo>
                  <a:pt x="3953564" y="460775"/>
                </a:lnTo>
                <a:lnTo>
                  <a:pt x="3953564" y="332782"/>
                </a:lnTo>
                <a:lnTo>
                  <a:pt x="0" y="332782"/>
                </a:lnTo>
                <a:lnTo>
                  <a:pt x="0" y="127993"/>
                </a:lnTo>
                <a:lnTo>
                  <a:pt x="3953564" y="12799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9" name="Freeform 35">
            <a:extLst>
              <a:ext uri="{FF2B5EF4-FFF2-40B4-BE49-F238E27FC236}">
                <a16:creationId xmlns:a16="http://schemas.microsoft.com/office/drawing/2014/main" id="{918E0EF7-28A7-421B-8216-DD162B5635AF}"/>
              </a:ext>
            </a:extLst>
          </p:cNvPr>
          <p:cNvSpPr>
            <a:spLocks/>
          </p:cNvSpPr>
          <p:nvPr/>
        </p:nvSpPr>
        <p:spPr bwMode="auto">
          <a:xfrm>
            <a:off x="7991555" y="5741856"/>
            <a:ext cx="4532378" cy="460775"/>
          </a:xfrm>
          <a:custGeom>
            <a:avLst/>
            <a:gdLst>
              <a:gd name="connsiteX0" fmla="*/ 0 w 4532378"/>
              <a:gd name="connsiteY0" fmla="*/ 127993 h 460775"/>
              <a:gd name="connsiteX1" fmla="*/ 4303412 w 4532378"/>
              <a:gd name="connsiteY1" fmla="*/ 127993 h 460775"/>
              <a:gd name="connsiteX2" fmla="*/ 4303412 w 4532378"/>
              <a:gd name="connsiteY2" fmla="*/ 332782 h 460775"/>
              <a:gd name="connsiteX3" fmla="*/ 0 w 4532378"/>
              <a:gd name="connsiteY3" fmla="*/ 332782 h 460775"/>
              <a:gd name="connsiteX4" fmla="*/ 4303413 w 4532378"/>
              <a:gd name="connsiteY4" fmla="*/ 0 h 460775"/>
              <a:gd name="connsiteX5" fmla="*/ 4532378 w 4532378"/>
              <a:gd name="connsiteY5" fmla="*/ 230388 h 460775"/>
              <a:gd name="connsiteX6" fmla="*/ 4303413 w 4532378"/>
              <a:gd name="connsiteY6" fmla="*/ 460775 h 460775"/>
              <a:gd name="connsiteX7" fmla="*/ 4303413 w 4532378"/>
              <a:gd name="connsiteY7" fmla="*/ 230388 h 460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32378" h="460775">
                <a:moveTo>
                  <a:pt x="0" y="127993"/>
                </a:moveTo>
                <a:lnTo>
                  <a:pt x="4303412" y="127993"/>
                </a:lnTo>
                <a:lnTo>
                  <a:pt x="4303412" y="332782"/>
                </a:lnTo>
                <a:lnTo>
                  <a:pt x="0" y="332782"/>
                </a:lnTo>
                <a:close/>
                <a:moveTo>
                  <a:pt x="4303413" y="0"/>
                </a:moveTo>
                <a:lnTo>
                  <a:pt x="4532378" y="230388"/>
                </a:lnTo>
                <a:lnTo>
                  <a:pt x="4303413" y="460775"/>
                </a:lnTo>
                <a:lnTo>
                  <a:pt x="4303413" y="23038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0" name="Freeform 34">
            <a:extLst>
              <a:ext uri="{FF2B5EF4-FFF2-40B4-BE49-F238E27FC236}">
                <a16:creationId xmlns:a16="http://schemas.microsoft.com/office/drawing/2014/main" id="{8DFAA1D7-51AE-4D45-8CF1-8A7D915E8629}"/>
              </a:ext>
            </a:extLst>
          </p:cNvPr>
          <p:cNvSpPr>
            <a:spLocks/>
          </p:cNvSpPr>
          <p:nvPr/>
        </p:nvSpPr>
        <p:spPr bwMode="auto">
          <a:xfrm>
            <a:off x="10646699" y="8085626"/>
            <a:ext cx="5562012" cy="462198"/>
          </a:xfrm>
          <a:custGeom>
            <a:avLst/>
            <a:gdLst>
              <a:gd name="connsiteX0" fmla="*/ 5331624 w 5562012"/>
              <a:gd name="connsiteY0" fmla="*/ 0 h 462198"/>
              <a:gd name="connsiteX1" fmla="*/ 5562012 w 5562012"/>
              <a:gd name="connsiteY1" fmla="*/ 231810 h 462198"/>
              <a:gd name="connsiteX2" fmla="*/ 5331624 w 5562012"/>
              <a:gd name="connsiteY2" fmla="*/ 462198 h 462198"/>
              <a:gd name="connsiteX3" fmla="*/ 5331624 w 5562012"/>
              <a:gd name="connsiteY3" fmla="*/ 332783 h 462198"/>
              <a:gd name="connsiteX4" fmla="*/ 0 w 5562012"/>
              <a:gd name="connsiteY4" fmla="*/ 332783 h 462198"/>
              <a:gd name="connsiteX5" fmla="*/ 0 w 5562012"/>
              <a:gd name="connsiteY5" fmla="*/ 129416 h 462198"/>
              <a:gd name="connsiteX6" fmla="*/ 5331624 w 5562012"/>
              <a:gd name="connsiteY6" fmla="*/ 129416 h 462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562012" h="462198">
                <a:moveTo>
                  <a:pt x="5331624" y="0"/>
                </a:moveTo>
                <a:lnTo>
                  <a:pt x="5562012" y="231810"/>
                </a:lnTo>
                <a:lnTo>
                  <a:pt x="5331624" y="462198"/>
                </a:lnTo>
                <a:lnTo>
                  <a:pt x="5331624" y="332783"/>
                </a:lnTo>
                <a:lnTo>
                  <a:pt x="0" y="332783"/>
                </a:lnTo>
                <a:lnTo>
                  <a:pt x="0" y="129416"/>
                </a:lnTo>
                <a:lnTo>
                  <a:pt x="5331624" y="12941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1" name="TextBox 29">
            <a:extLst>
              <a:ext uri="{FF2B5EF4-FFF2-40B4-BE49-F238E27FC236}">
                <a16:creationId xmlns:a16="http://schemas.microsoft.com/office/drawing/2014/main" id="{CF11AB83-3756-45A8-8AD8-33DF074A5F66}"/>
              </a:ext>
            </a:extLst>
          </p:cNvPr>
          <p:cNvSpPr txBox="1"/>
          <p:nvPr/>
        </p:nvSpPr>
        <p:spPr>
          <a:xfrm>
            <a:off x="9999625" y="3355164"/>
            <a:ext cx="11744591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cs-CZ" sz="4200" b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Potential</a:t>
            </a:r>
            <a:r>
              <a:rPr lang="cs-CZ" sz="4200" b="1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4200" b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calculation</a:t>
            </a:r>
            <a:r>
              <a:rPr lang="cs-CZ" sz="4200" b="1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4200" b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from</a:t>
            </a:r>
            <a:r>
              <a:rPr lang="cs-CZ" sz="4200" b="1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4200" b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each</a:t>
            </a:r>
            <a:r>
              <a:rPr lang="cs-CZ" sz="4200" b="1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4200" b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perspective</a:t>
            </a:r>
            <a:r>
              <a:rPr lang="cs-CZ" sz="4200" b="1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endParaRPr lang="en-US" sz="4200" b="1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2" name="TextBox 30">
            <a:extLst>
              <a:ext uri="{FF2B5EF4-FFF2-40B4-BE49-F238E27FC236}">
                <a16:creationId xmlns:a16="http://schemas.microsoft.com/office/drawing/2014/main" id="{8260DCB5-FF28-46A4-8DA8-65871845A3EB}"/>
              </a:ext>
            </a:extLst>
          </p:cNvPr>
          <p:cNvSpPr txBox="1"/>
          <p:nvPr/>
        </p:nvSpPr>
        <p:spPr>
          <a:xfrm>
            <a:off x="9999626" y="4133613"/>
            <a:ext cx="10328189" cy="11900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Potential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of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company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from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Market,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Competitors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and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Customers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perspective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Proper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calculation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to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presented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What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have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considered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why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and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how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calculated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relevant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potential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Three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levels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of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potential</a:t>
            </a:r>
            <a:endParaRPr lang="en-US" sz="2200" spc="5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3" name="TextBox 37">
            <a:extLst>
              <a:ext uri="{FF2B5EF4-FFF2-40B4-BE49-F238E27FC236}">
                <a16:creationId xmlns:a16="http://schemas.microsoft.com/office/drawing/2014/main" id="{EB856349-39C5-4216-A879-BC5156414B74}"/>
              </a:ext>
            </a:extLst>
          </p:cNvPr>
          <p:cNvSpPr txBox="1"/>
          <p:nvPr/>
        </p:nvSpPr>
        <p:spPr>
          <a:xfrm>
            <a:off x="12928143" y="5692896"/>
            <a:ext cx="9544995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cs-CZ" sz="4200" b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Relevant</a:t>
            </a:r>
            <a:r>
              <a:rPr lang="cs-CZ" sz="4200" b="1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4200" b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potential</a:t>
            </a:r>
            <a:r>
              <a:rPr lang="cs-CZ" sz="4200" b="1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4200" b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assesment</a:t>
            </a:r>
            <a:endParaRPr lang="en-US" sz="4200" b="1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4" name="TextBox 38">
            <a:extLst>
              <a:ext uri="{FF2B5EF4-FFF2-40B4-BE49-F238E27FC236}">
                <a16:creationId xmlns:a16="http://schemas.microsoft.com/office/drawing/2014/main" id="{83DB67C3-BA43-400F-8D82-6DE0FCF5F09E}"/>
              </a:ext>
            </a:extLst>
          </p:cNvPr>
          <p:cNvSpPr txBox="1"/>
          <p:nvPr/>
        </p:nvSpPr>
        <p:spPr>
          <a:xfrm>
            <a:off x="12928143" y="6471345"/>
            <a:ext cx="9544995" cy="7838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Which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number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have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decided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to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perceive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as a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relevant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potential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and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why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?</a:t>
            </a:r>
            <a:endParaRPr lang="en-US" sz="2200" spc="5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5" name="TextBox 39">
            <a:extLst>
              <a:ext uri="{FF2B5EF4-FFF2-40B4-BE49-F238E27FC236}">
                <a16:creationId xmlns:a16="http://schemas.microsoft.com/office/drawing/2014/main" id="{516C2DD5-EDBA-45C0-9CBD-52BB937F9FB8}"/>
              </a:ext>
            </a:extLst>
          </p:cNvPr>
          <p:cNvSpPr txBox="1"/>
          <p:nvPr/>
        </p:nvSpPr>
        <p:spPr>
          <a:xfrm>
            <a:off x="16673755" y="7963726"/>
            <a:ext cx="5070461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cs-CZ" sz="4200" b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Qualitative</a:t>
            </a:r>
            <a:r>
              <a:rPr lang="cs-CZ" sz="4200" b="1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part</a:t>
            </a:r>
            <a:endParaRPr lang="en-US" sz="4200" b="1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6" name="TextBox 40">
            <a:extLst>
              <a:ext uri="{FF2B5EF4-FFF2-40B4-BE49-F238E27FC236}">
                <a16:creationId xmlns:a16="http://schemas.microsoft.com/office/drawing/2014/main" id="{FECAD393-473E-4D3F-BAB2-52F54F88D897}"/>
              </a:ext>
            </a:extLst>
          </p:cNvPr>
          <p:cNvSpPr txBox="1"/>
          <p:nvPr/>
        </p:nvSpPr>
        <p:spPr>
          <a:xfrm>
            <a:off x="16673755" y="8742175"/>
            <a:ext cx="7206152" cy="11900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Informations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which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have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investigated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What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do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as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relevant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from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qualitative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point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of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view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and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why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?</a:t>
            </a:r>
            <a:endParaRPr lang="en-US" sz="2200" spc="5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7" name="Freeform 18">
            <a:extLst>
              <a:ext uri="{FF2B5EF4-FFF2-40B4-BE49-F238E27FC236}">
                <a16:creationId xmlns:a16="http://schemas.microsoft.com/office/drawing/2014/main" id="{2B118998-70D8-4C59-89E7-CBCB9C11EEA9}"/>
              </a:ext>
            </a:extLst>
          </p:cNvPr>
          <p:cNvSpPr>
            <a:spLocks noEditPoints="1"/>
          </p:cNvSpPr>
          <p:nvPr/>
        </p:nvSpPr>
        <p:spPr bwMode="auto">
          <a:xfrm>
            <a:off x="4732338" y="4476751"/>
            <a:ext cx="1241425" cy="1874837"/>
          </a:xfrm>
          <a:custGeom>
            <a:avLst/>
            <a:gdLst>
              <a:gd name="T0" fmla="*/ 753 w 1422"/>
              <a:gd name="T1" fmla="*/ 13 h 2147"/>
              <a:gd name="T2" fmla="*/ 0 w 1422"/>
              <a:gd name="T3" fmla="*/ 715 h 2147"/>
              <a:gd name="T4" fmla="*/ 56 w 1422"/>
              <a:gd name="T5" fmla="*/ 994 h 2147"/>
              <a:gd name="T6" fmla="*/ 132 w 1422"/>
              <a:gd name="T7" fmla="*/ 1125 h 2147"/>
              <a:gd name="T8" fmla="*/ 365 w 1422"/>
              <a:gd name="T9" fmla="*/ 1636 h 2147"/>
              <a:gd name="T10" fmla="*/ 405 w 1422"/>
              <a:gd name="T11" fmla="*/ 1773 h 2147"/>
              <a:gd name="T12" fmla="*/ 405 w 1422"/>
              <a:gd name="T13" fmla="*/ 1884 h 2147"/>
              <a:gd name="T14" fmla="*/ 405 w 1422"/>
              <a:gd name="T15" fmla="*/ 1948 h 2147"/>
              <a:gd name="T16" fmla="*/ 585 w 1422"/>
              <a:gd name="T17" fmla="*/ 2147 h 2147"/>
              <a:gd name="T18" fmla="*/ 942 w 1422"/>
              <a:gd name="T19" fmla="*/ 2031 h 2147"/>
              <a:gd name="T20" fmla="*/ 1000 w 1422"/>
              <a:gd name="T21" fmla="*/ 1926 h 2147"/>
              <a:gd name="T22" fmla="*/ 1000 w 1422"/>
              <a:gd name="T23" fmla="*/ 1816 h 2147"/>
              <a:gd name="T24" fmla="*/ 1000 w 1422"/>
              <a:gd name="T25" fmla="*/ 1688 h 2147"/>
              <a:gd name="T26" fmla="*/ 1120 w 1422"/>
              <a:gd name="T27" fmla="*/ 1414 h 2147"/>
              <a:gd name="T28" fmla="*/ 1275 w 1422"/>
              <a:gd name="T29" fmla="*/ 1139 h 2147"/>
              <a:gd name="T30" fmla="*/ 1346 w 1422"/>
              <a:gd name="T31" fmla="*/ 999 h 2147"/>
              <a:gd name="T32" fmla="*/ 1353 w 1422"/>
              <a:gd name="T33" fmla="*/ 989 h 2147"/>
              <a:gd name="T34" fmla="*/ 1387 w 1422"/>
              <a:gd name="T35" fmla="*/ 549 h 2147"/>
              <a:gd name="T36" fmla="*/ 585 w 1422"/>
              <a:gd name="T37" fmla="*/ 2105 h 2147"/>
              <a:gd name="T38" fmla="*/ 900 w 1422"/>
              <a:gd name="T39" fmla="*/ 2037 h 2147"/>
              <a:gd name="T40" fmla="*/ 958 w 1422"/>
              <a:gd name="T41" fmla="*/ 1948 h 2147"/>
              <a:gd name="T42" fmla="*/ 494 w 1422"/>
              <a:gd name="T43" fmla="*/ 1995 h 2147"/>
              <a:gd name="T44" fmla="*/ 448 w 1422"/>
              <a:gd name="T45" fmla="*/ 1926 h 2147"/>
              <a:gd name="T46" fmla="*/ 958 w 1422"/>
              <a:gd name="T47" fmla="*/ 1948 h 2147"/>
              <a:gd name="T48" fmla="*/ 448 w 1422"/>
              <a:gd name="T49" fmla="*/ 1884 h 2147"/>
              <a:gd name="T50" fmla="*/ 958 w 1422"/>
              <a:gd name="T51" fmla="*/ 1816 h 2147"/>
              <a:gd name="T52" fmla="*/ 958 w 1422"/>
              <a:gd name="T53" fmla="*/ 1705 h 2147"/>
              <a:gd name="T54" fmla="*/ 448 w 1422"/>
              <a:gd name="T55" fmla="*/ 1773 h 2147"/>
              <a:gd name="T56" fmla="*/ 461 w 1422"/>
              <a:gd name="T57" fmla="*/ 1705 h 2147"/>
              <a:gd name="T58" fmla="*/ 808 w 1422"/>
              <a:gd name="T59" fmla="*/ 1705 h 2147"/>
              <a:gd name="T60" fmla="*/ 958 w 1422"/>
              <a:gd name="T61" fmla="*/ 1705 h 2147"/>
              <a:gd name="T62" fmla="*/ 541 w 1422"/>
              <a:gd name="T63" fmla="*/ 1040 h 2147"/>
              <a:gd name="T64" fmla="*/ 714 w 1422"/>
              <a:gd name="T65" fmla="*/ 1138 h 2147"/>
              <a:gd name="T66" fmla="*/ 789 w 1422"/>
              <a:gd name="T67" fmla="*/ 1182 h 2147"/>
              <a:gd name="T68" fmla="*/ 787 w 1422"/>
              <a:gd name="T69" fmla="*/ 1663 h 2147"/>
              <a:gd name="T70" fmla="*/ 619 w 1422"/>
              <a:gd name="T71" fmla="*/ 1192 h 2147"/>
              <a:gd name="T72" fmla="*/ 1313 w 1422"/>
              <a:gd name="T73" fmla="*/ 972 h 2147"/>
              <a:gd name="T74" fmla="*/ 1241 w 1422"/>
              <a:gd name="T75" fmla="*/ 1097 h 2147"/>
              <a:gd name="T76" fmla="*/ 1082 w 1422"/>
              <a:gd name="T77" fmla="*/ 1397 h 2147"/>
              <a:gd name="T78" fmla="*/ 944 w 1422"/>
              <a:gd name="T79" fmla="*/ 1663 h 2147"/>
              <a:gd name="T80" fmla="*/ 829 w 1422"/>
              <a:gd name="T81" fmla="*/ 1197 h 2147"/>
              <a:gd name="T82" fmla="*/ 936 w 1422"/>
              <a:gd name="T83" fmla="*/ 963 h 2147"/>
              <a:gd name="T84" fmla="*/ 703 w 1422"/>
              <a:gd name="T85" fmla="*/ 1095 h 2147"/>
              <a:gd name="T86" fmla="*/ 470 w 1422"/>
              <a:gd name="T87" fmla="*/ 963 h 2147"/>
              <a:gd name="T88" fmla="*/ 577 w 1422"/>
              <a:gd name="T89" fmla="*/ 1197 h 2147"/>
              <a:gd name="T90" fmla="*/ 461 w 1422"/>
              <a:gd name="T91" fmla="*/ 1663 h 2147"/>
              <a:gd name="T92" fmla="*/ 324 w 1422"/>
              <a:gd name="T93" fmla="*/ 1397 h 2147"/>
              <a:gd name="T94" fmla="*/ 96 w 1422"/>
              <a:gd name="T95" fmla="*/ 976 h 2147"/>
              <a:gd name="T96" fmla="*/ 42 w 1422"/>
              <a:gd name="T97" fmla="*/ 715 h 2147"/>
              <a:gd name="T98" fmla="*/ 750 w 1422"/>
              <a:gd name="T99" fmla="*/ 55 h 2147"/>
              <a:gd name="T100" fmla="*/ 1313 w 1422"/>
              <a:gd name="T101" fmla="*/ 972 h 2147"/>
              <a:gd name="T102" fmla="*/ 884 w 1422"/>
              <a:gd name="T103" fmla="*/ 292 h 2147"/>
              <a:gd name="T104" fmla="*/ 229 w 1422"/>
              <a:gd name="T105" fmla="*/ 767 h 2147"/>
              <a:gd name="T106" fmla="*/ 187 w 1422"/>
              <a:gd name="T107" fmla="*/ 767 h 2147"/>
              <a:gd name="T108" fmla="*/ 898 w 1422"/>
              <a:gd name="T109" fmla="*/ 251 h 21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422" h="2147">
                <a:moveTo>
                  <a:pt x="1387" y="549"/>
                </a:moveTo>
                <a:cubicBezTo>
                  <a:pt x="1317" y="255"/>
                  <a:pt x="1056" y="35"/>
                  <a:pt x="753" y="13"/>
                </a:cubicBezTo>
                <a:cubicBezTo>
                  <a:pt x="556" y="0"/>
                  <a:pt x="367" y="66"/>
                  <a:pt x="223" y="200"/>
                </a:cubicBezTo>
                <a:cubicBezTo>
                  <a:pt x="81" y="333"/>
                  <a:pt x="0" y="521"/>
                  <a:pt x="0" y="715"/>
                </a:cubicBezTo>
                <a:cubicBezTo>
                  <a:pt x="0" y="811"/>
                  <a:pt x="19" y="904"/>
                  <a:pt x="56" y="992"/>
                </a:cubicBezTo>
                <a:cubicBezTo>
                  <a:pt x="56" y="994"/>
                  <a:pt x="56" y="994"/>
                  <a:pt x="56" y="994"/>
                </a:cubicBezTo>
                <a:cubicBezTo>
                  <a:pt x="59" y="997"/>
                  <a:pt x="59" y="997"/>
                  <a:pt x="59" y="997"/>
                </a:cubicBezTo>
                <a:cubicBezTo>
                  <a:pt x="68" y="1013"/>
                  <a:pt x="97" y="1063"/>
                  <a:pt x="132" y="1125"/>
                </a:cubicBezTo>
                <a:cubicBezTo>
                  <a:pt x="187" y="1223"/>
                  <a:pt x="258" y="1352"/>
                  <a:pt x="286" y="1414"/>
                </a:cubicBezTo>
                <a:cubicBezTo>
                  <a:pt x="305" y="1459"/>
                  <a:pt x="340" y="1559"/>
                  <a:pt x="365" y="1636"/>
                </a:cubicBezTo>
                <a:cubicBezTo>
                  <a:pt x="373" y="1658"/>
                  <a:pt x="387" y="1676"/>
                  <a:pt x="405" y="1688"/>
                </a:cubicBezTo>
                <a:cubicBezTo>
                  <a:pt x="405" y="1773"/>
                  <a:pt x="405" y="1773"/>
                  <a:pt x="405" y="1773"/>
                </a:cubicBezTo>
                <a:cubicBezTo>
                  <a:pt x="405" y="1816"/>
                  <a:pt x="405" y="1816"/>
                  <a:pt x="405" y="1816"/>
                </a:cubicBezTo>
                <a:cubicBezTo>
                  <a:pt x="405" y="1884"/>
                  <a:pt x="405" y="1884"/>
                  <a:pt x="405" y="1884"/>
                </a:cubicBezTo>
                <a:cubicBezTo>
                  <a:pt x="405" y="1926"/>
                  <a:pt x="405" y="1926"/>
                  <a:pt x="405" y="1926"/>
                </a:cubicBezTo>
                <a:cubicBezTo>
                  <a:pt x="405" y="1948"/>
                  <a:pt x="405" y="1948"/>
                  <a:pt x="405" y="1948"/>
                </a:cubicBezTo>
                <a:cubicBezTo>
                  <a:pt x="405" y="1986"/>
                  <a:pt x="430" y="2018"/>
                  <a:pt x="464" y="2031"/>
                </a:cubicBezTo>
                <a:cubicBezTo>
                  <a:pt x="467" y="2096"/>
                  <a:pt x="520" y="2147"/>
                  <a:pt x="585" y="2147"/>
                </a:cubicBezTo>
                <a:cubicBezTo>
                  <a:pt x="820" y="2147"/>
                  <a:pt x="820" y="2147"/>
                  <a:pt x="820" y="2147"/>
                </a:cubicBezTo>
                <a:cubicBezTo>
                  <a:pt x="886" y="2147"/>
                  <a:pt x="939" y="2096"/>
                  <a:pt x="942" y="2031"/>
                </a:cubicBezTo>
                <a:cubicBezTo>
                  <a:pt x="976" y="2019"/>
                  <a:pt x="1000" y="1986"/>
                  <a:pt x="1000" y="1948"/>
                </a:cubicBezTo>
                <a:cubicBezTo>
                  <a:pt x="1000" y="1926"/>
                  <a:pt x="1000" y="1926"/>
                  <a:pt x="1000" y="1926"/>
                </a:cubicBezTo>
                <a:cubicBezTo>
                  <a:pt x="1000" y="1884"/>
                  <a:pt x="1000" y="1884"/>
                  <a:pt x="1000" y="1884"/>
                </a:cubicBezTo>
                <a:cubicBezTo>
                  <a:pt x="1000" y="1816"/>
                  <a:pt x="1000" y="1816"/>
                  <a:pt x="1000" y="1816"/>
                </a:cubicBezTo>
                <a:cubicBezTo>
                  <a:pt x="1000" y="1773"/>
                  <a:pt x="1000" y="1773"/>
                  <a:pt x="1000" y="1773"/>
                </a:cubicBezTo>
                <a:cubicBezTo>
                  <a:pt x="1000" y="1688"/>
                  <a:pt x="1000" y="1688"/>
                  <a:pt x="1000" y="1688"/>
                </a:cubicBezTo>
                <a:cubicBezTo>
                  <a:pt x="1019" y="1676"/>
                  <a:pt x="1033" y="1658"/>
                  <a:pt x="1041" y="1636"/>
                </a:cubicBezTo>
                <a:cubicBezTo>
                  <a:pt x="1076" y="1528"/>
                  <a:pt x="1105" y="1449"/>
                  <a:pt x="1120" y="1414"/>
                </a:cubicBezTo>
                <a:cubicBezTo>
                  <a:pt x="1148" y="1351"/>
                  <a:pt x="1221" y="1219"/>
                  <a:pt x="1266" y="1139"/>
                </a:cubicBezTo>
                <a:cubicBezTo>
                  <a:pt x="1275" y="1139"/>
                  <a:pt x="1275" y="1139"/>
                  <a:pt x="1275" y="1139"/>
                </a:cubicBezTo>
                <a:cubicBezTo>
                  <a:pt x="1275" y="1123"/>
                  <a:pt x="1275" y="1123"/>
                  <a:pt x="1275" y="1123"/>
                </a:cubicBezTo>
                <a:cubicBezTo>
                  <a:pt x="1308" y="1063"/>
                  <a:pt x="1336" y="1015"/>
                  <a:pt x="1346" y="999"/>
                </a:cubicBezTo>
                <a:cubicBezTo>
                  <a:pt x="1347" y="997"/>
                  <a:pt x="1348" y="995"/>
                  <a:pt x="1349" y="993"/>
                </a:cubicBezTo>
                <a:cubicBezTo>
                  <a:pt x="1353" y="989"/>
                  <a:pt x="1353" y="989"/>
                  <a:pt x="1353" y="989"/>
                </a:cubicBezTo>
                <a:cubicBezTo>
                  <a:pt x="1353" y="985"/>
                  <a:pt x="1353" y="985"/>
                  <a:pt x="1353" y="985"/>
                </a:cubicBezTo>
                <a:cubicBezTo>
                  <a:pt x="1410" y="847"/>
                  <a:pt x="1422" y="696"/>
                  <a:pt x="1387" y="549"/>
                </a:cubicBezTo>
                <a:close/>
                <a:moveTo>
                  <a:pt x="820" y="2105"/>
                </a:moveTo>
                <a:cubicBezTo>
                  <a:pt x="585" y="2105"/>
                  <a:pt x="585" y="2105"/>
                  <a:pt x="585" y="2105"/>
                </a:cubicBezTo>
                <a:cubicBezTo>
                  <a:pt x="545" y="2105"/>
                  <a:pt x="512" y="2075"/>
                  <a:pt x="506" y="2037"/>
                </a:cubicBezTo>
                <a:cubicBezTo>
                  <a:pt x="900" y="2037"/>
                  <a:pt x="900" y="2037"/>
                  <a:pt x="900" y="2037"/>
                </a:cubicBezTo>
                <a:cubicBezTo>
                  <a:pt x="894" y="2075"/>
                  <a:pt x="861" y="2105"/>
                  <a:pt x="820" y="2105"/>
                </a:cubicBezTo>
                <a:close/>
                <a:moveTo>
                  <a:pt x="958" y="1948"/>
                </a:moveTo>
                <a:cubicBezTo>
                  <a:pt x="958" y="1974"/>
                  <a:pt x="937" y="1995"/>
                  <a:pt x="912" y="1995"/>
                </a:cubicBezTo>
                <a:cubicBezTo>
                  <a:pt x="494" y="1995"/>
                  <a:pt x="494" y="1995"/>
                  <a:pt x="494" y="1995"/>
                </a:cubicBezTo>
                <a:cubicBezTo>
                  <a:pt x="468" y="1995"/>
                  <a:pt x="448" y="1974"/>
                  <a:pt x="448" y="1948"/>
                </a:cubicBezTo>
                <a:cubicBezTo>
                  <a:pt x="448" y="1926"/>
                  <a:pt x="448" y="1926"/>
                  <a:pt x="448" y="1926"/>
                </a:cubicBezTo>
                <a:cubicBezTo>
                  <a:pt x="958" y="1926"/>
                  <a:pt x="958" y="1926"/>
                  <a:pt x="958" y="1926"/>
                </a:cubicBezTo>
                <a:lnTo>
                  <a:pt x="958" y="1948"/>
                </a:lnTo>
                <a:close/>
                <a:moveTo>
                  <a:pt x="958" y="1884"/>
                </a:moveTo>
                <a:cubicBezTo>
                  <a:pt x="448" y="1884"/>
                  <a:pt x="448" y="1884"/>
                  <a:pt x="448" y="1884"/>
                </a:cubicBezTo>
                <a:cubicBezTo>
                  <a:pt x="448" y="1816"/>
                  <a:pt x="448" y="1816"/>
                  <a:pt x="448" y="1816"/>
                </a:cubicBezTo>
                <a:cubicBezTo>
                  <a:pt x="958" y="1816"/>
                  <a:pt x="958" y="1816"/>
                  <a:pt x="958" y="1816"/>
                </a:cubicBezTo>
                <a:lnTo>
                  <a:pt x="958" y="1884"/>
                </a:lnTo>
                <a:close/>
                <a:moveTo>
                  <a:pt x="958" y="1705"/>
                </a:moveTo>
                <a:cubicBezTo>
                  <a:pt x="958" y="1773"/>
                  <a:pt x="958" y="1773"/>
                  <a:pt x="958" y="1773"/>
                </a:cubicBezTo>
                <a:cubicBezTo>
                  <a:pt x="448" y="1773"/>
                  <a:pt x="448" y="1773"/>
                  <a:pt x="448" y="1773"/>
                </a:cubicBezTo>
                <a:cubicBezTo>
                  <a:pt x="448" y="1705"/>
                  <a:pt x="448" y="1705"/>
                  <a:pt x="448" y="1705"/>
                </a:cubicBezTo>
                <a:cubicBezTo>
                  <a:pt x="461" y="1705"/>
                  <a:pt x="461" y="1705"/>
                  <a:pt x="461" y="1705"/>
                </a:cubicBezTo>
                <a:cubicBezTo>
                  <a:pt x="598" y="1705"/>
                  <a:pt x="598" y="1705"/>
                  <a:pt x="598" y="1705"/>
                </a:cubicBezTo>
                <a:cubicBezTo>
                  <a:pt x="808" y="1705"/>
                  <a:pt x="808" y="1705"/>
                  <a:pt x="808" y="1705"/>
                </a:cubicBezTo>
                <a:cubicBezTo>
                  <a:pt x="944" y="1705"/>
                  <a:pt x="944" y="1705"/>
                  <a:pt x="944" y="1705"/>
                </a:cubicBezTo>
                <a:lnTo>
                  <a:pt x="958" y="1705"/>
                </a:lnTo>
                <a:close/>
                <a:moveTo>
                  <a:pt x="616" y="1182"/>
                </a:moveTo>
                <a:cubicBezTo>
                  <a:pt x="541" y="1040"/>
                  <a:pt x="541" y="1040"/>
                  <a:pt x="541" y="1040"/>
                </a:cubicBezTo>
                <a:cubicBezTo>
                  <a:pt x="691" y="1138"/>
                  <a:pt x="691" y="1138"/>
                  <a:pt x="691" y="1138"/>
                </a:cubicBezTo>
                <a:cubicBezTo>
                  <a:pt x="698" y="1142"/>
                  <a:pt x="707" y="1142"/>
                  <a:pt x="714" y="1138"/>
                </a:cubicBezTo>
                <a:cubicBezTo>
                  <a:pt x="865" y="1040"/>
                  <a:pt x="865" y="1040"/>
                  <a:pt x="865" y="1040"/>
                </a:cubicBezTo>
                <a:cubicBezTo>
                  <a:pt x="789" y="1182"/>
                  <a:pt x="789" y="1182"/>
                  <a:pt x="789" y="1182"/>
                </a:cubicBezTo>
                <a:cubicBezTo>
                  <a:pt x="788" y="1185"/>
                  <a:pt x="787" y="1189"/>
                  <a:pt x="787" y="1192"/>
                </a:cubicBezTo>
                <a:cubicBezTo>
                  <a:pt x="787" y="1663"/>
                  <a:pt x="787" y="1663"/>
                  <a:pt x="787" y="1663"/>
                </a:cubicBezTo>
                <a:cubicBezTo>
                  <a:pt x="619" y="1663"/>
                  <a:pt x="619" y="1663"/>
                  <a:pt x="619" y="1663"/>
                </a:cubicBezTo>
                <a:cubicBezTo>
                  <a:pt x="619" y="1192"/>
                  <a:pt x="619" y="1192"/>
                  <a:pt x="619" y="1192"/>
                </a:cubicBezTo>
                <a:cubicBezTo>
                  <a:pt x="619" y="1189"/>
                  <a:pt x="618" y="1185"/>
                  <a:pt x="616" y="1182"/>
                </a:cubicBezTo>
                <a:close/>
                <a:moveTo>
                  <a:pt x="1313" y="972"/>
                </a:moveTo>
                <a:cubicBezTo>
                  <a:pt x="1310" y="976"/>
                  <a:pt x="1310" y="976"/>
                  <a:pt x="1310" y="976"/>
                </a:cubicBezTo>
                <a:cubicBezTo>
                  <a:pt x="1300" y="993"/>
                  <a:pt x="1273" y="1039"/>
                  <a:pt x="1241" y="1097"/>
                </a:cubicBezTo>
                <a:cubicBezTo>
                  <a:pt x="1235" y="1107"/>
                  <a:pt x="1235" y="1107"/>
                  <a:pt x="1235" y="1107"/>
                </a:cubicBezTo>
                <a:cubicBezTo>
                  <a:pt x="1190" y="1187"/>
                  <a:pt x="1111" y="1329"/>
                  <a:pt x="1082" y="1397"/>
                </a:cubicBezTo>
                <a:cubicBezTo>
                  <a:pt x="1061" y="1443"/>
                  <a:pt x="1026" y="1545"/>
                  <a:pt x="1001" y="1622"/>
                </a:cubicBezTo>
                <a:cubicBezTo>
                  <a:pt x="993" y="1647"/>
                  <a:pt x="970" y="1663"/>
                  <a:pt x="944" y="1663"/>
                </a:cubicBezTo>
                <a:cubicBezTo>
                  <a:pt x="829" y="1663"/>
                  <a:pt x="829" y="1663"/>
                  <a:pt x="829" y="1663"/>
                </a:cubicBezTo>
                <a:cubicBezTo>
                  <a:pt x="829" y="1197"/>
                  <a:pt x="829" y="1197"/>
                  <a:pt x="829" y="1197"/>
                </a:cubicBezTo>
                <a:cubicBezTo>
                  <a:pt x="940" y="989"/>
                  <a:pt x="940" y="989"/>
                  <a:pt x="940" y="989"/>
                </a:cubicBezTo>
                <a:cubicBezTo>
                  <a:pt x="945" y="980"/>
                  <a:pt x="943" y="970"/>
                  <a:pt x="936" y="963"/>
                </a:cubicBezTo>
                <a:cubicBezTo>
                  <a:pt x="929" y="957"/>
                  <a:pt x="918" y="956"/>
                  <a:pt x="910" y="961"/>
                </a:cubicBezTo>
                <a:cubicBezTo>
                  <a:pt x="703" y="1095"/>
                  <a:pt x="703" y="1095"/>
                  <a:pt x="703" y="1095"/>
                </a:cubicBezTo>
                <a:cubicBezTo>
                  <a:pt x="495" y="961"/>
                  <a:pt x="495" y="961"/>
                  <a:pt x="495" y="961"/>
                </a:cubicBezTo>
                <a:cubicBezTo>
                  <a:pt x="487" y="956"/>
                  <a:pt x="477" y="957"/>
                  <a:pt x="470" y="963"/>
                </a:cubicBezTo>
                <a:cubicBezTo>
                  <a:pt x="463" y="970"/>
                  <a:pt x="461" y="980"/>
                  <a:pt x="465" y="989"/>
                </a:cubicBezTo>
                <a:cubicBezTo>
                  <a:pt x="577" y="1197"/>
                  <a:pt x="577" y="1197"/>
                  <a:pt x="577" y="1197"/>
                </a:cubicBezTo>
                <a:cubicBezTo>
                  <a:pt x="577" y="1663"/>
                  <a:pt x="577" y="1663"/>
                  <a:pt x="577" y="1663"/>
                </a:cubicBezTo>
                <a:cubicBezTo>
                  <a:pt x="461" y="1663"/>
                  <a:pt x="461" y="1663"/>
                  <a:pt x="461" y="1663"/>
                </a:cubicBezTo>
                <a:cubicBezTo>
                  <a:pt x="436" y="1663"/>
                  <a:pt x="413" y="1647"/>
                  <a:pt x="405" y="1622"/>
                </a:cubicBezTo>
                <a:cubicBezTo>
                  <a:pt x="380" y="1545"/>
                  <a:pt x="345" y="1443"/>
                  <a:pt x="324" y="1397"/>
                </a:cubicBezTo>
                <a:cubicBezTo>
                  <a:pt x="296" y="1334"/>
                  <a:pt x="224" y="1203"/>
                  <a:pt x="169" y="1104"/>
                </a:cubicBezTo>
                <a:cubicBezTo>
                  <a:pt x="134" y="1042"/>
                  <a:pt x="105" y="992"/>
                  <a:pt x="96" y="976"/>
                </a:cubicBezTo>
                <a:cubicBezTo>
                  <a:pt x="94" y="974"/>
                  <a:pt x="94" y="974"/>
                  <a:pt x="94" y="974"/>
                </a:cubicBezTo>
                <a:cubicBezTo>
                  <a:pt x="59" y="892"/>
                  <a:pt x="42" y="805"/>
                  <a:pt x="42" y="715"/>
                </a:cubicBezTo>
                <a:cubicBezTo>
                  <a:pt x="42" y="532"/>
                  <a:pt x="118" y="356"/>
                  <a:pt x="252" y="231"/>
                </a:cubicBezTo>
                <a:cubicBezTo>
                  <a:pt x="388" y="105"/>
                  <a:pt x="564" y="42"/>
                  <a:pt x="750" y="55"/>
                </a:cubicBezTo>
                <a:cubicBezTo>
                  <a:pt x="1035" y="75"/>
                  <a:pt x="1280" y="282"/>
                  <a:pt x="1346" y="558"/>
                </a:cubicBezTo>
                <a:cubicBezTo>
                  <a:pt x="1379" y="698"/>
                  <a:pt x="1367" y="841"/>
                  <a:pt x="1313" y="972"/>
                </a:cubicBezTo>
                <a:close/>
                <a:moveTo>
                  <a:pt x="911" y="278"/>
                </a:moveTo>
                <a:cubicBezTo>
                  <a:pt x="907" y="289"/>
                  <a:pt x="895" y="295"/>
                  <a:pt x="884" y="292"/>
                </a:cubicBezTo>
                <a:cubicBezTo>
                  <a:pt x="834" y="275"/>
                  <a:pt x="782" y="267"/>
                  <a:pt x="729" y="267"/>
                </a:cubicBezTo>
                <a:cubicBezTo>
                  <a:pt x="453" y="267"/>
                  <a:pt x="229" y="491"/>
                  <a:pt x="229" y="767"/>
                </a:cubicBezTo>
                <a:cubicBezTo>
                  <a:pt x="229" y="778"/>
                  <a:pt x="219" y="788"/>
                  <a:pt x="208" y="788"/>
                </a:cubicBezTo>
                <a:cubicBezTo>
                  <a:pt x="196" y="788"/>
                  <a:pt x="187" y="778"/>
                  <a:pt x="187" y="767"/>
                </a:cubicBezTo>
                <a:cubicBezTo>
                  <a:pt x="187" y="468"/>
                  <a:pt x="430" y="225"/>
                  <a:pt x="729" y="225"/>
                </a:cubicBezTo>
                <a:cubicBezTo>
                  <a:pt x="786" y="225"/>
                  <a:pt x="843" y="234"/>
                  <a:pt x="898" y="251"/>
                </a:cubicBezTo>
                <a:cubicBezTo>
                  <a:pt x="909" y="255"/>
                  <a:pt x="915" y="267"/>
                  <a:pt x="911" y="27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41">
            <a:extLst>
              <a:ext uri="{FF2B5EF4-FFF2-40B4-BE49-F238E27FC236}">
                <a16:creationId xmlns:a16="http://schemas.microsoft.com/office/drawing/2014/main" id="{EDDD2083-05CC-4F5D-A8A4-9BA332AE0646}"/>
              </a:ext>
            </a:extLst>
          </p:cNvPr>
          <p:cNvSpPr>
            <a:spLocks noEditPoints="1"/>
          </p:cNvSpPr>
          <p:nvPr/>
        </p:nvSpPr>
        <p:spPr bwMode="auto">
          <a:xfrm>
            <a:off x="7282509" y="7023727"/>
            <a:ext cx="1586330" cy="1586330"/>
          </a:xfrm>
          <a:custGeom>
            <a:avLst/>
            <a:gdLst>
              <a:gd name="T0" fmla="*/ 667 w 1470"/>
              <a:gd name="T1" fmla="*/ 357 h 1467"/>
              <a:gd name="T2" fmla="*/ 667 w 1470"/>
              <a:gd name="T3" fmla="*/ 1242 h 1467"/>
              <a:gd name="T4" fmla="*/ 1034 w 1470"/>
              <a:gd name="T5" fmla="*/ 553 h 1467"/>
              <a:gd name="T6" fmla="*/ 1067 w 1470"/>
              <a:gd name="T7" fmla="*/ 531 h 1467"/>
              <a:gd name="T8" fmla="*/ 667 w 1470"/>
              <a:gd name="T9" fmla="*/ 1282 h 1467"/>
              <a:gd name="T10" fmla="*/ 667 w 1470"/>
              <a:gd name="T11" fmla="*/ 318 h 1467"/>
              <a:gd name="T12" fmla="*/ 931 w 1470"/>
              <a:gd name="T13" fmla="*/ 420 h 1467"/>
              <a:gd name="T14" fmla="*/ 667 w 1470"/>
              <a:gd name="T15" fmla="*/ 542 h 1467"/>
              <a:gd name="T16" fmla="*/ 805 w 1470"/>
              <a:gd name="T17" fmla="*/ 559 h 1467"/>
              <a:gd name="T18" fmla="*/ 667 w 1470"/>
              <a:gd name="T19" fmla="*/ 503 h 1467"/>
              <a:gd name="T20" fmla="*/ 667 w 1470"/>
              <a:gd name="T21" fmla="*/ 1097 h 1467"/>
              <a:gd name="T22" fmla="*/ 930 w 1470"/>
              <a:gd name="T23" fmla="*/ 662 h 1467"/>
              <a:gd name="T24" fmla="*/ 895 w 1470"/>
              <a:gd name="T25" fmla="*/ 680 h 1467"/>
              <a:gd name="T26" fmla="*/ 667 w 1470"/>
              <a:gd name="T27" fmla="*/ 1057 h 1467"/>
              <a:gd name="T28" fmla="*/ 667 w 1470"/>
              <a:gd name="T29" fmla="*/ 542 h 1467"/>
              <a:gd name="T30" fmla="*/ 1256 w 1470"/>
              <a:gd name="T31" fmla="*/ 237 h 1467"/>
              <a:gd name="T32" fmla="*/ 1388 w 1470"/>
              <a:gd name="T33" fmla="*/ 307 h 1467"/>
              <a:gd name="T34" fmla="*/ 1202 w 1470"/>
              <a:gd name="T35" fmla="*/ 291 h 1467"/>
              <a:gd name="T36" fmla="*/ 1333 w 1470"/>
              <a:gd name="T37" fmla="*/ 361 h 1467"/>
              <a:gd name="T38" fmla="*/ 736 w 1470"/>
              <a:gd name="T39" fmla="*/ 756 h 1467"/>
              <a:gd name="T40" fmla="*/ 667 w 1470"/>
              <a:gd name="T41" fmla="*/ 882 h 1467"/>
              <a:gd name="T42" fmla="*/ 667 w 1470"/>
              <a:gd name="T43" fmla="*/ 718 h 1467"/>
              <a:gd name="T44" fmla="*/ 1150 w 1470"/>
              <a:gd name="T45" fmla="*/ 295 h 1467"/>
              <a:gd name="T46" fmla="*/ 1135 w 1470"/>
              <a:gd name="T47" fmla="*/ 109 h 1467"/>
              <a:gd name="T48" fmla="*/ 1205 w 1470"/>
              <a:gd name="T49" fmla="*/ 240 h 1467"/>
              <a:gd name="T50" fmla="*/ 1190 w 1470"/>
              <a:gd name="T51" fmla="*/ 54 h 1467"/>
              <a:gd name="T52" fmla="*/ 1260 w 1470"/>
              <a:gd name="T53" fmla="*/ 186 h 1467"/>
              <a:gd name="T54" fmla="*/ 1245 w 1470"/>
              <a:gd name="T55" fmla="*/ 0 h 1467"/>
              <a:gd name="T56" fmla="*/ 1315 w 1470"/>
              <a:gd name="T57" fmla="*/ 131 h 1467"/>
              <a:gd name="T58" fmla="*/ 1311 w 1470"/>
              <a:gd name="T59" fmla="*/ 183 h 1467"/>
              <a:gd name="T60" fmla="*/ 1442 w 1470"/>
              <a:gd name="T61" fmla="*/ 253 h 1467"/>
              <a:gd name="T62" fmla="*/ 707 w 1470"/>
              <a:gd name="T63" fmla="*/ 785 h 1467"/>
              <a:gd name="T64" fmla="*/ 661 w 1470"/>
              <a:gd name="T65" fmla="*/ 824 h 1467"/>
              <a:gd name="T66" fmla="*/ 649 w 1470"/>
              <a:gd name="T67" fmla="*/ 795 h 1467"/>
              <a:gd name="T68" fmla="*/ 667 w 1470"/>
              <a:gd name="T69" fmla="*/ 757 h 1467"/>
              <a:gd name="T70" fmla="*/ 667 w 1470"/>
              <a:gd name="T71" fmla="*/ 842 h 1467"/>
              <a:gd name="T72" fmla="*/ 707 w 1470"/>
              <a:gd name="T73" fmla="*/ 785 h 1467"/>
              <a:gd name="T74" fmla="*/ 1162 w 1470"/>
              <a:gd name="T75" fmla="*/ 415 h 1467"/>
              <a:gd name="T76" fmla="*/ 667 w 1470"/>
              <a:gd name="T77" fmla="*/ 1427 h 1467"/>
              <a:gd name="T78" fmla="*/ 667 w 1470"/>
              <a:gd name="T79" fmla="*/ 173 h 1467"/>
              <a:gd name="T80" fmla="*/ 1066 w 1470"/>
              <a:gd name="T81" fmla="*/ 290 h 1467"/>
              <a:gd name="T82" fmla="*/ 667 w 1470"/>
              <a:gd name="T83" fmla="*/ 133 h 1467"/>
              <a:gd name="T84" fmla="*/ 667 w 1470"/>
              <a:gd name="T85" fmla="*/ 1467 h 1467"/>
              <a:gd name="T86" fmla="*/ 1193 w 1470"/>
              <a:gd name="T87" fmla="*/ 391 h 14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470" h="1467">
                <a:moveTo>
                  <a:pt x="904" y="426"/>
                </a:moveTo>
                <a:cubicBezTo>
                  <a:pt x="833" y="381"/>
                  <a:pt x="751" y="357"/>
                  <a:pt x="667" y="357"/>
                </a:cubicBezTo>
                <a:cubicBezTo>
                  <a:pt x="423" y="357"/>
                  <a:pt x="225" y="556"/>
                  <a:pt x="225" y="800"/>
                </a:cubicBezTo>
                <a:cubicBezTo>
                  <a:pt x="225" y="1044"/>
                  <a:pt x="423" y="1242"/>
                  <a:pt x="667" y="1242"/>
                </a:cubicBezTo>
                <a:cubicBezTo>
                  <a:pt x="911" y="1242"/>
                  <a:pt x="1109" y="1044"/>
                  <a:pt x="1109" y="800"/>
                </a:cubicBezTo>
                <a:cubicBezTo>
                  <a:pt x="1109" y="712"/>
                  <a:pt x="1083" y="626"/>
                  <a:pt x="1034" y="553"/>
                </a:cubicBezTo>
                <a:cubicBezTo>
                  <a:pt x="1028" y="544"/>
                  <a:pt x="1031" y="532"/>
                  <a:pt x="1040" y="526"/>
                </a:cubicBezTo>
                <a:cubicBezTo>
                  <a:pt x="1049" y="520"/>
                  <a:pt x="1061" y="522"/>
                  <a:pt x="1067" y="531"/>
                </a:cubicBezTo>
                <a:cubicBezTo>
                  <a:pt x="1121" y="611"/>
                  <a:pt x="1149" y="704"/>
                  <a:pt x="1149" y="800"/>
                </a:cubicBezTo>
                <a:cubicBezTo>
                  <a:pt x="1149" y="1066"/>
                  <a:pt x="933" y="1282"/>
                  <a:pt x="667" y="1282"/>
                </a:cubicBezTo>
                <a:cubicBezTo>
                  <a:pt x="401" y="1282"/>
                  <a:pt x="185" y="1066"/>
                  <a:pt x="185" y="800"/>
                </a:cubicBezTo>
                <a:cubicBezTo>
                  <a:pt x="185" y="534"/>
                  <a:pt x="401" y="318"/>
                  <a:pt x="667" y="318"/>
                </a:cubicBezTo>
                <a:cubicBezTo>
                  <a:pt x="759" y="318"/>
                  <a:pt x="848" y="344"/>
                  <a:pt x="925" y="393"/>
                </a:cubicBezTo>
                <a:cubicBezTo>
                  <a:pt x="935" y="399"/>
                  <a:pt x="937" y="411"/>
                  <a:pt x="931" y="420"/>
                </a:cubicBezTo>
                <a:cubicBezTo>
                  <a:pt x="925" y="429"/>
                  <a:pt x="913" y="432"/>
                  <a:pt x="904" y="426"/>
                </a:cubicBezTo>
                <a:close/>
                <a:moveTo>
                  <a:pt x="667" y="542"/>
                </a:moveTo>
                <a:cubicBezTo>
                  <a:pt x="706" y="542"/>
                  <a:pt x="744" y="551"/>
                  <a:pt x="779" y="568"/>
                </a:cubicBezTo>
                <a:cubicBezTo>
                  <a:pt x="789" y="573"/>
                  <a:pt x="800" y="568"/>
                  <a:pt x="805" y="559"/>
                </a:cubicBezTo>
                <a:cubicBezTo>
                  <a:pt x="810" y="549"/>
                  <a:pt x="806" y="537"/>
                  <a:pt x="796" y="532"/>
                </a:cubicBezTo>
                <a:cubicBezTo>
                  <a:pt x="756" y="513"/>
                  <a:pt x="712" y="503"/>
                  <a:pt x="667" y="503"/>
                </a:cubicBezTo>
                <a:cubicBezTo>
                  <a:pt x="503" y="503"/>
                  <a:pt x="370" y="636"/>
                  <a:pt x="370" y="800"/>
                </a:cubicBezTo>
                <a:cubicBezTo>
                  <a:pt x="370" y="964"/>
                  <a:pt x="503" y="1097"/>
                  <a:pt x="667" y="1097"/>
                </a:cubicBezTo>
                <a:cubicBezTo>
                  <a:pt x="831" y="1097"/>
                  <a:pt x="964" y="964"/>
                  <a:pt x="964" y="800"/>
                </a:cubicBezTo>
                <a:cubicBezTo>
                  <a:pt x="964" y="752"/>
                  <a:pt x="952" y="704"/>
                  <a:pt x="930" y="662"/>
                </a:cubicBezTo>
                <a:cubicBezTo>
                  <a:pt x="925" y="652"/>
                  <a:pt x="913" y="648"/>
                  <a:pt x="903" y="654"/>
                </a:cubicBezTo>
                <a:cubicBezTo>
                  <a:pt x="894" y="659"/>
                  <a:pt x="890" y="671"/>
                  <a:pt x="895" y="680"/>
                </a:cubicBezTo>
                <a:cubicBezTo>
                  <a:pt x="914" y="717"/>
                  <a:pt x="924" y="758"/>
                  <a:pt x="924" y="800"/>
                </a:cubicBezTo>
                <a:cubicBezTo>
                  <a:pt x="924" y="942"/>
                  <a:pt x="809" y="1057"/>
                  <a:pt x="667" y="1057"/>
                </a:cubicBezTo>
                <a:cubicBezTo>
                  <a:pt x="525" y="1057"/>
                  <a:pt x="409" y="942"/>
                  <a:pt x="409" y="800"/>
                </a:cubicBezTo>
                <a:cubicBezTo>
                  <a:pt x="409" y="658"/>
                  <a:pt x="525" y="542"/>
                  <a:pt x="667" y="542"/>
                </a:cubicBezTo>
                <a:close/>
                <a:moveTo>
                  <a:pt x="1283" y="210"/>
                </a:moveTo>
                <a:cubicBezTo>
                  <a:pt x="1256" y="237"/>
                  <a:pt x="1256" y="237"/>
                  <a:pt x="1256" y="237"/>
                </a:cubicBezTo>
                <a:cubicBezTo>
                  <a:pt x="1415" y="280"/>
                  <a:pt x="1415" y="280"/>
                  <a:pt x="1415" y="280"/>
                </a:cubicBezTo>
                <a:cubicBezTo>
                  <a:pt x="1388" y="307"/>
                  <a:pt x="1388" y="307"/>
                  <a:pt x="1388" y="307"/>
                </a:cubicBezTo>
                <a:cubicBezTo>
                  <a:pt x="1229" y="264"/>
                  <a:pt x="1229" y="264"/>
                  <a:pt x="1229" y="264"/>
                </a:cubicBezTo>
                <a:cubicBezTo>
                  <a:pt x="1202" y="291"/>
                  <a:pt x="1202" y="291"/>
                  <a:pt x="1202" y="291"/>
                </a:cubicBezTo>
                <a:cubicBezTo>
                  <a:pt x="1360" y="334"/>
                  <a:pt x="1360" y="334"/>
                  <a:pt x="1360" y="334"/>
                </a:cubicBezTo>
                <a:cubicBezTo>
                  <a:pt x="1333" y="361"/>
                  <a:pt x="1333" y="361"/>
                  <a:pt x="1333" y="361"/>
                </a:cubicBezTo>
                <a:cubicBezTo>
                  <a:pt x="1174" y="319"/>
                  <a:pt x="1174" y="319"/>
                  <a:pt x="1174" y="319"/>
                </a:cubicBezTo>
                <a:cubicBezTo>
                  <a:pt x="736" y="756"/>
                  <a:pt x="736" y="756"/>
                  <a:pt x="736" y="756"/>
                </a:cubicBezTo>
                <a:cubicBezTo>
                  <a:pt x="744" y="769"/>
                  <a:pt x="749" y="784"/>
                  <a:pt x="749" y="800"/>
                </a:cubicBezTo>
                <a:cubicBezTo>
                  <a:pt x="749" y="845"/>
                  <a:pt x="712" y="882"/>
                  <a:pt x="667" y="882"/>
                </a:cubicBezTo>
                <a:cubicBezTo>
                  <a:pt x="622" y="882"/>
                  <a:pt x="585" y="845"/>
                  <a:pt x="585" y="800"/>
                </a:cubicBezTo>
                <a:cubicBezTo>
                  <a:pt x="585" y="755"/>
                  <a:pt x="622" y="718"/>
                  <a:pt x="667" y="718"/>
                </a:cubicBezTo>
                <a:cubicBezTo>
                  <a:pt x="684" y="718"/>
                  <a:pt x="699" y="723"/>
                  <a:pt x="712" y="732"/>
                </a:cubicBezTo>
                <a:cubicBezTo>
                  <a:pt x="1150" y="295"/>
                  <a:pt x="1150" y="295"/>
                  <a:pt x="1150" y="295"/>
                </a:cubicBezTo>
                <a:cubicBezTo>
                  <a:pt x="1108" y="136"/>
                  <a:pt x="1108" y="136"/>
                  <a:pt x="1108" y="136"/>
                </a:cubicBezTo>
                <a:cubicBezTo>
                  <a:pt x="1135" y="109"/>
                  <a:pt x="1135" y="109"/>
                  <a:pt x="1135" y="109"/>
                </a:cubicBezTo>
                <a:cubicBezTo>
                  <a:pt x="1178" y="268"/>
                  <a:pt x="1178" y="268"/>
                  <a:pt x="1178" y="268"/>
                </a:cubicBezTo>
                <a:cubicBezTo>
                  <a:pt x="1205" y="240"/>
                  <a:pt x="1205" y="240"/>
                  <a:pt x="1205" y="240"/>
                </a:cubicBezTo>
                <a:cubicBezTo>
                  <a:pt x="1163" y="81"/>
                  <a:pt x="1163" y="81"/>
                  <a:pt x="1163" y="81"/>
                </a:cubicBezTo>
                <a:cubicBezTo>
                  <a:pt x="1190" y="54"/>
                  <a:pt x="1190" y="54"/>
                  <a:pt x="1190" y="54"/>
                </a:cubicBezTo>
                <a:cubicBezTo>
                  <a:pt x="1232" y="213"/>
                  <a:pt x="1232" y="213"/>
                  <a:pt x="1232" y="213"/>
                </a:cubicBezTo>
                <a:cubicBezTo>
                  <a:pt x="1260" y="186"/>
                  <a:pt x="1260" y="186"/>
                  <a:pt x="1260" y="186"/>
                </a:cubicBezTo>
                <a:cubicBezTo>
                  <a:pt x="1217" y="27"/>
                  <a:pt x="1217" y="27"/>
                  <a:pt x="1217" y="27"/>
                </a:cubicBezTo>
                <a:cubicBezTo>
                  <a:pt x="1245" y="0"/>
                  <a:pt x="1245" y="0"/>
                  <a:pt x="1245" y="0"/>
                </a:cubicBezTo>
                <a:cubicBezTo>
                  <a:pt x="1287" y="159"/>
                  <a:pt x="1287" y="159"/>
                  <a:pt x="1287" y="159"/>
                </a:cubicBezTo>
                <a:cubicBezTo>
                  <a:pt x="1315" y="131"/>
                  <a:pt x="1315" y="131"/>
                  <a:pt x="1315" y="131"/>
                </a:cubicBezTo>
                <a:cubicBezTo>
                  <a:pt x="1339" y="155"/>
                  <a:pt x="1339" y="155"/>
                  <a:pt x="1339" y="155"/>
                </a:cubicBezTo>
                <a:cubicBezTo>
                  <a:pt x="1311" y="183"/>
                  <a:pt x="1311" y="183"/>
                  <a:pt x="1311" y="183"/>
                </a:cubicBezTo>
                <a:cubicBezTo>
                  <a:pt x="1470" y="225"/>
                  <a:pt x="1470" y="225"/>
                  <a:pt x="1470" y="225"/>
                </a:cubicBezTo>
                <a:cubicBezTo>
                  <a:pt x="1442" y="253"/>
                  <a:pt x="1442" y="253"/>
                  <a:pt x="1442" y="253"/>
                </a:cubicBezTo>
                <a:lnTo>
                  <a:pt x="1283" y="210"/>
                </a:lnTo>
                <a:close/>
                <a:moveTo>
                  <a:pt x="707" y="785"/>
                </a:moveTo>
                <a:cubicBezTo>
                  <a:pt x="673" y="819"/>
                  <a:pt x="673" y="819"/>
                  <a:pt x="673" y="819"/>
                </a:cubicBezTo>
                <a:cubicBezTo>
                  <a:pt x="670" y="822"/>
                  <a:pt x="665" y="824"/>
                  <a:pt x="661" y="824"/>
                </a:cubicBezTo>
                <a:cubicBezTo>
                  <a:pt x="657" y="824"/>
                  <a:pt x="652" y="822"/>
                  <a:pt x="649" y="819"/>
                </a:cubicBezTo>
                <a:cubicBezTo>
                  <a:pt x="642" y="812"/>
                  <a:pt x="642" y="802"/>
                  <a:pt x="649" y="795"/>
                </a:cubicBezTo>
                <a:cubicBezTo>
                  <a:pt x="683" y="761"/>
                  <a:pt x="683" y="761"/>
                  <a:pt x="683" y="761"/>
                </a:cubicBezTo>
                <a:cubicBezTo>
                  <a:pt x="678" y="759"/>
                  <a:pt x="673" y="757"/>
                  <a:pt x="667" y="757"/>
                </a:cubicBezTo>
                <a:cubicBezTo>
                  <a:pt x="643" y="757"/>
                  <a:pt x="624" y="776"/>
                  <a:pt x="624" y="800"/>
                </a:cubicBezTo>
                <a:cubicBezTo>
                  <a:pt x="624" y="823"/>
                  <a:pt x="643" y="842"/>
                  <a:pt x="667" y="842"/>
                </a:cubicBezTo>
                <a:cubicBezTo>
                  <a:pt x="690" y="842"/>
                  <a:pt x="709" y="823"/>
                  <a:pt x="709" y="800"/>
                </a:cubicBezTo>
                <a:cubicBezTo>
                  <a:pt x="709" y="795"/>
                  <a:pt x="708" y="790"/>
                  <a:pt x="707" y="785"/>
                </a:cubicBezTo>
                <a:close/>
                <a:moveTo>
                  <a:pt x="1166" y="387"/>
                </a:moveTo>
                <a:cubicBezTo>
                  <a:pt x="1157" y="394"/>
                  <a:pt x="1155" y="406"/>
                  <a:pt x="1162" y="415"/>
                </a:cubicBezTo>
                <a:cubicBezTo>
                  <a:pt x="1248" y="526"/>
                  <a:pt x="1294" y="659"/>
                  <a:pt x="1294" y="800"/>
                </a:cubicBezTo>
                <a:cubicBezTo>
                  <a:pt x="1294" y="1146"/>
                  <a:pt x="1013" y="1427"/>
                  <a:pt x="667" y="1427"/>
                </a:cubicBezTo>
                <a:cubicBezTo>
                  <a:pt x="321" y="1427"/>
                  <a:pt x="40" y="1146"/>
                  <a:pt x="40" y="800"/>
                </a:cubicBezTo>
                <a:cubicBezTo>
                  <a:pt x="40" y="454"/>
                  <a:pt x="321" y="173"/>
                  <a:pt x="667" y="173"/>
                </a:cubicBezTo>
                <a:cubicBezTo>
                  <a:pt x="802" y="173"/>
                  <a:pt x="930" y="215"/>
                  <a:pt x="1038" y="294"/>
                </a:cubicBezTo>
                <a:cubicBezTo>
                  <a:pt x="1047" y="301"/>
                  <a:pt x="1060" y="299"/>
                  <a:pt x="1066" y="290"/>
                </a:cubicBezTo>
                <a:cubicBezTo>
                  <a:pt x="1072" y="281"/>
                  <a:pt x="1071" y="269"/>
                  <a:pt x="1062" y="263"/>
                </a:cubicBezTo>
                <a:cubicBezTo>
                  <a:pt x="947" y="178"/>
                  <a:pt x="810" y="133"/>
                  <a:pt x="667" y="133"/>
                </a:cubicBezTo>
                <a:cubicBezTo>
                  <a:pt x="299" y="133"/>
                  <a:pt x="0" y="432"/>
                  <a:pt x="0" y="800"/>
                </a:cubicBezTo>
                <a:cubicBezTo>
                  <a:pt x="0" y="1167"/>
                  <a:pt x="299" y="1467"/>
                  <a:pt x="667" y="1467"/>
                </a:cubicBezTo>
                <a:cubicBezTo>
                  <a:pt x="1035" y="1467"/>
                  <a:pt x="1334" y="1167"/>
                  <a:pt x="1334" y="800"/>
                </a:cubicBezTo>
                <a:cubicBezTo>
                  <a:pt x="1334" y="650"/>
                  <a:pt x="1285" y="509"/>
                  <a:pt x="1193" y="391"/>
                </a:cubicBezTo>
                <a:cubicBezTo>
                  <a:pt x="1187" y="382"/>
                  <a:pt x="1174" y="381"/>
                  <a:pt x="1166" y="38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Freeform 13">
            <a:extLst>
              <a:ext uri="{FF2B5EF4-FFF2-40B4-BE49-F238E27FC236}">
                <a16:creationId xmlns:a16="http://schemas.microsoft.com/office/drawing/2014/main" id="{F611DC28-5069-4D11-8530-717E1AD58C39}"/>
              </a:ext>
            </a:extLst>
          </p:cNvPr>
          <p:cNvSpPr>
            <a:spLocks noEditPoints="1"/>
          </p:cNvSpPr>
          <p:nvPr/>
        </p:nvSpPr>
        <p:spPr bwMode="auto">
          <a:xfrm>
            <a:off x="9902346" y="9559783"/>
            <a:ext cx="1488705" cy="1602105"/>
          </a:xfrm>
          <a:custGeom>
            <a:avLst/>
            <a:gdLst>
              <a:gd name="T0" fmla="*/ 353 w 353"/>
              <a:gd name="T1" fmla="*/ 104 h 353"/>
              <a:gd name="T2" fmla="*/ 351 w 353"/>
              <a:gd name="T3" fmla="*/ 99 h 353"/>
              <a:gd name="T4" fmla="*/ 351 w 353"/>
              <a:gd name="T5" fmla="*/ 99 h 353"/>
              <a:gd name="T6" fmla="*/ 351 w 353"/>
              <a:gd name="T7" fmla="*/ 99 h 353"/>
              <a:gd name="T8" fmla="*/ 350 w 353"/>
              <a:gd name="T9" fmla="*/ 98 h 353"/>
              <a:gd name="T10" fmla="*/ 255 w 353"/>
              <a:gd name="T11" fmla="*/ 3 h 353"/>
              <a:gd name="T12" fmla="*/ 255 w 353"/>
              <a:gd name="T13" fmla="*/ 3 h 353"/>
              <a:gd name="T14" fmla="*/ 248 w 353"/>
              <a:gd name="T15" fmla="*/ 0 h 353"/>
              <a:gd name="T16" fmla="*/ 104 w 353"/>
              <a:gd name="T17" fmla="*/ 0 h 353"/>
              <a:gd name="T18" fmla="*/ 98 w 353"/>
              <a:gd name="T19" fmla="*/ 3 h 353"/>
              <a:gd name="T20" fmla="*/ 97 w 353"/>
              <a:gd name="T21" fmla="*/ 3 h 353"/>
              <a:gd name="T22" fmla="*/ 2 w 353"/>
              <a:gd name="T23" fmla="*/ 98 h 353"/>
              <a:gd name="T24" fmla="*/ 2 w 353"/>
              <a:gd name="T25" fmla="*/ 99 h 353"/>
              <a:gd name="T26" fmla="*/ 1 w 353"/>
              <a:gd name="T27" fmla="*/ 99 h 353"/>
              <a:gd name="T28" fmla="*/ 1 w 353"/>
              <a:gd name="T29" fmla="*/ 99 h 353"/>
              <a:gd name="T30" fmla="*/ 0 w 353"/>
              <a:gd name="T31" fmla="*/ 104 h 353"/>
              <a:gd name="T32" fmla="*/ 1 w 353"/>
              <a:gd name="T33" fmla="*/ 109 h 353"/>
              <a:gd name="T34" fmla="*/ 1 w 353"/>
              <a:gd name="T35" fmla="*/ 109 h 353"/>
              <a:gd name="T36" fmla="*/ 170 w 353"/>
              <a:gd name="T37" fmla="*/ 350 h 353"/>
              <a:gd name="T38" fmla="*/ 170 w 353"/>
              <a:gd name="T39" fmla="*/ 350 h 353"/>
              <a:gd name="T40" fmla="*/ 176 w 353"/>
              <a:gd name="T41" fmla="*/ 353 h 353"/>
              <a:gd name="T42" fmla="*/ 182 w 353"/>
              <a:gd name="T43" fmla="*/ 350 h 353"/>
              <a:gd name="T44" fmla="*/ 182 w 353"/>
              <a:gd name="T45" fmla="*/ 350 h 353"/>
              <a:gd name="T46" fmla="*/ 351 w 353"/>
              <a:gd name="T47" fmla="*/ 109 h 353"/>
              <a:gd name="T48" fmla="*/ 351 w 353"/>
              <a:gd name="T49" fmla="*/ 109 h 353"/>
              <a:gd name="T50" fmla="*/ 353 w 353"/>
              <a:gd name="T51" fmla="*/ 104 h 353"/>
              <a:gd name="T52" fmla="*/ 245 w 353"/>
              <a:gd name="T53" fmla="*/ 16 h 353"/>
              <a:gd name="T54" fmla="*/ 325 w 353"/>
              <a:gd name="T55" fmla="*/ 96 h 353"/>
              <a:gd name="T56" fmla="*/ 253 w 353"/>
              <a:gd name="T57" fmla="*/ 96 h 353"/>
              <a:gd name="T58" fmla="*/ 213 w 353"/>
              <a:gd name="T59" fmla="*/ 16 h 353"/>
              <a:gd name="T60" fmla="*/ 245 w 353"/>
              <a:gd name="T61" fmla="*/ 16 h 353"/>
              <a:gd name="T62" fmla="*/ 195 w 353"/>
              <a:gd name="T63" fmla="*/ 16 h 353"/>
              <a:gd name="T64" fmla="*/ 235 w 353"/>
              <a:gd name="T65" fmla="*/ 96 h 353"/>
              <a:gd name="T66" fmla="*/ 117 w 353"/>
              <a:gd name="T67" fmla="*/ 96 h 353"/>
              <a:gd name="T68" fmla="*/ 157 w 353"/>
              <a:gd name="T69" fmla="*/ 16 h 353"/>
              <a:gd name="T70" fmla="*/ 195 w 353"/>
              <a:gd name="T71" fmla="*/ 16 h 353"/>
              <a:gd name="T72" fmla="*/ 107 w 353"/>
              <a:gd name="T73" fmla="*/ 16 h 353"/>
              <a:gd name="T74" fmla="*/ 139 w 353"/>
              <a:gd name="T75" fmla="*/ 16 h 353"/>
              <a:gd name="T76" fmla="*/ 99 w 353"/>
              <a:gd name="T77" fmla="*/ 96 h 353"/>
              <a:gd name="T78" fmla="*/ 27 w 353"/>
              <a:gd name="T79" fmla="*/ 96 h 353"/>
              <a:gd name="T80" fmla="*/ 107 w 353"/>
              <a:gd name="T81" fmla="*/ 16 h 353"/>
              <a:gd name="T82" fmla="*/ 23 w 353"/>
              <a:gd name="T83" fmla="*/ 112 h 353"/>
              <a:gd name="T84" fmla="*/ 98 w 353"/>
              <a:gd name="T85" fmla="*/ 112 h 353"/>
              <a:gd name="T86" fmla="*/ 154 w 353"/>
              <a:gd name="T87" fmla="*/ 299 h 353"/>
              <a:gd name="T88" fmla="*/ 23 w 353"/>
              <a:gd name="T89" fmla="*/ 112 h 353"/>
              <a:gd name="T90" fmla="*/ 176 w 353"/>
              <a:gd name="T91" fmla="*/ 317 h 353"/>
              <a:gd name="T92" fmla="*/ 115 w 353"/>
              <a:gd name="T93" fmla="*/ 112 h 353"/>
              <a:gd name="T94" fmla="*/ 238 w 353"/>
              <a:gd name="T95" fmla="*/ 112 h 353"/>
              <a:gd name="T96" fmla="*/ 176 w 353"/>
              <a:gd name="T97" fmla="*/ 317 h 353"/>
              <a:gd name="T98" fmla="*/ 198 w 353"/>
              <a:gd name="T99" fmla="*/ 299 h 353"/>
              <a:gd name="T100" fmla="*/ 254 w 353"/>
              <a:gd name="T101" fmla="*/ 112 h 353"/>
              <a:gd name="T102" fmla="*/ 329 w 353"/>
              <a:gd name="T103" fmla="*/ 112 h 353"/>
              <a:gd name="T104" fmla="*/ 198 w 353"/>
              <a:gd name="T105" fmla="*/ 299 h 3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353" h="353">
                <a:moveTo>
                  <a:pt x="353" y="104"/>
                </a:moveTo>
                <a:cubicBezTo>
                  <a:pt x="353" y="102"/>
                  <a:pt x="352" y="101"/>
                  <a:pt x="351" y="99"/>
                </a:cubicBezTo>
                <a:cubicBezTo>
                  <a:pt x="351" y="99"/>
                  <a:pt x="351" y="99"/>
                  <a:pt x="351" y="99"/>
                </a:cubicBezTo>
                <a:cubicBezTo>
                  <a:pt x="351" y="99"/>
                  <a:pt x="351" y="99"/>
                  <a:pt x="351" y="99"/>
                </a:cubicBezTo>
                <a:cubicBezTo>
                  <a:pt x="350" y="98"/>
                  <a:pt x="350" y="98"/>
                  <a:pt x="350" y="98"/>
                </a:cubicBezTo>
                <a:cubicBezTo>
                  <a:pt x="255" y="3"/>
                  <a:pt x="255" y="3"/>
                  <a:pt x="255" y="3"/>
                </a:cubicBezTo>
                <a:cubicBezTo>
                  <a:pt x="255" y="3"/>
                  <a:pt x="255" y="3"/>
                  <a:pt x="255" y="3"/>
                </a:cubicBezTo>
                <a:cubicBezTo>
                  <a:pt x="253" y="1"/>
                  <a:pt x="251" y="0"/>
                  <a:pt x="248" y="0"/>
                </a:cubicBezTo>
                <a:cubicBezTo>
                  <a:pt x="104" y="0"/>
                  <a:pt x="104" y="0"/>
                  <a:pt x="104" y="0"/>
                </a:cubicBezTo>
                <a:cubicBezTo>
                  <a:pt x="101" y="0"/>
                  <a:pt x="99" y="1"/>
                  <a:pt x="98" y="3"/>
                </a:cubicBezTo>
                <a:cubicBezTo>
                  <a:pt x="97" y="3"/>
                  <a:pt x="97" y="3"/>
                  <a:pt x="97" y="3"/>
                </a:cubicBezTo>
                <a:cubicBezTo>
                  <a:pt x="2" y="98"/>
                  <a:pt x="2" y="98"/>
                  <a:pt x="2" y="98"/>
                </a:cubicBezTo>
                <a:cubicBezTo>
                  <a:pt x="2" y="98"/>
                  <a:pt x="2" y="98"/>
                  <a:pt x="2" y="99"/>
                </a:cubicBezTo>
                <a:cubicBezTo>
                  <a:pt x="1" y="99"/>
                  <a:pt x="1" y="99"/>
                  <a:pt x="1" y="99"/>
                </a:cubicBezTo>
                <a:cubicBezTo>
                  <a:pt x="1" y="99"/>
                  <a:pt x="1" y="99"/>
                  <a:pt x="1" y="99"/>
                </a:cubicBezTo>
                <a:cubicBezTo>
                  <a:pt x="0" y="101"/>
                  <a:pt x="0" y="102"/>
                  <a:pt x="0" y="104"/>
                </a:cubicBezTo>
                <a:cubicBezTo>
                  <a:pt x="0" y="106"/>
                  <a:pt x="0" y="108"/>
                  <a:pt x="1" y="109"/>
                </a:cubicBezTo>
                <a:cubicBezTo>
                  <a:pt x="1" y="109"/>
                  <a:pt x="1" y="109"/>
                  <a:pt x="1" y="109"/>
                </a:cubicBezTo>
                <a:cubicBezTo>
                  <a:pt x="170" y="350"/>
                  <a:pt x="170" y="350"/>
                  <a:pt x="170" y="350"/>
                </a:cubicBezTo>
                <a:cubicBezTo>
                  <a:pt x="170" y="350"/>
                  <a:pt x="170" y="350"/>
                  <a:pt x="170" y="350"/>
                </a:cubicBezTo>
                <a:cubicBezTo>
                  <a:pt x="171" y="352"/>
                  <a:pt x="174" y="353"/>
                  <a:pt x="176" y="353"/>
                </a:cubicBezTo>
                <a:cubicBezTo>
                  <a:pt x="179" y="353"/>
                  <a:pt x="181" y="352"/>
                  <a:pt x="182" y="350"/>
                </a:cubicBezTo>
                <a:cubicBezTo>
                  <a:pt x="182" y="350"/>
                  <a:pt x="182" y="350"/>
                  <a:pt x="182" y="350"/>
                </a:cubicBezTo>
                <a:cubicBezTo>
                  <a:pt x="351" y="109"/>
                  <a:pt x="351" y="109"/>
                  <a:pt x="351" y="109"/>
                </a:cubicBezTo>
                <a:cubicBezTo>
                  <a:pt x="351" y="109"/>
                  <a:pt x="351" y="109"/>
                  <a:pt x="351" y="109"/>
                </a:cubicBezTo>
                <a:cubicBezTo>
                  <a:pt x="352" y="108"/>
                  <a:pt x="353" y="106"/>
                  <a:pt x="353" y="104"/>
                </a:cubicBezTo>
                <a:moveTo>
                  <a:pt x="245" y="16"/>
                </a:moveTo>
                <a:cubicBezTo>
                  <a:pt x="325" y="96"/>
                  <a:pt x="325" y="96"/>
                  <a:pt x="325" y="96"/>
                </a:cubicBezTo>
                <a:cubicBezTo>
                  <a:pt x="253" y="96"/>
                  <a:pt x="253" y="96"/>
                  <a:pt x="253" y="96"/>
                </a:cubicBezTo>
                <a:cubicBezTo>
                  <a:pt x="213" y="16"/>
                  <a:pt x="213" y="16"/>
                  <a:pt x="213" y="16"/>
                </a:cubicBezTo>
                <a:lnTo>
                  <a:pt x="245" y="16"/>
                </a:lnTo>
                <a:close/>
                <a:moveTo>
                  <a:pt x="195" y="16"/>
                </a:moveTo>
                <a:cubicBezTo>
                  <a:pt x="235" y="96"/>
                  <a:pt x="235" y="96"/>
                  <a:pt x="235" y="96"/>
                </a:cubicBezTo>
                <a:cubicBezTo>
                  <a:pt x="117" y="96"/>
                  <a:pt x="117" y="96"/>
                  <a:pt x="117" y="96"/>
                </a:cubicBezTo>
                <a:cubicBezTo>
                  <a:pt x="157" y="16"/>
                  <a:pt x="157" y="16"/>
                  <a:pt x="157" y="16"/>
                </a:cubicBezTo>
                <a:lnTo>
                  <a:pt x="195" y="16"/>
                </a:lnTo>
                <a:close/>
                <a:moveTo>
                  <a:pt x="107" y="16"/>
                </a:moveTo>
                <a:cubicBezTo>
                  <a:pt x="139" y="16"/>
                  <a:pt x="139" y="16"/>
                  <a:pt x="139" y="16"/>
                </a:cubicBezTo>
                <a:cubicBezTo>
                  <a:pt x="99" y="96"/>
                  <a:pt x="99" y="96"/>
                  <a:pt x="99" y="96"/>
                </a:cubicBezTo>
                <a:cubicBezTo>
                  <a:pt x="27" y="96"/>
                  <a:pt x="27" y="96"/>
                  <a:pt x="27" y="96"/>
                </a:cubicBezTo>
                <a:lnTo>
                  <a:pt x="107" y="16"/>
                </a:lnTo>
                <a:close/>
                <a:moveTo>
                  <a:pt x="23" y="112"/>
                </a:moveTo>
                <a:cubicBezTo>
                  <a:pt x="98" y="112"/>
                  <a:pt x="98" y="112"/>
                  <a:pt x="98" y="112"/>
                </a:cubicBezTo>
                <a:cubicBezTo>
                  <a:pt x="154" y="299"/>
                  <a:pt x="154" y="299"/>
                  <a:pt x="154" y="299"/>
                </a:cubicBezTo>
                <a:lnTo>
                  <a:pt x="23" y="112"/>
                </a:lnTo>
                <a:close/>
                <a:moveTo>
                  <a:pt x="176" y="317"/>
                </a:moveTo>
                <a:cubicBezTo>
                  <a:pt x="115" y="112"/>
                  <a:pt x="115" y="112"/>
                  <a:pt x="115" y="112"/>
                </a:cubicBezTo>
                <a:cubicBezTo>
                  <a:pt x="238" y="112"/>
                  <a:pt x="238" y="112"/>
                  <a:pt x="238" y="112"/>
                </a:cubicBezTo>
                <a:lnTo>
                  <a:pt x="176" y="317"/>
                </a:lnTo>
                <a:close/>
                <a:moveTo>
                  <a:pt x="198" y="299"/>
                </a:moveTo>
                <a:cubicBezTo>
                  <a:pt x="254" y="112"/>
                  <a:pt x="254" y="112"/>
                  <a:pt x="254" y="112"/>
                </a:cubicBezTo>
                <a:cubicBezTo>
                  <a:pt x="329" y="112"/>
                  <a:pt x="329" y="112"/>
                  <a:pt x="329" y="112"/>
                </a:cubicBezTo>
                <a:lnTo>
                  <a:pt x="198" y="29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50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Lecturers</a:t>
            </a:r>
            <a:r>
              <a:rPr lang="cs-CZ" dirty="0"/>
              <a:t> </a:t>
            </a:r>
            <a:r>
              <a:rPr lang="cs-CZ" dirty="0" err="1">
                <a:solidFill>
                  <a:schemeClr val="accent2"/>
                </a:solidFill>
              </a:rPr>
              <a:t>Expectations</a:t>
            </a:r>
            <a:r>
              <a:rPr lang="cs-CZ" dirty="0">
                <a:solidFill>
                  <a:schemeClr val="accent2"/>
                </a:solidFill>
              </a:rPr>
              <a:t> </a:t>
            </a:r>
            <a:r>
              <a:rPr lang="cs-CZ" dirty="0" err="1">
                <a:solidFill>
                  <a:schemeClr val="accent2"/>
                </a:solidFill>
              </a:rPr>
              <a:t>for</a:t>
            </a:r>
            <a:r>
              <a:rPr lang="cs-CZ" dirty="0">
                <a:solidFill>
                  <a:schemeClr val="accent2"/>
                </a:solidFill>
              </a:rPr>
              <a:t> </a:t>
            </a:r>
            <a:r>
              <a:rPr lang="cs-CZ" dirty="0" err="1">
                <a:solidFill>
                  <a:schemeClr val="accent2"/>
                </a:solidFill>
              </a:rPr>
              <a:t>internal</a:t>
            </a:r>
            <a:r>
              <a:rPr lang="cs-CZ" dirty="0">
                <a:solidFill>
                  <a:schemeClr val="accent2"/>
                </a:solidFill>
              </a:rPr>
              <a:t> </a:t>
            </a:r>
            <a:r>
              <a:rPr lang="cs-CZ" dirty="0" err="1">
                <a:solidFill>
                  <a:schemeClr val="accent2"/>
                </a:solidFill>
              </a:rPr>
              <a:t>analysis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l"/>
            <a:r>
              <a:rPr lang="cs-CZ" dirty="0" err="1"/>
              <a:t>Consultancy</a:t>
            </a:r>
            <a:r>
              <a:rPr lang="cs-CZ" dirty="0"/>
              <a:t> Project </a:t>
            </a:r>
            <a:r>
              <a:rPr lang="en-US" dirty="0"/>
              <a:t>| </a:t>
            </a:r>
            <a:r>
              <a:rPr lang="cs-CZ" dirty="0" err="1">
                <a:solidFill>
                  <a:schemeClr val="accent2"/>
                </a:solidFill>
              </a:rPr>
              <a:t>Reflections</a:t>
            </a:r>
            <a:r>
              <a:rPr lang="cs-CZ" dirty="0">
                <a:solidFill>
                  <a:schemeClr val="accent2"/>
                </a:solidFill>
              </a:rPr>
              <a:t> – module 1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268E9104-448C-4C23-B5B5-19C2AAD2E6D3}"/>
              </a:ext>
            </a:extLst>
          </p:cNvPr>
          <p:cNvSpPr>
            <a:spLocks noEditPoints="1"/>
          </p:cNvSpPr>
          <p:nvPr/>
        </p:nvSpPr>
        <p:spPr bwMode="auto">
          <a:xfrm>
            <a:off x="3343986" y="3572557"/>
            <a:ext cx="4006183" cy="4007605"/>
          </a:xfrm>
          <a:custGeom>
            <a:avLst/>
            <a:gdLst>
              <a:gd name="T0" fmla="*/ 1258 w 2517"/>
              <a:gd name="T1" fmla="*/ 0 h 2517"/>
              <a:gd name="T2" fmla="*/ 0 w 2517"/>
              <a:gd name="T3" fmla="*/ 1259 h 2517"/>
              <a:gd name="T4" fmla="*/ 1258 w 2517"/>
              <a:gd name="T5" fmla="*/ 2517 h 2517"/>
              <a:gd name="T6" fmla="*/ 2517 w 2517"/>
              <a:gd name="T7" fmla="*/ 1259 h 2517"/>
              <a:gd name="T8" fmla="*/ 1258 w 2517"/>
              <a:gd name="T9" fmla="*/ 0 h 2517"/>
              <a:gd name="T10" fmla="*/ 1258 w 2517"/>
              <a:gd name="T11" fmla="*/ 2388 h 2517"/>
              <a:gd name="T12" fmla="*/ 129 w 2517"/>
              <a:gd name="T13" fmla="*/ 1259 h 2517"/>
              <a:gd name="T14" fmla="*/ 1258 w 2517"/>
              <a:gd name="T15" fmla="*/ 129 h 2517"/>
              <a:gd name="T16" fmla="*/ 2388 w 2517"/>
              <a:gd name="T17" fmla="*/ 1259 h 2517"/>
              <a:gd name="T18" fmla="*/ 1258 w 2517"/>
              <a:gd name="T19" fmla="*/ 2388 h 25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517" h="2517">
                <a:moveTo>
                  <a:pt x="1258" y="0"/>
                </a:moveTo>
                <a:cubicBezTo>
                  <a:pt x="564" y="0"/>
                  <a:pt x="0" y="564"/>
                  <a:pt x="0" y="1259"/>
                </a:cubicBezTo>
                <a:cubicBezTo>
                  <a:pt x="0" y="1953"/>
                  <a:pt x="564" y="2517"/>
                  <a:pt x="1258" y="2517"/>
                </a:cubicBezTo>
                <a:cubicBezTo>
                  <a:pt x="1953" y="2517"/>
                  <a:pt x="2517" y="1953"/>
                  <a:pt x="2517" y="1259"/>
                </a:cubicBezTo>
                <a:cubicBezTo>
                  <a:pt x="2517" y="564"/>
                  <a:pt x="1953" y="0"/>
                  <a:pt x="1258" y="0"/>
                </a:cubicBezTo>
                <a:close/>
                <a:moveTo>
                  <a:pt x="1258" y="2388"/>
                </a:moveTo>
                <a:cubicBezTo>
                  <a:pt x="635" y="2388"/>
                  <a:pt x="129" y="1883"/>
                  <a:pt x="129" y="1259"/>
                </a:cubicBezTo>
                <a:cubicBezTo>
                  <a:pt x="129" y="635"/>
                  <a:pt x="635" y="129"/>
                  <a:pt x="1258" y="129"/>
                </a:cubicBezTo>
                <a:cubicBezTo>
                  <a:pt x="1882" y="129"/>
                  <a:pt x="2388" y="635"/>
                  <a:pt x="2388" y="1259"/>
                </a:cubicBezTo>
                <a:cubicBezTo>
                  <a:pt x="2388" y="1883"/>
                  <a:pt x="1882" y="2388"/>
                  <a:pt x="1258" y="2388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6">
            <a:extLst>
              <a:ext uri="{FF2B5EF4-FFF2-40B4-BE49-F238E27FC236}">
                <a16:creationId xmlns:a16="http://schemas.microsoft.com/office/drawing/2014/main" id="{7DF28FA7-E31E-42A1-BF64-29BF170E34B2}"/>
              </a:ext>
            </a:extLst>
          </p:cNvPr>
          <p:cNvSpPr>
            <a:spLocks/>
          </p:cNvSpPr>
          <p:nvPr/>
        </p:nvSpPr>
        <p:spPr bwMode="auto">
          <a:xfrm>
            <a:off x="2958584" y="3572557"/>
            <a:ext cx="2387782" cy="204789"/>
          </a:xfrm>
          <a:custGeom>
            <a:avLst/>
            <a:gdLst>
              <a:gd name="T0" fmla="*/ 0 w 1679"/>
              <a:gd name="T1" fmla="*/ 144 h 144"/>
              <a:gd name="T2" fmla="*/ 1679 w 1679"/>
              <a:gd name="T3" fmla="*/ 144 h 144"/>
              <a:gd name="T4" fmla="*/ 1679 w 1679"/>
              <a:gd name="T5" fmla="*/ 0 h 144"/>
              <a:gd name="T6" fmla="*/ 0 w 1679"/>
              <a:gd name="T7" fmla="*/ 0 h 144"/>
              <a:gd name="T8" fmla="*/ 163 w 1679"/>
              <a:gd name="T9" fmla="*/ 72 h 144"/>
              <a:gd name="T10" fmla="*/ 0 w 1679"/>
              <a:gd name="T11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79" h="144">
                <a:moveTo>
                  <a:pt x="0" y="144"/>
                </a:moveTo>
                <a:lnTo>
                  <a:pt x="1679" y="144"/>
                </a:lnTo>
                <a:lnTo>
                  <a:pt x="1679" y="0"/>
                </a:lnTo>
                <a:lnTo>
                  <a:pt x="0" y="0"/>
                </a:lnTo>
                <a:lnTo>
                  <a:pt x="163" y="72"/>
                </a:lnTo>
                <a:lnTo>
                  <a:pt x="0" y="14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8">
            <a:extLst>
              <a:ext uri="{FF2B5EF4-FFF2-40B4-BE49-F238E27FC236}">
                <a16:creationId xmlns:a16="http://schemas.microsoft.com/office/drawing/2014/main" id="{2096BFCA-4C46-46AD-AB9E-39DFBE592662}"/>
              </a:ext>
            </a:extLst>
          </p:cNvPr>
          <p:cNvSpPr>
            <a:spLocks noEditPoints="1"/>
          </p:cNvSpPr>
          <p:nvPr/>
        </p:nvSpPr>
        <p:spPr bwMode="auto">
          <a:xfrm>
            <a:off x="5992961" y="6082534"/>
            <a:ext cx="4006183" cy="4006183"/>
          </a:xfrm>
          <a:custGeom>
            <a:avLst/>
            <a:gdLst>
              <a:gd name="T0" fmla="*/ 1258 w 2517"/>
              <a:gd name="T1" fmla="*/ 0 h 2516"/>
              <a:gd name="T2" fmla="*/ 0 w 2517"/>
              <a:gd name="T3" fmla="*/ 1258 h 2516"/>
              <a:gd name="T4" fmla="*/ 1258 w 2517"/>
              <a:gd name="T5" fmla="*/ 2516 h 2516"/>
              <a:gd name="T6" fmla="*/ 2517 w 2517"/>
              <a:gd name="T7" fmla="*/ 1258 h 2516"/>
              <a:gd name="T8" fmla="*/ 1258 w 2517"/>
              <a:gd name="T9" fmla="*/ 0 h 2516"/>
              <a:gd name="T10" fmla="*/ 1258 w 2517"/>
              <a:gd name="T11" fmla="*/ 2388 h 2516"/>
              <a:gd name="T12" fmla="*/ 129 w 2517"/>
              <a:gd name="T13" fmla="*/ 1258 h 2516"/>
              <a:gd name="T14" fmla="*/ 1258 w 2517"/>
              <a:gd name="T15" fmla="*/ 128 h 2516"/>
              <a:gd name="T16" fmla="*/ 2388 w 2517"/>
              <a:gd name="T17" fmla="*/ 1258 h 2516"/>
              <a:gd name="T18" fmla="*/ 1258 w 2517"/>
              <a:gd name="T19" fmla="*/ 2388 h 2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517" h="2516">
                <a:moveTo>
                  <a:pt x="1258" y="0"/>
                </a:moveTo>
                <a:cubicBezTo>
                  <a:pt x="563" y="0"/>
                  <a:pt x="0" y="563"/>
                  <a:pt x="0" y="1258"/>
                </a:cubicBezTo>
                <a:cubicBezTo>
                  <a:pt x="0" y="1953"/>
                  <a:pt x="563" y="2516"/>
                  <a:pt x="1258" y="2516"/>
                </a:cubicBezTo>
                <a:cubicBezTo>
                  <a:pt x="1953" y="2516"/>
                  <a:pt x="2517" y="1953"/>
                  <a:pt x="2517" y="1258"/>
                </a:cubicBezTo>
                <a:cubicBezTo>
                  <a:pt x="2517" y="563"/>
                  <a:pt x="1953" y="0"/>
                  <a:pt x="1258" y="0"/>
                </a:cubicBezTo>
                <a:close/>
                <a:moveTo>
                  <a:pt x="1258" y="2388"/>
                </a:moveTo>
                <a:cubicBezTo>
                  <a:pt x="634" y="2388"/>
                  <a:pt x="129" y="1882"/>
                  <a:pt x="129" y="1258"/>
                </a:cubicBezTo>
                <a:cubicBezTo>
                  <a:pt x="129" y="634"/>
                  <a:pt x="634" y="128"/>
                  <a:pt x="1258" y="128"/>
                </a:cubicBezTo>
                <a:cubicBezTo>
                  <a:pt x="1882" y="128"/>
                  <a:pt x="2388" y="634"/>
                  <a:pt x="2388" y="1258"/>
                </a:cubicBezTo>
                <a:cubicBezTo>
                  <a:pt x="2388" y="1882"/>
                  <a:pt x="1882" y="2388"/>
                  <a:pt x="1258" y="2388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accent3"/>
              </a:gs>
            </a:gsLst>
            <a:lin ang="5400000" scaled="1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10">
            <a:extLst>
              <a:ext uri="{FF2B5EF4-FFF2-40B4-BE49-F238E27FC236}">
                <a16:creationId xmlns:a16="http://schemas.microsoft.com/office/drawing/2014/main" id="{C5E17E60-9F6D-4E1D-B01E-C9792BAAEABE}"/>
              </a:ext>
            </a:extLst>
          </p:cNvPr>
          <p:cNvSpPr>
            <a:spLocks noEditPoints="1"/>
          </p:cNvSpPr>
          <p:nvPr/>
        </p:nvSpPr>
        <p:spPr bwMode="auto">
          <a:xfrm>
            <a:off x="8643357" y="8517196"/>
            <a:ext cx="4004762" cy="4006183"/>
          </a:xfrm>
          <a:custGeom>
            <a:avLst/>
            <a:gdLst>
              <a:gd name="T0" fmla="*/ 1258 w 2516"/>
              <a:gd name="T1" fmla="*/ 0 h 2516"/>
              <a:gd name="T2" fmla="*/ 0 w 2516"/>
              <a:gd name="T3" fmla="*/ 1258 h 2516"/>
              <a:gd name="T4" fmla="*/ 1258 w 2516"/>
              <a:gd name="T5" fmla="*/ 2516 h 2516"/>
              <a:gd name="T6" fmla="*/ 2516 w 2516"/>
              <a:gd name="T7" fmla="*/ 1258 h 2516"/>
              <a:gd name="T8" fmla="*/ 1258 w 2516"/>
              <a:gd name="T9" fmla="*/ 0 h 2516"/>
              <a:gd name="T10" fmla="*/ 1258 w 2516"/>
              <a:gd name="T11" fmla="*/ 2388 h 2516"/>
              <a:gd name="T12" fmla="*/ 128 w 2516"/>
              <a:gd name="T13" fmla="*/ 1258 h 2516"/>
              <a:gd name="T14" fmla="*/ 1258 w 2516"/>
              <a:gd name="T15" fmla="*/ 128 h 2516"/>
              <a:gd name="T16" fmla="*/ 2388 w 2516"/>
              <a:gd name="T17" fmla="*/ 1258 h 2516"/>
              <a:gd name="T18" fmla="*/ 1258 w 2516"/>
              <a:gd name="T19" fmla="*/ 2388 h 2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516" h="2516">
                <a:moveTo>
                  <a:pt x="1258" y="0"/>
                </a:moveTo>
                <a:cubicBezTo>
                  <a:pt x="563" y="0"/>
                  <a:pt x="0" y="563"/>
                  <a:pt x="0" y="1258"/>
                </a:cubicBezTo>
                <a:cubicBezTo>
                  <a:pt x="0" y="1953"/>
                  <a:pt x="563" y="2516"/>
                  <a:pt x="1258" y="2516"/>
                </a:cubicBezTo>
                <a:cubicBezTo>
                  <a:pt x="1953" y="2516"/>
                  <a:pt x="2516" y="1953"/>
                  <a:pt x="2516" y="1258"/>
                </a:cubicBezTo>
                <a:cubicBezTo>
                  <a:pt x="2516" y="563"/>
                  <a:pt x="1953" y="0"/>
                  <a:pt x="1258" y="0"/>
                </a:cubicBezTo>
                <a:close/>
                <a:moveTo>
                  <a:pt x="1258" y="2388"/>
                </a:moveTo>
                <a:cubicBezTo>
                  <a:pt x="634" y="2388"/>
                  <a:pt x="128" y="1882"/>
                  <a:pt x="128" y="1258"/>
                </a:cubicBezTo>
                <a:cubicBezTo>
                  <a:pt x="128" y="634"/>
                  <a:pt x="634" y="128"/>
                  <a:pt x="1258" y="128"/>
                </a:cubicBezTo>
                <a:cubicBezTo>
                  <a:pt x="1882" y="128"/>
                  <a:pt x="2388" y="634"/>
                  <a:pt x="2388" y="1258"/>
                </a:cubicBezTo>
                <a:cubicBezTo>
                  <a:pt x="2388" y="1882"/>
                  <a:pt x="1882" y="2388"/>
                  <a:pt x="1258" y="2388"/>
                </a:cubicBezTo>
                <a:close/>
              </a:path>
            </a:pathLst>
          </a:custGeom>
          <a:gradFill>
            <a:gsLst>
              <a:gs pos="0">
                <a:schemeClr val="accent3"/>
              </a:gs>
              <a:gs pos="100000">
                <a:schemeClr val="accent4"/>
              </a:gs>
            </a:gsLst>
            <a:lin ang="5400000" scaled="1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36">
            <a:extLst>
              <a:ext uri="{FF2B5EF4-FFF2-40B4-BE49-F238E27FC236}">
                <a16:creationId xmlns:a16="http://schemas.microsoft.com/office/drawing/2014/main" id="{07BA23DB-E6DA-46F6-B05C-066E58B1AC66}"/>
              </a:ext>
            </a:extLst>
          </p:cNvPr>
          <p:cNvSpPr>
            <a:spLocks/>
          </p:cNvSpPr>
          <p:nvPr/>
        </p:nvSpPr>
        <p:spPr bwMode="auto">
          <a:xfrm>
            <a:off x="5346367" y="3444564"/>
            <a:ext cx="4185373" cy="460775"/>
          </a:xfrm>
          <a:custGeom>
            <a:avLst/>
            <a:gdLst>
              <a:gd name="connsiteX0" fmla="*/ 3953564 w 4185373"/>
              <a:gd name="connsiteY0" fmla="*/ 0 h 460775"/>
              <a:gd name="connsiteX1" fmla="*/ 4185373 w 4185373"/>
              <a:gd name="connsiteY1" fmla="*/ 230388 h 460775"/>
              <a:gd name="connsiteX2" fmla="*/ 3953564 w 4185373"/>
              <a:gd name="connsiteY2" fmla="*/ 460775 h 460775"/>
              <a:gd name="connsiteX3" fmla="*/ 3953564 w 4185373"/>
              <a:gd name="connsiteY3" fmla="*/ 332782 h 460775"/>
              <a:gd name="connsiteX4" fmla="*/ 0 w 4185373"/>
              <a:gd name="connsiteY4" fmla="*/ 332782 h 460775"/>
              <a:gd name="connsiteX5" fmla="*/ 0 w 4185373"/>
              <a:gd name="connsiteY5" fmla="*/ 127993 h 460775"/>
              <a:gd name="connsiteX6" fmla="*/ 3953564 w 4185373"/>
              <a:gd name="connsiteY6" fmla="*/ 127993 h 460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85373" h="460775">
                <a:moveTo>
                  <a:pt x="3953564" y="0"/>
                </a:moveTo>
                <a:lnTo>
                  <a:pt x="4185373" y="230388"/>
                </a:lnTo>
                <a:lnTo>
                  <a:pt x="3953564" y="460775"/>
                </a:lnTo>
                <a:lnTo>
                  <a:pt x="3953564" y="332782"/>
                </a:lnTo>
                <a:lnTo>
                  <a:pt x="0" y="332782"/>
                </a:lnTo>
                <a:lnTo>
                  <a:pt x="0" y="127993"/>
                </a:lnTo>
                <a:lnTo>
                  <a:pt x="3953564" y="12799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9" name="Freeform 35">
            <a:extLst>
              <a:ext uri="{FF2B5EF4-FFF2-40B4-BE49-F238E27FC236}">
                <a16:creationId xmlns:a16="http://schemas.microsoft.com/office/drawing/2014/main" id="{918E0EF7-28A7-421B-8216-DD162B5635AF}"/>
              </a:ext>
            </a:extLst>
          </p:cNvPr>
          <p:cNvSpPr>
            <a:spLocks/>
          </p:cNvSpPr>
          <p:nvPr/>
        </p:nvSpPr>
        <p:spPr bwMode="auto">
          <a:xfrm>
            <a:off x="7991074" y="5954541"/>
            <a:ext cx="4532378" cy="460775"/>
          </a:xfrm>
          <a:custGeom>
            <a:avLst/>
            <a:gdLst>
              <a:gd name="connsiteX0" fmla="*/ 0 w 4532378"/>
              <a:gd name="connsiteY0" fmla="*/ 127993 h 460775"/>
              <a:gd name="connsiteX1" fmla="*/ 4303412 w 4532378"/>
              <a:gd name="connsiteY1" fmla="*/ 127993 h 460775"/>
              <a:gd name="connsiteX2" fmla="*/ 4303412 w 4532378"/>
              <a:gd name="connsiteY2" fmla="*/ 332782 h 460775"/>
              <a:gd name="connsiteX3" fmla="*/ 0 w 4532378"/>
              <a:gd name="connsiteY3" fmla="*/ 332782 h 460775"/>
              <a:gd name="connsiteX4" fmla="*/ 4303413 w 4532378"/>
              <a:gd name="connsiteY4" fmla="*/ 0 h 460775"/>
              <a:gd name="connsiteX5" fmla="*/ 4532378 w 4532378"/>
              <a:gd name="connsiteY5" fmla="*/ 230388 h 460775"/>
              <a:gd name="connsiteX6" fmla="*/ 4303413 w 4532378"/>
              <a:gd name="connsiteY6" fmla="*/ 460775 h 460775"/>
              <a:gd name="connsiteX7" fmla="*/ 4303413 w 4532378"/>
              <a:gd name="connsiteY7" fmla="*/ 230388 h 460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32378" h="460775">
                <a:moveTo>
                  <a:pt x="0" y="127993"/>
                </a:moveTo>
                <a:lnTo>
                  <a:pt x="4303412" y="127993"/>
                </a:lnTo>
                <a:lnTo>
                  <a:pt x="4303412" y="332782"/>
                </a:lnTo>
                <a:lnTo>
                  <a:pt x="0" y="332782"/>
                </a:lnTo>
                <a:close/>
                <a:moveTo>
                  <a:pt x="4303413" y="0"/>
                </a:moveTo>
                <a:lnTo>
                  <a:pt x="4532378" y="230388"/>
                </a:lnTo>
                <a:lnTo>
                  <a:pt x="4303413" y="460775"/>
                </a:lnTo>
                <a:lnTo>
                  <a:pt x="4303413" y="23038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0" name="Freeform 34">
            <a:extLst>
              <a:ext uri="{FF2B5EF4-FFF2-40B4-BE49-F238E27FC236}">
                <a16:creationId xmlns:a16="http://schemas.microsoft.com/office/drawing/2014/main" id="{8DFAA1D7-51AE-4D45-8CF1-8A7D915E8629}"/>
              </a:ext>
            </a:extLst>
          </p:cNvPr>
          <p:cNvSpPr>
            <a:spLocks/>
          </p:cNvSpPr>
          <p:nvPr/>
        </p:nvSpPr>
        <p:spPr bwMode="auto">
          <a:xfrm>
            <a:off x="10645737" y="8387780"/>
            <a:ext cx="5562012" cy="462198"/>
          </a:xfrm>
          <a:custGeom>
            <a:avLst/>
            <a:gdLst>
              <a:gd name="connsiteX0" fmla="*/ 5331624 w 5562012"/>
              <a:gd name="connsiteY0" fmla="*/ 0 h 462198"/>
              <a:gd name="connsiteX1" fmla="*/ 5562012 w 5562012"/>
              <a:gd name="connsiteY1" fmla="*/ 231810 h 462198"/>
              <a:gd name="connsiteX2" fmla="*/ 5331624 w 5562012"/>
              <a:gd name="connsiteY2" fmla="*/ 462198 h 462198"/>
              <a:gd name="connsiteX3" fmla="*/ 5331624 w 5562012"/>
              <a:gd name="connsiteY3" fmla="*/ 332783 h 462198"/>
              <a:gd name="connsiteX4" fmla="*/ 0 w 5562012"/>
              <a:gd name="connsiteY4" fmla="*/ 332783 h 462198"/>
              <a:gd name="connsiteX5" fmla="*/ 0 w 5562012"/>
              <a:gd name="connsiteY5" fmla="*/ 129416 h 462198"/>
              <a:gd name="connsiteX6" fmla="*/ 5331624 w 5562012"/>
              <a:gd name="connsiteY6" fmla="*/ 129416 h 462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562012" h="462198">
                <a:moveTo>
                  <a:pt x="5331624" y="0"/>
                </a:moveTo>
                <a:lnTo>
                  <a:pt x="5562012" y="231810"/>
                </a:lnTo>
                <a:lnTo>
                  <a:pt x="5331624" y="462198"/>
                </a:lnTo>
                <a:lnTo>
                  <a:pt x="5331624" y="332783"/>
                </a:lnTo>
                <a:lnTo>
                  <a:pt x="0" y="332783"/>
                </a:lnTo>
                <a:lnTo>
                  <a:pt x="0" y="129416"/>
                </a:lnTo>
                <a:lnTo>
                  <a:pt x="5331624" y="12941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1" name="TextBox 29">
            <a:extLst>
              <a:ext uri="{FF2B5EF4-FFF2-40B4-BE49-F238E27FC236}">
                <a16:creationId xmlns:a16="http://schemas.microsoft.com/office/drawing/2014/main" id="{CF11AB83-3756-45A8-8AD8-33DF074A5F66}"/>
              </a:ext>
            </a:extLst>
          </p:cNvPr>
          <p:cNvSpPr txBox="1"/>
          <p:nvPr/>
        </p:nvSpPr>
        <p:spPr>
          <a:xfrm>
            <a:off x="9999625" y="3355164"/>
            <a:ext cx="11744591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cs-CZ" sz="4200" b="1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Market </a:t>
            </a:r>
            <a:r>
              <a:rPr lang="cs-CZ" sz="4200" b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position</a:t>
            </a:r>
            <a:r>
              <a:rPr lang="cs-CZ" sz="4200" b="1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and </a:t>
            </a:r>
            <a:r>
              <a:rPr lang="cs-CZ" sz="4200" b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product</a:t>
            </a:r>
            <a:r>
              <a:rPr lang="cs-CZ" sz="4200" b="1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/ </a:t>
            </a:r>
            <a:r>
              <a:rPr lang="cs-CZ" sz="4200" b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service</a:t>
            </a:r>
            <a:r>
              <a:rPr lang="cs-CZ" sz="4200" b="1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portfolio</a:t>
            </a:r>
            <a:endParaRPr lang="en-US" sz="4200" b="1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2" name="TextBox 30">
            <a:extLst>
              <a:ext uri="{FF2B5EF4-FFF2-40B4-BE49-F238E27FC236}">
                <a16:creationId xmlns:a16="http://schemas.microsoft.com/office/drawing/2014/main" id="{8260DCB5-FF28-46A4-8DA8-65871845A3EB}"/>
              </a:ext>
            </a:extLst>
          </p:cNvPr>
          <p:cNvSpPr txBox="1"/>
          <p:nvPr/>
        </p:nvSpPr>
        <p:spPr>
          <a:xfrm>
            <a:off x="9999626" y="4133613"/>
            <a:ext cx="10328189" cy="159633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should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able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to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present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market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share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of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your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company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in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specific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segments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show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profitability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of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each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segment.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should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able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to to show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trends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in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every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segment.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know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portfoilo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of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company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and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have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comparison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with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competitors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and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customer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needs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  </a:t>
            </a:r>
            <a:endParaRPr lang="en-US" sz="2200" spc="5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3" name="TextBox 37">
            <a:extLst>
              <a:ext uri="{FF2B5EF4-FFF2-40B4-BE49-F238E27FC236}">
                <a16:creationId xmlns:a16="http://schemas.microsoft.com/office/drawing/2014/main" id="{EB856349-39C5-4216-A879-BC5156414B74}"/>
              </a:ext>
            </a:extLst>
          </p:cNvPr>
          <p:cNvSpPr txBox="1"/>
          <p:nvPr/>
        </p:nvSpPr>
        <p:spPr>
          <a:xfrm>
            <a:off x="12928143" y="5873202"/>
            <a:ext cx="10951764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cs-CZ" sz="4200" b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Organizational</a:t>
            </a:r>
            <a:r>
              <a:rPr lang="cs-CZ" sz="4200" b="1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setup and </a:t>
            </a:r>
            <a:r>
              <a:rPr lang="cs-CZ" sz="4200" b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financial</a:t>
            </a:r>
            <a:r>
              <a:rPr lang="cs-CZ" sz="4200" b="1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4200" b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statements</a:t>
            </a:r>
            <a:endParaRPr lang="en-US" sz="4200" b="1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4" name="TextBox 38">
            <a:extLst>
              <a:ext uri="{FF2B5EF4-FFF2-40B4-BE49-F238E27FC236}">
                <a16:creationId xmlns:a16="http://schemas.microsoft.com/office/drawing/2014/main" id="{83DB67C3-BA43-400F-8D82-6DE0FCF5F09E}"/>
              </a:ext>
            </a:extLst>
          </p:cNvPr>
          <p:cNvSpPr txBox="1"/>
          <p:nvPr/>
        </p:nvSpPr>
        <p:spPr>
          <a:xfrm>
            <a:off x="12928143" y="6651651"/>
            <a:ext cx="9544995" cy="11900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understand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how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is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company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organized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and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know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all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relevant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organizational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informations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know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how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organization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fits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to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market.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have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ready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financial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statements</a:t>
            </a:r>
            <a:endParaRPr lang="en-US" sz="2200" spc="5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5" name="TextBox 39">
            <a:extLst>
              <a:ext uri="{FF2B5EF4-FFF2-40B4-BE49-F238E27FC236}">
                <a16:creationId xmlns:a16="http://schemas.microsoft.com/office/drawing/2014/main" id="{516C2DD5-EDBA-45C0-9CBD-52BB937F9FB8}"/>
              </a:ext>
            </a:extLst>
          </p:cNvPr>
          <p:cNvSpPr txBox="1"/>
          <p:nvPr/>
        </p:nvSpPr>
        <p:spPr>
          <a:xfrm>
            <a:off x="16673755" y="8286891"/>
            <a:ext cx="5070461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cs-CZ" sz="4200" b="1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SWOT </a:t>
            </a:r>
            <a:r>
              <a:rPr lang="cs-CZ" sz="4200" b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Analysis</a:t>
            </a:r>
            <a:endParaRPr lang="en-US" sz="4200" b="1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6" name="TextBox 40">
            <a:extLst>
              <a:ext uri="{FF2B5EF4-FFF2-40B4-BE49-F238E27FC236}">
                <a16:creationId xmlns:a16="http://schemas.microsoft.com/office/drawing/2014/main" id="{FECAD393-473E-4D3F-BAB2-52F54F88D897}"/>
              </a:ext>
            </a:extLst>
          </p:cNvPr>
          <p:cNvSpPr txBox="1"/>
          <p:nvPr/>
        </p:nvSpPr>
        <p:spPr>
          <a:xfrm>
            <a:off x="16673755" y="9065340"/>
            <a:ext cx="7206152" cy="11900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Out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of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all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prepared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analysis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should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able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to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evaluate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SWOT.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Important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part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of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SWOT are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answers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to </a:t>
            </a:r>
            <a:r>
              <a:rPr lang="cs-CZ" sz="2200" b="1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SO WHAT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questions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endParaRPr lang="en-US" sz="2200" spc="5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pic>
        <p:nvPicPr>
          <p:cNvPr id="5" name="Grafický objekt 4" descr="Síťový diagram obrys">
            <a:extLst>
              <a:ext uri="{FF2B5EF4-FFF2-40B4-BE49-F238E27FC236}">
                <a16:creationId xmlns:a16="http://schemas.microsoft.com/office/drawing/2014/main" id="{83EB3520-721C-455A-A71E-D8F78852AA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51318" y="7108755"/>
            <a:ext cx="1824467" cy="1824467"/>
          </a:xfrm>
          <a:prstGeom prst="rect">
            <a:avLst/>
          </a:prstGeom>
        </p:spPr>
      </p:pic>
      <p:pic>
        <p:nvPicPr>
          <p:cNvPr id="7" name="Grafický objekt 6" descr="Vzestupný trend obrys">
            <a:extLst>
              <a:ext uri="{FF2B5EF4-FFF2-40B4-BE49-F238E27FC236}">
                <a16:creationId xmlns:a16="http://schemas.microsoft.com/office/drawing/2014/main" id="{E67DA5EF-C982-4D7A-9C6E-9DD21E5FDB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279084" y="4582042"/>
            <a:ext cx="1846006" cy="1846006"/>
          </a:xfrm>
          <a:prstGeom prst="rect">
            <a:avLst/>
          </a:prstGeom>
        </p:spPr>
      </p:pic>
      <p:pic>
        <p:nvPicPr>
          <p:cNvPr id="9" name="Grafický objekt 8" descr="Přiblížit obrys">
            <a:extLst>
              <a:ext uri="{FF2B5EF4-FFF2-40B4-BE49-F238E27FC236}">
                <a16:creationId xmlns:a16="http://schemas.microsoft.com/office/drawing/2014/main" id="{C369FE6E-53F3-4EBD-8F1D-5F8A9F30B0E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865565" y="9740115"/>
            <a:ext cx="1560344" cy="1560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163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Lecturers</a:t>
            </a:r>
            <a:r>
              <a:rPr lang="cs-CZ" dirty="0"/>
              <a:t> </a:t>
            </a:r>
            <a:r>
              <a:rPr lang="cs-CZ" dirty="0" err="1">
                <a:solidFill>
                  <a:schemeClr val="accent2"/>
                </a:solidFill>
              </a:rPr>
              <a:t>Expectations</a:t>
            </a:r>
            <a:r>
              <a:rPr lang="cs-CZ" dirty="0">
                <a:solidFill>
                  <a:schemeClr val="accent2"/>
                </a:solidFill>
              </a:rPr>
              <a:t> </a:t>
            </a:r>
            <a:r>
              <a:rPr lang="cs-CZ" dirty="0" err="1">
                <a:solidFill>
                  <a:schemeClr val="accent2"/>
                </a:solidFill>
              </a:rPr>
              <a:t>for</a:t>
            </a:r>
            <a:r>
              <a:rPr lang="cs-CZ" dirty="0">
                <a:solidFill>
                  <a:schemeClr val="accent2"/>
                </a:solidFill>
              </a:rPr>
              <a:t> </a:t>
            </a:r>
            <a:r>
              <a:rPr lang="cs-CZ" dirty="0" err="1">
                <a:solidFill>
                  <a:schemeClr val="accent2"/>
                </a:solidFill>
              </a:rPr>
              <a:t>evaluation</a:t>
            </a:r>
            <a:r>
              <a:rPr lang="cs-CZ" dirty="0">
                <a:solidFill>
                  <a:schemeClr val="accent2"/>
                </a:solidFill>
              </a:rPr>
              <a:t> 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l"/>
            <a:r>
              <a:rPr lang="cs-CZ" dirty="0" err="1"/>
              <a:t>Consultancy</a:t>
            </a:r>
            <a:r>
              <a:rPr lang="cs-CZ" dirty="0"/>
              <a:t> Project </a:t>
            </a:r>
            <a:r>
              <a:rPr lang="en-US" dirty="0"/>
              <a:t>| </a:t>
            </a:r>
            <a:r>
              <a:rPr lang="cs-CZ" dirty="0" err="1">
                <a:solidFill>
                  <a:schemeClr val="accent2"/>
                </a:solidFill>
              </a:rPr>
              <a:t>Reflections</a:t>
            </a:r>
            <a:r>
              <a:rPr lang="cs-CZ" dirty="0">
                <a:solidFill>
                  <a:schemeClr val="accent2"/>
                </a:solidFill>
              </a:rPr>
              <a:t> – module 3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268E9104-448C-4C23-B5B5-19C2AAD2E6D3}"/>
              </a:ext>
            </a:extLst>
          </p:cNvPr>
          <p:cNvSpPr>
            <a:spLocks noEditPoints="1"/>
          </p:cNvSpPr>
          <p:nvPr/>
        </p:nvSpPr>
        <p:spPr bwMode="auto">
          <a:xfrm>
            <a:off x="3343986" y="3572557"/>
            <a:ext cx="4006183" cy="4007605"/>
          </a:xfrm>
          <a:custGeom>
            <a:avLst/>
            <a:gdLst>
              <a:gd name="T0" fmla="*/ 1258 w 2517"/>
              <a:gd name="T1" fmla="*/ 0 h 2517"/>
              <a:gd name="T2" fmla="*/ 0 w 2517"/>
              <a:gd name="T3" fmla="*/ 1259 h 2517"/>
              <a:gd name="T4" fmla="*/ 1258 w 2517"/>
              <a:gd name="T5" fmla="*/ 2517 h 2517"/>
              <a:gd name="T6" fmla="*/ 2517 w 2517"/>
              <a:gd name="T7" fmla="*/ 1259 h 2517"/>
              <a:gd name="T8" fmla="*/ 1258 w 2517"/>
              <a:gd name="T9" fmla="*/ 0 h 2517"/>
              <a:gd name="T10" fmla="*/ 1258 w 2517"/>
              <a:gd name="T11" fmla="*/ 2388 h 2517"/>
              <a:gd name="T12" fmla="*/ 129 w 2517"/>
              <a:gd name="T13" fmla="*/ 1259 h 2517"/>
              <a:gd name="T14" fmla="*/ 1258 w 2517"/>
              <a:gd name="T15" fmla="*/ 129 h 2517"/>
              <a:gd name="T16" fmla="*/ 2388 w 2517"/>
              <a:gd name="T17" fmla="*/ 1259 h 2517"/>
              <a:gd name="T18" fmla="*/ 1258 w 2517"/>
              <a:gd name="T19" fmla="*/ 2388 h 25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517" h="2517">
                <a:moveTo>
                  <a:pt x="1258" y="0"/>
                </a:moveTo>
                <a:cubicBezTo>
                  <a:pt x="564" y="0"/>
                  <a:pt x="0" y="564"/>
                  <a:pt x="0" y="1259"/>
                </a:cubicBezTo>
                <a:cubicBezTo>
                  <a:pt x="0" y="1953"/>
                  <a:pt x="564" y="2517"/>
                  <a:pt x="1258" y="2517"/>
                </a:cubicBezTo>
                <a:cubicBezTo>
                  <a:pt x="1953" y="2517"/>
                  <a:pt x="2517" y="1953"/>
                  <a:pt x="2517" y="1259"/>
                </a:cubicBezTo>
                <a:cubicBezTo>
                  <a:pt x="2517" y="564"/>
                  <a:pt x="1953" y="0"/>
                  <a:pt x="1258" y="0"/>
                </a:cubicBezTo>
                <a:close/>
                <a:moveTo>
                  <a:pt x="1258" y="2388"/>
                </a:moveTo>
                <a:cubicBezTo>
                  <a:pt x="635" y="2388"/>
                  <a:pt x="129" y="1883"/>
                  <a:pt x="129" y="1259"/>
                </a:cubicBezTo>
                <a:cubicBezTo>
                  <a:pt x="129" y="635"/>
                  <a:pt x="635" y="129"/>
                  <a:pt x="1258" y="129"/>
                </a:cubicBezTo>
                <a:cubicBezTo>
                  <a:pt x="1882" y="129"/>
                  <a:pt x="2388" y="635"/>
                  <a:pt x="2388" y="1259"/>
                </a:cubicBezTo>
                <a:cubicBezTo>
                  <a:pt x="2388" y="1883"/>
                  <a:pt x="1882" y="2388"/>
                  <a:pt x="1258" y="2388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6">
            <a:extLst>
              <a:ext uri="{FF2B5EF4-FFF2-40B4-BE49-F238E27FC236}">
                <a16:creationId xmlns:a16="http://schemas.microsoft.com/office/drawing/2014/main" id="{7DF28FA7-E31E-42A1-BF64-29BF170E34B2}"/>
              </a:ext>
            </a:extLst>
          </p:cNvPr>
          <p:cNvSpPr>
            <a:spLocks/>
          </p:cNvSpPr>
          <p:nvPr/>
        </p:nvSpPr>
        <p:spPr bwMode="auto">
          <a:xfrm>
            <a:off x="2958584" y="3572557"/>
            <a:ext cx="2387782" cy="204789"/>
          </a:xfrm>
          <a:custGeom>
            <a:avLst/>
            <a:gdLst>
              <a:gd name="T0" fmla="*/ 0 w 1679"/>
              <a:gd name="T1" fmla="*/ 144 h 144"/>
              <a:gd name="T2" fmla="*/ 1679 w 1679"/>
              <a:gd name="T3" fmla="*/ 144 h 144"/>
              <a:gd name="T4" fmla="*/ 1679 w 1679"/>
              <a:gd name="T5" fmla="*/ 0 h 144"/>
              <a:gd name="T6" fmla="*/ 0 w 1679"/>
              <a:gd name="T7" fmla="*/ 0 h 144"/>
              <a:gd name="T8" fmla="*/ 163 w 1679"/>
              <a:gd name="T9" fmla="*/ 72 h 144"/>
              <a:gd name="T10" fmla="*/ 0 w 1679"/>
              <a:gd name="T11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79" h="144">
                <a:moveTo>
                  <a:pt x="0" y="144"/>
                </a:moveTo>
                <a:lnTo>
                  <a:pt x="1679" y="144"/>
                </a:lnTo>
                <a:lnTo>
                  <a:pt x="1679" y="0"/>
                </a:lnTo>
                <a:lnTo>
                  <a:pt x="0" y="0"/>
                </a:lnTo>
                <a:lnTo>
                  <a:pt x="163" y="72"/>
                </a:lnTo>
                <a:lnTo>
                  <a:pt x="0" y="14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8">
            <a:extLst>
              <a:ext uri="{FF2B5EF4-FFF2-40B4-BE49-F238E27FC236}">
                <a16:creationId xmlns:a16="http://schemas.microsoft.com/office/drawing/2014/main" id="{2096BFCA-4C46-46AD-AB9E-39DFBE592662}"/>
              </a:ext>
            </a:extLst>
          </p:cNvPr>
          <p:cNvSpPr>
            <a:spLocks noEditPoints="1"/>
          </p:cNvSpPr>
          <p:nvPr/>
        </p:nvSpPr>
        <p:spPr bwMode="auto">
          <a:xfrm>
            <a:off x="5992961" y="6082534"/>
            <a:ext cx="4006183" cy="4006183"/>
          </a:xfrm>
          <a:custGeom>
            <a:avLst/>
            <a:gdLst>
              <a:gd name="T0" fmla="*/ 1258 w 2517"/>
              <a:gd name="T1" fmla="*/ 0 h 2516"/>
              <a:gd name="T2" fmla="*/ 0 w 2517"/>
              <a:gd name="T3" fmla="*/ 1258 h 2516"/>
              <a:gd name="T4" fmla="*/ 1258 w 2517"/>
              <a:gd name="T5" fmla="*/ 2516 h 2516"/>
              <a:gd name="T6" fmla="*/ 2517 w 2517"/>
              <a:gd name="T7" fmla="*/ 1258 h 2516"/>
              <a:gd name="T8" fmla="*/ 1258 w 2517"/>
              <a:gd name="T9" fmla="*/ 0 h 2516"/>
              <a:gd name="T10" fmla="*/ 1258 w 2517"/>
              <a:gd name="T11" fmla="*/ 2388 h 2516"/>
              <a:gd name="T12" fmla="*/ 129 w 2517"/>
              <a:gd name="T13" fmla="*/ 1258 h 2516"/>
              <a:gd name="T14" fmla="*/ 1258 w 2517"/>
              <a:gd name="T15" fmla="*/ 128 h 2516"/>
              <a:gd name="T16" fmla="*/ 2388 w 2517"/>
              <a:gd name="T17" fmla="*/ 1258 h 2516"/>
              <a:gd name="T18" fmla="*/ 1258 w 2517"/>
              <a:gd name="T19" fmla="*/ 2388 h 2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517" h="2516">
                <a:moveTo>
                  <a:pt x="1258" y="0"/>
                </a:moveTo>
                <a:cubicBezTo>
                  <a:pt x="563" y="0"/>
                  <a:pt x="0" y="563"/>
                  <a:pt x="0" y="1258"/>
                </a:cubicBezTo>
                <a:cubicBezTo>
                  <a:pt x="0" y="1953"/>
                  <a:pt x="563" y="2516"/>
                  <a:pt x="1258" y="2516"/>
                </a:cubicBezTo>
                <a:cubicBezTo>
                  <a:pt x="1953" y="2516"/>
                  <a:pt x="2517" y="1953"/>
                  <a:pt x="2517" y="1258"/>
                </a:cubicBezTo>
                <a:cubicBezTo>
                  <a:pt x="2517" y="563"/>
                  <a:pt x="1953" y="0"/>
                  <a:pt x="1258" y="0"/>
                </a:cubicBezTo>
                <a:close/>
                <a:moveTo>
                  <a:pt x="1258" y="2388"/>
                </a:moveTo>
                <a:cubicBezTo>
                  <a:pt x="634" y="2388"/>
                  <a:pt x="129" y="1882"/>
                  <a:pt x="129" y="1258"/>
                </a:cubicBezTo>
                <a:cubicBezTo>
                  <a:pt x="129" y="634"/>
                  <a:pt x="634" y="128"/>
                  <a:pt x="1258" y="128"/>
                </a:cubicBezTo>
                <a:cubicBezTo>
                  <a:pt x="1882" y="128"/>
                  <a:pt x="2388" y="634"/>
                  <a:pt x="2388" y="1258"/>
                </a:cubicBezTo>
                <a:cubicBezTo>
                  <a:pt x="2388" y="1882"/>
                  <a:pt x="1882" y="2388"/>
                  <a:pt x="1258" y="2388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accent3"/>
              </a:gs>
            </a:gsLst>
            <a:lin ang="5400000" scaled="1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10">
            <a:extLst>
              <a:ext uri="{FF2B5EF4-FFF2-40B4-BE49-F238E27FC236}">
                <a16:creationId xmlns:a16="http://schemas.microsoft.com/office/drawing/2014/main" id="{C5E17E60-9F6D-4E1D-B01E-C9792BAAEABE}"/>
              </a:ext>
            </a:extLst>
          </p:cNvPr>
          <p:cNvSpPr>
            <a:spLocks noEditPoints="1"/>
          </p:cNvSpPr>
          <p:nvPr/>
        </p:nvSpPr>
        <p:spPr bwMode="auto">
          <a:xfrm>
            <a:off x="8643357" y="8517196"/>
            <a:ext cx="4004762" cy="4006183"/>
          </a:xfrm>
          <a:custGeom>
            <a:avLst/>
            <a:gdLst>
              <a:gd name="T0" fmla="*/ 1258 w 2516"/>
              <a:gd name="T1" fmla="*/ 0 h 2516"/>
              <a:gd name="T2" fmla="*/ 0 w 2516"/>
              <a:gd name="T3" fmla="*/ 1258 h 2516"/>
              <a:gd name="T4" fmla="*/ 1258 w 2516"/>
              <a:gd name="T5" fmla="*/ 2516 h 2516"/>
              <a:gd name="T6" fmla="*/ 2516 w 2516"/>
              <a:gd name="T7" fmla="*/ 1258 h 2516"/>
              <a:gd name="T8" fmla="*/ 1258 w 2516"/>
              <a:gd name="T9" fmla="*/ 0 h 2516"/>
              <a:gd name="T10" fmla="*/ 1258 w 2516"/>
              <a:gd name="T11" fmla="*/ 2388 h 2516"/>
              <a:gd name="T12" fmla="*/ 128 w 2516"/>
              <a:gd name="T13" fmla="*/ 1258 h 2516"/>
              <a:gd name="T14" fmla="*/ 1258 w 2516"/>
              <a:gd name="T15" fmla="*/ 128 h 2516"/>
              <a:gd name="T16" fmla="*/ 2388 w 2516"/>
              <a:gd name="T17" fmla="*/ 1258 h 2516"/>
              <a:gd name="T18" fmla="*/ 1258 w 2516"/>
              <a:gd name="T19" fmla="*/ 2388 h 2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516" h="2516">
                <a:moveTo>
                  <a:pt x="1258" y="0"/>
                </a:moveTo>
                <a:cubicBezTo>
                  <a:pt x="563" y="0"/>
                  <a:pt x="0" y="563"/>
                  <a:pt x="0" y="1258"/>
                </a:cubicBezTo>
                <a:cubicBezTo>
                  <a:pt x="0" y="1953"/>
                  <a:pt x="563" y="2516"/>
                  <a:pt x="1258" y="2516"/>
                </a:cubicBezTo>
                <a:cubicBezTo>
                  <a:pt x="1953" y="2516"/>
                  <a:pt x="2516" y="1953"/>
                  <a:pt x="2516" y="1258"/>
                </a:cubicBezTo>
                <a:cubicBezTo>
                  <a:pt x="2516" y="563"/>
                  <a:pt x="1953" y="0"/>
                  <a:pt x="1258" y="0"/>
                </a:cubicBezTo>
                <a:close/>
                <a:moveTo>
                  <a:pt x="1258" y="2388"/>
                </a:moveTo>
                <a:cubicBezTo>
                  <a:pt x="634" y="2388"/>
                  <a:pt x="128" y="1882"/>
                  <a:pt x="128" y="1258"/>
                </a:cubicBezTo>
                <a:cubicBezTo>
                  <a:pt x="128" y="634"/>
                  <a:pt x="634" y="128"/>
                  <a:pt x="1258" y="128"/>
                </a:cubicBezTo>
                <a:cubicBezTo>
                  <a:pt x="1882" y="128"/>
                  <a:pt x="2388" y="634"/>
                  <a:pt x="2388" y="1258"/>
                </a:cubicBezTo>
                <a:cubicBezTo>
                  <a:pt x="2388" y="1882"/>
                  <a:pt x="1882" y="2388"/>
                  <a:pt x="1258" y="2388"/>
                </a:cubicBezTo>
                <a:close/>
              </a:path>
            </a:pathLst>
          </a:custGeom>
          <a:gradFill>
            <a:gsLst>
              <a:gs pos="0">
                <a:schemeClr val="accent3"/>
              </a:gs>
              <a:gs pos="100000">
                <a:schemeClr val="accent4"/>
              </a:gs>
            </a:gsLst>
            <a:lin ang="5400000" scaled="1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36">
            <a:extLst>
              <a:ext uri="{FF2B5EF4-FFF2-40B4-BE49-F238E27FC236}">
                <a16:creationId xmlns:a16="http://schemas.microsoft.com/office/drawing/2014/main" id="{07BA23DB-E6DA-46F6-B05C-066E58B1AC66}"/>
              </a:ext>
            </a:extLst>
          </p:cNvPr>
          <p:cNvSpPr>
            <a:spLocks/>
          </p:cNvSpPr>
          <p:nvPr/>
        </p:nvSpPr>
        <p:spPr bwMode="auto">
          <a:xfrm>
            <a:off x="5346367" y="3444564"/>
            <a:ext cx="4185373" cy="460775"/>
          </a:xfrm>
          <a:custGeom>
            <a:avLst/>
            <a:gdLst>
              <a:gd name="connsiteX0" fmla="*/ 3953564 w 4185373"/>
              <a:gd name="connsiteY0" fmla="*/ 0 h 460775"/>
              <a:gd name="connsiteX1" fmla="*/ 4185373 w 4185373"/>
              <a:gd name="connsiteY1" fmla="*/ 230388 h 460775"/>
              <a:gd name="connsiteX2" fmla="*/ 3953564 w 4185373"/>
              <a:gd name="connsiteY2" fmla="*/ 460775 h 460775"/>
              <a:gd name="connsiteX3" fmla="*/ 3953564 w 4185373"/>
              <a:gd name="connsiteY3" fmla="*/ 332782 h 460775"/>
              <a:gd name="connsiteX4" fmla="*/ 0 w 4185373"/>
              <a:gd name="connsiteY4" fmla="*/ 332782 h 460775"/>
              <a:gd name="connsiteX5" fmla="*/ 0 w 4185373"/>
              <a:gd name="connsiteY5" fmla="*/ 127993 h 460775"/>
              <a:gd name="connsiteX6" fmla="*/ 3953564 w 4185373"/>
              <a:gd name="connsiteY6" fmla="*/ 127993 h 460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85373" h="460775">
                <a:moveTo>
                  <a:pt x="3953564" y="0"/>
                </a:moveTo>
                <a:lnTo>
                  <a:pt x="4185373" y="230388"/>
                </a:lnTo>
                <a:lnTo>
                  <a:pt x="3953564" y="460775"/>
                </a:lnTo>
                <a:lnTo>
                  <a:pt x="3953564" y="332782"/>
                </a:lnTo>
                <a:lnTo>
                  <a:pt x="0" y="332782"/>
                </a:lnTo>
                <a:lnTo>
                  <a:pt x="0" y="127993"/>
                </a:lnTo>
                <a:lnTo>
                  <a:pt x="3953564" y="12799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9" name="Freeform 35">
            <a:extLst>
              <a:ext uri="{FF2B5EF4-FFF2-40B4-BE49-F238E27FC236}">
                <a16:creationId xmlns:a16="http://schemas.microsoft.com/office/drawing/2014/main" id="{918E0EF7-28A7-421B-8216-DD162B5635AF}"/>
              </a:ext>
            </a:extLst>
          </p:cNvPr>
          <p:cNvSpPr>
            <a:spLocks/>
          </p:cNvSpPr>
          <p:nvPr/>
        </p:nvSpPr>
        <p:spPr bwMode="auto">
          <a:xfrm>
            <a:off x="7991074" y="5954541"/>
            <a:ext cx="4532378" cy="460775"/>
          </a:xfrm>
          <a:custGeom>
            <a:avLst/>
            <a:gdLst>
              <a:gd name="connsiteX0" fmla="*/ 0 w 4532378"/>
              <a:gd name="connsiteY0" fmla="*/ 127993 h 460775"/>
              <a:gd name="connsiteX1" fmla="*/ 4303412 w 4532378"/>
              <a:gd name="connsiteY1" fmla="*/ 127993 h 460775"/>
              <a:gd name="connsiteX2" fmla="*/ 4303412 w 4532378"/>
              <a:gd name="connsiteY2" fmla="*/ 332782 h 460775"/>
              <a:gd name="connsiteX3" fmla="*/ 0 w 4532378"/>
              <a:gd name="connsiteY3" fmla="*/ 332782 h 460775"/>
              <a:gd name="connsiteX4" fmla="*/ 4303413 w 4532378"/>
              <a:gd name="connsiteY4" fmla="*/ 0 h 460775"/>
              <a:gd name="connsiteX5" fmla="*/ 4532378 w 4532378"/>
              <a:gd name="connsiteY5" fmla="*/ 230388 h 460775"/>
              <a:gd name="connsiteX6" fmla="*/ 4303413 w 4532378"/>
              <a:gd name="connsiteY6" fmla="*/ 460775 h 460775"/>
              <a:gd name="connsiteX7" fmla="*/ 4303413 w 4532378"/>
              <a:gd name="connsiteY7" fmla="*/ 230388 h 460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32378" h="460775">
                <a:moveTo>
                  <a:pt x="0" y="127993"/>
                </a:moveTo>
                <a:lnTo>
                  <a:pt x="4303412" y="127993"/>
                </a:lnTo>
                <a:lnTo>
                  <a:pt x="4303412" y="332782"/>
                </a:lnTo>
                <a:lnTo>
                  <a:pt x="0" y="332782"/>
                </a:lnTo>
                <a:close/>
                <a:moveTo>
                  <a:pt x="4303413" y="0"/>
                </a:moveTo>
                <a:lnTo>
                  <a:pt x="4532378" y="230388"/>
                </a:lnTo>
                <a:lnTo>
                  <a:pt x="4303413" y="460775"/>
                </a:lnTo>
                <a:lnTo>
                  <a:pt x="4303413" y="23038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0" name="Freeform 34">
            <a:extLst>
              <a:ext uri="{FF2B5EF4-FFF2-40B4-BE49-F238E27FC236}">
                <a16:creationId xmlns:a16="http://schemas.microsoft.com/office/drawing/2014/main" id="{8DFAA1D7-51AE-4D45-8CF1-8A7D915E8629}"/>
              </a:ext>
            </a:extLst>
          </p:cNvPr>
          <p:cNvSpPr>
            <a:spLocks/>
          </p:cNvSpPr>
          <p:nvPr/>
        </p:nvSpPr>
        <p:spPr bwMode="auto">
          <a:xfrm>
            <a:off x="10645737" y="8387780"/>
            <a:ext cx="5562012" cy="462198"/>
          </a:xfrm>
          <a:custGeom>
            <a:avLst/>
            <a:gdLst>
              <a:gd name="connsiteX0" fmla="*/ 5331624 w 5562012"/>
              <a:gd name="connsiteY0" fmla="*/ 0 h 462198"/>
              <a:gd name="connsiteX1" fmla="*/ 5562012 w 5562012"/>
              <a:gd name="connsiteY1" fmla="*/ 231810 h 462198"/>
              <a:gd name="connsiteX2" fmla="*/ 5331624 w 5562012"/>
              <a:gd name="connsiteY2" fmla="*/ 462198 h 462198"/>
              <a:gd name="connsiteX3" fmla="*/ 5331624 w 5562012"/>
              <a:gd name="connsiteY3" fmla="*/ 332783 h 462198"/>
              <a:gd name="connsiteX4" fmla="*/ 0 w 5562012"/>
              <a:gd name="connsiteY4" fmla="*/ 332783 h 462198"/>
              <a:gd name="connsiteX5" fmla="*/ 0 w 5562012"/>
              <a:gd name="connsiteY5" fmla="*/ 129416 h 462198"/>
              <a:gd name="connsiteX6" fmla="*/ 5331624 w 5562012"/>
              <a:gd name="connsiteY6" fmla="*/ 129416 h 462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562012" h="462198">
                <a:moveTo>
                  <a:pt x="5331624" y="0"/>
                </a:moveTo>
                <a:lnTo>
                  <a:pt x="5562012" y="231810"/>
                </a:lnTo>
                <a:lnTo>
                  <a:pt x="5331624" y="462198"/>
                </a:lnTo>
                <a:lnTo>
                  <a:pt x="5331624" y="332783"/>
                </a:lnTo>
                <a:lnTo>
                  <a:pt x="0" y="332783"/>
                </a:lnTo>
                <a:lnTo>
                  <a:pt x="0" y="129416"/>
                </a:lnTo>
                <a:lnTo>
                  <a:pt x="5331624" y="12941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1" name="TextBox 29">
            <a:extLst>
              <a:ext uri="{FF2B5EF4-FFF2-40B4-BE49-F238E27FC236}">
                <a16:creationId xmlns:a16="http://schemas.microsoft.com/office/drawing/2014/main" id="{CF11AB83-3756-45A8-8AD8-33DF074A5F66}"/>
              </a:ext>
            </a:extLst>
          </p:cNvPr>
          <p:cNvSpPr txBox="1"/>
          <p:nvPr/>
        </p:nvSpPr>
        <p:spPr>
          <a:xfrm>
            <a:off x="9999625" y="3355164"/>
            <a:ext cx="11744591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cs-CZ" sz="4200" b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Segmentation</a:t>
            </a:r>
            <a:endParaRPr lang="en-US" sz="4200" b="1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2" name="TextBox 30">
            <a:extLst>
              <a:ext uri="{FF2B5EF4-FFF2-40B4-BE49-F238E27FC236}">
                <a16:creationId xmlns:a16="http://schemas.microsoft.com/office/drawing/2014/main" id="{8260DCB5-FF28-46A4-8DA8-65871845A3EB}"/>
              </a:ext>
            </a:extLst>
          </p:cNvPr>
          <p:cNvSpPr txBox="1"/>
          <p:nvPr/>
        </p:nvSpPr>
        <p:spPr>
          <a:xfrm>
            <a:off x="9999626" y="4133613"/>
            <a:ext cx="10328189" cy="11900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should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have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</a:t>
            </a:r>
            <a:r>
              <a:rPr lang="en-US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efine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</a:t>
            </a:r>
            <a:r>
              <a:rPr lang="en-US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4 - 6 segments of your company business based on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product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regional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or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other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differentiating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criterias</a:t>
            </a:r>
            <a:r>
              <a:rPr lang="en-US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Describe the criteria you used to define the segments</a:t>
            </a:r>
          </a:p>
        </p:txBody>
      </p:sp>
      <p:sp>
        <p:nvSpPr>
          <p:cNvPr id="23" name="TextBox 37">
            <a:extLst>
              <a:ext uri="{FF2B5EF4-FFF2-40B4-BE49-F238E27FC236}">
                <a16:creationId xmlns:a16="http://schemas.microsoft.com/office/drawing/2014/main" id="{EB856349-39C5-4216-A879-BC5156414B74}"/>
              </a:ext>
            </a:extLst>
          </p:cNvPr>
          <p:cNvSpPr txBox="1"/>
          <p:nvPr/>
        </p:nvSpPr>
        <p:spPr>
          <a:xfrm>
            <a:off x="12928143" y="5873202"/>
            <a:ext cx="10951764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200" b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KPI evaluation</a:t>
            </a:r>
            <a:endParaRPr lang="en-US" sz="4200" b="1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4" name="TextBox 38">
            <a:extLst>
              <a:ext uri="{FF2B5EF4-FFF2-40B4-BE49-F238E27FC236}">
                <a16:creationId xmlns:a16="http://schemas.microsoft.com/office/drawing/2014/main" id="{83DB67C3-BA43-400F-8D82-6DE0FCF5F09E}"/>
              </a:ext>
            </a:extLst>
          </p:cNvPr>
          <p:cNvSpPr txBox="1"/>
          <p:nvPr/>
        </p:nvSpPr>
        <p:spPr>
          <a:xfrm>
            <a:off x="12928143" y="6651651"/>
            <a:ext cx="9544995" cy="11900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have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e</a:t>
            </a:r>
            <a:r>
              <a:rPr lang="en-US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valuate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</a:t>
            </a:r>
            <a:r>
              <a:rPr lang="en-US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all the KPIs. Segment growth, segment profitability, segment potential, company market share in the segment, company product portfolio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profitability</a:t>
            </a:r>
            <a:r>
              <a:rPr lang="en-US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and market reach.</a:t>
            </a:r>
          </a:p>
        </p:txBody>
      </p:sp>
      <p:sp>
        <p:nvSpPr>
          <p:cNvPr id="25" name="TextBox 39">
            <a:extLst>
              <a:ext uri="{FF2B5EF4-FFF2-40B4-BE49-F238E27FC236}">
                <a16:creationId xmlns:a16="http://schemas.microsoft.com/office/drawing/2014/main" id="{516C2DD5-EDBA-45C0-9CBD-52BB937F9FB8}"/>
              </a:ext>
            </a:extLst>
          </p:cNvPr>
          <p:cNvSpPr txBox="1"/>
          <p:nvPr/>
        </p:nvSpPr>
        <p:spPr>
          <a:xfrm>
            <a:off x="16673755" y="8286891"/>
            <a:ext cx="5799383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cs-CZ" sz="4200" b="1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Segment </a:t>
            </a:r>
            <a:r>
              <a:rPr lang="cs-CZ" sz="4200" b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comparison</a:t>
            </a:r>
            <a:endParaRPr lang="en-US" sz="4200" b="1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6" name="TextBox 40">
            <a:extLst>
              <a:ext uri="{FF2B5EF4-FFF2-40B4-BE49-F238E27FC236}">
                <a16:creationId xmlns:a16="http://schemas.microsoft.com/office/drawing/2014/main" id="{FECAD393-473E-4D3F-BAB2-52F54F88D897}"/>
              </a:ext>
            </a:extLst>
          </p:cNvPr>
          <p:cNvSpPr txBox="1"/>
          <p:nvPr/>
        </p:nvSpPr>
        <p:spPr>
          <a:xfrm>
            <a:off x="16673755" y="9065340"/>
            <a:ext cx="7206152" cy="11900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have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u</a:t>
            </a:r>
            <a:r>
              <a:rPr lang="en-US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</a:t>
            </a:r>
            <a:r>
              <a:rPr lang="en-US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 tool of your choice (BCG matrix or GE McKinsey model) to compare the segments. Prepare the conclusions from the comparison</a:t>
            </a:r>
          </a:p>
        </p:txBody>
      </p:sp>
      <p:pic>
        <p:nvPicPr>
          <p:cNvPr id="6" name="Grafický objekt 5" descr="Deska s klipem, odškrtnuté obrys">
            <a:extLst>
              <a:ext uri="{FF2B5EF4-FFF2-40B4-BE49-F238E27FC236}">
                <a16:creationId xmlns:a16="http://schemas.microsoft.com/office/drawing/2014/main" id="{C7703039-FCB6-414F-961C-5B6640CC12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19054" y="7305938"/>
            <a:ext cx="1544040" cy="1544040"/>
          </a:xfrm>
          <a:prstGeom prst="rect">
            <a:avLst/>
          </a:prstGeom>
        </p:spPr>
      </p:pic>
      <p:pic>
        <p:nvPicPr>
          <p:cNvPr id="10" name="Grafický objekt 9" descr="Ganttův diagram obrys">
            <a:extLst>
              <a:ext uri="{FF2B5EF4-FFF2-40B4-BE49-F238E27FC236}">
                <a16:creationId xmlns:a16="http://schemas.microsoft.com/office/drawing/2014/main" id="{14D5DD47-A094-45E5-B994-4CD24ED6A2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21818" y="9699374"/>
            <a:ext cx="1641825" cy="1641825"/>
          </a:xfrm>
          <a:prstGeom prst="rect">
            <a:avLst/>
          </a:prstGeom>
        </p:spPr>
      </p:pic>
      <p:pic>
        <p:nvPicPr>
          <p:cNvPr id="27" name="Grafický objekt 26" descr="Tabulka obrys">
            <a:extLst>
              <a:ext uri="{FF2B5EF4-FFF2-40B4-BE49-F238E27FC236}">
                <a16:creationId xmlns:a16="http://schemas.microsoft.com/office/drawing/2014/main" id="{6C995E9A-AC85-4CF1-9F23-147C39D56C8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393594" y="4695939"/>
            <a:ext cx="1760839" cy="1760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170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Lecturers</a:t>
            </a:r>
            <a:r>
              <a:rPr lang="cs-CZ" dirty="0"/>
              <a:t> </a:t>
            </a:r>
            <a:r>
              <a:rPr lang="cs-CZ" dirty="0" err="1">
                <a:solidFill>
                  <a:schemeClr val="accent2"/>
                </a:solidFill>
              </a:rPr>
              <a:t>Expectations</a:t>
            </a:r>
            <a:r>
              <a:rPr lang="cs-CZ" dirty="0">
                <a:solidFill>
                  <a:schemeClr val="accent2"/>
                </a:solidFill>
              </a:rPr>
              <a:t> </a:t>
            </a:r>
            <a:r>
              <a:rPr lang="cs-CZ" dirty="0" err="1">
                <a:solidFill>
                  <a:schemeClr val="accent2"/>
                </a:solidFill>
              </a:rPr>
              <a:t>for</a:t>
            </a:r>
            <a:r>
              <a:rPr lang="cs-CZ" dirty="0">
                <a:solidFill>
                  <a:schemeClr val="accent2"/>
                </a:solidFill>
              </a:rPr>
              <a:t> </a:t>
            </a:r>
            <a:r>
              <a:rPr lang="cs-CZ" dirty="0" err="1">
                <a:solidFill>
                  <a:schemeClr val="accent2"/>
                </a:solidFill>
              </a:rPr>
              <a:t>Strategy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l"/>
            <a:r>
              <a:rPr lang="cs-CZ" dirty="0" err="1"/>
              <a:t>Consultancy</a:t>
            </a:r>
            <a:r>
              <a:rPr lang="cs-CZ" dirty="0"/>
              <a:t> Project </a:t>
            </a:r>
            <a:r>
              <a:rPr lang="en-US" dirty="0"/>
              <a:t>| </a:t>
            </a:r>
            <a:r>
              <a:rPr lang="cs-CZ" dirty="0" err="1">
                <a:solidFill>
                  <a:schemeClr val="accent2"/>
                </a:solidFill>
              </a:rPr>
              <a:t>Reflections</a:t>
            </a:r>
            <a:r>
              <a:rPr lang="cs-CZ" dirty="0">
                <a:solidFill>
                  <a:schemeClr val="accent2"/>
                </a:solidFill>
              </a:rPr>
              <a:t> – module 3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268E9104-448C-4C23-B5B5-19C2AAD2E6D3}"/>
              </a:ext>
            </a:extLst>
          </p:cNvPr>
          <p:cNvSpPr>
            <a:spLocks noEditPoints="1"/>
          </p:cNvSpPr>
          <p:nvPr/>
        </p:nvSpPr>
        <p:spPr bwMode="auto">
          <a:xfrm>
            <a:off x="3343986" y="3572557"/>
            <a:ext cx="4006183" cy="4007605"/>
          </a:xfrm>
          <a:custGeom>
            <a:avLst/>
            <a:gdLst>
              <a:gd name="T0" fmla="*/ 1258 w 2517"/>
              <a:gd name="T1" fmla="*/ 0 h 2517"/>
              <a:gd name="T2" fmla="*/ 0 w 2517"/>
              <a:gd name="T3" fmla="*/ 1259 h 2517"/>
              <a:gd name="T4" fmla="*/ 1258 w 2517"/>
              <a:gd name="T5" fmla="*/ 2517 h 2517"/>
              <a:gd name="T6" fmla="*/ 2517 w 2517"/>
              <a:gd name="T7" fmla="*/ 1259 h 2517"/>
              <a:gd name="T8" fmla="*/ 1258 w 2517"/>
              <a:gd name="T9" fmla="*/ 0 h 2517"/>
              <a:gd name="T10" fmla="*/ 1258 w 2517"/>
              <a:gd name="T11" fmla="*/ 2388 h 2517"/>
              <a:gd name="T12" fmla="*/ 129 w 2517"/>
              <a:gd name="T13" fmla="*/ 1259 h 2517"/>
              <a:gd name="T14" fmla="*/ 1258 w 2517"/>
              <a:gd name="T15" fmla="*/ 129 h 2517"/>
              <a:gd name="T16" fmla="*/ 2388 w 2517"/>
              <a:gd name="T17" fmla="*/ 1259 h 2517"/>
              <a:gd name="T18" fmla="*/ 1258 w 2517"/>
              <a:gd name="T19" fmla="*/ 2388 h 25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517" h="2517">
                <a:moveTo>
                  <a:pt x="1258" y="0"/>
                </a:moveTo>
                <a:cubicBezTo>
                  <a:pt x="564" y="0"/>
                  <a:pt x="0" y="564"/>
                  <a:pt x="0" y="1259"/>
                </a:cubicBezTo>
                <a:cubicBezTo>
                  <a:pt x="0" y="1953"/>
                  <a:pt x="564" y="2517"/>
                  <a:pt x="1258" y="2517"/>
                </a:cubicBezTo>
                <a:cubicBezTo>
                  <a:pt x="1953" y="2517"/>
                  <a:pt x="2517" y="1953"/>
                  <a:pt x="2517" y="1259"/>
                </a:cubicBezTo>
                <a:cubicBezTo>
                  <a:pt x="2517" y="564"/>
                  <a:pt x="1953" y="0"/>
                  <a:pt x="1258" y="0"/>
                </a:cubicBezTo>
                <a:close/>
                <a:moveTo>
                  <a:pt x="1258" y="2388"/>
                </a:moveTo>
                <a:cubicBezTo>
                  <a:pt x="635" y="2388"/>
                  <a:pt x="129" y="1883"/>
                  <a:pt x="129" y="1259"/>
                </a:cubicBezTo>
                <a:cubicBezTo>
                  <a:pt x="129" y="635"/>
                  <a:pt x="635" y="129"/>
                  <a:pt x="1258" y="129"/>
                </a:cubicBezTo>
                <a:cubicBezTo>
                  <a:pt x="1882" y="129"/>
                  <a:pt x="2388" y="635"/>
                  <a:pt x="2388" y="1259"/>
                </a:cubicBezTo>
                <a:cubicBezTo>
                  <a:pt x="2388" y="1883"/>
                  <a:pt x="1882" y="2388"/>
                  <a:pt x="1258" y="2388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6">
            <a:extLst>
              <a:ext uri="{FF2B5EF4-FFF2-40B4-BE49-F238E27FC236}">
                <a16:creationId xmlns:a16="http://schemas.microsoft.com/office/drawing/2014/main" id="{7DF28FA7-E31E-42A1-BF64-29BF170E34B2}"/>
              </a:ext>
            </a:extLst>
          </p:cNvPr>
          <p:cNvSpPr>
            <a:spLocks/>
          </p:cNvSpPr>
          <p:nvPr/>
        </p:nvSpPr>
        <p:spPr bwMode="auto">
          <a:xfrm>
            <a:off x="2958584" y="3572557"/>
            <a:ext cx="2387782" cy="204789"/>
          </a:xfrm>
          <a:custGeom>
            <a:avLst/>
            <a:gdLst>
              <a:gd name="T0" fmla="*/ 0 w 1679"/>
              <a:gd name="T1" fmla="*/ 144 h 144"/>
              <a:gd name="T2" fmla="*/ 1679 w 1679"/>
              <a:gd name="T3" fmla="*/ 144 h 144"/>
              <a:gd name="T4" fmla="*/ 1679 w 1679"/>
              <a:gd name="T5" fmla="*/ 0 h 144"/>
              <a:gd name="T6" fmla="*/ 0 w 1679"/>
              <a:gd name="T7" fmla="*/ 0 h 144"/>
              <a:gd name="T8" fmla="*/ 163 w 1679"/>
              <a:gd name="T9" fmla="*/ 72 h 144"/>
              <a:gd name="T10" fmla="*/ 0 w 1679"/>
              <a:gd name="T11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79" h="144">
                <a:moveTo>
                  <a:pt x="0" y="144"/>
                </a:moveTo>
                <a:lnTo>
                  <a:pt x="1679" y="144"/>
                </a:lnTo>
                <a:lnTo>
                  <a:pt x="1679" y="0"/>
                </a:lnTo>
                <a:lnTo>
                  <a:pt x="0" y="0"/>
                </a:lnTo>
                <a:lnTo>
                  <a:pt x="163" y="72"/>
                </a:lnTo>
                <a:lnTo>
                  <a:pt x="0" y="14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8">
            <a:extLst>
              <a:ext uri="{FF2B5EF4-FFF2-40B4-BE49-F238E27FC236}">
                <a16:creationId xmlns:a16="http://schemas.microsoft.com/office/drawing/2014/main" id="{2096BFCA-4C46-46AD-AB9E-39DFBE592662}"/>
              </a:ext>
            </a:extLst>
          </p:cNvPr>
          <p:cNvSpPr>
            <a:spLocks noEditPoints="1"/>
          </p:cNvSpPr>
          <p:nvPr/>
        </p:nvSpPr>
        <p:spPr bwMode="auto">
          <a:xfrm>
            <a:off x="5992961" y="6082534"/>
            <a:ext cx="4006183" cy="4006183"/>
          </a:xfrm>
          <a:custGeom>
            <a:avLst/>
            <a:gdLst>
              <a:gd name="T0" fmla="*/ 1258 w 2517"/>
              <a:gd name="T1" fmla="*/ 0 h 2516"/>
              <a:gd name="T2" fmla="*/ 0 w 2517"/>
              <a:gd name="T3" fmla="*/ 1258 h 2516"/>
              <a:gd name="T4" fmla="*/ 1258 w 2517"/>
              <a:gd name="T5" fmla="*/ 2516 h 2516"/>
              <a:gd name="T6" fmla="*/ 2517 w 2517"/>
              <a:gd name="T7" fmla="*/ 1258 h 2516"/>
              <a:gd name="T8" fmla="*/ 1258 w 2517"/>
              <a:gd name="T9" fmla="*/ 0 h 2516"/>
              <a:gd name="T10" fmla="*/ 1258 w 2517"/>
              <a:gd name="T11" fmla="*/ 2388 h 2516"/>
              <a:gd name="T12" fmla="*/ 129 w 2517"/>
              <a:gd name="T13" fmla="*/ 1258 h 2516"/>
              <a:gd name="T14" fmla="*/ 1258 w 2517"/>
              <a:gd name="T15" fmla="*/ 128 h 2516"/>
              <a:gd name="T16" fmla="*/ 2388 w 2517"/>
              <a:gd name="T17" fmla="*/ 1258 h 2516"/>
              <a:gd name="T18" fmla="*/ 1258 w 2517"/>
              <a:gd name="T19" fmla="*/ 2388 h 2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517" h="2516">
                <a:moveTo>
                  <a:pt x="1258" y="0"/>
                </a:moveTo>
                <a:cubicBezTo>
                  <a:pt x="563" y="0"/>
                  <a:pt x="0" y="563"/>
                  <a:pt x="0" y="1258"/>
                </a:cubicBezTo>
                <a:cubicBezTo>
                  <a:pt x="0" y="1953"/>
                  <a:pt x="563" y="2516"/>
                  <a:pt x="1258" y="2516"/>
                </a:cubicBezTo>
                <a:cubicBezTo>
                  <a:pt x="1953" y="2516"/>
                  <a:pt x="2517" y="1953"/>
                  <a:pt x="2517" y="1258"/>
                </a:cubicBezTo>
                <a:cubicBezTo>
                  <a:pt x="2517" y="563"/>
                  <a:pt x="1953" y="0"/>
                  <a:pt x="1258" y="0"/>
                </a:cubicBezTo>
                <a:close/>
                <a:moveTo>
                  <a:pt x="1258" y="2388"/>
                </a:moveTo>
                <a:cubicBezTo>
                  <a:pt x="634" y="2388"/>
                  <a:pt x="129" y="1882"/>
                  <a:pt x="129" y="1258"/>
                </a:cubicBezTo>
                <a:cubicBezTo>
                  <a:pt x="129" y="634"/>
                  <a:pt x="634" y="128"/>
                  <a:pt x="1258" y="128"/>
                </a:cubicBezTo>
                <a:cubicBezTo>
                  <a:pt x="1882" y="128"/>
                  <a:pt x="2388" y="634"/>
                  <a:pt x="2388" y="1258"/>
                </a:cubicBezTo>
                <a:cubicBezTo>
                  <a:pt x="2388" y="1882"/>
                  <a:pt x="1882" y="2388"/>
                  <a:pt x="1258" y="2388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accent3"/>
              </a:gs>
            </a:gsLst>
            <a:lin ang="5400000" scaled="1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10">
            <a:extLst>
              <a:ext uri="{FF2B5EF4-FFF2-40B4-BE49-F238E27FC236}">
                <a16:creationId xmlns:a16="http://schemas.microsoft.com/office/drawing/2014/main" id="{C5E17E60-9F6D-4E1D-B01E-C9792BAAEABE}"/>
              </a:ext>
            </a:extLst>
          </p:cNvPr>
          <p:cNvSpPr>
            <a:spLocks noEditPoints="1"/>
          </p:cNvSpPr>
          <p:nvPr/>
        </p:nvSpPr>
        <p:spPr bwMode="auto">
          <a:xfrm>
            <a:off x="8643357" y="8517196"/>
            <a:ext cx="4004762" cy="4006183"/>
          </a:xfrm>
          <a:custGeom>
            <a:avLst/>
            <a:gdLst>
              <a:gd name="T0" fmla="*/ 1258 w 2516"/>
              <a:gd name="T1" fmla="*/ 0 h 2516"/>
              <a:gd name="T2" fmla="*/ 0 w 2516"/>
              <a:gd name="T3" fmla="*/ 1258 h 2516"/>
              <a:gd name="T4" fmla="*/ 1258 w 2516"/>
              <a:gd name="T5" fmla="*/ 2516 h 2516"/>
              <a:gd name="T6" fmla="*/ 2516 w 2516"/>
              <a:gd name="T7" fmla="*/ 1258 h 2516"/>
              <a:gd name="T8" fmla="*/ 1258 w 2516"/>
              <a:gd name="T9" fmla="*/ 0 h 2516"/>
              <a:gd name="T10" fmla="*/ 1258 w 2516"/>
              <a:gd name="T11" fmla="*/ 2388 h 2516"/>
              <a:gd name="T12" fmla="*/ 128 w 2516"/>
              <a:gd name="T13" fmla="*/ 1258 h 2516"/>
              <a:gd name="T14" fmla="*/ 1258 w 2516"/>
              <a:gd name="T15" fmla="*/ 128 h 2516"/>
              <a:gd name="T16" fmla="*/ 2388 w 2516"/>
              <a:gd name="T17" fmla="*/ 1258 h 2516"/>
              <a:gd name="T18" fmla="*/ 1258 w 2516"/>
              <a:gd name="T19" fmla="*/ 2388 h 2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516" h="2516">
                <a:moveTo>
                  <a:pt x="1258" y="0"/>
                </a:moveTo>
                <a:cubicBezTo>
                  <a:pt x="563" y="0"/>
                  <a:pt x="0" y="563"/>
                  <a:pt x="0" y="1258"/>
                </a:cubicBezTo>
                <a:cubicBezTo>
                  <a:pt x="0" y="1953"/>
                  <a:pt x="563" y="2516"/>
                  <a:pt x="1258" y="2516"/>
                </a:cubicBezTo>
                <a:cubicBezTo>
                  <a:pt x="1953" y="2516"/>
                  <a:pt x="2516" y="1953"/>
                  <a:pt x="2516" y="1258"/>
                </a:cubicBezTo>
                <a:cubicBezTo>
                  <a:pt x="2516" y="563"/>
                  <a:pt x="1953" y="0"/>
                  <a:pt x="1258" y="0"/>
                </a:cubicBezTo>
                <a:close/>
                <a:moveTo>
                  <a:pt x="1258" y="2388"/>
                </a:moveTo>
                <a:cubicBezTo>
                  <a:pt x="634" y="2388"/>
                  <a:pt x="128" y="1882"/>
                  <a:pt x="128" y="1258"/>
                </a:cubicBezTo>
                <a:cubicBezTo>
                  <a:pt x="128" y="634"/>
                  <a:pt x="634" y="128"/>
                  <a:pt x="1258" y="128"/>
                </a:cubicBezTo>
                <a:cubicBezTo>
                  <a:pt x="1882" y="128"/>
                  <a:pt x="2388" y="634"/>
                  <a:pt x="2388" y="1258"/>
                </a:cubicBezTo>
                <a:cubicBezTo>
                  <a:pt x="2388" y="1882"/>
                  <a:pt x="1882" y="2388"/>
                  <a:pt x="1258" y="2388"/>
                </a:cubicBezTo>
                <a:close/>
              </a:path>
            </a:pathLst>
          </a:custGeom>
          <a:gradFill>
            <a:gsLst>
              <a:gs pos="0">
                <a:schemeClr val="accent3"/>
              </a:gs>
              <a:gs pos="100000">
                <a:schemeClr val="accent4"/>
              </a:gs>
            </a:gsLst>
            <a:lin ang="5400000" scaled="1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36">
            <a:extLst>
              <a:ext uri="{FF2B5EF4-FFF2-40B4-BE49-F238E27FC236}">
                <a16:creationId xmlns:a16="http://schemas.microsoft.com/office/drawing/2014/main" id="{07BA23DB-E6DA-46F6-B05C-066E58B1AC66}"/>
              </a:ext>
            </a:extLst>
          </p:cNvPr>
          <p:cNvSpPr>
            <a:spLocks/>
          </p:cNvSpPr>
          <p:nvPr/>
        </p:nvSpPr>
        <p:spPr bwMode="auto">
          <a:xfrm>
            <a:off x="5346367" y="3444564"/>
            <a:ext cx="4185373" cy="460775"/>
          </a:xfrm>
          <a:custGeom>
            <a:avLst/>
            <a:gdLst>
              <a:gd name="connsiteX0" fmla="*/ 3953564 w 4185373"/>
              <a:gd name="connsiteY0" fmla="*/ 0 h 460775"/>
              <a:gd name="connsiteX1" fmla="*/ 4185373 w 4185373"/>
              <a:gd name="connsiteY1" fmla="*/ 230388 h 460775"/>
              <a:gd name="connsiteX2" fmla="*/ 3953564 w 4185373"/>
              <a:gd name="connsiteY2" fmla="*/ 460775 h 460775"/>
              <a:gd name="connsiteX3" fmla="*/ 3953564 w 4185373"/>
              <a:gd name="connsiteY3" fmla="*/ 332782 h 460775"/>
              <a:gd name="connsiteX4" fmla="*/ 0 w 4185373"/>
              <a:gd name="connsiteY4" fmla="*/ 332782 h 460775"/>
              <a:gd name="connsiteX5" fmla="*/ 0 w 4185373"/>
              <a:gd name="connsiteY5" fmla="*/ 127993 h 460775"/>
              <a:gd name="connsiteX6" fmla="*/ 3953564 w 4185373"/>
              <a:gd name="connsiteY6" fmla="*/ 127993 h 460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85373" h="460775">
                <a:moveTo>
                  <a:pt x="3953564" y="0"/>
                </a:moveTo>
                <a:lnTo>
                  <a:pt x="4185373" y="230388"/>
                </a:lnTo>
                <a:lnTo>
                  <a:pt x="3953564" y="460775"/>
                </a:lnTo>
                <a:lnTo>
                  <a:pt x="3953564" y="332782"/>
                </a:lnTo>
                <a:lnTo>
                  <a:pt x="0" y="332782"/>
                </a:lnTo>
                <a:lnTo>
                  <a:pt x="0" y="127993"/>
                </a:lnTo>
                <a:lnTo>
                  <a:pt x="3953564" y="12799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9" name="Freeform 35">
            <a:extLst>
              <a:ext uri="{FF2B5EF4-FFF2-40B4-BE49-F238E27FC236}">
                <a16:creationId xmlns:a16="http://schemas.microsoft.com/office/drawing/2014/main" id="{918E0EF7-28A7-421B-8216-DD162B5635AF}"/>
              </a:ext>
            </a:extLst>
          </p:cNvPr>
          <p:cNvSpPr>
            <a:spLocks/>
          </p:cNvSpPr>
          <p:nvPr/>
        </p:nvSpPr>
        <p:spPr bwMode="auto">
          <a:xfrm>
            <a:off x="7991074" y="5954541"/>
            <a:ext cx="4532378" cy="460775"/>
          </a:xfrm>
          <a:custGeom>
            <a:avLst/>
            <a:gdLst>
              <a:gd name="connsiteX0" fmla="*/ 0 w 4532378"/>
              <a:gd name="connsiteY0" fmla="*/ 127993 h 460775"/>
              <a:gd name="connsiteX1" fmla="*/ 4303412 w 4532378"/>
              <a:gd name="connsiteY1" fmla="*/ 127993 h 460775"/>
              <a:gd name="connsiteX2" fmla="*/ 4303412 w 4532378"/>
              <a:gd name="connsiteY2" fmla="*/ 332782 h 460775"/>
              <a:gd name="connsiteX3" fmla="*/ 0 w 4532378"/>
              <a:gd name="connsiteY3" fmla="*/ 332782 h 460775"/>
              <a:gd name="connsiteX4" fmla="*/ 4303413 w 4532378"/>
              <a:gd name="connsiteY4" fmla="*/ 0 h 460775"/>
              <a:gd name="connsiteX5" fmla="*/ 4532378 w 4532378"/>
              <a:gd name="connsiteY5" fmla="*/ 230388 h 460775"/>
              <a:gd name="connsiteX6" fmla="*/ 4303413 w 4532378"/>
              <a:gd name="connsiteY6" fmla="*/ 460775 h 460775"/>
              <a:gd name="connsiteX7" fmla="*/ 4303413 w 4532378"/>
              <a:gd name="connsiteY7" fmla="*/ 230388 h 460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32378" h="460775">
                <a:moveTo>
                  <a:pt x="0" y="127993"/>
                </a:moveTo>
                <a:lnTo>
                  <a:pt x="4303412" y="127993"/>
                </a:lnTo>
                <a:lnTo>
                  <a:pt x="4303412" y="332782"/>
                </a:lnTo>
                <a:lnTo>
                  <a:pt x="0" y="332782"/>
                </a:lnTo>
                <a:close/>
                <a:moveTo>
                  <a:pt x="4303413" y="0"/>
                </a:moveTo>
                <a:lnTo>
                  <a:pt x="4532378" y="230388"/>
                </a:lnTo>
                <a:lnTo>
                  <a:pt x="4303413" y="460775"/>
                </a:lnTo>
                <a:lnTo>
                  <a:pt x="4303413" y="23038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0" name="Freeform 34">
            <a:extLst>
              <a:ext uri="{FF2B5EF4-FFF2-40B4-BE49-F238E27FC236}">
                <a16:creationId xmlns:a16="http://schemas.microsoft.com/office/drawing/2014/main" id="{8DFAA1D7-51AE-4D45-8CF1-8A7D915E8629}"/>
              </a:ext>
            </a:extLst>
          </p:cNvPr>
          <p:cNvSpPr>
            <a:spLocks/>
          </p:cNvSpPr>
          <p:nvPr/>
        </p:nvSpPr>
        <p:spPr bwMode="auto">
          <a:xfrm>
            <a:off x="10645737" y="8387780"/>
            <a:ext cx="5562012" cy="462198"/>
          </a:xfrm>
          <a:custGeom>
            <a:avLst/>
            <a:gdLst>
              <a:gd name="connsiteX0" fmla="*/ 5331624 w 5562012"/>
              <a:gd name="connsiteY0" fmla="*/ 0 h 462198"/>
              <a:gd name="connsiteX1" fmla="*/ 5562012 w 5562012"/>
              <a:gd name="connsiteY1" fmla="*/ 231810 h 462198"/>
              <a:gd name="connsiteX2" fmla="*/ 5331624 w 5562012"/>
              <a:gd name="connsiteY2" fmla="*/ 462198 h 462198"/>
              <a:gd name="connsiteX3" fmla="*/ 5331624 w 5562012"/>
              <a:gd name="connsiteY3" fmla="*/ 332783 h 462198"/>
              <a:gd name="connsiteX4" fmla="*/ 0 w 5562012"/>
              <a:gd name="connsiteY4" fmla="*/ 332783 h 462198"/>
              <a:gd name="connsiteX5" fmla="*/ 0 w 5562012"/>
              <a:gd name="connsiteY5" fmla="*/ 129416 h 462198"/>
              <a:gd name="connsiteX6" fmla="*/ 5331624 w 5562012"/>
              <a:gd name="connsiteY6" fmla="*/ 129416 h 462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562012" h="462198">
                <a:moveTo>
                  <a:pt x="5331624" y="0"/>
                </a:moveTo>
                <a:lnTo>
                  <a:pt x="5562012" y="231810"/>
                </a:lnTo>
                <a:lnTo>
                  <a:pt x="5331624" y="462198"/>
                </a:lnTo>
                <a:lnTo>
                  <a:pt x="5331624" y="332783"/>
                </a:lnTo>
                <a:lnTo>
                  <a:pt x="0" y="332783"/>
                </a:lnTo>
                <a:lnTo>
                  <a:pt x="0" y="129416"/>
                </a:lnTo>
                <a:lnTo>
                  <a:pt x="5331624" y="12941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1" name="TextBox 29">
            <a:extLst>
              <a:ext uri="{FF2B5EF4-FFF2-40B4-BE49-F238E27FC236}">
                <a16:creationId xmlns:a16="http://schemas.microsoft.com/office/drawing/2014/main" id="{CF11AB83-3756-45A8-8AD8-33DF074A5F66}"/>
              </a:ext>
            </a:extLst>
          </p:cNvPr>
          <p:cNvSpPr txBox="1"/>
          <p:nvPr/>
        </p:nvSpPr>
        <p:spPr>
          <a:xfrm>
            <a:off x="9999625" y="3355164"/>
            <a:ext cx="11744591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cs-CZ" sz="4200" b="1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Segment </a:t>
            </a:r>
            <a:r>
              <a:rPr lang="cs-CZ" sz="4200" b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selection</a:t>
            </a:r>
            <a:endParaRPr lang="en-US" sz="4200" b="1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2" name="TextBox 30">
            <a:extLst>
              <a:ext uri="{FF2B5EF4-FFF2-40B4-BE49-F238E27FC236}">
                <a16:creationId xmlns:a16="http://schemas.microsoft.com/office/drawing/2014/main" id="{8260DCB5-FF28-46A4-8DA8-65871845A3EB}"/>
              </a:ext>
            </a:extLst>
          </p:cNvPr>
          <p:cNvSpPr txBox="1"/>
          <p:nvPr/>
        </p:nvSpPr>
        <p:spPr>
          <a:xfrm>
            <a:off x="9999626" y="4133613"/>
            <a:ext cx="10328189" cy="7838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Out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of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your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evaluation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choose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one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segment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which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want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to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focus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on.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Explain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why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have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choosed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this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segment. </a:t>
            </a:r>
            <a:endParaRPr lang="en-US" sz="2200" spc="5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3" name="TextBox 37">
            <a:extLst>
              <a:ext uri="{FF2B5EF4-FFF2-40B4-BE49-F238E27FC236}">
                <a16:creationId xmlns:a16="http://schemas.microsoft.com/office/drawing/2014/main" id="{EB856349-39C5-4216-A879-BC5156414B74}"/>
              </a:ext>
            </a:extLst>
          </p:cNvPr>
          <p:cNvSpPr txBox="1"/>
          <p:nvPr/>
        </p:nvSpPr>
        <p:spPr>
          <a:xfrm>
            <a:off x="12928143" y="5873202"/>
            <a:ext cx="10951764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cs-CZ" sz="4200" b="1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Vision </a:t>
            </a:r>
            <a:endParaRPr lang="en-US" sz="4200" b="1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4" name="TextBox 38">
            <a:extLst>
              <a:ext uri="{FF2B5EF4-FFF2-40B4-BE49-F238E27FC236}">
                <a16:creationId xmlns:a16="http://schemas.microsoft.com/office/drawing/2014/main" id="{83DB67C3-BA43-400F-8D82-6DE0FCF5F09E}"/>
              </a:ext>
            </a:extLst>
          </p:cNvPr>
          <p:cNvSpPr txBox="1"/>
          <p:nvPr/>
        </p:nvSpPr>
        <p:spPr>
          <a:xfrm>
            <a:off x="12928143" y="6651651"/>
            <a:ext cx="9544995" cy="7838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Set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your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long term vision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for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chosen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segmant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Target,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content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and most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importantly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KPI´s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to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measure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endParaRPr lang="en-US" sz="2200" spc="5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5" name="TextBox 39">
            <a:extLst>
              <a:ext uri="{FF2B5EF4-FFF2-40B4-BE49-F238E27FC236}">
                <a16:creationId xmlns:a16="http://schemas.microsoft.com/office/drawing/2014/main" id="{516C2DD5-EDBA-45C0-9CBD-52BB937F9FB8}"/>
              </a:ext>
            </a:extLst>
          </p:cNvPr>
          <p:cNvSpPr txBox="1"/>
          <p:nvPr/>
        </p:nvSpPr>
        <p:spPr>
          <a:xfrm>
            <a:off x="16673755" y="8286891"/>
            <a:ext cx="5799383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cs-CZ" sz="4200" b="1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Set </a:t>
            </a:r>
            <a:r>
              <a:rPr lang="cs-CZ" sz="4200" b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4200" b="1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4200" b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final</a:t>
            </a:r>
            <a:r>
              <a:rPr lang="cs-CZ" sz="4200" b="1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4200" b="1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strategy</a:t>
            </a:r>
            <a:endParaRPr lang="en-US" sz="4200" b="1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6" name="TextBox 40">
            <a:extLst>
              <a:ext uri="{FF2B5EF4-FFF2-40B4-BE49-F238E27FC236}">
                <a16:creationId xmlns:a16="http://schemas.microsoft.com/office/drawing/2014/main" id="{FECAD393-473E-4D3F-BAB2-52F54F88D897}"/>
              </a:ext>
            </a:extLst>
          </p:cNvPr>
          <p:cNvSpPr txBox="1"/>
          <p:nvPr/>
        </p:nvSpPr>
        <p:spPr>
          <a:xfrm>
            <a:off x="16673755" y="9065340"/>
            <a:ext cx="7206152" cy="24088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Prepare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your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own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value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proposition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for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selected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segment.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Describe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value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chain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of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your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company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Sales, Marketing,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Products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and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Services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are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minimum.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Prepare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basic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organization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Prepare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particular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steps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process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goals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into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 diagram 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to show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when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this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steps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will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happen</a:t>
            </a:r>
            <a:endParaRPr lang="en-US" sz="2200" spc="5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pic>
        <p:nvPicPr>
          <p:cNvPr id="6" name="Grafický objekt 5" descr="Deska s klipem, odškrtnuté obrys">
            <a:extLst>
              <a:ext uri="{FF2B5EF4-FFF2-40B4-BE49-F238E27FC236}">
                <a16:creationId xmlns:a16="http://schemas.microsoft.com/office/drawing/2014/main" id="{C7703039-FCB6-414F-961C-5B6640CC12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219054" y="7305938"/>
            <a:ext cx="1544040" cy="1544040"/>
          </a:xfrm>
          <a:prstGeom prst="rect">
            <a:avLst/>
          </a:prstGeom>
        </p:spPr>
      </p:pic>
      <p:pic>
        <p:nvPicPr>
          <p:cNvPr id="10" name="Grafický objekt 9" descr="Ganttův diagram obrys">
            <a:extLst>
              <a:ext uri="{FF2B5EF4-FFF2-40B4-BE49-F238E27FC236}">
                <a16:creationId xmlns:a16="http://schemas.microsoft.com/office/drawing/2014/main" id="{14D5DD47-A094-45E5-B994-4CD24ED6A26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821818" y="9699374"/>
            <a:ext cx="1641825" cy="1641825"/>
          </a:xfrm>
          <a:prstGeom prst="rect">
            <a:avLst/>
          </a:prstGeom>
        </p:spPr>
      </p:pic>
      <p:pic>
        <p:nvPicPr>
          <p:cNvPr id="27" name="Grafický objekt 26" descr="Tabulka obrys">
            <a:extLst>
              <a:ext uri="{FF2B5EF4-FFF2-40B4-BE49-F238E27FC236}">
                <a16:creationId xmlns:a16="http://schemas.microsoft.com/office/drawing/2014/main" id="{6C995E9A-AC85-4CF1-9F23-147C39D56C8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393594" y="4695939"/>
            <a:ext cx="1760839" cy="1760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49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0"/>
            <a:ext cx="24384000" cy="13716000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90000"/>
                </a:schemeClr>
              </a:gs>
              <a:gs pos="33000">
                <a:schemeClr val="accent2">
                  <a:alpha val="90000"/>
                </a:schemeClr>
              </a:gs>
              <a:gs pos="66000">
                <a:schemeClr val="accent4">
                  <a:alpha val="90000"/>
                </a:schemeClr>
              </a:gs>
              <a:gs pos="100000">
                <a:schemeClr val="accent6">
                  <a:alpha val="9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" name="TextBox 2"/>
          <p:cNvSpPr txBox="1"/>
          <p:nvPr/>
        </p:nvSpPr>
        <p:spPr>
          <a:xfrm>
            <a:off x="3738882" y="5508179"/>
            <a:ext cx="16553764" cy="184665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120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Ending</a:t>
            </a:r>
            <a:r>
              <a:rPr lang="cs-CZ" sz="120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slide</a:t>
            </a:r>
            <a:endParaRPr lang="en-US" sz="12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492240" y="5124381"/>
            <a:ext cx="10515600" cy="2658179"/>
            <a:chOff x="4713542" y="4227741"/>
            <a:chExt cx="13154132" cy="3046801"/>
          </a:xfrm>
        </p:grpSpPr>
        <p:grpSp>
          <p:nvGrpSpPr>
            <p:cNvPr id="5" name="Group 4"/>
            <p:cNvGrpSpPr/>
            <p:nvPr/>
          </p:nvGrpSpPr>
          <p:grpSpPr>
            <a:xfrm>
              <a:off x="4713542" y="4227741"/>
              <a:ext cx="3338566" cy="1463040"/>
              <a:chOff x="4422140" y="3769678"/>
              <a:chExt cx="3338566" cy="1463040"/>
            </a:xfrm>
          </p:grpSpPr>
          <p:cxnSp>
            <p:nvCxnSpPr>
              <p:cNvPr id="9" name="Straight Connector 8"/>
              <p:cNvCxnSpPr/>
              <p:nvPr/>
            </p:nvCxnSpPr>
            <p:spPr>
              <a:xfrm flipH="1">
                <a:off x="4432301" y="3784600"/>
                <a:ext cx="3328405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4422140" y="3769678"/>
                <a:ext cx="0" cy="146304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 5"/>
            <p:cNvGrpSpPr/>
            <p:nvPr/>
          </p:nvGrpSpPr>
          <p:grpSpPr>
            <a:xfrm rot="10800000">
              <a:off x="13809325" y="5811502"/>
              <a:ext cx="4058349" cy="1463040"/>
              <a:chOff x="6009640" y="3769678"/>
              <a:chExt cx="4058349" cy="1463040"/>
            </a:xfrm>
          </p:grpSpPr>
          <p:cxnSp>
            <p:nvCxnSpPr>
              <p:cNvPr id="7" name="Straight Connector 6"/>
              <p:cNvCxnSpPr/>
              <p:nvPr/>
            </p:nvCxnSpPr>
            <p:spPr>
              <a:xfrm rot="10800000">
                <a:off x="6019800" y="3784600"/>
                <a:ext cx="4048189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6009640" y="3769678"/>
                <a:ext cx="0" cy="146304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4" name="TextBox 13"/>
          <p:cNvSpPr txBox="1"/>
          <p:nvPr/>
        </p:nvSpPr>
        <p:spPr>
          <a:xfrm>
            <a:off x="3147646" y="3844240"/>
            <a:ext cx="11541760" cy="10156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Consultancy project: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39478" y="8165736"/>
            <a:ext cx="6896072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320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By Jakub </a:t>
            </a:r>
            <a:r>
              <a:rPr lang="cs-CZ" sz="320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Čech </a:t>
            </a:r>
            <a:r>
              <a:rPr lang="en-US" sz="320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&amp; Andrej </a:t>
            </a:r>
            <a:r>
              <a:rPr lang="cs-CZ" sz="320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Šišolák</a:t>
            </a:r>
            <a:endParaRPr lang="en-US" sz="320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529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Last </a:t>
            </a:r>
            <a:r>
              <a:rPr lang="cs-CZ" dirty="0">
                <a:solidFill>
                  <a:schemeClr val="accent2"/>
                </a:solidFill>
              </a:rPr>
              <a:t>Slide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l"/>
            <a:r>
              <a:rPr lang="cs-CZ" dirty="0" err="1"/>
              <a:t>Consultancy</a:t>
            </a:r>
            <a:r>
              <a:rPr lang="cs-CZ" dirty="0"/>
              <a:t> Project 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8" name="Rounded Rectangle 4">
            <a:extLst>
              <a:ext uri="{FF2B5EF4-FFF2-40B4-BE49-F238E27FC236}">
                <a16:creationId xmlns:a16="http://schemas.microsoft.com/office/drawing/2014/main" id="{56D4EA5B-3876-4134-B163-69CE3A615FD0}"/>
              </a:ext>
            </a:extLst>
          </p:cNvPr>
          <p:cNvSpPr/>
          <p:nvPr/>
        </p:nvSpPr>
        <p:spPr>
          <a:xfrm>
            <a:off x="3660402" y="3154316"/>
            <a:ext cx="16243038" cy="7818484"/>
          </a:xfrm>
          <a:prstGeom prst="roundRect">
            <a:avLst>
              <a:gd name="adj" fmla="val 50000"/>
            </a:avLst>
          </a:prstGeom>
          <a:solidFill>
            <a:srgbClr val="F5B325">
              <a:alpha val="60000"/>
            </a:srgbClr>
          </a:solidFill>
          <a:ln>
            <a:noFill/>
          </a:ln>
          <a:effectLst>
            <a:softEdge rad="25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2400"/>
          </a:p>
        </p:txBody>
      </p:sp>
      <p:sp>
        <p:nvSpPr>
          <p:cNvPr id="29" name="Rounded Rectangle 38">
            <a:extLst>
              <a:ext uri="{FF2B5EF4-FFF2-40B4-BE49-F238E27FC236}">
                <a16:creationId xmlns:a16="http://schemas.microsoft.com/office/drawing/2014/main" id="{D1C89F9A-F6D0-4247-861B-E835CA0C5CAA}"/>
              </a:ext>
            </a:extLst>
          </p:cNvPr>
          <p:cNvSpPr/>
          <p:nvPr/>
        </p:nvSpPr>
        <p:spPr>
          <a:xfrm>
            <a:off x="3674898" y="3661527"/>
            <a:ext cx="16228542" cy="7814193"/>
          </a:xfrm>
          <a:prstGeom prst="roundRect">
            <a:avLst>
              <a:gd name="adj" fmla="val 47458"/>
            </a:avLst>
          </a:prstGeom>
          <a:solidFill>
            <a:srgbClr val="F5B325">
              <a:alpha val="60000"/>
            </a:srgbClr>
          </a:solidFill>
          <a:ln>
            <a:noFill/>
          </a:ln>
          <a:effectLst>
            <a:softEdge rad="25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2400" dirty="0"/>
          </a:p>
        </p:txBody>
      </p:sp>
      <p:sp>
        <p:nvSpPr>
          <p:cNvPr id="30" name="Rectangle 199">
            <a:extLst>
              <a:ext uri="{FF2B5EF4-FFF2-40B4-BE49-F238E27FC236}">
                <a16:creationId xmlns:a16="http://schemas.microsoft.com/office/drawing/2014/main" id="{CCF874DB-78B0-4444-8C43-168A2E5A0F2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13532" y="4835887"/>
            <a:ext cx="4372460" cy="693027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mpd="sng">
            <a:noFill/>
          </a:ln>
        </p:spPr>
        <p:txBody>
          <a:bodyPr lIns="180000" tIns="0" rIns="0" bIns="0" anchor="ctr"/>
          <a:lstStyle/>
          <a:p>
            <a:pPr>
              <a:defRPr/>
            </a:pPr>
            <a:r>
              <a:rPr lang="en-US" sz="3200" b="1" dirty="0">
                <a:solidFill>
                  <a:schemeClr val="bg1"/>
                </a:solidFill>
                <a:latin typeface="Calibri"/>
              </a:rPr>
              <a:t>Market Penetration</a:t>
            </a:r>
          </a:p>
        </p:txBody>
      </p:sp>
      <p:sp>
        <p:nvSpPr>
          <p:cNvPr id="31" name="Rectangle 199">
            <a:extLst>
              <a:ext uri="{FF2B5EF4-FFF2-40B4-BE49-F238E27FC236}">
                <a16:creationId xmlns:a16="http://schemas.microsoft.com/office/drawing/2014/main" id="{4838CEF5-D89F-40F1-A3DA-0E23AA5763C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14820" y="6052440"/>
            <a:ext cx="4372462" cy="693027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mpd="sng">
            <a:noFill/>
          </a:ln>
        </p:spPr>
        <p:txBody>
          <a:bodyPr lIns="180000" tIns="0" rIns="0" bIns="0" anchor="ctr"/>
          <a:lstStyle/>
          <a:p>
            <a:pPr>
              <a:defRPr/>
            </a:pPr>
            <a:r>
              <a:rPr lang="en-US" sz="3200" b="1" dirty="0">
                <a:solidFill>
                  <a:schemeClr val="bg1"/>
                </a:solidFill>
                <a:latin typeface="Calibri"/>
              </a:rPr>
              <a:t>Innovation</a:t>
            </a:r>
          </a:p>
        </p:txBody>
      </p:sp>
      <p:sp>
        <p:nvSpPr>
          <p:cNvPr id="32" name="Rectangle 199">
            <a:extLst>
              <a:ext uri="{FF2B5EF4-FFF2-40B4-BE49-F238E27FC236}">
                <a16:creationId xmlns:a16="http://schemas.microsoft.com/office/drawing/2014/main" id="{39C8A527-F293-4DB4-9A35-1057D02B38B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9120" y="7235436"/>
            <a:ext cx="4372464" cy="693028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mpd="sng">
            <a:noFill/>
          </a:ln>
        </p:spPr>
        <p:txBody>
          <a:bodyPr lIns="180000" tIns="0" rIns="0" bIns="0" anchor="ctr"/>
          <a:lstStyle/>
          <a:p>
            <a:pPr>
              <a:defRPr/>
            </a:pPr>
            <a:r>
              <a:rPr lang="en-US" sz="3200" b="1" dirty="0">
                <a:solidFill>
                  <a:schemeClr val="bg1"/>
                </a:solidFill>
                <a:latin typeface="Calibri"/>
              </a:rPr>
              <a:t>Operational Efficiency</a:t>
            </a:r>
          </a:p>
        </p:txBody>
      </p:sp>
      <p:sp>
        <p:nvSpPr>
          <p:cNvPr id="33" name="Rectangle 199">
            <a:extLst>
              <a:ext uri="{FF2B5EF4-FFF2-40B4-BE49-F238E27FC236}">
                <a16:creationId xmlns:a16="http://schemas.microsoft.com/office/drawing/2014/main" id="{B4761B28-AAE3-4E70-94AC-85C27C507D8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9121" y="8345093"/>
            <a:ext cx="4372463" cy="693028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mpd="sng">
            <a:noFill/>
          </a:ln>
        </p:spPr>
        <p:txBody>
          <a:bodyPr lIns="180000" tIns="0" rIns="0" bIns="0" anchor="ctr"/>
          <a:lstStyle/>
          <a:p>
            <a:pPr>
              <a:defRPr/>
            </a:pPr>
            <a:r>
              <a:rPr lang="en-US" sz="3200" b="1" dirty="0">
                <a:solidFill>
                  <a:schemeClr val="bg1"/>
                </a:solidFill>
                <a:latin typeface="Calibri"/>
              </a:rPr>
              <a:t>Acquisitions</a:t>
            </a:r>
          </a:p>
        </p:txBody>
      </p:sp>
      <p:sp>
        <p:nvSpPr>
          <p:cNvPr id="34" name="Rectangle 199">
            <a:extLst>
              <a:ext uri="{FF2B5EF4-FFF2-40B4-BE49-F238E27FC236}">
                <a16:creationId xmlns:a16="http://schemas.microsoft.com/office/drawing/2014/main" id="{415DD455-CAED-41F1-A406-1CB42F060AE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9122" y="9479533"/>
            <a:ext cx="4372462" cy="693027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mpd="sng">
            <a:noFill/>
          </a:ln>
        </p:spPr>
        <p:txBody>
          <a:bodyPr lIns="180000" tIns="0" rIns="0" bIns="0" anchor="ctr"/>
          <a:lstStyle/>
          <a:p>
            <a:pPr>
              <a:defRPr/>
            </a:pPr>
            <a:r>
              <a:rPr lang="en-US" sz="3200" b="1" dirty="0">
                <a:solidFill>
                  <a:schemeClr val="bg1"/>
                </a:solidFill>
                <a:latin typeface="Calibri"/>
              </a:rPr>
              <a:t>Values</a:t>
            </a:r>
          </a:p>
        </p:txBody>
      </p:sp>
      <p:sp>
        <p:nvSpPr>
          <p:cNvPr id="35" name="Dreieck 22">
            <a:extLst>
              <a:ext uri="{FF2B5EF4-FFF2-40B4-BE49-F238E27FC236}">
                <a16:creationId xmlns:a16="http://schemas.microsoft.com/office/drawing/2014/main" id="{B0C1FC40-65E2-4376-8DB8-09795E8D5E48}"/>
              </a:ext>
            </a:extLst>
          </p:cNvPr>
          <p:cNvSpPr/>
          <p:nvPr/>
        </p:nvSpPr>
        <p:spPr>
          <a:xfrm rot="5400000">
            <a:off x="11053775" y="7282323"/>
            <a:ext cx="2306012" cy="572276"/>
          </a:xfrm>
          <a:prstGeom prst="triangle">
            <a:avLst>
              <a:gd name="adj" fmla="val 5059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36" name="Rectangle 199">
            <a:extLst>
              <a:ext uri="{FF2B5EF4-FFF2-40B4-BE49-F238E27FC236}">
                <a16:creationId xmlns:a16="http://schemas.microsoft.com/office/drawing/2014/main" id="{49CFED51-D65F-4B35-8D26-AAE7A4A844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03140" y="4831480"/>
            <a:ext cx="2043423" cy="1716292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mpd="sng">
            <a:noFill/>
          </a:ln>
        </p:spPr>
        <p:txBody>
          <a:bodyPr lIns="108000" tIns="0" rIns="110400" bIns="144000" anchor="ctr"/>
          <a:lstStyle/>
          <a:p>
            <a:pPr>
              <a:defRPr/>
            </a:pPr>
            <a:r>
              <a:rPr lang="en-US" sz="5400" dirty="0">
                <a:solidFill>
                  <a:schemeClr val="bg1"/>
                </a:solidFill>
                <a:latin typeface="Calibri"/>
              </a:rPr>
              <a:t>6-8%</a:t>
            </a:r>
          </a:p>
          <a:p>
            <a:pPr>
              <a:lnSpc>
                <a:spcPts val="800"/>
              </a:lnSpc>
              <a:defRPr/>
            </a:pPr>
            <a:r>
              <a:rPr lang="en-US" sz="1800" dirty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annual growth</a:t>
            </a:r>
          </a:p>
        </p:txBody>
      </p:sp>
      <p:sp>
        <p:nvSpPr>
          <p:cNvPr id="37" name="Rectangle 199">
            <a:extLst>
              <a:ext uri="{FF2B5EF4-FFF2-40B4-BE49-F238E27FC236}">
                <a16:creationId xmlns:a16="http://schemas.microsoft.com/office/drawing/2014/main" id="{7905EE7D-2F05-4968-BC87-A4481BAE64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27205" y="6745468"/>
            <a:ext cx="2003639" cy="1489608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mpd="sng">
            <a:noFill/>
          </a:ln>
        </p:spPr>
        <p:txBody>
          <a:bodyPr wrap="none" lIns="108000" tIns="48000" rIns="110400" bIns="144000" anchor="ctr"/>
          <a:lstStyle/>
          <a:p>
            <a:pPr>
              <a:defRPr/>
            </a:pPr>
            <a:r>
              <a:rPr lang="en-US" sz="5400" dirty="0">
                <a:solidFill>
                  <a:schemeClr val="bg1"/>
                </a:solidFill>
                <a:latin typeface="Calibri"/>
              </a:rPr>
              <a:t>25%</a:t>
            </a:r>
          </a:p>
          <a:p>
            <a:pPr>
              <a:lnSpc>
                <a:spcPts val="800"/>
              </a:lnSpc>
              <a:defRPr/>
            </a:pPr>
            <a:r>
              <a:rPr lang="en-US" sz="1800" dirty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of sales with new</a:t>
            </a:r>
          </a:p>
          <a:p>
            <a:pPr>
              <a:lnSpc>
                <a:spcPts val="1100"/>
              </a:lnSpc>
              <a:defRPr/>
            </a:pPr>
            <a:r>
              <a:rPr lang="en-US" sz="1800" dirty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products</a:t>
            </a:r>
          </a:p>
        </p:txBody>
      </p:sp>
      <p:sp>
        <p:nvSpPr>
          <p:cNvPr id="38" name="Rectangle 199">
            <a:extLst>
              <a:ext uri="{FF2B5EF4-FFF2-40B4-BE49-F238E27FC236}">
                <a16:creationId xmlns:a16="http://schemas.microsoft.com/office/drawing/2014/main" id="{1C697504-0C2E-4762-888E-3C6C24934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03140" y="8513551"/>
            <a:ext cx="2027704" cy="165901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mpd="sng">
            <a:noFill/>
          </a:ln>
        </p:spPr>
        <p:txBody>
          <a:bodyPr lIns="108000" tIns="48000" rIns="110400" bIns="108000" anchor="ctr"/>
          <a:lstStyle/>
          <a:p>
            <a:pPr>
              <a:defRPr/>
            </a:pPr>
            <a:r>
              <a:rPr lang="en-US" sz="5400" dirty="0">
                <a:solidFill>
                  <a:schemeClr val="bg1"/>
                </a:solidFill>
                <a:latin typeface="Calibri"/>
              </a:rPr>
              <a:t>0.5%</a:t>
            </a:r>
          </a:p>
          <a:p>
            <a:pPr>
              <a:lnSpc>
                <a:spcPts val="1100"/>
              </a:lnSpc>
              <a:defRPr/>
            </a:pPr>
            <a:r>
              <a:rPr lang="en-US" sz="1800" dirty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pts non-material cost improvement</a:t>
            </a:r>
          </a:p>
          <a:p>
            <a:pPr>
              <a:lnSpc>
                <a:spcPts val="1100"/>
              </a:lnSpc>
              <a:defRPr/>
            </a:pPr>
            <a:r>
              <a:rPr lang="en-US" sz="1800" dirty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as % of net sales</a:t>
            </a:r>
          </a:p>
        </p:txBody>
      </p:sp>
      <p:sp>
        <p:nvSpPr>
          <p:cNvPr id="39" name="Rectangle 199">
            <a:extLst>
              <a:ext uri="{FF2B5EF4-FFF2-40B4-BE49-F238E27FC236}">
                <a16:creationId xmlns:a16="http://schemas.microsoft.com/office/drawing/2014/main" id="{1B22425F-033A-49AD-B423-927F56074A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24779" y="4831480"/>
            <a:ext cx="2757954" cy="1704816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mpd="sng">
            <a:noFill/>
          </a:ln>
        </p:spPr>
        <p:txBody>
          <a:bodyPr wrap="none" lIns="108000" tIns="144000" rIns="110400" bIns="251999" anchor="ctr"/>
          <a:lstStyle/>
          <a:p>
            <a:pPr>
              <a:defRPr/>
            </a:pPr>
            <a:r>
              <a:rPr lang="en-US" sz="5400" dirty="0">
                <a:solidFill>
                  <a:schemeClr val="bg1"/>
                </a:solidFill>
                <a:latin typeface="Calibri"/>
              </a:rPr>
              <a:t>15-18%</a:t>
            </a:r>
          </a:p>
          <a:p>
            <a:pPr>
              <a:lnSpc>
                <a:spcPts val="800"/>
              </a:lnSpc>
              <a:spcAft>
                <a:spcPts val="400"/>
              </a:spcAft>
              <a:defRPr/>
            </a:pPr>
            <a:r>
              <a:rPr lang="en-US" sz="1800" dirty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EBIT margin</a:t>
            </a:r>
          </a:p>
          <a:p>
            <a:pPr>
              <a:lnSpc>
                <a:spcPts val="800"/>
              </a:lnSpc>
              <a:spcAft>
                <a:spcPts val="400"/>
              </a:spcAft>
              <a:defRPr/>
            </a:pPr>
            <a:r>
              <a:rPr lang="de-CH" sz="1800" dirty="0" err="1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Until</a:t>
            </a:r>
            <a:r>
              <a:rPr lang="de-CH" sz="1800" dirty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 2020: &lt;15%</a:t>
            </a:r>
            <a:endParaRPr lang="en-US" sz="1800" dirty="0">
              <a:solidFill>
                <a:schemeClr val="bg1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40" name="Rectangle 199">
            <a:extLst>
              <a:ext uri="{FF2B5EF4-FFF2-40B4-BE49-F238E27FC236}">
                <a16:creationId xmlns:a16="http://schemas.microsoft.com/office/drawing/2014/main" id="{23ED3C96-2A6A-4ACE-BDA1-A08E3D9EFB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24779" y="6718835"/>
            <a:ext cx="2758421" cy="151624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mpd="sng">
            <a:noFill/>
          </a:ln>
        </p:spPr>
        <p:txBody>
          <a:bodyPr lIns="108000" tIns="110400" rIns="110400" bIns="180000" anchor="ctr"/>
          <a:lstStyle/>
          <a:p>
            <a:pPr>
              <a:defRPr/>
            </a:pPr>
            <a:r>
              <a:rPr lang="en-US" sz="5400" dirty="0">
                <a:solidFill>
                  <a:schemeClr val="bg1"/>
                </a:solidFill>
                <a:latin typeface="Calibri"/>
              </a:rPr>
              <a:t>&gt;10%</a:t>
            </a:r>
          </a:p>
          <a:p>
            <a:pPr>
              <a:lnSpc>
                <a:spcPts val="1100"/>
              </a:lnSpc>
              <a:defRPr/>
            </a:pPr>
            <a:r>
              <a:rPr lang="en-US" sz="1800" dirty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Operating free cash</a:t>
            </a:r>
          </a:p>
          <a:p>
            <a:pPr>
              <a:lnSpc>
                <a:spcPts val="1100"/>
              </a:lnSpc>
              <a:defRPr/>
            </a:pPr>
            <a:r>
              <a:rPr lang="en-US" sz="1800" dirty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flow per year as % of net sales </a:t>
            </a:r>
          </a:p>
        </p:txBody>
      </p:sp>
      <p:sp>
        <p:nvSpPr>
          <p:cNvPr id="41" name="Rectangle 199">
            <a:extLst>
              <a:ext uri="{FF2B5EF4-FFF2-40B4-BE49-F238E27FC236}">
                <a16:creationId xmlns:a16="http://schemas.microsoft.com/office/drawing/2014/main" id="{BBD0A4AA-EB83-4C37-9520-1EAF5FACE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24779" y="8513550"/>
            <a:ext cx="2758421" cy="165901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mpd="sng">
            <a:noFill/>
          </a:ln>
        </p:spPr>
        <p:txBody>
          <a:bodyPr lIns="108000" tIns="48000" rIns="110400" bIns="180000" anchor="ctr"/>
          <a:lstStyle/>
          <a:p>
            <a:pPr>
              <a:defRPr/>
            </a:pPr>
            <a:r>
              <a:rPr lang="en-US" sz="5400" dirty="0">
                <a:solidFill>
                  <a:schemeClr val="bg1"/>
                </a:solidFill>
                <a:latin typeface="Calibri"/>
              </a:rPr>
              <a:t>&gt;25%</a:t>
            </a:r>
          </a:p>
          <a:p>
            <a:pPr>
              <a:lnSpc>
                <a:spcPts val="1100"/>
              </a:lnSpc>
              <a:defRPr/>
            </a:pPr>
            <a:r>
              <a:rPr lang="en-US" sz="1800" dirty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rPr>
              <a:t>ROCE by 2023</a:t>
            </a:r>
          </a:p>
        </p:txBody>
      </p:sp>
      <p:sp>
        <p:nvSpPr>
          <p:cNvPr id="42" name="Freihandform 30">
            <a:extLst>
              <a:ext uri="{FF2B5EF4-FFF2-40B4-BE49-F238E27FC236}">
                <a16:creationId xmlns:a16="http://schemas.microsoft.com/office/drawing/2014/main" id="{4532FE29-1DA4-4F0B-A6EB-89BBC1E512ED}"/>
              </a:ext>
            </a:extLst>
          </p:cNvPr>
          <p:cNvSpPr/>
          <p:nvPr/>
        </p:nvSpPr>
        <p:spPr>
          <a:xfrm>
            <a:off x="9759968" y="3087450"/>
            <a:ext cx="3143172" cy="348380"/>
          </a:xfrm>
          <a:custGeom>
            <a:avLst/>
            <a:gdLst>
              <a:gd name="connsiteX0" fmla="*/ 144016 w 1408854"/>
              <a:gd name="connsiteY0" fmla="*/ 0 h 288543"/>
              <a:gd name="connsiteX1" fmla="*/ 288032 w 1408854"/>
              <a:gd name="connsiteY1" fmla="*/ 1 h 288543"/>
              <a:gd name="connsiteX2" fmla="*/ 1120822 w 1408854"/>
              <a:gd name="connsiteY2" fmla="*/ 1 h 288543"/>
              <a:gd name="connsiteX3" fmla="*/ 1152128 w 1408854"/>
              <a:gd name="connsiteY3" fmla="*/ 1 h 288543"/>
              <a:gd name="connsiteX4" fmla="*/ 1264838 w 1408854"/>
              <a:gd name="connsiteY4" fmla="*/ 1 h 288543"/>
              <a:gd name="connsiteX5" fmla="*/ 1408854 w 1408854"/>
              <a:gd name="connsiteY5" fmla="*/ 144272 h 288543"/>
              <a:gd name="connsiteX6" fmla="*/ 1264838 w 1408854"/>
              <a:gd name="connsiteY6" fmla="*/ 288543 h 288543"/>
              <a:gd name="connsiteX7" fmla="*/ 1120822 w 1408854"/>
              <a:gd name="connsiteY7" fmla="*/ 288542 h 288543"/>
              <a:gd name="connsiteX8" fmla="*/ 288032 w 1408854"/>
              <a:gd name="connsiteY8" fmla="*/ 288542 h 288543"/>
              <a:gd name="connsiteX9" fmla="*/ 216024 w 1408854"/>
              <a:gd name="connsiteY9" fmla="*/ 288542 h 288543"/>
              <a:gd name="connsiteX10" fmla="*/ 144016 w 1408854"/>
              <a:gd name="connsiteY10" fmla="*/ 288542 h 288543"/>
              <a:gd name="connsiteX11" fmla="*/ 0 w 1408854"/>
              <a:gd name="connsiteY11" fmla="*/ 144271 h 288543"/>
              <a:gd name="connsiteX12" fmla="*/ 144016 w 1408854"/>
              <a:gd name="connsiteY12" fmla="*/ 0 h 288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08854" h="288543">
                <a:moveTo>
                  <a:pt x="144016" y="0"/>
                </a:moveTo>
                <a:lnTo>
                  <a:pt x="288032" y="1"/>
                </a:lnTo>
                <a:lnTo>
                  <a:pt x="1120822" y="1"/>
                </a:lnTo>
                <a:lnTo>
                  <a:pt x="1152128" y="1"/>
                </a:lnTo>
                <a:lnTo>
                  <a:pt x="1264838" y="1"/>
                </a:lnTo>
                <a:cubicBezTo>
                  <a:pt x="1344376" y="1"/>
                  <a:pt x="1408854" y="64593"/>
                  <a:pt x="1408854" y="144272"/>
                </a:cubicBezTo>
                <a:cubicBezTo>
                  <a:pt x="1408854" y="223951"/>
                  <a:pt x="1344376" y="288543"/>
                  <a:pt x="1264838" y="288543"/>
                </a:cubicBezTo>
                <a:lnTo>
                  <a:pt x="1120822" y="288542"/>
                </a:lnTo>
                <a:lnTo>
                  <a:pt x="288032" y="288542"/>
                </a:lnTo>
                <a:lnTo>
                  <a:pt x="216024" y="288542"/>
                </a:lnTo>
                <a:lnTo>
                  <a:pt x="144016" y="288542"/>
                </a:lnTo>
                <a:cubicBezTo>
                  <a:pt x="64478" y="288542"/>
                  <a:pt x="0" y="223950"/>
                  <a:pt x="0" y="144271"/>
                </a:cubicBezTo>
                <a:cubicBezTo>
                  <a:pt x="0" y="64592"/>
                  <a:pt x="64478" y="0"/>
                  <a:pt x="144016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43" name="Rectangle 1">
            <a:extLst>
              <a:ext uri="{FF2B5EF4-FFF2-40B4-BE49-F238E27FC236}">
                <a16:creationId xmlns:a16="http://schemas.microsoft.com/office/drawing/2014/main" id="{A8615089-5DE1-443A-AD32-375D63AEC052}"/>
              </a:ext>
            </a:extLst>
          </p:cNvPr>
          <p:cNvSpPr/>
          <p:nvPr/>
        </p:nvSpPr>
        <p:spPr>
          <a:xfrm>
            <a:off x="10240533" y="3084740"/>
            <a:ext cx="1536171" cy="37916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2400"/>
          </a:p>
        </p:txBody>
      </p:sp>
      <p:sp>
        <p:nvSpPr>
          <p:cNvPr id="44" name="Rounded Rectangle 39">
            <a:extLst>
              <a:ext uri="{FF2B5EF4-FFF2-40B4-BE49-F238E27FC236}">
                <a16:creationId xmlns:a16="http://schemas.microsoft.com/office/drawing/2014/main" id="{AF66C7ED-2585-491C-9E01-6D31B27E7760}"/>
              </a:ext>
            </a:extLst>
          </p:cNvPr>
          <p:cNvSpPr/>
          <p:nvPr/>
        </p:nvSpPr>
        <p:spPr>
          <a:xfrm>
            <a:off x="8015431" y="11170496"/>
            <a:ext cx="7346489" cy="694845"/>
          </a:xfrm>
          <a:prstGeom prst="roundRect">
            <a:avLst>
              <a:gd name="adj" fmla="val 47917"/>
            </a:avLst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2400"/>
          </a:p>
        </p:txBody>
      </p:sp>
      <p:sp>
        <p:nvSpPr>
          <p:cNvPr id="45" name="Rounded Rectangle 2">
            <a:extLst>
              <a:ext uri="{FF2B5EF4-FFF2-40B4-BE49-F238E27FC236}">
                <a16:creationId xmlns:a16="http://schemas.microsoft.com/office/drawing/2014/main" id="{72B8C756-5756-474F-BFAA-ADC3994E5D8B}"/>
              </a:ext>
            </a:extLst>
          </p:cNvPr>
          <p:cNvSpPr/>
          <p:nvPr/>
        </p:nvSpPr>
        <p:spPr>
          <a:xfrm>
            <a:off x="9555480" y="2875841"/>
            <a:ext cx="3629143" cy="679430"/>
          </a:xfrm>
          <a:prstGeom prst="roundRect">
            <a:avLst>
              <a:gd name="adj" fmla="val 50000"/>
            </a:avLst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2400"/>
          </a:p>
        </p:txBody>
      </p:sp>
      <p:sp>
        <p:nvSpPr>
          <p:cNvPr id="46" name="TextBox 32">
            <a:extLst>
              <a:ext uri="{FF2B5EF4-FFF2-40B4-BE49-F238E27FC236}">
                <a16:creationId xmlns:a16="http://schemas.microsoft.com/office/drawing/2014/main" id="{E699A991-D6E2-493A-9836-675D59C6732E}"/>
              </a:ext>
            </a:extLst>
          </p:cNvPr>
          <p:cNvSpPr txBox="1"/>
          <p:nvPr/>
        </p:nvSpPr>
        <p:spPr>
          <a:xfrm>
            <a:off x="9916933" y="2888203"/>
            <a:ext cx="32124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pc="51" dirty="0">
                <a:latin typeface="Calibri" charset="0"/>
                <a:ea typeface="Calibri" charset="0"/>
                <a:cs typeface="Calibri" charset="0"/>
              </a:rPr>
              <a:t>SUSTAINABILITY</a:t>
            </a:r>
            <a:endParaRPr lang="de-DE" sz="3200" spc="51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7" name="TextBox 25">
            <a:extLst>
              <a:ext uri="{FF2B5EF4-FFF2-40B4-BE49-F238E27FC236}">
                <a16:creationId xmlns:a16="http://schemas.microsoft.com/office/drawing/2014/main" id="{18BB0C55-C167-4F69-B8E8-4D22B0FFA496}"/>
              </a:ext>
            </a:extLst>
          </p:cNvPr>
          <p:cNvSpPr txBox="1"/>
          <p:nvPr/>
        </p:nvSpPr>
        <p:spPr>
          <a:xfrm>
            <a:off x="8141653" y="11251276"/>
            <a:ext cx="73464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200" b="1" spc="51" dirty="0">
                <a:latin typeface="Calibri" charset="0"/>
                <a:ea typeface="Calibri" charset="0"/>
                <a:cs typeface="Calibri" charset="0"/>
              </a:rPr>
              <a:t>12% </a:t>
            </a:r>
            <a:r>
              <a:rPr lang="en-US" sz="3200" spc="51" dirty="0">
                <a:latin typeface="Calibri" charset="0"/>
                <a:ea typeface="Calibri" charset="0"/>
                <a:cs typeface="Calibri" charset="0"/>
              </a:rPr>
              <a:t>CO</a:t>
            </a:r>
            <a:r>
              <a:rPr lang="de-CH" sz="3200" baseline="-25000" dirty="0"/>
              <a:t>2 </a:t>
            </a:r>
            <a:r>
              <a:rPr lang="de-CH" sz="3200" spc="51" dirty="0" err="1">
                <a:latin typeface="Calibri" charset="0"/>
                <a:ea typeface="Calibri" charset="0"/>
                <a:cs typeface="Calibri" charset="0"/>
              </a:rPr>
              <a:t>emission</a:t>
            </a:r>
            <a:r>
              <a:rPr lang="de-CH" sz="3200" spc="51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de-CH" sz="3200" spc="51" dirty="0" err="1">
                <a:latin typeface="Calibri" charset="0"/>
                <a:ea typeface="Calibri" charset="0"/>
                <a:cs typeface="Calibri" charset="0"/>
              </a:rPr>
              <a:t>reduction</a:t>
            </a:r>
            <a:r>
              <a:rPr lang="de-CH" sz="3200" spc="51" dirty="0">
                <a:latin typeface="Calibri" charset="0"/>
                <a:ea typeface="Calibri" charset="0"/>
                <a:cs typeface="Calibri" charset="0"/>
              </a:rPr>
              <a:t> per ton </a:t>
            </a:r>
            <a:r>
              <a:rPr lang="de-CH" sz="3200" spc="51" dirty="0" err="1">
                <a:latin typeface="Calibri" charset="0"/>
                <a:ea typeface="Calibri" charset="0"/>
                <a:cs typeface="Calibri" charset="0"/>
              </a:rPr>
              <a:t>sold</a:t>
            </a:r>
            <a:endParaRPr lang="de-CH" sz="3200" spc="51" dirty="0">
              <a:latin typeface="Calibri" charset="0"/>
              <a:ea typeface="Calibri" charset="0"/>
              <a:cs typeface="Calibri" charset="0"/>
            </a:endParaRPr>
          </a:p>
        </p:txBody>
      </p:sp>
      <p:cxnSp>
        <p:nvCxnSpPr>
          <p:cNvPr id="48" name="Přímá spojnice 47">
            <a:extLst>
              <a:ext uri="{FF2B5EF4-FFF2-40B4-BE49-F238E27FC236}">
                <a16:creationId xmlns:a16="http://schemas.microsoft.com/office/drawing/2014/main" id="{96C8A4B0-E63E-4CC6-A0B5-C7C7724E02E6}"/>
              </a:ext>
            </a:extLst>
          </p:cNvPr>
          <p:cNvCxnSpPr>
            <a:cxnSpLocks/>
            <a:stCxn id="30" idx="3"/>
          </p:cNvCxnSpPr>
          <p:nvPr/>
        </p:nvCxnSpPr>
        <p:spPr>
          <a:xfrm>
            <a:off x="10485992" y="5182401"/>
            <a:ext cx="79160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48">
            <a:extLst>
              <a:ext uri="{FF2B5EF4-FFF2-40B4-BE49-F238E27FC236}">
                <a16:creationId xmlns:a16="http://schemas.microsoft.com/office/drawing/2014/main" id="{BB1954FB-48E3-483E-BF7A-E10BB65C155F}"/>
              </a:ext>
            </a:extLst>
          </p:cNvPr>
          <p:cNvCxnSpPr>
            <a:cxnSpLocks/>
          </p:cNvCxnSpPr>
          <p:nvPr/>
        </p:nvCxnSpPr>
        <p:spPr>
          <a:xfrm>
            <a:off x="10485992" y="6415455"/>
            <a:ext cx="79160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49">
            <a:extLst>
              <a:ext uri="{FF2B5EF4-FFF2-40B4-BE49-F238E27FC236}">
                <a16:creationId xmlns:a16="http://schemas.microsoft.com/office/drawing/2014/main" id="{C439B42D-7533-4121-8196-D237B7F6C713}"/>
              </a:ext>
            </a:extLst>
          </p:cNvPr>
          <p:cNvCxnSpPr>
            <a:cxnSpLocks/>
            <a:stCxn id="32" idx="3"/>
            <a:endCxn id="35" idx="3"/>
          </p:cNvCxnSpPr>
          <p:nvPr/>
        </p:nvCxnSpPr>
        <p:spPr>
          <a:xfrm>
            <a:off x="10471584" y="7581950"/>
            <a:ext cx="1449059" cy="27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50">
            <a:extLst>
              <a:ext uri="{FF2B5EF4-FFF2-40B4-BE49-F238E27FC236}">
                <a16:creationId xmlns:a16="http://schemas.microsoft.com/office/drawing/2014/main" id="{28B13B23-A41B-4B79-842F-69B279601F8E}"/>
              </a:ext>
            </a:extLst>
          </p:cNvPr>
          <p:cNvCxnSpPr>
            <a:cxnSpLocks/>
          </p:cNvCxnSpPr>
          <p:nvPr/>
        </p:nvCxnSpPr>
        <p:spPr>
          <a:xfrm>
            <a:off x="10471584" y="8721467"/>
            <a:ext cx="79160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51">
            <a:extLst>
              <a:ext uri="{FF2B5EF4-FFF2-40B4-BE49-F238E27FC236}">
                <a16:creationId xmlns:a16="http://schemas.microsoft.com/office/drawing/2014/main" id="{3051A28E-3218-466A-924E-4AEC46DAF267}"/>
              </a:ext>
            </a:extLst>
          </p:cNvPr>
          <p:cNvCxnSpPr>
            <a:cxnSpLocks/>
          </p:cNvCxnSpPr>
          <p:nvPr/>
        </p:nvCxnSpPr>
        <p:spPr>
          <a:xfrm>
            <a:off x="10471584" y="9847534"/>
            <a:ext cx="79160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>
            <a:extLst>
              <a:ext uri="{FF2B5EF4-FFF2-40B4-BE49-F238E27FC236}">
                <a16:creationId xmlns:a16="http://schemas.microsoft.com/office/drawing/2014/main" id="{673A6513-038D-4D31-9B6D-8EDA95B339A1}"/>
              </a:ext>
            </a:extLst>
          </p:cNvPr>
          <p:cNvCxnSpPr>
            <a:cxnSpLocks/>
          </p:cNvCxnSpPr>
          <p:nvPr/>
        </p:nvCxnSpPr>
        <p:spPr>
          <a:xfrm flipH="1">
            <a:off x="11263192" y="5182401"/>
            <a:ext cx="14408" cy="466513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416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0"/>
            <a:ext cx="24384000" cy="13716000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90000"/>
                </a:schemeClr>
              </a:gs>
              <a:gs pos="33000">
                <a:schemeClr val="accent2">
                  <a:alpha val="90000"/>
                </a:schemeClr>
              </a:gs>
              <a:gs pos="66000">
                <a:schemeClr val="accent4">
                  <a:alpha val="90000"/>
                </a:schemeClr>
              </a:gs>
              <a:gs pos="100000">
                <a:schemeClr val="accent6">
                  <a:alpha val="9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" name="TextBox 2"/>
          <p:cNvSpPr txBox="1"/>
          <p:nvPr/>
        </p:nvSpPr>
        <p:spPr>
          <a:xfrm>
            <a:off x="3738882" y="5508179"/>
            <a:ext cx="16553764" cy="184665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120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Questions</a:t>
            </a:r>
            <a:endParaRPr lang="en-US" sz="120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492240" y="5124381"/>
            <a:ext cx="10515600" cy="2658179"/>
            <a:chOff x="4713542" y="4227741"/>
            <a:chExt cx="13154132" cy="3046801"/>
          </a:xfrm>
        </p:grpSpPr>
        <p:grpSp>
          <p:nvGrpSpPr>
            <p:cNvPr id="5" name="Group 4"/>
            <p:cNvGrpSpPr/>
            <p:nvPr/>
          </p:nvGrpSpPr>
          <p:grpSpPr>
            <a:xfrm>
              <a:off x="4713542" y="4227741"/>
              <a:ext cx="3338566" cy="1463040"/>
              <a:chOff x="4422140" y="3769678"/>
              <a:chExt cx="3338566" cy="1463040"/>
            </a:xfrm>
          </p:grpSpPr>
          <p:cxnSp>
            <p:nvCxnSpPr>
              <p:cNvPr id="9" name="Straight Connector 8"/>
              <p:cNvCxnSpPr/>
              <p:nvPr/>
            </p:nvCxnSpPr>
            <p:spPr>
              <a:xfrm flipH="1">
                <a:off x="4432301" y="3784600"/>
                <a:ext cx="3328405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4422140" y="3769678"/>
                <a:ext cx="0" cy="146304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 5"/>
            <p:cNvGrpSpPr/>
            <p:nvPr/>
          </p:nvGrpSpPr>
          <p:grpSpPr>
            <a:xfrm rot="10800000">
              <a:off x="13809325" y="5811502"/>
              <a:ext cx="4058349" cy="1463040"/>
              <a:chOff x="6009640" y="3769678"/>
              <a:chExt cx="4058349" cy="1463040"/>
            </a:xfrm>
          </p:grpSpPr>
          <p:cxnSp>
            <p:nvCxnSpPr>
              <p:cNvPr id="7" name="Straight Connector 6"/>
              <p:cNvCxnSpPr/>
              <p:nvPr/>
            </p:nvCxnSpPr>
            <p:spPr>
              <a:xfrm rot="10800000">
                <a:off x="6019800" y="3784600"/>
                <a:ext cx="4048189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6009640" y="3769678"/>
                <a:ext cx="0" cy="146304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4" name="TextBox 13"/>
          <p:cNvSpPr txBox="1"/>
          <p:nvPr/>
        </p:nvSpPr>
        <p:spPr>
          <a:xfrm>
            <a:off x="3147646" y="3844240"/>
            <a:ext cx="11541760" cy="10156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Consultancy project: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39478" y="8165736"/>
            <a:ext cx="6896072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320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By Jakub </a:t>
            </a:r>
            <a:r>
              <a:rPr lang="cs-CZ" sz="320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Čech </a:t>
            </a:r>
            <a:r>
              <a:rPr lang="en-US" sz="320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&amp; Andrej </a:t>
            </a:r>
            <a:r>
              <a:rPr lang="cs-CZ" sz="320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Šišolák</a:t>
            </a:r>
            <a:endParaRPr lang="en-US" sz="320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427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24384000" cy="13716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33000">
                <a:schemeClr val="accent2"/>
              </a:gs>
              <a:gs pos="66000">
                <a:schemeClr val="accent4"/>
              </a:gs>
              <a:gs pos="100000">
                <a:schemeClr val="accent6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493878" y="3172222"/>
            <a:ext cx="11396245" cy="33978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920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Thank You</a:t>
            </a:r>
          </a:p>
          <a:p>
            <a:pPr algn="ctr">
              <a:lnSpc>
                <a:spcPct val="120000"/>
              </a:lnSpc>
            </a:pPr>
            <a:r>
              <a:rPr lang="en-US" sz="920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For Your Watching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93878" y="8235348"/>
            <a:ext cx="11396245" cy="65210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380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Jakub &amp; Andrej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6705111" y="3056793"/>
            <a:ext cx="10973779" cy="3965376"/>
            <a:chOff x="6893895" y="4227741"/>
            <a:chExt cx="10973779" cy="3965376"/>
          </a:xfrm>
        </p:grpSpPr>
        <p:grpSp>
          <p:nvGrpSpPr>
            <p:cNvPr id="16" name="Group 15"/>
            <p:cNvGrpSpPr/>
            <p:nvPr/>
          </p:nvGrpSpPr>
          <p:grpSpPr>
            <a:xfrm>
              <a:off x="6893895" y="4227741"/>
              <a:ext cx="1473200" cy="1463040"/>
              <a:chOff x="6602493" y="3769678"/>
              <a:chExt cx="1473200" cy="1463040"/>
            </a:xfrm>
          </p:grpSpPr>
          <p:cxnSp>
            <p:nvCxnSpPr>
              <p:cNvPr id="20" name="Straight Connector 19"/>
              <p:cNvCxnSpPr/>
              <p:nvPr/>
            </p:nvCxnSpPr>
            <p:spPr>
              <a:xfrm flipH="1">
                <a:off x="6612653" y="3784600"/>
                <a:ext cx="1463040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6602493" y="3769678"/>
                <a:ext cx="0" cy="146304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16"/>
            <p:cNvGrpSpPr/>
            <p:nvPr/>
          </p:nvGrpSpPr>
          <p:grpSpPr>
            <a:xfrm rot="10800000">
              <a:off x="16394474" y="6730077"/>
              <a:ext cx="1473200" cy="1463040"/>
              <a:chOff x="6009640" y="2851103"/>
              <a:chExt cx="1473200" cy="1463040"/>
            </a:xfrm>
          </p:grpSpPr>
          <p:cxnSp>
            <p:nvCxnSpPr>
              <p:cNvPr id="18" name="Straight Connector 17"/>
              <p:cNvCxnSpPr/>
              <p:nvPr/>
            </p:nvCxnSpPr>
            <p:spPr>
              <a:xfrm flipH="1">
                <a:off x="6019800" y="2866025"/>
                <a:ext cx="1463040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6009640" y="2851103"/>
                <a:ext cx="0" cy="146304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324960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03-Business Plan">
      <a:dk1>
        <a:srgbClr val="999999"/>
      </a:dk1>
      <a:lt1>
        <a:sysClr val="window" lastClr="FFFFFF"/>
      </a:lt1>
      <a:dk2>
        <a:srgbClr val="050A19"/>
      </a:dk2>
      <a:lt2>
        <a:srgbClr val="FFFFFF"/>
      </a:lt2>
      <a:accent1>
        <a:srgbClr val="09B1CC"/>
      </a:accent1>
      <a:accent2>
        <a:srgbClr val="32C0D8"/>
      </a:accent2>
      <a:accent3>
        <a:srgbClr val="558EB9"/>
      </a:accent3>
      <a:accent4>
        <a:srgbClr val="397FB0"/>
      </a:accent4>
      <a:accent5>
        <a:srgbClr val="089BB4"/>
      </a:accent5>
      <a:accent6>
        <a:srgbClr val="1D869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0595280537E74883B45D0D781D25FE" ma:contentTypeVersion="2" ma:contentTypeDescription="Create a new document." ma:contentTypeScope="" ma:versionID="39dce2029f06d9a2f2f04985478fae96">
  <xsd:schema xmlns:xsd="http://www.w3.org/2001/XMLSchema" xmlns:xs="http://www.w3.org/2001/XMLSchema" xmlns:p="http://schemas.microsoft.com/office/2006/metadata/properties" xmlns:ns2="35f34cf2-f5be-4606-8079-38a6f6ec9a96" targetNamespace="http://schemas.microsoft.com/office/2006/metadata/properties" ma:root="true" ma:fieldsID="4f41ad2ada8e4abe8357406a88862ca0" ns2:_="">
    <xsd:import namespace="35f34cf2-f5be-4606-8079-38a6f6ec9a9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f34cf2-f5be-4606-8079-38a6f6ec9a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D061F6D-8FE3-4D52-B52B-44CC76334C84}">
  <ds:schemaRefs>
    <ds:schemaRef ds:uri="http://schemas.openxmlformats.org/package/2006/metadata/core-properties"/>
    <ds:schemaRef ds:uri="http://schemas.microsoft.com/office/2006/metadata/properties"/>
    <ds:schemaRef ds:uri="35f34cf2-f5be-4606-8079-38a6f6ec9a96"/>
    <ds:schemaRef ds:uri="http://purl.org/dc/elements/1.1/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8D05486-D9A0-44FE-BEEE-105D82351D18}">
  <ds:schemaRefs>
    <ds:schemaRef ds:uri="35f34cf2-f5be-4606-8079-38a6f6ec9a9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5F63EF3-CBF3-47B0-BA9E-5EB6AABA79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440</TotalTime>
  <Words>660</Words>
  <Application>Microsoft Office PowerPoint</Application>
  <PresentationFormat>Vlastní</PresentationFormat>
  <Paragraphs>77</Paragraphs>
  <Slides>9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Open Sans</vt:lpstr>
      <vt:lpstr>Open Sans Light</vt:lpstr>
      <vt:lpstr>Roboto</vt:lpstr>
      <vt:lpstr>Office Theme</vt:lpstr>
      <vt:lpstr>Prezentace aplikace PowerPoint</vt:lpstr>
      <vt:lpstr>Lecturers Expectations for external analysis</vt:lpstr>
      <vt:lpstr>Lecturers Expectations for internal analysis</vt:lpstr>
      <vt:lpstr>Lecturers Expectations for evaluation </vt:lpstr>
      <vt:lpstr>Lecturers Expectations for Strategy</vt:lpstr>
      <vt:lpstr>Prezentace aplikace PowerPoint</vt:lpstr>
      <vt:lpstr>Last Slide</vt:lpstr>
      <vt:lpstr>Prezentace aplikace PowerPoint</vt:lpstr>
      <vt:lpstr>Prezentace aplikace PowerPoint</vt:lpstr>
    </vt:vector>
  </TitlesOfParts>
  <Company>JafarDesigns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JafarDesigns</dc:creator>
  <cp:lastModifiedBy>Jakub Cech</cp:lastModifiedBy>
  <cp:revision>7</cp:revision>
  <dcterms:created xsi:type="dcterms:W3CDTF">2016-06-20T18:47:00Z</dcterms:created>
  <dcterms:modified xsi:type="dcterms:W3CDTF">2023-04-19T14:26:19Z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0x010100C20595280537E74883B45D0D781D25FE</vt:lpwstr>
  </property>
</Properties>
</file>