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2"/>
  </p:notesMasterIdLst>
  <p:handoutMasterIdLst>
    <p:handoutMasterId r:id="rId53"/>
  </p:handoutMasterIdLst>
  <p:sldIdLst>
    <p:sldId id="310" r:id="rId2"/>
    <p:sldId id="306" r:id="rId3"/>
    <p:sldId id="261" r:id="rId4"/>
    <p:sldId id="262" r:id="rId5"/>
    <p:sldId id="308" r:id="rId6"/>
    <p:sldId id="309" r:id="rId7"/>
    <p:sldId id="263" r:id="rId8"/>
    <p:sldId id="311" r:id="rId9"/>
    <p:sldId id="264" r:id="rId10"/>
    <p:sldId id="265" r:id="rId11"/>
    <p:sldId id="266" r:id="rId12"/>
    <p:sldId id="267" r:id="rId13"/>
    <p:sldId id="268" r:id="rId14"/>
    <p:sldId id="269" r:id="rId15"/>
    <p:sldId id="270" r:id="rId16"/>
    <p:sldId id="271" r:id="rId17"/>
    <p:sldId id="272" r:id="rId18"/>
    <p:sldId id="273" r:id="rId19"/>
    <p:sldId id="274" r:id="rId20"/>
    <p:sldId id="313"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12" r:id="rId5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95" autoAdjust="0"/>
    <p:restoredTop sz="76228" autoAdjust="0"/>
  </p:normalViewPr>
  <p:slideViewPr>
    <p:cSldViewPr snapToGrid="0">
      <p:cViewPr>
        <p:scale>
          <a:sx n="69" d="100"/>
          <a:sy n="69" d="100"/>
        </p:scale>
        <p:origin x="27" y="651"/>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pt-BR"/>
              <a:t>JUDr. Tereza Kyselovská, Ph.D.</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pt-BR"/>
              <a:t>JUDr. Tereza Kyselovská, Ph.D.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pt-BR"/>
              <a:t>JUDr. Tereza Kyselovská, Ph.D.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uncitral.org/uncitral/en/uncitral_texts/sale_goods/1980CISG_status.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uncitral.org/uncitral/en/uncitral_texts/sale_goods/1980CISG_status.html"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youtube.com/watch?v=da0X1V8ZLX4"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cisg.law.pace.edu/cisg/text/treaty.htm" TargetMode="External"/><Relationship Id="rId2" Type="http://schemas.openxmlformats.org/officeDocument/2006/relationships/hyperlink" Target="http://www.uncitral.org/uncitral/en/uncitral_texts/sale_goods/1980CISG_status.html" TargetMode="External"/><Relationship Id="rId1" Type="http://schemas.openxmlformats.org/officeDocument/2006/relationships/slideLayout" Target="../slideLayouts/slideLayout2.xml"/><Relationship Id="rId5" Type="http://schemas.openxmlformats.org/officeDocument/2006/relationships/hyperlink" Target="http://www.cisg.law.pace.edu/" TargetMode="External"/><Relationship Id="rId4" Type="http://schemas.openxmlformats.org/officeDocument/2006/relationships/hyperlink" Target="http://www.uncitral.org/pdf/english/texts/sales/cisg/V1056997-CISG-e-book.pdf" TargetMode="External"/></Relationships>
</file>

<file path=ppt/slides/_rels/slide49.xml.rels><?xml version="1.0" encoding="UTF-8" standalone="yes"?>
<Relationships xmlns="http://schemas.openxmlformats.org/package/2006/relationships"><Relationship Id="rId2" Type="http://schemas.openxmlformats.org/officeDocument/2006/relationships/hyperlink" Target="https://www.youtube.com/watch?v=1n9YvPuDTb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099CBB1-1916-B74B-0DBC-3F099F3FCE34}"/>
              </a:ext>
            </a:extLst>
          </p:cNvPr>
          <p:cNvSpPr>
            <a:spLocks noGrp="1"/>
          </p:cNvSpPr>
          <p:nvPr>
            <p:ph type="title"/>
          </p:nvPr>
        </p:nvSpPr>
        <p:spPr/>
        <p:txBody>
          <a:bodyPr/>
          <a:lstStyle/>
          <a:p>
            <a:r>
              <a:rPr lang="cs-CZ" dirty="0" err="1"/>
              <a:t>Legal</a:t>
            </a:r>
            <a:r>
              <a:rPr lang="cs-CZ" dirty="0"/>
              <a:t> </a:t>
            </a:r>
            <a:r>
              <a:rPr lang="cs-CZ" dirty="0" err="1"/>
              <a:t>Aspects</a:t>
            </a:r>
            <a:r>
              <a:rPr lang="cs-CZ" dirty="0"/>
              <a:t> </a:t>
            </a:r>
            <a:r>
              <a:rPr lang="cs-CZ" dirty="0" err="1"/>
              <a:t>of</a:t>
            </a:r>
            <a:r>
              <a:rPr lang="cs-CZ" dirty="0"/>
              <a:t> International </a:t>
            </a:r>
            <a:r>
              <a:rPr lang="cs-CZ" dirty="0" err="1"/>
              <a:t>Trade</a:t>
            </a:r>
            <a:endParaRPr lang="cs-CZ" dirty="0"/>
          </a:p>
        </p:txBody>
      </p:sp>
      <p:sp>
        <p:nvSpPr>
          <p:cNvPr id="5" name="Podnadpis 4">
            <a:extLst>
              <a:ext uri="{FF2B5EF4-FFF2-40B4-BE49-F238E27FC236}">
                <a16:creationId xmlns:a16="http://schemas.microsoft.com/office/drawing/2014/main" id="{394E10BD-19FF-270E-664A-C05074D9A23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02920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t>Private law relationship (2) </a:t>
            </a:r>
          </a:p>
        </p:txBody>
      </p:sp>
      <p:sp>
        <p:nvSpPr>
          <p:cNvPr id="8195" name="Zástupný symbol pro obsah 2"/>
          <p:cNvSpPr>
            <a:spLocks noGrp="1"/>
          </p:cNvSpPr>
          <p:nvPr>
            <p:ph idx="1"/>
          </p:nvPr>
        </p:nvSpPr>
        <p:spPr/>
        <p:txBody>
          <a:bodyPr/>
          <a:lstStyle/>
          <a:p>
            <a:r>
              <a:rPr lang="cs-CZ" altLang="cs-CZ" i="1"/>
              <a:t>Mr. Novák, a </a:t>
            </a:r>
            <a:r>
              <a:rPr lang="en-US" altLang="cs-CZ" i="1"/>
              <a:t>Czech citizen lived</a:t>
            </a:r>
            <a:r>
              <a:rPr lang="cs-CZ" altLang="cs-CZ" i="1"/>
              <a:t> </a:t>
            </a:r>
            <a:r>
              <a:rPr lang="en-US" altLang="cs-CZ" i="1"/>
              <a:t>the </a:t>
            </a:r>
            <a:r>
              <a:rPr lang="cs-CZ" altLang="cs-CZ" i="1"/>
              <a:t>whole life in the Czech Republic </a:t>
            </a:r>
            <a:r>
              <a:rPr lang="en-US" altLang="cs-CZ" i="1"/>
              <a:t>where he died and left a legacy - the property, the money in the account, etc. </a:t>
            </a:r>
            <a:r>
              <a:rPr lang="cs-CZ" altLang="cs-CZ" i="1"/>
              <a:t>His</a:t>
            </a:r>
            <a:r>
              <a:rPr lang="en-US" altLang="cs-CZ" i="1"/>
              <a:t> heirs </a:t>
            </a:r>
            <a:r>
              <a:rPr lang="cs-CZ" altLang="cs-CZ" i="1"/>
              <a:t>also </a:t>
            </a:r>
            <a:r>
              <a:rPr lang="en-US" altLang="cs-CZ" i="1"/>
              <a:t>liv</a:t>
            </a:r>
            <a:r>
              <a:rPr lang="cs-CZ" altLang="cs-CZ" i="1"/>
              <a:t>e</a:t>
            </a:r>
            <a:r>
              <a:rPr lang="en-US" altLang="cs-CZ" i="1"/>
              <a:t> in the </a:t>
            </a:r>
            <a:r>
              <a:rPr lang="cs-CZ" altLang="cs-CZ" i="1"/>
              <a:t>Czech Republic</a:t>
            </a:r>
            <a:r>
              <a:rPr lang="en-US" altLang="cs-CZ" i="1"/>
              <a:t>.</a:t>
            </a:r>
            <a:endParaRPr lang="cs-CZ" altLang="cs-CZ" i="1"/>
          </a:p>
          <a:p>
            <a:endParaRPr lang="cs-CZ"/>
          </a:p>
        </p:txBody>
      </p:sp>
      <p:sp>
        <p:nvSpPr>
          <p:cNvPr id="4" name="Zástupný symbol pro zápatí 3"/>
          <p:cNvSpPr>
            <a:spLocks noGrp="1"/>
          </p:cNvSpPr>
          <p:nvPr>
            <p:ph type="ftr" sz="quarter" idx="4294967295"/>
          </p:nvPr>
        </p:nvSpPr>
        <p:spPr/>
        <p:txBody>
          <a:bodyPr/>
          <a:lstStyle/>
          <a:p>
            <a:pPr>
              <a:defRPr/>
            </a:pPr>
            <a:r>
              <a:rPr lang="cs-CZ" alt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10</a:t>
            </a:fld>
            <a:endParaRPr lang="cs-CZ"/>
          </a:p>
        </p:txBody>
      </p:sp>
    </p:spTree>
    <p:extLst>
      <p:ext uri="{BB962C8B-B14F-4D97-AF65-F5344CB8AC3E}">
        <p14:creationId xmlns:p14="http://schemas.microsoft.com/office/powerpoint/2010/main" val="253090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a:t>Private law relationship (3) </a:t>
            </a:r>
          </a:p>
        </p:txBody>
      </p:sp>
      <p:sp>
        <p:nvSpPr>
          <p:cNvPr id="9219" name="Zástupný symbol pro obsah 2"/>
          <p:cNvSpPr>
            <a:spLocks noGrp="1"/>
          </p:cNvSpPr>
          <p:nvPr>
            <p:ph idx="1"/>
          </p:nvPr>
        </p:nvSpPr>
        <p:spPr/>
        <p:txBody>
          <a:bodyPr/>
          <a:lstStyle/>
          <a:p>
            <a:r>
              <a:rPr lang="en-US" altLang="cs-CZ" i="1"/>
              <a:t>Mr. Nov</a:t>
            </a:r>
            <a:r>
              <a:rPr lang="cs-CZ" altLang="cs-CZ" i="1"/>
              <a:t>á</a:t>
            </a:r>
            <a:r>
              <a:rPr lang="en-US" altLang="cs-CZ" i="1"/>
              <a:t>k from the Czech Republic </a:t>
            </a:r>
            <a:r>
              <a:rPr lang="cs-CZ" altLang="cs-CZ" i="1"/>
              <a:t>was in Krkonoše mountains for sk</a:t>
            </a:r>
            <a:r>
              <a:rPr lang="en-US" altLang="cs-CZ" i="1"/>
              <a:t>iing. </a:t>
            </a:r>
            <a:r>
              <a:rPr lang="cs-CZ" altLang="cs-CZ" i="1"/>
              <a:t>While skiing he had accident, he collided with another skier from the Czech Republic. </a:t>
            </a:r>
          </a:p>
          <a:p>
            <a:endParaRPr lang="cs-CZ"/>
          </a:p>
        </p:txBody>
      </p:sp>
      <p:sp>
        <p:nvSpPr>
          <p:cNvPr id="4" name="Zástupný symbol pro zápatí 3"/>
          <p:cNvSpPr>
            <a:spLocks noGrp="1"/>
          </p:cNvSpPr>
          <p:nvPr>
            <p:ph type="ftr" sz="quarter" idx="4294967295"/>
          </p:nvPr>
        </p:nvSpPr>
        <p:spPr/>
        <p:txBody>
          <a:bodyPr/>
          <a:lstStyle/>
          <a:p>
            <a:pPr>
              <a:defRPr/>
            </a:pPr>
            <a:r>
              <a:rPr lang="cs-CZ" alt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11</a:t>
            </a:fld>
            <a:endParaRPr lang="cs-CZ"/>
          </a:p>
        </p:txBody>
      </p:sp>
    </p:spTree>
    <p:extLst>
      <p:ext uri="{BB962C8B-B14F-4D97-AF65-F5344CB8AC3E}">
        <p14:creationId xmlns:p14="http://schemas.microsoft.com/office/powerpoint/2010/main" val="1046309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a:t>Private law relationship (4) </a:t>
            </a:r>
          </a:p>
        </p:txBody>
      </p:sp>
      <p:sp>
        <p:nvSpPr>
          <p:cNvPr id="10243" name="Zástupný symbol pro obsah 2"/>
          <p:cNvSpPr>
            <a:spLocks noGrp="1"/>
          </p:cNvSpPr>
          <p:nvPr>
            <p:ph idx="1"/>
          </p:nvPr>
        </p:nvSpPr>
        <p:spPr/>
        <p:txBody>
          <a:bodyPr/>
          <a:lstStyle/>
          <a:p>
            <a:r>
              <a:rPr lang="cs-CZ" i="1" dirty="0"/>
              <a:t>Mr. Novák </a:t>
            </a:r>
            <a:r>
              <a:rPr lang="cs-CZ" i="1" dirty="0" err="1"/>
              <a:t>from</a:t>
            </a:r>
            <a:r>
              <a:rPr lang="cs-CZ" i="1" dirty="0"/>
              <a:t> </a:t>
            </a:r>
            <a:r>
              <a:rPr lang="cs-CZ" i="1" dirty="0" err="1"/>
              <a:t>the</a:t>
            </a:r>
            <a:r>
              <a:rPr lang="cs-CZ" i="1" dirty="0"/>
              <a:t> Czech Republic </a:t>
            </a:r>
            <a:r>
              <a:rPr lang="cs-CZ" i="1" dirty="0" err="1"/>
              <a:t>works</a:t>
            </a:r>
            <a:r>
              <a:rPr lang="cs-CZ" i="1" dirty="0"/>
              <a:t> </a:t>
            </a:r>
            <a:r>
              <a:rPr lang="cs-CZ" i="1" dirty="0" err="1"/>
              <a:t>for</a:t>
            </a:r>
            <a:r>
              <a:rPr lang="cs-CZ" i="1" dirty="0"/>
              <a:t> </a:t>
            </a:r>
            <a:r>
              <a:rPr lang="cs-CZ" i="1" dirty="0" err="1"/>
              <a:t>the</a:t>
            </a:r>
            <a:r>
              <a:rPr lang="cs-CZ" i="1" dirty="0"/>
              <a:t> Czech </a:t>
            </a:r>
            <a:r>
              <a:rPr lang="cs-CZ" i="1" dirty="0" err="1"/>
              <a:t>company</a:t>
            </a:r>
            <a:r>
              <a:rPr lang="cs-CZ" i="1" dirty="0"/>
              <a:t> in </a:t>
            </a:r>
            <a:r>
              <a:rPr lang="cs-CZ" i="1" dirty="0" err="1"/>
              <a:t>the</a:t>
            </a:r>
            <a:r>
              <a:rPr lang="cs-CZ" i="1" dirty="0"/>
              <a:t> Czech Republic. </a:t>
            </a:r>
          </a:p>
          <a:p>
            <a:endParaRPr lang="cs-CZ" dirty="0"/>
          </a:p>
        </p:txBody>
      </p:sp>
      <p:sp>
        <p:nvSpPr>
          <p:cNvPr id="4" name="Zástupný symbol pro zápatí 3"/>
          <p:cNvSpPr>
            <a:spLocks noGrp="1"/>
          </p:cNvSpPr>
          <p:nvPr>
            <p:ph type="ftr" sz="quarter" idx="4294967295"/>
          </p:nvPr>
        </p:nvSpPr>
        <p:spPr/>
        <p:txBody>
          <a:bodyPr/>
          <a:lstStyle/>
          <a:p>
            <a:pPr>
              <a:defRPr/>
            </a:pPr>
            <a:r>
              <a:rPr lang="cs-CZ" alt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12</a:t>
            </a:fld>
            <a:endParaRPr lang="cs-CZ"/>
          </a:p>
        </p:txBody>
      </p:sp>
    </p:spTree>
    <p:extLst>
      <p:ext uri="{BB962C8B-B14F-4D97-AF65-F5344CB8AC3E}">
        <p14:creationId xmlns:p14="http://schemas.microsoft.com/office/powerpoint/2010/main" val="3931215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cs-CZ" altLang="cs-CZ"/>
              <a:t>PIL Example 1 </a:t>
            </a:r>
          </a:p>
        </p:txBody>
      </p:sp>
      <p:sp>
        <p:nvSpPr>
          <p:cNvPr id="3" name="Zástupný symbol pro obsah 2"/>
          <p:cNvSpPr>
            <a:spLocks noGrp="1"/>
          </p:cNvSpPr>
          <p:nvPr>
            <p:ph idx="1"/>
          </p:nvPr>
        </p:nvSpPr>
        <p:spPr/>
        <p:txBody>
          <a:bodyPr/>
          <a:lstStyle/>
          <a:p>
            <a:pPr>
              <a:defRPr/>
            </a:pPr>
            <a:r>
              <a:rPr lang="cs-CZ" altLang="cs-CZ" i="1" dirty="0"/>
              <a:t>Mr. Novák </a:t>
            </a:r>
            <a:r>
              <a:rPr lang="cs-CZ" altLang="cs-CZ" i="1" dirty="0" err="1"/>
              <a:t>is</a:t>
            </a:r>
            <a:r>
              <a:rPr lang="cs-CZ" altLang="cs-CZ" i="1" dirty="0"/>
              <a:t> a </a:t>
            </a:r>
            <a:r>
              <a:rPr lang="cs-CZ" altLang="cs-CZ" i="1" dirty="0" err="1"/>
              <a:t>producer</a:t>
            </a:r>
            <a:r>
              <a:rPr lang="cs-CZ" altLang="cs-CZ" i="1" dirty="0"/>
              <a:t> </a:t>
            </a:r>
            <a:r>
              <a:rPr lang="cs-CZ" altLang="cs-CZ" i="1" dirty="0" err="1"/>
              <a:t>of</a:t>
            </a:r>
            <a:r>
              <a:rPr lang="cs-CZ" altLang="cs-CZ" i="1" dirty="0"/>
              <a:t> </a:t>
            </a:r>
            <a:r>
              <a:rPr lang="cs-CZ" altLang="cs-CZ" i="1" dirty="0" err="1"/>
              <a:t>wine</a:t>
            </a:r>
            <a:r>
              <a:rPr lang="cs-CZ" altLang="cs-CZ" i="1" dirty="0"/>
              <a:t> </a:t>
            </a:r>
            <a:r>
              <a:rPr lang="cs-CZ" altLang="cs-CZ" i="1" dirty="0" err="1"/>
              <a:t>domiciled</a:t>
            </a:r>
            <a:r>
              <a:rPr lang="cs-CZ" altLang="cs-CZ" i="1" dirty="0"/>
              <a:t> in </a:t>
            </a:r>
            <a:r>
              <a:rPr lang="cs-CZ" altLang="cs-CZ" i="1" dirty="0" err="1"/>
              <a:t>the</a:t>
            </a:r>
            <a:r>
              <a:rPr lang="cs-CZ" altLang="cs-CZ" i="1" dirty="0"/>
              <a:t> Czech Republic. Mr. Müller </a:t>
            </a:r>
            <a:r>
              <a:rPr lang="cs-CZ" altLang="cs-CZ" i="1" dirty="0" err="1"/>
              <a:t>domiciled</a:t>
            </a:r>
            <a:r>
              <a:rPr lang="cs-CZ" altLang="cs-CZ" i="1" dirty="0"/>
              <a:t> in </a:t>
            </a:r>
            <a:r>
              <a:rPr lang="cs-CZ" altLang="cs-CZ" i="1" dirty="0" err="1"/>
              <a:t>Austria</a:t>
            </a:r>
            <a:r>
              <a:rPr lang="cs-CZ" altLang="cs-CZ" i="1" dirty="0"/>
              <a:t> </a:t>
            </a:r>
            <a:r>
              <a:rPr lang="cs-CZ" altLang="cs-CZ" i="1" dirty="0" err="1"/>
              <a:t>owns</a:t>
            </a:r>
            <a:r>
              <a:rPr lang="cs-CZ" altLang="cs-CZ" i="1" dirty="0"/>
              <a:t> a </a:t>
            </a:r>
            <a:r>
              <a:rPr lang="cs-CZ" altLang="cs-CZ" i="1" dirty="0" err="1"/>
              <a:t>wine</a:t>
            </a:r>
            <a:r>
              <a:rPr lang="cs-CZ" altLang="cs-CZ" i="1" dirty="0"/>
              <a:t> </a:t>
            </a:r>
            <a:r>
              <a:rPr lang="cs-CZ" altLang="cs-CZ" i="1" dirty="0" err="1"/>
              <a:t>shop</a:t>
            </a:r>
            <a:r>
              <a:rPr lang="cs-CZ" altLang="cs-CZ" i="1" dirty="0"/>
              <a:t> </a:t>
            </a:r>
            <a:r>
              <a:rPr lang="cs-CZ" altLang="cs-CZ" i="1" dirty="0" err="1"/>
              <a:t>which</a:t>
            </a:r>
            <a:r>
              <a:rPr lang="cs-CZ" altLang="cs-CZ" i="1" dirty="0"/>
              <a:t> </a:t>
            </a:r>
            <a:r>
              <a:rPr lang="cs-CZ" altLang="cs-CZ" i="1" dirty="0" err="1"/>
              <a:t>specializes</a:t>
            </a:r>
            <a:r>
              <a:rPr lang="cs-CZ" altLang="cs-CZ" i="1" dirty="0"/>
              <a:t> in </a:t>
            </a:r>
            <a:r>
              <a:rPr lang="cs-CZ" altLang="cs-CZ" i="1" dirty="0" err="1"/>
              <a:t>sale</a:t>
            </a:r>
            <a:r>
              <a:rPr lang="cs-CZ" altLang="cs-CZ" i="1" dirty="0"/>
              <a:t> </a:t>
            </a:r>
            <a:r>
              <a:rPr lang="cs-CZ" altLang="cs-CZ" i="1" dirty="0" err="1"/>
              <a:t>of</a:t>
            </a:r>
            <a:r>
              <a:rPr lang="cs-CZ" altLang="cs-CZ" i="1" dirty="0"/>
              <a:t> Czech </a:t>
            </a:r>
            <a:r>
              <a:rPr lang="cs-CZ" altLang="cs-CZ" i="1" dirty="0" err="1"/>
              <a:t>wines</a:t>
            </a:r>
            <a:r>
              <a:rPr lang="cs-CZ" altLang="cs-CZ" i="1" dirty="0"/>
              <a:t>. Mr. Novák and Mr. Müller </a:t>
            </a:r>
            <a:r>
              <a:rPr lang="cs-CZ" altLang="cs-CZ" i="1" dirty="0" err="1"/>
              <a:t>concluded</a:t>
            </a:r>
            <a:r>
              <a:rPr lang="cs-CZ" altLang="cs-CZ" i="1" dirty="0"/>
              <a:t> a sales </a:t>
            </a:r>
            <a:r>
              <a:rPr lang="cs-CZ" altLang="cs-CZ" i="1" dirty="0" err="1"/>
              <a:t>contract</a:t>
            </a:r>
            <a:r>
              <a:rPr lang="cs-CZ" altLang="cs-CZ" i="1" dirty="0"/>
              <a:t> by </a:t>
            </a:r>
            <a:r>
              <a:rPr lang="cs-CZ" altLang="cs-CZ" i="1" dirty="0" err="1"/>
              <a:t>which</a:t>
            </a:r>
            <a:r>
              <a:rPr lang="cs-CZ" altLang="cs-CZ" i="1" dirty="0"/>
              <a:t> Mr. Novák </a:t>
            </a:r>
            <a:r>
              <a:rPr lang="cs-CZ" altLang="cs-CZ" i="1" dirty="0" err="1"/>
              <a:t>is</a:t>
            </a:r>
            <a:r>
              <a:rPr lang="cs-CZ" altLang="cs-CZ" i="1" dirty="0"/>
              <a:t> </a:t>
            </a:r>
            <a:r>
              <a:rPr lang="cs-CZ" altLang="cs-CZ" i="1" dirty="0" err="1"/>
              <a:t>bound</a:t>
            </a:r>
            <a:r>
              <a:rPr lang="cs-CZ" altLang="cs-CZ" i="1" dirty="0"/>
              <a:t> to </a:t>
            </a:r>
            <a:r>
              <a:rPr lang="cs-CZ" altLang="cs-CZ" i="1" dirty="0" err="1"/>
              <a:t>deliver</a:t>
            </a:r>
            <a:r>
              <a:rPr lang="cs-CZ" altLang="cs-CZ" i="1" dirty="0"/>
              <a:t> </a:t>
            </a:r>
            <a:r>
              <a:rPr lang="cs-CZ" altLang="cs-CZ" i="1" dirty="0" err="1"/>
              <a:t>wine</a:t>
            </a:r>
            <a:r>
              <a:rPr lang="cs-CZ" altLang="cs-CZ" i="1" dirty="0"/>
              <a:t> </a:t>
            </a:r>
            <a:r>
              <a:rPr lang="cs-CZ" altLang="cs-CZ" i="1" dirty="0" err="1"/>
              <a:t>regularly</a:t>
            </a:r>
            <a:r>
              <a:rPr lang="cs-CZ" altLang="cs-CZ" i="1" dirty="0"/>
              <a:t> to Mr. Müller. </a:t>
            </a:r>
          </a:p>
          <a:p>
            <a:pPr marL="0" indent="0">
              <a:buNone/>
              <a:defRPr/>
            </a:pPr>
            <a:endParaRPr lang="cs-CZ" dirty="0"/>
          </a:p>
        </p:txBody>
      </p:sp>
      <p:sp>
        <p:nvSpPr>
          <p:cNvPr id="4" name="Zástupný symbol pro zápatí 3"/>
          <p:cNvSpPr>
            <a:spLocks noGrp="1"/>
          </p:cNvSpPr>
          <p:nvPr>
            <p:ph type="ftr" sz="quarter" idx="4294967295"/>
          </p:nvPr>
        </p:nvSpPr>
        <p:spPr/>
        <p:txBody>
          <a:bodyPr/>
          <a:lstStyle/>
          <a:p>
            <a:pPr>
              <a:defRPr/>
            </a:pPr>
            <a:r>
              <a:rPr 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13</a:t>
            </a:fld>
            <a:endParaRPr lang="cs-CZ"/>
          </a:p>
        </p:txBody>
      </p:sp>
    </p:spTree>
    <p:extLst>
      <p:ext uri="{BB962C8B-B14F-4D97-AF65-F5344CB8AC3E}">
        <p14:creationId xmlns:p14="http://schemas.microsoft.com/office/powerpoint/2010/main" val="2719550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r>
              <a:rPr lang="cs-CZ" altLang="cs-CZ"/>
              <a:t>PIL Example 2</a:t>
            </a:r>
          </a:p>
        </p:txBody>
      </p:sp>
      <p:sp>
        <p:nvSpPr>
          <p:cNvPr id="12291" name="Zástupný symbol pro obsah 2"/>
          <p:cNvSpPr>
            <a:spLocks noGrp="1"/>
          </p:cNvSpPr>
          <p:nvPr>
            <p:ph idx="1"/>
          </p:nvPr>
        </p:nvSpPr>
        <p:spPr/>
        <p:txBody>
          <a:bodyPr/>
          <a:lstStyle/>
          <a:p>
            <a:r>
              <a:rPr lang="cs-CZ" altLang="cs-CZ" i="1"/>
              <a:t>Mr. Novák, a </a:t>
            </a:r>
            <a:r>
              <a:rPr lang="en-US" altLang="cs-CZ" i="1"/>
              <a:t>Czech citizen lived the last 15 years in Spain, where he died and left a legacy - the property, the money in the account, etc. </a:t>
            </a:r>
            <a:r>
              <a:rPr lang="cs-CZ" altLang="cs-CZ" i="1"/>
              <a:t>His</a:t>
            </a:r>
            <a:r>
              <a:rPr lang="en-US" altLang="cs-CZ" i="1"/>
              <a:t> heirs liv</a:t>
            </a:r>
            <a:r>
              <a:rPr lang="cs-CZ" altLang="cs-CZ" i="1"/>
              <a:t>e</a:t>
            </a:r>
            <a:r>
              <a:rPr lang="en-US" altLang="cs-CZ" i="1"/>
              <a:t> in the </a:t>
            </a:r>
            <a:r>
              <a:rPr lang="cs-CZ" altLang="cs-CZ" i="1"/>
              <a:t>Czech Republic</a:t>
            </a:r>
            <a:r>
              <a:rPr lang="en-US" altLang="cs-CZ" i="1"/>
              <a:t>.</a:t>
            </a:r>
            <a:endParaRPr lang="cs-CZ" altLang="cs-CZ" i="1"/>
          </a:p>
        </p:txBody>
      </p:sp>
      <p:sp>
        <p:nvSpPr>
          <p:cNvPr id="4" name="Zástupný symbol pro zápatí 3"/>
          <p:cNvSpPr>
            <a:spLocks noGrp="1"/>
          </p:cNvSpPr>
          <p:nvPr>
            <p:ph type="ftr" sz="quarter" idx="4294967295"/>
          </p:nvPr>
        </p:nvSpPr>
        <p:spPr/>
        <p:txBody>
          <a:bodyPr/>
          <a:lstStyle/>
          <a:p>
            <a:pPr>
              <a:defRPr/>
            </a:pPr>
            <a:r>
              <a:rPr 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14</a:t>
            </a:fld>
            <a:endParaRPr lang="cs-CZ"/>
          </a:p>
        </p:txBody>
      </p:sp>
    </p:spTree>
    <p:extLst>
      <p:ext uri="{BB962C8B-B14F-4D97-AF65-F5344CB8AC3E}">
        <p14:creationId xmlns:p14="http://schemas.microsoft.com/office/powerpoint/2010/main" val="1142675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a:t>PIL Example 3</a:t>
            </a:r>
          </a:p>
        </p:txBody>
      </p:sp>
      <p:sp>
        <p:nvSpPr>
          <p:cNvPr id="13315" name="Zástupný symbol pro obsah 2"/>
          <p:cNvSpPr>
            <a:spLocks noGrp="1"/>
          </p:cNvSpPr>
          <p:nvPr>
            <p:ph idx="1"/>
          </p:nvPr>
        </p:nvSpPr>
        <p:spPr/>
        <p:txBody>
          <a:bodyPr/>
          <a:lstStyle/>
          <a:p>
            <a:r>
              <a:rPr lang="en-US" altLang="cs-CZ" i="1"/>
              <a:t>Mr. Nov</a:t>
            </a:r>
            <a:r>
              <a:rPr lang="cs-CZ" altLang="cs-CZ" i="1"/>
              <a:t>á</a:t>
            </a:r>
            <a:r>
              <a:rPr lang="en-US" altLang="cs-CZ" i="1"/>
              <a:t>k from the Czech Republic </a:t>
            </a:r>
            <a:r>
              <a:rPr lang="cs-CZ" altLang="cs-CZ" i="1"/>
              <a:t>was in Austria for sk</a:t>
            </a:r>
            <a:r>
              <a:rPr lang="en-US" altLang="cs-CZ" i="1"/>
              <a:t>iing. </a:t>
            </a:r>
            <a:r>
              <a:rPr lang="cs-CZ" altLang="cs-CZ" i="1"/>
              <a:t>While skiing he had accident, he collided with another skier from Italy. </a:t>
            </a:r>
          </a:p>
        </p:txBody>
      </p:sp>
      <p:sp>
        <p:nvSpPr>
          <p:cNvPr id="4" name="Zástupný symbol pro zápatí 3"/>
          <p:cNvSpPr>
            <a:spLocks noGrp="1"/>
          </p:cNvSpPr>
          <p:nvPr>
            <p:ph type="ftr" sz="quarter" idx="4294967295"/>
          </p:nvPr>
        </p:nvSpPr>
        <p:spPr/>
        <p:txBody>
          <a:bodyPr/>
          <a:lstStyle/>
          <a:p>
            <a:pPr>
              <a:defRPr/>
            </a:pPr>
            <a:r>
              <a:rPr 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15</a:t>
            </a:fld>
            <a:endParaRPr lang="cs-CZ"/>
          </a:p>
        </p:txBody>
      </p:sp>
    </p:spTree>
    <p:extLst>
      <p:ext uri="{BB962C8B-B14F-4D97-AF65-F5344CB8AC3E}">
        <p14:creationId xmlns:p14="http://schemas.microsoft.com/office/powerpoint/2010/main" val="479399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altLang="cs-CZ"/>
              <a:t>PIL Example 4</a:t>
            </a:r>
          </a:p>
        </p:txBody>
      </p:sp>
      <p:sp>
        <p:nvSpPr>
          <p:cNvPr id="3" name="Zástupný symbol pro obsah 2"/>
          <p:cNvSpPr>
            <a:spLocks noGrp="1"/>
          </p:cNvSpPr>
          <p:nvPr>
            <p:ph idx="1"/>
          </p:nvPr>
        </p:nvSpPr>
        <p:spPr/>
        <p:txBody>
          <a:bodyPr/>
          <a:lstStyle/>
          <a:p>
            <a:pPr>
              <a:defRPr/>
            </a:pPr>
            <a:r>
              <a:rPr lang="cs-CZ" i="1" dirty="0"/>
              <a:t>Pan </a:t>
            </a:r>
            <a:r>
              <a:rPr lang="cs-CZ" i="1" dirty="0" err="1"/>
              <a:t>Wolodyjowski</a:t>
            </a:r>
            <a:r>
              <a:rPr lang="cs-CZ" i="1" dirty="0"/>
              <a:t> </a:t>
            </a:r>
            <a:r>
              <a:rPr lang="cs-CZ" i="1" dirty="0" err="1"/>
              <a:t>from</a:t>
            </a:r>
            <a:r>
              <a:rPr lang="cs-CZ" i="1" dirty="0"/>
              <a:t> </a:t>
            </a:r>
            <a:r>
              <a:rPr lang="cs-CZ" i="1" dirty="0" err="1"/>
              <a:t>Poland</a:t>
            </a:r>
            <a:r>
              <a:rPr lang="cs-CZ" i="1" dirty="0"/>
              <a:t> </a:t>
            </a:r>
            <a:r>
              <a:rPr lang="cs-CZ" i="1" dirty="0" err="1"/>
              <a:t>works</a:t>
            </a:r>
            <a:r>
              <a:rPr lang="cs-CZ" i="1" dirty="0"/>
              <a:t> </a:t>
            </a:r>
            <a:r>
              <a:rPr lang="cs-CZ" i="1" dirty="0" err="1"/>
              <a:t>for</a:t>
            </a:r>
            <a:r>
              <a:rPr lang="cs-CZ" i="1" dirty="0"/>
              <a:t> Czech </a:t>
            </a:r>
            <a:r>
              <a:rPr lang="cs-CZ" i="1" dirty="0" err="1"/>
              <a:t>company</a:t>
            </a:r>
            <a:r>
              <a:rPr lang="cs-CZ" i="1" dirty="0"/>
              <a:t> in </a:t>
            </a:r>
            <a:r>
              <a:rPr lang="cs-CZ" i="1" dirty="0" err="1"/>
              <a:t>the</a:t>
            </a:r>
            <a:r>
              <a:rPr lang="cs-CZ" i="1" dirty="0"/>
              <a:t> Czech Republic</a:t>
            </a:r>
          </a:p>
          <a:p>
            <a:pPr marL="0" indent="0">
              <a:buNone/>
              <a:defRPr/>
            </a:pPr>
            <a:endParaRPr lang="cs-CZ" dirty="0"/>
          </a:p>
        </p:txBody>
      </p:sp>
      <p:sp>
        <p:nvSpPr>
          <p:cNvPr id="4" name="Zástupný symbol pro zápatí 3"/>
          <p:cNvSpPr>
            <a:spLocks noGrp="1"/>
          </p:cNvSpPr>
          <p:nvPr>
            <p:ph type="ftr" sz="quarter" idx="4294967295"/>
          </p:nvPr>
        </p:nvSpPr>
        <p:spPr/>
        <p:txBody>
          <a:bodyPr/>
          <a:lstStyle/>
          <a:p>
            <a:pPr>
              <a:defRPr/>
            </a:pPr>
            <a:r>
              <a:rPr 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16</a:t>
            </a:fld>
            <a:endParaRPr lang="cs-CZ"/>
          </a:p>
        </p:txBody>
      </p:sp>
    </p:spTree>
    <p:extLst>
      <p:ext uri="{BB962C8B-B14F-4D97-AF65-F5344CB8AC3E}">
        <p14:creationId xmlns:p14="http://schemas.microsoft.com/office/powerpoint/2010/main" val="2747882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PIL – </a:t>
            </a:r>
            <a:r>
              <a:rPr lang="cs-CZ" dirty="0" err="1"/>
              <a:t>four</a:t>
            </a:r>
            <a:r>
              <a:rPr lang="cs-CZ" dirty="0"/>
              <a:t> </a:t>
            </a:r>
            <a:r>
              <a:rPr lang="cs-CZ" dirty="0" err="1"/>
              <a:t>main</a:t>
            </a:r>
            <a:r>
              <a:rPr lang="cs-CZ" dirty="0"/>
              <a:t> </a:t>
            </a:r>
            <a:r>
              <a:rPr lang="cs-CZ" dirty="0" err="1"/>
              <a:t>questions</a:t>
            </a:r>
            <a:endParaRPr lang="en-US" dirty="0"/>
          </a:p>
        </p:txBody>
      </p:sp>
      <p:sp>
        <p:nvSpPr>
          <p:cNvPr id="3" name="Zástupný symbol pro obsah 2"/>
          <p:cNvSpPr>
            <a:spLocks noGrp="1"/>
          </p:cNvSpPr>
          <p:nvPr>
            <p:ph idx="1"/>
          </p:nvPr>
        </p:nvSpPr>
        <p:spPr/>
        <p:txBody>
          <a:bodyPr/>
          <a:lstStyle/>
          <a:p>
            <a:pPr marL="457200" indent="-457200">
              <a:buFont typeface="+mj-lt"/>
              <a:buAutoNum type="arabicPeriod"/>
            </a:pPr>
            <a:r>
              <a:rPr lang="cs-CZ" dirty="0"/>
              <a:t>International </a:t>
            </a:r>
            <a:r>
              <a:rPr lang="cs-CZ" dirty="0" err="1"/>
              <a:t>jurisdiction</a:t>
            </a:r>
            <a:r>
              <a:rPr lang="cs-CZ" dirty="0"/>
              <a:t> </a:t>
            </a:r>
            <a:r>
              <a:rPr lang="cs-CZ" dirty="0" err="1"/>
              <a:t>of</a:t>
            </a:r>
            <a:r>
              <a:rPr lang="cs-CZ" dirty="0"/>
              <a:t> </a:t>
            </a:r>
            <a:r>
              <a:rPr lang="cs-CZ" dirty="0" err="1"/>
              <a:t>courts</a:t>
            </a:r>
            <a:endParaRPr lang="cs-CZ" dirty="0"/>
          </a:p>
          <a:p>
            <a:pPr marL="457200" indent="-457200">
              <a:buFont typeface="+mj-lt"/>
              <a:buAutoNum type="arabicPeriod"/>
            </a:pPr>
            <a:r>
              <a:rPr lang="cs-CZ" b="1" dirty="0" err="1">
                <a:solidFill>
                  <a:srgbClr val="7030A0"/>
                </a:solidFill>
              </a:rPr>
              <a:t>Law</a:t>
            </a:r>
            <a:r>
              <a:rPr lang="cs-CZ" b="1" dirty="0">
                <a:solidFill>
                  <a:srgbClr val="7030A0"/>
                </a:solidFill>
              </a:rPr>
              <a:t> </a:t>
            </a:r>
            <a:r>
              <a:rPr lang="cs-CZ" b="1" dirty="0" err="1">
                <a:solidFill>
                  <a:srgbClr val="7030A0"/>
                </a:solidFill>
              </a:rPr>
              <a:t>applicable</a:t>
            </a:r>
            <a:endParaRPr lang="cs-CZ" b="1" dirty="0">
              <a:solidFill>
                <a:srgbClr val="7030A0"/>
              </a:solidFill>
            </a:endParaRPr>
          </a:p>
          <a:p>
            <a:pPr marL="457200" indent="-457200">
              <a:buFont typeface="+mj-lt"/>
              <a:buAutoNum type="arabicPeriod"/>
            </a:pPr>
            <a:r>
              <a:rPr lang="cs-CZ" dirty="0" err="1"/>
              <a:t>Recognition</a:t>
            </a:r>
            <a:r>
              <a:rPr lang="cs-CZ" dirty="0"/>
              <a:t> and </a:t>
            </a:r>
            <a:r>
              <a:rPr lang="cs-CZ" dirty="0" err="1"/>
              <a:t>enforcement</a:t>
            </a:r>
            <a:r>
              <a:rPr lang="cs-CZ" dirty="0"/>
              <a:t> </a:t>
            </a:r>
            <a:r>
              <a:rPr lang="cs-CZ" dirty="0" err="1"/>
              <a:t>of</a:t>
            </a:r>
            <a:r>
              <a:rPr lang="cs-CZ" dirty="0"/>
              <a:t> </a:t>
            </a:r>
            <a:r>
              <a:rPr lang="cs-CZ" dirty="0" err="1"/>
              <a:t>judgments</a:t>
            </a:r>
            <a:endParaRPr lang="cs-CZ" dirty="0"/>
          </a:p>
          <a:p>
            <a:pPr marL="457200" indent="-457200">
              <a:buFont typeface="+mj-lt"/>
              <a:buAutoNum type="arabicPeriod"/>
            </a:pPr>
            <a:r>
              <a:rPr lang="cs-CZ" dirty="0" err="1"/>
              <a:t>Judicial</a:t>
            </a:r>
            <a:r>
              <a:rPr lang="cs-CZ" dirty="0"/>
              <a:t> </a:t>
            </a:r>
            <a:r>
              <a:rPr lang="cs-CZ" dirty="0" err="1"/>
              <a:t>cooperation</a:t>
            </a:r>
            <a:r>
              <a:rPr lang="cs-CZ" dirty="0"/>
              <a:t> </a:t>
            </a:r>
            <a:r>
              <a:rPr lang="cs-CZ" dirty="0" err="1"/>
              <a:t>between</a:t>
            </a:r>
            <a:r>
              <a:rPr lang="cs-CZ" dirty="0"/>
              <a:t> </a:t>
            </a:r>
            <a:r>
              <a:rPr lang="cs-CZ" dirty="0" err="1"/>
              <a:t>states</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17</a:t>
            </a:fld>
            <a:endParaRPr lang="cs-CZ"/>
          </a:p>
        </p:txBody>
      </p:sp>
    </p:spTree>
    <p:extLst>
      <p:ext uri="{BB962C8B-B14F-4D97-AF65-F5344CB8AC3E}">
        <p14:creationId xmlns:p14="http://schemas.microsoft.com/office/powerpoint/2010/main" val="2785402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PIL - </a:t>
            </a:r>
            <a:r>
              <a:rPr lang="cs-CZ" dirty="0" err="1"/>
              <a:t>principles</a:t>
            </a:r>
            <a:endParaRPr lang="en-US" dirty="0"/>
          </a:p>
        </p:txBody>
      </p:sp>
      <p:sp>
        <p:nvSpPr>
          <p:cNvPr id="3" name="Zástupný symbol pro obsah 2"/>
          <p:cNvSpPr>
            <a:spLocks noGrp="1"/>
          </p:cNvSpPr>
          <p:nvPr>
            <p:ph idx="1"/>
          </p:nvPr>
        </p:nvSpPr>
        <p:spPr/>
        <p:txBody>
          <a:bodyPr/>
          <a:lstStyle/>
          <a:p>
            <a:r>
              <a:rPr lang="cs-CZ" dirty="0" err="1">
                <a:solidFill>
                  <a:schemeClr val="accent4"/>
                </a:solidFill>
              </a:rPr>
              <a:t>Principle</a:t>
            </a:r>
            <a:r>
              <a:rPr lang="cs-CZ" dirty="0">
                <a:solidFill>
                  <a:schemeClr val="accent4"/>
                </a:solidFill>
              </a:rPr>
              <a:t> </a:t>
            </a:r>
            <a:r>
              <a:rPr lang="cs-CZ" dirty="0" err="1">
                <a:solidFill>
                  <a:schemeClr val="accent4"/>
                </a:solidFill>
              </a:rPr>
              <a:t>of</a:t>
            </a:r>
            <a:r>
              <a:rPr lang="cs-CZ" dirty="0">
                <a:solidFill>
                  <a:schemeClr val="accent4"/>
                </a:solidFill>
              </a:rPr>
              <a:t> </a:t>
            </a:r>
            <a:r>
              <a:rPr lang="cs-CZ" dirty="0" err="1">
                <a:solidFill>
                  <a:schemeClr val="accent4"/>
                </a:solidFill>
              </a:rPr>
              <a:t>territoriality</a:t>
            </a:r>
            <a:endParaRPr lang="cs-CZ" dirty="0">
              <a:solidFill>
                <a:schemeClr val="accent4"/>
              </a:solidFill>
            </a:endParaRPr>
          </a:p>
          <a:p>
            <a:r>
              <a:rPr lang="cs-CZ" dirty="0" err="1"/>
              <a:t>Importance</a:t>
            </a:r>
            <a:r>
              <a:rPr lang="cs-CZ" dirty="0"/>
              <a:t> </a:t>
            </a:r>
            <a:r>
              <a:rPr lang="cs-CZ" dirty="0" err="1"/>
              <a:t>of</a:t>
            </a:r>
            <a:r>
              <a:rPr lang="cs-CZ" dirty="0"/>
              <a:t> „</a:t>
            </a:r>
            <a:r>
              <a:rPr lang="cs-CZ" dirty="0" err="1"/>
              <a:t>forum</a:t>
            </a:r>
            <a:r>
              <a:rPr lang="cs-CZ" dirty="0"/>
              <a:t>“</a:t>
            </a:r>
          </a:p>
          <a:p>
            <a:r>
              <a:rPr lang="cs-CZ" dirty="0" err="1"/>
              <a:t>Legal</a:t>
            </a:r>
            <a:r>
              <a:rPr lang="cs-CZ" dirty="0"/>
              <a:t> </a:t>
            </a:r>
            <a:r>
              <a:rPr lang="cs-CZ" dirty="0" err="1"/>
              <a:t>predictability</a:t>
            </a:r>
            <a:endParaRPr lang="cs-CZ" dirty="0"/>
          </a:p>
          <a:p>
            <a:r>
              <a:rPr lang="cs-CZ" dirty="0" err="1"/>
              <a:t>Legal</a:t>
            </a:r>
            <a:r>
              <a:rPr lang="cs-CZ" dirty="0"/>
              <a:t> </a:t>
            </a:r>
            <a:r>
              <a:rPr lang="cs-CZ" dirty="0" err="1"/>
              <a:t>certainty</a:t>
            </a:r>
            <a:endParaRPr lang="cs-CZ" dirty="0"/>
          </a:p>
          <a:p>
            <a:r>
              <a:rPr lang="cs-CZ" dirty="0" err="1"/>
              <a:t>Effectivity</a:t>
            </a:r>
            <a:r>
              <a:rPr lang="cs-CZ" dirty="0"/>
              <a:t> </a:t>
            </a:r>
          </a:p>
          <a:p>
            <a:pPr marL="0" indent="0">
              <a:buNone/>
            </a:pP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18</a:t>
            </a:fld>
            <a:endParaRPr lang="cs-CZ"/>
          </a:p>
        </p:txBody>
      </p:sp>
    </p:spTree>
    <p:extLst>
      <p:ext uri="{BB962C8B-B14F-4D97-AF65-F5344CB8AC3E}">
        <p14:creationId xmlns:p14="http://schemas.microsoft.com/office/powerpoint/2010/main" val="2464571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PIL – </a:t>
            </a:r>
            <a:r>
              <a:rPr lang="cs-CZ" dirty="0" err="1"/>
              <a:t>sources</a:t>
            </a:r>
            <a:r>
              <a:rPr lang="cs-CZ" dirty="0"/>
              <a:t> </a:t>
            </a:r>
            <a:r>
              <a:rPr lang="cs-CZ" dirty="0" err="1"/>
              <a:t>of</a:t>
            </a:r>
            <a:r>
              <a:rPr lang="cs-CZ" dirty="0"/>
              <a:t> </a:t>
            </a:r>
            <a:r>
              <a:rPr lang="cs-CZ" dirty="0" err="1"/>
              <a:t>law</a:t>
            </a:r>
            <a:endParaRPr lang="en-US" dirty="0"/>
          </a:p>
        </p:txBody>
      </p:sp>
      <p:sp>
        <p:nvSpPr>
          <p:cNvPr id="3" name="Zástupný symbol pro obsah 2"/>
          <p:cNvSpPr>
            <a:spLocks noGrp="1"/>
          </p:cNvSpPr>
          <p:nvPr>
            <p:ph idx="1"/>
          </p:nvPr>
        </p:nvSpPr>
        <p:spPr/>
        <p:txBody>
          <a:bodyPr/>
          <a:lstStyle/>
          <a:p>
            <a:r>
              <a:rPr lang="cs-CZ" sz="1800" i="1" dirty="0"/>
              <a:t>(</a:t>
            </a:r>
            <a:r>
              <a:rPr lang="cs-CZ" sz="1800" i="1" dirty="0" err="1"/>
              <a:t>from</a:t>
            </a:r>
            <a:r>
              <a:rPr lang="cs-CZ" sz="1800" i="1" dirty="0"/>
              <a:t> </a:t>
            </a:r>
            <a:r>
              <a:rPr lang="cs-CZ" sz="1800" i="1" dirty="0" err="1"/>
              <a:t>the</a:t>
            </a:r>
            <a:r>
              <a:rPr lang="cs-CZ" sz="1800" i="1" dirty="0"/>
              <a:t> point </a:t>
            </a:r>
            <a:r>
              <a:rPr lang="cs-CZ" sz="1800" i="1" dirty="0" err="1"/>
              <a:t>of</a:t>
            </a:r>
            <a:r>
              <a:rPr lang="cs-CZ" sz="1800" i="1" dirty="0"/>
              <a:t> </a:t>
            </a:r>
            <a:r>
              <a:rPr lang="cs-CZ" sz="1800" i="1" dirty="0" err="1"/>
              <a:t>view</a:t>
            </a:r>
            <a:r>
              <a:rPr lang="cs-CZ" sz="1800" i="1" dirty="0"/>
              <a:t> </a:t>
            </a:r>
            <a:r>
              <a:rPr lang="cs-CZ" sz="1800" i="1" dirty="0" err="1"/>
              <a:t>of</a:t>
            </a:r>
            <a:r>
              <a:rPr lang="cs-CZ" sz="1800" i="1" dirty="0"/>
              <a:t> </a:t>
            </a:r>
            <a:r>
              <a:rPr lang="cs-CZ" sz="1800" i="1" dirty="0" err="1"/>
              <a:t>the</a:t>
            </a:r>
            <a:r>
              <a:rPr lang="cs-CZ" sz="1800" i="1" dirty="0"/>
              <a:t> </a:t>
            </a:r>
            <a:r>
              <a:rPr lang="cs-CZ" sz="1800" i="1" dirty="0" err="1"/>
              <a:t>Member</a:t>
            </a:r>
            <a:r>
              <a:rPr lang="cs-CZ" sz="1800" i="1" dirty="0"/>
              <a:t> </a:t>
            </a:r>
            <a:r>
              <a:rPr lang="cs-CZ" sz="1800" i="1" dirty="0" err="1"/>
              <a:t>State</a:t>
            </a:r>
            <a:r>
              <a:rPr lang="cs-CZ" sz="1800" i="1" dirty="0"/>
              <a:t> </a:t>
            </a:r>
            <a:r>
              <a:rPr lang="cs-CZ" sz="1800" i="1" dirty="0" err="1"/>
              <a:t>of</a:t>
            </a:r>
            <a:r>
              <a:rPr lang="cs-CZ" sz="1800" i="1" dirty="0"/>
              <a:t> </a:t>
            </a:r>
            <a:r>
              <a:rPr lang="cs-CZ" sz="1800" i="1" dirty="0" err="1"/>
              <a:t>the</a:t>
            </a:r>
            <a:r>
              <a:rPr lang="cs-CZ" sz="1800" i="1" dirty="0"/>
              <a:t> EU, </a:t>
            </a:r>
            <a:r>
              <a:rPr lang="cs-CZ" sz="1800" i="1" dirty="0" err="1"/>
              <a:t>e.g</a:t>
            </a:r>
            <a:r>
              <a:rPr lang="cs-CZ" sz="1800" i="1" dirty="0"/>
              <a:t>. </a:t>
            </a:r>
            <a:r>
              <a:rPr lang="cs-CZ" sz="1800" i="1" dirty="0" err="1"/>
              <a:t>The</a:t>
            </a:r>
            <a:r>
              <a:rPr lang="cs-CZ" sz="1800" i="1" dirty="0"/>
              <a:t> Czech Republic)</a:t>
            </a:r>
          </a:p>
          <a:p>
            <a:pPr marL="457200" indent="-457200">
              <a:buFont typeface="+mj-lt"/>
              <a:buAutoNum type="arabicPeriod"/>
            </a:pPr>
            <a:r>
              <a:rPr lang="cs-CZ" dirty="0" err="1"/>
              <a:t>Law</a:t>
            </a:r>
            <a:r>
              <a:rPr lang="cs-CZ" dirty="0"/>
              <a:t> </a:t>
            </a:r>
            <a:r>
              <a:rPr lang="cs-CZ" dirty="0" err="1"/>
              <a:t>of</a:t>
            </a:r>
            <a:r>
              <a:rPr lang="cs-CZ" dirty="0"/>
              <a:t> </a:t>
            </a:r>
            <a:r>
              <a:rPr lang="cs-CZ" dirty="0" err="1"/>
              <a:t>the</a:t>
            </a:r>
            <a:r>
              <a:rPr lang="cs-CZ" dirty="0"/>
              <a:t> </a:t>
            </a:r>
            <a:r>
              <a:rPr lang="cs-CZ" dirty="0" err="1"/>
              <a:t>European</a:t>
            </a:r>
            <a:r>
              <a:rPr lang="cs-CZ" dirty="0"/>
              <a:t> Union</a:t>
            </a:r>
          </a:p>
          <a:p>
            <a:pPr marL="857250" lvl="1" indent="-457200">
              <a:buFont typeface="+mj-lt"/>
              <a:buAutoNum type="alphaLcParenR"/>
            </a:pPr>
            <a:r>
              <a:rPr lang="cs-CZ" dirty="0" err="1"/>
              <a:t>Regulations</a:t>
            </a:r>
            <a:endParaRPr lang="cs-CZ" dirty="0"/>
          </a:p>
          <a:p>
            <a:pPr marL="857250" lvl="1" indent="-457200">
              <a:buFont typeface="+mj-lt"/>
              <a:buAutoNum type="alphaLcParenR"/>
            </a:pPr>
            <a:r>
              <a:rPr lang="cs-CZ" dirty="0" err="1"/>
              <a:t>Directives</a:t>
            </a:r>
            <a:r>
              <a:rPr lang="cs-CZ" dirty="0"/>
              <a:t> </a:t>
            </a:r>
          </a:p>
          <a:p>
            <a:pPr marL="457200" indent="-457200">
              <a:buFont typeface="+mj-lt"/>
              <a:buAutoNum type="arabicPeriod"/>
            </a:pPr>
            <a:r>
              <a:rPr lang="cs-CZ" b="1" dirty="0">
                <a:solidFill>
                  <a:srgbClr val="7030A0"/>
                </a:solidFill>
              </a:rPr>
              <a:t>International </a:t>
            </a:r>
            <a:r>
              <a:rPr lang="cs-CZ" b="1" dirty="0" err="1">
                <a:solidFill>
                  <a:srgbClr val="7030A0"/>
                </a:solidFill>
              </a:rPr>
              <a:t>Conventions</a:t>
            </a:r>
            <a:endParaRPr lang="cs-CZ" b="1" dirty="0">
              <a:solidFill>
                <a:srgbClr val="7030A0"/>
              </a:solidFill>
            </a:endParaRPr>
          </a:p>
          <a:p>
            <a:pPr marL="857250" lvl="1" indent="-457200">
              <a:buFont typeface="+mj-lt"/>
              <a:buAutoNum type="alphaLcParenR"/>
            </a:pPr>
            <a:r>
              <a:rPr lang="cs-CZ" dirty="0" err="1"/>
              <a:t>Bilateral</a:t>
            </a:r>
            <a:r>
              <a:rPr lang="cs-CZ" dirty="0"/>
              <a:t> </a:t>
            </a:r>
          </a:p>
          <a:p>
            <a:pPr marL="857250" lvl="1" indent="-457200">
              <a:buFont typeface="+mj-lt"/>
              <a:buAutoNum type="alphaLcParenR"/>
            </a:pPr>
            <a:r>
              <a:rPr lang="cs-CZ" b="1" dirty="0" err="1">
                <a:solidFill>
                  <a:srgbClr val="7030A0"/>
                </a:solidFill>
              </a:rPr>
              <a:t>Multilateral</a:t>
            </a:r>
            <a:endParaRPr lang="cs-CZ" b="1" dirty="0">
              <a:solidFill>
                <a:srgbClr val="7030A0"/>
              </a:solidFill>
            </a:endParaRPr>
          </a:p>
          <a:p>
            <a:pPr marL="457200" indent="-457200">
              <a:buFont typeface="+mj-lt"/>
              <a:buAutoNum type="arabicPeriod"/>
            </a:pPr>
            <a:r>
              <a:rPr lang="cs-CZ" dirty="0" err="1"/>
              <a:t>National</a:t>
            </a:r>
            <a:r>
              <a:rPr lang="cs-CZ" dirty="0"/>
              <a:t> </a:t>
            </a:r>
            <a:r>
              <a:rPr lang="cs-CZ" dirty="0" err="1"/>
              <a:t>laws</a:t>
            </a:r>
            <a:endParaRPr lang="cs-CZ" dirty="0"/>
          </a:p>
          <a:p>
            <a:pPr>
              <a:buFont typeface="Wingdings" pitchFamily="2" charset="2"/>
              <a:buChar char="Ø"/>
            </a:pPr>
            <a:r>
              <a:rPr lang="cs-CZ" dirty="0" err="1"/>
              <a:t>Conflicts</a:t>
            </a:r>
            <a:r>
              <a:rPr lang="cs-CZ" dirty="0"/>
              <a:t> </a:t>
            </a:r>
            <a:r>
              <a:rPr lang="cs-CZ" dirty="0" err="1"/>
              <a:t>between</a:t>
            </a:r>
            <a:r>
              <a:rPr lang="cs-CZ" dirty="0"/>
              <a:t> these </a:t>
            </a:r>
            <a:r>
              <a:rPr lang="cs-CZ" dirty="0" err="1"/>
              <a:t>sources</a:t>
            </a:r>
            <a:r>
              <a:rPr lang="cs-CZ" dirty="0"/>
              <a:t> </a:t>
            </a:r>
            <a:r>
              <a:rPr lang="cs-CZ" dirty="0" err="1"/>
              <a:t>of</a:t>
            </a:r>
            <a:r>
              <a:rPr lang="cs-CZ" dirty="0"/>
              <a:t> </a:t>
            </a:r>
            <a:r>
              <a:rPr lang="cs-CZ" dirty="0" err="1"/>
              <a:t>law</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19</a:t>
            </a:fld>
            <a:endParaRPr lang="cs-CZ"/>
          </a:p>
        </p:txBody>
      </p:sp>
    </p:spTree>
    <p:extLst>
      <p:ext uri="{BB962C8B-B14F-4D97-AF65-F5344CB8AC3E}">
        <p14:creationId xmlns:p14="http://schemas.microsoft.com/office/powerpoint/2010/main" val="112483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Introduction</a:t>
            </a:r>
            <a:endParaRPr lang="cs-CZ" dirty="0"/>
          </a:p>
        </p:txBody>
      </p:sp>
      <p:sp>
        <p:nvSpPr>
          <p:cNvPr id="3" name="Zástupný symbol pro obsah 2"/>
          <p:cNvSpPr>
            <a:spLocks noGrp="1"/>
          </p:cNvSpPr>
          <p:nvPr>
            <p:ph idx="1"/>
          </p:nvPr>
        </p:nvSpPr>
        <p:spPr/>
        <p:txBody>
          <a:bodyPr/>
          <a:lstStyle/>
          <a:p>
            <a:r>
              <a:rPr lang="cs-CZ" dirty="0"/>
              <a:t>JUDr. Tereza Kyselovská, Ph.D.</a:t>
            </a:r>
          </a:p>
          <a:p>
            <a:r>
              <a:rPr lang="cs-CZ" dirty="0" err="1"/>
              <a:t>Deparment</a:t>
            </a:r>
            <a:r>
              <a:rPr lang="cs-CZ" dirty="0"/>
              <a:t> </a:t>
            </a:r>
            <a:r>
              <a:rPr lang="cs-CZ" dirty="0" err="1"/>
              <a:t>of</a:t>
            </a:r>
            <a:r>
              <a:rPr lang="cs-CZ" dirty="0"/>
              <a:t> International and </a:t>
            </a:r>
            <a:r>
              <a:rPr lang="cs-CZ" dirty="0" err="1"/>
              <a:t>European</a:t>
            </a:r>
            <a:r>
              <a:rPr lang="cs-CZ" dirty="0"/>
              <a:t> </a:t>
            </a:r>
            <a:r>
              <a:rPr lang="cs-CZ" dirty="0" err="1"/>
              <a:t>Law</a:t>
            </a:r>
            <a:r>
              <a:rPr lang="cs-CZ" dirty="0"/>
              <a:t>, </a:t>
            </a:r>
            <a:r>
              <a:rPr lang="cs-CZ" dirty="0" err="1"/>
              <a:t>section</a:t>
            </a:r>
            <a:r>
              <a:rPr lang="cs-CZ" dirty="0"/>
              <a:t> </a:t>
            </a:r>
            <a:r>
              <a:rPr lang="cs-CZ" dirty="0" err="1"/>
              <a:t>Private</a:t>
            </a:r>
            <a:r>
              <a:rPr lang="cs-CZ" dirty="0"/>
              <a:t> International </a:t>
            </a:r>
            <a:r>
              <a:rPr lang="cs-CZ" dirty="0" err="1"/>
              <a:t>Law</a:t>
            </a:r>
            <a:r>
              <a:rPr lang="cs-CZ" dirty="0"/>
              <a:t>, Masaryk University, Brno, Czech Republic</a:t>
            </a:r>
          </a:p>
          <a:p>
            <a:r>
              <a:rPr lang="cs-CZ" dirty="0"/>
              <a:t>Erasmus </a:t>
            </a:r>
            <a:r>
              <a:rPr lang="cs-CZ" dirty="0" err="1"/>
              <a:t>Coordinator</a:t>
            </a:r>
            <a:endParaRPr lang="cs-CZ" dirty="0"/>
          </a:p>
          <a:p>
            <a:r>
              <a:rPr lang="cs-CZ" dirty="0"/>
              <a:t>Tereza.kyselovska@law.muni.cz</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5" name="Zástupný symbol pro zápatí 4"/>
          <p:cNvSpPr>
            <a:spLocks noGrp="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l" rtl="0" fontAlgn="base">
              <a:spcBef>
                <a:spcPct val="0"/>
              </a:spcBef>
              <a:spcAft>
                <a:spcPct val="0"/>
              </a:spcAft>
              <a:defRPr sz="1200" kern="1200">
                <a:solidFill>
                  <a:srgbClr val="969696"/>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en-US" altLang="cs-CZ"/>
              <a:t>JUDr. Tereza Kyselovská, Ph.D.</a:t>
            </a:r>
            <a:endParaRPr lang="cs-CZ" altLang="cs-CZ" dirty="0"/>
          </a:p>
        </p:txBody>
      </p:sp>
    </p:spTree>
    <p:extLst>
      <p:ext uri="{BB962C8B-B14F-4D97-AF65-F5344CB8AC3E}">
        <p14:creationId xmlns:p14="http://schemas.microsoft.com/office/powerpoint/2010/main" val="1487471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D9C2D4A-436F-7B68-FB88-702F59221EE3}"/>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7085D9F6-BA81-27F7-DC08-BB6DA0F7994C}"/>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00E295E2-A1FC-B49A-94B7-D3835305354D}"/>
              </a:ext>
            </a:extLst>
          </p:cNvPr>
          <p:cNvSpPr>
            <a:spLocks noGrp="1"/>
          </p:cNvSpPr>
          <p:nvPr>
            <p:ph type="title"/>
          </p:nvPr>
        </p:nvSpPr>
        <p:spPr/>
        <p:txBody>
          <a:bodyPr/>
          <a:lstStyle/>
          <a:p>
            <a:r>
              <a:rPr lang="cs-CZ" dirty="0"/>
              <a:t>International </a:t>
            </a:r>
            <a:r>
              <a:rPr lang="cs-CZ" dirty="0" err="1"/>
              <a:t>trade</a:t>
            </a:r>
            <a:r>
              <a:rPr lang="cs-CZ" dirty="0"/>
              <a:t> </a:t>
            </a:r>
            <a:r>
              <a:rPr lang="cs-CZ" dirty="0" err="1"/>
              <a:t>law</a:t>
            </a:r>
            <a:r>
              <a:rPr lang="cs-CZ" dirty="0"/>
              <a:t> – „</a:t>
            </a:r>
            <a:r>
              <a:rPr lang="cs-CZ" dirty="0" err="1"/>
              <a:t>alternative</a:t>
            </a:r>
            <a:r>
              <a:rPr lang="cs-CZ" dirty="0"/>
              <a:t>“ </a:t>
            </a:r>
            <a:r>
              <a:rPr lang="cs-CZ" dirty="0" err="1"/>
              <a:t>sources</a:t>
            </a:r>
            <a:r>
              <a:rPr lang="cs-CZ" dirty="0"/>
              <a:t> </a:t>
            </a:r>
            <a:r>
              <a:rPr lang="cs-CZ" dirty="0" err="1"/>
              <a:t>of</a:t>
            </a:r>
            <a:r>
              <a:rPr lang="cs-CZ" dirty="0"/>
              <a:t> </a:t>
            </a:r>
            <a:r>
              <a:rPr lang="cs-CZ" dirty="0" err="1"/>
              <a:t>law</a:t>
            </a:r>
            <a:endParaRPr lang="cs-CZ" dirty="0"/>
          </a:p>
        </p:txBody>
      </p:sp>
      <p:sp>
        <p:nvSpPr>
          <p:cNvPr id="5" name="Zástupný obsah 4">
            <a:extLst>
              <a:ext uri="{FF2B5EF4-FFF2-40B4-BE49-F238E27FC236}">
                <a16:creationId xmlns:a16="http://schemas.microsoft.com/office/drawing/2014/main" id="{8E9F3518-1B20-527C-1F9A-C6D6970A0F13}"/>
              </a:ext>
            </a:extLst>
          </p:cNvPr>
          <p:cNvSpPr>
            <a:spLocks noGrp="1"/>
          </p:cNvSpPr>
          <p:nvPr>
            <p:ph idx="1"/>
          </p:nvPr>
        </p:nvSpPr>
        <p:spPr>
          <a:xfrm>
            <a:off x="720000" y="1914639"/>
            <a:ext cx="10753200" cy="4139998"/>
          </a:xfrm>
        </p:spPr>
        <p:txBody>
          <a:bodyPr/>
          <a:lstStyle/>
          <a:p>
            <a:r>
              <a:rPr lang="cs-CZ" dirty="0" err="1"/>
              <a:t>Why</a:t>
            </a:r>
            <a:r>
              <a:rPr lang="cs-CZ" dirty="0"/>
              <a:t>?</a:t>
            </a:r>
          </a:p>
          <a:p>
            <a:r>
              <a:rPr lang="cs-CZ" i="1" dirty="0"/>
              <a:t>Lex </a:t>
            </a:r>
            <a:r>
              <a:rPr lang="cs-CZ" i="1" dirty="0" err="1"/>
              <a:t>mercatoria</a:t>
            </a:r>
            <a:endParaRPr lang="cs-CZ" i="1" dirty="0"/>
          </a:p>
          <a:p>
            <a:r>
              <a:rPr lang="cs-CZ" dirty="0"/>
              <a:t>… non-</a:t>
            </a:r>
            <a:r>
              <a:rPr lang="cs-CZ" dirty="0" err="1"/>
              <a:t>state</a:t>
            </a:r>
            <a:r>
              <a:rPr lang="cs-CZ" dirty="0"/>
              <a:t> </a:t>
            </a:r>
            <a:r>
              <a:rPr lang="cs-CZ" dirty="0" err="1"/>
              <a:t>law</a:t>
            </a:r>
            <a:r>
              <a:rPr lang="cs-CZ" dirty="0"/>
              <a:t>, </a:t>
            </a:r>
            <a:r>
              <a:rPr lang="cs-CZ" i="1" dirty="0"/>
              <a:t>soft </a:t>
            </a:r>
            <a:r>
              <a:rPr lang="cs-CZ" i="1" dirty="0" err="1"/>
              <a:t>law</a:t>
            </a:r>
            <a:r>
              <a:rPr lang="cs-CZ" dirty="0"/>
              <a:t>, </a:t>
            </a:r>
            <a:r>
              <a:rPr lang="cs-CZ" dirty="0" err="1"/>
              <a:t>unwritten</a:t>
            </a:r>
            <a:r>
              <a:rPr lang="cs-CZ" dirty="0"/>
              <a:t> </a:t>
            </a:r>
            <a:r>
              <a:rPr lang="cs-CZ" dirty="0" err="1"/>
              <a:t>law</a:t>
            </a:r>
            <a:r>
              <a:rPr lang="cs-CZ" dirty="0"/>
              <a:t>, </a:t>
            </a:r>
            <a:r>
              <a:rPr lang="cs-CZ" dirty="0" err="1"/>
              <a:t>etc</a:t>
            </a:r>
            <a:r>
              <a:rPr lang="cs-CZ" dirty="0"/>
              <a:t>.</a:t>
            </a:r>
          </a:p>
          <a:p>
            <a:r>
              <a:rPr lang="cs-CZ" dirty="0"/>
              <a:t>International </a:t>
            </a:r>
            <a:r>
              <a:rPr lang="cs-CZ" dirty="0" err="1"/>
              <a:t>usages</a:t>
            </a:r>
            <a:r>
              <a:rPr lang="cs-CZ" dirty="0"/>
              <a:t>, </a:t>
            </a:r>
            <a:r>
              <a:rPr lang="cs-CZ" dirty="0" err="1"/>
              <a:t>international</a:t>
            </a:r>
            <a:r>
              <a:rPr lang="cs-CZ" dirty="0"/>
              <a:t> </a:t>
            </a:r>
            <a:r>
              <a:rPr lang="cs-CZ" dirty="0" err="1"/>
              <a:t>commercial</a:t>
            </a:r>
            <a:r>
              <a:rPr lang="cs-CZ" dirty="0"/>
              <a:t> </a:t>
            </a:r>
            <a:r>
              <a:rPr lang="cs-CZ" dirty="0" err="1"/>
              <a:t>terms</a:t>
            </a:r>
            <a:r>
              <a:rPr lang="cs-CZ" dirty="0"/>
              <a:t>, INCOTERMS, FIDIC, </a:t>
            </a:r>
          </a:p>
        </p:txBody>
      </p:sp>
    </p:spTree>
    <p:extLst>
      <p:ext uri="{BB962C8B-B14F-4D97-AF65-F5344CB8AC3E}">
        <p14:creationId xmlns:p14="http://schemas.microsoft.com/office/powerpoint/2010/main" val="3975855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PIL - </a:t>
            </a:r>
            <a:r>
              <a:rPr lang="cs-CZ" dirty="0" err="1"/>
              <a:t>methods</a:t>
            </a:r>
            <a:endParaRPr lang="en-US" dirty="0"/>
          </a:p>
        </p:txBody>
      </p:sp>
      <p:sp>
        <p:nvSpPr>
          <p:cNvPr id="3" name="Zástupný symbol pro obsah 2"/>
          <p:cNvSpPr>
            <a:spLocks noGrp="1"/>
          </p:cNvSpPr>
          <p:nvPr>
            <p:ph idx="1"/>
          </p:nvPr>
        </p:nvSpPr>
        <p:spPr/>
        <p:txBody>
          <a:bodyPr/>
          <a:lstStyle/>
          <a:p>
            <a:pPr marL="457200" indent="-457200">
              <a:buFont typeface="+mj-lt"/>
              <a:buAutoNum type="arabicPeriod"/>
            </a:pPr>
            <a:r>
              <a:rPr lang="cs-CZ" sz="2200" dirty="0" err="1"/>
              <a:t>Conflict</a:t>
            </a:r>
            <a:r>
              <a:rPr lang="cs-CZ" sz="2200" dirty="0"/>
              <a:t> </a:t>
            </a:r>
            <a:r>
              <a:rPr lang="cs-CZ" sz="2200" dirty="0" err="1"/>
              <a:t>of</a:t>
            </a:r>
            <a:r>
              <a:rPr lang="cs-CZ" sz="2200" dirty="0"/>
              <a:t> </a:t>
            </a:r>
            <a:r>
              <a:rPr lang="cs-CZ" sz="2200" dirty="0" err="1"/>
              <a:t>law</a:t>
            </a:r>
            <a:r>
              <a:rPr lang="cs-CZ" sz="2200" dirty="0"/>
              <a:t> </a:t>
            </a:r>
            <a:r>
              <a:rPr lang="cs-CZ" sz="2200" dirty="0" err="1"/>
              <a:t>method</a:t>
            </a:r>
            <a:r>
              <a:rPr lang="cs-CZ" sz="2200" dirty="0"/>
              <a:t> and </a:t>
            </a:r>
            <a:r>
              <a:rPr lang="cs-CZ" sz="2200" dirty="0" err="1"/>
              <a:t>norms</a:t>
            </a:r>
            <a:endParaRPr lang="cs-CZ" sz="2200" dirty="0"/>
          </a:p>
          <a:p>
            <a:pPr marL="857250" lvl="1" indent="-457200">
              <a:buFont typeface="Wingdings" pitchFamily="2" charset="2"/>
              <a:buChar char="Ø"/>
            </a:pPr>
            <a:r>
              <a:rPr lang="cs-CZ" sz="2200" dirty="0" err="1"/>
              <a:t>Resolves</a:t>
            </a:r>
            <a:r>
              <a:rPr lang="cs-CZ" sz="2200" dirty="0"/>
              <a:t> „</a:t>
            </a:r>
            <a:r>
              <a:rPr lang="cs-CZ" sz="2200" dirty="0" err="1"/>
              <a:t>conflict</a:t>
            </a:r>
            <a:r>
              <a:rPr lang="cs-CZ" sz="2200" dirty="0"/>
              <a:t>“ </a:t>
            </a:r>
            <a:r>
              <a:rPr lang="cs-CZ" sz="2200" dirty="0" err="1"/>
              <a:t>between</a:t>
            </a:r>
            <a:r>
              <a:rPr lang="cs-CZ" sz="2200" dirty="0"/>
              <a:t> </a:t>
            </a:r>
            <a:r>
              <a:rPr lang="cs-CZ" sz="2200" dirty="0" err="1"/>
              <a:t>two</a:t>
            </a:r>
            <a:r>
              <a:rPr lang="cs-CZ" sz="2200" dirty="0"/>
              <a:t> </a:t>
            </a:r>
            <a:r>
              <a:rPr lang="cs-CZ" sz="2200" dirty="0" err="1"/>
              <a:t>or</a:t>
            </a:r>
            <a:r>
              <a:rPr lang="cs-CZ" sz="2200" dirty="0"/>
              <a:t> more </a:t>
            </a:r>
            <a:r>
              <a:rPr lang="cs-CZ" sz="2200" dirty="0" err="1"/>
              <a:t>laws</a:t>
            </a:r>
            <a:r>
              <a:rPr lang="cs-CZ" sz="2200" dirty="0"/>
              <a:t> </a:t>
            </a:r>
            <a:r>
              <a:rPr lang="cs-CZ" sz="2200" dirty="0" err="1"/>
              <a:t>applicable</a:t>
            </a:r>
            <a:endParaRPr lang="cs-CZ" sz="2200" dirty="0"/>
          </a:p>
          <a:p>
            <a:pPr marL="857250" lvl="1" indent="-457200">
              <a:buFont typeface="Wingdings" pitchFamily="2" charset="2"/>
              <a:buChar char="Ø"/>
            </a:pPr>
            <a:r>
              <a:rPr lang="cs-CZ" sz="2200" dirty="0" err="1"/>
              <a:t>Older</a:t>
            </a:r>
            <a:r>
              <a:rPr lang="cs-CZ" sz="2200" dirty="0"/>
              <a:t> and </a:t>
            </a:r>
            <a:r>
              <a:rPr lang="cs-CZ" sz="2200" dirty="0" err="1"/>
              <a:t>general</a:t>
            </a:r>
            <a:r>
              <a:rPr lang="cs-CZ" sz="2200" dirty="0"/>
              <a:t> type </a:t>
            </a:r>
            <a:r>
              <a:rPr lang="cs-CZ" sz="2200" dirty="0" err="1"/>
              <a:t>of</a:t>
            </a:r>
            <a:r>
              <a:rPr lang="cs-CZ" sz="2200" dirty="0"/>
              <a:t> </a:t>
            </a:r>
            <a:r>
              <a:rPr lang="cs-CZ" sz="2200" dirty="0" err="1"/>
              <a:t>rules</a:t>
            </a:r>
            <a:endParaRPr lang="cs-CZ" sz="2200" dirty="0"/>
          </a:p>
          <a:p>
            <a:pPr marL="857250" lvl="1" indent="-457200">
              <a:buFont typeface="Wingdings" pitchFamily="2" charset="2"/>
              <a:buChar char="Ø"/>
            </a:pPr>
            <a:r>
              <a:rPr lang="cs-CZ" sz="2200" dirty="0" err="1"/>
              <a:t>Does</a:t>
            </a:r>
            <a:r>
              <a:rPr lang="cs-CZ" sz="2200" dirty="0"/>
              <a:t> not </a:t>
            </a:r>
            <a:r>
              <a:rPr lang="cs-CZ" sz="2200" dirty="0" err="1"/>
              <a:t>directly</a:t>
            </a:r>
            <a:r>
              <a:rPr lang="cs-CZ" sz="2200" dirty="0"/>
              <a:t> </a:t>
            </a:r>
            <a:r>
              <a:rPr lang="cs-CZ" sz="2200" dirty="0" err="1"/>
              <a:t>regulate</a:t>
            </a:r>
            <a:r>
              <a:rPr lang="cs-CZ" sz="2200" dirty="0"/>
              <a:t> </a:t>
            </a:r>
            <a:r>
              <a:rPr lang="cs-CZ" sz="2200" dirty="0" err="1"/>
              <a:t>rights</a:t>
            </a:r>
            <a:r>
              <a:rPr lang="cs-CZ" sz="2200" dirty="0"/>
              <a:t> and </a:t>
            </a:r>
            <a:r>
              <a:rPr lang="cs-CZ" sz="2200" dirty="0" err="1"/>
              <a:t>obligations</a:t>
            </a:r>
            <a:endParaRPr lang="cs-CZ" sz="2200" dirty="0"/>
          </a:p>
          <a:p>
            <a:pPr marL="857250" lvl="1" indent="-457200">
              <a:buFont typeface="Wingdings" pitchFamily="2" charset="2"/>
              <a:buChar char="Ø"/>
            </a:pPr>
            <a:r>
              <a:rPr lang="cs-CZ" sz="2200" dirty="0" err="1"/>
              <a:t>Hague</a:t>
            </a:r>
            <a:r>
              <a:rPr lang="cs-CZ" sz="2200" dirty="0"/>
              <a:t> </a:t>
            </a:r>
            <a:r>
              <a:rPr lang="cs-CZ" sz="2200" dirty="0" err="1"/>
              <a:t>Conference</a:t>
            </a:r>
            <a:r>
              <a:rPr lang="cs-CZ" sz="2200" dirty="0"/>
              <a:t> on PIL</a:t>
            </a:r>
          </a:p>
          <a:p>
            <a:pPr marL="457200" indent="-457200">
              <a:buFont typeface="+mj-lt"/>
              <a:buAutoNum type="arabicPeriod"/>
            </a:pPr>
            <a:r>
              <a:rPr lang="cs-CZ" sz="2200" dirty="0"/>
              <a:t>Direct (</a:t>
            </a:r>
            <a:r>
              <a:rPr lang="cs-CZ" sz="2200" dirty="0" err="1"/>
              <a:t>substantive</a:t>
            </a:r>
            <a:r>
              <a:rPr lang="cs-CZ" sz="2200" dirty="0"/>
              <a:t>) </a:t>
            </a:r>
            <a:r>
              <a:rPr lang="cs-CZ" sz="2200" dirty="0" err="1"/>
              <a:t>norms</a:t>
            </a:r>
            <a:endParaRPr lang="cs-CZ" sz="2200" dirty="0"/>
          </a:p>
          <a:p>
            <a:pPr lvl="1">
              <a:buFont typeface="Wingdings" pitchFamily="2" charset="2"/>
              <a:buChar char="Ø"/>
            </a:pPr>
            <a:r>
              <a:rPr lang="cs-CZ" sz="2200" dirty="0" err="1"/>
              <a:t>Younger</a:t>
            </a:r>
            <a:r>
              <a:rPr lang="cs-CZ" sz="2200" dirty="0"/>
              <a:t> and </a:t>
            </a:r>
            <a:r>
              <a:rPr lang="cs-CZ" sz="2200" dirty="0" err="1"/>
              <a:t>special</a:t>
            </a:r>
            <a:r>
              <a:rPr lang="cs-CZ" sz="2200" dirty="0"/>
              <a:t> type </a:t>
            </a:r>
            <a:r>
              <a:rPr lang="cs-CZ" sz="2200" dirty="0" err="1"/>
              <a:t>of</a:t>
            </a:r>
            <a:r>
              <a:rPr lang="cs-CZ" sz="2200" dirty="0"/>
              <a:t> </a:t>
            </a:r>
            <a:r>
              <a:rPr lang="cs-CZ" sz="2200" dirty="0" err="1"/>
              <a:t>rules</a:t>
            </a:r>
            <a:endParaRPr lang="cs-CZ" sz="2200" dirty="0"/>
          </a:p>
          <a:p>
            <a:pPr lvl="1">
              <a:buFont typeface="Wingdings" pitchFamily="2" charset="2"/>
              <a:buChar char="Ø"/>
            </a:pPr>
            <a:r>
              <a:rPr lang="cs-CZ" sz="2200" dirty="0" err="1"/>
              <a:t>Directly</a:t>
            </a:r>
            <a:r>
              <a:rPr lang="cs-CZ" sz="2200" dirty="0"/>
              <a:t> </a:t>
            </a:r>
            <a:r>
              <a:rPr lang="cs-CZ" sz="2200" dirty="0" err="1"/>
              <a:t>regulate</a:t>
            </a:r>
            <a:r>
              <a:rPr lang="cs-CZ" sz="2200" dirty="0"/>
              <a:t> </a:t>
            </a:r>
            <a:r>
              <a:rPr lang="cs-CZ" sz="2200" dirty="0" err="1"/>
              <a:t>rights</a:t>
            </a:r>
            <a:r>
              <a:rPr lang="cs-CZ" sz="2200" dirty="0"/>
              <a:t> and </a:t>
            </a:r>
            <a:r>
              <a:rPr lang="cs-CZ" sz="2200" dirty="0" err="1"/>
              <a:t>obligations</a:t>
            </a:r>
            <a:endParaRPr lang="cs-CZ" sz="2200" dirty="0"/>
          </a:p>
          <a:p>
            <a:pPr lvl="1">
              <a:buFont typeface="Wingdings" pitchFamily="2" charset="2"/>
              <a:buChar char="Ø"/>
            </a:pPr>
            <a:r>
              <a:rPr lang="cs-CZ" sz="2200" dirty="0" err="1"/>
              <a:t>Unification</a:t>
            </a:r>
            <a:r>
              <a:rPr lang="cs-CZ" sz="2200" dirty="0"/>
              <a:t> </a:t>
            </a:r>
            <a:r>
              <a:rPr lang="cs-CZ" sz="2200" dirty="0" err="1"/>
              <a:t>of</a:t>
            </a:r>
            <a:r>
              <a:rPr lang="cs-CZ" sz="2200" dirty="0"/>
              <a:t> </a:t>
            </a:r>
            <a:r>
              <a:rPr lang="cs-CZ" sz="2200" dirty="0" err="1"/>
              <a:t>law</a:t>
            </a:r>
            <a:r>
              <a:rPr lang="cs-CZ" sz="2200" dirty="0"/>
              <a:t>, </a:t>
            </a:r>
            <a:r>
              <a:rPr lang="cs-CZ" sz="2200" dirty="0" err="1"/>
              <a:t>esp</a:t>
            </a:r>
            <a:r>
              <a:rPr lang="cs-CZ" sz="2200" dirty="0"/>
              <a:t>. in </a:t>
            </a:r>
            <a:r>
              <a:rPr lang="cs-CZ" sz="2200" dirty="0" err="1"/>
              <a:t>commercial</a:t>
            </a:r>
            <a:r>
              <a:rPr lang="cs-CZ" sz="2200" dirty="0"/>
              <a:t> </a:t>
            </a:r>
            <a:r>
              <a:rPr lang="cs-CZ" sz="2200" dirty="0" err="1"/>
              <a:t>law</a:t>
            </a:r>
            <a:r>
              <a:rPr lang="cs-CZ" sz="2200" dirty="0"/>
              <a:t> and </a:t>
            </a:r>
            <a:r>
              <a:rPr lang="cs-CZ" sz="2200" dirty="0" err="1"/>
              <a:t>transportation</a:t>
            </a:r>
            <a:r>
              <a:rPr lang="cs-CZ" sz="2200" dirty="0"/>
              <a:t> </a:t>
            </a:r>
            <a:r>
              <a:rPr lang="cs-CZ" sz="2200" dirty="0" err="1"/>
              <a:t>law</a:t>
            </a:r>
            <a:endParaRPr lang="cs-CZ" sz="2200" dirty="0"/>
          </a:p>
          <a:p>
            <a:pPr lvl="1">
              <a:buFont typeface="Wingdings" pitchFamily="2" charset="2"/>
              <a:buChar char="Ø"/>
            </a:pPr>
            <a:r>
              <a:rPr lang="cs-CZ" sz="2200" dirty="0" err="1"/>
              <a:t>UNCITRAL</a:t>
            </a:r>
            <a:r>
              <a:rPr lang="cs-CZ" sz="2200" dirty="0"/>
              <a:t>, </a:t>
            </a:r>
            <a:r>
              <a:rPr lang="cs-CZ" sz="2200" dirty="0" err="1"/>
              <a:t>UNIDROIT</a:t>
            </a:r>
            <a:endParaRPr lang="cs-CZ" sz="2200" dirty="0"/>
          </a:p>
          <a:p>
            <a:pPr marL="457200" indent="-457200">
              <a:buFont typeface="+mj-lt"/>
              <a:buAutoNum type="arabicPeriod"/>
            </a:pPr>
            <a:endParaRPr lang="cs-CZ" sz="2200" dirty="0"/>
          </a:p>
          <a:p>
            <a:pPr marL="457200" indent="-457200">
              <a:buFont typeface="+mj-lt"/>
              <a:buAutoNum type="arabicPeriod"/>
            </a:pPr>
            <a:endParaRPr lang="en-US" sz="2200"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21</a:t>
            </a:fld>
            <a:endParaRPr lang="cs-CZ"/>
          </a:p>
        </p:txBody>
      </p:sp>
    </p:spTree>
    <p:extLst>
      <p:ext uri="{BB962C8B-B14F-4D97-AF65-F5344CB8AC3E}">
        <p14:creationId xmlns:p14="http://schemas.microsoft.com/office/powerpoint/2010/main" val="178121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PIL - </a:t>
            </a:r>
            <a:r>
              <a:rPr lang="cs-CZ" dirty="0" err="1"/>
              <a:t>methods</a:t>
            </a:r>
            <a:endParaRPr lang="en-US" dirty="0"/>
          </a:p>
        </p:txBody>
      </p:sp>
      <p:sp>
        <p:nvSpPr>
          <p:cNvPr id="3" name="Zástupný symbol pro obsah 2"/>
          <p:cNvSpPr>
            <a:spLocks noGrp="1"/>
          </p:cNvSpPr>
          <p:nvPr>
            <p:ph idx="1"/>
          </p:nvPr>
        </p:nvSpPr>
        <p:spPr/>
        <p:txBody>
          <a:bodyPr/>
          <a:lstStyle/>
          <a:p>
            <a:r>
              <a:rPr lang="cs-CZ" i="1" dirty="0"/>
              <a:t>… </a:t>
            </a:r>
            <a:r>
              <a:rPr lang="en-US" i="1" dirty="0"/>
              <a:t>a contract for the sale of goods shall be governed by the law of the country where the seller has his habitual residence</a:t>
            </a:r>
            <a:r>
              <a:rPr lang="cs-CZ" i="1" dirty="0"/>
              <a:t>.</a:t>
            </a:r>
          </a:p>
          <a:p>
            <a:endParaRPr lang="cs-CZ" i="1" dirty="0"/>
          </a:p>
          <a:p>
            <a:r>
              <a:rPr lang="en-US" i="1" dirty="0"/>
              <a:t>The seller must deliver the goods, hand over any documents relating to them and transfer the property in the goods, as required by the contract and this Convention.</a:t>
            </a:r>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22</a:t>
            </a:fld>
            <a:endParaRPr lang="cs-CZ"/>
          </a:p>
        </p:txBody>
      </p:sp>
    </p:spTree>
    <p:extLst>
      <p:ext uri="{BB962C8B-B14F-4D97-AF65-F5344CB8AC3E}">
        <p14:creationId xmlns:p14="http://schemas.microsoft.com/office/powerpoint/2010/main" val="95204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International </a:t>
            </a:r>
            <a:r>
              <a:rPr lang="cs-CZ" dirty="0" err="1"/>
              <a:t>commercial</a:t>
            </a:r>
            <a:r>
              <a:rPr lang="cs-CZ" dirty="0"/>
              <a:t> </a:t>
            </a:r>
            <a:r>
              <a:rPr lang="cs-CZ" dirty="0" err="1"/>
              <a:t>transactions</a:t>
            </a:r>
            <a:endParaRPr lang="en-US" dirty="0"/>
          </a:p>
        </p:txBody>
      </p:sp>
      <p:sp>
        <p:nvSpPr>
          <p:cNvPr id="3" name="Zástupný symbol pro obsah 2"/>
          <p:cNvSpPr>
            <a:spLocks noGrp="1"/>
          </p:cNvSpPr>
          <p:nvPr>
            <p:ph idx="1"/>
          </p:nvPr>
        </p:nvSpPr>
        <p:spPr/>
        <p:txBody>
          <a:bodyPr/>
          <a:lstStyle/>
          <a:p>
            <a:r>
              <a:rPr lang="cs-CZ" dirty="0" err="1"/>
              <a:t>Commercial</a:t>
            </a:r>
            <a:r>
              <a:rPr lang="cs-CZ" dirty="0"/>
              <a:t> </a:t>
            </a:r>
            <a:r>
              <a:rPr lang="cs-CZ" dirty="0" err="1"/>
              <a:t>relationships</a:t>
            </a:r>
            <a:r>
              <a:rPr lang="cs-CZ" dirty="0"/>
              <a:t> </a:t>
            </a:r>
            <a:r>
              <a:rPr lang="cs-CZ" dirty="0" err="1"/>
              <a:t>with</a:t>
            </a:r>
            <a:r>
              <a:rPr lang="cs-CZ" dirty="0"/>
              <a:t> </a:t>
            </a:r>
            <a:r>
              <a:rPr lang="cs-CZ" dirty="0" err="1"/>
              <a:t>international</a:t>
            </a:r>
            <a:r>
              <a:rPr lang="cs-CZ" dirty="0"/>
              <a:t> (</a:t>
            </a:r>
            <a:r>
              <a:rPr lang="cs-CZ" dirty="0" err="1"/>
              <a:t>cross-border</a:t>
            </a:r>
            <a:r>
              <a:rPr lang="cs-CZ" dirty="0"/>
              <a:t>) element</a:t>
            </a:r>
          </a:p>
          <a:p>
            <a:r>
              <a:rPr lang="cs-CZ" dirty="0"/>
              <a:t>International </a:t>
            </a:r>
            <a:r>
              <a:rPr lang="cs-CZ" dirty="0" err="1"/>
              <a:t>multilateral</a:t>
            </a:r>
            <a:r>
              <a:rPr lang="cs-CZ" dirty="0"/>
              <a:t> </a:t>
            </a:r>
            <a:r>
              <a:rPr lang="cs-CZ" dirty="0" err="1"/>
              <a:t>conventions</a:t>
            </a:r>
            <a:endParaRPr lang="cs-CZ" dirty="0"/>
          </a:p>
          <a:p>
            <a:r>
              <a:rPr lang="cs-CZ" dirty="0"/>
              <a:t>International </a:t>
            </a:r>
            <a:r>
              <a:rPr lang="cs-CZ" dirty="0" err="1"/>
              <a:t>organizations</a:t>
            </a:r>
            <a:r>
              <a:rPr lang="cs-CZ" dirty="0"/>
              <a:t> – </a:t>
            </a:r>
            <a:r>
              <a:rPr lang="cs-CZ" dirty="0" err="1"/>
              <a:t>UNCITRAL</a:t>
            </a:r>
            <a:endParaRPr lang="cs-CZ" dirty="0"/>
          </a:p>
          <a:p>
            <a:r>
              <a:rPr lang="cs-CZ" dirty="0" err="1"/>
              <a:t>Unification</a:t>
            </a:r>
            <a:r>
              <a:rPr lang="cs-CZ" dirty="0"/>
              <a:t> </a:t>
            </a:r>
            <a:r>
              <a:rPr lang="cs-CZ" dirty="0" err="1"/>
              <a:t>of</a:t>
            </a:r>
            <a:r>
              <a:rPr lang="cs-CZ" dirty="0"/>
              <a:t> </a:t>
            </a:r>
            <a:r>
              <a:rPr lang="cs-CZ" dirty="0" err="1"/>
              <a:t>law</a:t>
            </a:r>
            <a:r>
              <a:rPr lang="cs-CZ" dirty="0"/>
              <a:t> – </a:t>
            </a:r>
            <a:r>
              <a:rPr lang="cs-CZ" dirty="0" err="1"/>
              <a:t>mainly</a:t>
            </a:r>
            <a:r>
              <a:rPr lang="cs-CZ" dirty="0"/>
              <a:t> </a:t>
            </a:r>
            <a:r>
              <a:rPr lang="cs-CZ" dirty="0" err="1"/>
              <a:t>for</a:t>
            </a:r>
            <a:r>
              <a:rPr lang="cs-CZ" dirty="0"/>
              <a:t> </a:t>
            </a:r>
            <a:r>
              <a:rPr lang="cs-CZ" dirty="0" err="1"/>
              <a:t>contracts</a:t>
            </a:r>
            <a:r>
              <a:rPr lang="cs-CZ" dirty="0"/>
              <a:t> – </a:t>
            </a:r>
            <a:r>
              <a:rPr lang="cs-CZ" b="1" u="sng" dirty="0" err="1"/>
              <a:t>international</a:t>
            </a:r>
            <a:r>
              <a:rPr lang="cs-CZ" b="1" u="sng" dirty="0"/>
              <a:t> sales </a:t>
            </a:r>
            <a:r>
              <a:rPr lang="cs-CZ" b="1" u="sng" dirty="0" err="1"/>
              <a:t>contract</a:t>
            </a:r>
            <a:r>
              <a:rPr lang="cs-CZ" dirty="0"/>
              <a:t>, </a:t>
            </a:r>
            <a:r>
              <a:rPr lang="cs-CZ" dirty="0" err="1"/>
              <a:t>transportation</a:t>
            </a:r>
            <a:r>
              <a:rPr lang="cs-CZ" dirty="0"/>
              <a:t> </a:t>
            </a:r>
            <a:r>
              <a:rPr lang="cs-CZ" dirty="0" err="1"/>
              <a:t>of</a:t>
            </a:r>
            <a:r>
              <a:rPr lang="cs-CZ" dirty="0"/>
              <a:t> </a:t>
            </a:r>
            <a:r>
              <a:rPr lang="cs-CZ" dirty="0" err="1"/>
              <a:t>goods</a:t>
            </a:r>
            <a:endParaRPr lang="cs-CZ" dirty="0"/>
          </a:p>
          <a:p>
            <a:r>
              <a:rPr lang="cs-CZ" dirty="0"/>
              <a:t>Direct </a:t>
            </a:r>
            <a:r>
              <a:rPr lang="cs-CZ" dirty="0" err="1"/>
              <a:t>norms</a:t>
            </a:r>
            <a:endParaRPr lang="cs-CZ" dirty="0"/>
          </a:p>
          <a:p>
            <a:endParaRPr lang="cs-CZ" dirty="0"/>
          </a:p>
          <a:p>
            <a:pPr>
              <a:buFont typeface="Wingdings" pitchFamily="2" charset="2"/>
              <a:buChar char="Ø"/>
            </a:pPr>
            <a:r>
              <a:rPr lang="cs-CZ" b="1" dirty="0" err="1">
                <a:solidFill>
                  <a:srgbClr val="7030A0"/>
                </a:solidFill>
              </a:rPr>
              <a:t>The</a:t>
            </a:r>
            <a:r>
              <a:rPr lang="cs-CZ" b="1" dirty="0">
                <a:solidFill>
                  <a:srgbClr val="7030A0"/>
                </a:solidFill>
              </a:rPr>
              <a:t> UN </a:t>
            </a:r>
            <a:r>
              <a:rPr lang="cs-CZ" b="1" dirty="0" err="1">
                <a:solidFill>
                  <a:srgbClr val="7030A0"/>
                </a:solidFill>
              </a:rPr>
              <a:t>Convention</a:t>
            </a:r>
            <a:r>
              <a:rPr lang="cs-CZ" b="1" dirty="0">
                <a:solidFill>
                  <a:srgbClr val="7030A0"/>
                </a:solidFill>
              </a:rPr>
              <a:t> on </a:t>
            </a:r>
            <a:r>
              <a:rPr lang="cs-CZ" b="1" dirty="0" err="1">
                <a:solidFill>
                  <a:srgbClr val="7030A0"/>
                </a:solidFill>
              </a:rPr>
              <a:t>Contracts</a:t>
            </a:r>
            <a:r>
              <a:rPr lang="cs-CZ" b="1" dirty="0">
                <a:solidFill>
                  <a:srgbClr val="7030A0"/>
                </a:solidFill>
              </a:rPr>
              <a:t> </a:t>
            </a:r>
            <a:r>
              <a:rPr lang="cs-CZ" b="1" dirty="0" err="1">
                <a:solidFill>
                  <a:srgbClr val="7030A0"/>
                </a:solidFill>
              </a:rPr>
              <a:t>for</a:t>
            </a:r>
            <a:r>
              <a:rPr lang="cs-CZ" b="1" dirty="0">
                <a:solidFill>
                  <a:srgbClr val="7030A0"/>
                </a:solidFill>
              </a:rPr>
              <a:t> International </a:t>
            </a:r>
            <a:r>
              <a:rPr lang="cs-CZ" b="1" dirty="0" err="1">
                <a:solidFill>
                  <a:srgbClr val="7030A0"/>
                </a:solidFill>
              </a:rPr>
              <a:t>Sale</a:t>
            </a:r>
            <a:r>
              <a:rPr lang="cs-CZ" b="1" dirty="0">
                <a:solidFill>
                  <a:srgbClr val="7030A0"/>
                </a:solidFill>
              </a:rPr>
              <a:t> </a:t>
            </a:r>
            <a:r>
              <a:rPr lang="cs-CZ" b="1" dirty="0" err="1">
                <a:solidFill>
                  <a:srgbClr val="7030A0"/>
                </a:solidFill>
              </a:rPr>
              <a:t>of</a:t>
            </a:r>
            <a:r>
              <a:rPr lang="cs-CZ" b="1" dirty="0">
                <a:solidFill>
                  <a:srgbClr val="7030A0"/>
                </a:solidFill>
              </a:rPr>
              <a:t> </a:t>
            </a:r>
            <a:r>
              <a:rPr lang="cs-CZ" b="1" dirty="0" err="1">
                <a:solidFill>
                  <a:srgbClr val="7030A0"/>
                </a:solidFill>
              </a:rPr>
              <a:t>Goods</a:t>
            </a:r>
            <a:r>
              <a:rPr lang="cs-CZ" b="1" dirty="0">
                <a:solidFill>
                  <a:srgbClr val="7030A0"/>
                </a:solidFill>
              </a:rPr>
              <a:t> </a:t>
            </a:r>
            <a:r>
              <a:rPr lang="cs-CZ" dirty="0"/>
              <a:t>(</a:t>
            </a:r>
            <a:r>
              <a:rPr lang="cs-CZ" dirty="0" err="1"/>
              <a:t>CISG</a:t>
            </a:r>
            <a:r>
              <a:rPr lang="cs-CZ" dirty="0"/>
              <a:t>)</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23</a:t>
            </a:fld>
            <a:endParaRPr lang="cs-CZ"/>
          </a:p>
        </p:txBody>
      </p:sp>
    </p:spTree>
    <p:extLst>
      <p:ext uri="{BB962C8B-B14F-4D97-AF65-F5344CB8AC3E}">
        <p14:creationId xmlns:p14="http://schemas.microsoft.com/office/powerpoint/2010/main" val="704669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CISG</a:t>
            </a:r>
            <a:r>
              <a:rPr lang="cs-CZ" dirty="0"/>
              <a:t> - </a:t>
            </a:r>
            <a:r>
              <a:rPr lang="cs-CZ" dirty="0" err="1"/>
              <a:t>introduction</a:t>
            </a:r>
            <a:endParaRPr lang="en-US" dirty="0"/>
          </a:p>
        </p:txBody>
      </p:sp>
      <p:sp>
        <p:nvSpPr>
          <p:cNvPr id="3" name="Zástupný symbol pro obsah 2"/>
          <p:cNvSpPr>
            <a:spLocks noGrp="1"/>
          </p:cNvSpPr>
          <p:nvPr>
            <p:ph idx="1"/>
          </p:nvPr>
        </p:nvSpPr>
        <p:spPr/>
        <p:txBody>
          <a:bodyPr/>
          <a:lstStyle/>
          <a:p>
            <a:r>
              <a:rPr lang="cs-CZ" dirty="0"/>
              <a:t>International </a:t>
            </a:r>
            <a:r>
              <a:rPr lang="cs-CZ" dirty="0" err="1"/>
              <a:t>convention</a:t>
            </a:r>
            <a:r>
              <a:rPr lang="cs-CZ" dirty="0"/>
              <a:t> -</a:t>
            </a:r>
            <a:r>
              <a:rPr lang="en-US" dirty="0"/>
              <a:t>&gt;</a:t>
            </a:r>
            <a:r>
              <a:rPr lang="cs-CZ" dirty="0"/>
              <a:t> </a:t>
            </a:r>
            <a:r>
              <a:rPr lang="cs-CZ" dirty="0" err="1"/>
              <a:t>directly</a:t>
            </a:r>
            <a:r>
              <a:rPr lang="cs-CZ" dirty="0"/>
              <a:t> </a:t>
            </a:r>
            <a:r>
              <a:rPr lang="cs-CZ" dirty="0" err="1"/>
              <a:t>applicable</a:t>
            </a:r>
            <a:endParaRPr lang="cs-CZ" dirty="0"/>
          </a:p>
          <a:p>
            <a:r>
              <a:rPr lang="cs-CZ" dirty="0" err="1"/>
              <a:t>Unification</a:t>
            </a:r>
            <a:r>
              <a:rPr lang="cs-CZ" dirty="0"/>
              <a:t> </a:t>
            </a:r>
            <a:r>
              <a:rPr lang="cs-CZ" dirty="0" err="1"/>
              <a:t>of</a:t>
            </a:r>
            <a:r>
              <a:rPr lang="cs-CZ" dirty="0"/>
              <a:t> </a:t>
            </a:r>
            <a:r>
              <a:rPr lang="cs-CZ" dirty="0" err="1"/>
              <a:t>rules</a:t>
            </a:r>
            <a:r>
              <a:rPr lang="cs-CZ" dirty="0"/>
              <a:t> on </a:t>
            </a:r>
            <a:r>
              <a:rPr lang="cs-CZ" dirty="0" err="1"/>
              <a:t>contracts</a:t>
            </a:r>
            <a:r>
              <a:rPr lang="cs-CZ" dirty="0"/>
              <a:t> </a:t>
            </a:r>
            <a:r>
              <a:rPr lang="cs-CZ" dirty="0" err="1"/>
              <a:t>for</a:t>
            </a:r>
            <a:r>
              <a:rPr lang="cs-CZ" dirty="0"/>
              <a:t> </a:t>
            </a:r>
            <a:r>
              <a:rPr lang="cs-CZ" dirty="0" err="1"/>
              <a:t>international</a:t>
            </a:r>
            <a:r>
              <a:rPr lang="cs-CZ" dirty="0"/>
              <a:t> </a:t>
            </a:r>
            <a:r>
              <a:rPr lang="cs-CZ" dirty="0" err="1"/>
              <a:t>sale</a:t>
            </a:r>
            <a:r>
              <a:rPr lang="cs-CZ" dirty="0"/>
              <a:t> </a:t>
            </a:r>
            <a:r>
              <a:rPr lang="cs-CZ" dirty="0" err="1"/>
              <a:t>of</a:t>
            </a:r>
            <a:r>
              <a:rPr lang="cs-CZ" dirty="0"/>
              <a:t> </a:t>
            </a:r>
            <a:r>
              <a:rPr lang="cs-CZ" dirty="0" err="1"/>
              <a:t>goods</a:t>
            </a:r>
            <a:r>
              <a:rPr lang="cs-CZ" dirty="0"/>
              <a:t> </a:t>
            </a:r>
          </a:p>
          <a:p>
            <a:r>
              <a:rPr lang="cs-CZ" dirty="0" err="1"/>
              <a:t>UNCITRAL</a:t>
            </a:r>
            <a:r>
              <a:rPr lang="cs-CZ" dirty="0"/>
              <a:t> (</a:t>
            </a:r>
            <a:r>
              <a:rPr lang="cs-CZ" dirty="0" err="1"/>
              <a:t>depository</a:t>
            </a:r>
            <a:r>
              <a:rPr lang="cs-CZ" dirty="0"/>
              <a:t>, status – list </a:t>
            </a:r>
            <a:r>
              <a:rPr lang="cs-CZ" dirty="0" err="1"/>
              <a:t>of</a:t>
            </a:r>
            <a:r>
              <a:rPr lang="cs-CZ" dirty="0"/>
              <a:t> </a:t>
            </a:r>
            <a:r>
              <a:rPr lang="cs-CZ" dirty="0" err="1"/>
              <a:t>member</a:t>
            </a:r>
            <a:r>
              <a:rPr lang="cs-CZ" dirty="0"/>
              <a:t> </a:t>
            </a:r>
            <a:r>
              <a:rPr lang="cs-CZ" dirty="0" err="1"/>
              <a:t>states</a:t>
            </a:r>
            <a:r>
              <a:rPr lang="cs-CZ" dirty="0"/>
              <a:t> and </a:t>
            </a:r>
            <a:r>
              <a:rPr lang="cs-CZ" dirty="0" err="1"/>
              <a:t>their</a:t>
            </a:r>
            <a:r>
              <a:rPr lang="cs-CZ" dirty="0"/>
              <a:t> </a:t>
            </a:r>
            <a:r>
              <a:rPr lang="cs-CZ" dirty="0" err="1"/>
              <a:t>reservations</a:t>
            </a:r>
            <a:r>
              <a:rPr lang="cs-CZ" dirty="0"/>
              <a:t>)</a:t>
            </a:r>
          </a:p>
          <a:p>
            <a:r>
              <a:rPr lang="cs-CZ" dirty="0" err="1"/>
              <a:t>1980‘s</a:t>
            </a:r>
            <a:endParaRPr lang="cs-CZ" dirty="0"/>
          </a:p>
          <a:p>
            <a:endParaRPr lang="cs-CZ" dirty="0"/>
          </a:p>
          <a:p>
            <a:pPr>
              <a:buFont typeface="Wingdings" pitchFamily="2" charset="2"/>
              <a:buChar char="Ø"/>
            </a:pPr>
            <a:r>
              <a:rPr lang="cs-CZ" b="1" dirty="0">
                <a:solidFill>
                  <a:srgbClr val="7030A0"/>
                </a:solidFill>
              </a:rPr>
              <a:t>Test </a:t>
            </a:r>
            <a:r>
              <a:rPr lang="cs-CZ" b="1" dirty="0" err="1">
                <a:solidFill>
                  <a:srgbClr val="7030A0"/>
                </a:solidFill>
              </a:rPr>
              <a:t>of</a:t>
            </a:r>
            <a:r>
              <a:rPr lang="cs-CZ" b="1" dirty="0">
                <a:solidFill>
                  <a:srgbClr val="7030A0"/>
                </a:solidFill>
              </a:rPr>
              <a:t> </a:t>
            </a:r>
            <a:r>
              <a:rPr lang="cs-CZ" b="1" dirty="0" err="1">
                <a:solidFill>
                  <a:srgbClr val="7030A0"/>
                </a:solidFill>
              </a:rPr>
              <a:t>applicability</a:t>
            </a:r>
            <a:endParaRPr lang="en-US" b="1" dirty="0">
              <a:solidFill>
                <a:srgbClr val="7030A0"/>
              </a:solidFill>
            </a:endParaRPr>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24</a:t>
            </a:fld>
            <a:endParaRPr lang="cs-CZ"/>
          </a:p>
        </p:txBody>
      </p:sp>
    </p:spTree>
    <p:extLst>
      <p:ext uri="{BB962C8B-B14F-4D97-AF65-F5344CB8AC3E}">
        <p14:creationId xmlns:p14="http://schemas.microsoft.com/office/powerpoint/2010/main" val="1530015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CISG</a:t>
            </a:r>
            <a:r>
              <a:rPr lang="cs-CZ" dirty="0"/>
              <a:t> – test </a:t>
            </a:r>
            <a:r>
              <a:rPr lang="cs-CZ" dirty="0" err="1"/>
              <a:t>of</a:t>
            </a:r>
            <a:r>
              <a:rPr lang="cs-CZ" dirty="0"/>
              <a:t> </a:t>
            </a:r>
            <a:r>
              <a:rPr lang="cs-CZ" dirty="0" err="1"/>
              <a:t>applicability</a:t>
            </a:r>
            <a:endParaRPr lang="en-US" dirty="0"/>
          </a:p>
        </p:txBody>
      </p:sp>
      <p:sp>
        <p:nvSpPr>
          <p:cNvPr id="3" name="Zástupný symbol pro obsah 2"/>
          <p:cNvSpPr>
            <a:spLocks noGrp="1"/>
          </p:cNvSpPr>
          <p:nvPr>
            <p:ph idx="1"/>
          </p:nvPr>
        </p:nvSpPr>
        <p:spPr/>
        <p:txBody>
          <a:bodyPr/>
          <a:lstStyle/>
          <a:p>
            <a:r>
              <a:rPr lang="cs-CZ" dirty="0">
                <a:solidFill>
                  <a:srgbClr val="FF0000"/>
                </a:solidFill>
              </a:rPr>
              <a:t>International</a:t>
            </a:r>
            <a:r>
              <a:rPr lang="cs-CZ" dirty="0"/>
              <a:t> </a:t>
            </a:r>
            <a:r>
              <a:rPr lang="cs-CZ" dirty="0" err="1">
                <a:solidFill>
                  <a:srgbClr val="00B050"/>
                </a:solidFill>
              </a:rPr>
              <a:t>sale</a:t>
            </a:r>
            <a:r>
              <a:rPr lang="cs-CZ" dirty="0">
                <a:solidFill>
                  <a:srgbClr val="00B050"/>
                </a:solidFill>
              </a:rPr>
              <a:t> </a:t>
            </a:r>
            <a:r>
              <a:rPr lang="cs-CZ" dirty="0" err="1"/>
              <a:t>of</a:t>
            </a:r>
            <a:r>
              <a:rPr lang="cs-CZ" dirty="0"/>
              <a:t> </a:t>
            </a:r>
            <a:r>
              <a:rPr lang="cs-CZ" dirty="0" err="1">
                <a:solidFill>
                  <a:srgbClr val="7030A0"/>
                </a:solidFill>
              </a:rPr>
              <a:t>goods</a:t>
            </a:r>
            <a:endParaRPr lang="cs-CZ" dirty="0">
              <a:solidFill>
                <a:srgbClr val="7030A0"/>
              </a:solidFill>
            </a:endParaRPr>
          </a:p>
          <a:p>
            <a:pPr marL="0" indent="0">
              <a:buNone/>
            </a:pPr>
            <a:endParaRPr lang="cs-CZ" dirty="0"/>
          </a:p>
          <a:p>
            <a:pPr marL="457200" indent="-457200">
              <a:buFont typeface="+mj-lt"/>
              <a:buAutoNum type="arabicPeriod"/>
            </a:pPr>
            <a:r>
              <a:rPr lang="cs-CZ" dirty="0"/>
              <a:t>? -</a:t>
            </a:r>
            <a:r>
              <a:rPr lang="en-US" dirty="0"/>
              <a:t>&gt;</a:t>
            </a:r>
            <a:r>
              <a:rPr lang="cs-CZ" dirty="0"/>
              <a:t> </a:t>
            </a:r>
            <a:r>
              <a:rPr lang="cs-CZ" dirty="0" err="1"/>
              <a:t>contract</a:t>
            </a:r>
            <a:r>
              <a:rPr lang="cs-CZ" dirty="0"/>
              <a:t> on </a:t>
            </a:r>
            <a:r>
              <a:rPr lang="cs-CZ" dirty="0" err="1">
                <a:solidFill>
                  <a:srgbClr val="00B050"/>
                </a:solidFill>
              </a:rPr>
              <a:t>sale</a:t>
            </a:r>
            <a:r>
              <a:rPr lang="cs-CZ" dirty="0">
                <a:solidFill>
                  <a:srgbClr val="00B050"/>
                </a:solidFill>
              </a:rPr>
              <a:t> </a:t>
            </a:r>
            <a:r>
              <a:rPr lang="cs-CZ" dirty="0" err="1"/>
              <a:t>of</a:t>
            </a:r>
            <a:r>
              <a:rPr lang="cs-CZ" dirty="0"/>
              <a:t> </a:t>
            </a:r>
            <a:r>
              <a:rPr lang="cs-CZ" dirty="0" err="1">
                <a:solidFill>
                  <a:srgbClr val="7030A0"/>
                </a:solidFill>
              </a:rPr>
              <a:t>goods</a:t>
            </a:r>
            <a:endParaRPr lang="cs-CZ" dirty="0">
              <a:solidFill>
                <a:srgbClr val="7030A0"/>
              </a:solidFill>
            </a:endParaRPr>
          </a:p>
          <a:p>
            <a:pPr marL="457200" indent="-457200">
              <a:buFont typeface="+mj-lt"/>
              <a:buAutoNum type="arabicPeriod"/>
            </a:pPr>
            <a:r>
              <a:rPr lang="cs-CZ" dirty="0"/>
              <a:t>? -</a:t>
            </a:r>
            <a:r>
              <a:rPr lang="en-US" dirty="0"/>
              <a:t>&gt;</a:t>
            </a:r>
            <a:r>
              <a:rPr lang="cs-CZ" dirty="0"/>
              <a:t> </a:t>
            </a:r>
            <a:r>
              <a:rPr lang="cs-CZ" dirty="0" err="1">
                <a:solidFill>
                  <a:schemeClr val="accent2"/>
                </a:solidFill>
              </a:rPr>
              <a:t>international</a:t>
            </a:r>
            <a:r>
              <a:rPr lang="cs-CZ" dirty="0">
                <a:solidFill>
                  <a:schemeClr val="accent2"/>
                </a:solidFill>
              </a:rPr>
              <a:t> </a:t>
            </a:r>
            <a:r>
              <a:rPr lang="cs-CZ" dirty="0"/>
              <a:t>element</a:t>
            </a:r>
          </a:p>
          <a:p>
            <a:pPr marL="457200" indent="-457200">
              <a:buFont typeface="+mj-lt"/>
              <a:buAutoNum type="arabicPeriod"/>
            </a:pPr>
            <a:r>
              <a:rPr lang="cs-CZ" dirty="0"/>
              <a:t>? -</a:t>
            </a:r>
            <a:r>
              <a:rPr lang="en-US" dirty="0"/>
              <a:t>&gt;</a:t>
            </a:r>
            <a:r>
              <a:rPr lang="cs-CZ" dirty="0"/>
              <a:t> not </a:t>
            </a:r>
            <a:r>
              <a:rPr lang="cs-CZ" dirty="0" err="1"/>
              <a:t>exluded</a:t>
            </a:r>
            <a:endParaRPr lang="cs-CZ" dirty="0"/>
          </a:p>
          <a:p>
            <a:pPr marL="457200" indent="-457200">
              <a:buFont typeface="+mj-lt"/>
              <a:buAutoNum type="arabicPeriod"/>
            </a:pPr>
            <a:r>
              <a:rPr lang="cs-CZ" dirty="0"/>
              <a:t>? -</a:t>
            </a:r>
            <a:r>
              <a:rPr lang="en-US" dirty="0"/>
              <a:t>&gt;</a:t>
            </a:r>
            <a:r>
              <a:rPr lang="cs-CZ" dirty="0"/>
              <a:t> </a:t>
            </a:r>
            <a:r>
              <a:rPr lang="cs-CZ" dirty="0" err="1"/>
              <a:t>entry</a:t>
            </a:r>
            <a:r>
              <a:rPr lang="cs-CZ" dirty="0"/>
              <a:t> </a:t>
            </a:r>
            <a:r>
              <a:rPr lang="cs-CZ" dirty="0" err="1"/>
              <a:t>into</a:t>
            </a:r>
            <a:r>
              <a:rPr lang="cs-CZ" dirty="0"/>
              <a:t> </a:t>
            </a:r>
            <a:r>
              <a:rPr lang="cs-CZ" dirty="0" err="1"/>
              <a:t>force</a:t>
            </a:r>
            <a:r>
              <a:rPr lang="cs-CZ" dirty="0"/>
              <a:t> in </a:t>
            </a:r>
            <a:r>
              <a:rPr lang="cs-CZ" dirty="0" err="1"/>
              <a:t>both</a:t>
            </a:r>
            <a:r>
              <a:rPr lang="cs-CZ" dirty="0"/>
              <a:t> </a:t>
            </a:r>
            <a:r>
              <a:rPr lang="cs-CZ" dirty="0" err="1"/>
              <a:t>of</a:t>
            </a:r>
            <a:r>
              <a:rPr lang="cs-CZ" dirty="0"/>
              <a:t> </a:t>
            </a:r>
            <a:r>
              <a:rPr lang="cs-CZ" dirty="0" err="1"/>
              <a:t>States</a:t>
            </a:r>
            <a:r>
              <a:rPr lang="cs-CZ" dirty="0"/>
              <a:t> in </a:t>
            </a:r>
            <a:r>
              <a:rPr lang="cs-CZ" dirty="0" err="1"/>
              <a:t>question</a:t>
            </a:r>
            <a:endParaRPr lang="cs-CZ" dirty="0"/>
          </a:p>
          <a:p>
            <a:pPr marL="457200" indent="-457200">
              <a:buFont typeface="+mj-lt"/>
              <a:buAutoNum type="arabicPeriod"/>
            </a:pPr>
            <a:r>
              <a:rPr lang="cs-CZ" dirty="0"/>
              <a:t>? -</a:t>
            </a:r>
            <a:r>
              <a:rPr lang="en-US" dirty="0"/>
              <a:t>&gt;</a:t>
            </a:r>
            <a:r>
              <a:rPr lang="cs-CZ" dirty="0"/>
              <a:t> </a:t>
            </a:r>
            <a:r>
              <a:rPr lang="cs-CZ" dirty="0" err="1"/>
              <a:t>reservations</a:t>
            </a:r>
            <a:r>
              <a:rPr lang="cs-CZ" dirty="0"/>
              <a:t> </a:t>
            </a:r>
            <a:r>
              <a:rPr lang="cs-CZ" dirty="0" err="1"/>
              <a:t>of</a:t>
            </a:r>
            <a:r>
              <a:rPr lang="cs-CZ" dirty="0"/>
              <a:t> </a:t>
            </a:r>
            <a:r>
              <a:rPr lang="cs-CZ" dirty="0" err="1"/>
              <a:t>States</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25</a:t>
            </a:fld>
            <a:endParaRPr lang="cs-CZ"/>
          </a:p>
        </p:txBody>
      </p:sp>
    </p:spTree>
    <p:extLst>
      <p:ext uri="{BB962C8B-B14F-4D97-AF65-F5344CB8AC3E}">
        <p14:creationId xmlns:p14="http://schemas.microsoft.com/office/powerpoint/2010/main" val="3833505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solidFill>
                  <a:srgbClr val="00B050"/>
                </a:solidFill>
              </a:rPr>
              <a:t>Sale</a:t>
            </a:r>
            <a:r>
              <a:rPr lang="cs-CZ" dirty="0">
                <a:solidFill>
                  <a:srgbClr val="00B050"/>
                </a:solidFill>
              </a:rPr>
              <a:t> </a:t>
            </a:r>
            <a:r>
              <a:rPr lang="cs-CZ" dirty="0" err="1"/>
              <a:t>of</a:t>
            </a:r>
            <a:r>
              <a:rPr lang="cs-CZ" dirty="0"/>
              <a:t> </a:t>
            </a:r>
            <a:r>
              <a:rPr lang="cs-CZ" dirty="0" err="1"/>
              <a:t>goods</a:t>
            </a:r>
            <a:endParaRPr lang="en-US" dirty="0"/>
          </a:p>
        </p:txBody>
      </p:sp>
      <p:sp>
        <p:nvSpPr>
          <p:cNvPr id="3" name="Zástupný symbol pro obsah 2"/>
          <p:cNvSpPr>
            <a:spLocks noGrp="1"/>
          </p:cNvSpPr>
          <p:nvPr>
            <p:ph idx="1"/>
          </p:nvPr>
        </p:nvSpPr>
        <p:spPr/>
        <p:txBody>
          <a:bodyPr/>
          <a:lstStyle/>
          <a:p>
            <a:r>
              <a:rPr lang="cs-CZ" dirty="0" err="1"/>
              <a:t>Definition</a:t>
            </a:r>
            <a:r>
              <a:rPr lang="cs-CZ" dirty="0"/>
              <a:t> </a:t>
            </a:r>
            <a:r>
              <a:rPr lang="cs-CZ" dirty="0" err="1"/>
              <a:t>of</a:t>
            </a:r>
            <a:r>
              <a:rPr lang="cs-CZ" dirty="0"/>
              <a:t> </a:t>
            </a:r>
            <a:r>
              <a:rPr lang="cs-CZ" dirty="0" err="1"/>
              <a:t>sale</a:t>
            </a:r>
            <a:r>
              <a:rPr lang="cs-CZ" dirty="0"/>
              <a:t> </a:t>
            </a:r>
            <a:r>
              <a:rPr lang="cs-CZ" dirty="0" err="1"/>
              <a:t>of</a:t>
            </a:r>
            <a:r>
              <a:rPr lang="cs-CZ" dirty="0"/>
              <a:t> </a:t>
            </a:r>
            <a:r>
              <a:rPr lang="cs-CZ" dirty="0" err="1"/>
              <a:t>goods</a:t>
            </a:r>
            <a:r>
              <a:rPr lang="cs-CZ" dirty="0"/>
              <a:t>?</a:t>
            </a:r>
          </a:p>
          <a:p>
            <a:r>
              <a:rPr lang="cs-CZ" dirty="0" err="1"/>
              <a:t>Arts</a:t>
            </a:r>
            <a:r>
              <a:rPr lang="cs-CZ" dirty="0"/>
              <a:t>. 30 and 53</a:t>
            </a:r>
          </a:p>
          <a:p>
            <a:pPr>
              <a:buFont typeface="Wingdings" pitchFamily="2" charset="2"/>
              <a:buChar char="Ø"/>
            </a:pPr>
            <a:r>
              <a:rPr lang="en-US" i="1" dirty="0"/>
              <a:t>The seller must deliver the goods, hand over any documents relating to them and transfer the property in the goods, as required by the contract and this Convention.</a:t>
            </a:r>
            <a:endParaRPr lang="cs-CZ" i="1" dirty="0"/>
          </a:p>
          <a:p>
            <a:pPr>
              <a:buFont typeface="Wingdings" pitchFamily="2" charset="2"/>
              <a:buChar char="Ø"/>
            </a:pPr>
            <a:r>
              <a:rPr lang="en-US" i="1" dirty="0"/>
              <a:t>The buyer must pay the price for the goods and take delivery of them as required by the contract and this Convention.</a:t>
            </a:r>
            <a:endParaRPr lang="cs-CZ" i="1"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26</a:t>
            </a:fld>
            <a:endParaRPr lang="cs-CZ"/>
          </a:p>
        </p:txBody>
      </p:sp>
    </p:spTree>
    <p:extLst>
      <p:ext uri="{BB962C8B-B14F-4D97-AF65-F5344CB8AC3E}">
        <p14:creationId xmlns:p14="http://schemas.microsoft.com/office/powerpoint/2010/main" val="3838405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solidFill>
                  <a:srgbClr val="00B050"/>
                </a:solidFill>
              </a:rPr>
              <a:t>Sale</a:t>
            </a:r>
            <a:r>
              <a:rPr lang="cs-CZ" dirty="0">
                <a:solidFill>
                  <a:srgbClr val="00B050"/>
                </a:solidFill>
              </a:rPr>
              <a:t> </a:t>
            </a:r>
            <a:r>
              <a:rPr lang="cs-CZ" dirty="0" err="1"/>
              <a:t>of</a:t>
            </a:r>
            <a:r>
              <a:rPr lang="cs-CZ" dirty="0"/>
              <a:t> </a:t>
            </a:r>
            <a:r>
              <a:rPr lang="cs-CZ" dirty="0" err="1"/>
              <a:t>goods</a:t>
            </a:r>
            <a:endParaRPr lang="en-US" dirty="0"/>
          </a:p>
        </p:txBody>
      </p:sp>
      <p:sp>
        <p:nvSpPr>
          <p:cNvPr id="3" name="Zástupný symbol pro obsah 2"/>
          <p:cNvSpPr>
            <a:spLocks noGrp="1"/>
          </p:cNvSpPr>
          <p:nvPr>
            <p:ph idx="1"/>
          </p:nvPr>
        </p:nvSpPr>
        <p:spPr/>
        <p:txBody>
          <a:bodyPr/>
          <a:lstStyle/>
          <a:p>
            <a:r>
              <a:rPr lang="cs-CZ" dirty="0" err="1"/>
              <a:t>Frame</a:t>
            </a:r>
            <a:r>
              <a:rPr lang="cs-CZ" dirty="0"/>
              <a:t> </a:t>
            </a:r>
            <a:r>
              <a:rPr lang="cs-CZ" dirty="0" err="1"/>
              <a:t>contracts</a:t>
            </a:r>
            <a:r>
              <a:rPr lang="cs-CZ" dirty="0"/>
              <a:t>? </a:t>
            </a:r>
            <a:r>
              <a:rPr lang="cs-CZ" dirty="0" err="1"/>
              <a:t>Large</a:t>
            </a:r>
            <a:r>
              <a:rPr lang="cs-CZ" dirty="0"/>
              <a:t>, long-term </a:t>
            </a:r>
            <a:r>
              <a:rPr lang="cs-CZ" dirty="0" err="1"/>
              <a:t>contracts</a:t>
            </a:r>
            <a:r>
              <a:rPr lang="cs-CZ" dirty="0"/>
              <a:t>?</a:t>
            </a:r>
          </a:p>
          <a:p>
            <a:r>
              <a:rPr lang="cs-CZ" dirty="0" err="1"/>
              <a:t>Distribution</a:t>
            </a:r>
            <a:r>
              <a:rPr lang="cs-CZ" dirty="0"/>
              <a:t> </a:t>
            </a:r>
            <a:r>
              <a:rPr lang="cs-CZ" dirty="0" err="1"/>
              <a:t>contracts</a:t>
            </a:r>
            <a:r>
              <a:rPr lang="cs-CZ" dirty="0"/>
              <a:t>?</a:t>
            </a:r>
          </a:p>
          <a:p>
            <a:r>
              <a:rPr lang="cs-CZ" dirty="0"/>
              <a:t>Supply </a:t>
            </a:r>
            <a:r>
              <a:rPr lang="cs-CZ" dirty="0" err="1"/>
              <a:t>contract</a:t>
            </a:r>
            <a:r>
              <a:rPr lang="cs-CZ" dirty="0"/>
              <a:t> – Art. 3</a:t>
            </a:r>
          </a:p>
          <a:p>
            <a:pPr marL="914400" lvl="1" indent="-457200">
              <a:buFont typeface="+mj-lt"/>
              <a:buAutoNum type="arabicPeriod"/>
            </a:pPr>
            <a:r>
              <a:rPr lang="en-US" sz="2200" i="1" dirty="0"/>
              <a:t>Contracts for the supply of goods to be manufactured or produced are to be considered sales unless the party who orders the goods undertakes to supply a </a:t>
            </a:r>
            <a:r>
              <a:rPr lang="en-US" sz="2200" b="1" i="1" dirty="0"/>
              <a:t>substantial</a:t>
            </a:r>
            <a:r>
              <a:rPr lang="en-US" sz="2200" i="1" dirty="0"/>
              <a:t> part of the materials necessary for such manufacture or production</a:t>
            </a:r>
            <a:r>
              <a:rPr lang="cs-CZ" sz="2200" i="1" dirty="0"/>
              <a:t>.</a:t>
            </a:r>
          </a:p>
          <a:p>
            <a:pPr marL="914400" lvl="1" indent="-457200">
              <a:buFont typeface="+mj-lt"/>
              <a:buAutoNum type="arabicPeriod"/>
            </a:pPr>
            <a:r>
              <a:rPr lang="en-US" sz="2200" i="1" dirty="0"/>
              <a:t>This Convention does not apply to contracts in which the preponderant part of the obligations of the party who furnishes the goods consists in the </a:t>
            </a:r>
            <a:r>
              <a:rPr lang="en-US" sz="2200" b="1" i="1" dirty="0"/>
              <a:t>supply of </a:t>
            </a:r>
            <a:r>
              <a:rPr lang="en-US" sz="2200" b="1" i="1" dirty="0" err="1"/>
              <a:t>labour</a:t>
            </a:r>
            <a:r>
              <a:rPr lang="en-US" sz="2200" b="1" i="1" dirty="0"/>
              <a:t> or other services</a:t>
            </a:r>
            <a:r>
              <a:rPr lang="en-US" sz="2200" i="1" dirty="0"/>
              <a:t>.</a:t>
            </a:r>
            <a:endParaRPr lang="cs-CZ" sz="2200" i="1"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27</a:t>
            </a:fld>
            <a:endParaRPr lang="cs-CZ"/>
          </a:p>
        </p:txBody>
      </p:sp>
    </p:spTree>
    <p:extLst>
      <p:ext uri="{BB962C8B-B14F-4D97-AF65-F5344CB8AC3E}">
        <p14:creationId xmlns:p14="http://schemas.microsoft.com/office/powerpoint/2010/main" val="3599407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solidFill>
                  <a:srgbClr val="7030A0"/>
                </a:solidFill>
              </a:rPr>
              <a:t>goods</a:t>
            </a:r>
            <a:endParaRPr lang="en-US" dirty="0">
              <a:solidFill>
                <a:srgbClr val="7030A0"/>
              </a:solidFill>
            </a:endParaRPr>
          </a:p>
        </p:txBody>
      </p:sp>
      <p:sp>
        <p:nvSpPr>
          <p:cNvPr id="3" name="Zástupný symbol pro obsah 2"/>
          <p:cNvSpPr>
            <a:spLocks noGrp="1"/>
          </p:cNvSpPr>
          <p:nvPr>
            <p:ph idx="1"/>
          </p:nvPr>
        </p:nvSpPr>
        <p:spPr/>
        <p:txBody>
          <a:bodyPr/>
          <a:lstStyle/>
          <a:p>
            <a:r>
              <a:rPr lang="cs-CZ" dirty="0" err="1"/>
              <a:t>Excluded</a:t>
            </a:r>
            <a:r>
              <a:rPr lang="cs-CZ" dirty="0"/>
              <a:t> </a:t>
            </a:r>
            <a:r>
              <a:rPr lang="cs-CZ" dirty="0" err="1"/>
              <a:t>goods</a:t>
            </a:r>
            <a:r>
              <a:rPr lang="cs-CZ" dirty="0"/>
              <a:t> – Art. 2</a:t>
            </a:r>
          </a:p>
          <a:p>
            <a:pPr marL="857250" lvl="1" indent="-457200">
              <a:buFont typeface="+mj-lt"/>
              <a:buAutoNum type="alphaLcParenR"/>
            </a:pPr>
            <a:r>
              <a:rPr lang="en-US" dirty="0"/>
              <a:t>of goods bought for personal, family or household use, unless the seller, at any time before or at the conclusion of the contract, neither knew nor ought to have known that the goods were bought for any such use;</a:t>
            </a:r>
          </a:p>
          <a:p>
            <a:pPr marL="857250" lvl="1" indent="-457200">
              <a:buFont typeface="+mj-lt"/>
              <a:buAutoNum type="alphaLcParenR"/>
            </a:pPr>
            <a:r>
              <a:rPr lang="en-US" dirty="0"/>
              <a:t>by auction;</a:t>
            </a:r>
          </a:p>
          <a:p>
            <a:pPr marL="857250" lvl="1" indent="-457200">
              <a:buFont typeface="+mj-lt"/>
              <a:buAutoNum type="alphaLcParenR"/>
            </a:pPr>
            <a:r>
              <a:rPr lang="en-US" dirty="0"/>
              <a:t>on execution or otherwise by authority of law;</a:t>
            </a:r>
          </a:p>
          <a:p>
            <a:pPr marL="857250" lvl="1" indent="-457200">
              <a:buFont typeface="+mj-lt"/>
              <a:buAutoNum type="alphaLcParenR"/>
            </a:pPr>
            <a:r>
              <a:rPr lang="en-US" dirty="0"/>
              <a:t>of stocks, shares, investment securities, negotiable instruments or money;</a:t>
            </a:r>
          </a:p>
          <a:p>
            <a:pPr marL="857250" lvl="1" indent="-457200">
              <a:buFont typeface="+mj-lt"/>
              <a:buAutoNum type="alphaLcParenR"/>
            </a:pPr>
            <a:r>
              <a:rPr lang="en-US" dirty="0"/>
              <a:t>of ships, vessels, hovercraft or aircraft;</a:t>
            </a:r>
          </a:p>
          <a:p>
            <a:pPr marL="857250" lvl="1" indent="-457200">
              <a:buFont typeface="+mj-lt"/>
              <a:buAutoNum type="alphaLcParenR"/>
            </a:pPr>
            <a:r>
              <a:rPr lang="en-US" dirty="0"/>
              <a:t>of electricity</a:t>
            </a:r>
          </a:p>
          <a:p>
            <a:pPr marL="457200" indent="-457200">
              <a:buFont typeface="+mj-lt"/>
              <a:buAutoNum type="alphaLcParenR"/>
            </a:pPr>
            <a:endParaRPr lang="en-US" dirty="0"/>
          </a:p>
        </p:txBody>
      </p:sp>
      <p:sp>
        <p:nvSpPr>
          <p:cNvPr id="4" name="Zástupný symbol pro zápatí 3"/>
          <p:cNvSpPr>
            <a:spLocks noGrp="1"/>
          </p:cNvSpPr>
          <p:nvPr>
            <p:ph type="ftr" sz="quarter" idx="4294967295"/>
          </p:nvPr>
        </p:nvSpPr>
        <p:spPr/>
        <p:txBody>
          <a:bodyPr/>
          <a:lstStyle/>
          <a:p>
            <a:r>
              <a:rPr lang="cs-CZ" dirty="0"/>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28</a:t>
            </a:fld>
            <a:endParaRPr lang="cs-CZ"/>
          </a:p>
        </p:txBody>
      </p:sp>
    </p:spTree>
    <p:extLst>
      <p:ext uri="{BB962C8B-B14F-4D97-AF65-F5344CB8AC3E}">
        <p14:creationId xmlns:p14="http://schemas.microsoft.com/office/powerpoint/2010/main" val="409354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solidFill>
                  <a:srgbClr val="7030A0"/>
                </a:solidFill>
              </a:rPr>
              <a:t>goods</a:t>
            </a:r>
            <a:endParaRPr lang="en-US" dirty="0"/>
          </a:p>
        </p:txBody>
      </p:sp>
      <p:sp>
        <p:nvSpPr>
          <p:cNvPr id="3" name="Zástupný symbol pro obsah 2"/>
          <p:cNvSpPr>
            <a:spLocks noGrp="1"/>
          </p:cNvSpPr>
          <p:nvPr>
            <p:ph idx="1"/>
          </p:nvPr>
        </p:nvSpPr>
        <p:spPr/>
        <p:txBody>
          <a:bodyPr/>
          <a:lstStyle/>
          <a:p>
            <a:r>
              <a:rPr lang="cs-CZ" dirty="0" err="1"/>
              <a:t>Goods</a:t>
            </a:r>
            <a:r>
              <a:rPr lang="cs-CZ" dirty="0"/>
              <a:t> = </a:t>
            </a:r>
            <a:r>
              <a:rPr lang="cs-CZ" dirty="0" err="1"/>
              <a:t>tangible</a:t>
            </a:r>
            <a:r>
              <a:rPr lang="cs-CZ" dirty="0"/>
              <a:t> </a:t>
            </a:r>
            <a:r>
              <a:rPr lang="cs-CZ" dirty="0" err="1"/>
              <a:t>movable</a:t>
            </a:r>
            <a:r>
              <a:rPr lang="cs-CZ" dirty="0"/>
              <a:t> </a:t>
            </a:r>
            <a:r>
              <a:rPr lang="cs-CZ" dirty="0" err="1"/>
              <a:t>property</a:t>
            </a:r>
            <a:r>
              <a:rPr lang="cs-CZ" dirty="0"/>
              <a:t>, not </a:t>
            </a:r>
            <a:r>
              <a:rPr lang="cs-CZ" dirty="0" err="1"/>
              <a:t>immovables</a:t>
            </a:r>
            <a:r>
              <a:rPr lang="cs-CZ" dirty="0"/>
              <a:t>, not </a:t>
            </a:r>
            <a:r>
              <a:rPr lang="cs-CZ" dirty="0" err="1"/>
              <a:t>intellectual</a:t>
            </a:r>
            <a:r>
              <a:rPr lang="cs-CZ" dirty="0"/>
              <a:t> </a:t>
            </a:r>
            <a:r>
              <a:rPr lang="cs-CZ" dirty="0" err="1"/>
              <a:t>property</a:t>
            </a:r>
            <a:endParaRPr lang="cs-CZ" dirty="0"/>
          </a:p>
          <a:p>
            <a:r>
              <a:rPr lang="cs-CZ" dirty="0" err="1"/>
              <a:t>21st</a:t>
            </a:r>
            <a:r>
              <a:rPr lang="cs-CZ" dirty="0"/>
              <a:t> </a:t>
            </a:r>
            <a:r>
              <a:rPr lang="cs-CZ" dirty="0" err="1"/>
              <a:t>century</a:t>
            </a:r>
            <a:r>
              <a:rPr lang="cs-CZ" dirty="0"/>
              <a:t> – software? </a:t>
            </a:r>
            <a:r>
              <a:rPr lang="cs-CZ" dirty="0" err="1"/>
              <a:t>Oil</a:t>
            </a:r>
            <a:r>
              <a:rPr lang="cs-CZ" dirty="0"/>
              <a:t> and </a:t>
            </a:r>
            <a:r>
              <a:rPr lang="cs-CZ" dirty="0" err="1"/>
              <a:t>gas</a:t>
            </a:r>
            <a:r>
              <a:rPr lang="cs-CZ" dirty="0"/>
              <a:t>? Know-how?</a:t>
            </a:r>
          </a:p>
          <a:p>
            <a:endParaRPr lang="cs-CZ" dirty="0"/>
          </a:p>
          <a:p>
            <a:pPr>
              <a:buFont typeface="Wingdings" pitchFamily="2" charset="2"/>
              <a:buChar char="Ø"/>
            </a:pPr>
            <a:r>
              <a:rPr lang="cs-CZ" dirty="0" err="1"/>
              <a:t>Need</a:t>
            </a:r>
            <a:r>
              <a:rPr lang="cs-CZ" dirty="0"/>
              <a:t> </a:t>
            </a:r>
            <a:r>
              <a:rPr lang="cs-CZ" dirty="0" err="1"/>
              <a:t>for</a:t>
            </a:r>
            <a:r>
              <a:rPr lang="cs-CZ" dirty="0"/>
              <a:t> </a:t>
            </a:r>
            <a:r>
              <a:rPr lang="cs-CZ" dirty="0" err="1"/>
              <a:t>interpretation</a:t>
            </a:r>
            <a:r>
              <a:rPr lang="cs-CZ" dirty="0"/>
              <a:t> </a:t>
            </a:r>
            <a:r>
              <a:rPr lang="cs-CZ" dirty="0" err="1"/>
              <a:t>of</a:t>
            </a:r>
            <a:r>
              <a:rPr lang="cs-CZ" dirty="0"/>
              <a:t> </a:t>
            </a:r>
            <a:r>
              <a:rPr lang="cs-CZ" dirty="0" err="1"/>
              <a:t>the</a:t>
            </a:r>
            <a:r>
              <a:rPr lang="cs-CZ" dirty="0"/>
              <a:t> </a:t>
            </a:r>
            <a:r>
              <a:rPr lang="cs-CZ" dirty="0" err="1"/>
              <a:t>CISG</a:t>
            </a:r>
            <a:endParaRPr lang="cs-CZ" dirty="0"/>
          </a:p>
          <a:p>
            <a:pPr lvl="1">
              <a:buFont typeface="Wingdings" pitchFamily="2" charset="2"/>
              <a:buChar char="Ø"/>
            </a:pPr>
            <a:r>
              <a:rPr lang="cs-CZ" dirty="0"/>
              <a:t>Art. 7 Para 1</a:t>
            </a:r>
          </a:p>
          <a:p>
            <a:pPr lvl="1">
              <a:buFont typeface="Wingdings" pitchFamily="2" charset="2"/>
              <a:buChar char="Ø"/>
            </a:pPr>
            <a:r>
              <a:rPr lang="en-US" i="1" dirty="0"/>
              <a:t>In the interpretation of this Convention, regard is to be had to its international character and to the need to promote uniformity in its application and the observance of good faith in international trade</a:t>
            </a:r>
            <a:r>
              <a:rPr lang="cs-CZ" i="1" dirty="0"/>
              <a:t>.</a:t>
            </a:r>
            <a:endParaRPr lang="en-US" i="1"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29</a:t>
            </a:fld>
            <a:endParaRPr lang="cs-CZ"/>
          </a:p>
        </p:txBody>
      </p:sp>
    </p:spTree>
    <p:extLst>
      <p:ext uri="{BB962C8B-B14F-4D97-AF65-F5344CB8AC3E}">
        <p14:creationId xmlns:p14="http://schemas.microsoft.com/office/powerpoint/2010/main" val="315435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CFE06AC-13D1-4992-AA83-589E833580DB}" type="slidenum">
              <a:rPr lang="cs-CZ"/>
              <a:pPr/>
              <a:t>3</a:t>
            </a:fld>
            <a:endParaRPr lang="cs-CZ"/>
          </a:p>
        </p:txBody>
      </p:sp>
      <p:sp>
        <p:nvSpPr>
          <p:cNvPr id="310274" name="Rectangle 2"/>
          <p:cNvSpPr>
            <a:spLocks noGrp="1" noChangeArrowheads="1"/>
          </p:cNvSpPr>
          <p:nvPr>
            <p:ph type="title"/>
          </p:nvPr>
        </p:nvSpPr>
        <p:spPr/>
        <p:txBody>
          <a:bodyPr/>
          <a:lstStyle/>
          <a:p>
            <a:r>
              <a:rPr lang="cs-CZ" dirty="0" err="1"/>
              <a:t>Syllabus</a:t>
            </a:r>
            <a:endParaRPr lang="cs-CZ" dirty="0"/>
          </a:p>
        </p:txBody>
      </p:sp>
      <p:sp>
        <p:nvSpPr>
          <p:cNvPr id="310275" name="Rectangle 3"/>
          <p:cNvSpPr>
            <a:spLocks noGrp="1" noChangeArrowheads="1"/>
          </p:cNvSpPr>
          <p:nvPr>
            <p:ph type="body" idx="1"/>
          </p:nvPr>
        </p:nvSpPr>
        <p:spPr>
          <a:ln/>
        </p:spPr>
        <p:txBody>
          <a:bodyPr/>
          <a:lstStyle/>
          <a:p>
            <a:r>
              <a:rPr lang="cs-CZ" dirty="0" err="1"/>
              <a:t>Introduction</a:t>
            </a:r>
            <a:endParaRPr lang="cs-CZ" dirty="0"/>
          </a:p>
          <a:p>
            <a:r>
              <a:rPr lang="cs-CZ" dirty="0" err="1"/>
              <a:t>Three</a:t>
            </a:r>
            <a:r>
              <a:rPr lang="cs-CZ" dirty="0"/>
              <a:t> „</a:t>
            </a:r>
            <a:r>
              <a:rPr lang="cs-CZ" dirty="0" err="1"/>
              <a:t>levels</a:t>
            </a:r>
            <a:r>
              <a:rPr lang="cs-CZ" dirty="0"/>
              <a:t>“ </a:t>
            </a:r>
            <a:r>
              <a:rPr lang="cs-CZ" dirty="0" err="1"/>
              <a:t>of</a:t>
            </a:r>
            <a:r>
              <a:rPr lang="cs-CZ" dirty="0"/>
              <a:t> </a:t>
            </a:r>
            <a:r>
              <a:rPr lang="cs-CZ" dirty="0" err="1"/>
              <a:t>international</a:t>
            </a:r>
            <a:r>
              <a:rPr lang="cs-CZ" dirty="0"/>
              <a:t> </a:t>
            </a:r>
            <a:r>
              <a:rPr lang="cs-CZ" dirty="0" err="1"/>
              <a:t>trade</a:t>
            </a:r>
            <a:r>
              <a:rPr lang="cs-CZ" dirty="0"/>
              <a:t> </a:t>
            </a:r>
            <a:r>
              <a:rPr lang="cs-CZ" dirty="0" err="1"/>
              <a:t>law</a:t>
            </a:r>
            <a:endParaRPr lang="cs-CZ" dirty="0"/>
          </a:p>
          <a:p>
            <a:r>
              <a:rPr lang="cs-CZ" dirty="0" err="1"/>
              <a:t>Third</a:t>
            </a:r>
            <a:r>
              <a:rPr lang="cs-CZ" dirty="0"/>
              <a:t> </a:t>
            </a:r>
            <a:r>
              <a:rPr lang="cs-CZ" dirty="0" err="1"/>
              <a:t>level</a:t>
            </a:r>
            <a:r>
              <a:rPr lang="cs-CZ" dirty="0"/>
              <a:t> - International </a:t>
            </a:r>
            <a:r>
              <a:rPr lang="cs-CZ" dirty="0" err="1"/>
              <a:t>Commercial</a:t>
            </a:r>
            <a:r>
              <a:rPr lang="cs-CZ" dirty="0"/>
              <a:t> </a:t>
            </a:r>
            <a:r>
              <a:rPr lang="cs-CZ" dirty="0" err="1"/>
              <a:t>Transactions</a:t>
            </a:r>
            <a:endParaRPr lang="cs-CZ" dirty="0"/>
          </a:p>
          <a:p>
            <a:r>
              <a:rPr lang="cs-CZ" dirty="0" err="1"/>
              <a:t>The</a:t>
            </a:r>
            <a:r>
              <a:rPr lang="cs-CZ" dirty="0"/>
              <a:t> UN </a:t>
            </a:r>
            <a:r>
              <a:rPr lang="cs-CZ" dirty="0" err="1"/>
              <a:t>Convention</a:t>
            </a:r>
            <a:r>
              <a:rPr lang="cs-CZ" dirty="0"/>
              <a:t> on </a:t>
            </a:r>
            <a:r>
              <a:rPr lang="cs-CZ" dirty="0" err="1"/>
              <a:t>Contracts</a:t>
            </a:r>
            <a:r>
              <a:rPr lang="cs-CZ" dirty="0"/>
              <a:t> </a:t>
            </a:r>
            <a:r>
              <a:rPr lang="cs-CZ" dirty="0" err="1"/>
              <a:t>for</a:t>
            </a:r>
            <a:r>
              <a:rPr lang="cs-CZ" dirty="0"/>
              <a:t> International </a:t>
            </a:r>
            <a:r>
              <a:rPr lang="cs-CZ" dirty="0" err="1"/>
              <a:t>Sale</a:t>
            </a:r>
            <a:r>
              <a:rPr lang="cs-CZ" dirty="0"/>
              <a:t> </a:t>
            </a:r>
            <a:r>
              <a:rPr lang="cs-CZ" dirty="0" err="1"/>
              <a:t>of</a:t>
            </a:r>
            <a:r>
              <a:rPr lang="cs-CZ" dirty="0"/>
              <a:t> </a:t>
            </a:r>
            <a:r>
              <a:rPr lang="cs-CZ" dirty="0" err="1"/>
              <a:t>Goods</a:t>
            </a:r>
            <a:r>
              <a:rPr lang="cs-CZ" dirty="0"/>
              <a:t> (</a:t>
            </a:r>
            <a:r>
              <a:rPr lang="cs-CZ" dirty="0" err="1"/>
              <a:t>CISG</a:t>
            </a:r>
            <a:r>
              <a:rPr lang="cs-CZ" dirty="0"/>
              <a:t>)</a:t>
            </a:r>
          </a:p>
        </p:txBody>
      </p:sp>
    </p:spTree>
    <p:extLst>
      <p:ext uri="{BB962C8B-B14F-4D97-AF65-F5344CB8AC3E}">
        <p14:creationId xmlns:p14="http://schemas.microsoft.com/office/powerpoint/2010/main" val="1693601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on </a:t>
            </a:r>
            <a:r>
              <a:rPr lang="cs-CZ" dirty="0" err="1"/>
              <a:t>supply</a:t>
            </a:r>
            <a:r>
              <a:rPr lang="cs-CZ" dirty="0"/>
              <a:t> </a:t>
            </a:r>
            <a:r>
              <a:rPr lang="cs-CZ" dirty="0" err="1"/>
              <a:t>of</a:t>
            </a:r>
            <a:r>
              <a:rPr lang="cs-CZ" dirty="0"/>
              <a:t> 100 </a:t>
            </a:r>
            <a:r>
              <a:rPr lang="cs-CZ" dirty="0" err="1"/>
              <a:t>pcs</a:t>
            </a:r>
            <a:r>
              <a:rPr lang="cs-CZ" dirty="0"/>
              <a:t> </a:t>
            </a:r>
            <a:r>
              <a:rPr lang="cs-CZ" dirty="0" err="1"/>
              <a:t>wooden</a:t>
            </a:r>
            <a:r>
              <a:rPr lang="cs-CZ" dirty="0"/>
              <a:t> </a:t>
            </a:r>
            <a:r>
              <a:rPr lang="cs-CZ" dirty="0" err="1"/>
              <a:t>chairs</a:t>
            </a:r>
            <a:r>
              <a:rPr lang="cs-CZ" dirty="0"/>
              <a:t> </a:t>
            </a:r>
            <a:r>
              <a:rPr lang="cs-CZ" dirty="0" err="1"/>
              <a:t>for</a:t>
            </a:r>
            <a:r>
              <a:rPr lang="cs-CZ" dirty="0"/>
              <a:t> </a:t>
            </a:r>
            <a:r>
              <a:rPr lang="cs-CZ" dirty="0" err="1"/>
              <a:t>price</a:t>
            </a:r>
            <a:r>
              <a:rPr lang="cs-CZ" dirty="0"/>
              <a:t> 100 EUR </a:t>
            </a:r>
            <a:r>
              <a:rPr lang="cs-CZ" dirty="0" err="1"/>
              <a:t>for</a:t>
            </a:r>
            <a:r>
              <a:rPr lang="cs-CZ" dirty="0"/>
              <a:t> </a:t>
            </a:r>
            <a:r>
              <a:rPr lang="cs-CZ" dirty="0" err="1"/>
              <a:t>one</a:t>
            </a:r>
            <a:r>
              <a:rPr lang="cs-CZ" dirty="0"/>
              <a:t> </a:t>
            </a:r>
            <a:r>
              <a:rPr lang="cs-CZ" dirty="0" err="1"/>
              <a:t>chair</a:t>
            </a:r>
            <a:r>
              <a:rPr lang="cs-CZ" dirty="0"/>
              <a:t>.</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30</a:t>
            </a:fld>
            <a:endParaRPr lang="cs-CZ"/>
          </a:p>
        </p:txBody>
      </p:sp>
    </p:spTree>
    <p:extLst>
      <p:ext uri="{BB962C8B-B14F-4D97-AF65-F5344CB8AC3E}">
        <p14:creationId xmlns:p14="http://schemas.microsoft.com/office/powerpoint/2010/main" val="3991193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on on </a:t>
            </a:r>
            <a:r>
              <a:rPr lang="cs-CZ" dirty="0" err="1"/>
              <a:t>sale</a:t>
            </a:r>
            <a:r>
              <a:rPr lang="cs-CZ" dirty="0"/>
              <a:t> </a:t>
            </a:r>
            <a:r>
              <a:rPr lang="cs-CZ" dirty="0" err="1"/>
              <a:t>of</a:t>
            </a:r>
            <a:r>
              <a:rPr lang="cs-CZ" dirty="0"/>
              <a:t> a house </a:t>
            </a:r>
            <a:r>
              <a:rPr lang="cs-CZ" dirty="0" err="1"/>
              <a:t>located</a:t>
            </a:r>
            <a:r>
              <a:rPr lang="cs-CZ" dirty="0"/>
              <a:t> in </a:t>
            </a:r>
            <a:r>
              <a:rPr lang="cs-CZ" dirty="0" err="1"/>
              <a:t>Austria</a:t>
            </a:r>
            <a:r>
              <a:rPr lang="cs-CZ" dirty="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31</a:t>
            </a:fld>
            <a:endParaRPr lang="cs-CZ"/>
          </a:p>
        </p:txBody>
      </p:sp>
    </p:spTree>
    <p:extLst>
      <p:ext uri="{BB962C8B-B14F-4D97-AF65-F5344CB8AC3E}">
        <p14:creationId xmlns:p14="http://schemas.microsoft.com/office/powerpoint/2010/main" val="3677480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Mr. A </a:t>
            </a:r>
            <a:r>
              <a:rPr lang="cs-CZ" dirty="0" err="1"/>
              <a:t>from</a:t>
            </a:r>
            <a:r>
              <a:rPr lang="cs-CZ" dirty="0"/>
              <a:t> </a:t>
            </a:r>
            <a:r>
              <a:rPr lang="cs-CZ" dirty="0" err="1"/>
              <a:t>the</a:t>
            </a:r>
            <a:r>
              <a:rPr lang="cs-CZ" dirty="0"/>
              <a:t> Czech Republic </a:t>
            </a:r>
            <a:r>
              <a:rPr lang="cs-CZ" dirty="0" err="1"/>
              <a:t>went</a:t>
            </a:r>
            <a:r>
              <a:rPr lang="cs-CZ" dirty="0"/>
              <a:t> on a </a:t>
            </a:r>
            <a:r>
              <a:rPr lang="cs-CZ" dirty="0" err="1"/>
              <a:t>trip</a:t>
            </a:r>
            <a:r>
              <a:rPr lang="cs-CZ" dirty="0"/>
              <a:t> to </a:t>
            </a:r>
            <a:r>
              <a:rPr lang="cs-CZ" dirty="0" err="1"/>
              <a:t>Vienna</a:t>
            </a:r>
            <a:r>
              <a:rPr lang="cs-CZ" dirty="0"/>
              <a:t>, </a:t>
            </a:r>
            <a:r>
              <a:rPr lang="cs-CZ" dirty="0" err="1"/>
              <a:t>Austria</a:t>
            </a:r>
            <a:r>
              <a:rPr lang="cs-CZ" dirty="0"/>
              <a:t>. </a:t>
            </a:r>
            <a:r>
              <a:rPr lang="cs-CZ" dirty="0" err="1"/>
              <a:t>During</a:t>
            </a:r>
            <a:r>
              <a:rPr lang="cs-CZ" dirty="0"/>
              <a:t> his visit he </a:t>
            </a:r>
            <a:r>
              <a:rPr lang="cs-CZ" dirty="0" err="1"/>
              <a:t>bought</a:t>
            </a:r>
            <a:r>
              <a:rPr lang="cs-CZ" dirty="0"/>
              <a:t> a </a:t>
            </a:r>
            <a:r>
              <a:rPr lang="cs-CZ" dirty="0" err="1"/>
              <a:t>new</a:t>
            </a:r>
            <a:r>
              <a:rPr lang="cs-CZ" dirty="0"/>
              <a:t> </a:t>
            </a:r>
            <a:r>
              <a:rPr lang="cs-CZ" dirty="0" err="1"/>
              <a:t>coffe</a:t>
            </a:r>
            <a:r>
              <a:rPr lang="cs-CZ" dirty="0"/>
              <a:t> </a:t>
            </a:r>
            <a:r>
              <a:rPr lang="cs-CZ" dirty="0" err="1"/>
              <a:t>machine</a:t>
            </a:r>
            <a:r>
              <a:rPr lang="cs-CZ" dirty="0"/>
              <a:t> to his </a:t>
            </a:r>
            <a:r>
              <a:rPr lang="cs-CZ" dirty="0" err="1"/>
              <a:t>kitchen</a:t>
            </a:r>
            <a:r>
              <a:rPr lang="cs-CZ" dirty="0"/>
              <a:t>.</a:t>
            </a:r>
            <a:endParaRPr lang="en-US" dirty="0"/>
          </a:p>
          <a:p>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32</a:t>
            </a:fld>
            <a:endParaRPr lang="cs-CZ"/>
          </a:p>
        </p:txBody>
      </p:sp>
    </p:spTree>
    <p:extLst>
      <p:ext uri="{BB962C8B-B14F-4D97-AF65-F5344CB8AC3E}">
        <p14:creationId xmlns:p14="http://schemas.microsoft.com/office/powerpoint/2010/main" val="19206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on leasing </a:t>
            </a:r>
            <a:r>
              <a:rPr lang="cs-CZ" dirty="0" err="1"/>
              <a:t>of</a:t>
            </a:r>
            <a:r>
              <a:rPr lang="cs-CZ" dirty="0"/>
              <a:t> a </a:t>
            </a:r>
            <a:r>
              <a:rPr lang="cs-CZ" dirty="0" err="1"/>
              <a:t>industrial</a:t>
            </a:r>
            <a:r>
              <a:rPr lang="cs-CZ" dirty="0"/>
              <a:t> </a:t>
            </a:r>
            <a:r>
              <a:rPr lang="cs-CZ" dirty="0" err="1"/>
              <a:t>machine</a:t>
            </a:r>
            <a:r>
              <a:rPr lang="cs-CZ" dirty="0"/>
              <a:t>.</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33</a:t>
            </a:fld>
            <a:endParaRPr lang="cs-CZ"/>
          </a:p>
        </p:txBody>
      </p:sp>
    </p:spTree>
    <p:extLst>
      <p:ext uri="{BB962C8B-B14F-4D97-AF65-F5344CB8AC3E}">
        <p14:creationId xmlns:p14="http://schemas.microsoft.com/office/powerpoint/2010/main" val="3637442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seller</a:t>
            </a:r>
            <a:r>
              <a:rPr lang="cs-CZ" dirty="0"/>
              <a:t>)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a:t>
            </a:r>
            <a:r>
              <a:rPr lang="cs-CZ" dirty="0" err="1"/>
              <a:t>buyer</a:t>
            </a:r>
            <a:r>
              <a:rPr lang="cs-CZ" dirty="0"/>
              <a:t>) on </a:t>
            </a:r>
            <a:r>
              <a:rPr lang="cs-CZ" dirty="0" err="1"/>
              <a:t>supply</a:t>
            </a:r>
            <a:r>
              <a:rPr lang="cs-CZ" dirty="0"/>
              <a:t> </a:t>
            </a:r>
            <a:r>
              <a:rPr lang="cs-CZ" dirty="0" err="1"/>
              <a:t>of</a:t>
            </a:r>
            <a:r>
              <a:rPr lang="cs-CZ" dirty="0"/>
              <a:t> 1000 </a:t>
            </a:r>
            <a:r>
              <a:rPr lang="cs-CZ" dirty="0" err="1"/>
              <a:t>pcs</a:t>
            </a:r>
            <a:r>
              <a:rPr lang="cs-CZ" dirty="0"/>
              <a:t> </a:t>
            </a:r>
            <a:r>
              <a:rPr lang="cs-CZ" dirty="0" err="1"/>
              <a:t>wooden</a:t>
            </a:r>
            <a:r>
              <a:rPr lang="cs-CZ" dirty="0"/>
              <a:t> </a:t>
            </a:r>
            <a:r>
              <a:rPr lang="cs-CZ" dirty="0" err="1"/>
              <a:t>chairs</a:t>
            </a:r>
            <a:r>
              <a:rPr lang="cs-CZ" dirty="0"/>
              <a:t> </a:t>
            </a:r>
            <a:r>
              <a:rPr lang="cs-CZ" dirty="0" err="1"/>
              <a:t>for</a:t>
            </a:r>
            <a:r>
              <a:rPr lang="cs-CZ" dirty="0"/>
              <a:t> </a:t>
            </a:r>
            <a:r>
              <a:rPr lang="cs-CZ" dirty="0" err="1"/>
              <a:t>price</a:t>
            </a:r>
            <a:r>
              <a:rPr lang="cs-CZ" dirty="0"/>
              <a:t> 100 EUR </a:t>
            </a:r>
            <a:r>
              <a:rPr lang="cs-CZ" dirty="0" err="1"/>
              <a:t>for</a:t>
            </a:r>
            <a:r>
              <a:rPr lang="cs-CZ" dirty="0"/>
              <a:t> </a:t>
            </a:r>
            <a:r>
              <a:rPr lang="cs-CZ" dirty="0" err="1"/>
              <a:t>one</a:t>
            </a:r>
            <a:r>
              <a:rPr lang="cs-CZ" dirty="0"/>
              <a:t> </a:t>
            </a:r>
            <a:r>
              <a:rPr lang="cs-CZ" dirty="0" err="1"/>
              <a:t>chair</a:t>
            </a:r>
            <a:r>
              <a:rPr lang="cs-CZ" dirty="0"/>
              <a:t>. Party B (</a:t>
            </a:r>
            <a:r>
              <a:rPr lang="cs-CZ" dirty="0" err="1"/>
              <a:t>buyer</a:t>
            </a:r>
            <a:r>
              <a:rPr lang="cs-CZ" dirty="0"/>
              <a:t>) </a:t>
            </a:r>
            <a:r>
              <a:rPr lang="cs-CZ" dirty="0" err="1"/>
              <a:t>will</a:t>
            </a:r>
            <a:r>
              <a:rPr lang="cs-CZ" dirty="0"/>
              <a:t> </a:t>
            </a:r>
            <a:r>
              <a:rPr lang="cs-CZ" dirty="0" err="1"/>
              <a:t>provide</a:t>
            </a:r>
            <a:r>
              <a:rPr lang="cs-CZ" dirty="0"/>
              <a:t> </a:t>
            </a:r>
            <a:r>
              <a:rPr lang="cs-CZ" dirty="0" err="1"/>
              <a:t>all</a:t>
            </a:r>
            <a:r>
              <a:rPr lang="cs-CZ" dirty="0"/>
              <a:t> </a:t>
            </a:r>
            <a:r>
              <a:rPr lang="cs-CZ" dirty="0" err="1"/>
              <a:t>the</a:t>
            </a:r>
            <a:r>
              <a:rPr lang="cs-CZ" dirty="0"/>
              <a:t> </a:t>
            </a:r>
            <a:r>
              <a:rPr lang="cs-CZ" dirty="0" err="1"/>
              <a:t>wood</a:t>
            </a:r>
            <a:r>
              <a:rPr lang="cs-CZ" dirty="0"/>
              <a:t> to make </a:t>
            </a:r>
            <a:r>
              <a:rPr lang="cs-CZ" dirty="0" err="1"/>
              <a:t>the</a:t>
            </a:r>
            <a:r>
              <a:rPr lang="cs-CZ" dirty="0"/>
              <a:t> </a:t>
            </a:r>
            <a:r>
              <a:rPr lang="cs-CZ" dirty="0" err="1"/>
              <a:t>chairs</a:t>
            </a:r>
            <a:r>
              <a:rPr lang="cs-CZ" dirty="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34</a:t>
            </a:fld>
            <a:endParaRPr lang="cs-CZ"/>
          </a:p>
        </p:txBody>
      </p:sp>
    </p:spTree>
    <p:extLst>
      <p:ext uri="{BB962C8B-B14F-4D97-AF65-F5344CB8AC3E}">
        <p14:creationId xmlns:p14="http://schemas.microsoft.com/office/powerpoint/2010/main" val="811178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seller</a:t>
            </a:r>
            <a:r>
              <a:rPr lang="cs-CZ" dirty="0"/>
              <a:t>)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a:t>
            </a:r>
            <a:r>
              <a:rPr lang="cs-CZ" dirty="0" err="1"/>
              <a:t>buyer</a:t>
            </a:r>
            <a:r>
              <a:rPr lang="cs-CZ" dirty="0"/>
              <a:t>) on </a:t>
            </a:r>
            <a:r>
              <a:rPr lang="cs-CZ" dirty="0" err="1"/>
              <a:t>supply</a:t>
            </a:r>
            <a:r>
              <a:rPr lang="cs-CZ" dirty="0"/>
              <a:t> </a:t>
            </a:r>
            <a:r>
              <a:rPr lang="cs-CZ" dirty="0" err="1"/>
              <a:t>of</a:t>
            </a:r>
            <a:r>
              <a:rPr lang="cs-CZ" dirty="0"/>
              <a:t> 1000 </a:t>
            </a:r>
            <a:r>
              <a:rPr lang="cs-CZ" dirty="0" err="1"/>
              <a:t>pcs</a:t>
            </a:r>
            <a:r>
              <a:rPr lang="cs-CZ" dirty="0"/>
              <a:t> </a:t>
            </a:r>
            <a:r>
              <a:rPr lang="cs-CZ" dirty="0" err="1"/>
              <a:t>wooden</a:t>
            </a:r>
            <a:r>
              <a:rPr lang="cs-CZ" dirty="0"/>
              <a:t> </a:t>
            </a:r>
            <a:r>
              <a:rPr lang="cs-CZ" dirty="0" err="1"/>
              <a:t>chairs</a:t>
            </a:r>
            <a:r>
              <a:rPr lang="cs-CZ" dirty="0"/>
              <a:t> </a:t>
            </a:r>
            <a:r>
              <a:rPr lang="cs-CZ" dirty="0" err="1"/>
              <a:t>for</a:t>
            </a:r>
            <a:r>
              <a:rPr lang="cs-CZ" dirty="0"/>
              <a:t> </a:t>
            </a:r>
            <a:r>
              <a:rPr lang="cs-CZ" dirty="0" err="1"/>
              <a:t>price</a:t>
            </a:r>
            <a:r>
              <a:rPr lang="cs-CZ" dirty="0"/>
              <a:t> 100 EUR </a:t>
            </a:r>
            <a:r>
              <a:rPr lang="cs-CZ" dirty="0" err="1"/>
              <a:t>for</a:t>
            </a:r>
            <a:r>
              <a:rPr lang="cs-CZ" dirty="0"/>
              <a:t> </a:t>
            </a:r>
            <a:r>
              <a:rPr lang="cs-CZ" dirty="0" err="1"/>
              <a:t>one</a:t>
            </a:r>
            <a:r>
              <a:rPr lang="cs-CZ" dirty="0"/>
              <a:t> </a:t>
            </a:r>
            <a:r>
              <a:rPr lang="cs-CZ" dirty="0" err="1"/>
              <a:t>chair</a:t>
            </a:r>
            <a:r>
              <a:rPr lang="cs-CZ" dirty="0"/>
              <a:t>. Party B (</a:t>
            </a:r>
            <a:r>
              <a:rPr lang="cs-CZ" dirty="0" err="1"/>
              <a:t>buyer</a:t>
            </a:r>
            <a:r>
              <a:rPr lang="cs-CZ" dirty="0"/>
              <a:t>) </a:t>
            </a:r>
            <a:r>
              <a:rPr lang="cs-CZ" dirty="0" err="1"/>
              <a:t>provided</a:t>
            </a:r>
            <a:r>
              <a:rPr lang="cs-CZ" dirty="0"/>
              <a:t> </a:t>
            </a:r>
            <a:r>
              <a:rPr lang="cs-CZ" dirty="0" err="1"/>
              <a:t>designed</a:t>
            </a:r>
            <a:r>
              <a:rPr lang="cs-CZ" dirty="0"/>
              <a:t> on </a:t>
            </a:r>
            <a:r>
              <a:rPr lang="cs-CZ" dirty="0" err="1"/>
              <a:t>the</a:t>
            </a:r>
            <a:r>
              <a:rPr lang="cs-CZ" dirty="0"/>
              <a:t> </a:t>
            </a:r>
            <a:r>
              <a:rPr lang="cs-CZ" dirty="0" err="1"/>
              <a:t>chairs</a:t>
            </a:r>
            <a:r>
              <a:rPr lang="cs-CZ" dirty="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35</a:t>
            </a:fld>
            <a:endParaRPr lang="cs-CZ"/>
          </a:p>
        </p:txBody>
      </p:sp>
    </p:spTree>
    <p:extLst>
      <p:ext uri="{BB962C8B-B14F-4D97-AF65-F5344CB8AC3E}">
        <p14:creationId xmlns:p14="http://schemas.microsoft.com/office/powerpoint/2010/main" val="519717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seller</a:t>
            </a:r>
            <a:r>
              <a:rPr lang="cs-CZ" dirty="0"/>
              <a:t>)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a:t>
            </a:r>
            <a:r>
              <a:rPr lang="cs-CZ" dirty="0" err="1"/>
              <a:t>buyer</a:t>
            </a:r>
            <a:r>
              <a:rPr lang="cs-CZ" dirty="0"/>
              <a:t>) on </a:t>
            </a:r>
            <a:r>
              <a:rPr lang="cs-CZ" dirty="0" err="1"/>
              <a:t>sale</a:t>
            </a:r>
            <a:r>
              <a:rPr lang="cs-CZ" dirty="0"/>
              <a:t> </a:t>
            </a:r>
            <a:r>
              <a:rPr lang="cs-CZ" dirty="0" err="1"/>
              <a:t>of</a:t>
            </a:r>
            <a:r>
              <a:rPr lang="cs-CZ" dirty="0"/>
              <a:t> </a:t>
            </a:r>
            <a:r>
              <a:rPr lang="cs-CZ" dirty="0" err="1"/>
              <a:t>industrial</a:t>
            </a:r>
            <a:r>
              <a:rPr lang="cs-CZ" dirty="0"/>
              <a:t> </a:t>
            </a:r>
            <a:r>
              <a:rPr lang="cs-CZ" dirty="0" err="1"/>
              <a:t>flow</a:t>
            </a:r>
            <a:r>
              <a:rPr lang="cs-CZ" dirty="0"/>
              <a:t> line (</a:t>
            </a:r>
            <a:r>
              <a:rPr lang="cs-CZ" dirty="0" err="1"/>
              <a:t>machinery</a:t>
            </a:r>
            <a:r>
              <a:rPr lang="cs-CZ" dirty="0"/>
              <a:t>). Party A </a:t>
            </a:r>
            <a:r>
              <a:rPr lang="cs-CZ" dirty="0" err="1"/>
              <a:t>agreed</a:t>
            </a:r>
            <a:r>
              <a:rPr lang="cs-CZ" dirty="0"/>
              <a:t> to </a:t>
            </a:r>
            <a:r>
              <a:rPr lang="cs-CZ" dirty="0" err="1"/>
              <a:t>install</a:t>
            </a:r>
            <a:r>
              <a:rPr lang="cs-CZ" dirty="0"/>
              <a:t> </a:t>
            </a:r>
            <a:r>
              <a:rPr lang="cs-CZ" dirty="0" err="1"/>
              <a:t>the</a:t>
            </a:r>
            <a:r>
              <a:rPr lang="cs-CZ" dirty="0"/>
              <a:t> </a:t>
            </a:r>
            <a:r>
              <a:rPr lang="cs-CZ" dirty="0" err="1"/>
              <a:t>machinery</a:t>
            </a:r>
            <a:r>
              <a:rPr lang="cs-CZ" dirty="0"/>
              <a:t>. </a:t>
            </a:r>
            <a:r>
              <a:rPr lang="cs-CZ" dirty="0" err="1"/>
              <a:t>Cost</a:t>
            </a:r>
            <a:r>
              <a:rPr lang="cs-CZ" dirty="0"/>
              <a:t> </a:t>
            </a:r>
            <a:r>
              <a:rPr lang="cs-CZ" dirty="0" err="1"/>
              <a:t>of</a:t>
            </a:r>
            <a:r>
              <a:rPr lang="cs-CZ" dirty="0"/>
              <a:t> </a:t>
            </a:r>
            <a:r>
              <a:rPr lang="cs-CZ" dirty="0" err="1"/>
              <a:t>the</a:t>
            </a:r>
            <a:r>
              <a:rPr lang="cs-CZ" dirty="0"/>
              <a:t> </a:t>
            </a:r>
            <a:r>
              <a:rPr lang="cs-CZ" dirty="0" err="1"/>
              <a:t>machinery</a:t>
            </a:r>
            <a:r>
              <a:rPr lang="cs-CZ" dirty="0"/>
              <a:t> </a:t>
            </a:r>
            <a:r>
              <a:rPr lang="cs-CZ" dirty="0" err="1"/>
              <a:t>is</a:t>
            </a:r>
            <a:r>
              <a:rPr lang="cs-CZ" dirty="0"/>
              <a:t> 200.000 EUR, </a:t>
            </a:r>
            <a:r>
              <a:rPr lang="cs-CZ" dirty="0" err="1"/>
              <a:t>cost</a:t>
            </a:r>
            <a:r>
              <a:rPr lang="cs-CZ" dirty="0"/>
              <a:t> </a:t>
            </a:r>
            <a:r>
              <a:rPr lang="cs-CZ" dirty="0" err="1"/>
              <a:t>of</a:t>
            </a:r>
            <a:r>
              <a:rPr lang="cs-CZ" dirty="0"/>
              <a:t> </a:t>
            </a:r>
            <a:r>
              <a:rPr lang="cs-CZ" dirty="0" err="1"/>
              <a:t>the</a:t>
            </a:r>
            <a:r>
              <a:rPr lang="cs-CZ" dirty="0"/>
              <a:t> </a:t>
            </a:r>
            <a:r>
              <a:rPr lang="cs-CZ" dirty="0" err="1"/>
              <a:t>installation</a:t>
            </a:r>
            <a:r>
              <a:rPr lang="cs-CZ" dirty="0"/>
              <a:t> </a:t>
            </a:r>
            <a:r>
              <a:rPr lang="cs-CZ" dirty="0" err="1"/>
              <a:t>is</a:t>
            </a:r>
            <a:r>
              <a:rPr lang="cs-CZ" dirty="0"/>
              <a:t> 10.000 EUR. </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36</a:t>
            </a:fld>
            <a:endParaRPr lang="cs-CZ"/>
          </a:p>
        </p:txBody>
      </p:sp>
    </p:spTree>
    <p:extLst>
      <p:ext uri="{BB962C8B-B14F-4D97-AF65-F5344CB8AC3E}">
        <p14:creationId xmlns:p14="http://schemas.microsoft.com/office/powerpoint/2010/main" val="7856355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a:t>
            </a:r>
            <a:r>
              <a:rPr lang="cs-CZ" dirty="0">
                <a:solidFill>
                  <a:schemeClr val="accent6"/>
                </a:solidFill>
              </a:rPr>
              <a:t>International</a:t>
            </a:r>
            <a:r>
              <a:rPr lang="cs-CZ" dirty="0"/>
              <a:t> element</a:t>
            </a:r>
            <a:endParaRPr lang="en-US" dirty="0"/>
          </a:p>
        </p:txBody>
      </p:sp>
      <p:sp>
        <p:nvSpPr>
          <p:cNvPr id="3" name="Zástupný symbol pro obsah 2"/>
          <p:cNvSpPr>
            <a:spLocks noGrp="1"/>
          </p:cNvSpPr>
          <p:nvPr>
            <p:ph idx="1"/>
          </p:nvPr>
        </p:nvSpPr>
        <p:spPr/>
        <p:txBody>
          <a:bodyPr/>
          <a:lstStyle/>
          <a:p>
            <a:r>
              <a:rPr lang="cs-CZ" dirty="0" err="1"/>
              <a:t>Only</a:t>
            </a:r>
            <a:r>
              <a:rPr lang="cs-CZ" dirty="0"/>
              <a:t> </a:t>
            </a:r>
            <a:r>
              <a:rPr lang="cs-CZ" dirty="0" err="1"/>
              <a:t>contracts</a:t>
            </a:r>
            <a:r>
              <a:rPr lang="cs-CZ" dirty="0"/>
              <a:t> on </a:t>
            </a:r>
            <a:r>
              <a:rPr lang="cs-CZ" dirty="0" err="1"/>
              <a:t>sale</a:t>
            </a:r>
            <a:r>
              <a:rPr lang="cs-CZ" dirty="0"/>
              <a:t> </a:t>
            </a:r>
            <a:r>
              <a:rPr lang="cs-CZ" dirty="0" err="1"/>
              <a:t>of</a:t>
            </a:r>
            <a:r>
              <a:rPr lang="cs-CZ" dirty="0"/>
              <a:t> </a:t>
            </a:r>
            <a:r>
              <a:rPr lang="cs-CZ" dirty="0" err="1"/>
              <a:t>goods</a:t>
            </a:r>
            <a:r>
              <a:rPr lang="cs-CZ" dirty="0"/>
              <a:t> </a:t>
            </a:r>
            <a:r>
              <a:rPr lang="cs-CZ" dirty="0" err="1"/>
              <a:t>with</a:t>
            </a:r>
            <a:r>
              <a:rPr lang="cs-CZ" dirty="0"/>
              <a:t> </a:t>
            </a:r>
            <a:r>
              <a:rPr lang="cs-CZ" dirty="0" err="1"/>
              <a:t>international</a:t>
            </a:r>
            <a:r>
              <a:rPr lang="cs-CZ" dirty="0"/>
              <a:t> element</a:t>
            </a:r>
          </a:p>
          <a:p>
            <a:r>
              <a:rPr lang="cs-CZ" dirty="0"/>
              <a:t>Art. 1</a:t>
            </a:r>
          </a:p>
          <a:p>
            <a:pPr marL="457200" indent="-457200">
              <a:buFont typeface="+mj-lt"/>
              <a:buAutoNum type="arabicPeriod"/>
            </a:pPr>
            <a:r>
              <a:rPr lang="en-US" i="1" dirty="0"/>
              <a:t>This Convention applies to contracts of sale of goods between parties whose </a:t>
            </a:r>
            <a:r>
              <a:rPr lang="en-US" b="1" i="1" dirty="0"/>
              <a:t>places of business </a:t>
            </a:r>
            <a:r>
              <a:rPr lang="en-US" i="1" dirty="0"/>
              <a:t>are in different States:</a:t>
            </a:r>
            <a:endParaRPr lang="cs-CZ" i="1" dirty="0"/>
          </a:p>
          <a:p>
            <a:pPr marL="857250" lvl="1" indent="-457200">
              <a:buFont typeface="+mj-lt"/>
              <a:buAutoNum type="alphaLcParenR"/>
            </a:pPr>
            <a:r>
              <a:rPr lang="en-US" i="1" dirty="0"/>
              <a:t>when the States are Contracting States; or</a:t>
            </a:r>
            <a:endParaRPr lang="cs-CZ" i="1" dirty="0"/>
          </a:p>
          <a:p>
            <a:pPr marL="857250" lvl="1" indent="-457200">
              <a:buFont typeface="+mj-lt"/>
              <a:buAutoNum type="alphaLcParenR"/>
            </a:pPr>
            <a:r>
              <a:rPr lang="en-US" i="1" dirty="0"/>
              <a:t>when the rules of private international law lead to the application of the law of a Contracting State.</a:t>
            </a:r>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37</a:t>
            </a:fld>
            <a:endParaRPr lang="cs-CZ"/>
          </a:p>
        </p:txBody>
      </p:sp>
    </p:spTree>
    <p:extLst>
      <p:ext uri="{BB962C8B-B14F-4D97-AF65-F5344CB8AC3E}">
        <p14:creationId xmlns:p14="http://schemas.microsoft.com/office/powerpoint/2010/main" val="774337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a:t>
            </a:r>
            <a:r>
              <a:rPr lang="cs-CZ" dirty="0">
                <a:solidFill>
                  <a:schemeClr val="accent6"/>
                </a:solidFill>
              </a:rPr>
              <a:t>International</a:t>
            </a:r>
            <a:r>
              <a:rPr lang="cs-CZ" dirty="0"/>
              <a:t> element</a:t>
            </a:r>
            <a:endParaRPr lang="en-US" dirty="0"/>
          </a:p>
        </p:txBody>
      </p:sp>
      <p:sp>
        <p:nvSpPr>
          <p:cNvPr id="3" name="Zástupný symbol pro obsah 2"/>
          <p:cNvSpPr>
            <a:spLocks noGrp="1"/>
          </p:cNvSpPr>
          <p:nvPr>
            <p:ph idx="1"/>
          </p:nvPr>
        </p:nvSpPr>
        <p:spPr/>
        <p:txBody>
          <a:bodyPr/>
          <a:lstStyle/>
          <a:p>
            <a:r>
              <a:rPr lang="cs-CZ" dirty="0"/>
              <a:t>Multiplicity </a:t>
            </a:r>
            <a:r>
              <a:rPr lang="cs-CZ" dirty="0" err="1"/>
              <a:t>of</a:t>
            </a:r>
            <a:r>
              <a:rPr lang="cs-CZ" dirty="0"/>
              <a:t> </a:t>
            </a:r>
            <a:r>
              <a:rPr lang="cs-CZ" dirty="0" err="1"/>
              <a:t>places</a:t>
            </a:r>
            <a:r>
              <a:rPr lang="cs-CZ" dirty="0"/>
              <a:t> </a:t>
            </a:r>
            <a:r>
              <a:rPr lang="cs-CZ" dirty="0" err="1"/>
              <a:t>of</a:t>
            </a:r>
            <a:r>
              <a:rPr lang="cs-CZ" dirty="0"/>
              <a:t> business</a:t>
            </a:r>
          </a:p>
          <a:p>
            <a:r>
              <a:rPr lang="cs-CZ" dirty="0"/>
              <a:t>Art. 10</a:t>
            </a:r>
          </a:p>
          <a:p>
            <a:pPr marL="914400" lvl="1" indent="-457200">
              <a:buFont typeface="+mj-lt"/>
              <a:buAutoNum type="alphaLcParenR"/>
            </a:pPr>
            <a:r>
              <a:rPr lang="en-US" i="1" dirty="0"/>
              <a:t>if a party has more than one place of business, the place of business is that which has </a:t>
            </a:r>
            <a:r>
              <a:rPr lang="en-US" b="1" i="1" dirty="0"/>
              <a:t>the closest relationship to the contract </a:t>
            </a:r>
            <a:r>
              <a:rPr lang="en-US" i="1" dirty="0"/>
              <a:t>and its performance, having regard to the circumstances known to or contemplated by the parties at any time before or at the conclusion of the contract;</a:t>
            </a:r>
            <a:endParaRPr lang="cs-CZ" i="1" dirty="0"/>
          </a:p>
          <a:p>
            <a:pPr marL="914400" lvl="1" indent="-457200">
              <a:buFont typeface="+mj-lt"/>
              <a:buAutoNum type="alphaLcParenR"/>
            </a:pPr>
            <a:r>
              <a:rPr lang="en-US" i="1" dirty="0"/>
              <a:t>if a party does not have a place of business, reference is to be made to his </a:t>
            </a:r>
            <a:r>
              <a:rPr lang="en-US" b="1" i="1" dirty="0"/>
              <a:t>habitual residence</a:t>
            </a:r>
            <a:r>
              <a:rPr lang="cs-CZ" b="1" i="1" dirty="0"/>
              <a:t>.</a:t>
            </a:r>
            <a:endParaRPr lang="en-US" b="1" i="1" dirty="0"/>
          </a:p>
          <a:p>
            <a:pPr lvl="1"/>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38</a:t>
            </a:fld>
            <a:endParaRPr lang="cs-CZ"/>
          </a:p>
        </p:txBody>
      </p:sp>
    </p:spTree>
    <p:extLst>
      <p:ext uri="{BB962C8B-B14F-4D97-AF65-F5344CB8AC3E}">
        <p14:creationId xmlns:p14="http://schemas.microsoft.com/office/powerpoint/2010/main" val="3266808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Not </a:t>
            </a:r>
            <a:r>
              <a:rPr lang="cs-CZ" dirty="0" err="1"/>
              <a:t>exluded</a:t>
            </a:r>
            <a:endParaRPr lang="en-US" dirty="0"/>
          </a:p>
        </p:txBody>
      </p:sp>
      <p:sp>
        <p:nvSpPr>
          <p:cNvPr id="3" name="Zástupný symbol pro obsah 2"/>
          <p:cNvSpPr>
            <a:spLocks noGrp="1"/>
          </p:cNvSpPr>
          <p:nvPr>
            <p:ph idx="1"/>
          </p:nvPr>
        </p:nvSpPr>
        <p:spPr/>
        <p:txBody>
          <a:bodyPr/>
          <a:lstStyle/>
          <a:p>
            <a:r>
              <a:rPr lang="cs-CZ" dirty="0" err="1"/>
              <a:t>CISG</a:t>
            </a:r>
            <a:r>
              <a:rPr lang="cs-CZ" dirty="0"/>
              <a:t> </a:t>
            </a:r>
            <a:r>
              <a:rPr lang="cs-CZ" dirty="0" err="1"/>
              <a:t>contains</a:t>
            </a:r>
            <a:r>
              <a:rPr lang="cs-CZ" dirty="0"/>
              <a:t> </a:t>
            </a:r>
            <a:r>
              <a:rPr lang="cs-CZ" b="1" dirty="0"/>
              <a:t>non-</a:t>
            </a:r>
            <a:r>
              <a:rPr lang="cs-CZ" b="1" dirty="0" err="1"/>
              <a:t>mandatory</a:t>
            </a:r>
            <a:r>
              <a:rPr lang="cs-CZ" b="1" dirty="0"/>
              <a:t> </a:t>
            </a:r>
            <a:r>
              <a:rPr lang="cs-CZ" b="1" dirty="0" err="1"/>
              <a:t>rules</a:t>
            </a:r>
            <a:endParaRPr lang="cs-CZ" b="1" dirty="0"/>
          </a:p>
          <a:p>
            <a:r>
              <a:rPr lang="cs-CZ" dirty="0"/>
              <a:t>Art. 6</a:t>
            </a:r>
          </a:p>
          <a:p>
            <a:pPr lvl="1"/>
            <a:r>
              <a:rPr lang="en-US" i="1" dirty="0"/>
              <a:t>The parties may exclude the application of this Convention or, subject to article 12, derogate from or vary the effect of any of its provisions.</a:t>
            </a:r>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39</a:t>
            </a:fld>
            <a:endParaRPr lang="cs-CZ"/>
          </a:p>
        </p:txBody>
      </p:sp>
    </p:spTree>
    <p:extLst>
      <p:ext uri="{BB962C8B-B14F-4D97-AF65-F5344CB8AC3E}">
        <p14:creationId xmlns:p14="http://schemas.microsoft.com/office/powerpoint/2010/main" val="400355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Three</a:t>
            </a:r>
            <a:r>
              <a:rPr lang="cs-CZ" dirty="0"/>
              <a:t> „</a:t>
            </a:r>
            <a:r>
              <a:rPr lang="cs-CZ" dirty="0" err="1"/>
              <a:t>levels</a:t>
            </a:r>
            <a:r>
              <a:rPr lang="cs-CZ" dirty="0"/>
              <a:t>“ </a:t>
            </a:r>
            <a:r>
              <a:rPr lang="cs-CZ" dirty="0" err="1"/>
              <a:t>of</a:t>
            </a:r>
            <a:r>
              <a:rPr lang="cs-CZ" dirty="0"/>
              <a:t> </a:t>
            </a:r>
            <a:r>
              <a:rPr lang="cs-CZ" dirty="0" err="1"/>
              <a:t>international</a:t>
            </a:r>
            <a:r>
              <a:rPr lang="cs-CZ" dirty="0"/>
              <a:t> </a:t>
            </a:r>
            <a:r>
              <a:rPr lang="cs-CZ" dirty="0" err="1"/>
              <a:t>trade</a:t>
            </a:r>
            <a:r>
              <a:rPr lang="cs-CZ" dirty="0"/>
              <a:t> </a:t>
            </a:r>
            <a:r>
              <a:rPr lang="cs-CZ" dirty="0" err="1"/>
              <a:t>law</a:t>
            </a:r>
            <a:endParaRPr lang="en-US" dirty="0"/>
          </a:p>
        </p:txBody>
      </p:sp>
      <p:sp>
        <p:nvSpPr>
          <p:cNvPr id="3" name="Zástupný symbol pro obsah 2"/>
          <p:cNvSpPr>
            <a:spLocks noGrp="1"/>
          </p:cNvSpPr>
          <p:nvPr>
            <p:ph idx="1"/>
          </p:nvPr>
        </p:nvSpPr>
        <p:spPr>
          <a:xfrm>
            <a:off x="1516755" y="1768073"/>
            <a:ext cx="8082321" cy="4114800"/>
          </a:xfrm>
        </p:spPr>
        <p:txBody>
          <a:bodyPr/>
          <a:lstStyle/>
          <a:p>
            <a:pPr marL="0" indent="0">
              <a:buNone/>
            </a:pPr>
            <a:endParaRPr lang="cs-CZ" dirty="0"/>
          </a:p>
          <a:p>
            <a:pPr marL="0" indent="0">
              <a:buNone/>
            </a:pPr>
            <a:r>
              <a:rPr lang="cs-CZ" dirty="0"/>
              <a:t>	</a:t>
            </a:r>
            <a:r>
              <a:rPr lang="cs-CZ" dirty="0" err="1"/>
              <a:t>State</a:t>
            </a:r>
            <a:r>
              <a:rPr lang="cs-CZ" dirty="0"/>
              <a:t> A 				</a:t>
            </a:r>
            <a:r>
              <a:rPr lang="cs-CZ" dirty="0" err="1"/>
              <a:t>State</a:t>
            </a:r>
            <a:r>
              <a:rPr lang="cs-CZ" dirty="0"/>
              <a:t> B</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dirty="0"/>
              <a:t>	  </a:t>
            </a:r>
            <a:r>
              <a:rPr lang="cs-CZ" dirty="0" err="1"/>
              <a:t>aaa</a:t>
            </a:r>
            <a:r>
              <a:rPr lang="cs-CZ" dirty="0"/>
              <a:t> 					    </a:t>
            </a:r>
            <a:r>
              <a:rPr lang="cs-CZ" dirty="0" err="1"/>
              <a:t>bbb</a:t>
            </a:r>
            <a:r>
              <a:rPr lang="cs-CZ" dirty="0"/>
              <a:t> 	</a:t>
            </a:r>
          </a:p>
          <a:p>
            <a:pPr marL="0" indent="0">
              <a:buNone/>
            </a:pPr>
            <a:r>
              <a:rPr lang="cs-CZ" dirty="0"/>
              <a:t>  (</a:t>
            </a:r>
            <a:r>
              <a:rPr lang="cs-CZ" dirty="0" err="1"/>
              <a:t>citizens</a:t>
            </a:r>
            <a:r>
              <a:rPr lang="cs-CZ" dirty="0"/>
              <a:t> </a:t>
            </a:r>
            <a:r>
              <a:rPr lang="cs-CZ" dirty="0" err="1"/>
              <a:t>of</a:t>
            </a:r>
            <a:r>
              <a:rPr lang="cs-CZ" dirty="0"/>
              <a:t> </a:t>
            </a:r>
            <a:r>
              <a:rPr lang="cs-CZ" dirty="0" err="1"/>
              <a:t>State</a:t>
            </a:r>
            <a:r>
              <a:rPr lang="cs-CZ" dirty="0"/>
              <a:t> A) 		  (</a:t>
            </a:r>
            <a:r>
              <a:rPr lang="cs-CZ" dirty="0" err="1"/>
              <a:t>citizens</a:t>
            </a:r>
            <a:r>
              <a:rPr lang="cs-CZ" dirty="0"/>
              <a:t> </a:t>
            </a:r>
            <a:r>
              <a:rPr lang="cs-CZ" dirty="0" err="1"/>
              <a:t>of</a:t>
            </a:r>
            <a:r>
              <a:rPr lang="cs-CZ" dirty="0"/>
              <a:t> </a:t>
            </a:r>
            <a:r>
              <a:rPr lang="cs-CZ" dirty="0" err="1"/>
              <a:t>State</a:t>
            </a:r>
            <a:r>
              <a:rPr lang="cs-CZ" dirty="0"/>
              <a:t> B)</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a:t>
            </a:fld>
            <a:endParaRPr lang="cs-CZ"/>
          </a:p>
        </p:txBody>
      </p:sp>
      <p:sp>
        <p:nvSpPr>
          <p:cNvPr id="6" name="Obousměrná vodorovná šipka 5"/>
          <p:cNvSpPr/>
          <p:nvPr/>
        </p:nvSpPr>
        <p:spPr bwMode="auto">
          <a:xfrm>
            <a:off x="3991873" y="2210965"/>
            <a:ext cx="2448272" cy="484632"/>
          </a:xfrm>
          <a:prstGeom prst="lef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r"/>
            <a:endParaRPr lang="en-US" sz="1600">
              <a:latin typeface="Arial" charset="0"/>
            </a:endParaRPr>
          </a:p>
        </p:txBody>
      </p:sp>
      <p:sp>
        <p:nvSpPr>
          <p:cNvPr id="10" name="Šipka: dolů 9">
            <a:extLst>
              <a:ext uri="{FF2B5EF4-FFF2-40B4-BE49-F238E27FC236}">
                <a16:creationId xmlns:a16="http://schemas.microsoft.com/office/drawing/2014/main" id="{C825876A-5DA5-55A0-0590-374B059F0EF1}"/>
              </a:ext>
            </a:extLst>
          </p:cNvPr>
          <p:cNvSpPr/>
          <p:nvPr/>
        </p:nvSpPr>
        <p:spPr bwMode="auto">
          <a:xfrm>
            <a:off x="2794628" y="2744103"/>
            <a:ext cx="484632" cy="1764287"/>
          </a:xfrm>
          <a:prstGeom prst="downArrow">
            <a:avLst/>
          </a:prstGeom>
          <a:solidFill>
            <a:schemeClr val="bg2"/>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11" name="Šipka: dolů 10">
            <a:extLst>
              <a:ext uri="{FF2B5EF4-FFF2-40B4-BE49-F238E27FC236}">
                <a16:creationId xmlns:a16="http://schemas.microsoft.com/office/drawing/2014/main" id="{48F659CA-7AC8-2F34-D756-924520C445DB}"/>
              </a:ext>
            </a:extLst>
          </p:cNvPr>
          <p:cNvSpPr/>
          <p:nvPr/>
        </p:nvSpPr>
        <p:spPr bwMode="auto">
          <a:xfrm>
            <a:off x="7346388" y="2657828"/>
            <a:ext cx="484632" cy="1764287"/>
          </a:xfrm>
          <a:prstGeom prst="downArrow">
            <a:avLst/>
          </a:prstGeom>
          <a:solidFill>
            <a:schemeClr val="bg2"/>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14" name="Šipka: doprava 13">
            <a:extLst>
              <a:ext uri="{FF2B5EF4-FFF2-40B4-BE49-F238E27FC236}">
                <a16:creationId xmlns:a16="http://schemas.microsoft.com/office/drawing/2014/main" id="{E2869042-F176-8359-A7DC-8C46DE985BC1}"/>
              </a:ext>
            </a:extLst>
          </p:cNvPr>
          <p:cNvSpPr/>
          <p:nvPr/>
        </p:nvSpPr>
        <p:spPr bwMode="auto">
          <a:xfrm>
            <a:off x="4185503" y="4266074"/>
            <a:ext cx="2323750" cy="484632"/>
          </a:xfrm>
          <a:prstGeom prst="rightArrow">
            <a:avLst/>
          </a:prstGeom>
          <a:solidFill>
            <a:schemeClr val="accent3"/>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pic>
        <p:nvPicPr>
          <p:cNvPr id="15" name="Obrázek 14">
            <a:extLst>
              <a:ext uri="{FF2B5EF4-FFF2-40B4-BE49-F238E27FC236}">
                <a16:creationId xmlns:a16="http://schemas.microsoft.com/office/drawing/2014/main" id="{6DCB2D0E-B192-5D79-0CD1-C5ECFE48C1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99076" y="1861734"/>
            <a:ext cx="1296956" cy="1236306"/>
          </a:xfrm>
          <a:prstGeom prst="rect">
            <a:avLst/>
          </a:prstGeom>
        </p:spPr>
      </p:pic>
      <p:sp>
        <p:nvSpPr>
          <p:cNvPr id="17" name="TextovéPole 16">
            <a:extLst>
              <a:ext uri="{FF2B5EF4-FFF2-40B4-BE49-F238E27FC236}">
                <a16:creationId xmlns:a16="http://schemas.microsoft.com/office/drawing/2014/main" id="{B0CED03C-B733-CE17-B528-9953DD9DD00C}"/>
              </a:ext>
            </a:extLst>
          </p:cNvPr>
          <p:cNvSpPr txBox="1"/>
          <p:nvPr/>
        </p:nvSpPr>
        <p:spPr>
          <a:xfrm>
            <a:off x="9861606" y="1285822"/>
            <a:ext cx="944535" cy="461665"/>
          </a:xfrm>
          <a:prstGeom prst="rect">
            <a:avLst/>
          </a:prstGeom>
          <a:noFill/>
        </p:spPr>
        <p:txBody>
          <a:bodyPr wrap="square">
            <a:spAutoFit/>
          </a:bodyPr>
          <a:lstStyle/>
          <a:p>
            <a:r>
              <a:rPr lang="cs-CZ" dirty="0">
                <a:highlight>
                  <a:srgbClr val="F01928"/>
                </a:highlight>
              </a:rPr>
              <a:t> EU</a:t>
            </a:r>
            <a:endParaRPr lang="cs-CZ" dirty="0"/>
          </a:p>
        </p:txBody>
      </p:sp>
    </p:spTree>
    <p:extLst>
      <p:ext uri="{BB962C8B-B14F-4D97-AF65-F5344CB8AC3E}">
        <p14:creationId xmlns:p14="http://schemas.microsoft.com/office/powerpoint/2010/main" val="17971493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Not </a:t>
            </a:r>
            <a:r>
              <a:rPr lang="cs-CZ" dirty="0" err="1"/>
              <a:t>exluded</a:t>
            </a:r>
            <a:endParaRPr lang="en-US" dirty="0"/>
          </a:p>
        </p:txBody>
      </p:sp>
      <p:sp>
        <p:nvSpPr>
          <p:cNvPr id="3" name="Zástupný symbol pro obsah 2"/>
          <p:cNvSpPr>
            <a:spLocks noGrp="1"/>
          </p:cNvSpPr>
          <p:nvPr>
            <p:ph idx="1"/>
          </p:nvPr>
        </p:nvSpPr>
        <p:spPr/>
        <p:txBody>
          <a:bodyPr/>
          <a:lstStyle/>
          <a:p>
            <a:r>
              <a:rPr lang="cs-CZ" dirty="0" err="1"/>
              <a:t>How</a:t>
            </a:r>
            <a:r>
              <a:rPr lang="cs-CZ" dirty="0"/>
              <a:t> to </a:t>
            </a:r>
            <a:r>
              <a:rPr lang="cs-CZ" dirty="0" err="1"/>
              <a:t>exclude</a:t>
            </a:r>
            <a:r>
              <a:rPr lang="cs-CZ" dirty="0"/>
              <a:t> </a:t>
            </a:r>
            <a:r>
              <a:rPr lang="cs-CZ" dirty="0" err="1"/>
              <a:t>application</a:t>
            </a:r>
            <a:r>
              <a:rPr lang="cs-CZ" dirty="0"/>
              <a:t> </a:t>
            </a:r>
            <a:r>
              <a:rPr lang="cs-CZ" dirty="0" err="1"/>
              <a:t>of</a:t>
            </a:r>
            <a:r>
              <a:rPr lang="cs-CZ" dirty="0"/>
              <a:t> </a:t>
            </a:r>
            <a:r>
              <a:rPr lang="cs-CZ" dirty="0" err="1"/>
              <a:t>the</a:t>
            </a:r>
            <a:r>
              <a:rPr lang="cs-CZ" dirty="0"/>
              <a:t> </a:t>
            </a:r>
            <a:r>
              <a:rPr lang="cs-CZ" dirty="0" err="1"/>
              <a:t>CISG</a:t>
            </a:r>
            <a:r>
              <a:rPr lang="cs-CZ" dirty="0"/>
              <a:t>?</a:t>
            </a:r>
          </a:p>
          <a:p>
            <a:pPr marL="457200" indent="-457200">
              <a:buFont typeface="+mj-lt"/>
              <a:buAutoNum type="alphaLcParenR"/>
            </a:pPr>
            <a:r>
              <a:rPr lang="cs-CZ" dirty="0" err="1"/>
              <a:t>This</a:t>
            </a:r>
            <a:r>
              <a:rPr lang="cs-CZ" dirty="0"/>
              <a:t> </a:t>
            </a:r>
            <a:r>
              <a:rPr lang="cs-CZ" dirty="0" err="1"/>
              <a:t>contract</a:t>
            </a:r>
            <a:r>
              <a:rPr lang="cs-CZ" dirty="0"/>
              <a:t> </a:t>
            </a:r>
            <a:r>
              <a:rPr lang="cs-CZ" dirty="0" err="1"/>
              <a:t>shall</a:t>
            </a:r>
            <a:r>
              <a:rPr lang="cs-CZ" dirty="0"/>
              <a:t> </a:t>
            </a:r>
            <a:r>
              <a:rPr lang="cs-CZ" dirty="0" err="1"/>
              <a:t>be</a:t>
            </a:r>
            <a:r>
              <a:rPr lang="cs-CZ" dirty="0"/>
              <a:t> </a:t>
            </a:r>
            <a:r>
              <a:rPr lang="cs-CZ" dirty="0" err="1"/>
              <a:t>governed</a:t>
            </a:r>
            <a:r>
              <a:rPr lang="cs-CZ" dirty="0"/>
              <a:t> by </a:t>
            </a:r>
            <a:r>
              <a:rPr lang="cs-CZ" dirty="0" err="1"/>
              <a:t>the</a:t>
            </a:r>
            <a:r>
              <a:rPr lang="cs-CZ" dirty="0"/>
              <a:t> Czech </a:t>
            </a:r>
            <a:r>
              <a:rPr lang="cs-CZ" dirty="0" err="1"/>
              <a:t>law</a:t>
            </a:r>
            <a:r>
              <a:rPr lang="cs-CZ" dirty="0"/>
              <a:t>.</a:t>
            </a:r>
          </a:p>
          <a:p>
            <a:pPr marL="457200" indent="-457200">
              <a:buFont typeface="+mj-lt"/>
              <a:buAutoNum type="alphaLcParenR"/>
            </a:pPr>
            <a:r>
              <a:rPr lang="cs-CZ" dirty="0" err="1"/>
              <a:t>This</a:t>
            </a:r>
            <a:r>
              <a:rPr lang="cs-CZ" dirty="0"/>
              <a:t> </a:t>
            </a:r>
            <a:r>
              <a:rPr lang="cs-CZ" dirty="0" err="1"/>
              <a:t>contract</a:t>
            </a:r>
            <a:r>
              <a:rPr lang="cs-CZ" dirty="0"/>
              <a:t> </a:t>
            </a:r>
            <a:r>
              <a:rPr lang="cs-CZ" dirty="0" err="1"/>
              <a:t>shall</a:t>
            </a:r>
            <a:r>
              <a:rPr lang="cs-CZ" dirty="0"/>
              <a:t> </a:t>
            </a:r>
            <a:r>
              <a:rPr lang="cs-CZ" dirty="0" err="1"/>
              <a:t>be</a:t>
            </a:r>
            <a:r>
              <a:rPr lang="cs-CZ" dirty="0"/>
              <a:t> </a:t>
            </a:r>
            <a:r>
              <a:rPr lang="cs-CZ" dirty="0" err="1"/>
              <a:t>governed</a:t>
            </a:r>
            <a:r>
              <a:rPr lang="cs-CZ" dirty="0"/>
              <a:t> by </a:t>
            </a:r>
            <a:r>
              <a:rPr lang="cs-CZ" dirty="0" err="1"/>
              <a:t>the</a:t>
            </a:r>
            <a:r>
              <a:rPr lang="cs-CZ" dirty="0"/>
              <a:t> Czech Civil </a:t>
            </a:r>
            <a:r>
              <a:rPr lang="cs-CZ" dirty="0" err="1"/>
              <a:t>Code</a:t>
            </a:r>
            <a:r>
              <a:rPr lang="cs-CZ" dirty="0"/>
              <a:t>.</a:t>
            </a:r>
          </a:p>
          <a:p>
            <a:pPr marL="457200" indent="-457200">
              <a:buFont typeface="+mj-lt"/>
              <a:buAutoNum type="alphaLcParenR"/>
            </a:pPr>
            <a:r>
              <a:rPr lang="cs-CZ" dirty="0" err="1"/>
              <a:t>Application</a:t>
            </a:r>
            <a:r>
              <a:rPr lang="cs-CZ" dirty="0"/>
              <a:t> </a:t>
            </a:r>
            <a:r>
              <a:rPr lang="cs-CZ" dirty="0" err="1"/>
              <a:t>of</a:t>
            </a:r>
            <a:r>
              <a:rPr lang="cs-CZ" dirty="0"/>
              <a:t> </a:t>
            </a:r>
            <a:r>
              <a:rPr lang="cs-CZ" dirty="0" err="1"/>
              <a:t>the</a:t>
            </a:r>
            <a:r>
              <a:rPr lang="cs-CZ" dirty="0"/>
              <a:t> </a:t>
            </a:r>
            <a:r>
              <a:rPr lang="cs-CZ" dirty="0" err="1"/>
              <a:t>CISG</a:t>
            </a:r>
            <a:r>
              <a:rPr lang="cs-CZ" dirty="0"/>
              <a:t> to </a:t>
            </a:r>
            <a:r>
              <a:rPr lang="cs-CZ" dirty="0" err="1"/>
              <a:t>this</a:t>
            </a:r>
            <a:r>
              <a:rPr lang="cs-CZ" dirty="0"/>
              <a:t> </a:t>
            </a:r>
            <a:r>
              <a:rPr lang="cs-CZ" dirty="0" err="1"/>
              <a:t>contract</a:t>
            </a:r>
            <a:r>
              <a:rPr lang="cs-CZ" dirty="0"/>
              <a:t> </a:t>
            </a:r>
            <a:r>
              <a:rPr lang="cs-CZ" dirty="0" err="1"/>
              <a:t>is</a:t>
            </a:r>
            <a:r>
              <a:rPr lang="cs-CZ" dirty="0"/>
              <a:t> </a:t>
            </a:r>
            <a:r>
              <a:rPr lang="cs-CZ" dirty="0" err="1"/>
              <a:t>excluded</a:t>
            </a:r>
            <a:r>
              <a:rPr lang="cs-CZ" dirty="0"/>
              <a:t>.</a:t>
            </a:r>
          </a:p>
          <a:p>
            <a:pPr marL="457200" indent="-457200">
              <a:buFont typeface="+mj-lt"/>
              <a:buAutoNum type="alphaLcParenR"/>
            </a:pPr>
            <a:r>
              <a:rPr lang="cs-CZ" dirty="0" err="1"/>
              <a:t>This</a:t>
            </a:r>
            <a:r>
              <a:rPr lang="cs-CZ" dirty="0"/>
              <a:t> </a:t>
            </a:r>
            <a:r>
              <a:rPr lang="cs-CZ" dirty="0" err="1"/>
              <a:t>contract</a:t>
            </a:r>
            <a:r>
              <a:rPr lang="cs-CZ" dirty="0"/>
              <a:t> </a:t>
            </a:r>
            <a:r>
              <a:rPr lang="cs-CZ" dirty="0" err="1"/>
              <a:t>shall</a:t>
            </a:r>
            <a:r>
              <a:rPr lang="cs-CZ" dirty="0"/>
              <a:t> </a:t>
            </a:r>
            <a:r>
              <a:rPr lang="cs-CZ" dirty="0" err="1"/>
              <a:t>be</a:t>
            </a:r>
            <a:r>
              <a:rPr lang="cs-CZ" dirty="0"/>
              <a:t> </a:t>
            </a:r>
            <a:r>
              <a:rPr lang="cs-CZ" dirty="0" err="1"/>
              <a:t>governed</a:t>
            </a:r>
            <a:r>
              <a:rPr lang="cs-CZ" dirty="0"/>
              <a:t> by </a:t>
            </a:r>
            <a:r>
              <a:rPr lang="cs-CZ" dirty="0" err="1"/>
              <a:t>the</a:t>
            </a:r>
            <a:r>
              <a:rPr lang="cs-CZ" dirty="0"/>
              <a:t> Czech </a:t>
            </a:r>
            <a:r>
              <a:rPr lang="cs-CZ" dirty="0" err="1"/>
              <a:t>law</a:t>
            </a:r>
            <a:r>
              <a:rPr lang="cs-CZ" dirty="0"/>
              <a:t>, </a:t>
            </a:r>
            <a:r>
              <a:rPr lang="cs-CZ" dirty="0" err="1"/>
              <a:t>application</a:t>
            </a:r>
            <a:r>
              <a:rPr lang="cs-CZ" dirty="0"/>
              <a:t> </a:t>
            </a:r>
            <a:r>
              <a:rPr lang="cs-CZ" dirty="0" err="1"/>
              <a:t>of</a:t>
            </a:r>
            <a:r>
              <a:rPr lang="cs-CZ" dirty="0"/>
              <a:t> </a:t>
            </a:r>
            <a:r>
              <a:rPr lang="cs-CZ" dirty="0" err="1"/>
              <a:t>the</a:t>
            </a:r>
            <a:r>
              <a:rPr lang="cs-CZ" dirty="0"/>
              <a:t> </a:t>
            </a:r>
            <a:r>
              <a:rPr lang="cs-CZ" dirty="0" err="1"/>
              <a:t>CISG</a:t>
            </a:r>
            <a:r>
              <a:rPr lang="cs-CZ" dirty="0"/>
              <a:t> </a:t>
            </a:r>
            <a:r>
              <a:rPr lang="cs-CZ" dirty="0" err="1"/>
              <a:t>is</a:t>
            </a:r>
            <a:r>
              <a:rPr lang="cs-CZ" dirty="0"/>
              <a:t> </a:t>
            </a:r>
            <a:r>
              <a:rPr lang="cs-CZ" dirty="0" err="1"/>
              <a:t>hereby</a:t>
            </a:r>
            <a:r>
              <a:rPr lang="cs-CZ" dirty="0"/>
              <a:t> </a:t>
            </a:r>
            <a:r>
              <a:rPr lang="cs-CZ" dirty="0" err="1"/>
              <a:t>excluded</a:t>
            </a:r>
            <a:r>
              <a:rPr lang="cs-CZ" dirty="0"/>
              <a:t>.</a:t>
            </a:r>
          </a:p>
          <a:p>
            <a:pPr marL="457200" indent="-457200">
              <a:buFont typeface="+mj-lt"/>
              <a:buAutoNum type="alphaLcParenR"/>
            </a:pPr>
            <a:endParaRPr lang="cs-CZ" dirty="0"/>
          </a:p>
          <a:p>
            <a:pPr marL="457200" indent="-457200">
              <a:buFont typeface="+mj-lt"/>
              <a:buAutoNum type="alphaLcParenR"/>
            </a:pP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40</a:t>
            </a:fld>
            <a:endParaRPr lang="cs-CZ"/>
          </a:p>
        </p:txBody>
      </p:sp>
    </p:spTree>
    <p:extLst>
      <p:ext uri="{BB962C8B-B14F-4D97-AF65-F5344CB8AC3E}">
        <p14:creationId xmlns:p14="http://schemas.microsoft.com/office/powerpoint/2010/main" val="4044752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Not </a:t>
            </a:r>
            <a:r>
              <a:rPr lang="cs-CZ" dirty="0" err="1"/>
              <a:t>exluded</a:t>
            </a:r>
            <a:endParaRPr lang="en-US" dirty="0"/>
          </a:p>
        </p:txBody>
      </p:sp>
      <p:sp>
        <p:nvSpPr>
          <p:cNvPr id="3" name="Zástupný symbol pro obsah 2"/>
          <p:cNvSpPr>
            <a:spLocks noGrp="1"/>
          </p:cNvSpPr>
          <p:nvPr>
            <p:ph idx="1"/>
          </p:nvPr>
        </p:nvSpPr>
        <p:spPr/>
        <p:txBody>
          <a:bodyPr/>
          <a:lstStyle/>
          <a:p>
            <a:r>
              <a:rPr lang="cs-CZ" dirty="0" err="1"/>
              <a:t>Parties</a:t>
            </a:r>
            <a:r>
              <a:rPr lang="cs-CZ" dirty="0"/>
              <a:t> </a:t>
            </a:r>
            <a:r>
              <a:rPr lang="cs-CZ" dirty="0" err="1"/>
              <a:t>may</a:t>
            </a:r>
            <a:r>
              <a:rPr lang="cs-CZ" dirty="0"/>
              <a:t> </a:t>
            </a:r>
            <a:r>
              <a:rPr lang="cs-CZ" dirty="0" err="1"/>
              <a:t>even</a:t>
            </a:r>
            <a:r>
              <a:rPr lang="cs-CZ" dirty="0"/>
              <a:t> </a:t>
            </a:r>
            <a:r>
              <a:rPr lang="cs-CZ" dirty="0" err="1"/>
              <a:t>include</a:t>
            </a:r>
            <a:r>
              <a:rPr lang="cs-CZ" dirty="0"/>
              <a:t> </a:t>
            </a:r>
            <a:r>
              <a:rPr lang="cs-CZ" dirty="0" err="1"/>
              <a:t>the</a:t>
            </a:r>
            <a:r>
              <a:rPr lang="cs-CZ" dirty="0"/>
              <a:t> </a:t>
            </a:r>
            <a:r>
              <a:rPr lang="cs-CZ" dirty="0" err="1"/>
              <a:t>CISG</a:t>
            </a:r>
            <a:r>
              <a:rPr lang="cs-CZ" dirty="0"/>
              <a:t> </a:t>
            </a:r>
            <a:r>
              <a:rPr lang="cs-CZ" dirty="0" err="1"/>
              <a:t>into</a:t>
            </a:r>
            <a:r>
              <a:rPr lang="cs-CZ" dirty="0"/>
              <a:t> </a:t>
            </a:r>
            <a:r>
              <a:rPr lang="cs-CZ" dirty="0" err="1"/>
              <a:t>their</a:t>
            </a:r>
            <a:r>
              <a:rPr lang="cs-CZ" dirty="0"/>
              <a:t> </a:t>
            </a:r>
            <a:r>
              <a:rPr lang="cs-CZ" dirty="0" err="1"/>
              <a:t>contract</a:t>
            </a:r>
            <a:endParaRPr lang="cs-CZ" dirty="0"/>
          </a:p>
          <a:p>
            <a:r>
              <a:rPr lang="cs-CZ" dirty="0" err="1"/>
              <a:t>This</a:t>
            </a:r>
            <a:r>
              <a:rPr lang="cs-CZ" dirty="0"/>
              <a:t> </a:t>
            </a:r>
            <a:r>
              <a:rPr lang="cs-CZ" dirty="0" err="1"/>
              <a:t>contract</a:t>
            </a:r>
            <a:r>
              <a:rPr lang="cs-CZ" dirty="0"/>
              <a:t> </a:t>
            </a:r>
            <a:r>
              <a:rPr lang="cs-CZ" dirty="0" err="1"/>
              <a:t>shall</a:t>
            </a:r>
            <a:r>
              <a:rPr lang="cs-CZ" dirty="0"/>
              <a:t> </a:t>
            </a:r>
            <a:r>
              <a:rPr lang="cs-CZ" dirty="0" err="1"/>
              <a:t>be</a:t>
            </a:r>
            <a:r>
              <a:rPr lang="cs-CZ" dirty="0"/>
              <a:t> </a:t>
            </a:r>
            <a:r>
              <a:rPr lang="cs-CZ" dirty="0" err="1"/>
              <a:t>governed</a:t>
            </a:r>
            <a:r>
              <a:rPr lang="cs-CZ" dirty="0"/>
              <a:t> by </a:t>
            </a:r>
            <a:r>
              <a:rPr lang="cs-CZ" dirty="0" err="1"/>
              <a:t>the</a:t>
            </a:r>
            <a:r>
              <a:rPr lang="cs-CZ" dirty="0"/>
              <a:t> </a:t>
            </a:r>
            <a:r>
              <a:rPr lang="cs-CZ" dirty="0" err="1"/>
              <a:t>CISG</a:t>
            </a:r>
            <a:r>
              <a:rPr lang="cs-CZ" dirty="0"/>
              <a:t>.</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41</a:t>
            </a:fld>
            <a:endParaRPr lang="cs-CZ"/>
          </a:p>
        </p:txBody>
      </p:sp>
    </p:spTree>
    <p:extLst>
      <p:ext uri="{BB962C8B-B14F-4D97-AF65-F5344CB8AC3E}">
        <p14:creationId xmlns:p14="http://schemas.microsoft.com/office/powerpoint/2010/main" val="3591303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a:t>
            </a:r>
            <a:r>
              <a:rPr lang="cs-CZ" dirty="0" err="1"/>
              <a:t>Entry</a:t>
            </a:r>
            <a:r>
              <a:rPr lang="cs-CZ" dirty="0"/>
              <a:t> </a:t>
            </a:r>
            <a:r>
              <a:rPr lang="cs-CZ" dirty="0" err="1"/>
              <a:t>into</a:t>
            </a:r>
            <a:r>
              <a:rPr lang="cs-CZ" dirty="0"/>
              <a:t> </a:t>
            </a:r>
            <a:r>
              <a:rPr lang="cs-CZ" dirty="0" err="1"/>
              <a:t>force</a:t>
            </a:r>
            <a:endParaRPr lang="en-US" dirty="0"/>
          </a:p>
        </p:txBody>
      </p:sp>
      <p:sp>
        <p:nvSpPr>
          <p:cNvPr id="3" name="Zástupný symbol pro obsah 2"/>
          <p:cNvSpPr>
            <a:spLocks noGrp="1"/>
          </p:cNvSpPr>
          <p:nvPr>
            <p:ph idx="1"/>
          </p:nvPr>
        </p:nvSpPr>
        <p:spPr/>
        <p:txBody>
          <a:bodyPr/>
          <a:lstStyle/>
          <a:p>
            <a:r>
              <a:rPr lang="cs-CZ" dirty="0" err="1"/>
              <a:t>The</a:t>
            </a:r>
            <a:r>
              <a:rPr lang="cs-CZ" dirty="0"/>
              <a:t> </a:t>
            </a:r>
            <a:r>
              <a:rPr lang="cs-CZ" dirty="0" err="1"/>
              <a:t>CISG</a:t>
            </a:r>
            <a:r>
              <a:rPr lang="cs-CZ" dirty="0"/>
              <a:t> </a:t>
            </a:r>
            <a:r>
              <a:rPr lang="cs-CZ" dirty="0" err="1"/>
              <a:t>shall</a:t>
            </a:r>
            <a:r>
              <a:rPr lang="cs-CZ" dirty="0"/>
              <a:t> </a:t>
            </a:r>
            <a:r>
              <a:rPr lang="cs-CZ" dirty="0" err="1"/>
              <a:t>be</a:t>
            </a:r>
            <a:r>
              <a:rPr lang="cs-CZ" dirty="0"/>
              <a:t> in </a:t>
            </a:r>
            <a:r>
              <a:rPr lang="cs-CZ" dirty="0" err="1"/>
              <a:t>force</a:t>
            </a:r>
            <a:r>
              <a:rPr lang="cs-CZ" dirty="0"/>
              <a:t> in </a:t>
            </a:r>
            <a:r>
              <a:rPr lang="cs-CZ" b="1" dirty="0" err="1"/>
              <a:t>both</a:t>
            </a:r>
            <a:r>
              <a:rPr lang="cs-CZ" dirty="0"/>
              <a:t> </a:t>
            </a:r>
            <a:r>
              <a:rPr lang="cs-CZ" dirty="0" err="1"/>
              <a:t>States</a:t>
            </a:r>
            <a:r>
              <a:rPr lang="cs-CZ" dirty="0"/>
              <a:t> in </a:t>
            </a:r>
            <a:r>
              <a:rPr lang="cs-CZ" dirty="0" err="1"/>
              <a:t>question</a:t>
            </a:r>
            <a:r>
              <a:rPr lang="cs-CZ" dirty="0"/>
              <a:t> to </a:t>
            </a:r>
            <a:r>
              <a:rPr lang="cs-CZ" dirty="0" err="1"/>
              <a:t>the</a:t>
            </a:r>
            <a:r>
              <a:rPr lang="cs-CZ" dirty="0"/>
              <a:t> </a:t>
            </a:r>
            <a:r>
              <a:rPr lang="cs-CZ" dirty="0" err="1"/>
              <a:t>date</a:t>
            </a:r>
            <a:r>
              <a:rPr lang="cs-CZ" dirty="0"/>
              <a:t> </a:t>
            </a:r>
            <a:r>
              <a:rPr lang="cs-CZ" dirty="0" err="1"/>
              <a:t>of</a:t>
            </a:r>
            <a:r>
              <a:rPr lang="cs-CZ" dirty="0"/>
              <a:t> </a:t>
            </a:r>
            <a:r>
              <a:rPr lang="cs-CZ" dirty="0" err="1"/>
              <a:t>the</a:t>
            </a:r>
            <a:r>
              <a:rPr lang="cs-CZ" dirty="0"/>
              <a:t> </a:t>
            </a:r>
            <a:r>
              <a:rPr lang="cs-CZ" dirty="0" err="1"/>
              <a:t>conclusion</a:t>
            </a:r>
            <a:r>
              <a:rPr lang="cs-CZ" dirty="0"/>
              <a:t> </a:t>
            </a:r>
            <a:r>
              <a:rPr lang="cs-CZ" dirty="0" err="1"/>
              <a:t>of</a:t>
            </a:r>
            <a:r>
              <a:rPr lang="cs-CZ" dirty="0"/>
              <a:t> </a:t>
            </a:r>
            <a:r>
              <a:rPr lang="cs-CZ" dirty="0" err="1"/>
              <a:t>the</a:t>
            </a:r>
            <a:r>
              <a:rPr lang="cs-CZ" dirty="0"/>
              <a:t> </a:t>
            </a:r>
            <a:r>
              <a:rPr lang="cs-CZ" dirty="0" err="1"/>
              <a:t>contract</a:t>
            </a:r>
            <a:r>
              <a:rPr lang="cs-CZ" dirty="0"/>
              <a:t> on </a:t>
            </a:r>
            <a:r>
              <a:rPr lang="cs-CZ" dirty="0" err="1"/>
              <a:t>sale</a:t>
            </a:r>
            <a:r>
              <a:rPr lang="cs-CZ" dirty="0"/>
              <a:t> </a:t>
            </a:r>
            <a:r>
              <a:rPr lang="cs-CZ" dirty="0" err="1"/>
              <a:t>of</a:t>
            </a:r>
            <a:r>
              <a:rPr lang="cs-CZ" dirty="0"/>
              <a:t> </a:t>
            </a:r>
            <a:r>
              <a:rPr lang="cs-CZ" dirty="0" err="1"/>
              <a:t>goods</a:t>
            </a:r>
            <a:r>
              <a:rPr lang="cs-CZ" dirty="0"/>
              <a:t>.</a:t>
            </a:r>
          </a:p>
          <a:p>
            <a:r>
              <a:rPr lang="cs-CZ" dirty="0"/>
              <a:t>Art. 100</a:t>
            </a:r>
          </a:p>
          <a:p>
            <a:r>
              <a:rPr lang="cs-CZ" dirty="0"/>
              <a:t>List </a:t>
            </a:r>
            <a:r>
              <a:rPr lang="cs-CZ" dirty="0" err="1"/>
              <a:t>of</a:t>
            </a:r>
            <a:r>
              <a:rPr lang="cs-CZ" dirty="0"/>
              <a:t> </a:t>
            </a:r>
            <a:r>
              <a:rPr lang="cs-CZ" dirty="0" err="1"/>
              <a:t>States</a:t>
            </a:r>
            <a:r>
              <a:rPr lang="cs-CZ" dirty="0"/>
              <a:t> and </a:t>
            </a:r>
            <a:r>
              <a:rPr lang="cs-CZ" dirty="0" err="1"/>
              <a:t>dates</a:t>
            </a:r>
            <a:r>
              <a:rPr lang="cs-CZ" dirty="0"/>
              <a:t> on </a:t>
            </a:r>
            <a:r>
              <a:rPr lang="cs-CZ" dirty="0" err="1"/>
              <a:t>entry</a:t>
            </a:r>
            <a:r>
              <a:rPr lang="cs-CZ" dirty="0"/>
              <a:t> </a:t>
            </a:r>
            <a:r>
              <a:rPr lang="cs-CZ" dirty="0" err="1"/>
              <a:t>of</a:t>
            </a:r>
            <a:r>
              <a:rPr lang="cs-CZ" dirty="0"/>
              <a:t> </a:t>
            </a:r>
            <a:r>
              <a:rPr lang="cs-CZ" dirty="0" err="1"/>
              <a:t>the</a:t>
            </a:r>
            <a:r>
              <a:rPr lang="cs-CZ" dirty="0"/>
              <a:t> </a:t>
            </a:r>
            <a:r>
              <a:rPr lang="cs-CZ" dirty="0" err="1"/>
              <a:t>CISG</a:t>
            </a:r>
            <a:r>
              <a:rPr lang="cs-CZ" dirty="0"/>
              <a:t> </a:t>
            </a:r>
            <a:r>
              <a:rPr lang="cs-CZ" dirty="0" err="1"/>
              <a:t>into</a:t>
            </a:r>
            <a:r>
              <a:rPr lang="cs-CZ" dirty="0"/>
              <a:t> </a:t>
            </a:r>
            <a:r>
              <a:rPr lang="cs-CZ" dirty="0" err="1"/>
              <a:t>force</a:t>
            </a:r>
            <a:r>
              <a:rPr lang="cs-CZ" dirty="0"/>
              <a:t> – via </a:t>
            </a:r>
            <a:r>
              <a:rPr lang="cs-CZ" dirty="0" err="1"/>
              <a:t>UNCITRAL</a:t>
            </a:r>
            <a:endParaRPr lang="cs-CZ" dirty="0"/>
          </a:p>
          <a:p>
            <a:r>
              <a:rPr lang="en-US" dirty="0">
                <a:hlinkClick r:id="rId2"/>
              </a:rPr>
              <a:t>http://</a:t>
            </a:r>
            <a:r>
              <a:rPr lang="en-US" dirty="0" err="1">
                <a:hlinkClick r:id="rId2"/>
              </a:rPr>
              <a:t>www.uncitral.org</a:t>
            </a:r>
            <a:r>
              <a:rPr lang="en-US" dirty="0">
                <a:hlinkClick r:id="rId2"/>
              </a:rPr>
              <a:t>/</a:t>
            </a:r>
            <a:r>
              <a:rPr lang="en-US" dirty="0" err="1">
                <a:hlinkClick r:id="rId2"/>
              </a:rPr>
              <a:t>uncitral</a:t>
            </a:r>
            <a:r>
              <a:rPr lang="en-US" dirty="0">
                <a:hlinkClick r:id="rId2"/>
              </a:rPr>
              <a:t>/en/</a:t>
            </a:r>
            <a:r>
              <a:rPr lang="en-US" dirty="0" err="1">
                <a:hlinkClick r:id="rId2"/>
              </a:rPr>
              <a:t>uncitral_texts</a:t>
            </a:r>
            <a:r>
              <a:rPr lang="en-US" dirty="0">
                <a:hlinkClick r:id="rId2"/>
              </a:rPr>
              <a:t>/</a:t>
            </a:r>
            <a:r>
              <a:rPr lang="en-US" dirty="0" err="1">
                <a:hlinkClick r:id="rId2"/>
              </a:rPr>
              <a:t>sale_goods</a:t>
            </a:r>
            <a:r>
              <a:rPr lang="en-US" dirty="0">
                <a:hlinkClick r:id="rId2"/>
              </a:rPr>
              <a:t>/</a:t>
            </a:r>
            <a:r>
              <a:rPr lang="en-US" dirty="0" err="1">
                <a:hlinkClick r:id="rId2"/>
              </a:rPr>
              <a:t>1980CISG_status.html</a:t>
            </a:r>
            <a:endParaRPr lang="cs-CZ"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42</a:t>
            </a:fld>
            <a:endParaRPr lang="cs-CZ"/>
          </a:p>
        </p:txBody>
      </p:sp>
    </p:spTree>
    <p:extLst>
      <p:ext uri="{BB962C8B-B14F-4D97-AF65-F5344CB8AC3E}">
        <p14:creationId xmlns:p14="http://schemas.microsoft.com/office/powerpoint/2010/main" val="2793170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5. </a:t>
            </a:r>
            <a:r>
              <a:rPr lang="cs-CZ" dirty="0" err="1"/>
              <a:t>Reservations</a:t>
            </a:r>
            <a:r>
              <a:rPr lang="cs-CZ" dirty="0"/>
              <a:t> </a:t>
            </a:r>
            <a:r>
              <a:rPr lang="cs-CZ" dirty="0" err="1"/>
              <a:t>of</a:t>
            </a:r>
            <a:r>
              <a:rPr lang="cs-CZ" dirty="0"/>
              <a:t> </a:t>
            </a:r>
            <a:r>
              <a:rPr lang="cs-CZ" dirty="0" err="1"/>
              <a:t>States</a:t>
            </a:r>
            <a:endParaRPr lang="en-US" dirty="0"/>
          </a:p>
        </p:txBody>
      </p:sp>
      <p:sp>
        <p:nvSpPr>
          <p:cNvPr id="3" name="Zástupný symbol pro obsah 2"/>
          <p:cNvSpPr>
            <a:spLocks noGrp="1"/>
          </p:cNvSpPr>
          <p:nvPr>
            <p:ph idx="1"/>
          </p:nvPr>
        </p:nvSpPr>
        <p:spPr/>
        <p:txBody>
          <a:bodyPr/>
          <a:lstStyle/>
          <a:p>
            <a:r>
              <a:rPr lang="cs-CZ" dirty="0" err="1"/>
              <a:t>Reservations</a:t>
            </a:r>
            <a:r>
              <a:rPr lang="cs-CZ" dirty="0"/>
              <a:t> </a:t>
            </a:r>
            <a:r>
              <a:rPr lang="cs-CZ" dirty="0" err="1"/>
              <a:t>under</a:t>
            </a:r>
            <a:r>
              <a:rPr lang="cs-CZ" dirty="0"/>
              <a:t> </a:t>
            </a:r>
            <a:r>
              <a:rPr lang="cs-CZ" dirty="0" err="1"/>
              <a:t>Arts</a:t>
            </a:r>
            <a:r>
              <a:rPr lang="cs-CZ" dirty="0"/>
              <a:t>. 91 – 98</a:t>
            </a:r>
          </a:p>
          <a:p>
            <a:r>
              <a:rPr lang="cs-CZ" dirty="0" err="1"/>
              <a:t>Articles</a:t>
            </a:r>
            <a:r>
              <a:rPr lang="cs-CZ" dirty="0"/>
              <a:t> </a:t>
            </a:r>
            <a:r>
              <a:rPr lang="cs-CZ" dirty="0" err="1"/>
              <a:t>exluded</a:t>
            </a:r>
            <a:r>
              <a:rPr lang="cs-CZ" dirty="0"/>
              <a:t> by </a:t>
            </a:r>
            <a:r>
              <a:rPr lang="cs-CZ" dirty="0" err="1"/>
              <a:t>States</a:t>
            </a:r>
            <a:r>
              <a:rPr lang="cs-CZ" dirty="0"/>
              <a:t> are not </a:t>
            </a:r>
            <a:r>
              <a:rPr lang="cs-CZ" dirty="0" err="1"/>
              <a:t>applicable</a:t>
            </a:r>
            <a:r>
              <a:rPr lang="cs-CZ" dirty="0"/>
              <a:t> </a:t>
            </a:r>
            <a:r>
              <a:rPr lang="cs-CZ" dirty="0" err="1"/>
              <a:t>for</a:t>
            </a:r>
            <a:r>
              <a:rPr lang="cs-CZ" dirty="0"/>
              <a:t> </a:t>
            </a:r>
            <a:r>
              <a:rPr lang="cs-CZ" dirty="0" err="1"/>
              <a:t>them</a:t>
            </a:r>
            <a:r>
              <a:rPr lang="cs-CZ" dirty="0"/>
              <a:t>.</a:t>
            </a:r>
          </a:p>
          <a:p>
            <a:r>
              <a:rPr lang="cs-CZ" dirty="0"/>
              <a:t>List </a:t>
            </a:r>
            <a:r>
              <a:rPr lang="cs-CZ" dirty="0" err="1"/>
              <a:t>of</a:t>
            </a:r>
            <a:r>
              <a:rPr lang="cs-CZ" dirty="0"/>
              <a:t> </a:t>
            </a:r>
            <a:r>
              <a:rPr lang="cs-CZ" dirty="0" err="1"/>
              <a:t>States</a:t>
            </a:r>
            <a:r>
              <a:rPr lang="cs-CZ" dirty="0"/>
              <a:t> and </a:t>
            </a:r>
            <a:r>
              <a:rPr lang="cs-CZ" dirty="0" err="1"/>
              <a:t>their</a:t>
            </a:r>
            <a:r>
              <a:rPr lang="cs-CZ" dirty="0"/>
              <a:t> </a:t>
            </a:r>
            <a:r>
              <a:rPr lang="cs-CZ" dirty="0" err="1"/>
              <a:t>reservations</a:t>
            </a:r>
            <a:r>
              <a:rPr lang="cs-CZ" dirty="0"/>
              <a:t> – via </a:t>
            </a:r>
            <a:r>
              <a:rPr lang="cs-CZ" dirty="0" err="1"/>
              <a:t>UNCITRAL</a:t>
            </a:r>
            <a:endParaRPr lang="cs-CZ" dirty="0"/>
          </a:p>
          <a:p>
            <a:r>
              <a:rPr lang="en-US" dirty="0">
                <a:hlinkClick r:id="rId2"/>
              </a:rPr>
              <a:t>http://</a:t>
            </a:r>
            <a:r>
              <a:rPr lang="en-US" dirty="0" err="1">
                <a:hlinkClick r:id="rId2"/>
              </a:rPr>
              <a:t>www.uncitral.org</a:t>
            </a:r>
            <a:r>
              <a:rPr lang="en-US" dirty="0">
                <a:hlinkClick r:id="rId2"/>
              </a:rPr>
              <a:t>/</a:t>
            </a:r>
            <a:r>
              <a:rPr lang="en-US" dirty="0" err="1">
                <a:hlinkClick r:id="rId2"/>
              </a:rPr>
              <a:t>uncitral</a:t>
            </a:r>
            <a:r>
              <a:rPr lang="en-US" dirty="0">
                <a:hlinkClick r:id="rId2"/>
              </a:rPr>
              <a:t>/en/</a:t>
            </a:r>
            <a:r>
              <a:rPr lang="en-US" dirty="0" err="1">
                <a:hlinkClick r:id="rId2"/>
              </a:rPr>
              <a:t>uncitral_texts</a:t>
            </a:r>
            <a:r>
              <a:rPr lang="en-US" dirty="0">
                <a:hlinkClick r:id="rId2"/>
              </a:rPr>
              <a:t>/</a:t>
            </a:r>
            <a:r>
              <a:rPr lang="en-US" dirty="0" err="1">
                <a:hlinkClick r:id="rId2"/>
              </a:rPr>
              <a:t>sale_goods</a:t>
            </a:r>
            <a:r>
              <a:rPr lang="en-US" dirty="0">
                <a:hlinkClick r:id="rId2"/>
              </a:rPr>
              <a:t>/</a:t>
            </a:r>
            <a:r>
              <a:rPr lang="en-US" dirty="0" err="1">
                <a:hlinkClick r:id="rId2"/>
              </a:rPr>
              <a:t>1980CISG_status.html</a:t>
            </a:r>
            <a:endParaRPr lang="cs-CZ"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43</a:t>
            </a:fld>
            <a:endParaRPr lang="cs-CZ"/>
          </a:p>
        </p:txBody>
      </p:sp>
    </p:spTree>
    <p:extLst>
      <p:ext uri="{BB962C8B-B14F-4D97-AF65-F5344CB8AC3E}">
        <p14:creationId xmlns:p14="http://schemas.microsoft.com/office/powerpoint/2010/main" val="7605647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CISG</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Czech </a:t>
            </a:r>
            <a:r>
              <a:rPr lang="cs-CZ" dirty="0" err="1"/>
              <a:t>seller</a:t>
            </a:r>
            <a:r>
              <a:rPr lang="cs-CZ" dirty="0"/>
              <a:t> </a:t>
            </a:r>
            <a:r>
              <a:rPr lang="cs-CZ" dirty="0" err="1"/>
              <a:t>with</a:t>
            </a:r>
            <a:r>
              <a:rPr lang="cs-CZ" dirty="0"/>
              <a:t> place </a:t>
            </a:r>
            <a:r>
              <a:rPr lang="cs-CZ" dirty="0" err="1"/>
              <a:t>of</a:t>
            </a:r>
            <a:r>
              <a:rPr lang="cs-CZ" dirty="0"/>
              <a:t> business in Prague </a:t>
            </a:r>
            <a:r>
              <a:rPr lang="cs-CZ" dirty="0" err="1"/>
              <a:t>enters</a:t>
            </a:r>
            <a:r>
              <a:rPr lang="cs-CZ" dirty="0"/>
              <a:t> </a:t>
            </a:r>
            <a:r>
              <a:rPr lang="cs-CZ" dirty="0" err="1"/>
              <a:t>into</a:t>
            </a:r>
            <a:r>
              <a:rPr lang="cs-CZ" dirty="0"/>
              <a:t> </a:t>
            </a:r>
            <a:r>
              <a:rPr lang="cs-CZ" dirty="0" err="1"/>
              <a:t>contract</a:t>
            </a:r>
            <a:r>
              <a:rPr lang="cs-CZ" dirty="0"/>
              <a:t> </a:t>
            </a:r>
            <a:r>
              <a:rPr lang="cs-CZ" dirty="0" err="1"/>
              <a:t>with</a:t>
            </a:r>
            <a:r>
              <a:rPr lang="cs-CZ" dirty="0"/>
              <a:t> </a:t>
            </a:r>
            <a:r>
              <a:rPr lang="cs-CZ" dirty="0" err="1"/>
              <a:t>buyer</a:t>
            </a:r>
            <a:r>
              <a:rPr lang="cs-CZ" dirty="0"/>
              <a:t> </a:t>
            </a:r>
            <a:r>
              <a:rPr lang="cs-CZ" dirty="0" err="1"/>
              <a:t>from</a:t>
            </a:r>
            <a:r>
              <a:rPr lang="cs-CZ" dirty="0"/>
              <a:t> </a:t>
            </a:r>
            <a:r>
              <a:rPr lang="cs-CZ" dirty="0" err="1"/>
              <a:t>Germany</a:t>
            </a:r>
            <a:r>
              <a:rPr lang="cs-CZ" dirty="0"/>
              <a:t> on 19 </a:t>
            </a:r>
            <a:r>
              <a:rPr lang="cs-CZ" dirty="0" err="1"/>
              <a:t>October</a:t>
            </a:r>
            <a:r>
              <a:rPr lang="cs-CZ" dirty="0"/>
              <a:t> 2015. </a:t>
            </a:r>
            <a:r>
              <a:rPr lang="cs-CZ" dirty="0" err="1"/>
              <a:t>The</a:t>
            </a:r>
            <a:r>
              <a:rPr lang="cs-CZ" dirty="0"/>
              <a:t> </a:t>
            </a:r>
            <a:r>
              <a:rPr lang="cs-CZ" dirty="0" err="1"/>
              <a:t>contract</a:t>
            </a:r>
            <a:r>
              <a:rPr lang="cs-CZ" dirty="0"/>
              <a:t> </a:t>
            </a:r>
            <a:r>
              <a:rPr lang="cs-CZ" dirty="0" err="1"/>
              <a:t>is</a:t>
            </a:r>
            <a:r>
              <a:rPr lang="cs-CZ" dirty="0"/>
              <a:t> on </a:t>
            </a:r>
            <a:r>
              <a:rPr lang="cs-CZ" dirty="0" err="1"/>
              <a:t>delivery</a:t>
            </a:r>
            <a:r>
              <a:rPr lang="cs-CZ" dirty="0"/>
              <a:t> </a:t>
            </a:r>
            <a:r>
              <a:rPr lang="cs-CZ" dirty="0" err="1"/>
              <a:t>of</a:t>
            </a:r>
            <a:r>
              <a:rPr lang="cs-CZ" dirty="0"/>
              <a:t> 120 </a:t>
            </a:r>
            <a:r>
              <a:rPr lang="cs-CZ" dirty="0" err="1"/>
              <a:t>pcs</a:t>
            </a:r>
            <a:r>
              <a:rPr lang="cs-CZ" dirty="0"/>
              <a:t> </a:t>
            </a:r>
            <a:r>
              <a:rPr lang="cs-CZ" dirty="0" err="1"/>
              <a:t>of</a:t>
            </a:r>
            <a:r>
              <a:rPr lang="cs-CZ" dirty="0"/>
              <a:t> </a:t>
            </a:r>
            <a:r>
              <a:rPr lang="cs-CZ" dirty="0" err="1"/>
              <a:t>tables</a:t>
            </a:r>
            <a:r>
              <a:rPr lang="cs-CZ" dirty="0"/>
              <a:t>. </a:t>
            </a:r>
            <a:r>
              <a:rPr lang="cs-CZ" dirty="0" err="1"/>
              <a:t>The</a:t>
            </a:r>
            <a:r>
              <a:rPr lang="cs-CZ" dirty="0"/>
              <a:t> </a:t>
            </a:r>
            <a:r>
              <a:rPr lang="cs-CZ" dirty="0" err="1"/>
              <a:t>goods</a:t>
            </a:r>
            <a:r>
              <a:rPr lang="cs-CZ" dirty="0"/>
              <a:t> </a:t>
            </a:r>
            <a:r>
              <a:rPr lang="cs-CZ" dirty="0" err="1"/>
              <a:t>will</a:t>
            </a:r>
            <a:r>
              <a:rPr lang="cs-CZ" dirty="0"/>
              <a:t> </a:t>
            </a:r>
            <a:r>
              <a:rPr lang="cs-CZ" dirty="0" err="1"/>
              <a:t>be</a:t>
            </a:r>
            <a:r>
              <a:rPr lang="cs-CZ" dirty="0"/>
              <a:t> </a:t>
            </a:r>
            <a:r>
              <a:rPr lang="cs-CZ" dirty="0" err="1"/>
              <a:t>delivered</a:t>
            </a:r>
            <a:r>
              <a:rPr lang="cs-CZ" dirty="0"/>
              <a:t> </a:t>
            </a:r>
            <a:r>
              <a:rPr lang="cs-CZ" dirty="0" err="1"/>
              <a:t>from</a:t>
            </a:r>
            <a:r>
              <a:rPr lang="cs-CZ" dirty="0"/>
              <a:t> </a:t>
            </a:r>
            <a:r>
              <a:rPr lang="cs-CZ" dirty="0" err="1"/>
              <a:t>the</a:t>
            </a:r>
            <a:r>
              <a:rPr lang="cs-CZ" dirty="0"/>
              <a:t> </a:t>
            </a:r>
            <a:r>
              <a:rPr lang="cs-CZ" dirty="0" err="1"/>
              <a:t>warehouse</a:t>
            </a:r>
            <a:r>
              <a:rPr lang="cs-CZ" dirty="0"/>
              <a:t> </a:t>
            </a:r>
            <a:r>
              <a:rPr lang="cs-CZ" dirty="0" err="1"/>
              <a:t>of</a:t>
            </a:r>
            <a:r>
              <a:rPr lang="cs-CZ" dirty="0"/>
              <a:t> </a:t>
            </a:r>
            <a:r>
              <a:rPr lang="cs-CZ" dirty="0" err="1"/>
              <a:t>the</a:t>
            </a:r>
            <a:r>
              <a:rPr lang="cs-CZ" dirty="0"/>
              <a:t> </a:t>
            </a:r>
            <a:r>
              <a:rPr lang="cs-CZ" dirty="0" err="1"/>
              <a:t>seller</a:t>
            </a:r>
            <a:r>
              <a:rPr lang="cs-CZ" dirty="0"/>
              <a:t> in Brno, Czech Republic, to </a:t>
            </a:r>
            <a:r>
              <a:rPr lang="cs-CZ" dirty="0" err="1"/>
              <a:t>the</a:t>
            </a:r>
            <a:r>
              <a:rPr lang="cs-CZ" dirty="0"/>
              <a:t> </a:t>
            </a:r>
            <a:r>
              <a:rPr lang="cs-CZ" dirty="0" err="1"/>
              <a:t>warehouse</a:t>
            </a:r>
            <a:r>
              <a:rPr lang="cs-CZ" dirty="0"/>
              <a:t> </a:t>
            </a:r>
            <a:r>
              <a:rPr lang="cs-CZ" dirty="0" err="1"/>
              <a:t>of</a:t>
            </a:r>
            <a:r>
              <a:rPr lang="cs-CZ" dirty="0"/>
              <a:t> </a:t>
            </a:r>
            <a:r>
              <a:rPr lang="cs-CZ" dirty="0" err="1"/>
              <a:t>the</a:t>
            </a:r>
            <a:r>
              <a:rPr lang="cs-CZ" dirty="0"/>
              <a:t> </a:t>
            </a:r>
            <a:r>
              <a:rPr lang="cs-CZ" dirty="0" err="1"/>
              <a:t>buyer</a:t>
            </a:r>
            <a:r>
              <a:rPr lang="cs-CZ" dirty="0"/>
              <a:t> in </a:t>
            </a:r>
            <a:r>
              <a:rPr lang="cs-CZ" dirty="0" err="1"/>
              <a:t>Zurych</a:t>
            </a:r>
            <a:r>
              <a:rPr lang="cs-CZ" dirty="0"/>
              <a:t>, </a:t>
            </a:r>
            <a:r>
              <a:rPr lang="cs-CZ" dirty="0" err="1"/>
              <a:t>Switzerland</a:t>
            </a:r>
            <a:r>
              <a:rPr lang="cs-CZ" dirty="0"/>
              <a:t>.</a:t>
            </a:r>
          </a:p>
          <a:p>
            <a:endParaRPr lang="cs-CZ" dirty="0"/>
          </a:p>
          <a:p>
            <a:r>
              <a:rPr lang="cs-CZ" dirty="0" err="1"/>
              <a:t>Is</a:t>
            </a:r>
            <a:r>
              <a:rPr lang="cs-CZ" dirty="0"/>
              <a:t> </a:t>
            </a:r>
            <a:r>
              <a:rPr lang="cs-CZ" dirty="0" err="1"/>
              <a:t>the</a:t>
            </a:r>
            <a:r>
              <a:rPr lang="cs-CZ" dirty="0"/>
              <a:t> </a:t>
            </a:r>
            <a:r>
              <a:rPr lang="cs-CZ" dirty="0" err="1"/>
              <a:t>CISG</a:t>
            </a:r>
            <a:r>
              <a:rPr lang="cs-CZ" dirty="0"/>
              <a:t> </a:t>
            </a:r>
            <a:r>
              <a:rPr lang="cs-CZ" dirty="0" err="1"/>
              <a:t>applicable</a:t>
            </a:r>
            <a:r>
              <a:rPr lang="cs-CZ" dirty="0"/>
              <a:t>?</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44</a:t>
            </a:fld>
            <a:endParaRPr lang="cs-CZ"/>
          </a:p>
        </p:txBody>
      </p:sp>
    </p:spTree>
    <p:extLst>
      <p:ext uri="{BB962C8B-B14F-4D97-AF65-F5344CB8AC3E}">
        <p14:creationId xmlns:p14="http://schemas.microsoft.com/office/powerpoint/2010/main" val="29679013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CISG</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err="1"/>
              <a:t>Company</a:t>
            </a:r>
            <a:r>
              <a:rPr lang="cs-CZ" dirty="0"/>
              <a:t> </a:t>
            </a:r>
            <a:r>
              <a:rPr lang="cs-CZ" dirty="0" err="1"/>
              <a:t>Expas</a:t>
            </a:r>
            <a:r>
              <a:rPr lang="cs-CZ" dirty="0"/>
              <a:t> </a:t>
            </a:r>
            <a:r>
              <a:rPr lang="cs-CZ" dirty="0" err="1"/>
              <a:t>with</a:t>
            </a:r>
            <a:r>
              <a:rPr lang="cs-CZ" dirty="0"/>
              <a:t> </a:t>
            </a:r>
            <a:r>
              <a:rPr lang="cs-CZ" dirty="0" err="1"/>
              <a:t>seat</a:t>
            </a:r>
            <a:r>
              <a:rPr lang="cs-CZ" dirty="0"/>
              <a:t> in </a:t>
            </a:r>
            <a:r>
              <a:rPr lang="cs-CZ" dirty="0" err="1"/>
              <a:t>Canada</a:t>
            </a:r>
            <a:r>
              <a:rPr lang="cs-CZ" dirty="0"/>
              <a:t> </a:t>
            </a:r>
            <a:r>
              <a:rPr lang="cs-CZ" dirty="0" err="1"/>
              <a:t>entered</a:t>
            </a:r>
            <a:r>
              <a:rPr lang="cs-CZ" dirty="0"/>
              <a:t> </a:t>
            </a:r>
            <a:r>
              <a:rPr lang="cs-CZ" dirty="0" err="1"/>
              <a:t>into</a:t>
            </a:r>
            <a:r>
              <a:rPr lang="cs-CZ" dirty="0"/>
              <a:t> </a:t>
            </a:r>
            <a:r>
              <a:rPr lang="cs-CZ" dirty="0" err="1"/>
              <a:t>force</a:t>
            </a:r>
            <a:r>
              <a:rPr lang="cs-CZ" dirty="0"/>
              <a:t> </a:t>
            </a:r>
            <a:r>
              <a:rPr lang="cs-CZ" dirty="0" err="1"/>
              <a:t>with</a:t>
            </a:r>
            <a:r>
              <a:rPr lang="cs-CZ" dirty="0"/>
              <a:t> </a:t>
            </a:r>
            <a:r>
              <a:rPr lang="cs-CZ" dirty="0" err="1"/>
              <a:t>company</a:t>
            </a:r>
            <a:r>
              <a:rPr lang="cs-CZ" dirty="0"/>
              <a:t> </a:t>
            </a:r>
            <a:r>
              <a:rPr lang="cs-CZ" dirty="0" err="1"/>
              <a:t>Imporet</a:t>
            </a:r>
            <a:r>
              <a:rPr lang="cs-CZ" dirty="0"/>
              <a:t> </a:t>
            </a:r>
            <a:r>
              <a:rPr lang="cs-CZ" dirty="0" err="1"/>
              <a:t>with</a:t>
            </a:r>
            <a:r>
              <a:rPr lang="cs-CZ" dirty="0"/>
              <a:t> </a:t>
            </a:r>
            <a:r>
              <a:rPr lang="cs-CZ" dirty="0" err="1"/>
              <a:t>seat</a:t>
            </a:r>
            <a:r>
              <a:rPr lang="cs-CZ" dirty="0"/>
              <a:t> and place </a:t>
            </a:r>
            <a:r>
              <a:rPr lang="cs-CZ" dirty="0" err="1"/>
              <a:t>of</a:t>
            </a:r>
            <a:r>
              <a:rPr lang="cs-CZ" dirty="0"/>
              <a:t> business in Madrid, </a:t>
            </a:r>
            <a:r>
              <a:rPr lang="cs-CZ" dirty="0" err="1"/>
              <a:t>Spain</a:t>
            </a:r>
            <a:r>
              <a:rPr lang="cs-CZ" dirty="0"/>
              <a:t>. </a:t>
            </a:r>
            <a:r>
              <a:rPr lang="cs-CZ" dirty="0" err="1"/>
              <a:t>Company</a:t>
            </a:r>
            <a:r>
              <a:rPr lang="cs-CZ" dirty="0"/>
              <a:t> </a:t>
            </a:r>
            <a:r>
              <a:rPr lang="cs-CZ" dirty="0" err="1"/>
              <a:t>Expas</a:t>
            </a:r>
            <a:r>
              <a:rPr lang="cs-CZ" dirty="0"/>
              <a:t> </a:t>
            </a:r>
            <a:r>
              <a:rPr lang="cs-CZ" dirty="0" err="1"/>
              <a:t>delivered</a:t>
            </a:r>
            <a:r>
              <a:rPr lang="cs-CZ" dirty="0"/>
              <a:t> </a:t>
            </a:r>
            <a:r>
              <a:rPr lang="cs-CZ" dirty="0" err="1"/>
              <a:t>goods</a:t>
            </a:r>
            <a:r>
              <a:rPr lang="cs-CZ" dirty="0"/>
              <a:t> (</a:t>
            </a:r>
            <a:r>
              <a:rPr lang="cs-CZ" dirty="0" err="1"/>
              <a:t>machinery</a:t>
            </a:r>
            <a:r>
              <a:rPr lang="cs-CZ" dirty="0"/>
              <a:t>) </a:t>
            </a:r>
            <a:r>
              <a:rPr lang="cs-CZ" dirty="0" err="1"/>
              <a:t>from</a:t>
            </a:r>
            <a:r>
              <a:rPr lang="cs-CZ" dirty="0"/>
              <a:t> </a:t>
            </a:r>
            <a:r>
              <a:rPr lang="cs-CZ" dirty="0" err="1"/>
              <a:t>its</a:t>
            </a:r>
            <a:r>
              <a:rPr lang="cs-CZ" dirty="0"/>
              <a:t> </a:t>
            </a:r>
            <a:r>
              <a:rPr lang="cs-CZ" dirty="0" err="1"/>
              <a:t>factory</a:t>
            </a:r>
            <a:r>
              <a:rPr lang="cs-CZ" dirty="0"/>
              <a:t> in Birmingham, UK. </a:t>
            </a:r>
          </a:p>
          <a:p>
            <a:r>
              <a:rPr lang="cs-CZ" dirty="0" err="1"/>
              <a:t>The</a:t>
            </a:r>
            <a:r>
              <a:rPr lang="cs-CZ" dirty="0"/>
              <a:t> </a:t>
            </a:r>
            <a:r>
              <a:rPr lang="cs-CZ" dirty="0" err="1"/>
              <a:t>contract</a:t>
            </a:r>
            <a:r>
              <a:rPr lang="cs-CZ" dirty="0"/>
              <a:t> </a:t>
            </a:r>
            <a:r>
              <a:rPr lang="cs-CZ" dirty="0" err="1"/>
              <a:t>contained</a:t>
            </a:r>
            <a:r>
              <a:rPr lang="cs-CZ" dirty="0"/>
              <a:t> </a:t>
            </a:r>
            <a:r>
              <a:rPr lang="cs-CZ" dirty="0" err="1"/>
              <a:t>provision</a:t>
            </a:r>
            <a:r>
              <a:rPr lang="cs-CZ" dirty="0"/>
              <a:t>: </a:t>
            </a:r>
            <a:r>
              <a:rPr lang="cs-CZ" i="1" dirty="0" err="1"/>
              <a:t>This</a:t>
            </a:r>
            <a:r>
              <a:rPr lang="cs-CZ" i="1" dirty="0"/>
              <a:t> </a:t>
            </a:r>
            <a:r>
              <a:rPr lang="cs-CZ" i="1" dirty="0" err="1"/>
              <a:t>contract</a:t>
            </a:r>
            <a:r>
              <a:rPr lang="cs-CZ" i="1" dirty="0"/>
              <a:t> </a:t>
            </a:r>
            <a:r>
              <a:rPr lang="cs-CZ" i="1" dirty="0" err="1"/>
              <a:t>shall</a:t>
            </a:r>
            <a:r>
              <a:rPr lang="cs-CZ" i="1" dirty="0"/>
              <a:t> </a:t>
            </a:r>
            <a:r>
              <a:rPr lang="cs-CZ" i="1" dirty="0" err="1"/>
              <a:t>be</a:t>
            </a:r>
            <a:r>
              <a:rPr lang="cs-CZ" i="1" dirty="0"/>
              <a:t> </a:t>
            </a:r>
            <a:r>
              <a:rPr lang="cs-CZ" i="1" dirty="0" err="1"/>
              <a:t>governed</a:t>
            </a:r>
            <a:r>
              <a:rPr lang="cs-CZ" i="1" dirty="0"/>
              <a:t> by </a:t>
            </a:r>
            <a:r>
              <a:rPr lang="cs-CZ" i="1" dirty="0" err="1"/>
              <a:t>the</a:t>
            </a:r>
            <a:r>
              <a:rPr lang="cs-CZ" i="1" dirty="0"/>
              <a:t> </a:t>
            </a:r>
            <a:r>
              <a:rPr lang="cs-CZ" i="1" dirty="0" err="1"/>
              <a:t>CISG</a:t>
            </a:r>
            <a:r>
              <a:rPr lang="cs-CZ" i="1" dirty="0"/>
              <a:t>.</a:t>
            </a:r>
          </a:p>
          <a:p>
            <a:endParaRPr lang="cs-CZ" dirty="0"/>
          </a:p>
          <a:p>
            <a:r>
              <a:rPr lang="cs-CZ" dirty="0" err="1"/>
              <a:t>Is</a:t>
            </a:r>
            <a:r>
              <a:rPr lang="cs-CZ" dirty="0"/>
              <a:t> </a:t>
            </a:r>
            <a:r>
              <a:rPr lang="cs-CZ" dirty="0" err="1"/>
              <a:t>the</a:t>
            </a:r>
            <a:r>
              <a:rPr lang="cs-CZ" dirty="0"/>
              <a:t> </a:t>
            </a:r>
            <a:r>
              <a:rPr lang="cs-CZ" dirty="0" err="1"/>
              <a:t>CISG</a:t>
            </a:r>
            <a:r>
              <a:rPr lang="cs-CZ" dirty="0"/>
              <a:t> </a:t>
            </a:r>
            <a:r>
              <a:rPr lang="cs-CZ" dirty="0" err="1"/>
              <a:t>applicable</a:t>
            </a:r>
            <a:r>
              <a:rPr lang="cs-CZ" dirty="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45</a:t>
            </a:fld>
            <a:endParaRPr lang="cs-CZ"/>
          </a:p>
        </p:txBody>
      </p:sp>
    </p:spTree>
    <p:extLst>
      <p:ext uri="{BB962C8B-B14F-4D97-AF65-F5344CB8AC3E}">
        <p14:creationId xmlns:p14="http://schemas.microsoft.com/office/powerpoint/2010/main" val="19231773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CISG</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err="1"/>
              <a:t>Company</a:t>
            </a:r>
            <a:r>
              <a:rPr lang="cs-CZ" dirty="0"/>
              <a:t> </a:t>
            </a:r>
            <a:r>
              <a:rPr lang="cs-CZ" dirty="0" err="1"/>
              <a:t>ZOS</a:t>
            </a:r>
            <a:r>
              <a:rPr lang="cs-CZ" dirty="0"/>
              <a:t> (</a:t>
            </a:r>
            <a:r>
              <a:rPr lang="cs-CZ" dirty="0" err="1"/>
              <a:t>seat</a:t>
            </a:r>
            <a:r>
              <a:rPr lang="cs-CZ" dirty="0"/>
              <a:t> in </a:t>
            </a:r>
            <a:r>
              <a:rPr lang="cs-CZ" dirty="0" err="1"/>
              <a:t>the</a:t>
            </a:r>
            <a:r>
              <a:rPr lang="cs-CZ" dirty="0"/>
              <a:t> UK) </a:t>
            </a:r>
            <a:r>
              <a:rPr lang="cs-CZ" dirty="0" err="1"/>
              <a:t>ordered</a:t>
            </a:r>
            <a:r>
              <a:rPr lang="cs-CZ" dirty="0"/>
              <a:t> </a:t>
            </a:r>
            <a:r>
              <a:rPr lang="cs-CZ" dirty="0" err="1"/>
              <a:t>for</a:t>
            </a:r>
            <a:r>
              <a:rPr lang="cs-CZ" dirty="0"/>
              <a:t> </a:t>
            </a:r>
            <a:r>
              <a:rPr lang="cs-CZ" dirty="0" err="1"/>
              <a:t>its</a:t>
            </a:r>
            <a:r>
              <a:rPr lang="cs-CZ" dirty="0"/>
              <a:t> </a:t>
            </a:r>
            <a:r>
              <a:rPr lang="cs-CZ" dirty="0" err="1"/>
              <a:t>enterprise</a:t>
            </a:r>
            <a:r>
              <a:rPr lang="cs-CZ" dirty="0"/>
              <a:t> in Brno (Czech Republic) a </a:t>
            </a:r>
            <a:r>
              <a:rPr lang="cs-CZ" dirty="0" err="1"/>
              <a:t>delivery</a:t>
            </a:r>
            <a:r>
              <a:rPr lang="cs-CZ" dirty="0"/>
              <a:t> </a:t>
            </a:r>
            <a:r>
              <a:rPr lang="cs-CZ" dirty="0" err="1"/>
              <a:t>of</a:t>
            </a:r>
            <a:r>
              <a:rPr lang="cs-CZ" dirty="0"/>
              <a:t> 50 kg </a:t>
            </a:r>
            <a:r>
              <a:rPr lang="cs-CZ" dirty="0" err="1"/>
              <a:t>of</a:t>
            </a:r>
            <a:r>
              <a:rPr lang="cs-CZ" dirty="0"/>
              <a:t> </a:t>
            </a:r>
            <a:r>
              <a:rPr lang="cs-CZ" dirty="0" err="1"/>
              <a:t>olives</a:t>
            </a:r>
            <a:r>
              <a:rPr lang="cs-CZ" dirty="0"/>
              <a:t> </a:t>
            </a:r>
            <a:r>
              <a:rPr lang="cs-CZ" dirty="0" err="1"/>
              <a:t>from</a:t>
            </a:r>
            <a:r>
              <a:rPr lang="cs-CZ" dirty="0"/>
              <a:t> </a:t>
            </a:r>
            <a:r>
              <a:rPr lang="cs-CZ" dirty="0" err="1"/>
              <a:t>company</a:t>
            </a:r>
            <a:r>
              <a:rPr lang="cs-CZ" dirty="0"/>
              <a:t> TROP (</a:t>
            </a:r>
            <a:r>
              <a:rPr lang="cs-CZ" dirty="0" err="1"/>
              <a:t>seat</a:t>
            </a:r>
            <a:r>
              <a:rPr lang="cs-CZ" dirty="0"/>
              <a:t> in Portugal). </a:t>
            </a:r>
            <a:r>
              <a:rPr lang="cs-CZ" dirty="0" err="1"/>
              <a:t>The</a:t>
            </a:r>
            <a:r>
              <a:rPr lang="cs-CZ" dirty="0"/>
              <a:t> </a:t>
            </a:r>
            <a:r>
              <a:rPr lang="cs-CZ" dirty="0" err="1"/>
              <a:t>goods</a:t>
            </a:r>
            <a:r>
              <a:rPr lang="cs-CZ" dirty="0"/>
              <a:t> </a:t>
            </a:r>
            <a:r>
              <a:rPr lang="cs-CZ" dirty="0" err="1"/>
              <a:t>were</a:t>
            </a:r>
            <a:r>
              <a:rPr lang="cs-CZ" dirty="0"/>
              <a:t> </a:t>
            </a:r>
            <a:r>
              <a:rPr lang="cs-CZ" dirty="0" err="1"/>
              <a:t>delivered</a:t>
            </a:r>
            <a:r>
              <a:rPr lang="cs-CZ" dirty="0"/>
              <a:t> </a:t>
            </a:r>
            <a:r>
              <a:rPr lang="cs-CZ" dirty="0" err="1"/>
              <a:t>from</a:t>
            </a:r>
            <a:r>
              <a:rPr lang="cs-CZ" dirty="0"/>
              <a:t> </a:t>
            </a:r>
            <a:r>
              <a:rPr lang="cs-CZ" dirty="0" err="1"/>
              <a:t>the</a:t>
            </a:r>
            <a:r>
              <a:rPr lang="cs-CZ" dirty="0"/>
              <a:t> </a:t>
            </a:r>
            <a:r>
              <a:rPr lang="cs-CZ" dirty="0" err="1"/>
              <a:t>seller‘s</a:t>
            </a:r>
            <a:r>
              <a:rPr lang="cs-CZ" dirty="0"/>
              <a:t> establishment in Madrid, </a:t>
            </a:r>
            <a:r>
              <a:rPr lang="cs-CZ" dirty="0" err="1"/>
              <a:t>Spain</a:t>
            </a:r>
            <a:r>
              <a:rPr lang="cs-CZ" dirty="0"/>
              <a:t>. </a:t>
            </a:r>
            <a:r>
              <a:rPr lang="cs-CZ" dirty="0" err="1"/>
              <a:t>Contract</a:t>
            </a:r>
            <a:r>
              <a:rPr lang="cs-CZ" dirty="0"/>
              <a:t> </a:t>
            </a:r>
            <a:r>
              <a:rPr lang="cs-CZ" dirty="0" err="1"/>
              <a:t>was</a:t>
            </a:r>
            <a:r>
              <a:rPr lang="cs-CZ" dirty="0"/>
              <a:t> </a:t>
            </a:r>
            <a:r>
              <a:rPr lang="cs-CZ" dirty="0" err="1"/>
              <a:t>concluded</a:t>
            </a:r>
            <a:r>
              <a:rPr lang="cs-CZ" dirty="0"/>
              <a:t> on 1 </a:t>
            </a:r>
            <a:r>
              <a:rPr lang="cs-CZ" dirty="0" err="1"/>
              <a:t>September</a:t>
            </a:r>
            <a:r>
              <a:rPr lang="cs-CZ" dirty="0"/>
              <a:t> 2015.</a:t>
            </a:r>
          </a:p>
          <a:p>
            <a:r>
              <a:rPr lang="cs-CZ" dirty="0" err="1"/>
              <a:t>Contract</a:t>
            </a:r>
            <a:r>
              <a:rPr lang="cs-CZ" dirty="0"/>
              <a:t> </a:t>
            </a:r>
            <a:r>
              <a:rPr lang="cs-CZ" dirty="0" err="1"/>
              <a:t>concluded</a:t>
            </a:r>
            <a:r>
              <a:rPr lang="cs-CZ" dirty="0"/>
              <a:t> </a:t>
            </a:r>
            <a:r>
              <a:rPr lang="cs-CZ" dirty="0" err="1"/>
              <a:t>provision</a:t>
            </a:r>
            <a:r>
              <a:rPr lang="cs-CZ" dirty="0"/>
              <a:t>: </a:t>
            </a:r>
            <a:r>
              <a:rPr lang="cs-CZ" i="1" dirty="0" err="1"/>
              <a:t>This</a:t>
            </a:r>
            <a:r>
              <a:rPr lang="cs-CZ" i="1" dirty="0"/>
              <a:t> </a:t>
            </a:r>
            <a:r>
              <a:rPr lang="cs-CZ" i="1" dirty="0" err="1"/>
              <a:t>contract</a:t>
            </a:r>
            <a:r>
              <a:rPr lang="cs-CZ" i="1" dirty="0"/>
              <a:t> </a:t>
            </a:r>
            <a:r>
              <a:rPr lang="cs-CZ" i="1" dirty="0" err="1"/>
              <a:t>shall</a:t>
            </a:r>
            <a:r>
              <a:rPr lang="cs-CZ" i="1" dirty="0"/>
              <a:t> </a:t>
            </a:r>
            <a:r>
              <a:rPr lang="cs-CZ" i="1" dirty="0" err="1"/>
              <a:t>be</a:t>
            </a:r>
            <a:r>
              <a:rPr lang="cs-CZ" i="1" dirty="0"/>
              <a:t> </a:t>
            </a:r>
            <a:r>
              <a:rPr lang="cs-CZ" i="1" dirty="0" err="1"/>
              <a:t>governed</a:t>
            </a:r>
            <a:r>
              <a:rPr lang="cs-CZ" i="1" dirty="0"/>
              <a:t> by </a:t>
            </a:r>
            <a:r>
              <a:rPr lang="cs-CZ" i="1" dirty="0" err="1"/>
              <a:t>the</a:t>
            </a:r>
            <a:r>
              <a:rPr lang="cs-CZ" i="1" dirty="0"/>
              <a:t> </a:t>
            </a:r>
            <a:r>
              <a:rPr lang="cs-CZ" i="1" dirty="0" err="1"/>
              <a:t>CISG</a:t>
            </a:r>
            <a:r>
              <a:rPr lang="cs-CZ" i="1" dirty="0"/>
              <a:t>.</a:t>
            </a:r>
          </a:p>
          <a:p>
            <a:endParaRPr lang="cs-CZ" dirty="0"/>
          </a:p>
          <a:p>
            <a:r>
              <a:rPr lang="cs-CZ" dirty="0" err="1"/>
              <a:t>Is</a:t>
            </a:r>
            <a:r>
              <a:rPr lang="cs-CZ" dirty="0"/>
              <a:t> </a:t>
            </a:r>
            <a:r>
              <a:rPr lang="cs-CZ" dirty="0" err="1"/>
              <a:t>the</a:t>
            </a:r>
            <a:r>
              <a:rPr lang="cs-CZ" dirty="0"/>
              <a:t> </a:t>
            </a:r>
            <a:r>
              <a:rPr lang="cs-CZ" dirty="0" err="1"/>
              <a:t>CISG</a:t>
            </a:r>
            <a:r>
              <a:rPr lang="cs-CZ" dirty="0"/>
              <a:t> </a:t>
            </a:r>
            <a:r>
              <a:rPr lang="cs-CZ" dirty="0" err="1"/>
              <a:t>applicable</a:t>
            </a:r>
            <a:r>
              <a:rPr lang="cs-CZ" dirty="0"/>
              <a:t>?</a:t>
            </a:r>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46</a:t>
            </a:fld>
            <a:endParaRPr lang="cs-CZ"/>
          </a:p>
        </p:txBody>
      </p:sp>
    </p:spTree>
    <p:extLst>
      <p:ext uri="{BB962C8B-B14F-4D97-AF65-F5344CB8AC3E}">
        <p14:creationId xmlns:p14="http://schemas.microsoft.com/office/powerpoint/2010/main" val="31396544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Useful</a:t>
            </a:r>
            <a:r>
              <a:rPr lang="cs-CZ" dirty="0"/>
              <a:t> </a:t>
            </a:r>
            <a:r>
              <a:rPr lang="cs-CZ" dirty="0" err="1"/>
              <a:t>links</a:t>
            </a:r>
            <a:r>
              <a:rPr lang="cs-CZ" dirty="0"/>
              <a:t> - PIL</a:t>
            </a:r>
            <a:endParaRPr lang="en-US" dirty="0"/>
          </a:p>
        </p:txBody>
      </p:sp>
      <p:sp>
        <p:nvSpPr>
          <p:cNvPr id="3" name="Zástupný symbol pro obsah 2"/>
          <p:cNvSpPr>
            <a:spLocks noGrp="1"/>
          </p:cNvSpPr>
          <p:nvPr>
            <p:ph idx="1"/>
          </p:nvPr>
        </p:nvSpPr>
        <p:spPr/>
        <p:txBody>
          <a:bodyPr/>
          <a:lstStyle/>
          <a:p>
            <a:r>
              <a:rPr lang="cs-CZ" dirty="0"/>
              <a:t>Nice video on </a:t>
            </a:r>
            <a:r>
              <a:rPr lang="cs-CZ" dirty="0" err="1"/>
              <a:t>the</a:t>
            </a:r>
            <a:r>
              <a:rPr lang="cs-CZ" dirty="0"/>
              <a:t> </a:t>
            </a:r>
            <a:r>
              <a:rPr lang="cs-CZ" dirty="0" err="1"/>
              <a:t>aim</a:t>
            </a:r>
            <a:r>
              <a:rPr lang="cs-CZ" dirty="0"/>
              <a:t> and </a:t>
            </a:r>
            <a:r>
              <a:rPr lang="cs-CZ" dirty="0" err="1"/>
              <a:t>goal</a:t>
            </a:r>
            <a:r>
              <a:rPr lang="cs-CZ" dirty="0"/>
              <a:t> </a:t>
            </a:r>
            <a:r>
              <a:rPr lang="cs-CZ" dirty="0" err="1"/>
              <a:t>of</a:t>
            </a:r>
            <a:r>
              <a:rPr lang="cs-CZ" dirty="0"/>
              <a:t> PIL</a:t>
            </a:r>
          </a:p>
          <a:p>
            <a:r>
              <a:rPr lang="en-US" dirty="0">
                <a:hlinkClick r:id="rId2"/>
              </a:rPr>
              <a:t>https://</a:t>
            </a:r>
            <a:r>
              <a:rPr lang="en-US" dirty="0" err="1">
                <a:hlinkClick r:id="rId2"/>
              </a:rPr>
              <a:t>www.youtube.com</a:t>
            </a:r>
            <a:r>
              <a:rPr lang="en-US" dirty="0">
                <a:hlinkClick r:id="rId2"/>
              </a:rPr>
              <a:t>/</a:t>
            </a:r>
            <a:r>
              <a:rPr lang="en-US" dirty="0" err="1">
                <a:hlinkClick r:id="rId2"/>
              </a:rPr>
              <a:t>watch?v</a:t>
            </a:r>
            <a:r>
              <a:rPr lang="en-US" dirty="0">
                <a:hlinkClick r:id="rId2"/>
              </a:rPr>
              <a:t>=</a:t>
            </a:r>
            <a:r>
              <a:rPr lang="en-US" dirty="0" err="1">
                <a:hlinkClick r:id="rId2"/>
              </a:rPr>
              <a:t>da0X1V8ZLX4</a:t>
            </a:r>
            <a:endParaRPr lang="cs-CZ"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47</a:t>
            </a:fld>
            <a:endParaRPr lang="cs-CZ"/>
          </a:p>
        </p:txBody>
      </p:sp>
    </p:spTree>
    <p:extLst>
      <p:ext uri="{BB962C8B-B14F-4D97-AF65-F5344CB8AC3E}">
        <p14:creationId xmlns:p14="http://schemas.microsoft.com/office/powerpoint/2010/main" val="38677479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Useful</a:t>
            </a:r>
            <a:r>
              <a:rPr lang="cs-CZ" dirty="0"/>
              <a:t> </a:t>
            </a:r>
            <a:r>
              <a:rPr lang="cs-CZ" dirty="0" err="1"/>
              <a:t>links</a:t>
            </a:r>
            <a:r>
              <a:rPr lang="cs-CZ" dirty="0"/>
              <a:t> - </a:t>
            </a:r>
            <a:r>
              <a:rPr lang="cs-CZ" dirty="0" err="1"/>
              <a:t>CISG</a:t>
            </a:r>
            <a:endParaRPr lang="en-US" dirty="0"/>
          </a:p>
        </p:txBody>
      </p:sp>
      <p:sp>
        <p:nvSpPr>
          <p:cNvPr id="3" name="Zástupný symbol pro obsah 2"/>
          <p:cNvSpPr>
            <a:spLocks noGrp="1"/>
          </p:cNvSpPr>
          <p:nvPr>
            <p:ph idx="1"/>
          </p:nvPr>
        </p:nvSpPr>
        <p:spPr/>
        <p:txBody>
          <a:bodyPr/>
          <a:lstStyle/>
          <a:p>
            <a:r>
              <a:rPr lang="cs-CZ" dirty="0"/>
              <a:t>List </a:t>
            </a:r>
            <a:r>
              <a:rPr lang="cs-CZ" dirty="0" err="1"/>
              <a:t>of</a:t>
            </a:r>
            <a:r>
              <a:rPr lang="cs-CZ" dirty="0"/>
              <a:t> </a:t>
            </a:r>
            <a:r>
              <a:rPr lang="cs-CZ" dirty="0" err="1"/>
              <a:t>States</a:t>
            </a:r>
            <a:r>
              <a:rPr lang="cs-CZ" dirty="0"/>
              <a:t> and </a:t>
            </a:r>
            <a:r>
              <a:rPr lang="cs-CZ" dirty="0" err="1"/>
              <a:t>their</a:t>
            </a:r>
            <a:r>
              <a:rPr lang="cs-CZ" dirty="0"/>
              <a:t> </a:t>
            </a:r>
            <a:r>
              <a:rPr lang="cs-CZ" dirty="0" err="1"/>
              <a:t>reservations</a:t>
            </a:r>
            <a:r>
              <a:rPr lang="cs-CZ" dirty="0"/>
              <a:t> (Status)</a:t>
            </a:r>
          </a:p>
          <a:p>
            <a:pPr>
              <a:buFont typeface="Wingdings" pitchFamily="2" charset="2"/>
              <a:buChar char="Ø"/>
            </a:pPr>
            <a:r>
              <a:rPr lang="cs-CZ" dirty="0">
                <a:hlinkClick r:id="rId2"/>
              </a:rPr>
              <a:t>http://</a:t>
            </a:r>
            <a:r>
              <a:rPr lang="cs-CZ" dirty="0" err="1">
                <a:hlinkClick r:id="rId2"/>
              </a:rPr>
              <a:t>www.uncitral.org</a:t>
            </a:r>
            <a:r>
              <a:rPr lang="cs-CZ" dirty="0">
                <a:hlinkClick r:id="rId2"/>
              </a:rPr>
              <a:t>/</a:t>
            </a:r>
            <a:r>
              <a:rPr lang="cs-CZ" dirty="0" err="1">
                <a:hlinkClick r:id="rId2"/>
              </a:rPr>
              <a:t>uncitral</a:t>
            </a:r>
            <a:r>
              <a:rPr lang="cs-CZ" dirty="0">
                <a:hlinkClick r:id="rId2"/>
              </a:rPr>
              <a:t>/en/</a:t>
            </a:r>
            <a:r>
              <a:rPr lang="cs-CZ" dirty="0" err="1">
                <a:hlinkClick r:id="rId2"/>
              </a:rPr>
              <a:t>uncitral_texts</a:t>
            </a:r>
            <a:r>
              <a:rPr lang="cs-CZ" dirty="0">
                <a:hlinkClick r:id="rId2"/>
              </a:rPr>
              <a:t>/</a:t>
            </a:r>
            <a:r>
              <a:rPr lang="cs-CZ" dirty="0" err="1">
                <a:hlinkClick r:id="rId2"/>
              </a:rPr>
              <a:t>sale_goods</a:t>
            </a:r>
            <a:r>
              <a:rPr lang="cs-CZ" dirty="0">
                <a:hlinkClick r:id="rId2"/>
              </a:rPr>
              <a:t>/</a:t>
            </a:r>
            <a:r>
              <a:rPr lang="cs-CZ" dirty="0" err="1">
                <a:hlinkClick r:id="rId2"/>
              </a:rPr>
              <a:t>1980CISG_status.html</a:t>
            </a:r>
            <a:endParaRPr lang="cs-CZ" dirty="0"/>
          </a:p>
          <a:p>
            <a:r>
              <a:rPr lang="cs-CZ" dirty="0"/>
              <a:t>Text </a:t>
            </a:r>
            <a:r>
              <a:rPr lang="cs-CZ" dirty="0" err="1"/>
              <a:t>of</a:t>
            </a:r>
            <a:r>
              <a:rPr lang="cs-CZ" dirty="0"/>
              <a:t> </a:t>
            </a:r>
            <a:r>
              <a:rPr lang="cs-CZ" dirty="0" err="1"/>
              <a:t>CISG</a:t>
            </a:r>
            <a:r>
              <a:rPr lang="cs-CZ" dirty="0"/>
              <a:t> in </a:t>
            </a:r>
            <a:r>
              <a:rPr lang="cs-CZ" dirty="0" err="1"/>
              <a:t>English</a:t>
            </a:r>
            <a:endParaRPr lang="cs-CZ" dirty="0"/>
          </a:p>
          <a:p>
            <a:pPr>
              <a:buFont typeface="Wingdings" pitchFamily="2" charset="2"/>
              <a:buChar char="Ø"/>
            </a:pPr>
            <a:r>
              <a:rPr lang="en-US" dirty="0">
                <a:hlinkClick r:id="rId3"/>
              </a:rPr>
              <a:t>http://</a:t>
            </a:r>
            <a:r>
              <a:rPr lang="en-US" dirty="0" err="1">
                <a:hlinkClick r:id="rId3"/>
              </a:rPr>
              <a:t>www.cisg.law.pace.edu</a:t>
            </a:r>
            <a:r>
              <a:rPr lang="en-US" dirty="0">
                <a:hlinkClick r:id="rId3"/>
              </a:rPr>
              <a:t>/</a:t>
            </a:r>
            <a:r>
              <a:rPr lang="en-US" dirty="0" err="1">
                <a:hlinkClick r:id="rId3"/>
              </a:rPr>
              <a:t>cisg</a:t>
            </a:r>
            <a:r>
              <a:rPr lang="en-US" dirty="0">
                <a:hlinkClick r:id="rId3"/>
              </a:rPr>
              <a:t>/text/</a:t>
            </a:r>
            <a:r>
              <a:rPr lang="en-US" dirty="0" err="1">
                <a:hlinkClick r:id="rId3"/>
              </a:rPr>
              <a:t>treaty.htm</a:t>
            </a:r>
            <a:r>
              <a:rPr lang="cs-CZ" dirty="0"/>
              <a:t>l</a:t>
            </a:r>
          </a:p>
          <a:p>
            <a:r>
              <a:rPr lang="cs-CZ" dirty="0"/>
              <a:t>Text </a:t>
            </a:r>
            <a:r>
              <a:rPr lang="cs-CZ" dirty="0" err="1"/>
              <a:t>of</a:t>
            </a:r>
            <a:r>
              <a:rPr lang="cs-CZ" dirty="0"/>
              <a:t> </a:t>
            </a:r>
            <a:r>
              <a:rPr lang="cs-CZ" dirty="0" err="1"/>
              <a:t>the</a:t>
            </a:r>
            <a:r>
              <a:rPr lang="cs-CZ" dirty="0"/>
              <a:t> </a:t>
            </a:r>
            <a:r>
              <a:rPr lang="cs-CZ" dirty="0" err="1"/>
              <a:t>CISG</a:t>
            </a:r>
            <a:r>
              <a:rPr lang="cs-CZ" dirty="0"/>
              <a:t> – </a:t>
            </a:r>
            <a:r>
              <a:rPr lang="cs-CZ" dirty="0" err="1"/>
              <a:t>Explanatory</a:t>
            </a:r>
            <a:r>
              <a:rPr lang="cs-CZ" dirty="0"/>
              <a:t> </a:t>
            </a:r>
            <a:r>
              <a:rPr lang="cs-CZ" dirty="0" err="1"/>
              <a:t>Note</a:t>
            </a:r>
            <a:endParaRPr lang="cs-CZ" dirty="0"/>
          </a:p>
          <a:p>
            <a:pPr>
              <a:buFont typeface="Wingdings" pitchFamily="2" charset="2"/>
              <a:buChar char="Ø"/>
            </a:pPr>
            <a:r>
              <a:rPr lang="cs-CZ" dirty="0">
                <a:hlinkClick r:id="rId4"/>
              </a:rPr>
              <a:t>http://</a:t>
            </a:r>
            <a:r>
              <a:rPr lang="cs-CZ" dirty="0" err="1">
                <a:hlinkClick r:id="rId4"/>
              </a:rPr>
              <a:t>www.uncitral.org</a:t>
            </a:r>
            <a:r>
              <a:rPr lang="cs-CZ" dirty="0">
                <a:hlinkClick r:id="rId4"/>
              </a:rPr>
              <a:t>/</a:t>
            </a:r>
            <a:r>
              <a:rPr lang="cs-CZ" dirty="0" err="1">
                <a:hlinkClick r:id="rId4"/>
              </a:rPr>
              <a:t>pdf</a:t>
            </a:r>
            <a:r>
              <a:rPr lang="cs-CZ" dirty="0">
                <a:hlinkClick r:id="rId4"/>
              </a:rPr>
              <a:t>/</a:t>
            </a:r>
            <a:r>
              <a:rPr lang="cs-CZ" dirty="0" err="1">
                <a:hlinkClick r:id="rId4"/>
              </a:rPr>
              <a:t>english</a:t>
            </a:r>
            <a:r>
              <a:rPr lang="cs-CZ" dirty="0">
                <a:hlinkClick r:id="rId4"/>
              </a:rPr>
              <a:t>/</a:t>
            </a:r>
            <a:r>
              <a:rPr lang="cs-CZ" dirty="0" err="1">
                <a:hlinkClick r:id="rId4"/>
              </a:rPr>
              <a:t>texts</a:t>
            </a:r>
            <a:r>
              <a:rPr lang="cs-CZ" dirty="0">
                <a:hlinkClick r:id="rId4"/>
              </a:rPr>
              <a:t>/sales/</a:t>
            </a:r>
            <a:r>
              <a:rPr lang="cs-CZ" dirty="0" err="1">
                <a:hlinkClick r:id="rId4"/>
              </a:rPr>
              <a:t>cisg</a:t>
            </a:r>
            <a:r>
              <a:rPr lang="cs-CZ" dirty="0">
                <a:hlinkClick r:id="rId4"/>
              </a:rPr>
              <a:t>/</a:t>
            </a:r>
            <a:r>
              <a:rPr lang="cs-CZ" dirty="0" err="1">
                <a:hlinkClick r:id="rId4"/>
              </a:rPr>
              <a:t>V1056997</a:t>
            </a:r>
            <a:r>
              <a:rPr lang="cs-CZ" dirty="0">
                <a:hlinkClick r:id="rId4"/>
              </a:rPr>
              <a:t>-</a:t>
            </a:r>
            <a:r>
              <a:rPr lang="cs-CZ" dirty="0" err="1">
                <a:hlinkClick r:id="rId4"/>
              </a:rPr>
              <a:t>CISG</a:t>
            </a:r>
            <a:r>
              <a:rPr lang="cs-CZ" dirty="0">
                <a:hlinkClick r:id="rId4"/>
              </a:rPr>
              <a:t>-e-</a:t>
            </a:r>
            <a:r>
              <a:rPr lang="cs-CZ" dirty="0" err="1">
                <a:hlinkClick r:id="rId4"/>
              </a:rPr>
              <a:t>book.pdf</a:t>
            </a:r>
            <a:r>
              <a:rPr lang="cs-CZ" dirty="0"/>
              <a:t> </a:t>
            </a:r>
          </a:p>
          <a:p>
            <a:r>
              <a:rPr lang="cs-CZ" dirty="0"/>
              <a:t>Pace </a:t>
            </a:r>
            <a:r>
              <a:rPr lang="cs-CZ" dirty="0" err="1"/>
              <a:t>Law</a:t>
            </a:r>
            <a:r>
              <a:rPr lang="cs-CZ" dirty="0"/>
              <a:t> University and database</a:t>
            </a:r>
          </a:p>
          <a:p>
            <a:pPr>
              <a:buFont typeface="Wingdings" pitchFamily="2" charset="2"/>
              <a:buChar char="Ø"/>
            </a:pPr>
            <a:r>
              <a:rPr lang="cs-CZ" dirty="0">
                <a:hlinkClick r:id="rId5"/>
              </a:rPr>
              <a:t>http://</a:t>
            </a:r>
            <a:r>
              <a:rPr lang="cs-CZ" dirty="0" err="1">
                <a:hlinkClick r:id="rId5"/>
              </a:rPr>
              <a:t>www.cisg.law.pace.edu</a:t>
            </a:r>
            <a:r>
              <a:rPr lang="cs-CZ" dirty="0">
                <a:hlinkClick r:id="rId5"/>
              </a:rPr>
              <a:t>/</a:t>
            </a:r>
            <a:endParaRPr lang="cs-CZ" dirty="0"/>
          </a:p>
          <a:p>
            <a:pPr>
              <a:buFont typeface="Wingdings" pitchFamily="2" charset="2"/>
              <a:buChar char="Ø"/>
            </a:pPr>
            <a:endParaRPr lang="cs-CZ" dirty="0"/>
          </a:p>
          <a:p>
            <a:pPr>
              <a:buFont typeface="Wingdings" pitchFamily="2" charset="2"/>
              <a:buChar char="Ø"/>
            </a:pPr>
            <a:endParaRPr lang="cs-CZ" dirty="0"/>
          </a:p>
          <a:p>
            <a:endParaRPr lang="cs-CZ" dirty="0"/>
          </a:p>
          <a:p>
            <a:pPr>
              <a:buFont typeface="Wingdings" pitchFamily="2" charset="2"/>
              <a:buChar char="Ø"/>
            </a:pPr>
            <a:endParaRPr lang="cs-CZ" dirty="0"/>
          </a:p>
          <a:p>
            <a:endParaRPr lang="en-US" dirty="0"/>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48</a:t>
            </a:fld>
            <a:endParaRPr lang="cs-CZ"/>
          </a:p>
        </p:txBody>
      </p:sp>
    </p:spTree>
    <p:extLst>
      <p:ext uri="{BB962C8B-B14F-4D97-AF65-F5344CB8AC3E}">
        <p14:creationId xmlns:p14="http://schemas.microsoft.com/office/powerpoint/2010/main" val="8565961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For</a:t>
            </a:r>
            <a:r>
              <a:rPr lang="cs-CZ" dirty="0"/>
              <a:t> </a:t>
            </a:r>
            <a:r>
              <a:rPr lang="cs-CZ" dirty="0" err="1"/>
              <a:t>fun</a:t>
            </a:r>
            <a:r>
              <a:rPr lang="cs-CZ" dirty="0">
                <a:sym typeface="Wingdings" pitchFamily="2" charset="2"/>
              </a:rPr>
              <a:t> </a:t>
            </a:r>
            <a:endParaRPr lang="en-US" dirty="0"/>
          </a:p>
        </p:txBody>
      </p:sp>
      <p:sp>
        <p:nvSpPr>
          <p:cNvPr id="3" name="Zástupný symbol pro obsah 2"/>
          <p:cNvSpPr>
            <a:spLocks noGrp="1"/>
          </p:cNvSpPr>
          <p:nvPr>
            <p:ph idx="1"/>
          </p:nvPr>
        </p:nvSpPr>
        <p:spPr/>
        <p:txBody>
          <a:bodyPr/>
          <a:lstStyle/>
          <a:p>
            <a:r>
              <a:rPr lang="cs-CZ" dirty="0" err="1"/>
              <a:t>CISG</a:t>
            </a:r>
            <a:r>
              <a:rPr lang="cs-CZ" dirty="0"/>
              <a:t> song</a:t>
            </a:r>
          </a:p>
          <a:p>
            <a:pPr>
              <a:buFont typeface="Wingdings" pitchFamily="2" charset="2"/>
              <a:buChar char="Ø"/>
            </a:pPr>
            <a:r>
              <a:rPr lang="en-US" dirty="0">
                <a:hlinkClick r:id="rId2"/>
              </a:rPr>
              <a:t>https://</a:t>
            </a:r>
            <a:r>
              <a:rPr lang="en-US" dirty="0" err="1">
                <a:hlinkClick r:id="rId2"/>
              </a:rPr>
              <a:t>www.youtube.com</a:t>
            </a:r>
            <a:r>
              <a:rPr lang="en-US" dirty="0">
                <a:hlinkClick r:id="rId2"/>
              </a:rPr>
              <a:t>/</a:t>
            </a:r>
            <a:r>
              <a:rPr lang="en-US" dirty="0" err="1">
                <a:hlinkClick r:id="rId2"/>
              </a:rPr>
              <a:t>watch?v</a:t>
            </a:r>
            <a:r>
              <a:rPr lang="en-US" dirty="0">
                <a:hlinkClick r:id="rId2"/>
              </a:rPr>
              <a:t>=</a:t>
            </a:r>
            <a:r>
              <a:rPr lang="en-US" dirty="0" err="1">
                <a:hlinkClick r:id="rId2"/>
              </a:rPr>
              <a:t>1n9YvPuDTb0</a:t>
            </a:r>
            <a:endParaRPr lang="cs-CZ"/>
          </a:p>
          <a:p>
            <a:pPr>
              <a:buFont typeface="Wingdings" pitchFamily="2" charset="2"/>
              <a:buChar char="Ø"/>
            </a:pPr>
            <a:endParaRPr lang="en-US"/>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49</a:t>
            </a:fld>
            <a:endParaRPr lang="cs-CZ"/>
          </a:p>
        </p:txBody>
      </p:sp>
    </p:spTree>
    <p:extLst>
      <p:ext uri="{BB962C8B-B14F-4D97-AF65-F5344CB8AC3E}">
        <p14:creationId xmlns:p14="http://schemas.microsoft.com/office/powerpoint/2010/main" val="245158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First</a:t>
            </a:r>
            <a:r>
              <a:rPr lang="cs-CZ" dirty="0"/>
              <a:t> </a:t>
            </a:r>
            <a:r>
              <a:rPr lang="cs-CZ" dirty="0" err="1"/>
              <a:t>level</a:t>
            </a:r>
            <a:endParaRPr lang="cs-CZ" dirty="0"/>
          </a:p>
        </p:txBody>
      </p:sp>
      <p:sp>
        <p:nvSpPr>
          <p:cNvPr id="3" name="Zástupný symbol pro obsah 2"/>
          <p:cNvSpPr>
            <a:spLocks noGrp="1"/>
          </p:cNvSpPr>
          <p:nvPr>
            <p:ph idx="1"/>
          </p:nvPr>
        </p:nvSpPr>
        <p:spPr/>
        <p:txBody>
          <a:bodyPr/>
          <a:lstStyle/>
          <a:p>
            <a:r>
              <a:rPr lang="cs-CZ" dirty="0"/>
              <a:t>Public </a:t>
            </a:r>
            <a:r>
              <a:rPr lang="cs-CZ" dirty="0" err="1"/>
              <a:t>international</a:t>
            </a:r>
            <a:r>
              <a:rPr lang="cs-CZ" dirty="0"/>
              <a:t> </a:t>
            </a:r>
            <a:r>
              <a:rPr lang="cs-CZ" dirty="0" err="1"/>
              <a:t>law</a:t>
            </a:r>
            <a:r>
              <a:rPr lang="cs-CZ" dirty="0"/>
              <a:t>, </a:t>
            </a:r>
            <a:r>
              <a:rPr lang="cs-CZ" dirty="0" err="1"/>
              <a:t>international</a:t>
            </a:r>
            <a:r>
              <a:rPr lang="cs-CZ" dirty="0"/>
              <a:t> </a:t>
            </a:r>
            <a:r>
              <a:rPr lang="cs-CZ" dirty="0" err="1"/>
              <a:t>economic</a:t>
            </a:r>
            <a:r>
              <a:rPr lang="cs-CZ" dirty="0"/>
              <a:t> </a:t>
            </a:r>
            <a:r>
              <a:rPr lang="cs-CZ" dirty="0" err="1"/>
              <a:t>transactions</a:t>
            </a:r>
            <a:endParaRPr lang="cs-CZ" dirty="0"/>
          </a:p>
          <a:p>
            <a:pPr lvl="1"/>
            <a:r>
              <a:rPr lang="cs-CZ" dirty="0" err="1"/>
              <a:t>States</a:t>
            </a:r>
            <a:r>
              <a:rPr lang="cs-CZ" dirty="0"/>
              <a:t>, </a:t>
            </a:r>
            <a:r>
              <a:rPr lang="cs-CZ" dirty="0" err="1"/>
              <a:t>international</a:t>
            </a:r>
            <a:r>
              <a:rPr lang="cs-CZ" dirty="0"/>
              <a:t> </a:t>
            </a:r>
            <a:r>
              <a:rPr lang="cs-CZ" dirty="0" err="1"/>
              <a:t>organizations</a:t>
            </a:r>
            <a:r>
              <a:rPr lang="cs-CZ" dirty="0"/>
              <a:t> (WTO, IMF)</a:t>
            </a:r>
          </a:p>
          <a:p>
            <a:pPr lvl="1"/>
            <a:r>
              <a:rPr lang="cs-CZ" dirty="0" err="1"/>
              <a:t>Private</a:t>
            </a:r>
            <a:r>
              <a:rPr lang="cs-CZ" dirty="0"/>
              <a:t> </a:t>
            </a:r>
            <a:r>
              <a:rPr lang="cs-CZ" dirty="0" err="1"/>
              <a:t>individuals</a:t>
            </a:r>
            <a:r>
              <a:rPr lang="cs-CZ" dirty="0"/>
              <a:t>?</a:t>
            </a:r>
          </a:p>
          <a:p>
            <a:pPr lvl="1"/>
            <a:r>
              <a:rPr lang="cs-CZ" dirty="0"/>
              <a:t>International </a:t>
            </a:r>
            <a:r>
              <a:rPr lang="cs-CZ" dirty="0" err="1"/>
              <a:t>conventions</a:t>
            </a:r>
            <a:r>
              <a:rPr lang="cs-CZ" dirty="0"/>
              <a:t>, </a:t>
            </a:r>
            <a:r>
              <a:rPr lang="cs-CZ" dirty="0" err="1"/>
              <a:t>international</a:t>
            </a:r>
            <a:r>
              <a:rPr lang="cs-CZ" dirty="0"/>
              <a:t> soft </a:t>
            </a:r>
            <a:r>
              <a:rPr lang="cs-CZ" dirty="0" err="1"/>
              <a:t>law</a:t>
            </a:r>
            <a:endParaRPr lang="cs-CZ" dirty="0"/>
          </a:p>
          <a:p>
            <a:pPr lvl="1"/>
            <a:r>
              <a:rPr lang="cs-CZ" dirty="0"/>
              <a:t>International </a:t>
            </a:r>
            <a:r>
              <a:rPr lang="cs-CZ" dirty="0" err="1"/>
              <a:t>financial</a:t>
            </a:r>
            <a:r>
              <a:rPr lang="cs-CZ" dirty="0"/>
              <a:t> </a:t>
            </a:r>
            <a:r>
              <a:rPr lang="cs-CZ" dirty="0" err="1"/>
              <a:t>law</a:t>
            </a:r>
            <a:r>
              <a:rPr lang="cs-CZ" dirty="0"/>
              <a:t>, </a:t>
            </a:r>
            <a:r>
              <a:rPr lang="cs-CZ" dirty="0" err="1"/>
              <a:t>developmnet</a:t>
            </a:r>
            <a:r>
              <a:rPr lang="cs-CZ" dirty="0"/>
              <a:t>, </a:t>
            </a:r>
            <a:r>
              <a:rPr lang="cs-CZ" dirty="0" err="1"/>
              <a:t>investments</a:t>
            </a:r>
            <a:r>
              <a:rPr lang="cs-CZ" dirty="0"/>
              <a:t> </a:t>
            </a:r>
            <a:r>
              <a:rPr lang="cs-CZ" dirty="0" err="1"/>
              <a:t>etc</a:t>
            </a:r>
            <a:r>
              <a:rPr lang="cs-CZ" dirty="0"/>
              <a:t>.</a:t>
            </a:r>
          </a:p>
          <a:p>
            <a:pPr lvl="1"/>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l" rtl="0" fontAlgn="base">
              <a:spcBef>
                <a:spcPct val="0"/>
              </a:spcBef>
              <a:spcAft>
                <a:spcPct val="0"/>
              </a:spcAft>
              <a:defRPr sz="1200" kern="1200">
                <a:solidFill>
                  <a:srgbClr val="969696"/>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en-US" altLang="cs-CZ"/>
              <a:t>JUDr. Tereza Kyselovská, Ph.D.</a:t>
            </a:r>
            <a:endParaRPr lang="cs-CZ" altLang="cs-CZ" dirty="0"/>
          </a:p>
        </p:txBody>
      </p:sp>
    </p:spTree>
    <p:extLst>
      <p:ext uri="{BB962C8B-B14F-4D97-AF65-F5344CB8AC3E}">
        <p14:creationId xmlns:p14="http://schemas.microsoft.com/office/powerpoint/2010/main" val="40366018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DC4159-70C6-802E-E136-1AF44AD2FB96}"/>
              </a:ext>
            </a:extLst>
          </p:cNvPr>
          <p:cNvSpPr>
            <a:spLocks noGrp="1"/>
          </p:cNvSpPr>
          <p:nvPr>
            <p:ph type="title"/>
          </p:nvPr>
        </p:nvSpPr>
        <p:spPr/>
        <p:txBody>
          <a:bodyPr/>
          <a:lstStyle/>
          <a:p>
            <a:r>
              <a:rPr lang="cs-CZ" dirty="0" err="1"/>
              <a:t>Thank</a:t>
            </a:r>
            <a:r>
              <a:rPr lang="cs-CZ" dirty="0"/>
              <a:t> </a:t>
            </a:r>
            <a:r>
              <a:rPr lang="cs-CZ" dirty="0" err="1"/>
              <a:t>you</a:t>
            </a:r>
            <a:r>
              <a:rPr lang="cs-CZ" dirty="0"/>
              <a:t>.</a:t>
            </a:r>
          </a:p>
        </p:txBody>
      </p:sp>
      <p:sp>
        <p:nvSpPr>
          <p:cNvPr id="3" name="Podnadpis 2">
            <a:extLst>
              <a:ext uri="{FF2B5EF4-FFF2-40B4-BE49-F238E27FC236}">
                <a16:creationId xmlns:a16="http://schemas.microsoft.com/office/drawing/2014/main" id="{B4B78A44-62E9-E939-044A-ED9A69785A2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51619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C000"/>
                </a:solidFill>
              </a:rPr>
              <a:t>Second </a:t>
            </a:r>
            <a:r>
              <a:rPr lang="cs-CZ" dirty="0" err="1">
                <a:solidFill>
                  <a:srgbClr val="FFC000"/>
                </a:solidFill>
              </a:rPr>
              <a:t>level</a:t>
            </a:r>
            <a:endParaRPr lang="cs-CZ" dirty="0">
              <a:solidFill>
                <a:srgbClr val="FFC000"/>
              </a:solidFill>
            </a:endParaRPr>
          </a:p>
        </p:txBody>
      </p:sp>
      <p:sp>
        <p:nvSpPr>
          <p:cNvPr id="3" name="Zástupný symbol pro obsah 2"/>
          <p:cNvSpPr>
            <a:spLocks noGrp="1"/>
          </p:cNvSpPr>
          <p:nvPr>
            <p:ph idx="1"/>
          </p:nvPr>
        </p:nvSpPr>
        <p:spPr/>
        <p:txBody>
          <a:bodyPr/>
          <a:lstStyle/>
          <a:p>
            <a:r>
              <a:rPr lang="cs-CZ" dirty="0" err="1"/>
              <a:t>European</a:t>
            </a:r>
            <a:r>
              <a:rPr lang="cs-CZ" dirty="0"/>
              <a:t> </a:t>
            </a:r>
            <a:r>
              <a:rPr lang="cs-CZ" dirty="0" err="1"/>
              <a:t>economic</a:t>
            </a:r>
            <a:r>
              <a:rPr lang="cs-CZ" dirty="0"/>
              <a:t> area, </a:t>
            </a:r>
            <a:r>
              <a:rPr lang="cs-CZ" dirty="0" err="1"/>
              <a:t>internal</a:t>
            </a:r>
            <a:r>
              <a:rPr lang="cs-CZ" dirty="0"/>
              <a:t> market</a:t>
            </a:r>
          </a:p>
          <a:p>
            <a:r>
              <a:rPr lang="cs-CZ" dirty="0" err="1"/>
              <a:t>Commercial</a:t>
            </a:r>
            <a:r>
              <a:rPr lang="cs-CZ" dirty="0"/>
              <a:t> </a:t>
            </a:r>
            <a:r>
              <a:rPr lang="cs-CZ" dirty="0" err="1"/>
              <a:t>relationships</a:t>
            </a:r>
            <a:r>
              <a:rPr lang="cs-CZ" dirty="0"/>
              <a:t> </a:t>
            </a:r>
            <a:r>
              <a:rPr lang="cs-CZ" dirty="0" err="1"/>
              <a:t>between</a:t>
            </a:r>
            <a:r>
              <a:rPr lang="cs-CZ" dirty="0"/>
              <a:t> </a:t>
            </a:r>
            <a:r>
              <a:rPr lang="cs-CZ" dirty="0" err="1"/>
              <a:t>Member</a:t>
            </a:r>
            <a:r>
              <a:rPr lang="cs-CZ" dirty="0"/>
              <a:t> </a:t>
            </a:r>
            <a:r>
              <a:rPr lang="cs-CZ" dirty="0" err="1"/>
              <a:t>States</a:t>
            </a:r>
            <a:r>
              <a:rPr lang="cs-CZ" dirty="0"/>
              <a:t> </a:t>
            </a:r>
          </a:p>
          <a:p>
            <a:r>
              <a:rPr lang="cs-CZ" dirty="0" err="1"/>
              <a:t>External</a:t>
            </a:r>
            <a:r>
              <a:rPr lang="cs-CZ" dirty="0"/>
              <a:t> </a:t>
            </a:r>
            <a:r>
              <a:rPr lang="cs-CZ" dirty="0" err="1"/>
              <a:t>relationships</a:t>
            </a:r>
            <a:r>
              <a:rPr lang="cs-CZ" dirty="0"/>
              <a:t> </a:t>
            </a:r>
            <a:r>
              <a:rPr lang="cs-CZ" dirty="0" err="1"/>
              <a:t>towards</a:t>
            </a:r>
            <a:r>
              <a:rPr lang="cs-CZ" dirty="0"/>
              <a:t> Non-</a:t>
            </a:r>
            <a:r>
              <a:rPr lang="cs-CZ" dirty="0" err="1"/>
              <a:t>Member</a:t>
            </a:r>
            <a:r>
              <a:rPr lang="cs-CZ" dirty="0"/>
              <a:t> </a:t>
            </a:r>
            <a:r>
              <a:rPr lang="cs-CZ" dirty="0" err="1"/>
              <a:t>States</a:t>
            </a:r>
            <a:endParaRPr lang="cs-CZ" dirty="0"/>
          </a:p>
          <a:p>
            <a:pPr lvl="1"/>
            <a:r>
              <a:rPr lang="cs-CZ" dirty="0" err="1"/>
              <a:t>Exclusive</a:t>
            </a:r>
            <a:r>
              <a:rPr lang="cs-CZ" dirty="0"/>
              <a:t> </a:t>
            </a:r>
            <a:r>
              <a:rPr lang="cs-CZ" dirty="0" err="1"/>
              <a:t>competence</a:t>
            </a:r>
            <a:r>
              <a:rPr lang="cs-CZ" dirty="0"/>
              <a:t> </a:t>
            </a:r>
            <a:r>
              <a:rPr lang="cs-CZ" dirty="0" err="1"/>
              <a:t>of</a:t>
            </a:r>
            <a:r>
              <a:rPr lang="cs-CZ" dirty="0"/>
              <a:t> </a:t>
            </a:r>
            <a:r>
              <a:rPr lang="cs-CZ" dirty="0" err="1"/>
              <a:t>the</a:t>
            </a:r>
            <a:r>
              <a:rPr lang="cs-CZ" dirty="0"/>
              <a:t> EU (</a:t>
            </a:r>
            <a:r>
              <a:rPr lang="cs-CZ" dirty="0" err="1"/>
              <a:t>Council</a:t>
            </a:r>
            <a:r>
              <a:rPr lang="cs-CZ" dirty="0"/>
              <a:t>, </a:t>
            </a:r>
            <a:r>
              <a:rPr lang="cs-CZ" dirty="0" err="1"/>
              <a:t>Commissions</a:t>
            </a:r>
            <a:r>
              <a:rPr lang="cs-CZ" dirty="0"/>
              <a:t>)</a:t>
            </a:r>
          </a:p>
          <a:p>
            <a:pPr lvl="1"/>
            <a:r>
              <a:rPr lang="cs-CZ" dirty="0" err="1"/>
              <a:t>Bilateral</a:t>
            </a:r>
            <a:r>
              <a:rPr lang="cs-CZ" dirty="0"/>
              <a:t> and </a:t>
            </a:r>
            <a:r>
              <a:rPr lang="cs-CZ" dirty="0" err="1"/>
              <a:t>multilateral</a:t>
            </a:r>
            <a:r>
              <a:rPr lang="cs-CZ" dirty="0"/>
              <a:t> </a:t>
            </a:r>
            <a:r>
              <a:rPr lang="cs-CZ" dirty="0" err="1"/>
              <a:t>treaties</a:t>
            </a:r>
            <a:endParaRPr lang="cs-CZ" dirty="0"/>
          </a:p>
          <a:p>
            <a:pPr lvl="1"/>
            <a:r>
              <a:rPr lang="cs-CZ" dirty="0"/>
              <a:t>EU as part </a:t>
            </a:r>
            <a:r>
              <a:rPr lang="cs-CZ" dirty="0" err="1"/>
              <a:t>of</a:t>
            </a:r>
            <a:r>
              <a:rPr lang="cs-CZ" dirty="0"/>
              <a:t> </a:t>
            </a:r>
            <a:r>
              <a:rPr lang="cs-CZ" dirty="0" err="1"/>
              <a:t>the</a:t>
            </a:r>
            <a:r>
              <a:rPr lang="cs-CZ" dirty="0"/>
              <a:t> </a:t>
            </a:r>
            <a:r>
              <a:rPr lang="cs-CZ" dirty="0" err="1"/>
              <a:t>international</a:t>
            </a:r>
            <a:r>
              <a:rPr lang="cs-CZ" dirty="0"/>
              <a:t> </a:t>
            </a:r>
            <a:r>
              <a:rPr lang="cs-CZ" dirty="0" err="1"/>
              <a:t>economic</a:t>
            </a:r>
            <a:r>
              <a:rPr lang="cs-CZ" dirty="0"/>
              <a:t> </a:t>
            </a:r>
            <a:r>
              <a:rPr lang="cs-CZ" dirty="0" err="1"/>
              <a:t>system</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l" rtl="0" fontAlgn="base">
              <a:spcBef>
                <a:spcPct val="0"/>
              </a:spcBef>
              <a:spcAft>
                <a:spcPct val="0"/>
              </a:spcAft>
              <a:defRPr sz="1200" kern="1200">
                <a:solidFill>
                  <a:srgbClr val="969696"/>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en-US" altLang="cs-CZ"/>
              <a:t>JUDr. Tereza Kyselovská, Ph.D.</a:t>
            </a:r>
            <a:endParaRPr lang="cs-CZ" altLang="cs-CZ" dirty="0"/>
          </a:p>
        </p:txBody>
      </p:sp>
    </p:spTree>
    <p:extLst>
      <p:ext uri="{BB962C8B-B14F-4D97-AF65-F5344CB8AC3E}">
        <p14:creationId xmlns:p14="http://schemas.microsoft.com/office/powerpoint/2010/main" val="40497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B050"/>
                </a:solidFill>
              </a:rPr>
              <a:t>Third</a:t>
            </a:r>
            <a:r>
              <a:rPr lang="cs-CZ" dirty="0">
                <a:solidFill>
                  <a:srgbClr val="00B050"/>
                </a:solidFill>
              </a:rPr>
              <a:t> </a:t>
            </a:r>
            <a:r>
              <a:rPr lang="cs-CZ" dirty="0" err="1">
                <a:solidFill>
                  <a:srgbClr val="00B050"/>
                </a:solidFill>
              </a:rPr>
              <a:t>level</a:t>
            </a:r>
            <a:endParaRPr lang="en-US" dirty="0">
              <a:solidFill>
                <a:srgbClr val="00B050"/>
              </a:solidFill>
            </a:endParaRPr>
          </a:p>
        </p:txBody>
      </p:sp>
      <p:sp>
        <p:nvSpPr>
          <p:cNvPr id="3" name="Zástupný symbol pro obsah 2"/>
          <p:cNvSpPr>
            <a:spLocks noGrp="1"/>
          </p:cNvSpPr>
          <p:nvPr>
            <p:ph idx="1"/>
          </p:nvPr>
        </p:nvSpPr>
        <p:spPr/>
        <p:txBody>
          <a:bodyPr/>
          <a:lstStyle/>
          <a:p>
            <a:r>
              <a:rPr lang="cs-CZ" dirty="0"/>
              <a:t>„</a:t>
            </a:r>
            <a:r>
              <a:rPr lang="cs-CZ" dirty="0" err="1"/>
              <a:t>Core</a:t>
            </a:r>
            <a:r>
              <a:rPr lang="cs-CZ" dirty="0"/>
              <a:t>“ </a:t>
            </a:r>
            <a:r>
              <a:rPr lang="cs-CZ" dirty="0" err="1"/>
              <a:t>of</a:t>
            </a:r>
            <a:r>
              <a:rPr lang="cs-CZ" dirty="0"/>
              <a:t> </a:t>
            </a:r>
            <a:r>
              <a:rPr lang="cs-CZ" dirty="0" err="1"/>
              <a:t>international</a:t>
            </a:r>
            <a:r>
              <a:rPr lang="cs-CZ" dirty="0"/>
              <a:t> </a:t>
            </a:r>
            <a:r>
              <a:rPr lang="cs-CZ" dirty="0" err="1"/>
              <a:t>trade</a:t>
            </a:r>
            <a:endParaRPr lang="cs-CZ" dirty="0"/>
          </a:p>
          <a:p>
            <a:r>
              <a:rPr lang="cs-CZ" dirty="0" err="1"/>
              <a:t>Private</a:t>
            </a:r>
            <a:r>
              <a:rPr lang="cs-CZ" dirty="0"/>
              <a:t> </a:t>
            </a:r>
            <a:r>
              <a:rPr lang="cs-CZ" dirty="0" err="1"/>
              <a:t>international</a:t>
            </a:r>
            <a:r>
              <a:rPr lang="cs-CZ" dirty="0"/>
              <a:t> </a:t>
            </a:r>
            <a:r>
              <a:rPr lang="cs-CZ" dirty="0" err="1"/>
              <a:t>law</a:t>
            </a:r>
            <a:r>
              <a:rPr lang="cs-CZ" dirty="0"/>
              <a:t>, „</a:t>
            </a:r>
            <a:r>
              <a:rPr lang="cs-CZ" dirty="0" err="1"/>
              <a:t>Conflict</a:t>
            </a:r>
            <a:r>
              <a:rPr lang="cs-CZ" dirty="0"/>
              <a:t> </a:t>
            </a:r>
            <a:r>
              <a:rPr lang="cs-CZ" dirty="0" err="1"/>
              <a:t>of</a:t>
            </a:r>
            <a:r>
              <a:rPr lang="cs-CZ" dirty="0"/>
              <a:t> </a:t>
            </a:r>
            <a:r>
              <a:rPr lang="cs-CZ" dirty="0" err="1"/>
              <a:t>laws</a:t>
            </a:r>
            <a:r>
              <a:rPr lang="cs-CZ" dirty="0"/>
              <a:t>“ in </a:t>
            </a:r>
            <a:r>
              <a:rPr lang="cs-CZ" dirty="0" err="1"/>
              <a:t>the</a:t>
            </a:r>
            <a:r>
              <a:rPr lang="cs-CZ" dirty="0"/>
              <a:t> U.S.</a:t>
            </a:r>
          </a:p>
          <a:p>
            <a:pPr lvl="1"/>
            <a:r>
              <a:rPr lang="cs-CZ" dirty="0" err="1"/>
              <a:t>Private</a:t>
            </a:r>
            <a:r>
              <a:rPr lang="cs-CZ" dirty="0"/>
              <a:t> </a:t>
            </a:r>
            <a:r>
              <a:rPr lang="cs-CZ" dirty="0" err="1"/>
              <a:t>law</a:t>
            </a:r>
            <a:r>
              <a:rPr lang="cs-CZ" dirty="0"/>
              <a:t> </a:t>
            </a:r>
            <a:r>
              <a:rPr lang="cs-CZ" dirty="0" err="1"/>
              <a:t>relationships</a:t>
            </a:r>
            <a:endParaRPr lang="cs-CZ" dirty="0"/>
          </a:p>
          <a:p>
            <a:pPr lvl="2">
              <a:buFont typeface="Wingdings" pitchFamily="2" charset="2"/>
              <a:buChar char="Ø"/>
            </a:pPr>
            <a:r>
              <a:rPr lang="cs-CZ" dirty="0"/>
              <a:t>Civil </a:t>
            </a:r>
            <a:r>
              <a:rPr lang="cs-CZ" dirty="0" err="1"/>
              <a:t>law</a:t>
            </a:r>
            <a:endParaRPr lang="cs-CZ" dirty="0"/>
          </a:p>
          <a:p>
            <a:pPr lvl="2">
              <a:buFont typeface="Wingdings" pitchFamily="2" charset="2"/>
              <a:buChar char="Ø"/>
            </a:pPr>
            <a:r>
              <a:rPr lang="cs-CZ" dirty="0" err="1"/>
              <a:t>Labour</a:t>
            </a:r>
            <a:r>
              <a:rPr lang="cs-CZ" dirty="0"/>
              <a:t> </a:t>
            </a:r>
            <a:r>
              <a:rPr lang="cs-CZ" dirty="0" err="1"/>
              <a:t>law</a:t>
            </a:r>
            <a:endParaRPr lang="cs-CZ" dirty="0"/>
          </a:p>
          <a:p>
            <a:pPr lvl="2">
              <a:buFont typeface="Wingdings" pitchFamily="2" charset="2"/>
              <a:buChar char="Ø"/>
            </a:pPr>
            <a:r>
              <a:rPr lang="cs-CZ" dirty="0" err="1"/>
              <a:t>Family</a:t>
            </a:r>
            <a:r>
              <a:rPr lang="cs-CZ" dirty="0"/>
              <a:t> </a:t>
            </a:r>
            <a:r>
              <a:rPr lang="cs-CZ" dirty="0" err="1"/>
              <a:t>law</a:t>
            </a:r>
            <a:endParaRPr lang="cs-CZ" dirty="0"/>
          </a:p>
          <a:p>
            <a:pPr lvl="2">
              <a:buFont typeface="Wingdings" pitchFamily="2" charset="2"/>
              <a:buChar char="Ø"/>
            </a:pPr>
            <a:r>
              <a:rPr lang="cs-CZ" b="1" dirty="0" err="1">
                <a:solidFill>
                  <a:srgbClr val="7030A0"/>
                </a:solidFill>
              </a:rPr>
              <a:t>Commercial</a:t>
            </a:r>
            <a:r>
              <a:rPr lang="cs-CZ" b="1" dirty="0">
                <a:solidFill>
                  <a:srgbClr val="7030A0"/>
                </a:solidFill>
              </a:rPr>
              <a:t> (</a:t>
            </a:r>
            <a:r>
              <a:rPr lang="cs-CZ" b="1" dirty="0" err="1">
                <a:solidFill>
                  <a:srgbClr val="7030A0"/>
                </a:solidFill>
              </a:rPr>
              <a:t>trade</a:t>
            </a:r>
            <a:r>
              <a:rPr lang="cs-CZ" b="1" dirty="0">
                <a:solidFill>
                  <a:srgbClr val="7030A0"/>
                </a:solidFill>
              </a:rPr>
              <a:t>) </a:t>
            </a:r>
            <a:r>
              <a:rPr lang="cs-CZ" b="1" dirty="0" err="1">
                <a:solidFill>
                  <a:srgbClr val="7030A0"/>
                </a:solidFill>
              </a:rPr>
              <a:t>law</a:t>
            </a:r>
            <a:endParaRPr lang="cs-CZ" dirty="0"/>
          </a:p>
          <a:p>
            <a:pPr marL="628650" lvl="2"/>
            <a:r>
              <a:rPr lang="cs-CZ" b="1" dirty="0">
                <a:solidFill>
                  <a:srgbClr val="7030A0"/>
                </a:solidFill>
              </a:rPr>
              <a:t>			</a:t>
            </a:r>
          </a:p>
          <a:p>
            <a:pPr marL="457200" lvl="1" indent="0">
              <a:buNone/>
            </a:pPr>
            <a:r>
              <a:rPr lang="cs-CZ" b="1" dirty="0">
                <a:solidFill>
                  <a:srgbClr val="7030A0"/>
                </a:solidFill>
              </a:rPr>
              <a:t>		</a:t>
            </a:r>
            <a:r>
              <a:rPr lang="cs-CZ" dirty="0"/>
              <a:t>… </a:t>
            </a:r>
            <a:r>
              <a:rPr lang="cs-CZ" dirty="0" err="1"/>
              <a:t>with</a:t>
            </a:r>
            <a:r>
              <a:rPr lang="cs-CZ" dirty="0"/>
              <a:t> </a:t>
            </a:r>
            <a:r>
              <a:rPr lang="cs-CZ" dirty="0" err="1"/>
              <a:t>international</a:t>
            </a:r>
            <a:r>
              <a:rPr lang="cs-CZ" dirty="0"/>
              <a:t> (</a:t>
            </a:r>
            <a:r>
              <a:rPr lang="cs-CZ" dirty="0" err="1"/>
              <a:t>cross-border</a:t>
            </a:r>
            <a:r>
              <a:rPr lang="cs-CZ" dirty="0"/>
              <a:t>) element</a:t>
            </a:r>
          </a:p>
        </p:txBody>
      </p:sp>
      <p:sp>
        <p:nvSpPr>
          <p:cNvPr id="4" name="Zástupný symbol pro zápatí 3"/>
          <p:cNvSpPr>
            <a:spLocks noGrp="1"/>
          </p:cNvSpPr>
          <p:nvPr>
            <p:ph type="ftr" sz="quarter" idx="4294967295"/>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7</a:t>
            </a:fld>
            <a:endParaRPr lang="cs-CZ"/>
          </a:p>
        </p:txBody>
      </p:sp>
    </p:spTree>
    <p:extLst>
      <p:ext uri="{BB962C8B-B14F-4D97-AF65-F5344CB8AC3E}">
        <p14:creationId xmlns:p14="http://schemas.microsoft.com/office/powerpoint/2010/main" val="3482208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4125047-40CA-4F3C-C9AD-B27A1AF0A095}"/>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16F014E-FCA6-AE4F-7155-868C8ECC6BBB}"/>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EC1AAD85-BCD6-EC70-4777-CF6E0B205441}"/>
              </a:ext>
            </a:extLst>
          </p:cNvPr>
          <p:cNvSpPr>
            <a:spLocks noGrp="1"/>
          </p:cNvSpPr>
          <p:nvPr>
            <p:ph type="title"/>
          </p:nvPr>
        </p:nvSpPr>
        <p:spPr/>
        <p:txBody>
          <a:bodyPr/>
          <a:lstStyle/>
          <a:p>
            <a:r>
              <a:rPr lang="cs-CZ" dirty="0">
                <a:solidFill>
                  <a:schemeClr val="accent2"/>
                </a:solidFill>
              </a:rPr>
              <a:t>EU</a:t>
            </a:r>
          </a:p>
        </p:txBody>
      </p:sp>
      <p:sp>
        <p:nvSpPr>
          <p:cNvPr id="5" name="Zástupný obsah 4">
            <a:extLst>
              <a:ext uri="{FF2B5EF4-FFF2-40B4-BE49-F238E27FC236}">
                <a16:creationId xmlns:a16="http://schemas.microsoft.com/office/drawing/2014/main" id="{21153C09-EAD0-4F6F-5685-116B0668A72D}"/>
              </a:ext>
            </a:extLst>
          </p:cNvPr>
          <p:cNvSpPr>
            <a:spLocks noGrp="1"/>
          </p:cNvSpPr>
          <p:nvPr>
            <p:ph idx="1"/>
          </p:nvPr>
        </p:nvSpPr>
        <p:spPr/>
        <p:txBody>
          <a:bodyPr/>
          <a:lstStyle/>
          <a:p>
            <a:r>
              <a:rPr lang="cs-CZ" dirty="0" err="1"/>
              <a:t>Supranational</a:t>
            </a:r>
            <a:r>
              <a:rPr lang="cs-CZ" dirty="0"/>
              <a:t> entity, entity </a:t>
            </a:r>
            <a:r>
              <a:rPr lang="cs-CZ" i="1" dirty="0" err="1"/>
              <a:t>sui</a:t>
            </a:r>
            <a:r>
              <a:rPr lang="cs-CZ" i="1" dirty="0"/>
              <a:t> generis</a:t>
            </a:r>
          </a:p>
          <a:p>
            <a:r>
              <a:rPr lang="cs-CZ" dirty="0"/>
              <a:t>a „</a:t>
            </a:r>
            <a:r>
              <a:rPr lang="cs-CZ" dirty="0" err="1"/>
              <a:t>state</a:t>
            </a:r>
            <a:r>
              <a:rPr lang="cs-CZ" dirty="0"/>
              <a:t>“ – </a:t>
            </a:r>
            <a:r>
              <a:rPr lang="cs-CZ" dirty="0" err="1"/>
              <a:t>secondary</a:t>
            </a:r>
            <a:r>
              <a:rPr lang="cs-CZ" dirty="0"/>
              <a:t> </a:t>
            </a:r>
            <a:r>
              <a:rPr lang="cs-CZ" dirty="0" err="1"/>
              <a:t>law</a:t>
            </a:r>
            <a:endParaRPr lang="cs-CZ" dirty="0"/>
          </a:p>
          <a:p>
            <a:r>
              <a:rPr lang="cs-CZ" dirty="0" err="1"/>
              <a:t>an</a:t>
            </a:r>
            <a:r>
              <a:rPr lang="cs-CZ" dirty="0"/>
              <a:t> „</a:t>
            </a:r>
            <a:r>
              <a:rPr lang="cs-CZ" dirty="0" err="1"/>
              <a:t>international</a:t>
            </a:r>
            <a:r>
              <a:rPr lang="cs-CZ" dirty="0"/>
              <a:t> </a:t>
            </a:r>
            <a:r>
              <a:rPr lang="cs-CZ" dirty="0" err="1"/>
              <a:t>organization</a:t>
            </a:r>
            <a:r>
              <a:rPr lang="cs-CZ" dirty="0"/>
              <a:t>“ – </a:t>
            </a:r>
            <a:r>
              <a:rPr lang="cs-CZ" dirty="0" err="1"/>
              <a:t>primary</a:t>
            </a:r>
            <a:r>
              <a:rPr lang="cs-CZ" dirty="0"/>
              <a:t> </a:t>
            </a:r>
            <a:r>
              <a:rPr lang="cs-CZ" dirty="0" err="1"/>
              <a:t>law</a:t>
            </a:r>
            <a:endParaRPr lang="cs-CZ" dirty="0"/>
          </a:p>
        </p:txBody>
      </p:sp>
    </p:spTree>
    <p:extLst>
      <p:ext uri="{BB962C8B-B14F-4D97-AF65-F5344CB8AC3E}">
        <p14:creationId xmlns:p14="http://schemas.microsoft.com/office/powerpoint/2010/main" val="3980529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a:t>Private law relationship (1) </a:t>
            </a:r>
          </a:p>
        </p:txBody>
      </p:sp>
      <p:sp>
        <p:nvSpPr>
          <p:cNvPr id="7171" name="Zástupný symbol pro obsah 2"/>
          <p:cNvSpPr>
            <a:spLocks noGrp="1"/>
          </p:cNvSpPr>
          <p:nvPr>
            <p:ph idx="1"/>
          </p:nvPr>
        </p:nvSpPr>
        <p:spPr/>
        <p:txBody>
          <a:bodyPr/>
          <a:lstStyle/>
          <a:p>
            <a:r>
              <a:rPr lang="cs-CZ" altLang="cs-CZ" i="1"/>
              <a:t>Mr. Novák is a producer of wine domiciled in the Czech Republic. Mr. Svoboda domiciled also in the Czech Republic owns a wine shop. Mr. Novák and Mr. Svoboda concluded a sales contract by which Mr. Novák is bound to deliver wine regularly to Mr. Svoboda. </a:t>
            </a:r>
          </a:p>
        </p:txBody>
      </p:sp>
      <p:sp>
        <p:nvSpPr>
          <p:cNvPr id="4" name="Zástupný symbol pro zápatí 3"/>
          <p:cNvSpPr>
            <a:spLocks noGrp="1"/>
          </p:cNvSpPr>
          <p:nvPr>
            <p:ph type="ftr" sz="quarter" idx="4294967295"/>
          </p:nvPr>
        </p:nvSpPr>
        <p:spPr/>
        <p:txBody>
          <a:bodyPr/>
          <a:lstStyle/>
          <a:p>
            <a:pPr>
              <a:defRPr/>
            </a:pPr>
            <a:r>
              <a:rPr lang="cs-CZ" altLang="cs-CZ"/>
              <a:t>JUDr. Tereza Kyselovská, Ph.D.</a:t>
            </a:r>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9</a:t>
            </a:fld>
            <a:endParaRPr lang="cs-CZ"/>
          </a:p>
        </p:txBody>
      </p:sp>
    </p:spTree>
    <p:extLst>
      <p:ext uri="{BB962C8B-B14F-4D97-AF65-F5344CB8AC3E}">
        <p14:creationId xmlns:p14="http://schemas.microsoft.com/office/powerpoint/2010/main" val="20766556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muni-law-prezentace-16-9-cz-v11(17)</Template>
  <TotalTime>30</TotalTime>
  <Words>2841</Words>
  <Application>Microsoft Office PowerPoint</Application>
  <PresentationFormat>Širokoúhlá obrazovka</PresentationFormat>
  <Paragraphs>331</Paragraphs>
  <Slides>50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Tahoma</vt:lpstr>
      <vt:lpstr>Wingdings</vt:lpstr>
      <vt:lpstr>Prezentace_MU_CZ</vt:lpstr>
      <vt:lpstr>Legal Aspects of International Trade</vt:lpstr>
      <vt:lpstr>Introduction</vt:lpstr>
      <vt:lpstr>Syllabus</vt:lpstr>
      <vt:lpstr>Three „levels“ of international trade law</vt:lpstr>
      <vt:lpstr>First level</vt:lpstr>
      <vt:lpstr>Second level</vt:lpstr>
      <vt:lpstr>Third level</vt:lpstr>
      <vt:lpstr>EU</vt:lpstr>
      <vt:lpstr>Private law relationship (1) </vt:lpstr>
      <vt:lpstr>Private law relationship (2) </vt:lpstr>
      <vt:lpstr>Private law relationship (3) </vt:lpstr>
      <vt:lpstr>Private law relationship (4) </vt:lpstr>
      <vt:lpstr>PIL Example 1 </vt:lpstr>
      <vt:lpstr>PIL Example 2</vt:lpstr>
      <vt:lpstr>PIL Example 3</vt:lpstr>
      <vt:lpstr>PIL Example 4</vt:lpstr>
      <vt:lpstr>PIL – four main questions</vt:lpstr>
      <vt:lpstr>PIL - principles</vt:lpstr>
      <vt:lpstr>PIL – sources of law</vt:lpstr>
      <vt:lpstr>International trade law – „alternative“ sources of law</vt:lpstr>
      <vt:lpstr>PIL - methods</vt:lpstr>
      <vt:lpstr>PIL - methods</vt:lpstr>
      <vt:lpstr>International commercial transactions</vt:lpstr>
      <vt:lpstr>CISG - introduction</vt:lpstr>
      <vt:lpstr>CISG – test of applicability</vt:lpstr>
      <vt:lpstr>1. Sale of goods</vt:lpstr>
      <vt:lpstr>1. Sale of goods</vt:lpstr>
      <vt:lpstr>1. Sale of goods</vt:lpstr>
      <vt:lpstr>1. Sale of goods</vt:lpstr>
      <vt:lpstr>1. Sale of goods - examples</vt:lpstr>
      <vt:lpstr>1. Sale of goods - examples</vt:lpstr>
      <vt:lpstr>1. Sale of goods - examples</vt:lpstr>
      <vt:lpstr>1. Sale of goods - examples</vt:lpstr>
      <vt:lpstr>1. Sale of goods - examples</vt:lpstr>
      <vt:lpstr>1. Sale of goods - examples</vt:lpstr>
      <vt:lpstr>1. Sale of goods - examples</vt:lpstr>
      <vt:lpstr>2. International element</vt:lpstr>
      <vt:lpstr>2. International element</vt:lpstr>
      <vt:lpstr>3. Not exluded</vt:lpstr>
      <vt:lpstr>3. Not exluded</vt:lpstr>
      <vt:lpstr>3. Not exluded</vt:lpstr>
      <vt:lpstr>4. Entry into force</vt:lpstr>
      <vt:lpstr>5. Reservations of States</vt:lpstr>
      <vt:lpstr>CISG - examples</vt:lpstr>
      <vt:lpstr>CISG - examples</vt:lpstr>
      <vt:lpstr>CISG - examples</vt:lpstr>
      <vt:lpstr>Useful links - PIL</vt:lpstr>
      <vt:lpstr>Useful links - CISG</vt:lpstr>
      <vt:lpstr>For fun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International Trade</dc:title>
  <dc:creator>§ K</dc:creator>
  <cp:lastModifiedBy>§ K</cp:lastModifiedBy>
  <cp:revision>1</cp:revision>
  <cp:lastPrinted>1601-01-01T00:00:00Z</cp:lastPrinted>
  <dcterms:created xsi:type="dcterms:W3CDTF">2023-11-22T19:48:05Z</dcterms:created>
  <dcterms:modified xsi:type="dcterms:W3CDTF">2023-11-22T20:18:46Z</dcterms:modified>
</cp:coreProperties>
</file>