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ACB86-1B8D-489C-A006-C89D1BDC9DE1}" v="201" dt="2023-10-04T08:03:22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FD89F-42E3-4886-A26F-6DA5FAD0783C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69F83A1-D779-44CC-A48B-A5857494598B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Final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grade</a:t>
          </a:r>
        </a:p>
      </dgm:t>
    </dgm:pt>
    <dgm:pt modelId="{92F13327-BAAC-4F00-BF2F-65D79369D032}" type="parTrans" cxnId="{70D586FA-E737-4D6B-A28B-C2AFD8ECCC1D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26266C-2309-4514-8CF7-62060E7B8E5D}" type="sibTrans" cxnId="{70D586FA-E737-4D6B-A28B-C2AFD8ECCC1D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69F1F89D-F5E7-493E-9BCD-06DC8CED7B85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Seminar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work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=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Essay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+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presentation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+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brief</a:t>
          </a:r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97F077E-3F03-4049-A329-CEF2359761DA}" type="parTrans" cxnId="{1D08A79D-CE03-4CB0-8C15-BB25951C2C93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29F1EA4-3CF9-4074-B393-52F79A7A3B5B}" type="sibTrans" cxnId="{1D08A79D-CE03-4CB0-8C15-BB25951C2C93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6D5A9C0-7CA6-4269-B52E-36A36EAFD182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Exam</a:t>
          </a:r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2A76F68-14EF-4E33-B2F0-ACE18ABBD15F}" type="parTrans" cxnId="{F72DA357-6E8B-498D-BFE4-77A0C0D135F8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5AB59F0-2E34-443E-85D0-086B8A84688D}" type="sibTrans" cxnId="{F72DA357-6E8B-498D-BFE4-77A0C0D135F8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3E62250-13EE-4C6A-9FA5-160463406DCA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Additional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(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news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)</a:t>
          </a:r>
        </a:p>
      </dgm:t>
    </dgm:pt>
    <dgm:pt modelId="{7FAE9893-B46E-4CE4-8C88-3991A1F341D0}" type="parTrans" cxnId="{47600907-5871-4B13-8213-43D9C4BD1873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B2E0EEB-E58F-4FCB-97DD-1A54EE65037B}" type="sibTrans" cxnId="{47600907-5871-4B13-8213-43D9C4BD1873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6F772FF-E8ED-4F0F-B4E2-16321A433727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20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6549A41-E4DD-45AA-8418-98572B8BCB94}" type="parTrans" cxnId="{D28CE15B-6EC4-4776-A1C8-89428B721A55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78474E7-BF29-43A1-B8C2-4F515D8EF05C}" type="sibTrans" cxnId="{D28CE15B-6EC4-4776-A1C8-89428B721A55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AC6F3F-9003-42A9-8156-899F5B855EFF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30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7D4FBB1-B605-4616-9B8B-A16DC30B1E97}" type="parTrans" cxnId="{2019478F-671E-403F-BC20-98148415FE93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2D25906-9CF1-44D1-94FF-514A9C1DCBA9}" type="sibTrans" cxnId="{2019478F-671E-403F-BC20-98148415FE93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6C8ACD5-8468-4DDB-967A-1A6C1A4786F5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need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60% to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pass</a:t>
          </a:r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!</a:t>
          </a:r>
        </a:p>
      </dgm:t>
    </dgm:pt>
    <dgm:pt modelId="{3E5E6FA7-5DAC-480E-B43F-F9795B34F868}" type="parTrans" cxnId="{026E2F3C-94ED-4EB0-94E7-E8916785E25F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4BC61DA-E56C-4959-8E25-5BE8FD2A3922}" type="sibTrans" cxnId="{026E2F3C-94ED-4EB0-94E7-E8916785E25F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5A8E4C4-0478-4A6F-B82F-868F529B15F2}">
      <dgm:prSet phldrT="[Text]"/>
      <dgm:spPr>
        <a:ln>
          <a:solidFill>
            <a:srgbClr val="0000DC"/>
          </a:solidFill>
        </a:ln>
      </dgm:spPr>
      <dgm:t>
        <a:bodyPr/>
        <a:lstStyle/>
        <a:p>
          <a:r>
            <a:rPr lang="cs-CZ" b="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10 </a:t>
          </a:r>
          <a:r>
            <a:rPr lang="cs-CZ" b="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352DF75-6A65-4780-95EF-907E835EC87B}" type="parTrans" cxnId="{3AEDCD38-9E6A-4AC0-A818-4A721A802CFB}">
      <dgm:prSet/>
      <dgm:spPr>
        <a:ln>
          <a:solidFill>
            <a:srgbClr val="0000DC"/>
          </a:solidFill>
        </a:ln>
      </dgm:spPr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BE7E542-5013-47F2-A635-1FE6F233B9EF}" type="sibTrans" cxnId="{3AEDCD38-9E6A-4AC0-A818-4A721A802CFB}">
      <dgm:prSet/>
      <dgm:spPr/>
      <dgm:t>
        <a:bodyPr/>
        <a:lstStyle/>
        <a:p>
          <a:endParaRPr lang="cs-CZ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781E173-50B2-4995-B185-D58961C7E3B8}" type="pres">
      <dgm:prSet presAssocID="{CBCFD89F-42E3-4886-A26F-6DA5FAD07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45D994-79A7-490F-BD06-0DA42B951703}" type="pres">
      <dgm:prSet presAssocID="{969F83A1-D779-44CC-A48B-A5857494598B}" presName="hierRoot1" presStyleCnt="0">
        <dgm:presLayoutVars>
          <dgm:hierBranch val="init"/>
        </dgm:presLayoutVars>
      </dgm:prSet>
      <dgm:spPr/>
    </dgm:pt>
    <dgm:pt modelId="{6EE0DEC6-45A8-4434-AA21-32B5BCA33198}" type="pres">
      <dgm:prSet presAssocID="{969F83A1-D779-44CC-A48B-A5857494598B}" presName="rootComposite1" presStyleCnt="0"/>
      <dgm:spPr/>
    </dgm:pt>
    <dgm:pt modelId="{D1F78E4E-82EC-4472-931D-D9B7753C9725}" type="pres">
      <dgm:prSet presAssocID="{969F83A1-D779-44CC-A48B-A5857494598B}" presName="rootText1" presStyleLbl="node0" presStyleIdx="0" presStyleCnt="1">
        <dgm:presLayoutVars>
          <dgm:chPref val="3"/>
        </dgm:presLayoutVars>
      </dgm:prSet>
      <dgm:spPr/>
    </dgm:pt>
    <dgm:pt modelId="{6F1CE422-06D6-42E2-B8D9-8B0A048B91C8}" type="pres">
      <dgm:prSet presAssocID="{969F83A1-D779-44CC-A48B-A5857494598B}" presName="rootConnector1" presStyleLbl="node1" presStyleIdx="0" presStyleCnt="0"/>
      <dgm:spPr/>
    </dgm:pt>
    <dgm:pt modelId="{DF4BC46C-7CF8-4BDD-A5FD-C64900DE833F}" type="pres">
      <dgm:prSet presAssocID="{969F83A1-D779-44CC-A48B-A5857494598B}" presName="hierChild2" presStyleCnt="0"/>
      <dgm:spPr/>
    </dgm:pt>
    <dgm:pt modelId="{A8864111-8EE5-45C3-95EB-50D371556492}" type="pres">
      <dgm:prSet presAssocID="{297F077E-3F03-4049-A329-CEF2359761DA}" presName="Name37" presStyleLbl="parChTrans1D2" presStyleIdx="0" presStyleCnt="3"/>
      <dgm:spPr/>
    </dgm:pt>
    <dgm:pt modelId="{BE25450A-4FD3-4014-AC78-92600602A7A1}" type="pres">
      <dgm:prSet presAssocID="{69F1F89D-F5E7-493E-9BCD-06DC8CED7B85}" presName="hierRoot2" presStyleCnt="0">
        <dgm:presLayoutVars>
          <dgm:hierBranch val="init"/>
        </dgm:presLayoutVars>
      </dgm:prSet>
      <dgm:spPr/>
    </dgm:pt>
    <dgm:pt modelId="{1626B04F-2FEF-4492-B623-1ACCFDA029E8}" type="pres">
      <dgm:prSet presAssocID="{69F1F89D-F5E7-493E-9BCD-06DC8CED7B85}" presName="rootComposite" presStyleCnt="0"/>
      <dgm:spPr/>
    </dgm:pt>
    <dgm:pt modelId="{89E6473D-BDD5-41ED-AA9D-7C1F80914768}" type="pres">
      <dgm:prSet presAssocID="{69F1F89D-F5E7-493E-9BCD-06DC8CED7B85}" presName="rootText" presStyleLbl="node2" presStyleIdx="0" presStyleCnt="3">
        <dgm:presLayoutVars>
          <dgm:chPref val="3"/>
        </dgm:presLayoutVars>
      </dgm:prSet>
      <dgm:spPr/>
    </dgm:pt>
    <dgm:pt modelId="{9D5B354F-0112-481D-B554-689C7B802459}" type="pres">
      <dgm:prSet presAssocID="{69F1F89D-F5E7-493E-9BCD-06DC8CED7B85}" presName="rootConnector" presStyleLbl="node2" presStyleIdx="0" presStyleCnt="3"/>
      <dgm:spPr/>
    </dgm:pt>
    <dgm:pt modelId="{1FBFC723-74F0-4B03-AE3C-E62FB04BBEBF}" type="pres">
      <dgm:prSet presAssocID="{69F1F89D-F5E7-493E-9BCD-06DC8CED7B85}" presName="hierChild4" presStyleCnt="0"/>
      <dgm:spPr/>
    </dgm:pt>
    <dgm:pt modelId="{015809EE-E9DB-4D2D-BF93-E4A61ECEC123}" type="pres">
      <dgm:prSet presAssocID="{D6549A41-E4DD-45AA-8418-98572B8BCB94}" presName="Name37" presStyleLbl="parChTrans1D3" presStyleIdx="0" presStyleCnt="4"/>
      <dgm:spPr/>
    </dgm:pt>
    <dgm:pt modelId="{BBB822C4-716D-4B6C-9FF0-B132BED12798}" type="pres">
      <dgm:prSet presAssocID="{16F772FF-E8ED-4F0F-B4E2-16321A433727}" presName="hierRoot2" presStyleCnt="0">
        <dgm:presLayoutVars>
          <dgm:hierBranch val="init"/>
        </dgm:presLayoutVars>
      </dgm:prSet>
      <dgm:spPr/>
    </dgm:pt>
    <dgm:pt modelId="{7A672C9A-58BD-49BA-8F92-005C504E8A67}" type="pres">
      <dgm:prSet presAssocID="{16F772FF-E8ED-4F0F-B4E2-16321A433727}" presName="rootComposite" presStyleCnt="0"/>
      <dgm:spPr/>
    </dgm:pt>
    <dgm:pt modelId="{9DDE9CBE-C167-4AB4-9CE2-880480192257}" type="pres">
      <dgm:prSet presAssocID="{16F772FF-E8ED-4F0F-B4E2-16321A433727}" presName="rootText" presStyleLbl="node3" presStyleIdx="0" presStyleCnt="4">
        <dgm:presLayoutVars>
          <dgm:chPref val="3"/>
        </dgm:presLayoutVars>
      </dgm:prSet>
      <dgm:spPr/>
    </dgm:pt>
    <dgm:pt modelId="{1462D7DE-133F-47D8-8D52-786956D3AA55}" type="pres">
      <dgm:prSet presAssocID="{16F772FF-E8ED-4F0F-B4E2-16321A433727}" presName="rootConnector" presStyleLbl="node3" presStyleIdx="0" presStyleCnt="4"/>
      <dgm:spPr/>
    </dgm:pt>
    <dgm:pt modelId="{4C3B5977-7990-48DE-8B4A-0E04E83D448B}" type="pres">
      <dgm:prSet presAssocID="{16F772FF-E8ED-4F0F-B4E2-16321A433727}" presName="hierChild4" presStyleCnt="0"/>
      <dgm:spPr/>
    </dgm:pt>
    <dgm:pt modelId="{89C42EF6-6E26-4325-ACB4-8794C173355D}" type="pres">
      <dgm:prSet presAssocID="{16F772FF-E8ED-4F0F-B4E2-16321A433727}" presName="hierChild5" presStyleCnt="0"/>
      <dgm:spPr/>
    </dgm:pt>
    <dgm:pt modelId="{C6DF3542-9629-4B03-879F-27D0C96F4213}" type="pres">
      <dgm:prSet presAssocID="{69F1F89D-F5E7-493E-9BCD-06DC8CED7B85}" presName="hierChild5" presStyleCnt="0"/>
      <dgm:spPr/>
    </dgm:pt>
    <dgm:pt modelId="{322B34A1-429A-4A67-A938-43BE6C0A5B27}" type="pres">
      <dgm:prSet presAssocID="{D2A76F68-14EF-4E33-B2F0-ACE18ABBD15F}" presName="Name37" presStyleLbl="parChTrans1D2" presStyleIdx="1" presStyleCnt="3"/>
      <dgm:spPr/>
    </dgm:pt>
    <dgm:pt modelId="{9FE6F956-BFD9-41B3-A53A-9C74F6878DDA}" type="pres">
      <dgm:prSet presAssocID="{96D5A9C0-7CA6-4269-B52E-36A36EAFD182}" presName="hierRoot2" presStyleCnt="0">
        <dgm:presLayoutVars>
          <dgm:hierBranch val="init"/>
        </dgm:presLayoutVars>
      </dgm:prSet>
      <dgm:spPr/>
    </dgm:pt>
    <dgm:pt modelId="{8E4B12A3-6C80-40C3-9B97-EBFD6B191125}" type="pres">
      <dgm:prSet presAssocID="{96D5A9C0-7CA6-4269-B52E-36A36EAFD182}" presName="rootComposite" presStyleCnt="0"/>
      <dgm:spPr/>
    </dgm:pt>
    <dgm:pt modelId="{296C2CE3-929F-48CC-865D-7C2D70B3C5AA}" type="pres">
      <dgm:prSet presAssocID="{96D5A9C0-7CA6-4269-B52E-36A36EAFD182}" presName="rootText" presStyleLbl="node2" presStyleIdx="1" presStyleCnt="3">
        <dgm:presLayoutVars>
          <dgm:chPref val="3"/>
        </dgm:presLayoutVars>
      </dgm:prSet>
      <dgm:spPr/>
    </dgm:pt>
    <dgm:pt modelId="{CAC8A178-08C5-41CD-938F-E13F43495239}" type="pres">
      <dgm:prSet presAssocID="{96D5A9C0-7CA6-4269-B52E-36A36EAFD182}" presName="rootConnector" presStyleLbl="node2" presStyleIdx="1" presStyleCnt="3"/>
      <dgm:spPr/>
    </dgm:pt>
    <dgm:pt modelId="{8D72DC3B-1DE5-4E63-B6CA-844533043E59}" type="pres">
      <dgm:prSet presAssocID="{96D5A9C0-7CA6-4269-B52E-36A36EAFD182}" presName="hierChild4" presStyleCnt="0"/>
      <dgm:spPr/>
    </dgm:pt>
    <dgm:pt modelId="{EFCF1DF2-D2F8-44C1-9547-BC16E5663C15}" type="pres">
      <dgm:prSet presAssocID="{07D4FBB1-B605-4616-9B8B-A16DC30B1E97}" presName="Name37" presStyleLbl="parChTrans1D3" presStyleIdx="1" presStyleCnt="4"/>
      <dgm:spPr/>
    </dgm:pt>
    <dgm:pt modelId="{8D1796B9-3FB0-4C45-946D-9862E07AEF8A}" type="pres">
      <dgm:prSet presAssocID="{0EAC6F3F-9003-42A9-8156-899F5B855EFF}" presName="hierRoot2" presStyleCnt="0">
        <dgm:presLayoutVars>
          <dgm:hierBranch val="init"/>
        </dgm:presLayoutVars>
      </dgm:prSet>
      <dgm:spPr/>
    </dgm:pt>
    <dgm:pt modelId="{C32A634B-6687-404B-8C8C-3A625D63EB3F}" type="pres">
      <dgm:prSet presAssocID="{0EAC6F3F-9003-42A9-8156-899F5B855EFF}" presName="rootComposite" presStyleCnt="0"/>
      <dgm:spPr/>
    </dgm:pt>
    <dgm:pt modelId="{0DC9D1A9-C0CA-4C51-B350-308141BC3C5A}" type="pres">
      <dgm:prSet presAssocID="{0EAC6F3F-9003-42A9-8156-899F5B855EFF}" presName="rootText" presStyleLbl="node3" presStyleIdx="1" presStyleCnt="4">
        <dgm:presLayoutVars>
          <dgm:chPref val="3"/>
        </dgm:presLayoutVars>
      </dgm:prSet>
      <dgm:spPr/>
    </dgm:pt>
    <dgm:pt modelId="{5A88960C-6F96-4278-95DD-11717B53F5F2}" type="pres">
      <dgm:prSet presAssocID="{0EAC6F3F-9003-42A9-8156-899F5B855EFF}" presName="rootConnector" presStyleLbl="node3" presStyleIdx="1" presStyleCnt="4"/>
      <dgm:spPr/>
    </dgm:pt>
    <dgm:pt modelId="{8C3E9A7A-865D-455C-9BA3-4B03843E8D13}" type="pres">
      <dgm:prSet presAssocID="{0EAC6F3F-9003-42A9-8156-899F5B855EFF}" presName="hierChild4" presStyleCnt="0"/>
      <dgm:spPr/>
    </dgm:pt>
    <dgm:pt modelId="{9DDA50E0-7F0F-4F43-A6FF-3BCB6C193F94}" type="pres">
      <dgm:prSet presAssocID="{0EAC6F3F-9003-42A9-8156-899F5B855EFF}" presName="hierChild5" presStyleCnt="0"/>
      <dgm:spPr/>
    </dgm:pt>
    <dgm:pt modelId="{51D9A352-6793-4EEE-9F7C-B977B301477A}" type="pres">
      <dgm:prSet presAssocID="{3E5E6FA7-5DAC-480E-B43F-F9795B34F868}" presName="Name37" presStyleLbl="parChTrans1D3" presStyleIdx="2" presStyleCnt="4"/>
      <dgm:spPr/>
    </dgm:pt>
    <dgm:pt modelId="{D279A414-5BA2-4457-B0E6-4E7FD9820F84}" type="pres">
      <dgm:prSet presAssocID="{86C8ACD5-8468-4DDB-967A-1A6C1A4786F5}" presName="hierRoot2" presStyleCnt="0">
        <dgm:presLayoutVars>
          <dgm:hierBranch val="init"/>
        </dgm:presLayoutVars>
      </dgm:prSet>
      <dgm:spPr/>
    </dgm:pt>
    <dgm:pt modelId="{6DAE4E05-62DA-4E26-9F05-E79A7125460C}" type="pres">
      <dgm:prSet presAssocID="{86C8ACD5-8468-4DDB-967A-1A6C1A4786F5}" presName="rootComposite" presStyleCnt="0"/>
      <dgm:spPr/>
    </dgm:pt>
    <dgm:pt modelId="{81808B50-95CE-4FFD-8F0A-2985D351B28B}" type="pres">
      <dgm:prSet presAssocID="{86C8ACD5-8468-4DDB-967A-1A6C1A4786F5}" presName="rootText" presStyleLbl="node3" presStyleIdx="2" presStyleCnt="4">
        <dgm:presLayoutVars>
          <dgm:chPref val="3"/>
        </dgm:presLayoutVars>
      </dgm:prSet>
      <dgm:spPr/>
    </dgm:pt>
    <dgm:pt modelId="{588C67A6-1DE6-4381-982A-F7860A57D13D}" type="pres">
      <dgm:prSet presAssocID="{86C8ACD5-8468-4DDB-967A-1A6C1A4786F5}" presName="rootConnector" presStyleLbl="node3" presStyleIdx="2" presStyleCnt="4"/>
      <dgm:spPr/>
    </dgm:pt>
    <dgm:pt modelId="{822E5F04-3E6C-4668-A7AC-54F0311C31D3}" type="pres">
      <dgm:prSet presAssocID="{86C8ACD5-8468-4DDB-967A-1A6C1A4786F5}" presName="hierChild4" presStyleCnt="0"/>
      <dgm:spPr/>
    </dgm:pt>
    <dgm:pt modelId="{E3899AB0-5908-4CAE-ABF3-673E455D2560}" type="pres">
      <dgm:prSet presAssocID="{86C8ACD5-8468-4DDB-967A-1A6C1A4786F5}" presName="hierChild5" presStyleCnt="0"/>
      <dgm:spPr/>
    </dgm:pt>
    <dgm:pt modelId="{73C68E27-1D19-4D6B-A48A-5FF9B208D4A5}" type="pres">
      <dgm:prSet presAssocID="{96D5A9C0-7CA6-4269-B52E-36A36EAFD182}" presName="hierChild5" presStyleCnt="0"/>
      <dgm:spPr/>
    </dgm:pt>
    <dgm:pt modelId="{9CA0FC4E-80F5-461B-9B26-3C7FFD95C5AE}" type="pres">
      <dgm:prSet presAssocID="{7FAE9893-B46E-4CE4-8C88-3991A1F341D0}" presName="Name37" presStyleLbl="parChTrans1D2" presStyleIdx="2" presStyleCnt="3"/>
      <dgm:spPr/>
    </dgm:pt>
    <dgm:pt modelId="{9A27C6D9-F498-4C93-83D1-599CD1C40767}" type="pres">
      <dgm:prSet presAssocID="{53E62250-13EE-4C6A-9FA5-160463406DCA}" presName="hierRoot2" presStyleCnt="0">
        <dgm:presLayoutVars>
          <dgm:hierBranch val="init"/>
        </dgm:presLayoutVars>
      </dgm:prSet>
      <dgm:spPr/>
    </dgm:pt>
    <dgm:pt modelId="{A9703B80-EABB-41BD-9D05-1BDE8E22C004}" type="pres">
      <dgm:prSet presAssocID="{53E62250-13EE-4C6A-9FA5-160463406DCA}" presName="rootComposite" presStyleCnt="0"/>
      <dgm:spPr/>
    </dgm:pt>
    <dgm:pt modelId="{6FA916D9-B5E7-4404-9955-483414AB9F67}" type="pres">
      <dgm:prSet presAssocID="{53E62250-13EE-4C6A-9FA5-160463406DCA}" presName="rootText" presStyleLbl="node2" presStyleIdx="2" presStyleCnt="3">
        <dgm:presLayoutVars>
          <dgm:chPref val="3"/>
        </dgm:presLayoutVars>
      </dgm:prSet>
      <dgm:spPr/>
    </dgm:pt>
    <dgm:pt modelId="{8EB9F02F-BC57-46B1-AE30-CE25E32A8EA1}" type="pres">
      <dgm:prSet presAssocID="{53E62250-13EE-4C6A-9FA5-160463406DCA}" presName="rootConnector" presStyleLbl="node2" presStyleIdx="2" presStyleCnt="3"/>
      <dgm:spPr/>
    </dgm:pt>
    <dgm:pt modelId="{DC53ADD5-0F17-4101-96D9-9EF02F2BFA77}" type="pres">
      <dgm:prSet presAssocID="{53E62250-13EE-4C6A-9FA5-160463406DCA}" presName="hierChild4" presStyleCnt="0"/>
      <dgm:spPr/>
    </dgm:pt>
    <dgm:pt modelId="{2DB1FFB2-1A8C-4E2F-857C-0A375251BC77}" type="pres">
      <dgm:prSet presAssocID="{F352DF75-6A65-4780-95EF-907E835EC87B}" presName="Name37" presStyleLbl="parChTrans1D3" presStyleIdx="3" presStyleCnt="4"/>
      <dgm:spPr/>
    </dgm:pt>
    <dgm:pt modelId="{B69CCE91-ED62-4D44-88F7-78C2D75E27BA}" type="pres">
      <dgm:prSet presAssocID="{05A8E4C4-0478-4A6F-B82F-868F529B15F2}" presName="hierRoot2" presStyleCnt="0">
        <dgm:presLayoutVars>
          <dgm:hierBranch val="init"/>
        </dgm:presLayoutVars>
      </dgm:prSet>
      <dgm:spPr/>
    </dgm:pt>
    <dgm:pt modelId="{648B4949-C255-44B2-AC51-A476AEAA7E49}" type="pres">
      <dgm:prSet presAssocID="{05A8E4C4-0478-4A6F-B82F-868F529B15F2}" presName="rootComposite" presStyleCnt="0"/>
      <dgm:spPr/>
    </dgm:pt>
    <dgm:pt modelId="{6ADC98AC-4239-4D09-A0CA-5FA300501E08}" type="pres">
      <dgm:prSet presAssocID="{05A8E4C4-0478-4A6F-B82F-868F529B15F2}" presName="rootText" presStyleLbl="node3" presStyleIdx="3" presStyleCnt="4">
        <dgm:presLayoutVars>
          <dgm:chPref val="3"/>
        </dgm:presLayoutVars>
      </dgm:prSet>
      <dgm:spPr/>
    </dgm:pt>
    <dgm:pt modelId="{6D16660A-8148-40C2-A3B3-DFED8FA465F9}" type="pres">
      <dgm:prSet presAssocID="{05A8E4C4-0478-4A6F-B82F-868F529B15F2}" presName="rootConnector" presStyleLbl="node3" presStyleIdx="3" presStyleCnt="4"/>
      <dgm:spPr/>
    </dgm:pt>
    <dgm:pt modelId="{4BF1AB98-EDC5-462A-A3CC-31298540AE7C}" type="pres">
      <dgm:prSet presAssocID="{05A8E4C4-0478-4A6F-B82F-868F529B15F2}" presName="hierChild4" presStyleCnt="0"/>
      <dgm:spPr/>
    </dgm:pt>
    <dgm:pt modelId="{E70A660F-491A-499F-A67E-FC030E2A4BED}" type="pres">
      <dgm:prSet presAssocID="{05A8E4C4-0478-4A6F-B82F-868F529B15F2}" presName="hierChild5" presStyleCnt="0"/>
      <dgm:spPr/>
    </dgm:pt>
    <dgm:pt modelId="{C990F9B4-00EE-4FAD-B366-D2D26FC1CAD2}" type="pres">
      <dgm:prSet presAssocID="{53E62250-13EE-4C6A-9FA5-160463406DCA}" presName="hierChild5" presStyleCnt="0"/>
      <dgm:spPr/>
    </dgm:pt>
    <dgm:pt modelId="{18E7F302-5CBA-4A09-A8C4-42ABB2FB9EF6}" type="pres">
      <dgm:prSet presAssocID="{969F83A1-D779-44CC-A48B-A5857494598B}" presName="hierChild3" presStyleCnt="0"/>
      <dgm:spPr/>
    </dgm:pt>
  </dgm:ptLst>
  <dgm:cxnLst>
    <dgm:cxn modelId="{CA130D05-A126-48AC-8920-466CF0DEF8D1}" type="presOf" srcId="{86C8ACD5-8468-4DDB-967A-1A6C1A4786F5}" destId="{588C67A6-1DE6-4381-982A-F7860A57D13D}" srcOrd="1" destOrd="0" presId="urn:microsoft.com/office/officeart/2005/8/layout/orgChart1"/>
    <dgm:cxn modelId="{47600907-5871-4B13-8213-43D9C4BD1873}" srcId="{969F83A1-D779-44CC-A48B-A5857494598B}" destId="{53E62250-13EE-4C6A-9FA5-160463406DCA}" srcOrd="2" destOrd="0" parTransId="{7FAE9893-B46E-4CE4-8C88-3991A1F341D0}" sibTransId="{5B2E0EEB-E58F-4FCB-97DD-1A54EE65037B}"/>
    <dgm:cxn modelId="{24EE0809-CA46-4018-B32C-D17C54E6DEAC}" type="presOf" srcId="{16F772FF-E8ED-4F0F-B4E2-16321A433727}" destId="{9DDE9CBE-C167-4AB4-9CE2-880480192257}" srcOrd="0" destOrd="0" presId="urn:microsoft.com/office/officeart/2005/8/layout/orgChart1"/>
    <dgm:cxn modelId="{F5FB5913-EB32-4E63-A454-12BA5AAAD24A}" type="presOf" srcId="{7FAE9893-B46E-4CE4-8C88-3991A1F341D0}" destId="{9CA0FC4E-80F5-461B-9B26-3C7FFD95C5AE}" srcOrd="0" destOrd="0" presId="urn:microsoft.com/office/officeart/2005/8/layout/orgChart1"/>
    <dgm:cxn modelId="{5CC73E38-E748-41EC-A282-66FDD191D51B}" type="presOf" srcId="{86C8ACD5-8468-4DDB-967A-1A6C1A4786F5}" destId="{81808B50-95CE-4FFD-8F0A-2985D351B28B}" srcOrd="0" destOrd="0" presId="urn:microsoft.com/office/officeart/2005/8/layout/orgChart1"/>
    <dgm:cxn modelId="{3AEDCD38-9E6A-4AC0-A818-4A721A802CFB}" srcId="{53E62250-13EE-4C6A-9FA5-160463406DCA}" destId="{05A8E4C4-0478-4A6F-B82F-868F529B15F2}" srcOrd="0" destOrd="0" parTransId="{F352DF75-6A65-4780-95EF-907E835EC87B}" sibTransId="{3BE7E542-5013-47F2-A635-1FE6F233B9EF}"/>
    <dgm:cxn modelId="{026E2F3C-94ED-4EB0-94E7-E8916785E25F}" srcId="{96D5A9C0-7CA6-4269-B52E-36A36EAFD182}" destId="{86C8ACD5-8468-4DDB-967A-1A6C1A4786F5}" srcOrd="1" destOrd="0" parTransId="{3E5E6FA7-5DAC-480E-B43F-F9795B34F868}" sibTransId="{14BC61DA-E56C-4959-8E25-5BE8FD2A3922}"/>
    <dgm:cxn modelId="{50AC7E3C-FED4-49ED-964D-E8F043C7351E}" type="presOf" srcId="{3E5E6FA7-5DAC-480E-B43F-F9795B34F868}" destId="{51D9A352-6793-4EEE-9F7C-B977B301477A}" srcOrd="0" destOrd="0" presId="urn:microsoft.com/office/officeart/2005/8/layout/orgChart1"/>
    <dgm:cxn modelId="{D28CE15B-6EC4-4776-A1C8-89428B721A55}" srcId="{69F1F89D-F5E7-493E-9BCD-06DC8CED7B85}" destId="{16F772FF-E8ED-4F0F-B4E2-16321A433727}" srcOrd="0" destOrd="0" parTransId="{D6549A41-E4DD-45AA-8418-98572B8BCB94}" sibTransId="{078474E7-BF29-43A1-B8C2-4F515D8EF05C}"/>
    <dgm:cxn modelId="{F829AD62-6E4F-4294-A9E7-162905AF5741}" type="presOf" srcId="{297F077E-3F03-4049-A329-CEF2359761DA}" destId="{A8864111-8EE5-45C3-95EB-50D371556492}" srcOrd="0" destOrd="0" presId="urn:microsoft.com/office/officeart/2005/8/layout/orgChart1"/>
    <dgm:cxn modelId="{F33D1A45-C325-409D-9296-9AADEB053000}" type="presOf" srcId="{969F83A1-D779-44CC-A48B-A5857494598B}" destId="{D1F78E4E-82EC-4472-931D-D9B7753C9725}" srcOrd="0" destOrd="0" presId="urn:microsoft.com/office/officeart/2005/8/layout/orgChart1"/>
    <dgm:cxn modelId="{BBCA5171-EA06-4006-AE1E-FE8D69DE2FE0}" type="presOf" srcId="{16F772FF-E8ED-4F0F-B4E2-16321A433727}" destId="{1462D7DE-133F-47D8-8D52-786956D3AA55}" srcOrd="1" destOrd="0" presId="urn:microsoft.com/office/officeart/2005/8/layout/orgChart1"/>
    <dgm:cxn modelId="{EEAD7872-9C42-4DBA-A93C-E66B8921AF12}" type="presOf" srcId="{0EAC6F3F-9003-42A9-8156-899F5B855EFF}" destId="{5A88960C-6F96-4278-95DD-11717B53F5F2}" srcOrd="1" destOrd="0" presId="urn:microsoft.com/office/officeart/2005/8/layout/orgChart1"/>
    <dgm:cxn modelId="{43F92457-4A98-4278-83E6-AB099C614BE9}" type="presOf" srcId="{0EAC6F3F-9003-42A9-8156-899F5B855EFF}" destId="{0DC9D1A9-C0CA-4C51-B350-308141BC3C5A}" srcOrd="0" destOrd="0" presId="urn:microsoft.com/office/officeart/2005/8/layout/orgChart1"/>
    <dgm:cxn modelId="{F72DA357-6E8B-498D-BFE4-77A0C0D135F8}" srcId="{969F83A1-D779-44CC-A48B-A5857494598B}" destId="{96D5A9C0-7CA6-4269-B52E-36A36EAFD182}" srcOrd="1" destOrd="0" parTransId="{D2A76F68-14EF-4E33-B2F0-ACE18ABBD15F}" sibTransId="{B5AB59F0-2E34-443E-85D0-086B8A84688D}"/>
    <dgm:cxn modelId="{B4DEAD78-3224-4F17-A055-5ED2F34A95D8}" type="presOf" srcId="{D2A76F68-14EF-4E33-B2F0-ACE18ABBD15F}" destId="{322B34A1-429A-4A67-A938-43BE6C0A5B27}" srcOrd="0" destOrd="0" presId="urn:microsoft.com/office/officeart/2005/8/layout/orgChart1"/>
    <dgm:cxn modelId="{2019478F-671E-403F-BC20-98148415FE93}" srcId="{96D5A9C0-7CA6-4269-B52E-36A36EAFD182}" destId="{0EAC6F3F-9003-42A9-8156-899F5B855EFF}" srcOrd="0" destOrd="0" parTransId="{07D4FBB1-B605-4616-9B8B-A16DC30B1E97}" sibTransId="{A2D25906-9CF1-44D1-94FF-514A9C1DCBA9}"/>
    <dgm:cxn modelId="{0A184D9A-E790-4CD6-A8BC-2BA5FCBC54BC}" type="presOf" srcId="{53E62250-13EE-4C6A-9FA5-160463406DCA}" destId="{6FA916D9-B5E7-4404-9955-483414AB9F67}" srcOrd="0" destOrd="0" presId="urn:microsoft.com/office/officeart/2005/8/layout/orgChart1"/>
    <dgm:cxn modelId="{1D08A79D-CE03-4CB0-8C15-BB25951C2C93}" srcId="{969F83A1-D779-44CC-A48B-A5857494598B}" destId="{69F1F89D-F5E7-493E-9BCD-06DC8CED7B85}" srcOrd="0" destOrd="0" parTransId="{297F077E-3F03-4049-A329-CEF2359761DA}" sibTransId="{F29F1EA4-3CF9-4074-B393-52F79A7A3B5B}"/>
    <dgm:cxn modelId="{AA988EAD-3BE3-4F02-92C9-64534BB1B0E7}" type="presOf" srcId="{96D5A9C0-7CA6-4269-B52E-36A36EAFD182}" destId="{CAC8A178-08C5-41CD-938F-E13F43495239}" srcOrd="1" destOrd="0" presId="urn:microsoft.com/office/officeart/2005/8/layout/orgChart1"/>
    <dgm:cxn modelId="{BD9E97B2-9B19-492D-9849-9EC89BFFC673}" type="presOf" srcId="{96D5A9C0-7CA6-4269-B52E-36A36EAFD182}" destId="{296C2CE3-929F-48CC-865D-7C2D70B3C5AA}" srcOrd="0" destOrd="0" presId="urn:microsoft.com/office/officeart/2005/8/layout/orgChart1"/>
    <dgm:cxn modelId="{04EF5DB4-54C0-4049-B52B-A5E22E3DFA8F}" type="presOf" srcId="{05A8E4C4-0478-4A6F-B82F-868F529B15F2}" destId="{6D16660A-8148-40C2-A3B3-DFED8FA465F9}" srcOrd="1" destOrd="0" presId="urn:microsoft.com/office/officeart/2005/8/layout/orgChart1"/>
    <dgm:cxn modelId="{C8F052B4-5823-4F21-8671-83060548C0F3}" type="presOf" srcId="{969F83A1-D779-44CC-A48B-A5857494598B}" destId="{6F1CE422-06D6-42E2-B8D9-8B0A048B91C8}" srcOrd="1" destOrd="0" presId="urn:microsoft.com/office/officeart/2005/8/layout/orgChart1"/>
    <dgm:cxn modelId="{137AAEB8-90EB-4891-BFD4-64F071E8A7C6}" type="presOf" srcId="{69F1F89D-F5E7-493E-9BCD-06DC8CED7B85}" destId="{9D5B354F-0112-481D-B554-689C7B802459}" srcOrd="1" destOrd="0" presId="urn:microsoft.com/office/officeart/2005/8/layout/orgChart1"/>
    <dgm:cxn modelId="{3FD4F8BA-E8D8-4C9E-888E-42461602777F}" type="presOf" srcId="{69F1F89D-F5E7-493E-9BCD-06DC8CED7B85}" destId="{89E6473D-BDD5-41ED-AA9D-7C1F80914768}" srcOrd="0" destOrd="0" presId="urn:microsoft.com/office/officeart/2005/8/layout/orgChart1"/>
    <dgm:cxn modelId="{B51828C9-52D6-48CE-8B16-DB91517D897E}" type="presOf" srcId="{05A8E4C4-0478-4A6F-B82F-868F529B15F2}" destId="{6ADC98AC-4239-4D09-A0CA-5FA300501E08}" srcOrd="0" destOrd="0" presId="urn:microsoft.com/office/officeart/2005/8/layout/orgChart1"/>
    <dgm:cxn modelId="{F28D7CD3-68B0-44AA-8755-5E7FD94DEF40}" type="presOf" srcId="{53E62250-13EE-4C6A-9FA5-160463406DCA}" destId="{8EB9F02F-BC57-46B1-AE30-CE25E32A8EA1}" srcOrd="1" destOrd="0" presId="urn:microsoft.com/office/officeart/2005/8/layout/orgChart1"/>
    <dgm:cxn modelId="{8D4EB0E1-2FD7-4DD5-BA77-449376716345}" type="presOf" srcId="{07D4FBB1-B605-4616-9B8B-A16DC30B1E97}" destId="{EFCF1DF2-D2F8-44C1-9547-BC16E5663C15}" srcOrd="0" destOrd="0" presId="urn:microsoft.com/office/officeart/2005/8/layout/orgChart1"/>
    <dgm:cxn modelId="{01A209F7-C69B-4A72-88D1-399DBEEF7EE4}" type="presOf" srcId="{D6549A41-E4DD-45AA-8418-98572B8BCB94}" destId="{015809EE-E9DB-4D2D-BF93-E4A61ECEC123}" srcOrd="0" destOrd="0" presId="urn:microsoft.com/office/officeart/2005/8/layout/orgChart1"/>
    <dgm:cxn modelId="{374DF5F8-CA8C-44BA-9DED-63A716116C6B}" type="presOf" srcId="{F352DF75-6A65-4780-95EF-907E835EC87B}" destId="{2DB1FFB2-1A8C-4E2F-857C-0A375251BC77}" srcOrd="0" destOrd="0" presId="urn:microsoft.com/office/officeart/2005/8/layout/orgChart1"/>
    <dgm:cxn modelId="{70D586FA-E737-4D6B-A28B-C2AFD8ECCC1D}" srcId="{CBCFD89F-42E3-4886-A26F-6DA5FAD0783C}" destId="{969F83A1-D779-44CC-A48B-A5857494598B}" srcOrd="0" destOrd="0" parTransId="{92F13327-BAAC-4F00-BF2F-65D79369D032}" sibTransId="{1D26266C-2309-4514-8CF7-62060E7B8E5D}"/>
    <dgm:cxn modelId="{51F889FA-ACB5-4AAA-9A18-4B0599AD0139}" type="presOf" srcId="{CBCFD89F-42E3-4886-A26F-6DA5FAD0783C}" destId="{D781E173-50B2-4995-B185-D58961C7E3B8}" srcOrd="0" destOrd="0" presId="urn:microsoft.com/office/officeart/2005/8/layout/orgChart1"/>
    <dgm:cxn modelId="{E8A4315A-F43C-4C64-89CC-75BEE34E78A7}" type="presParOf" srcId="{D781E173-50B2-4995-B185-D58961C7E3B8}" destId="{CC45D994-79A7-490F-BD06-0DA42B951703}" srcOrd="0" destOrd="0" presId="urn:microsoft.com/office/officeart/2005/8/layout/orgChart1"/>
    <dgm:cxn modelId="{35C3C123-A6C7-46A4-8C51-06B4F4DA4DF2}" type="presParOf" srcId="{CC45D994-79A7-490F-BD06-0DA42B951703}" destId="{6EE0DEC6-45A8-4434-AA21-32B5BCA33198}" srcOrd="0" destOrd="0" presId="urn:microsoft.com/office/officeart/2005/8/layout/orgChart1"/>
    <dgm:cxn modelId="{1E9D0E36-EFC5-49FC-B4DD-31F50434CA79}" type="presParOf" srcId="{6EE0DEC6-45A8-4434-AA21-32B5BCA33198}" destId="{D1F78E4E-82EC-4472-931D-D9B7753C9725}" srcOrd="0" destOrd="0" presId="urn:microsoft.com/office/officeart/2005/8/layout/orgChart1"/>
    <dgm:cxn modelId="{E44B23E1-2D92-4F91-B41D-A1A01604D041}" type="presParOf" srcId="{6EE0DEC6-45A8-4434-AA21-32B5BCA33198}" destId="{6F1CE422-06D6-42E2-B8D9-8B0A048B91C8}" srcOrd="1" destOrd="0" presId="urn:microsoft.com/office/officeart/2005/8/layout/orgChart1"/>
    <dgm:cxn modelId="{CF039536-1BAD-4C35-9DC0-47795AC44FBD}" type="presParOf" srcId="{CC45D994-79A7-490F-BD06-0DA42B951703}" destId="{DF4BC46C-7CF8-4BDD-A5FD-C64900DE833F}" srcOrd="1" destOrd="0" presId="urn:microsoft.com/office/officeart/2005/8/layout/orgChart1"/>
    <dgm:cxn modelId="{88ED64E0-EDF6-47DB-B52A-A3D6CAFEE05A}" type="presParOf" srcId="{DF4BC46C-7CF8-4BDD-A5FD-C64900DE833F}" destId="{A8864111-8EE5-45C3-95EB-50D371556492}" srcOrd="0" destOrd="0" presId="urn:microsoft.com/office/officeart/2005/8/layout/orgChart1"/>
    <dgm:cxn modelId="{41412EA1-AA9A-4E09-B014-4A2F61A85BE5}" type="presParOf" srcId="{DF4BC46C-7CF8-4BDD-A5FD-C64900DE833F}" destId="{BE25450A-4FD3-4014-AC78-92600602A7A1}" srcOrd="1" destOrd="0" presId="urn:microsoft.com/office/officeart/2005/8/layout/orgChart1"/>
    <dgm:cxn modelId="{BECB1104-37ED-497A-A8DE-4FD1E4A06152}" type="presParOf" srcId="{BE25450A-4FD3-4014-AC78-92600602A7A1}" destId="{1626B04F-2FEF-4492-B623-1ACCFDA029E8}" srcOrd="0" destOrd="0" presId="urn:microsoft.com/office/officeart/2005/8/layout/orgChart1"/>
    <dgm:cxn modelId="{8A641809-B56E-4A3F-80D7-E3903471E0B5}" type="presParOf" srcId="{1626B04F-2FEF-4492-B623-1ACCFDA029E8}" destId="{89E6473D-BDD5-41ED-AA9D-7C1F80914768}" srcOrd="0" destOrd="0" presId="urn:microsoft.com/office/officeart/2005/8/layout/orgChart1"/>
    <dgm:cxn modelId="{F1310F75-635B-4F3E-B08C-B08BDCACA981}" type="presParOf" srcId="{1626B04F-2FEF-4492-B623-1ACCFDA029E8}" destId="{9D5B354F-0112-481D-B554-689C7B802459}" srcOrd="1" destOrd="0" presId="urn:microsoft.com/office/officeart/2005/8/layout/orgChart1"/>
    <dgm:cxn modelId="{D2797BB6-7A6E-4EDA-ADC9-249071013160}" type="presParOf" srcId="{BE25450A-4FD3-4014-AC78-92600602A7A1}" destId="{1FBFC723-74F0-4B03-AE3C-E62FB04BBEBF}" srcOrd="1" destOrd="0" presId="urn:microsoft.com/office/officeart/2005/8/layout/orgChart1"/>
    <dgm:cxn modelId="{FB8A6AAD-8F65-415B-92F2-2229930AB97B}" type="presParOf" srcId="{1FBFC723-74F0-4B03-AE3C-E62FB04BBEBF}" destId="{015809EE-E9DB-4D2D-BF93-E4A61ECEC123}" srcOrd="0" destOrd="0" presId="urn:microsoft.com/office/officeart/2005/8/layout/orgChart1"/>
    <dgm:cxn modelId="{0EE87A12-20A9-41F1-B470-A417ED1D22F3}" type="presParOf" srcId="{1FBFC723-74F0-4B03-AE3C-E62FB04BBEBF}" destId="{BBB822C4-716D-4B6C-9FF0-B132BED12798}" srcOrd="1" destOrd="0" presId="urn:microsoft.com/office/officeart/2005/8/layout/orgChart1"/>
    <dgm:cxn modelId="{B422DC7C-3C0F-4841-91E9-18FBA7758BBF}" type="presParOf" srcId="{BBB822C4-716D-4B6C-9FF0-B132BED12798}" destId="{7A672C9A-58BD-49BA-8F92-005C504E8A67}" srcOrd="0" destOrd="0" presId="urn:microsoft.com/office/officeart/2005/8/layout/orgChart1"/>
    <dgm:cxn modelId="{92FA7E0D-E433-4BCC-9C38-74F8364F34DE}" type="presParOf" srcId="{7A672C9A-58BD-49BA-8F92-005C504E8A67}" destId="{9DDE9CBE-C167-4AB4-9CE2-880480192257}" srcOrd="0" destOrd="0" presId="urn:microsoft.com/office/officeart/2005/8/layout/orgChart1"/>
    <dgm:cxn modelId="{CBA3A10F-B422-4CF9-8935-D618272A46A3}" type="presParOf" srcId="{7A672C9A-58BD-49BA-8F92-005C504E8A67}" destId="{1462D7DE-133F-47D8-8D52-786956D3AA55}" srcOrd="1" destOrd="0" presId="urn:microsoft.com/office/officeart/2005/8/layout/orgChart1"/>
    <dgm:cxn modelId="{9CBEF1A6-8E5F-487B-A067-07C5729D905D}" type="presParOf" srcId="{BBB822C4-716D-4B6C-9FF0-B132BED12798}" destId="{4C3B5977-7990-48DE-8B4A-0E04E83D448B}" srcOrd="1" destOrd="0" presId="urn:microsoft.com/office/officeart/2005/8/layout/orgChart1"/>
    <dgm:cxn modelId="{EF5810A0-FC5E-470B-A966-F20E0B0421F9}" type="presParOf" srcId="{BBB822C4-716D-4B6C-9FF0-B132BED12798}" destId="{89C42EF6-6E26-4325-ACB4-8794C173355D}" srcOrd="2" destOrd="0" presId="urn:microsoft.com/office/officeart/2005/8/layout/orgChart1"/>
    <dgm:cxn modelId="{C2DCFEB1-6B98-4921-80F7-7B32FD00C325}" type="presParOf" srcId="{BE25450A-4FD3-4014-AC78-92600602A7A1}" destId="{C6DF3542-9629-4B03-879F-27D0C96F4213}" srcOrd="2" destOrd="0" presId="urn:microsoft.com/office/officeart/2005/8/layout/orgChart1"/>
    <dgm:cxn modelId="{13D5CAAE-9A30-4906-9C20-8DD241455A35}" type="presParOf" srcId="{DF4BC46C-7CF8-4BDD-A5FD-C64900DE833F}" destId="{322B34A1-429A-4A67-A938-43BE6C0A5B27}" srcOrd="2" destOrd="0" presId="urn:microsoft.com/office/officeart/2005/8/layout/orgChart1"/>
    <dgm:cxn modelId="{3999B440-4545-422B-BD68-03BE6943E996}" type="presParOf" srcId="{DF4BC46C-7CF8-4BDD-A5FD-C64900DE833F}" destId="{9FE6F956-BFD9-41B3-A53A-9C74F6878DDA}" srcOrd="3" destOrd="0" presId="urn:microsoft.com/office/officeart/2005/8/layout/orgChart1"/>
    <dgm:cxn modelId="{16320D40-B7D8-4AB5-8DCC-DEC0E8C62116}" type="presParOf" srcId="{9FE6F956-BFD9-41B3-A53A-9C74F6878DDA}" destId="{8E4B12A3-6C80-40C3-9B97-EBFD6B191125}" srcOrd="0" destOrd="0" presId="urn:microsoft.com/office/officeart/2005/8/layout/orgChart1"/>
    <dgm:cxn modelId="{93FDCBEC-542D-446F-BDFA-01769E390B74}" type="presParOf" srcId="{8E4B12A3-6C80-40C3-9B97-EBFD6B191125}" destId="{296C2CE3-929F-48CC-865D-7C2D70B3C5AA}" srcOrd="0" destOrd="0" presId="urn:microsoft.com/office/officeart/2005/8/layout/orgChart1"/>
    <dgm:cxn modelId="{E1D2E56C-7043-41AC-B793-B493D5034DB8}" type="presParOf" srcId="{8E4B12A3-6C80-40C3-9B97-EBFD6B191125}" destId="{CAC8A178-08C5-41CD-938F-E13F43495239}" srcOrd="1" destOrd="0" presId="urn:microsoft.com/office/officeart/2005/8/layout/orgChart1"/>
    <dgm:cxn modelId="{F3C89B38-197F-4EA9-B246-522477A442B8}" type="presParOf" srcId="{9FE6F956-BFD9-41B3-A53A-9C74F6878DDA}" destId="{8D72DC3B-1DE5-4E63-B6CA-844533043E59}" srcOrd="1" destOrd="0" presId="urn:microsoft.com/office/officeart/2005/8/layout/orgChart1"/>
    <dgm:cxn modelId="{9B687E39-6CA6-4913-932A-39EC18E60E6E}" type="presParOf" srcId="{8D72DC3B-1DE5-4E63-B6CA-844533043E59}" destId="{EFCF1DF2-D2F8-44C1-9547-BC16E5663C15}" srcOrd="0" destOrd="0" presId="urn:microsoft.com/office/officeart/2005/8/layout/orgChart1"/>
    <dgm:cxn modelId="{38E86982-AFDD-482F-8F3E-01EF5F28C064}" type="presParOf" srcId="{8D72DC3B-1DE5-4E63-B6CA-844533043E59}" destId="{8D1796B9-3FB0-4C45-946D-9862E07AEF8A}" srcOrd="1" destOrd="0" presId="urn:microsoft.com/office/officeart/2005/8/layout/orgChart1"/>
    <dgm:cxn modelId="{B78AD5EB-78F4-4393-BEE7-058206B067A8}" type="presParOf" srcId="{8D1796B9-3FB0-4C45-946D-9862E07AEF8A}" destId="{C32A634B-6687-404B-8C8C-3A625D63EB3F}" srcOrd="0" destOrd="0" presId="urn:microsoft.com/office/officeart/2005/8/layout/orgChart1"/>
    <dgm:cxn modelId="{CD632C9C-0E6D-460D-B1C2-FA0FA8876537}" type="presParOf" srcId="{C32A634B-6687-404B-8C8C-3A625D63EB3F}" destId="{0DC9D1A9-C0CA-4C51-B350-308141BC3C5A}" srcOrd="0" destOrd="0" presId="urn:microsoft.com/office/officeart/2005/8/layout/orgChart1"/>
    <dgm:cxn modelId="{51938D73-042A-4900-959C-CEA029B60A5A}" type="presParOf" srcId="{C32A634B-6687-404B-8C8C-3A625D63EB3F}" destId="{5A88960C-6F96-4278-95DD-11717B53F5F2}" srcOrd="1" destOrd="0" presId="urn:microsoft.com/office/officeart/2005/8/layout/orgChart1"/>
    <dgm:cxn modelId="{087F1D0C-EC41-4367-9E82-0F38335A2F7D}" type="presParOf" srcId="{8D1796B9-3FB0-4C45-946D-9862E07AEF8A}" destId="{8C3E9A7A-865D-455C-9BA3-4B03843E8D13}" srcOrd="1" destOrd="0" presId="urn:microsoft.com/office/officeart/2005/8/layout/orgChart1"/>
    <dgm:cxn modelId="{77454630-8314-45B2-8C61-2CAA82F24EF6}" type="presParOf" srcId="{8D1796B9-3FB0-4C45-946D-9862E07AEF8A}" destId="{9DDA50E0-7F0F-4F43-A6FF-3BCB6C193F94}" srcOrd="2" destOrd="0" presId="urn:microsoft.com/office/officeart/2005/8/layout/orgChart1"/>
    <dgm:cxn modelId="{7762BEB8-C3E3-42AE-95CA-A87A0035D660}" type="presParOf" srcId="{8D72DC3B-1DE5-4E63-B6CA-844533043E59}" destId="{51D9A352-6793-4EEE-9F7C-B977B301477A}" srcOrd="2" destOrd="0" presId="urn:microsoft.com/office/officeart/2005/8/layout/orgChart1"/>
    <dgm:cxn modelId="{CCB1CD3E-BB15-4EF2-9A27-1039BFD6D1A4}" type="presParOf" srcId="{8D72DC3B-1DE5-4E63-B6CA-844533043E59}" destId="{D279A414-5BA2-4457-B0E6-4E7FD9820F84}" srcOrd="3" destOrd="0" presId="urn:microsoft.com/office/officeart/2005/8/layout/orgChart1"/>
    <dgm:cxn modelId="{155C8F06-3C78-4122-8E14-979812F82812}" type="presParOf" srcId="{D279A414-5BA2-4457-B0E6-4E7FD9820F84}" destId="{6DAE4E05-62DA-4E26-9F05-E79A7125460C}" srcOrd="0" destOrd="0" presId="urn:microsoft.com/office/officeart/2005/8/layout/orgChart1"/>
    <dgm:cxn modelId="{4E40A6D4-F482-4173-B50A-7AAE6BFB544F}" type="presParOf" srcId="{6DAE4E05-62DA-4E26-9F05-E79A7125460C}" destId="{81808B50-95CE-4FFD-8F0A-2985D351B28B}" srcOrd="0" destOrd="0" presId="urn:microsoft.com/office/officeart/2005/8/layout/orgChart1"/>
    <dgm:cxn modelId="{B86EE61A-7C3E-4334-940D-37E8A0BE0CCE}" type="presParOf" srcId="{6DAE4E05-62DA-4E26-9F05-E79A7125460C}" destId="{588C67A6-1DE6-4381-982A-F7860A57D13D}" srcOrd="1" destOrd="0" presId="urn:microsoft.com/office/officeart/2005/8/layout/orgChart1"/>
    <dgm:cxn modelId="{C136F4BC-DB20-4BB8-B84E-683A771BB4D3}" type="presParOf" srcId="{D279A414-5BA2-4457-B0E6-4E7FD9820F84}" destId="{822E5F04-3E6C-4668-A7AC-54F0311C31D3}" srcOrd="1" destOrd="0" presId="urn:microsoft.com/office/officeart/2005/8/layout/orgChart1"/>
    <dgm:cxn modelId="{CF7B38C9-246C-47B3-9791-CF399EF284D8}" type="presParOf" srcId="{D279A414-5BA2-4457-B0E6-4E7FD9820F84}" destId="{E3899AB0-5908-4CAE-ABF3-673E455D2560}" srcOrd="2" destOrd="0" presId="urn:microsoft.com/office/officeart/2005/8/layout/orgChart1"/>
    <dgm:cxn modelId="{821A81A1-0D9E-4DC8-A6FA-72AA9370DE94}" type="presParOf" srcId="{9FE6F956-BFD9-41B3-A53A-9C74F6878DDA}" destId="{73C68E27-1D19-4D6B-A48A-5FF9B208D4A5}" srcOrd="2" destOrd="0" presId="urn:microsoft.com/office/officeart/2005/8/layout/orgChart1"/>
    <dgm:cxn modelId="{9B94A246-B92E-46BF-8F68-AF4029E80AE3}" type="presParOf" srcId="{DF4BC46C-7CF8-4BDD-A5FD-C64900DE833F}" destId="{9CA0FC4E-80F5-461B-9B26-3C7FFD95C5AE}" srcOrd="4" destOrd="0" presId="urn:microsoft.com/office/officeart/2005/8/layout/orgChart1"/>
    <dgm:cxn modelId="{5C8C3F09-B323-439C-AAC4-A8A66E0336F7}" type="presParOf" srcId="{DF4BC46C-7CF8-4BDD-A5FD-C64900DE833F}" destId="{9A27C6D9-F498-4C93-83D1-599CD1C40767}" srcOrd="5" destOrd="0" presId="urn:microsoft.com/office/officeart/2005/8/layout/orgChart1"/>
    <dgm:cxn modelId="{EB49150D-C0D7-4289-8BA4-87F8B0B316C8}" type="presParOf" srcId="{9A27C6D9-F498-4C93-83D1-599CD1C40767}" destId="{A9703B80-EABB-41BD-9D05-1BDE8E22C004}" srcOrd="0" destOrd="0" presId="urn:microsoft.com/office/officeart/2005/8/layout/orgChart1"/>
    <dgm:cxn modelId="{A43699D0-0A74-475A-A09B-17E4EE1F031C}" type="presParOf" srcId="{A9703B80-EABB-41BD-9D05-1BDE8E22C004}" destId="{6FA916D9-B5E7-4404-9955-483414AB9F67}" srcOrd="0" destOrd="0" presId="urn:microsoft.com/office/officeart/2005/8/layout/orgChart1"/>
    <dgm:cxn modelId="{83D0B56D-741A-44EA-B91B-CB770024BA15}" type="presParOf" srcId="{A9703B80-EABB-41BD-9D05-1BDE8E22C004}" destId="{8EB9F02F-BC57-46B1-AE30-CE25E32A8EA1}" srcOrd="1" destOrd="0" presId="urn:microsoft.com/office/officeart/2005/8/layout/orgChart1"/>
    <dgm:cxn modelId="{63BBF94D-98FA-4443-867F-0EA9D47C4CFC}" type="presParOf" srcId="{9A27C6D9-F498-4C93-83D1-599CD1C40767}" destId="{DC53ADD5-0F17-4101-96D9-9EF02F2BFA77}" srcOrd="1" destOrd="0" presId="urn:microsoft.com/office/officeart/2005/8/layout/orgChart1"/>
    <dgm:cxn modelId="{8B5EA402-1A9E-47ED-867E-8256CFBE593E}" type="presParOf" srcId="{DC53ADD5-0F17-4101-96D9-9EF02F2BFA77}" destId="{2DB1FFB2-1A8C-4E2F-857C-0A375251BC77}" srcOrd="0" destOrd="0" presId="urn:microsoft.com/office/officeart/2005/8/layout/orgChart1"/>
    <dgm:cxn modelId="{6349D842-D09C-4C5E-9E1C-BE6CF3A9C9DC}" type="presParOf" srcId="{DC53ADD5-0F17-4101-96D9-9EF02F2BFA77}" destId="{B69CCE91-ED62-4D44-88F7-78C2D75E27BA}" srcOrd="1" destOrd="0" presId="urn:microsoft.com/office/officeart/2005/8/layout/orgChart1"/>
    <dgm:cxn modelId="{1D968B80-431F-4010-9F37-342EB8E2C6DD}" type="presParOf" srcId="{B69CCE91-ED62-4D44-88F7-78C2D75E27BA}" destId="{648B4949-C255-44B2-AC51-A476AEAA7E49}" srcOrd="0" destOrd="0" presId="urn:microsoft.com/office/officeart/2005/8/layout/orgChart1"/>
    <dgm:cxn modelId="{E3397CAF-092B-4BA8-89B2-AFDE4D4EA52C}" type="presParOf" srcId="{648B4949-C255-44B2-AC51-A476AEAA7E49}" destId="{6ADC98AC-4239-4D09-A0CA-5FA300501E08}" srcOrd="0" destOrd="0" presId="urn:microsoft.com/office/officeart/2005/8/layout/orgChart1"/>
    <dgm:cxn modelId="{D04174AA-D135-4D8C-AA7C-A24638B120F8}" type="presParOf" srcId="{648B4949-C255-44B2-AC51-A476AEAA7E49}" destId="{6D16660A-8148-40C2-A3B3-DFED8FA465F9}" srcOrd="1" destOrd="0" presId="urn:microsoft.com/office/officeart/2005/8/layout/orgChart1"/>
    <dgm:cxn modelId="{E5896EE2-7548-4F1C-8333-960082498F77}" type="presParOf" srcId="{B69CCE91-ED62-4D44-88F7-78C2D75E27BA}" destId="{4BF1AB98-EDC5-462A-A3CC-31298540AE7C}" srcOrd="1" destOrd="0" presId="urn:microsoft.com/office/officeart/2005/8/layout/orgChart1"/>
    <dgm:cxn modelId="{5237EFB4-735D-496E-8376-7C13587AF431}" type="presParOf" srcId="{B69CCE91-ED62-4D44-88F7-78C2D75E27BA}" destId="{E70A660F-491A-499F-A67E-FC030E2A4BED}" srcOrd="2" destOrd="0" presId="urn:microsoft.com/office/officeart/2005/8/layout/orgChart1"/>
    <dgm:cxn modelId="{4F4DFCBA-B6E8-4F03-9D64-301CBFC77B1D}" type="presParOf" srcId="{9A27C6D9-F498-4C93-83D1-599CD1C40767}" destId="{C990F9B4-00EE-4FAD-B366-D2D26FC1CAD2}" srcOrd="2" destOrd="0" presId="urn:microsoft.com/office/officeart/2005/8/layout/orgChart1"/>
    <dgm:cxn modelId="{FBAF510B-EF23-4268-8085-EAA41E34E647}" type="presParOf" srcId="{CC45D994-79A7-490F-BD06-0DA42B951703}" destId="{18E7F302-5CBA-4A09-A8C4-42ABB2FB9EF6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FFB2-1A8C-4E2F-857C-0A375251BC77}">
      <dsp:nvSpPr>
        <dsp:cNvPr id="0" name=""/>
        <dsp:cNvSpPr/>
      </dsp:nvSpPr>
      <dsp:spPr>
        <a:xfrm>
          <a:off x="5093513" y="1626144"/>
          <a:ext cx="201382" cy="61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571"/>
              </a:lnTo>
              <a:lnTo>
                <a:pt x="201382" y="617571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0FC4E-80F5-461B-9B26-3C7FFD95C5AE}">
      <dsp:nvSpPr>
        <dsp:cNvPr id="0" name=""/>
        <dsp:cNvSpPr/>
      </dsp:nvSpPr>
      <dsp:spPr>
        <a:xfrm>
          <a:off x="4006050" y="672935"/>
          <a:ext cx="1624481" cy="28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67"/>
              </a:lnTo>
              <a:lnTo>
                <a:pt x="1624481" y="140967"/>
              </a:lnTo>
              <a:lnTo>
                <a:pt x="1624481" y="281934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9A352-6793-4EEE-9F7C-B977B301477A}">
      <dsp:nvSpPr>
        <dsp:cNvPr id="0" name=""/>
        <dsp:cNvSpPr/>
      </dsp:nvSpPr>
      <dsp:spPr>
        <a:xfrm>
          <a:off x="3469031" y="1626144"/>
          <a:ext cx="201382" cy="157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779"/>
              </a:lnTo>
              <a:lnTo>
                <a:pt x="201382" y="1570779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F1DF2-D2F8-44C1-9547-BC16E5663C15}">
      <dsp:nvSpPr>
        <dsp:cNvPr id="0" name=""/>
        <dsp:cNvSpPr/>
      </dsp:nvSpPr>
      <dsp:spPr>
        <a:xfrm>
          <a:off x="3469031" y="1626144"/>
          <a:ext cx="201382" cy="61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571"/>
              </a:lnTo>
              <a:lnTo>
                <a:pt x="201382" y="617571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B34A1-429A-4A67-A938-43BE6C0A5B27}">
      <dsp:nvSpPr>
        <dsp:cNvPr id="0" name=""/>
        <dsp:cNvSpPr/>
      </dsp:nvSpPr>
      <dsp:spPr>
        <a:xfrm>
          <a:off x="3960330" y="672935"/>
          <a:ext cx="91440" cy="281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934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809EE-E9DB-4D2D-BF93-E4A61ECEC123}">
      <dsp:nvSpPr>
        <dsp:cNvPr id="0" name=""/>
        <dsp:cNvSpPr/>
      </dsp:nvSpPr>
      <dsp:spPr>
        <a:xfrm>
          <a:off x="1844549" y="1626144"/>
          <a:ext cx="201382" cy="61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571"/>
              </a:lnTo>
              <a:lnTo>
                <a:pt x="201382" y="617571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64111-8EE5-45C3-95EB-50D371556492}">
      <dsp:nvSpPr>
        <dsp:cNvPr id="0" name=""/>
        <dsp:cNvSpPr/>
      </dsp:nvSpPr>
      <dsp:spPr>
        <a:xfrm>
          <a:off x="2381568" y="672935"/>
          <a:ext cx="1624481" cy="281934"/>
        </a:xfrm>
        <a:custGeom>
          <a:avLst/>
          <a:gdLst/>
          <a:ahLst/>
          <a:cxnLst/>
          <a:rect l="0" t="0" r="0" b="0"/>
          <a:pathLst>
            <a:path>
              <a:moveTo>
                <a:pt x="1624481" y="0"/>
              </a:moveTo>
              <a:lnTo>
                <a:pt x="1624481" y="140967"/>
              </a:lnTo>
              <a:lnTo>
                <a:pt x="0" y="140967"/>
              </a:lnTo>
              <a:lnTo>
                <a:pt x="0" y="281934"/>
              </a:lnTo>
            </a:path>
          </a:pathLst>
        </a:custGeom>
        <a:noFill/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78E4E-82EC-4472-931D-D9B7753C9725}">
      <dsp:nvSpPr>
        <dsp:cNvPr id="0" name=""/>
        <dsp:cNvSpPr/>
      </dsp:nvSpPr>
      <dsp:spPr>
        <a:xfrm>
          <a:off x="3334776" y="1662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Final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grade</a:t>
          </a:r>
        </a:p>
      </dsp:txBody>
      <dsp:txXfrm>
        <a:off x="3334776" y="1662"/>
        <a:ext cx="1342546" cy="671273"/>
      </dsp:txXfrm>
    </dsp:sp>
    <dsp:sp modelId="{89E6473D-BDD5-41ED-AA9D-7C1F80914768}">
      <dsp:nvSpPr>
        <dsp:cNvPr id="0" name=""/>
        <dsp:cNvSpPr/>
      </dsp:nvSpPr>
      <dsp:spPr>
        <a:xfrm>
          <a:off x="1710295" y="954870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Seminar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work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=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Essay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+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presentation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+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brief</a:t>
          </a:r>
          <a:endParaRPr lang="cs-CZ" sz="1200" b="0" kern="120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710295" y="954870"/>
        <a:ext cx="1342546" cy="671273"/>
      </dsp:txXfrm>
    </dsp:sp>
    <dsp:sp modelId="{9DDE9CBE-C167-4AB4-9CE2-880480192257}">
      <dsp:nvSpPr>
        <dsp:cNvPr id="0" name=""/>
        <dsp:cNvSpPr/>
      </dsp:nvSpPr>
      <dsp:spPr>
        <a:xfrm>
          <a:off x="2045931" y="1908078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20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sz="1200" b="0" kern="120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2045931" y="1908078"/>
        <a:ext cx="1342546" cy="671273"/>
      </dsp:txXfrm>
    </dsp:sp>
    <dsp:sp modelId="{296C2CE3-929F-48CC-865D-7C2D70B3C5AA}">
      <dsp:nvSpPr>
        <dsp:cNvPr id="0" name=""/>
        <dsp:cNvSpPr/>
      </dsp:nvSpPr>
      <dsp:spPr>
        <a:xfrm>
          <a:off x="3334776" y="954870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Exam</a:t>
          </a:r>
          <a:endParaRPr lang="cs-CZ" sz="1200" b="0" kern="120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334776" y="954870"/>
        <a:ext cx="1342546" cy="671273"/>
      </dsp:txXfrm>
    </dsp:sp>
    <dsp:sp modelId="{0DC9D1A9-C0CA-4C51-B350-308141BC3C5A}">
      <dsp:nvSpPr>
        <dsp:cNvPr id="0" name=""/>
        <dsp:cNvSpPr/>
      </dsp:nvSpPr>
      <dsp:spPr>
        <a:xfrm>
          <a:off x="3670413" y="1908078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30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sz="1200" b="0" kern="120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0413" y="1908078"/>
        <a:ext cx="1342546" cy="671273"/>
      </dsp:txXfrm>
    </dsp:sp>
    <dsp:sp modelId="{81808B50-95CE-4FFD-8F0A-2985D351B28B}">
      <dsp:nvSpPr>
        <dsp:cNvPr id="0" name=""/>
        <dsp:cNvSpPr/>
      </dsp:nvSpPr>
      <dsp:spPr>
        <a:xfrm>
          <a:off x="3670413" y="2861287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need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60% to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pass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!</a:t>
          </a:r>
        </a:p>
      </dsp:txBody>
      <dsp:txXfrm>
        <a:off x="3670413" y="2861287"/>
        <a:ext cx="1342546" cy="671273"/>
      </dsp:txXfrm>
    </dsp:sp>
    <dsp:sp modelId="{6FA916D9-B5E7-4404-9955-483414AB9F67}">
      <dsp:nvSpPr>
        <dsp:cNvPr id="0" name=""/>
        <dsp:cNvSpPr/>
      </dsp:nvSpPr>
      <dsp:spPr>
        <a:xfrm>
          <a:off x="4959258" y="954870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Additional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(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news</a:t>
          </a: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)</a:t>
          </a:r>
        </a:p>
      </dsp:txBody>
      <dsp:txXfrm>
        <a:off x="4959258" y="954870"/>
        <a:ext cx="1342546" cy="671273"/>
      </dsp:txXfrm>
    </dsp:sp>
    <dsp:sp modelId="{6ADC98AC-4239-4D09-A0CA-5FA300501E08}">
      <dsp:nvSpPr>
        <dsp:cNvPr id="0" name=""/>
        <dsp:cNvSpPr/>
      </dsp:nvSpPr>
      <dsp:spPr>
        <a:xfrm>
          <a:off x="5294895" y="1908078"/>
          <a:ext cx="1342546" cy="67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cap="none" spc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max. 10 </a:t>
          </a:r>
          <a:r>
            <a:rPr lang="cs-CZ" sz="1200" b="0" kern="1200" cap="none" spc="0" err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points</a:t>
          </a:r>
          <a:endParaRPr lang="cs-CZ" sz="1200" b="0" kern="1200" cap="none" spc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5294895" y="1908078"/>
        <a:ext cx="1342546" cy="67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2110830C-1ED0-C54C-8C9B-31DD2E6D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C4F310CA-8F50-D24B-869B-CCDF1875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284CA9D-DBC5-7345-82D1-2A135832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34841-B995-1F41-AED6-CDCE3B80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58F8E0-B8BC-CE4E-81A4-565A0D4E7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BFE967-19E1-9D48-9E4F-81B8750DA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D19675A5-B462-F046-B410-538D4D804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7346AF-CCBB-674B-9377-5275DC502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83AF39E7-78A0-014F-9BF9-455F4287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4ED50877-A589-E54A-923E-DEA9FFB7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88E85DE-7FDA-B34F-B2FD-ECA615AE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sylva_zakova/riak0qpj4qyd4h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\\upload.wikimedia.org\wikipedia\commons\b\b3\Thomas_Friedman_2005_(1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statis_bis_e.htm?solution=WTO&amp;path=/Dashboards/MAPS&amp;file=Map.wcdf&amp;bookmarkState=%7b%22impl%22:%22client%22,%22params%22:%7b%22langParam%22:%22en%22%7d%7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a.worldbank.org/indicator/BX.GSR.MRCH.CD?view=chart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E.EXP.GNFS.Z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c.com/2017/08/07/butter-prices-spark-major-crisis-in-europe--with-costs-for-cakes-and-pastries-expected-to-skyrocke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urbingcorruption.com/sector/private-secto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sylva_zakova/d1cob2nu0kfzuz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International </a:t>
            </a:r>
            <a:r>
              <a:rPr lang="cs-CZ" altLang="cs-CZ" err="1"/>
              <a:t>Trade</a:t>
            </a: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cs-CZ" sz="2400"/>
              <a:t>Sylva </a:t>
            </a:r>
            <a:r>
              <a:rPr lang="cs-CZ" altLang="cs-CZ" sz="2400"/>
              <a:t>Žáková </a:t>
            </a:r>
            <a:r>
              <a:rPr lang="en-US" altLang="cs-CZ" sz="2400" err="1"/>
              <a:t>Talpová</a:t>
            </a:r>
            <a:r>
              <a:rPr lang="cs-CZ" altLang="cs-CZ" sz="2400"/>
              <a:t>, Ph.D.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err="1">
                <a:hlinkClick r:id="rId2"/>
              </a:rPr>
              <a:t>Sylva.zakova.talpova</a:t>
            </a:r>
            <a:r>
              <a:rPr lang="en-US" altLang="cs-CZ" sz="2400">
                <a:hlinkClick r:id="rId2"/>
              </a:rPr>
              <a:t>@</a:t>
            </a:r>
            <a:r>
              <a:rPr lang="cs-CZ" altLang="cs-CZ" sz="2400">
                <a:hlinkClick r:id="rId2"/>
              </a:rPr>
              <a:t>econ.muni.cz</a:t>
            </a:r>
            <a:endParaRPr lang="cs-CZ" altLang="cs-CZ" sz="24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altLang="cs-CZ" sz="24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3EE591-C3AD-65F7-9E6A-982D728B7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3C9756-658F-7409-A039-1C2A62E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points</a:t>
            </a:r>
            <a:br>
              <a:rPr lang="en-US"/>
            </a:b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339DC7-E2C7-20DE-BEBD-AF766672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2400"/>
              <a:t>You can get additional points by adding interesting international trade news to a course </a:t>
            </a:r>
            <a:r>
              <a:rPr lang="cs-CZ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dashboard</a:t>
            </a:r>
            <a:r>
              <a:rPr lang="en-US" sz="2400"/>
              <a:t>. These posts need to be brief, informative, clear, including external links.</a:t>
            </a:r>
            <a:endParaRPr lang="cs-CZ" sz="2400"/>
          </a:p>
          <a:p>
            <a:endParaRPr lang="cs-CZ"/>
          </a:p>
          <a:p>
            <a:endParaRPr lang="cs-CZ"/>
          </a:p>
          <a:p>
            <a:pPr marL="720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87D265-C62A-D46E-6721-76AA7DB20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36B13-B390-2FF4-2581-6D36BCF0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Schedule</a:t>
            </a:r>
            <a:br>
              <a:rPr lang="cs-CZ"/>
            </a:br>
            <a:endParaRPr lang="en-US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54E68E5-1535-9A44-30DB-A4824CB3F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656"/>
              </p:ext>
            </p:extLst>
          </p:nvPr>
        </p:nvGraphicFramePr>
        <p:xfrm>
          <a:off x="822495" y="1622659"/>
          <a:ext cx="10649505" cy="34826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89066">
                  <a:extLst>
                    <a:ext uri="{9D8B030D-6E8A-4147-A177-3AD203B41FA5}">
                      <a16:colId xmlns:a16="http://schemas.microsoft.com/office/drawing/2014/main" val="3825335007"/>
                    </a:ext>
                  </a:extLst>
                </a:gridCol>
                <a:gridCol w="9260439">
                  <a:extLst>
                    <a:ext uri="{9D8B030D-6E8A-4147-A177-3AD203B41FA5}">
                      <a16:colId xmlns:a16="http://schemas.microsoft.com/office/drawing/2014/main" val="1072630116"/>
                    </a:ext>
                  </a:extLst>
                </a:gridCol>
              </a:tblGrid>
              <a:tr h="3871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5.10.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>
                          <a:effectLst/>
                        </a:rPr>
                        <a:t>SEMINAR: </a:t>
                      </a:r>
                      <a:r>
                        <a:rPr lang="en-US" sz="1400" u="none" strike="noStrike">
                          <a:effectLst/>
                        </a:rPr>
                        <a:t>Introduction to international trade and organization of the course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23079"/>
                  </a:ext>
                </a:extLst>
              </a:tr>
              <a:tr h="30166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12.10.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>
                          <a:effectLst/>
                        </a:rPr>
                        <a:t>Basic Models of international trade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9575147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>
                          <a:effectLst/>
                        </a:rPr>
                        <a:t>19.10.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>
                          <a:effectLst/>
                        </a:rPr>
                        <a:t>SEMINAR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1743581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26.10.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litical economy of trade policy &amp; International trade agreements</a:t>
                      </a:r>
                      <a:r>
                        <a:rPr lang="cs-CZ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(dr. Šafrová Drášilová)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7573618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>
                          <a:effectLst/>
                        </a:rPr>
                        <a:t>2.11.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>
                          <a:effectLst/>
                        </a:rPr>
                        <a:t>SEMINAR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8376219"/>
                  </a:ext>
                </a:extLst>
              </a:tr>
              <a:tr h="30422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16.11.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</a:t>
                      </a:r>
                      <a:endParaRPr lang="en-US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9629205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23.11.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Legal Aspects of international trade (</a:t>
                      </a:r>
                      <a:r>
                        <a:rPr lang="en-US" sz="1400" err="1"/>
                        <a:t>JUDr</a:t>
                      </a:r>
                      <a:r>
                        <a:rPr lang="en-US" sz="1400"/>
                        <a:t>. </a:t>
                      </a:r>
                      <a:r>
                        <a:rPr lang="en-US" sz="1400" err="1"/>
                        <a:t>Kyselovská</a:t>
                      </a:r>
                      <a:r>
                        <a:rPr lang="en-US" sz="1400"/>
                        <a:t>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4711549"/>
                  </a:ext>
                </a:extLst>
              </a:tr>
              <a:tr h="3217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30.11.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>
                          <a:effectLst/>
                        </a:rPr>
                        <a:t>SEMINAR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6068314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instruments of trade policy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826830220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>
                          <a:effectLst/>
                        </a:rPr>
                        <a:t>14.12.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SEMINAR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06105"/>
                  </a:ext>
                </a:extLst>
              </a:tr>
              <a:tr h="3235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21.12.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MNC in </a:t>
                      </a:r>
                      <a:r>
                        <a:rPr lang="cs-CZ" sz="1400" err="1"/>
                        <a:t>international</a:t>
                      </a:r>
                      <a:r>
                        <a:rPr lang="cs-CZ" sz="1400"/>
                        <a:t> </a:t>
                      </a:r>
                      <a:r>
                        <a:rPr lang="cs-CZ" sz="1400" err="1"/>
                        <a:t>trade</a:t>
                      </a:r>
                      <a:endParaRPr lang="cs-CZ" sz="140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4888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28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76176D-B923-E055-5CA8-5146D972E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02FE8-A680-F8BE-1316-3648C478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Literature</a:t>
            </a:r>
            <a:br>
              <a:rPr lang="cs-CZ"/>
            </a:b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CB07F4-BA3F-42AA-9AAE-F6E95A9A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/>
              <a:t>Krugman, P. R. (2009). </a:t>
            </a:r>
            <a:r>
              <a:rPr lang="en-US" sz="2400" i="1"/>
              <a:t>International economics: Theory and policy</a:t>
            </a:r>
            <a:r>
              <a:rPr lang="en-US" sz="2400"/>
              <a:t> (8th ed.). Boston: Pearson/Addison Wesley. </a:t>
            </a:r>
            <a:r>
              <a:rPr lang="cs-CZ" sz="2400"/>
              <a:t>(</a:t>
            </a:r>
            <a:r>
              <a:rPr lang="cs-CZ" sz="2400" err="1"/>
              <a:t>library</a:t>
            </a:r>
            <a:r>
              <a:rPr lang="cs-CZ" sz="2400"/>
              <a:t> </a:t>
            </a:r>
            <a:r>
              <a:rPr lang="cs-CZ" sz="2400" err="1"/>
              <a:t>code</a:t>
            </a:r>
            <a:r>
              <a:rPr lang="cs-CZ" sz="2400"/>
              <a:t> EKV-1049)</a:t>
            </a:r>
          </a:p>
          <a:p>
            <a:pPr marL="252000" indent="-180000">
              <a:lnSpc>
                <a:spcPct val="200000"/>
              </a:lnSpc>
              <a:buFont typeface="Arial" panose="020B0604020202020204" pitchFamily="34" charset="0"/>
              <a:buChar char="̶"/>
            </a:pPr>
            <a:r>
              <a:rPr lang="cs-CZ" sz="2400" err="1"/>
              <a:t>Lecture</a:t>
            </a:r>
            <a:r>
              <a:rPr lang="cs-CZ" sz="2400"/>
              <a:t> notes</a:t>
            </a:r>
          </a:p>
          <a:p>
            <a:pPr marL="252000" indent="-180000">
              <a:lnSpc>
                <a:spcPct val="200000"/>
              </a:lnSpc>
              <a:buFont typeface="Arial" panose="020B0604020202020204" pitchFamily="34" charset="0"/>
              <a:buChar char="̶"/>
            </a:pPr>
            <a:r>
              <a:rPr lang="cs-CZ" sz="2400" err="1"/>
              <a:t>Articles</a:t>
            </a:r>
            <a:r>
              <a:rPr lang="cs-CZ" sz="2400"/>
              <a:t>! (</a:t>
            </a:r>
            <a:r>
              <a:rPr lang="cs-CZ" sz="2400" err="1"/>
              <a:t>databases</a:t>
            </a:r>
            <a:r>
              <a:rPr lang="cs-CZ" sz="2400"/>
              <a:t>: EBSCO, </a:t>
            </a:r>
            <a:r>
              <a:rPr lang="cs-CZ" sz="2400" err="1"/>
              <a:t>ProQuest</a:t>
            </a:r>
            <a:r>
              <a:rPr lang="cs-CZ" sz="2400"/>
              <a:t>, JSTOR </a:t>
            </a:r>
            <a:r>
              <a:rPr lang="cs-CZ" sz="2400" err="1"/>
              <a:t>etc</a:t>
            </a:r>
            <a:r>
              <a:rPr lang="cs-CZ" sz="2400"/>
              <a:t>.)</a:t>
            </a:r>
          </a:p>
          <a:p>
            <a:endParaRPr 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074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5E1EC-D642-F61D-0027-E01E6F34E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DF1EC0-1CB2-6F07-3456-C7AAB876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Please</a:t>
            </a:r>
            <a:r>
              <a:rPr lang="cs-CZ" altLang="cs-CZ"/>
              <a:t> </a:t>
            </a:r>
            <a:r>
              <a:rPr lang="cs-CZ" altLang="cs-CZ" err="1"/>
              <a:t>communicate</a:t>
            </a:r>
            <a:r>
              <a:rPr lang="cs-CZ" altLang="cs-CZ" sz="2200"/>
              <a:t> </a:t>
            </a:r>
            <a:r>
              <a:rPr lang="cs-CZ" altLang="cs-CZ" sz="2200">
                <a:sym typeface="Wingdings" pitchFamily="2" charset="2"/>
              </a:rPr>
              <a:t></a:t>
            </a:r>
            <a:endParaRPr lang="en-US"/>
          </a:p>
        </p:txBody>
      </p:sp>
      <p:pic>
        <p:nvPicPr>
          <p:cNvPr id="6" name="Picture 6" descr="Green dialogue boxes">
            <a:extLst>
              <a:ext uri="{FF2B5EF4-FFF2-40B4-BE49-F238E27FC236}">
                <a16:creationId xmlns:a16="http://schemas.microsoft.com/office/drawing/2014/main" id="{026D4E2F-2D4B-6D24-CD6E-981C7937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778" b="26986"/>
          <a:stretch/>
        </p:blipFill>
        <p:spPr>
          <a:xfrm>
            <a:off x="720725" y="1780190"/>
            <a:ext cx="10752138" cy="3964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39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4CEF78-82EE-E4C9-6295-0644495FF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C3C21F-804B-4061-0F97-48E8983C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err="1"/>
              <a:t>Ready</a:t>
            </a:r>
            <a:r>
              <a:rPr lang="cs-CZ" altLang="cs-CZ" sz="4000"/>
              <a:t> to start? </a:t>
            </a:r>
            <a:endParaRPr lang="en-US"/>
          </a:p>
        </p:txBody>
      </p:sp>
      <p:pic>
        <p:nvPicPr>
          <p:cNvPr id="6" name="Picture 13315" descr="Close-up of hopscotch on a sidewalk">
            <a:extLst>
              <a:ext uri="{FF2B5EF4-FFF2-40B4-BE49-F238E27FC236}">
                <a16:creationId xmlns:a16="http://schemas.microsoft.com/office/drawing/2014/main" id="{9290146C-07B0-E4B0-2CFC-949B81458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46" b="23183"/>
          <a:stretch/>
        </p:blipFill>
        <p:spPr>
          <a:xfrm>
            <a:off x="720725" y="1784055"/>
            <a:ext cx="10752138" cy="3956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37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E166F7-786D-F634-4B64-EF1E015E2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F88899-8D4F-FC61-5D5E-C2D5AF89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Is today´s economy global?</a:t>
            </a:r>
            <a:endParaRPr lang="en-US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E4AAC2C-C008-3D35-D9F8-DC8EF0E8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0753200" cy="3960000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pPr marL="72000" indent="0">
              <a:buNone/>
            </a:pPr>
            <a:r>
              <a:rPr lang="en-US" sz="1800"/>
              <a:t>Pankaj </a:t>
            </a:r>
            <a:r>
              <a:rPr lang="en-US" sz="1800" err="1"/>
              <a:t>Ghemawat</a:t>
            </a:r>
            <a:endParaRPr lang="en-US" sz="1800"/>
          </a:p>
          <a:p>
            <a:endParaRPr lang="en-US" sz="1800"/>
          </a:p>
          <a:p>
            <a:endParaRPr lang="cs-CZ"/>
          </a:p>
        </p:txBody>
      </p:sp>
      <p:pic>
        <p:nvPicPr>
          <p:cNvPr id="7" name="Picture 5" descr="File:Thomas Friedman 2005 (1).jpg">
            <a:hlinkClick r:id="rId2"/>
            <a:extLst>
              <a:ext uri="{FF2B5EF4-FFF2-40B4-BE49-F238E27FC236}">
                <a16:creationId xmlns:a16="http://schemas.microsoft.com/office/drawing/2014/main" id="{77852DDA-E05B-AA45-292F-30874F90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7721599" y="1676112"/>
            <a:ext cx="2513253" cy="28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4">
            <a:extLst>
              <a:ext uri="{FF2B5EF4-FFF2-40B4-BE49-F238E27FC236}">
                <a16:creationId xmlns:a16="http://schemas.microsoft.com/office/drawing/2014/main" id="{CEEF9EC6-0A81-7446-F015-6DC7149B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958" y="4631671"/>
            <a:ext cx="35517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u="none">
                <a:latin typeface="Arial" charset="0"/>
              </a:rPr>
              <a:t>Thomas </a:t>
            </a:r>
            <a:r>
              <a:rPr lang="cs-CZ" altLang="cs-CZ" sz="1800" u="none" err="1">
                <a:latin typeface="Arial" charset="0"/>
              </a:rPr>
              <a:t>Friedman</a:t>
            </a:r>
            <a:r>
              <a:rPr lang="cs-CZ" altLang="cs-CZ" sz="1800" u="none">
                <a:latin typeface="Arial" charset="0"/>
              </a:rPr>
              <a:t>, </a:t>
            </a:r>
            <a:r>
              <a:rPr lang="cs-CZ" altLang="cs-CZ" sz="1800" u="none" err="1">
                <a:latin typeface="Arial" charset="0"/>
              </a:rPr>
              <a:t>American</a:t>
            </a:r>
            <a:r>
              <a:rPr lang="cs-CZ" altLang="cs-CZ" sz="1800" u="none">
                <a:latin typeface="Arial" charset="0"/>
              </a:rPr>
              <a:t> </a:t>
            </a:r>
            <a:r>
              <a:rPr lang="cs-CZ" altLang="cs-CZ" sz="1800" u="none" err="1">
                <a:latin typeface="Arial" charset="0"/>
              </a:rPr>
              <a:t>journalist</a:t>
            </a:r>
            <a:r>
              <a:rPr lang="cs-CZ" altLang="cs-CZ" sz="1800" u="none">
                <a:latin typeface="Arial" charset="0"/>
              </a:rPr>
              <a:t>, </a:t>
            </a:r>
            <a:r>
              <a:rPr lang="cs-CZ" altLang="cs-CZ" sz="1800" u="none" err="1">
                <a:latin typeface="Arial" charset="0"/>
              </a:rPr>
              <a:t>author</a:t>
            </a:r>
            <a:r>
              <a:rPr lang="cs-CZ" altLang="cs-CZ" sz="1800" u="none">
                <a:latin typeface="Arial" charset="0"/>
              </a:rPr>
              <a:t> </a:t>
            </a:r>
            <a:r>
              <a:rPr lang="cs-CZ" altLang="cs-CZ" sz="1800" u="none" err="1">
                <a:latin typeface="Arial" charset="0"/>
              </a:rPr>
              <a:t>of</a:t>
            </a:r>
            <a:r>
              <a:rPr lang="cs-CZ" altLang="cs-CZ" sz="1800" u="none">
                <a:latin typeface="Arial" charset="0"/>
              </a:rPr>
              <a:t> </a:t>
            </a:r>
            <a:r>
              <a:rPr lang="cs-CZ" altLang="cs-CZ" sz="1800">
                <a:latin typeface="Arial" charset="0"/>
              </a:rPr>
              <a:t>a </a:t>
            </a:r>
            <a:r>
              <a:rPr lang="cs-CZ" altLang="cs-CZ" sz="1800" err="1">
                <a:latin typeface="Arial" charset="0"/>
              </a:rPr>
              <a:t>book</a:t>
            </a:r>
            <a:r>
              <a:rPr lang="cs-CZ" altLang="cs-CZ" sz="1800">
                <a:latin typeface="Arial" charset="0"/>
              </a:rPr>
              <a:t> </a:t>
            </a:r>
            <a:r>
              <a:rPr lang="cs-CZ" altLang="cs-CZ" sz="1800" err="1">
                <a:latin typeface="Arial" charset="0"/>
              </a:rPr>
              <a:t>called</a:t>
            </a:r>
            <a:r>
              <a:rPr lang="cs-CZ" altLang="cs-CZ" sz="1800">
                <a:latin typeface="Arial" charset="0"/>
              </a:rPr>
              <a:t> </a:t>
            </a:r>
            <a:r>
              <a:rPr lang="cs-CZ" altLang="cs-CZ" sz="1800" u="none">
                <a:latin typeface="Arial" charset="0"/>
              </a:rPr>
              <a:t>„</a:t>
            </a:r>
            <a:r>
              <a:rPr lang="cs-CZ" altLang="cs-CZ" sz="1800" i="1" u="none" err="1">
                <a:latin typeface="Arial" charset="0"/>
              </a:rPr>
              <a:t>The</a:t>
            </a:r>
            <a:r>
              <a:rPr lang="cs-CZ" altLang="cs-CZ" sz="1800" i="1" u="none">
                <a:latin typeface="Arial" charset="0"/>
              </a:rPr>
              <a:t> </a:t>
            </a:r>
            <a:r>
              <a:rPr lang="cs-CZ" altLang="cs-CZ" sz="1800" i="1" u="none" err="1">
                <a:latin typeface="Arial" charset="0"/>
              </a:rPr>
              <a:t>world</a:t>
            </a:r>
            <a:r>
              <a:rPr lang="cs-CZ" altLang="cs-CZ" sz="1800" i="1" u="none">
                <a:latin typeface="Arial" charset="0"/>
              </a:rPr>
              <a:t> </a:t>
            </a:r>
            <a:r>
              <a:rPr lang="cs-CZ" altLang="cs-CZ" sz="1800" i="1" u="none" err="1">
                <a:latin typeface="Arial" charset="0"/>
              </a:rPr>
              <a:t>is</a:t>
            </a:r>
            <a:r>
              <a:rPr lang="cs-CZ" altLang="cs-CZ" sz="1800" i="1" u="none">
                <a:latin typeface="Arial" charset="0"/>
              </a:rPr>
              <a:t> </a:t>
            </a:r>
            <a:r>
              <a:rPr lang="cs-CZ" altLang="cs-CZ" sz="1800" i="1" u="none" err="1">
                <a:latin typeface="Arial" charset="0"/>
              </a:rPr>
              <a:t>flat</a:t>
            </a:r>
            <a:r>
              <a:rPr lang="cs-CZ" altLang="cs-CZ" sz="1800" u="none">
                <a:latin typeface="Arial" charset="0"/>
              </a:rPr>
              <a:t>“  </a:t>
            </a:r>
          </a:p>
        </p:txBody>
      </p:sp>
      <p:pic>
        <p:nvPicPr>
          <p:cNvPr id="9" name="Picture 7" descr="http://economictimes.indiatimes.com/photo/9058997.cms">
            <a:extLst>
              <a:ext uri="{FF2B5EF4-FFF2-40B4-BE49-F238E27FC236}">
                <a16:creationId xmlns:a16="http://schemas.microsoft.com/office/drawing/2014/main" id="{5D13A1F2-5281-F68A-1C4D-74DB2B54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3313263"/>
            <a:ext cx="3613055" cy="262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5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D7E744-C30D-0D5E-20AC-45C662E5B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180B22A-DEB0-88FC-1A59-B058FB3D89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err="1"/>
              <a:t>Challenges</a:t>
            </a:r>
            <a:r>
              <a:rPr lang="cs-CZ" sz="2400"/>
              <a:t> </a:t>
            </a:r>
          </a:p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A9A22-5FC7-65A6-8A8D-EEB18E6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Globalisation</a:t>
            </a:r>
            <a:endParaRPr lang="en-US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8557909-2A53-38BC-CC4A-FF97E921C6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400" err="1"/>
              <a:t>Benefits</a:t>
            </a:r>
            <a:endParaRPr lang="cs-CZ" sz="2400"/>
          </a:p>
          <a:p>
            <a:endParaRPr lang="en-US" sz="240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9024419-833C-0F53-84C3-53F1857DDD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400"/>
              <a:t>Backlash against capitalism and rekindling of nationalism</a:t>
            </a:r>
          </a:p>
          <a:p>
            <a:r>
              <a:rPr lang="en-US" sz="2400"/>
              <a:t>Increased protectionism of high-demand resources</a:t>
            </a:r>
          </a:p>
          <a:p>
            <a:r>
              <a:rPr lang="en-US" sz="2400"/>
              <a:t>Need to develop top managers with international understanding and experience</a:t>
            </a:r>
          </a:p>
          <a:p>
            <a:endParaRPr lang="cs-CZ" sz="2400"/>
          </a:p>
          <a:p>
            <a:endParaRPr lang="en-US" sz="240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0AC9E46C-2043-050C-4659-032FC7A78B5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US" sz="2400"/>
              <a:t>Access to more markets</a:t>
            </a:r>
          </a:p>
          <a:p>
            <a:r>
              <a:rPr lang="en-US" sz="2400"/>
              <a:t>Growth of developing economies</a:t>
            </a:r>
          </a:p>
          <a:p>
            <a:r>
              <a:rPr lang="en-US" sz="2400"/>
              <a:t>Opportunities for flexibility and efficiency</a:t>
            </a:r>
          </a:p>
          <a:p>
            <a:r>
              <a:rPr lang="en-US" sz="2400"/>
              <a:t>Opportunities for small and medium-sized enterprises (SMEs)</a:t>
            </a:r>
          </a:p>
          <a:p>
            <a:endParaRPr 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6590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588F48-1A11-0E4D-77AC-867B56033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9F3551-F927-06D3-E002-346E0298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altLang="cs-CZ"/>
              <a:t>International </a:t>
            </a:r>
            <a:r>
              <a:rPr lang="cs-CZ" altLang="cs-CZ" err="1"/>
              <a:t>trade</a:t>
            </a:r>
            <a:r>
              <a:rPr lang="cs-CZ" altLang="cs-CZ"/>
              <a:t> development</a:t>
            </a:r>
          </a:p>
        </p:txBody>
      </p:sp>
      <p:pic>
        <p:nvPicPr>
          <p:cNvPr id="12" name="Picture 2" descr="http://internationalecon.com/Trade/Tch5/T005-1-1.gif">
            <a:extLst>
              <a:ext uri="{FF2B5EF4-FFF2-40B4-BE49-F238E27FC236}">
                <a16:creationId xmlns:a16="http://schemas.microsoft.com/office/drawing/2014/main" id="{A955B389-5693-CCD9-D669-80D9FB756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0" y="1512569"/>
            <a:ext cx="9548350" cy="4237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63AB551-5CD1-178A-AF96-5DA446BEFED6}"/>
              </a:ext>
            </a:extLst>
          </p:cNvPr>
          <p:cNvSpPr/>
          <p:nvPr/>
        </p:nvSpPr>
        <p:spPr>
          <a:xfrm>
            <a:off x="6712457" y="5750480"/>
            <a:ext cx="38550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1800" i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Newer data</a:t>
            </a:r>
            <a:r>
              <a:rPr lang="cs-CZ" sz="1800" i="1">
                <a:solidFill>
                  <a:schemeClr val="tx1"/>
                </a:solidFill>
              </a:rPr>
              <a:t> (</a:t>
            </a:r>
            <a:r>
              <a:rPr lang="cs-CZ" sz="1800" i="1" u="none" err="1">
                <a:solidFill>
                  <a:schemeClr val="tx1"/>
                </a:solidFill>
              </a:rPr>
              <a:t>check</a:t>
            </a:r>
            <a:r>
              <a:rPr lang="cs-CZ" sz="1800" i="1" u="none">
                <a:solidFill>
                  <a:schemeClr val="tx1"/>
                </a:solidFill>
              </a:rPr>
              <a:t> </a:t>
            </a:r>
            <a:r>
              <a:rPr lang="cs-CZ" sz="1800" i="1" u="none" err="1">
                <a:solidFill>
                  <a:schemeClr val="tx1"/>
                </a:solidFill>
              </a:rPr>
              <a:t>trends</a:t>
            </a:r>
            <a:r>
              <a:rPr lang="cs-CZ" sz="1800" i="1" u="none">
                <a:solidFill>
                  <a:schemeClr val="tx1"/>
                </a:solidFill>
              </a:rPr>
              <a:t>)</a:t>
            </a:r>
            <a:endParaRPr lang="cs-CZ" sz="18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011156-24C5-D4A9-14B9-9B31F3D32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DA280D66-877F-5E35-45C8-871E1EC7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458" y="5673718"/>
            <a:ext cx="2783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i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source </a:t>
            </a:r>
            <a:r>
              <a:rPr lang="cs-CZ" altLang="cs-CZ" sz="1800" i="1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cs-CZ" altLang="cs-CZ" sz="1800" i="1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5BF7E07-D8E5-51A4-D0CD-8343B71E2D3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1403015" y="440777"/>
            <a:ext cx="9385970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A89E0-FB13-BA6A-61D7-5AFF1D3F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0983FC9-2F5D-0075-B213-6CAF1FA2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International </a:t>
            </a:r>
            <a:r>
              <a:rPr lang="cs-CZ" altLang="cs-CZ" err="1"/>
              <a:t>trade</a:t>
            </a:r>
            <a:r>
              <a:rPr lang="cs-CZ" altLang="cs-CZ"/>
              <a:t> development</a:t>
            </a:r>
            <a:endParaRPr lang="en-US"/>
          </a:p>
        </p:txBody>
      </p:sp>
      <p:pic>
        <p:nvPicPr>
          <p:cNvPr id="9" name="Picture 2" descr="http://internationalecon.com/Trade/Tch5/T005-1-2.gif">
            <a:extLst>
              <a:ext uri="{FF2B5EF4-FFF2-40B4-BE49-F238E27FC236}">
                <a16:creationId xmlns:a16="http://schemas.microsoft.com/office/drawing/2014/main" id="{318E359C-EFF9-94E0-7450-5AB7E88A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1" y="1505772"/>
            <a:ext cx="10133420" cy="4340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ena iPhone 14 Pro a cena iPhone 14 Pro Max – Letem světem Applem">
            <a:extLst>
              <a:ext uri="{FF2B5EF4-FFF2-40B4-BE49-F238E27FC236}">
                <a16:creationId xmlns:a16="http://schemas.microsoft.com/office/drawing/2014/main" id="{11E229BA-6530-D14A-2DEB-744AFB29F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BC85B7-A268-D869-83AA-BFBAC6CD3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9A3CE2E3-8F83-6BDD-67AA-17B540D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2282"/>
            <a:ext cx="12192000" cy="829938"/>
          </a:xfrm>
          <a:solidFill>
            <a:schemeClr val="bg1"/>
          </a:solidFill>
          <a:ln w="14287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Why international trade?</a:t>
            </a:r>
          </a:p>
        </p:txBody>
      </p:sp>
    </p:spTree>
    <p:extLst>
      <p:ext uri="{BB962C8B-B14F-4D97-AF65-F5344CB8AC3E}">
        <p14:creationId xmlns:p14="http://schemas.microsoft.com/office/powerpoint/2010/main" val="9275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8B5CE1-EF17-1BCF-6CCC-DA759C36F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D2AC2A05-8AAB-87CC-B180-358A48E1FF4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364209" y="665797"/>
            <a:ext cx="9463582" cy="5140325"/>
          </a:xfrm>
          <a:prstGeom prst="rect">
            <a:avLst/>
          </a:prstGeom>
        </p:spPr>
      </p:pic>
      <p:sp>
        <p:nvSpPr>
          <p:cNvPr id="13" name="TextovéPole 4">
            <a:extLst>
              <a:ext uri="{FF2B5EF4-FFF2-40B4-BE49-F238E27FC236}">
                <a16:creationId xmlns:a16="http://schemas.microsoft.com/office/drawing/2014/main" id="{139E4923-F336-4899-8A4E-956A2437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5806122"/>
            <a:ext cx="393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i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source here</a:t>
            </a:r>
            <a:endParaRPr lang="cs-CZ" altLang="cs-CZ" sz="1800" i="1"/>
          </a:p>
        </p:txBody>
      </p:sp>
    </p:spTree>
    <p:extLst>
      <p:ext uri="{BB962C8B-B14F-4D97-AF65-F5344CB8AC3E}">
        <p14:creationId xmlns:p14="http://schemas.microsoft.com/office/powerpoint/2010/main" val="77323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D85EE0-6893-D564-331B-4A9F1F368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3FE9F40-F53A-0363-9772-587EF2C8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Measuring</a:t>
            </a:r>
            <a:r>
              <a:rPr lang="cs-CZ" altLang="cs-CZ"/>
              <a:t> </a:t>
            </a:r>
            <a:r>
              <a:rPr lang="cs-CZ" altLang="cs-CZ" err="1"/>
              <a:t>international</a:t>
            </a:r>
            <a:r>
              <a:rPr lang="cs-CZ" altLang="cs-CZ"/>
              <a:t> </a:t>
            </a:r>
            <a:r>
              <a:rPr lang="cs-CZ" altLang="cs-CZ" err="1"/>
              <a:t>trade</a:t>
            </a:r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EE5AFB-AA09-503B-E47B-BC521922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2400"/>
              <a:t>Import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2400"/>
              <a:t>Export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2400" err="1"/>
              <a:t>Trade</a:t>
            </a:r>
            <a:r>
              <a:rPr lang="cs-CZ" altLang="cs-CZ" sz="2400"/>
              <a:t> </a:t>
            </a:r>
            <a:r>
              <a:rPr lang="cs-CZ" altLang="cs-CZ" sz="2400" err="1"/>
              <a:t>compared</a:t>
            </a:r>
            <a:r>
              <a:rPr lang="cs-CZ" altLang="cs-CZ" sz="2400"/>
              <a:t> </a:t>
            </a:r>
            <a:r>
              <a:rPr lang="cs-CZ" altLang="cs-CZ" sz="2400" err="1"/>
              <a:t>with</a:t>
            </a:r>
            <a:r>
              <a:rPr lang="cs-CZ" altLang="cs-CZ" sz="2400"/>
              <a:t> GDP (</a:t>
            </a:r>
            <a:r>
              <a:rPr lang="cs-CZ" altLang="cs-CZ" sz="2400" err="1"/>
              <a:t>trade</a:t>
            </a:r>
            <a:r>
              <a:rPr lang="cs-CZ" altLang="cs-CZ" sz="2400"/>
              <a:t> = (</a:t>
            </a:r>
            <a:r>
              <a:rPr lang="cs-CZ" altLang="cs-CZ" sz="2400" err="1"/>
              <a:t>import+export</a:t>
            </a:r>
            <a:r>
              <a:rPr lang="cs-CZ" altLang="cs-CZ" sz="2400"/>
              <a:t>)/2) 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2400" err="1"/>
              <a:t>Shortcomings</a:t>
            </a:r>
            <a:r>
              <a:rPr lang="cs-CZ" altLang="cs-CZ" sz="2400"/>
              <a:t>?</a:t>
            </a:r>
          </a:p>
          <a:p>
            <a:endParaRPr lang="cs-CZ" alt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8622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42B29D-6DA1-DA2C-6AE1-920228538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pic>
        <p:nvPicPr>
          <p:cNvPr id="7" name="Zástupný obsah 3" descr="Obsah obrázku text, mapa, atlas&#10;&#10;Popis byl vytvořen automaticky">
            <a:extLst>
              <a:ext uri="{FF2B5EF4-FFF2-40B4-BE49-F238E27FC236}">
                <a16:creationId xmlns:a16="http://schemas.microsoft.com/office/drawing/2014/main" id="{DAE291A7-AF4A-E4A7-CF75-3F8128DF7BE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4" y="223316"/>
            <a:ext cx="7538545" cy="6130684"/>
          </a:xfrm>
        </p:spPr>
      </p:pic>
    </p:spTree>
    <p:extLst>
      <p:ext uri="{BB962C8B-B14F-4D97-AF65-F5344CB8AC3E}">
        <p14:creationId xmlns:p14="http://schemas.microsoft.com/office/powerpoint/2010/main" val="155620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4D05E6-6BF9-9AB0-AF83-D1287DA0C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8A2EEA-7A55-12FA-A6D9-578AC817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Key</a:t>
            </a:r>
            <a:r>
              <a:rPr lang="cs-CZ" altLang="cs-CZ"/>
              <a:t> </a:t>
            </a:r>
            <a:r>
              <a:rPr lang="cs-CZ" altLang="cs-CZ" err="1"/>
              <a:t>recent</a:t>
            </a:r>
            <a:r>
              <a:rPr lang="cs-CZ" altLang="cs-CZ"/>
              <a:t> </a:t>
            </a:r>
            <a:r>
              <a:rPr lang="cs-CZ" altLang="cs-CZ" err="1"/>
              <a:t>trends</a:t>
            </a:r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DC09DF-E6F4-9C6E-BAEE-8138C0DD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en-US" sz="2400"/>
              <a:t>the economic growth of many developing countries 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en-US" sz="2400"/>
              <a:t>the growing integration of global production through supply chains 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en-US" sz="2400">
                <a:hlinkClick r:id="rId2"/>
              </a:rPr>
              <a:t>the higher prices for agricultural goods and natural resources </a:t>
            </a:r>
            <a:endParaRPr lang="en-US" sz="2400"/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en-US" sz="2400"/>
              <a:t>increasing interdependence of the world economy, which causes shocks to reverberate more quickly and globally</a:t>
            </a:r>
          </a:p>
          <a:p>
            <a:endParaRPr 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270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B50672-C395-8782-7E09-540F01134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9D5A5-500D-1E40-B4B0-66C120E0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Quiz</a:t>
            </a:r>
            <a:r>
              <a:rPr lang="cs-CZ" altLang="cs-CZ"/>
              <a:t>!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AEEE46-D958-D406-8CDE-0ED8DD3C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2400" err="1"/>
              <a:t>When</a:t>
            </a:r>
            <a:r>
              <a:rPr lang="cs-CZ" altLang="cs-CZ" sz="2400"/>
              <a:t> </a:t>
            </a:r>
            <a:r>
              <a:rPr lang="cs-CZ" altLang="cs-CZ" sz="2400" err="1"/>
              <a:t>you</a:t>
            </a:r>
            <a:r>
              <a:rPr lang="cs-CZ" altLang="cs-CZ" sz="2400"/>
              <a:t> </a:t>
            </a:r>
            <a:r>
              <a:rPr lang="cs-CZ" altLang="cs-CZ" sz="2400" err="1"/>
              <a:t>look</a:t>
            </a:r>
            <a:r>
              <a:rPr lang="cs-CZ" altLang="cs-CZ" sz="2400"/>
              <a:t> </a:t>
            </a:r>
            <a:r>
              <a:rPr lang="cs-CZ" altLang="cs-CZ" sz="2400" err="1"/>
              <a:t>at</a:t>
            </a:r>
            <a:r>
              <a:rPr lang="cs-CZ" altLang="cs-CZ" sz="2400"/>
              <a:t> </a:t>
            </a:r>
            <a:r>
              <a:rPr lang="en-US" altLang="cs-CZ" sz="2400"/>
              <a:t>world exports as a percentage of world GDP for the years 1970 to 2005</a:t>
            </a:r>
            <a:r>
              <a:rPr lang="cs-CZ" altLang="cs-CZ" sz="2400"/>
              <a:t>, </a:t>
            </a:r>
            <a:r>
              <a:rPr lang="cs-CZ" altLang="cs-CZ" sz="2400" err="1"/>
              <a:t>you</a:t>
            </a:r>
            <a:r>
              <a:rPr lang="cs-CZ" altLang="cs-CZ" sz="2400"/>
              <a:t> </a:t>
            </a:r>
            <a:r>
              <a:rPr lang="cs-CZ" altLang="cs-CZ" sz="2400" err="1"/>
              <a:t>can</a:t>
            </a:r>
            <a:r>
              <a:rPr lang="cs-CZ" altLang="cs-CZ" sz="2400"/>
              <a:t> </a:t>
            </a:r>
            <a:r>
              <a:rPr lang="cs-CZ" altLang="cs-CZ" sz="2400" err="1"/>
              <a:t>see</a:t>
            </a:r>
            <a:r>
              <a:rPr lang="cs-CZ" altLang="cs-CZ" sz="2400"/>
              <a:t>: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cs-CZ" altLang="cs-CZ" sz="2400"/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altLang="cs-CZ" sz="2400"/>
              <a:t>steady increase</a:t>
            </a:r>
            <a:endParaRPr lang="cs-CZ" altLang="cs-CZ" sz="2400"/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altLang="cs-CZ" sz="2400" err="1"/>
              <a:t>sharp</a:t>
            </a:r>
            <a:r>
              <a:rPr lang="cs-CZ" altLang="cs-CZ" sz="2400"/>
              <a:t> </a:t>
            </a:r>
            <a:r>
              <a:rPr lang="cs-CZ" altLang="cs-CZ" sz="2400" err="1"/>
              <a:t>increase</a:t>
            </a:r>
            <a:endParaRPr lang="cs-CZ" altLang="cs-CZ" sz="2400"/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altLang="cs-CZ" sz="2400" err="1"/>
              <a:t>steady</a:t>
            </a:r>
            <a:r>
              <a:rPr lang="cs-CZ" altLang="cs-CZ" sz="2400"/>
              <a:t> </a:t>
            </a:r>
            <a:r>
              <a:rPr lang="cs-CZ" altLang="cs-CZ" sz="2400" err="1"/>
              <a:t>decline</a:t>
            </a:r>
            <a:endParaRPr lang="cs-CZ" altLang="cs-CZ" sz="240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272B4-9528-9AB7-E46D-BA1EF73BA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5F08E1-6CA9-6AC3-5DC4-B692FB15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Global</a:t>
            </a:r>
            <a:r>
              <a:rPr lang="cs-CZ" altLang="cs-CZ"/>
              <a:t> </a:t>
            </a:r>
            <a:r>
              <a:rPr lang="cs-CZ" altLang="cs-CZ" err="1"/>
              <a:t>integration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35C828-B488-F9DB-923E-67D5B52E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ct val="150000"/>
              </a:lnSpc>
              <a:defRPr/>
            </a:pPr>
            <a:r>
              <a:rPr lang="cs-CZ" altLang="cs-CZ" sz="2800" err="1">
                <a:ea typeface="+mn-ea"/>
                <a:cs typeface="+mn-cs"/>
              </a:rPr>
              <a:t>Theoretical</a:t>
            </a:r>
            <a:r>
              <a:rPr lang="cs-CZ" altLang="cs-CZ" sz="2800">
                <a:ea typeface="+mn-ea"/>
                <a:cs typeface="+mn-cs"/>
              </a:rPr>
              <a:t> </a:t>
            </a:r>
            <a:r>
              <a:rPr lang="cs-CZ" altLang="cs-CZ" sz="2800" err="1">
                <a:ea typeface="+mn-ea"/>
                <a:cs typeface="+mn-cs"/>
              </a:rPr>
              <a:t>approach</a:t>
            </a:r>
            <a:endParaRPr lang="cs-CZ" altLang="cs-CZ" sz="2800">
              <a:ea typeface="+mn-ea"/>
              <a:cs typeface="+mn-cs"/>
            </a:endParaRPr>
          </a:p>
          <a:p>
            <a:pPr marL="529200" lvl="1" indent="-457200">
              <a:lnSpc>
                <a:spcPct val="150000"/>
              </a:lnSpc>
              <a:defRPr/>
            </a:pPr>
            <a:r>
              <a:rPr lang="cs-CZ" altLang="cs-CZ" sz="2800" err="1">
                <a:ea typeface="+mn-ea"/>
                <a:cs typeface="+mn-cs"/>
              </a:rPr>
              <a:t>Competitive</a:t>
            </a:r>
            <a:r>
              <a:rPr lang="cs-CZ" altLang="cs-CZ" sz="2800">
                <a:ea typeface="+mn-ea"/>
                <a:cs typeface="+mn-cs"/>
              </a:rPr>
              <a:t> </a:t>
            </a:r>
            <a:r>
              <a:rPr lang="cs-CZ" altLang="cs-CZ" sz="2800" err="1">
                <a:ea typeface="+mn-ea"/>
                <a:cs typeface="+mn-cs"/>
              </a:rPr>
              <a:t>advantage</a:t>
            </a:r>
            <a:endParaRPr lang="cs-CZ" altLang="cs-CZ" sz="2800">
              <a:ea typeface="+mn-ea"/>
              <a:cs typeface="+mn-cs"/>
            </a:endParaRPr>
          </a:p>
          <a:p>
            <a:pPr marL="529200" lvl="1" indent="-457200">
              <a:lnSpc>
                <a:spcPct val="150000"/>
              </a:lnSpc>
              <a:defRPr/>
            </a:pPr>
            <a:r>
              <a:rPr lang="cs-CZ" altLang="cs-CZ" sz="2800" err="1">
                <a:ea typeface="+mn-ea"/>
                <a:cs typeface="+mn-cs"/>
              </a:rPr>
              <a:t>Comparative</a:t>
            </a:r>
            <a:r>
              <a:rPr lang="cs-CZ" altLang="cs-CZ" sz="2800">
                <a:ea typeface="+mn-ea"/>
                <a:cs typeface="+mn-cs"/>
              </a:rPr>
              <a:t> </a:t>
            </a:r>
            <a:r>
              <a:rPr lang="cs-CZ" altLang="cs-CZ" sz="2800" err="1">
                <a:ea typeface="+mn-ea"/>
                <a:cs typeface="+mn-cs"/>
              </a:rPr>
              <a:t>advantage</a:t>
            </a:r>
            <a:endParaRPr lang="cs-CZ" altLang="cs-CZ" sz="280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defRPr/>
            </a:pPr>
            <a:endParaRPr lang="cs-CZ" altLang="cs-CZ"/>
          </a:p>
          <a:p>
            <a:pPr fontAlgn="auto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6C242A-B605-CD3E-35B9-0B7BA4590C60}"/>
              </a:ext>
            </a:extLst>
          </p:cNvPr>
          <p:cNvSpPr txBox="1"/>
          <p:nvPr/>
        </p:nvSpPr>
        <p:spPr>
          <a:xfrm>
            <a:off x="6384032" y="3789040"/>
            <a:ext cx="4984195" cy="230832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>
            <a:innerShdw blurRad="1130300" dist="508000" dir="2760000">
              <a:schemeClr val="tx1">
                <a:alpha val="50000"/>
              </a:schemeClr>
            </a:innerShdw>
          </a:effec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000">
                <a:cs typeface="+mn-cs"/>
              </a:rPr>
              <a:t>Example</a:t>
            </a:r>
            <a:r>
              <a:rPr lang="cs-CZ" sz="2000">
                <a:cs typeface="+mn-cs"/>
              </a:rPr>
              <a:t>s </a:t>
            </a:r>
            <a:r>
              <a:rPr lang="cs-CZ" sz="2000" err="1">
                <a:cs typeface="+mn-cs"/>
              </a:rPr>
              <a:t>of</a:t>
            </a:r>
            <a:r>
              <a:rPr lang="cs-CZ" sz="2000">
                <a:cs typeface="+mn-cs"/>
              </a:rPr>
              <a:t> </a:t>
            </a:r>
            <a:r>
              <a:rPr lang="cs-CZ" sz="2000" err="1">
                <a:cs typeface="+mn-cs"/>
              </a:rPr>
              <a:t>comparative</a:t>
            </a:r>
            <a:r>
              <a:rPr lang="cs-CZ" sz="2000">
                <a:cs typeface="+mn-cs"/>
              </a:rPr>
              <a:t> </a:t>
            </a:r>
            <a:r>
              <a:rPr lang="cs-CZ" sz="2000" err="1">
                <a:cs typeface="+mn-cs"/>
              </a:rPr>
              <a:t>advantage</a:t>
            </a:r>
            <a:r>
              <a:rPr lang="en-US" sz="2000" u="none">
                <a:cs typeface="+mn-cs"/>
              </a:rPr>
              <a:t>:</a:t>
            </a:r>
            <a:endParaRPr lang="cs-CZ" sz="2000" u="none">
              <a:cs typeface="+mn-cs"/>
            </a:endParaRPr>
          </a:p>
          <a:p>
            <a:pPr lvl="1">
              <a:defRPr/>
            </a:pPr>
            <a:r>
              <a:rPr lang="en-US" sz="2000" u="none">
                <a:cs typeface="+mn-cs"/>
              </a:rPr>
              <a:t>  </a:t>
            </a:r>
            <a:endParaRPr lang="cs-CZ" sz="2000" u="none">
              <a:cs typeface="+mn-cs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cs-CZ" sz="2000" u="none">
                <a:cs typeface="+mn-cs"/>
              </a:rPr>
              <a:t>S</a:t>
            </a:r>
            <a:r>
              <a:rPr lang="en-US" sz="2000" u="none" err="1">
                <a:cs typeface="+mn-cs"/>
              </a:rPr>
              <a:t>lovakia</a:t>
            </a:r>
            <a:r>
              <a:rPr lang="en-US" sz="2000" u="none">
                <a:cs typeface="+mn-cs"/>
              </a:rPr>
              <a:t> /Germany</a:t>
            </a:r>
            <a:r>
              <a:rPr lang="cs-CZ" sz="2000" u="none">
                <a:cs typeface="+mn-cs"/>
              </a:rPr>
              <a:t>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u="none">
                <a:cs typeface="+mn-cs"/>
              </a:rPr>
              <a:t>France/Netherlands</a:t>
            </a:r>
            <a:endParaRPr lang="cs-CZ" sz="2000" u="none">
              <a:cs typeface="+mn-cs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u="none">
                <a:cs typeface="+mn-cs"/>
              </a:rPr>
              <a:t>Finland/Poland</a:t>
            </a:r>
            <a:endParaRPr lang="cs-CZ" sz="2000" u="none">
              <a:cs typeface="+mn-cs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u="none">
                <a:cs typeface="+mn-cs"/>
              </a:rPr>
              <a:t>Czech Republic/Italy</a:t>
            </a:r>
            <a:endParaRPr lang="cs-CZ" sz="2000" u="none">
              <a:cs typeface="+mn-cs"/>
            </a:endParaRPr>
          </a:p>
          <a:p>
            <a:pPr>
              <a:defRPr/>
            </a:pPr>
            <a:endParaRPr lang="cs-CZ" u="non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DA65B-71B6-257B-A2E7-FBF5BAF97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334CCB-D01A-D9E2-267B-74C2037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Segmented</a:t>
            </a:r>
            <a:r>
              <a:rPr lang="cs-CZ" altLang="cs-CZ"/>
              <a:t> </a:t>
            </a:r>
            <a:r>
              <a:rPr lang="cs-CZ" altLang="cs-CZ" err="1"/>
              <a:t>markets</a:t>
            </a:r>
            <a:endParaRPr lang="en-US"/>
          </a:p>
        </p:txBody>
      </p:sp>
      <p:pic>
        <p:nvPicPr>
          <p:cNvPr id="6" name="Picture 7" descr="getAttachment?session=M%80t%E8%0B%E9%3B%18%239%E7%E7%04%09%CE%D8%90%12%0CJV%92%FD%22f%E1%9C%20%27%12%A5%93%09%7D">
            <a:extLst>
              <a:ext uri="{FF2B5EF4-FFF2-40B4-BE49-F238E27FC236}">
                <a16:creationId xmlns:a16="http://schemas.microsoft.com/office/drawing/2014/main" id="{1D9AEBD0-4207-6CCA-39B5-C1B5B820B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80" y="1328089"/>
            <a:ext cx="5977982" cy="4809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9AB74A-3E67-B4F1-E019-9E8757D6C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4F3F00-9982-D2D3-A424-9C6F9488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Consequences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29C728-BF43-DE4E-109F-9B3AAF30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lvl="1" indent="-3429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Price dispersion </a:t>
            </a:r>
            <a:endParaRPr lang="cs-CZ" altLang="cs-CZ" sz="2400">
              <a:ea typeface="+mn-ea"/>
              <a:cs typeface="+mn-cs"/>
            </a:endParaRPr>
          </a:p>
          <a:p>
            <a:pPr marL="72000" lvl="1" indent="0">
              <a:lnSpc>
                <a:spcPct val="140000"/>
              </a:lnSpc>
              <a:buNone/>
              <a:defRPr/>
            </a:pPr>
            <a:endParaRPr lang="cs-CZ" altLang="cs-CZ" sz="2400">
              <a:ea typeface="+mn-ea"/>
              <a:cs typeface="+mn-cs"/>
            </a:endParaRPr>
          </a:p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>
                <a:ea typeface="+mn-ea"/>
                <a:cs typeface="+mn-cs"/>
              </a:rPr>
              <a:t>H</a:t>
            </a:r>
            <a:r>
              <a:rPr lang="en-US" altLang="cs-CZ" sz="2400" err="1">
                <a:ea typeface="+mn-ea"/>
                <a:cs typeface="+mn-cs"/>
              </a:rPr>
              <a:t>ome</a:t>
            </a:r>
            <a:r>
              <a:rPr lang="en-US" altLang="cs-CZ" sz="2400">
                <a:ea typeface="+mn-ea"/>
                <a:cs typeface="+mn-cs"/>
              </a:rPr>
              <a:t> bias</a:t>
            </a:r>
            <a:endParaRPr lang="cs-CZ" altLang="cs-CZ" sz="2400">
              <a:ea typeface="+mn-ea"/>
              <a:cs typeface="+mn-cs"/>
            </a:endParaRPr>
          </a:p>
          <a:p>
            <a:pPr marL="252000" lvl="1" indent="-180000">
              <a:lnSpc>
                <a:spcPct val="140000"/>
              </a:lnSpc>
              <a:buFont typeface="Arial" panose="020B0604020202020204" pitchFamily="34" charset="0"/>
              <a:buChar char="̶"/>
              <a:defRPr/>
            </a:pPr>
            <a:endParaRPr lang="cs-CZ" altLang="cs-CZ" sz="2400">
              <a:ea typeface="+mn-ea"/>
              <a:cs typeface="+mn-cs"/>
            </a:endParaRPr>
          </a:p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>
                <a:ea typeface="+mn-ea"/>
                <a:cs typeface="+mn-cs"/>
              </a:rPr>
              <a:t>Access to </a:t>
            </a:r>
            <a:r>
              <a:rPr lang="cs-CZ" altLang="cs-CZ" sz="2400" err="1">
                <a:ea typeface="+mn-ea"/>
                <a:cs typeface="+mn-cs"/>
              </a:rPr>
              <a:t>markets</a:t>
            </a:r>
            <a:endParaRPr lang="cs-CZ" altLang="cs-CZ" sz="2400">
              <a:ea typeface="+mn-ea"/>
              <a:cs typeface="+mn-cs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56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FA5F5A-5501-904F-4B91-2BF1DD952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64894E-5D0F-92EC-29F6-7831606F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Integration</a:t>
            </a:r>
            <a:r>
              <a:rPr lang="cs-CZ" altLang="cs-CZ"/>
              <a:t> </a:t>
            </a:r>
            <a:r>
              <a:rPr lang="cs-CZ" altLang="cs-CZ" err="1"/>
              <a:t>within</a:t>
            </a:r>
            <a:r>
              <a:rPr lang="cs-CZ" altLang="cs-CZ"/>
              <a:t> </a:t>
            </a:r>
            <a:r>
              <a:rPr lang="cs-CZ" altLang="cs-CZ" err="1"/>
              <a:t>trading</a:t>
            </a:r>
            <a:r>
              <a:rPr lang="cs-CZ" altLang="cs-CZ"/>
              <a:t> </a:t>
            </a:r>
            <a:r>
              <a:rPr lang="cs-CZ" altLang="cs-CZ" err="1"/>
              <a:t>block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DA4540-F4FC-E2E8-08A7-F4305F07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sz="2400"/>
          </a:p>
          <a:p>
            <a:pPr marL="72000" indent="0" fontAlgn="auto">
              <a:spcAft>
                <a:spcPts val="0"/>
              </a:spcAft>
              <a:buNone/>
              <a:defRPr/>
            </a:pPr>
            <a:endParaRPr lang="cs-CZ" altLang="cs-CZ" sz="2400" i="1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cs-CZ" altLang="cs-CZ" sz="2400" i="1"/>
              <a:t>T</a:t>
            </a:r>
            <a:r>
              <a:rPr lang="en-US" altLang="cs-CZ" sz="2400" i="1"/>
              <a:t>he dominance of the US is already over. What is emerging is a world economy of blocs represented by the North American Free Trade Agreement, the EU, and the Association of Southeast Nations. There´s no one center in this world economy.</a:t>
            </a:r>
            <a:endParaRPr lang="cs-CZ" altLang="cs-CZ" sz="240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altLang="cs-CZ" sz="2400" i="1"/>
              <a:t>							</a:t>
            </a:r>
            <a:r>
              <a:rPr lang="en-US" altLang="cs-CZ" sz="2400" i="1"/>
              <a:t>Peter Drucker</a:t>
            </a:r>
            <a:endParaRPr lang="cs-CZ" altLang="cs-CZ" sz="2400" i="1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/>
          </a:p>
          <a:p>
            <a:pPr marL="7200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5041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5460BB-F851-3938-143F-E8F738E8C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3CD4A0-3A10-CE20-565B-6D3932C2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Integration</a:t>
            </a:r>
            <a:r>
              <a:rPr lang="cs-CZ" altLang="cs-CZ"/>
              <a:t> </a:t>
            </a:r>
            <a:r>
              <a:rPr lang="cs-CZ" altLang="cs-CZ" err="1"/>
              <a:t>within</a:t>
            </a:r>
            <a:r>
              <a:rPr lang="cs-CZ" altLang="cs-CZ"/>
              <a:t> </a:t>
            </a:r>
            <a:r>
              <a:rPr lang="cs-CZ" altLang="cs-CZ" err="1"/>
              <a:t>trading</a:t>
            </a:r>
            <a:r>
              <a:rPr lang="cs-CZ" altLang="cs-CZ"/>
              <a:t> </a:t>
            </a:r>
            <a:r>
              <a:rPr lang="cs-CZ" altLang="cs-CZ" err="1"/>
              <a:t>block</a:t>
            </a:r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E6B9EB8-9481-87FD-E4D3-6E4A03F81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6" y="1441066"/>
            <a:ext cx="6848834" cy="4710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4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377F2D-60AF-92AE-8999-29BB09998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9ED614-BE6F-4050-1CAE-6DA7D240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course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036F08-9B17-5378-A265-B8F1E0850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What to expect?</a:t>
            </a:r>
          </a:p>
          <a:p>
            <a:r>
              <a:rPr lang="en-US" sz="2400"/>
              <a:t>What are you expected to know?</a:t>
            </a:r>
          </a:p>
          <a:p>
            <a:r>
              <a:rPr lang="en-US" sz="2400"/>
              <a:t>What to do to pass the course?</a:t>
            </a:r>
          </a:p>
          <a:p>
            <a:pPr lvl="1"/>
            <a:r>
              <a:rPr lang="en-US"/>
              <a:t>Seminars compulsory </a:t>
            </a:r>
          </a:p>
          <a:p>
            <a:pPr lvl="1"/>
            <a:r>
              <a:rPr lang="en-US"/>
              <a:t>Seminar work</a:t>
            </a:r>
            <a:r>
              <a:rPr lang="cs-CZ"/>
              <a:t>/</a:t>
            </a:r>
            <a:r>
              <a:rPr lang="cs-CZ" err="1"/>
              <a:t>essay</a:t>
            </a:r>
            <a:endParaRPr lang="en-US"/>
          </a:p>
          <a:p>
            <a:pPr lvl="1"/>
            <a:r>
              <a:rPr lang="en-US"/>
              <a:t>Final exam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4170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B94C06-50D9-229F-EA54-896A482B2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1C181E-915F-5980-94EB-D6CA8E5C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Consequences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0946AB-4DE3-5B38-1D94-BF6ADA5F0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>
                <a:ea typeface="+mn-ea"/>
                <a:cs typeface="+mn-cs"/>
              </a:rPr>
              <a:t>P</a:t>
            </a:r>
            <a:r>
              <a:rPr lang="en-US" altLang="cs-CZ" sz="2400">
                <a:ea typeface="+mn-ea"/>
                <a:cs typeface="+mn-cs"/>
              </a:rPr>
              <a:t>rice convergence within trading block </a:t>
            </a:r>
            <a:endParaRPr lang="cs-CZ" altLang="cs-CZ" sz="2400">
              <a:ea typeface="+mn-ea"/>
              <a:cs typeface="+mn-cs"/>
            </a:endParaRPr>
          </a:p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 err="1">
                <a:ea typeface="+mn-ea"/>
                <a:cs typeface="+mn-cs"/>
              </a:rPr>
              <a:t>Expansion</a:t>
            </a:r>
            <a:r>
              <a:rPr lang="cs-CZ" altLang="cs-CZ" sz="2400">
                <a:ea typeface="+mn-ea"/>
                <a:cs typeface="+mn-cs"/>
              </a:rPr>
              <a:t> </a:t>
            </a:r>
            <a:r>
              <a:rPr lang="cs-CZ" altLang="cs-CZ" sz="2400" err="1">
                <a:ea typeface="+mn-ea"/>
                <a:cs typeface="+mn-cs"/>
              </a:rPr>
              <a:t>of</a:t>
            </a:r>
            <a:r>
              <a:rPr lang="cs-CZ" altLang="cs-CZ" sz="2400">
                <a:ea typeface="+mn-ea"/>
                <a:cs typeface="+mn-cs"/>
              </a:rPr>
              <a:t> </a:t>
            </a:r>
            <a:r>
              <a:rPr lang="cs-CZ" altLang="cs-CZ" sz="2400" err="1">
                <a:ea typeface="+mn-ea"/>
                <a:cs typeface="+mn-cs"/>
              </a:rPr>
              <a:t>efficient</a:t>
            </a:r>
            <a:r>
              <a:rPr lang="cs-CZ" altLang="cs-CZ" sz="2400">
                <a:ea typeface="+mn-ea"/>
                <a:cs typeface="+mn-cs"/>
              </a:rPr>
              <a:t> </a:t>
            </a:r>
            <a:r>
              <a:rPr lang="cs-CZ" altLang="cs-CZ" sz="2400" err="1">
                <a:ea typeface="+mn-ea"/>
                <a:cs typeface="+mn-cs"/>
              </a:rPr>
              <a:t>firms</a:t>
            </a:r>
            <a:r>
              <a:rPr lang="cs-CZ" altLang="cs-CZ" sz="2400">
                <a:ea typeface="+mn-ea"/>
                <a:cs typeface="+mn-cs"/>
              </a:rPr>
              <a:t> </a:t>
            </a:r>
          </a:p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>
                <a:ea typeface="+mn-ea"/>
                <a:cs typeface="+mn-cs"/>
              </a:rPr>
              <a:t>F</a:t>
            </a:r>
            <a:r>
              <a:rPr lang="en-US" altLang="cs-CZ" sz="2400" err="1">
                <a:ea typeface="+mn-ea"/>
                <a:cs typeface="+mn-cs"/>
              </a:rPr>
              <a:t>ocus</a:t>
            </a:r>
            <a:r>
              <a:rPr lang="en-US" altLang="cs-CZ" sz="2400">
                <a:ea typeface="+mn-ea"/>
                <a:cs typeface="+mn-cs"/>
              </a:rPr>
              <a:t> on their competitive advantage</a:t>
            </a:r>
            <a:endParaRPr lang="cs-CZ" altLang="cs-CZ" sz="2400">
              <a:ea typeface="+mn-ea"/>
              <a:cs typeface="+mn-cs"/>
            </a:endParaRPr>
          </a:p>
          <a:p>
            <a:pPr marL="414900" lvl="1" indent="-3429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Relation between specialization of firms according to competitive advantage and the spec</a:t>
            </a:r>
            <a:r>
              <a:rPr lang="cs-CZ" altLang="cs-CZ" sz="2400" err="1">
                <a:ea typeface="+mn-ea"/>
                <a:cs typeface="+mn-cs"/>
              </a:rPr>
              <a:t>ialization</a:t>
            </a:r>
            <a:r>
              <a:rPr lang="en-US" altLang="cs-CZ" sz="2400">
                <a:ea typeface="+mn-ea"/>
                <a:cs typeface="+mn-cs"/>
              </a:rPr>
              <a:t> of a country according to comparative advantage</a:t>
            </a:r>
            <a:endParaRPr lang="cs-CZ" altLang="cs-CZ" sz="2400">
              <a:ea typeface="+mn-ea"/>
              <a:cs typeface="+mn-cs"/>
            </a:endParaRPr>
          </a:p>
          <a:p>
            <a:pPr marL="414900" lvl="1" indent="-342900">
              <a:lnSpc>
                <a:spcPct val="140000"/>
              </a:lnSpc>
              <a:defRPr/>
            </a:pPr>
            <a:r>
              <a:rPr lang="cs-CZ" altLang="cs-CZ" sz="2400" err="1">
                <a:ea typeface="+mn-ea"/>
                <a:cs typeface="+mn-cs"/>
              </a:rPr>
              <a:t>Attractivity</a:t>
            </a:r>
            <a:r>
              <a:rPr lang="cs-CZ" altLang="cs-CZ" sz="2400">
                <a:ea typeface="+mn-ea"/>
                <a:cs typeface="+mn-cs"/>
              </a:rPr>
              <a:t> </a:t>
            </a:r>
            <a:r>
              <a:rPr lang="cs-CZ" altLang="cs-CZ" sz="2400" err="1">
                <a:ea typeface="+mn-ea"/>
                <a:cs typeface="+mn-cs"/>
              </a:rPr>
              <a:t>of</a:t>
            </a:r>
            <a:r>
              <a:rPr lang="cs-CZ" altLang="cs-CZ" sz="2400">
                <a:ea typeface="+mn-ea"/>
                <a:cs typeface="+mn-cs"/>
              </a:rPr>
              <a:t> s</a:t>
            </a:r>
            <a:r>
              <a:rPr lang="en-US" altLang="cs-CZ" sz="2400" err="1">
                <a:ea typeface="+mn-ea"/>
                <a:cs typeface="+mn-cs"/>
              </a:rPr>
              <a:t>uccessful</a:t>
            </a:r>
            <a:r>
              <a:rPr lang="en-US" altLang="cs-CZ" sz="2400">
                <a:ea typeface="+mn-ea"/>
                <a:cs typeface="+mn-cs"/>
              </a:rPr>
              <a:t> regional trading blocks </a:t>
            </a:r>
            <a:endParaRPr lang="cs-CZ" altLang="cs-CZ" sz="240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defRPr/>
            </a:pPr>
            <a:endParaRPr lang="cs-CZ" alt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636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45CDCF-A4B2-6AC5-10E1-9D5ACD71E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3ED09-07A3-0338-DBCC-523FE9BD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The</a:t>
            </a:r>
            <a:r>
              <a:rPr lang="cs-CZ" altLang="cs-CZ"/>
              <a:t> Czech Republic </a:t>
            </a:r>
            <a:r>
              <a:rPr lang="cs-CZ" altLang="cs-CZ" err="1"/>
              <a:t>ranking</a:t>
            </a:r>
            <a:endParaRPr lang="en-US"/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C1E144BE-EFB8-EE6F-C5DC-B690BC3B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74" y="5868958"/>
            <a:ext cx="2783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i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source </a:t>
            </a:r>
            <a:r>
              <a:rPr lang="cs-CZ" altLang="cs-CZ" sz="1800" i="1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cs-CZ" altLang="cs-CZ" sz="1800" i="1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A7CE35-0E0A-0DB2-3BFC-094C433A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367990"/>
            <a:ext cx="9686690" cy="45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F68C2B-CC32-ADBA-E0AB-9DEFD6A97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2C325B-ACEB-5298-00E9-FAF82679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Quiz</a:t>
            </a:r>
            <a:r>
              <a:rPr lang="cs-CZ" altLang="cs-CZ"/>
              <a:t>!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8AEA87-20F4-E4E4-477D-1FC35200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cs-CZ" sz="2400"/>
          </a:p>
          <a:p>
            <a:pPr marL="0" indent="0">
              <a:buFont typeface="Arial" charset="0"/>
              <a:buNone/>
            </a:pPr>
            <a:r>
              <a:rPr lang="cs-CZ" altLang="cs-CZ" sz="2400"/>
              <a:t>TRUE</a:t>
            </a:r>
            <a:r>
              <a:rPr lang="en-US" altLang="cs-CZ" sz="2400"/>
              <a:t> OR </a:t>
            </a:r>
            <a:r>
              <a:rPr lang="cs-CZ" altLang="cs-CZ" sz="2400"/>
              <a:t>FALSE???</a:t>
            </a:r>
          </a:p>
          <a:p>
            <a:pPr marL="0" indent="0">
              <a:buFont typeface="Arial" charset="0"/>
              <a:buNone/>
            </a:pPr>
            <a:endParaRPr lang="cs-CZ" altLang="cs-CZ" sz="2400"/>
          </a:p>
          <a:p>
            <a:pPr marL="0" indent="0">
              <a:buFont typeface="Arial" charset="0"/>
              <a:buNone/>
            </a:pPr>
            <a:r>
              <a:rPr lang="en-US" altLang="cs-CZ" sz="2400" b="1"/>
              <a:t>“</a:t>
            </a:r>
            <a:r>
              <a:rPr lang="cs-CZ" altLang="cs-CZ" sz="2400" b="1" err="1"/>
              <a:t>Asia</a:t>
            </a:r>
            <a:r>
              <a:rPr lang="cs-CZ" altLang="cs-CZ" sz="2400" b="1"/>
              <a:t> </a:t>
            </a:r>
            <a:r>
              <a:rPr lang="cs-CZ" altLang="cs-CZ" sz="2400" b="1" err="1"/>
              <a:t>accounts</a:t>
            </a:r>
            <a:r>
              <a:rPr lang="cs-CZ" altLang="cs-CZ" sz="2400" b="1"/>
              <a:t> </a:t>
            </a:r>
            <a:r>
              <a:rPr lang="cs-CZ" altLang="cs-CZ" sz="2400" b="1" err="1"/>
              <a:t>for</a:t>
            </a:r>
            <a:r>
              <a:rPr lang="cs-CZ" altLang="cs-CZ" sz="2400" b="1"/>
              <a:t> </a:t>
            </a:r>
            <a:r>
              <a:rPr lang="cs-CZ" altLang="cs-CZ" sz="2400" b="1" err="1"/>
              <a:t>one</a:t>
            </a:r>
            <a:r>
              <a:rPr lang="cs-CZ" altLang="cs-CZ" sz="2400" b="1"/>
              <a:t> </a:t>
            </a:r>
            <a:r>
              <a:rPr lang="cs-CZ" altLang="cs-CZ" sz="2400" b="1" err="1"/>
              <a:t>half</a:t>
            </a:r>
            <a:r>
              <a:rPr lang="en-US" altLang="cs-CZ" sz="2400" b="1"/>
              <a:t> </a:t>
            </a:r>
            <a:r>
              <a:rPr lang="cs-CZ" altLang="cs-CZ" sz="2400" b="1" err="1"/>
              <a:t>of</a:t>
            </a:r>
            <a:r>
              <a:rPr lang="cs-CZ" altLang="cs-CZ" sz="2400" b="1"/>
              <a:t> </a:t>
            </a:r>
            <a:r>
              <a:rPr lang="cs-CZ" altLang="cs-CZ" sz="2400" b="1" err="1"/>
              <a:t>world</a:t>
            </a:r>
            <a:r>
              <a:rPr lang="cs-CZ" altLang="cs-CZ" sz="2400" b="1"/>
              <a:t> </a:t>
            </a:r>
            <a:r>
              <a:rPr lang="cs-CZ" altLang="cs-CZ" sz="2400" b="1" err="1"/>
              <a:t>exports</a:t>
            </a:r>
            <a:r>
              <a:rPr lang="en-US" altLang="cs-CZ" sz="2400" b="1"/>
              <a:t>”</a:t>
            </a:r>
            <a:endParaRPr lang="cs-CZ" altLang="cs-CZ" sz="2400" b="1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9308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180D42-3BFE-F0BB-1B15-0375AD146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D76D7A-824D-341B-20A0-FB6EAD56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Global</a:t>
            </a:r>
            <a:r>
              <a:rPr lang="cs-CZ" altLang="cs-CZ"/>
              <a:t> </a:t>
            </a:r>
            <a:r>
              <a:rPr lang="cs-CZ" altLang="cs-CZ" err="1"/>
              <a:t>integration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581273-4672-5A74-DA03-BBA5C949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89" y="1306965"/>
            <a:ext cx="7255255" cy="4618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3">
            <a:extLst>
              <a:ext uri="{FF2B5EF4-FFF2-40B4-BE49-F238E27FC236}">
                <a16:creationId xmlns:a16="http://schemas.microsoft.com/office/drawing/2014/main" id="{F8A03E1E-0E82-70F8-21D1-733D42F2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903" y="5984668"/>
            <a:ext cx="841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" charset="0"/>
              </a:rPr>
              <a:t>Source: Filip Abraham, </a:t>
            </a:r>
            <a:r>
              <a:rPr lang="cs-CZ" altLang="cs-CZ" sz="1800" i="1" err="1">
                <a:latin typeface="Arial" charset="0"/>
              </a:rPr>
              <a:t>Internalization</a:t>
            </a:r>
            <a:r>
              <a:rPr lang="cs-CZ" altLang="cs-CZ" sz="1800" i="1">
                <a:latin typeface="Arial" charset="0"/>
              </a:rPr>
              <a:t> and </a:t>
            </a:r>
            <a:r>
              <a:rPr lang="cs-CZ" altLang="cs-CZ" sz="1800" i="1" err="1">
                <a:latin typeface="Arial" charset="0"/>
              </a:rPr>
              <a:t>globalization</a:t>
            </a:r>
            <a:r>
              <a:rPr lang="cs-CZ" altLang="cs-CZ" sz="1800" i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16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90F779-252F-BB61-C2C4-2C9B7D2BF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D7CEF0-7363-11FB-9A56-CE82BF11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Consequences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FEF9D7-57D9-8206-F71D-C57918C3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Global price convergence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cs-CZ" altLang="cs-CZ" sz="2400" err="1">
                <a:ea typeface="+mn-ea"/>
                <a:cs typeface="+mn-cs"/>
              </a:rPr>
              <a:t>Home</a:t>
            </a:r>
            <a:r>
              <a:rPr lang="cs-CZ" altLang="cs-CZ" sz="2400">
                <a:ea typeface="+mn-ea"/>
                <a:cs typeface="+mn-cs"/>
              </a:rPr>
              <a:t> market </a:t>
            </a:r>
            <a:r>
              <a:rPr lang="cs-CZ" altLang="cs-CZ" sz="2400" err="1">
                <a:ea typeface="+mn-ea"/>
                <a:cs typeface="+mn-cs"/>
              </a:rPr>
              <a:t>bias</a:t>
            </a:r>
            <a:r>
              <a:rPr lang="cs-CZ" altLang="cs-CZ" sz="2400">
                <a:ea typeface="+mn-ea"/>
                <a:cs typeface="+mn-cs"/>
              </a:rPr>
              <a:t> </a:t>
            </a:r>
            <a:r>
              <a:rPr lang="cs-CZ" altLang="cs-CZ" sz="2400" err="1">
                <a:ea typeface="+mn-ea"/>
                <a:cs typeface="+mn-cs"/>
              </a:rPr>
              <a:t>disappears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Efficient firms prevail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Firms focus on their competitive advantage, countries specialize </a:t>
            </a:r>
            <a:r>
              <a:rPr lang="en-US" altLang="cs-CZ" sz="2400" err="1">
                <a:ea typeface="+mn-ea"/>
                <a:cs typeface="+mn-cs"/>
              </a:rPr>
              <a:t>accordin</a:t>
            </a:r>
            <a:r>
              <a:rPr lang="cs-CZ" altLang="cs-CZ" sz="2400">
                <a:ea typeface="+mn-ea"/>
                <a:cs typeface="+mn-cs"/>
              </a:rPr>
              <a:t>g</a:t>
            </a:r>
            <a:r>
              <a:rPr lang="en-US" altLang="cs-CZ" sz="2400">
                <a:ea typeface="+mn-ea"/>
                <a:cs typeface="+mn-cs"/>
              </a:rPr>
              <a:t> to their comparative advantage</a:t>
            </a:r>
            <a:endParaRPr lang="cs-CZ" altLang="cs-CZ" sz="2400">
              <a:ea typeface="+mn-ea"/>
              <a:cs typeface="+mn-cs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3827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EAE88A-80A1-0841-B82C-9CCCE3546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5C15C3-2B2A-04FE-B751-AEDE1FD0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From theory to practice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0017D-59A5-B8CD-E874-AB03A6E9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Price convergence 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Home market bias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Turning to corporate specialization due to integration</a:t>
            </a:r>
            <a:endParaRPr lang="cs-CZ" altLang="cs-CZ" sz="2400">
              <a:ea typeface="+mn-ea"/>
              <a:cs typeface="+mn-cs"/>
            </a:endParaRPr>
          </a:p>
          <a:p>
            <a:pPr marL="529200" lvl="1" indent="-457200">
              <a:lnSpc>
                <a:spcPct val="140000"/>
              </a:lnSpc>
              <a:defRPr/>
            </a:pPr>
            <a:r>
              <a:rPr lang="en-US" altLang="cs-CZ" sz="2400">
                <a:ea typeface="+mn-ea"/>
                <a:cs typeface="+mn-cs"/>
              </a:rPr>
              <a:t>Relation between integration and comparative advantage of countries</a:t>
            </a:r>
            <a:endParaRPr lang="cs-CZ" altLang="cs-CZ" sz="2400">
              <a:ea typeface="+mn-ea"/>
              <a:cs typeface="+mn-cs"/>
            </a:endParaRPr>
          </a:p>
          <a:p>
            <a:endParaRPr lang="cs-CZ" altLang="cs-CZ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40792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665EC2-F6CC-5153-EDC9-8A6520E0E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68FD7C8-0E88-40A8-7F3B-955BC4ABFE2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altLang="cs-CZ"/>
          </a:p>
          <a:p>
            <a:pPr algn="ctr">
              <a:buFontTx/>
              <a:buNone/>
            </a:pPr>
            <a:endParaRPr lang="cs-CZ" altLang="cs-CZ"/>
          </a:p>
          <a:p>
            <a:pPr algn="ctr">
              <a:buFontTx/>
              <a:buNone/>
            </a:pPr>
            <a:r>
              <a:rPr lang="cs-CZ" altLang="cs-CZ" b="1" u="sng" err="1"/>
              <a:t>Thank</a:t>
            </a:r>
            <a:r>
              <a:rPr lang="cs-CZ" altLang="cs-CZ" b="1" u="sng"/>
              <a:t> </a:t>
            </a:r>
            <a:r>
              <a:rPr lang="cs-CZ" altLang="cs-CZ" b="1" u="sng" err="1"/>
              <a:t>you</a:t>
            </a:r>
            <a:r>
              <a:rPr lang="cs-CZ" altLang="cs-CZ" b="1" u="sng"/>
              <a:t> </a:t>
            </a:r>
            <a:r>
              <a:rPr lang="cs-CZ" altLang="cs-CZ" b="1" u="sng" err="1"/>
              <a:t>for</a:t>
            </a:r>
            <a:r>
              <a:rPr lang="cs-CZ" altLang="cs-CZ" b="1" u="sng"/>
              <a:t> </a:t>
            </a:r>
            <a:r>
              <a:rPr lang="cs-CZ" altLang="cs-CZ" b="1" u="sng" err="1"/>
              <a:t>attention</a:t>
            </a:r>
            <a:r>
              <a:rPr lang="cs-CZ" altLang="cs-CZ" b="1" u="sng"/>
              <a:t>!</a:t>
            </a:r>
          </a:p>
          <a:p>
            <a:endParaRPr lang="en-US"/>
          </a:p>
        </p:txBody>
      </p:sp>
      <p:pic>
        <p:nvPicPr>
          <p:cNvPr id="9" name="Obrázek 15">
            <a:extLst>
              <a:ext uri="{FF2B5EF4-FFF2-40B4-BE49-F238E27FC236}">
                <a16:creationId xmlns:a16="http://schemas.microsoft.com/office/drawing/2014/main" id="{A740ECC6-F68C-11ED-3399-22237262FAE8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33835" r="46765" b="16267"/>
          <a:stretch>
            <a:fillRect/>
          </a:stretch>
        </p:blipFill>
        <p:spPr bwMode="auto">
          <a:xfrm>
            <a:off x="6739909" y="105998"/>
            <a:ext cx="3908181" cy="650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018AB-7684-D770-2B0B-93F005E34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A544C73-3262-8A7E-1600-6C030D12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course can bring to you, really?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467DCA-CFB7-D5C2-10BA-5FF3DB9D3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AE348F-A2B4-7153-F5B6-2DB1E3BC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Essay</a:t>
            </a:r>
            <a:r>
              <a:rPr lang="cs-CZ" altLang="cs-CZ"/>
              <a:t>, </a:t>
            </a:r>
            <a:r>
              <a:rPr lang="cs-CZ" altLang="cs-CZ" err="1"/>
              <a:t>presentation</a:t>
            </a:r>
            <a:r>
              <a:rPr lang="cs-CZ" altLang="cs-CZ"/>
              <a:t> and </a:t>
            </a:r>
            <a:r>
              <a:rPr lang="cs-CZ" altLang="cs-CZ" err="1"/>
              <a:t>brief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23152A-27B3-0ED1-4B63-D303213A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Choose a topic </a:t>
            </a:r>
            <a:r>
              <a:rPr lang="cs-CZ" sz="2400"/>
              <a:t>in IS</a:t>
            </a:r>
            <a:endParaRPr lang="en-US" sz="2400"/>
          </a:p>
          <a:p>
            <a:r>
              <a:rPr lang="en-US" sz="2400"/>
              <a:t>Prepare a</a:t>
            </a:r>
            <a:r>
              <a:rPr lang="cs-CZ" sz="2400"/>
              <a:t>n </a:t>
            </a:r>
            <a:r>
              <a:rPr lang="cs-CZ" sz="2400">
                <a:solidFill>
                  <a:srgbClr val="0000DC"/>
                </a:solidFill>
              </a:rPr>
              <a:t>ESSAY</a:t>
            </a:r>
            <a:r>
              <a:rPr lang="cs-CZ" sz="2400"/>
              <a:t> </a:t>
            </a:r>
            <a:r>
              <a:rPr lang="en-US" sz="2400"/>
              <a:t>on a selected topic (7-10 pages</a:t>
            </a:r>
            <a:r>
              <a:rPr lang="cs-CZ" sz="2400"/>
              <a:t> max. </a:t>
            </a:r>
            <a:r>
              <a:rPr lang="cs-CZ" sz="2400" err="1"/>
              <a:t>incl</a:t>
            </a:r>
            <a:r>
              <a:rPr lang="cs-CZ" sz="2400"/>
              <a:t>. </a:t>
            </a:r>
            <a:r>
              <a:rPr lang="cs-CZ" sz="2400" err="1"/>
              <a:t>sources</a:t>
            </a:r>
            <a:r>
              <a:rPr lang="en-US" sz="2400"/>
              <a:t>)</a:t>
            </a:r>
          </a:p>
          <a:p>
            <a:r>
              <a:rPr lang="en-US" sz="2400" b="1"/>
              <a:t>Please upload your seminar work to IS until </a:t>
            </a:r>
            <a:r>
              <a:rPr lang="cs-CZ" sz="2400" b="1" err="1"/>
              <a:t>Tuesday</a:t>
            </a:r>
            <a:r>
              <a:rPr lang="en-US" sz="2400" b="1"/>
              <a:t> 11 a.m. prior to your presentation (Thursday)</a:t>
            </a:r>
          </a:p>
          <a:p>
            <a:r>
              <a:rPr lang="en-US" sz="2400"/>
              <a:t>Prepare a </a:t>
            </a:r>
            <a:r>
              <a:rPr lang="cs-CZ" sz="2400">
                <a:solidFill>
                  <a:srgbClr val="0000DC"/>
                </a:solidFill>
              </a:rPr>
              <a:t>PRESENTATION</a:t>
            </a:r>
            <a:r>
              <a:rPr lang="en-US" sz="2400"/>
              <a:t> and present your mayor findings during seminar (1</a:t>
            </a:r>
            <a:r>
              <a:rPr lang="cs-CZ" sz="2400"/>
              <a:t>0</a:t>
            </a:r>
            <a:r>
              <a:rPr lang="en-US" sz="2400"/>
              <a:t> minutes) (no need to upload); include 4-6 review questions!</a:t>
            </a:r>
            <a:endParaRPr lang="cs-CZ" sz="2400"/>
          </a:p>
          <a:p>
            <a:r>
              <a:rPr lang="cs-CZ" sz="2400" err="1"/>
              <a:t>Prepare</a:t>
            </a:r>
            <a:r>
              <a:rPr lang="cs-CZ" sz="2400"/>
              <a:t> a </a:t>
            </a:r>
            <a:r>
              <a:rPr lang="cs-CZ" sz="2400">
                <a:solidFill>
                  <a:srgbClr val="0000DC"/>
                </a:solidFill>
              </a:rPr>
              <a:t>BRIEF (</a:t>
            </a:r>
            <a:r>
              <a:rPr lang="cs-CZ" sz="2400" err="1">
                <a:solidFill>
                  <a:srgbClr val="0000DC"/>
                </a:solidFill>
              </a:rPr>
              <a:t>incl</a:t>
            </a:r>
            <a:r>
              <a:rPr lang="cs-CZ" sz="2400">
                <a:solidFill>
                  <a:srgbClr val="0000DC"/>
                </a:solidFill>
              </a:rPr>
              <a:t>. </a:t>
            </a:r>
            <a:r>
              <a:rPr lang="cs-CZ" sz="2400" err="1">
                <a:solidFill>
                  <a:srgbClr val="0000DC"/>
                </a:solidFill>
              </a:rPr>
              <a:t>Infographics</a:t>
            </a:r>
            <a:r>
              <a:rPr lang="cs-CZ" sz="2400">
                <a:solidFill>
                  <a:srgbClr val="0000DC"/>
                </a:solidFill>
              </a:rPr>
              <a:t> – </a:t>
            </a:r>
            <a:r>
              <a:rPr lang="cs-CZ" sz="2400" err="1">
                <a:solidFill>
                  <a:srgbClr val="0000DC"/>
                </a:solidFill>
              </a:rPr>
              <a:t>optional</a:t>
            </a:r>
            <a:r>
              <a:rPr lang="cs-CZ" sz="2400">
                <a:solidFill>
                  <a:srgbClr val="0000DC"/>
                </a:solidFill>
              </a:rPr>
              <a:t>)</a:t>
            </a:r>
            <a:r>
              <a:rPr lang="cs-CZ" sz="2400"/>
              <a:t> </a:t>
            </a:r>
            <a:r>
              <a:rPr lang="cs-CZ" sz="2400" err="1"/>
              <a:t>according</a:t>
            </a:r>
            <a:r>
              <a:rPr lang="cs-CZ" sz="2400"/>
              <a:t> to </a:t>
            </a:r>
            <a:r>
              <a:rPr lang="cs-CZ" sz="2400" err="1"/>
              <a:t>instructions</a:t>
            </a:r>
            <a:r>
              <a:rPr lang="cs-CZ" sz="2400"/>
              <a:t> in IS (upload </a:t>
            </a:r>
            <a:r>
              <a:rPr lang="cs-CZ" sz="2400">
                <a:hlinkClick r:id="rId2"/>
              </a:rPr>
              <a:t>HERE</a:t>
            </a:r>
            <a:r>
              <a:rPr lang="cs-CZ" sz="2400"/>
              <a:t>)</a:t>
            </a:r>
            <a:endParaRPr lang="en-US" sz="2400"/>
          </a:p>
          <a:p>
            <a:pPr marL="7200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72875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FC07CC-2A82-0EF0-BB0E-F7607D32B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1F2403-ED9A-C225-EC5B-54CD7E80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Essay</a:t>
            </a:r>
            <a:r>
              <a:rPr lang="cs-CZ" altLang="cs-CZ"/>
              <a:t> - </a:t>
            </a:r>
            <a:r>
              <a:rPr lang="cs-CZ" altLang="cs-CZ" err="1"/>
              <a:t>content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59B16-5CD9-ACD8-1093-70BC094F5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Try to include most recent data and information</a:t>
            </a:r>
          </a:p>
          <a:p>
            <a:r>
              <a:rPr lang="en-US" sz="2400"/>
              <a:t>Upload your essay in IS</a:t>
            </a:r>
          </a:p>
          <a:p>
            <a:r>
              <a:rPr lang="en-US" sz="2400"/>
              <a:t>At the beginning of your essay, </a:t>
            </a:r>
            <a:r>
              <a:rPr lang="en-US" sz="2400" b="1"/>
              <a:t>formulate questions</a:t>
            </a:r>
            <a:r>
              <a:rPr lang="en-US" sz="2400"/>
              <a:t> that you want to answer</a:t>
            </a:r>
            <a:r>
              <a:rPr lang="cs-CZ" sz="2400"/>
              <a:t> </a:t>
            </a:r>
            <a:r>
              <a:rPr lang="en-US" sz="2400"/>
              <a:t>(and make sure you answer them in the end</a:t>
            </a:r>
            <a:r>
              <a:rPr lang="cs-CZ" sz="2400">
                <a:sym typeface="Wingdings" panose="05000000000000000000" pitchFamily="2" charset="2"/>
              </a:rPr>
              <a:t></a:t>
            </a:r>
            <a:r>
              <a:rPr lang="en-US" sz="2400"/>
              <a:t>)</a:t>
            </a:r>
          </a:p>
          <a:p>
            <a:r>
              <a:rPr lang="en-US" sz="2400"/>
              <a:t>Follow formatting and citation guidelines (webpages ESF MU)</a:t>
            </a:r>
          </a:p>
          <a:p>
            <a:r>
              <a:rPr lang="en-US" sz="2400"/>
              <a:t>It is an essay – do not a </a:t>
            </a:r>
            <a:r>
              <a:rPr lang="en-US" sz="2400" err="1"/>
              <a:t>copy&amp;paste</a:t>
            </a:r>
            <a:r>
              <a:rPr lang="en-US" sz="2400"/>
              <a:t> from other sources; your input </a:t>
            </a:r>
            <a:r>
              <a:rPr lang="cs-CZ" sz="2400" err="1"/>
              <a:t>is</a:t>
            </a:r>
            <a:r>
              <a:rPr lang="cs-CZ" sz="2400"/>
              <a:t> </a:t>
            </a:r>
            <a:r>
              <a:rPr lang="cs-CZ" sz="2400" err="1"/>
              <a:t>necessary</a:t>
            </a:r>
            <a:r>
              <a:rPr lang="cs-CZ" sz="2400"/>
              <a:t> </a:t>
            </a:r>
            <a:r>
              <a:rPr lang="en-US" sz="2400"/>
              <a:t>(ideas, comparison, advocating, discussion, etc.)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67651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1D2006-61AF-3260-520B-84176AB83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F9E5F0-8B68-1DB6-6316-F35D8BCF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Final</a:t>
            </a:r>
            <a:r>
              <a:rPr lang="cs-CZ" altLang="cs-CZ"/>
              <a:t> </a:t>
            </a:r>
            <a:r>
              <a:rPr lang="cs-CZ" altLang="cs-CZ" err="1"/>
              <a:t>assessment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AE6E9D-3810-C31F-B823-47E3FCF9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2400" b="1"/>
              <a:t>Grading:</a:t>
            </a:r>
            <a:endParaRPr lang="en-US" sz="2400"/>
          </a:p>
          <a:p>
            <a:r>
              <a:rPr lang="en-US" sz="2400"/>
              <a:t>5</a:t>
            </a:r>
            <a:r>
              <a:rPr lang="cs-CZ" sz="2400"/>
              <a:t>0</a:t>
            </a:r>
            <a:r>
              <a:rPr lang="en-US" sz="2400"/>
              <a:t> and more.....A</a:t>
            </a:r>
          </a:p>
          <a:p>
            <a:r>
              <a:rPr lang="cs-CZ" sz="2400"/>
              <a:t>49</a:t>
            </a:r>
            <a:r>
              <a:rPr lang="en-US" sz="2400"/>
              <a:t>-</a:t>
            </a:r>
            <a:r>
              <a:rPr lang="cs-CZ" sz="2400"/>
              <a:t>46</a:t>
            </a:r>
            <a:r>
              <a:rPr lang="en-US" sz="2400"/>
              <a:t>.......B</a:t>
            </a:r>
          </a:p>
          <a:p>
            <a:r>
              <a:rPr lang="en-US" sz="2400"/>
              <a:t>4</a:t>
            </a:r>
            <a:r>
              <a:rPr lang="cs-CZ" sz="2400"/>
              <a:t>5</a:t>
            </a:r>
            <a:r>
              <a:rPr lang="en-US" sz="2400"/>
              <a:t>-4</a:t>
            </a:r>
            <a:r>
              <a:rPr lang="cs-CZ" sz="2400"/>
              <a:t>0</a:t>
            </a:r>
            <a:r>
              <a:rPr lang="en-US" sz="2400"/>
              <a:t>.......C</a:t>
            </a:r>
          </a:p>
          <a:p>
            <a:r>
              <a:rPr lang="cs-CZ" sz="2400"/>
              <a:t>39</a:t>
            </a:r>
            <a:r>
              <a:rPr lang="en-US" sz="2400"/>
              <a:t>-3</a:t>
            </a:r>
            <a:r>
              <a:rPr lang="cs-CZ" sz="2400"/>
              <a:t>5</a:t>
            </a:r>
            <a:r>
              <a:rPr lang="en-US" sz="2400"/>
              <a:t>.......D</a:t>
            </a:r>
          </a:p>
          <a:p>
            <a:r>
              <a:rPr lang="en-US" sz="2400"/>
              <a:t>3</a:t>
            </a:r>
            <a:r>
              <a:rPr lang="cs-CZ" sz="2400"/>
              <a:t>4</a:t>
            </a:r>
            <a:r>
              <a:rPr lang="en-US" sz="2400"/>
              <a:t>-3</a:t>
            </a:r>
            <a:r>
              <a:rPr lang="cs-CZ" sz="2400"/>
              <a:t>0</a:t>
            </a:r>
            <a:r>
              <a:rPr lang="en-US" sz="2400"/>
              <a:t>.......E</a:t>
            </a:r>
          </a:p>
          <a:p>
            <a:r>
              <a:rPr lang="cs-CZ" sz="2400"/>
              <a:t>29</a:t>
            </a:r>
            <a:r>
              <a:rPr lang="en-US" sz="2400"/>
              <a:t>-0.........F</a:t>
            </a:r>
            <a:endParaRPr lang="cs-CZ" sz="2400" b="1"/>
          </a:p>
          <a:p>
            <a:pPr marL="72000" indent="0">
              <a:buNone/>
            </a:pPr>
            <a:endParaRPr lang="en-US" sz="2800"/>
          </a:p>
          <a:p>
            <a:endParaRPr lang="cs-CZ" sz="2800"/>
          </a:p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C7CA4C-B803-4132-3238-06D08DC31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188052"/>
              </p:ext>
            </p:extLst>
          </p:nvPr>
        </p:nvGraphicFramePr>
        <p:xfrm>
          <a:off x="3471862" y="1866452"/>
          <a:ext cx="8347737" cy="353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59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EFD74E-5789-F73A-E79A-D6DA6BB3F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447D1B-8661-E82B-92DA-F5B77B59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Essay assessment</a:t>
            </a:r>
            <a:br>
              <a:rPr lang="en-US"/>
            </a:b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96C24E-E69F-441B-B9F3-99BABFDE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CONTENT 60%</a:t>
            </a:r>
            <a:endParaRPr lang="cs-CZ" sz="2400" b="1"/>
          </a:p>
          <a:p>
            <a:pPr lvl="1"/>
            <a:r>
              <a:rPr lang="en-US"/>
              <a:t>Clear structure</a:t>
            </a:r>
          </a:p>
          <a:p>
            <a:pPr lvl="1"/>
            <a:r>
              <a:rPr lang="en-US"/>
              <a:t>Correct and relevant information</a:t>
            </a:r>
          </a:p>
          <a:p>
            <a:pPr lvl="1"/>
            <a:r>
              <a:rPr lang="en-US"/>
              <a:t>Adequate work with resources (comparison, discussion, etc.)</a:t>
            </a:r>
          </a:p>
          <a:p>
            <a:pPr lvl="1"/>
            <a:r>
              <a:rPr lang="en-US"/>
              <a:t>Well-founded conclusions</a:t>
            </a:r>
          </a:p>
          <a:p>
            <a:r>
              <a:rPr lang="en-US" sz="2400" b="1"/>
              <a:t>FORMAL REQUIREMENTS 10%</a:t>
            </a:r>
            <a:endParaRPr lang="cs-CZ" sz="2400" b="1"/>
          </a:p>
          <a:p>
            <a:pPr lvl="1"/>
            <a:r>
              <a:rPr lang="en-US"/>
              <a:t>Correct citations, formatting</a:t>
            </a:r>
          </a:p>
          <a:p>
            <a:pPr lvl="1"/>
            <a:r>
              <a:rPr lang="en-US"/>
              <a:t>Text flow, understandable, readable, illustrations (graphs)</a:t>
            </a:r>
          </a:p>
          <a:p>
            <a:r>
              <a:rPr lang="en-US" sz="2400" b="1"/>
              <a:t>PRESENTATION 20%</a:t>
            </a:r>
            <a:endParaRPr lang="cs-CZ" sz="2400" b="1"/>
          </a:p>
          <a:p>
            <a:r>
              <a:rPr lang="en-US" sz="2400" b="1"/>
              <a:t>BRIEF 10%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037D5-CF5C-5628-D119-0250772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CFC190-5E59-D829-69D3-E0B455EA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test</a:t>
            </a:r>
            <a:br>
              <a:rPr lang="en-US"/>
            </a:b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1455AF-47E3-F1A5-E3BE-6FF245AD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2400"/>
              <a:t>To pass the final test, you </a:t>
            </a:r>
            <a:r>
              <a:rPr lang="en-US" sz="2400" b="1"/>
              <a:t>need to reach 60% </a:t>
            </a:r>
            <a:r>
              <a:rPr lang="en-US" sz="2400"/>
              <a:t>in the test. Multiple-choice questions focused on the main principles of international trade and open questions to show the ability to understand, apply and assess issues in international trade.</a:t>
            </a:r>
            <a:endParaRPr lang="cs-CZ" sz="2400"/>
          </a:p>
          <a:p>
            <a:endParaRPr lang="cs-CZ" sz="2400" b="1"/>
          </a:p>
          <a:p>
            <a:pPr marL="7200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41480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cz-v11.potx" id="{45F7C800-E35C-46D5-9C47-511EF4DC35F8}" vid="{F2DE815D-75C9-4501-96BE-FAF7001258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169E21C7415346AEBBFFCC885C37D6" ma:contentTypeVersion="15" ma:contentTypeDescription="Vytvoří nový dokument" ma:contentTypeScope="" ma:versionID="0abd4832d53e9abbb5c381e42f1dbdef">
  <xsd:schema xmlns:xsd="http://www.w3.org/2001/XMLSchema" xmlns:xs="http://www.w3.org/2001/XMLSchema" xmlns:p="http://schemas.microsoft.com/office/2006/metadata/properties" xmlns:ns3="7e1674a5-bbe2-4f3b-9ab5-5ce44c336aaf" xmlns:ns4="2bfc1d89-43b0-459d-8892-4510dfd9cc96" targetNamespace="http://schemas.microsoft.com/office/2006/metadata/properties" ma:root="true" ma:fieldsID="605aa5d7b9decb74196cc1ea2aeaf975" ns3:_="" ns4:_="">
    <xsd:import namespace="7e1674a5-bbe2-4f3b-9ab5-5ce44c336aaf"/>
    <xsd:import namespace="2bfc1d89-43b0-459d-8892-4510dfd9cc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74a5-bbe2-4f3b-9ab5-5ce44c336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c1d89-43b0-459d-8892-4510dfd9c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1674a5-bbe2-4f3b-9ab5-5ce44c336aaf" xsi:nil="true"/>
  </documentManagement>
</p:properties>
</file>

<file path=customXml/itemProps1.xml><?xml version="1.0" encoding="utf-8"?>
<ds:datastoreItem xmlns:ds="http://schemas.openxmlformats.org/officeDocument/2006/customXml" ds:itemID="{2E8FA3E0-D2C6-459D-ACD4-97F7DBFDE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C6B70-3EE3-400D-8264-17882F4E9126}">
  <ds:schemaRefs>
    <ds:schemaRef ds:uri="2bfc1d89-43b0-459d-8892-4510dfd9cc96"/>
    <ds:schemaRef ds:uri="7e1674a5-bbe2-4f3b-9ab5-5ce44c336a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DE697A-7B43-433E-ACD8-4E5F1F7C0BE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bfc1d89-43b0-459d-8892-4510dfd9cc96"/>
    <ds:schemaRef ds:uri="http://schemas.microsoft.com/office/infopath/2007/PartnerControls"/>
    <ds:schemaRef ds:uri="7e1674a5-bbe2-4f3b-9ab5-5ce44c336aaf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nova_prezentace_econ</Template>
  <TotalTime>0</TotalTime>
  <Words>1036</Words>
  <Application>Microsoft Office PowerPoint</Application>
  <PresentationFormat>Širokoúhlá obrazovka</PresentationFormat>
  <Paragraphs>211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International Trade</vt:lpstr>
      <vt:lpstr>Why international trade?</vt:lpstr>
      <vt:lpstr>About the course</vt:lpstr>
      <vt:lpstr>What this course can bring to you, really? </vt:lpstr>
      <vt:lpstr>Essay, presentation and brief</vt:lpstr>
      <vt:lpstr>Essay - content</vt:lpstr>
      <vt:lpstr>Final assessment</vt:lpstr>
      <vt:lpstr>Essay assessment </vt:lpstr>
      <vt:lpstr>Final test </vt:lpstr>
      <vt:lpstr>Additional points </vt:lpstr>
      <vt:lpstr>Schedule </vt:lpstr>
      <vt:lpstr>Literature </vt:lpstr>
      <vt:lpstr>Please communicate </vt:lpstr>
      <vt:lpstr>Ready to start? </vt:lpstr>
      <vt:lpstr>Is today´s economy global?</vt:lpstr>
      <vt:lpstr>Globalisation</vt:lpstr>
      <vt:lpstr>International trade development</vt:lpstr>
      <vt:lpstr>Prezentace aplikace PowerPoint</vt:lpstr>
      <vt:lpstr>International trade development</vt:lpstr>
      <vt:lpstr>Prezentace aplikace PowerPoint</vt:lpstr>
      <vt:lpstr>Measuring international trade</vt:lpstr>
      <vt:lpstr>Prezentace aplikace PowerPoint</vt:lpstr>
      <vt:lpstr>Key recent trends</vt:lpstr>
      <vt:lpstr>Quiz!</vt:lpstr>
      <vt:lpstr>Global integration</vt:lpstr>
      <vt:lpstr>Segmented markets</vt:lpstr>
      <vt:lpstr>Consequences</vt:lpstr>
      <vt:lpstr>Integration within trading block</vt:lpstr>
      <vt:lpstr>Integration within trading block</vt:lpstr>
      <vt:lpstr>Consequences</vt:lpstr>
      <vt:lpstr>The Czech Republic ranking</vt:lpstr>
      <vt:lpstr>Quiz!</vt:lpstr>
      <vt:lpstr>Global integration</vt:lpstr>
      <vt:lpstr>Consequences</vt:lpstr>
      <vt:lpstr>From theory to practice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Trade</dc:title>
  <dc:creator>Kateřina Kubíčková</dc:creator>
  <cp:lastModifiedBy>Kateřina Kubíčková</cp:lastModifiedBy>
  <cp:revision>2</cp:revision>
  <cp:lastPrinted>1601-01-01T00:00:00Z</cp:lastPrinted>
  <dcterms:created xsi:type="dcterms:W3CDTF">2023-10-04T06:27:36Z</dcterms:created>
  <dcterms:modified xsi:type="dcterms:W3CDTF">2023-10-04T18:16:01Z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0x01010053169E21C7415346AEBBFFCC885C37D6</vt:lpwstr>
  </property>
</Properties>
</file>