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6"/>
  </p:notesMasterIdLst>
  <p:handoutMasterIdLst>
    <p:handoutMasterId r:id="rId57"/>
  </p:handoutMasterIdLst>
  <p:sldIdLst>
    <p:sldId id="256" r:id="rId5"/>
    <p:sldId id="258" r:id="rId6"/>
    <p:sldId id="259" r:id="rId7"/>
    <p:sldId id="260" r:id="rId8"/>
    <p:sldId id="261" r:id="rId9"/>
    <p:sldId id="329" r:id="rId10"/>
    <p:sldId id="263" r:id="rId11"/>
    <p:sldId id="264" r:id="rId12"/>
    <p:sldId id="266" r:id="rId13"/>
    <p:sldId id="267" r:id="rId14"/>
    <p:sldId id="268" r:id="rId15"/>
    <p:sldId id="312" r:id="rId16"/>
    <p:sldId id="313" r:id="rId17"/>
    <p:sldId id="314" r:id="rId18"/>
    <p:sldId id="315" r:id="rId19"/>
    <p:sldId id="316" r:id="rId20"/>
    <p:sldId id="317" r:id="rId21"/>
    <p:sldId id="318" r:id="rId22"/>
    <p:sldId id="319" r:id="rId23"/>
    <p:sldId id="320" r:id="rId24"/>
    <p:sldId id="321" r:id="rId25"/>
    <p:sldId id="327" r:id="rId26"/>
    <p:sldId id="322" r:id="rId27"/>
    <p:sldId id="328" r:id="rId28"/>
    <p:sldId id="323" r:id="rId29"/>
    <p:sldId id="324" r:id="rId30"/>
    <p:sldId id="325" r:id="rId31"/>
    <p:sldId id="32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8" r:id="rId53"/>
    <p:sldId id="310" r:id="rId54"/>
    <p:sldId id="311" r:id="rId5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B9006E"/>
    <a:srgbClr val="46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6754" autoAdjust="0"/>
  </p:normalViewPr>
  <p:slideViewPr>
    <p:cSldViewPr snapToGrid="0">
      <p:cViewPr varScale="1">
        <p:scale>
          <a:sx n="73" d="100"/>
          <a:sy n="73" d="100"/>
        </p:scale>
        <p:origin x="72" y="9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4" name="Zástupný symbol pro číslo snímku 3"/>
          <p:cNvSpPr>
            <a:spLocks noGrp="1"/>
          </p:cNvSpPr>
          <p:nvPr>
            <p:ph type="sldNum" sz="quarter" idx="5"/>
          </p:nvPr>
        </p:nvSpPr>
        <p:spPr/>
        <p:txBody>
          <a:bodyPr/>
          <a:lstStyle/>
          <a:p>
            <a:pPr>
              <a:defRPr/>
            </a:pPr>
            <a:fld id="{05685890-892B-4D5D-A869-FB98E4884D48}" type="slidenum">
              <a:rPr lang="cs-CZ">
                <a:solidFill>
                  <a:prstClr val="black"/>
                </a:solidFill>
              </a:rPr>
              <a:pPr>
                <a:defRPr/>
              </a:pPr>
              <a:t>2</a:t>
            </a:fld>
            <a:endParaRPr lang="cs-CZ">
              <a:solidFill>
                <a:prstClr val="black"/>
              </a:solidFill>
            </a:endParaRPr>
          </a:p>
        </p:txBody>
      </p:sp>
    </p:spTree>
    <p:extLst>
      <p:ext uri="{BB962C8B-B14F-4D97-AF65-F5344CB8AC3E}">
        <p14:creationId xmlns:p14="http://schemas.microsoft.com/office/powerpoint/2010/main" val="3815936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15</a:t>
            </a:fld>
            <a:endParaRPr lang="cs-CZ"/>
          </a:p>
        </p:txBody>
      </p:sp>
    </p:spTree>
    <p:extLst>
      <p:ext uri="{BB962C8B-B14F-4D97-AF65-F5344CB8AC3E}">
        <p14:creationId xmlns:p14="http://schemas.microsoft.com/office/powerpoint/2010/main" val="3595149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20</a:t>
            </a:fld>
            <a:endParaRPr lang="cs-CZ"/>
          </a:p>
        </p:txBody>
      </p:sp>
    </p:spTree>
    <p:extLst>
      <p:ext uri="{BB962C8B-B14F-4D97-AF65-F5344CB8AC3E}">
        <p14:creationId xmlns:p14="http://schemas.microsoft.com/office/powerpoint/2010/main" val="808411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23</a:t>
            </a:fld>
            <a:endParaRPr lang="cs-CZ"/>
          </a:p>
        </p:txBody>
      </p:sp>
    </p:spTree>
    <p:extLst>
      <p:ext uri="{BB962C8B-B14F-4D97-AF65-F5344CB8AC3E}">
        <p14:creationId xmlns:p14="http://schemas.microsoft.com/office/powerpoint/2010/main" val="1990322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28</a:t>
            </a:fld>
            <a:endParaRPr lang="cs-CZ"/>
          </a:p>
        </p:txBody>
      </p:sp>
    </p:spTree>
    <p:extLst>
      <p:ext uri="{BB962C8B-B14F-4D97-AF65-F5344CB8AC3E}">
        <p14:creationId xmlns:p14="http://schemas.microsoft.com/office/powerpoint/2010/main" val="1692716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30</a:t>
            </a:fld>
            <a:endParaRPr lang="cs-CZ"/>
          </a:p>
        </p:txBody>
      </p:sp>
    </p:spTree>
    <p:extLst>
      <p:ext uri="{BB962C8B-B14F-4D97-AF65-F5344CB8AC3E}">
        <p14:creationId xmlns:p14="http://schemas.microsoft.com/office/powerpoint/2010/main" val="2786441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31</a:t>
            </a:fld>
            <a:endParaRPr lang="cs-CZ"/>
          </a:p>
        </p:txBody>
      </p:sp>
    </p:spTree>
    <p:extLst>
      <p:ext uri="{BB962C8B-B14F-4D97-AF65-F5344CB8AC3E}">
        <p14:creationId xmlns:p14="http://schemas.microsoft.com/office/powerpoint/2010/main" val="3559411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41</a:t>
            </a:fld>
            <a:endParaRPr lang="cs-CZ"/>
          </a:p>
        </p:txBody>
      </p:sp>
    </p:spTree>
    <p:extLst>
      <p:ext uri="{BB962C8B-B14F-4D97-AF65-F5344CB8AC3E}">
        <p14:creationId xmlns:p14="http://schemas.microsoft.com/office/powerpoint/2010/main" val="466938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44</a:t>
            </a:fld>
            <a:endParaRPr lang="cs-CZ"/>
          </a:p>
        </p:txBody>
      </p:sp>
    </p:spTree>
    <p:extLst>
      <p:ext uri="{BB962C8B-B14F-4D97-AF65-F5344CB8AC3E}">
        <p14:creationId xmlns:p14="http://schemas.microsoft.com/office/powerpoint/2010/main" val="2653476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47</a:t>
            </a:fld>
            <a:endParaRPr lang="cs-CZ"/>
          </a:p>
        </p:txBody>
      </p:sp>
    </p:spTree>
    <p:extLst>
      <p:ext uri="{BB962C8B-B14F-4D97-AF65-F5344CB8AC3E}">
        <p14:creationId xmlns:p14="http://schemas.microsoft.com/office/powerpoint/2010/main" val="4250087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48</a:t>
            </a:fld>
            <a:endParaRPr lang="cs-CZ"/>
          </a:p>
        </p:txBody>
      </p:sp>
    </p:spTree>
    <p:extLst>
      <p:ext uri="{BB962C8B-B14F-4D97-AF65-F5344CB8AC3E}">
        <p14:creationId xmlns:p14="http://schemas.microsoft.com/office/powerpoint/2010/main" val="162816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4" name="Zástupný symbol pro číslo snímku 3"/>
          <p:cNvSpPr>
            <a:spLocks noGrp="1"/>
          </p:cNvSpPr>
          <p:nvPr>
            <p:ph type="sldNum" sz="quarter" idx="5"/>
          </p:nvPr>
        </p:nvSpPr>
        <p:spPr/>
        <p:txBody>
          <a:bodyPr/>
          <a:lstStyle/>
          <a:p>
            <a:pPr>
              <a:defRPr/>
            </a:pPr>
            <a:fld id="{B682DA1F-6AEF-4548-AFC1-BDD93233B998}" type="slidenum">
              <a:rPr lang="cs-CZ">
                <a:solidFill>
                  <a:prstClr val="black"/>
                </a:solidFill>
              </a:rPr>
              <a:pPr>
                <a:defRPr/>
              </a:pPr>
              <a:t>3</a:t>
            </a:fld>
            <a:endParaRPr lang="cs-CZ">
              <a:solidFill>
                <a:prstClr val="black"/>
              </a:solidFill>
            </a:endParaRPr>
          </a:p>
        </p:txBody>
      </p:sp>
    </p:spTree>
    <p:extLst>
      <p:ext uri="{BB962C8B-B14F-4D97-AF65-F5344CB8AC3E}">
        <p14:creationId xmlns:p14="http://schemas.microsoft.com/office/powerpoint/2010/main" val="20141005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1" eaLnBrk="1" hangingPunct="1"/>
            <a:endParaRPr lang="en-US" altLang="cs-CZ" dirty="0">
              <a:ea typeface="ヒラギノ角ゴ Pro W3" pitchFamily="-84" charset="-128"/>
            </a:endParaRPr>
          </a:p>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49</a:t>
            </a:fld>
            <a:endParaRPr lang="cs-CZ"/>
          </a:p>
        </p:txBody>
      </p:sp>
    </p:spTree>
    <p:extLst>
      <p:ext uri="{BB962C8B-B14F-4D97-AF65-F5344CB8AC3E}">
        <p14:creationId xmlns:p14="http://schemas.microsoft.com/office/powerpoint/2010/main" val="849739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4" name="Zástupný symbol pro číslo snímku 3"/>
          <p:cNvSpPr>
            <a:spLocks noGrp="1"/>
          </p:cNvSpPr>
          <p:nvPr>
            <p:ph type="sldNum" sz="quarter" idx="5"/>
          </p:nvPr>
        </p:nvSpPr>
        <p:spPr/>
        <p:txBody>
          <a:bodyPr/>
          <a:lstStyle/>
          <a:p>
            <a:pPr>
              <a:defRPr/>
            </a:pPr>
            <a:fld id="{591C66CA-60DA-4ABD-BD6E-28CF32B8587D}" type="slidenum">
              <a:rPr lang="cs-CZ">
                <a:solidFill>
                  <a:prstClr val="black"/>
                </a:solidFill>
              </a:rPr>
              <a:pPr>
                <a:defRPr/>
              </a:pPr>
              <a:t>4</a:t>
            </a:fld>
            <a:endParaRPr lang="cs-CZ">
              <a:solidFill>
                <a:prstClr val="black"/>
              </a:solidFill>
            </a:endParaRPr>
          </a:p>
        </p:txBody>
      </p:sp>
    </p:spTree>
    <p:extLst>
      <p:ext uri="{BB962C8B-B14F-4D97-AF65-F5344CB8AC3E}">
        <p14:creationId xmlns:p14="http://schemas.microsoft.com/office/powerpoint/2010/main" val="1296660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4" name="Zástupný symbol pro číslo snímku 3"/>
          <p:cNvSpPr>
            <a:spLocks noGrp="1"/>
          </p:cNvSpPr>
          <p:nvPr>
            <p:ph type="sldNum" sz="quarter" idx="5"/>
          </p:nvPr>
        </p:nvSpPr>
        <p:spPr/>
        <p:txBody>
          <a:bodyPr/>
          <a:lstStyle/>
          <a:p>
            <a:pPr>
              <a:defRPr/>
            </a:pPr>
            <a:fld id="{E2587888-31B1-48AA-9C75-B69F3BD759A6}" type="slidenum">
              <a:rPr lang="cs-CZ">
                <a:solidFill>
                  <a:prstClr val="black"/>
                </a:solidFill>
              </a:rPr>
              <a:pPr>
                <a:defRPr/>
              </a:pPr>
              <a:t>5</a:t>
            </a:fld>
            <a:endParaRPr lang="cs-CZ">
              <a:solidFill>
                <a:prstClr val="black"/>
              </a:solidFill>
            </a:endParaRPr>
          </a:p>
        </p:txBody>
      </p:sp>
    </p:spTree>
    <p:extLst>
      <p:ext uri="{BB962C8B-B14F-4D97-AF65-F5344CB8AC3E}">
        <p14:creationId xmlns:p14="http://schemas.microsoft.com/office/powerpoint/2010/main" val="3036258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4" name="Zástupný symbol pro číslo snímku 3"/>
          <p:cNvSpPr>
            <a:spLocks noGrp="1"/>
          </p:cNvSpPr>
          <p:nvPr>
            <p:ph type="sldNum" sz="quarter" idx="5"/>
          </p:nvPr>
        </p:nvSpPr>
        <p:spPr/>
        <p:txBody>
          <a:bodyPr/>
          <a:lstStyle/>
          <a:p>
            <a:pPr>
              <a:defRPr/>
            </a:pPr>
            <a:fld id="{A9CC8173-7256-432A-995B-8E280D08085E}" type="slidenum">
              <a:rPr lang="cs-CZ">
                <a:solidFill>
                  <a:prstClr val="black"/>
                </a:solidFill>
              </a:rPr>
              <a:pPr>
                <a:defRPr/>
              </a:pPr>
              <a:t>7</a:t>
            </a:fld>
            <a:endParaRPr lang="cs-CZ">
              <a:solidFill>
                <a:prstClr val="black"/>
              </a:solidFill>
            </a:endParaRPr>
          </a:p>
        </p:txBody>
      </p:sp>
    </p:spTree>
    <p:extLst>
      <p:ext uri="{BB962C8B-B14F-4D97-AF65-F5344CB8AC3E}">
        <p14:creationId xmlns:p14="http://schemas.microsoft.com/office/powerpoint/2010/main" val="1782951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9</a:t>
            </a:fld>
            <a:endParaRPr lang="cs-CZ"/>
          </a:p>
        </p:txBody>
      </p:sp>
    </p:spTree>
    <p:extLst>
      <p:ext uri="{BB962C8B-B14F-4D97-AF65-F5344CB8AC3E}">
        <p14:creationId xmlns:p14="http://schemas.microsoft.com/office/powerpoint/2010/main" val="1720413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10</a:t>
            </a:fld>
            <a:endParaRPr lang="cs-CZ"/>
          </a:p>
        </p:txBody>
      </p:sp>
    </p:spTree>
    <p:extLst>
      <p:ext uri="{BB962C8B-B14F-4D97-AF65-F5344CB8AC3E}">
        <p14:creationId xmlns:p14="http://schemas.microsoft.com/office/powerpoint/2010/main" val="1117000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11</a:t>
            </a:fld>
            <a:endParaRPr lang="cs-CZ"/>
          </a:p>
        </p:txBody>
      </p:sp>
    </p:spTree>
    <p:extLst>
      <p:ext uri="{BB962C8B-B14F-4D97-AF65-F5344CB8AC3E}">
        <p14:creationId xmlns:p14="http://schemas.microsoft.com/office/powerpoint/2010/main" val="1687217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7ED7BD-02B4-4680-A897-38FD4AD34CC6}" type="slidenum">
              <a:rPr lang="cs-CZ" smtClean="0"/>
              <a:t>13</a:t>
            </a:fld>
            <a:endParaRPr lang="cs-CZ"/>
          </a:p>
        </p:txBody>
      </p:sp>
    </p:spTree>
    <p:extLst>
      <p:ext uri="{BB962C8B-B14F-4D97-AF65-F5344CB8AC3E}">
        <p14:creationId xmlns:p14="http://schemas.microsoft.com/office/powerpoint/2010/main" val="3516522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a:t>International trade</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10" name="Obrázek 9">
            <a:extLst>
              <a:ext uri="{FF2B5EF4-FFF2-40B4-BE49-F238E27FC236}">
                <a16:creationId xmlns:a16="http://schemas.microsoft.com/office/drawing/2014/main" id="{C36484A1-5FE2-4AC7-B186-C1E15EE774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1FF7BBC3-4942-4748-BDEB-393A88A26C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17F7BCE-DD2D-4B15-B525-A4DDC38CFB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a:t>International trade</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2E47129-CD29-4FAB-AAFF-2F8F08274D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CF0005C-D689-4DD6-A5D8-EA20231460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en-US"/>
              <a:t>International trade</a:t>
            </a:r>
            <a:endParaRPr lang="en-US"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C44CE881-5C32-4D94-BD5B-1353FF61C8A8}"/>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a:t>International trade</a:t>
            </a:r>
            <a:endParaRPr lang="en-US" dirty="0"/>
          </a:p>
        </p:txBody>
      </p:sp>
      <p:sp>
        <p:nvSpPr>
          <p:cNvPr id="4" name="Zástupný symbol pro číslo snímku 2">
            <a:extLst>
              <a:ext uri="{FF2B5EF4-FFF2-40B4-BE49-F238E27FC236}">
                <a16:creationId xmlns:a16="http://schemas.microsoft.com/office/drawing/2014/main" id="{AE4DA97F-66A7-4782-958D-53BB7E421A13}"/>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defRPr/>
            </a:pPr>
            <a:endParaRPr lang="cs-CZ">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6" name="Slide Number Placeholder 5"/>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3671278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pPr>
              <a:defRPr/>
            </a:pPr>
            <a:endParaRPr lang="cs-CZ">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5" name="Slide Number Placeholder 4"/>
          <p:cNvSpPr>
            <a:spLocks noGrp="1"/>
          </p:cNvSpPr>
          <p:nvPr>
            <p:ph type="sldNum" sz="quarter" idx="12"/>
          </p:nvPr>
        </p:nvSpPr>
        <p:spPr/>
        <p:txBody>
          <a:bodyPr/>
          <a:lstStyle/>
          <a:p>
            <a:pPr>
              <a:defRPr/>
            </a:pPr>
            <a:fld id="{D1806E77-E944-474A-97F7-A0801B1DC723}" type="slidenum">
              <a:rPr lang="cs-CZ" smtClean="0">
                <a:solidFill>
                  <a:prstClr val="black">
                    <a:lumMod val="65000"/>
                    <a:lumOff val="35000"/>
                  </a:prstClr>
                </a:solidFill>
              </a:rPr>
              <a:pPr>
                <a:def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946143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International trade</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E4ED1EA-6D6D-4751-96EE-A54F4980D1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a:t>International trade</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9" name="Obrázek 8">
            <a:extLst>
              <a:ext uri="{FF2B5EF4-FFF2-40B4-BE49-F238E27FC236}">
                <a16:creationId xmlns:a16="http://schemas.microsoft.com/office/drawing/2014/main" id="{7D02BBC8-BA18-446A-A9BA-BD711450F1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a:t>International trade</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7E8EB499-B5B8-4411-8A5F-E98450293E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98AAC756-AFD3-4AD9-9CB6-A2C9F5EEB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D06ABEBC-1414-4D9D-9456-64352E0AEA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1511ED70-4159-4340-8610-715880E63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8" name="Obrázek 7">
            <a:extLst>
              <a:ext uri="{FF2B5EF4-FFF2-40B4-BE49-F238E27FC236}">
                <a16:creationId xmlns:a16="http://schemas.microsoft.com/office/drawing/2014/main" id="{1B8642D8-D658-40BB-B4D2-E29CAE3850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International trade</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772743CB-F148-49FE-83DC-5E159625F4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International trade</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 id="2147483697" r:id="rId16"/>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228000"/>
            <a:ext cx="7920000" cy="252000"/>
          </a:xfrm>
        </p:spPr>
        <p:txBody>
          <a:bodyPr wrap="square" anchor="ctr">
            <a:normAutofit/>
          </a:bodyPr>
          <a:lstStyle/>
          <a:p>
            <a:pPr>
              <a:spcAft>
                <a:spcPts val="600"/>
              </a:spcAft>
            </a:pPr>
            <a:r>
              <a:rPr lang="en-GB" noProof="0"/>
              <a:t>International trade</a:t>
            </a:r>
          </a:p>
        </p:txBody>
      </p:sp>
      <p:sp>
        <p:nvSpPr>
          <p:cNvPr id="3" name="Zástupný symbol pro číslo snímku 2"/>
          <p:cNvSpPr>
            <a:spLocks noGrp="1"/>
          </p:cNvSpPr>
          <p:nvPr>
            <p:ph type="sldNum" sz="quarter" idx="11"/>
          </p:nvPr>
        </p:nvSpPr>
        <p:spPr>
          <a:xfrm>
            <a:off x="414000" y="6228000"/>
            <a:ext cx="252000" cy="252000"/>
          </a:xfrm>
        </p:spPr>
        <p:txBody>
          <a:bodyPr wrap="none" anchor="ctr">
            <a:normAutofit/>
          </a:bodyPr>
          <a:lstStyle/>
          <a:p>
            <a:pPr>
              <a:spcAft>
                <a:spcPts val="600"/>
              </a:spcAft>
            </a:pPr>
            <a:fld id="{0DE708CC-0C3F-4567-9698-B54C0F35BD31}" type="slidenum">
              <a:rPr lang="cs-CZ" altLang="cs-CZ" smtClean="0"/>
              <a:pPr>
                <a:spcAft>
                  <a:spcPts val="600"/>
                </a:spcAft>
              </a:pPr>
              <a:t>1</a:t>
            </a:fld>
            <a:endParaRPr lang="cs-CZ" altLang="cs-CZ"/>
          </a:p>
        </p:txBody>
      </p:sp>
      <p:sp>
        <p:nvSpPr>
          <p:cNvPr id="4" name="Nadpis 3"/>
          <p:cNvSpPr>
            <a:spLocks noGrp="1"/>
          </p:cNvSpPr>
          <p:nvPr>
            <p:ph type="title"/>
          </p:nvPr>
        </p:nvSpPr>
        <p:spPr>
          <a:xfrm>
            <a:off x="398502" y="2900365"/>
            <a:ext cx="11361600" cy="1171580"/>
          </a:xfrm>
        </p:spPr>
        <p:txBody>
          <a:bodyPr anchor="t">
            <a:normAutofit/>
          </a:bodyPr>
          <a:lstStyle/>
          <a:p>
            <a:r>
              <a:rPr lang="cs-CZ" dirty="0"/>
              <a:t>International </a:t>
            </a:r>
            <a:r>
              <a:rPr lang="cs-CZ" dirty="0" err="1"/>
              <a:t>trade</a:t>
            </a:r>
            <a:endParaRPr lang="cs-CZ" dirty="0"/>
          </a:p>
        </p:txBody>
      </p:sp>
      <p:sp>
        <p:nvSpPr>
          <p:cNvPr id="5" name="Podnadpis 4"/>
          <p:cNvSpPr>
            <a:spLocks noGrp="1"/>
          </p:cNvSpPr>
          <p:nvPr>
            <p:ph type="subTitle" idx="1"/>
          </p:nvPr>
        </p:nvSpPr>
        <p:spPr>
          <a:xfrm>
            <a:off x="398502" y="4116402"/>
            <a:ext cx="11361600" cy="698497"/>
          </a:xfrm>
        </p:spPr>
        <p:txBody>
          <a:bodyPr anchor="t">
            <a:normAutofit/>
          </a:bodyPr>
          <a:lstStyle/>
          <a:p>
            <a:pPr>
              <a:spcAft>
                <a:spcPts val="600"/>
              </a:spcAft>
            </a:pPr>
            <a:r>
              <a:rPr lang="cs-CZ" dirty="0" err="1"/>
              <a:t>Ricardian</a:t>
            </a:r>
            <a:r>
              <a:rPr lang="cs-CZ" dirty="0"/>
              <a:t> model</a:t>
            </a:r>
            <a:endParaRPr lang="cs-CZ"/>
          </a:p>
          <a:p>
            <a:pPr>
              <a:spcAft>
                <a:spcPts val="600"/>
              </a:spcAft>
            </a:pPr>
            <a:endParaRPr lang="cs-CZ"/>
          </a:p>
        </p:txBody>
      </p:sp>
    </p:spTree>
    <p:extLst>
      <p:ext uri="{BB962C8B-B14F-4D97-AF65-F5344CB8AC3E}">
        <p14:creationId xmlns:p14="http://schemas.microsoft.com/office/powerpoint/2010/main" val="3665188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cs-CZ" dirty="0">
                <a:ea typeface="ヒラギノ角ゴ Pro W3" pitchFamily="-4" charset="-128"/>
              </a:rPr>
              <a:t>Opportunity Cost</a:t>
            </a:r>
            <a:r>
              <a:rPr lang="cs-CZ" altLang="cs-CZ" dirty="0">
                <a:ea typeface="ヒラギノ角ゴ Pro W3" pitchFamily="-4" charset="-128"/>
              </a:rPr>
              <a:t> - </a:t>
            </a:r>
            <a:r>
              <a:rPr lang="cs-CZ" altLang="cs-CZ" dirty="0" err="1">
                <a:ea typeface="ヒラギノ角ゴ Pro W3" pitchFamily="-4" charset="-128"/>
              </a:rPr>
              <a:t>Example</a:t>
            </a:r>
            <a:endParaRPr lang="en-US" altLang="cs-CZ" dirty="0">
              <a:ea typeface="ヒラギノ角ゴ Pro W3" pitchFamily="-4" charset="-128"/>
            </a:endParaRPr>
          </a:p>
        </p:txBody>
      </p:sp>
      <p:sp>
        <p:nvSpPr>
          <p:cNvPr id="2" name="Rectangle 3"/>
          <p:cNvSpPr>
            <a:spLocks noGrp="1" noChangeArrowheads="1"/>
          </p:cNvSpPr>
          <p:nvPr>
            <p:ph idx="1"/>
          </p:nvPr>
        </p:nvSpPr>
        <p:spPr/>
        <p:txBody>
          <a:bodyPr>
            <a:normAutofit/>
          </a:bodyPr>
          <a:lstStyle/>
          <a:p>
            <a:pPr marL="457200" indent="-457200">
              <a:spcBef>
                <a:spcPct val="50000"/>
              </a:spcBef>
              <a:buFont typeface="Arial" panose="020B0604020202020204" pitchFamily="34" charset="0"/>
              <a:buChar char="•"/>
            </a:pPr>
            <a:r>
              <a:rPr lang="cs-CZ" altLang="cs-CZ" dirty="0" err="1">
                <a:ea typeface="ヒラギノ角ゴ Pro W3" pitchFamily="-4" charset="-128"/>
              </a:rPr>
              <a:t>Suppose</a:t>
            </a:r>
            <a:r>
              <a:rPr lang="cs-CZ" altLang="cs-CZ" dirty="0">
                <a:ea typeface="ヒラギノ角ゴ Pro W3" pitchFamily="-4" charset="-128"/>
              </a:rPr>
              <a:t> </a:t>
            </a:r>
            <a:r>
              <a:rPr lang="cs-CZ" altLang="cs-CZ" dirty="0" err="1">
                <a:ea typeface="ヒラギノ角ゴ Pro W3" pitchFamily="-4" charset="-128"/>
              </a:rPr>
              <a:t>that</a:t>
            </a:r>
            <a:r>
              <a:rPr lang="cs-CZ" altLang="cs-CZ" dirty="0">
                <a:ea typeface="ヒラギノ角ゴ Pro W3" pitchFamily="-4" charset="-128"/>
              </a:rPr>
              <a:t> in </a:t>
            </a:r>
            <a:r>
              <a:rPr lang="cs-CZ" altLang="cs-CZ" dirty="0" err="1">
                <a:ea typeface="ヒラギノ角ゴ Pro W3" pitchFamily="-4" charset="-128"/>
              </a:rPr>
              <a:t>the</a:t>
            </a:r>
            <a:r>
              <a:rPr lang="cs-CZ" altLang="cs-CZ" dirty="0">
                <a:ea typeface="ヒラギノ角ゴ Pro W3" pitchFamily="-4" charset="-128"/>
              </a:rPr>
              <a:t> US 10 milion </a:t>
            </a:r>
            <a:r>
              <a:rPr lang="cs-CZ" altLang="cs-CZ" dirty="0" err="1">
                <a:ea typeface="ヒラギノ角ゴ Pro W3" pitchFamily="-4" charset="-128"/>
              </a:rPr>
              <a:t>roses</a:t>
            </a:r>
            <a:r>
              <a:rPr lang="cs-CZ" altLang="cs-CZ" dirty="0">
                <a:ea typeface="ヒラギノ角ゴ Pro W3" pitchFamily="-4" charset="-128"/>
              </a:rPr>
              <a:t> </a:t>
            </a:r>
            <a:r>
              <a:rPr lang="cs-CZ" altLang="cs-CZ" dirty="0" err="1">
                <a:ea typeface="ヒラギノ角ゴ Pro W3" pitchFamily="-4" charset="-128"/>
              </a:rPr>
              <a:t>can</a:t>
            </a:r>
            <a:r>
              <a:rPr lang="cs-CZ" altLang="cs-CZ" dirty="0">
                <a:ea typeface="ヒラギノ角ゴ Pro W3" pitchFamily="-4" charset="-128"/>
              </a:rPr>
              <a:t> </a:t>
            </a:r>
            <a:r>
              <a:rPr lang="cs-CZ" altLang="cs-CZ" dirty="0" err="1">
                <a:ea typeface="ヒラギノ角ゴ Pro W3" pitchFamily="-4" charset="-128"/>
              </a:rPr>
              <a:t>be</a:t>
            </a:r>
            <a:r>
              <a:rPr lang="cs-CZ" altLang="cs-CZ" dirty="0">
                <a:ea typeface="ヒラギノ角ゴ Pro W3" pitchFamily="-4" charset="-128"/>
              </a:rPr>
              <a:t> </a:t>
            </a:r>
            <a:r>
              <a:rPr lang="cs-CZ" altLang="cs-CZ" dirty="0" err="1">
                <a:ea typeface="ヒラギノ角ゴ Pro W3" pitchFamily="-4" charset="-128"/>
              </a:rPr>
              <a:t>produced</a:t>
            </a:r>
            <a:r>
              <a:rPr lang="cs-CZ" altLang="cs-CZ" dirty="0">
                <a:ea typeface="ヒラギノ角ゴ Pro W3" pitchFamily="-4" charset="-128"/>
              </a:rPr>
              <a:t> </a:t>
            </a:r>
            <a:r>
              <a:rPr lang="cs-CZ" altLang="cs-CZ" dirty="0" err="1">
                <a:ea typeface="ヒラギノ角ゴ Pro W3" pitchFamily="-4" charset="-128"/>
              </a:rPr>
              <a:t>with</a:t>
            </a:r>
            <a:r>
              <a:rPr lang="cs-CZ" altLang="cs-CZ" dirty="0">
                <a:ea typeface="ヒラギノ角ゴ Pro W3" pitchFamily="-4" charset="-128"/>
              </a:rPr>
              <a:t> </a:t>
            </a:r>
            <a:r>
              <a:rPr lang="cs-CZ" altLang="cs-CZ" dirty="0" err="1">
                <a:ea typeface="ヒラギノ角ゴ Pro W3" pitchFamily="-4" charset="-128"/>
              </a:rPr>
              <a:t>the</a:t>
            </a:r>
            <a:r>
              <a:rPr lang="cs-CZ" altLang="cs-CZ" dirty="0">
                <a:ea typeface="ヒラギノ角ゴ Pro W3" pitchFamily="-4" charset="-128"/>
              </a:rPr>
              <a:t> </a:t>
            </a:r>
            <a:r>
              <a:rPr lang="cs-CZ" altLang="cs-CZ" dirty="0" err="1">
                <a:ea typeface="ヒラギノ角ゴ Pro W3" pitchFamily="-4" charset="-128"/>
              </a:rPr>
              <a:t>same</a:t>
            </a:r>
            <a:r>
              <a:rPr lang="cs-CZ" altLang="cs-CZ" dirty="0">
                <a:ea typeface="ヒラギノ角ゴ Pro W3" pitchFamily="-4" charset="-128"/>
              </a:rPr>
              <a:t> </a:t>
            </a:r>
            <a:r>
              <a:rPr lang="cs-CZ" altLang="cs-CZ" dirty="0" err="1">
                <a:ea typeface="ヒラギノ角ゴ Pro W3" pitchFamily="-4" charset="-128"/>
              </a:rPr>
              <a:t>resources</a:t>
            </a:r>
            <a:r>
              <a:rPr lang="cs-CZ" altLang="cs-CZ" dirty="0">
                <a:ea typeface="ヒラギノ角ゴ Pro W3" pitchFamily="-4" charset="-128"/>
              </a:rPr>
              <a:t> as 100 000 </a:t>
            </a:r>
            <a:r>
              <a:rPr lang="cs-CZ" altLang="cs-CZ" dirty="0" err="1">
                <a:ea typeface="ヒラギノ角ゴ Pro W3" pitchFamily="-4" charset="-128"/>
              </a:rPr>
              <a:t>computers</a:t>
            </a:r>
            <a:r>
              <a:rPr lang="cs-CZ" altLang="cs-CZ" dirty="0">
                <a:ea typeface="ヒラギノ角ゴ Pro W3" pitchFamily="-4" charset="-128"/>
              </a:rPr>
              <a:t>.</a:t>
            </a:r>
          </a:p>
          <a:p>
            <a:pPr marL="457200" indent="-457200">
              <a:spcBef>
                <a:spcPct val="50000"/>
              </a:spcBef>
              <a:buFont typeface="Arial" panose="020B0604020202020204" pitchFamily="34" charset="0"/>
              <a:buChar char="•"/>
            </a:pPr>
            <a:r>
              <a:rPr lang="cs-CZ" altLang="cs-CZ" dirty="0" err="1">
                <a:ea typeface="ヒラギノ角ゴ Pro W3" pitchFamily="-4" charset="-128"/>
              </a:rPr>
              <a:t>Suppose</a:t>
            </a:r>
            <a:r>
              <a:rPr lang="cs-CZ" altLang="cs-CZ" dirty="0">
                <a:ea typeface="ヒラギノ角ゴ Pro W3" pitchFamily="-4" charset="-128"/>
              </a:rPr>
              <a:t> </a:t>
            </a:r>
            <a:r>
              <a:rPr lang="cs-CZ" altLang="cs-CZ" dirty="0" err="1">
                <a:ea typeface="ヒラギノ角ゴ Pro W3" pitchFamily="-4" charset="-128"/>
              </a:rPr>
              <a:t>that</a:t>
            </a:r>
            <a:r>
              <a:rPr lang="cs-CZ" altLang="cs-CZ" dirty="0">
                <a:ea typeface="ヒラギノ角ゴ Pro W3" pitchFamily="-4" charset="-128"/>
              </a:rPr>
              <a:t> in </a:t>
            </a:r>
            <a:r>
              <a:rPr lang="cs-CZ" altLang="cs-CZ" dirty="0" err="1">
                <a:ea typeface="ヒラギノ角ゴ Pro W3" pitchFamily="-4" charset="-128"/>
              </a:rPr>
              <a:t>Colombia</a:t>
            </a:r>
            <a:r>
              <a:rPr lang="cs-CZ" altLang="cs-CZ" dirty="0">
                <a:ea typeface="ヒラギノ角ゴ Pro W3" pitchFamily="-4" charset="-128"/>
              </a:rPr>
              <a:t> 10 milion </a:t>
            </a:r>
            <a:r>
              <a:rPr lang="cs-CZ" altLang="cs-CZ" dirty="0" err="1">
                <a:ea typeface="ヒラギノ角ゴ Pro W3" pitchFamily="-4" charset="-128"/>
              </a:rPr>
              <a:t>roses</a:t>
            </a:r>
            <a:r>
              <a:rPr lang="cs-CZ" altLang="cs-CZ" dirty="0">
                <a:ea typeface="ヒラギノ角ゴ Pro W3" pitchFamily="-4" charset="-128"/>
              </a:rPr>
              <a:t> </a:t>
            </a:r>
            <a:r>
              <a:rPr lang="cs-CZ" altLang="cs-CZ" dirty="0" err="1">
                <a:ea typeface="ヒラギノ角ゴ Pro W3" pitchFamily="-4" charset="-128"/>
              </a:rPr>
              <a:t>can</a:t>
            </a:r>
            <a:r>
              <a:rPr lang="cs-CZ" altLang="cs-CZ" dirty="0">
                <a:ea typeface="ヒラギノ角ゴ Pro W3" pitchFamily="-4" charset="-128"/>
              </a:rPr>
              <a:t> </a:t>
            </a:r>
            <a:r>
              <a:rPr lang="cs-CZ" altLang="cs-CZ" dirty="0" err="1">
                <a:ea typeface="ヒラギノ角ゴ Pro W3" pitchFamily="-4" charset="-128"/>
              </a:rPr>
              <a:t>be</a:t>
            </a:r>
            <a:r>
              <a:rPr lang="cs-CZ" altLang="cs-CZ" dirty="0">
                <a:ea typeface="ヒラギノ角ゴ Pro W3" pitchFamily="-4" charset="-128"/>
              </a:rPr>
              <a:t> </a:t>
            </a:r>
            <a:r>
              <a:rPr lang="cs-CZ" altLang="cs-CZ" dirty="0" err="1">
                <a:ea typeface="ヒラギノ角ゴ Pro W3" pitchFamily="-4" charset="-128"/>
              </a:rPr>
              <a:t>produced</a:t>
            </a:r>
            <a:r>
              <a:rPr lang="cs-CZ" altLang="cs-CZ" dirty="0">
                <a:ea typeface="ヒラギノ角ゴ Pro W3" pitchFamily="-4" charset="-128"/>
              </a:rPr>
              <a:t> </a:t>
            </a:r>
            <a:r>
              <a:rPr lang="cs-CZ" altLang="cs-CZ" dirty="0" err="1">
                <a:ea typeface="ヒラギノ角ゴ Pro W3" pitchFamily="-4" charset="-128"/>
              </a:rPr>
              <a:t>with</a:t>
            </a:r>
            <a:r>
              <a:rPr lang="cs-CZ" altLang="cs-CZ" dirty="0">
                <a:ea typeface="ヒラギノ角ゴ Pro W3" pitchFamily="-4" charset="-128"/>
              </a:rPr>
              <a:t> </a:t>
            </a:r>
            <a:r>
              <a:rPr lang="cs-CZ" altLang="cs-CZ" dirty="0" err="1">
                <a:ea typeface="ヒラギノ角ゴ Pro W3" pitchFamily="-4" charset="-128"/>
              </a:rPr>
              <a:t>the</a:t>
            </a:r>
            <a:r>
              <a:rPr lang="cs-CZ" altLang="cs-CZ" dirty="0">
                <a:ea typeface="ヒラギノ角ゴ Pro W3" pitchFamily="-4" charset="-128"/>
              </a:rPr>
              <a:t> </a:t>
            </a:r>
            <a:r>
              <a:rPr lang="cs-CZ" altLang="cs-CZ" dirty="0" err="1">
                <a:ea typeface="ヒラギノ角ゴ Pro W3" pitchFamily="-4" charset="-128"/>
              </a:rPr>
              <a:t>same</a:t>
            </a:r>
            <a:r>
              <a:rPr lang="cs-CZ" altLang="cs-CZ" dirty="0">
                <a:ea typeface="ヒラギノ角ゴ Pro W3" pitchFamily="-4" charset="-128"/>
              </a:rPr>
              <a:t> </a:t>
            </a:r>
            <a:r>
              <a:rPr lang="cs-CZ" altLang="cs-CZ" dirty="0" err="1">
                <a:ea typeface="ヒラギノ角ゴ Pro W3" pitchFamily="-4" charset="-128"/>
              </a:rPr>
              <a:t>resources</a:t>
            </a:r>
            <a:r>
              <a:rPr lang="cs-CZ" altLang="cs-CZ" dirty="0">
                <a:ea typeface="ヒラギノ角ゴ Pro W3" pitchFamily="-4" charset="-128"/>
              </a:rPr>
              <a:t> as 30 000 </a:t>
            </a:r>
            <a:r>
              <a:rPr lang="cs-CZ" altLang="cs-CZ" dirty="0" err="1">
                <a:ea typeface="ヒラギノ角ゴ Pro W3" pitchFamily="-4" charset="-128"/>
              </a:rPr>
              <a:t>computers</a:t>
            </a:r>
            <a:r>
              <a:rPr lang="cs-CZ" altLang="cs-CZ" dirty="0">
                <a:ea typeface="ヒラギノ角ゴ Pro W3" pitchFamily="-4" charset="-128"/>
              </a:rPr>
              <a:t>.</a:t>
            </a:r>
          </a:p>
          <a:p>
            <a:pPr marL="457200" indent="-457200">
              <a:spcBef>
                <a:spcPct val="50000"/>
              </a:spcBef>
              <a:buFont typeface="Arial" panose="020B0604020202020204" pitchFamily="34" charset="0"/>
              <a:buChar char="•"/>
            </a:pPr>
            <a:r>
              <a:rPr lang="cs-CZ" altLang="cs-CZ" dirty="0" err="1">
                <a:ea typeface="ヒラギノ角ゴ Pro W3" pitchFamily="-4" charset="-128"/>
              </a:rPr>
              <a:t>What</a:t>
            </a:r>
            <a:r>
              <a:rPr lang="cs-CZ" altLang="cs-CZ" dirty="0">
                <a:ea typeface="ヒラギノ角ゴ Pro W3" pitchFamily="-4" charset="-128"/>
              </a:rPr>
              <a:t> </a:t>
            </a:r>
            <a:r>
              <a:rPr lang="cs-CZ" altLang="cs-CZ" dirty="0" err="1">
                <a:ea typeface="ヒラギノ角ゴ Pro W3" pitchFamily="-4" charset="-128"/>
              </a:rPr>
              <a:t>is</a:t>
            </a:r>
            <a:r>
              <a:rPr lang="cs-CZ" altLang="cs-CZ" dirty="0">
                <a:ea typeface="ヒラギノ角ゴ Pro W3" pitchFamily="-4" charset="-128"/>
              </a:rPr>
              <a:t> </a:t>
            </a:r>
            <a:r>
              <a:rPr lang="cs-CZ" altLang="cs-CZ" dirty="0" err="1">
                <a:ea typeface="ヒラギノ角ゴ Pro W3" pitchFamily="-4" charset="-128"/>
              </a:rPr>
              <a:t>the</a:t>
            </a:r>
            <a:r>
              <a:rPr lang="cs-CZ" altLang="cs-CZ" dirty="0">
                <a:ea typeface="ヒラギノ角ゴ Pro W3" pitchFamily="-4" charset="-128"/>
              </a:rPr>
              <a:t> </a:t>
            </a:r>
            <a:r>
              <a:rPr lang="cs-CZ" altLang="cs-CZ" dirty="0" err="1">
                <a:ea typeface="ヒラギノ角ゴ Pro W3" pitchFamily="-4" charset="-128"/>
              </a:rPr>
              <a:t>opportunity</a:t>
            </a:r>
            <a:r>
              <a:rPr lang="cs-CZ" altLang="cs-CZ" dirty="0">
                <a:ea typeface="ヒラギノ角ゴ Pro W3" pitchFamily="-4" charset="-128"/>
              </a:rPr>
              <a:t> </a:t>
            </a:r>
            <a:r>
              <a:rPr lang="cs-CZ" altLang="cs-CZ" dirty="0" err="1">
                <a:ea typeface="ヒラギノ角ゴ Pro W3" pitchFamily="-4" charset="-128"/>
              </a:rPr>
              <a:t>cost</a:t>
            </a:r>
            <a:r>
              <a:rPr lang="cs-CZ" altLang="cs-CZ" dirty="0">
                <a:ea typeface="ヒラギノ角ゴ Pro W3" pitchFamily="-4" charset="-128"/>
              </a:rPr>
              <a:t> </a:t>
            </a:r>
            <a:r>
              <a:rPr lang="cs-CZ" altLang="cs-CZ" dirty="0" err="1">
                <a:ea typeface="ヒラギノ角ゴ Pro W3" pitchFamily="-4" charset="-128"/>
              </a:rPr>
              <a:t>of</a:t>
            </a:r>
            <a:r>
              <a:rPr lang="cs-CZ" altLang="cs-CZ" dirty="0">
                <a:ea typeface="ヒラギノ角ゴ Pro W3" pitchFamily="-4" charset="-128"/>
              </a:rPr>
              <a:t> </a:t>
            </a:r>
            <a:r>
              <a:rPr lang="cs-CZ" altLang="cs-CZ" dirty="0" err="1">
                <a:ea typeface="ヒラギノ角ゴ Pro W3" pitchFamily="-4" charset="-128"/>
              </a:rPr>
              <a:t>roses</a:t>
            </a:r>
            <a:r>
              <a:rPr lang="cs-CZ" altLang="cs-CZ" dirty="0">
                <a:ea typeface="ヒラギノ角ゴ Pro W3" pitchFamily="-4" charset="-128"/>
              </a:rPr>
              <a:t> and </a:t>
            </a:r>
            <a:r>
              <a:rPr lang="cs-CZ" altLang="cs-CZ" dirty="0" err="1">
                <a:ea typeface="ヒラギノ角ゴ Pro W3" pitchFamily="-4" charset="-128"/>
              </a:rPr>
              <a:t>computer</a:t>
            </a:r>
            <a:r>
              <a:rPr lang="cs-CZ" altLang="cs-CZ" dirty="0">
                <a:ea typeface="ヒラギノ角ゴ Pro W3" pitchFamily="-4" charset="-128"/>
              </a:rPr>
              <a:t> in </a:t>
            </a:r>
            <a:r>
              <a:rPr lang="cs-CZ" altLang="cs-CZ" dirty="0" err="1">
                <a:ea typeface="ヒラギノ角ゴ Pro W3" pitchFamily="-4" charset="-128"/>
              </a:rPr>
              <a:t>both</a:t>
            </a:r>
            <a:r>
              <a:rPr lang="cs-CZ" altLang="cs-CZ" dirty="0">
                <a:ea typeface="ヒラギノ角ゴ Pro W3" pitchFamily="-4" charset="-128"/>
              </a:rPr>
              <a:t> </a:t>
            </a:r>
            <a:r>
              <a:rPr lang="cs-CZ" altLang="cs-CZ" dirty="0" err="1">
                <a:ea typeface="ヒラギノ角ゴ Pro W3" pitchFamily="-4" charset="-128"/>
              </a:rPr>
              <a:t>countries</a:t>
            </a:r>
            <a:r>
              <a:rPr lang="cs-CZ" altLang="cs-CZ" dirty="0">
                <a:ea typeface="ヒラギノ角ゴ Pro W3" pitchFamily="-4" charset="-128"/>
              </a:rPr>
              <a:t>?</a:t>
            </a:r>
          </a:p>
          <a:p>
            <a:pPr>
              <a:spcBef>
                <a:spcPct val="50000"/>
              </a:spcBef>
            </a:pPr>
            <a:endParaRPr lang="cs-CZ" altLang="cs-CZ" dirty="0">
              <a:ea typeface="ヒラギノ角ゴ Pro W3" pitchFamily="-4" charset="-128"/>
            </a:endParaRPr>
          </a:p>
          <a:p>
            <a:pPr lvl="1" eaLnBrk="1" hangingPunct="1">
              <a:spcBef>
                <a:spcPct val="50000"/>
              </a:spcBef>
            </a:pPr>
            <a:endParaRPr lang="en-US" altLang="cs-CZ" sz="2000" dirty="0">
              <a:ea typeface="ヒラギノ角ゴ Pro W3" pitchFamily="-4" charset="-128"/>
            </a:endParaRPr>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10</a:t>
            </a:fld>
            <a:endParaRPr lang="cs-CZ">
              <a:solidFill>
                <a:prstClr val="black">
                  <a:lumMod val="65000"/>
                  <a:lumOff val="35000"/>
                </a:prstClr>
              </a:solidFill>
            </a:endParaRPr>
          </a:p>
        </p:txBody>
      </p:sp>
    </p:spTree>
    <p:extLst>
      <p:ext uri="{BB962C8B-B14F-4D97-AF65-F5344CB8AC3E}">
        <p14:creationId xmlns:p14="http://schemas.microsoft.com/office/powerpoint/2010/main" val="23339246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cs-CZ" dirty="0">
                <a:ea typeface="ヒラギノ角ゴ Pro W3" pitchFamily="-4" charset="-128"/>
              </a:rPr>
              <a:t>Comparative Advantage</a:t>
            </a:r>
          </a:p>
        </p:txBody>
      </p:sp>
      <p:sp>
        <p:nvSpPr>
          <p:cNvPr id="12291" name="Rectangle 3"/>
          <p:cNvSpPr>
            <a:spLocks noGrp="1" noChangeArrowheads="1"/>
          </p:cNvSpPr>
          <p:nvPr>
            <p:ph idx="1"/>
          </p:nvPr>
        </p:nvSpPr>
        <p:spPr/>
        <p:txBody>
          <a:bodyPr/>
          <a:lstStyle/>
          <a:p>
            <a:pPr eaLnBrk="1" hangingPunct="1">
              <a:spcBef>
                <a:spcPct val="50000"/>
              </a:spcBef>
            </a:pPr>
            <a:endParaRPr lang="cs-CZ" altLang="cs-CZ" dirty="0">
              <a:ea typeface="ヒラギノ角ゴ Pro W3" pitchFamily="-4" charset="-128"/>
            </a:endParaRPr>
          </a:p>
          <a:p>
            <a:pPr eaLnBrk="1" hangingPunct="1">
              <a:spcBef>
                <a:spcPct val="50000"/>
              </a:spcBef>
            </a:pPr>
            <a:r>
              <a:rPr lang="en-US" altLang="cs-CZ" dirty="0">
                <a:ea typeface="ヒラギノ角ゴ Pro W3" pitchFamily="-4" charset="-128"/>
              </a:rPr>
              <a:t>A country has a </a:t>
            </a:r>
            <a:r>
              <a:rPr lang="en-US" altLang="cs-CZ" b="1" dirty="0">
                <a:ea typeface="ヒラギノ角ゴ Pro W3" pitchFamily="-4" charset="-128"/>
              </a:rPr>
              <a:t>comparative advantage</a:t>
            </a:r>
            <a:r>
              <a:rPr lang="en-US" altLang="cs-CZ" dirty="0">
                <a:ea typeface="ヒラギノ角ゴ Pro W3" pitchFamily="-4" charset="-128"/>
              </a:rPr>
              <a:t> in producing a good if the opportunity cost of producing that good is lower in the country than in other countries. </a:t>
            </a:r>
            <a:endParaRPr lang="cs-CZ" altLang="cs-CZ" dirty="0">
              <a:ea typeface="ヒラギノ角ゴ Pro W3" pitchFamily="-4" charset="-128"/>
            </a:endParaRPr>
          </a:p>
          <a:p>
            <a:pPr eaLnBrk="1" hangingPunct="1">
              <a:spcBef>
                <a:spcPct val="50000"/>
              </a:spcBef>
            </a:pPr>
            <a:r>
              <a:rPr lang="en-GB" altLang="cs-CZ" dirty="0">
                <a:ea typeface="ヒラギノ角ゴ Pro W3" pitchFamily="-4" charset="-128"/>
              </a:rPr>
              <a:t>Back to the case with roses and computers, which country has the comparative advantage?</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11</a:t>
            </a:fld>
            <a:endParaRPr lang="cs-CZ">
              <a:solidFill>
                <a:prstClr val="black">
                  <a:lumMod val="65000"/>
                  <a:lumOff val="35000"/>
                </a:prstClr>
              </a:solidFill>
            </a:endParaRPr>
          </a:p>
        </p:txBody>
      </p:sp>
    </p:spTree>
    <p:extLst>
      <p:ext uri="{BB962C8B-B14F-4D97-AF65-F5344CB8AC3E}">
        <p14:creationId xmlns:p14="http://schemas.microsoft.com/office/powerpoint/2010/main" val="356947047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strips(downRight)">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2"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ltLang="cs-CZ" dirty="0">
              <a:ea typeface="ヒラギノ角ゴ Pro W3" pitchFamily="-4" charset="-128"/>
            </a:endParaRPr>
          </a:p>
        </p:txBody>
      </p:sp>
      <p:sp>
        <p:nvSpPr>
          <p:cNvPr id="13315" name="Rectangle 3"/>
          <p:cNvSpPr>
            <a:spLocks noGrp="1" noChangeArrowheads="1"/>
          </p:cNvSpPr>
          <p:nvPr>
            <p:ph idx="1"/>
          </p:nvPr>
        </p:nvSpPr>
        <p:spPr/>
        <p:txBody>
          <a:bodyPr/>
          <a:lstStyle/>
          <a:p>
            <a:pPr eaLnBrk="1" hangingPunct="1">
              <a:spcBef>
                <a:spcPct val="50000"/>
              </a:spcBef>
            </a:pPr>
            <a:endParaRPr lang="cs-CZ" altLang="cs-CZ" dirty="0">
              <a:ea typeface="ヒラギノ角ゴ Pro W3" pitchFamily="-4" charset="-128"/>
            </a:endParaRPr>
          </a:p>
          <a:p>
            <a:pPr eaLnBrk="1" hangingPunct="1">
              <a:spcBef>
                <a:spcPct val="50000"/>
              </a:spcBef>
            </a:pPr>
            <a:r>
              <a:rPr lang="en-US" altLang="cs-CZ" dirty="0">
                <a:ea typeface="ヒラギノ角ゴ Pro W3" pitchFamily="-4" charset="-128"/>
              </a:rPr>
              <a:t>Suppose initially that Colombia produces computers</a:t>
            </a:r>
            <a:r>
              <a:rPr lang="cs-CZ" altLang="cs-CZ" dirty="0">
                <a:ea typeface="ヒラギノ角ゴ Pro W3" pitchFamily="-4" charset="-128"/>
              </a:rPr>
              <a:t> (30 000)</a:t>
            </a:r>
            <a:r>
              <a:rPr lang="en-US" altLang="cs-CZ" dirty="0">
                <a:ea typeface="ヒラギノ角ゴ Pro W3" pitchFamily="-4" charset="-128"/>
              </a:rPr>
              <a:t> and the United States produces roses</a:t>
            </a:r>
            <a:r>
              <a:rPr lang="cs-CZ" altLang="cs-CZ" dirty="0">
                <a:ea typeface="ヒラギノ角ゴ Pro W3" pitchFamily="-4" charset="-128"/>
              </a:rPr>
              <a:t> (10 milion)</a:t>
            </a:r>
            <a:r>
              <a:rPr lang="en-US" altLang="cs-CZ" dirty="0">
                <a:ea typeface="ヒラギノ角ゴ Pro W3" pitchFamily="-4" charset="-128"/>
              </a:rPr>
              <a:t>, and that both countries want to consume computers and roses.</a:t>
            </a:r>
          </a:p>
          <a:p>
            <a:pPr eaLnBrk="1" hangingPunct="1">
              <a:spcBef>
                <a:spcPct val="50000"/>
              </a:spcBef>
            </a:pPr>
            <a:r>
              <a:rPr lang="en-US" altLang="cs-CZ" dirty="0">
                <a:ea typeface="ヒラギノ角ゴ Pro W3" pitchFamily="-4" charset="-128"/>
              </a:rPr>
              <a:t>Can both countries be made better off?</a:t>
            </a:r>
          </a:p>
        </p:txBody>
      </p:sp>
    </p:spTree>
    <p:extLst>
      <p:ext uri="{BB962C8B-B14F-4D97-AF65-F5344CB8AC3E}">
        <p14:creationId xmlns:p14="http://schemas.microsoft.com/office/powerpoint/2010/main" val="31497025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strips(downRight)">
                                      <p:cBhvr>
                                        <p:cTn id="7" dur="500"/>
                                        <p:tgtEl>
                                          <p:spTgt spid="1331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2"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hangingPunct="1"/>
            <a:r>
              <a:rPr lang="en-US" altLang="cs-CZ" dirty="0">
                <a:ea typeface="ヒラギノ角ゴ Pro W3" pitchFamily="-4" charset="-128"/>
              </a:rPr>
              <a:t>Hypothetical Changes in Production</a:t>
            </a:r>
            <a:r>
              <a:rPr lang="cs-CZ" altLang="cs-CZ" dirty="0">
                <a:ea typeface="ヒラギノ角ゴ Pro W3" pitchFamily="-4" charset="-128"/>
              </a:rPr>
              <a:t> – </a:t>
            </a:r>
            <a:r>
              <a:rPr lang="cs-CZ" altLang="cs-CZ" dirty="0" err="1">
                <a:ea typeface="ヒラギノ角ゴ Pro W3" pitchFamily="-4" charset="-128"/>
              </a:rPr>
              <a:t>intuition</a:t>
            </a:r>
            <a:r>
              <a:rPr lang="cs-CZ" altLang="cs-CZ" dirty="0">
                <a:ea typeface="ヒラギノ角ゴ Pro W3" pitchFamily="-4" charset="-128"/>
              </a:rPr>
              <a:t> </a:t>
            </a:r>
            <a:r>
              <a:rPr lang="cs-CZ" altLang="cs-CZ" dirty="0" err="1">
                <a:ea typeface="ヒラギノ角ゴ Pro W3" pitchFamily="-4" charset="-128"/>
              </a:rPr>
              <a:t>behind</a:t>
            </a:r>
            <a:r>
              <a:rPr lang="cs-CZ" altLang="cs-CZ" dirty="0">
                <a:ea typeface="ヒラギノ角ゴ Pro W3" pitchFamily="-4" charset="-128"/>
              </a:rPr>
              <a:t> </a:t>
            </a:r>
            <a:r>
              <a:rPr lang="cs-CZ" altLang="cs-CZ" dirty="0" err="1">
                <a:ea typeface="ヒラギノ角ゴ Pro W3" pitchFamily="-4" charset="-128"/>
              </a:rPr>
              <a:t>Ricardian</a:t>
            </a:r>
            <a:r>
              <a:rPr lang="cs-CZ" altLang="cs-CZ" dirty="0">
                <a:ea typeface="ヒラギノ角ゴ Pro W3" pitchFamily="-4" charset="-128"/>
              </a:rPr>
              <a:t> model</a:t>
            </a:r>
            <a:endParaRPr lang="en-US" altLang="cs-CZ" dirty="0">
              <a:ea typeface="ヒラギノ角ゴ Pro W3" pitchFamily="-4" charset="-128"/>
            </a:endParaRPr>
          </a:p>
        </p:txBody>
      </p:sp>
      <p:pic>
        <p:nvPicPr>
          <p:cNvPr id="12291" name="Picture 2" descr="tbl03_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1800" y="4324918"/>
            <a:ext cx="11125200" cy="1262063"/>
          </a:xfrm>
          <a:prstGeom prst="rect">
            <a:avLst/>
          </a:prstGeom>
          <a:noFill/>
          <a:ln w="38100">
            <a:noFill/>
            <a:miter lim="800000"/>
            <a:headEnd/>
            <a:tailEnd/>
          </a:ln>
          <a:extLst>
            <a:ext uri="{909E8E84-426E-40DD-AFC4-6F175D3DCCD1}">
              <a14:hiddenFill xmlns:a14="http://schemas.microsoft.com/office/drawing/2010/main">
                <a:solidFill>
                  <a:srgbClr val="FFFFFF"/>
                </a:solidFill>
              </a14:hiddenFill>
            </a:ext>
          </a:extLst>
        </p:spPr>
      </p:pic>
      <p:sp>
        <p:nvSpPr>
          <p:cNvPr id="2" name="Zaoblený obdélník 1"/>
          <p:cNvSpPr/>
          <p:nvPr/>
        </p:nvSpPr>
        <p:spPr>
          <a:xfrm>
            <a:off x="4934857" y="1921247"/>
            <a:ext cx="6096000" cy="1634490"/>
          </a:xfrm>
          <a:prstGeom prst="roundRect">
            <a:avLst/>
          </a:prstGeom>
        </p:spPr>
        <p:style>
          <a:lnRef idx="1">
            <a:schemeClr val="dk1"/>
          </a:lnRef>
          <a:fillRef idx="2">
            <a:schemeClr val="dk1"/>
          </a:fillRef>
          <a:effectRef idx="1">
            <a:schemeClr val="dk1"/>
          </a:effectRef>
          <a:fontRef idx="minor">
            <a:schemeClr val="dk1"/>
          </a:fontRef>
        </p:style>
        <p:txBody>
          <a:bodyPr>
            <a:spAutoFit/>
          </a:bodyPr>
          <a:lstStyle/>
          <a:p>
            <a:pPr>
              <a:spcBef>
                <a:spcPct val="50000"/>
              </a:spcBef>
            </a:pPr>
            <a:r>
              <a:rPr lang="cs-CZ" altLang="cs-CZ" sz="2000" i="1" dirty="0">
                <a:ea typeface="ヒラギノ角ゴ Pro W3" pitchFamily="-4" charset="-128"/>
              </a:rPr>
              <a:t>In </a:t>
            </a:r>
            <a:r>
              <a:rPr lang="cs-CZ" altLang="cs-CZ" sz="2000" i="1" dirty="0" err="1">
                <a:ea typeface="ヒラギノ角ゴ Pro W3" pitchFamily="-4" charset="-128"/>
              </a:rPr>
              <a:t>the</a:t>
            </a:r>
            <a:r>
              <a:rPr lang="cs-CZ" altLang="cs-CZ" sz="2000" i="1" dirty="0">
                <a:ea typeface="ヒラギノ角ゴ Pro W3" pitchFamily="-4" charset="-128"/>
              </a:rPr>
              <a:t> US 10 milion </a:t>
            </a:r>
            <a:r>
              <a:rPr lang="cs-CZ" altLang="cs-CZ" sz="2000" i="1" dirty="0" err="1">
                <a:ea typeface="ヒラギノ角ゴ Pro W3" pitchFamily="-4" charset="-128"/>
              </a:rPr>
              <a:t>roses</a:t>
            </a:r>
            <a:r>
              <a:rPr lang="cs-CZ" altLang="cs-CZ" sz="2000" i="1" dirty="0">
                <a:ea typeface="ヒラギノ角ゴ Pro W3" pitchFamily="-4" charset="-128"/>
              </a:rPr>
              <a:t> </a:t>
            </a:r>
            <a:r>
              <a:rPr lang="cs-CZ" altLang="cs-CZ" sz="2000" i="1" dirty="0" err="1">
                <a:ea typeface="ヒラギノ角ゴ Pro W3" pitchFamily="-4" charset="-128"/>
              </a:rPr>
              <a:t>can</a:t>
            </a:r>
            <a:r>
              <a:rPr lang="cs-CZ" altLang="cs-CZ" sz="2000" i="1" dirty="0">
                <a:ea typeface="ヒラギノ角ゴ Pro W3" pitchFamily="-4" charset="-128"/>
              </a:rPr>
              <a:t> </a:t>
            </a:r>
            <a:r>
              <a:rPr lang="cs-CZ" altLang="cs-CZ" sz="2000" i="1" dirty="0" err="1">
                <a:ea typeface="ヒラギノ角ゴ Pro W3" pitchFamily="-4" charset="-128"/>
              </a:rPr>
              <a:t>be</a:t>
            </a:r>
            <a:r>
              <a:rPr lang="cs-CZ" altLang="cs-CZ" sz="2000" i="1" dirty="0">
                <a:ea typeface="ヒラギノ角ゴ Pro W3" pitchFamily="-4" charset="-128"/>
              </a:rPr>
              <a:t> </a:t>
            </a:r>
            <a:r>
              <a:rPr lang="cs-CZ" altLang="cs-CZ" sz="2000" i="1" dirty="0" err="1">
                <a:ea typeface="ヒラギノ角ゴ Pro W3" pitchFamily="-4" charset="-128"/>
              </a:rPr>
              <a:t>produced</a:t>
            </a:r>
            <a:r>
              <a:rPr lang="cs-CZ" altLang="cs-CZ" sz="2000" i="1" dirty="0">
                <a:ea typeface="ヒラギノ角ゴ Pro W3" pitchFamily="-4" charset="-128"/>
              </a:rPr>
              <a:t> </a:t>
            </a:r>
            <a:r>
              <a:rPr lang="cs-CZ" altLang="cs-CZ" sz="2000" i="1" dirty="0" err="1">
                <a:ea typeface="ヒラギノ角ゴ Pro W3" pitchFamily="-4" charset="-128"/>
              </a:rPr>
              <a:t>with</a:t>
            </a:r>
            <a:r>
              <a:rPr lang="cs-CZ" altLang="cs-CZ" sz="2000" i="1" dirty="0">
                <a:ea typeface="ヒラギノ角ゴ Pro W3" pitchFamily="-4" charset="-128"/>
              </a:rPr>
              <a:t> </a:t>
            </a:r>
            <a:r>
              <a:rPr lang="cs-CZ" altLang="cs-CZ" sz="2000" i="1" dirty="0" err="1">
                <a:ea typeface="ヒラギノ角ゴ Pro W3" pitchFamily="-4" charset="-128"/>
              </a:rPr>
              <a:t>the</a:t>
            </a:r>
            <a:r>
              <a:rPr lang="cs-CZ" altLang="cs-CZ" sz="2000" i="1" dirty="0">
                <a:ea typeface="ヒラギノ角ゴ Pro W3" pitchFamily="-4" charset="-128"/>
              </a:rPr>
              <a:t> </a:t>
            </a:r>
            <a:r>
              <a:rPr lang="cs-CZ" altLang="cs-CZ" sz="2000" i="1" dirty="0" err="1">
                <a:ea typeface="ヒラギノ角ゴ Pro W3" pitchFamily="-4" charset="-128"/>
              </a:rPr>
              <a:t>same</a:t>
            </a:r>
            <a:r>
              <a:rPr lang="cs-CZ" altLang="cs-CZ" sz="2000" i="1" dirty="0">
                <a:ea typeface="ヒラギノ角ゴ Pro W3" pitchFamily="-4" charset="-128"/>
              </a:rPr>
              <a:t> </a:t>
            </a:r>
            <a:r>
              <a:rPr lang="cs-CZ" altLang="cs-CZ" sz="2000" i="1" dirty="0" err="1">
                <a:ea typeface="ヒラギノ角ゴ Pro W3" pitchFamily="-4" charset="-128"/>
              </a:rPr>
              <a:t>resources</a:t>
            </a:r>
            <a:r>
              <a:rPr lang="cs-CZ" altLang="cs-CZ" sz="2000" i="1" dirty="0">
                <a:ea typeface="ヒラギノ角ゴ Pro W3" pitchFamily="-4" charset="-128"/>
              </a:rPr>
              <a:t> as 100 000 </a:t>
            </a:r>
            <a:r>
              <a:rPr lang="cs-CZ" altLang="cs-CZ" sz="2000" i="1" dirty="0" err="1">
                <a:ea typeface="ヒラギノ角ゴ Pro W3" pitchFamily="-4" charset="-128"/>
              </a:rPr>
              <a:t>computers</a:t>
            </a:r>
            <a:r>
              <a:rPr lang="cs-CZ" altLang="cs-CZ" sz="2000" i="1" dirty="0">
                <a:ea typeface="ヒラギノ角ゴ Pro W3" pitchFamily="-4" charset="-128"/>
              </a:rPr>
              <a:t>.</a:t>
            </a:r>
          </a:p>
          <a:p>
            <a:pPr>
              <a:spcBef>
                <a:spcPct val="50000"/>
              </a:spcBef>
            </a:pPr>
            <a:r>
              <a:rPr lang="cs-CZ" altLang="cs-CZ" sz="2000" i="1" dirty="0">
                <a:ea typeface="ヒラギノ角ゴ Pro W3" pitchFamily="-4" charset="-128"/>
              </a:rPr>
              <a:t>In </a:t>
            </a:r>
            <a:r>
              <a:rPr lang="cs-CZ" altLang="cs-CZ" sz="2000" i="1" dirty="0" err="1">
                <a:ea typeface="ヒラギノ角ゴ Pro W3" pitchFamily="-4" charset="-128"/>
              </a:rPr>
              <a:t>Colombia</a:t>
            </a:r>
            <a:r>
              <a:rPr lang="cs-CZ" altLang="cs-CZ" sz="2000" i="1" dirty="0">
                <a:ea typeface="ヒラギノ角ゴ Pro W3" pitchFamily="-4" charset="-128"/>
              </a:rPr>
              <a:t> 10 milion </a:t>
            </a:r>
            <a:r>
              <a:rPr lang="cs-CZ" altLang="cs-CZ" sz="2000" i="1" dirty="0" err="1">
                <a:ea typeface="ヒラギノ角ゴ Pro W3" pitchFamily="-4" charset="-128"/>
              </a:rPr>
              <a:t>roses</a:t>
            </a:r>
            <a:r>
              <a:rPr lang="cs-CZ" altLang="cs-CZ" sz="2000" i="1" dirty="0">
                <a:ea typeface="ヒラギノ角ゴ Pro W3" pitchFamily="-4" charset="-128"/>
              </a:rPr>
              <a:t> </a:t>
            </a:r>
            <a:r>
              <a:rPr lang="cs-CZ" altLang="cs-CZ" sz="2000" i="1" dirty="0" err="1">
                <a:ea typeface="ヒラギノ角ゴ Pro W3" pitchFamily="-4" charset="-128"/>
              </a:rPr>
              <a:t>can</a:t>
            </a:r>
            <a:r>
              <a:rPr lang="cs-CZ" altLang="cs-CZ" sz="2000" i="1" dirty="0">
                <a:ea typeface="ヒラギノ角ゴ Pro W3" pitchFamily="-4" charset="-128"/>
              </a:rPr>
              <a:t> </a:t>
            </a:r>
            <a:r>
              <a:rPr lang="cs-CZ" altLang="cs-CZ" sz="2000" i="1" dirty="0" err="1">
                <a:ea typeface="ヒラギノ角ゴ Pro W3" pitchFamily="-4" charset="-128"/>
              </a:rPr>
              <a:t>be</a:t>
            </a:r>
            <a:r>
              <a:rPr lang="cs-CZ" altLang="cs-CZ" sz="2000" i="1" dirty="0">
                <a:ea typeface="ヒラギノ角ゴ Pro W3" pitchFamily="-4" charset="-128"/>
              </a:rPr>
              <a:t> </a:t>
            </a:r>
            <a:r>
              <a:rPr lang="cs-CZ" altLang="cs-CZ" sz="2000" i="1" dirty="0" err="1">
                <a:ea typeface="ヒラギノ角ゴ Pro W3" pitchFamily="-4" charset="-128"/>
              </a:rPr>
              <a:t>produced</a:t>
            </a:r>
            <a:r>
              <a:rPr lang="cs-CZ" altLang="cs-CZ" sz="2000" i="1" dirty="0">
                <a:ea typeface="ヒラギノ角ゴ Pro W3" pitchFamily="-4" charset="-128"/>
              </a:rPr>
              <a:t> </a:t>
            </a:r>
            <a:r>
              <a:rPr lang="cs-CZ" altLang="cs-CZ" sz="2000" i="1" dirty="0" err="1">
                <a:ea typeface="ヒラギノ角ゴ Pro W3" pitchFamily="-4" charset="-128"/>
              </a:rPr>
              <a:t>with</a:t>
            </a:r>
            <a:r>
              <a:rPr lang="cs-CZ" altLang="cs-CZ" sz="2000" i="1" dirty="0">
                <a:ea typeface="ヒラギノ角ゴ Pro W3" pitchFamily="-4" charset="-128"/>
              </a:rPr>
              <a:t> </a:t>
            </a:r>
            <a:r>
              <a:rPr lang="cs-CZ" altLang="cs-CZ" sz="2000" i="1" dirty="0" err="1">
                <a:ea typeface="ヒラギノ角ゴ Pro W3" pitchFamily="-4" charset="-128"/>
              </a:rPr>
              <a:t>the</a:t>
            </a:r>
            <a:r>
              <a:rPr lang="cs-CZ" altLang="cs-CZ" sz="2000" i="1" dirty="0">
                <a:ea typeface="ヒラギノ角ゴ Pro W3" pitchFamily="-4" charset="-128"/>
              </a:rPr>
              <a:t> </a:t>
            </a:r>
            <a:r>
              <a:rPr lang="cs-CZ" altLang="cs-CZ" sz="2000" i="1" dirty="0" err="1">
                <a:ea typeface="ヒラギノ角ゴ Pro W3" pitchFamily="-4" charset="-128"/>
              </a:rPr>
              <a:t>same</a:t>
            </a:r>
            <a:r>
              <a:rPr lang="cs-CZ" altLang="cs-CZ" sz="2000" i="1" dirty="0">
                <a:ea typeface="ヒラギノ角ゴ Pro W3" pitchFamily="-4" charset="-128"/>
              </a:rPr>
              <a:t> </a:t>
            </a:r>
            <a:r>
              <a:rPr lang="cs-CZ" altLang="cs-CZ" sz="2000" i="1" dirty="0" err="1">
                <a:ea typeface="ヒラギノ角ゴ Pro W3" pitchFamily="-4" charset="-128"/>
              </a:rPr>
              <a:t>resources</a:t>
            </a:r>
            <a:r>
              <a:rPr lang="cs-CZ" altLang="cs-CZ" sz="2000" i="1" dirty="0">
                <a:ea typeface="ヒラギノ角ゴ Pro W3" pitchFamily="-4" charset="-128"/>
              </a:rPr>
              <a:t> as 30 000 </a:t>
            </a:r>
            <a:r>
              <a:rPr lang="cs-CZ" altLang="cs-CZ" sz="2000" i="1" dirty="0" err="1">
                <a:ea typeface="ヒラギノ角ゴ Pro W3" pitchFamily="-4" charset="-128"/>
              </a:rPr>
              <a:t>computers</a:t>
            </a:r>
            <a:r>
              <a:rPr lang="cs-CZ" altLang="cs-CZ" sz="2000" i="1" dirty="0">
                <a:ea typeface="ヒラギノ角ゴ Pro W3" pitchFamily="-4" charset="-128"/>
              </a:rPr>
              <a:t>.</a:t>
            </a:r>
          </a:p>
        </p:txBody>
      </p:sp>
    </p:spTree>
    <p:extLst>
      <p:ext uri="{BB962C8B-B14F-4D97-AF65-F5344CB8AC3E}">
        <p14:creationId xmlns:p14="http://schemas.microsoft.com/office/powerpoint/2010/main" val="967483132"/>
      </p:ext>
    </p:extLst>
  </p:cSld>
  <p:clrMapOvr>
    <a:masterClrMapping/>
  </p:clrMapOvr>
  <p:transition spd="med">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cs-CZ" dirty="0">
                <a:ea typeface="ヒラギノ角ゴ Pro W3" pitchFamily="-84" charset="-128"/>
              </a:rPr>
              <a:t>A One-Factor Ricardian Model</a:t>
            </a:r>
          </a:p>
        </p:txBody>
      </p:sp>
      <p:sp>
        <p:nvSpPr>
          <p:cNvPr id="17411" name="Rectangle 3"/>
          <p:cNvSpPr>
            <a:spLocks noGrp="1" noChangeArrowheads="1"/>
          </p:cNvSpPr>
          <p:nvPr>
            <p:ph idx="1"/>
          </p:nvPr>
        </p:nvSpPr>
        <p:spPr>
          <a:xfrm>
            <a:off x="609600" y="1676400"/>
            <a:ext cx="10447867" cy="4267200"/>
          </a:xfrm>
        </p:spPr>
        <p:txBody>
          <a:bodyPr>
            <a:normAutofit fontScale="70000" lnSpcReduction="20000"/>
          </a:bodyPr>
          <a:lstStyle/>
          <a:p>
            <a:pPr marL="0" indent="0" eaLnBrk="1" hangingPunct="1">
              <a:lnSpc>
                <a:spcPct val="80000"/>
              </a:lnSpc>
              <a:spcBef>
                <a:spcPct val="40000"/>
              </a:spcBef>
              <a:buNone/>
            </a:pPr>
            <a:r>
              <a:rPr lang="cs-CZ" altLang="cs-CZ" sz="3100" dirty="0" err="1">
                <a:ea typeface="ヒラギノ角ゴ Pro W3" pitchFamily="-84" charset="-128"/>
              </a:rPr>
              <a:t>Assumptions</a:t>
            </a:r>
            <a:r>
              <a:rPr lang="cs-CZ" altLang="cs-CZ" sz="3100" dirty="0">
                <a:ea typeface="ヒラギノ角ゴ Pro W3" pitchFamily="-84" charset="-128"/>
              </a:rPr>
              <a:t>:</a:t>
            </a:r>
          </a:p>
          <a:p>
            <a:pPr marL="0" indent="0" eaLnBrk="1" hangingPunct="1">
              <a:lnSpc>
                <a:spcPct val="80000"/>
              </a:lnSpc>
              <a:spcBef>
                <a:spcPct val="40000"/>
              </a:spcBef>
              <a:buNone/>
            </a:pPr>
            <a:endParaRPr lang="cs-CZ" altLang="cs-CZ" sz="3100" dirty="0">
              <a:ea typeface="ヒラギノ角ゴ Pro W3" pitchFamily="-84" charset="-128"/>
            </a:endParaRPr>
          </a:p>
          <a:p>
            <a:pPr marL="533400" indent="-533400">
              <a:lnSpc>
                <a:spcPts val="2800"/>
              </a:lnSpc>
              <a:spcBef>
                <a:spcPct val="40000"/>
              </a:spcBef>
              <a:buFont typeface="Times" pitchFamily="-84" charset="0"/>
              <a:buAutoNum type="arabicPeriod"/>
            </a:pPr>
            <a:r>
              <a:rPr lang="en-US" altLang="cs-CZ" sz="3100" dirty="0">
                <a:ea typeface="ヒラギノ角ゴ Pro W3" pitchFamily="-84" charset="-128"/>
              </a:rPr>
              <a:t>Labor is the only factor of production.</a:t>
            </a:r>
          </a:p>
          <a:p>
            <a:pPr marL="533400" indent="-533400">
              <a:lnSpc>
                <a:spcPts val="2800"/>
              </a:lnSpc>
              <a:spcBef>
                <a:spcPct val="40000"/>
              </a:spcBef>
              <a:buFont typeface="Times" pitchFamily="-84" charset="0"/>
              <a:buAutoNum type="arabicPeriod"/>
            </a:pPr>
            <a:r>
              <a:rPr lang="en-US" altLang="cs-CZ" sz="3100" dirty="0">
                <a:ea typeface="ヒラギノ角ゴ Pro W3" pitchFamily="-84" charset="-128"/>
              </a:rPr>
              <a:t>Labor productivity varies across countries due to differences in </a:t>
            </a:r>
            <a:r>
              <a:rPr lang="cs-CZ" altLang="cs-CZ" sz="3100" dirty="0">
                <a:ea typeface="ヒラギノ角ゴ Pro W3" pitchFamily="-84" charset="-128"/>
              </a:rPr>
              <a:t>t</a:t>
            </a:r>
            <a:r>
              <a:rPr lang="en-US" altLang="cs-CZ" sz="3100" dirty="0" err="1">
                <a:ea typeface="ヒラギノ角ゴ Pro W3" pitchFamily="-84" charset="-128"/>
              </a:rPr>
              <a:t>echnology</a:t>
            </a:r>
            <a:r>
              <a:rPr lang="en-US" altLang="cs-CZ" sz="3100" dirty="0">
                <a:ea typeface="ヒラギノ角ゴ Pro W3" pitchFamily="-84" charset="-128"/>
              </a:rPr>
              <a:t>, but labor productivity in each country is constant.</a:t>
            </a:r>
          </a:p>
          <a:p>
            <a:pPr marL="533400" indent="-533400">
              <a:lnSpc>
                <a:spcPts val="2800"/>
              </a:lnSpc>
              <a:spcBef>
                <a:spcPct val="40000"/>
              </a:spcBef>
              <a:buFont typeface="Times" pitchFamily="-84" charset="0"/>
              <a:buAutoNum type="arabicPeriod"/>
            </a:pPr>
            <a:r>
              <a:rPr lang="en-US" altLang="cs-CZ" sz="3100" dirty="0">
                <a:ea typeface="ヒラギノ角ゴ Pro W3" pitchFamily="-84" charset="-128"/>
              </a:rPr>
              <a:t>The supply of labor in each country is constant.</a:t>
            </a:r>
            <a:endParaRPr lang="cs-CZ" altLang="cs-CZ" sz="3100" dirty="0">
              <a:ea typeface="ヒラギノ角ゴ Pro W3" pitchFamily="-84" charset="-128"/>
            </a:endParaRPr>
          </a:p>
          <a:p>
            <a:pPr marL="533400" indent="-533400">
              <a:lnSpc>
                <a:spcPts val="2800"/>
              </a:lnSpc>
              <a:spcBef>
                <a:spcPct val="40000"/>
              </a:spcBef>
              <a:buFont typeface="Times" pitchFamily="-84" charset="0"/>
              <a:buAutoNum type="arabicPeriod"/>
            </a:pPr>
            <a:r>
              <a:rPr lang="en-US" altLang="cs-CZ" sz="3100" dirty="0">
                <a:ea typeface="ヒラギノ角ゴ Pro W3" pitchFamily="-84" charset="-128"/>
              </a:rPr>
              <a:t>Two goods: wine and cheese.</a:t>
            </a:r>
            <a:endParaRPr lang="cs-CZ" altLang="cs-CZ" sz="3100" dirty="0">
              <a:ea typeface="ヒラギノ角ゴ Pro W3" pitchFamily="-84" charset="-128"/>
            </a:endParaRPr>
          </a:p>
          <a:p>
            <a:pPr marL="533400" indent="-533400">
              <a:lnSpc>
                <a:spcPts val="2800"/>
              </a:lnSpc>
              <a:spcBef>
                <a:spcPct val="40000"/>
              </a:spcBef>
              <a:buFont typeface="Times" pitchFamily="-84" charset="0"/>
              <a:buAutoNum type="arabicPeriod"/>
            </a:pPr>
            <a:r>
              <a:rPr lang="en-US" altLang="cs-CZ" sz="3100" dirty="0">
                <a:ea typeface="ヒラギノ角ゴ Pro W3" pitchFamily="-84" charset="-128"/>
              </a:rPr>
              <a:t>Competition allows workers to be paid a wage equal to the value of what they produce, and allows them to work in the industry that pays the highest wage.</a:t>
            </a:r>
            <a:endParaRPr lang="cs-CZ" altLang="cs-CZ" sz="3100" dirty="0">
              <a:ea typeface="ヒラギノ角ゴ Pro W3" pitchFamily="-84" charset="-128"/>
            </a:endParaRPr>
          </a:p>
          <a:p>
            <a:pPr marL="533400" indent="-533400">
              <a:lnSpc>
                <a:spcPts val="2800"/>
              </a:lnSpc>
              <a:spcBef>
                <a:spcPct val="40000"/>
              </a:spcBef>
              <a:buFont typeface="Times" pitchFamily="-84" charset="0"/>
              <a:buAutoNum type="arabicPeriod"/>
            </a:pPr>
            <a:r>
              <a:rPr lang="en-US" altLang="cs-CZ" sz="3100" dirty="0">
                <a:ea typeface="ヒラギノ角ゴ Pro W3" pitchFamily="-84" charset="-128"/>
              </a:rPr>
              <a:t>Two countries: home and foreign.</a:t>
            </a:r>
          </a:p>
          <a:p>
            <a:pPr marL="0" indent="0" eaLnBrk="1" hangingPunct="1">
              <a:lnSpc>
                <a:spcPct val="80000"/>
              </a:lnSpc>
              <a:spcBef>
                <a:spcPct val="40000"/>
              </a:spcBef>
              <a:buNone/>
            </a:pPr>
            <a:endParaRPr lang="cs-CZ" altLang="cs-CZ" dirty="0">
              <a:ea typeface="ヒラギノ角ゴ Pro W3" pitchFamily="-84" charset="-128"/>
            </a:endParaRPr>
          </a:p>
          <a:p>
            <a:pPr marL="533400" indent="-533400" eaLnBrk="1" hangingPunct="1">
              <a:lnSpc>
                <a:spcPct val="80000"/>
              </a:lnSpc>
              <a:spcBef>
                <a:spcPct val="40000"/>
              </a:spcBef>
              <a:buFont typeface="Times" pitchFamily="-84" charset="0"/>
              <a:buAutoNum type="arabicPeriod"/>
            </a:pPr>
            <a:endParaRPr lang="en-US" altLang="cs-CZ" dirty="0">
              <a:ea typeface="ヒラギノ角ゴ Pro W3" pitchFamily="-84" charset="-128"/>
            </a:endParaRPr>
          </a:p>
        </p:txBody>
      </p:sp>
    </p:spTree>
    <p:extLst>
      <p:ext uri="{BB962C8B-B14F-4D97-AF65-F5344CB8AC3E}">
        <p14:creationId xmlns:p14="http://schemas.microsoft.com/office/powerpoint/2010/main" val="58460498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2" dur="500"/>
                                        <p:tgtEl>
                                          <p:spTgt spid="174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strips(downRight)">
                                      <p:cBhvr>
                                        <p:cTn id="17" dur="500"/>
                                        <p:tgtEl>
                                          <p:spTgt spid="174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strips(downRight)">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Effect transition="in" filter="strips(downRight)">
                                      <p:cBhvr>
                                        <p:cTn id="27" dur="500"/>
                                        <p:tgtEl>
                                          <p:spTgt spid="174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7411">
                                            <p:txEl>
                                              <p:pRg st="6" end="6"/>
                                            </p:txEl>
                                          </p:spTgt>
                                        </p:tgtEl>
                                        <p:attrNameLst>
                                          <p:attrName>style.visibility</p:attrName>
                                        </p:attrNameLst>
                                      </p:cBhvr>
                                      <p:to>
                                        <p:strVal val="visible"/>
                                      </p:to>
                                    </p:set>
                                    <p:animEffect transition="in" filter="strips(downRight)">
                                      <p:cBhvr>
                                        <p:cTn id="32" dur="500"/>
                                        <p:tgtEl>
                                          <p:spTgt spid="174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Effect transition="in" filter="strips(downRight)">
                                      <p:cBhvr>
                                        <p:cTn id="37"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altLang="cs-CZ" dirty="0">
                <a:ea typeface="ヒラギノ角ゴ Pro W3" pitchFamily="-84" charset="-128"/>
              </a:rPr>
              <a:t>A One-Factor Ricardian Model</a:t>
            </a:r>
          </a:p>
        </p:txBody>
      </p:sp>
      <p:sp>
        <p:nvSpPr>
          <p:cNvPr id="18435" name="Rectangle 3"/>
          <p:cNvSpPr>
            <a:spLocks noGrp="1" noChangeArrowheads="1"/>
          </p:cNvSpPr>
          <p:nvPr>
            <p:ph idx="1"/>
          </p:nvPr>
        </p:nvSpPr>
        <p:spPr/>
        <p:txBody>
          <a:bodyPr/>
          <a:lstStyle/>
          <a:p>
            <a:pPr eaLnBrk="1" hangingPunct="1">
              <a:lnSpc>
                <a:spcPct val="90000"/>
              </a:lnSpc>
              <a:spcBef>
                <a:spcPct val="50000"/>
              </a:spcBef>
            </a:pPr>
            <a:endParaRPr lang="cs-CZ" altLang="cs-CZ" sz="2400" dirty="0">
              <a:ea typeface="ヒラギノ角ゴ Pro W3" pitchFamily="-84" charset="-128"/>
            </a:endParaRPr>
          </a:p>
          <a:p>
            <a:pPr eaLnBrk="1" hangingPunct="1">
              <a:lnSpc>
                <a:spcPct val="90000"/>
              </a:lnSpc>
              <a:spcBef>
                <a:spcPct val="50000"/>
              </a:spcBef>
            </a:pPr>
            <a:r>
              <a:rPr lang="en-US" altLang="cs-CZ" sz="2400" dirty="0">
                <a:ea typeface="ヒラギノ角ゴ Pro W3" pitchFamily="-84" charset="-128"/>
              </a:rPr>
              <a:t>A </a:t>
            </a:r>
            <a:r>
              <a:rPr lang="en-US" altLang="cs-CZ" sz="2400" b="1" dirty="0">
                <a:ea typeface="ヒラギノ角ゴ Pro W3" pitchFamily="-84" charset="-128"/>
              </a:rPr>
              <a:t>unit labor requirement</a:t>
            </a:r>
            <a:r>
              <a:rPr lang="en-US" altLang="cs-CZ" sz="2400" dirty="0">
                <a:ea typeface="ヒラギノ角ゴ Pro W3" pitchFamily="-84" charset="-128"/>
              </a:rPr>
              <a:t> indicates the constant number of hours of labor required to produce one unit of output.</a:t>
            </a:r>
            <a:endParaRPr lang="cs-CZ" altLang="cs-CZ" sz="2400" dirty="0">
              <a:ea typeface="ヒラギノ角ゴ Pro W3" pitchFamily="-84" charset="-128"/>
            </a:endParaRPr>
          </a:p>
          <a:p>
            <a:pPr marL="0" indent="0" eaLnBrk="1" hangingPunct="1">
              <a:lnSpc>
                <a:spcPct val="90000"/>
              </a:lnSpc>
              <a:spcBef>
                <a:spcPct val="50000"/>
              </a:spcBef>
              <a:buNone/>
            </a:pPr>
            <a:r>
              <a:rPr lang="en-US" altLang="cs-CZ" i="1" dirty="0" err="1">
                <a:ea typeface="ヒラギノ角ゴ Pro W3" pitchFamily="-84" charset="-128"/>
              </a:rPr>
              <a:t>a</a:t>
            </a:r>
            <a:r>
              <a:rPr lang="en-US" altLang="cs-CZ" i="1" baseline="-25000" dirty="0" err="1">
                <a:ea typeface="ヒラギノ角ゴ Pro W3" pitchFamily="-84" charset="-128"/>
              </a:rPr>
              <a:t>LC</a:t>
            </a:r>
            <a:r>
              <a:rPr lang="en-US" altLang="cs-CZ" dirty="0">
                <a:ea typeface="ヒラギノ角ゴ Pro W3" pitchFamily="-84" charset="-128"/>
              </a:rPr>
              <a:t> is the unit labor requirement for cheese in the home country</a:t>
            </a:r>
            <a:endParaRPr lang="cs-CZ" altLang="cs-CZ" dirty="0">
              <a:ea typeface="ヒラギノ角ゴ Pro W3" pitchFamily="-84" charset="-128"/>
            </a:endParaRPr>
          </a:p>
          <a:p>
            <a:pPr marL="0" indent="0" eaLnBrk="1" hangingPunct="1">
              <a:lnSpc>
                <a:spcPct val="90000"/>
              </a:lnSpc>
              <a:spcBef>
                <a:spcPct val="50000"/>
              </a:spcBef>
              <a:buNone/>
            </a:pPr>
            <a:r>
              <a:rPr lang="en-US" altLang="cs-CZ" i="1" dirty="0" err="1">
                <a:ea typeface="ヒラギノ角ゴ Pro W3" pitchFamily="-84" charset="-128"/>
              </a:rPr>
              <a:t>a</a:t>
            </a:r>
            <a:r>
              <a:rPr lang="en-US" altLang="cs-CZ" i="1" baseline="-25000" dirty="0" err="1">
                <a:ea typeface="ヒラギノ角ゴ Pro W3" pitchFamily="-84" charset="-128"/>
              </a:rPr>
              <a:t>LW</a:t>
            </a:r>
            <a:r>
              <a:rPr lang="en-US" altLang="cs-CZ" dirty="0">
                <a:ea typeface="ヒラギノ角ゴ Pro W3" pitchFamily="-84" charset="-128"/>
              </a:rPr>
              <a:t> is the unit labor requirement for wine in the home country. </a:t>
            </a:r>
            <a:endParaRPr lang="cs-CZ" altLang="cs-CZ" dirty="0">
              <a:ea typeface="ヒラギノ角ゴ Pro W3" pitchFamily="-84" charset="-128"/>
            </a:endParaRPr>
          </a:p>
          <a:p>
            <a:pPr marL="0" indent="0" eaLnBrk="1" hangingPunct="1">
              <a:lnSpc>
                <a:spcPct val="90000"/>
              </a:lnSpc>
              <a:spcBef>
                <a:spcPct val="50000"/>
              </a:spcBef>
              <a:buNone/>
            </a:pPr>
            <a:endParaRPr lang="en-US" altLang="cs-CZ" sz="2400" dirty="0">
              <a:ea typeface="ヒラギノ角ゴ Pro W3" pitchFamily="-84" charset="-128"/>
            </a:endParaRPr>
          </a:p>
        </p:txBody>
      </p:sp>
      <p:sp>
        <p:nvSpPr>
          <p:cNvPr id="2" name="TextovéPole 1"/>
          <p:cNvSpPr txBox="1"/>
          <p:nvPr/>
        </p:nvSpPr>
        <p:spPr>
          <a:xfrm>
            <a:off x="2002972" y="5210628"/>
            <a:ext cx="8251298" cy="830997"/>
          </a:xfrm>
          <a:prstGeom prst="rect">
            <a:avLst/>
          </a:prstGeom>
          <a:noFill/>
        </p:spPr>
        <p:txBody>
          <a:bodyPr wrap="none" rtlCol="0">
            <a:spAutoFit/>
          </a:bodyPr>
          <a:lstStyle/>
          <a:p>
            <a:r>
              <a:rPr lang="en-US" altLang="cs-CZ" i="1" dirty="0">
                <a:ea typeface="ヒラギノ角ゴ Pro W3" pitchFamily="-84" charset="-128"/>
              </a:rPr>
              <a:t>A high unit labor requirement means low labor productivity.</a:t>
            </a:r>
          </a:p>
          <a:p>
            <a:endParaRPr lang="cs-CZ" dirty="0"/>
          </a:p>
        </p:txBody>
      </p:sp>
      <p:pic>
        <p:nvPicPr>
          <p:cNvPr id="1026" name="Picture 2" descr="Výsledek obrázku pro lightbul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931" y="4762100"/>
            <a:ext cx="1366041" cy="127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83835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strips(downRight)">
                                      <p:cBhvr>
                                        <p:cTn id="7" dur="500"/>
                                        <p:tgtEl>
                                          <p:spTgt spid="184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2" dur="500"/>
                                        <p:tgtEl>
                                          <p:spTgt spid="184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animEffect transition="in" filter="strips(downRight)">
                                      <p:cBhvr>
                                        <p:cTn id="17"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altLang="cs-CZ" dirty="0">
                <a:ea typeface="ヒラギノ角ゴ Pro W3" pitchFamily="-84" charset="-128"/>
              </a:rPr>
              <a:t>A One-Factor Ricardian Model</a:t>
            </a:r>
          </a:p>
        </p:txBody>
      </p:sp>
      <p:sp>
        <p:nvSpPr>
          <p:cNvPr id="19459" name="Rectangle 3"/>
          <p:cNvSpPr>
            <a:spLocks noGrp="1" noChangeArrowheads="1"/>
          </p:cNvSpPr>
          <p:nvPr>
            <p:ph idx="1"/>
          </p:nvPr>
        </p:nvSpPr>
        <p:spPr/>
        <p:txBody>
          <a:bodyPr/>
          <a:lstStyle/>
          <a:p>
            <a:pPr eaLnBrk="1" hangingPunct="1"/>
            <a:endParaRPr lang="cs-CZ" altLang="cs-CZ" dirty="0">
              <a:ea typeface="ヒラギノ角ゴ Pro W3" pitchFamily="-84" charset="-128"/>
            </a:endParaRPr>
          </a:p>
          <a:p>
            <a:pPr eaLnBrk="1" hangingPunct="1"/>
            <a:r>
              <a:rPr lang="en-US" altLang="cs-CZ" sz="2400" b="1" dirty="0">
                <a:ea typeface="ヒラギノ角ゴ Pro W3" pitchFamily="-84" charset="-128"/>
              </a:rPr>
              <a:t>Labor supply </a:t>
            </a:r>
            <a:r>
              <a:rPr lang="en-US" altLang="cs-CZ" sz="2400" b="1" i="1" dirty="0">
                <a:ea typeface="ヒラギノ角ゴ Pro W3" pitchFamily="-84" charset="-128"/>
              </a:rPr>
              <a:t>L</a:t>
            </a:r>
            <a:r>
              <a:rPr lang="en-US" altLang="cs-CZ" sz="2400" b="1" dirty="0">
                <a:ea typeface="ヒラギノ角ゴ Pro W3" pitchFamily="-84" charset="-128"/>
              </a:rPr>
              <a:t> </a:t>
            </a:r>
            <a:r>
              <a:rPr lang="en-US" altLang="cs-CZ" sz="2400" dirty="0">
                <a:ea typeface="ヒラギノ角ゴ Pro W3" pitchFamily="-84" charset="-128"/>
              </a:rPr>
              <a:t>indicates the total number of hours worked in the home country (a constant number)</a:t>
            </a:r>
            <a:r>
              <a:rPr lang="en-US" altLang="cs-CZ" sz="2400" i="1" dirty="0">
                <a:ea typeface="ヒラギノ角ゴ Pro W3" pitchFamily="-84" charset="-128"/>
              </a:rPr>
              <a:t>.</a:t>
            </a:r>
            <a:r>
              <a:rPr lang="en-US" altLang="cs-CZ" sz="2400" dirty="0">
                <a:ea typeface="ヒラギノ角ゴ Pro W3" pitchFamily="-84" charset="-128"/>
              </a:rPr>
              <a:t> </a:t>
            </a:r>
            <a:endParaRPr lang="cs-CZ" altLang="cs-CZ" sz="2400" dirty="0">
              <a:ea typeface="ヒラギノ角ゴ Pro W3" pitchFamily="-84" charset="-128"/>
            </a:endParaRPr>
          </a:p>
          <a:p>
            <a:pPr eaLnBrk="1" hangingPunct="1"/>
            <a:endParaRPr lang="en-US" altLang="cs-CZ" dirty="0">
              <a:ea typeface="ヒラギノ角ゴ Pro W3" pitchFamily="-84" charset="-128"/>
            </a:endParaRPr>
          </a:p>
          <a:p>
            <a:pPr eaLnBrk="1" hangingPunct="1"/>
            <a:r>
              <a:rPr lang="en-US" altLang="cs-CZ" dirty="0">
                <a:ea typeface="ヒラギノ角ゴ Pro W3" pitchFamily="-84" charset="-128"/>
              </a:rPr>
              <a:t>Cheese production </a:t>
            </a:r>
            <a:r>
              <a:rPr lang="en-US" altLang="cs-CZ" i="1" dirty="0">
                <a:ea typeface="ヒラギノ角ゴ Pro W3" pitchFamily="-84" charset="-128"/>
              </a:rPr>
              <a:t>Q</a:t>
            </a:r>
            <a:r>
              <a:rPr lang="en-US" altLang="cs-CZ" i="1" baseline="-25000" dirty="0">
                <a:ea typeface="ヒラギノ角ゴ Pro W3" pitchFamily="-84" charset="-128"/>
              </a:rPr>
              <a:t>C</a:t>
            </a:r>
            <a:r>
              <a:rPr lang="en-US" altLang="cs-CZ" dirty="0">
                <a:ea typeface="ヒラギノ角ゴ Pro W3" pitchFamily="-84" charset="-128"/>
              </a:rPr>
              <a:t> indicates how many pounds of cheese are produced.</a:t>
            </a:r>
          </a:p>
          <a:p>
            <a:pPr eaLnBrk="1" hangingPunct="1"/>
            <a:r>
              <a:rPr lang="en-US" altLang="cs-CZ" dirty="0">
                <a:ea typeface="ヒラギノ角ゴ Pro W3" pitchFamily="-84" charset="-128"/>
              </a:rPr>
              <a:t>Wine production </a:t>
            </a:r>
            <a:r>
              <a:rPr lang="en-US" altLang="cs-CZ" i="1" dirty="0">
                <a:ea typeface="ヒラギノ角ゴ Pro W3" pitchFamily="-84" charset="-128"/>
              </a:rPr>
              <a:t>Q</a:t>
            </a:r>
            <a:r>
              <a:rPr lang="en-US" altLang="cs-CZ" i="1" baseline="-25000" dirty="0">
                <a:ea typeface="ヒラギノ角ゴ Pro W3" pitchFamily="-84" charset="-128"/>
              </a:rPr>
              <a:t>W</a:t>
            </a:r>
            <a:r>
              <a:rPr lang="en-US" altLang="cs-CZ" dirty="0">
                <a:ea typeface="ヒラギノ角ゴ Pro W3" pitchFamily="-84" charset="-128"/>
              </a:rPr>
              <a:t> indicates how many gallons of wine are produced.</a:t>
            </a:r>
          </a:p>
        </p:txBody>
      </p:sp>
    </p:spTree>
    <p:extLst>
      <p:ext uri="{BB962C8B-B14F-4D97-AF65-F5344CB8AC3E}">
        <p14:creationId xmlns:p14="http://schemas.microsoft.com/office/powerpoint/2010/main" val="32242308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strips(downRight)">
                                      <p:cBhvr>
                                        <p:cTn id="7" dur="500"/>
                                        <p:tgtEl>
                                          <p:spTgt spid="194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3" end="3"/>
                                            </p:txEl>
                                          </p:spTgt>
                                        </p:tgtEl>
                                        <p:attrNameLst>
                                          <p:attrName>style.visibility</p:attrName>
                                        </p:attrNameLst>
                                      </p:cBhvr>
                                      <p:to>
                                        <p:strVal val="visible"/>
                                      </p:to>
                                    </p:set>
                                    <p:animEffect transition="in" filter="strips(downRight)">
                                      <p:cBhvr>
                                        <p:cTn id="12" dur="500"/>
                                        <p:tgtEl>
                                          <p:spTgt spid="19459">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4" end="4"/>
                                            </p:txEl>
                                          </p:spTgt>
                                        </p:tgtEl>
                                        <p:attrNameLst>
                                          <p:attrName>style.visibility</p:attrName>
                                        </p:attrNameLst>
                                      </p:cBhvr>
                                      <p:to>
                                        <p:strVal val="visible"/>
                                      </p:to>
                                    </p:set>
                                    <p:animEffect transition="in" filter="strips(downRight)">
                                      <p:cBhvr>
                                        <p:cTn id="17" dur="500"/>
                                        <p:tgtEl>
                                          <p:spTgt spid="19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dirty="0">
                <a:ea typeface="ヒラギノ角ゴ Pro W3" pitchFamily="-84" charset="-128"/>
              </a:rPr>
              <a:t>Production Possibilities</a:t>
            </a:r>
            <a:endParaRPr lang="en-US" altLang="cs-CZ" sz="2800" dirty="0">
              <a:ea typeface="ヒラギノ角ゴ Pro W3" pitchFamily="-84" charset="-128"/>
            </a:endParaRPr>
          </a:p>
        </p:txBody>
      </p:sp>
      <p:sp>
        <p:nvSpPr>
          <p:cNvPr id="20483" name="Rectangle 3"/>
          <p:cNvSpPr>
            <a:spLocks noGrp="1" noChangeArrowheads="1"/>
          </p:cNvSpPr>
          <p:nvPr>
            <p:ph idx="1"/>
          </p:nvPr>
        </p:nvSpPr>
        <p:spPr>
          <a:xfrm>
            <a:off x="508000" y="1524000"/>
            <a:ext cx="11176000" cy="4343400"/>
          </a:xfrm>
        </p:spPr>
        <p:txBody>
          <a:bodyPr>
            <a:normAutofit fontScale="85000" lnSpcReduction="10000"/>
          </a:bodyPr>
          <a:lstStyle/>
          <a:p>
            <a:pPr eaLnBrk="1" hangingPunct="1">
              <a:spcBef>
                <a:spcPct val="50000"/>
              </a:spcBef>
            </a:pPr>
            <a:endParaRPr lang="cs-CZ" altLang="cs-CZ" dirty="0">
              <a:ea typeface="ヒラギノ角ゴ Pro W3" pitchFamily="-84" charset="-128"/>
            </a:endParaRPr>
          </a:p>
          <a:p>
            <a:pPr eaLnBrk="1" hangingPunct="1">
              <a:spcBef>
                <a:spcPct val="50000"/>
              </a:spcBef>
            </a:pPr>
            <a:r>
              <a:rPr lang="en-US" altLang="cs-CZ" dirty="0">
                <a:ea typeface="ヒラギノ角ゴ Pro W3" pitchFamily="-84" charset="-128"/>
              </a:rPr>
              <a:t>The </a:t>
            </a:r>
            <a:r>
              <a:rPr lang="en-US" altLang="cs-CZ" b="1" dirty="0">
                <a:ea typeface="ヒラギノ角ゴ Pro W3" pitchFamily="-84" charset="-128"/>
              </a:rPr>
              <a:t>production possibility frontier</a:t>
            </a:r>
            <a:r>
              <a:rPr lang="en-US" altLang="cs-CZ" dirty="0">
                <a:ea typeface="ヒラギノ角ゴ Pro W3" pitchFamily="-84" charset="-128"/>
              </a:rPr>
              <a:t> (PPF) of an economy shows the </a:t>
            </a:r>
            <a:r>
              <a:rPr lang="en-US" altLang="cs-CZ" i="1" dirty="0">
                <a:ea typeface="ヒラギノ角ゴ Pro W3" pitchFamily="-84" charset="-128"/>
              </a:rPr>
              <a:t>maximum</a:t>
            </a:r>
            <a:r>
              <a:rPr lang="en-US" altLang="cs-CZ" dirty="0">
                <a:ea typeface="ヒラギノ角ゴ Pro W3" pitchFamily="-84" charset="-128"/>
              </a:rPr>
              <a:t> amount of a goods that can be produced for a fixed amount of resources.</a:t>
            </a:r>
          </a:p>
          <a:p>
            <a:pPr eaLnBrk="1" hangingPunct="1">
              <a:spcBef>
                <a:spcPct val="50000"/>
              </a:spcBef>
            </a:pPr>
            <a:r>
              <a:rPr lang="en-US" altLang="cs-CZ" dirty="0">
                <a:ea typeface="ヒラギノ角ゴ Pro W3" pitchFamily="-84" charset="-128"/>
              </a:rPr>
              <a:t>The production possibility frontier of the home economy is:</a:t>
            </a:r>
          </a:p>
          <a:p>
            <a:pPr algn="ctr" eaLnBrk="1" hangingPunct="1">
              <a:spcBef>
                <a:spcPct val="100000"/>
              </a:spcBef>
              <a:buFontTx/>
              <a:buNone/>
            </a:pPr>
            <a:r>
              <a:rPr lang="en-US" altLang="cs-CZ" sz="2800" i="1" dirty="0" err="1">
                <a:ea typeface="ヒラギノ角ゴ Pro W3" pitchFamily="-84" charset="-128"/>
              </a:rPr>
              <a:t>a</a:t>
            </a:r>
            <a:r>
              <a:rPr lang="en-US" altLang="cs-CZ" sz="2800" i="1" baseline="-25000" dirty="0" err="1">
                <a:ea typeface="ヒラギノ角ゴ Pro W3" pitchFamily="-84" charset="-128"/>
              </a:rPr>
              <a:t>LC</a:t>
            </a:r>
            <a:r>
              <a:rPr lang="en-US" altLang="cs-CZ" sz="2800" i="1" dirty="0" err="1">
                <a:ea typeface="ヒラギノ角ゴ Pro W3" pitchFamily="-84" charset="-128"/>
              </a:rPr>
              <a:t>Q</a:t>
            </a:r>
            <a:r>
              <a:rPr lang="en-US" altLang="cs-CZ" sz="2800" i="1" baseline="-25000" dirty="0" err="1">
                <a:ea typeface="ヒラギノ角ゴ Pro W3" pitchFamily="-84" charset="-128"/>
              </a:rPr>
              <a:t>C</a:t>
            </a:r>
            <a:r>
              <a:rPr lang="en-US" altLang="cs-CZ" sz="2800" dirty="0">
                <a:ea typeface="ヒラギノ角ゴ Pro W3" pitchFamily="-84" charset="-128"/>
              </a:rPr>
              <a:t> + </a:t>
            </a:r>
            <a:r>
              <a:rPr lang="en-US" altLang="cs-CZ" sz="2800" i="1" dirty="0" err="1">
                <a:ea typeface="ヒラギノ角ゴ Pro W3" pitchFamily="-84" charset="-128"/>
              </a:rPr>
              <a:t>a</a:t>
            </a:r>
            <a:r>
              <a:rPr lang="en-US" altLang="cs-CZ" sz="2800" i="1" baseline="-25000" dirty="0" err="1">
                <a:ea typeface="ヒラギノ角ゴ Pro W3" pitchFamily="-84" charset="-128"/>
              </a:rPr>
              <a:t>LW</a:t>
            </a:r>
            <a:r>
              <a:rPr lang="en-US" altLang="cs-CZ" sz="2800" i="1" dirty="0" err="1">
                <a:ea typeface="ヒラギノ角ゴ Pro W3" pitchFamily="-84" charset="-128"/>
              </a:rPr>
              <a:t>Q</a:t>
            </a:r>
            <a:r>
              <a:rPr lang="en-US" altLang="cs-CZ" sz="2800" i="1" baseline="-25000" dirty="0" err="1">
                <a:ea typeface="ヒラギノ角ゴ Pro W3" pitchFamily="-84" charset="-128"/>
              </a:rPr>
              <a:t>W</a:t>
            </a:r>
            <a:r>
              <a:rPr lang="en-US" altLang="cs-CZ" sz="2800" i="1" dirty="0">
                <a:ea typeface="ヒラギノ角ゴ Pro W3" pitchFamily="-84" charset="-128"/>
              </a:rPr>
              <a:t> </a:t>
            </a:r>
            <a:r>
              <a:rPr lang="en-US" altLang="cs-CZ" i="1" dirty="0">
                <a:ea typeface="ヒラギノ角ゴ Pro W3" pitchFamily="-84" charset="-128"/>
              </a:rPr>
              <a:t>≤</a:t>
            </a:r>
            <a:r>
              <a:rPr lang="en-US" altLang="cs-CZ" sz="2800" i="1" dirty="0">
                <a:ea typeface="ヒラギノ角ゴ Pro W3" pitchFamily="-84" charset="-128"/>
              </a:rPr>
              <a:t>  L</a:t>
            </a:r>
            <a:r>
              <a:rPr lang="en-US" altLang="cs-CZ" sz="2800" dirty="0">
                <a:ea typeface="ヒラギノ角ゴ Pro W3" pitchFamily="-84" charset="-128"/>
              </a:rPr>
              <a:t>	</a:t>
            </a:r>
            <a:endParaRPr lang="cs-CZ" altLang="cs-CZ" sz="2800" dirty="0">
              <a:ea typeface="ヒラギノ角ゴ Pro W3" pitchFamily="-84" charset="-128"/>
            </a:endParaRPr>
          </a:p>
          <a:p>
            <a:pPr algn="ctr" eaLnBrk="1" hangingPunct="1">
              <a:spcBef>
                <a:spcPct val="100000"/>
              </a:spcBef>
              <a:buFontTx/>
              <a:buNone/>
            </a:pPr>
            <a:endParaRPr lang="cs-CZ" altLang="cs-CZ" sz="2800" dirty="0">
              <a:ea typeface="ヒラギノ角ゴ Pro W3" pitchFamily="-84" charset="-128"/>
            </a:endParaRPr>
          </a:p>
          <a:p>
            <a:pPr algn="ctr">
              <a:spcBef>
                <a:spcPct val="50000"/>
              </a:spcBef>
            </a:pPr>
            <a:r>
              <a:rPr lang="cs-CZ" altLang="cs-CZ" i="1" dirty="0">
                <a:ea typeface="ヒラギノ角ゴ Pro W3" pitchFamily="-84" charset="-128"/>
              </a:rPr>
              <a:t>    </a:t>
            </a:r>
            <a:r>
              <a:rPr lang="cs-CZ" altLang="cs-CZ" i="1" dirty="0" err="1">
                <a:ea typeface="ヒラギノ角ゴ Pro W3" pitchFamily="-84" charset="-128"/>
              </a:rPr>
              <a:t>What</a:t>
            </a:r>
            <a:r>
              <a:rPr lang="cs-CZ" altLang="cs-CZ" i="1" dirty="0">
                <a:ea typeface="ヒラギノ角ゴ Pro W3" pitchFamily="-84" charset="-128"/>
              </a:rPr>
              <a:t> </a:t>
            </a:r>
            <a:r>
              <a:rPr lang="cs-CZ" altLang="cs-CZ" i="1" dirty="0" err="1">
                <a:ea typeface="ヒラギノ角ゴ Pro W3" pitchFamily="-84" charset="-128"/>
              </a:rPr>
              <a:t>is</a:t>
            </a:r>
            <a:r>
              <a:rPr lang="cs-CZ" altLang="cs-CZ" i="1" dirty="0">
                <a:ea typeface="ヒラギノ角ゴ Pro W3" pitchFamily="-84" charset="-128"/>
              </a:rPr>
              <a:t> </a:t>
            </a:r>
            <a:r>
              <a:rPr lang="cs-CZ" altLang="cs-CZ" i="1" dirty="0" err="1">
                <a:ea typeface="ヒラギノ角ゴ Pro W3" pitchFamily="-84" charset="-128"/>
              </a:rPr>
              <a:t>the</a:t>
            </a:r>
            <a:r>
              <a:rPr lang="cs-CZ" altLang="cs-CZ" i="1" dirty="0">
                <a:ea typeface="ヒラギノ角ゴ Pro W3" pitchFamily="-84" charset="-128"/>
              </a:rPr>
              <a:t> maximum </a:t>
            </a:r>
            <a:r>
              <a:rPr lang="cs-CZ" altLang="cs-CZ" i="1" dirty="0" err="1">
                <a:ea typeface="ヒラギノ角ゴ Pro W3" pitchFamily="-84" charset="-128"/>
              </a:rPr>
              <a:t>home</a:t>
            </a:r>
            <a:r>
              <a:rPr lang="cs-CZ" altLang="cs-CZ" i="1" dirty="0">
                <a:ea typeface="ヒラギノ角ゴ Pro W3" pitchFamily="-84" charset="-128"/>
              </a:rPr>
              <a:t> cheese </a:t>
            </a:r>
            <a:r>
              <a:rPr lang="cs-CZ" altLang="cs-CZ" i="1" dirty="0" err="1">
                <a:ea typeface="ヒラギノ角ゴ Pro W3" pitchFamily="-84" charset="-128"/>
              </a:rPr>
              <a:t>production</a:t>
            </a:r>
            <a:r>
              <a:rPr lang="cs-CZ" altLang="cs-CZ" i="1" dirty="0">
                <a:ea typeface="ヒラギノ角ゴ Pro W3" pitchFamily="-84" charset="-128"/>
              </a:rPr>
              <a:t>?</a:t>
            </a:r>
          </a:p>
          <a:p>
            <a:pPr algn="ctr">
              <a:spcBef>
                <a:spcPct val="50000"/>
              </a:spcBef>
            </a:pPr>
            <a:r>
              <a:rPr lang="cs-CZ" altLang="cs-CZ" i="1" dirty="0" err="1">
                <a:ea typeface="ヒラギノ角ゴ Pro W3" pitchFamily="-84" charset="-128"/>
              </a:rPr>
              <a:t>What</a:t>
            </a:r>
            <a:r>
              <a:rPr lang="cs-CZ" altLang="cs-CZ" i="1" dirty="0">
                <a:ea typeface="ヒラギノ角ゴ Pro W3" pitchFamily="-84" charset="-128"/>
              </a:rPr>
              <a:t> </a:t>
            </a:r>
            <a:r>
              <a:rPr lang="cs-CZ" altLang="cs-CZ" i="1" dirty="0" err="1">
                <a:ea typeface="ヒラギノ角ゴ Pro W3" pitchFamily="-84" charset="-128"/>
              </a:rPr>
              <a:t>is</a:t>
            </a:r>
            <a:r>
              <a:rPr lang="cs-CZ" altLang="cs-CZ" i="1" dirty="0">
                <a:ea typeface="ヒラギノ角ゴ Pro W3" pitchFamily="-84" charset="-128"/>
              </a:rPr>
              <a:t> </a:t>
            </a:r>
            <a:r>
              <a:rPr lang="cs-CZ" altLang="cs-CZ" i="1" dirty="0" err="1">
                <a:ea typeface="ヒラギノ角ゴ Pro W3" pitchFamily="-84" charset="-128"/>
              </a:rPr>
              <a:t>the</a:t>
            </a:r>
            <a:r>
              <a:rPr lang="cs-CZ" altLang="cs-CZ" i="1" dirty="0">
                <a:ea typeface="ヒラギノ角ゴ Pro W3" pitchFamily="-84" charset="-128"/>
              </a:rPr>
              <a:t> maximum </a:t>
            </a:r>
            <a:r>
              <a:rPr lang="cs-CZ" altLang="cs-CZ" i="1" dirty="0" err="1">
                <a:ea typeface="ヒラギノ角ゴ Pro W3" pitchFamily="-84" charset="-128"/>
              </a:rPr>
              <a:t>home</a:t>
            </a:r>
            <a:r>
              <a:rPr lang="cs-CZ" altLang="cs-CZ" i="1" dirty="0">
                <a:ea typeface="ヒラギノ角ゴ Pro W3" pitchFamily="-84" charset="-128"/>
              </a:rPr>
              <a:t> </a:t>
            </a:r>
            <a:r>
              <a:rPr lang="cs-CZ" altLang="cs-CZ" i="1" dirty="0" err="1">
                <a:ea typeface="ヒラギノ角ゴ Pro W3" pitchFamily="-84" charset="-128"/>
              </a:rPr>
              <a:t>wine</a:t>
            </a:r>
            <a:r>
              <a:rPr lang="cs-CZ" altLang="cs-CZ" i="1" dirty="0">
                <a:ea typeface="ヒラギノ角ゴ Pro W3" pitchFamily="-84" charset="-128"/>
              </a:rPr>
              <a:t> </a:t>
            </a:r>
            <a:r>
              <a:rPr lang="cs-CZ" altLang="cs-CZ" i="1" dirty="0" err="1">
                <a:ea typeface="ヒラギノ角ゴ Pro W3" pitchFamily="-84" charset="-128"/>
              </a:rPr>
              <a:t>production</a:t>
            </a:r>
            <a:r>
              <a:rPr lang="cs-CZ" altLang="cs-CZ" i="1" dirty="0">
                <a:ea typeface="ヒラギノ角ゴ Pro W3" pitchFamily="-84" charset="-128"/>
              </a:rPr>
              <a:t>?</a:t>
            </a:r>
            <a:endParaRPr lang="en-US" altLang="cs-CZ" i="1" dirty="0">
              <a:ea typeface="ヒラギノ角ゴ Pro W3" pitchFamily="-84" charset="-128"/>
            </a:endParaRPr>
          </a:p>
          <a:p>
            <a:pPr eaLnBrk="1" hangingPunct="1">
              <a:spcBef>
                <a:spcPct val="100000"/>
              </a:spcBef>
              <a:buFontTx/>
              <a:buNone/>
            </a:pPr>
            <a:endParaRPr lang="en-US" altLang="cs-CZ" sz="2800" dirty="0">
              <a:ea typeface="ヒラギノ角ゴ Pro W3" pitchFamily="-84" charset="-128"/>
            </a:endParaRPr>
          </a:p>
        </p:txBody>
      </p:sp>
      <p:pic>
        <p:nvPicPr>
          <p:cNvPr id="2052" name="Picture 4" descr="Výsledek obrázku pro question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04" y="4426404"/>
            <a:ext cx="2476896" cy="139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0795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strips(downRight)">
                                      <p:cBhvr>
                                        <p:cTn id="7" dur="500"/>
                                        <p:tgtEl>
                                          <p:spTgt spid="2048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2" dur="500"/>
                                        <p:tgtEl>
                                          <p:spTgt spid="2048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3" end="3"/>
                                            </p:txEl>
                                          </p:spTgt>
                                        </p:tgtEl>
                                        <p:attrNameLst>
                                          <p:attrName>style.visibility</p:attrName>
                                        </p:attrNameLst>
                                      </p:cBhvr>
                                      <p:to>
                                        <p:strVal val="visible"/>
                                      </p:to>
                                    </p:set>
                                    <p:animEffect transition="in" filter="strips(downRight)">
                                      <p:cBhvr>
                                        <p:cTn id="17" dur="500"/>
                                        <p:tgtEl>
                                          <p:spTgt spid="2048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0483">
                                            <p:txEl>
                                              <p:pRg st="5" end="5"/>
                                            </p:txEl>
                                          </p:spTgt>
                                        </p:tgtEl>
                                        <p:attrNameLst>
                                          <p:attrName>style.visibility</p:attrName>
                                        </p:attrNameLst>
                                      </p:cBhvr>
                                      <p:to>
                                        <p:strVal val="visible"/>
                                      </p:to>
                                    </p:set>
                                    <p:animEffect transition="in" filter="strips(downRight)">
                                      <p:cBhvr>
                                        <p:cTn id="22" dur="500"/>
                                        <p:tgtEl>
                                          <p:spTgt spid="2048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0483">
                                            <p:txEl>
                                              <p:pRg st="6" end="6"/>
                                            </p:txEl>
                                          </p:spTgt>
                                        </p:tgtEl>
                                        <p:attrNameLst>
                                          <p:attrName>style.visibility</p:attrName>
                                        </p:attrNameLst>
                                      </p:cBhvr>
                                      <p:to>
                                        <p:strVal val="visible"/>
                                      </p:to>
                                    </p:set>
                                    <p:animEffect transition="in" filter="strips(downRight)">
                                      <p:cBhvr>
                                        <p:cTn id="27" dur="5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a:ea typeface="ヒラギノ角ゴ Pro W3" pitchFamily="-84" charset="-128"/>
              </a:rPr>
              <a:t>Production Possibilities</a:t>
            </a:r>
            <a:r>
              <a:rPr lang="cs-CZ" altLang="cs-CZ" dirty="0">
                <a:ea typeface="ヒラギノ角ゴ Pro W3" pitchFamily="-84" charset="-128"/>
              </a:rPr>
              <a:t> - </a:t>
            </a:r>
            <a:r>
              <a:rPr lang="cs-CZ" altLang="cs-CZ" dirty="0" err="1">
                <a:ea typeface="ヒラギノ角ゴ Pro W3" pitchFamily="-84" charset="-128"/>
              </a:rPr>
              <a:t>Example</a:t>
            </a:r>
            <a:endParaRPr lang="cs-CZ" dirty="0"/>
          </a:p>
        </p:txBody>
      </p:sp>
      <p:sp>
        <p:nvSpPr>
          <p:cNvPr id="3" name="Zástupný symbol pro obsah 2"/>
          <p:cNvSpPr>
            <a:spLocks noGrp="1"/>
          </p:cNvSpPr>
          <p:nvPr>
            <p:ph idx="1"/>
          </p:nvPr>
        </p:nvSpPr>
        <p:spPr/>
        <p:txBody>
          <a:bodyPr/>
          <a:lstStyle/>
          <a:p>
            <a:r>
              <a:rPr lang="cs-CZ" sz="2400" i="1" dirty="0" err="1"/>
              <a:t>Suppose</a:t>
            </a:r>
            <a:r>
              <a:rPr lang="cs-CZ" sz="2400" i="1" dirty="0"/>
              <a:t> </a:t>
            </a:r>
            <a:r>
              <a:rPr lang="cs-CZ" sz="2400" i="1" dirty="0" err="1"/>
              <a:t>that</a:t>
            </a:r>
            <a:r>
              <a:rPr lang="cs-CZ" sz="2400" i="1" dirty="0"/>
              <a:t> </a:t>
            </a:r>
            <a:r>
              <a:rPr lang="cs-CZ" sz="2400" i="1" dirty="0" err="1"/>
              <a:t>the</a:t>
            </a:r>
            <a:r>
              <a:rPr lang="cs-CZ" sz="2400" i="1" dirty="0"/>
              <a:t> </a:t>
            </a:r>
            <a:r>
              <a:rPr lang="cs-CZ" sz="2400" i="1" dirty="0" err="1"/>
              <a:t>economy´s</a:t>
            </a:r>
            <a:r>
              <a:rPr lang="cs-CZ" sz="2400" i="1" dirty="0"/>
              <a:t> </a:t>
            </a:r>
            <a:r>
              <a:rPr lang="cs-CZ" sz="2400" i="1" dirty="0" err="1"/>
              <a:t>labor</a:t>
            </a:r>
            <a:r>
              <a:rPr lang="cs-CZ" sz="2400" i="1" dirty="0"/>
              <a:t> </a:t>
            </a:r>
            <a:r>
              <a:rPr lang="cs-CZ" sz="2400" i="1" dirty="0" err="1"/>
              <a:t>supply</a:t>
            </a:r>
            <a:r>
              <a:rPr lang="cs-CZ" sz="2400" i="1" dirty="0"/>
              <a:t> </a:t>
            </a:r>
            <a:r>
              <a:rPr lang="cs-CZ" sz="2400" i="1" dirty="0" err="1"/>
              <a:t>is</a:t>
            </a:r>
            <a:r>
              <a:rPr lang="cs-CZ" sz="2400" i="1" dirty="0"/>
              <a:t> 1000 </a:t>
            </a:r>
            <a:r>
              <a:rPr lang="cs-CZ" sz="2400" i="1" dirty="0" err="1"/>
              <a:t>hours</a:t>
            </a:r>
            <a:r>
              <a:rPr lang="cs-CZ" sz="2400" i="1" dirty="0"/>
              <a:t>. </a:t>
            </a:r>
          </a:p>
          <a:p>
            <a:r>
              <a:rPr lang="cs-CZ" sz="2400" i="1" dirty="0"/>
              <a:t>1 </a:t>
            </a:r>
            <a:r>
              <a:rPr lang="cs-CZ" sz="2400" i="1" dirty="0" err="1"/>
              <a:t>hour</a:t>
            </a:r>
            <a:r>
              <a:rPr lang="cs-CZ" sz="2400" i="1" dirty="0"/>
              <a:t> </a:t>
            </a:r>
            <a:r>
              <a:rPr lang="cs-CZ" sz="2400" i="1" dirty="0" err="1"/>
              <a:t>of</a:t>
            </a:r>
            <a:r>
              <a:rPr lang="cs-CZ" sz="2400" i="1" dirty="0"/>
              <a:t> </a:t>
            </a:r>
            <a:r>
              <a:rPr lang="cs-CZ" sz="2400" i="1" dirty="0" err="1"/>
              <a:t>labor</a:t>
            </a:r>
            <a:r>
              <a:rPr lang="cs-CZ" sz="2400" i="1" dirty="0"/>
              <a:t> </a:t>
            </a:r>
            <a:r>
              <a:rPr lang="cs-CZ" sz="2400" i="1" dirty="0" err="1"/>
              <a:t>produces</a:t>
            </a:r>
            <a:r>
              <a:rPr lang="cs-CZ" sz="2400" i="1" dirty="0"/>
              <a:t> </a:t>
            </a:r>
            <a:r>
              <a:rPr lang="cs-CZ" sz="2400" i="1" dirty="0" err="1"/>
              <a:t>one</a:t>
            </a:r>
            <a:r>
              <a:rPr lang="cs-CZ" sz="2400" i="1" dirty="0"/>
              <a:t> </a:t>
            </a:r>
            <a:r>
              <a:rPr lang="cs-CZ" sz="2400" i="1" dirty="0" err="1"/>
              <a:t>pound</a:t>
            </a:r>
            <a:r>
              <a:rPr lang="cs-CZ" sz="2400" i="1" dirty="0"/>
              <a:t> </a:t>
            </a:r>
            <a:r>
              <a:rPr lang="cs-CZ" sz="2400" i="1" dirty="0" err="1"/>
              <a:t>of</a:t>
            </a:r>
            <a:r>
              <a:rPr lang="cs-CZ" sz="2400" i="1" dirty="0"/>
              <a:t> cheese. </a:t>
            </a:r>
          </a:p>
          <a:p>
            <a:r>
              <a:rPr lang="cs-CZ" sz="2400" i="1" dirty="0"/>
              <a:t>2 </a:t>
            </a:r>
            <a:r>
              <a:rPr lang="cs-CZ" sz="2400" i="1" dirty="0" err="1"/>
              <a:t>hours</a:t>
            </a:r>
            <a:r>
              <a:rPr lang="cs-CZ" sz="2400" i="1" dirty="0"/>
              <a:t> </a:t>
            </a:r>
            <a:r>
              <a:rPr lang="cs-CZ" sz="2400" i="1" dirty="0" err="1"/>
              <a:t>of</a:t>
            </a:r>
            <a:r>
              <a:rPr lang="cs-CZ" sz="2400" i="1" dirty="0"/>
              <a:t> </a:t>
            </a:r>
            <a:r>
              <a:rPr lang="cs-CZ" sz="2400" i="1" dirty="0" err="1"/>
              <a:t>labor</a:t>
            </a:r>
            <a:r>
              <a:rPr lang="cs-CZ" sz="2400" i="1" dirty="0"/>
              <a:t> </a:t>
            </a:r>
            <a:r>
              <a:rPr lang="cs-CZ" sz="2400" i="1" dirty="0" err="1"/>
              <a:t>produce</a:t>
            </a:r>
            <a:r>
              <a:rPr lang="cs-CZ" sz="2400" i="1" dirty="0"/>
              <a:t> </a:t>
            </a:r>
            <a:r>
              <a:rPr lang="cs-CZ" sz="2400" i="1" dirty="0" err="1"/>
              <a:t>one</a:t>
            </a:r>
            <a:r>
              <a:rPr lang="cs-CZ" sz="2400" i="1" dirty="0"/>
              <a:t> </a:t>
            </a:r>
            <a:r>
              <a:rPr lang="cs-CZ" sz="2400" i="1" dirty="0" err="1"/>
              <a:t>gallon</a:t>
            </a:r>
            <a:r>
              <a:rPr lang="cs-CZ" sz="2400" i="1" dirty="0"/>
              <a:t> </a:t>
            </a:r>
            <a:r>
              <a:rPr lang="cs-CZ" sz="2400" i="1" dirty="0" err="1"/>
              <a:t>of</a:t>
            </a:r>
            <a:r>
              <a:rPr lang="cs-CZ" sz="2400" i="1" dirty="0"/>
              <a:t> </a:t>
            </a:r>
            <a:r>
              <a:rPr lang="cs-CZ" sz="2400" i="1" dirty="0" err="1"/>
              <a:t>wine</a:t>
            </a:r>
            <a:r>
              <a:rPr lang="cs-CZ" sz="2400" i="1" dirty="0"/>
              <a:t>.</a:t>
            </a:r>
          </a:p>
          <a:p>
            <a:endParaRPr lang="cs-CZ" dirty="0"/>
          </a:p>
          <a:p>
            <a:endParaRPr lang="cs-CZ" dirty="0"/>
          </a:p>
          <a:p>
            <a:endParaRPr lang="cs-CZ" dirty="0"/>
          </a:p>
          <a:p>
            <a:r>
              <a:rPr lang="cs-CZ" dirty="0"/>
              <a:t>			1. </a:t>
            </a:r>
            <a:r>
              <a:rPr lang="cs-CZ" dirty="0" err="1"/>
              <a:t>What</a:t>
            </a:r>
            <a:r>
              <a:rPr lang="cs-CZ" dirty="0"/>
              <a:t> </a:t>
            </a:r>
            <a:r>
              <a:rPr lang="cs-CZ" dirty="0" err="1"/>
              <a:t>is</a:t>
            </a:r>
            <a:r>
              <a:rPr lang="cs-CZ" dirty="0"/>
              <a:t> </a:t>
            </a:r>
            <a:r>
              <a:rPr lang="cs-CZ" dirty="0" err="1"/>
              <a:t>the</a:t>
            </a:r>
            <a:r>
              <a:rPr lang="cs-CZ" dirty="0"/>
              <a:t> PPF </a:t>
            </a:r>
            <a:r>
              <a:rPr lang="cs-CZ" dirty="0" err="1"/>
              <a:t>equation</a:t>
            </a:r>
            <a:r>
              <a:rPr lang="cs-CZ" dirty="0"/>
              <a:t>?</a:t>
            </a:r>
          </a:p>
          <a:p>
            <a:r>
              <a:rPr lang="cs-CZ" dirty="0"/>
              <a:t>			2. </a:t>
            </a:r>
            <a:r>
              <a:rPr lang="cs-CZ" dirty="0" err="1"/>
              <a:t>What</a:t>
            </a:r>
            <a:r>
              <a:rPr lang="cs-CZ" dirty="0"/>
              <a:t> </a:t>
            </a:r>
            <a:r>
              <a:rPr lang="cs-CZ" dirty="0" err="1"/>
              <a:t>is</a:t>
            </a:r>
            <a:r>
              <a:rPr lang="cs-CZ" dirty="0"/>
              <a:t> maximum cheese </a:t>
            </a:r>
            <a:r>
              <a:rPr lang="cs-CZ" dirty="0" err="1"/>
              <a:t>production</a:t>
            </a:r>
            <a:r>
              <a:rPr lang="cs-CZ" dirty="0"/>
              <a:t>?</a:t>
            </a:r>
          </a:p>
          <a:p>
            <a:r>
              <a:rPr lang="cs-CZ" dirty="0"/>
              <a:t>			3. </a:t>
            </a:r>
            <a:r>
              <a:rPr lang="cs-CZ" dirty="0" err="1"/>
              <a:t>What</a:t>
            </a:r>
            <a:r>
              <a:rPr lang="cs-CZ" dirty="0"/>
              <a:t> </a:t>
            </a:r>
            <a:r>
              <a:rPr lang="cs-CZ" dirty="0" err="1"/>
              <a:t>is</a:t>
            </a:r>
            <a:r>
              <a:rPr lang="cs-CZ" dirty="0"/>
              <a:t> maximum </a:t>
            </a:r>
            <a:r>
              <a:rPr lang="cs-CZ" dirty="0" err="1"/>
              <a:t>wine</a:t>
            </a:r>
            <a:r>
              <a:rPr lang="cs-CZ" dirty="0"/>
              <a:t> </a:t>
            </a:r>
            <a:r>
              <a:rPr lang="cs-CZ" dirty="0" err="1"/>
              <a:t>production</a:t>
            </a:r>
            <a:r>
              <a:rPr lang="cs-CZ" dirty="0"/>
              <a:t>?</a:t>
            </a:r>
          </a:p>
        </p:txBody>
      </p:sp>
      <p:pic>
        <p:nvPicPr>
          <p:cNvPr id="4" name="Picture 4" descr="Výsledek obrázku pro question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804" y="4150180"/>
            <a:ext cx="2476896" cy="139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053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altLang="cs-CZ" dirty="0">
                <a:ea typeface="ヒラギノ角ゴ Pro W3" pitchFamily="-84" charset="-128"/>
              </a:rPr>
              <a:t>Home</a:t>
            </a:r>
            <a:r>
              <a:rPr lang="ja-JP" altLang="en-US" dirty="0">
                <a:ea typeface="ヒラギノ角ゴ Pro W3" pitchFamily="-84" charset="-128"/>
              </a:rPr>
              <a:t>’</a:t>
            </a:r>
            <a:r>
              <a:rPr lang="en-US" altLang="ja-JP" dirty="0">
                <a:ea typeface="ヒラギノ角ゴ Pro W3" pitchFamily="-84" charset="-128"/>
              </a:rPr>
              <a:t>s Production Possibility Frontier </a:t>
            </a:r>
            <a:endParaRPr lang="en-US" altLang="cs-CZ" dirty="0">
              <a:ea typeface="ヒラギノ角ゴ Pro W3" pitchFamily="-84" charset="-128"/>
            </a:endParaRPr>
          </a:p>
        </p:txBody>
      </p:sp>
      <p:pic>
        <p:nvPicPr>
          <p:cNvPr id="22531" name="Picture 4" descr="fig03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40000" y="1628800"/>
            <a:ext cx="7325784"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9403211"/>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a:t>History</a:t>
            </a:r>
            <a:endParaRPr lang="cs-CZ" dirty="0"/>
          </a:p>
        </p:txBody>
      </p:sp>
      <p:sp>
        <p:nvSpPr>
          <p:cNvPr id="32771" name="Zástupný symbol pro obsah 2"/>
          <p:cNvSpPr>
            <a:spLocks noGrp="1"/>
          </p:cNvSpPr>
          <p:nvPr>
            <p:ph idx="1"/>
          </p:nvPr>
        </p:nvSpPr>
        <p:spPr/>
        <p:txBody>
          <a:bodyPr/>
          <a:lstStyle/>
          <a:p>
            <a:pPr marL="457200" indent="-457200" eaLnBrk="1" hangingPunct="1">
              <a:buFont typeface="Arial" panose="020B0604020202020204" pitchFamily="34" charset="0"/>
              <a:buChar char="•"/>
            </a:pPr>
            <a:r>
              <a:rPr lang="cs-CZ" altLang="cs-CZ"/>
              <a:t>Merkantilism </a:t>
            </a:r>
          </a:p>
          <a:p>
            <a:pPr marL="457200" indent="-457200" eaLnBrk="1" hangingPunct="1">
              <a:buFont typeface="Arial" panose="020B0604020202020204" pitchFamily="34" charset="0"/>
              <a:buChar char="•"/>
            </a:pPr>
            <a:endParaRPr lang="cs-CZ" altLang="cs-CZ"/>
          </a:p>
          <a:p>
            <a:pPr marL="457200" indent="-457200" eaLnBrk="1" hangingPunct="1">
              <a:buFont typeface="Arial" panose="020B0604020202020204" pitchFamily="34" charset="0"/>
              <a:buChar char="•"/>
            </a:pPr>
            <a:r>
              <a:rPr lang="cs-CZ" altLang="cs-CZ"/>
              <a:t>18th/19th century – classic theory (Smith, Ricardo, Mill)</a:t>
            </a:r>
          </a:p>
          <a:p>
            <a:pPr marL="457200" indent="-457200" eaLnBrk="1" hangingPunct="1">
              <a:buFont typeface="Arial" panose="020B0604020202020204" pitchFamily="34" charset="0"/>
              <a:buChar char="•"/>
            </a:pPr>
            <a:endParaRPr lang="cs-CZ" altLang="cs-CZ"/>
          </a:p>
          <a:p>
            <a:pPr marL="457200" indent="-457200" eaLnBrk="1" hangingPunct="1">
              <a:buFont typeface="Arial" panose="020B0604020202020204" pitchFamily="34" charset="0"/>
              <a:buChar char="•"/>
            </a:pPr>
            <a:r>
              <a:rPr lang="cs-CZ" altLang="cs-CZ"/>
              <a:t>20th century –  dynamic theory of comparative advantage (Heckscher, Ohlin, Samuelson and many more)</a:t>
            </a:r>
          </a:p>
          <a:p>
            <a:pPr marL="457200" indent="-457200" eaLnBrk="1" hangingPunct="1">
              <a:buFont typeface="Arial" panose="020B0604020202020204" pitchFamily="34" charset="0"/>
              <a:buChar char="•"/>
            </a:pPr>
            <a:endParaRPr lang="cs-CZ" altLang="cs-CZ"/>
          </a:p>
          <a:p>
            <a:pPr marL="457200" indent="-457200" eaLnBrk="1" hangingPunct="1">
              <a:buFont typeface="Arial" panose="020B0604020202020204" pitchFamily="34" charset="0"/>
              <a:buChar char="•"/>
            </a:pPr>
            <a:r>
              <a:rPr lang="cs-CZ" altLang="cs-CZ"/>
              <a:t>Limitations of theories – turbulent and changing environment</a:t>
            </a:r>
            <a:endParaRPr lang="cs-CZ" altLang="cs-CZ" dirty="0"/>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2</a:t>
            </a:fld>
            <a:endParaRPr lang="cs-CZ">
              <a:solidFill>
                <a:prstClr val="black">
                  <a:lumMod val="65000"/>
                  <a:lumOff val="35000"/>
                </a:prstClr>
              </a:solidFill>
            </a:endParaRPr>
          </a:p>
        </p:txBody>
      </p:sp>
    </p:spTree>
    <p:extLst>
      <p:ext uri="{BB962C8B-B14F-4D97-AF65-F5344CB8AC3E}">
        <p14:creationId xmlns:p14="http://schemas.microsoft.com/office/powerpoint/2010/main" val="3474160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dirty="0">
                <a:ea typeface="ヒラギノ角ゴ Pro W3" pitchFamily="-84" charset="-128"/>
              </a:rPr>
              <a:t>Production Possibilities </a:t>
            </a:r>
          </a:p>
        </p:txBody>
      </p:sp>
      <p:sp>
        <p:nvSpPr>
          <p:cNvPr id="169987" name="Rectangle 3"/>
          <p:cNvSpPr>
            <a:spLocks noGrp="1" noChangeArrowheads="1"/>
          </p:cNvSpPr>
          <p:nvPr>
            <p:ph idx="1"/>
          </p:nvPr>
        </p:nvSpPr>
        <p:spPr>
          <a:xfrm>
            <a:off x="815413" y="1916833"/>
            <a:ext cx="10447867" cy="4284663"/>
          </a:xfrm>
        </p:spPr>
        <p:txBody>
          <a:bodyPr>
            <a:normAutofit/>
          </a:bodyPr>
          <a:lstStyle/>
          <a:p>
            <a:pPr marL="342900" indent="-342900" eaLnBrk="1" hangingPunct="1">
              <a:spcBef>
                <a:spcPct val="70000"/>
              </a:spcBef>
              <a:buFont typeface="Arial" panose="020B0604020202020204" pitchFamily="34" charset="0"/>
              <a:buChar char="•"/>
            </a:pPr>
            <a:r>
              <a:rPr lang="en-US" altLang="cs-CZ" sz="2400" dirty="0">
                <a:ea typeface="ヒラギノ角ゴ Pro W3" pitchFamily="-84" charset="-128"/>
              </a:rPr>
              <a:t>The opportunity cost of cheese is how many gallons of wine Home must stop producing in order to make one more pound of cheese: </a:t>
            </a:r>
          </a:p>
          <a:p>
            <a:pPr lvl="2" eaLnBrk="1" hangingPunct="1">
              <a:spcBef>
                <a:spcPct val="70000"/>
              </a:spcBef>
            </a:pPr>
            <a:r>
              <a:rPr lang="cs-CZ" altLang="cs-CZ" sz="2400" i="1" dirty="0">
                <a:ea typeface="ヒラギノ角ゴ Pro W3" pitchFamily="-84" charset="-128"/>
              </a:rPr>
              <a:t>				</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i="1" baseline="-25000" dirty="0">
                <a:ea typeface="ヒラギノ角ゴ Pro W3" pitchFamily="-84" charset="-128"/>
              </a:rPr>
              <a:t> </a:t>
            </a:r>
            <a:r>
              <a:rPr lang="en-US" altLang="cs-CZ" sz="2400" i="1" dirty="0">
                <a:ea typeface="ヒラギノ角ゴ Pro W3" pitchFamily="-84" charset="-128"/>
              </a:rPr>
              <a:t>/</a:t>
            </a:r>
            <a:r>
              <a:rPr lang="en-US" altLang="cs-CZ" sz="2400" i="1" dirty="0" err="1">
                <a:ea typeface="ヒラギノ角ゴ Pro W3" pitchFamily="-84" charset="-128"/>
              </a:rPr>
              <a:t>a</a:t>
            </a:r>
            <a:r>
              <a:rPr lang="en-US" altLang="cs-CZ" sz="2400" i="1" baseline="-25000" dirty="0" err="1">
                <a:ea typeface="ヒラギノ角ゴ Pro W3" pitchFamily="-84" charset="-128"/>
              </a:rPr>
              <a:t>LW</a:t>
            </a:r>
            <a:r>
              <a:rPr lang="en-US" altLang="cs-CZ" sz="2400" i="1" baseline="-25000" dirty="0">
                <a:ea typeface="ヒラギノ角ゴ Pro W3" pitchFamily="-84" charset="-128"/>
              </a:rPr>
              <a:t> </a:t>
            </a:r>
          </a:p>
          <a:p>
            <a:pPr marL="342900" indent="-342900" eaLnBrk="1" hangingPunct="1">
              <a:spcBef>
                <a:spcPct val="70000"/>
              </a:spcBef>
              <a:buFont typeface="Arial" panose="020B0604020202020204" pitchFamily="34" charset="0"/>
              <a:buChar char="•"/>
            </a:pPr>
            <a:r>
              <a:rPr lang="en-US" altLang="cs-CZ" sz="2400" dirty="0">
                <a:ea typeface="ヒラギノ角ゴ Pro W3" pitchFamily="-84" charset="-128"/>
              </a:rPr>
              <a:t>This cost is constant because the unit labor requirements are both constant</a:t>
            </a:r>
          </a:p>
          <a:p>
            <a:pPr marL="342900" indent="-342900" eaLnBrk="1" hangingPunct="1">
              <a:spcBef>
                <a:spcPct val="70000"/>
              </a:spcBef>
              <a:buFont typeface="Arial" panose="020B0604020202020204" pitchFamily="34" charset="0"/>
              <a:buChar char="•"/>
            </a:pPr>
            <a:r>
              <a:rPr lang="en-US" altLang="cs-CZ" sz="2400" dirty="0">
                <a:ea typeface="ヒラギノ角ゴ Pro W3" pitchFamily="-84" charset="-128"/>
              </a:rPr>
              <a:t>The opportunity cost of cheese appears as the absolute value of the slope of the PPF </a:t>
            </a:r>
          </a:p>
          <a:p>
            <a:pPr lvl="1" eaLnBrk="1" hangingPunct="1">
              <a:spcBef>
                <a:spcPct val="70000"/>
              </a:spcBef>
              <a:buFontTx/>
              <a:buNone/>
            </a:pPr>
            <a:r>
              <a:rPr lang="cs-CZ" altLang="cs-CZ" sz="2000" i="1" dirty="0">
                <a:ea typeface="ヒラギノ角ゴ Pro W3" pitchFamily="-84" charset="-128"/>
              </a:rPr>
              <a:t>				</a:t>
            </a:r>
            <a:r>
              <a:rPr lang="en-US" altLang="cs-CZ" sz="2000" i="1" dirty="0">
                <a:ea typeface="ヒラギノ角ゴ Pro W3" pitchFamily="-84" charset="-128"/>
              </a:rPr>
              <a:t>Q</a:t>
            </a:r>
            <a:r>
              <a:rPr lang="en-US" altLang="cs-CZ" sz="2000" i="1" baseline="-25000" dirty="0">
                <a:ea typeface="ヒラギノ角ゴ Pro W3" pitchFamily="-84" charset="-128"/>
              </a:rPr>
              <a:t>W</a:t>
            </a:r>
            <a:r>
              <a:rPr lang="en-US" altLang="cs-CZ" sz="2000" i="1" dirty="0">
                <a:ea typeface="ヒラギノ角ゴ Pro W3" pitchFamily="-84" charset="-128"/>
              </a:rPr>
              <a:t> = L/</a:t>
            </a:r>
            <a:r>
              <a:rPr lang="en-US" altLang="cs-CZ" sz="2000" i="1" dirty="0" err="1">
                <a:ea typeface="ヒラギノ角ゴ Pro W3" pitchFamily="-84" charset="-128"/>
              </a:rPr>
              <a:t>a</a:t>
            </a:r>
            <a:r>
              <a:rPr lang="en-US" altLang="cs-CZ" sz="2000" i="1" baseline="-25000" dirty="0" err="1">
                <a:ea typeface="ヒラギノ角ゴ Pro W3" pitchFamily="-84" charset="-128"/>
              </a:rPr>
              <a:t>LW</a:t>
            </a:r>
            <a:r>
              <a:rPr lang="en-US" altLang="cs-CZ" sz="2000" i="1" dirty="0">
                <a:ea typeface="ヒラギノ角ゴ Pro W3" pitchFamily="-84" charset="-128"/>
              </a:rPr>
              <a:t> – </a:t>
            </a:r>
            <a:r>
              <a:rPr lang="en-US" altLang="cs-CZ" sz="2000" dirty="0">
                <a:ea typeface="ヒラギノ角ゴ Pro W3" pitchFamily="-84" charset="-128"/>
              </a:rPr>
              <a:t>(</a:t>
            </a:r>
            <a:r>
              <a:rPr lang="en-US" altLang="cs-CZ" sz="2000" i="1" dirty="0" err="1">
                <a:ea typeface="ヒラギノ角ゴ Pro W3" pitchFamily="-84" charset="-128"/>
              </a:rPr>
              <a:t>a</a:t>
            </a:r>
            <a:r>
              <a:rPr lang="en-US" altLang="cs-CZ" sz="2000" i="1" baseline="-25000" dirty="0" err="1">
                <a:ea typeface="ヒラギノ角ゴ Pro W3" pitchFamily="-84" charset="-128"/>
              </a:rPr>
              <a:t>LC</a:t>
            </a:r>
            <a:r>
              <a:rPr lang="en-US" altLang="cs-CZ" sz="2000" i="1" baseline="-25000" dirty="0">
                <a:ea typeface="ヒラギノ角ゴ Pro W3" pitchFamily="-84" charset="-128"/>
              </a:rPr>
              <a:t> </a:t>
            </a:r>
            <a:r>
              <a:rPr lang="en-US" altLang="cs-CZ" sz="2000" i="1" dirty="0">
                <a:ea typeface="ヒラギノ角ゴ Pro W3" pitchFamily="-84" charset="-128"/>
              </a:rPr>
              <a:t>/</a:t>
            </a:r>
            <a:r>
              <a:rPr lang="en-US" altLang="cs-CZ" sz="2000" i="1" dirty="0" err="1">
                <a:ea typeface="ヒラギノ角ゴ Pro W3" pitchFamily="-84" charset="-128"/>
              </a:rPr>
              <a:t>a</a:t>
            </a:r>
            <a:r>
              <a:rPr lang="en-US" altLang="cs-CZ" sz="2000" i="1" baseline="-25000" dirty="0" err="1">
                <a:ea typeface="ヒラギノ角ゴ Pro W3" pitchFamily="-84" charset="-128"/>
              </a:rPr>
              <a:t>LW</a:t>
            </a:r>
            <a:r>
              <a:rPr lang="en-US" altLang="cs-CZ" sz="2000" i="1" baseline="-25000" dirty="0">
                <a:ea typeface="ヒラギノ角ゴ Pro W3" pitchFamily="-84" charset="-128"/>
              </a:rPr>
              <a:t> </a:t>
            </a:r>
            <a:r>
              <a:rPr lang="en-US" altLang="cs-CZ" sz="2000" dirty="0">
                <a:ea typeface="ヒラギノ角ゴ Pro W3" pitchFamily="-84" charset="-128"/>
              </a:rPr>
              <a:t>)</a:t>
            </a:r>
            <a:r>
              <a:rPr lang="en-US" altLang="cs-CZ" sz="2000" i="1" dirty="0">
                <a:ea typeface="ヒラギノ角ゴ Pro W3" pitchFamily="-84" charset="-128"/>
              </a:rPr>
              <a:t>Q</a:t>
            </a:r>
            <a:r>
              <a:rPr lang="en-US" altLang="cs-CZ" sz="2000" i="1" baseline="-25000" dirty="0">
                <a:ea typeface="ヒラギノ角ゴ Pro W3" pitchFamily="-84" charset="-128"/>
              </a:rPr>
              <a:t>C</a:t>
            </a:r>
            <a:r>
              <a:rPr lang="en-US" altLang="cs-CZ" sz="2000" dirty="0">
                <a:ea typeface="ヒラギノ角ゴ Pro W3" pitchFamily="-84" charset="-128"/>
              </a:rPr>
              <a:t> </a:t>
            </a:r>
          </a:p>
        </p:txBody>
      </p:sp>
    </p:spTree>
    <p:extLst>
      <p:ext uri="{BB962C8B-B14F-4D97-AF65-F5344CB8AC3E}">
        <p14:creationId xmlns:p14="http://schemas.microsoft.com/office/powerpoint/2010/main" val="26254790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Effect transition="in" filter="strips(downRight)">
                                      <p:cBhvr>
                                        <p:cTn id="7" dur="500"/>
                                        <p:tgtEl>
                                          <p:spTgt spid="1699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9987">
                                            <p:txEl>
                                              <p:pRg st="1" end="1"/>
                                            </p:txEl>
                                          </p:spTgt>
                                        </p:tgtEl>
                                        <p:attrNameLst>
                                          <p:attrName>style.visibility</p:attrName>
                                        </p:attrNameLst>
                                      </p:cBhvr>
                                      <p:to>
                                        <p:strVal val="visible"/>
                                      </p:to>
                                    </p:set>
                                    <p:animEffect transition="in" filter="strips(downRight)">
                                      <p:cBhvr>
                                        <p:cTn id="10" dur="500"/>
                                        <p:tgtEl>
                                          <p:spTgt spid="16998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69987">
                                            <p:txEl>
                                              <p:pRg st="2" end="2"/>
                                            </p:txEl>
                                          </p:spTgt>
                                        </p:tgtEl>
                                        <p:attrNameLst>
                                          <p:attrName>style.visibility</p:attrName>
                                        </p:attrNameLst>
                                      </p:cBhvr>
                                      <p:to>
                                        <p:strVal val="visible"/>
                                      </p:to>
                                    </p:set>
                                    <p:animEffect transition="in" filter="strips(downRight)">
                                      <p:cBhvr>
                                        <p:cTn id="15" dur="500"/>
                                        <p:tgtEl>
                                          <p:spTgt spid="16998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69987">
                                            <p:txEl>
                                              <p:pRg st="3" end="3"/>
                                            </p:txEl>
                                          </p:spTgt>
                                        </p:tgtEl>
                                        <p:attrNameLst>
                                          <p:attrName>style.visibility</p:attrName>
                                        </p:attrNameLst>
                                      </p:cBhvr>
                                      <p:to>
                                        <p:strVal val="visible"/>
                                      </p:to>
                                    </p:set>
                                    <p:animEffect transition="in" filter="strips(downRight)">
                                      <p:cBhvr>
                                        <p:cTn id="20" dur="500"/>
                                        <p:tgtEl>
                                          <p:spTgt spid="16998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69987">
                                            <p:txEl>
                                              <p:pRg st="4" end="4"/>
                                            </p:txEl>
                                          </p:spTgt>
                                        </p:tgtEl>
                                        <p:attrNameLst>
                                          <p:attrName>style.visibility</p:attrName>
                                        </p:attrNameLst>
                                      </p:cBhvr>
                                      <p:to>
                                        <p:strVal val="visible"/>
                                      </p:to>
                                    </p:set>
                                    <p:animEffect transition="in" filter="strips(downRight)">
                                      <p:cBhvr>
                                        <p:cTn id="23" dur="500"/>
                                        <p:tgtEl>
                                          <p:spTgt spid="169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dirty="0">
                <a:ea typeface="ヒラギノ角ゴ Pro W3" pitchFamily="-84" charset="-128"/>
              </a:rPr>
              <a:t>Relative Prices, Wages, and Supply</a:t>
            </a:r>
          </a:p>
        </p:txBody>
      </p:sp>
      <p:sp>
        <p:nvSpPr>
          <p:cNvPr id="25603" name="Rectangle 3"/>
          <p:cNvSpPr>
            <a:spLocks noGrp="1" noChangeArrowheads="1"/>
          </p:cNvSpPr>
          <p:nvPr>
            <p:ph idx="1"/>
          </p:nvPr>
        </p:nvSpPr>
        <p:spPr/>
        <p:txBody>
          <a:bodyPr>
            <a:normAutofit/>
          </a:bodyPr>
          <a:lstStyle/>
          <a:p>
            <a:pPr eaLnBrk="1" hangingPunct="1">
              <a:lnSpc>
                <a:spcPct val="90000"/>
              </a:lnSpc>
              <a:spcBef>
                <a:spcPct val="50000"/>
              </a:spcBef>
            </a:pPr>
            <a:r>
              <a:rPr lang="en-US" altLang="cs-CZ" sz="2400" dirty="0">
                <a:ea typeface="ヒラギノ角ゴ Pro W3" pitchFamily="-84" charset="-128"/>
              </a:rPr>
              <a:t>Let </a:t>
            </a:r>
            <a:r>
              <a:rPr lang="en-US" altLang="cs-CZ" sz="2400" i="1" dirty="0">
                <a:ea typeface="ヒラギノ角ゴ Pro W3" pitchFamily="-84" charset="-128"/>
              </a:rPr>
              <a:t>P</a:t>
            </a:r>
            <a:r>
              <a:rPr lang="en-US" altLang="cs-CZ" sz="2400" i="1" baseline="-25000" dirty="0">
                <a:ea typeface="ヒラギノ角ゴ Pro W3" pitchFamily="-84" charset="-128"/>
              </a:rPr>
              <a:t>C</a:t>
            </a:r>
            <a:r>
              <a:rPr lang="en-US" altLang="cs-CZ" sz="2400" i="1" dirty="0">
                <a:ea typeface="ヒラギノ角ゴ Pro W3" pitchFamily="-84" charset="-128"/>
              </a:rPr>
              <a:t> </a:t>
            </a:r>
            <a:r>
              <a:rPr lang="en-US" altLang="cs-CZ" sz="2400" dirty="0">
                <a:ea typeface="ヒラギノ角ゴ Pro W3" pitchFamily="-84" charset="-128"/>
              </a:rPr>
              <a:t>be the price of cheese and </a:t>
            </a:r>
            <a:r>
              <a:rPr lang="en-US" altLang="cs-CZ" sz="2400" i="1" dirty="0">
                <a:ea typeface="ヒラギノ角ゴ Pro W3" pitchFamily="-84" charset="-128"/>
              </a:rPr>
              <a:t>P</a:t>
            </a:r>
            <a:r>
              <a:rPr lang="en-US" altLang="cs-CZ" sz="2400" i="1" baseline="-25000" dirty="0">
                <a:ea typeface="ヒラギノ角ゴ Pro W3" pitchFamily="-84" charset="-128"/>
              </a:rPr>
              <a:t>W</a:t>
            </a:r>
            <a:r>
              <a:rPr lang="en-US" altLang="cs-CZ" sz="2400" dirty="0">
                <a:ea typeface="ヒラギノ角ゴ Pro W3" pitchFamily="-84" charset="-128"/>
              </a:rPr>
              <a:t> be the price of wine.</a:t>
            </a:r>
          </a:p>
          <a:p>
            <a:pPr eaLnBrk="1" hangingPunct="1">
              <a:lnSpc>
                <a:spcPct val="90000"/>
              </a:lnSpc>
              <a:spcBef>
                <a:spcPct val="50000"/>
              </a:spcBef>
            </a:pPr>
            <a:r>
              <a:rPr lang="en-US" altLang="cs-CZ" sz="2400" dirty="0">
                <a:ea typeface="ヒラギノ角ゴ Pro W3" pitchFamily="-84" charset="-128"/>
              </a:rPr>
              <a:t>Due to competition, </a:t>
            </a:r>
          </a:p>
          <a:p>
            <a:pPr marL="457200" lvl="1" indent="-457200" eaLnBrk="1" hangingPunct="1">
              <a:lnSpc>
                <a:spcPct val="90000"/>
              </a:lnSpc>
              <a:spcBef>
                <a:spcPct val="50000"/>
              </a:spcBef>
              <a:buFont typeface="Arial" panose="020B0604020202020204" pitchFamily="34" charset="0"/>
              <a:buChar char="•"/>
            </a:pPr>
            <a:r>
              <a:rPr lang="en-US" altLang="cs-CZ" sz="2800" dirty="0">
                <a:ea typeface="ヒラギノ角ゴ Pro W3" pitchFamily="-84" charset="-128"/>
              </a:rPr>
              <a:t>hourly wages of cheese makers equal the value of the cheese produced in an hour: </a:t>
            </a:r>
            <a:r>
              <a:rPr lang="en-US" altLang="cs-CZ" sz="2800" i="1" dirty="0">
                <a:ea typeface="ヒラギノ角ゴ Pro W3" pitchFamily="-84" charset="-128"/>
              </a:rPr>
              <a:t>P</a:t>
            </a:r>
            <a:r>
              <a:rPr lang="en-US" altLang="cs-CZ" sz="2800" i="1" baseline="-25000" dirty="0">
                <a:ea typeface="ヒラギノ角ゴ Pro W3" pitchFamily="-84" charset="-128"/>
              </a:rPr>
              <a:t>C </a:t>
            </a:r>
            <a:r>
              <a:rPr lang="en-US" altLang="cs-CZ" sz="2800" i="1" dirty="0">
                <a:ea typeface="ヒラギノ角ゴ Pro W3" pitchFamily="-84" charset="-128"/>
              </a:rPr>
              <a:t>/</a:t>
            </a:r>
            <a:r>
              <a:rPr lang="en-US" altLang="cs-CZ" sz="2800" i="1" dirty="0" err="1">
                <a:ea typeface="ヒラギノ角ゴ Pro W3" pitchFamily="-84" charset="-128"/>
              </a:rPr>
              <a:t>a</a:t>
            </a:r>
            <a:r>
              <a:rPr lang="en-US" altLang="cs-CZ" sz="2800" i="1" baseline="-25000" dirty="0" err="1">
                <a:ea typeface="ヒラギノ角ゴ Pro W3" pitchFamily="-84" charset="-128"/>
              </a:rPr>
              <a:t>LC</a:t>
            </a:r>
            <a:endParaRPr lang="en-US" altLang="cs-CZ" sz="2800" i="1" baseline="-25000" dirty="0">
              <a:ea typeface="ヒラギノ角ゴ Pro W3" pitchFamily="-84" charset="-128"/>
            </a:endParaRPr>
          </a:p>
          <a:p>
            <a:pPr marL="457200" lvl="1" indent="-457200" eaLnBrk="1" hangingPunct="1">
              <a:lnSpc>
                <a:spcPct val="90000"/>
              </a:lnSpc>
              <a:spcBef>
                <a:spcPct val="50000"/>
              </a:spcBef>
              <a:buFont typeface="Arial" panose="020B0604020202020204" pitchFamily="34" charset="0"/>
              <a:buChar char="•"/>
            </a:pPr>
            <a:r>
              <a:rPr lang="en-US" altLang="cs-CZ" sz="2800" dirty="0">
                <a:ea typeface="ヒラギノ角ゴ Pro W3" pitchFamily="-84" charset="-128"/>
              </a:rPr>
              <a:t>hourly wages of wine makers equal the value of the wine produced in an hour: </a:t>
            </a:r>
            <a:r>
              <a:rPr lang="en-US" altLang="cs-CZ" sz="2800" i="1" dirty="0">
                <a:ea typeface="ヒラギノ角ゴ Pro W3" pitchFamily="-84" charset="-128"/>
              </a:rPr>
              <a:t>P</a:t>
            </a:r>
            <a:r>
              <a:rPr lang="en-US" altLang="cs-CZ" sz="2800" i="1" baseline="-25000" dirty="0">
                <a:ea typeface="ヒラギノ角ゴ Pro W3" pitchFamily="-84" charset="-128"/>
              </a:rPr>
              <a:t>W </a:t>
            </a:r>
            <a:r>
              <a:rPr lang="en-US" altLang="cs-CZ" sz="2800" i="1" dirty="0">
                <a:ea typeface="ヒラギノ角ゴ Pro W3" pitchFamily="-84" charset="-128"/>
              </a:rPr>
              <a:t>/</a:t>
            </a:r>
            <a:r>
              <a:rPr lang="en-US" altLang="cs-CZ" sz="2800" i="1" dirty="0" err="1">
                <a:ea typeface="ヒラギノ角ゴ Pro W3" pitchFamily="-84" charset="-128"/>
              </a:rPr>
              <a:t>a</a:t>
            </a:r>
            <a:r>
              <a:rPr lang="en-US" altLang="cs-CZ" sz="2800" i="1" baseline="-25000" dirty="0" err="1">
                <a:ea typeface="ヒラギノ角ゴ Pro W3" pitchFamily="-84" charset="-128"/>
              </a:rPr>
              <a:t>LW</a:t>
            </a:r>
            <a:endParaRPr lang="en-US" altLang="cs-CZ" sz="2800" i="1" dirty="0">
              <a:ea typeface="ヒラギノ角ゴ Pro W3" pitchFamily="-84" charset="-128"/>
            </a:endParaRPr>
          </a:p>
          <a:p>
            <a:pPr eaLnBrk="1" hangingPunct="1">
              <a:lnSpc>
                <a:spcPct val="90000"/>
              </a:lnSpc>
              <a:spcBef>
                <a:spcPct val="50000"/>
              </a:spcBef>
            </a:pPr>
            <a:r>
              <a:rPr lang="cs-CZ" altLang="cs-CZ" sz="2400" dirty="0">
                <a:ea typeface="ヒラギノ角ゴ Pro W3" pitchFamily="-84" charset="-128"/>
              </a:rPr>
              <a:t>	</a:t>
            </a:r>
          </a:p>
          <a:p>
            <a:pPr eaLnBrk="1" hangingPunct="1">
              <a:lnSpc>
                <a:spcPct val="90000"/>
              </a:lnSpc>
              <a:spcBef>
                <a:spcPct val="50000"/>
              </a:spcBef>
            </a:pPr>
            <a:r>
              <a:rPr lang="cs-CZ" altLang="cs-CZ" sz="2400" dirty="0">
                <a:ea typeface="ヒラギノ角ゴ Pro W3" pitchFamily="-84" charset="-128"/>
              </a:rPr>
              <a:t>	    </a:t>
            </a:r>
            <a:r>
              <a:rPr lang="en-US" altLang="cs-CZ" sz="2400" i="1" dirty="0">
                <a:ea typeface="ヒラギノ角ゴ Pro W3" pitchFamily="-84" charset="-128"/>
              </a:rPr>
              <a:t>Workers will choose to work in the industry that pays the higher wage.</a:t>
            </a:r>
            <a:endParaRPr lang="cs-CZ" altLang="cs-CZ" sz="2400" i="1" dirty="0">
              <a:ea typeface="ヒラギノ角ゴ Pro W3" pitchFamily="-84" charset="-128"/>
            </a:endParaRPr>
          </a:p>
          <a:p>
            <a:pPr eaLnBrk="1" hangingPunct="1">
              <a:lnSpc>
                <a:spcPct val="90000"/>
              </a:lnSpc>
              <a:spcBef>
                <a:spcPct val="50000"/>
              </a:spcBef>
            </a:pPr>
            <a:endParaRPr lang="cs-CZ" altLang="cs-CZ" sz="2400" dirty="0">
              <a:ea typeface="ヒラギノ角ゴ Pro W3" pitchFamily="-84" charset="-128"/>
            </a:endParaRPr>
          </a:p>
          <a:p>
            <a:pPr eaLnBrk="1" hangingPunct="1">
              <a:lnSpc>
                <a:spcPct val="90000"/>
              </a:lnSpc>
              <a:spcBef>
                <a:spcPct val="50000"/>
              </a:spcBef>
            </a:pPr>
            <a:endParaRPr lang="en-US" altLang="cs-CZ" sz="2400" dirty="0">
              <a:ea typeface="ヒラギノ角ゴ Pro W3" pitchFamily="-84" charset="-128"/>
            </a:endParaRPr>
          </a:p>
        </p:txBody>
      </p:sp>
      <p:pic>
        <p:nvPicPr>
          <p:cNvPr id="4" name="Picture 2" descr="Výsledek obrázku pro lightbul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531" y="4921757"/>
            <a:ext cx="1366041" cy="127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1446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strips(downRight)">
                                      <p:cBhvr>
                                        <p:cTn id="27" dur="500"/>
                                        <p:tgtEl>
                                          <p:spTgt spid="25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strips(downRight)">
                                      <p:cBhvr>
                                        <p:cTn id="32" dur="500"/>
                                        <p:tgtEl>
                                          <p:spTgt spid="25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Example</a:t>
            </a:r>
            <a:endParaRPr lang="cs-CZ" dirty="0"/>
          </a:p>
        </p:txBody>
      </p:sp>
      <p:sp>
        <p:nvSpPr>
          <p:cNvPr id="3" name="Zástupný symbol pro obsah 2"/>
          <p:cNvSpPr>
            <a:spLocks noGrp="1"/>
          </p:cNvSpPr>
          <p:nvPr>
            <p:ph idx="1"/>
          </p:nvPr>
        </p:nvSpPr>
        <p:spPr/>
        <p:txBody>
          <a:bodyPr/>
          <a:lstStyle/>
          <a:p>
            <a:pPr>
              <a:lnSpc>
                <a:spcPct val="90000"/>
              </a:lnSpc>
              <a:spcBef>
                <a:spcPct val="50000"/>
              </a:spcBef>
            </a:pPr>
            <a:r>
              <a:rPr lang="cs-CZ" altLang="cs-CZ" sz="2400" i="1" dirty="0" err="1">
                <a:ea typeface="ヒラギノ角ゴ Pro W3" pitchFamily="-84" charset="-128"/>
              </a:rPr>
              <a:t>Suppose</a:t>
            </a:r>
            <a:r>
              <a:rPr lang="cs-CZ" altLang="cs-CZ" sz="2400" i="1" dirty="0">
                <a:ea typeface="ヒラギノ角ゴ Pro W3" pitchFamily="-84" charset="-128"/>
              </a:rPr>
              <a:t> </a:t>
            </a:r>
            <a:r>
              <a:rPr lang="cs-CZ" altLang="cs-CZ" sz="2400" i="1" dirty="0" err="1">
                <a:ea typeface="ヒラギノ角ゴ Pro W3" pitchFamily="-84" charset="-128"/>
              </a:rPr>
              <a:t>that</a:t>
            </a:r>
            <a:r>
              <a:rPr lang="cs-CZ" altLang="cs-CZ" sz="2400" i="1" dirty="0">
                <a:ea typeface="ヒラギノ角ゴ Pro W3" pitchFamily="-84" charset="-128"/>
              </a:rPr>
              <a:t> cheese </a:t>
            </a:r>
            <a:r>
              <a:rPr lang="cs-CZ" altLang="cs-CZ" sz="2400" i="1" dirty="0" err="1">
                <a:ea typeface="ヒラギノ角ゴ Pro W3" pitchFamily="-84" charset="-128"/>
              </a:rPr>
              <a:t>sells</a:t>
            </a:r>
            <a:r>
              <a:rPr lang="cs-CZ" altLang="cs-CZ" sz="2400" i="1" dirty="0">
                <a:ea typeface="ヒラギノ角ゴ Pro W3" pitchFamily="-84" charset="-128"/>
              </a:rPr>
              <a:t> </a:t>
            </a:r>
            <a:r>
              <a:rPr lang="cs-CZ" altLang="cs-CZ" sz="2400" i="1" dirty="0" err="1">
                <a:ea typeface="ヒラギノ角ゴ Pro W3" pitchFamily="-84" charset="-128"/>
              </a:rPr>
              <a:t>for</a:t>
            </a:r>
            <a:r>
              <a:rPr lang="cs-CZ" altLang="cs-CZ" sz="2400" i="1" dirty="0">
                <a:ea typeface="ヒラギノ角ゴ Pro W3" pitchFamily="-84" charset="-128"/>
              </a:rPr>
              <a:t> $4/</a:t>
            </a:r>
            <a:r>
              <a:rPr lang="cs-CZ" altLang="cs-CZ" sz="2400" i="1" dirty="0" err="1">
                <a:ea typeface="ヒラギノ角ゴ Pro W3" pitchFamily="-84" charset="-128"/>
              </a:rPr>
              <a:t>pound</a:t>
            </a:r>
            <a:r>
              <a:rPr lang="cs-CZ" altLang="cs-CZ" sz="2400" i="1" dirty="0">
                <a:ea typeface="ヒラギノ角ゴ Pro W3" pitchFamily="-84" charset="-128"/>
              </a:rPr>
              <a:t> and </a:t>
            </a:r>
            <a:r>
              <a:rPr lang="cs-CZ" altLang="cs-CZ" sz="2400" i="1" dirty="0" err="1">
                <a:ea typeface="ヒラギノ角ゴ Pro W3" pitchFamily="-84" charset="-128"/>
              </a:rPr>
              <a:t>wine</a:t>
            </a:r>
            <a:r>
              <a:rPr lang="cs-CZ" altLang="cs-CZ" sz="2400" i="1" dirty="0">
                <a:ea typeface="ヒラギノ角ゴ Pro W3" pitchFamily="-84" charset="-128"/>
              </a:rPr>
              <a:t> </a:t>
            </a:r>
            <a:r>
              <a:rPr lang="cs-CZ" altLang="cs-CZ" sz="2400" i="1" dirty="0" err="1">
                <a:ea typeface="ヒラギノ角ゴ Pro W3" pitchFamily="-84" charset="-128"/>
              </a:rPr>
              <a:t>for</a:t>
            </a:r>
            <a:r>
              <a:rPr lang="cs-CZ" altLang="cs-CZ" sz="2400" i="1" dirty="0">
                <a:ea typeface="ヒラギノ角ゴ Pro W3" pitchFamily="-84" charset="-128"/>
              </a:rPr>
              <a:t> $7/</a:t>
            </a:r>
            <a:r>
              <a:rPr lang="cs-CZ" altLang="cs-CZ" sz="2400" i="1" dirty="0" err="1">
                <a:ea typeface="ヒラギノ角ゴ Pro W3" pitchFamily="-84" charset="-128"/>
              </a:rPr>
              <a:t>gallon</a:t>
            </a:r>
            <a:endParaRPr lang="cs-CZ" altLang="cs-CZ" sz="2400" i="1" dirty="0">
              <a:ea typeface="ヒラギノ角ゴ Pro W3" pitchFamily="-84" charset="-128"/>
            </a:endParaRPr>
          </a:p>
          <a:p>
            <a:pPr>
              <a:lnSpc>
                <a:spcPct val="90000"/>
              </a:lnSpc>
              <a:spcBef>
                <a:spcPct val="50000"/>
              </a:spcBef>
            </a:pPr>
            <a:endParaRPr lang="cs-CZ" altLang="cs-CZ" dirty="0">
              <a:ea typeface="ヒラギノ角ゴ Pro W3" pitchFamily="-84" charset="-128"/>
            </a:endParaRPr>
          </a:p>
          <a:p>
            <a:pPr>
              <a:lnSpc>
                <a:spcPct val="90000"/>
              </a:lnSpc>
              <a:spcBef>
                <a:spcPct val="50000"/>
              </a:spcBef>
            </a:pPr>
            <a:endParaRPr lang="cs-CZ" altLang="cs-CZ" dirty="0">
              <a:ea typeface="ヒラギノ角ゴ Pro W3" pitchFamily="-84" charset="-128"/>
            </a:endParaRPr>
          </a:p>
          <a:p>
            <a:pPr>
              <a:lnSpc>
                <a:spcPct val="90000"/>
              </a:lnSpc>
              <a:spcBef>
                <a:spcPct val="50000"/>
              </a:spcBef>
            </a:pPr>
            <a:r>
              <a:rPr lang="cs-CZ" altLang="cs-CZ" dirty="0">
                <a:ea typeface="ヒラギノ角ゴ Pro W3" pitchFamily="-84" charset="-128"/>
              </a:rPr>
              <a:t>			</a:t>
            </a:r>
            <a:r>
              <a:rPr lang="cs-CZ" altLang="cs-CZ" dirty="0" err="1">
                <a:ea typeface="ヒラギノ角ゴ Pro W3" pitchFamily="-84" charset="-128"/>
              </a:rPr>
              <a:t>Wage</a:t>
            </a:r>
            <a:r>
              <a:rPr lang="cs-CZ" altLang="cs-CZ" dirty="0">
                <a:ea typeface="ヒラギノ角ゴ Pro W3" pitchFamily="-84" charset="-128"/>
              </a:rPr>
              <a:t> </a:t>
            </a:r>
            <a:r>
              <a:rPr lang="cs-CZ" altLang="cs-CZ" dirty="0" err="1">
                <a:ea typeface="ヒラギノ角ゴ Pro W3" pitchFamily="-84" charset="-128"/>
              </a:rPr>
              <a:t>paid</a:t>
            </a:r>
            <a:r>
              <a:rPr lang="cs-CZ" altLang="cs-CZ" dirty="0">
                <a:ea typeface="ヒラギノ角ゴ Pro W3" pitchFamily="-84" charset="-128"/>
              </a:rPr>
              <a:t> in cheese </a:t>
            </a:r>
            <a:r>
              <a:rPr lang="cs-CZ" altLang="cs-CZ" dirty="0" err="1">
                <a:ea typeface="ヒラギノ角ゴ Pro W3" pitchFamily="-84" charset="-128"/>
              </a:rPr>
              <a:t>industry</a:t>
            </a:r>
            <a:r>
              <a:rPr lang="cs-CZ" altLang="cs-CZ" dirty="0">
                <a:ea typeface="ヒラギノ角ゴ Pro W3" pitchFamily="-84" charset="-128"/>
              </a:rPr>
              <a:t>?</a:t>
            </a:r>
          </a:p>
          <a:p>
            <a:pPr>
              <a:lnSpc>
                <a:spcPct val="90000"/>
              </a:lnSpc>
              <a:spcBef>
                <a:spcPct val="50000"/>
              </a:spcBef>
            </a:pPr>
            <a:r>
              <a:rPr lang="cs-CZ" altLang="cs-CZ" dirty="0">
                <a:ea typeface="ヒラギノ角ゴ Pro W3" pitchFamily="-84" charset="-128"/>
              </a:rPr>
              <a:t>			</a:t>
            </a:r>
            <a:r>
              <a:rPr lang="cs-CZ" altLang="cs-CZ" dirty="0" err="1">
                <a:ea typeface="ヒラギノ角ゴ Pro W3" pitchFamily="-84" charset="-128"/>
              </a:rPr>
              <a:t>Wage</a:t>
            </a:r>
            <a:r>
              <a:rPr lang="cs-CZ" altLang="cs-CZ" dirty="0">
                <a:ea typeface="ヒラギノ角ゴ Pro W3" pitchFamily="-84" charset="-128"/>
              </a:rPr>
              <a:t> </a:t>
            </a:r>
            <a:r>
              <a:rPr lang="cs-CZ" altLang="cs-CZ" dirty="0" err="1">
                <a:ea typeface="ヒラギノ角ゴ Pro W3" pitchFamily="-84" charset="-128"/>
              </a:rPr>
              <a:t>paid</a:t>
            </a:r>
            <a:r>
              <a:rPr lang="cs-CZ" altLang="cs-CZ" dirty="0">
                <a:ea typeface="ヒラギノ角ゴ Pro W3" pitchFamily="-84" charset="-128"/>
              </a:rPr>
              <a:t> in </a:t>
            </a:r>
            <a:r>
              <a:rPr lang="cs-CZ" altLang="cs-CZ" dirty="0" err="1">
                <a:ea typeface="ヒラギノ角ゴ Pro W3" pitchFamily="-84" charset="-128"/>
              </a:rPr>
              <a:t>wine</a:t>
            </a:r>
            <a:r>
              <a:rPr lang="cs-CZ" altLang="cs-CZ" dirty="0">
                <a:ea typeface="ヒラギノ角ゴ Pro W3" pitchFamily="-84" charset="-128"/>
              </a:rPr>
              <a:t> </a:t>
            </a:r>
            <a:r>
              <a:rPr lang="cs-CZ" altLang="cs-CZ" dirty="0" err="1">
                <a:ea typeface="ヒラギノ角ゴ Pro W3" pitchFamily="-84" charset="-128"/>
              </a:rPr>
              <a:t>industry</a:t>
            </a:r>
            <a:r>
              <a:rPr lang="cs-CZ" altLang="cs-CZ" dirty="0">
                <a:ea typeface="ヒラギノ角ゴ Pro W3" pitchFamily="-84" charset="-128"/>
              </a:rPr>
              <a:t>?</a:t>
            </a:r>
          </a:p>
          <a:p>
            <a:pPr>
              <a:lnSpc>
                <a:spcPct val="90000"/>
              </a:lnSpc>
              <a:spcBef>
                <a:spcPct val="50000"/>
              </a:spcBef>
            </a:pPr>
            <a:r>
              <a:rPr lang="cs-CZ" altLang="cs-CZ" dirty="0">
                <a:ea typeface="ヒラギノ角ゴ Pro W3" pitchFamily="-84" charset="-128"/>
              </a:rPr>
              <a:t>			</a:t>
            </a:r>
            <a:r>
              <a:rPr lang="cs-CZ" altLang="cs-CZ" dirty="0" err="1">
                <a:ea typeface="ヒラギノ角ゴ Pro W3" pitchFamily="-84" charset="-128"/>
              </a:rPr>
              <a:t>What</a:t>
            </a:r>
            <a:r>
              <a:rPr lang="cs-CZ" altLang="cs-CZ" dirty="0">
                <a:ea typeface="ヒラギノ角ゴ Pro W3" pitchFamily="-84" charset="-128"/>
              </a:rPr>
              <a:t> </a:t>
            </a:r>
            <a:r>
              <a:rPr lang="cs-CZ" altLang="cs-CZ" dirty="0" err="1">
                <a:ea typeface="ヒラギノ角ゴ Pro W3" pitchFamily="-84" charset="-128"/>
              </a:rPr>
              <a:t>will</a:t>
            </a:r>
            <a:r>
              <a:rPr lang="cs-CZ" altLang="cs-CZ" dirty="0">
                <a:ea typeface="ヒラギノ角ゴ Pro W3" pitchFamily="-84" charset="-128"/>
              </a:rPr>
              <a:t> </a:t>
            </a:r>
            <a:r>
              <a:rPr lang="cs-CZ" altLang="cs-CZ" dirty="0" err="1">
                <a:ea typeface="ヒラギノ角ゴ Pro W3" pitchFamily="-84" charset="-128"/>
              </a:rPr>
              <a:t>workers</a:t>
            </a:r>
            <a:r>
              <a:rPr lang="cs-CZ" altLang="cs-CZ" dirty="0">
                <a:ea typeface="ヒラギノ角ゴ Pro W3" pitchFamily="-84" charset="-128"/>
              </a:rPr>
              <a:t> do?</a:t>
            </a:r>
          </a:p>
          <a:p>
            <a:endParaRPr lang="cs-CZ" dirty="0"/>
          </a:p>
        </p:txBody>
      </p:sp>
      <p:sp>
        <p:nvSpPr>
          <p:cNvPr id="4" name="Zástupný symbol pro zápatí 3"/>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5" name="Zástupný symbol pro číslo snímku 4"/>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22</a:t>
            </a:fld>
            <a:endParaRPr lang="cs-CZ">
              <a:solidFill>
                <a:prstClr val="black">
                  <a:lumMod val="65000"/>
                  <a:lumOff val="35000"/>
                </a:prstClr>
              </a:solidFill>
            </a:endParaRPr>
          </a:p>
        </p:txBody>
      </p:sp>
      <p:pic>
        <p:nvPicPr>
          <p:cNvPr id="6" name="Picture 4" descr="Výsledek obrázku pro question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720" y="3685723"/>
            <a:ext cx="2476896" cy="139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616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dirty="0">
                <a:ea typeface="ヒラギノ角ゴ Pro W3" pitchFamily="-84" charset="-128"/>
              </a:rPr>
              <a:t>Relative Prices, Wages, and Supply</a:t>
            </a:r>
          </a:p>
        </p:txBody>
      </p:sp>
      <p:sp>
        <p:nvSpPr>
          <p:cNvPr id="26627" name="Rectangle 3"/>
          <p:cNvSpPr>
            <a:spLocks noGrp="1" noChangeArrowheads="1"/>
          </p:cNvSpPr>
          <p:nvPr>
            <p:ph idx="1"/>
          </p:nvPr>
        </p:nvSpPr>
        <p:spPr>
          <a:xfrm>
            <a:off x="718801" y="1872000"/>
            <a:ext cx="7721158" cy="3960000"/>
          </a:xfrm>
        </p:spPr>
        <p:txBody>
          <a:bodyPr>
            <a:normAutofit/>
          </a:bodyPr>
          <a:lstStyle/>
          <a:p>
            <a:pPr eaLnBrk="1" hangingPunct="1">
              <a:lnSpc>
                <a:spcPct val="90000"/>
              </a:lnSpc>
              <a:spcBef>
                <a:spcPct val="50000"/>
              </a:spcBef>
            </a:pPr>
            <a:r>
              <a:rPr lang="en-US" altLang="cs-CZ" sz="2400" dirty="0">
                <a:ea typeface="ヒラギノ角ゴ Pro W3" pitchFamily="-84" charset="-128"/>
              </a:rPr>
              <a:t>If the price of cheese relative to the price of wine exceeds the opportunity cost of producing cheese </a:t>
            </a:r>
            <a:endParaRPr lang="cs-CZ" altLang="cs-CZ" sz="2400" dirty="0">
              <a:ea typeface="ヒラギノ角ゴ Pro W3" pitchFamily="-84" charset="-128"/>
            </a:endParaRPr>
          </a:p>
          <a:p>
            <a:pPr eaLnBrk="1" hangingPunct="1">
              <a:lnSpc>
                <a:spcPct val="90000"/>
              </a:lnSpc>
              <a:spcBef>
                <a:spcPct val="50000"/>
              </a:spcBef>
            </a:pPr>
            <a:r>
              <a:rPr lang="en-US" altLang="cs-CZ" sz="2400" i="1" dirty="0">
                <a:ea typeface="ヒラギノ角ゴ Pro W3" pitchFamily="-84" charset="-128"/>
              </a:rPr>
              <a:t>P</a:t>
            </a:r>
            <a:r>
              <a:rPr lang="en-US" altLang="cs-CZ" sz="2400" i="1" baseline="-25000" dirty="0">
                <a:ea typeface="ヒラギノ角ゴ Pro W3" pitchFamily="-84" charset="-128"/>
              </a:rPr>
              <a:t>C </a:t>
            </a:r>
            <a:r>
              <a:rPr lang="en-US" altLang="cs-CZ" sz="2400" i="1" dirty="0">
                <a:ea typeface="ヒラギノ角ゴ Pro W3" pitchFamily="-84" charset="-128"/>
              </a:rPr>
              <a:t>/P</a:t>
            </a:r>
            <a:r>
              <a:rPr lang="en-US" altLang="cs-CZ" sz="2400" i="1" baseline="-25000" dirty="0">
                <a:ea typeface="ヒラギノ角ゴ Pro W3" pitchFamily="-84" charset="-128"/>
              </a:rPr>
              <a:t>W  </a:t>
            </a:r>
            <a:r>
              <a:rPr lang="en-US" altLang="cs-CZ" sz="2400" dirty="0">
                <a:ea typeface="ヒラギノ角ゴ Pro W3" pitchFamily="-84" charset="-128"/>
              </a:rPr>
              <a:t>&gt; </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i="1" baseline="-25000" dirty="0">
                <a:ea typeface="ヒラギノ角ゴ Pro W3" pitchFamily="-84" charset="-128"/>
              </a:rPr>
              <a:t> </a:t>
            </a:r>
            <a:r>
              <a:rPr lang="en-US" altLang="cs-CZ" sz="2400" i="1" dirty="0">
                <a:ea typeface="ヒラギノ角ゴ Pro W3" pitchFamily="-84" charset="-128"/>
              </a:rPr>
              <a:t>/</a:t>
            </a:r>
            <a:r>
              <a:rPr lang="en-US" altLang="cs-CZ" sz="2400" i="1" dirty="0" err="1">
                <a:ea typeface="ヒラギノ角ゴ Pro W3" pitchFamily="-84" charset="-128"/>
              </a:rPr>
              <a:t>a</a:t>
            </a:r>
            <a:r>
              <a:rPr lang="en-US" altLang="cs-CZ" sz="2400" i="1" baseline="-25000" dirty="0" err="1">
                <a:ea typeface="ヒラギノ角ゴ Pro W3" pitchFamily="-84" charset="-128"/>
              </a:rPr>
              <a:t>LW</a:t>
            </a:r>
            <a:r>
              <a:rPr lang="en-US" altLang="cs-CZ" sz="2400" i="1" baseline="-25000" dirty="0">
                <a:ea typeface="ヒラギノ角ゴ Pro W3" pitchFamily="-84" charset="-128"/>
              </a:rPr>
              <a:t> </a:t>
            </a:r>
            <a:r>
              <a:rPr lang="en-US" altLang="cs-CZ" sz="2400" dirty="0">
                <a:ea typeface="ヒラギノ角ゴ Pro W3" pitchFamily="-84" charset="-128"/>
              </a:rPr>
              <a:t>,</a:t>
            </a:r>
            <a:endParaRPr lang="cs-CZ" altLang="cs-CZ" sz="2400" dirty="0">
              <a:ea typeface="ヒラギノ角ゴ Pro W3" pitchFamily="-84" charset="-128"/>
            </a:endParaRPr>
          </a:p>
          <a:p>
            <a:pPr eaLnBrk="1" hangingPunct="1">
              <a:lnSpc>
                <a:spcPct val="90000"/>
              </a:lnSpc>
              <a:spcBef>
                <a:spcPct val="50000"/>
              </a:spcBef>
            </a:pPr>
            <a:endParaRPr lang="cs-CZ" altLang="cs-CZ" sz="2400" dirty="0">
              <a:ea typeface="ヒラギノ角ゴ Pro W3" pitchFamily="-84" charset="-128"/>
            </a:endParaRPr>
          </a:p>
          <a:p>
            <a:pPr marL="342900" lvl="1" indent="-342900" eaLnBrk="1" hangingPunct="1">
              <a:lnSpc>
                <a:spcPct val="90000"/>
              </a:lnSpc>
              <a:spcBef>
                <a:spcPct val="50000"/>
              </a:spcBef>
              <a:buFont typeface="Arial" panose="020B0604020202020204" pitchFamily="34" charset="0"/>
              <a:buChar char="•"/>
            </a:pPr>
            <a:r>
              <a:rPr lang="cs-CZ" altLang="cs-CZ" sz="2400" dirty="0">
                <a:ea typeface="ヒラギノ角ゴ Pro W3" pitchFamily="-84" charset="-128"/>
              </a:rPr>
              <a:t>t</a:t>
            </a:r>
            <a:r>
              <a:rPr lang="en-US" altLang="cs-CZ" sz="2400" dirty="0">
                <a:ea typeface="ヒラギノ角ゴ Pro W3" pitchFamily="-84" charset="-128"/>
              </a:rPr>
              <a:t>hen the wage in cheese will exceed the wage in wine </a:t>
            </a:r>
            <a:endParaRPr lang="cs-CZ" altLang="cs-CZ" sz="2400" dirty="0">
              <a:ea typeface="ヒラギノ角ゴ Pro W3" pitchFamily="-84" charset="-128"/>
            </a:endParaRPr>
          </a:p>
          <a:p>
            <a:pPr lvl="1" eaLnBrk="1" hangingPunct="1">
              <a:lnSpc>
                <a:spcPct val="90000"/>
              </a:lnSpc>
              <a:spcBef>
                <a:spcPct val="50000"/>
              </a:spcBef>
            </a:pPr>
            <a:r>
              <a:rPr lang="cs-CZ" altLang="cs-CZ" sz="2400" i="1" dirty="0">
                <a:ea typeface="ヒラギノ角ゴ Pro W3" pitchFamily="-84" charset="-128"/>
              </a:rPr>
              <a:t>		</a:t>
            </a:r>
            <a:r>
              <a:rPr lang="en-US" altLang="cs-CZ" sz="2400" i="1" dirty="0" err="1">
                <a:ea typeface="ヒラギノ角ゴ Pro W3" pitchFamily="-84" charset="-128"/>
              </a:rPr>
              <a:t>w</a:t>
            </a:r>
            <a:r>
              <a:rPr lang="en-US" altLang="cs-CZ" sz="2400" i="1" baseline="-25000" dirty="0" err="1">
                <a:ea typeface="ヒラギノ角ゴ Pro W3" pitchFamily="-84" charset="-128"/>
              </a:rPr>
              <a:t>C</a:t>
            </a:r>
            <a:r>
              <a:rPr lang="en-US" altLang="cs-CZ" sz="2400" i="1" baseline="-25000" dirty="0">
                <a:ea typeface="ヒラギノ角ゴ Pro W3" pitchFamily="-84" charset="-128"/>
              </a:rPr>
              <a:t> </a:t>
            </a:r>
            <a:r>
              <a:rPr lang="en-US" altLang="cs-CZ" sz="2400" i="1" dirty="0">
                <a:ea typeface="ヒラギノ角ゴ Pro W3" pitchFamily="-84" charset="-128"/>
              </a:rPr>
              <a:t>=P</a:t>
            </a:r>
            <a:r>
              <a:rPr lang="en-US" altLang="cs-CZ" sz="2400" i="1" baseline="-25000" dirty="0">
                <a:ea typeface="ヒラギノ角ゴ Pro W3" pitchFamily="-84" charset="-128"/>
              </a:rPr>
              <a:t>C </a:t>
            </a:r>
            <a:r>
              <a:rPr lang="en-US" altLang="cs-CZ" sz="2400" i="1" dirty="0">
                <a:ea typeface="ヒラギノ角ゴ Pro W3" pitchFamily="-84" charset="-128"/>
              </a:rPr>
              <a:t>/</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dirty="0">
                <a:ea typeface="ヒラギノ角ゴ Pro W3" pitchFamily="-84" charset="-128"/>
              </a:rPr>
              <a:t> &gt; </a:t>
            </a:r>
            <a:r>
              <a:rPr lang="en-US" altLang="cs-CZ" sz="2400" i="1" dirty="0">
                <a:ea typeface="ヒラギノ角ゴ Pro W3" pitchFamily="-84" charset="-128"/>
              </a:rPr>
              <a:t>P</a:t>
            </a:r>
            <a:r>
              <a:rPr lang="en-US" altLang="cs-CZ" sz="2400" i="1" baseline="-25000" dirty="0">
                <a:ea typeface="ヒラギノ角ゴ Pro W3" pitchFamily="-84" charset="-128"/>
              </a:rPr>
              <a:t>W</a:t>
            </a:r>
            <a:r>
              <a:rPr lang="cs-CZ" altLang="cs-CZ" sz="2400" i="1" baseline="-25000" dirty="0">
                <a:ea typeface="ヒラギノ角ゴ Pro W3" pitchFamily="-84" charset="-128"/>
              </a:rPr>
              <a:t> </a:t>
            </a:r>
            <a:r>
              <a:rPr lang="en-US" altLang="cs-CZ" sz="2400" i="1" dirty="0">
                <a:ea typeface="ヒラギノ角ゴ Pro W3" pitchFamily="-84" charset="-128"/>
              </a:rPr>
              <a:t>/</a:t>
            </a:r>
            <a:r>
              <a:rPr lang="en-US" altLang="cs-CZ" sz="2400" i="1" dirty="0" err="1">
                <a:ea typeface="ヒラギノ角ゴ Pro W3" pitchFamily="-84" charset="-128"/>
              </a:rPr>
              <a:t>a</a:t>
            </a:r>
            <a:r>
              <a:rPr lang="en-US" altLang="cs-CZ" sz="2400" i="1" baseline="-25000" dirty="0" err="1">
                <a:ea typeface="ヒラギノ角ゴ Pro W3" pitchFamily="-84" charset="-128"/>
              </a:rPr>
              <a:t>LW</a:t>
            </a:r>
            <a:r>
              <a:rPr lang="en-US" altLang="cs-CZ" sz="2400" i="1" baseline="-25000" dirty="0">
                <a:ea typeface="ヒラギノ角ゴ Pro W3" pitchFamily="-84" charset="-128"/>
              </a:rPr>
              <a:t> </a:t>
            </a:r>
            <a:r>
              <a:rPr lang="en-US" altLang="cs-CZ" sz="2400" i="1" dirty="0">
                <a:ea typeface="ヒラギノ角ゴ Pro W3" pitchFamily="-84" charset="-128"/>
              </a:rPr>
              <a:t>=</a:t>
            </a:r>
            <a:r>
              <a:rPr lang="en-US" altLang="cs-CZ" sz="2400" i="1" dirty="0" err="1">
                <a:ea typeface="ヒラギノ角ゴ Pro W3" pitchFamily="-84" charset="-128"/>
              </a:rPr>
              <a:t>w</a:t>
            </a:r>
            <a:r>
              <a:rPr lang="en-US" altLang="cs-CZ" sz="2400" i="1" baseline="-25000" dirty="0" err="1">
                <a:ea typeface="ヒラギノ角ゴ Pro W3" pitchFamily="-84" charset="-128"/>
              </a:rPr>
              <a:t>W</a:t>
            </a:r>
            <a:endParaRPr lang="cs-CZ" altLang="cs-CZ" sz="2400" i="1" baseline="-25000" dirty="0">
              <a:ea typeface="ヒラギノ角ゴ Pro W3" pitchFamily="-84" charset="-128"/>
            </a:endParaRPr>
          </a:p>
          <a:p>
            <a:pPr lvl="1" eaLnBrk="1" hangingPunct="1">
              <a:lnSpc>
                <a:spcPct val="90000"/>
              </a:lnSpc>
              <a:spcBef>
                <a:spcPct val="50000"/>
              </a:spcBef>
            </a:pPr>
            <a:endParaRPr lang="cs-CZ" altLang="cs-CZ" sz="2400" i="1" baseline="-25000" dirty="0">
              <a:ea typeface="ヒラギノ角ゴ Pro W3" pitchFamily="-84" charset="-128"/>
            </a:endParaRPr>
          </a:p>
          <a:p>
            <a:pPr marL="342900" lvl="1" indent="-342900" eaLnBrk="1" hangingPunct="1">
              <a:lnSpc>
                <a:spcPct val="90000"/>
              </a:lnSpc>
              <a:spcBef>
                <a:spcPct val="50000"/>
              </a:spcBef>
              <a:buFont typeface="Arial" panose="020B0604020202020204" pitchFamily="34" charset="0"/>
              <a:buChar char="•"/>
            </a:pPr>
            <a:r>
              <a:rPr lang="cs-CZ" altLang="cs-CZ" sz="2400" dirty="0">
                <a:ea typeface="ヒラギノ角ゴ Pro W3" pitchFamily="-84" charset="-128"/>
              </a:rPr>
              <a:t>s</a:t>
            </a:r>
            <a:r>
              <a:rPr lang="en-US" altLang="cs-CZ" sz="2400" dirty="0">
                <a:ea typeface="ヒラギノ角ゴ Pro W3" pitchFamily="-84" charset="-128"/>
              </a:rPr>
              <a:t>o workers will make only cheese (the economy specializes in cheese production).</a:t>
            </a:r>
            <a:endParaRPr lang="cs-CZ" altLang="cs-CZ" sz="2400" dirty="0">
              <a:ea typeface="ヒラギノ角ゴ Pro W3" pitchFamily="-84" charset="-128"/>
            </a:endParaRPr>
          </a:p>
          <a:p>
            <a:pPr marL="342900" lvl="1" indent="-342900" eaLnBrk="1" hangingPunct="1">
              <a:lnSpc>
                <a:spcPct val="90000"/>
              </a:lnSpc>
              <a:spcBef>
                <a:spcPct val="50000"/>
              </a:spcBef>
              <a:buFont typeface="Arial" panose="020B0604020202020204" pitchFamily="34" charset="0"/>
              <a:buChar char="•"/>
            </a:pPr>
            <a:endParaRPr lang="cs-CZ" altLang="cs-CZ" sz="2400" dirty="0">
              <a:ea typeface="ヒラギノ角ゴ Pro W3" pitchFamily="-84" charset="-128"/>
            </a:endParaRPr>
          </a:p>
        </p:txBody>
      </p:sp>
      <p:sp>
        <p:nvSpPr>
          <p:cNvPr id="2" name="Zaoblený obdélník 1"/>
          <p:cNvSpPr/>
          <p:nvPr/>
        </p:nvSpPr>
        <p:spPr>
          <a:xfrm>
            <a:off x="8656267" y="1719155"/>
            <a:ext cx="3120570" cy="1328023"/>
          </a:xfrm>
          <a:prstGeom prst="roundRect">
            <a:avLst/>
          </a:prstGeom>
        </p:spPr>
        <p:style>
          <a:lnRef idx="1">
            <a:schemeClr val="dk1"/>
          </a:lnRef>
          <a:fillRef idx="2">
            <a:schemeClr val="dk1"/>
          </a:fillRef>
          <a:effectRef idx="1">
            <a:schemeClr val="dk1"/>
          </a:effectRef>
          <a:fontRef idx="minor">
            <a:schemeClr val="dk1"/>
          </a:fontRef>
        </p:style>
        <p:txBody>
          <a:bodyPr wrap="square">
            <a:spAutoFit/>
          </a:bodyPr>
          <a:lstStyle/>
          <a:p>
            <a:pPr marL="174625" lvl="1" eaLnBrk="1" hangingPunct="1">
              <a:lnSpc>
                <a:spcPct val="90000"/>
              </a:lnSpc>
              <a:spcBef>
                <a:spcPct val="50000"/>
              </a:spcBef>
            </a:pPr>
            <a:r>
              <a:rPr lang="cs-CZ" altLang="cs-CZ" sz="2000" i="1" dirty="0" err="1">
                <a:ea typeface="ヒラギノ角ゴ Pro W3" pitchFamily="-84" charset="-128"/>
              </a:rPr>
              <a:t>The</a:t>
            </a:r>
            <a:r>
              <a:rPr lang="cs-CZ" altLang="cs-CZ" sz="2000" i="1" dirty="0">
                <a:ea typeface="ヒラギノ角ゴ Pro W3" pitchFamily="-84" charset="-128"/>
              </a:rPr>
              <a:t> </a:t>
            </a:r>
            <a:r>
              <a:rPr lang="cs-CZ" altLang="cs-CZ" sz="2000" i="1" dirty="0" err="1">
                <a:ea typeface="ヒラギノ角ゴ Pro W3" pitchFamily="-84" charset="-128"/>
              </a:rPr>
              <a:t>relative</a:t>
            </a:r>
            <a:r>
              <a:rPr lang="cs-CZ" altLang="cs-CZ" sz="2000" i="1" dirty="0">
                <a:ea typeface="ヒラギノ角ゴ Pro W3" pitchFamily="-84" charset="-128"/>
              </a:rPr>
              <a:t> </a:t>
            </a:r>
            <a:r>
              <a:rPr lang="cs-CZ" altLang="cs-CZ" sz="2000" i="1" dirty="0" err="1">
                <a:ea typeface="ヒラギノ角ゴ Pro W3" pitchFamily="-84" charset="-128"/>
              </a:rPr>
              <a:t>price</a:t>
            </a:r>
            <a:r>
              <a:rPr lang="cs-CZ" altLang="cs-CZ" sz="2000" i="1" dirty="0">
                <a:ea typeface="ヒラギノ角ゴ Pro W3" pitchFamily="-84" charset="-128"/>
              </a:rPr>
              <a:t> </a:t>
            </a:r>
            <a:r>
              <a:rPr lang="cs-CZ" altLang="cs-CZ" sz="2000" i="1" dirty="0" err="1">
                <a:ea typeface="ヒラギノ角ゴ Pro W3" pitchFamily="-84" charset="-128"/>
              </a:rPr>
              <a:t>of</a:t>
            </a:r>
            <a:r>
              <a:rPr lang="cs-CZ" altLang="cs-CZ" sz="2000" i="1" dirty="0">
                <a:ea typeface="ヒラギノ角ゴ Pro W3" pitchFamily="-84" charset="-128"/>
              </a:rPr>
              <a:t> cheese 4/7 </a:t>
            </a:r>
            <a:r>
              <a:rPr lang="cs-CZ" altLang="cs-CZ" sz="2000" i="1" dirty="0" err="1">
                <a:ea typeface="ヒラギノ角ゴ Pro W3" pitchFamily="-84" charset="-128"/>
              </a:rPr>
              <a:t>exceeds</a:t>
            </a:r>
            <a:r>
              <a:rPr lang="cs-CZ" altLang="cs-CZ" sz="2000" i="1" dirty="0">
                <a:ea typeface="ヒラギノ角ゴ Pro W3" pitchFamily="-84" charset="-128"/>
              </a:rPr>
              <a:t> </a:t>
            </a:r>
            <a:r>
              <a:rPr lang="cs-CZ" altLang="cs-CZ" sz="2000" i="1" dirty="0" err="1">
                <a:ea typeface="ヒラギノ角ゴ Pro W3" pitchFamily="-84" charset="-128"/>
              </a:rPr>
              <a:t>the</a:t>
            </a:r>
            <a:r>
              <a:rPr lang="cs-CZ" altLang="cs-CZ" sz="2000" i="1" dirty="0">
                <a:ea typeface="ヒラギノ角ゴ Pro W3" pitchFamily="-84" charset="-128"/>
              </a:rPr>
              <a:t> </a:t>
            </a:r>
            <a:r>
              <a:rPr lang="cs-CZ" altLang="cs-CZ" sz="2000" i="1" dirty="0" err="1">
                <a:ea typeface="ヒラギノ角ゴ Pro W3" pitchFamily="-84" charset="-128"/>
              </a:rPr>
              <a:t>opportunity</a:t>
            </a:r>
            <a:r>
              <a:rPr lang="cs-CZ" altLang="cs-CZ" sz="2000" i="1" dirty="0">
                <a:ea typeface="ヒラギノ角ゴ Pro W3" pitchFamily="-84" charset="-128"/>
              </a:rPr>
              <a:t> </a:t>
            </a:r>
            <a:r>
              <a:rPr lang="cs-CZ" altLang="cs-CZ" sz="2000" i="1" dirty="0" err="1">
                <a:ea typeface="ヒラギノ角ゴ Pro W3" pitchFamily="-84" charset="-128"/>
              </a:rPr>
              <a:t>cost</a:t>
            </a:r>
            <a:r>
              <a:rPr lang="cs-CZ" altLang="cs-CZ" sz="2000" i="1" dirty="0">
                <a:ea typeface="ヒラギノ角ゴ Pro W3" pitchFamily="-84" charset="-128"/>
              </a:rPr>
              <a:t> </a:t>
            </a:r>
            <a:r>
              <a:rPr lang="cs-CZ" altLang="cs-CZ" sz="2000" i="1" dirty="0" err="1">
                <a:ea typeface="ヒラギノ角ゴ Pro W3" pitchFamily="-84" charset="-128"/>
              </a:rPr>
              <a:t>of</a:t>
            </a:r>
            <a:r>
              <a:rPr lang="cs-CZ" altLang="cs-CZ" sz="2000" i="1" dirty="0">
                <a:ea typeface="ヒラギノ角ゴ Pro W3" pitchFamily="-84" charset="-128"/>
              </a:rPr>
              <a:t> cheese </a:t>
            </a:r>
            <a:r>
              <a:rPr lang="cs-CZ" altLang="cs-CZ" sz="2000" i="1" dirty="0" err="1">
                <a:ea typeface="ヒラギノ角ゴ Pro W3" pitchFamily="-84" charset="-128"/>
              </a:rPr>
              <a:t>of</a:t>
            </a:r>
            <a:r>
              <a:rPr lang="cs-CZ" altLang="cs-CZ" sz="2000" i="1" dirty="0">
                <a:ea typeface="ヒラギノ角ゴ Pro W3" pitchFamily="-84" charset="-128"/>
              </a:rPr>
              <a:t> ½</a:t>
            </a:r>
          </a:p>
        </p:txBody>
      </p:sp>
      <p:sp>
        <p:nvSpPr>
          <p:cNvPr id="3" name="Zaoblený obdélník 2"/>
          <p:cNvSpPr/>
          <p:nvPr/>
        </p:nvSpPr>
        <p:spPr>
          <a:xfrm>
            <a:off x="8656264" y="3908038"/>
            <a:ext cx="3120569" cy="408623"/>
          </a:xfrm>
          <a:prstGeom prst="roundRect">
            <a:avLst/>
          </a:prstGeom>
        </p:spPr>
        <p:style>
          <a:lnRef idx="1">
            <a:schemeClr val="dk1"/>
          </a:lnRef>
          <a:fillRef idx="2">
            <a:schemeClr val="dk1"/>
          </a:fillRef>
          <a:effectRef idx="1">
            <a:schemeClr val="dk1"/>
          </a:effectRef>
          <a:fontRef idx="minor">
            <a:schemeClr val="dk1"/>
          </a:fontRef>
        </p:style>
        <p:txBody>
          <a:bodyPr wrap="square">
            <a:spAutoFit/>
          </a:bodyPr>
          <a:lstStyle/>
          <a:p>
            <a:pPr marL="174625" lvl="1">
              <a:lnSpc>
                <a:spcPct val="90000"/>
              </a:lnSpc>
              <a:spcBef>
                <a:spcPct val="50000"/>
              </a:spcBef>
            </a:pPr>
            <a:r>
              <a:rPr lang="en-US" altLang="cs-CZ" sz="2000" i="1" dirty="0" err="1">
                <a:solidFill>
                  <a:schemeClr val="dk1"/>
                </a:solidFill>
                <a:latin typeface="+mn-lt"/>
                <a:ea typeface="ヒラギノ角ゴ Pro W3" pitchFamily="-84" charset="-128"/>
              </a:rPr>
              <a:t>w</a:t>
            </a:r>
            <a:r>
              <a:rPr lang="en-US" altLang="cs-CZ" sz="2000" i="1" baseline="-25000" dirty="0" err="1">
                <a:solidFill>
                  <a:schemeClr val="dk1"/>
                </a:solidFill>
                <a:latin typeface="+mn-lt"/>
                <a:ea typeface="ヒラギノ角ゴ Pro W3" pitchFamily="-84" charset="-128"/>
              </a:rPr>
              <a:t>C</a:t>
            </a:r>
            <a:r>
              <a:rPr lang="en-US" altLang="cs-CZ" sz="2000" i="1" baseline="-25000" dirty="0">
                <a:solidFill>
                  <a:schemeClr val="dk1"/>
                </a:solidFill>
                <a:latin typeface="+mn-lt"/>
                <a:ea typeface="ヒラギノ角ゴ Pro W3" pitchFamily="-84" charset="-128"/>
              </a:rPr>
              <a:t> </a:t>
            </a:r>
            <a:r>
              <a:rPr lang="en-US" altLang="cs-CZ" sz="2000" i="1" dirty="0">
                <a:solidFill>
                  <a:schemeClr val="dk1"/>
                </a:solidFill>
                <a:latin typeface="+mn-lt"/>
                <a:ea typeface="ヒラギノ角ゴ Pro W3" pitchFamily="-84" charset="-128"/>
              </a:rPr>
              <a:t>=</a:t>
            </a:r>
            <a:r>
              <a:rPr lang="cs-CZ" altLang="cs-CZ" sz="2000" i="1" dirty="0">
                <a:solidFill>
                  <a:schemeClr val="dk1"/>
                </a:solidFill>
                <a:latin typeface="+mn-lt"/>
                <a:ea typeface="ヒラギノ角ゴ Pro W3" pitchFamily="-84" charset="-128"/>
              </a:rPr>
              <a:t>4 </a:t>
            </a:r>
            <a:r>
              <a:rPr lang="en-US" altLang="cs-CZ" sz="2000" i="1" dirty="0">
                <a:solidFill>
                  <a:schemeClr val="dk1"/>
                </a:solidFill>
                <a:latin typeface="+mn-lt"/>
                <a:ea typeface="ヒラギノ角ゴ Pro W3" pitchFamily="-84" charset="-128"/>
              </a:rPr>
              <a:t>&gt; </a:t>
            </a:r>
            <a:r>
              <a:rPr lang="cs-CZ" altLang="cs-CZ" sz="2000" i="1" dirty="0">
                <a:solidFill>
                  <a:schemeClr val="dk1"/>
                </a:solidFill>
                <a:latin typeface="+mn-lt"/>
                <a:ea typeface="ヒラギノ角ゴ Pro W3" pitchFamily="-84" charset="-128"/>
              </a:rPr>
              <a:t>3,5</a:t>
            </a:r>
            <a:r>
              <a:rPr lang="en-US" altLang="cs-CZ" sz="2000" i="1" dirty="0">
                <a:solidFill>
                  <a:schemeClr val="dk1"/>
                </a:solidFill>
                <a:latin typeface="+mn-lt"/>
                <a:ea typeface="ヒラギノ角ゴ Pro W3" pitchFamily="-84" charset="-128"/>
              </a:rPr>
              <a:t>=</a:t>
            </a:r>
            <a:r>
              <a:rPr lang="en-US" altLang="cs-CZ" sz="2000" i="1" dirty="0" err="1">
                <a:solidFill>
                  <a:schemeClr val="dk1"/>
                </a:solidFill>
                <a:latin typeface="+mn-lt"/>
                <a:ea typeface="ヒラギノ角ゴ Pro W3" pitchFamily="-84" charset="-128"/>
              </a:rPr>
              <a:t>w</a:t>
            </a:r>
            <a:r>
              <a:rPr lang="en-US" altLang="cs-CZ" sz="2000" i="1" baseline="-25000" dirty="0" err="1">
                <a:solidFill>
                  <a:schemeClr val="dk1"/>
                </a:solidFill>
                <a:latin typeface="+mn-lt"/>
                <a:ea typeface="ヒラギノ角ゴ Pro W3" pitchFamily="-84" charset="-128"/>
              </a:rPr>
              <a:t>W</a:t>
            </a:r>
            <a:endParaRPr lang="cs-CZ" altLang="cs-CZ" sz="2000" i="1" baseline="-25000" dirty="0">
              <a:solidFill>
                <a:schemeClr val="dk1"/>
              </a:solidFill>
              <a:latin typeface="+mn-lt"/>
              <a:ea typeface="ヒラギノ角ゴ Pro W3" pitchFamily="-84" charset="-128"/>
            </a:endParaRPr>
          </a:p>
        </p:txBody>
      </p:sp>
    </p:spTree>
    <p:extLst>
      <p:ext uri="{BB962C8B-B14F-4D97-AF65-F5344CB8AC3E}">
        <p14:creationId xmlns:p14="http://schemas.microsoft.com/office/powerpoint/2010/main" val="23782116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6627">
                                            <p:txEl>
                                              <p:pRg st="3" end="3"/>
                                            </p:txEl>
                                          </p:spTgt>
                                        </p:tgtEl>
                                        <p:attrNameLst>
                                          <p:attrName>style.visibility</p:attrName>
                                        </p:attrNameLst>
                                      </p:cBhvr>
                                      <p:to>
                                        <p:strVal val="visible"/>
                                      </p:to>
                                    </p:set>
                                    <p:animEffect transition="in" filter="strips(downRight)">
                                      <p:cBhvr>
                                        <p:cTn id="15" dur="500"/>
                                        <p:tgtEl>
                                          <p:spTgt spid="26627">
                                            <p:txEl>
                                              <p:pRg st="3" end="3"/>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6627">
                                            <p:txEl>
                                              <p:pRg st="4" end="4"/>
                                            </p:txEl>
                                          </p:spTgt>
                                        </p:tgtEl>
                                        <p:attrNameLst>
                                          <p:attrName>style.visibility</p:attrName>
                                        </p:attrNameLst>
                                      </p:cBhvr>
                                      <p:to>
                                        <p:strVal val="visible"/>
                                      </p:to>
                                    </p:set>
                                    <p:animEffect transition="in" filter="strips(downRight)">
                                      <p:cBhvr>
                                        <p:cTn id="18" dur="500"/>
                                        <p:tgtEl>
                                          <p:spTgt spid="26627">
                                            <p:txEl>
                                              <p:pRg st="4" end="4"/>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6627">
                                            <p:txEl>
                                              <p:pRg st="6" end="6"/>
                                            </p:txEl>
                                          </p:spTgt>
                                        </p:tgtEl>
                                        <p:attrNameLst>
                                          <p:attrName>style.visibility</p:attrName>
                                        </p:attrNameLst>
                                      </p:cBhvr>
                                      <p:to>
                                        <p:strVal val="visible"/>
                                      </p:to>
                                    </p:set>
                                    <p:animEffect transition="in" filter="strips(downRight)">
                                      <p:cBhvr>
                                        <p:cTn id="21" dur="5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5" name="Zástupný symbol pro číslo snímku 4"/>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24</a:t>
            </a:fld>
            <a:endParaRPr lang="cs-CZ">
              <a:solidFill>
                <a:prstClr val="black">
                  <a:lumMod val="65000"/>
                  <a:lumOff val="35000"/>
                </a:prstClr>
              </a:solidFill>
            </a:endParaRPr>
          </a:p>
        </p:txBody>
      </p:sp>
      <p:sp>
        <p:nvSpPr>
          <p:cNvPr id="6" name="Obdélník 5"/>
          <p:cNvSpPr/>
          <p:nvPr/>
        </p:nvSpPr>
        <p:spPr>
          <a:xfrm>
            <a:off x="2751068" y="3373599"/>
            <a:ext cx="8140947" cy="480131"/>
          </a:xfrm>
          <a:prstGeom prst="rect">
            <a:avLst/>
          </a:prstGeom>
        </p:spPr>
        <p:txBody>
          <a:bodyPr wrap="none">
            <a:spAutoFit/>
          </a:bodyPr>
          <a:lstStyle/>
          <a:p>
            <a:pPr lvl="1" eaLnBrk="1" hangingPunct="1">
              <a:lnSpc>
                <a:spcPct val="90000"/>
              </a:lnSpc>
              <a:spcBef>
                <a:spcPct val="50000"/>
              </a:spcBef>
            </a:pPr>
            <a:r>
              <a:rPr lang="cs-CZ" altLang="cs-CZ" sz="2800" dirty="0" err="1">
                <a:ea typeface="ヒラギノ角ゴ Pro W3" pitchFamily="-84" charset="-128"/>
              </a:rPr>
              <a:t>What</a:t>
            </a:r>
            <a:r>
              <a:rPr lang="cs-CZ" altLang="cs-CZ" sz="2800" dirty="0">
                <a:ea typeface="ヒラギノ角ゴ Pro W3" pitchFamily="-84" charset="-128"/>
              </a:rPr>
              <a:t> </a:t>
            </a:r>
            <a:r>
              <a:rPr lang="cs-CZ" altLang="cs-CZ" sz="2800" dirty="0" err="1">
                <a:ea typeface="ヒラギノ角ゴ Pro W3" pitchFamily="-84" charset="-128"/>
              </a:rPr>
              <a:t>if</a:t>
            </a:r>
            <a:r>
              <a:rPr lang="cs-CZ" altLang="cs-CZ" sz="2800" dirty="0">
                <a:ea typeface="ヒラギノ角ゴ Pro W3" pitchFamily="-84" charset="-128"/>
              </a:rPr>
              <a:t> </a:t>
            </a:r>
            <a:r>
              <a:rPr lang="cs-CZ" altLang="cs-CZ" sz="2800" dirty="0" err="1">
                <a:ea typeface="ヒラギノ角ゴ Pro W3" pitchFamily="-84" charset="-128"/>
              </a:rPr>
              <a:t>the</a:t>
            </a:r>
            <a:r>
              <a:rPr lang="cs-CZ" altLang="cs-CZ" sz="2800" dirty="0">
                <a:ea typeface="ヒラギノ角ゴ Pro W3" pitchFamily="-84" charset="-128"/>
              </a:rPr>
              <a:t> </a:t>
            </a:r>
            <a:r>
              <a:rPr lang="cs-CZ" altLang="cs-CZ" sz="2800" dirty="0" err="1">
                <a:ea typeface="ヒラギノ角ゴ Pro W3" pitchFamily="-84" charset="-128"/>
              </a:rPr>
              <a:t>price</a:t>
            </a:r>
            <a:r>
              <a:rPr lang="cs-CZ" altLang="cs-CZ" sz="2800" dirty="0">
                <a:ea typeface="ヒラギノ角ゴ Pro W3" pitchFamily="-84" charset="-128"/>
              </a:rPr>
              <a:t> </a:t>
            </a:r>
            <a:r>
              <a:rPr lang="cs-CZ" altLang="cs-CZ" sz="2800" dirty="0" err="1">
                <a:ea typeface="ヒラギノ角ゴ Pro W3" pitchFamily="-84" charset="-128"/>
              </a:rPr>
              <a:t>of</a:t>
            </a:r>
            <a:r>
              <a:rPr lang="cs-CZ" altLang="cs-CZ" sz="2800" dirty="0">
                <a:ea typeface="ヒラギノ角ゴ Pro W3" pitchFamily="-84" charset="-128"/>
              </a:rPr>
              <a:t> cheese drops to $3/</a:t>
            </a:r>
            <a:r>
              <a:rPr lang="cs-CZ" altLang="cs-CZ" sz="2800" dirty="0" err="1">
                <a:ea typeface="ヒラギノ角ゴ Pro W3" pitchFamily="-84" charset="-128"/>
              </a:rPr>
              <a:t>pound</a:t>
            </a:r>
            <a:r>
              <a:rPr lang="cs-CZ" altLang="cs-CZ" sz="2800" dirty="0">
                <a:ea typeface="ヒラギノ角ゴ Pro W3" pitchFamily="-84" charset="-128"/>
              </a:rPr>
              <a:t>?</a:t>
            </a:r>
          </a:p>
        </p:txBody>
      </p:sp>
      <p:pic>
        <p:nvPicPr>
          <p:cNvPr id="7" name="Picture 4" descr="Výsledek obrázku pro question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720" y="2916753"/>
            <a:ext cx="2476896" cy="139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644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dirty="0">
                <a:ea typeface="ヒラギノ角ゴ Pro W3" pitchFamily="-84" charset="-128"/>
              </a:rPr>
              <a:t>Production, Prices, and Wages</a:t>
            </a:r>
          </a:p>
        </p:txBody>
      </p:sp>
      <p:sp>
        <p:nvSpPr>
          <p:cNvPr id="27651" name="Rectangle 3"/>
          <p:cNvSpPr>
            <a:spLocks noGrp="1" noChangeArrowheads="1"/>
          </p:cNvSpPr>
          <p:nvPr>
            <p:ph idx="1"/>
          </p:nvPr>
        </p:nvSpPr>
        <p:spPr/>
        <p:txBody>
          <a:bodyPr/>
          <a:lstStyle/>
          <a:p>
            <a:pPr marL="342900" indent="-342900" eaLnBrk="1" hangingPunct="1">
              <a:spcBef>
                <a:spcPct val="50000"/>
              </a:spcBef>
              <a:buFont typeface="Arial" panose="020B0604020202020204" pitchFamily="34" charset="0"/>
              <a:buChar char="•"/>
            </a:pPr>
            <a:r>
              <a:rPr lang="en-US" altLang="cs-CZ" sz="2400" dirty="0">
                <a:ea typeface="ヒラギノ角ゴ Pro W3" pitchFamily="-84" charset="-128"/>
              </a:rPr>
              <a:t>If the home country wants to consume both wine and cheese (in the absence of international trade), relative prices must adjust so that wages are equal in the wine and cheese industries. </a:t>
            </a:r>
          </a:p>
          <a:p>
            <a:pPr marL="342900" lvl="1" indent="-342900">
              <a:lnSpc>
                <a:spcPct val="100000"/>
              </a:lnSpc>
              <a:spcBef>
                <a:spcPct val="50000"/>
              </a:spcBef>
              <a:buFont typeface="Arial" panose="020B0604020202020204" pitchFamily="34" charset="0"/>
              <a:buChar char="•"/>
            </a:pPr>
            <a:r>
              <a:rPr lang="en-US" altLang="cs-CZ" sz="2400" dirty="0">
                <a:ea typeface="ヒラギノ角ゴ Pro W3" pitchFamily="-84" charset="-128"/>
                <a:cs typeface="+mn-cs"/>
              </a:rPr>
              <a:t>If </a:t>
            </a:r>
            <a:r>
              <a:rPr lang="en-US" altLang="cs-CZ" sz="2400" i="1" dirty="0">
                <a:ea typeface="ヒラギノ角ゴ Pro W3" pitchFamily="-84" charset="-128"/>
              </a:rPr>
              <a:t>P</a:t>
            </a:r>
            <a:r>
              <a:rPr lang="en-US" altLang="cs-CZ" sz="2400" i="1" baseline="-25000" dirty="0">
                <a:ea typeface="ヒラギノ角ゴ Pro W3" pitchFamily="-84" charset="-128"/>
              </a:rPr>
              <a:t>C</a:t>
            </a:r>
            <a:r>
              <a:rPr lang="en-US" altLang="cs-CZ" sz="2400" dirty="0">
                <a:ea typeface="ヒラギノ角ゴ Pro W3" pitchFamily="-84" charset="-128"/>
                <a:cs typeface="+mn-cs"/>
              </a:rPr>
              <a:t> /</a:t>
            </a:r>
            <a:r>
              <a:rPr lang="en-US" altLang="cs-CZ" sz="2400" i="1" dirty="0">
                <a:ea typeface="ヒラギノ角ゴ Pro W3" pitchFamily="-84" charset="-128"/>
              </a:rPr>
              <a:t> </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dirty="0">
                <a:ea typeface="ヒラギノ角ゴ Pro W3" pitchFamily="-84" charset="-128"/>
                <a:cs typeface="+mn-cs"/>
              </a:rPr>
              <a:t> = </a:t>
            </a:r>
            <a:r>
              <a:rPr lang="en-US" altLang="cs-CZ" sz="2400" i="1" dirty="0">
                <a:ea typeface="ヒラギノ角ゴ Pro W3" pitchFamily="-84" charset="-128"/>
              </a:rPr>
              <a:t>P</a:t>
            </a:r>
            <a:r>
              <a:rPr lang="en-US" altLang="cs-CZ" sz="2400" i="1" baseline="-25000" dirty="0">
                <a:ea typeface="ヒラギノ角ゴ Pro W3" pitchFamily="-84" charset="-128"/>
              </a:rPr>
              <a:t>W</a:t>
            </a:r>
            <a:r>
              <a:rPr lang="en-US" altLang="cs-CZ" sz="2400" dirty="0">
                <a:ea typeface="ヒラギノ角ゴ Pro W3" pitchFamily="-84" charset="-128"/>
                <a:cs typeface="+mn-cs"/>
              </a:rPr>
              <a:t> /</a:t>
            </a:r>
            <a:r>
              <a:rPr lang="en-US" altLang="cs-CZ" sz="2400" i="1" dirty="0">
                <a:ea typeface="ヒラギノ角ゴ Pro W3" pitchFamily="-84" charset="-128"/>
              </a:rPr>
              <a:t> </a:t>
            </a:r>
            <a:r>
              <a:rPr lang="en-US" altLang="cs-CZ" sz="2400" i="1" dirty="0" err="1">
                <a:ea typeface="ヒラギノ角ゴ Pro W3" pitchFamily="-84" charset="-128"/>
              </a:rPr>
              <a:t>a</a:t>
            </a:r>
            <a:r>
              <a:rPr lang="en-US" altLang="cs-CZ" sz="2400" i="1" baseline="-25000" dirty="0" err="1">
                <a:ea typeface="ヒラギノ角ゴ Pro W3" pitchFamily="-84" charset="-128"/>
              </a:rPr>
              <a:t>LW</a:t>
            </a:r>
            <a:r>
              <a:rPr lang="en-US" altLang="cs-CZ" sz="2400" dirty="0">
                <a:ea typeface="ヒラギノ角ゴ Pro W3" pitchFamily="-84" charset="-128"/>
                <a:cs typeface="+mn-cs"/>
              </a:rPr>
              <a:t> workers will not care whether they work in the cheese industry or the wine industry, so that production of both goods can occur.</a:t>
            </a:r>
            <a:endParaRPr lang="en-US" altLang="cs-CZ" sz="2400" dirty="0">
              <a:ea typeface="ヒラギノ角ゴ Pro W3" pitchFamily="-84" charset="-128"/>
            </a:endParaRPr>
          </a:p>
          <a:p>
            <a:pPr marL="342900" lvl="1" indent="-342900">
              <a:lnSpc>
                <a:spcPct val="100000"/>
              </a:lnSpc>
              <a:spcBef>
                <a:spcPct val="50000"/>
              </a:spcBef>
              <a:buFont typeface="Arial" panose="020B0604020202020204" pitchFamily="34" charset="0"/>
              <a:buChar char="•"/>
            </a:pPr>
            <a:r>
              <a:rPr lang="en-US" altLang="cs-CZ" sz="2400" dirty="0">
                <a:ea typeface="ヒラギノ角ゴ Pro W3" pitchFamily="-84" charset="-128"/>
                <a:cs typeface="+mn-cs"/>
              </a:rPr>
              <a:t>Production (and consumption) of both goods occurs when the relative price of a good equals the opportunity cost of producing that good: </a:t>
            </a:r>
          </a:p>
          <a:p>
            <a:pPr lvl="1" eaLnBrk="1" hangingPunct="1">
              <a:spcBef>
                <a:spcPct val="50000"/>
              </a:spcBef>
            </a:pPr>
            <a:r>
              <a:rPr lang="cs-CZ" altLang="cs-CZ" sz="2400" i="1" dirty="0">
                <a:ea typeface="ヒラギノ角ゴ Pro W3" pitchFamily="-84" charset="-128"/>
              </a:rPr>
              <a:t>					</a:t>
            </a:r>
            <a:r>
              <a:rPr lang="en-US" altLang="cs-CZ" sz="2400" i="1" dirty="0">
                <a:ea typeface="ヒラギノ角ゴ Pro W3" pitchFamily="-84" charset="-128"/>
              </a:rPr>
              <a:t>P</a:t>
            </a:r>
            <a:r>
              <a:rPr lang="en-US" altLang="cs-CZ" sz="2400" i="1" baseline="-25000" dirty="0">
                <a:ea typeface="ヒラギノ角ゴ Pro W3" pitchFamily="-84" charset="-128"/>
              </a:rPr>
              <a:t>C </a:t>
            </a:r>
            <a:r>
              <a:rPr lang="en-US" altLang="cs-CZ" sz="2400" i="1" dirty="0">
                <a:ea typeface="ヒラギノ角ゴ Pro W3" pitchFamily="-84" charset="-128"/>
              </a:rPr>
              <a:t>/P</a:t>
            </a:r>
            <a:r>
              <a:rPr lang="en-US" altLang="cs-CZ" sz="2400" i="1" baseline="-25000" dirty="0">
                <a:ea typeface="ヒラギノ角ゴ Pro W3" pitchFamily="-84" charset="-128"/>
              </a:rPr>
              <a:t>W</a:t>
            </a:r>
            <a:r>
              <a:rPr lang="en-US" altLang="cs-CZ" sz="2400" dirty="0">
                <a:ea typeface="ヒラギノ角ゴ Pro W3" pitchFamily="-84" charset="-128"/>
              </a:rPr>
              <a:t> = </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dirty="0">
                <a:ea typeface="ヒラギノ角ゴ Pro W3" pitchFamily="-84" charset="-128"/>
              </a:rPr>
              <a:t> </a:t>
            </a:r>
            <a:r>
              <a:rPr lang="en-US" altLang="cs-CZ" sz="2400" i="1" dirty="0">
                <a:ea typeface="ヒラギノ角ゴ Pro W3" pitchFamily="-84" charset="-128"/>
              </a:rPr>
              <a:t>/</a:t>
            </a:r>
            <a:r>
              <a:rPr lang="en-US" altLang="cs-CZ" sz="2400" i="1" dirty="0" err="1">
                <a:ea typeface="ヒラギノ角ゴ Pro W3" pitchFamily="-84" charset="-128"/>
              </a:rPr>
              <a:t>a</a:t>
            </a:r>
            <a:r>
              <a:rPr lang="en-US" altLang="cs-CZ" sz="2400" i="1" baseline="-25000" dirty="0" err="1">
                <a:ea typeface="ヒラギノ角ゴ Pro W3" pitchFamily="-84" charset="-128"/>
              </a:rPr>
              <a:t>LW</a:t>
            </a:r>
            <a:endParaRPr lang="en-US" altLang="cs-CZ" sz="2400" i="1" baseline="-25000" dirty="0">
              <a:ea typeface="ヒラギノ角ゴ Pro W3" pitchFamily="-84" charset="-128"/>
            </a:endParaRPr>
          </a:p>
        </p:txBody>
      </p:sp>
    </p:spTree>
    <p:extLst>
      <p:ext uri="{BB962C8B-B14F-4D97-AF65-F5344CB8AC3E}">
        <p14:creationId xmlns:p14="http://schemas.microsoft.com/office/powerpoint/2010/main" val="8054282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5" dur="500"/>
                                        <p:tgtEl>
                                          <p:spTgt spid="2765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7651">
                                            <p:txEl>
                                              <p:pRg st="3" end="3"/>
                                            </p:txEl>
                                          </p:spTgt>
                                        </p:tgtEl>
                                        <p:attrNameLst>
                                          <p:attrName>style.visibility</p:attrName>
                                        </p:attrNameLst>
                                      </p:cBhvr>
                                      <p:to>
                                        <p:strVal val="visible"/>
                                      </p:to>
                                    </p:set>
                                    <p:animEffect transition="in" filter="strips(downRight)">
                                      <p:cBhvr>
                                        <p:cTn id="18"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a:ea typeface="ヒラギノ角ゴ Pro W3" pitchFamily="-84" charset="-128"/>
              </a:rPr>
              <a:t>Trade in the Ricardian Model</a:t>
            </a:r>
          </a:p>
        </p:txBody>
      </p:sp>
      <p:sp>
        <p:nvSpPr>
          <p:cNvPr id="29699" name="Rectangle 3"/>
          <p:cNvSpPr>
            <a:spLocks noGrp="1" noChangeArrowheads="1"/>
          </p:cNvSpPr>
          <p:nvPr>
            <p:ph idx="1"/>
          </p:nvPr>
        </p:nvSpPr>
        <p:spPr>
          <a:xfrm>
            <a:off x="508000" y="1447800"/>
            <a:ext cx="10447867" cy="4330700"/>
          </a:xfrm>
        </p:spPr>
        <p:txBody>
          <a:bodyPr/>
          <a:lstStyle/>
          <a:p>
            <a:pPr eaLnBrk="1" hangingPunct="1">
              <a:spcBef>
                <a:spcPct val="50000"/>
              </a:spcBef>
            </a:pPr>
            <a:r>
              <a:rPr lang="en-US" altLang="cs-CZ" dirty="0">
                <a:ea typeface="ヒラギノ角ゴ Pro W3" pitchFamily="-84" charset="-128"/>
              </a:rPr>
              <a:t>If the home country is more efficient in wine and cheese production, then it has an </a:t>
            </a:r>
            <a:r>
              <a:rPr lang="en-US" altLang="cs-CZ" i="1" dirty="0">
                <a:ea typeface="ヒラギノ角ゴ Pro W3" pitchFamily="-84" charset="-128"/>
              </a:rPr>
              <a:t>absolute advantage</a:t>
            </a:r>
            <a:r>
              <a:rPr lang="en-US" altLang="cs-CZ" dirty="0">
                <a:ea typeface="ヒラギノ角ゴ Pro W3" pitchFamily="-84" charset="-128"/>
              </a:rPr>
              <a:t> in all production: </a:t>
            </a:r>
            <a:endParaRPr lang="cs-CZ" altLang="cs-CZ" dirty="0">
              <a:ea typeface="ヒラギノ角ゴ Pro W3" pitchFamily="-84" charset="-128"/>
            </a:endParaRPr>
          </a:p>
          <a:p>
            <a:pPr eaLnBrk="1" hangingPunct="1">
              <a:spcBef>
                <a:spcPct val="50000"/>
              </a:spcBef>
            </a:pPr>
            <a:endParaRPr lang="en-US" altLang="cs-CZ" dirty="0">
              <a:ea typeface="ヒラギノ角ゴ Pro W3" pitchFamily="-84" charset="-128"/>
            </a:endParaRPr>
          </a:p>
          <a:p>
            <a:pPr lvl="1" eaLnBrk="1" hangingPunct="1">
              <a:lnSpc>
                <a:spcPct val="100000"/>
              </a:lnSpc>
              <a:spcBef>
                <a:spcPct val="50000"/>
              </a:spcBef>
            </a:pPr>
            <a:r>
              <a:rPr lang="en-US" altLang="cs-CZ" sz="2400" dirty="0">
                <a:ea typeface="ヒラギノ角ゴ Pro W3" pitchFamily="-84" charset="-128"/>
              </a:rPr>
              <a:t>its unit labor requirements for wine and cheese production are lower than those in the foreign country</a:t>
            </a:r>
          </a:p>
          <a:p>
            <a:pPr lvl="1" algn="ctr" eaLnBrk="1" hangingPunct="1">
              <a:spcBef>
                <a:spcPct val="50000"/>
              </a:spcBef>
              <a:buFontTx/>
              <a:buNone/>
            </a:pPr>
            <a:r>
              <a:rPr lang="en-US" altLang="cs-CZ" sz="2400" i="1" dirty="0">
                <a:ea typeface="ヒラギノ角ゴ Pro W3" pitchFamily="-84" charset="-128"/>
              </a:rPr>
              <a:t>	</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dirty="0">
                <a:ea typeface="ヒラギノ角ゴ Pro W3" pitchFamily="-84" charset="-128"/>
              </a:rPr>
              <a:t> &lt; </a:t>
            </a:r>
            <a:r>
              <a:rPr lang="en-US" altLang="cs-CZ" sz="2400" i="1" dirty="0">
                <a:ea typeface="ヒラギノ角ゴ Pro W3" pitchFamily="-84" charset="-128"/>
              </a:rPr>
              <a:t>a</a:t>
            </a:r>
            <a:r>
              <a:rPr lang="en-US" altLang="cs-CZ" sz="2400" baseline="30000" dirty="0">
                <a:ea typeface="ヒラギノ角ゴ Pro W3" pitchFamily="-84" charset="-128"/>
              </a:rPr>
              <a:t>*</a:t>
            </a:r>
            <a:r>
              <a:rPr lang="en-US" altLang="cs-CZ" sz="2400" i="1" baseline="-25000" dirty="0">
                <a:ea typeface="ヒラギノ角ゴ Pro W3" pitchFamily="-84" charset="-128"/>
              </a:rPr>
              <a:t>LC</a:t>
            </a:r>
            <a:r>
              <a:rPr lang="en-US" altLang="cs-CZ" sz="2400" baseline="-25000" dirty="0">
                <a:ea typeface="ヒラギノ角ゴ Pro W3" pitchFamily="-84" charset="-128"/>
              </a:rPr>
              <a:t> </a:t>
            </a:r>
            <a:r>
              <a:rPr lang="en-US" altLang="cs-CZ" sz="2400" dirty="0">
                <a:ea typeface="ヒラギノ角ゴ Pro W3" pitchFamily="-84" charset="-128"/>
              </a:rPr>
              <a:t> and </a:t>
            </a:r>
            <a:r>
              <a:rPr lang="en-US" altLang="cs-CZ" sz="2400" i="1" dirty="0" err="1">
                <a:ea typeface="ヒラギノ角ゴ Pro W3" pitchFamily="-84" charset="-128"/>
              </a:rPr>
              <a:t>a</a:t>
            </a:r>
            <a:r>
              <a:rPr lang="en-US" altLang="cs-CZ" sz="2400" i="1" baseline="-25000" dirty="0" err="1">
                <a:ea typeface="ヒラギノ角ゴ Pro W3" pitchFamily="-84" charset="-128"/>
              </a:rPr>
              <a:t>LW</a:t>
            </a:r>
            <a:r>
              <a:rPr lang="en-US" altLang="cs-CZ" sz="2400" dirty="0">
                <a:ea typeface="ヒラギノ角ゴ Pro W3" pitchFamily="-84" charset="-128"/>
              </a:rPr>
              <a:t> &lt; </a:t>
            </a:r>
            <a:r>
              <a:rPr lang="en-US" altLang="cs-CZ" sz="2400" i="1" dirty="0">
                <a:ea typeface="ヒラギノ角ゴ Pro W3" pitchFamily="-84" charset="-128"/>
              </a:rPr>
              <a:t>a</a:t>
            </a:r>
            <a:r>
              <a:rPr lang="en-US" altLang="cs-CZ" sz="2400" baseline="30000" dirty="0">
                <a:ea typeface="ヒラギノ角ゴ Pro W3" pitchFamily="-84" charset="-128"/>
              </a:rPr>
              <a:t>*</a:t>
            </a:r>
            <a:r>
              <a:rPr lang="en-US" altLang="cs-CZ" sz="2400" i="1" baseline="-25000" dirty="0">
                <a:ea typeface="ヒラギノ角ゴ Pro W3" pitchFamily="-84" charset="-128"/>
              </a:rPr>
              <a:t>LW</a:t>
            </a:r>
            <a:endParaRPr lang="cs-CZ" altLang="cs-CZ" sz="2400" i="1" baseline="-25000" dirty="0">
              <a:ea typeface="ヒラギノ角ゴ Pro W3" pitchFamily="-84" charset="-128"/>
            </a:endParaRPr>
          </a:p>
          <a:p>
            <a:pPr lvl="1" algn="ctr" eaLnBrk="1" hangingPunct="1">
              <a:spcBef>
                <a:spcPct val="50000"/>
              </a:spcBef>
              <a:buFontTx/>
              <a:buNone/>
            </a:pPr>
            <a:endParaRPr lang="en-US" altLang="cs-CZ" sz="2400" i="1" baseline="-25000" dirty="0">
              <a:ea typeface="ヒラギノ角ゴ Pro W3" pitchFamily="-84" charset="-128"/>
            </a:endParaRPr>
          </a:p>
          <a:p>
            <a:pPr lvl="1" eaLnBrk="1" hangingPunct="1">
              <a:spcBef>
                <a:spcPct val="50000"/>
              </a:spcBef>
              <a:buFontTx/>
              <a:buNone/>
            </a:pPr>
            <a:r>
              <a:rPr lang="en-US" altLang="cs-CZ" sz="2400" dirty="0">
                <a:ea typeface="ヒラギノ角ゴ Pro W3" pitchFamily="-84" charset="-128"/>
              </a:rPr>
              <a:t>where </a:t>
            </a:r>
            <a:r>
              <a:rPr lang="ja-JP" altLang="en-US" sz="2400" dirty="0">
                <a:ea typeface="ヒラギノ角ゴ Pro W3" pitchFamily="-84" charset="-128"/>
              </a:rPr>
              <a:t>“</a:t>
            </a:r>
            <a:r>
              <a:rPr lang="en-US" altLang="ja-JP" sz="2400" dirty="0">
                <a:ea typeface="ヒラギノ角ゴ Pro W3" pitchFamily="-84" charset="-128"/>
              </a:rPr>
              <a:t>*</a:t>
            </a:r>
            <a:r>
              <a:rPr lang="ja-JP" altLang="en-US" sz="2400" dirty="0">
                <a:ea typeface="ヒラギノ角ゴ Pro W3" pitchFamily="-84" charset="-128"/>
              </a:rPr>
              <a:t>”</a:t>
            </a:r>
            <a:r>
              <a:rPr lang="en-US" altLang="ja-JP" sz="2400" dirty="0">
                <a:ea typeface="ヒラギノ角ゴ Pro W3" pitchFamily="-84" charset="-128"/>
              </a:rPr>
              <a:t> notates foreign country variables</a:t>
            </a:r>
            <a:r>
              <a:rPr lang="cs-CZ" altLang="ja-JP" sz="2400" dirty="0">
                <a:ea typeface="ヒラギノ角ゴ Pro W3" pitchFamily="-84" charset="-128"/>
              </a:rPr>
              <a:t>.</a:t>
            </a:r>
            <a:endParaRPr lang="en-US" altLang="cs-CZ" sz="2400" dirty="0">
              <a:ea typeface="ヒラギノ角ゴ Pro W3" pitchFamily="-84" charset="-128"/>
            </a:endParaRPr>
          </a:p>
        </p:txBody>
      </p:sp>
    </p:spTree>
    <p:extLst>
      <p:ext uri="{BB962C8B-B14F-4D97-AF65-F5344CB8AC3E}">
        <p14:creationId xmlns:p14="http://schemas.microsoft.com/office/powerpoint/2010/main" val="209342588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0" dur="500"/>
                                        <p:tgtEl>
                                          <p:spTgt spid="29699">
                                            <p:txEl>
                                              <p:pRg st="2" end="2"/>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9699">
                                            <p:txEl>
                                              <p:pRg st="3" end="3"/>
                                            </p:txEl>
                                          </p:spTgt>
                                        </p:tgtEl>
                                        <p:attrNameLst>
                                          <p:attrName>style.visibility</p:attrName>
                                        </p:attrNameLst>
                                      </p:cBhvr>
                                      <p:to>
                                        <p:strVal val="visible"/>
                                      </p:to>
                                    </p:set>
                                    <p:animEffect transition="in" filter="strips(downRight)">
                                      <p:cBhvr>
                                        <p:cTn id="13" dur="500"/>
                                        <p:tgtEl>
                                          <p:spTgt spid="29699">
                                            <p:txEl>
                                              <p:pRg st="3" end="3"/>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29699">
                                            <p:txEl>
                                              <p:pRg st="5" end="5"/>
                                            </p:txEl>
                                          </p:spTgt>
                                        </p:tgtEl>
                                        <p:attrNameLst>
                                          <p:attrName>style.visibility</p:attrName>
                                        </p:attrNameLst>
                                      </p:cBhvr>
                                      <p:to>
                                        <p:strVal val="visible"/>
                                      </p:to>
                                    </p:set>
                                    <p:animEffect transition="in" filter="strips(downRight)">
                                      <p:cBhvr>
                                        <p:cTn id="16"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dirty="0">
                <a:ea typeface="ヒラギノ角ゴ Pro W3" pitchFamily="-84" charset="-128"/>
              </a:rPr>
              <a:t>Trade in the Ricardian Model</a:t>
            </a:r>
          </a:p>
        </p:txBody>
      </p:sp>
      <p:sp>
        <p:nvSpPr>
          <p:cNvPr id="177155" name="Rectangle 3"/>
          <p:cNvSpPr>
            <a:spLocks noGrp="1" noChangeArrowheads="1"/>
          </p:cNvSpPr>
          <p:nvPr>
            <p:ph idx="1"/>
          </p:nvPr>
        </p:nvSpPr>
        <p:spPr>
          <a:xfrm>
            <a:off x="406400" y="1447800"/>
            <a:ext cx="10447867" cy="4330700"/>
          </a:xfrm>
        </p:spPr>
        <p:txBody>
          <a:bodyPr/>
          <a:lstStyle/>
          <a:p>
            <a:pPr eaLnBrk="1" hangingPunct="1">
              <a:spcBef>
                <a:spcPct val="50000"/>
              </a:spcBef>
            </a:pPr>
            <a:endParaRPr lang="cs-CZ" altLang="cs-CZ" dirty="0">
              <a:ea typeface="ヒラギノ角ゴ Pro W3" pitchFamily="-84" charset="-128"/>
            </a:endParaRPr>
          </a:p>
          <a:p>
            <a:pPr eaLnBrk="1" hangingPunct="1">
              <a:spcBef>
                <a:spcPct val="50000"/>
              </a:spcBef>
            </a:pPr>
            <a:r>
              <a:rPr lang="en-US" altLang="cs-CZ" dirty="0">
                <a:ea typeface="ヒラギノ角ゴ Pro W3" pitchFamily="-84" charset="-128"/>
              </a:rPr>
              <a:t>A country can be more efficient in producing both goods, but it will have a comparative advantage in only one good.</a:t>
            </a:r>
            <a:endParaRPr lang="cs-CZ" altLang="cs-CZ" dirty="0">
              <a:ea typeface="ヒラギノ角ゴ Pro W3" pitchFamily="-84" charset="-128"/>
            </a:endParaRPr>
          </a:p>
          <a:p>
            <a:pPr eaLnBrk="1" hangingPunct="1">
              <a:spcBef>
                <a:spcPct val="50000"/>
              </a:spcBef>
            </a:pPr>
            <a:endParaRPr lang="cs-CZ" altLang="cs-CZ" dirty="0">
              <a:ea typeface="ヒラギノ角ゴ Pro W3" pitchFamily="-84" charset="-128"/>
            </a:endParaRPr>
          </a:p>
          <a:p>
            <a:pPr lvl="2"/>
            <a:endParaRPr lang="cs-CZ" altLang="cs-CZ" dirty="0">
              <a:ea typeface="ヒラギノ角ゴ Pro W3" pitchFamily="-84" charset="-128"/>
            </a:endParaRPr>
          </a:p>
          <a:p>
            <a:pPr lvl="2"/>
            <a:endParaRPr lang="cs-CZ" altLang="cs-CZ" dirty="0">
              <a:ea typeface="ヒラギノ角ゴ Pro W3" pitchFamily="-84" charset="-128"/>
            </a:endParaRPr>
          </a:p>
          <a:p>
            <a:pPr lvl="2">
              <a:lnSpc>
                <a:spcPct val="100000"/>
              </a:lnSpc>
            </a:pPr>
            <a:r>
              <a:rPr lang="cs-CZ" altLang="cs-CZ" sz="2400" dirty="0">
                <a:ea typeface="ヒラギノ角ゴ Pro W3" pitchFamily="-84" charset="-128"/>
              </a:rPr>
              <a:t>	</a:t>
            </a:r>
            <a:r>
              <a:rPr lang="en-US" altLang="cs-CZ" sz="2400" i="1" dirty="0">
                <a:ea typeface="ヒラギノ角ゴ Pro W3" pitchFamily="-84" charset="-128"/>
              </a:rPr>
              <a:t>Even if a country is the most (or least) efficient producer of all </a:t>
            </a:r>
            <a:r>
              <a:rPr lang="cs-CZ" altLang="cs-CZ" sz="2400" i="1" dirty="0">
                <a:ea typeface="ヒラギノ角ゴ Pro W3" pitchFamily="-84" charset="-128"/>
              </a:rPr>
              <a:t>	</a:t>
            </a:r>
            <a:r>
              <a:rPr lang="en-US" altLang="cs-CZ" sz="2400" i="1" dirty="0">
                <a:ea typeface="ヒラギノ角ゴ Pro W3" pitchFamily="-84" charset="-128"/>
              </a:rPr>
              <a:t>goods, it still can benefit from trade.</a:t>
            </a:r>
          </a:p>
        </p:txBody>
      </p:sp>
      <p:pic>
        <p:nvPicPr>
          <p:cNvPr id="5" name="Picture 2" descr="Výsledek obrázku pro lightbul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74" y="3714803"/>
            <a:ext cx="1366041" cy="127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8860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7155">
                                            <p:txEl>
                                              <p:pRg st="1" end="1"/>
                                            </p:txEl>
                                          </p:spTgt>
                                        </p:tgtEl>
                                        <p:attrNameLst>
                                          <p:attrName>style.visibility</p:attrName>
                                        </p:attrNameLst>
                                      </p:cBhvr>
                                      <p:to>
                                        <p:strVal val="visible"/>
                                      </p:to>
                                    </p:set>
                                    <p:animEffect transition="in" filter="strips(downRight)">
                                      <p:cBhvr>
                                        <p:cTn id="7" dur="500"/>
                                        <p:tgtEl>
                                          <p:spTgt spid="177155">
                                            <p:txEl>
                                              <p:pRg st="1" end="1"/>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77155">
                                            <p:txEl>
                                              <p:pRg st="5" end="5"/>
                                            </p:txEl>
                                          </p:spTgt>
                                        </p:tgtEl>
                                        <p:attrNameLst>
                                          <p:attrName>style.visibility</p:attrName>
                                        </p:attrNameLst>
                                      </p:cBhvr>
                                      <p:to>
                                        <p:strVal val="visible"/>
                                      </p:to>
                                    </p:set>
                                    <p:animEffect transition="in" filter="strips(downRight)">
                                      <p:cBhvr>
                                        <p:cTn id="10" dur="500"/>
                                        <p:tgtEl>
                                          <p:spTgt spid="177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dirty="0">
                <a:ea typeface="ヒラギノ角ゴ Pro W3" pitchFamily="-84" charset="-128"/>
              </a:rPr>
              <a:t>Trade in the Ricardian Model</a:t>
            </a:r>
          </a:p>
        </p:txBody>
      </p:sp>
      <p:sp>
        <p:nvSpPr>
          <p:cNvPr id="38915" name="Rectangle 3"/>
          <p:cNvSpPr>
            <a:spLocks noGrp="1" noChangeArrowheads="1"/>
          </p:cNvSpPr>
          <p:nvPr>
            <p:ph idx="1"/>
          </p:nvPr>
        </p:nvSpPr>
        <p:spPr/>
        <p:txBody>
          <a:bodyPr>
            <a:normAutofit/>
          </a:bodyPr>
          <a:lstStyle/>
          <a:p>
            <a:pPr eaLnBrk="1" hangingPunct="1">
              <a:lnSpc>
                <a:spcPct val="90000"/>
              </a:lnSpc>
            </a:pPr>
            <a:endParaRPr lang="cs-CZ"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sz="2400" dirty="0">
                <a:ea typeface="ヒラギノ角ゴ Pro W3" pitchFamily="-84" charset="-128"/>
              </a:rPr>
              <a:t>Before any trade occurs, the relative price of cheese to wine reflects the opportunity cost of cheese in terms of wine in each country.</a:t>
            </a:r>
            <a:endParaRPr lang="cs-CZ"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endParaRPr lang="en-US"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sz="2400" dirty="0">
                <a:ea typeface="ヒラギノ角ゴ Pro W3" pitchFamily="-84" charset="-128"/>
              </a:rPr>
              <a:t>In the absence of any trade, the relative price of cheese to wine will be higher in Foreign than in Home if Foreign has the higher opportunity cost of cheese.</a:t>
            </a:r>
            <a:endParaRPr lang="cs-CZ"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endParaRPr lang="en-US"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sz="2400" dirty="0">
                <a:ea typeface="ヒラギノ角ゴ Pro W3" pitchFamily="-84" charset="-128"/>
              </a:rPr>
              <a:t>It will be profitable to ship cheese from Home to Foreign (and wine from </a:t>
            </a:r>
            <a:r>
              <a:rPr lang="en-US" altLang="cs-CZ" sz="2400" dirty="0" err="1">
                <a:ea typeface="ヒラギノ角ゴ Pro W3" pitchFamily="-84" charset="-128"/>
              </a:rPr>
              <a:t>Forei</a:t>
            </a:r>
            <a:r>
              <a:rPr lang="cs-CZ" altLang="cs-CZ" sz="2400" dirty="0">
                <a:ea typeface="ヒラギノ角ゴ Pro W3" pitchFamily="-84" charset="-128"/>
              </a:rPr>
              <a:t>g</a:t>
            </a:r>
            <a:r>
              <a:rPr lang="en-US" altLang="cs-CZ" sz="2400" dirty="0">
                <a:ea typeface="ヒラギノ角ゴ Pro W3" pitchFamily="-84" charset="-128"/>
              </a:rPr>
              <a:t>n to Home) </a:t>
            </a:r>
            <a:endParaRPr lang="en-US" altLang="cs-CZ" sz="2000" dirty="0">
              <a:ea typeface="ヒラギノ角ゴ Pro W3" pitchFamily="-84" charset="-128"/>
            </a:endParaRPr>
          </a:p>
        </p:txBody>
      </p:sp>
    </p:spTree>
    <p:extLst>
      <p:ext uri="{BB962C8B-B14F-4D97-AF65-F5344CB8AC3E}">
        <p14:creationId xmlns:p14="http://schemas.microsoft.com/office/powerpoint/2010/main" val="2885869776"/>
      </p:ext>
    </p:extLst>
  </p:cSld>
  <p:clrMapOvr>
    <a:masterClrMapping/>
  </p:clrMapOvr>
  <p:transition spd="med">
    <p:pull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cs-CZ" dirty="0">
                <a:ea typeface="ヒラギノ角ゴ Pro W3" pitchFamily="-84" charset="-128"/>
              </a:rPr>
              <a:t>Gains from Trade </a:t>
            </a:r>
          </a:p>
        </p:txBody>
      </p:sp>
      <p:sp>
        <p:nvSpPr>
          <p:cNvPr id="41987" name="Rectangle 3"/>
          <p:cNvSpPr>
            <a:spLocks noGrp="1" noChangeArrowheads="1"/>
          </p:cNvSpPr>
          <p:nvPr>
            <p:ph idx="1"/>
          </p:nvPr>
        </p:nvSpPr>
        <p:spPr/>
        <p:txBody>
          <a:bodyPr/>
          <a:lstStyle/>
          <a:p>
            <a:pPr eaLnBrk="1" hangingPunct="1"/>
            <a:endParaRPr lang="cs-CZ" altLang="cs-CZ" dirty="0">
              <a:ea typeface="ヒラギノ角ゴ Pro W3" pitchFamily="-84" charset="-128"/>
            </a:endParaRPr>
          </a:p>
          <a:p>
            <a:pPr marL="457200" indent="-457200" eaLnBrk="1" hangingPunct="1">
              <a:buFont typeface="Arial" panose="020B0604020202020204" pitchFamily="34" charset="0"/>
              <a:buChar char="•"/>
            </a:pPr>
            <a:r>
              <a:rPr lang="en-US" altLang="cs-CZ" dirty="0">
                <a:ea typeface="ヒラギノ角ゴ Pro W3" pitchFamily="-84" charset="-128"/>
              </a:rPr>
              <a:t>Consumption possibilities expand beyond the production possibility frontier when trade is allowed.</a:t>
            </a:r>
            <a:endParaRPr lang="cs-CZ" altLang="cs-CZ" dirty="0">
              <a:ea typeface="ヒラギノ角ゴ Pro W3" pitchFamily="-84" charset="-128"/>
            </a:endParaRPr>
          </a:p>
          <a:p>
            <a:pPr marL="457200" indent="-457200" eaLnBrk="1" hangingPunct="1">
              <a:buFont typeface="Arial" panose="020B0604020202020204" pitchFamily="34" charset="0"/>
              <a:buChar char="•"/>
            </a:pPr>
            <a:endParaRPr lang="en-US" altLang="cs-CZ" dirty="0">
              <a:ea typeface="ヒラギノ角ゴ Pro W3" pitchFamily="-84" charset="-128"/>
            </a:endParaRPr>
          </a:p>
          <a:p>
            <a:pPr marL="457200" indent="-457200" eaLnBrk="1" hangingPunct="1">
              <a:buFont typeface="Arial" panose="020B0604020202020204" pitchFamily="34" charset="0"/>
              <a:buChar char="•"/>
            </a:pPr>
            <a:r>
              <a:rPr lang="en-US" altLang="cs-CZ" dirty="0">
                <a:ea typeface="ヒラギノ角ゴ Pro W3" pitchFamily="-84" charset="-128"/>
              </a:rPr>
              <a:t>With trade, consumption in each country is expanded because world production is expanded when each country specializes in producing the good in which it has a comparative advantage.</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29</a:t>
            </a:fld>
            <a:endParaRPr lang="cs-CZ">
              <a:solidFill>
                <a:prstClr val="black">
                  <a:lumMod val="65000"/>
                  <a:lumOff val="35000"/>
                </a:prstClr>
              </a:solidFill>
            </a:endParaRPr>
          </a:p>
        </p:txBody>
      </p:sp>
    </p:spTree>
    <p:extLst>
      <p:ext uri="{BB962C8B-B14F-4D97-AF65-F5344CB8AC3E}">
        <p14:creationId xmlns:p14="http://schemas.microsoft.com/office/powerpoint/2010/main" val="32527115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strips(downRight)">
                                      <p:cBhvr>
                                        <p:cTn id="7" dur="500"/>
                                        <p:tgtEl>
                                          <p:spTgt spid="419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3" end="3"/>
                                            </p:txEl>
                                          </p:spTgt>
                                        </p:tgtEl>
                                        <p:attrNameLst>
                                          <p:attrName>style.visibility</p:attrName>
                                        </p:attrNameLst>
                                      </p:cBhvr>
                                      <p:to>
                                        <p:strVal val="visible"/>
                                      </p:to>
                                    </p:set>
                                    <p:animEffect transition="in" filter="strips(downRight)">
                                      <p:cBhvr>
                                        <p:cTn id="12"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err="1"/>
              <a:t>World</a:t>
            </a:r>
            <a:r>
              <a:rPr lang="cs-CZ" dirty="0"/>
              <a:t> </a:t>
            </a:r>
            <a:r>
              <a:rPr lang="cs-CZ" dirty="0" err="1"/>
              <a:t>trade</a:t>
            </a:r>
            <a:r>
              <a:rPr lang="cs-CZ" dirty="0"/>
              <a:t> </a:t>
            </a:r>
            <a:r>
              <a:rPr lang="cs-CZ" dirty="0" err="1"/>
              <a:t>development</a:t>
            </a:r>
            <a:endParaRPr lang="cs-CZ" dirty="0"/>
          </a:p>
        </p:txBody>
      </p:sp>
      <p:sp>
        <p:nvSpPr>
          <p:cNvPr id="33795" name="Zástupný symbol pro obsah 2"/>
          <p:cNvSpPr>
            <a:spLocks noGrp="1"/>
          </p:cNvSpPr>
          <p:nvPr>
            <p:ph idx="1"/>
          </p:nvPr>
        </p:nvSpPr>
        <p:spPr/>
        <p:txBody>
          <a:bodyPr/>
          <a:lstStyle/>
          <a:p>
            <a:pPr marL="457200" indent="-457200" eaLnBrk="1" hangingPunct="1">
              <a:buFont typeface="Arial" panose="020B0604020202020204" pitchFamily="34" charset="0"/>
              <a:buChar char="•"/>
            </a:pPr>
            <a:r>
              <a:rPr lang="cs-CZ" altLang="cs-CZ" dirty="0" err="1"/>
              <a:t>From</a:t>
            </a:r>
            <a:r>
              <a:rPr lang="cs-CZ" altLang="cs-CZ" dirty="0"/>
              <a:t> 1890 </a:t>
            </a:r>
            <a:r>
              <a:rPr lang="cs-CZ" altLang="cs-CZ" dirty="0" err="1"/>
              <a:t>until</a:t>
            </a:r>
            <a:r>
              <a:rPr lang="cs-CZ" altLang="cs-CZ" dirty="0"/>
              <a:t> WW1 – </a:t>
            </a:r>
            <a:r>
              <a:rPr lang="cs-CZ" altLang="cs-CZ" dirty="0" err="1"/>
              <a:t>golden</a:t>
            </a:r>
            <a:r>
              <a:rPr lang="cs-CZ" altLang="cs-CZ" dirty="0"/>
              <a:t> </a:t>
            </a:r>
            <a:r>
              <a:rPr lang="cs-CZ" altLang="cs-CZ" dirty="0" err="1"/>
              <a:t>age</a:t>
            </a:r>
            <a:r>
              <a:rPr lang="cs-CZ" altLang="cs-CZ" dirty="0"/>
              <a:t> </a:t>
            </a:r>
            <a:r>
              <a:rPr lang="cs-CZ" altLang="cs-CZ" dirty="0" err="1"/>
              <a:t>of</a:t>
            </a:r>
            <a:r>
              <a:rPr lang="cs-CZ" altLang="cs-CZ" dirty="0"/>
              <a:t> </a:t>
            </a:r>
            <a:r>
              <a:rPr lang="cs-CZ" altLang="cs-CZ" dirty="0" err="1"/>
              <a:t>international</a:t>
            </a:r>
            <a:r>
              <a:rPr lang="cs-CZ" altLang="cs-CZ" dirty="0"/>
              <a:t> </a:t>
            </a:r>
            <a:r>
              <a:rPr lang="cs-CZ" altLang="cs-CZ" dirty="0" err="1"/>
              <a:t>trade</a:t>
            </a:r>
            <a:endParaRPr lang="cs-CZ" altLang="cs-CZ" dirty="0"/>
          </a:p>
          <a:p>
            <a:pPr marL="457200" indent="-457200" eaLnBrk="1" hangingPunct="1">
              <a:buFont typeface="Arial" panose="020B0604020202020204" pitchFamily="34" charset="0"/>
              <a:buChar char="•"/>
            </a:pPr>
            <a:endParaRPr lang="cs-CZ" altLang="cs-CZ" dirty="0"/>
          </a:p>
          <a:p>
            <a:pPr marL="457200" indent="-457200" eaLnBrk="1" hangingPunct="1">
              <a:buFont typeface="Arial" panose="020B0604020202020204" pitchFamily="34" charset="0"/>
              <a:buChar char="•"/>
            </a:pPr>
            <a:r>
              <a:rPr lang="cs-CZ" altLang="cs-CZ" dirty="0"/>
              <a:t>Great </a:t>
            </a:r>
            <a:r>
              <a:rPr lang="cs-CZ" altLang="cs-CZ" dirty="0" err="1"/>
              <a:t>depression</a:t>
            </a:r>
            <a:r>
              <a:rPr lang="cs-CZ" altLang="cs-CZ" dirty="0"/>
              <a:t> (1929) – </a:t>
            </a:r>
            <a:r>
              <a:rPr lang="cs-CZ" altLang="cs-CZ" dirty="0" err="1"/>
              <a:t>Smooth-Hawley</a:t>
            </a:r>
            <a:r>
              <a:rPr lang="cs-CZ" altLang="cs-CZ" dirty="0"/>
              <a:t> </a:t>
            </a:r>
            <a:r>
              <a:rPr lang="cs-CZ" altLang="cs-CZ" dirty="0" err="1"/>
              <a:t>tarrifs</a:t>
            </a:r>
            <a:endParaRPr lang="cs-CZ" altLang="cs-CZ" dirty="0"/>
          </a:p>
          <a:p>
            <a:pPr marL="457200" indent="-457200" eaLnBrk="1" hangingPunct="1">
              <a:buFont typeface="Arial" panose="020B0604020202020204" pitchFamily="34" charset="0"/>
              <a:buChar char="•"/>
            </a:pPr>
            <a:endParaRPr lang="cs-CZ" altLang="cs-CZ" dirty="0"/>
          </a:p>
          <a:p>
            <a:pPr marL="457200" indent="-457200" eaLnBrk="1" hangingPunct="1">
              <a:buFont typeface="Arial" panose="020B0604020202020204" pitchFamily="34" charset="0"/>
              <a:buChar char="•"/>
            </a:pPr>
            <a:r>
              <a:rPr lang="cs-CZ" altLang="cs-CZ" dirty="0" err="1"/>
              <a:t>Reaction</a:t>
            </a:r>
            <a:r>
              <a:rPr lang="cs-CZ" altLang="cs-CZ" dirty="0"/>
              <a:t> </a:t>
            </a:r>
            <a:r>
              <a:rPr lang="cs-CZ" altLang="cs-CZ" dirty="0" err="1"/>
              <a:t>of</a:t>
            </a:r>
            <a:r>
              <a:rPr lang="cs-CZ" altLang="cs-CZ" dirty="0"/>
              <a:t> </a:t>
            </a:r>
            <a:r>
              <a:rPr lang="cs-CZ" altLang="cs-CZ" dirty="0" err="1"/>
              <a:t>other</a:t>
            </a:r>
            <a:r>
              <a:rPr lang="cs-CZ" altLang="cs-CZ" dirty="0"/>
              <a:t> </a:t>
            </a:r>
            <a:r>
              <a:rPr lang="cs-CZ" altLang="cs-CZ" dirty="0" err="1"/>
              <a:t>countries</a:t>
            </a:r>
            <a:endParaRPr lang="cs-CZ" altLang="cs-CZ" dirty="0"/>
          </a:p>
          <a:p>
            <a:pPr marL="457200" indent="-457200" eaLnBrk="1" hangingPunct="1">
              <a:buFont typeface="Arial" panose="020B0604020202020204" pitchFamily="34" charset="0"/>
              <a:buChar char="•"/>
            </a:pPr>
            <a:endParaRPr lang="cs-CZ" altLang="cs-CZ" dirty="0"/>
          </a:p>
          <a:p>
            <a:pPr marL="1657350" lvl="3" indent="-285750">
              <a:buFont typeface="Arial" panose="020B0604020202020204" pitchFamily="34" charset="0"/>
              <a:buChar char="•"/>
            </a:pPr>
            <a:r>
              <a:rPr lang="cs-CZ" altLang="cs-CZ" sz="1800" dirty="0" err="1"/>
              <a:t>Dramatic</a:t>
            </a:r>
            <a:r>
              <a:rPr lang="cs-CZ" altLang="cs-CZ" sz="1800" dirty="0"/>
              <a:t> </a:t>
            </a:r>
            <a:r>
              <a:rPr lang="cs-CZ" altLang="cs-CZ" sz="1800" dirty="0" err="1"/>
              <a:t>fall</a:t>
            </a:r>
            <a:r>
              <a:rPr lang="cs-CZ" altLang="cs-CZ" sz="1800" dirty="0"/>
              <a:t> in </a:t>
            </a:r>
            <a:r>
              <a:rPr lang="cs-CZ" altLang="cs-CZ" sz="1800" dirty="0" err="1"/>
              <a:t>world</a:t>
            </a:r>
            <a:r>
              <a:rPr lang="cs-CZ" altLang="cs-CZ" sz="1800" dirty="0"/>
              <a:t> </a:t>
            </a:r>
            <a:r>
              <a:rPr lang="cs-CZ" altLang="cs-CZ" sz="1800" dirty="0" err="1"/>
              <a:t>trade</a:t>
            </a:r>
            <a:r>
              <a:rPr lang="cs-CZ" altLang="cs-CZ" sz="1800" dirty="0"/>
              <a:t> in </a:t>
            </a:r>
            <a:r>
              <a:rPr lang="cs-CZ" altLang="cs-CZ" sz="1800" dirty="0" err="1"/>
              <a:t>interwar</a:t>
            </a:r>
            <a:r>
              <a:rPr lang="cs-CZ" altLang="cs-CZ" sz="1800" dirty="0"/>
              <a:t> period </a:t>
            </a:r>
          </a:p>
          <a:p>
            <a:pPr marL="285750" lvl="1" indent="-285750">
              <a:buFont typeface="Arial" panose="020B0604020202020204" pitchFamily="34" charset="0"/>
              <a:buChar char="•"/>
            </a:pPr>
            <a:endParaRPr lang="cs-CZ" altLang="cs-CZ" sz="1800" dirty="0"/>
          </a:p>
          <a:p>
            <a:pPr marL="1657350" lvl="3" indent="-285750">
              <a:buFont typeface="Arial" panose="020B0604020202020204" pitchFamily="34" charset="0"/>
              <a:buChar char="•"/>
            </a:pPr>
            <a:r>
              <a:rPr lang="cs-CZ" altLang="cs-CZ" sz="1800" dirty="0" err="1"/>
              <a:t>Large</a:t>
            </a:r>
            <a:r>
              <a:rPr lang="cs-CZ" altLang="cs-CZ" sz="1800" dirty="0"/>
              <a:t> </a:t>
            </a:r>
            <a:r>
              <a:rPr lang="cs-CZ" altLang="cs-CZ" sz="1800" dirty="0" err="1"/>
              <a:t>costs</a:t>
            </a:r>
            <a:r>
              <a:rPr lang="cs-CZ" altLang="cs-CZ" sz="1800" dirty="0"/>
              <a:t> to </a:t>
            </a:r>
            <a:r>
              <a:rPr lang="cs-CZ" altLang="cs-CZ" sz="1800" dirty="0" err="1"/>
              <a:t>the</a:t>
            </a:r>
            <a:r>
              <a:rPr lang="cs-CZ" altLang="cs-CZ" sz="1800" dirty="0"/>
              <a:t> US and </a:t>
            </a:r>
            <a:r>
              <a:rPr lang="cs-CZ" altLang="cs-CZ" sz="1800" dirty="0" err="1"/>
              <a:t>the</a:t>
            </a:r>
            <a:r>
              <a:rPr lang="cs-CZ" altLang="cs-CZ" sz="1800" dirty="0"/>
              <a:t> </a:t>
            </a:r>
            <a:r>
              <a:rPr lang="cs-CZ" altLang="cs-CZ" sz="1800" dirty="0" err="1"/>
              <a:t>world</a:t>
            </a:r>
            <a:r>
              <a:rPr lang="cs-CZ" altLang="cs-CZ" sz="1800" dirty="0"/>
              <a:t> </a:t>
            </a:r>
            <a:r>
              <a:rPr lang="cs-CZ" altLang="cs-CZ" sz="1800" dirty="0" err="1"/>
              <a:t>economy</a:t>
            </a:r>
            <a:endParaRPr lang="cs-CZ" altLang="cs-CZ" sz="1800" dirty="0"/>
          </a:p>
          <a:p>
            <a:pPr eaLnBrk="1" hangingPunct="1"/>
            <a:endParaRPr lang="cs-CZ" altLang="cs-CZ" dirty="0"/>
          </a:p>
          <a:p>
            <a:pPr eaLnBrk="1" hangingPunct="1"/>
            <a:endParaRPr lang="cs-CZ" altLang="cs-CZ" dirty="0"/>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a:t>
            </a:fld>
            <a:endParaRPr lang="cs-CZ">
              <a:solidFill>
                <a:prstClr val="black">
                  <a:lumMod val="65000"/>
                  <a:lumOff val="35000"/>
                </a:prstClr>
              </a:solidFill>
            </a:endParaRPr>
          </a:p>
        </p:txBody>
      </p:sp>
      <p:sp>
        <p:nvSpPr>
          <p:cNvPr id="5" name="Šipka doprava 4"/>
          <p:cNvSpPr/>
          <p:nvPr/>
        </p:nvSpPr>
        <p:spPr bwMode="auto">
          <a:xfrm>
            <a:off x="885525" y="4600876"/>
            <a:ext cx="558265" cy="308009"/>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4172871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cs-CZ" dirty="0">
                <a:ea typeface="ヒラギノ角ゴ Pro W3" pitchFamily="-84" charset="-128"/>
              </a:rPr>
              <a:t>Trade</a:t>
            </a:r>
            <a:r>
              <a:rPr lang="cs-CZ" altLang="cs-CZ" dirty="0">
                <a:ea typeface="ヒラギノ角ゴ Pro W3" pitchFamily="-84" charset="-128"/>
              </a:rPr>
              <a:t> </a:t>
            </a:r>
            <a:r>
              <a:rPr lang="en-GB" altLang="cs-CZ" dirty="0">
                <a:ea typeface="ヒラギノ角ゴ Pro W3" pitchFamily="-84" charset="-128"/>
              </a:rPr>
              <a:t>expands consumption possibilities in </a:t>
            </a:r>
            <a:r>
              <a:rPr lang="cs-CZ" altLang="cs-CZ" dirty="0" err="1">
                <a:ea typeface="ヒラギノ角ゴ Pro W3" pitchFamily="-84" charset="-128"/>
              </a:rPr>
              <a:t>both</a:t>
            </a:r>
            <a:r>
              <a:rPr lang="cs-CZ" altLang="cs-CZ" dirty="0">
                <a:ea typeface="ヒラギノ角ゴ Pro W3" pitchFamily="-84" charset="-128"/>
              </a:rPr>
              <a:t> </a:t>
            </a:r>
            <a:r>
              <a:rPr lang="cs-CZ" altLang="cs-CZ" dirty="0" err="1">
                <a:ea typeface="ヒラギノ角ゴ Pro W3" pitchFamily="-84" charset="-128"/>
              </a:rPr>
              <a:t>countries</a:t>
            </a:r>
            <a:endParaRPr lang="en-US" altLang="cs-CZ" dirty="0">
              <a:ea typeface="ヒラギノ角ゴ Pro W3" pitchFamily="-84" charset="-128"/>
            </a:endParaRPr>
          </a:p>
        </p:txBody>
      </p:sp>
      <p:pic>
        <p:nvPicPr>
          <p:cNvPr id="53251" name="Picture 2" descr="fig03_04.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91545" y="1700808"/>
            <a:ext cx="7464425"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30</a:t>
            </a:fld>
            <a:endParaRPr lang="cs-CZ">
              <a:solidFill>
                <a:prstClr val="black">
                  <a:lumMod val="65000"/>
                  <a:lumOff val="35000"/>
                </a:prstClr>
              </a:solidFill>
            </a:endParaRPr>
          </a:p>
        </p:txBody>
      </p:sp>
    </p:spTree>
    <p:extLst>
      <p:ext uri="{BB962C8B-B14F-4D97-AF65-F5344CB8AC3E}">
        <p14:creationId xmlns:p14="http://schemas.microsoft.com/office/powerpoint/2010/main" val="2605390401"/>
      </p:ext>
    </p:extLst>
  </p:cSld>
  <p:clrMapOvr>
    <a:masterClrMapping/>
  </p:clrMapOvr>
  <p:transition spd="med">
    <p:pull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cs-CZ" dirty="0">
                <a:ea typeface="ヒラギノ角ゴ Pro W3" pitchFamily="-84" charset="-128"/>
              </a:rPr>
              <a:t>Example</a:t>
            </a:r>
          </a:p>
        </p:txBody>
      </p:sp>
      <p:sp>
        <p:nvSpPr>
          <p:cNvPr id="44035" name="Rectangle 3"/>
          <p:cNvSpPr>
            <a:spLocks noGrp="1" noChangeArrowheads="1"/>
          </p:cNvSpPr>
          <p:nvPr>
            <p:ph idx="1"/>
          </p:nvPr>
        </p:nvSpPr>
        <p:spPr>
          <a:xfrm>
            <a:off x="4281715" y="4838927"/>
            <a:ext cx="5223556" cy="1441450"/>
          </a:xfrm>
        </p:spPr>
        <p:txBody>
          <a:bodyPr/>
          <a:lstStyle/>
          <a:p>
            <a:pPr eaLnBrk="1" hangingPunct="1">
              <a:lnSpc>
                <a:spcPct val="90000"/>
              </a:lnSpc>
            </a:pPr>
            <a:r>
              <a:rPr lang="en-US" altLang="cs-CZ" sz="2400" i="1" dirty="0">
                <a:ea typeface="ヒラギノ角ゴ Pro W3" pitchFamily="-84" charset="-128"/>
              </a:rPr>
              <a:t>What is the home country</a:t>
            </a:r>
            <a:r>
              <a:rPr lang="ja-JP" altLang="en-US" sz="2400" i="1" dirty="0">
                <a:ea typeface="ヒラギノ角ゴ Pro W3" pitchFamily="-84" charset="-128"/>
              </a:rPr>
              <a:t>’</a:t>
            </a:r>
            <a:r>
              <a:rPr lang="en-US" altLang="ja-JP" sz="2400" i="1" dirty="0">
                <a:ea typeface="ヒラギノ角ゴ Pro W3" pitchFamily="-84" charset="-128"/>
              </a:rPr>
              <a:t>s opportunity cost of producing cheese</a:t>
            </a:r>
            <a:r>
              <a:rPr lang="cs-CZ" altLang="ja-JP" sz="2400" i="1" dirty="0">
                <a:ea typeface="ヒラギノ角ゴ Pro W3" pitchFamily="-84" charset="-128"/>
              </a:rPr>
              <a:t>?</a:t>
            </a:r>
            <a:endParaRPr lang="en-US" altLang="cs-CZ" sz="2000" i="1" dirty="0">
              <a:ea typeface="ヒラギノ角ゴ Pro W3" pitchFamily="-84" charset="-128"/>
            </a:endParaRPr>
          </a:p>
        </p:txBody>
      </p:sp>
      <p:graphicFrame>
        <p:nvGraphicFramePr>
          <p:cNvPr id="44080" name="Group 48"/>
          <p:cNvGraphicFramePr>
            <a:graphicFrameLocks noGrp="1"/>
          </p:cNvGraphicFramePr>
          <p:nvPr/>
        </p:nvGraphicFramePr>
        <p:xfrm>
          <a:off x="2251076" y="2344739"/>
          <a:ext cx="7242175" cy="1816101"/>
        </p:xfrm>
        <a:graphic>
          <a:graphicData uri="http://schemas.openxmlformats.org/drawingml/2006/table">
            <a:tbl>
              <a:tblPr/>
              <a:tblGrid>
                <a:gridCol w="1709738">
                  <a:extLst>
                    <a:ext uri="{9D8B030D-6E8A-4147-A177-3AD203B41FA5}">
                      <a16:colId xmlns:a16="http://schemas.microsoft.com/office/drawing/2014/main" val="20000"/>
                    </a:ext>
                  </a:extLst>
                </a:gridCol>
                <a:gridCol w="2535237">
                  <a:extLst>
                    <a:ext uri="{9D8B030D-6E8A-4147-A177-3AD203B41FA5}">
                      <a16:colId xmlns:a16="http://schemas.microsoft.com/office/drawing/2014/main" val="20001"/>
                    </a:ext>
                  </a:extLst>
                </a:gridCol>
                <a:gridCol w="2997200">
                  <a:extLst>
                    <a:ext uri="{9D8B030D-6E8A-4147-A177-3AD203B41FA5}">
                      <a16:colId xmlns:a16="http://schemas.microsoft.com/office/drawing/2014/main" val="20002"/>
                    </a:ext>
                  </a:extLst>
                </a:gridCol>
              </a:tblGrid>
              <a:tr h="56673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Wine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54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LC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1 hour/lb</a:t>
                      </a:r>
                      <a:endParaRPr kumimoji="0" lang="en-US" sz="2400" b="0" i="1" u="none" strike="noStrike" cap="none" normalizeH="0" baseline="0">
                        <a:ln>
                          <a:noFill/>
                        </a:ln>
                        <a:solidFill>
                          <a:schemeClr val="tx1"/>
                        </a:solidFill>
                        <a:effectLst/>
                        <a:latin typeface="Times"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LW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2 hours/gallon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38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Foreign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30000">
                          <a:ln>
                            <a:noFill/>
                          </a:ln>
                          <a:solidFill>
                            <a:schemeClr val="tx1"/>
                          </a:solidFill>
                          <a:effectLst/>
                          <a:latin typeface="Times" charset="0"/>
                          <a:ea typeface="ＭＳ Ｐゴシック" charset="0"/>
                          <a:cs typeface="ＭＳ Ｐゴシック" charset="0"/>
                        </a:rPr>
                        <a:t>*</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LC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6 hours/lb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charset="0"/>
                          <a:ea typeface="ＭＳ Ｐゴシック" charset="0"/>
                          <a:cs typeface="ＭＳ Ｐゴシック" charset="0"/>
                        </a:rPr>
                        <a:t>a</a:t>
                      </a:r>
                      <a:r>
                        <a:rPr kumimoji="0" lang="en-US" sz="2400" b="0" i="1" u="none" strike="noStrike" cap="none" normalizeH="0" baseline="30000">
                          <a:ln>
                            <a:noFill/>
                          </a:ln>
                          <a:solidFill>
                            <a:schemeClr val="tx1"/>
                          </a:solidFill>
                          <a:effectLst/>
                          <a:latin typeface="Times" charset="0"/>
                          <a:ea typeface="ＭＳ Ｐゴシック" charset="0"/>
                          <a:cs typeface="ＭＳ Ｐゴシック" charset="0"/>
                        </a:rPr>
                        <a:t>*</a:t>
                      </a:r>
                      <a:r>
                        <a:rPr kumimoji="0" lang="en-US" sz="2400" b="0" i="1" u="none" strike="noStrike" cap="none" normalizeH="0" baseline="-25000">
                          <a:ln>
                            <a:noFill/>
                          </a:ln>
                          <a:solidFill>
                            <a:schemeClr val="tx1"/>
                          </a:solidFill>
                          <a:effectLst/>
                          <a:latin typeface="Times" charset="0"/>
                          <a:ea typeface="ＭＳ Ｐゴシック" charset="0"/>
                          <a:cs typeface="ＭＳ Ｐゴシック" charset="0"/>
                        </a:rPr>
                        <a:t>LW </a:t>
                      </a:r>
                      <a:r>
                        <a:rPr kumimoji="0" lang="en-US" sz="2400" b="0" i="0" u="none" strike="noStrike" cap="none" normalizeH="0" baseline="0">
                          <a:ln>
                            <a:noFill/>
                          </a:ln>
                          <a:solidFill>
                            <a:schemeClr val="tx1"/>
                          </a:solidFill>
                          <a:effectLst/>
                          <a:latin typeface="Times" charset="0"/>
                          <a:ea typeface="ＭＳ Ｐゴシック" charset="0"/>
                          <a:cs typeface="ＭＳ Ｐゴシック" charset="0"/>
                        </a:rPr>
                        <a:t>= 3 hours/gallon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4294" name="Rectangle 35"/>
          <p:cNvSpPr>
            <a:spLocks noChangeArrowheads="1"/>
          </p:cNvSpPr>
          <p:nvPr/>
        </p:nvSpPr>
        <p:spPr bwMode="auto">
          <a:xfrm>
            <a:off x="1975414" y="1524000"/>
            <a:ext cx="7781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84" charset="0"/>
                <a:ea typeface="MS PGothic" pitchFamily="34" charset="-128"/>
              </a:defRPr>
            </a:lvl1pPr>
            <a:lvl2pPr marL="742950" indent="-285750">
              <a:defRPr sz="2400">
                <a:solidFill>
                  <a:schemeClr val="tx1"/>
                </a:solidFill>
                <a:latin typeface="Times" pitchFamily="-84" charset="0"/>
                <a:ea typeface="MS PGothic" pitchFamily="34" charset="-128"/>
              </a:defRPr>
            </a:lvl2pPr>
            <a:lvl3pPr marL="1143000" indent="-228600">
              <a:defRPr sz="2400">
                <a:solidFill>
                  <a:schemeClr val="tx1"/>
                </a:solidFill>
                <a:latin typeface="Times" pitchFamily="-84" charset="0"/>
                <a:ea typeface="MS PGothic" pitchFamily="34" charset="-128"/>
              </a:defRPr>
            </a:lvl3pPr>
            <a:lvl4pPr marL="1600200" indent="-228600">
              <a:defRPr sz="2400">
                <a:solidFill>
                  <a:schemeClr val="tx1"/>
                </a:solidFill>
                <a:latin typeface="Times" pitchFamily="-84" charset="0"/>
                <a:ea typeface="MS PGothic" pitchFamily="34" charset="-128"/>
              </a:defRPr>
            </a:lvl4pPr>
            <a:lvl5pPr marL="2057400" indent="-228600">
              <a:defRPr sz="2400">
                <a:solidFill>
                  <a:schemeClr val="tx1"/>
                </a:solidFill>
                <a:latin typeface="Times" pitchFamily="-84"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pitchFamily="-84"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pitchFamily="-84"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pitchFamily="-84"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pitchFamily="-84" charset="0"/>
                <a:ea typeface="MS PGothic" pitchFamily="34" charset="-128"/>
              </a:defRPr>
            </a:lvl9pPr>
          </a:lstStyle>
          <a:p>
            <a:pPr algn="l" eaLnBrk="1" hangingPunct="1">
              <a:spcBef>
                <a:spcPct val="30000"/>
              </a:spcBef>
              <a:buClr>
                <a:srgbClr val="006699"/>
              </a:buClr>
              <a:buFont typeface="Times" pitchFamily="-84" charset="0"/>
              <a:buNone/>
            </a:pPr>
            <a:r>
              <a:rPr lang="en-US" altLang="cs-CZ" dirty="0">
                <a:latin typeface="+mn-lt"/>
                <a:ea typeface="ヒラギノ角ゴ Pro W3" pitchFamily="-84" charset="-128"/>
              </a:rPr>
              <a:t>Unit labor requirements for home and foreign countries</a:t>
            </a:r>
          </a:p>
        </p:txBody>
      </p:sp>
      <p:sp>
        <p:nvSpPr>
          <p:cNvPr id="54295" name="Rectangle 49"/>
          <p:cNvSpPr>
            <a:spLocks noChangeArrowheads="1"/>
          </p:cNvSpPr>
          <p:nvPr/>
        </p:nvSpPr>
        <p:spPr bwMode="auto">
          <a:xfrm>
            <a:off x="14622463" y="7129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84" charset="0"/>
                <a:ea typeface="MS PGothic" pitchFamily="34" charset="-128"/>
              </a:defRPr>
            </a:lvl1pPr>
            <a:lvl2pPr marL="742950" indent="-285750">
              <a:defRPr sz="2400">
                <a:solidFill>
                  <a:schemeClr val="tx1"/>
                </a:solidFill>
                <a:latin typeface="Times" pitchFamily="-84" charset="0"/>
                <a:ea typeface="MS PGothic" pitchFamily="34" charset="-128"/>
              </a:defRPr>
            </a:lvl2pPr>
            <a:lvl3pPr marL="1143000" indent="-228600">
              <a:defRPr sz="2400">
                <a:solidFill>
                  <a:schemeClr val="tx1"/>
                </a:solidFill>
                <a:latin typeface="Times" pitchFamily="-84" charset="0"/>
                <a:ea typeface="MS PGothic" pitchFamily="34" charset="-128"/>
              </a:defRPr>
            </a:lvl3pPr>
            <a:lvl4pPr marL="1600200" indent="-228600">
              <a:defRPr sz="2400">
                <a:solidFill>
                  <a:schemeClr val="tx1"/>
                </a:solidFill>
                <a:latin typeface="Times" pitchFamily="-84" charset="0"/>
                <a:ea typeface="MS PGothic" pitchFamily="34" charset="-128"/>
              </a:defRPr>
            </a:lvl4pPr>
            <a:lvl5pPr marL="2057400" indent="-228600">
              <a:defRPr sz="2400">
                <a:solidFill>
                  <a:schemeClr val="tx1"/>
                </a:solidFill>
                <a:latin typeface="Times" pitchFamily="-84"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pitchFamily="-84"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pitchFamily="-84"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pitchFamily="-84"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pitchFamily="-84" charset="0"/>
                <a:ea typeface="MS PGothic" pitchFamily="34" charset="-128"/>
              </a:defRPr>
            </a:lvl9pPr>
          </a:lstStyle>
          <a:p>
            <a:endParaRPr lang="cs-CZ" altLang="cs-CZ"/>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31</a:t>
            </a:fld>
            <a:endParaRPr lang="cs-CZ">
              <a:solidFill>
                <a:prstClr val="black">
                  <a:lumMod val="65000"/>
                  <a:lumOff val="35000"/>
                </a:prstClr>
              </a:solidFill>
            </a:endParaRPr>
          </a:p>
        </p:txBody>
      </p:sp>
      <p:pic>
        <p:nvPicPr>
          <p:cNvPr id="9" name="Picture 4" descr="Výsledek obrázku pro question 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813" y="4570641"/>
            <a:ext cx="2476896" cy="139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1364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cs-CZ" altLang="cs-CZ" dirty="0" err="1">
                <a:ea typeface="ヒラギノ角ゴ Pro W3" pitchFamily="-84" charset="-128"/>
              </a:rPr>
              <a:t>Example</a:t>
            </a:r>
            <a:endParaRPr lang="en-US" altLang="cs-CZ" dirty="0">
              <a:ea typeface="ヒラギノ角ゴ Pro W3" pitchFamily="-84" charset="-128"/>
            </a:endParaRPr>
          </a:p>
        </p:txBody>
      </p:sp>
      <p:sp>
        <p:nvSpPr>
          <p:cNvPr id="45059" name="Rectangle 3"/>
          <p:cNvSpPr>
            <a:spLocks noGrp="1" noChangeArrowheads="1"/>
          </p:cNvSpPr>
          <p:nvPr>
            <p:ph idx="1"/>
          </p:nvPr>
        </p:nvSpPr>
        <p:spPr>
          <a:xfrm>
            <a:off x="700314" y="1560286"/>
            <a:ext cx="10867571" cy="4267200"/>
          </a:xfrm>
        </p:spPr>
        <p:txBody>
          <a:bodyPr/>
          <a:lstStyle/>
          <a:p>
            <a:pPr eaLnBrk="1" hangingPunct="1">
              <a:lnSpc>
                <a:spcPct val="90000"/>
              </a:lnSpc>
            </a:pPr>
            <a:endParaRPr lang="cs-CZ" altLang="cs-CZ" dirty="0">
              <a:ea typeface="ヒラギノ角ゴ Pro W3" pitchFamily="-84" charset="-128"/>
            </a:endParaRPr>
          </a:p>
          <a:p>
            <a:pPr eaLnBrk="1" hangingPunct="1">
              <a:lnSpc>
                <a:spcPct val="90000"/>
              </a:lnSpc>
            </a:pPr>
            <a:r>
              <a:rPr lang="en-US" altLang="cs-CZ" dirty="0">
                <a:ea typeface="ヒラギノ角ゴ Pro W3" pitchFamily="-84" charset="-128"/>
              </a:rPr>
              <a:t>The home country is more efficient in both industries, but has a comparative advantage only in cheese production.</a:t>
            </a:r>
          </a:p>
          <a:p>
            <a:pPr eaLnBrk="1" hangingPunct="1">
              <a:lnSpc>
                <a:spcPct val="90000"/>
              </a:lnSpc>
              <a:buFontTx/>
              <a:buNone/>
            </a:pPr>
            <a:endParaRPr lang="en-US" altLang="cs-CZ" dirty="0">
              <a:ea typeface="ヒラギノ角ゴ Pro W3" pitchFamily="-84" charset="-128"/>
            </a:endParaRPr>
          </a:p>
          <a:p>
            <a:pPr eaLnBrk="1" hangingPunct="1">
              <a:lnSpc>
                <a:spcPct val="90000"/>
              </a:lnSpc>
              <a:buFontTx/>
              <a:buNone/>
            </a:pPr>
            <a:r>
              <a:rPr lang="en-US" altLang="cs-CZ" dirty="0">
                <a:ea typeface="ヒラギノ角ゴ Pro W3" pitchFamily="-84" charset="-128"/>
              </a:rPr>
              <a:t>	1/2</a:t>
            </a:r>
            <a:r>
              <a:rPr lang="en-US" altLang="cs-CZ" i="1" dirty="0">
                <a:ea typeface="ヒラギノ角ゴ Pro W3" pitchFamily="-84" charset="-128"/>
              </a:rPr>
              <a:t> = </a:t>
            </a:r>
            <a:r>
              <a:rPr lang="en-US" altLang="cs-CZ" i="1" dirty="0" err="1">
                <a:ea typeface="ヒラギノ角ゴ Pro W3" pitchFamily="-84" charset="-128"/>
              </a:rPr>
              <a:t>a</a:t>
            </a:r>
            <a:r>
              <a:rPr lang="en-US" altLang="cs-CZ" i="1" baseline="-25000" dirty="0" err="1">
                <a:ea typeface="ヒラギノ角ゴ Pro W3" pitchFamily="-84" charset="-128"/>
              </a:rPr>
              <a:t>LC</a:t>
            </a:r>
            <a:r>
              <a:rPr lang="en-US" altLang="cs-CZ" dirty="0">
                <a:ea typeface="ヒラギノ角ゴ Pro W3" pitchFamily="-84" charset="-128"/>
              </a:rPr>
              <a:t> /</a:t>
            </a:r>
            <a:r>
              <a:rPr lang="en-US" altLang="cs-CZ" i="1" dirty="0" err="1">
                <a:ea typeface="ヒラギノ角ゴ Pro W3" pitchFamily="-84" charset="-128"/>
              </a:rPr>
              <a:t>a</a:t>
            </a:r>
            <a:r>
              <a:rPr lang="en-US" altLang="cs-CZ" i="1" baseline="-25000" dirty="0" err="1">
                <a:ea typeface="ヒラギノ角ゴ Pro W3" pitchFamily="-84" charset="-128"/>
              </a:rPr>
              <a:t>LW</a:t>
            </a:r>
            <a:r>
              <a:rPr lang="en-US" altLang="cs-CZ" dirty="0">
                <a:ea typeface="ヒラギノ角ゴ Pro W3" pitchFamily="-84" charset="-128"/>
              </a:rPr>
              <a:t> &lt; </a:t>
            </a:r>
            <a:r>
              <a:rPr lang="en-US" altLang="cs-CZ" i="1" dirty="0">
                <a:ea typeface="ヒラギノ角ゴ Pro W3" pitchFamily="-84" charset="-128"/>
              </a:rPr>
              <a:t>a</a:t>
            </a:r>
            <a:r>
              <a:rPr lang="en-US" altLang="cs-CZ" baseline="30000" dirty="0">
                <a:ea typeface="ヒラギノ角ゴ Pro W3" pitchFamily="-84" charset="-128"/>
              </a:rPr>
              <a:t>*</a:t>
            </a:r>
            <a:r>
              <a:rPr lang="en-US" altLang="cs-CZ" i="1" baseline="-25000" dirty="0">
                <a:ea typeface="ヒラギノ角ゴ Pro W3" pitchFamily="-84" charset="-128"/>
              </a:rPr>
              <a:t>LC</a:t>
            </a:r>
            <a:r>
              <a:rPr lang="en-US" altLang="cs-CZ" dirty="0">
                <a:ea typeface="ヒラギノ角ゴ Pro W3" pitchFamily="-84" charset="-128"/>
              </a:rPr>
              <a:t> /</a:t>
            </a:r>
            <a:r>
              <a:rPr lang="en-US" altLang="cs-CZ" i="1" dirty="0">
                <a:ea typeface="ヒラギノ角ゴ Pro W3" pitchFamily="-84" charset="-128"/>
              </a:rPr>
              <a:t>a</a:t>
            </a:r>
            <a:r>
              <a:rPr lang="en-US" altLang="cs-CZ" baseline="30000" dirty="0">
                <a:ea typeface="ヒラギノ角ゴ Pro W3" pitchFamily="-84" charset="-128"/>
              </a:rPr>
              <a:t>*</a:t>
            </a:r>
            <a:r>
              <a:rPr lang="en-US" altLang="cs-CZ" i="1" baseline="-25000" dirty="0">
                <a:ea typeface="ヒラギノ角ゴ Pro W3" pitchFamily="-84" charset="-128"/>
              </a:rPr>
              <a:t>LW</a:t>
            </a:r>
            <a:r>
              <a:rPr lang="en-US" altLang="cs-CZ" dirty="0">
                <a:ea typeface="ヒラギノ角ゴ Pro W3" pitchFamily="-84" charset="-128"/>
              </a:rPr>
              <a:t> = 2</a:t>
            </a:r>
          </a:p>
          <a:p>
            <a:pPr eaLnBrk="1" hangingPunct="1">
              <a:lnSpc>
                <a:spcPct val="90000"/>
              </a:lnSpc>
              <a:buFontTx/>
              <a:buNone/>
            </a:pPr>
            <a:endParaRPr lang="en-US" altLang="cs-CZ" dirty="0">
              <a:ea typeface="ヒラギノ角ゴ Pro W3" pitchFamily="-84" charset="-128"/>
            </a:endParaRPr>
          </a:p>
          <a:p>
            <a:pPr eaLnBrk="1" hangingPunct="1">
              <a:lnSpc>
                <a:spcPct val="90000"/>
              </a:lnSpc>
            </a:pPr>
            <a:r>
              <a:rPr lang="cs-CZ" altLang="cs-CZ" dirty="0">
                <a:ea typeface="ヒラギノ角ゴ Pro W3" pitchFamily="-84" charset="-128"/>
              </a:rPr>
              <a:t>			</a:t>
            </a:r>
          </a:p>
          <a:p>
            <a:pPr eaLnBrk="1" hangingPunct="1">
              <a:lnSpc>
                <a:spcPct val="90000"/>
              </a:lnSpc>
            </a:pPr>
            <a:r>
              <a:rPr lang="cs-CZ" altLang="cs-CZ" dirty="0">
                <a:ea typeface="ヒラギノ角ゴ Pro W3" pitchFamily="-84" charset="-128"/>
              </a:rPr>
              <a:t>				</a:t>
            </a:r>
            <a:r>
              <a:rPr lang="en-US" altLang="cs-CZ" sz="2400" i="1" dirty="0">
                <a:ea typeface="ヒラギノ角ゴ Pro W3" pitchFamily="-84" charset="-128"/>
              </a:rPr>
              <a:t>The foreign country is less efficient in both </a:t>
            </a:r>
            <a:r>
              <a:rPr lang="cs-CZ" altLang="cs-CZ" sz="2400" i="1" dirty="0">
                <a:ea typeface="ヒラギノ角ゴ Pro W3" pitchFamily="-84" charset="-128"/>
              </a:rPr>
              <a:t>					</a:t>
            </a:r>
            <a:r>
              <a:rPr lang="en-US" altLang="cs-CZ" sz="2400" i="1" dirty="0">
                <a:ea typeface="ヒラギノ角ゴ Pro W3" pitchFamily="-84" charset="-128"/>
              </a:rPr>
              <a:t>industries, but has a comparative advantage </a:t>
            </a:r>
            <a:r>
              <a:rPr lang="cs-CZ" altLang="cs-CZ" sz="2400" i="1" dirty="0">
                <a:ea typeface="ヒラギノ角ゴ Pro W3" pitchFamily="-84" charset="-128"/>
              </a:rPr>
              <a:t>					</a:t>
            </a:r>
            <a:r>
              <a:rPr lang="en-US" altLang="cs-CZ" sz="2400" i="1" dirty="0">
                <a:ea typeface="ヒラギノ角ゴ Pro W3" pitchFamily="-84" charset="-128"/>
              </a:rPr>
              <a:t>in wine production</a:t>
            </a:r>
            <a:r>
              <a:rPr lang="cs-CZ" altLang="cs-CZ" sz="2400" i="1" dirty="0">
                <a:ea typeface="ヒラギノ角ゴ Pro W3" pitchFamily="-84" charset="-128"/>
              </a:rPr>
              <a:t>!</a:t>
            </a:r>
            <a:endParaRPr lang="en-US" altLang="cs-CZ" sz="2400" i="1"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32</a:t>
            </a:fld>
            <a:endParaRPr lang="cs-CZ">
              <a:solidFill>
                <a:prstClr val="black">
                  <a:lumMod val="65000"/>
                  <a:lumOff val="35000"/>
                </a:prstClr>
              </a:solidFill>
            </a:endParaRPr>
          </a:p>
        </p:txBody>
      </p:sp>
      <p:pic>
        <p:nvPicPr>
          <p:cNvPr id="6" name="Picture 2" descr="Výsledek obrázku pro lightbul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6515" y="4019603"/>
            <a:ext cx="1366041" cy="127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5222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animEffect transition="in" filter="strips(downRight)">
                                      <p:cBhvr>
                                        <p:cTn id="7" dur="500"/>
                                        <p:tgtEl>
                                          <p:spTgt spid="450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12" dur="500"/>
                                        <p:tgtEl>
                                          <p:spTgt spid="45059">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5" end="5"/>
                                            </p:txEl>
                                          </p:spTgt>
                                        </p:tgtEl>
                                        <p:attrNameLst>
                                          <p:attrName>style.visibility</p:attrName>
                                        </p:attrNameLst>
                                      </p:cBhvr>
                                      <p:to>
                                        <p:strVal val="visible"/>
                                      </p:to>
                                    </p:set>
                                    <p:animEffect transition="in" filter="strips(downRight)">
                                      <p:cBhvr>
                                        <p:cTn id="17" dur="500"/>
                                        <p:tgtEl>
                                          <p:spTgt spid="4505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6" end="6"/>
                                            </p:txEl>
                                          </p:spTgt>
                                        </p:tgtEl>
                                        <p:attrNameLst>
                                          <p:attrName>style.visibility</p:attrName>
                                        </p:attrNameLst>
                                      </p:cBhvr>
                                      <p:to>
                                        <p:strVal val="visible"/>
                                      </p:to>
                                    </p:set>
                                    <p:animEffect transition="in" filter="strips(downRight)">
                                      <p:cBhvr>
                                        <p:cTn id="22" dur="5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cs-CZ" dirty="0">
                <a:ea typeface="ヒラギノ角ゴ Pro W3" pitchFamily="-84" charset="-128"/>
              </a:rPr>
              <a:t>Example </a:t>
            </a:r>
          </a:p>
        </p:txBody>
      </p:sp>
      <p:sp>
        <p:nvSpPr>
          <p:cNvPr id="46083" name="Rectangle 3"/>
          <p:cNvSpPr>
            <a:spLocks noGrp="1" noChangeArrowheads="1"/>
          </p:cNvSpPr>
          <p:nvPr>
            <p:ph idx="1"/>
          </p:nvPr>
        </p:nvSpPr>
        <p:spPr>
          <a:xfrm>
            <a:off x="522514" y="1598613"/>
            <a:ext cx="10958286" cy="4114800"/>
          </a:xfrm>
        </p:spPr>
        <p:txBody>
          <a:bodyPr/>
          <a:lstStyle/>
          <a:p>
            <a:pPr eaLnBrk="1" hangingPunct="1"/>
            <a:endParaRPr lang="cs-CZ" altLang="cs-CZ" dirty="0">
              <a:ea typeface="ヒラギノ角ゴ Pro W3" pitchFamily="-84" charset="-128"/>
            </a:endParaRPr>
          </a:p>
          <a:p>
            <a:pPr marL="457200" indent="-457200" eaLnBrk="1" hangingPunct="1">
              <a:buFont typeface="Arial" panose="020B0604020202020204" pitchFamily="34" charset="0"/>
              <a:buChar char="•"/>
            </a:pPr>
            <a:r>
              <a:rPr lang="en-US" altLang="cs-CZ" dirty="0">
                <a:ea typeface="ヒラギノ角ゴ Pro W3" pitchFamily="-84" charset="-128"/>
              </a:rPr>
              <a:t>With trade, the equilibrium relative price of cheese to wine settles between the two opportunity costs of cheese.</a:t>
            </a:r>
            <a:endParaRPr lang="cs-CZ" altLang="cs-CZ" dirty="0">
              <a:ea typeface="ヒラギノ角ゴ Pro W3" pitchFamily="-84" charset="-128"/>
            </a:endParaRPr>
          </a:p>
          <a:p>
            <a:pPr marL="457200" indent="-457200" eaLnBrk="1" hangingPunct="1">
              <a:buFont typeface="Arial" panose="020B0604020202020204" pitchFamily="34" charset="0"/>
              <a:buChar char="•"/>
            </a:pPr>
            <a:endParaRPr lang="en-US" altLang="cs-CZ" dirty="0">
              <a:ea typeface="ヒラギノ角ゴ Pro W3" pitchFamily="-84" charset="-128"/>
            </a:endParaRPr>
          </a:p>
          <a:p>
            <a:pPr marL="457200" indent="-457200" eaLnBrk="1" hangingPunct="1">
              <a:buFont typeface="Arial" panose="020B0604020202020204" pitchFamily="34" charset="0"/>
              <a:buChar char="•"/>
            </a:pPr>
            <a:r>
              <a:rPr lang="en-US" altLang="cs-CZ" dirty="0">
                <a:ea typeface="ヒラギノ角ゴ Pro W3" pitchFamily="-84" charset="-128"/>
              </a:rPr>
              <a:t>Suppose that the intersection of RS and RD occurs at </a:t>
            </a:r>
            <a:r>
              <a:rPr lang="en-US" altLang="cs-CZ" i="1" dirty="0">
                <a:ea typeface="ヒラギノ角ゴ Pro W3" pitchFamily="-84" charset="-128"/>
              </a:rPr>
              <a:t>P</a:t>
            </a:r>
            <a:r>
              <a:rPr lang="en-US" altLang="cs-CZ" i="1" baseline="-25000" dirty="0">
                <a:ea typeface="ヒラギノ角ゴ Pro W3" pitchFamily="-84" charset="-128"/>
              </a:rPr>
              <a:t>C </a:t>
            </a:r>
            <a:r>
              <a:rPr lang="en-US" altLang="cs-CZ" i="1" dirty="0">
                <a:ea typeface="ヒラギノ角ゴ Pro W3" pitchFamily="-84" charset="-128"/>
              </a:rPr>
              <a:t>/P</a:t>
            </a:r>
            <a:r>
              <a:rPr lang="en-US" altLang="cs-CZ" i="1" baseline="-25000" dirty="0">
                <a:ea typeface="ヒラギノ角ゴ Pro W3" pitchFamily="-84" charset="-128"/>
              </a:rPr>
              <a:t>W</a:t>
            </a:r>
            <a:r>
              <a:rPr lang="en-US" altLang="cs-CZ" baseline="-25000" dirty="0">
                <a:ea typeface="ヒラギノ角ゴ Pro W3" pitchFamily="-84" charset="-128"/>
              </a:rPr>
              <a:t> </a:t>
            </a:r>
            <a:r>
              <a:rPr lang="en-US" altLang="cs-CZ" dirty="0">
                <a:ea typeface="ヒラギノ角ゴ Pro W3" pitchFamily="-84" charset="-128"/>
              </a:rPr>
              <a:t>= 1 so one pound of cheese trades for one gallon of wine.</a:t>
            </a:r>
            <a:endParaRPr lang="cs-CZ" altLang="cs-CZ" dirty="0">
              <a:ea typeface="ヒラギノ角ゴ Pro W3" pitchFamily="-84" charset="-128"/>
            </a:endParaRPr>
          </a:p>
          <a:p>
            <a:pPr marL="457200" indent="-457200" eaLnBrk="1" hangingPunct="1">
              <a:buFont typeface="Arial" panose="020B0604020202020204" pitchFamily="34" charset="0"/>
              <a:buChar char="•"/>
            </a:pPr>
            <a:endParaRPr lang="en-US" altLang="cs-CZ" dirty="0">
              <a:ea typeface="ヒラギノ角ゴ Pro W3" pitchFamily="-84" charset="-128"/>
            </a:endParaRPr>
          </a:p>
          <a:p>
            <a:pPr marL="457200" indent="-457200" eaLnBrk="1" hangingPunct="1">
              <a:buFont typeface="Arial" panose="020B0604020202020204" pitchFamily="34" charset="0"/>
              <a:buChar char="•"/>
            </a:pPr>
            <a:r>
              <a:rPr lang="en-US" altLang="cs-CZ" dirty="0">
                <a:ea typeface="ヒラギノ角ゴ Pro W3" pitchFamily="-84" charset="-128"/>
              </a:rPr>
              <a:t>Trade causes the relative price of cheese to rise in the home country and fall in foreign.</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33</a:t>
            </a:fld>
            <a:endParaRPr lang="cs-CZ">
              <a:solidFill>
                <a:prstClr val="black">
                  <a:lumMod val="65000"/>
                  <a:lumOff val="35000"/>
                </a:prstClr>
              </a:solidFill>
            </a:endParaRPr>
          </a:p>
        </p:txBody>
      </p:sp>
    </p:spTree>
    <p:extLst>
      <p:ext uri="{BB962C8B-B14F-4D97-AF65-F5344CB8AC3E}">
        <p14:creationId xmlns:p14="http://schemas.microsoft.com/office/powerpoint/2010/main" val="27496196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animEffect transition="in" filter="strips(downRight)">
                                      <p:cBhvr>
                                        <p:cTn id="7" dur="500"/>
                                        <p:tgtEl>
                                          <p:spTgt spid="4608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3" end="3"/>
                                            </p:txEl>
                                          </p:spTgt>
                                        </p:tgtEl>
                                        <p:attrNameLst>
                                          <p:attrName>style.visibility</p:attrName>
                                        </p:attrNameLst>
                                      </p:cBhvr>
                                      <p:to>
                                        <p:strVal val="visible"/>
                                      </p:to>
                                    </p:set>
                                    <p:animEffect transition="in" filter="strips(downRight)">
                                      <p:cBhvr>
                                        <p:cTn id="12" dur="500"/>
                                        <p:tgtEl>
                                          <p:spTgt spid="4608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6083">
                                            <p:txEl>
                                              <p:pRg st="5" end="5"/>
                                            </p:txEl>
                                          </p:spTgt>
                                        </p:tgtEl>
                                        <p:attrNameLst>
                                          <p:attrName>style.visibility</p:attrName>
                                        </p:attrNameLst>
                                      </p:cBhvr>
                                      <p:to>
                                        <p:strVal val="visible"/>
                                      </p:to>
                                    </p:set>
                                    <p:animEffect transition="in" filter="strips(downRight)">
                                      <p:cBhvr>
                                        <p:cTn id="17" dur="500"/>
                                        <p:tgtEl>
                                          <p:spTgt spid="46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cs-CZ" dirty="0">
                <a:ea typeface="ヒラギノ角ゴ Pro W3" pitchFamily="-84" charset="-128"/>
              </a:rPr>
              <a:t>Example </a:t>
            </a:r>
          </a:p>
        </p:txBody>
      </p:sp>
      <p:sp>
        <p:nvSpPr>
          <p:cNvPr id="57347" name="Rectangle 3"/>
          <p:cNvSpPr>
            <a:spLocks noGrp="1" noChangeArrowheads="1"/>
          </p:cNvSpPr>
          <p:nvPr>
            <p:ph idx="1"/>
          </p:nvPr>
        </p:nvSpPr>
        <p:spPr/>
        <p:txBody>
          <a:bodyPr>
            <a:normAutofit lnSpcReduction="10000"/>
          </a:bodyPr>
          <a:lstStyle/>
          <a:p>
            <a:pPr eaLnBrk="1" hangingPunct="1">
              <a:lnSpc>
                <a:spcPct val="90000"/>
              </a:lnSpc>
            </a:pPr>
            <a:endParaRPr lang="cs-CZ" altLang="cs-CZ" sz="20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dirty="0">
                <a:ea typeface="ヒラギノ角ゴ Pro W3" pitchFamily="-84" charset="-128"/>
              </a:rPr>
              <a:t>With trade, the foreign country can buy one pound of cheese for </a:t>
            </a:r>
            <a:r>
              <a:rPr lang="en-US" altLang="cs-CZ" i="1" dirty="0">
                <a:ea typeface="ヒラギノ角ゴ Pro W3" pitchFamily="-84" charset="-128"/>
              </a:rPr>
              <a:t>P</a:t>
            </a:r>
            <a:r>
              <a:rPr lang="en-US" altLang="cs-CZ" i="1" baseline="-25000" dirty="0">
                <a:ea typeface="ヒラギノ角ゴ Pro W3" pitchFamily="-84" charset="-128"/>
              </a:rPr>
              <a:t>C</a:t>
            </a:r>
            <a:r>
              <a:rPr lang="en-US" altLang="cs-CZ" i="1" dirty="0">
                <a:ea typeface="ヒラギノ角ゴ Pro W3" pitchFamily="-84" charset="-128"/>
              </a:rPr>
              <a:t> /P</a:t>
            </a:r>
            <a:r>
              <a:rPr lang="en-US" altLang="cs-CZ" i="1" baseline="-25000" dirty="0">
                <a:ea typeface="ヒラギノ角ゴ Pro W3" pitchFamily="-84" charset="-128"/>
              </a:rPr>
              <a:t>W</a:t>
            </a:r>
            <a:r>
              <a:rPr lang="en-US" altLang="cs-CZ" dirty="0">
                <a:ea typeface="ヒラギノ角ゴ Pro W3" pitchFamily="-84" charset="-128"/>
              </a:rPr>
              <a:t> = one gallon of wine, </a:t>
            </a:r>
            <a:endParaRPr lang="cs-CZ" altLang="cs-CZ" dirty="0">
              <a:ea typeface="ヒラギノ角ゴ Pro W3" pitchFamily="-84" charset="-128"/>
            </a:endParaRPr>
          </a:p>
          <a:p>
            <a:pPr marL="342900" indent="-342900" eaLnBrk="1" hangingPunct="1">
              <a:lnSpc>
                <a:spcPct val="90000"/>
              </a:lnSpc>
              <a:buFont typeface="Arial" panose="020B0604020202020204" pitchFamily="34" charset="0"/>
              <a:buChar char="•"/>
            </a:pPr>
            <a:endParaRPr lang="en-US" altLang="cs-CZ" dirty="0">
              <a:ea typeface="ヒラギノ角ゴ Pro W3" pitchFamily="-84" charset="-128"/>
            </a:endParaRPr>
          </a:p>
          <a:p>
            <a:pPr marL="285750" lvl="1" indent="-285750" eaLnBrk="1" hangingPunct="1">
              <a:lnSpc>
                <a:spcPct val="90000"/>
              </a:lnSpc>
              <a:buFont typeface="Arial" panose="020B0604020202020204" pitchFamily="34" charset="0"/>
              <a:buChar char="•"/>
            </a:pPr>
            <a:r>
              <a:rPr lang="en-US" altLang="cs-CZ" sz="2800" dirty="0">
                <a:ea typeface="ヒラギノ角ゴ Pro W3" pitchFamily="-84" charset="-128"/>
              </a:rPr>
              <a:t>instead of stopping production of </a:t>
            </a:r>
            <a:r>
              <a:rPr lang="en-US" altLang="cs-CZ" sz="2800" i="1" dirty="0">
                <a:ea typeface="ヒラギノ角ゴ Pro W3" pitchFamily="-84" charset="-128"/>
              </a:rPr>
              <a:t>a</a:t>
            </a:r>
            <a:r>
              <a:rPr lang="en-US" altLang="cs-CZ" sz="2800" i="1" baseline="30000" dirty="0">
                <a:ea typeface="ヒラギノ角ゴ Pro W3" pitchFamily="-84" charset="-128"/>
              </a:rPr>
              <a:t>*</a:t>
            </a:r>
            <a:r>
              <a:rPr lang="en-US" altLang="cs-CZ" sz="2800" i="1" baseline="-25000" dirty="0">
                <a:ea typeface="ヒラギノ角ゴ Pro W3" pitchFamily="-84" charset="-128"/>
              </a:rPr>
              <a:t>LC</a:t>
            </a:r>
            <a:r>
              <a:rPr lang="en-US" altLang="cs-CZ" sz="2800" dirty="0">
                <a:ea typeface="ヒラギノ角ゴ Pro W3" pitchFamily="-84" charset="-128"/>
              </a:rPr>
              <a:t> /</a:t>
            </a:r>
            <a:r>
              <a:rPr lang="en-US" altLang="cs-CZ" sz="2800" i="1" dirty="0">
                <a:ea typeface="ヒラギノ角ゴ Pro W3" pitchFamily="-84" charset="-128"/>
              </a:rPr>
              <a:t>a</a:t>
            </a:r>
            <a:r>
              <a:rPr lang="en-US" altLang="cs-CZ" sz="2800" i="1" baseline="30000" dirty="0">
                <a:ea typeface="ヒラギノ角ゴ Pro W3" pitchFamily="-84" charset="-128"/>
              </a:rPr>
              <a:t>*</a:t>
            </a:r>
            <a:r>
              <a:rPr lang="en-US" altLang="cs-CZ" sz="2800" i="1" baseline="-25000" dirty="0">
                <a:ea typeface="ヒラギノ角ゴ Pro W3" pitchFamily="-84" charset="-128"/>
              </a:rPr>
              <a:t>LW</a:t>
            </a:r>
            <a:r>
              <a:rPr lang="en-US" altLang="cs-CZ" sz="2800" dirty="0">
                <a:ea typeface="ヒラギノ角ゴ Pro W3" pitchFamily="-84" charset="-128"/>
              </a:rPr>
              <a:t> = 2 gallons of wine to free up enough labor to produce one pound of cheese in the absence of trade.</a:t>
            </a:r>
            <a:endParaRPr lang="cs-CZ" altLang="cs-CZ" sz="2800" dirty="0">
              <a:ea typeface="ヒラギノ角ゴ Pro W3" pitchFamily="-84" charset="-128"/>
            </a:endParaRPr>
          </a:p>
          <a:p>
            <a:pPr marL="285750" lvl="1" indent="-285750" eaLnBrk="1" hangingPunct="1">
              <a:lnSpc>
                <a:spcPct val="90000"/>
              </a:lnSpc>
              <a:buFont typeface="Arial" panose="020B0604020202020204" pitchFamily="34" charset="0"/>
              <a:buChar char="•"/>
            </a:pPr>
            <a:endParaRPr lang="en-US" altLang="cs-CZ" sz="28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dirty="0">
                <a:ea typeface="ヒラギノ角ゴ Pro W3" pitchFamily="-84" charset="-128"/>
              </a:rPr>
              <a:t>Suppose </a:t>
            </a:r>
            <a:r>
              <a:rPr lang="en-US" altLang="cs-CZ" i="1" dirty="0">
                <a:ea typeface="ヒラギノ角ゴ Pro W3" pitchFamily="-84" charset="-128"/>
              </a:rPr>
              <a:t>L*</a:t>
            </a:r>
            <a:r>
              <a:rPr lang="en-US" altLang="cs-CZ" dirty="0">
                <a:ea typeface="ヒラギノ角ゴ Pro W3" pitchFamily="-84" charset="-128"/>
              </a:rPr>
              <a:t> = 3,000. The foreign country can trade its 1,000 gallons maximum production of wine for 1,000 pounds of cheese, instead of the 500 pounds of cheese it could produce itself.</a:t>
            </a:r>
          </a:p>
          <a:p>
            <a:pPr lvl="1" eaLnBrk="1" hangingPunct="1">
              <a:lnSpc>
                <a:spcPct val="90000"/>
              </a:lnSpc>
            </a:pPr>
            <a:endParaRPr lang="en-US" altLang="cs-CZ" sz="1800"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34</a:t>
            </a:fld>
            <a:endParaRPr lang="cs-CZ">
              <a:solidFill>
                <a:prstClr val="black">
                  <a:lumMod val="65000"/>
                  <a:lumOff val="35000"/>
                </a:prstClr>
              </a:solidFill>
            </a:endParaRPr>
          </a:p>
        </p:txBody>
      </p:sp>
    </p:spTree>
    <p:extLst>
      <p:ext uri="{BB962C8B-B14F-4D97-AF65-F5344CB8AC3E}">
        <p14:creationId xmlns:p14="http://schemas.microsoft.com/office/powerpoint/2010/main" val="1040260093"/>
      </p:ext>
    </p:extLst>
  </p:cSld>
  <p:clrMapOvr>
    <a:masterClrMapping/>
  </p:clrMapOvr>
  <p:transition spd="med">
    <p:pull dir="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cs-CZ" dirty="0">
                <a:ea typeface="ヒラギノ角ゴ Pro W3" pitchFamily="-84" charset="-128"/>
              </a:rPr>
              <a:t>Example</a:t>
            </a:r>
          </a:p>
        </p:txBody>
      </p:sp>
      <p:sp>
        <p:nvSpPr>
          <p:cNvPr id="58371" name="Rectangle 3"/>
          <p:cNvSpPr>
            <a:spLocks noGrp="1" noChangeArrowheads="1"/>
          </p:cNvSpPr>
          <p:nvPr>
            <p:ph idx="1"/>
          </p:nvPr>
        </p:nvSpPr>
        <p:spPr/>
        <p:txBody>
          <a:bodyPr/>
          <a:lstStyle/>
          <a:p>
            <a:pPr marL="457200" indent="-457200" eaLnBrk="1" hangingPunct="1">
              <a:lnSpc>
                <a:spcPct val="90000"/>
              </a:lnSpc>
              <a:buFont typeface="Arial" panose="020B0604020202020204" pitchFamily="34" charset="0"/>
              <a:buChar char="•"/>
            </a:pPr>
            <a:r>
              <a:rPr lang="en-US" altLang="cs-CZ" dirty="0">
                <a:ea typeface="ヒラギノ角ゴ Pro W3" pitchFamily="-84" charset="-128"/>
              </a:rPr>
              <a:t>With trade, the home country can buy one gallon of wine for </a:t>
            </a:r>
            <a:r>
              <a:rPr lang="cs-CZ" altLang="cs-CZ" dirty="0">
                <a:ea typeface="ヒラギノ角ゴ Pro W3" pitchFamily="-84" charset="-128"/>
              </a:rPr>
              <a:t>    </a:t>
            </a:r>
            <a:r>
              <a:rPr lang="en-US" altLang="cs-CZ" i="1" dirty="0">
                <a:ea typeface="ヒラギノ角ゴ Pro W3" pitchFamily="-84" charset="-128"/>
              </a:rPr>
              <a:t>P</a:t>
            </a:r>
            <a:r>
              <a:rPr lang="en-US" altLang="cs-CZ" i="1" baseline="-25000" dirty="0">
                <a:ea typeface="ヒラギノ角ゴ Pro W3" pitchFamily="-84" charset="-128"/>
              </a:rPr>
              <a:t>W</a:t>
            </a:r>
            <a:r>
              <a:rPr lang="en-US" altLang="cs-CZ" i="1" dirty="0">
                <a:ea typeface="ヒラギノ角ゴ Pro W3" pitchFamily="-84" charset="-128"/>
              </a:rPr>
              <a:t> /P</a:t>
            </a:r>
            <a:r>
              <a:rPr lang="en-US" altLang="cs-CZ" i="1" baseline="-25000" dirty="0">
                <a:ea typeface="ヒラギノ角ゴ Pro W3" pitchFamily="-84" charset="-128"/>
              </a:rPr>
              <a:t>C</a:t>
            </a:r>
            <a:r>
              <a:rPr lang="en-US" altLang="cs-CZ" dirty="0">
                <a:ea typeface="ヒラギノ角ゴ Pro W3" pitchFamily="-84" charset="-128"/>
              </a:rPr>
              <a:t> = one pound of cheese,</a:t>
            </a:r>
            <a:endParaRPr lang="cs-CZ" altLang="cs-CZ" dirty="0">
              <a:ea typeface="ヒラギノ角ゴ Pro W3" pitchFamily="-84" charset="-128"/>
            </a:endParaRPr>
          </a:p>
          <a:p>
            <a:pPr marL="457200" indent="-457200" eaLnBrk="1" hangingPunct="1">
              <a:lnSpc>
                <a:spcPct val="90000"/>
              </a:lnSpc>
              <a:buFont typeface="Arial" panose="020B0604020202020204" pitchFamily="34" charset="0"/>
              <a:buChar char="•"/>
            </a:pPr>
            <a:endParaRPr lang="en-US" altLang="cs-CZ" dirty="0">
              <a:ea typeface="ヒラギノ角ゴ Pro W3" pitchFamily="-84" charset="-128"/>
            </a:endParaRPr>
          </a:p>
          <a:p>
            <a:pPr marL="342900" lvl="1" indent="-342900" eaLnBrk="1" hangingPunct="1">
              <a:lnSpc>
                <a:spcPct val="90000"/>
              </a:lnSpc>
              <a:buFont typeface="Arial" panose="020B0604020202020204" pitchFamily="34" charset="0"/>
              <a:buChar char="•"/>
            </a:pPr>
            <a:r>
              <a:rPr lang="en-US" altLang="cs-CZ" sz="2800" dirty="0">
                <a:ea typeface="ヒラギノ角ゴ Pro W3" pitchFamily="-84" charset="-128"/>
              </a:rPr>
              <a:t>instead of stopping production of </a:t>
            </a:r>
            <a:r>
              <a:rPr lang="en-US" altLang="cs-CZ" sz="2800" i="1" dirty="0" err="1">
                <a:ea typeface="ヒラギノ角ゴ Pro W3" pitchFamily="-84" charset="-128"/>
              </a:rPr>
              <a:t>a</a:t>
            </a:r>
            <a:r>
              <a:rPr lang="en-US" altLang="cs-CZ" sz="2800" i="1" baseline="-25000" dirty="0" err="1">
                <a:ea typeface="ヒラギノ角ゴ Pro W3" pitchFamily="-84" charset="-128"/>
              </a:rPr>
              <a:t>LW</a:t>
            </a:r>
            <a:r>
              <a:rPr lang="en-US" altLang="cs-CZ" sz="2800" dirty="0">
                <a:ea typeface="ヒラギノ角ゴ Pro W3" pitchFamily="-84" charset="-128"/>
              </a:rPr>
              <a:t> /</a:t>
            </a:r>
            <a:r>
              <a:rPr lang="en-US" altLang="cs-CZ" sz="2800" i="1" dirty="0" err="1">
                <a:ea typeface="ヒラギノ角ゴ Pro W3" pitchFamily="-84" charset="-128"/>
              </a:rPr>
              <a:t>a</a:t>
            </a:r>
            <a:r>
              <a:rPr lang="en-US" altLang="cs-CZ" sz="2800" i="1" baseline="-25000" dirty="0" err="1">
                <a:ea typeface="ヒラギノ角ゴ Pro W3" pitchFamily="-84" charset="-128"/>
              </a:rPr>
              <a:t>LC</a:t>
            </a:r>
            <a:r>
              <a:rPr lang="en-US" altLang="cs-CZ" sz="2800" dirty="0">
                <a:ea typeface="ヒラギノ角ゴ Pro W3" pitchFamily="-84" charset="-128"/>
              </a:rPr>
              <a:t> = </a:t>
            </a:r>
            <a:r>
              <a:rPr lang="cs-CZ" altLang="cs-CZ" sz="2800" dirty="0">
                <a:ea typeface="ヒラギノ角ゴ Pro W3" pitchFamily="-84" charset="-128"/>
              </a:rPr>
              <a:t>2</a:t>
            </a:r>
            <a:r>
              <a:rPr lang="en-US" altLang="cs-CZ" sz="2800" dirty="0">
                <a:ea typeface="ヒラギノ角ゴ Pro W3" pitchFamily="-84" charset="-128"/>
              </a:rPr>
              <a:t> pounds of cheese to free up enough labor to produce one gallon of wine in the absence of trade.</a:t>
            </a:r>
          </a:p>
          <a:p>
            <a:pPr marL="342900" lvl="1" indent="-342900" eaLnBrk="1" hangingPunct="1">
              <a:lnSpc>
                <a:spcPct val="90000"/>
              </a:lnSpc>
              <a:buFont typeface="Arial" panose="020B0604020202020204" pitchFamily="34" charset="0"/>
              <a:buChar char="•"/>
            </a:pPr>
            <a:endParaRPr lang="en-US" altLang="cs-CZ" sz="2800" dirty="0">
              <a:ea typeface="ヒラギノ角ゴ Pro W3" pitchFamily="-84" charset="-128"/>
            </a:endParaRPr>
          </a:p>
          <a:p>
            <a:pPr marL="457200" indent="-457200" eaLnBrk="1" hangingPunct="1">
              <a:lnSpc>
                <a:spcPct val="90000"/>
              </a:lnSpc>
              <a:buFont typeface="Arial" panose="020B0604020202020204" pitchFamily="34" charset="0"/>
              <a:buChar char="•"/>
            </a:pPr>
            <a:r>
              <a:rPr lang="en-US" altLang="cs-CZ" dirty="0">
                <a:ea typeface="ヒラギノ角ゴ Pro W3" pitchFamily="-84" charset="-128"/>
              </a:rPr>
              <a:t>The home country can trade its </a:t>
            </a:r>
            <a:r>
              <a:rPr lang="cs-CZ" altLang="cs-CZ" dirty="0">
                <a:ea typeface="ヒラギノ角ゴ Pro W3" pitchFamily="-84" charset="-128"/>
              </a:rPr>
              <a:t>_____</a:t>
            </a:r>
            <a:r>
              <a:rPr lang="en-US" altLang="cs-CZ" dirty="0">
                <a:ea typeface="ヒラギノ角ゴ Pro W3" pitchFamily="-84" charset="-128"/>
              </a:rPr>
              <a:t> pounds maximum production of cheese for </a:t>
            </a:r>
            <a:r>
              <a:rPr lang="cs-CZ" altLang="cs-CZ" dirty="0">
                <a:ea typeface="ヒラギノ角ゴ Pro W3" pitchFamily="-84" charset="-128"/>
              </a:rPr>
              <a:t>_____ </a:t>
            </a:r>
            <a:r>
              <a:rPr lang="en-US" altLang="cs-CZ" dirty="0">
                <a:ea typeface="ヒラギノ角ゴ Pro W3" pitchFamily="-84" charset="-128"/>
              </a:rPr>
              <a:t>gallons of wine, instead of the </a:t>
            </a:r>
            <a:r>
              <a:rPr lang="cs-CZ" altLang="cs-CZ" dirty="0">
                <a:ea typeface="ヒラギノ角ゴ Pro W3" pitchFamily="-84" charset="-128"/>
              </a:rPr>
              <a:t>____</a:t>
            </a:r>
            <a:r>
              <a:rPr lang="en-US" altLang="cs-CZ" dirty="0">
                <a:ea typeface="ヒラギノ角ゴ Pro W3" pitchFamily="-84" charset="-128"/>
              </a:rPr>
              <a:t> gallons of wine it could produce itself.</a:t>
            </a:r>
          </a:p>
          <a:p>
            <a:pPr eaLnBrk="1" hangingPunct="1">
              <a:lnSpc>
                <a:spcPct val="90000"/>
              </a:lnSpc>
            </a:pPr>
            <a:endParaRPr lang="en-US" altLang="cs-CZ"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35</a:t>
            </a:fld>
            <a:endParaRPr lang="cs-CZ">
              <a:solidFill>
                <a:prstClr val="black">
                  <a:lumMod val="65000"/>
                  <a:lumOff val="35000"/>
                </a:prstClr>
              </a:solidFill>
            </a:endParaRPr>
          </a:p>
        </p:txBody>
      </p:sp>
    </p:spTree>
    <p:extLst>
      <p:ext uri="{BB962C8B-B14F-4D97-AF65-F5344CB8AC3E}">
        <p14:creationId xmlns:p14="http://schemas.microsoft.com/office/powerpoint/2010/main" val="666978226"/>
      </p:ext>
    </p:extLst>
  </p:cSld>
  <p:clrMapOvr>
    <a:masterClrMapping/>
  </p:clrMapOvr>
  <p:transition spd="med">
    <p:pull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cs-CZ">
                <a:ea typeface="ヒラギノ角ゴ Pro W3" pitchFamily="-84" charset="-128"/>
              </a:rPr>
              <a:t>Relative Wages</a:t>
            </a:r>
          </a:p>
        </p:txBody>
      </p:sp>
      <p:sp>
        <p:nvSpPr>
          <p:cNvPr id="48131" name="Rectangle 3"/>
          <p:cNvSpPr>
            <a:spLocks noGrp="1" noChangeArrowheads="1"/>
          </p:cNvSpPr>
          <p:nvPr>
            <p:ph idx="1"/>
          </p:nvPr>
        </p:nvSpPr>
        <p:spPr/>
        <p:txBody>
          <a:bodyPr/>
          <a:lstStyle/>
          <a:p>
            <a:pPr marL="342900" indent="-342900" eaLnBrk="1" hangingPunct="1">
              <a:lnSpc>
                <a:spcPct val="90000"/>
              </a:lnSpc>
              <a:spcBef>
                <a:spcPct val="50000"/>
              </a:spcBef>
              <a:buFont typeface="Arial" panose="020B0604020202020204" pitchFamily="34" charset="0"/>
              <a:buChar char="•"/>
            </a:pPr>
            <a:r>
              <a:rPr lang="en-US" altLang="cs-CZ" sz="2400" b="1" dirty="0">
                <a:ea typeface="ヒラギノ角ゴ Pro W3" pitchFamily="-84" charset="-128"/>
              </a:rPr>
              <a:t>Relative wages</a:t>
            </a:r>
            <a:r>
              <a:rPr lang="en-US" altLang="cs-CZ" sz="2400" dirty="0">
                <a:ea typeface="ヒラギノ角ゴ Pro W3" pitchFamily="-84" charset="-128"/>
              </a:rPr>
              <a:t> are the wages of the home country relative to the wages in the foreign country.</a:t>
            </a:r>
          </a:p>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Productivity (technological) differences determine relative wage differences across countries.</a:t>
            </a:r>
          </a:p>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The home wage relative to the foreign wage will settle in between the ratio of how much better Home is at making cheese and how much better it is at making wine compared to Foreign. </a:t>
            </a:r>
          </a:p>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Relative wages cause Home to have a cost advantage in only cheese and Foreign to have a cost advantage in only wine.</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36</a:t>
            </a:fld>
            <a:endParaRPr lang="cs-CZ">
              <a:solidFill>
                <a:prstClr val="black">
                  <a:lumMod val="65000"/>
                  <a:lumOff val="35000"/>
                </a:prstClr>
              </a:solidFill>
            </a:endParaRPr>
          </a:p>
        </p:txBody>
      </p:sp>
    </p:spTree>
    <p:extLst>
      <p:ext uri="{BB962C8B-B14F-4D97-AF65-F5344CB8AC3E}">
        <p14:creationId xmlns:p14="http://schemas.microsoft.com/office/powerpoint/2010/main" val="6264780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strips(downRight)">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cs-CZ" dirty="0">
                <a:ea typeface="ヒラギノ角ゴ Pro W3" pitchFamily="-84" charset="-128"/>
              </a:rPr>
              <a:t>Relative Wages</a:t>
            </a:r>
          </a:p>
        </p:txBody>
      </p:sp>
      <p:sp>
        <p:nvSpPr>
          <p:cNvPr id="49155" name="Rectangle 3"/>
          <p:cNvSpPr>
            <a:spLocks noGrp="1" noChangeArrowheads="1"/>
          </p:cNvSpPr>
          <p:nvPr>
            <p:ph idx="1"/>
          </p:nvPr>
        </p:nvSpPr>
        <p:spPr>
          <a:xfrm>
            <a:off x="682171" y="1447800"/>
            <a:ext cx="10914743" cy="4114800"/>
          </a:xfrm>
        </p:spPr>
        <p:txBody>
          <a:bodyPr>
            <a:normAutofit lnSpcReduction="10000"/>
          </a:bodyPr>
          <a:lstStyle/>
          <a:p>
            <a:pPr eaLnBrk="1" hangingPunct="1">
              <a:lnSpc>
                <a:spcPct val="90000"/>
              </a:lnSpc>
              <a:spcBef>
                <a:spcPct val="50000"/>
              </a:spcBef>
            </a:pPr>
            <a:r>
              <a:rPr lang="en-US" altLang="cs-CZ" sz="2400" dirty="0">
                <a:ea typeface="ヒラギノ角ゴ Pro W3" pitchFamily="-84" charset="-128"/>
              </a:rPr>
              <a:t>Suppose that </a:t>
            </a:r>
            <a:r>
              <a:rPr lang="en-US" altLang="cs-CZ" sz="2400" i="1" dirty="0">
                <a:ea typeface="ヒラギノ角ゴ Pro W3" pitchFamily="-84" charset="-128"/>
              </a:rPr>
              <a:t>P</a:t>
            </a:r>
            <a:r>
              <a:rPr lang="en-US" altLang="cs-CZ" sz="2400" i="1" baseline="-25000" dirty="0">
                <a:ea typeface="ヒラギノ角ゴ Pro W3" pitchFamily="-84" charset="-128"/>
              </a:rPr>
              <a:t>C</a:t>
            </a:r>
            <a:r>
              <a:rPr lang="en-US" altLang="cs-CZ" sz="2400" baseline="-25000" dirty="0">
                <a:ea typeface="ヒラギノ角ゴ Pro W3" pitchFamily="-84" charset="-128"/>
              </a:rPr>
              <a:t> </a:t>
            </a:r>
            <a:r>
              <a:rPr lang="en-US" altLang="cs-CZ" sz="2400" dirty="0">
                <a:ea typeface="ヒラギノ角ゴ Pro W3" pitchFamily="-84" charset="-128"/>
              </a:rPr>
              <a:t> = $12/pound and </a:t>
            </a:r>
            <a:r>
              <a:rPr lang="en-US" altLang="cs-CZ" sz="2400" i="1" dirty="0">
                <a:ea typeface="ヒラギノ角ゴ Pro W3" pitchFamily="-84" charset="-128"/>
              </a:rPr>
              <a:t>P</a:t>
            </a:r>
            <a:r>
              <a:rPr lang="en-US" altLang="cs-CZ" sz="2400" i="1" baseline="-25000" dirty="0">
                <a:ea typeface="ヒラギノ角ゴ Pro W3" pitchFamily="-84" charset="-128"/>
              </a:rPr>
              <a:t>W</a:t>
            </a:r>
            <a:r>
              <a:rPr lang="en-US" altLang="cs-CZ" sz="2400" dirty="0">
                <a:ea typeface="ヒラギノ角ゴ Pro W3" pitchFamily="-84" charset="-128"/>
              </a:rPr>
              <a:t> = $12/gallon.</a:t>
            </a:r>
            <a:endParaRPr lang="cs-CZ" altLang="cs-CZ" sz="2400" dirty="0">
              <a:ea typeface="ヒラギノ角ゴ Pro W3" pitchFamily="-84" charset="-128"/>
            </a:endParaRPr>
          </a:p>
          <a:p>
            <a:pPr eaLnBrk="1" hangingPunct="1">
              <a:lnSpc>
                <a:spcPct val="90000"/>
              </a:lnSpc>
              <a:spcBef>
                <a:spcPct val="50000"/>
              </a:spcBef>
            </a:pPr>
            <a:endParaRPr lang="en-US" altLang="cs-CZ" sz="2400" dirty="0">
              <a:ea typeface="ヒラギノ角ゴ Pro W3" pitchFamily="-84" charset="-128"/>
            </a:endParaRPr>
          </a:p>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Since domestic workers specialize in cheese production after trade, their hourly wages will be</a:t>
            </a:r>
          </a:p>
          <a:p>
            <a:pPr algn="ctr" eaLnBrk="1" hangingPunct="1">
              <a:lnSpc>
                <a:spcPct val="90000"/>
              </a:lnSpc>
            </a:pPr>
            <a:r>
              <a:rPr lang="en-US" altLang="cs-CZ" sz="2400" i="1" dirty="0">
                <a:ea typeface="ヒラギノ角ゴ Pro W3" pitchFamily="-84" charset="-128"/>
              </a:rPr>
              <a:t>P</a:t>
            </a:r>
            <a:r>
              <a:rPr lang="en-US" altLang="cs-CZ" sz="2400" i="1" baseline="-25000" dirty="0">
                <a:ea typeface="ヒラギノ角ゴ Pro W3" pitchFamily="-84" charset="-128"/>
              </a:rPr>
              <a:t>C</a:t>
            </a:r>
            <a:r>
              <a:rPr lang="en-US" altLang="cs-CZ" sz="2400" dirty="0">
                <a:ea typeface="ヒラギノ角ゴ Pro W3" pitchFamily="-84" charset="-128"/>
              </a:rPr>
              <a:t>/</a:t>
            </a:r>
            <a:r>
              <a:rPr lang="en-US" altLang="cs-CZ" sz="2400" i="1" dirty="0" err="1">
                <a:ea typeface="ヒラギノ角ゴ Pro W3" pitchFamily="-84" charset="-128"/>
              </a:rPr>
              <a:t>a</a:t>
            </a:r>
            <a:r>
              <a:rPr lang="en-US" altLang="cs-CZ" sz="2400" i="1" baseline="-25000" dirty="0" err="1">
                <a:ea typeface="ヒラギノ角ゴ Pro W3" pitchFamily="-84" charset="-128"/>
              </a:rPr>
              <a:t>LC</a:t>
            </a:r>
            <a:r>
              <a:rPr lang="en-US" altLang="cs-CZ" sz="2400" dirty="0">
                <a:ea typeface="ヒラギノ角ゴ Pro W3" pitchFamily="-84" charset="-128"/>
              </a:rPr>
              <a:t> = $12 /1= $12</a:t>
            </a:r>
            <a:endParaRPr lang="cs-CZ" altLang="cs-CZ" sz="2400" dirty="0">
              <a:ea typeface="ヒラギノ角ゴ Pro W3" pitchFamily="-84" charset="-128"/>
            </a:endParaRPr>
          </a:p>
          <a:p>
            <a:pPr algn="ctr" eaLnBrk="1" hangingPunct="1">
              <a:lnSpc>
                <a:spcPct val="90000"/>
              </a:lnSpc>
            </a:pPr>
            <a:endParaRPr lang="en-US" altLang="cs-CZ" sz="2400" dirty="0">
              <a:ea typeface="ヒラギノ角ゴ Pro W3" pitchFamily="-84" charset="-128"/>
            </a:endParaRPr>
          </a:p>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Since foreign workers specialize in wine production after trade, their hourly wages will be </a:t>
            </a:r>
          </a:p>
          <a:p>
            <a:pPr algn="ctr" eaLnBrk="1" hangingPunct="1">
              <a:lnSpc>
                <a:spcPct val="90000"/>
              </a:lnSpc>
            </a:pPr>
            <a:r>
              <a:rPr lang="en-US" altLang="cs-CZ" sz="2400" i="1" dirty="0">
                <a:ea typeface="ヒラギノ角ゴ Pro W3" pitchFamily="-84" charset="-128"/>
              </a:rPr>
              <a:t>P</a:t>
            </a:r>
            <a:r>
              <a:rPr lang="en-US" altLang="cs-CZ" sz="2400" i="1" baseline="-25000" dirty="0">
                <a:ea typeface="ヒラギノ角ゴ Pro W3" pitchFamily="-84" charset="-128"/>
              </a:rPr>
              <a:t>W</a:t>
            </a:r>
            <a:r>
              <a:rPr lang="en-US" altLang="cs-CZ" sz="2400" dirty="0">
                <a:ea typeface="ヒラギノ角ゴ Pro W3" pitchFamily="-84" charset="-128"/>
              </a:rPr>
              <a:t>/</a:t>
            </a:r>
            <a:r>
              <a:rPr lang="en-US" altLang="cs-CZ" sz="2400" i="1" dirty="0">
                <a:ea typeface="ヒラギノ角ゴ Pro W3" pitchFamily="-84" charset="-128"/>
              </a:rPr>
              <a:t>a</a:t>
            </a:r>
            <a:r>
              <a:rPr lang="en-US" altLang="cs-CZ" sz="2400" i="1" baseline="30000" dirty="0">
                <a:ea typeface="ヒラギノ角ゴ Pro W3" pitchFamily="-84" charset="-128"/>
              </a:rPr>
              <a:t>*</a:t>
            </a:r>
            <a:r>
              <a:rPr lang="en-US" altLang="cs-CZ" sz="2400" i="1" baseline="-25000" dirty="0">
                <a:ea typeface="ヒラギノ角ゴ Pro W3" pitchFamily="-84" charset="-128"/>
              </a:rPr>
              <a:t>LW</a:t>
            </a:r>
            <a:r>
              <a:rPr lang="en-US" altLang="cs-CZ" sz="2400" dirty="0">
                <a:ea typeface="ヒラギノ角ゴ Pro W3" pitchFamily="-84" charset="-128"/>
              </a:rPr>
              <a:t> = $12/3 = $4 </a:t>
            </a:r>
            <a:endParaRPr lang="cs-CZ" altLang="cs-CZ" sz="2400" dirty="0">
              <a:ea typeface="ヒラギノ角ゴ Pro W3" pitchFamily="-84" charset="-128"/>
            </a:endParaRPr>
          </a:p>
          <a:p>
            <a:pPr algn="ctr" eaLnBrk="1" hangingPunct="1">
              <a:lnSpc>
                <a:spcPct val="90000"/>
              </a:lnSpc>
            </a:pPr>
            <a:endParaRPr lang="en-US" altLang="cs-CZ" sz="2400" dirty="0">
              <a:ea typeface="ヒラギノ角ゴ Pro W3" pitchFamily="-84" charset="-128"/>
            </a:endParaRPr>
          </a:p>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The relative wage of domestic workers is therefore</a:t>
            </a:r>
            <a:r>
              <a:rPr lang="cs-CZ" altLang="cs-CZ" sz="2400" dirty="0">
                <a:ea typeface="ヒラギノ角ゴ Pro W3" pitchFamily="-84" charset="-128"/>
              </a:rPr>
              <a:t> </a:t>
            </a:r>
            <a:r>
              <a:rPr lang="en-US" altLang="cs-CZ" sz="2400" dirty="0">
                <a:ea typeface="ヒラギノ角ゴ Pro W3" pitchFamily="-84" charset="-128"/>
              </a:rPr>
              <a:t>$12/$4 = 3</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37</a:t>
            </a:fld>
            <a:endParaRPr lang="cs-CZ">
              <a:solidFill>
                <a:prstClr val="black">
                  <a:lumMod val="65000"/>
                  <a:lumOff val="35000"/>
                </a:prstClr>
              </a:solidFill>
            </a:endParaRPr>
          </a:p>
        </p:txBody>
      </p:sp>
    </p:spTree>
    <p:extLst>
      <p:ext uri="{BB962C8B-B14F-4D97-AF65-F5344CB8AC3E}">
        <p14:creationId xmlns:p14="http://schemas.microsoft.com/office/powerpoint/2010/main" val="34001593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2" dur="500"/>
                                        <p:tgtEl>
                                          <p:spTgt spid="491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3" end="3"/>
                                            </p:txEl>
                                          </p:spTgt>
                                        </p:tgtEl>
                                        <p:attrNameLst>
                                          <p:attrName>style.visibility</p:attrName>
                                        </p:attrNameLst>
                                      </p:cBhvr>
                                      <p:to>
                                        <p:strVal val="visible"/>
                                      </p:to>
                                    </p:set>
                                    <p:animEffect transition="in" filter="strips(downRight)">
                                      <p:cBhvr>
                                        <p:cTn id="17" dur="500"/>
                                        <p:tgtEl>
                                          <p:spTgt spid="4915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5" end="5"/>
                                            </p:txEl>
                                          </p:spTgt>
                                        </p:tgtEl>
                                        <p:attrNameLst>
                                          <p:attrName>style.visibility</p:attrName>
                                        </p:attrNameLst>
                                      </p:cBhvr>
                                      <p:to>
                                        <p:strVal val="visible"/>
                                      </p:to>
                                    </p:set>
                                    <p:animEffect transition="in" filter="strips(downRight)">
                                      <p:cBhvr>
                                        <p:cTn id="22" dur="500"/>
                                        <p:tgtEl>
                                          <p:spTgt spid="49155">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6" end="6"/>
                                            </p:txEl>
                                          </p:spTgt>
                                        </p:tgtEl>
                                        <p:attrNameLst>
                                          <p:attrName>style.visibility</p:attrName>
                                        </p:attrNameLst>
                                      </p:cBhvr>
                                      <p:to>
                                        <p:strVal val="visible"/>
                                      </p:to>
                                    </p:set>
                                    <p:animEffect transition="in" filter="strips(downRight)">
                                      <p:cBhvr>
                                        <p:cTn id="27" dur="500"/>
                                        <p:tgtEl>
                                          <p:spTgt spid="49155">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55">
                                            <p:txEl>
                                              <p:pRg st="8" end="8"/>
                                            </p:txEl>
                                          </p:spTgt>
                                        </p:tgtEl>
                                        <p:attrNameLst>
                                          <p:attrName>style.visibility</p:attrName>
                                        </p:attrNameLst>
                                      </p:cBhvr>
                                      <p:to>
                                        <p:strVal val="visible"/>
                                      </p:to>
                                    </p:set>
                                    <p:animEffect transition="in" filter="strips(downRight)">
                                      <p:cBhvr>
                                        <p:cTn id="32" dur="500"/>
                                        <p:tgtEl>
                                          <p:spTgt spid="491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cs-CZ" dirty="0">
                <a:ea typeface="ヒラギノ角ゴ Pro W3" pitchFamily="-84" charset="-128"/>
              </a:rPr>
              <a:t>Relative Wages</a:t>
            </a:r>
          </a:p>
        </p:txBody>
      </p:sp>
      <p:sp>
        <p:nvSpPr>
          <p:cNvPr id="50179" name="Rectangle 3"/>
          <p:cNvSpPr>
            <a:spLocks noGrp="1" noChangeArrowheads="1"/>
          </p:cNvSpPr>
          <p:nvPr>
            <p:ph idx="1"/>
          </p:nvPr>
        </p:nvSpPr>
        <p:spPr/>
        <p:txBody>
          <a:bodyPr/>
          <a:lstStyle/>
          <a:p>
            <a:pPr marL="342900" indent="-342900" eaLnBrk="1" hangingPunct="1">
              <a:buFont typeface="Arial" panose="020B0604020202020204" pitchFamily="34" charset="0"/>
              <a:buChar char="•"/>
            </a:pPr>
            <a:r>
              <a:rPr lang="en-US" altLang="cs-CZ" dirty="0">
                <a:ea typeface="ヒラギノ角ゴ Pro W3" pitchFamily="-84" charset="-128"/>
              </a:rPr>
              <a:t>The relative wage lies between the ratio of the productivities in each industry.</a:t>
            </a:r>
          </a:p>
          <a:p>
            <a:pPr marL="342900" indent="-342900" eaLnBrk="1" hangingPunct="1">
              <a:buFont typeface="Arial" panose="020B0604020202020204" pitchFamily="34" charset="0"/>
              <a:buChar char="•"/>
            </a:pPr>
            <a:endParaRPr lang="en-US" altLang="cs-CZ" dirty="0">
              <a:ea typeface="ヒラギノ角ゴ Pro W3" pitchFamily="-84" charset="-128"/>
            </a:endParaRPr>
          </a:p>
          <a:p>
            <a:pPr marL="342900" lvl="1" indent="-342900" eaLnBrk="1" hangingPunct="1">
              <a:lnSpc>
                <a:spcPct val="100000"/>
              </a:lnSpc>
              <a:buFont typeface="Arial" panose="020B0604020202020204" pitchFamily="34" charset="0"/>
              <a:buChar char="•"/>
            </a:pPr>
            <a:r>
              <a:rPr lang="en-US" altLang="cs-CZ" sz="2800" dirty="0">
                <a:ea typeface="ヒラギノ角ゴ Pro W3" pitchFamily="-84" charset="-128"/>
              </a:rPr>
              <a:t>The home country is 6/1 = 6 times as productive in cheese production, but only 3/2 = 1.5 times as productive in wine production.</a:t>
            </a:r>
          </a:p>
          <a:p>
            <a:pPr marL="342900" lvl="1" indent="-342900" eaLnBrk="1" hangingPunct="1">
              <a:lnSpc>
                <a:spcPct val="100000"/>
              </a:lnSpc>
              <a:buFont typeface="Arial" panose="020B0604020202020204" pitchFamily="34" charset="0"/>
              <a:buChar char="•"/>
            </a:pPr>
            <a:endParaRPr lang="en-US" altLang="cs-CZ" sz="2800" dirty="0">
              <a:ea typeface="ヒラギノ角ゴ Pro W3" pitchFamily="-84" charset="-128"/>
            </a:endParaRPr>
          </a:p>
          <a:p>
            <a:pPr marL="342900" lvl="1" indent="-342900" eaLnBrk="1" hangingPunct="1">
              <a:lnSpc>
                <a:spcPct val="100000"/>
              </a:lnSpc>
              <a:buFont typeface="Arial" panose="020B0604020202020204" pitchFamily="34" charset="0"/>
              <a:buChar char="•"/>
            </a:pPr>
            <a:r>
              <a:rPr lang="en-US" altLang="cs-CZ" sz="2800" dirty="0">
                <a:ea typeface="ヒラギノ角ゴ Pro W3" pitchFamily="-84" charset="-128"/>
              </a:rPr>
              <a:t>The home country has a wage 3 times higher than the foreign country.</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38</a:t>
            </a:fld>
            <a:endParaRPr lang="cs-CZ">
              <a:solidFill>
                <a:prstClr val="black">
                  <a:lumMod val="65000"/>
                  <a:lumOff val="35000"/>
                </a:prstClr>
              </a:solidFill>
            </a:endParaRPr>
          </a:p>
        </p:txBody>
      </p:sp>
    </p:spTree>
    <p:extLst>
      <p:ext uri="{BB962C8B-B14F-4D97-AF65-F5344CB8AC3E}">
        <p14:creationId xmlns:p14="http://schemas.microsoft.com/office/powerpoint/2010/main" val="4654428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2" dur="500"/>
                                        <p:tgtEl>
                                          <p:spTgt spid="501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17"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cs-CZ" dirty="0">
                <a:ea typeface="ヒラギノ角ゴ Pro W3" pitchFamily="-84" charset="-128"/>
              </a:rPr>
              <a:t>Relative Wages</a:t>
            </a:r>
          </a:p>
        </p:txBody>
      </p:sp>
      <p:sp>
        <p:nvSpPr>
          <p:cNvPr id="183299" name="Rectangle 3"/>
          <p:cNvSpPr>
            <a:spLocks noGrp="1" noChangeArrowheads="1"/>
          </p:cNvSpPr>
          <p:nvPr>
            <p:ph idx="1"/>
          </p:nvPr>
        </p:nvSpPr>
        <p:spPr/>
        <p:txBody>
          <a:bodyPr/>
          <a:lstStyle/>
          <a:p>
            <a:pPr marL="342900" indent="-342900" eaLnBrk="1" hangingPunct="1">
              <a:lnSpc>
                <a:spcPct val="90000"/>
              </a:lnSpc>
              <a:spcBef>
                <a:spcPct val="50000"/>
              </a:spcBef>
              <a:buFont typeface="Arial" panose="020B0604020202020204" pitchFamily="34" charset="0"/>
              <a:buChar char="•"/>
            </a:pPr>
            <a:r>
              <a:rPr lang="en-US" altLang="cs-CZ" sz="2400" dirty="0">
                <a:ea typeface="ヒラギノ角ゴ Pro W3" pitchFamily="-84" charset="-128"/>
              </a:rPr>
              <a:t>These relationships imply that both countries have a </a:t>
            </a:r>
            <a:r>
              <a:rPr lang="en-US" altLang="cs-CZ" sz="2400" i="1" dirty="0">
                <a:ea typeface="ヒラギノ角ゴ Pro W3" pitchFamily="-84" charset="-128"/>
              </a:rPr>
              <a:t>cost advantage</a:t>
            </a:r>
            <a:r>
              <a:rPr lang="en-US" altLang="cs-CZ" sz="2400" dirty="0">
                <a:ea typeface="ヒラギノ角ゴ Pro W3" pitchFamily="-84" charset="-128"/>
              </a:rPr>
              <a:t> in production.</a:t>
            </a:r>
          </a:p>
          <a:p>
            <a:pPr marL="1257300" lvl="2" indent="-342900">
              <a:lnSpc>
                <a:spcPct val="90000"/>
              </a:lnSpc>
              <a:buFont typeface="Arial" panose="020B0604020202020204" pitchFamily="34" charset="0"/>
              <a:buChar char="•"/>
            </a:pPr>
            <a:r>
              <a:rPr lang="en-US" altLang="cs-CZ" sz="2400" dirty="0">
                <a:ea typeface="ヒラギノ角ゴ Pro W3" pitchFamily="-84" charset="-128"/>
              </a:rPr>
              <a:t>High wages can be offset by high productivity.</a:t>
            </a:r>
          </a:p>
          <a:p>
            <a:pPr marL="1257300" lvl="2" indent="-342900">
              <a:lnSpc>
                <a:spcPct val="90000"/>
              </a:lnSpc>
              <a:buFont typeface="Arial" panose="020B0604020202020204" pitchFamily="34" charset="0"/>
              <a:buChar char="•"/>
            </a:pPr>
            <a:r>
              <a:rPr lang="en-US" altLang="cs-CZ" sz="2400" dirty="0">
                <a:ea typeface="ヒラギノ角ゴ Pro W3" pitchFamily="-84" charset="-128"/>
              </a:rPr>
              <a:t>Low productivity can be offset by low wages.</a:t>
            </a:r>
          </a:p>
          <a:p>
            <a:pPr marL="342900" lvl="1" indent="-342900" eaLnBrk="1" hangingPunct="1">
              <a:lnSpc>
                <a:spcPct val="90000"/>
              </a:lnSpc>
              <a:buFont typeface="Arial" panose="020B0604020202020204" pitchFamily="34" charset="0"/>
              <a:buChar char="•"/>
            </a:pPr>
            <a:endParaRPr lang="en-US"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sz="2400" dirty="0">
                <a:ea typeface="ヒラギノ角ゴ Pro W3" pitchFamily="-84" charset="-128"/>
              </a:rPr>
              <a:t>In the home economy, producing one pound of cheese costs $12 (one worker paid $12/</a:t>
            </a:r>
            <a:r>
              <a:rPr lang="en-US" altLang="cs-CZ" sz="2400" dirty="0" err="1">
                <a:ea typeface="ヒラギノ角ゴ Pro W3" pitchFamily="-84" charset="-128"/>
              </a:rPr>
              <a:t>hr</a:t>
            </a:r>
            <a:r>
              <a:rPr lang="en-US" altLang="cs-CZ" sz="2400" dirty="0">
                <a:ea typeface="ヒラギノ角ゴ Pro W3" pitchFamily="-84" charset="-128"/>
              </a:rPr>
              <a:t>) but would have cost $24 (six paid $4/</a:t>
            </a:r>
            <a:r>
              <a:rPr lang="en-US" altLang="cs-CZ" sz="2400" dirty="0" err="1">
                <a:ea typeface="ヒラギノ角ゴ Pro W3" pitchFamily="-84" charset="-128"/>
              </a:rPr>
              <a:t>hr</a:t>
            </a:r>
            <a:r>
              <a:rPr lang="en-US" altLang="cs-CZ" sz="2400" dirty="0">
                <a:ea typeface="ヒラギノ角ゴ Pro W3" pitchFamily="-84" charset="-128"/>
              </a:rPr>
              <a:t>) in Foreign.</a:t>
            </a:r>
          </a:p>
          <a:p>
            <a:pPr marL="342900" indent="-342900" eaLnBrk="1" hangingPunct="1">
              <a:lnSpc>
                <a:spcPct val="90000"/>
              </a:lnSpc>
              <a:buFont typeface="Arial" panose="020B0604020202020204" pitchFamily="34" charset="0"/>
              <a:buChar char="•"/>
            </a:pPr>
            <a:endParaRPr lang="en-US" altLang="cs-CZ" sz="2400" dirty="0">
              <a:ea typeface="ヒラギノ角ゴ Pro W3" pitchFamily="-84" charset="-128"/>
            </a:endParaRPr>
          </a:p>
          <a:p>
            <a:pPr marL="342900" indent="-342900" eaLnBrk="1" hangingPunct="1">
              <a:lnSpc>
                <a:spcPct val="90000"/>
              </a:lnSpc>
              <a:buFont typeface="Arial" panose="020B0604020202020204" pitchFamily="34" charset="0"/>
              <a:buChar char="•"/>
            </a:pPr>
            <a:r>
              <a:rPr lang="en-US" altLang="cs-CZ" sz="2400" dirty="0">
                <a:ea typeface="ヒラギノ角ゴ Pro W3" pitchFamily="-84" charset="-128"/>
              </a:rPr>
              <a:t>In the foreign economy, producing one gallon of wine costs $12 (three workers paid $4/</a:t>
            </a:r>
            <a:r>
              <a:rPr lang="en-US" altLang="cs-CZ" sz="2400" dirty="0" err="1">
                <a:ea typeface="ヒラギノ角ゴ Pro W3" pitchFamily="-84" charset="-128"/>
              </a:rPr>
              <a:t>hr</a:t>
            </a:r>
            <a:r>
              <a:rPr lang="en-US" altLang="cs-CZ" sz="2400" dirty="0">
                <a:ea typeface="ヒラギノ角ゴ Pro W3" pitchFamily="-84" charset="-128"/>
              </a:rPr>
              <a:t>) but would have cost $24 (two paid $12/</a:t>
            </a:r>
            <a:r>
              <a:rPr lang="en-US" altLang="cs-CZ" sz="2400" dirty="0" err="1">
                <a:ea typeface="ヒラギノ角ゴ Pro W3" pitchFamily="-84" charset="-128"/>
              </a:rPr>
              <a:t>hr</a:t>
            </a:r>
            <a:r>
              <a:rPr lang="en-US" altLang="cs-CZ" sz="2400" dirty="0">
                <a:ea typeface="ヒラギノ角ゴ Pro W3" pitchFamily="-84" charset="-128"/>
              </a:rPr>
              <a:t>) in Home.</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39</a:t>
            </a:fld>
            <a:endParaRPr lang="cs-CZ">
              <a:solidFill>
                <a:prstClr val="black">
                  <a:lumMod val="65000"/>
                  <a:lumOff val="35000"/>
                </a:prstClr>
              </a:solidFill>
            </a:endParaRPr>
          </a:p>
        </p:txBody>
      </p:sp>
    </p:spTree>
    <p:extLst>
      <p:ext uri="{BB962C8B-B14F-4D97-AF65-F5344CB8AC3E}">
        <p14:creationId xmlns:p14="http://schemas.microsoft.com/office/powerpoint/2010/main" val="27764822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Effect transition="in" filter="strips(downRight)">
                                      <p:cBhvr>
                                        <p:cTn id="7" dur="500"/>
                                        <p:tgtEl>
                                          <p:spTgt spid="1832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83299">
                                            <p:txEl>
                                              <p:pRg st="1" end="1"/>
                                            </p:txEl>
                                          </p:spTgt>
                                        </p:tgtEl>
                                        <p:attrNameLst>
                                          <p:attrName>style.visibility</p:attrName>
                                        </p:attrNameLst>
                                      </p:cBhvr>
                                      <p:to>
                                        <p:strVal val="visible"/>
                                      </p:to>
                                    </p:set>
                                    <p:animEffect transition="in" filter="strips(downRight)">
                                      <p:cBhvr>
                                        <p:cTn id="10" dur="500"/>
                                        <p:tgtEl>
                                          <p:spTgt spid="1832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83299">
                                            <p:txEl>
                                              <p:pRg st="2" end="2"/>
                                            </p:txEl>
                                          </p:spTgt>
                                        </p:tgtEl>
                                        <p:attrNameLst>
                                          <p:attrName>style.visibility</p:attrName>
                                        </p:attrNameLst>
                                      </p:cBhvr>
                                      <p:to>
                                        <p:strVal val="visible"/>
                                      </p:to>
                                    </p:set>
                                    <p:animEffect transition="in" filter="strips(downRight)">
                                      <p:cBhvr>
                                        <p:cTn id="13" dur="500"/>
                                        <p:tgtEl>
                                          <p:spTgt spid="18329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83299">
                                            <p:txEl>
                                              <p:pRg st="4" end="4"/>
                                            </p:txEl>
                                          </p:spTgt>
                                        </p:tgtEl>
                                        <p:attrNameLst>
                                          <p:attrName>style.visibility</p:attrName>
                                        </p:attrNameLst>
                                      </p:cBhvr>
                                      <p:to>
                                        <p:strVal val="visible"/>
                                      </p:to>
                                    </p:set>
                                    <p:animEffect transition="in" filter="strips(downRight)">
                                      <p:cBhvr>
                                        <p:cTn id="18" dur="500"/>
                                        <p:tgtEl>
                                          <p:spTgt spid="183299">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83299">
                                            <p:txEl>
                                              <p:pRg st="6" end="6"/>
                                            </p:txEl>
                                          </p:spTgt>
                                        </p:tgtEl>
                                        <p:attrNameLst>
                                          <p:attrName>style.visibility</p:attrName>
                                        </p:attrNameLst>
                                      </p:cBhvr>
                                      <p:to>
                                        <p:strVal val="visible"/>
                                      </p:to>
                                    </p:set>
                                    <p:animEffect transition="in" filter="strips(downRight)">
                                      <p:cBhvr>
                                        <p:cTn id="23" dur="500"/>
                                        <p:tgtEl>
                                          <p:spTgt spid="183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err="1"/>
              <a:t>World</a:t>
            </a:r>
            <a:r>
              <a:rPr lang="cs-CZ" dirty="0"/>
              <a:t> </a:t>
            </a:r>
            <a:r>
              <a:rPr lang="cs-CZ" dirty="0" err="1"/>
              <a:t>trade</a:t>
            </a:r>
            <a:r>
              <a:rPr lang="cs-CZ" dirty="0"/>
              <a:t> </a:t>
            </a:r>
            <a:r>
              <a:rPr lang="cs-CZ" dirty="0" err="1"/>
              <a:t>development</a:t>
            </a:r>
            <a:endParaRPr lang="cs-CZ" dirty="0"/>
          </a:p>
        </p:txBody>
      </p:sp>
      <p:sp>
        <p:nvSpPr>
          <p:cNvPr id="34819" name="Zástupný symbol pro obsah 2"/>
          <p:cNvSpPr>
            <a:spLocks noGrp="1"/>
          </p:cNvSpPr>
          <p:nvPr>
            <p:ph idx="1"/>
          </p:nvPr>
        </p:nvSpPr>
        <p:spPr/>
        <p:txBody>
          <a:bodyPr>
            <a:normAutofit lnSpcReduction="10000"/>
          </a:bodyPr>
          <a:lstStyle/>
          <a:p>
            <a:pPr marL="457200" indent="-457200">
              <a:buFont typeface="Arial" panose="020B0604020202020204" pitchFamily="34" charset="0"/>
              <a:buChar char="•"/>
            </a:pPr>
            <a:r>
              <a:rPr lang="cs-CZ" altLang="cs-CZ" dirty="0" err="1"/>
              <a:t>After</a:t>
            </a:r>
            <a:r>
              <a:rPr lang="cs-CZ" altLang="cs-CZ" dirty="0"/>
              <a:t> WW2 - second „</a:t>
            </a:r>
            <a:r>
              <a:rPr lang="cs-CZ" altLang="cs-CZ" dirty="0" err="1"/>
              <a:t>golden</a:t>
            </a:r>
            <a:r>
              <a:rPr lang="cs-CZ" altLang="cs-CZ" dirty="0"/>
              <a:t> </a:t>
            </a:r>
            <a:r>
              <a:rPr lang="cs-CZ" altLang="cs-CZ" dirty="0" err="1"/>
              <a:t>age</a:t>
            </a:r>
            <a:r>
              <a:rPr lang="cs-CZ" altLang="cs-CZ" dirty="0"/>
              <a:t>“ </a:t>
            </a:r>
            <a:r>
              <a:rPr lang="cs-CZ" altLang="cs-CZ" dirty="0" err="1"/>
              <a:t>of</a:t>
            </a:r>
            <a:r>
              <a:rPr lang="cs-CZ" altLang="cs-CZ" dirty="0"/>
              <a:t> </a:t>
            </a:r>
            <a:r>
              <a:rPr lang="cs-CZ" altLang="cs-CZ" dirty="0" err="1"/>
              <a:t>trade</a:t>
            </a:r>
            <a:r>
              <a:rPr lang="cs-CZ" altLang="cs-CZ" dirty="0"/>
              <a:t> </a:t>
            </a:r>
          </a:p>
          <a:p>
            <a:pPr marL="457200" indent="-457200">
              <a:buFont typeface="Arial" panose="020B0604020202020204" pitchFamily="34" charset="0"/>
              <a:buChar char="•"/>
            </a:pPr>
            <a:endParaRPr lang="cs-CZ" altLang="cs-CZ" dirty="0"/>
          </a:p>
          <a:p>
            <a:pPr marL="457200" indent="-457200" eaLnBrk="1" hangingPunct="1">
              <a:buFont typeface="Arial" panose="020B0604020202020204" pitchFamily="34" charset="0"/>
              <a:buChar char="•"/>
            </a:pPr>
            <a:r>
              <a:rPr lang="en-US" altLang="cs-CZ" dirty="0"/>
              <a:t>post World War II era</a:t>
            </a:r>
            <a:r>
              <a:rPr lang="cs-CZ" altLang="cs-CZ" dirty="0"/>
              <a:t> -</a:t>
            </a:r>
            <a:r>
              <a:rPr lang="en-US" altLang="cs-CZ" dirty="0"/>
              <a:t> the General Agreement on Tariffs and Trade</a:t>
            </a:r>
            <a:r>
              <a:rPr lang="cs-CZ" altLang="cs-CZ" dirty="0"/>
              <a:t> (GATT, 1948)</a:t>
            </a:r>
            <a:r>
              <a:rPr lang="en-US" altLang="cs-CZ" dirty="0"/>
              <a:t> was an agreement that prompted regular negotiations among a growing body of members to reduce tariffs (import taxes) on imported goods on a reciprocal basis</a:t>
            </a:r>
            <a:endParaRPr lang="cs-CZ" altLang="cs-CZ" dirty="0"/>
          </a:p>
          <a:p>
            <a:pPr marL="457200" indent="-457200" eaLnBrk="1" hangingPunct="1">
              <a:buFont typeface="Arial" panose="020B0604020202020204" pitchFamily="34" charset="0"/>
              <a:buChar char="•"/>
            </a:pPr>
            <a:endParaRPr lang="cs-CZ" altLang="cs-CZ" dirty="0"/>
          </a:p>
          <a:p>
            <a:pPr marL="457200" indent="-457200" eaLnBrk="1" hangingPunct="1">
              <a:buFont typeface="Arial" panose="020B0604020202020204" pitchFamily="34" charset="0"/>
              <a:buChar char="•"/>
            </a:pPr>
            <a:r>
              <a:rPr lang="cs-CZ" altLang="cs-CZ" dirty="0"/>
              <a:t>1995 WTO</a:t>
            </a:r>
          </a:p>
          <a:p>
            <a:pPr marL="457200" indent="-457200" eaLnBrk="1" hangingPunct="1">
              <a:buFont typeface="Arial" panose="020B0604020202020204" pitchFamily="34" charset="0"/>
              <a:buChar char="•"/>
            </a:pPr>
            <a:endParaRPr lang="cs-CZ" altLang="cs-CZ" dirty="0"/>
          </a:p>
          <a:p>
            <a:pPr marL="457200" indent="-457200" eaLnBrk="1" hangingPunct="1">
              <a:buFont typeface="Arial" panose="020B0604020202020204" pitchFamily="34" charset="0"/>
              <a:buChar char="•"/>
            </a:pPr>
            <a:r>
              <a:rPr lang="cs-CZ" altLang="cs-CZ" dirty="0" err="1"/>
              <a:t>Regional</a:t>
            </a:r>
            <a:r>
              <a:rPr lang="cs-CZ" altLang="cs-CZ" dirty="0"/>
              <a:t> free </a:t>
            </a:r>
            <a:r>
              <a:rPr lang="cs-CZ" altLang="cs-CZ" dirty="0" err="1"/>
              <a:t>trade</a:t>
            </a:r>
            <a:r>
              <a:rPr lang="cs-CZ" altLang="cs-CZ" dirty="0"/>
              <a:t> </a:t>
            </a:r>
            <a:r>
              <a:rPr lang="cs-CZ" altLang="cs-CZ" dirty="0" err="1"/>
              <a:t>agreements</a:t>
            </a:r>
            <a:endParaRPr lang="cs-CZ" altLang="cs-CZ" dirty="0"/>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a:t>
            </a:fld>
            <a:endParaRPr lang="cs-CZ">
              <a:solidFill>
                <a:prstClr val="black">
                  <a:lumMod val="65000"/>
                  <a:lumOff val="35000"/>
                </a:prstClr>
              </a:solidFill>
            </a:endParaRPr>
          </a:p>
        </p:txBody>
      </p:sp>
    </p:spTree>
    <p:extLst>
      <p:ext uri="{BB962C8B-B14F-4D97-AF65-F5344CB8AC3E}">
        <p14:creationId xmlns:p14="http://schemas.microsoft.com/office/powerpoint/2010/main" val="3644018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cs-CZ" dirty="0">
                <a:ea typeface="ヒラギノ角ゴ Pro W3" pitchFamily="-84" charset="-128"/>
              </a:rPr>
              <a:t>Relative Wages</a:t>
            </a:r>
          </a:p>
        </p:txBody>
      </p:sp>
      <p:sp>
        <p:nvSpPr>
          <p:cNvPr id="51203" name="Rectangle 3"/>
          <p:cNvSpPr>
            <a:spLocks noGrp="1" noChangeArrowheads="1"/>
          </p:cNvSpPr>
          <p:nvPr>
            <p:ph idx="1"/>
          </p:nvPr>
        </p:nvSpPr>
        <p:spPr/>
        <p:txBody>
          <a:bodyPr/>
          <a:lstStyle/>
          <a:p>
            <a:pPr eaLnBrk="1" hangingPunct="1">
              <a:spcBef>
                <a:spcPct val="60000"/>
              </a:spcBef>
            </a:pPr>
            <a:r>
              <a:rPr lang="en-US" altLang="cs-CZ" sz="2400" dirty="0">
                <a:ea typeface="ヒラギノ角ゴ Pro W3" pitchFamily="-84" charset="-128"/>
              </a:rPr>
              <a:t>Because foreign workers have a wage that is only 1/3 the wage of domestic workers, they are able to attain a cost advantage in wine production, despite low productivity.</a:t>
            </a:r>
          </a:p>
          <a:p>
            <a:pPr eaLnBrk="1" hangingPunct="1">
              <a:spcBef>
                <a:spcPct val="60000"/>
              </a:spcBef>
            </a:pPr>
            <a:r>
              <a:rPr lang="en-US" altLang="cs-CZ" sz="2400" dirty="0">
                <a:ea typeface="ヒラギノ角ゴ Pro W3" pitchFamily="-84" charset="-128"/>
              </a:rPr>
              <a:t>Because domestic workers have a productivity that is 6 times that of foreign workers in cheese production, they are able to attain a cost advantage in cheese production, despite high wages.</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40</a:t>
            </a:fld>
            <a:endParaRPr lang="cs-CZ">
              <a:solidFill>
                <a:prstClr val="black">
                  <a:lumMod val="65000"/>
                  <a:lumOff val="35000"/>
                </a:prstClr>
              </a:solidFill>
            </a:endParaRPr>
          </a:p>
        </p:txBody>
      </p:sp>
    </p:spTree>
    <p:extLst>
      <p:ext uri="{BB962C8B-B14F-4D97-AF65-F5344CB8AC3E}">
        <p14:creationId xmlns:p14="http://schemas.microsoft.com/office/powerpoint/2010/main" val="7168240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cs-CZ" dirty="0">
                <a:ea typeface="ヒラギノ角ゴ Pro W3" pitchFamily="-84" charset="-128"/>
              </a:rPr>
              <a:t>Do </a:t>
            </a:r>
            <a:r>
              <a:rPr lang="cs-CZ" altLang="cs-CZ" dirty="0">
                <a:ea typeface="ヒラギノ角ゴ Pro W3" pitchFamily="-84" charset="-128"/>
              </a:rPr>
              <a:t>w</a:t>
            </a:r>
            <a:r>
              <a:rPr lang="en-US" altLang="cs-CZ" dirty="0">
                <a:ea typeface="ヒラギノ角ゴ Pro W3" pitchFamily="-84" charset="-128"/>
              </a:rPr>
              <a:t>ages</a:t>
            </a:r>
            <a:r>
              <a:rPr lang="cs-CZ" altLang="cs-CZ" dirty="0">
                <a:ea typeface="ヒラギノ角ゴ Pro W3" pitchFamily="-84" charset="-128"/>
              </a:rPr>
              <a:t> </a:t>
            </a:r>
            <a:r>
              <a:rPr lang="cs-CZ" altLang="cs-CZ" dirty="0" err="1">
                <a:ea typeface="ヒラギノ角ゴ Pro W3" pitchFamily="-84" charset="-128"/>
              </a:rPr>
              <a:t>really</a:t>
            </a:r>
            <a:r>
              <a:rPr lang="en-US" altLang="cs-CZ" dirty="0">
                <a:ea typeface="ヒラギノ角ゴ Pro W3" pitchFamily="-84" charset="-128"/>
              </a:rPr>
              <a:t> </a:t>
            </a:r>
            <a:r>
              <a:rPr lang="cs-CZ" altLang="cs-CZ" dirty="0">
                <a:ea typeface="ヒラギノ角ゴ Pro W3" pitchFamily="-84" charset="-128"/>
              </a:rPr>
              <a:t>r</a:t>
            </a:r>
            <a:r>
              <a:rPr lang="en-US" altLang="cs-CZ" dirty="0" err="1">
                <a:ea typeface="ヒラギノ角ゴ Pro W3" pitchFamily="-84" charset="-128"/>
              </a:rPr>
              <a:t>eflect</a:t>
            </a:r>
            <a:r>
              <a:rPr lang="en-US" altLang="cs-CZ" dirty="0">
                <a:ea typeface="ヒラギノ角ゴ Pro W3" pitchFamily="-84" charset="-128"/>
              </a:rPr>
              <a:t> </a:t>
            </a:r>
            <a:r>
              <a:rPr lang="cs-CZ" altLang="cs-CZ" dirty="0">
                <a:ea typeface="ヒラギノ角ゴ Pro W3" pitchFamily="-84" charset="-128"/>
              </a:rPr>
              <a:t>p</a:t>
            </a:r>
            <a:r>
              <a:rPr lang="en-US" altLang="cs-CZ" dirty="0" err="1">
                <a:ea typeface="ヒラギノ角ゴ Pro W3" pitchFamily="-84" charset="-128"/>
              </a:rPr>
              <a:t>roductivity</a:t>
            </a:r>
            <a:r>
              <a:rPr lang="en-US" altLang="cs-CZ" dirty="0">
                <a:ea typeface="ヒラギノ角ゴ Pro W3" pitchFamily="-84" charset="-128"/>
              </a:rPr>
              <a:t>?</a:t>
            </a:r>
          </a:p>
        </p:txBody>
      </p:sp>
      <p:sp>
        <p:nvSpPr>
          <p:cNvPr id="52227" name="Rectangle 3"/>
          <p:cNvSpPr>
            <a:spLocks noGrp="1" noChangeArrowheads="1"/>
          </p:cNvSpPr>
          <p:nvPr>
            <p:ph idx="1"/>
          </p:nvPr>
        </p:nvSpPr>
        <p:spPr>
          <a:xfrm>
            <a:off x="653143" y="1524000"/>
            <a:ext cx="10755086" cy="4305300"/>
          </a:xfrm>
        </p:spPr>
        <p:txBody>
          <a:bodyPr/>
          <a:lstStyle/>
          <a:p>
            <a:pPr eaLnBrk="1" hangingPunct="1">
              <a:spcBef>
                <a:spcPct val="60000"/>
              </a:spcBef>
            </a:pPr>
            <a:endParaRPr lang="cs-CZ" altLang="cs-CZ" dirty="0">
              <a:ea typeface="ヒラギノ角ゴ Pro W3" pitchFamily="-84" charset="-128"/>
            </a:endParaRPr>
          </a:p>
          <a:p>
            <a:pPr eaLnBrk="1" hangingPunct="1">
              <a:spcBef>
                <a:spcPct val="60000"/>
              </a:spcBef>
            </a:pPr>
            <a:r>
              <a:rPr lang="en-US" altLang="cs-CZ" dirty="0">
                <a:ea typeface="ヒラギノ角ゴ Pro W3" pitchFamily="-84" charset="-128"/>
              </a:rPr>
              <a:t>Do relative wages reflect relative productivities of the two countries?</a:t>
            </a:r>
            <a:r>
              <a:rPr lang="en-US" altLang="cs-CZ" sz="2400" dirty="0">
                <a:ea typeface="ヒラギノ角ゴ Pro W3" pitchFamily="-84" charset="-128"/>
              </a:rPr>
              <a:t>  </a:t>
            </a:r>
          </a:p>
          <a:p>
            <a:pPr eaLnBrk="1" hangingPunct="1">
              <a:spcBef>
                <a:spcPct val="60000"/>
              </a:spcBef>
            </a:pPr>
            <a:endParaRPr lang="cs-CZ" altLang="cs-CZ" sz="2400" dirty="0">
              <a:ea typeface="ヒラギノ角ゴ Pro W3" pitchFamily="-84" charset="-128"/>
            </a:endParaRPr>
          </a:p>
          <a:p>
            <a:pPr eaLnBrk="1" hangingPunct="1">
              <a:spcBef>
                <a:spcPct val="60000"/>
              </a:spcBef>
            </a:pPr>
            <a:r>
              <a:rPr lang="en-US" altLang="cs-CZ" sz="2400" dirty="0">
                <a:ea typeface="ヒラギノ角ゴ Pro W3" pitchFamily="-84" charset="-128"/>
              </a:rPr>
              <a:t>Evidence shows that low wages are associated with low productivity.</a:t>
            </a:r>
            <a:endParaRPr lang="cs-CZ" altLang="cs-CZ" sz="2400" dirty="0">
              <a:ea typeface="ヒラギノ角ゴ Pro W3" pitchFamily="-84" charset="-128"/>
            </a:endParaRPr>
          </a:p>
          <a:p>
            <a:pPr eaLnBrk="1" hangingPunct="1">
              <a:spcBef>
                <a:spcPct val="60000"/>
              </a:spcBef>
            </a:pPr>
            <a:r>
              <a:rPr lang="en-US" altLang="cs-CZ" sz="2400" dirty="0">
                <a:ea typeface="ヒラギノ角ゴ Pro W3" pitchFamily="-84" charset="-128"/>
              </a:rPr>
              <a:t>Other evidence shows that wages rise as productivity rises.</a:t>
            </a:r>
          </a:p>
          <a:p>
            <a:pPr eaLnBrk="1" hangingPunct="1">
              <a:spcBef>
                <a:spcPct val="60000"/>
              </a:spcBef>
            </a:pPr>
            <a:endParaRPr lang="en-US" altLang="cs-CZ"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41</a:t>
            </a:fld>
            <a:endParaRPr lang="cs-CZ">
              <a:solidFill>
                <a:prstClr val="black">
                  <a:lumMod val="65000"/>
                  <a:lumOff val="35000"/>
                </a:prstClr>
              </a:solidFill>
            </a:endParaRPr>
          </a:p>
        </p:txBody>
      </p:sp>
    </p:spTree>
    <p:extLst>
      <p:ext uri="{BB962C8B-B14F-4D97-AF65-F5344CB8AC3E}">
        <p14:creationId xmlns:p14="http://schemas.microsoft.com/office/powerpoint/2010/main" val="334105178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animEffect transition="in" filter="strips(downRight)">
                                      <p:cBhvr>
                                        <p:cTn id="7" dur="500"/>
                                        <p:tgtEl>
                                          <p:spTgt spid="522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7">
                                            <p:txEl>
                                              <p:pRg st="3" end="3"/>
                                            </p:txEl>
                                          </p:spTgt>
                                        </p:tgtEl>
                                        <p:attrNameLst>
                                          <p:attrName>style.visibility</p:attrName>
                                        </p:attrNameLst>
                                      </p:cBhvr>
                                      <p:to>
                                        <p:strVal val="visible"/>
                                      </p:to>
                                    </p:set>
                                    <p:animEffect transition="in" filter="strips(downRight)">
                                      <p:cBhvr>
                                        <p:cTn id="12" dur="500"/>
                                        <p:tgtEl>
                                          <p:spTgt spid="5222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2227">
                                            <p:txEl>
                                              <p:pRg st="4" end="4"/>
                                            </p:txEl>
                                          </p:spTgt>
                                        </p:tgtEl>
                                        <p:attrNameLst>
                                          <p:attrName>style.visibility</p:attrName>
                                        </p:attrNameLst>
                                      </p:cBhvr>
                                      <p:to>
                                        <p:strVal val="visible"/>
                                      </p:to>
                                    </p:set>
                                    <p:animEffect transition="in" filter="strips(downRight)">
                                      <p:cBhvr>
                                        <p:cTn id="17"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9" name="Picture 2" descr="figProd_wages.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5640" y="-1"/>
            <a:ext cx="5472608" cy="683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D1806E77-E944-474A-97F7-A0801B1DC723}" type="slidenum">
              <a:rPr lang="cs-CZ" smtClean="0">
                <a:solidFill>
                  <a:prstClr val="black">
                    <a:lumMod val="65000"/>
                    <a:lumOff val="35000"/>
                  </a:prstClr>
                </a:solidFill>
              </a:rPr>
              <a:pPr>
                <a:defRPr/>
              </a:pPr>
              <a:t>42</a:t>
            </a:fld>
            <a:endParaRPr lang="cs-CZ">
              <a:solidFill>
                <a:prstClr val="black">
                  <a:lumMod val="65000"/>
                  <a:lumOff val="35000"/>
                </a:prstClr>
              </a:solidFill>
            </a:endParaRPr>
          </a:p>
        </p:txBody>
      </p:sp>
    </p:spTree>
    <p:extLst>
      <p:ext uri="{BB962C8B-B14F-4D97-AF65-F5344CB8AC3E}">
        <p14:creationId xmlns:p14="http://schemas.microsoft.com/office/powerpoint/2010/main" val="520370633"/>
      </p:ext>
    </p:extLst>
  </p:cSld>
  <p:clrMapOvr>
    <a:masterClrMapping/>
  </p:clrMapOvr>
  <p:transition spd="med">
    <p:pull dir="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Everything</a:t>
            </a:r>
            <a:r>
              <a:rPr lang="cs-CZ" dirty="0"/>
              <a:t> </a:t>
            </a:r>
            <a:r>
              <a:rPr lang="cs-CZ" dirty="0" err="1"/>
              <a:t>clear</a:t>
            </a:r>
            <a:r>
              <a:rPr lang="cs-CZ" dirty="0"/>
              <a:t>? </a:t>
            </a:r>
            <a:r>
              <a:rPr lang="cs-CZ" dirty="0">
                <a:sym typeface="Wingdings" panose="05000000000000000000" pitchFamily="2" charset="2"/>
              </a:rPr>
              <a:t></a:t>
            </a:r>
            <a:endParaRPr lang="cs-CZ" dirty="0"/>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D1806E77-E944-474A-97F7-A0801B1DC723}" type="slidenum">
              <a:rPr lang="cs-CZ" smtClean="0">
                <a:solidFill>
                  <a:prstClr val="black">
                    <a:lumMod val="65000"/>
                    <a:lumOff val="35000"/>
                  </a:prstClr>
                </a:solidFill>
              </a:rPr>
              <a:pPr>
                <a:defRPr/>
              </a:pPr>
              <a:t>43</a:t>
            </a:fld>
            <a:endParaRPr lang="cs-CZ">
              <a:solidFill>
                <a:prstClr val="black">
                  <a:lumMod val="65000"/>
                  <a:lumOff val="35000"/>
                </a:prstClr>
              </a:solidFill>
            </a:endParaRPr>
          </a:p>
        </p:txBody>
      </p:sp>
    </p:spTree>
    <p:extLst>
      <p:ext uri="{BB962C8B-B14F-4D97-AF65-F5344CB8AC3E}">
        <p14:creationId xmlns:p14="http://schemas.microsoft.com/office/powerpoint/2010/main" val="10225754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cs-CZ">
                <a:ea typeface="ヒラギノ角ゴ Pro W3" pitchFamily="-84" charset="-128"/>
              </a:rPr>
              <a:t>Misconceptions about Comparative Advantage</a:t>
            </a:r>
          </a:p>
        </p:txBody>
      </p:sp>
      <p:sp>
        <p:nvSpPr>
          <p:cNvPr id="55299" name="Rectangle 3"/>
          <p:cNvSpPr>
            <a:spLocks noGrp="1" noChangeArrowheads="1"/>
          </p:cNvSpPr>
          <p:nvPr>
            <p:ph idx="1"/>
          </p:nvPr>
        </p:nvSpPr>
        <p:spPr>
          <a:xfrm>
            <a:off x="1905000" y="1676400"/>
            <a:ext cx="8458200" cy="4343400"/>
          </a:xfrm>
        </p:spPr>
        <p:txBody>
          <a:bodyPr/>
          <a:lstStyle/>
          <a:p>
            <a:pPr marL="533400" indent="-533400">
              <a:lnSpc>
                <a:spcPct val="90000"/>
              </a:lnSpc>
              <a:spcBef>
                <a:spcPct val="60000"/>
              </a:spcBef>
              <a:buFont typeface="Times" pitchFamily="-84" charset="0"/>
              <a:buAutoNum type="arabicPeriod"/>
            </a:pPr>
            <a:endParaRPr lang="cs-CZ" altLang="cs-CZ" sz="2400" dirty="0">
              <a:ea typeface="ヒラギノ角ゴ Pro W3" pitchFamily="-84" charset="-128"/>
            </a:endParaRPr>
          </a:p>
          <a:p>
            <a:pPr marL="533400" indent="-533400">
              <a:lnSpc>
                <a:spcPct val="90000"/>
              </a:lnSpc>
              <a:spcBef>
                <a:spcPct val="60000"/>
              </a:spcBef>
              <a:buFont typeface="Times" pitchFamily="-84" charset="0"/>
              <a:buAutoNum type="arabicPeriod"/>
            </a:pPr>
            <a:r>
              <a:rPr lang="en-US" altLang="cs-CZ" sz="2400" dirty="0">
                <a:solidFill>
                  <a:srgbClr val="FF0000"/>
                </a:solidFill>
                <a:ea typeface="ヒラギノ角ゴ Pro W3" pitchFamily="-84" charset="-128"/>
              </a:rPr>
              <a:t>Free trade is beneficial only if a country is more productive than foreign countries.</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44</a:t>
            </a:fld>
            <a:endParaRPr lang="cs-CZ">
              <a:solidFill>
                <a:prstClr val="black">
                  <a:lumMod val="65000"/>
                  <a:lumOff val="35000"/>
                </a:prstClr>
              </a:solidFill>
            </a:endParaRPr>
          </a:p>
        </p:txBody>
      </p:sp>
    </p:spTree>
    <p:extLst>
      <p:ext uri="{BB962C8B-B14F-4D97-AF65-F5344CB8AC3E}">
        <p14:creationId xmlns:p14="http://schemas.microsoft.com/office/powerpoint/2010/main" val="8388782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animEffect transition="in" filter="strips(downRight)">
                                      <p:cBhvr>
                                        <p:cTn id="7"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cs-CZ" dirty="0">
                <a:ea typeface="ヒラギノ角ゴ Pro W3" pitchFamily="-84" charset="-128"/>
              </a:rPr>
              <a:t>Misconceptions about Comparative Advantage</a:t>
            </a:r>
          </a:p>
        </p:txBody>
      </p:sp>
      <p:sp>
        <p:nvSpPr>
          <p:cNvPr id="56323" name="Rectangle 3"/>
          <p:cNvSpPr>
            <a:spLocks noGrp="1" noChangeArrowheads="1"/>
          </p:cNvSpPr>
          <p:nvPr>
            <p:ph idx="1"/>
          </p:nvPr>
        </p:nvSpPr>
        <p:spPr/>
        <p:txBody>
          <a:bodyPr/>
          <a:lstStyle/>
          <a:p>
            <a:pPr marL="533400" indent="-533400">
              <a:lnSpc>
                <a:spcPct val="90000"/>
              </a:lnSpc>
              <a:spcBef>
                <a:spcPct val="60000"/>
              </a:spcBef>
              <a:buFont typeface="Times" pitchFamily="-84" charset="0"/>
              <a:buAutoNum type="arabicPeriod" startAt="2"/>
            </a:pPr>
            <a:endParaRPr lang="cs-CZ" altLang="cs-CZ" sz="2400" dirty="0">
              <a:ea typeface="ヒラギノ角ゴ Pro W3" pitchFamily="-84" charset="-128"/>
            </a:endParaRPr>
          </a:p>
          <a:p>
            <a:pPr marL="533400" indent="-533400">
              <a:lnSpc>
                <a:spcPct val="90000"/>
              </a:lnSpc>
              <a:spcBef>
                <a:spcPct val="60000"/>
              </a:spcBef>
              <a:buFont typeface="Times" pitchFamily="-84" charset="0"/>
              <a:buAutoNum type="arabicPeriod" startAt="2"/>
            </a:pPr>
            <a:r>
              <a:rPr lang="en-US" altLang="cs-CZ" sz="2400" dirty="0">
                <a:solidFill>
                  <a:srgbClr val="FF0000"/>
                </a:solidFill>
                <a:ea typeface="ヒラギノ角ゴ Pro W3" pitchFamily="-84" charset="-128"/>
              </a:rPr>
              <a:t>Free trade with countries that pay low wages hurts high wage countries.</a:t>
            </a:r>
            <a:endParaRPr lang="cs-CZ" altLang="cs-CZ" sz="2400" dirty="0">
              <a:solidFill>
                <a:srgbClr val="FF0000"/>
              </a:solidFill>
              <a:ea typeface="ヒラギノ角ゴ Pro W3" pitchFamily="-84" charset="-128"/>
            </a:endParaRPr>
          </a:p>
          <a:p>
            <a:pPr marL="533400" indent="-533400">
              <a:lnSpc>
                <a:spcPct val="90000"/>
              </a:lnSpc>
              <a:spcBef>
                <a:spcPct val="60000"/>
              </a:spcBef>
              <a:buFont typeface="Times" pitchFamily="-84" charset="0"/>
              <a:buAutoNum type="arabicPeriod" startAt="2"/>
            </a:pPr>
            <a:endParaRPr lang="en-US" altLang="cs-CZ" sz="2000" dirty="0">
              <a:solidFill>
                <a:srgbClr val="FF0000"/>
              </a:solidFill>
              <a:ea typeface="ヒラギノ角ゴ Pro W3" pitchFamily="-84" charset="-128"/>
            </a:endParaRPr>
          </a:p>
          <a:p>
            <a:pPr lvl="1">
              <a:lnSpc>
                <a:spcPct val="90000"/>
              </a:lnSpc>
              <a:spcBef>
                <a:spcPct val="60000"/>
              </a:spcBef>
            </a:pPr>
            <a:r>
              <a:rPr lang="en-US" altLang="cs-CZ" sz="2000" dirty="0">
                <a:ea typeface="ヒラギノ角ゴ Pro W3" pitchFamily="-84" charset="-128"/>
              </a:rPr>
              <a:t>While trade may reduce wages for </a:t>
            </a:r>
            <a:r>
              <a:rPr lang="en-US" altLang="cs-CZ" sz="2000" i="1" dirty="0">
                <a:ea typeface="ヒラギノ角ゴ Pro W3" pitchFamily="-84" charset="-128"/>
              </a:rPr>
              <a:t>some </a:t>
            </a:r>
            <a:r>
              <a:rPr lang="en-US" altLang="cs-CZ" sz="2000" dirty="0">
                <a:ea typeface="ヒラギノ角ゴ Pro W3" pitchFamily="-84" charset="-128"/>
              </a:rPr>
              <a:t>workers, thereby affecting the distribution of income within a country, trade benefits consumers and other workers.</a:t>
            </a:r>
          </a:p>
          <a:p>
            <a:pPr lvl="1">
              <a:lnSpc>
                <a:spcPct val="90000"/>
              </a:lnSpc>
              <a:spcBef>
                <a:spcPct val="60000"/>
              </a:spcBef>
            </a:pPr>
            <a:r>
              <a:rPr lang="en-US" altLang="cs-CZ" sz="2000" dirty="0">
                <a:ea typeface="ヒラギノ角ゴ Pro W3" pitchFamily="-84" charset="-128"/>
              </a:rPr>
              <a:t>Consumers benefit because they can purchase goods more cheaply.</a:t>
            </a:r>
          </a:p>
          <a:p>
            <a:pPr lvl="1">
              <a:lnSpc>
                <a:spcPct val="90000"/>
              </a:lnSpc>
              <a:spcBef>
                <a:spcPct val="60000"/>
              </a:spcBef>
            </a:pPr>
            <a:r>
              <a:rPr lang="en-US" altLang="cs-CZ" sz="2000" dirty="0">
                <a:ea typeface="ヒラギノ角ゴ Pro W3" pitchFamily="-84" charset="-128"/>
              </a:rPr>
              <a:t>Producers/workers benefit by earning a higher income in the industries that use resources more efficiently, allowing them to earn higher prices and wages.</a:t>
            </a:r>
            <a:endParaRPr lang="en-US" altLang="cs-CZ" sz="1800"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45</a:t>
            </a:fld>
            <a:endParaRPr lang="cs-CZ">
              <a:solidFill>
                <a:prstClr val="black">
                  <a:lumMod val="65000"/>
                  <a:lumOff val="35000"/>
                </a:prstClr>
              </a:solidFill>
            </a:endParaRPr>
          </a:p>
        </p:txBody>
      </p:sp>
    </p:spTree>
    <p:extLst>
      <p:ext uri="{BB962C8B-B14F-4D97-AF65-F5344CB8AC3E}">
        <p14:creationId xmlns:p14="http://schemas.microsoft.com/office/powerpoint/2010/main" val="379550982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animEffect transition="in" filter="strips(downRight)">
                                      <p:cBhvr>
                                        <p:cTn id="7" dur="500"/>
                                        <p:tgtEl>
                                          <p:spTgt spid="56323">
                                            <p:txEl>
                                              <p:pRg st="1" end="1"/>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6323">
                                            <p:txEl>
                                              <p:pRg st="3" end="3"/>
                                            </p:txEl>
                                          </p:spTgt>
                                        </p:tgtEl>
                                        <p:attrNameLst>
                                          <p:attrName>style.visibility</p:attrName>
                                        </p:attrNameLst>
                                      </p:cBhvr>
                                      <p:to>
                                        <p:strVal val="visible"/>
                                      </p:to>
                                    </p:set>
                                    <p:animEffect transition="in" filter="strips(downRight)">
                                      <p:cBhvr>
                                        <p:cTn id="10" dur="500"/>
                                        <p:tgtEl>
                                          <p:spTgt spid="56323">
                                            <p:txEl>
                                              <p:pRg st="3" end="3"/>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6323">
                                            <p:txEl>
                                              <p:pRg st="4" end="4"/>
                                            </p:txEl>
                                          </p:spTgt>
                                        </p:tgtEl>
                                        <p:attrNameLst>
                                          <p:attrName>style.visibility</p:attrName>
                                        </p:attrNameLst>
                                      </p:cBhvr>
                                      <p:to>
                                        <p:strVal val="visible"/>
                                      </p:to>
                                    </p:set>
                                    <p:animEffect transition="in" filter="strips(downRight)">
                                      <p:cBhvr>
                                        <p:cTn id="13" dur="500"/>
                                        <p:tgtEl>
                                          <p:spTgt spid="56323">
                                            <p:txEl>
                                              <p:pRg st="4" end="4"/>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6323">
                                            <p:txEl>
                                              <p:pRg st="5" end="5"/>
                                            </p:txEl>
                                          </p:spTgt>
                                        </p:tgtEl>
                                        <p:attrNameLst>
                                          <p:attrName>style.visibility</p:attrName>
                                        </p:attrNameLst>
                                      </p:cBhvr>
                                      <p:to>
                                        <p:strVal val="visible"/>
                                      </p:to>
                                    </p:set>
                                    <p:animEffect transition="in" filter="strips(downRight)">
                                      <p:cBhvr>
                                        <p:cTn id="16"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cs-CZ" dirty="0">
                <a:ea typeface="ヒラギノ角ゴ Pro W3" pitchFamily="-84" charset="-128"/>
              </a:rPr>
              <a:t>Misconceptions about Comparative Advantage </a:t>
            </a:r>
          </a:p>
        </p:txBody>
      </p:sp>
      <p:sp>
        <p:nvSpPr>
          <p:cNvPr id="57347" name="Rectangle 3"/>
          <p:cNvSpPr>
            <a:spLocks noGrp="1" noChangeArrowheads="1"/>
          </p:cNvSpPr>
          <p:nvPr>
            <p:ph idx="1"/>
          </p:nvPr>
        </p:nvSpPr>
        <p:spPr/>
        <p:txBody>
          <a:bodyPr/>
          <a:lstStyle/>
          <a:p>
            <a:pPr marL="533400" indent="-533400">
              <a:spcBef>
                <a:spcPct val="50000"/>
              </a:spcBef>
              <a:buFont typeface="Times" pitchFamily="-84" charset="0"/>
              <a:buAutoNum type="arabicPeriod" startAt="3"/>
            </a:pPr>
            <a:r>
              <a:rPr lang="en-US" altLang="cs-CZ" sz="2400" dirty="0">
                <a:solidFill>
                  <a:srgbClr val="FF0000"/>
                </a:solidFill>
                <a:ea typeface="ヒラギノ角ゴ Pro W3" pitchFamily="-84" charset="-128"/>
              </a:rPr>
              <a:t>Free trade exploits less productive countries whose workers make low wages</a:t>
            </a:r>
            <a:r>
              <a:rPr lang="en-US" altLang="cs-CZ" sz="2400" dirty="0">
                <a:ea typeface="ヒラギノ角ゴ Pro W3" pitchFamily="-84" charset="-128"/>
              </a:rPr>
              <a:t>.</a:t>
            </a:r>
            <a:endParaRPr lang="cs-CZ" altLang="cs-CZ" sz="2400" dirty="0">
              <a:ea typeface="ヒラギノ角ゴ Pro W3" pitchFamily="-84" charset="-128"/>
            </a:endParaRPr>
          </a:p>
          <a:p>
            <a:pPr marL="533400" indent="-533400">
              <a:spcBef>
                <a:spcPct val="50000"/>
              </a:spcBef>
              <a:buFont typeface="Times" pitchFamily="-84" charset="0"/>
              <a:buAutoNum type="arabicPeriod" startAt="3"/>
            </a:pPr>
            <a:endParaRPr lang="en-US" altLang="cs-CZ" sz="2400" dirty="0">
              <a:ea typeface="ヒラギノ角ゴ Pro W3" pitchFamily="-84" charset="-128"/>
            </a:endParaRPr>
          </a:p>
          <a:p>
            <a:pPr lvl="1">
              <a:spcBef>
                <a:spcPct val="50000"/>
              </a:spcBef>
            </a:pPr>
            <a:r>
              <a:rPr lang="en-US" altLang="cs-CZ" sz="2000" dirty="0">
                <a:ea typeface="ヒラギノ角ゴ Pro W3" pitchFamily="-84" charset="-128"/>
              </a:rPr>
              <a:t>While labor standards in some countries are less than exemplary compared to Western standards, they are so with or without trade.</a:t>
            </a:r>
          </a:p>
          <a:p>
            <a:pPr lvl="1">
              <a:spcBef>
                <a:spcPct val="50000"/>
              </a:spcBef>
            </a:pPr>
            <a:r>
              <a:rPr lang="en-US" altLang="cs-CZ" sz="2000" dirty="0">
                <a:ea typeface="ヒラギノ角ゴ Pro W3" pitchFamily="-84" charset="-128"/>
              </a:rPr>
              <a:t>Are high wages and safe labor practices alternatives to trade?  Deeper poverty and exploitation may result without export production.</a:t>
            </a:r>
          </a:p>
          <a:p>
            <a:pPr lvl="1">
              <a:spcBef>
                <a:spcPct val="50000"/>
              </a:spcBef>
            </a:pPr>
            <a:r>
              <a:rPr lang="en-US" altLang="cs-CZ" sz="2000" dirty="0">
                <a:ea typeface="ヒラギノ角ゴ Pro W3" pitchFamily="-84" charset="-128"/>
              </a:rPr>
              <a:t>Consumers benefit from free trade by having access to cheaply (efficiently) produced goods. </a:t>
            </a:r>
          </a:p>
          <a:p>
            <a:pPr lvl="1">
              <a:spcBef>
                <a:spcPct val="50000"/>
              </a:spcBef>
            </a:pPr>
            <a:r>
              <a:rPr lang="en-US" altLang="cs-CZ" sz="2000" dirty="0">
                <a:ea typeface="ヒラギノ角ゴ Pro W3" pitchFamily="-84" charset="-128"/>
              </a:rPr>
              <a:t>Producers/workers benefit from having higher profits/wages—higher compared to the alternative.</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46</a:t>
            </a:fld>
            <a:endParaRPr lang="cs-CZ">
              <a:solidFill>
                <a:prstClr val="black">
                  <a:lumMod val="65000"/>
                  <a:lumOff val="35000"/>
                </a:prstClr>
              </a:solidFill>
            </a:endParaRPr>
          </a:p>
        </p:txBody>
      </p:sp>
    </p:spTree>
    <p:extLst>
      <p:ext uri="{BB962C8B-B14F-4D97-AF65-F5344CB8AC3E}">
        <p14:creationId xmlns:p14="http://schemas.microsoft.com/office/powerpoint/2010/main" val="40326710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0" dur="500"/>
                                        <p:tgtEl>
                                          <p:spTgt spid="57347">
                                            <p:txEl>
                                              <p:pRg st="2" end="2"/>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7347">
                                            <p:txEl>
                                              <p:pRg st="3" end="3"/>
                                            </p:txEl>
                                          </p:spTgt>
                                        </p:tgtEl>
                                        <p:attrNameLst>
                                          <p:attrName>style.visibility</p:attrName>
                                        </p:attrNameLst>
                                      </p:cBhvr>
                                      <p:to>
                                        <p:strVal val="visible"/>
                                      </p:to>
                                    </p:set>
                                    <p:animEffect transition="in" filter="strips(downRight)">
                                      <p:cBhvr>
                                        <p:cTn id="13" dur="500"/>
                                        <p:tgtEl>
                                          <p:spTgt spid="57347">
                                            <p:txEl>
                                              <p:pRg st="3" end="3"/>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7347">
                                            <p:txEl>
                                              <p:pRg st="4" end="4"/>
                                            </p:txEl>
                                          </p:spTgt>
                                        </p:tgtEl>
                                        <p:attrNameLst>
                                          <p:attrName>style.visibility</p:attrName>
                                        </p:attrNameLst>
                                      </p:cBhvr>
                                      <p:to>
                                        <p:strVal val="visible"/>
                                      </p:to>
                                    </p:set>
                                    <p:animEffect transition="in" filter="strips(downRight)">
                                      <p:cBhvr>
                                        <p:cTn id="16" dur="500"/>
                                        <p:tgtEl>
                                          <p:spTgt spid="57347">
                                            <p:txEl>
                                              <p:pRg st="4" end="4"/>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57347">
                                            <p:txEl>
                                              <p:pRg st="5" end="5"/>
                                            </p:txEl>
                                          </p:spTgt>
                                        </p:tgtEl>
                                        <p:attrNameLst>
                                          <p:attrName>style.visibility</p:attrName>
                                        </p:attrNameLst>
                                      </p:cBhvr>
                                      <p:to>
                                        <p:strVal val="visible"/>
                                      </p:to>
                                    </p:set>
                                    <p:animEffect transition="in" filter="strips(downRight)">
                                      <p:cBhvr>
                                        <p:cTn id="19"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cs-CZ" dirty="0">
                <a:ea typeface="ヒラギノ角ゴ Pro W3" pitchFamily="-84" charset="-128"/>
              </a:rPr>
              <a:t>Transportation Costs and </a:t>
            </a:r>
            <a:br>
              <a:rPr lang="cs-CZ" altLang="cs-CZ" dirty="0">
                <a:ea typeface="ヒラギノ角ゴ Pro W3" pitchFamily="-84" charset="-128"/>
              </a:rPr>
            </a:br>
            <a:r>
              <a:rPr lang="en-US" altLang="cs-CZ" dirty="0">
                <a:ea typeface="ヒラギノ角ゴ Pro W3" pitchFamily="-84" charset="-128"/>
              </a:rPr>
              <a:t>Non-traded Goods</a:t>
            </a:r>
          </a:p>
        </p:txBody>
      </p:sp>
      <p:sp>
        <p:nvSpPr>
          <p:cNvPr id="68611" name="Rectangle 3"/>
          <p:cNvSpPr>
            <a:spLocks noGrp="1" noChangeArrowheads="1"/>
          </p:cNvSpPr>
          <p:nvPr>
            <p:ph idx="1"/>
          </p:nvPr>
        </p:nvSpPr>
        <p:spPr>
          <a:xfrm>
            <a:off x="653143" y="2162628"/>
            <a:ext cx="11045371" cy="4136571"/>
          </a:xfrm>
        </p:spPr>
        <p:txBody>
          <a:bodyPr/>
          <a:lstStyle/>
          <a:p>
            <a:pPr>
              <a:lnSpc>
                <a:spcPct val="90000"/>
              </a:lnSpc>
              <a:spcBef>
                <a:spcPct val="50000"/>
              </a:spcBef>
            </a:pPr>
            <a:r>
              <a:rPr lang="en-US" altLang="cs-CZ" sz="2400" dirty="0">
                <a:ea typeface="ヒラギノ角ゴ Pro W3" pitchFamily="-84" charset="-128"/>
              </a:rPr>
              <a:t>The Ricardian model predicts that countries completely specialize in production.</a:t>
            </a:r>
          </a:p>
          <a:p>
            <a:pPr marL="533400" indent="-533400">
              <a:lnSpc>
                <a:spcPct val="90000"/>
              </a:lnSpc>
              <a:spcBef>
                <a:spcPct val="50000"/>
              </a:spcBef>
            </a:pPr>
            <a:r>
              <a:rPr lang="en-US" altLang="cs-CZ" sz="2400" dirty="0">
                <a:ea typeface="ヒラギノ角ゴ Pro W3" pitchFamily="-84" charset="-128"/>
              </a:rPr>
              <a:t>But this rarely happens for three main reasons:</a:t>
            </a:r>
            <a:endParaRPr lang="cs-CZ" altLang="cs-CZ" sz="2400" dirty="0">
              <a:ea typeface="ヒラギノ角ゴ Pro W3" pitchFamily="-84" charset="-128"/>
            </a:endParaRPr>
          </a:p>
          <a:p>
            <a:pPr marL="533400" indent="-533400">
              <a:lnSpc>
                <a:spcPct val="90000"/>
              </a:lnSpc>
              <a:spcBef>
                <a:spcPct val="50000"/>
              </a:spcBef>
            </a:pPr>
            <a:endParaRPr lang="en-US" altLang="cs-CZ" sz="2400" dirty="0">
              <a:ea typeface="ヒラギノ角ゴ Pro W3" pitchFamily="-84" charset="-128"/>
            </a:endParaRPr>
          </a:p>
          <a:p>
            <a:pPr marL="914400" lvl="1" indent="-457200">
              <a:lnSpc>
                <a:spcPct val="90000"/>
              </a:lnSpc>
              <a:buFont typeface="Times" pitchFamily="-84" charset="0"/>
              <a:buAutoNum type="arabicPeriod"/>
            </a:pPr>
            <a:r>
              <a:rPr lang="en-US" altLang="cs-CZ" sz="2400" dirty="0">
                <a:ea typeface="ヒラギノ角ゴ Pro W3" pitchFamily="-84" charset="-128"/>
              </a:rPr>
              <a:t>More than one factor of production reduces the tendency of specialization </a:t>
            </a:r>
          </a:p>
          <a:p>
            <a:pPr marL="914400" lvl="1" indent="-457200">
              <a:lnSpc>
                <a:spcPct val="90000"/>
              </a:lnSpc>
              <a:buFont typeface="Times" pitchFamily="-84" charset="0"/>
              <a:buAutoNum type="arabicPeriod"/>
            </a:pPr>
            <a:r>
              <a:rPr lang="en-US" altLang="cs-CZ" sz="2400" dirty="0">
                <a:ea typeface="ヒラギノ角ゴ Pro W3" pitchFamily="-84" charset="-128"/>
              </a:rPr>
              <a:t>Protectionism </a:t>
            </a:r>
            <a:endParaRPr lang="cs-CZ" altLang="cs-CZ" sz="2400" dirty="0">
              <a:ea typeface="ヒラギノ角ゴ Pro W3" pitchFamily="-84" charset="-128"/>
            </a:endParaRPr>
          </a:p>
          <a:p>
            <a:pPr marL="914400" lvl="1" indent="-457200">
              <a:lnSpc>
                <a:spcPct val="90000"/>
              </a:lnSpc>
              <a:buFont typeface="Times" pitchFamily="-84" charset="0"/>
              <a:buAutoNum type="arabicPeriod"/>
            </a:pPr>
            <a:r>
              <a:rPr lang="en-US" altLang="cs-CZ" sz="2400" dirty="0">
                <a:ea typeface="ヒラギノ角ゴ Pro W3" pitchFamily="-84" charset="-128"/>
              </a:rPr>
              <a:t>Transportation costs reduce or prevent trade, which may cause each country to produce the same good or service.</a:t>
            </a:r>
            <a:endParaRPr lang="cs-CZ" altLang="cs-CZ" sz="2400" dirty="0">
              <a:ea typeface="ヒラギノ角ゴ Pro W3" pitchFamily="-84" charset="-128"/>
            </a:endParaRPr>
          </a:p>
          <a:p>
            <a:pPr marL="400050">
              <a:lnSpc>
                <a:spcPct val="90000"/>
              </a:lnSpc>
            </a:pPr>
            <a:endParaRPr lang="cs-CZ" altLang="cs-CZ" sz="2400" dirty="0">
              <a:ea typeface="ヒラギノ角ゴ Pro W3" pitchFamily="-84" charset="-128"/>
            </a:endParaRPr>
          </a:p>
          <a:p>
            <a:pPr>
              <a:lnSpc>
                <a:spcPct val="90000"/>
              </a:lnSpc>
            </a:pPr>
            <a:r>
              <a:rPr lang="en-US" altLang="cs-CZ" sz="2400" dirty="0">
                <a:ea typeface="ヒラギノ角ゴ Pro W3" pitchFamily="-84" charset="-128"/>
              </a:rPr>
              <a:t>Nontraded goods and services (e</a:t>
            </a:r>
            <a:r>
              <a:rPr lang="cs-CZ" altLang="cs-CZ" sz="2400" dirty="0">
                <a:ea typeface="ヒラギノ角ゴ Pro W3" pitchFamily="-84" charset="-128"/>
              </a:rPr>
              <a:t>.g.</a:t>
            </a:r>
            <a:r>
              <a:rPr lang="en-US" altLang="cs-CZ" sz="2400" dirty="0">
                <a:ea typeface="ヒラギノ角ゴ Pro W3" pitchFamily="-84" charset="-128"/>
              </a:rPr>
              <a:t> haircuts and auto repairs) exist due to high transport costs.</a:t>
            </a:r>
          </a:p>
          <a:p>
            <a:pPr marL="914400" lvl="1" indent="-457200">
              <a:lnSpc>
                <a:spcPct val="90000"/>
              </a:lnSpc>
              <a:buFont typeface="Times" pitchFamily="-84" charset="0"/>
              <a:buAutoNum type="arabicPeriod"/>
            </a:pPr>
            <a:endParaRPr lang="cs-CZ" altLang="cs-CZ" sz="2400"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47</a:t>
            </a:fld>
            <a:endParaRPr lang="cs-CZ">
              <a:solidFill>
                <a:prstClr val="black">
                  <a:lumMod val="65000"/>
                  <a:lumOff val="35000"/>
                </a:prstClr>
              </a:solidFill>
            </a:endParaRPr>
          </a:p>
        </p:txBody>
      </p:sp>
    </p:spTree>
    <p:extLst>
      <p:ext uri="{BB962C8B-B14F-4D97-AF65-F5344CB8AC3E}">
        <p14:creationId xmlns:p14="http://schemas.microsoft.com/office/powerpoint/2010/main" val="27666408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strips(downRight)">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strips(downRight)">
                                      <p:cBhvr>
                                        <p:cTn id="12" dur="500"/>
                                        <p:tgtEl>
                                          <p:spTgt spid="6861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68611">
                                            <p:txEl>
                                              <p:pRg st="3" end="3"/>
                                            </p:txEl>
                                          </p:spTgt>
                                        </p:tgtEl>
                                        <p:attrNameLst>
                                          <p:attrName>style.visibility</p:attrName>
                                        </p:attrNameLst>
                                      </p:cBhvr>
                                      <p:to>
                                        <p:strVal val="visible"/>
                                      </p:to>
                                    </p:set>
                                    <p:animEffect transition="in" filter="strips(downRight)">
                                      <p:cBhvr>
                                        <p:cTn id="15" dur="500"/>
                                        <p:tgtEl>
                                          <p:spTgt spid="68611">
                                            <p:txEl>
                                              <p:pRg st="3" end="3"/>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68611">
                                            <p:txEl>
                                              <p:pRg st="4" end="4"/>
                                            </p:txEl>
                                          </p:spTgt>
                                        </p:tgtEl>
                                        <p:attrNameLst>
                                          <p:attrName>style.visibility</p:attrName>
                                        </p:attrNameLst>
                                      </p:cBhvr>
                                      <p:to>
                                        <p:strVal val="visible"/>
                                      </p:to>
                                    </p:set>
                                    <p:animEffect transition="in" filter="strips(downRight)">
                                      <p:cBhvr>
                                        <p:cTn id="18" dur="500"/>
                                        <p:tgtEl>
                                          <p:spTgt spid="68611">
                                            <p:txEl>
                                              <p:pRg st="4" end="4"/>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68611">
                                            <p:txEl>
                                              <p:pRg st="5" end="5"/>
                                            </p:txEl>
                                          </p:spTgt>
                                        </p:tgtEl>
                                        <p:attrNameLst>
                                          <p:attrName>style.visibility</p:attrName>
                                        </p:attrNameLst>
                                      </p:cBhvr>
                                      <p:to>
                                        <p:strVal val="visible"/>
                                      </p:to>
                                    </p:set>
                                    <p:animEffect transition="in" filter="strips(downRight)">
                                      <p:cBhvr>
                                        <p:cTn id="21" dur="500"/>
                                        <p:tgtEl>
                                          <p:spTgt spid="68611">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68611">
                                            <p:txEl>
                                              <p:pRg st="7" end="7"/>
                                            </p:txEl>
                                          </p:spTgt>
                                        </p:tgtEl>
                                        <p:attrNameLst>
                                          <p:attrName>style.visibility</p:attrName>
                                        </p:attrNameLst>
                                      </p:cBhvr>
                                      <p:to>
                                        <p:strVal val="visible"/>
                                      </p:to>
                                    </p:set>
                                    <p:animEffect transition="in" filter="strips(downRight)">
                                      <p:cBhvr>
                                        <p:cTn id="26" dur="500"/>
                                        <p:tgtEl>
                                          <p:spTgt spid="686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altLang="cs-CZ">
                <a:ea typeface="ヒラギノ角ゴ Pro W3" pitchFamily="-84" charset="-128"/>
              </a:rPr>
              <a:t>Empirical Evidence</a:t>
            </a:r>
          </a:p>
        </p:txBody>
      </p:sp>
      <p:sp>
        <p:nvSpPr>
          <p:cNvPr id="70659" name="Rectangle 3"/>
          <p:cNvSpPr>
            <a:spLocks noGrp="1" noChangeArrowheads="1"/>
          </p:cNvSpPr>
          <p:nvPr>
            <p:ph idx="1"/>
          </p:nvPr>
        </p:nvSpPr>
        <p:spPr>
          <a:xfrm>
            <a:off x="682171" y="1524000"/>
            <a:ext cx="4702629" cy="4737100"/>
          </a:xfrm>
        </p:spPr>
        <p:txBody>
          <a:bodyPr/>
          <a:lstStyle/>
          <a:p>
            <a:pPr eaLnBrk="1" hangingPunct="1">
              <a:lnSpc>
                <a:spcPct val="90000"/>
              </a:lnSpc>
            </a:pPr>
            <a:endParaRPr lang="cs-CZ" altLang="cs-CZ" sz="2400" dirty="0">
              <a:ea typeface="ヒラギノ角ゴ Pro W3" pitchFamily="-84" charset="-128"/>
            </a:endParaRPr>
          </a:p>
          <a:p>
            <a:pPr eaLnBrk="1" hangingPunct="1">
              <a:lnSpc>
                <a:spcPct val="90000"/>
              </a:lnSpc>
            </a:pPr>
            <a:r>
              <a:rPr lang="en-US" altLang="cs-CZ" sz="2400" dirty="0">
                <a:ea typeface="ヒラギノ角ゴ Pro W3" pitchFamily="-84" charset="-128"/>
              </a:rPr>
              <a:t>Do countries export those goods in which their productivity is relatively high?</a:t>
            </a:r>
          </a:p>
          <a:p>
            <a:pPr eaLnBrk="1" hangingPunct="1">
              <a:lnSpc>
                <a:spcPct val="90000"/>
              </a:lnSpc>
              <a:buFontTx/>
              <a:buNone/>
            </a:pPr>
            <a:endParaRPr lang="en-US" altLang="cs-CZ" sz="2400" dirty="0">
              <a:ea typeface="ヒラギノ角ゴ Pro W3" pitchFamily="-84" charset="-128"/>
            </a:endParaRP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48</a:t>
            </a:fld>
            <a:endParaRPr lang="cs-CZ">
              <a:solidFill>
                <a:prstClr val="black">
                  <a:lumMod val="65000"/>
                  <a:lumOff val="35000"/>
                </a:prstClr>
              </a:solidFill>
            </a:endParaRPr>
          </a:p>
        </p:txBody>
      </p:sp>
      <p:pic>
        <p:nvPicPr>
          <p:cNvPr id="6" name="Picture 2" descr="fig03_06.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15315" y="1473200"/>
            <a:ext cx="4949825"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14962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0659">
                                            <p:txEl>
                                              <p:pRg st="1" end="1"/>
                                            </p:txEl>
                                          </p:spTgt>
                                        </p:tgtEl>
                                        <p:attrNameLst>
                                          <p:attrName>style.visibility</p:attrName>
                                        </p:attrNameLst>
                                      </p:cBhvr>
                                      <p:to>
                                        <p:strVal val="visible"/>
                                      </p:to>
                                    </p:set>
                                    <p:animEffect transition="in" filter="strips(downRight)">
                                      <p:cBhvr>
                                        <p:cTn id="7" dur="500"/>
                                        <p:tgtEl>
                                          <p:spTgt spid="706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altLang="cs-CZ" dirty="0">
                <a:ea typeface="ヒラギノ角ゴ Pro W3" pitchFamily="-84" charset="-128"/>
              </a:rPr>
              <a:t>Empirical Evidence</a:t>
            </a:r>
          </a:p>
        </p:txBody>
      </p:sp>
      <p:sp>
        <p:nvSpPr>
          <p:cNvPr id="83971" name="Rectangle 3"/>
          <p:cNvSpPr>
            <a:spLocks noGrp="1" noChangeArrowheads="1"/>
          </p:cNvSpPr>
          <p:nvPr>
            <p:ph idx="1"/>
          </p:nvPr>
        </p:nvSpPr>
        <p:spPr/>
        <p:txBody>
          <a:bodyPr/>
          <a:lstStyle/>
          <a:p>
            <a:pPr eaLnBrk="1" hangingPunct="1"/>
            <a:r>
              <a:rPr lang="en-US" altLang="cs-CZ" sz="2400" dirty="0">
                <a:ea typeface="ヒラギノ角ゴ Pro W3" pitchFamily="-84" charset="-128"/>
              </a:rPr>
              <a:t>A very poor country like Bangladesh can have comparative advantage in clothing despite being less productive in clothing than other countries such as China because it is even less productive compared to China in other sectors.</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49</a:t>
            </a:fld>
            <a:endParaRPr lang="cs-CZ">
              <a:solidFill>
                <a:prstClr val="black">
                  <a:lumMod val="65000"/>
                  <a:lumOff val="35000"/>
                </a:prstClr>
              </a:solidFill>
            </a:endParaRPr>
          </a:p>
        </p:txBody>
      </p:sp>
      <p:pic>
        <p:nvPicPr>
          <p:cNvPr id="6" name="Picture 2" descr="tbl03_03.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505200"/>
            <a:ext cx="7939608" cy="1809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719924"/>
      </p:ext>
    </p:extLst>
  </p:cSld>
  <p:clrMapOvr>
    <a:masterClrMapping/>
  </p:clrMapOvr>
  <p:transition spd="med">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err="1"/>
              <a:t>Approach</a:t>
            </a:r>
            <a:r>
              <a:rPr lang="cs-CZ" dirty="0"/>
              <a:t> to International Trade</a:t>
            </a:r>
          </a:p>
        </p:txBody>
      </p:sp>
      <p:sp>
        <p:nvSpPr>
          <p:cNvPr id="35843" name="Zástupný symbol pro obsah 2"/>
          <p:cNvSpPr>
            <a:spLocks noGrp="1"/>
          </p:cNvSpPr>
          <p:nvPr>
            <p:ph idx="1"/>
          </p:nvPr>
        </p:nvSpPr>
        <p:spPr/>
        <p:txBody>
          <a:bodyPr/>
          <a:lstStyle/>
          <a:p>
            <a:pPr marL="457200" indent="-457200" eaLnBrk="1" hangingPunct="1">
              <a:buFont typeface="Arial" panose="020B0604020202020204" pitchFamily="34" charset="0"/>
              <a:buChar char="•"/>
            </a:pPr>
            <a:r>
              <a:rPr lang="cs-CZ" altLang="cs-CZ" dirty="0" err="1"/>
              <a:t>Active</a:t>
            </a:r>
            <a:r>
              <a:rPr lang="cs-CZ" altLang="cs-CZ" dirty="0"/>
              <a:t> vs. </a:t>
            </a:r>
            <a:r>
              <a:rPr lang="cs-CZ" altLang="cs-CZ" dirty="0" err="1"/>
              <a:t>passive</a:t>
            </a:r>
            <a:r>
              <a:rPr lang="cs-CZ" altLang="cs-CZ" dirty="0"/>
              <a:t> </a:t>
            </a:r>
            <a:r>
              <a:rPr lang="cs-CZ" altLang="cs-CZ" dirty="0" err="1"/>
              <a:t>approach</a:t>
            </a:r>
            <a:r>
              <a:rPr lang="cs-CZ" altLang="cs-CZ" dirty="0"/>
              <a:t> to IT in a country </a:t>
            </a:r>
            <a:r>
              <a:rPr lang="cs-CZ" altLang="cs-CZ" dirty="0" err="1"/>
              <a:t>economy</a:t>
            </a:r>
            <a:r>
              <a:rPr lang="cs-CZ" altLang="cs-CZ" dirty="0"/>
              <a:t> (free </a:t>
            </a:r>
            <a:r>
              <a:rPr lang="cs-CZ" altLang="cs-CZ" dirty="0" err="1"/>
              <a:t>trade</a:t>
            </a:r>
            <a:r>
              <a:rPr lang="cs-CZ" altLang="cs-CZ" dirty="0"/>
              <a:t> x </a:t>
            </a:r>
            <a:r>
              <a:rPr lang="cs-CZ" altLang="cs-CZ" dirty="0" err="1"/>
              <a:t>autarky</a:t>
            </a:r>
            <a:r>
              <a:rPr lang="cs-CZ" altLang="cs-CZ" dirty="0"/>
              <a:t>)</a:t>
            </a:r>
          </a:p>
          <a:p>
            <a:pPr marL="457200" indent="-457200" eaLnBrk="1" hangingPunct="1">
              <a:buFont typeface="Arial" panose="020B0604020202020204" pitchFamily="34" charset="0"/>
              <a:buChar char="•"/>
            </a:pPr>
            <a:endParaRPr lang="cs-CZ" altLang="cs-CZ" dirty="0"/>
          </a:p>
          <a:p>
            <a:pPr marL="457200" indent="-457200" eaLnBrk="1" hangingPunct="1">
              <a:buFont typeface="Arial" panose="020B0604020202020204" pitchFamily="34" charset="0"/>
              <a:buChar char="•"/>
            </a:pPr>
            <a:r>
              <a:rPr lang="cs-CZ" altLang="cs-CZ" dirty="0"/>
              <a:t>Support </a:t>
            </a:r>
            <a:r>
              <a:rPr lang="cs-CZ" altLang="cs-CZ" dirty="0" err="1"/>
              <a:t>of</a:t>
            </a:r>
            <a:r>
              <a:rPr lang="cs-CZ" altLang="cs-CZ" dirty="0"/>
              <a:t> export </a:t>
            </a:r>
          </a:p>
          <a:p>
            <a:pPr marL="457200" indent="-457200" eaLnBrk="1" hangingPunct="1">
              <a:buFont typeface="Arial" panose="020B0604020202020204" pitchFamily="34" charset="0"/>
              <a:buChar char="•"/>
            </a:pPr>
            <a:endParaRPr lang="cs-CZ" altLang="cs-CZ" dirty="0"/>
          </a:p>
          <a:p>
            <a:pPr marL="1257300" lvl="2" indent="-342900">
              <a:buFont typeface="Arial" panose="020B0604020202020204" pitchFamily="34" charset="0"/>
              <a:buChar char="•"/>
            </a:pPr>
            <a:r>
              <a:rPr lang="cs-CZ" altLang="cs-CZ" sz="2400" dirty="0" err="1"/>
              <a:t>various</a:t>
            </a:r>
            <a:r>
              <a:rPr lang="cs-CZ" altLang="cs-CZ" sz="2400" dirty="0"/>
              <a:t> </a:t>
            </a:r>
            <a:r>
              <a:rPr lang="cs-CZ" altLang="cs-CZ" sz="2400" dirty="0" err="1"/>
              <a:t>national</a:t>
            </a:r>
            <a:r>
              <a:rPr lang="cs-CZ" altLang="cs-CZ" sz="2400" dirty="0"/>
              <a:t> </a:t>
            </a:r>
            <a:r>
              <a:rPr lang="cs-CZ" altLang="cs-CZ" sz="2400" dirty="0" err="1"/>
              <a:t>institutions</a:t>
            </a:r>
            <a:r>
              <a:rPr lang="cs-CZ" altLang="cs-CZ" sz="2400" dirty="0"/>
              <a:t> (</a:t>
            </a:r>
            <a:r>
              <a:rPr lang="cs-CZ" altLang="cs-CZ" sz="2400" dirty="0" err="1"/>
              <a:t>CzechTrade</a:t>
            </a:r>
            <a:r>
              <a:rPr lang="cs-CZ" altLang="cs-CZ" sz="2400" dirty="0"/>
              <a:t>)</a:t>
            </a:r>
          </a:p>
          <a:p>
            <a:pPr marL="1257300" lvl="2" indent="-342900">
              <a:buFont typeface="Arial" panose="020B0604020202020204" pitchFamily="34" charset="0"/>
              <a:buChar char="•"/>
            </a:pPr>
            <a:endParaRPr lang="cs-CZ" altLang="cs-CZ" sz="2400" dirty="0"/>
          </a:p>
          <a:p>
            <a:pPr marL="1257300" lvl="2" indent="-342900">
              <a:buFont typeface="Arial" panose="020B0604020202020204" pitchFamily="34" charset="0"/>
              <a:buChar char="•"/>
            </a:pPr>
            <a:r>
              <a:rPr lang="cs-CZ" altLang="cs-CZ" sz="2400" dirty="0" err="1"/>
              <a:t>laws</a:t>
            </a:r>
            <a:r>
              <a:rPr lang="cs-CZ" altLang="cs-CZ" sz="2400" dirty="0"/>
              <a:t>, </a:t>
            </a:r>
            <a:r>
              <a:rPr lang="cs-CZ" altLang="cs-CZ" sz="2400" dirty="0" err="1"/>
              <a:t>certificates</a:t>
            </a:r>
            <a:r>
              <a:rPr lang="cs-CZ" altLang="cs-CZ" sz="2400" dirty="0"/>
              <a:t>, </a:t>
            </a:r>
            <a:r>
              <a:rPr lang="cs-CZ" altLang="cs-CZ" sz="2400" dirty="0" err="1"/>
              <a:t>advisors</a:t>
            </a:r>
            <a:r>
              <a:rPr lang="cs-CZ" altLang="cs-CZ" sz="2400" dirty="0"/>
              <a:t>, </a:t>
            </a:r>
            <a:r>
              <a:rPr lang="cs-CZ" altLang="cs-CZ" sz="2400" dirty="0" err="1"/>
              <a:t>etc</a:t>
            </a:r>
            <a:r>
              <a:rPr lang="cs-CZ" altLang="cs-CZ" sz="2400" dirty="0"/>
              <a:t>.</a:t>
            </a:r>
          </a:p>
          <a:p>
            <a:pPr marL="1257300" lvl="2" indent="-342900">
              <a:buFont typeface="Arial" panose="020B0604020202020204" pitchFamily="34" charset="0"/>
              <a:buChar char="•"/>
            </a:pPr>
            <a:endParaRPr lang="cs-CZ" altLang="cs-CZ" sz="2400" dirty="0"/>
          </a:p>
          <a:p>
            <a:pPr marL="1257300" lvl="2" indent="-342900">
              <a:buFont typeface="Arial" panose="020B0604020202020204" pitchFamily="34" charset="0"/>
              <a:buChar char="•"/>
            </a:pPr>
            <a:r>
              <a:rPr lang="cs-CZ" altLang="cs-CZ" sz="2400" dirty="0"/>
              <a:t>media  (Japan – </a:t>
            </a:r>
            <a:r>
              <a:rPr lang="cs-CZ" altLang="cs-CZ" sz="2400" dirty="0" err="1"/>
              <a:t>competitions</a:t>
            </a:r>
            <a:r>
              <a:rPr lang="cs-CZ" altLang="cs-CZ" sz="2400" dirty="0"/>
              <a:t> – </a:t>
            </a:r>
            <a:r>
              <a:rPr lang="cs-CZ" altLang="cs-CZ" sz="2400" dirty="0" err="1"/>
              <a:t>best</a:t>
            </a:r>
            <a:r>
              <a:rPr lang="cs-CZ" altLang="cs-CZ" sz="2400" dirty="0"/>
              <a:t> </a:t>
            </a:r>
            <a:r>
              <a:rPr lang="cs-CZ" altLang="cs-CZ" sz="2400" dirty="0" err="1"/>
              <a:t>exporter</a:t>
            </a:r>
            <a:r>
              <a:rPr lang="cs-CZ" altLang="cs-CZ" sz="2400" dirty="0"/>
              <a:t>)</a:t>
            </a:r>
          </a:p>
          <a:p>
            <a:pPr lvl="1" eaLnBrk="1" hangingPunct="1"/>
            <a:endParaRPr lang="cs-CZ" altLang="cs-CZ" dirty="0"/>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5</a:t>
            </a:fld>
            <a:endParaRPr lang="cs-CZ">
              <a:solidFill>
                <a:prstClr val="black">
                  <a:lumMod val="65000"/>
                  <a:lumOff val="35000"/>
                </a:prstClr>
              </a:solidFill>
            </a:endParaRPr>
          </a:p>
        </p:txBody>
      </p:sp>
    </p:spTree>
    <p:extLst>
      <p:ext uri="{BB962C8B-B14F-4D97-AF65-F5344CB8AC3E}">
        <p14:creationId xmlns:p14="http://schemas.microsoft.com/office/powerpoint/2010/main" val="12167584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cs-CZ" altLang="cs-CZ" dirty="0" err="1">
                <a:ea typeface="ヒラギノ角ゴ Pro W3" pitchFamily="-84" charset="-128"/>
              </a:rPr>
              <a:t>Key</a:t>
            </a:r>
            <a:r>
              <a:rPr lang="cs-CZ" altLang="cs-CZ" dirty="0">
                <a:ea typeface="ヒラギノ角ゴ Pro W3" pitchFamily="-84" charset="-128"/>
              </a:rPr>
              <a:t> </a:t>
            </a:r>
            <a:r>
              <a:rPr lang="cs-CZ" altLang="cs-CZ" dirty="0" err="1">
                <a:ea typeface="ヒラギノ角ゴ Pro W3" pitchFamily="-84" charset="-128"/>
              </a:rPr>
              <a:t>points</a:t>
            </a:r>
            <a:endParaRPr lang="en-US" altLang="cs-CZ" dirty="0">
              <a:ea typeface="ヒラギノ角ゴ Pro W3" pitchFamily="-84" charset="-128"/>
            </a:endParaRPr>
          </a:p>
        </p:txBody>
      </p:sp>
      <p:sp>
        <p:nvSpPr>
          <p:cNvPr id="86019" name="Rectangle 3"/>
          <p:cNvSpPr>
            <a:spLocks noGrp="1" noChangeArrowheads="1"/>
          </p:cNvSpPr>
          <p:nvPr>
            <p:ph idx="1"/>
          </p:nvPr>
        </p:nvSpPr>
        <p:spPr>
          <a:xfrm>
            <a:off x="551544" y="1872000"/>
            <a:ext cx="10920456" cy="3960000"/>
          </a:xfrm>
        </p:spPr>
        <p:txBody>
          <a:bodyPr/>
          <a:lstStyle/>
          <a:p>
            <a:pPr eaLnBrk="1" hangingPunct="1"/>
            <a:endParaRPr lang="cs-CZ" altLang="cs-CZ" sz="2400" dirty="0">
              <a:ea typeface="ヒラギノ角ゴ Pro W3" pitchFamily="-84" charset="-128"/>
            </a:endParaRPr>
          </a:p>
          <a:p>
            <a:pPr eaLnBrk="1" hangingPunct="1"/>
            <a:r>
              <a:rPr lang="en-US" altLang="cs-CZ" sz="2400" dirty="0">
                <a:ea typeface="ヒラギノ角ゴ Pro W3" pitchFamily="-84" charset="-128"/>
              </a:rPr>
              <a:t>The main implications of the Ricardian model are well supported by empirical evidence:</a:t>
            </a:r>
            <a:endParaRPr lang="cs-CZ" altLang="cs-CZ" sz="2400" dirty="0">
              <a:ea typeface="ヒラギノ角ゴ Pro W3" pitchFamily="-84" charset="-128"/>
            </a:endParaRPr>
          </a:p>
          <a:p>
            <a:pPr eaLnBrk="1" hangingPunct="1"/>
            <a:endParaRPr lang="en-US" altLang="cs-CZ" sz="2400" dirty="0">
              <a:ea typeface="ヒラギノ角ゴ Pro W3" pitchFamily="-84" charset="-128"/>
            </a:endParaRPr>
          </a:p>
          <a:p>
            <a:pPr lvl="1" eaLnBrk="1" hangingPunct="1">
              <a:lnSpc>
                <a:spcPct val="100000"/>
              </a:lnSpc>
            </a:pPr>
            <a:endParaRPr lang="cs-CZ" altLang="cs-CZ" sz="2400" b="1" dirty="0">
              <a:ea typeface="ヒラギノ角ゴ Pro W3" pitchFamily="-84" charset="-128"/>
            </a:endParaRPr>
          </a:p>
          <a:p>
            <a:pPr lvl="1" eaLnBrk="1" hangingPunct="1">
              <a:lnSpc>
                <a:spcPct val="150000"/>
              </a:lnSpc>
            </a:pPr>
            <a:r>
              <a:rPr lang="en-US" altLang="cs-CZ" sz="2400" b="1" u="sng" dirty="0">
                <a:ea typeface="ヒラギノ角ゴ Pro W3" pitchFamily="-84" charset="-128"/>
              </a:rPr>
              <a:t>productivity differences play an important role in international trade</a:t>
            </a:r>
          </a:p>
          <a:p>
            <a:pPr lvl="1" eaLnBrk="1" hangingPunct="1">
              <a:lnSpc>
                <a:spcPct val="150000"/>
              </a:lnSpc>
            </a:pPr>
            <a:r>
              <a:rPr lang="en-US" altLang="cs-CZ" sz="2400" b="1" u="sng" dirty="0">
                <a:ea typeface="ヒラギノ角ゴ Pro W3" pitchFamily="-84" charset="-128"/>
              </a:rPr>
              <a:t>comparative advantage (not absolute advantage) matters for trade</a:t>
            </a:r>
          </a:p>
        </p:txBody>
      </p:sp>
      <p:sp>
        <p:nvSpPr>
          <p:cNvPr id="2" name="Zástupný symbol pro zápatí 1"/>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3" name="Zástupný symbol pro číslo snímku 2"/>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50</a:t>
            </a:fld>
            <a:endParaRPr lang="cs-CZ">
              <a:solidFill>
                <a:prstClr val="black">
                  <a:lumMod val="65000"/>
                  <a:lumOff val="35000"/>
                </a:prstClr>
              </a:solidFill>
            </a:endParaRPr>
          </a:p>
        </p:txBody>
      </p:sp>
      <p:pic>
        <p:nvPicPr>
          <p:cNvPr id="6" name="Picture 2" descr="Výsledek obrázku pro lightbul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5330" y="3401945"/>
            <a:ext cx="1366041" cy="127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114339"/>
      </p:ext>
    </p:extLst>
  </p:cSld>
  <p:clrMapOvr>
    <a:masterClrMapping/>
  </p:clrMapOvr>
  <p:transition spd="med">
    <p:pull dir="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Questions</a:t>
            </a:r>
            <a:r>
              <a:rPr lang="cs-CZ" dirty="0"/>
              <a:t>?</a:t>
            </a:r>
          </a:p>
        </p:txBody>
      </p:sp>
      <p:sp>
        <p:nvSpPr>
          <p:cNvPr id="3" name="Zástupný symbol pro obsah 2"/>
          <p:cNvSpPr>
            <a:spLocks noGrp="1"/>
          </p:cNvSpPr>
          <p:nvPr>
            <p:ph idx="1"/>
          </p:nvPr>
        </p:nvSpPr>
        <p:spPr/>
        <p:txBody>
          <a:bodyPr/>
          <a:lstStyle/>
          <a:p>
            <a:endParaRPr lang="cs-CZ"/>
          </a:p>
        </p:txBody>
      </p:sp>
      <p:sp>
        <p:nvSpPr>
          <p:cNvPr id="4" name="Zástupný symbol pro zápatí 3"/>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5" name="Zástupný symbol pro číslo snímku 4"/>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51</a:t>
            </a:fld>
            <a:endParaRPr lang="cs-CZ">
              <a:solidFill>
                <a:prstClr val="black">
                  <a:lumMod val="65000"/>
                  <a:lumOff val="35000"/>
                </a:prstClr>
              </a:solidFill>
            </a:endParaRPr>
          </a:p>
        </p:txBody>
      </p:sp>
    </p:spTree>
    <p:extLst>
      <p:ext uri="{BB962C8B-B14F-4D97-AF65-F5344CB8AC3E}">
        <p14:creationId xmlns:p14="http://schemas.microsoft.com/office/powerpoint/2010/main" val="5293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77C854-43D6-46BE-9205-CD9492D2C6C7}"/>
              </a:ext>
            </a:extLst>
          </p:cNvPr>
          <p:cNvSpPr>
            <a:spLocks noGrp="1"/>
          </p:cNvSpPr>
          <p:nvPr>
            <p:ph type="title"/>
          </p:nvPr>
        </p:nvSpPr>
        <p:spPr/>
        <p:txBody>
          <a:bodyPr/>
          <a:lstStyle/>
          <a:p>
            <a:r>
              <a:rPr lang="cs-CZ" sz="4000" b="1" dirty="0"/>
              <a:t>1,34 </a:t>
            </a:r>
            <a:r>
              <a:rPr lang="cs-CZ" sz="4000" b="1" dirty="0" err="1"/>
              <a:t>milions</a:t>
            </a:r>
            <a:r>
              <a:rPr lang="cs-CZ" sz="4000" b="1" dirty="0"/>
              <a:t> </a:t>
            </a:r>
            <a:r>
              <a:rPr lang="cs-CZ" sz="4000" b="1" dirty="0" err="1"/>
              <a:t>of</a:t>
            </a:r>
            <a:r>
              <a:rPr lang="cs-CZ" sz="4000" b="1" dirty="0"/>
              <a:t> </a:t>
            </a:r>
            <a:r>
              <a:rPr lang="cs-CZ" sz="4000" b="1" dirty="0" err="1"/>
              <a:t>snowboards</a:t>
            </a:r>
            <a:r>
              <a:rPr lang="cs-CZ" sz="4000" b="1" dirty="0"/>
              <a:t> </a:t>
            </a:r>
            <a:r>
              <a:rPr lang="cs-CZ" sz="4000" b="1" dirty="0" err="1"/>
              <a:t>imported</a:t>
            </a:r>
            <a:r>
              <a:rPr lang="cs-CZ" sz="4000" b="1" dirty="0"/>
              <a:t> to US</a:t>
            </a:r>
            <a:br>
              <a:rPr lang="cs-CZ" sz="4000" b="1" dirty="0"/>
            </a:br>
            <a:endParaRPr lang="cs-CZ" dirty="0"/>
          </a:p>
        </p:txBody>
      </p:sp>
      <p:sp>
        <p:nvSpPr>
          <p:cNvPr id="4" name="Zástupný symbol pro zápatí 3">
            <a:extLst>
              <a:ext uri="{FF2B5EF4-FFF2-40B4-BE49-F238E27FC236}">
                <a16:creationId xmlns:a16="http://schemas.microsoft.com/office/drawing/2014/main" id="{B2668A8C-DEC7-4EB6-A00B-121B467FF3C0}"/>
              </a:ext>
            </a:extLst>
          </p:cNvPr>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5" name="Zástupný symbol pro číslo snímku 4">
            <a:extLst>
              <a:ext uri="{FF2B5EF4-FFF2-40B4-BE49-F238E27FC236}">
                <a16:creationId xmlns:a16="http://schemas.microsoft.com/office/drawing/2014/main" id="{4087F7BB-3F00-49A0-9939-C43A3A74FD71}"/>
              </a:ext>
            </a:extLst>
          </p:cNvPr>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6</a:t>
            </a:fld>
            <a:endParaRPr lang="cs-CZ">
              <a:solidFill>
                <a:prstClr val="black">
                  <a:lumMod val="65000"/>
                  <a:lumOff val="35000"/>
                </a:prstClr>
              </a:solidFill>
            </a:endParaRPr>
          </a:p>
        </p:txBody>
      </p:sp>
      <p:pic>
        <p:nvPicPr>
          <p:cNvPr id="6" name="Picture 2" descr="snowboarding_1">
            <a:extLst>
              <a:ext uri="{FF2B5EF4-FFF2-40B4-BE49-F238E27FC236}">
                <a16:creationId xmlns:a16="http://schemas.microsoft.com/office/drawing/2014/main" id="{7C18B44D-398D-478E-8B01-2E434643EE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715" y="1358372"/>
            <a:ext cx="4032569" cy="5041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340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err="1"/>
              <a:t>Reasons</a:t>
            </a:r>
            <a:r>
              <a:rPr lang="cs-CZ" dirty="0"/>
              <a:t> </a:t>
            </a:r>
            <a:r>
              <a:rPr lang="cs-CZ" dirty="0" err="1"/>
              <a:t>for</a:t>
            </a:r>
            <a:r>
              <a:rPr lang="cs-CZ" dirty="0"/>
              <a:t> Trade</a:t>
            </a:r>
          </a:p>
        </p:txBody>
      </p:sp>
      <p:sp>
        <p:nvSpPr>
          <p:cNvPr id="37891" name="Zástupný symbol pro obsah 2"/>
          <p:cNvSpPr>
            <a:spLocks noGrp="1"/>
          </p:cNvSpPr>
          <p:nvPr>
            <p:ph idx="1"/>
          </p:nvPr>
        </p:nvSpPr>
        <p:spPr/>
        <p:txBody>
          <a:bodyPr/>
          <a:lstStyle/>
          <a:p>
            <a:endParaRPr lang="cs-CZ" altLang="cs-CZ" b="1" dirty="0"/>
          </a:p>
          <a:p>
            <a:pPr marL="457200" indent="-457200">
              <a:buFont typeface="Arial" panose="020B0604020202020204" pitchFamily="34" charset="0"/>
              <a:buChar char="•"/>
            </a:pPr>
            <a:r>
              <a:rPr lang="cs-CZ" altLang="cs-CZ" dirty="0"/>
              <a:t>Technology </a:t>
            </a:r>
            <a:r>
              <a:rPr lang="cs-CZ" altLang="cs-CZ" dirty="0" err="1"/>
              <a:t>differences</a:t>
            </a:r>
            <a:endParaRPr lang="cs-CZ" altLang="cs-CZ" dirty="0"/>
          </a:p>
          <a:p>
            <a:pPr marL="457200" indent="-457200">
              <a:buFont typeface="Arial" panose="020B0604020202020204" pitchFamily="34" charset="0"/>
              <a:buChar char="•"/>
            </a:pPr>
            <a:endParaRPr lang="cs-CZ" altLang="cs-CZ" dirty="0"/>
          </a:p>
          <a:p>
            <a:pPr marL="457200" indent="-457200">
              <a:buFont typeface="Arial" panose="020B0604020202020204" pitchFamily="34" charset="0"/>
              <a:buChar char="•"/>
            </a:pPr>
            <a:r>
              <a:rPr lang="cs-CZ" altLang="cs-CZ" dirty="0" err="1"/>
              <a:t>Different</a:t>
            </a:r>
            <a:r>
              <a:rPr lang="cs-CZ" altLang="cs-CZ" dirty="0"/>
              <a:t> </a:t>
            </a:r>
            <a:r>
              <a:rPr lang="cs-CZ" altLang="cs-CZ" dirty="0" err="1"/>
              <a:t>amount</a:t>
            </a:r>
            <a:r>
              <a:rPr lang="cs-CZ" altLang="cs-CZ" dirty="0"/>
              <a:t> </a:t>
            </a:r>
            <a:r>
              <a:rPr lang="cs-CZ" altLang="cs-CZ" dirty="0" err="1"/>
              <a:t>of</a:t>
            </a:r>
            <a:r>
              <a:rPr lang="cs-CZ" altLang="cs-CZ" dirty="0"/>
              <a:t> </a:t>
            </a:r>
            <a:r>
              <a:rPr lang="cs-CZ" altLang="cs-CZ" dirty="0" err="1"/>
              <a:t>resources</a:t>
            </a:r>
            <a:endParaRPr lang="cs-CZ" altLang="cs-CZ" dirty="0"/>
          </a:p>
          <a:p>
            <a:pPr marL="457200" indent="-457200">
              <a:buFont typeface="Arial" panose="020B0604020202020204" pitchFamily="34" charset="0"/>
              <a:buChar char="•"/>
            </a:pPr>
            <a:endParaRPr lang="cs-CZ" altLang="cs-CZ" dirty="0"/>
          </a:p>
          <a:p>
            <a:pPr marL="457200" indent="-457200">
              <a:buFont typeface="Arial" panose="020B0604020202020204" pitchFamily="34" charset="0"/>
              <a:buChar char="•"/>
            </a:pPr>
            <a:r>
              <a:rPr lang="cs-CZ" altLang="cs-CZ" dirty="0" err="1"/>
              <a:t>Different</a:t>
            </a:r>
            <a:r>
              <a:rPr lang="cs-CZ" altLang="cs-CZ" dirty="0"/>
              <a:t> </a:t>
            </a:r>
            <a:r>
              <a:rPr lang="cs-CZ" altLang="cs-CZ" dirty="0" err="1"/>
              <a:t>costs</a:t>
            </a:r>
            <a:r>
              <a:rPr lang="cs-CZ" altLang="cs-CZ" dirty="0"/>
              <a:t> </a:t>
            </a:r>
            <a:r>
              <a:rPr lang="cs-CZ" altLang="cs-CZ" dirty="0" err="1"/>
              <a:t>of</a:t>
            </a:r>
            <a:r>
              <a:rPr lang="cs-CZ" altLang="cs-CZ" dirty="0"/>
              <a:t> outsourcing</a:t>
            </a:r>
          </a:p>
          <a:p>
            <a:pPr marL="457200" indent="-457200">
              <a:buFont typeface="Arial" panose="020B0604020202020204" pitchFamily="34" charset="0"/>
              <a:buChar char="•"/>
            </a:pPr>
            <a:endParaRPr lang="cs-CZ" altLang="cs-CZ" dirty="0"/>
          </a:p>
          <a:p>
            <a:pPr marL="457200" indent="-457200">
              <a:buFont typeface="Arial" panose="020B0604020202020204" pitchFamily="34" charset="0"/>
              <a:buChar char="•"/>
            </a:pPr>
            <a:r>
              <a:rPr lang="cs-CZ" altLang="cs-CZ" dirty="0" err="1"/>
              <a:t>Proximity</a:t>
            </a:r>
            <a:r>
              <a:rPr lang="cs-CZ" altLang="cs-CZ" dirty="0"/>
              <a:t> </a:t>
            </a:r>
            <a:r>
              <a:rPr lang="cs-CZ" altLang="cs-CZ" dirty="0" err="1"/>
              <a:t>of</a:t>
            </a:r>
            <a:r>
              <a:rPr lang="cs-CZ" altLang="cs-CZ" dirty="0"/>
              <a:t> </a:t>
            </a:r>
            <a:r>
              <a:rPr lang="cs-CZ" altLang="cs-CZ" dirty="0" err="1"/>
              <a:t>countries</a:t>
            </a:r>
            <a:endParaRPr lang="cs-CZ" altLang="cs-CZ" dirty="0"/>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7</a:t>
            </a:fld>
            <a:endParaRPr lang="cs-CZ">
              <a:solidFill>
                <a:prstClr val="black">
                  <a:lumMod val="65000"/>
                  <a:lumOff val="35000"/>
                </a:prstClr>
              </a:solidFill>
            </a:endParaRPr>
          </a:p>
        </p:txBody>
      </p:sp>
    </p:spTree>
    <p:extLst>
      <p:ext uri="{BB962C8B-B14F-4D97-AF65-F5344CB8AC3E}">
        <p14:creationId xmlns:p14="http://schemas.microsoft.com/office/powerpoint/2010/main" val="3588708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defRPr/>
            </a:pPr>
            <a:r>
              <a:rPr lang="cs-CZ" altLang="cs-CZ" dirty="0" err="1">
                <a:ea typeface="ヒラギノ角ゴ Pro W3" pitchFamily="-4" charset="-128"/>
              </a:rPr>
              <a:t>Models</a:t>
            </a:r>
            <a:r>
              <a:rPr lang="cs-CZ" altLang="cs-CZ" dirty="0">
                <a:ea typeface="ヒラギノ角ゴ Pro W3" pitchFamily="-4" charset="-128"/>
              </a:rPr>
              <a:t> </a:t>
            </a:r>
            <a:r>
              <a:rPr lang="cs-CZ" altLang="cs-CZ" dirty="0" err="1">
                <a:ea typeface="ヒラギノ角ゴ Pro W3" pitchFamily="-4" charset="-128"/>
              </a:rPr>
              <a:t>of</a:t>
            </a:r>
            <a:r>
              <a:rPr lang="cs-CZ" altLang="cs-CZ" dirty="0">
                <a:ea typeface="ヒラギノ角ゴ Pro W3" pitchFamily="-4" charset="-128"/>
              </a:rPr>
              <a:t> International </a:t>
            </a:r>
            <a:r>
              <a:rPr lang="cs-CZ" altLang="cs-CZ" dirty="0" err="1">
                <a:ea typeface="ヒラギノ角ゴ Pro W3" pitchFamily="-4" charset="-128"/>
              </a:rPr>
              <a:t>Trade</a:t>
            </a:r>
            <a:endParaRPr lang="en-US" altLang="cs-CZ" dirty="0">
              <a:ea typeface="ヒラギノ角ゴ Pro W3" pitchFamily="-4" charset="-128"/>
            </a:endParaRPr>
          </a:p>
        </p:txBody>
      </p:sp>
      <p:sp>
        <p:nvSpPr>
          <p:cNvPr id="2" name="Rectangle 3"/>
          <p:cNvSpPr>
            <a:spLocks noGrp="1" noChangeArrowheads="1"/>
          </p:cNvSpPr>
          <p:nvPr>
            <p:ph idx="1"/>
          </p:nvPr>
        </p:nvSpPr>
        <p:spPr/>
        <p:txBody>
          <a:bodyPr/>
          <a:lstStyle/>
          <a:p>
            <a:pPr eaLnBrk="1" hangingPunct="1">
              <a:spcBef>
                <a:spcPct val="40000"/>
              </a:spcBef>
            </a:pPr>
            <a:endParaRPr lang="en-US" altLang="cs-CZ" dirty="0">
              <a:ea typeface="ヒラギノ角ゴ Pro W3"/>
              <a:cs typeface="ヒラギノ角ゴ Pro W3"/>
            </a:endParaRPr>
          </a:p>
          <a:p>
            <a:pPr marL="342900" lvl="1" indent="-342900" eaLnBrk="1" hangingPunct="1">
              <a:lnSpc>
                <a:spcPct val="150000"/>
              </a:lnSpc>
              <a:spcBef>
                <a:spcPct val="40000"/>
              </a:spcBef>
              <a:buFont typeface="Arial" panose="020B0604020202020204" pitchFamily="34" charset="0"/>
              <a:buChar char="•"/>
            </a:pPr>
            <a:r>
              <a:rPr lang="en-US" altLang="cs-CZ" sz="2400" dirty="0">
                <a:ea typeface="ヒラギノ角ゴ Pro W3"/>
                <a:cs typeface="ヒラギノ角ゴ Pro W3"/>
              </a:rPr>
              <a:t>The </a:t>
            </a:r>
            <a:r>
              <a:rPr lang="en-US" altLang="cs-CZ" sz="2400" b="1" dirty="0">
                <a:ea typeface="ヒラギノ角ゴ Pro W3"/>
                <a:cs typeface="ヒラギノ角ゴ Pro W3"/>
              </a:rPr>
              <a:t>Ricardian model </a:t>
            </a:r>
            <a:r>
              <a:rPr lang="en-US" altLang="cs-CZ" sz="2400" dirty="0">
                <a:ea typeface="ヒラギノ角ゴ Pro W3"/>
                <a:cs typeface="ヒラギノ角ゴ Pro W3"/>
              </a:rPr>
              <a:t>examines differences in the</a:t>
            </a:r>
            <a:r>
              <a:rPr lang="en-US" altLang="cs-CZ" sz="2400" i="1" dirty="0">
                <a:ea typeface="ヒラギノ角ゴ Pro W3"/>
                <a:cs typeface="ヒラギノ角ゴ Pro W3"/>
              </a:rPr>
              <a:t> productivity of labor </a:t>
            </a:r>
            <a:r>
              <a:rPr lang="en-US" altLang="cs-CZ" sz="2400" dirty="0">
                <a:ea typeface="ヒラギノ角ゴ Pro W3"/>
                <a:cs typeface="ヒラギノ角ゴ Pro W3"/>
              </a:rPr>
              <a:t>(due to differences in </a:t>
            </a:r>
            <a:r>
              <a:rPr lang="en-US" altLang="cs-CZ" sz="2400" i="1" dirty="0">
                <a:ea typeface="ヒラギノ角ゴ Pro W3"/>
                <a:cs typeface="ヒラギノ角ゴ Pro W3"/>
              </a:rPr>
              <a:t>technology) </a:t>
            </a:r>
            <a:r>
              <a:rPr lang="en-US" altLang="cs-CZ" sz="2400" dirty="0">
                <a:ea typeface="ヒラギノ角ゴ Pro W3"/>
                <a:cs typeface="ヒラギノ角ゴ Pro W3"/>
              </a:rPr>
              <a:t>between countries.</a:t>
            </a:r>
          </a:p>
          <a:p>
            <a:pPr marL="342900" lvl="1" indent="-342900" eaLnBrk="1" hangingPunct="1">
              <a:lnSpc>
                <a:spcPct val="150000"/>
              </a:lnSpc>
              <a:spcBef>
                <a:spcPct val="50000"/>
              </a:spcBef>
              <a:buFont typeface="Arial" panose="020B0604020202020204" pitchFamily="34" charset="0"/>
              <a:buChar char="•"/>
            </a:pPr>
            <a:r>
              <a:rPr lang="en-US" altLang="cs-CZ" sz="2400" dirty="0">
                <a:ea typeface="ヒラギノ角ゴ Pro W3"/>
                <a:cs typeface="ヒラギノ角ゴ Pro W3"/>
              </a:rPr>
              <a:t>The </a:t>
            </a:r>
            <a:r>
              <a:rPr lang="en-US" altLang="cs-CZ" sz="2400" b="1" dirty="0" err="1">
                <a:ea typeface="ヒラギノ角ゴ Pro W3"/>
                <a:cs typeface="ヒラギノ角ゴ Pro W3"/>
              </a:rPr>
              <a:t>Heckscher</a:t>
            </a:r>
            <a:r>
              <a:rPr lang="en-US" altLang="cs-CZ" sz="2400" b="1" dirty="0">
                <a:ea typeface="ヒラギノ角ゴ Pro W3"/>
                <a:cs typeface="ヒラギノ角ゴ Pro W3"/>
              </a:rPr>
              <a:t>-Ohlin model </a:t>
            </a:r>
            <a:r>
              <a:rPr lang="en-US" altLang="cs-CZ" sz="2400" dirty="0">
                <a:ea typeface="ヒラギノ角ゴ Pro W3"/>
                <a:cs typeface="ヒラギノ角ゴ Pro W3"/>
              </a:rPr>
              <a:t>examines differences in </a:t>
            </a:r>
            <a:r>
              <a:rPr lang="en-US" altLang="cs-CZ" sz="2400" i="1" dirty="0">
                <a:ea typeface="ヒラギノ角ゴ Pro W3"/>
                <a:cs typeface="ヒラギノ角ゴ Pro W3"/>
              </a:rPr>
              <a:t>labor, labor skills, physical capital, land, or other factors of production</a:t>
            </a:r>
            <a:r>
              <a:rPr lang="en-US" altLang="cs-CZ" sz="2400" dirty="0">
                <a:ea typeface="ヒラギノ角ゴ Pro W3"/>
                <a:cs typeface="ヒラギノ角ゴ Pro W3"/>
              </a:rPr>
              <a:t> between countries.</a:t>
            </a:r>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8</a:t>
            </a:fld>
            <a:endParaRPr lang="cs-CZ">
              <a:solidFill>
                <a:prstClr val="black">
                  <a:lumMod val="65000"/>
                  <a:lumOff val="35000"/>
                </a:prstClr>
              </a:solidFill>
            </a:endParaRPr>
          </a:p>
        </p:txBody>
      </p:sp>
    </p:spTree>
    <p:extLst>
      <p:ext uri="{BB962C8B-B14F-4D97-AF65-F5344CB8AC3E}">
        <p14:creationId xmlns:p14="http://schemas.microsoft.com/office/powerpoint/2010/main" val="24195783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strips(downRight)">
                                      <p:cBhvr>
                                        <p:cTn id="7" dur="500"/>
                                        <p:tgtEl>
                                          <p:spTgt spid="2">
                                            <p:txEl>
                                              <p:pRg st="1" end="1"/>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strips(downRight)">
                                      <p:cBhvr>
                                        <p:cTn id="1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dirty="0" err="1">
                <a:ea typeface="ヒラギノ角ゴ Pro W3" pitchFamily="-4" charset="-128"/>
              </a:rPr>
              <a:t>Opportunity</a:t>
            </a:r>
            <a:r>
              <a:rPr lang="cs-CZ" altLang="cs-CZ" dirty="0">
                <a:ea typeface="ヒラギノ角ゴ Pro W3" pitchFamily="-4" charset="-128"/>
              </a:rPr>
              <a:t> </a:t>
            </a:r>
            <a:r>
              <a:rPr lang="cs-CZ" altLang="cs-CZ" dirty="0" err="1">
                <a:ea typeface="ヒラギノ角ゴ Pro W3" pitchFamily="-4" charset="-128"/>
              </a:rPr>
              <a:t>cost</a:t>
            </a:r>
            <a:endParaRPr lang="en-US" altLang="cs-CZ" dirty="0">
              <a:ea typeface="ヒラギノ角ゴ Pro W3" pitchFamily="-4" charset="-128"/>
            </a:endParaRPr>
          </a:p>
        </p:txBody>
      </p:sp>
      <p:sp>
        <p:nvSpPr>
          <p:cNvPr id="2" name="Rectangle 3"/>
          <p:cNvSpPr>
            <a:spLocks noGrp="1" noChangeArrowheads="1"/>
          </p:cNvSpPr>
          <p:nvPr>
            <p:ph idx="1"/>
          </p:nvPr>
        </p:nvSpPr>
        <p:spPr/>
        <p:txBody>
          <a:bodyPr/>
          <a:lstStyle/>
          <a:p>
            <a:pPr marL="457200" indent="-457200" eaLnBrk="1" hangingPunct="1">
              <a:spcBef>
                <a:spcPct val="50000"/>
              </a:spcBef>
              <a:buFont typeface="Arial" panose="020B0604020202020204" pitchFamily="34" charset="0"/>
              <a:buChar char="•"/>
            </a:pPr>
            <a:r>
              <a:rPr lang="en-US" altLang="cs-CZ" dirty="0">
                <a:ea typeface="ヒラギノ角ゴ Pro W3" pitchFamily="-4" charset="-128"/>
              </a:rPr>
              <a:t>The opportunity cost of producing something</a:t>
            </a:r>
            <a:r>
              <a:rPr lang="en-US" altLang="cs-CZ" i="1" dirty="0">
                <a:ea typeface="ヒラギノ角ゴ Pro W3" pitchFamily="-4" charset="-128"/>
              </a:rPr>
              <a:t> </a:t>
            </a:r>
            <a:r>
              <a:rPr lang="en-US" altLang="cs-CZ" dirty="0">
                <a:ea typeface="ヒラギノ角ゴ Pro W3" pitchFamily="-4" charset="-128"/>
              </a:rPr>
              <a:t>measures the cost of not being able to produce something else with the resources used</a:t>
            </a:r>
            <a:endParaRPr lang="cs-CZ" altLang="cs-CZ" dirty="0">
              <a:ea typeface="ヒラギノ角ゴ Pro W3" pitchFamily="-4" charset="-128"/>
            </a:endParaRPr>
          </a:p>
          <a:p>
            <a:pPr marL="457200" indent="-457200">
              <a:spcBef>
                <a:spcPct val="50000"/>
              </a:spcBef>
              <a:buFont typeface="Arial" panose="020B0604020202020204" pitchFamily="34" charset="0"/>
              <a:buChar char="•"/>
            </a:pPr>
            <a:r>
              <a:rPr lang="cs-CZ" altLang="cs-CZ" dirty="0">
                <a:ea typeface="ヒラギノ角ゴ Pro W3" pitchFamily="-4" charset="-128"/>
              </a:rPr>
              <a:t>F</a:t>
            </a:r>
            <a:r>
              <a:rPr lang="en-US" altLang="cs-CZ" dirty="0">
                <a:ea typeface="ヒラギノ角ゴ Pro W3" pitchFamily="-4" charset="-128"/>
              </a:rPr>
              <a:t>or example, a limited number of workers could produce either roses or computers</a:t>
            </a:r>
            <a:endParaRPr lang="cs-CZ" altLang="cs-CZ" dirty="0">
              <a:ea typeface="ヒラギノ角ゴ Pro W3" pitchFamily="-4" charset="-128"/>
            </a:endParaRPr>
          </a:p>
          <a:p>
            <a:pPr marL="457200" indent="-457200">
              <a:spcBef>
                <a:spcPct val="50000"/>
              </a:spcBef>
              <a:buFont typeface="Arial" panose="020B0604020202020204" pitchFamily="34" charset="0"/>
              <a:buChar char="•"/>
            </a:pPr>
            <a:endParaRPr lang="en-US" altLang="cs-CZ" dirty="0">
              <a:ea typeface="ヒラギノ角ゴ Pro W3" pitchFamily="-4" charset="-128"/>
            </a:endParaRPr>
          </a:p>
          <a:p>
            <a:pPr lvl="1" algn="ctr">
              <a:spcBef>
                <a:spcPct val="50000"/>
              </a:spcBef>
            </a:pPr>
            <a:r>
              <a:rPr lang="en-US" altLang="cs-CZ" sz="2000" i="1" dirty="0">
                <a:ea typeface="ヒラギノ角ゴ Pro W3" pitchFamily="-4" charset="-128"/>
              </a:rPr>
              <a:t>The opportunity cost of producing computers is the amount of roses not produced.</a:t>
            </a:r>
          </a:p>
          <a:p>
            <a:pPr lvl="1" algn="ctr">
              <a:spcBef>
                <a:spcPct val="50000"/>
              </a:spcBef>
            </a:pPr>
            <a:r>
              <a:rPr lang="en-US" altLang="cs-CZ" sz="2000" i="1" dirty="0">
                <a:ea typeface="ヒラギノ角ゴ Pro W3" pitchFamily="-4" charset="-128"/>
              </a:rPr>
              <a:t>The opportunity cost of producing roses is the amount of computers not produced.</a:t>
            </a:r>
            <a:endParaRPr lang="cs-CZ" altLang="cs-CZ" sz="2000" i="1" dirty="0">
              <a:ea typeface="ヒラギノ角ゴ Pro W3" pitchFamily="-4" charset="-128"/>
            </a:endParaRPr>
          </a:p>
          <a:p>
            <a:pPr marL="457200" indent="-457200" eaLnBrk="1" hangingPunct="1">
              <a:spcBef>
                <a:spcPct val="50000"/>
              </a:spcBef>
              <a:buFont typeface="Arial" panose="020B0604020202020204" pitchFamily="34" charset="0"/>
              <a:buChar char="•"/>
            </a:pPr>
            <a:endParaRPr lang="en-US" altLang="cs-CZ" dirty="0">
              <a:ea typeface="ヒラギノ角ゴ Pro W3" pitchFamily="-4" charset="-128"/>
            </a:endParaRPr>
          </a:p>
        </p:txBody>
      </p:sp>
      <p:sp>
        <p:nvSpPr>
          <p:cNvPr id="3" name="Zástupný symbol pro zápatí 2"/>
          <p:cNvSpPr>
            <a:spLocks noGrp="1"/>
          </p:cNvSpPr>
          <p:nvPr>
            <p:ph type="ftr" sz="quarter" idx="11"/>
          </p:nvPr>
        </p:nvSpPr>
        <p:spPr/>
        <p:txBody>
          <a:bodyPr/>
          <a:lstStyle/>
          <a:p>
            <a:pPr>
              <a:defRPr/>
            </a:pPr>
            <a:r>
              <a:rPr lang="cs-CZ">
                <a:solidFill>
                  <a:prstClr val="black">
                    <a:lumMod val="65000"/>
                    <a:lumOff val="35000"/>
                  </a:prstClr>
                </a:solidFill>
              </a:rPr>
              <a:t>International trade</a:t>
            </a:r>
          </a:p>
        </p:txBody>
      </p:sp>
      <p:sp>
        <p:nvSpPr>
          <p:cNvPr id="4" name="Zástupný symbol pro číslo snímku 3"/>
          <p:cNvSpPr>
            <a:spLocks noGrp="1"/>
          </p:cNvSpPr>
          <p:nvPr>
            <p:ph type="sldNum" sz="quarter" idx="12"/>
          </p:nvPr>
        </p:nvSpPr>
        <p:spPr/>
        <p:txBody>
          <a:bodyPr/>
          <a:lstStyle/>
          <a:p>
            <a:pPr>
              <a:defRPr/>
            </a:pPr>
            <a:fld id="{1F7E1F70-9D45-40F2-B108-C06000234E31}" type="slidenum">
              <a:rPr lang="cs-CZ" smtClean="0">
                <a:solidFill>
                  <a:prstClr val="black">
                    <a:lumMod val="65000"/>
                    <a:lumOff val="35000"/>
                  </a:prstClr>
                </a:solidFill>
              </a:rPr>
              <a:pPr>
                <a:defRPr/>
              </a:pPr>
              <a:t>9</a:t>
            </a:fld>
            <a:endParaRPr lang="cs-CZ">
              <a:solidFill>
                <a:prstClr val="black">
                  <a:lumMod val="65000"/>
                  <a:lumOff val="35000"/>
                </a:prstClr>
              </a:solidFill>
            </a:endParaRPr>
          </a:p>
        </p:txBody>
      </p:sp>
    </p:spTree>
    <p:extLst>
      <p:ext uri="{BB962C8B-B14F-4D97-AF65-F5344CB8AC3E}">
        <p14:creationId xmlns:p14="http://schemas.microsoft.com/office/powerpoint/2010/main" val="14712551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strips(downRight)">
                                      <p:cBhvr>
                                        <p:cTn id="15" dur="500"/>
                                        <p:tgtEl>
                                          <p:spTgt spid="2">
                                            <p:txEl>
                                              <p:pRg st="3" end="3"/>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strips(downRight)">
                                      <p:cBhvr>
                                        <p:cTn id="18"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theme/theme1.xml><?xml version="1.0" encoding="utf-8"?>
<a:theme xmlns:a="http://schemas.openxmlformats.org/drawingml/2006/main" name="prezentace-econ-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EN.potx" id="{F7C11DC7-1B8A-49B4-9AAA-52303DEDAF7D}" vid="{B13F5AAB-AC0E-4CB5-95CC-537D369F30D3}"/>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ath_Settings xmlns="e8312105-d3eb-4165-b016-0d7be4344c68" xsi:nil="true"/>
    <Templates xmlns="e8312105-d3eb-4165-b016-0d7be4344c68" xsi:nil="true"/>
    <Teachers xmlns="e8312105-d3eb-4165-b016-0d7be4344c68">
      <UserInfo>
        <DisplayName/>
        <AccountId xsi:nil="true"/>
        <AccountType/>
      </UserInfo>
    </Teachers>
    <Student_Groups xmlns="e8312105-d3eb-4165-b016-0d7be4344c68">
      <UserInfo>
        <DisplayName/>
        <AccountId xsi:nil="true"/>
        <AccountType/>
      </UserInfo>
    </Student_Groups>
    <Distribution_Groups xmlns="e8312105-d3eb-4165-b016-0d7be4344c68" xsi:nil="true"/>
    <AppVersion xmlns="e8312105-d3eb-4165-b016-0d7be4344c68" xsi:nil="true"/>
    <TeamsChannelId xmlns="e8312105-d3eb-4165-b016-0d7be4344c68" xsi:nil="true"/>
    <IsNotebookLocked xmlns="e8312105-d3eb-4165-b016-0d7be4344c68" xsi:nil="true"/>
    <Has_Teacher_Only_SectionGroup xmlns="e8312105-d3eb-4165-b016-0d7be4344c68" xsi:nil="true"/>
    <Students xmlns="e8312105-d3eb-4165-b016-0d7be4344c68">
      <UserInfo>
        <DisplayName/>
        <AccountId xsi:nil="true"/>
        <AccountType/>
      </UserInfo>
    </Students>
    <DefaultSectionNames xmlns="e8312105-d3eb-4165-b016-0d7be4344c68" xsi:nil="true"/>
    <Is_Collaboration_Space_Locked xmlns="e8312105-d3eb-4165-b016-0d7be4344c68" xsi:nil="true"/>
    <Self_Registration_Enabled xmlns="e8312105-d3eb-4165-b016-0d7be4344c68" xsi:nil="true"/>
    <LMS_Mappings xmlns="e8312105-d3eb-4165-b016-0d7be4344c68" xsi:nil="true"/>
    <Invited_Teachers xmlns="e8312105-d3eb-4165-b016-0d7be4344c68" xsi:nil="true"/>
    <NotebookType xmlns="e8312105-d3eb-4165-b016-0d7be4344c68" xsi:nil="true"/>
    <FolderType xmlns="e8312105-d3eb-4165-b016-0d7be4344c68" xsi:nil="true"/>
    <CultureName xmlns="e8312105-d3eb-4165-b016-0d7be4344c68" xsi:nil="true"/>
    <Owner xmlns="e8312105-d3eb-4165-b016-0d7be4344c68">
      <UserInfo>
        <DisplayName/>
        <AccountId xsi:nil="true"/>
        <AccountType/>
      </UserInfo>
    </Owner>
    <Invited_Students xmlns="e8312105-d3eb-4165-b016-0d7be4344c6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5165A467E99074B837E8FDEDF829E04" ma:contentTypeVersion="30" ma:contentTypeDescription="Vytvoří nový dokument" ma:contentTypeScope="" ma:versionID="c2b4a35758846f0d2e69f0506d7fb89a">
  <xsd:schema xmlns:xsd="http://www.w3.org/2001/XMLSchema" xmlns:xs="http://www.w3.org/2001/XMLSchema" xmlns:p="http://schemas.microsoft.com/office/2006/metadata/properties" xmlns:ns3="e8312105-d3eb-4165-b016-0d7be4344c68" xmlns:ns4="db466b21-9f8e-4555-b4b4-3f204fa426c7" targetNamespace="http://schemas.microsoft.com/office/2006/metadata/properties" ma:root="true" ma:fieldsID="124831d131405006c127688ba4a249c7" ns3:_="" ns4:_="">
    <xsd:import namespace="e8312105-d3eb-4165-b016-0d7be4344c68"/>
    <xsd:import namespace="db466b21-9f8e-4555-b4b4-3f204fa426c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312105-d3eb-4165-b016-0d7be4344c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NotebookType" ma:index="15" nillable="true" ma:displayName="Notebook Type" ma:internalName="NotebookType">
      <xsd:simpleType>
        <xsd:restriction base="dms:Text"/>
      </xsd:simpleType>
    </xsd:element>
    <xsd:element name="FolderType" ma:index="16" nillable="true" ma:displayName="Folder Type" ma:internalName="FolderType">
      <xsd:simpleType>
        <xsd:restriction base="dms:Text"/>
      </xsd:simpleType>
    </xsd:element>
    <xsd:element name="CultureName" ma:index="17" nillable="true" ma:displayName="Culture Name" ma:internalName="CultureName">
      <xsd:simpleType>
        <xsd:restriction base="dms:Text"/>
      </xsd:simpleType>
    </xsd:element>
    <xsd:element name="AppVersion" ma:index="18" nillable="true" ma:displayName="App Version" ma:internalName="AppVersion">
      <xsd:simpleType>
        <xsd:restriction base="dms:Text"/>
      </xsd:simpleType>
    </xsd:element>
    <xsd:element name="TeamsChannelId" ma:index="19" nillable="true" ma:displayName="Teams Channel Id" ma:internalName="TeamsChannelId">
      <xsd:simpleType>
        <xsd:restriction base="dms:Text"/>
      </xsd:simpleType>
    </xsd:element>
    <xsd:element name="Owner" ma:index="2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1" nillable="true" ma:displayName="Math Settings" ma:internalName="Math_Settings">
      <xsd:simpleType>
        <xsd:restriction base="dms:Text"/>
      </xsd:simpleType>
    </xsd:element>
    <xsd:element name="DefaultSectionNames" ma:index="22" nillable="true" ma:displayName="Default Section Names" ma:internalName="DefaultSectionNames">
      <xsd:simpleType>
        <xsd:restriction base="dms:Note">
          <xsd:maxLength value="255"/>
        </xsd:restriction>
      </xsd:simpleType>
    </xsd:element>
    <xsd:element name="Templates" ma:index="23" nillable="true" ma:displayName="Templates" ma:internalName="Templates">
      <xsd:simpleType>
        <xsd:restriction base="dms:Note">
          <xsd:maxLength value="255"/>
        </xsd:restriction>
      </xsd:simpleType>
    </xsd:element>
    <xsd:element name="Teachers" ma:index="24"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5"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6"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7" nillable="true" ma:displayName="Distribution Groups" ma:internalName="Distribution_Groups">
      <xsd:simpleType>
        <xsd:restriction base="dms:Note">
          <xsd:maxLength value="255"/>
        </xsd:restriction>
      </xsd:simpleType>
    </xsd:element>
    <xsd:element name="LMS_Mappings" ma:index="28" nillable="true" ma:displayName="LMS Mappings" ma:internalName="LMS_Mappings">
      <xsd:simpleType>
        <xsd:restriction base="dms:Note">
          <xsd:maxLength value="255"/>
        </xsd:restriction>
      </xsd:simpleType>
    </xsd:element>
    <xsd:element name="Invited_Teachers" ma:index="29" nillable="true" ma:displayName="Invited Teachers" ma:internalName="Invited_Teachers">
      <xsd:simpleType>
        <xsd:restriction base="dms:Note">
          <xsd:maxLength value="255"/>
        </xsd:restriction>
      </xsd:simpleType>
    </xsd:element>
    <xsd:element name="Invited_Students" ma:index="30" nillable="true" ma:displayName="Invited Students" ma:internalName="Invited_Students">
      <xsd:simpleType>
        <xsd:restriction base="dms:Note">
          <xsd:maxLength value="255"/>
        </xsd:restriction>
      </xsd:simpleType>
    </xsd:element>
    <xsd:element name="Self_Registration_Enabled" ma:index="31" nillable="true" ma:displayName="Self Registration Enabled" ma:internalName="Self_Registration_Enabled">
      <xsd:simpleType>
        <xsd:restriction base="dms:Boolean"/>
      </xsd:simpleType>
    </xsd:element>
    <xsd:element name="Has_Teacher_Only_SectionGroup" ma:index="32" nillable="true" ma:displayName="Has Teacher Only SectionGroup" ma:internalName="Has_Teacher_Only_SectionGroup">
      <xsd:simpleType>
        <xsd:restriction base="dms:Boolean"/>
      </xsd:simpleType>
    </xsd:element>
    <xsd:element name="Is_Collaboration_Space_Locked" ma:index="33" nillable="true" ma:displayName="Is Collaboration Space Locked" ma:internalName="Is_Collaboration_Space_Locked">
      <xsd:simpleType>
        <xsd:restriction base="dms:Boolean"/>
      </xsd:simpleType>
    </xsd:element>
    <xsd:element name="IsNotebookLocked" ma:index="34" nillable="true" ma:displayName="Is Notebook Locked" ma:internalName="IsNotebookLocke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b466b21-9f8e-4555-b4b4-3f204fa426c7" elementFormDefault="qualified">
    <xsd:import namespace="http://schemas.microsoft.com/office/2006/documentManagement/types"/>
    <xsd:import namespace="http://schemas.microsoft.com/office/infopath/2007/PartnerControls"/>
    <xsd:element name="SharedWithUsers" ma:index="35"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dílené s podrobnostmi" ma:internalName="SharedWithDetails" ma:readOnly="true">
      <xsd:simpleType>
        <xsd:restriction base="dms:Note">
          <xsd:maxLength value="255"/>
        </xsd:restriction>
      </xsd:simpleType>
    </xsd:element>
    <xsd:element name="SharingHintHash" ma:index="37"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1B7A7F-9824-4F3B-A3E2-1C0DE09640BB}">
  <ds:schemaRefs>
    <ds:schemaRef ds:uri="http://schemas.microsoft.com/office/2006/documentManagement/types"/>
    <ds:schemaRef ds:uri="http://schemas.microsoft.com/office/2006/metadata/properties"/>
    <ds:schemaRef ds:uri="db466b21-9f8e-4555-b4b4-3f204fa426c7"/>
    <ds:schemaRef ds:uri="http://purl.org/dc/elements/1.1/"/>
    <ds:schemaRef ds:uri="http://schemas.openxmlformats.org/package/2006/metadata/core-properties"/>
    <ds:schemaRef ds:uri="http://www.w3.org/XML/1998/namespace"/>
    <ds:schemaRef ds:uri="http://purl.org/dc/terms/"/>
    <ds:schemaRef ds:uri="http://schemas.microsoft.com/office/infopath/2007/PartnerControls"/>
    <ds:schemaRef ds:uri="e8312105-d3eb-4165-b016-0d7be4344c68"/>
    <ds:schemaRef ds:uri="http://purl.org/dc/dcmitype/"/>
  </ds:schemaRefs>
</ds:datastoreItem>
</file>

<file path=customXml/itemProps2.xml><?xml version="1.0" encoding="utf-8"?>
<ds:datastoreItem xmlns:ds="http://schemas.openxmlformats.org/officeDocument/2006/customXml" ds:itemID="{4CC55050-145A-4FF5-A2B9-4580462BB8E9}">
  <ds:schemaRefs>
    <ds:schemaRef ds:uri="http://schemas.microsoft.com/sharepoint/v3/contenttype/forms"/>
  </ds:schemaRefs>
</ds:datastoreItem>
</file>

<file path=customXml/itemProps3.xml><?xml version="1.0" encoding="utf-8"?>
<ds:datastoreItem xmlns:ds="http://schemas.openxmlformats.org/officeDocument/2006/customXml" ds:itemID="{6721FE64-4794-4545-AB5B-DAEE240C1B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312105-d3eb-4165-b016-0d7be4344c68"/>
    <ds:schemaRef ds:uri="db466b21-9f8e-4555-b4b4-3f204fa426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prezentace-econ-en</Template>
  <TotalTime>51185</TotalTime>
  <Words>2848</Words>
  <Application>Microsoft Office PowerPoint</Application>
  <PresentationFormat>Širokoúhlá obrazovka</PresentationFormat>
  <Paragraphs>384</Paragraphs>
  <Slides>51</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51</vt:i4>
      </vt:variant>
    </vt:vector>
  </HeadingPairs>
  <TitlesOfParts>
    <vt:vector size="56" baseType="lpstr">
      <vt:lpstr>Arial</vt:lpstr>
      <vt:lpstr>Tahoma</vt:lpstr>
      <vt:lpstr>Times</vt:lpstr>
      <vt:lpstr>Wingdings</vt:lpstr>
      <vt:lpstr>prezentace-econ-en</vt:lpstr>
      <vt:lpstr>International trade</vt:lpstr>
      <vt:lpstr>History</vt:lpstr>
      <vt:lpstr>World trade development</vt:lpstr>
      <vt:lpstr>World trade development</vt:lpstr>
      <vt:lpstr>Approach to International Trade</vt:lpstr>
      <vt:lpstr>1,34 milions of snowboards imported to US </vt:lpstr>
      <vt:lpstr>Reasons for Trade</vt:lpstr>
      <vt:lpstr>Models of International Trade</vt:lpstr>
      <vt:lpstr>Opportunity cost</vt:lpstr>
      <vt:lpstr>Opportunity Cost - Example</vt:lpstr>
      <vt:lpstr>Comparative Advantage</vt:lpstr>
      <vt:lpstr>Prezentace aplikace PowerPoint</vt:lpstr>
      <vt:lpstr>Hypothetical Changes in Production – intuition behind Ricardian model</vt:lpstr>
      <vt:lpstr>A One-Factor Ricardian Model</vt:lpstr>
      <vt:lpstr>A One-Factor Ricardian Model</vt:lpstr>
      <vt:lpstr>A One-Factor Ricardian Model</vt:lpstr>
      <vt:lpstr>Production Possibilities</vt:lpstr>
      <vt:lpstr>Production Possibilities - Example</vt:lpstr>
      <vt:lpstr>Home’s Production Possibility Frontier </vt:lpstr>
      <vt:lpstr>Production Possibilities </vt:lpstr>
      <vt:lpstr>Relative Prices, Wages, and Supply</vt:lpstr>
      <vt:lpstr>Example</vt:lpstr>
      <vt:lpstr>Relative Prices, Wages, and Supply</vt:lpstr>
      <vt:lpstr>Prezentace aplikace PowerPoint</vt:lpstr>
      <vt:lpstr>Production, Prices, and Wages</vt:lpstr>
      <vt:lpstr>Trade in the Ricardian Model</vt:lpstr>
      <vt:lpstr>Trade in the Ricardian Model</vt:lpstr>
      <vt:lpstr>Trade in the Ricardian Model</vt:lpstr>
      <vt:lpstr>Gains from Trade </vt:lpstr>
      <vt:lpstr>Trade expands consumption possibilities in both countries</vt:lpstr>
      <vt:lpstr>Example</vt:lpstr>
      <vt:lpstr>Example</vt:lpstr>
      <vt:lpstr>Example </vt:lpstr>
      <vt:lpstr>Example </vt:lpstr>
      <vt:lpstr>Example</vt:lpstr>
      <vt:lpstr>Relative Wages</vt:lpstr>
      <vt:lpstr>Relative Wages</vt:lpstr>
      <vt:lpstr>Relative Wages</vt:lpstr>
      <vt:lpstr>Relative Wages</vt:lpstr>
      <vt:lpstr>Relative Wages</vt:lpstr>
      <vt:lpstr>Do wages really reflect productivity?</vt:lpstr>
      <vt:lpstr>Prezentace aplikace PowerPoint</vt:lpstr>
      <vt:lpstr>Everything clear? </vt:lpstr>
      <vt:lpstr>Misconceptions about Comparative Advantage</vt:lpstr>
      <vt:lpstr>Misconceptions about Comparative Advantage</vt:lpstr>
      <vt:lpstr>Misconceptions about Comparative Advantage </vt:lpstr>
      <vt:lpstr>Transportation Costs and  Non-traded Goods</vt:lpstr>
      <vt:lpstr>Empirical Evidence</vt:lpstr>
      <vt:lpstr>Empirical Evidence</vt:lpstr>
      <vt:lpstr>Key points</vt:lpstr>
      <vt:lpstr>Questions?</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dc:title>
  <dc:creator>Talpová Sylva</dc:creator>
  <cp:lastModifiedBy>Sylva Žáková Talpová</cp:lastModifiedBy>
  <cp:revision>31</cp:revision>
  <cp:lastPrinted>1601-01-01T00:00:00Z</cp:lastPrinted>
  <dcterms:created xsi:type="dcterms:W3CDTF">2019-10-09T12:10:02Z</dcterms:created>
  <dcterms:modified xsi:type="dcterms:W3CDTF">2023-10-12T07:27:26Z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0x010100A5165A467E99074B837E8FDEDF829E04</vt:lpwstr>
  </property>
</Properties>
</file>