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40"/>
  </p:notesMasterIdLst>
  <p:handoutMasterIdLst>
    <p:handoutMasterId r:id="rId41"/>
  </p:handoutMasterIdLst>
  <p:sldIdLst>
    <p:sldId id="256" r:id="rId2"/>
    <p:sldId id="332" r:id="rId3"/>
    <p:sldId id="326" r:id="rId4"/>
    <p:sldId id="276" r:id="rId5"/>
    <p:sldId id="334" r:id="rId6"/>
    <p:sldId id="277" r:id="rId7"/>
    <p:sldId id="278" r:id="rId8"/>
    <p:sldId id="263" r:id="rId9"/>
    <p:sldId id="286" r:id="rId10"/>
    <p:sldId id="287" r:id="rId11"/>
    <p:sldId id="266" r:id="rId12"/>
    <p:sldId id="333" r:id="rId13"/>
    <p:sldId id="258" r:id="rId14"/>
    <p:sldId id="269" r:id="rId15"/>
    <p:sldId id="291" r:id="rId16"/>
    <p:sldId id="322" r:id="rId17"/>
    <p:sldId id="260" r:id="rId18"/>
    <p:sldId id="261" r:id="rId19"/>
    <p:sldId id="321" r:id="rId20"/>
    <p:sldId id="327" r:id="rId21"/>
    <p:sldId id="335" r:id="rId22"/>
    <p:sldId id="329" r:id="rId23"/>
    <p:sldId id="328" r:id="rId24"/>
    <p:sldId id="330" r:id="rId25"/>
    <p:sldId id="336" r:id="rId26"/>
    <p:sldId id="338" r:id="rId27"/>
    <p:sldId id="283" r:id="rId28"/>
    <p:sldId id="285" r:id="rId29"/>
    <p:sldId id="320" r:id="rId30"/>
    <p:sldId id="319" r:id="rId31"/>
    <p:sldId id="295" r:id="rId32"/>
    <p:sldId id="337" r:id="rId33"/>
    <p:sldId id="292" r:id="rId34"/>
    <p:sldId id="331" r:id="rId35"/>
    <p:sldId id="268" r:id="rId36"/>
    <p:sldId id="339" r:id="rId37"/>
    <p:sldId id="340" r:id="rId38"/>
    <p:sldId id="267" r:id="rId39"/>
  </p:sldIdLst>
  <p:sldSz cx="9144000" cy="6858000" type="screen4x3"/>
  <p:notesSz cx="6662738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774" autoAdjust="0"/>
  </p:normalViewPr>
  <p:slideViewPr>
    <p:cSldViewPr snapToGrid="0">
      <p:cViewPr varScale="1">
        <p:scale>
          <a:sx n="92" d="100"/>
          <a:sy n="92" d="100"/>
        </p:scale>
        <p:origin x="21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ndřej Částek" userId="8936cd17-3b83-4c2c-a9f2-dbc17b3bea9c" providerId="ADAL" clId="{8F756B7C-6F80-44F8-B06D-BC79F6BEFCB8}"/>
    <pc:docChg chg="custSel modSld">
      <pc:chgData name="Ondřej Částek" userId="8936cd17-3b83-4c2c-a9f2-dbc17b3bea9c" providerId="ADAL" clId="{8F756B7C-6F80-44F8-B06D-BC79F6BEFCB8}" dt="2021-12-06T07:27:06.575" v="4" actId="478"/>
      <pc:docMkLst>
        <pc:docMk/>
      </pc:docMkLst>
      <pc:sldChg chg="delSp mod">
        <pc:chgData name="Ondřej Částek" userId="8936cd17-3b83-4c2c-a9f2-dbc17b3bea9c" providerId="ADAL" clId="{8F756B7C-6F80-44F8-B06D-BC79F6BEFCB8}" dt="2021-12-06T07:27:06.575" v="4" actId="478"/>
        <pc:sldMkLst>
          <pc:docMk/>
          <pc:sldMk cId="0" sldId="256"/>
        </pc:sldMkLst>
        <pc:spChg chg="del">
          <ac:chgData name="Ondřej Částek" userId="8936cd17-3b83-4c2c-a9f2-dbc17b3bea9c" providerId="ADAL" clId="{8F756B7C-6F80-44F8-B06D-BC79F6BEFCB8}" dt="2021-12-06T07:27:06.575" v="4" actId="478"/>
          <ac:spMkLst>
            <pc:docMk/>
            <pc:sldMk cId="0" sldId="256"/>
            <ac:spMk id="2" creationId="{BEBD0490-3D57-4E40-A22E-3F2DCECD1FBE}"/>
          </ac:spMkLst>
        </pc:spChg>
        <pc:spChg chg="del">
          <ac:chgData name="Ondřej Částek" userId="8936cd17-3b83-4c2c-a9f2-dbc17b3bea9c" providerId="ADAL" clId="{8F756B7C-6F80-44F8-B06D-BC79F6BEFCB8}" dt="2021-12-06T07:26:59.173" v="2" actId="478"/>
          <ac:spMkLst>
            <pc:docMk/>
            <pc:sldMk cId="0" sldId="256"/>
            <ac:spMk id="3" creationId="{11CD0D92-BB32-4436-9E21-95FBCD34FB2D}"/>
          </ac:spMkLst>
        </pc:spChg>
        <pc:spChg chg="del">
          <ac:chgData name="Ondřej Částek" userId="8936cd17-3b83-4c2c-a9f2-dbc17b3bea9c" providerId="ADAL" clId="{8F756B7C-6F80-44F8-B06D-BC79F6BEFCB8}" dt="2021-12-06T07:27:04.374" v="3" actId="478"/>
          <ac:spMkLst>
            <pc:docMk/>
            <pc:sldMk cId="0" sldId="256"/>
            <ac:spMk id="4" creationId="{D1628D8A-1B25-4495-A606-B6DB5F5F9B12}"/>
          </ac:spMkLst>
        </pc:spChg>
        <pc:spChg chg="del">
          <ac:chgData name="Ondřej Částek" userId="8936cd17-3b83-4c2c-a9f2-dbc17b3bea9c" providerId="ADAL" clId="{8F756B7C-6F80-44F8-B06D-BC79F6BEFCB8}" dt="2021-12-06T07:26:50.379" v="0" actId="478"/>
          <ac:spMkLst>
            <pc:docMk/>
            <pc:sldMk cId="0" sldId="256"/>
            <ac:spMk id="5" creationId="{3F53B4CF-5B7F-43CF-9E4A-38168A908F33}"/>
          </ac:spMkLst>
        </pc:spChg>
        <pc:spChg chg="del">
          <ac:chgData name="Ondřej Částek" userId="8936cd17-3b83-4c2c-a9f2-dbc17b3bea9c" providerId="ADAL" clId="{8F756B7C-6F80-44F8-B06D-BC79F6BEFCB8}" dt="2021-12-06T07:26:53.399" v="1" actId="478"/>
          <ac:spMkLst>
            <pc:docMk/>
            <pc:sldMk cId="0" sldId="256"/>
            <ac:spMk id="6" creationId="{D7A508E7-56B8-4A0E-B045-E68273843F8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zivatel\Documents\RoStaPo\Mono\Kooperace_CZ_korektur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Uzivatel\Documents\RoStaPo\Mono\Kooperace_CZ_korektur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4542904025726113"/>
          <c:y val="4.0919826139069415E-2"/>
          <c:w val="0.42138891955612984"/>
          <c:h val="0.749338615153871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Grafy!$B$26:$B$33</c:f>
              <c:strCache>
                <c:ptCount val="8"/>
                <c:pt idx="0">
                  <c:v>Jiná neformální spolupráce bez smluvní dohody</c:v>
                </c:pt>
                <c:pt idx="1">
                  <c:v>Dlouhodobé subdodavatelské smlouvy</c:v>
                </c:pt>
                <c:pt idx="2">
                  <c:v>Joint venture</c:v>
                </c:pt>
                <c:pt idx="3">
                  <c:v>Obchodní spolupráce založená na dlouhodobých smlouvách o dodávkách (import/export)</c:v>
                </c:pt>
                <c:pt idx="4">
                  <c:v>Majetkové podíly v existujících společnostech (založení podniku)</c:v>
                </c:pt>
                <c:pt idx="5">
                  <c:v>Ostatní smluvní spolupráce (strategické aliance)</c:v>
                </c:pt>
                <c:pt idx="6">
                  <c:v>Licence/franchisingové smlouvy</c:v>
                </c:pt>
                <c:pt idx="7">
                  <c:v>Jiný typ spolupráce</c:v>
                </c:pt>
              </c:strCache>
            </c:strRef>
          </c:cat>
          <c:val>
            <c:numRef>
              <c:f>Grafy!$C$26:$C$33</c:f>
              <c:numCache>
                <c:formatCode>General</c:formatCode>
                <c:ptCount val="8"/>
                <c:pt idx="0">
                  <c:v>0.58699999999999997</c:v>
                </c:pt>
                <c:pt idx="1">
                  <c:v>0.55100000000000005</c:v>
                </c:pt>
                <c:pt idx="2">
                  <c:v>0.47799999999999998</c:v>
                </c:pt>
                <c:pt idx="3">
                  <c:v>0.47099999999999997</c:v>
                </c:pt>
                <c:pt idx="4">
                  <c:v>0.41399999999999998</c:v>
                </c:pt>
                <c:pt idx="5">
                  <c:v>0.30399999999999999</c:v>
                </c:pt>
                <c:pt idx="6">
                  <c:v>6.5000000000000002E-2</c:v>
                </c:pt>
                <c:pt idx="7">
                  <c:v>5.8000000000000003E-2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82-42AE-BEE0-CCEE9ACCA8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3617664"/>
        <c:axId val="103624704"/>
      </c:barChart>
      <c:catAx>
        <c:axId val="1036176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</c:spPr>
        <c:crossAx val="103624704"/>
        <c:crosses val="autoZero"/>
        <c:auto val="1"/>
        <c:lblAlgn val="ctr"/>
        <c:lblOffset val="100"/>
        <c:noMultiLvlLbl val="0"/>
      </c:catAx>
      <c:valAx>
        <c:axId val="103624704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103617664"/>
        <c:crosses val="max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900">
          <a:latin typeface="Times New Roman" pitchFamily="18" charset="0"/>
          <a:cs typeface="Times New Roman" pitchFamily="18" charset="0"/>
        </a:defRPr>
      </a:pPr>
      <a:endParaRPr lang="cs-CZ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8182385021298"/>
          <c:y val="3.9593106434885922E-2"/>
          <c:w val="0.50181447772303001"/>
          <c:h val="0.6998170326317374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Grafy!$B$40:$B$48</c:f>
              <c:strCache>
                <c:ptCount val="9"/>
                <c:pt idx="0">
                  <c:v>Obstaravatelská činnost / dodavatelská činnost </c:v>
                </c:pt>
                <c:pt idx="1">
                  <c:v> Společná výroba</c:v>
                </c:pt>
                <c:pt idx="2">
                  <c:v> Konzultace/výměna znalostí</c:v>
                </c:pt>
                <c:pt idx="3">
                  <c:v>Marketing / získávání zákazníků</c:v>
                </c:pt>
                <c:pt idx="4">
                  <c:v> Společný prodej</c:v>
                </c:pt>
                <c:pt idx="5">
                  <c:v> Personální činnost/školení a rozvoj</c:v>
                </c:pt>
                <c:pt idx="6">
                  <c:v> Jiná</c:v>
                </c:pt>
                <c:pt idx="7">
                  <c:v> Vývoj produktů/inovace/výzkum a vývoj</c:v>
                </c:pt>
                <c:pt idx="8">
                  <c:v>Společné financování </c:v>
                </c:pt>
              </c:strCache>
            </c:strRef>
          </c:cat>
          <c:val>
            <c:numRef>
              <c:f>Grafy!$C$40:$C$48</c:f>
              <c:numCache>
                <c:formatCode>General</c:formatCode>
                <c:ptCount val="9"/>
                <c:pt idx="0">
                  <c:v>0.66400000000000003</c:v>
                </c:pt>
                <c:pt idx="1">
                  <c:v>0.372</c:v>
                </c:pt>
                <c:pt idx="2">
                  <c:v>0.32800000000000001</c:v>
                </c:pt>
                <c:pt idx="3">
                  <c:v>0.24099999999999999</c:v>
                </c:pt>
                <c:pt idx="4">
                  <c:v>0.153</c:v>
                </c:pt>
                <c:pt idx="5">
                  <c:v>0.13900000000000001</c:v>
                </c:pt>
                <c:pt idx="6">
                  <c:v>0.109</c:v>
                </c:pt>
                <c:pt idx="7">
                  <c:v>0.10199999999999999</c:v>
                </c:pt>
                <c:pt idx="8">
                  <c:v>7.2999999999999995E-2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C5-41FC-9A0F-407B2B9797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3912960"/>
        <c:axId val="103936384"/>
      </c:barChart>
      <c:catAx>
        <c:axId val="10391296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</c:spPr>
        <c:crossAx val="103936384"/>
        <c:crosses val="autoZero"/>
        <c:auto val="1"/>
        <c:lblAlgn val="ctr"/>
        <c:lblOffset val="100"/>
        <c:noMultiLvlLbl val="0"/>
      </c:catAx>
      <c:valAx>
        <c:axId val="103936384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103912960"/>
        <c:crosses val="max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900">
          <a:latin typeface="Times New Roman" pitchFamily="18" charset="0"/>
          <a:cs typeface="Times New Roman" pitchFamily="18" charset="0"/>
        </a:defRPr>
      </a:pPr>
      <a:endParaRPr lang="cs-CZ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25437935019773"/>
          <c:y val="4.4044391197427327E-2"/>
          <c:w val="0.52415606812092186"/>
          <c:h val="0.6645051591489834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Grafy!$B$112:$B$121</c:f>
              <c:strCache>
                <c:ptCount val="10"/>
                <c:pt idx="0">
                  <c:v>Nedostatek domácí poptávky</c:v>
                </c:pt>
                <c:pt idx="1">
                  <c:v>Využití nových tržních příležitostí/odvětvových trendů</c:v>
                </c:pt>
                <c:pt idx="2">
                  <c:v>Navýšení tržního podílu/vstup na nové trhy</c:v>
                </c:pt>
                <c:pt idx="3">
                  <c:v>Vyšší flexibilita</c:v>
                </c:pt>
                <c:pt idx="4">
                  <c:v>Překonání veřejných a právních bariér</c:v>
                </c:pt>
                <c:pt idx="5">
                  <c:v>Prevence ztráty zákazníků</c:v>
                </c:pt>
                <c:pt idx="6">
                  <c:v>(Lepší) přístup k veřejným zakázkám</c:v>
                </c:pt>
                <c:pt idx="7">
                  <c:v>Výhoda v pracovních nákladech</c:v>
                </c:pt>
                <c:pt idx="8">
                  <c:v>Reakce na strategie konkurentů</c:v>
                </c:pt>
                <c:pt idx="9">
                  <c:v>Ochrana současného tržního podílu.</c:v>
                </c:pt>
              </c:strCache>
            </c:strRef>
          </c:cat>
          <c:val>
            <c:numRef>
              <c:f>Grafy!$C$112:$C$121</c:f>
              <c:numCache>
                <c:formatCode>General</c:formatCode>
                <c:ptCount val="10"/>
                <c:pt idx="0">
                  <c:v>0.61499999999999999</c:v>
                </c:pt>
                <c:pt idx="1">
                  <c:v>0.59599999999999997</c:v>
                </c:pt>
                <c:pt idx="2">
                  <c:v>0.43</c:v>
                </c:pt>
                <c:pt idx="3">
                  <c:v>0.34</c:v>
                </c:pt>
                <c:pt idx="4">
                  <c:v>0.17699999999999999</c:v>
                </c:pt>
                <c:pt idx="5">
                  <c:v>0.16</c:v>
                </c:pt>
                <c:pt idx="6">
                  <c:v>0.14099999999999999</c:v>
                </c:pt>
                <c:pt idx="7">
                  <c:v>0.10100000000000001</c:v>
                </c:pt>
                <c:pt idx="8">
                  <c:v>8.3000000000000004E-2</c:v>
                </c:pt>
                <c:pt idx="9">
                  <c:v>6.3E-2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0B-4BB5-A42B-04007646C9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5383040"/>
        <c:axId val="105406464"/>
      </c:barChart>
      <c:dateAx>
        <c:axId val="10538304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</c:spPr>
        <c:crossAx val="105406464"/>
        <c:crosses val="autoZero"/>
        <c:auto val="0"/>
        <c:lblOffset val="100"/>
        <c:baseTimeUnit val="days"/>
      </c:dateAx>
      <c:valAx>
        <c:axId val="105406464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105383040"/>
        <c:crosses val="max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900">
          <a:latin typeface="Times New Roman" pitchFamily="18" charset="0"/>
          <a:cs typeface="Times New Roman" pitchFamily="18" charset="0"/>
        </a:defRPr>
      </a:pPr>
      <a:endParaRPr lang="cs-CZ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2411894902723866"/>
          <c:y val="4.3112493673542446E-2"/>
          <c:w val="0.44292314338320554"/>
          <c:h val="0.8714007085632460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Grafy!$B$129:$B$139</c:f>
              <c:strCache>
                <c:ptCount val="11"/>
                <c:pt idx="0">
                  <c:v>Rostoucí výnosy</c:v>
                </c:pt>
                <c:pt idx="1">
                  <c:v>Rozšíření sortimentu zboží/pozice hlavního dodavatele</c:v>
                </c:pt>
                <c:pt idx="2">
                  <c:v>Vylepšení a doplnění škály produktů a služeb</c:v>
                </c:pt>
                <c:pt idx="3">
                  <c:v>Přístup k know-how (rozšíření obzorů)</c:v>
                </c:pt>
                <c:pt idx="4">
                  <c:v>Získání specifického know-how</c:v>
                </c:pt>
                <c:pt idx="5">
                  <c:v>Vývoj nových produktů/procesů</c:v>
                </c:pt>
                <c:pt idx="6">
                  <c:v>Nákup specifického materiálu</c:v>
                </c:pt>
                <c:pt idx="7">
                  <c:v>Získání expertů a specialistů</c:v>
                </c:pt>
                <c:pt idx="8">
                  <c:v> Redukce nákladů</c:v>
                </c:pt>
                <c:pt idx="9">
                  <c:v>Ochrana dodavatelských zdrojů</c:v>
                </c:pt>
                <c:pt idx="10">
                  <c:v>Získávání zaměstnanců</c:v>
                </c:pt>
              </c:strCache>
            </c:strRef>
          </c:cat>
          <c:val>
            <c:numRef>
              <c:f>Grafy!$C$129:$C$139</c:f>
              <c:numCache>
                <c:formatCode>General</c:formatCode>
                <c:ptCount val="11"/>
                <c:pt idx="0">
                  <c:v>0.62</c:v>
                </c:pt>
                <c:pt idx="1">
                  <c:v>0.39100000000000001</c:v>
                </c:pt>
                <c:pt idx="2">
                  <c:v>0.38600000000000001</c:v>
                </c:pt>
                <c:pt idx="3">
                  <c:v>0.38500000000000001</c:v>
                </c:pt>
                <c:pt idx="4">
                  <c:v>0.247</c:v>
                </c:pt>
                <c:pt idx="5">
                  <c:v>0.21199999999999999</c:v>
                </c:pt>
                <c:pt idx="6">
                  <c:v>0.17699999999999999</c:v>
                </c:pt>
                <c:pt idx="7">
                  <c:v>0.13300000000000001</c:v>
                </c:pt>
                <c:pt idx="8">
                  <c:v>0.114</c:v>
                </c:pt>
                <c:pt idx="9">
                  <c:v>7.6999999999999999E-2</c:v>
                </c:pt>
                <c:pt idx="10">
                  <c:v>5.7000000000000002E-2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8E-4A78-B649-ACD8D11AA6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5911040"/>
        <c:axId val="105913728"/>
      </c:barChart>
      <c:catAx>
        <c:axId val="10591104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</c:spPr>
        <c:crossAx val="105913728"/>
        <c:crosses val="autoZero"/>
        <c:auto val="1"/>
        <c:lblAlgn val="ctr"/>
        <c:lblOffset val="100"/>
        <c:noMultiLvlLbl val="0"/>
      </c:catAx>
      <c:valAx>
        <c:axId val="105913728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105911040"/>
        <c:crosses val="max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900">
          <a:latin typeface="Times New Roman" pitchFamily="18" charset="0"/>
          <a:cs typeface="Times New Roman" pitchFamily="18" charset="0"/>
        </a:defRPr>
      </a:pPr>
      <a:endParaRPr lang="cs-CZ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List1!$T$2</c:f>
              <c:strCache>
                <c:ptCount val="1"/>
                <c:pt idx="0">
                  <c:v>2011*</c:v>
                </c:pt>
              </c:strCache>
            </c:strRef>
          </c:tx>
          <c:invertIfNegative val="0"/>
          <c:cat>
            <c:strRef>
              <c:f>List1!$A$3:$A$16</c:f>
              <c:strCache>
                <c:ptCount val="14"/>
                <c:pt idx="0">
                  <c:v>      Belgium</c:v>
                </c:pt>
                <c:pt idx="1">
                  <c:v>      Denmark</c:v>
                </c:pt>
                <c:pt idx="2">
                  <c:v>      France</c:v>
                </c:pt>
                <c:pt idx="3">
                  <c:v>      Germany</c:v>
                </c:pt>
                <c:pt idx="4">
                  <c:v>      United Kingdom</c:v>
                </c:pt>
                <c:pt idx="5">
                  <c:v>      Italy</c:v>
                </c:pt>
                <c:pt idx="6">
                  <c:v>      Netherlands</c:v>
                </c:pt>
                <c:pt idx="7">
                  <c:v>      Austria</c:v>
                </c:pt>
                <c:pt idx="8">
                  <c:v>      Sweden</c:v>
                </c:pt>
                <c:pt idx="9">
                  <c:v>      Switzerland</c:v>
                </c:pt>
                <c:pt idx="10">
                  <c:v>   Canada</c:v>
                </c:pt>
                <c:pt idx="11">
                  <c:v>   United States </c:v>
                </c:pt>
                <c:pt idx="12">
                  <c:v>   Japan </c:v>
                </c:pt>
                <c:pt idx="13">
                  <c:v>   Other</c:v>
                </c:pt>
              </c:strCache>
            </c:strRef>
          </c:cat>
          <c:val>
            <c:numRef>
              <c:f>List1!$T$3:$T$16</c:f>
              <c:numCache>
                <c:formatCode>#\ ##0</c:formatCode>
                <c:ptCount val="14"/>
                <c:pt idx="0">
                  <c:v>361.77674692914667</c:v>
                </c:pt>
                <c:pt idx="1">
                  <c:v>-12.741912063776134</c:v>
                </c:pt>
                <c:pt idx="2">
                  <c:v>-154.30194419588386</c:v>
                </c:pt>
                <c:pt idx="3">
                  <c:v>1318.5790445782154</c:v>
                </c:pt>
                <c:pt idx="4">
                  <c:v>638.74989953632155</c:v>
                </c:pt>
                <c:pt idx="5">
                  <c:v>2.8197156918571546</c:v>
                </c:pt>
                <c:pt idx="6">
                  <c:v>-1454.813876596437</c:v>
                </c:pt>
                <c:pt idx="7">
                  <c:v>601.18392784511514</c:v>
                </c:pt>
                <c:pt idx="8">
                  <c:v>-36.753921744082</c:v>
                </c:pt>
                <c:pt idx="9">
                  <c:v>311.6383510941186</c:v>
                </c:pt>
                <c:pt idx="10">
                  <c:v>8.4654140567802827</c:v>
                </c:pt>
                <c:pt idx="11">
                  <c:v>248.65189294720577</c:v>
                </c:pt>
                <c:pt idx="12">
                  <c:v>-93.043370210689019</c:v>
                </c:pt>
                <c:pt idx="13">
                  <c:v>-72.137645001220534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2A-4304-9853-615AF832864B}"/>
            </c:ext>
          </c:extLst>
        </c:ser>
        <c:ser>
          <c:idx val="1"/>
          <c:order val="1"/>
          <c:tx>
            <c:strRef>
              <c:f>List1!$U$2</c:f>
              <c:strCache>
                <c:ptCount val="1"/>
                <c:pt idx="0">
                  <c:v>2012*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List1!$A$3:$A$16</c:f>
              <c:strCache>
                <c:ptCount val="14"/>
                <c:pt idx="0">
                  <c:v>      Belgium</c:v>
                </c:pt>
                <c:pt idx="1">
                  <c:v>      Denmark</c:v>
                </c:pt>
                <c:pt idx="2">
                  <c:v>      France</c:v>
                </c:pt>
                <c:pt idx="3">
                  <c:v>      Germany</c:v>
                </c:pt>
                <c:pt idx="4">
                  <c:v>      United Kingdom</c:v>
                </c:pt>
                <c:pt idx="5">
                  <c:v>      Italy</c:v>
                </c:pt>
                <c:pt idx="6">
                  <c:v>      Netherlands</c:v>
                </c:pt>
                <c:pt idx="7">
                  <c:v>      Austria</c:v>
                </c:pt>
                <c:pt idx="8">
                  <c:v>      Sweden</c:v>
                </c:pt>
                <c:pt idx="9">
                  <c:v>      Switzerland</c:v>
                </c:pt>
                <c:pt idx="10">
                  <c:v>   Canada</c:v>
                </c:pt>
                <c:pt idx="11">
                  <c:v>   United States </c:v>
                </c:pt>
                <c:pt idx="12">
                  <c:v>   Japan </c:v>
                </c:pt>
                <c:pt idx="13">
                  <c:v>   Other</c:v>
                </c:pt>
              </c:strCache>
            </c:strRef>
          </c:cat>
          <c:val>
            <c:numRef>
              <c:f>List1!$U$3:$U$16</c:f>
              <c:numCache>
                <c:formatCode>#\ ##0</c:formatCode>
                <c:ptCount val="14"/>
                <c:pt idx="0">
                  <c:v>632.61895776848201</c:v>
                </c:pt>
                <c:pt idx="1">
                  <c:v>80.684904956148259</c:v>
                </c:pt>
                <c:pt idx="2">
                  <c:v>302.79284802798725</c:v>
                </c:pt>
                <c:pt idx="3">
                  <c:v>1275.706705008243</c:v>
                </c:pt>
                <c:pt idx="4">
                  <c:v>153.11185045766689</c:v>
                </c:pt>
                <c:pt idx="5">
                  <c:v>95.67949405587251</c:v>
                </c:pt>
                <c:pt idx="6">
                  <c:v>3556.2020880728919</c:v>
                </c:pt>
                <c:pt idx="7">
                  <c:v>1073.43044049779</c:v>
                </c:pt>
                <c:pt idx="8">
                  <c:v>79.046159922874963</c:v>
                </c:pt>
                <c:pt idx="9">
                  <c:v>260.34274838081757</c:v>
                </c:pt>
                <c:pt idx="10">
                  <c:v>-9.0734846272273124</c:v>
                </c:pt>
                <c:pt idx="11">
                  <c:v>410.15891817446021</c:v>
                </c:pt>
                <c:pt idx="12">
                  <c:v>-133.12740291014811</c:v>
                </c:pt>
                <c:pt idx="13">
                  <c:v>470.22534968844178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2A-4304-9853-615AF83286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604608"/>
        <c:axId val="105606144"/>
      </c:barChart>
      <c:catAx>
        <c:axId val="105604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5606144"/>
        <c:crosses val="autoZero"/>
        <c:auto val="1"/>
        <c:lblAlgn val="ctr"/>
        <c:lblOffset val="100"/>
        <c:noMultiLvlLbl val="0"/>
      </c:catAx>
      <c:valAx>
        <c:axId val="105606144"/>
        <c:scaling>
          <c:orientation val="minMax"/>
        </c:scaling>
        <c:delete val="0"/>
        <c:axPos val="l"/>
        <c:majorGridlines/>
        <c:numFmt formatCode="#\ ##0" sourceLinked="1"/>
        <c:majorTickMark val="out"/>
        <c:minorTickMark val="none"/>
        <c:tickLblPos val="nextTo"/>
        <c:crossAx val="1056046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73056918444272"/>
          <c:y val="3.3535581451150341E-2"/>
          <c:w val="0.65436679790026242"/>
          <c:h val="0.75907881306503355"/>
        </c:manualLayout>
      </c:layout>
      <c:lineChart>
        <c:grouping val="standard"/>
        <c:varyColors val="0"/>
        <c:ser>
          <c:idx val="0"/>
          <c:order val="0"/>
          <c:cat>
            <c:strRef>
              <c:f>List1!$A$19:$T$19</c:f>
              <c:strCache>
                <c:ptCount val="20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 *</c:v>
                </c:pt>
                <c:pt idx="6">
                  <c:v>1999 *</c:v>
                </c:pt>
                <c:pt idx="7">
                  <c:v>2000 *</c:v>
                </c:pt>
                <c:pt idx="8">
                  <c:v>2001*</c:v>
                </c:pt>
                <c:pt idx="9">
                  <c:v>2002*</c:v>
                </c:pt>
                <c:pt idx="10">
                  <c:v>2003*</c:v>
                </c:pt>
                <c:pt idx="11">
                  <c:v>2004*</c:v>
                </c:pt>
                <c:pt idx="12">
                  <c:v>2005*</c:v>
                </c:pt>
                <c:pt idx="13">
                  <c:v>2006*</c:v>
                </c:pt>
                <c:pt idx="14">
                  <c:v>2007*</c:v>
                </c:pt>
                <c:pt idx="15">
                  <c:v>2008*</c:v>
                </c:pt>
                <c:pt idx="16">
                  <c:v>2009*</c:v>
                </c:pt>
                <c:pt idx="17">
                  <c:v>2010*</c:v>
                </c:pt>
                <c:pt idx="18">
                  <c:v>2011*</c:v>
                </c:pt>
                <c:pt idx="19">
                  <c:v>2012*</c:v>
                </c:pt>
              </c:strCache>
            </c:strRef>
          </c:cat>
          <c:val>
            <c:numRef>
              <c:f>List1!$A$20:$T$20</c:f>
              <c:numCache>
                <c:formatCode>#\ #,#00</c:formatCode>
                <c:ptCount val="20"/>
                <c:pt idx="0">
                  <c:v>3053.7</c:v>
                </c:pt>
                <c:pt idx="1">
                  <c:v>3732.3</c:v>
                </c:pt>
                <c:pt idx="2" formatCode="0">
                  <c:v>1981.9</c:v>
                </c:pt>
                <c:pt idx="3" formatCode="0">
                  <c:v>1140.3</c:v>
                </c:pt>
                <c:pt idx="4" formatCode="0">
                  <c:v>1152.2</c:v>
                </c:pt>
                <c:pt idx="5" formatCode="0">
                  <c:v>3317.3</c:v>
                </c:pt>
                <c:pt idx="6" formatCode="0">
                  <c:v>5932.7</c:v>
                </c:pt>
                <c:pt idx="7" formatCode="0">
                  <c:v>5403.5705026677897</c:v>
                </c:pt>
                <c:pt idx="8" formatCode="#\ ##0">
                  <c:v>6295.9627967021688</c:v>
                </c:pt>
                <c:pt idx="9" formatCode="#\ ##0">
                  <c:v>9012.3814195767882</c:v>
                </c:pt>
                <c:pt idx="10" formatCode="#\ ##0">
                  <c:v>1862.7072698153497</c:v>
                </c:pt>
                <c:pt idx="11" formatCode="#\ ##0">
                  <c:v>4007.146439317954</c:v>
                </c:pt>
                <c:pt idx="12" formatCode="#\ ##0">
                  <c:v>9373.5393063389729</c:v>
                </c:pt>
                <c:pt idx="13" formatCode="#\ ##0">
                  <c:v>4354.9132731185828</c:v>
                </c:pt>
                <c:pt idx="14" formatCode="#\ ##0">
                  <c:v>7634.3111375261151</c:v>
                </c:pt>
                <c:pt idx="15" formatCode="#\ ##0">
                  <c:v>4415.4272552321381</c:v>
                </c:pt>
                <c:pt idx="16" formatCode="#\ ##0">
                  <c:v>2109.8079410096425</c:v>
                </c:pt>
                <c:pt idx="17" formatCode="#\ ##0">
                  <c:v>4637.1954408857264</c:v>
                </c:pt>
                <c:pt idx="18" formatCode="#\ ##0">
                  <c:v>1668.0723228666723</c:v>
                </c:pt>
                <c:pt idx="19" formatCode="#\ ##0">
                  <c:v>8247.7995774743013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51-41C6-B33A-BD86E657FF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634432"/>
        <c:axId val="105640320"/>
      </c:lineChart>
      <c:catAx>
        <c:axId val="105634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5640320"/>
        <c:crosses val="autoZero"/>
        <c:auto val="1"/>
        <c:lblAlgn val="ctr"/>
        <c:lblOffset val="100"/>
        <c:noMultiLvlLbl val="0"/>
      </c:catAx>
      <c:valAx>
        <c:axId val="105640320"/>
        <c:scaling>
          <c:orientation val="minMax"/>
        </c:scaling>
        <c:delete val="0"/>
        <c:axPos val="l"/>
        <c:majorGridlines/>
        <c:numFmt formatCode="#\ #,#00" sourceLinked="1"/>
        <c:majorTickMark val="out"/>
        <c:minorTickMark val="none"/>
        <c:tickLblPos val="nextTo"/>
        <c:crossAx val="1056344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0.36237</cdr:x>
      <cdr:y>0.06122</cdr:y>
    </cdr:from>
    <cdr:to>
      <cdr:x>0.7601</cdr:x>
      <cdr:y>0.97959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2952328" y="216024"/>
          <a:ext cx="3240360" cy="3240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0.41984</cdr:x>
      <cdr:y>0.99891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0" y="0"/>
          <a:ext cx="2592288" cy="316835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>
            <a:lnSpc>
              <a:spcPct val="150000"/>
            </a:lnSpc>
          </a:pPr>
          <a:r>
            <a:rPr lang="en-US" sz="1200" b="1" dirty="0"/>
            <a:t>Lack of domestic demand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en-US" sz="1200" b="1" dirty="0"/>
            <a:t>Exploitation of new market opportunities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en-US" sz="1200" b="1" dirty="0"/>
            <a:t>Increase in market share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en-US" sz="1200" b="1" dirty="0"/>
            <a:t>Overcoming of public and legal barriers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en-US" sz="1200" b="1" dirty="0"/>
            <a:t>Prevention of customers loss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en-US" sz="1200" b="1" dirty="0"/>
            <a:t>Better </a:t>
          </a:r>
          <a:r>
            <a:rPr lang="cs-CZ" sz="1200" b="1" dirty="0" err="1"/>
            <a:t>access</a:t>
          </a:r>
          <a:r>
            <a:rPr lang="en-US" sz="1200" b="1" dirty="0"/>
            <a:t> to public contracts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en-US" sz="1200" b="1" dirty="0"/>
            <a:t>Advantage in labor costs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en-US" sz="1200" b="1" dirty="0"/>
            <a:t>Response to competitors strategy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en-US" sz="1200" b="1" dirty="0"/>
            <a:t>Protection of present market share</a:t>
          </a:r>
        </a:p>
        <a:p xmlns:a="http://schemas.openxmlformats.org/drawingml/2006/main">
          <a:pPr>
            <a:lnSpc>
              <a:spcPct val="150000"/>
            </a:lnSpc>
          </a:pPr>
          <a:endParaRPr lang="cs-CZ" sz="1200" dirty="0"/>
        </a:p>
        <a:p xmlns:a="http://schemas.openxmlformats.org/drawingml/2006/main">
          <a:pPr>
            <a:lnSpc>
              <a:spcPct val="150000"/>
            </a:lnSpc>
          </a:pPr>
          <a:endParaRPr lang="cs-CZ" sz="12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0.02222</cdr:y>
    </cdr:from>
    <cdr:to>
      <cdr:x>0.51456</cdr:x>
      <cdr:y>1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0" y="72008"/>
          <a:ext cx="3816424" cy="316835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>
            <a:lnSpc>
              <a:spcPct val="150000"/>
            </a:lnSpc>
          </a:pPr>
          <a:r>
            <a:rPr lang="en-GB" sz="1100" b="1" dirty="0"/>
            <a:t>Increase in revenues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en-GB" sz="1100" b="1" dirty="0"/>
            <a:t>Enlargement of the assortment/main supplier position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en-GB" sz="1100" b="1" dirty="0"/>
            <a:t>Enhancement of the product and services offered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en-GB" sz="1100" b="1" dirty="0"/>
            <a:t>Access to know-how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en-GB" sz="1100" b="1" dirty="0"/>
            <a:t>Acquiring a specific know-how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en-GB" sz="1100" b="1" dirty="0"/>
            <a:t>Development of ne</a:t>
          </a:r>
          <a:r>
            <a:rPr lang="cs-CZ" b="1" dirty="0"/>
            <a:t>w</a:t>
          </a:r>
          <a:r>
            <a:rPr lang="en-GB" sz="1100" b="1" dirty="0"/>
            <a:t> products</a:t>
          </a:r>
          <a:r>
            <a:rPr lang="en-GB" b="1" dirty="0"/>
            <a:t>/</a:t>
          </a:r>
          <a:r>
            <a:rPr lang="en-GB" sz="1100" b="1" dirty="0"/>
            <a:t>processes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en-GB" sz="1100" b="1" dirty="0"/>
            <a:t>Specific material purchase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en-GB" b="1" dirty="0"/>
            <a:t>Acquiring experts and specialists</a:t>
          </a:r>
          <a:endParaRPr lang="en-GB" sz="1100" b="1" dirty="0"/>
        </a:p>
        <a:p xmlns:a="http://schemas.openxmlformats.org/drawingml/2006/main">
          <a:pPr algn="r">
            <a:lnSpc>
              <a:spcPct val="150000"/>
            </a:lnSpc>
          </a:pPr>
          <a:r>
            <a:rPr lang="en-GB" sz="1100" b="1" dirty="0"/>
            <a:t>Costs reduction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en-GB" b="1" dirty="0"/>
            <a:t>Protection of supplier sources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en-GB" sz="1100" b="1" dirty="0"/>
            <a:t>Acquiring employees</a:t>
          </a:r>
        </a:p>
        <a:p xmlns:a="http://schemas.openxmlformats.org/drawingml/2006/main">
          <a:pPr>
            <a:lnSpc>
              <a:spcPct val="150000"/>
            </a:lnSpc>
          </a:pPr>
          <a:endParaRPr lang="cs-CZ" sz="1100" dirty="0"/>
        </a:p>
        <a:p xmlns:a="http://schemas.openxmlformats.org/drawingml/2006/main">
          <a:pPr>
            <a:lnSpc>
              <a:spcPct val="150000"/>
            </a:lnSpc>
          </a:pPr>
          <a:endParaRPr lang="cs-CZ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87082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51" tIns="45375" rIns="90751" bIns="45375" numCol="1" anchor="t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4087" y="1"/>
            <a:ext cx="2887082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51" tIns="45375" rIns="90751" bIns="45375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630"/>
            <a:ext cx="2887082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51" tIns="45375" rIns="90751" bIns="4537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4087" y="9428630"/>
            <a:ext cx="2887082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51" tIns="45375" rIns="90751" bIns="4537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fld id="{B3DEDD98-67F2-490E-88E8-BB30BE7D6D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207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87082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51" tIns="45375" rIns="90751" bIns="45375" numCol="1" anchor="t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4087" y="1"/>
            <a:ext cx="2887082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51" tIns="45375" rIns="90751" bIns="45375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4077" y="4713517"/>
            <a:ext cx="5334586" cy="446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51" tIns="45375" rIns="90751" bIns="453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630"/>
            <a:ext cx="2887082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51" tIns="45375" rIns="90751" bIns="4537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4087" y="9428630"/>
            <a:ext cx="2887082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51" tIns="45375" rIns="90751" bIns="4537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fld id="{E5F9C7DE-5960-4D0A-9B1A-8F2F10C7F5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21495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irport_lounge" TargetMode="External"/><Relationship Id="rId7" Type="http://schemas.openxmlformats.org/officeDocument/2006/relationships/hyperlink" Target="https://en.wikipedia.org/wiki/Amsterdam_Airport_Schiphol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Fortress_hub" TargetMode="External"/><Relationship Id="rId5" Type="http://schemas.openxmlformats.org/officeDocument/2006/relationships/hyperlink" Target="https://en.wikipedia.org/wiki/Detroit_Metropolitan_Wayne_County_Airport" TargetMode="External"/><Relationship Id="rId4" Type="http://schemas.openxmlformats.org/officeDocument/2006/relationships/hyperlink" Target="https://en.wikipedia.org/wiki/Round-the-world_ticket" TargetMode="External"/></Relationships>
</file>

<file path=ppt/notesSlides/_rels/notes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Toyota" TargetMode="External"/><Relationship Id="rId3" Type="http://schemas.openxmlformats.org/officeDocument/2006/relationships/hyperlink" Target="https://en.wikipedia.org/wiki/United_States" TargetMode="External"/><Relationship Id="rId7" Type="http://schemas.openxmlformats.org/officeDocument/2006/relationships/hyperlink" Target="https://en.wikipedia.org/wiki/General_Motors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Fremont,_California" TargetMode="External"/><Relationship Id="rId11" Type="http://schemas.openxmlformats.org/officeDocument/2006/relationships/hyperlink" Target="https://en.wikipedia.org/wiki/NUMMI#cite_note-sjbj-1" TargetMode="External"/><Relationship Id="rId5" Type="http://schemas.openxmlformats.org/officeDocument/2006/relationships/hyperlink" Target="https://en.wikipedia.org/wiki/Manufacturing" TargetMode="External"/><Relationship Id="rId10" Type="http://schemas.openxmlformats.org/officeDocument/2006/relationships/hyperlink" Target="https://en.wikipedia.org/wiki/Tesla_Factory" TargetMode="External"/><Relationship Id="rId4" Type="http://schemas.openxmlformats.org/officeDocument/2006/relationships/hyperlink" Target="https://en.wikipedia.org/wiki/Automobile" TargetMode="External"/><Relationship Id="rId9" Type="http://schemas.openxmlformats.org/officeDocument/2006/relationships/hyperlink" Target="https://en.wikipedia.org/wiki/Tesla,_Inc.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CA0AD8-B936-48B2-8DA0-F4D47FAC322A}" type="slidenum">
              <a:rPr lang="cs-CZ" altLang="cs-CZ" smtClean="0"/>
              <a:pPr eaLnBrk="1" hangingPunct="1">
                <a:spcBef>
                  <a:spcPct val="0"/>
                </a:spcBef>
              </a:pPr>
              <a:t>1</a:t>
            </a:fld>
            <a:endParaRPr lang="cs-CZ" altLang="cs-CZ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err="1"/>
              <a:t>Active</a:t>
            </a:r>
            <a:r>
              <a:rPr lang="cs-CZ"/>
              <a:t> in 20 </a:t>
            </a:r>
            <a:r>
              <a:rPr lang="cs-CZ" err="1"/>
              <a:t>countries</a:t>
            </a:r>
            <a:r>
              <a:rPr lang="cs-CZ"/>
              <a:t>, jumping on </a:t>
            </a:r>
            <a:r>
              <a:rPr lang="cs-CZ" err="1"/>
              <a:t>small</a:t>
            </a:r>
            <a:r>
              <a:rPr lang="cs-CZ"/>
              <a:t> </a:t>
            </a:r>
            <a:r>
              <a:rPr lang="cs-CZ" err="1"/>
              <a:t>trampoline</a:t>
            </a:r>
            <a:r>
              <a:rPr lang="cs-CZ"/>
              <a:t>, </a:t>
            </a:r>
            <a:r>
              <a:rPr lang="cs-CZ" err="1"/>
              <a:t>founded</a:t>
            </a:r>
            <a:r>
              <a:rPr lang="cs-CZ" baseline="0"/>
              <a:t> in 2000. (14 </a:t>
            </a:r>
            <a:r>
              <a:rPr lang="cs-CZ" baseline="0" err="1"/>
              <a:t>european</a:t>
            </a:r>
            <a:r>
              <a:rPr lang="cs-CZ" baseline="0"/>
              <a:t> </a:t>
            </a:r>
            <a:r>
              <a:rPr lang="cs-CZ" baseline="0" err="1"/>
              <a:t>countries</a:t>
            </a:r>
            <a:r>
              <a:rPr lang="cs-CZ" baseline="0"/>
              <a:t>, </a:t>
            </a:r>
            <a:r>
              <a:rPr lang="cs-CZ" baseline="0" err="1"/>
              <a:t>also</a:t>
            </a:r>
            <a:r>
              <a:rPr lang="cs-CZ" baseline="0"/>
              <a:t> </a:t>
            </a:r>
            <a:r>
              <a:rPr lang="cs-CZ" baseline="0" err="1"/>
              <a:t>canada</a:t>
            </a:r>
            <a:r>
              <a:rPr lang="cs-CZ" baseline="0"/>
              <a:t>, </a:t>
            </a:r>
            <a:r>
              <a:rPr lang="cs-CZ" baseline="0" err="1"/>
              <a:t>emirates</a:t>
            </a:r>
            <a:r>
              <a:rPr lang="cs-CZ" baseline="0"/>
              <a:t>…)</a:t>
            </a:r>
          </a:p>
          <a:p>
            <a:r>
              <a:rPr lang="cs-CZ" baseline="0"/>
              <a:t>CAF . Support </a:t>
            </a:r>
            <a:r>
              <a:rPr lang="cs-CZ" baseline="0" err="1"/>
              <a:t>of</a:t>
            </a:r>
            <a:r>
              <a:rPr lang="cs-CZ" baseline="0"/>
              <a:t> </a:t>
            </a:r>
            <a:r>
              <a:rPr lang="cs-CZ" baseline="0" err="1"/>
              <a:t>existing</a:t>
            </a:r>
            <a:r>
              <a:rPr lang="cs-CZ" baseline="0"/>
              <a:t> </a:t>
            </a:r>
            <a:r>
              <a:rPr lang="cs-CZ" baseline="0" err="1"/>
              <a:t>franchising</a:t>
            </a:r>
            <a:r>
              <a:rPr lang="cs-CZ" baseline="0"/>
              <a:t> </a:t>
            </a:r>
            <a:r>
              <a:rPr lang="cs-CZ" baseline="0" err="1"/>
              <a:t>concepots</a:t>
            </a:r>
            <a:r>
              <a:rPr lang="cs-CZ" baseline="0"/>
              <a:t>, </a:t>
            </a:r>
            <a:r>
              <a:rPr lang="cs-CZ" baseline="0" err="1"/>
              <a:t>create</a:t>
            </a:r>
            <a:r>
              <a:rPr lang="cs-CZ" baseline="0"/>
              <a:t> </a:t>
            </a:r>
            <a:r>
              <a:rPr lang="cs-CZ" baseline="0" err="1"/>
              <a:t>conditions</a:t>
            </a:r>
            <a:r>
              <a:rPr lang="cs-CZ" baseline="0"/>
              <a:t> </a:t>
            </a:r>
            <a:r>
              <a:rPr lang="cs-CZ" baseline="0" err="1"/>
              <a:t>fore</a:t>
            </a:r>
            <a:r>
              <a:rPr lang="cs-CZ" baseline="0"/>
              <a:t> </a:t>
            </a:r>
            <a:r>
              <a:rPr lang="cs-CZ" baseline="0" err="1"/>
              <a:t>the</a:t>
            </a:r>
            <a:r>
              <a:rPr lang="cs-CZ" baseline="0"/>
              <a:t> </a:t>
            </a:r>
            <a:r>
              <a:rPr lang="cs-CZ" baseline="0" err="1"/>
              <a:t>next</a:t>
            </a:r>
            <a:r>
              <a:rPr lang="cs-CZ" baseline="0"/>
              <a:t> </a:t>
            </a:r>
            <a:r>
              <a:rPr lang="cs-CZ" baseline="0" err="1"/>
              <a:t>developmetn</a:t>
            </a:r>
            <a:r>
              <a:rPr lang="cs-CZ" baseline="0"/>
              <a:t>, </a:t>
            </a:r>
            <a:r>
              <a:rPr lang="cs-CZ" baseline="0" err="1"/>
              <a:t>established</a:t>
            </a:r>
            <a:r>
              <a:rPr lang="cs-CZ" baseline="0"/>
              <a:t> in 1993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F9C7DE-5960-4D0A-9B1A-8F2F10C7F560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6028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60FA13-D3C0-43C6-9F5F-15EA8F3E87BA}" type="slidenum">
              <a:rPr lang="cs-CZ" altLang="cs-CZ" smtClean="0"/>
              <a:pPr eaLnBrk="1" hangingPunct="1">
                <a:spcBef>
                  <a:spcPct val="0"/>
                </a:spcBef>
              </a:pPr>
              <a:t>13</a:t>
            </a:fld>
            <a:endParaRPr lang="cs-CZ" altLang="cs-CZ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dirty="0">
                <a:latin typeface="Arial" pitchFamily="34" charset="0"/>
              </a:rPr>
              <a:t>Barum a Continental</a:t>
            </a:r>
          </a:p>
          <a:p>
            <a:pPr eaLnBrk="1" hangingPunct="1"/>
            <a:r>
              <a:rPr lang="cs-CZ" altLang="cs-CZ" dirty="0" err="1">
                <a:latin typeface="Arial" pitchFamily="34" charset="0"/>
              </a:rPr>
              <a:t>From</a:t>
            </a:r>
            <a:r>
              <a:rPr lang="cs-CZ" altLang="cs-CZ" dirty="0">
                <a:latin typeface="Arial" pitchFamily="34" charset="0"/>
              </a:rPr>
              <a:t> 40 to 60 % </a:t>
            </a:r>
            <a:r>
              <a:rPr lang="cs-CZ" altLang="cs-CZ" dirty="0" err="1">
                <a:latin typeface="Arial" pitchFamily="34" charset="0"/>
              </a:rPr>
              <a:t>of</a:t>
            </a:r>
            <a:r>
              <a:rPr lang="cs-CZ" altLang="cs-CZ" dirty="0">
                <a:latin typeface="Arial" pitchFamily="34" charset="0"/>
              </a:rPr>
              <a:t> JV </a:t>
            </a:r>
            <a:r>
              <a:rPr lang="cs-CZ" altLang="cs-CZ" dirty="0" err="1">
                <a:latin typeface="Arial" pitchFamily="34" charset="0"/>
              </a:rPr>
              <a:t>underperformed</a:t>
            </a:r>
            <a:r>
              <a:rPr lang="cs-CZ" altLang="cs-CZ" dirty="0">
                <a:latin typeface="Arial" pitchFamily="34" charset="0"/>
              </a:rPr>
              <a:t> </a:t>
            </a:r>
            <a:r>
              <a:rPr lang="cs-CZ" altLang="cs-CZ" dirty="0" err="1">
                <a:latin typeface="Arial" pitchFamily="34" charset="0"/>
              </a:rPr>
              <a:t>their</a:t>
            </a:r>
            <a:r>
              <a:rPr lang="cs-CZ" altLang="cs-CZ" dirty="0">
                <a:latin typeface="Arial" pitchFamily="34" charset="0"/>
              </a:rPr>
              <a:t> </a:t>
            </a:r>
            <a:r>
              <a:rPr lang="cs-CZ" altLang="cs-CZ" dirty="0" err="1">
                <a:latin typeface="Arial" pitchFamily="34" charset="0"/>
              </a:rPr>
              <a:t>potential</a:t>
            </a:r>
            <a:endParaRPr lang="cs-CZ" altLang="cs-CZ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E6C133E-4C54-4176-8A0A-2BAB6B48887A}" type="slidenum">
              <a:rPr lang="cs-CZ" altLang="cs-CZ" smtClean="0"/>
              <a:pPr eaLnBrk="1" hangingPunct="1">
                <a:spcBef>
                  <a:spcPct val="0"/>
                </a:spcBef>
              </a:pPr>
              <a:t>14</a:t>
            </a:fld>
            <a:endParaRPr lang="cs-CZ" altLang="cs-CZ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err="1">
                <a:latin typeface="Arial" pitchFamily="34" charset="0"/>
              </a:rPr>
              <a:t>Company</a:t>
            </a:r>
            <a:r>
              <a:rPr lang="cs-CZ" altLang="cs-CZ">
                <a:latin typeface="Arial" pitchFamily="34" charset="0"/>
              </a:rPr>
              <a:t> </a:t>
            </a:r>
            <a:r>
              <a:rPr lang="cs-CZ" altLang="cs-CZ" err="1">
                <a:latin typeface="Arial" pitchFamily="34" charset="0"/>
              </a:rPr>
              <a:t>with</a:t>
            </a:r>
            <a:r>
              <a:rPr lang="cs-CZ" altLang="cs-CZ">
                <a:latin typeface="Arial" pitchFamily="34" charset="0"/>
              </a:rPr>
              <a:t> long </a:t>
            </a:r>
            <a:r>
              <a:rPr lang="cs-CZ" altLang="cs-CZ" err="1">
                <a:latin typeface="Arial" pitchFamily="34" charset="0"/>
              </a:rPr>
              <a:t>history</a:t>
            </a:r>
            <a:r>
              <a:rPr lang="cs-CZ" altLang="cs-CZ">
                <a:latin typeface="Arial" pitchFamily="34" charset="0"/>
              </a:rPr>
              <a:t>, </a:t>
            </a:r>
            <a:r>
              <a:rPr lang="cs-CZ" altLang="cs-CZ" err="1">
                <a:latin typeface="Arial" pitchFamily="34" charset="0"/>
              </a:rPr>
              <a:t>traditional</a:t>
            </a:r>
            <a:r>
              <a:rPr lang="cs-CZ" altLang="cs-CZ" baseline="0">
                <a:latin typeface="Arial" pitchFamily="34" charset="0"/>
              </a:rPr>
              <a:t> </a:t>
            </a:r>
            <a:r>
              <a:rPr lang="cs-CZ" altLang="cs-CZ" baseline="0" err="1">
                <a:latin typeface="Arial" pitchFamily="34" charset="0"/>
              </a:rPr>
              <a:t>company</a:t>
            </a:r>
            <a:r>
              <a:rPr lang="cs-CZ" altLang="cs-CZ" baseline="0">
                <a:latin typeface="Arial" pitchFamily="34" charset="0"/>
              </a:rPr>
              <a:t>, </a:t>
            </a:r>
            <a:r>
              <a:rPr lang="cs-CZ" altLang="cs-CZ" baseline="0" err="1">
                <a:latin typeface="Arial" pitchFamily="34" charset="0"/>
              </a:rPr>
              <a:t>tires</a:t>
            </a:r>
            <a:r>
              <a:rPr lang="cs-CZ" altLang="cs-CZ" baseline="0">
                <a:latin typeface="Arial" pitchFamily="34" charset="0"/>
              </a:rPr>
              <a:t> </a:t>
            </a:r>
            <a:r>
              <a:rPr lang="cs-CZ" altLang="cs-CZ" baseline="0" err="1">
                <a:latin typeface="Arial" pitchFamily="34" charset="0"/>
              </a:rPr>
              <a:t>produced</a:t>
            </a:r>
            <a:r>
              <a:rPr lang="cs-CZ" altLang="cs-CZ" baseline="0">
                <a:latin typeface="Arial" pitchFamily="34" charset="0"/>
              </a:rPr>
              <a:t> </a:t>
            </a:r>
            <a:r>
              <a:rPr lang="cs-CZ" altLang="cs-CZ" baseline="0" err="1">
                <a:latin typeface="Arial" pitchFamily="34" charset="0"/>
              </a:rPr>
              <a:t>since</a:t>
            </a:r>
            <a:r>
              <a:rPr lang="cs-CZ" altLang="cs-CZ" baseline="0">
                <a:latin typeface="Arial" pitchFamily="34" charset="0"/>
              </a:rPr>
              <a:t> </a:t>
            </a:r>
            <a:r>
              <a:rPr lang="cs-CZ" altLang="cs-CZ" baseline="0" err="1">
                <a:latin typeface="Arial" pitchFamily="34" charset="0"/>
              </a:rPr>
              <a:t>the</a:t>
            </a:r>
            <a:r>
              <a:rPr lang="cs-CZ" altLang="cs-CZ" baseline="0">
                <a:latin typeface="Arial" pitchFamily="34" charset="0"/>
              </a:rPr>
              <a:t> 30 in </a:t>
            </a:r>
            <a:r>
              <a:rPr lang="cs-CZ" altLang="cs-CZ" baseline="0" err="1">
                <a:latin typeface="Arial" pitchFamily="34" charset="0"/>
              </a:rPr>
              <a:t>the</a:t>
            </a:r>
            <a:r>
              <a:rPr lang="cs-CZ" altLang="cs-CZ" baseline="0">
                <a:latin typeface="Arial" pitchFamily="34" charset="0"/>
              </a:rPr>
              <a:t> 20th </a:t>
            </a:r>
            <a:r>
              <a:rPr lang="cs-CZ" altLang="cs-CZ" baseline="0" err="1">
                <a:latin typeface="Arial" pitchFamily="34" charset="0"/>
              </a:rPr>
              <a:t>centruy</a:t>
            </a:r>
            <a:r>
              <a:rPr lang="cs-CZ" altLang="cs-CZ" baseline="0">
                <a:latin typeface="Arial" pitchFamily="34" charset="0"/>
              </a:rPr>
              <a:t> in </a:t>
            </a:r>
            <a:r>
              <a:rPr lang="cs-CZ" altLang="cs-CZ" baseline="0" err="1">
                <a:latin typeface="Arial" pitchFamily="34" charset="0"/>
              </a:rPr>
              <a:t>Baťas</a:t>
            </a:r>
            <a:r>
              <a:rPr lang="cs-CZ" altLang="cs-CZ" baseline="0">
                <a:latin typeface="Arial" pitchFamily="34" charset="0"/>
              </a:rPr>
              <a:t> </a:t>
            </a:r>
            <a:r>
              <a:rPr lang="cs-CZ" altLang="cs-CZ" baseline="0" err="1">
                <a:latin typeface="Arial" pitchFamily="34" charset="0"/>
              </a:rPr>
              <a:t>plants</a:t>
            </a:r>
            <a:r>
              <a:rPr lang="cs-CZ" altLang="cs-CZ" baseline="0">
                <a:latin typeface="Arial" pitchFamily="34" charset="0"/>
              </a:rPr>
              <a:t>. </a:t>
            </a:r>
            <a:r>
              <a:rPr lang="cs-CZ" altLang="cs-CZ" baseline="0" err="1">
                <a:latin typeface="Arial" pitchFamily="34" charset="0"/>
              </a:rPr>
              <a:t>After</a:t>
            </a:r>
            <a:r>
              <a:rPr lang="cs-CZ" altLang="cs-CZ" baseline="0">
                <a:latin typeface="Arial" pitchFamily="34" charset="0"/>
              </a:rPr>
              <a:t> </a:t>
            </a:r>
            <a:r>
              <a:rPr lang="cs-CZ" altLang="cs-CZ" baseline="0" err="1">
                <a:latin typeface="Arial" pitchFamily="34" charset="0"/>
              </a:rPr>
              <a:t>war</a:t>
            </a:r>
            <a:r>
              <a:rPr lang="cs-CZ" altLang="cs-CZ" baseline="0">
                <a:latin typeface="Arial" pitchFamily="34" charset="0"/>
              </a:rPr>
              <a:t> </a:t>
            </a:r>
            <a:r>
              <a:rPr lang="cs-CZ" altLang="cs-CZ" baseline="0" err="1">
                <a:latin typeface="Arial" pitchFamily="34" charset="0"/>
              </a:rPr>
              <a:t>the</a:t>
            </a:r>
            <a:r>
              <a:rPr lang="cs-CZ" altLang="cs-CZ" baseline="0">
                <a:latin typeface="Arial" pitchFamily="34" charset="0"/>
              </a:rPr>
              <a:t> BRAND Barum </a:t>
            </a:r>
            <a:r>
              <a:rPr lang="cs-CZ" altLang="cs-CZ" baseline="0" err="1">
                <a:latin typeface="Arial" pitchFamily="34" charset="0"/>
              </a:rPr>
              <a:t>was</a:t>
            </a:r>
            <a:r>
              <a:rPr lang="cs-CZ" altLang="cs-CZ" baseline="0">
                <a:latin typeface="Arial" pitchFamily="34" charset="0"/>
              </a:rPr>
              <a:t> </a:t>
            </a:r>
            <a:r>
              <a:rPr lang="cs-CZ" altLang="cs-CZ" baseline="0" err="1">
                <a:latin typeface="Arial" pitchFamily="34" charset="0"/>
              </a:rPr>
              <a:t>created</a:t>
            </a:r>
            <a:r>
              <a:rPr lang="cs-CZ" altLang="cs-CZ" baseline="0">
                <a:latin typeface="Arial" pitchFamily="34" charset="0"/>
              </a:rPr>
              <a:t>. In 70th, BARUM </a:t>
            </a:r>
            <a:r>
              <a:rPr lang="cs-CZ" altLang="cs-CZ" baseline="0" err="1">
                <a:latin typeface="Arial" pitchFamily="34" charset="0"/>
              </a:rPr>
              <a:t>was</a:t>
            </a:r>
            <a:r>
              <a:rPr lang="cs-CZ" altLang="cs-CZ" baseline="0">
                <a:latin typeface="Arial" pitchFamily="34" charset="0"/>
              </a:rPr>
              <a:t> </a:t>
            </a:r>
            <a:r>
              <a:rPr lang="cs-CZ" altLang="cs-CZ" baseline="0" err="1">
                <a:latin typeface="Arial" pitchFamily="34" charset="0"/>
              </a:rPr>
              <a:t>exporting</a:t>
            </a:r>
            <a:r>
              <a:rPr lang="cs-CZ" altLang="cs-CZ" baseline="0">
                <a:latin typeface="Arial" pitchFamily="34" charset="0"/>
              </a:rPr>
              <a:t> </a:t>
            </a:r>
            <a:r>
              <a:rPr lang="cs-CZ" altLang="cs-CZ" baseline="0" err="1">
                <a:latin typeface="Arial" pitchFamily="34" charset="0"/>
              </a:rPr>
              <a:t>their</a:t>
            </a:r>
            <a:r>
              <a:rPr lang="cs-CZ" altLang="cs-CZ" baseline="0">
                <a:latin typeface="Arial" pitchFamily="34" charset="0"/>
              </a:rPr>
              <a:t> </a:t>
            </a:r>
            <a:r>
              <a:rPr lang="cs-CZ" altLang="cs-CZ" baseline="0" err="1">
                <a:latin typeface="Arial" pitchFamily="34" charset="0"/>
              </a:rPr>
              <a:t>tires</a:t>
            </a:r>
            <a:r>
              <a:rPr lang="cs-CZ" altLang="cs-CZ" baseline="0">
                <a:latin typeface="Arial" pitchFamily="34" charset="0"/>
              </a:rPr>
              <a:t> </a:t>
            </a:r>
            <a:r>
              <a:rPr lang="cs-CZ" altLang="cs-CZ" baseline="0" err="1">
                <a:latin typeface="Arial" pitchFamily="34" charset="0"/>
              </a:rPr>
              <a:t>into</a:t>
            </a:r>
            <a:r>
              <a:rPr lang="cs-CZ" altLang="cs-CZ" baseline="0">
                <a:latin typeface="Arial" pitchFamily="34" charset="0"/>
              </a:rPr>
              <a:t> </a:t>
            </a:r>
            <a:r>
              <a:rPr lang="cs-CZ" altLang="cs-CZ" baseline="0" err="1">
                <a:latin typeface="Arial" pitchFamily="34" charset="0"/>
              </a:rPr>
              <a:t>the</a:t>
            </a:r>
            <a:r>
              <a:rPr lang="cs-CZ" altLang="cs-CZ" baseline="0">
                <a:latin typeface="Arial" pitchFamily="34" charset="0"/>
              </a:rPr>
              <a:t> </a:t>
            </a:r>
            <a:r>
              <a:rPr lang="cs-CZ" altLang="cs-CZ" baseline="0" err="1">
                <a:latin typeface="Arial" pitchFamily="34" charset="0"/>
              </a:rPr>
              <a:t>world</a:t>
            </a:r>
            <a:r>
              <a:rPr lang="cs-CZ" altLang="cs-CZ" baseline="0">
                <a:latin typeface="Arial" pitchFamily="34" charset="0"/>
              </a:rPr>
              <a:t> and </a:t>
            </a:r>
            <a:r>
              <a:rPr lang="cs-CZ" altLang="cs-CZ" baseline="0" err="1">
                <a:latin typeface="Arial" pitchFamily="34" charset="0"/>
              </a:rPr>
              <a:t>they</a:t>
            </a:r>
            <a:r>
              <a:rPr lang="cs-CZ" altLang="cs-CZ" baseline="0">
                <a:latin typeface="Arial" pitchFamily="34" charset="0"/>
              </a:rPr>
              <a:t> </a:t>
            </a:r>
            <a:r>
              <a:rPr lang="cs-CZ" altLang="cs-CZ" baseline="0" err="1">
                <a:latin typeface="Arial" pitchFamily="34" charset="0"/>
              </a:rPr>
              <a:t>were</a:t>
            </a:r>
            <a:r>
              <a:rPr lang="cs-CZ" altLang="cs-CZ" baseline="0">
                <a:latin typeface="Arial" pitchFamily="34" charset="0"/>
              </a:rPr>
              <a:t> </a:t>
            </a:r>
            <a:r>
              <a:rPr lang="cs-CZ" altLang="cs-CZ" baseline="0" err="1">
                <a:latin typeface="Arial" pitchFamily="34" charset="0"/>
              </a:rPr>
              <a:t>popular</a:t>
            </a:r>
            <a:r>
              <a:rPr lang="cs-CZ" altLang="cs-CZ" baseline="0">
                <a:latin typeface="Arial" pitchFamily="34" charset="0"/>
              </a:rPr>
              <a:t>, </a:t>
            </a:r>
            <a:r>
              <a:rPr lang="cs-CZ" altLang="cs-CZ" baseline="0" err="1">
                <a:latin typeface="Arial" pitchFamily="34" charset="0"/>
              </a:rPr>
              <a:t>because</a:t>
            </a:r>
            <a:r>
              <a:rPr lang="cs-CZ" altLang="cs-CZ" baseline="0">
                <a:latin typeface="Arial" pitchFamily="34" charset="0"/>
              </a:rPr>
              <a:t> in1971 </a:t>
            </a:r>
            <a:r>
              <a:rPr lang="cs-CZ" altLang="cs-CZ" baseline="0" err="1">
                <a:latin typeface="Arial" pitchFamily="34" charset="0"/>
              </a:rPr>
              <a:t>nwe</a:t>
            </a:r>
            <a:r>
              <a:rPr lang="cs-CZ" altLang="cs-CZ" baseline="0">
                <a:latin typeface="Arial" pitchFamily="34" charset="0"/>
              </a:rPr>
              <a:t> plant </a:t>
            </a:r>
            <a:r>
              <a:rPr lang="cs-CZ" altLang="cs-CZ" baseline="0" err="1">
                <a:latin typeface="Arial" pitchFamily="34" charset="0"/>
              </a:rPr>
              <a:t>was</a:t>
            </a:r>
            <a:r>
              <a:rPr lang="cs-CZ" altLang="cs-CZ" baseline="0">
                <a:latin typeface="Arial" pitchFamily="34" charset="0"/>
              </a:rPr>
              <a:t> </a:t>
            </a:r>
            <a:r>
              <a:rPr lang="cs-CZ" altLang="cs-CZ" baseline="0" err="1">
                <a:latin typeface="Arial" pitchFamily="34" charset="0"/>
              </a:rPr>
              <a:t>build</a:t>
            </a:r>
            <a:r>
              <a:rPr lang="cs-CZ" altLang="cs-CZ" baseline="0">
                <a:latin typeface="Arial" pitchFamily="34" charset="0"/>
              </a:rPr>
              <a:t> and </a:t>
            </a:r>
            <a:r>
              <a:rPr lang="cs-CZ" altLang="cs-CZ" baseline="0" err="1">
                <a:latin typeface="Arial" pitchFamily="34" charset="0"/>
              </a:rPr>
              <a:t>the</a:t>
            </a:r>
            <a:r>
              <a:rPr lang="cs-CZ" altLang="cs-CZ" baseline="0">
                <a:latin typeface="Arial" pitchFamily="34" charset="0"/>
              </a:rPr>
              <a:t> </a:t>
            </a:r>
            <a:r>
              <a:rPr lang="cs-CZ" altLang="cs-CZ" baseline="0" err="1">
                <a:latin typeface="Arial" pitchFamily="34" charset="0"/>
              </a:rPr>
              <a:t>factory</a:t>
            </a:r>
            <a:r>
              <a:rPr lang="cs-CZ" altLang="cs-CZ" baseline="0">
                <a:latin typeface="Arial" pitchFamily="34" charset="0"/>
              </a:rPr>
              <a:t> </a:t>
            </a:r>
            <a:r>
              <a:rPr lang="cs-CZ" altLang="cs-CZ" baseline="0" err="1">
                <a:latin typeface="Arial" pitchFamily="34" charset="0"/>
              </a:rPr>
              <a:t>was</a:t>
            </a:r>
            <a:r>
              <a:rPr lang="cs-CZ" altLang="cs-CZ" baseline="0">
                <a:latin typeface="Arial" pitchFamily="34" charset="0"/>
              </a:rPr>
              <a:t> very </a:t>
            </a:r>
            <a:r>
              <a:rPr lang="cs-CZ" altLang="cs-CZ" baseline="0" err="1">
                <a:latin typeface="Arial" pitchFamily="34" charset="0"/>
              </a:rPr>
              <a:t>uptodate</a:t>
            </a:r>
            <a:r>
              <a:rPr lang="cs-CZ" altLang="cs-CZ" baseline="0">
                <a:latin typeface="Arial" pitchFamily="34" charset="0"/>
              </a:rPr>
              <a:t>. </a:t>
            </a:r>
            <a:r>
              <a:rPr lang="cs-CZ" altLang="cs-CZ" baseline="0" err="1">
                <a:latin typeface="Arial" pitchFamily="34" charset="0"/>
              </a:rPr>
              <a:t>Change</a:t>
            </a:r>
            <a:r>
              <a:rPr lang="cs-CZ" altLang="cs-CZ" baseline="0">
                <a:latin typeface="Arial" pitchFamily="34" charset="0"/>
              </a:rPr>
              <a:t> </a:t>
            </a:r>
            <a:r>
              <a:rPr lang="cs-CZ" altLang="cs-CZ" baseline="0" err="1">
                <a:latin typeface="Arial" pitchFamily="34" charset="0"/>
              </a:rPr>
              <a:t>started</a:t>
            </a:r>
            <a:r>
              <a:rPr lang="cs-CZ" altLang="cs-CZ" baseline="0">
                <a:latin typeface="Arial" pitchFamily="34" charset="0"/>
              </a:rPr>
              <a:t> in 1989, </a:t>
            </a:r>
            <a:r>
              <a:rPr lang="cs-CZ" altLang="cs-CZ" baseline="0" err="1">
                <a:latin typeface="Arial" pitchFamily="34" charset="0"/>
              </a:rPr>
              <a:t>the</a:t>
            </a:r>
            <a:r>
              <a:rPr lang="cs-CZ" altLang="cs-CZ" baseline="0">
                <a:latin typeface="Arial" pitchFamily="34" charset="0"/>
              </a:rPr>
              <a:t> </a:t>
            </a:r>
            <a:r>
              <a:rPr lang="cs-CZ" altLang="cs-CZ" baseline="0" err="1">
                <a:latin typeface="Arial" pitchFamily="34" charset="0"/>
              </a:rPr>
              <a:t>conditions</a:t>
            </a:r>
            <a:r>
              <a:rPr lang="cs-CZ" altLang="cs-CZ" baseline="0">
                <a:latin typeface="Arial" pitchFamily="34" charset="0"/>
              </a:rPr>
              <a:t> in </a:t>
            </a:r>
            <a:r>
              <a:rPr lang="cs-CZ" altLang="cs-CZ" baseline="0" err="1">
                <a:latin typeface="Arial" pitchFamily="34" charset="0"/>
              </a:rPr>
              <a:t>the</a:t>
            </a:r>
            <a:r>
              <a:rPr lang="cs-CZ" altLang="cs-CZ" baseline="0">
                <a:latin typeface="Arial" pitchFamily="34" charset="0"/>
              </a:rPr>
              <a:t> </a:t>
            </a:r>
            <a:r>
              <a:rPr lang="cs-CZ" altLang="cs-CZ" baseline="0" err="1">
                <a:latin typeface="Arial" pitchFamily="34" charset="0"/>
              </a:rPr>
              <a:t>world</a:t>
            </a:r>
            <a:r>
              <a:rPr lang="cs-CZ" altLang="cs-CZ" baseline="0">
                <a:latin typeface="Arial" pitchFamily="34" charset="0"/>
              </a:rPr>
              <a:t> </a:t>
            </a:r>
            <a:r>
              <a:rPr lang="cs-CZ" altLang="cs-CZ" baseline="0" err="1">
                <a:latin typeface="Arial" pitchFamily="34" charset="0"/>
              </a:rPr>
              <a:t>rubber</a:t>
            </a:r>
            <a:r>
              <a:rPr lang="cs-CZ" altLang="cs-CZ" baseline="0">
                <a:latin typeface="Arial" pitchFamily="34" charset="0"/>
              </a:rPr>
              <a:t> </a:t>
            </a:r>
            <a:r>
              <a:rPr lang="cs-CZ" altLang="cs-CZ" baseline="0" err="1">
                <a:latin typeface="Arial" pitchFamily="34" charset="0"/>
              </a:rPr>
              <a:t>industry</a:t>
            </a:r>
            <a:r>
              <a:rPr lang="cs-CZ" altLang="cs-CZ" baseline="0">
                <a:latin typeface="Arial" pitchFamily="34" charset="0"/>
              </a:rPr>
              <a:t> </a:t>
            </a:r>
            <a:r>
              <a:rPr lang="cs-CZ" altLang="cs-CZ" baseline="0" err="1">
                <a:latin typeface="Arial" pitchFamily="34" charset="0"/>
              </a:rPr>
              <a:t>changed</a:t>
            </a:r>
            <a:r>
              <a:rPr lang="cs-CZ" altLang="cs-CZ" baseline="0">
                <a:latin typeface="Arial" pitchFamily="34" charset="0"/>
              </a:rPr>
              <a:t> and </a:t>
            </a:r>
            <a:r>
              <a:rPr lang="cs-CZ" altLang="cs-CZ" baseline="0" err="1">
                <a:latin typeface="Arial" pitchFamily="34" charset="0"/>
              </a:rPr>
              <a:t>it</a:t>
            </a:r>
            <a:r>
              <a:rPr lang="cs-CZ" altLang="cs-CZ" baseline="0">
                <a:latin typeface="Arial" pitchFamily="34" charset="0"/>
              </a:rPr>
              <a:t> </a:t>
            </a:r>
            <a:r>
              <a:rPr lang="cs-CZ" altLang="cs-CZ" baseline="0" err="1">
                <a:latin typeface="Arial" pitchFamily="34" charset="0"/>
              </a:rPr>
              <a:t>was</a:t>
            </a:r>
            <a:r>
              <a:rPr lang="cs-CZ" altLang="cs-CZ" baseline="0">
                <a:latin typeface="Arial" pitchFamily="34" charset="0"/>
              </a:rPr>
              <a:t> very </a:t>
            </a:r>
            <a:r>
              <a:rPr lang="cs-CZ" altLang="cs-CZ" baseline="0" err="1">
                <a:latin typeface="Arial" pitchFamily="34" charset="0"/>
              </a:rPr>
              <a:t>difficult</a:t>
            </a:r>
            <a:r>
              <a:rPr lang="cs-CZ" altLang="cs-CZ" baseline="0">
                <a:latin typeface="Arial" pitchFamily="34" charset="0"/>
              </a:rPr>
              <a:t> </a:t>
            </a:r>
            <a:r>
              <a:rPr lang="cs-CZ" altLang="cs-CZ" baseline="0" err="1">
                <a:latin typeface="Arial" pitchFamily="34" charset="0"/>
              </a:rPr>
              <a:t>for</a:t>
            </a:r>
            <a:r>
              <a:rPr lang="cs-CZ" altLang="cs-CZ" baseline="0">
                <a:latin typeface="Arial" pitchFamily="34" charset="0"/>
              </a:rPr>
              <a:t> </a:t>
            </a:r>
            <a:r>
              <a:rPr lang="cs-CZ" altLang="cs-CZ" baseline="0" err="1">
                <a:latin typeface="Arial" pitchFamily="34" charset="0"/>
              </a:rPr>
              <a:t>the</a:t>
            </a:r>
            <a:r>
              <a:rPr lang="cs-CZ" altLang="cs-CZ" baseline="0">
                <a:latin typeface="Arial" pitchFamily="34" charset="0"/>
              </a:rPr>
              <a:t> </a:t>
            </a:r>
            <a:r>
              <a:rPr lang="cs-CZ" altLang="cs-CZ" baseline="0" err="1">
                <a:latin typeface="Arial" pitchFamily="34" charset="0"/>
              </a:rPr>
              <a:t>company</a:t>
            </a:r>
            <a:r>
              <a:rPr lang="cs-CZ" altLang="cs-CZ" baseline="0">
                <a:latin typeface="Arial" pitchFamily="34" charset="0"/>
              </a:rPr>
              <a:t> to </a:t>
            </a:r>
            <a:r>
              <a:rPr lang="cs-CZ" altLang="cs-CZ" baseline="0" err="1">
                <a:latin typeface="Arial" pitchFamily="34" charset="0"/>
              </a:rPr>
              <a:t>keep</a:t>
            </a:r>
            <a:r>
              <a:rPr lang="cs-CZ" altLang="cs-CZ" baseline="0">
                <a:latin typeface="Arial" pitchFamily="34" charset="0"/>
              </a:rPr>
              <a:t> </a:t>
            </a:r>
            <a:r>
              <a:rPr lang="cs-CZ" altLang="cs-CZ" baseline="0" err="1">
                <a:latin typeface="Arial" pitchFamily="34" charset="0"/>
              </a:rPr>
              <a:t>its</a:t>
            </a:r>
            <a:r>
              <a:rPr lang="cs-CZ" altLang="cs-CZ" baseline="0">
                <a:latin typeface="Arial" pitchFamily="34" charset="0"/>
              </a:rPr>
              <a:t> </a:t>
            </a:r>
            <a:r>
              <a:rPr lang="cs-CZ" altLang="cs-CZ" baseline="0" err="1">
                <a:latin typeface="Arial" pitchFamily="34" charset="0"/>
              </a:rPr>
              <a:t>position</a:t>
            </a:r>
            <a:r>
              <a:rPr lang="cs-CZ" altLang="cs-CZ" baseline="0">
                <a:latin typeface="Arial" pitchFamily="34" charset="0"/>
              </a:rPr>
              <a:t> in </a:t>
            </a:r>
            <a:r>
              <a:rPr lang="cs-CZ" altLang="cs-CZ" baseline="0" err="1">
                <a:latin typeface="Arial" pitchFamily="34" charset="0"/>
              </a:rPr>
              <a:t>the</a:t>
            </a:r>
            <a:r>
              <a:rPr lang="cs-CZ" altLang="cs-CZ" baseline="0">
                <a:latin typeface="Arial" pitchFamily="34" charset="0"/>
              </a:rPr>
              <a:t> </a:t>
            </a:r>
            <a:r>
              <a:rPr lang="cs-CZ" altLang="cs-CZ" baseline="0" err="1">
                <a:latin typeface="Arial" pitchFamily="34" charset="0"/>
              </a:rPr>
              <a:t>worls</a:t>
            </a:r>
            <a:r>
              <a:rPr lang="cs-CZ" altLang="cs-CZ" baseline="0">
                <a:latin typeface="Arial" pitchFamily="34" charset="0"/>
              </a:rPr>
              <a:t>. </a:t>
            </a:r>
            <a:r>
              <a:rPr lang="cs-CZ" altLang="cs-CZ" baseline="0" err="1">
                <a:latin typeface="Arial" pitchFamily="34" charset="0"/>
              </a:rPr>
              <a:t>There</a:t>
            </a:r>
            <a:r>
              <a:rPr lang="cs-CZ" altLang="cs-CZ" baseline="0">
                <a:latin typeface="Arial" pitchFamily="34" charset="0"/>
              </a:rPr>
              <a:t> </a:t>
            </a:r>
            <a:r>
              <a:rPr lang="cs-CZ" altLang="cs-CZ" baseline="0" err="1">
                <a:latin typeface="Arial" pitchFamily="34" charset="0"/>
              </a:rPr>
              <a:t>wer</a:t>
            </a:r>
            <a:r>
              <a:rPr lang="cs-CZ" altLang="cs-CZ" baseline="0">
                <a:latin typeface="Arial" pitchFamily="34" charset="0"/>
              </a:rPr>
              <a:t> 8 big </a:t>
            </a:r>
            <a:r>
              <a:rPr lang="cs-CZ" altLang="cs-CZ" baseline="0" err="1">
                <a:latin typeface="Arial" pitchFamily="34" charset="0"/>
              </a:rPr>
              <a:t>manufacturers</a:t>
            </a:r>
            <a:r>
              <a:rPr lang="cs-CZ" altLang="cs-CZ" baseline="0">
                <a:latin typeface="Arial" pitchFamily="34" charset="0"/>
              </a:rPr>
              <a:t>. </a:t>
            </a:r>
            <a:r>
              <a:rPr lang="cs-CZ" altLang="cs-CZ" baseline="0" err="1">
                <a:latin typeface="Arial" pitchFamily="34" charset="0"/>
              </a:rPr>
              <a:t>Privatiozation</a:t>
            </a:r>
            <a:r>
              <a:rPr lang="cs-CZ" altLang="cs-CZ" baseline="0">
                <a:latin typeface="Arial" pitchFamily="34" charset="0"/>
              </a:rPr>
              <a:t> </a:t>
            </a:r>
            <a:r>
              <a:rPr lang="cs-CZ" altLang="cs-CZ" baseline="0" err="1">
                <a:latin typeface="Arial" pitchFamily="34" charset="0"/>
              </a:rPr>
              <a:t>started</a:t>
            </a:r>
            <a:r>
              <a:rPr lang="cs-CZ" altLang="cs-CZ" baseline="0">
                <a:latin typeface="Arial" pitchFamily="34" charset="0"/>
              </a:rPr>
              <a:t>, </a:t>
            </a:r>
            <a:r>
              <a:rPr lang="cs-CZ" altLang="cs-CZ" baseline="0" err="1">
                <a:latin typeface="Arial" pitchFamily="34" charset="0"/>
              </a:rPr>
              <a:t>it</a:t>
            </a:r>
            <a:r>
              <a:rPr lang="cs-CZ" altLang="cs-CZ" baseline="0">
                <a:latin typeface="Arial" pitchFamily="34" charset="0"/>
              </a:rPr>
              <a:t> </a:t>
            </a:r>
            <a:r>
              <a:rPr lang="cs-CZ" altLang="cs-CZ" baseline="0" err="1">
                <a:latin typeface="Arial" pitchFamily="34" charset="0"/>
              </a:rPr>
              <a:t>was</a:t>
            </a:r>
            <a:r>
              <a:rPr lang="cs-CZ" altLang="cs-CZ" baseline="0">
                <a:latin typeface="Arial" pitchFamily="34" charset="0"/>
              </a:rPr>
              <a:t> </a:t>
            </a:r>
            <a:r>
              <a:rPr lang="cs-CZ" altLang="cs-CZ" baseline="0" err="1">
                <a:latin typeface="Arial" pitchFamily="34" charset="0"/>
              </a:rPr>
              <a:t>necessary</a:t>
            </a:r>
            <a:r>
              <a:rPr lang="cs-CZ" altLang="cs-CZ" baseline="0">
                <a:latin typeface="Arial" pitchFamily="34" charset="0"/>
              </a:rPr>
              <a:t> – </a:t>
            </a:r>
            <a:r>
              <a:rPr lang="cs-CZ" altLang="cs-CZ" baseline="0" err="1">
                <a:latin typeface="Arial" pitchFamily="34" charset="0"/>
              </a:rPr>
              <a:t>goodyear</a:t>
            </a:r>
            <a:r>
              <a:rPr lang="cs-CZ" altLang="cs-CZ" baseline="0">
                <a:latin typeface="Arial" pitchFamily="34" charset="0"/>
              </a:rPr>
              <a:t>, </a:t>
            </a:r>
            <a:r>
              <a:rPr lang="cs-CZ" altLang="cs-CZ" baseline="0" err="1">
                <a:latin typeface="Arial" pitchFamily="34" charset="0"/>
              </a:rPr>
              <a:t>michelin</a:t>
            </a:r>
            <a:r>
              <a:rPr lang="cs-CZ" altLang="cs-CZ" baseline="0">
                <a:latin typeface="Arial" pitchFamily="34" charset="0"/>
              </a:rPr>
              <a:t>, </a:t>
            </a:r>
            <a:r>
              <a:rPr lang="cs-CZ" altLang="cs-CZ" baseline="0" err="1">
                <a:latin typeface="Arial" pitchFamily="34" charset="0"/>
              </a:rPr>
              <a:t>bridgestone</a:t>
            </a:r>
            <a:r>
              <a:rPr lang="cs-CZ" altLang="cs-CZ" baseline="0">
                <a:latin typeface="Arial" pitchFamily="34" charset="0"/>
              </a:rPr>
              <a:t> </a:t>
            </a:r>
            <a:r>
              <a:rPr lang="cs-CZ" altLang="cs-CZ" baseline="0" err="1">
                <a:latin typeface="Arial" pitchFamily="34" charset="0"/>
              </a:rPr>
              <a:t>pirelli</a:t>
            </a:r>
            <a:r>
              <a:rPr lang="cs-CZ" altLang="cs-CZ" baseline="0">
                <a:latin typeface="Arial" pitchFamily="34" charset="0"/>
              </a:rPr>
              <a:t> </a:t>
            </a:r>
            <a:r>
              <a:rPr lang="cs-CZ" altLang="cs-CZ" baseline="0" err="1">
                <a:latin typeface="Arial" pitchFamily="34" charset="0"/>
              </a:rPr>
              <a:t>Sunimoto</a:t>
            </a:r>
            <a:r>
              <a:rPr lang="cs-CZ" altLang="cs-CZ" baseline="0">
                <a:latin typeface="Arial" pitchFamily="34" charset="0"/>
              </a:rPr>
              <a:t> </a:t>
            </a:r>
            <a:r>
              <a:rPr lang="cs-CZ" altLang="cs-CZ" baseline="0" err="1">
                <a:latin typeface="Arial" pitchFamily="34" charset="0"/>
              </a:rPr>
              <a:t>have</a:t>
            </a:r>
            <a:r>
              <a:rPr lang="cs-CZ" altLang="cs-CZ" baseline="0">
                <a:latin typeface="Arial" pitchFamily="34" charset="0"/>
              </a:rPr>
              <a:t> </a:t>
            </a:r>
            <a:r>
              <a:rPr lang="cs-CZ" altLang="cs-CZ" baseline="0" err="1">
                <a:latin typeface="Arial" pitchFamily="34" charset="0"/>
              </a:rPr>
              <a:t>showen</a:t>
            </a:r>
            <a:r>
              <a:rPr lang="cs-CZ" altLang="cs-CZ" baseline="0">
                <a:latin typeface="Arial" pitchFamily="34" charset="0"/>
              </a:rPr>
              <a:t> </a:t>
            </a:r>
            <a:r>
              <a:rPr lang="cs-CZ" altLang="cs-CZ" baseline="0" err="1">
                <a:latin typeface="Arial" pitchFamily="34" charset="0"/>
              </a:rPr>
              <a:t>interest</a:t>
            </a:r>
            <a:r>
              <a:rPr lang="cs-CZ" altLang="cs-CZ" baseline="0">
                <a:latin typeface="Arial" pitchFamily="34" charset="0"/>
              </a:rPr>
              <a:t> to </a:t>
            </a:r>
            <a:r>
              <a:rPr lang="cs-CZ" altLang="cs-CZ" baseline="0" err="1">
                <a:latin typeface="Arial" pitchFamily="34" charset="0"/>
              </a:rPr>
              <a:t>buy</a:t>
            </a:r>
            <a:r>
              <a:rPr lang="cs-CZ" altLang="cs-CZ" baseline="0">
                <a:latin typeface="Arial" pitchFamily="34" charset="0"/>
              </a:rPr>
              <a:t> </a:t>
            </a:r>
            <a:r>
              <a:rPr lang="cs-CZ" altLang="cs-CZ" baseline="0" err="1">
                <a:latin typeface="Arial" pitchFamily="34" charset="0"/>
              </a:rPr>
              <a:t>the</a:t>
            </a:r>
            <a:r>
              <a:rPr lang="cs-CZ" altLang="cs-CZ" baseline="0">
                <a:latin typeface="Arial" pitchFamily="34" charset="0"/>
              </a:rPr>
              <a:t> </a:t>
            </a:r>
            <a:r>
              <a:rPr lang="cs-CZ" altLang="cs-CZ" baseline="0" err="1">
                <a:latin typeface="Arial" pitchFamily="34" charset="0"/>
              </a:rPr>
              <a:t>company</a:t>
            </a:r>
            <a:r>
              <a:rPr lang="cs-CZ" altLang="cs-CZ" baseline="0">
                <a:latin typeface="Arial" pitchFamily="34" charset="0"/>
              </a:rPr>
              <a:t>, </a:t>
            </a:r>
            <a:r>
              <a:rPr lang="cs-CZ" altLang="cs-CZ" baseline="0" err="1">
                <a:latin typeface="Arial" pitchFamily="34" charset="0"/>
              </a:rPr>
              <a:t>finally</a:t>
            </a:r>
            <a:r>
              <a:rPr lang="cs-CZ" altLang="cs-CZ" baseline="0">
                <a:latin typeface="Arial" pitchFamily="34" charset="0"/>
              </a:rPr>
              <a:t> Continental </a:t>
            </a:r>
            <a:r>
              <a:rPr lang="cs-CZ" altLang="cs-CZ" baseline="0" err="1">
                <a:latin typeface="Arial" pitchFamily="34" charset="0"/>
              </a:rPr>
              <a:t>won</a:t>
            </a:r>
            <a:r>
              <a:rPr lang="cs-CZ" altLang="cs-CZ" baseline="0">
                <a:latin typeface="Arial" pitchFamily="34" charset="0"/>
              </a:rPr>
              <a:t>. </a:t>
            </a:r>
            <a:r>
              <a:rPr lang="cs-CZ"/>
              <a:t>V roce 1993 tak vznikla společnost Barum Continental, s. r. o.. V letošní roce došlo k přejmenování na Continental Barum, s. r. o.</a:t>
            </a:r>
          </a:p>
          <a:p>
            <a:pPr eaLnBrk="1" hangingPunct="1"/>
            <a:endParaRPr lang="cs-CZ" alt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026078-29A4-42E6-ADD6-700B5AA62665}" type="slidenum">
              <a:rPr lang="cs-CZ" altLang="cs-CZ" smtClean="0"/>
              <a:pPr eaLnBrk="1" hangingPunct="1">
                <a:spcBef>
                  <a:spcPct val="0"/>
                </a:spcBef>
              </a:pPr>
              <a:t>15</a:t>
            </a:fld>
            <a:endParaRPr lang="cs-CZ" altLang="cs-CZ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F9C7DE-5960-4D0A-9B1A-8F2F10C7F560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501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8A19D2A-C5C4-4E56-BC49-E8F33FD076B4}" type="slidenum">
              <a:rPr lang="cs-CZ" altLang="cs-CZ" smtClean="0"/>
              <a:pPr eaLnBrk="1" hangingPunct="1">
                <a:spcBef>
                  <a:spcPct val="0"/>
                </a:spcBef>
              </a:pPr>
              <a:t>17</a:t>
            </a:fld>
            <a:endParaRPr lang="cs-CZ" altLang="cs-CZ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Cost reductions come from sharing operation facilities (e.g. catering or computer systems), operation staff (e.g. ground handling personnel, at check-in and boarding desks), investments and purchases (e.g. in order to negotiate extra volume discounts). </a:t>
            </a:r>
            <a:r>
              <a:rPr lang="en-US" dirty="0" err="1"/>
              <a:t>Traveller</a:t>
            </a:r>
            <a:r>
              <a:rPr lang="en-US" dirty="0"/>
              <a:t> benefits can include lower prices due to lowered operational costs for a given route, different times to choose from, more destinations within easy reach, shorter travel times, More options of </a:t>
            </a:r>
            <a:r>
              <a:rPr lang="en-US" dirty="0">
                <a:hlinkClick r:id="rId3" tooltip="Airport lounge"/>
              </a:rPr>
              <a:t>airport lounges</a:t>
            </a:r>
            <a:r>
              <a:rPr lang="en-US" dirty="0"/>
              <a:t> shared with alliance members, fast track access on all alliance members if having frequent flyer status, faster mileage rewards by earning miles for a single account on several different carriers, </a:t>
            </a:r>
            <a:r>
              <a:rPr lang="en-US" dirty="0">
                <a:hlinkClick r:id="rId4" tooltip="Round-the-world ticket"/>
              </a:rPr>
              <a:t>round-the-world tickets</a:t>
            </a:r>
            <a:r>
              <a:rPr lang="en-US" dirty="0"/>
              <a:t>, enabling </a:t>
            </a:r>
            <a:r>
              <a:rPr lang="en-US" dirty="0" err="1"/>
              <a:t>travellers</a:t>
            </a:r>
            <a:r>
              <a:rPr lang="en-US" dirty="0"/>
              <a:t> to fly over the world for a relatively low price. </a:t>
            </a:r>
          </a:p>
          <a:p>
            <a:r>
              <a:rPr lang="en-US" dirty="0"/>
              <a:t>Airline alliances may also create disadvantages for the </a:t>
            </a:r>
            <a:r>
              <a:rPr lang="en-US" dirty="0" err="1"/>
              <a:t>traveller</a:t>
            </a:r>
            <a:r>
              <a:rPr lang="en-US" dirty="0"/>
              <a:t>, such as higher prices when competition is erased on a certain route or less frequent flights; for instance, if two airlines separately fly three and two times a day respectively on a shared route, their alliance might fly less than 5 (3+2) times a day on the same route. This might be especially true between hub cities for each airline. e.g., flights between </a:t>
            </a:r>
            <a:r>
              <a:rPr lang="en-US" dirty="0">
                <a:hlinkClick r:id="rId5" tooltip="Detroit Metropolitan Wayne County Airport"/>
              </a:rPr>
              <a:t>Detroit Metropolitan Wayne County Airport</a:t>
            </a:r>
            <a:r>
              <a:rPr lang="en-US" dirty="0"/>
              <a:t> (a Delta Air Lines </a:t>
            </a:r>
            <a:r>
              <a:rPr lang="en-US" dirty="0">
                <a:hlinkClick r:id="rId6" tooltip="Fortress hub"/>
              </a:rPr>
              <a:t>fortress hub</a:t>
            </a:r>
            <a:r>
              <a:rPr lang="en-US" dirty="0"/>
              <a:t>) and </a:t>
            </a:r>
            <a:r>
              <a:rPr lang="en-US" dirty="0">
                <a:hlinkClick r:id="rId7" tooltip="Amsterdam Airport Schiphol"/>
              </a:rPr>
              <a:t>Amsterdam Airport Schiphol</a:t>
            </a:r>
            <a:r>
              <a:rPr lang="en-US" dirty="0"/>
              <a:t> (a KLM fortress hub). </a:t>
            </a:r>
          </a:p>
          <a:p>
            <a:pPr eaLnBrk="1" hangingPunct="1"/>
            <a:endParaRPr lang="cs-CZ" altLang="cs-CZ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EBD9300-2B14-480F-86BB-98D2C9B0D2E1}" type="slidenum">
              <a:rPr lang="cs-CZ" altLang="cs-CZ" smtClean="0"/>
              <a:pPr eaLnBrk="1" hangingPunct="1">
                <a:spcBef>
                  <a:spcPct val="0"/>
                </a:spcBef>
              </a:pPr>
              <a:t>18</a:t>
            </a:fld>
            <a:endParaRPr lang="cs-CZ" altLang="cs-CZ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dirty="0"/>
              <a:t>New United Motor Manufacturing, Inc.</a:t>
            </a:r>
            <a:r>
              <a:rPr lang="en-US" dirty="0"/>
              <a:t> (</a:t>
            </a:r>
            <a:r>
              <a:rPr lang="en-US" b="1" dirty="0"/>
              <a:t>NUMMI</a:t>
            </a:r>
            <a:r>
              <a:rPr lang="en-US" dirty="0"/>
              <a:t>) was an </a:t>
            </a:r>
            <a:r>
              <a:rPr lang="en-US" dirty="0">
                <a:hlinkClick r:id="rId3" tooltip="United States"/>
              </a:rPr>
              <a:t>American</a:t>
            </a:r>
            <a:r>
              <a:rPr lang="en-US" dirty="0"/>
              <a:t> </a:t>
            </a:r>
            <a:r>
              <a:rPr lang="en-US" dirty="0">
                <a:hlinkClick r:id="rId4" tooltip="Automobile"/>
              </a:rPr>
              <a:t>automobile</a:t>
            </a:r>
            <a:r>
              <a:rPr lang="en-US" dirty="0"/>
              <a:t> </a:t>
            </a:r>
            <a:r>
              <a:rPr lang="en-US" dirty="0">
                <a:hlinkClick r:id="rId5" tooltip="Manufacturing"/>
              </a:rPr>
              <a:t>manufacturing</a:t>
            </a:r>
            <a:r>
              <a:rPr lang="en-US" dirty="0"/>
              <a:t> company in </a:t>
            </a:r>
            <a:r>
              <a:rPr lang="en-US" dirty="0">
                <a:hlinkClick r:id="rId6" tooltip="Fremont, California"/>
              </a:rPr>
              <a:t>Fremont, California</a:t>
            </a:r>
            <a:r>
              <a:rPr lang="en-US" dirty="0"/>
              <a:t>, jointly owned by </a:t>
            </a:r>
            <a:r>
              <a:rPr lang="en-US" dirty="0">
                <a:hlinkClick r:id="rId7" tooltip="General Motors"/>
              </a:rPr>
              <a:t>General Motors</a:t>
            </a:r>
            <a:r>
              <a:rPr lang="en-US" dirty="0"/>
              <a:t> and </a:t>
            </a:r>
            <a:r>
              <a:rPr lang="en-US" dirty="0">
                <a:hlinkClick r:id="rId8" tooltip="Toyota"/>
              </a:rPr>
              <a:t>Toyota</a:t>
            </a:r>
            <a:r>
              <a:rPr lang="en-US" dirty="0"/>
              <a:t> that opened in 1984 and closed in 2010. After the plant was closed by its owners, the facility was sold to </a:t>
            </a:r>
            <a:r>
              <a:rPr lang="en-US" dirty="0">
                <a:hlinkClick r:id="rId9" tooltip="Tesla, Inc."/>
              </a:rPr>
              <a:t>Tesla, Inc.</a:t>
            </a:r>
            <a:r>
              <a:rPr lang="en-US" dirty="0"/>
              <a:t> and reopened as a 100% Tesla-owned production facility in October 2010, becoming known as the </a:t>
            </a:r>
            <a:r>
              <a:rPr lang="en-US" dirty="0">
                <a:hlinkClick r:id="rId10" tooltip="Tesla Factory"/>
              </a:rPr>
              <a:t>Tesla Factory</a:t>
            </a:r>
            <a:r>
              <a:rPr lang="en-US" dirty="0"/>
              <a:t>.</a:t>
            </a:r>
            <a:r>
              <a:rPr lang="en-US" baseline="30000" dirty="0">
                <a:hlinkClick r:id="rId11"/>
              </a:rPr>
              <a:t>[1]</a:t>
            </a:r>
            <a:r>
              <a:rPr lang="en-US" dirty="0"/>
              <a:t> considered the worst workforce in the automobile industry in the United States," </a:t>
            </a:r>
            <a:endParaRPr lang="cs-CZ" altLang="cs-CZ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1DA9307-E3BF-475B-AFC8-9806EF4C1091}" type="slidenum">
              <a:rPr lang="cs-CZ" altLang="cs-CZ"/>
              <a:pPr eaLnBrk="1" hangingPunct="1"/>
              <a:t>20</a:t>
            </a:fld>
            <a:endParaRPr lang="cs-CZ" altLang="cs-CZ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59350" cy="3721100"/>
          </a:xfrm>
          <a:ln/>
        </p:spPr>
      </p:sp>
      <p:sp>
        <p:nvSpPr>
          <p:cNvPr id="66564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F9C7DE-5960-4D0A-9B1A-8F2F10C7F560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1576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itchFamily="34" charset="0"/>
            </a:endParaRPr>
          </a:p>
        </p:txBody>
      </p:sp>
      <p:sp>
        <p:nvSpPr>
          <p:cNvPr id="6656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60E90DD-2DFE-43F5-8B2D-7307345598AD}" type="slidenum">
              <a:rPr lang="cs-CZ" altLang="cs-CZ" smtClean="0"/>
              <a:pPr eaLnBrk="1" hangingPunct="1"/>
              <a:t>23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787FA6-251D-4DE9-AAB0-C91465E7244E}" type="slidenum">
              <a:rPr lang="cs-CZ" altLang="cs-CZ" smtClean="0"/>
              <a:pPr eaLnBrk="1" hangingPunct="1">
                <a:spcBef>
                  <a:spcPct val="0"/>
                </a:spcBef>
              </a:pPr>
              <a:t>4</a:t>
            </a:fld>
            <a:endParaRPr lang="cs-CZ" altLang="cs-CZ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err="1">
                <a:latin typeface="Arial" pitchFamily="34" charset="0"/>
              </a:rPr>
              <a:t>The</a:t>
            </a:r>
            <a:r>
              <a:rPr lang="cs-CZ" altLang="cs-CZ">
                <a:latin typeface="Arial" pitchFamily="34" charset="0"/>
              </a:rPr>
              <a:t> </a:t>
            </a:r>
            <a:r>
              <a:rPr lang="cs-CZ" altLang="cs-CZ" err="1">
                <a:latin typeface="Arial" pitchFamily="34" charset="0"/>
              </a:rPr>
              <a:t>question</a:t>
            </a:r>
            <a:r>
              <a:rPr lang="cs-CZ" altLang="cs-CZ">
                <a:latin typeface="Arial" pitchFamily="34" charset="0"/>
              </a:rPr>
              <a:t> </a:t>
            </a:r>
            <a:r>
              <a:rPr lang="cs-CZ" altLang="cs-CZ" err="1">
                <a:latin typeface="Arial" pitchFamily="34" charset="0"/>
              </a:rPr>
              <a:t>is</a:t>
            </a:r>
            <a:r>
              <a:rPr lang="cs-CZ" altLang="cs-CZ">
                <a:latin typeface="Arial" pitchFamily="34" charset="0"/>
              </a:rPr>
              <a:t>, </a:t>
            </a:r>
            <a:r>
              <a:rPr lang="cs-CZ" altLang="cs-CZ" err="1">
                <a:latin typeface="Arial" pitchFamily="34" charset="0"/>
              </a:rPr>
              <a:t>can</a:t>
            </a:r>
            <a:r>
              <a:rPr lang="cs-CZ" altLang="cs-CZ">
                <a:latin typeface="Arial" pitchFamily="34" charset="0"/>
              </a:rPr>
              <a:t> </a:t>
            </a:r>
            <a:r>
              <a:rPr lang="cs-CZ" altLang="cs-CZ" err="1">
                <a:latin typeface="Arial" pitchFamily="34" charset="0"/>
              </a:rPr>
              <a:t>wolf</a:t>
            </a:r>
            <a:r>
              <a:rPr lang="cs-CZ" altLang="cs-CZ">
                <a:latin typeface="Arial" pitchFamily="34" charset="0"/>
              </a:rPr>
              <a:t> and</a:t>
            </a:r>
            <a:r>
              <a:rPr lang="cs-CZ" altLang="cs-CZ" baseline="0">
                <a:latin typeface="Arial" pitchFamily="34" charset="0"/>
              </a:rPr>
              <a:t> </a:t>
            </a:r>
            <a:r>
              <a:rPr lang="cs-CZ" altLang="cs-CZ" baseline="0" err="1">
                <a:latin typeface="Arial" pitchFamily="34" charset="0"/>
              </a:rPr>
              <a:t>the</a:t>
            </a:r>
            <a:r>
              <a:rPr lang="cs-CZ" altLang="cs-CZ" baseline="0">
                <a:latin typeface="Arial" pitchFamily="34" charset="0"/>
              </a:rPr>
              <a:t> </a:t>
            </a:r>
            <a:r>
              <a:rPr lang="cs-CZ" altLang="cs-CZ" baseline="0" err="1">
                <a:latin typeface="Arial" pitchFamily="34" charset="0"/>
              </a:rPr>
              <a:t>red</a:t>
            </a:r>
            <a:r>
              <a:rPr lang="cs-CZ" altLang="cs-CZ" baseline="0">
                <a:latin typeface="Arial" pitchFamily="34" charset="0"/>
              </a:rPr>
              <a:t> girl </a:t>
            </a:r>
            <a:r>
              <a:rPr lang="cs-CZ" altLang="cs-CZ" baseline="0" err="1">
                <a:latin typeface="Arial" pitchFamily="34" charset="0"/>
              </a:rPr>
              <a:t>create</a:t>
            </a:r>
            <a:r>
              <a:rPr lang="cs-CZ" altLang="cs-CZ" baseline="0">
                <a:latin typeface="Arial" pitchFamily="34" charset="0"/>
              </a:rPr>
              <a:t> a </a:t>
            </a:r>
            <a:r>
              <a:rPr lang="cs-CZ" altLang="cs-CZ" baseline="0" err="1">
                <a:latin typeface="Arial" pitchFamily="34" charset="0"/>
              </a:rPr>
              <a:t>partnership</a:t>
            </a:r>
            <a:r>
              <a:rPr lang="cs-CZ" altLang="cs-CZ" baseline="0">
                <a:latin typeface="Arial" pitchFamily="34" charset="0"/>
              </a:rPr>
              <a:t> </a:t>
            </a:r>
            <a:r>
              <a:rPr lang="cs-CZ" altLang="cs-CZ" baseline="0" err="1">
                <a:latin typeface="Arial" pitchFamily="34" charset="0"/>
              </a:rPr>
              <a:t>for</a:t>
            </a:r>
            <a:r>
              <a:rPr lang="cs-CZ" altLang="cs-CZ" baseline="0">
                <a:latin typeface="Arial" pitchFamily="34" charset="0"/>
              </a:rPr>
              <a:t> </a:t>
            </a:r>
            <a:r>
              <a:rPr lang="cs-CZ" altLang="cs-CZ" baseline="0" err="1">
                <a:latin typeface="Arial" pitchFamily="34" charset="0"/>
              </a:rPr>
              <a:t>the</a:t>
            </a:r>
            <a:r>
              <a:rPr lang="cs-CZ" altLang="cs-CZ" baseline="0">
                <a:latin typeface="Arial" pitchFamily="34" charset="0"/>
              </a:rPr>
              <a:t> </a:t>
            </a:r>
            <a:r>
              <a:rPr lang="cs-CZ" altLang="cs-CZ" baseline="0" err="1">
                <a:latin typeface="Arial" pitchFamily="34" charset="0"/>
              </a:rPr>
              <a:t>puprose</a:t>
            </a:r>
            <a:r>
              <a:rPr lang="cs-CZ" altLang="cs-CZ" baseline="0">
                <a:latin typeface="Arial" pitchFamily="34" charset="0"/>
              </a:rPr>
              <a:t> </a:t>
            </a:r>
            <a:r>
              <a:rPr lang="cs-CZ" altLang="cs-CZ" baseline="0" err="1">
                <a:latin typeface="Arial" pitchFamily="34" charset="0"/>
              </a:rPr>
              <a:t>visitng</a:t>
            </a:r>
            <a:r>
              <a:rPr lang="cs-CZ" altLang="cs-CZ" baseline="0">
                <a:latin typeface="Arial" pitchFamily="34" charset="0"/>
              </a:rPr>
              <a:t> </a:t>
            </a:r>
            <a:r>
              <a:rPr lang="cs-CZ" altLang="cs-CZ" baseline="0" err="1">
                <a:latin typeface="Arial" pitchFamily="34" charset="0"/>
              </a:rPr>
              <a:t>the</a:t>
            </a:r>
            <a:r>
              <a:rPr lang="cs-CZ" altLang="cs-CZ" baseline="0">
                <a:latin typeface="Arial" pitchFamily="34" charset="0"/>
              </a:rPr>
              <a:t> </a:t>
            </a:r>
            <a:r>
              <a:rPr lang="cs-CZ" altLang="cs-CZ" baseline="0" err="1">
                <a:latin typeface="Arial" pitchFamily="34" charset="0"/>
              </a:rPr>
              <a:t>grandmother</a:t>
            </a:r>
            <a:r>
              <a:rPr lang="cs-CZ" altLang="cs-CZ" baseline="0">
                <a:latin typeface="Arial" pitchFamily="34" charset="0"/>
              </a:rPr>
              <a:t>?</a:t>
            </a:r>
            <a:endParaRPr lang="cs-CZ" alt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960EB8C-F57B-4E79-BC2C-9B312D183F1C}" type="slidenum">
              <a:rPr lang="cs-CZ" altLang="cs-CZ" smtClean="0"/>
              <a:pPr eaLnBrk="1" hangingPunct="1">
                <a:spcBef>
                  <a:spcPct val="0"/>
                </a:spcBef>
              </a:pPr>
              <a:t>27</a:t>
            </a:fld>
            <a:endParaRPr lang="cs-CZ" altLang="cs-CZ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1200" err="1"/>
              <a:t>Funding</a:t>
            </a:r>
            <a:r>
              <a:rPr lang="cs-CZ" altLang="cs-CZ" sz="1200"/>
              <a:t>, </a:t>
            </a:r>
            <a:r>
              <a:rPr lang="cs-CZ" altLang="cs-CZ" sz="1200" err="1"/>
              <a:t>reputation</a:t>
            </a:r>
            <a:endParaRPr lang="cs-CZ" altLang="cs-CZ" sz="120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1200" err="1"/>
              <a:t>Plans</a:t>
            </a:r>
            <a:r>
              <a:rPr lang="cs-CZ" altLang="cs-CZ" sz="1200" baseline="0"/>
              <a:t> to </a:t>
            </a:r>
            <a:r>
              <a:rPr lang="cs-CZ" altLang="cs-CZ" sz="1200" baseline="0" err="1"/>
              <a:t>become</a:t>
            </a:r>
            <a:r>
              <a:rPr lang="cs-CZ" altLang="cs-CZ" sz="1200" baseline="0"/>
              <a:t> big </a:t>
            </a:r>
            <a:r>
              <a:rPr lang="cs-CZ" altLang="cs-CZ" sz="1200" baseline="0" err="1"/>
              <a:t>company</a:t>
            </a:r>
            <a:endParaRPr lang="cs-CZ" altLang="cs-CZ" sz="1200" baseline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1200" baseline="0"/>
              <a:t>Market </a:t>
            </a:r>
            <a:r>
              <a:rPr lang="cs-CZ" altLang="cs-CZ" sz="1200" baseline="0" err="1"/>
              <a:t>validation</a:t>
            </a:r>
            <a:endParaRPr lang="cs-CZ" altLang="cs-CZ" sz="1200" baseline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1200" baseline="0" err="1"/>
              <a:t>Dostribution</a:t>
            </a:r>
            <a:r>
              <a:rPr lang="cs-CZ" altLang="cs-CZ" sz="1200" baseline="0"/>
              <a:t> </a:t>
            </a:r>
            <a:r>
              <a:rPr lang="cs-CZ" altLang="cs-CZ" sz="1200" baseline="0" err="1"/>
              <a:t>channel</a:t>
            </a:r>
            <a:endParaRPr lang="cs-CZ" altLang="cs-CZ" sz="1200"/>
          </a:p>
          <a:p>
            <a:pPr eaLnBrk="1" hangingPunct="1"/>
            <a:endParaRPr lang="cs-CZ" alt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C5E802-B82B-493C-8E93-700A8F195C57}" type="slidenum">
              <a:rPr lang="cs-CZ" altLang="cs-CZ" smtClean="0"/>
              <a:pPr eaLnBrk="1" hangingPunct="1">
                <a:spcBef>
                  <a:spcPct val="0"/>
                </a:spcBef>
              </a:pPr>
              <a:t>28</a:t>
            </a:fld>
            <a:endParaRPr lang="cs-CZ" altLang="cs-CZ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C7E09E-70B0-4DC7-9CAA-C1A1739E3264}" type="slidenum">
              <a:rPr lang="cs-CZ" altLang="cs-CZ" smtClean="0"/>
              <a:pPr eaLnBrk="1" hangingPunct="1">
                <a:spcBef>
                  <a:spcPct val="0"/>
                </a:spcBef>
              </a:pPr>
              <a:t>31</a:t>
            </a:fld>
            <a:endParaRPr lang="cs-CZ" altLang="cs-CZ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5E5911-10E1-4008-8D08-214D755E445B}" type="slidenum">
              <a:rPr lang="cs-CZ" altLang="cs-CZ" smtClean="0"/>
              <a:pPr eaLnBrk="1" hangingPunct="1">
                <a:spcBef>
                  <a:spcPct val="0"/>
                </a:spcBef>
              </a:pPr>
              <a:t>33</a:t>
            </a:fld>
            <a:endParaRPr lang="cs-CZ" altLang="cs-CZ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E29AC77-47E1-4C1F-B13E-0288FC90D4C3}" type="slidenum">
              <a:rPr lang="cs-CZ" altLang="cs-CZ"/>
              <a:pPr eaLnBrk="1" hangingPunct="1"/>
              <a:t>34</a:t>
            </a:fld>
            <a:endParaRPr lang="cs-CZ" altLang="cs-CZ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>
                <a:latin typeface="Arial" pitchFamily="34" charset="0"/>
              </a:rPr>
              <a:t> </a:t>
            </a:r>
            <a:r>
              <a:rPr lang="cs-CZ" altLang="cs-CZ" b="1">
                <a:latin typeface="Arial" pitchFamily="34" charset="0"/>
              </a:rPr>
              <a:t>31.12.1995	 31.12.1996	 31.12.1997	 31.12.1998	 31.12.1999	 31.12.2000	 31.12.2001	 31.12.2002	 31.12.2003	 31.12.2004	 31.12.2005	 31.12.2006	 31.12.2007	 31.12.2008	 31.12.2009	 30.6.2010	</a:t>
            </a:r>
          </a:p>
          <a:p>
            <a:pPr eaLnBrk="1" hangingPunct="1"/>
            <a:r>
              <a:rPr lang="cs-CZ" altLang="cs-CZ" b="1">
                <a:latin typeface="Arial" pitchFamily="34" charset="0"/>
              </a:rPr>
              <a:t>5 741,0	6 909,9	8 367,4	12 254,6	17 478,7	23 323,2	30 717,2	36 883,8	35 852,0	42 035,0	51 424,4	60 620,5	76 337,8	81 301,7	84 614,9	90 299,2	</a:t>
            </a:r>
          </a:p>
          <a:p>
            <a:pPr eaLnBrk="1" hangingPunct="1"/>
            <a:endParaRPr lang="cs-CZ" alt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3FB1BD-04F2-49A5-A2A9-D12ADA346ECC}" type="slidenum">
              <a:rPr lang="cs-CZ" altLang="cs-CZ" smtClean="0"/>
              <a:pPr eaLnBrk="1" hangingPunct="1">
                <a:spcBef>
                  <a:spcPct val="0"/>
                </a:spcBef>
              </a:pPr>
              <a:t>35</a:t>
            </a:fld>
            <a:endParaRPr lang="cs-CZ" altLang="cs-CZ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ADEF2B-111D-4DBD-8C7D-EB99A68FB7EB}" type="slidenum">
              <a:rPr lang="cs-CZ" altLang="cs-CZ" smtClean="0"/>
              <a:pPr eaLnBrk="1" hangingPunct="1">
                <a:spcBef>
                  <a:spcPct val="0"/>
                </a:spcBef>
              </a:pPr>
              <a:t>38</a:t>
            </a:fld>
            <a:endParaRPr lang="cs-CZ" altLang="cs-CZ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err="1"/>
              <a:t>Lawsiut</a:t>
            </a:r>
            <a:r>
              <a:rPr lang="cs-CZ"/>
              <a:t> </a:t>
            </a:r>
            <a:r>
              <a:rPr lang="cs-CZ" err="1"/>
              <a:t>between</a:t>
            </a:r>
            <a:r>
              <a:rPr lang="cs-CZ"/>
              <a:t> </a:t>
            </a:r>
            <a:r>
              <a:rPr lang="cs-CZ" err="1"/>
              <a:t>Anheuser</a:t>
            </a:r>
            <a:r>
              <a:rPr lang="cs-CZ"/>
              <a:t> </a:t>
            </a:r>
            <a:r>
              <a:rPr lang="cs-CZ" err="1"/>
              <a:t>Busch</a:t>
            </a:r>
            <a:r>
              <a:rPr lang="cs-CZ"/>
              <a:t> and Budvar </a:t>
            </a:r>
            <a:r>
              <a:rPr lang="cs-CZ" err="1"/>
              <a:t>concernig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trademark </a:t>
            </a:r>
            <a:r>
              <a:rPr lang="cs-CZ" err="1"/>
              <a:t>Budweiser</a:t>
            </a:r>
            <a:r>
              <a:rPr lang="cs-CZ"/>
              <a:t>. </a:t>
            </a:r>
            <a:r>
              <a:rPr lang="cs-CZ" err="1"/>
              <a:t>They</a:t>
            </a:r>
            <a:r>
              <a:rPr lang="cs-CZ" baseline="0"/>
              <a:t> </a:t>
            </a:r>
            <a:r>
              <a:rPr lang="cs-CZ" baseline="0" err="1"/>
              <a:t>were</a:t>
            </a:r>
            <a:r>
              <a:rPr lang="cs-CZ" baseline="0"/>
              <a:t> </a:t>
            </a:r>
            <a:r>
              <a:rPr lang="cs-CZ" baseline="0" err="1"/>
              <a:t>coopertatin</a:t>
            </a:r>
            <a:r>
              <a:rPr lang="cs-CZ" baseline="0"/>
              <a:t> </a:t>
            </a:r>
            <a:r>
              <a:rPr lang="cs-CZ" baseline="0" err="1"/>
              <a:t>from</a:t>
            </a:r>
            <a:r>
              <a:rPr lang="cs-CZ" baseline="0"/>
              <a:t> 2007 to 2012. </a:t>
            </a:r>
            <a:r>
              <a:rPr lang="cs-CZ" baseline="0" err="1"/>
              <a:t>Anheuser</a:t>
            </a:r>
            <a:r>
              <a:rPr lang="cs-CZ" baseline="0"/>
              <a:t> </a:t>
            </a:r>
            <a:r>
              <a:rPr lang="cs-CZ" baseline="0" err="1"/>
              <a:t>Busch</a:t>
            </a:r>
            <a:r>
              <a:rPr lang="cs-CZ" baseline="0"/>
              <a:t> </a:t>
            </a:r>
            <a:r>
              <a:rPr lang="cs-CZ" baseline="0" err="1"/>
              <a:t>Inbev</a:t>
            </a:r>
            <a:r>
              <a:rPr lang="cs-CZ" baseline="0"/>
              <a:t> </a:t>
            </a:r>
            <a:r>
              <a:rPr lang="cs-CZ" baseline="0" err="1"/>
              <a:t>was</a:t>
            </a:r>
            <a:r>
              <a:rPr lang="cs-CZ" baseline="0"/>
              <a:t> a sole </a:t>
            </a:r>
            <a:r>
              <a:rPr lang="cs-CZ" baseline="0" err="1"/>
              <a:t>supplier</a:t>
            </a:r>
            <a:r>
              <a:rPr lang="cs-CZ" baseline="0"/>
              <a:t> </a:t>
            </a:r>
            <a:r>
              <a:rPr lang="cs-CZ" baseline="0" err="1"/>
              <a:t>of</a:t>
            </a:r>
            <a:r>
              <a:rPr lang="cs-CZ" baseline="0"/>
              <a:t> budvar </a:t>
            </a:r>
            <a:r>
              <a:rPr lang="cs-CZ" baseline="0" err="1"/>
              <a:t>name</a:t>
            </a:r>
            <a:r>
              <a:rPr lang="cs-CZ" baseline="0"/>
              <a:t> </a:t>
            </a:r>
            <a:r>
              <a:rPr lang="cs-CZ" baseline="0" err="1"/>
              <a:t>Czechwar</a:t>
            </a:r>
            <a:r>
              <a:rPr lang="cs-CZ" baseline="0"/>
              <a:t> in USA market. </a:t>
            </a:r>
            <a:r>
              <a:rPr lang="cs-CZ" baseline="0" err="1"/>
              <a:t>They</a:t>
            </a:r>
            <a:r>
              <a:rPr lang="cs-CZ" baseline="0"/>
              <a:t> </a:t>
            </a:r>
            <a:r>
              <a:rPr lang="cs-CZ" baseline="0" err="1"/>
              <a:t>were</a:t>
            </a:r>
            <a:r>
              <a:rPr lang="cs-CZ" baseline="0"/>
              <a:t> </a:t>
            </a:r>
            <a:r>
              <a:rPr lang="cs-CZ" baseline="0" err="1"/>
              <a:t>importing</a:t>
            </a:r>
            <a:r>
              <a:rPr lang="cs-CZ" baseline="0"/>
              <a:t> </a:t>
            </a:r>
            <a:r>
              <a:rPr lang="cs-CZ" baseline="0" err="1"/>
              <a:t>distributing</a:t>
            </a:r>
            <a:r>
              <a:rPr lang="cs-CZ" baseline="0"/>
              <a:t> and marketing </a:t>
            </a:r>
            <a:r>
              <a:rPr lang="cs-CZ" baseline="0" err="1"/>
              <a:t>it</a:t>
            </a:r>
            <a:r>
              <a:rPr lang="cs-CZ" baseline="0"/>
              <a:t>. Bud in 2008 </a:t>
            </a:r>
            <a:r>
              <a:rPr lang="cs-CZ" baseline="0" err="1"/>
              <a:t>nwe</a:t>
            </a:r>
            <a:r>
              <a:rPr lang="cs-CZ" baseline="0"/>
              <a:t> partner </a:t>
            </a:r>
            <a:r>
              <a:rPr lang="cs-CZ" baseline="0" err="1"/>
              <a:t>Inbev</a:t>
            </a:r>
            <a:r>
              <a:rPr lang="cs-CZ" baseline="0"/>
              <a:t> </a:t>
            </a:r>
            <a:r>
              <a:rPr lang="cs-CZ" baseline="0" err="1"/>
              <a:t>entered</a:t>
            </a:r>
            <a:r>
              <a:rPr lang="cs-CZ" baseline="0"/>
              <a:t> ANB and </a:t>
            </a:r>
            <a:r>
              <a:rPr lang="cs-CZ" baseline="0" err="1"/>
              <a:t>the</a:t>
            </a:r>
            <a:r>
              <a:rPr lang="cs-CZ" baseline="0"/>
              <a:t> business </a:t>
            </a:r>
            <a:r>
              <a:rPr lang="cs-CZ" baseline="0" err="1"/>
              <a:t>conception</a:t>
            </a:r>
            <a:r>
              <a:rPr lang="cs-CZ" baseline="0"/>
              <a:t> hase </a:t>
            </a:r>
            <a:r>
              <a:rPr lang="cs-CZ" baseline="0" err="1"/>
              <a:t>changed</a:t>
            </a:r>
            <a:r>
              <a:rPr lang="cs-CZ" baseline="0"/>
              <a:t>. </a:t>
            </a:r>
            <a:r>
              <a:rPr lang="cs-CZ" baseline="0" err="1"/>
              <a:t>They</a:t>
            </a:r>
            <a:r>
              <a:rPr lang="cs-CZ" baseline="0"/>
              <a:t> </a:t>
            </a:r>
            <a:r>
              <a:rPr lang="cs-CZ" baseline="0" err="1"/>
              <a:t>wanted</a:t>
            </a:r>
            <a:r>
              <a:rPr lang="cs-CZ" baseline="0"/>
              <a:t> to </a:t>
            </a:r>
            <a:r>
              <a:rPr lang="cs-CZ" baseline="0" err="1"/>
              <a:t>offer</a:t>
            </a:r>
            <a:r>
              <a:rPr lang="cs-CZ" baseline="0"/>
              <a:t> </a:t>
            </a:r>
            <a:r>
              <a:rPr lang="cs-CZ" baseline="0" err="1"/>
              <a:t>thexr</a:t>
            </a:r>
            <a:r>
              <a:rPr lang="cs-CZ" baseline="0"/>
              <a:t> </a:t>
            </a:r>
            <a:r>
              <a:rPr lang="cs-CZ" baseline="0" err="1"/>
              <a:t>small</a:t>
            </a:r>
            <a:r>
              <a:rPr lang="cs-CZ" baseline="0"/>
              <a:t> </a:t>
            </a:r>
            <a:r>
              <a:rPr lang="cs-CZ" baseline="0" err="1"/>
              <a:t>trademarks</a:t>
            </a:r>
            <a:r>
              <a:rPr lang="cs-CZ" baseline="0"/>
              <a:t> in </a:t>
            </a:r>
            <a:r>
              <a:rPr lang="cs-CZ" baseline="0" err="1"/>
              <a:t>the</a:t>
            </a:r>
            <a:r>
              <a:rPr lang="cs-CZ" baseline="0"/>
              <a:t> </a:t>
            </a:r>
            <a:r>
              <a:rPr lang="cs-CZ" baseline="0" err="1"/>
              <a:t>amrecian</a:t>
            </a:r>
            <a:r>
              <a:rPr lang="cs-CZ" baseline="0"/>
              <a:t> market. ABI </a:t>
            </a:r>
            <a:r>
              <a:rPr lang="cs-CZ" baseline="0" err="1"/>
              <a:t>wanted</a:t>
            </a:r>
            <a:r>
              <a:rPr lang="cs-CZ" baseline="0"/>
              <a:t> to </a:t>
            </a:r>
            <a:r>
              <a:rPr lang="cs-CZ" baseline="0" err="1"/>
              <a:t>utilize</a:t>
            </a:r>
            <a:r>
              <a:rPr lang="cs-CZ" baseline="0"/>
              <a:t> </a:t>
            </a:r>
            <a:r>
              <a:rPr lang="cs-CZ" baseline="0" err="1"/>
              <a:t>growing</a:t>
            </a:r>
            <a:r>
              <a:rPr lang="cs-CZ" baseline="0"/>
              <a:t> </a:t>
            </a:r>
            <a:r>
              <a:rPr lang="cs-CZ" baseline="0" err="1"/>
              <a:t>demand</a:t>
            </a:r>
            <a:r>
              <a:rPr lang="cs-CZ" baseline="0"/>
              <a:t> </a:t>
            </a:r>
            <a:r>
              <a:rPr lang="cs-CZ" baseline="0" err="1"/>
              <a:t>for</a:t>
            </a:r>
            <a:r>
              <a:rPr lang="cs-CZ" baseline="0"/>
              <a:t> </a:t>
            </a:r>
            <a:r>
              <a:rPr lang="cs-CZ" baseline="0" err="1"/>
              <a:t>imported</a:t>
            </a:r>
            <a:r>
              <a:rPr lang="cs-CZ" baseline="0"/>
              <a:t> </a:t>
            </a:r>
            <a:r>
              <a:rPr lang="cs-CZ" baseline="0" err="1"/>
              <a:t>beers</a:t>
            </a:r>
            <a:r>
              <a:rPr lang="cs-CZ" baseline="0"/>
              <a:t> in USA, co </a:t>
            </a:r>
            <a:r>
              <a:rPr lang="cs-CZ" baseline="0" err="1"/>
              <a:t>they</a:t>
            </a:r>
            <a:r>
              <a:rPr lang="cs-CZ" baseline="0"/>
              <a:t> </a:t>
            </a:r>
            <a:r>
              <a:rPr lang="cs-CZ" baseline="0" err="1"/>
              <a:t>started</a:t>
            </a:r>
            <a:r>
              <a:rPr lang="cs-CZ" baseline="0"/>
              <a:t> to </a:t>
            </a:r>
            <a:r>
              <a:rPr lang="cs-CZ" baseline="0" err="1"/>
              <a:t>cooperatce</a:t>
            </a:r>
            <a:r>
              <a:rPr lang="cs-CZ" baseline="0"/>
              <a:t>. US </a:t>
            </a:r>
            <a:r>
              <a:rPr lang="cs-CZ" baseline="0" err="1"/>
              <a:t>beverages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F9C7DE-5960-4D0A-9B1A-8F2F10C7F560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9333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2B334C-6364-4C10-99B4-386CC23C989C}" type="slidenum">
              <a:rPr lang="cs-CZ" altLang="cs-CZ" smtClean="0"/>
              <a:pPr eaLnBrk="1" hangingPunct="1">
                <a:spcBef>
                  <a:spcPct val="0"/>
                </a:spcBef>
              </a:pPr>
              <a:t>6</a:t>
            </a:fld>
            <a:endParaRPr lang="cs-CZ" altLang="cs-CZ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D29315-634C-4A5A-825A-99B4FFD731E5}" type="slidenum">
              <a:rPr lang="cs-CZ" altLang="cs-CZ" smtClean="0"/>
              <a:pPr eaLnBrk="1" hangingPunct="1">
                <a:spcBef>
                  <a:spcPct val="0"/>
                </a:spcBef>
              </a:pPr>
              <a:t>7</a:t>
            </a:fld>
            <a:endParaRPr lang="cs-CZ" altLang="cs-CZ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D6AE97-3BF5-4750-B2A7-677394B0F111}" type="slidenum">
              <a:rPr lang="cs-CZ" altLang="cs-CZ" smtClean="0"/>
              <a:pPr eaLnBrk="1" hangingPunct="1">
                <a:spcBef>
                  <a:spcPct val="0"/>
                </a:spcBef>
              </a:pPr>
              <a:t>8</a:t>
            </a:fld>
            <a:endParaRPr lang="cs-CZ" altLang="cs-CZ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5D8469-43EA-49CC-B952-0C80494CAAAC}" type="slidenum">
              <a:rPr lang="cs-CZ" altLang="cs-CZ" smtClean="0"/>
              <a:pPr eaLnBrk="1" hangingPunct="1">
                <a:spcBef>
                  <a:spcPct val="0"/>
                </a:spcBef>
              </a:pPr>
              <a:t>9</a:t>
            </a:fld>
            <a:endParaRPr lang="cs-CZ" altLang="cs-CZ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7AFDF4-065F-453D-A067-2D6561E65BD7}" type="slidenum">
              <a:rPr lang="cs-CZ" altLang="cs-CZ" smtClean="0"/>
              <a:pPr eaLnBrk="1" hangingPunct="1">
                <a:spcBef>
                  <a:spcPct val="0"/>
                </a:spcBef>
              </a:pPr>
              <a:t>10</a:t>
            </a:fld>
            <a:endParaRPr lang="cs-CZ" altLang="cs-CZ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z="1000"/>
              <a:t>Společnost </a:t>
            </a:r>
            <a:r>
              <a:rPr lang="cs-CZ" sz="1000" err="1"/>
              <a:t>Zeppelin</a:t>
            </a:r>
            <a:r>
              <a:rPr lang="cs-CZ" sz="1000"/>
              <a:t> CZ s.r.o., výhradní prodejce stavebních strojů a zařízení </a:t>
            </a:r>
            <a:r>
              <a:rPr lang="cs-CZ" sz="1000" err="1"/>
              <a:t>Cat</a:t>
            </a:r>
            <a:r>
              <a:rPr lang="cs-CZ" sz="1000"/>
              <a:t>® pro Českou republiku, dodává na český trh širokou škálu stavebních, zemních, zemědělských a důlních strojů amerického výrobce </a:t>
            </a:r>
            <a:r>
              <a:rPr lang="cs-CZ" sz="1000" b="1"/>
              <a:t>Caterpillar</a:t>
            </a:r>
            <a:r>
              <a:rPr lang="cs-CZ" sz="1000"/>
              <a:t>. Je také dodavatelem komplexních energetických řešení a systémů od stejnojmenného výrobce. Kromě prodejních a servisních služeb se společnost zabývá půjčováním stavebních strojů a malé mechanizace - autorizovaná půjčovna </a:t>
            </a:r>
            <a:r>
              <a:rPr lang="cs-CZ" sz="1000" b="1" err="1"/>
              <a:t>The</a:t>
            </a:r>
            <a:r>
              <a:rPr lang="cs-CZ" sz="1000" b="1"/>
              <a:t> </a:t>
            </a:r>
            <a:r>
              <a:rPr lang="cs-CZ" sz="1000" b="1" err="1"/>
              <a:t>Cat</a:t>
            </a:r>
            <a:r>
              <a:rPr lang="cs-CZ" sz="1000" b="1"/>
              <a:t> </a:t>
            </a:r>
            <a:r>
              <a:rPr lang="cs-CZ" sz="1000" b="1" err="1"/>
              <a:t>Rental</a:t>
            </a:r>
            <a:r>
              <a:rPr lang="cs-CZ" sz="1000" b="1"/>
              <a:t> </a:t>
            </a:r>
            <a:r>
              <a:rPr lang="cs-CZ" sz="1000" b="1" err="1"/>
              <a:t>Store</a:t>
            </a:r>
            <a:r>
              <a:rPr lang="cs-CZ" sz="1000"/>
              <a:t> má pobočky na 11 místech České republiky. Ve spolupráci se společností </a:t>
            </a:r>
            <a:r>
              <a:rPr lang="cs-CZ" sz="1000" b="1"/>
              <a:t>Caterpillar </a:t>
            </a:r>
            <a:r>
              <a:rPr lang="cs-CZ" sz="1000" b="1" err="1"/>
              <a:t>Financial</a:t>
            </a:r>
            <a:r>
              <a:rPr lang="cs-CZ" sz="1000" b="1"/>
              <a:t> </a:t>
            </a:r>
            <a:r>
              <a:rPr lang="cs-CZ" sz="1000" b="1" err="1"/>
              <a:t>Services</a:t>
            </a:r>
            <a:r>
              <a:rPr lang="cs-CZ" sz="1000" b="1"/>
              <a:t> ČR</a:t>
            </a:r>
            <a:r>
              <a:rPr lang="cs-CZ" sz="1000"/>
              <a:t>, s.r.o., zajišťuje zákazníkům komplexní finanční servis, spojený s nákupem strojů a služeb. </a:t>
            </a:r>
            <a:r>
              <a:rPr lang="cs-CZ" sz="1000" err="1"/>
              <a:t>Zeppelin</a:t>
            </a:r>
            <a:r>
              <a:rPr lang="cs-CZ" sz="1000"/>
              <a:t> CZ s.r.o. je součástí koncernu ZEPPELIN </a:t>
            </a:r>
            <a:r>
              <a:rPr lang="cs-CZ" sz="1000" err="1"/>
              <a:t>GmbH</a:t>
            </a:r>
            <a:r>
              <a:rPr lang="cs-CZ" sz="1000"/>
              <a:t>, který provozuje 190 poboček ve 30 zemích světa. Aktivity koncernu jsou v globálním měřítku velmi široké a jsou rozdělené do pěti „strategických obchodních jednotek“ (SBU = </a:t>
            </a:r>
            <a:r>
              <a:rPr lang="cs-CZ" sz="1000" err="1"/>
              <a:t>Strategic</a:t>
            </a:r>
            <a:r>
              <a:rPr lang="cs-CZ" sz="1000"/>
              <a:t> </a:t>
            </a:r>
            <a:r>
              <a:rPr lang="cs-CZ" sz="1000" err="1"/>
              <a:t>Busines</a:t>
            </a:r>
            <a:r>
              <a:rPr lang="cs-CZ" sz="1000"/>
              <a:t> Unit). Na území České republiky je společnost </a:t>
            </a:r>
            <a:r>
              <a:rPr lang="cs-CZ" sz="1000" err="1"/>
              <a:t>Zeppelin</a:t>
            </a:r>
            <a:r>
              <a:rPr lang="cs-CZ" sz="1000"/>
              <a:t> CZ aktivní v rámci těchto tří skupin: </a:t>
            </a:r>
            <a:r>
              <a:rPr lang="cs-CZ" sz="1000" i="1"/>
              <a:t>Stavební stroje EU</a:t>
            </a:r>
            <a:r>
              <a:rPr lang="cs-CZ" sz="1000"/>
              <a:t>, </a:t>
            </a:r>
            <a:r>
              <a:rPr lang="cs-CZ" sz="1000" i="1"/>
              <a:t>Energetické systémy</a:t>
            </a:r>
            <a:r>
              <a:rPr lang="cs-CZ" sz="1000"/>
              <a:t> a </a:t>
            </a:r>
            <a:r>
              <a:rPr lang="cs-CZ" sz="1000" i="1"/>
              <a:t>Půjčovna strojů</a:t>
            </a:r>
            <a:r>
              <a:rPr lang="cs-CZ" sz="1000"/>
              <a:t> (</a:t>
            </a:r>
            <a:r>
              <a:rPr lang="cs-CZ" sz="1000" err="1"/>
              <a:t>The</a:t>
            </a:r>
            <a:r>
              <a:rPr lang="cs-CZ" sz="1000"/>
              <a:t> </a:t>
            </a:r>
            <a:r>
              <a:rPr lang="cs-CZ" sz="1000" err="1"/>
              <a:t>Cat</a:t>
            </a:r>
            <a:r>
              <a:rPr lang="cs-CZ" sz="1000"/>
              <a:t> </a:t>
            </a:r>
            <a:r>
              <a:rPr lang="cs-CZ" sz="1000" err="1"/>
              <a:t>Rental</a:t>
            </a:r>
            <a:r>
              <a:rPr lang="cs-CZ" sz="1000"/>
              <a:t> </a:t>
            </a:r>
            <a:r>
              <a:rPr lang="cs-CZ" sz="1000" err="1"/>
              <a:t>Store</a:t>
            </a:r>
            <a:r>
              <a:rPr lang="cs-CZ" sz="1000"/>
              <a:t>). </a:t>
            </a:r>
            <a:br>
              <a:rPr lang="cs-CZ" sz="1000"/>
            </a:br>
            <a:endParaRPr lang="cs-CZ" altLang="cs-CZ" sz="10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194585-7346-4107-9E0D-F7F2968B8B16}" type="slidenum">
              <a:rPr lang="cs-CZ" altLang="cs-CZ" smtClean="0"/>
              <a:pPr eaLnBrk="1" hangingPunct="1">
                <a:spcBef>
                  <a:spcPct val="0"/>
                </a:spcBef>
              </a:pPr>
              <a:t>11</a:t>
            </a:fld>
            <a:endParaRPr lang="cs-CZ" altLang="cs-CZ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/>
              <a:t>Licensing is the process of leasing a legally protected (that is, trademarked or copyrighted) entity</a:t>
            </a:r>
            <a:endParaRPr lang="cs-CZ" altLang="cs-CZ">
              <a:latin typeface="Arial" pitchFamily="34" charset="0"/>
            </a:endParaRPr>
          </a:p>
          <a:p>
            <a:pPr eaLnBrk="1" hangingPunct="1"/>
            <a:r>
              <a:rPr lang="cs-CZ" altLang="cs-CZ" err="1">
                <a:latin typeface="Arial" pitchFamily="34" charset="0"/>
              </a:rPr>
              <a:t>Mitas</a:t>
            </a:r>
            <a:r>
              <a:rPr lang="cs-CZ" altLang="cs-CZ">
                <a:latin typeface="Arial" pitchFamily="34" charset="0"/>
              </a:rPr>
              <a:t> a </a:t>
            </a:r>
            <a:r>
              <a:rPr lang="cs-CZ" altLang="cs-CZ" err="1">
                <a:latin typeface="Arial" pitchFamily="34" charset="0"/>
              </a:rPr>
              <a:t>coontinetal</a:t>
            </a:r>
            <a:r>
              <a:rPr lang="cs-CZ" altLang="cs-CZ">
                <a:latin typeface="Arial" pitchFamily="34" charset="0"/>
              </a:rPr>
              <a:t>.</a:t>
            </a:r>
            <a:r>
              <a:rPr lang="cs-CZ" altLang="cs-CZ" baseline="0">
                <a:latin typeface="Arial" pitchFamily="34" charset="0"/>
              </a:rPr>
              <a:t> </a:t>
            </a:r>
            <a:r>
              <a:rPr lang="cs-CZ" altLang="cs-CZ" baseline="0" err="1">
                <a:latin typeface="Arial" pitchFamily="34" charset="0"/>
              </a:rPr>
              <a:t>Mitas</a:t>
            </a:r>
            <a:r>
              <a:rPr lang="cs-CZ" altLang="cs-CZ" baseline="0">
                <a:latin typeface="Arial" pitchFamily="34" charset="0"/>
              </a:rPr>
              <a:t> vyrábí pneumatiky v licenci </a:t>
            </a:r>
            <a:r>
              <a:rPr lang="cs-CZ" altLang="cs-CZ" baseline="0" err="1">
                <a:latin typeface="Arial" pitchFamily="34" charset="0"/>
              </a:rPr>
              <a:t>Continentalui</a:t>
            </a:r>
            <a:r>
              <a:rPr lang="cs-CZ" altLang="cs-CZ" baseline="0">
                <a:latin typeface="Arial" pitchFamily="34" charset="0"/>
              </a:rPr>
              <a:t>. 3 výrobní závody v CR, v Srbsku 1 a v USA. Zahraniční pobočky atd. Výrobce </a:t>
            </a:r>
            <a:r>
              <a:rPr lang="cs-CZ" altLang="cs-CZ" baseline="0" err="1">
                <a:latin typeface="Arial" pitchFamily="34" charset="0"/>
              </a:rPr>
              <a:t>mimosilničních</a:t>
            </a:r>
            <a:r>
              <a:rPr lang="cs-CZ" altLang="cs-CZ" baseline="0">
                <a:latin typeface="Arial" pitchFamily="34" charset="0"/>
              </a:rPr>
              <a:t> pneumatik. </a:t>
            </a:r>
            <a:r>
              <a:rPr lang="en-US"/>
              <a:t>a name, likeness, logo, trademark, graphic design, slogan, signature, character, or a combination of several of these elements. The entity, known as the property or intellectual property, is then used in conjunction with a product. Many major companies and the media consider licensing a significant marketing tool.</a:t>
            </a:r>
            <a:r>
              <a:rPr lang="cs-CZ"/>
              <a:t> vlastní obchodní značkou </a:t>
            </a:r>
            <a:r>
              <a:rPr lang="cs-CZ" err="1"/>
              <a:t>Mitas</a:t>
            </a:r>
            <a:r>
              <a:rPr lang="cs-CZ"/>
              <a:t> a </a:t>
            </a:r>
            <a:r>
              <a:rPr lang="cs-CZ" err="1"/>
              <a:t>Cultor</a:t>
            </a:r>
            <a:r>
              <a:rPr lang="cs-CZ"/>
              <a:t> a licencovanou značkou Continental</a:t>
            </a:r>
            <a:endParaRPr lang="cs-CZ" alt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5" name="Obdélník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6" name="Obdélník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7" name="Obdélník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á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á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5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Autumn 2021</a:t>
            </a:r>
          </a:p>
        </p:txBody>
      </p:sp>
      <p:sp>
        <p:nvSpPr>
          <p:cNvPr id="16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Strategic partnerships</a:t>
            </a:r>
          </a:p>
        </p:txBody>
      </p:sp>
      <p:sp>
        <p:nvSpPr>
          <p:cNvPr id="17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E8C955D-FC67-44EF-81D7-93939F27F4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628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Autumn 2021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Strategic partnerships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E42CF-0492-485E-9261-67A3DEF3D0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209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5" name="Obdélník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6" name="Obdélník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7" name="Obdélník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á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á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86B72-861A-4349-9EA6-DEA37B92D8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Autumn 2021</a:t>
            </a:r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Strategic partnerships</a:t>
            </a:r>
          </a:p>
        </p:txBody>
      </p:sp>
    </p:spTree>
    <p:extLst>
      <p:ext uri="{BB962C8B-B14F-4D97-AF65-F5344CB8AC3E}">
        <p14:creationId xmlns:p14="http://schemas.microsoft.com/office/powerpoint/2010/main" val="3936037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Strategic partnerships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1B2F6-B7C9-40E1-9255-DEFD3C8156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 altLang="cs-CZ"/>
              <a:t>Autumn 2021</a:t>
            </a:r>
          </a:p>
        </p:txBody>
      </p:sp>
    </p:spTree>
    <p:extLst>
      <p:ext uri="{BB962C8B-B14F-4D97-AF65-F5344CB8AC3E}">
        <p14:creationId xmlns:p14="http://schemas.microsoft.com/office/powerpoint/2010/main" val="4256282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Strategic partnerships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48947-13D4-4D7A-AEF1-A7AE06AA70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 altLang="cs-CZ"/>
              <a:t>Autumn 2021</a:t>
            </a:r>
          </a:p>
        </p:txBody>
      </p:sp>
    </p:spTree>
    <p:extLst>
      <p:ext uri="{BB962C8B-B14F-4D97-AF65-F5344CB8AC3E}">
        <p14:creationId xmlns:p14="http://schemas.microsoft.com/office/powerpoint/2010/main" val="3610509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Strategic partnerships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E2856-7637-4AF1-A988-A2666236C0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 altLang="cs-CZ"/>
              <a:t>Autumn 2021</a:t>
            </a:r>
          </a:p>
        </p:txBody>
      </p:sp>
    </p:spTree>
    <p:extLst>
      <p:ext uri="{BB962C8B-B14F-4D97-AF65-F5344CB8AC3E}">
        <p14:creationId xmlns:p14="http://schemas.microsoft.com/office/powerpoint/2010/main" val="751528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Autumn 2021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Strategic partnerships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443A7-A858-4900-A778-D91A7586D1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965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5" name="Obdélník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6" name="Obdélník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7" name="Obdélník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8" name="Obdélník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9" name="Obdélník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á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á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Strategic partnerships</a:t>
            </a:r>
          </a:p>
        </p:txBody>
      </p:sp>
      <p:sp>
        <p:nvSpPr>
          <p:cNvPr id="16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Autumn 2021</a:t>
            </a:r>
          </a:p>
        </p:txBody>
      </p:sp>
      <p:sp>
        <p:nvSpPr>
          <p:cNvPr id="1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14915EA-77A8-4C07-9024-63F742600D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766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nice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Autumn 2021</a:t>
            </a: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Strategic partnerships</a:t>
            </a:r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581F8-8B3F-4F45-80D2-E07A93DC4D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0721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Obdélník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9" name="Obdélník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10" name="Obdélník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11" name="Obdélník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12" name="Obdélník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Ová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á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8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Autumn 2021</a:t>
            </a:r>
          </a:p>
        </p:txBody>
      </p:sp>
      <p:sp>
        <p:nvSpPr>
          <p:cNvPr id="19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Strategic partnerships</a:t>
            </a:r>
          </a:p>
        </p:txBody>
      </p:sp>
      <p:sp>
        <p:nvSpPr>
          <p:cNvPr id="20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7A36061B-BB37-4AF2-8A56-62FE0450F5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3692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Autumn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Strategic partnerships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B6205-D08E-4FFA-A958-9024387A6D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660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3" name="Obdélník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4" name="Obdélník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5" name="Obdélník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Autumn 2021</a:t>
            </a:r>
          </a:p>
        </p:txBody>
      </p:sp>
      <p:sp>
        <p:nvSpPr>
          <p:cNvPr id="9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Strategic partnerships</a:t>
            </a:r>
          </a:p>
        </p:txBody>
      </p:sp>
      <p:sp>
        <p:nvSpPr>
          <p:cNvPr id="10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4735A07-5609-40A5-8A0A-8989EA0146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625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Obdélník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7" name="Obdélník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8" name="Obdélník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9" name="Obdélník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10" name="Obdélník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á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á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6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69DB114-5791-4A31-94EB-7E47134830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7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Autumn 2021</a:t>
            </a:r>
          </a:p>
        </p:txBody>
      </p:sp>
      <p:sp>
        <p:nvSpPr>
          <p:cNvPr id="18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Strategic partnerships</a:t>
            </a:r>
          </a:p>
        </p:txBody>
      </p:sp>
    </p:spTree>
    <p:extLst>
      <p:ext uri="{BB962C8B-B14F-4D97-AF65-F5344CB8AC3E}">
        <p14:creationId xmlns:p14="http://schemas.microsoft.com/office/powerpoint/2010/main" val="2491836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nice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Obdélník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7" name="Obdélník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8" name="Obdélník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9" name="Obdélník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á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á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Kliknutím na ikonu přidáte obrázek.</a:t>
            </a:r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F3852-3F1E-48CC-B070-686B886879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7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Autumn 2021</a:t>
            </a:r>
          </a:p>
        </p:txBody>
      </p:sp>
      <p:sp>
        <p:nvSpPr>
          <p:cNvPr id="18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Strategic partnerships</a:t>
            </a:r>
          </a:p>
        </p:txBody>
      </p:sp>
    </p:spTree>
    <p:extLst>
      <p:ext uri="{BB962C8B-B14F-4D97-AF65-F5344CB8AC3E}">
        <p14:creationId xmlns:p14="http://schemas.microsoft.com/office/powerpoint/2010/main" val="156843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1027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102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102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cs-CZ" altLang="cs-CZ"/>
              <a:t>Autumn 2021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cs-CZ" altLang="cs-CZ"/>
              <a:t>Strategic partnerships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á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á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8D57E31-0D64-424E-984F-465D3C8724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38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039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cove.me/0m0xx9bi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ech-franchise.cz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images.google.cz/imgres?imgurl=http://gmotors.eu/blog/wp-content/uploads/2007/11/toyota-corolla-matrix-2009-1.jpg&amp;imgrefurl=http://globalmotors.net/2009-toyota-corolla-matrix/&amp;usg=__CpBtoldvtAeLxhAvoYNjwDFtqeU=&amp;h=426&amp;w=640&amp;sz=74&amp;hl=cs&amp;start=13&amp;um=1&amp;tbnid=lLjuK2cZxWjZ4M:&amp;tbnh=91&amp;tbnw=137&amp;prev=/images?q%3Dtoyota%2Bcorolla%26um%3D1%26hl%3Dcs%26lr%3D%26sa%3DN" TargetMode="Externa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s.wikipedia.org/wiki/Soubor:Toyota_stojan.JPG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usinessinfo.cz/cs/clanky/organizacni-kultura-a-narodni-kultura-7699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</a:rPr>
              <a:t>Autumn 2021</a:t>
            </a:r>
            <a:endParaRPr lang="cs-CZ" altLang="cs-CZ" dirty="0">
              <a:solidFill>
                <a:srgbClr val="FFFFFF"/>
              </a:solidFill>
            </a:endParaRPr>
          </a:p>
        </p:txBody>
      </p:sp>
      <p:sp>
        <p:nvSpPr>
          <p:cNvPr id="16387" name="Rectangle 18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61DAD67-8B60-4B4B-A214-D23BB5F61618}" type="slidenum">
              <a:rPr lang="cs-CZ" altLang="cs-CZ">
                <a:latin typeface="Arial Black" pitchFamily="34" charset="0"/>
              </a:rPr>
              <a:pPr eaLnBrk="1" hangingPunct="1"/>
              <a:t>1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0050" y="188912"/>
            <a:ext cx="6502350" cy="1655911"/>
          </a:xfrm>
        </p:spPr>
        <p:txBody>
          <a:bodyPr/>
          <a:lstStyle/>
          <a:p>
            <a:r>
              <a:rPr lang="en-GB" altLang="cs-CZ" b="1">
                <a:solidFill>
                  <a:srgbClr val="C00000"/>
                </a:solidFill>
              </a:rPr>
              <a:t>Strategic partnerships</a:t>
            </a:r>
          </a:p>
        </p:txBody>
      </p:sp>
      <p:pic>
        <p:nvPicPr>
          <p:cNvPr id="16389" name="Picture 4" descr="spoluprá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500438"/>
            <a:ext cx="22320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Zástupný symbol pro zápatí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</a:rPr>
              <a:t>Strategic partnerships</a:t>
            </a:r>
          </a:p>
        </p:txBody>
      </p:sp>
      <p:sp>
        <p:nvSpPr>
          <p:cNvPr id="16391" name="TextovéPole 2"/>
          <p:cNvSpPr txBox="1">
            <a:spLocks noChangeArrowheads="1"/>
          </p:cNvSpPr>
          <p:nvPr/>
        </p:nvSpPr>
        <p:spPr bwMode="auto">
          <a:xfrm>
            <a:off x="3848100" y="6375400"/>
            <a:ext cx="1908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Eva Švandová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z="3600" b="1">
                <a:solidFill>
                  <a:srgbClr val="7B9899"/>
                </a:solidFill>
              </a:rPr>
              <a:t>Sole agency</a:t>
            </a:r>
          </a:p>
        </p:txBody>
      </p:sp>
      <p:sp>
        <p:nvSpPr>
          <p:cNvPr id="34819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</a:rPr>
              <a:t>Autumn 2021</a:t>
            </a:r>
          </a:p>
        </p:txBody>
      </p:sp>
      <p:sp>
        <p:nvSpPr>
          <p:cNvPr id="34820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34821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59FDCAE-488A-4206-BB56-15409999316A}" type="slidenum">
              <a:rPr lang="cs-CZ" altLang="cs-CZ">
                <a:latin typeface="Arial Black" pitchFamily="34" charset="0"/>
              </a:rPr>
              <a:pPr eaLnBrk="1" hangingPunct="1"/>
              <a:t>10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3482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 err="1"/>
              <a:t>Adjusted</a:t>
            </a:r>
            <a:r>
              <a:rPr lang="cs-CZ" altLang="cs-CZ" sz="2800"/>
              <a:t> by New Civil </a:t>
            </a:r>
            <a:r>
              <a:rPr lang="cs-CZ" altLang="cs-CZ" sz="2800" err="1"/>
              <a:t>Code</a:t>
            </a:r>
            <a:r>
              <a:rPr lang="cs-CZ" altLang="cs-CZ" sz="2800"/>
              <a:t> (no. </a:t>
            </a:r>
            <a:r>
              <a:rPr lang="cs-CZ" sz="2800" b="1"/>
              <a:t>89/2012 Sb.)</a:t>
            </a:r>
          </a:p>
          <a:p>
            <a:pPr>
              <a:lnSpc>
                <a:spcPct val="90000"/>
              </a:lnSpc>
            </a:pPr>
            <a:r>
              <a:rPr lang="en-US" sz="2800"/>
              <a:t>agreement </a:t>
            </a:r>
            <a:r>
              <a:rPr lang="cs-CZ" sz="2800" err="1"/>
              <a:t>closed</a:t>
            </a:r>
            <a:r>
              <a:rPr lang="cs-CZ" sz="2800"/>
              <a:t> </a:t>
            </a:r>
            <a:r>
              <a:rPr lang="cs-CZ" sz="2800" err="1"/>
              <a:t>between</a:t>
            </a:r>
            <a:r>
              <a:rPr lang="cs-CZ" sz="2800"/>
              <a:t> agent and </a:t>
            </a:r>
            <a:r>
              <a:rPr lang="cs-CZ" sz="2800" err="1"/>
              <a:t>the</a:t>
            </a:r>
            <a:r>
              <a:rPr lang="cs-CZ" sz="2800"/>
              <a:t> </a:t>
            </a:r>
            <a:r>
              <a:rPr lang="cs-CZ" sz="2800" err="1"/>
              <a:t>company</a:t>
            </a:r>
            <a:r>
              <a:rPr lang="cs-CZ" sz="2800"/>
              <a:t> </a:t>
            </a:r>
            <a:r>
              <a:rPr lang="en-US" sz="2800"/>
              <a:t>to be the only </a:t>
            </a:r>
            <a:r>
              <a:rPr lang="cs-CZ" sz="2800" err="1"/>
              <a:t>one</a:t>
            </a:r>
            <a:r>
              <a:rPr lang="cs-CZ" sz="2800"/>
              <a:t> </a:t>
            </a:r>
            <a:r>
              <a:rPr lang="cs-CZ" sz="2800" err="1"/>
              <a:t>representative</a:t>
            </a:r>
            <a:r>
              <a:rPr lang="cs-CZ" sz="2800"/>
              <a:t> (entity)</a:t>
            </a:r>
            <a:r>
              <a:rPr lang="en-US" sz="2800"/>
              <a:t> </a:t>
            </a:r>
            <a:r>
              <a:rPr lang="cs-CZ" sz="2800" err="1"/>
              <a:t>of</a:t>
            </a:r>
            <a:r>
              <a:rPr lang="cs-CZ" sz="2800"/>
              <a:t> </a:t>
            </a:r>
            <a:r>
              <a:rPr lang="cs-CZ" sz="2800" err="1"/>
              <a:t>repsesented</a:t>
            </a:r>
            <a:r>
              <a:rPr lang="cs-CZ" sz="2800"/>
              <a:t> </a:t>
            </a:r>
            <a:r>
              <a:rPr lang="en-US" sz="2800"/>
              <a:t>company or to sell a product in a particular area </a:t>
            </a:r>
            <a:r>
              <a:rPr lang="cs-CZ" sz="2800"/>
              <a:t>on </a:t>
            </a:r>
            <a:r>
              <a:rPr lang="cs-CZ" sz="2800" err="1"/>
              <a:t>behalf</a:t>
            </a:r>
            <a:r>
              <a:rPr lang="cs-CZ" sz="2800"/>
              <a:t> </a:t>
            </a:r>
            <a:r>
              <a:rPr lang="cs-CZ" sz="2800" err="1"/>
              <a:t>of</a:t>
            </a:r>
            <a:r>
              <a:rPr lang="cs-CZ" sz="2800"/>
              <a:t> </a:t>
            </a:r>
            <a:r>
              <a:rPr lang="cs-CZ" sz="2800" err="1"/>
              <a:t>represented</a:t>
            </a:r>
            <a:r>
              <a:rPr lang="cs-CZ" sz="2800"/>
              <a:t> </a:t>
            </a:r>
            <a:r>
              <a:rPr lang="cs-CZ" sz="2800" err="1"/>
              <a:t>company</a:t>
            </a:r>
            <a:endParaRPr lang="cs-CZ" sz="2800"/>
          </a:p>
          <a:p>
            <a:pPr>
              <a:lnSpc>
                <a:spcPct val="90000"/>
              </a:lnSpc>
            </a:pPr>
            <a:r>
              <a:rPr lang="cs-CZ" sz="2800" err="1"/>
              <a:t>Zepellin</a:t>
            </a:r>
            <a:r>
              <a:rPr lang="cs-CZ" sz="2800"/>
              <a:t> CZ a Caterpillar</a:t>
            </a:r>
          </a:p>
          <a:p>
            <a:pPr>
              <a:lnSpc>
                <a:spcPct val="90000"/>
              </a:lnSpc>
            </a:pPr>
            <a:r>
              <a:rPr lang="cs-CZ" sz="2800" err="1"/>
              <a:t>Anheuser</a:t>
            </a:r>
            <a:r>
              <a:rPr lang="cs-CZ" sz="2800"/>
              <a:t> </a:t>
            </a:r>
            <a:r>
              <a:rPr lang="cs-CZ" sz="2800" err="1"/>
              <a:t>Busch</a:t>
            </a:r>
            <a:r>
              <a:rPr lang="cs-CZ" sz="2800"/>
              <a:t> </a:t>
            </a:r>
            <a:r>
              <a:rPr lang="cs-CZ" sz="2800" err="1"/>
              <a:t>Inbev</a:t>
            </a:r>
            <a:r>
              <a:rPr lang="cs-CZ" sz="2800"/>
              <a:t> and Budvar</a:t>
            </a:r>
            <a:br>
              <a:rPr lang="en-US" sz="2800"/>
            </a:br>
            <a:br>
              <a:rPr lang="en-US" sz="2800"/>
            </a:br>
            <a:endParaRPr lang="en-US" sz="2800"/>
          </a:p>
          <a:p>
            <a:pPr>
              <a:lnSpc>
                <a:spcPct val="90000"/>
              </a:lnSpc>
            </a:pPr>
            <a:endParaRPr lang="cs-CZ" altLang="cs-CZ" sz="2800"/>
          </a:p>
          <a:p>
            <a:pPr>
              <a:lnSpc>
                <a:spcPct val="90000"/>
              </a:lnSpc>
            </a:pPr>
            <a:endParaRPr lang="cs-CZ" altLang="cs-CZ" sz="280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645024"/>
            <a:ext cx="2209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z="3600" b="1">
                <a:solidFill>
                  <a:srgbClr val="7B9899"/>
                </a:solidFill>
              </a:rPr>
              <a:t>Licensing</a:t>
            </a:r>
          </a:p>
        </p:txBody>
      </p:sp>
      <p:sp>
        <p:nvSpPr>
          <p:cNvPr id="35843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</a:rPr>
              <a:t>Autumn 2021</a:t>
            </a:r>
          </a:p>
        </p:txBody>
      </p:sp>
      <p:sp>
        <p:nvSpPr>
          <p:cNvPr id="35844" name="Zástupný symbol pro zápatí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35845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DF28344-1038-4DE6-B6EC-276C1DE20057}" type="slidenum">
              <a:rPr lang="cs-CZ" altLang="cs-CZ">
                <a:latin typeface="Arial Black" pitchFamily="34" charset="0"/>
              </a:rPr>
              <a:pPr eaLnBrk="1" hangingPunct="1"/>
              <a:t>11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850392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the process of leasing a legally protected (that is, trademarked or copyrighted) entity</a:t>
            </a:r>
            <a:r>
              <a:rPr lang="cs-CZ" sz="2800"/>
              <a:t> - </a:t>
            </a:r>
            <a:r>
              <a:rPr lang="en-US" sz="2800"/>
              <a:t>a name, likeness, logo, trademark, graphic design, slogan, signature, character, or a combination of several of these elements. </a:t>
            </a:r>
            <a:endParaRPr lang="cs-CZ" sz="2800"/>
          </a:p>
          <a:p>
            <a:pPr>
              <a:lnSpc>
                <a:spcPct val="80000"/>
              </a:lnSpc>
            </a:pPr>
            <a:r>
              <a:rPr lang="cs-CZ" sz="2800" err="1"/>
              <a:t>Franchising</a:t>
            </a:r>
            <a:r>
              <a:rPr lang="cs-CZ" sz="2800"/>
              <a:t> </a:t>
            </a:r>
            <a:r>
              <a:rPr lang="cs-CZ" sz="2800" err="1"/>
              <a:t>is</a:t>
            </a:r>
            <a:r>
              <a:rPr lang="cs-CZ" sz="2800"/>
              <a:t> a </a:t>
            </a:r>
            <a:r>
              <a:rPr lang="cs-CZ" sz="2800" err="1"/>
              <a:t>special</a:t>
            </a:r>
            <a:r>
              <a:rPr lang="cs-CZ" sz="2800"/>
              <a:t> type </a:t>
            </a:r>
            <a:r>
              <a:rPr lang="cs-CZ" sz="2800" err="1"/>
              <a:t>of</a:t>
            </a:r>
            <a:r>
              <a:rPr lang="cs-CZ" sz="2800"/>
              <a:t> </a:t>
            </a:r>
            <a:r>
              <a:rPr lang="cs-CZ" sz="2800" err="1"/>
              <a:t>licensing</a:t>
            </a:r>
            <a:endParaRPr lang="cs-CZ" sz="2800"/>
          </a:p>
          <a:p>
            <a:pPr>
              <a:lnSpc>
                <a:spcPct val="80000"/>
              </a:lnSpc>
            </a:pPr>
            <a:r>
              <a:rPr lang="en-GB" altLang="cs-CZ" sz="2800">
                <a:cs typeface="Arial" pitchFamily="34" charset="0"/>
                <a:hlinkClick r:id="rId3"/>
              </a:rPr>
              <a:t>http://bcove.me/0m0xx9bi</a:t>
            </a:r>
            <a:r>
              <a:rPr lang="cs-CZ" altLang="cs-CZ" sz="2800">
                <a:cs typeface="Arial" pitchFamily="34" charset="0"/>
              </a:rPr>
              <a:t> </a:t>
            </a:r>
            <a:endParaRPr lang="en-GB" altLang="cs-CZ" sz="2800">
              <a:cs typeface="Arial" pitchFamily="34" charset="0"/>
            </a:endParaRPr>
          </a:p>
          <a:p>
            <a:endParaRPr lang="cs-CZ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153" y="4587245"/>
            <a:ext cx="1966714" cy="39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continent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199112"/>
            <a:ext cx="2219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err="1"/>
              <a:t>Franchising</a:t>
            </a:r>
            <a:endParaRPr lang="cs-CZ" b="1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franchisor provides its franchisees a claim </a:t>
            </a:r>
            <a:r>
              <a:rPr lang="cs-CZ"/>
              <a:t>to </a:t>
            </a:r>
            <a:r>
              <a:rPr lang="cs-CZ" err="1"/>
              <a:t>provide</a:t>
            </a:r>
            <a:r>
              <a:rPr lang="cs-CZ"/>
              <a:t> </a:t>
            </a:r>
            <a:r>
              <a:rPr lang="cs-CZ" err="1"/>
              <a:t>brand</a:t>
            </a:r>
            <a:r>
              <a:rPr lang="cs-CZ"/>
              <a:t>, </a:t>
            </a:r>
            <a:r>
              <a:rPr lang="cs-CZ" err="1"/>
              <a:t>trade</a:t>
            </a:r>
            <a:r>
              <a:rPr lang="cs-CZ"/>
              <a:t> </a:t>
            </a:r>
            <a:r>
              <a:rPr lang="cs-CZ" err="1"/>
              <a:t>marks</a:t>
            </a:r>
            <a:r>
              <a:rPr lang="cs-CZ"/>
              <a:t>, know-how, design, </a:t>
            </a:r>
            <a:r>
              <a:rPr lang="cs-CZ" err="1"/>
              <a:t>bussines</a:t>
            </a:r>
            <a:r>
              <a:rPr lang="cs-CZ"/>
              <a:t> and technology </a:t>
            </a:r>
            <a:r>
              <a:rPr lang="cs-CZ" err="1"/>
              <a:t>systems</a:t>
            </a:r>
            <a:r>
              <a:rPr lang="en-US"/>
              <a:t>, procedural systems and other industrial or intellectual property rights</a:t>
            </a:r>
            <a:r>
              <a:rPr lang="cs-CZ"/>
              <a:t>, marketing support , </a:t>
            </a:r>
            <a:r>
              <a:rPr lang="en-US"/>
              <a:t>but it is also the obligation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franchisee</a:t>
            </a:r>
            <a:r>
              <a:rPr lang="cs-CZ"/>
              <a:t> </a:t>
            </a:r>
            <a:r>
              <a:rPr lang="en-US"/>
              <a:t>to operate in accordance with the concept of franchising. </a:t>
            </a:r>
            <a:endParaRPr lang="cs-CZ"/>
          </a:p>
          <a:p>
            <a:r>
              <a:rPr lang="cs-CZ" err="1"/>
              <a:t>Franchisee</a:t>
            </a:r>
            <a:r>
              <a:rPr lang="cs-CZ"/>
              <a:t> </a:t>
            </a:r>
            <a:r>
              <a:rPr lang="cs-CZ" err="1"/>
              <a:t>pays</a:t>
            </a:r>
            <a:r>
              <a:rPr lang="cs-CZ"/>
              <a:t> a </a:t>
            </a:r>
            <a:r>
              <a:rPr lang="cs-CZ" err="1"/>
              <a:t>fee</a:t>
            </a:r>
            <a:endParaRPr lang="en-US"/>
          </a:p>
          <a:p>
            <a:r>
              <a:rPr lang="cs-CZ"/>
              <a:t>Czech </a:t>
            </a:r>
            <a:r>
              <a:rPr lang="cs-CZ" err="1"/>
              <a:t>franchising</a:t>
            </a:r>
            <a:r>
              <a:rPr lang="cs-CZ"/>
              <a:t> </a:t>
            </a:r>
            <a:r>
              <a:rPr lang="cs-CZ" err="1"/>
              <a:t>association</a:t>
            </a:r>
            <a:r>
              <a:rPr lang="cs-CZ"/>
              <a:t> (ČAF) - </a:t>
            </a:r>
            <a:r>
              <a:rPr lang="cs-CZ">
                <a:hlinkClick r:id="rId3"/>
              </a:rPr>
              <a:t>http://www.czech-franchise.cz</a:t>
            </a:r>
            <a:r>
              <a:rPr lang="cs-CZ"/>
              <a:t> </a:t>
            </a:r>
          </a:p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Autumn 2021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Strategic partnerships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443A7-A858-4900-A778-D91A7586D193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260" y="4581128"/>
            <a:ext cx="19192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161" y="4152503"/>
            <a:ext cx="2142008" cy="71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17049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718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z="3600" b="1">
                <a:solidFill>
                  <a:srgbClr val="7B9899"/>
                </a:solidFill>
              </a:rPr>
              <a:t>Joint ventures</a:t>
            </a:r>
          </a:p>
        </p:txBody>
      </p:sp>
      <p:sp>
        <p:nvSpPr>
          <p:cNvPr id="36867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</a:rPr>
              <a:t>Autumn 2021</a:t>
            </a:r>
          </a:p>
        </p:txBody>
      </p:sp>
      <p:sp>
        <p:nvSpPr>
          <p:cNvPr id="3686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36869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7A0EB9F-DCE2-47C0-B5F4-E5740F1C9439}" type="slidenum">
              <a:rPr lang="cs-CZ" altLang="cs-CZ">
                <a:latin typeface="Arial Black" pitchFamily="34" charset="0"/>
              </a:rPr>
              <a:pPr eaLnBrk="1" hangingPunct="1"/>
              <a:t>13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3687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cs-CZ" sz="2800"/>
              <a:t>An agreement between two or more firms to undertake the same business strategy and plan of action</a:t>
            </a:r>
          </a:p>
          <a:p>
            <a:pPr>
              <a:lnSpc>
                <a:spcPct val="80000"/>
              </a:lnSpc>
            </a:pPr>
            <a:r>
              <a:rPr lang="en-GB" altLang="cs-CZ" sz="2800"/>
              <a:t>It has its legal form </a:t>
            </a:r>
          </a:p>
          <a:p>
            <a:pPr>
              <a:lnSpc>
                <a:spcPct val="80000"/>
              </a:lnSpc>
            </a:pPr>
            <a:r>
              <a:rPr lang="en-GB" altLang="cs-CZ" sz="2800"/>
              <a:t>Two companies want to co-operate (share knowledge, </a:t>
            </a:r>
            <a:r>
              <a:rPr lang="en-GB" altLang="cs-CZ" sz="2800" b="1"/>
              <a:t>markets</a:t>
            </a:r>
            <a:r>
              <a:rPr lang="en-GB" altLang="cs-CZ" sz="2800"/>
              <a:t>, and profits) and they decide to create another company together – JOINT VENTURE </a:t>
            </a:r>
          </a:p>
          <a:p>
            <a:pPr>
              <a:lnSpc>
                <a:spcPct val="80000"/>
              </a:lnSpc>
            </a:pPr>
            <a:r>
              <a:rPr lang="en-GB" altLang="cs-CZ" sz="2800"/>
              <a:t>In the CR typical for the enterprises with foreign capital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z="4000" b="1">
                <a:solidFill>
                  <a:srgbClr val="7B9899"/>
                </a:solidFill>
              </a:rPr>
              <a:t>Barum Continental</a:t>
            </a:r>
          </a:p>
        </p:txBody>
      </p:sp>
      <p:sp>
        <p:nvSpPr>
          <p:cNvPr id="37891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</a:rPr>
              <a:t>Autumn 2021</a:t>
            </a:r>
          </a:p>
        </p:txBody>
      </p:sp>
      <p:sp>
        <p:nvSpPr>
          <p:cNvPr id="37892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37893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9FD2CFA-D269-401D-BD62-1B253FD0BF0D}" type="slidenum">
              <a:rPr lang="cs-CZ" altLang="cs-CZ">
                <a:latin typeface="Arial Black" pitchFamily="34" charset="0"/>
              </a:rPr>
              <a:pPr eaLnBrk="1" hangingPunct="1"/>
              <a:t>14</a:t>
            </a:fld>
            <a:endParaRPr lang="cs-CZ" altLang="cs-CZ">
              <a:latin typeface="Arial Black" pitchFamily="34" charset="0"/>
            </a:endParaRPr>
          </a:p>
        </p:txBody>
      </p:sp>
      <p:pic>
        <p:nvPicPr>
          <p:cNvPr id="37894" name="Picture 7" descr="continenta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7864" y="4437112"/>
            <a:ext cx="2219325" cy="762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5" name="Picture 4" descr="barum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9792" y="5301208"/>
            <a:ext cx="3240087" cy="6397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71600" y="1772816"/>
            <a:ext cx="6059488" cy="4903787"/>
          </a:xfrm>
        </p:spPr>
        <p:txBody>
          <a:bodyPr/>
          <a:lstStyle/>
          <a:p>
            <a:r>
              <a:rPr lang="en-GB" altLang="cs-CZ" sz="2800"/>
              <a:t>tires producer</a:t>
            </a:r>
          </a:p>
          <a:p>
            <a:r>
              <a:rPr lang="en-GB" altLang="cs-CZ" sz="2800"/>
              <a:t>JV partner – German company CONTINENTAL – 1992</a:t>
            </a:r>
          </a:p>
          <a:p>
            <a:r>
              <a:rPr lang="en-GB" altLang="cs-CZ" sz="2800" err="1"/>
              <a:t>Barum</a:t>
            </a:r>
            <a:r>
              <a:rPr lang="en-GB" altLang="cs-CZ" sz="2800"/>
              <a:t> – part of Continental Group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rgbClr val="7B9899"/>
                </a:solidFill>
              </a:rPr>
              <a:t>Close form of cooperation</a:t>
            </a:r>
          </a:p>
        </p:txBody>
      </p:sp>
      <p:sp>
        <p:nvSpPr>
          <p:cNvPr id="43011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</a:rPr>
              <a:t>Autumn 2021</a:t>
            </a:r>
          </a:p>
        </p:txBody>
      </p:sp>
      <p:sp>
        <p:nvSpPr>
          <p:cNvPr id="4301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43013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6A0CB14-D12C-4938-B6E7-4BB58F2FDB18}" type="slidenum">
              <a:rPr lang="cs-CZ" altLang="cs-CZ">
                <a:latin typeface="Arial Black" pitchFamily="34" charset="0"/>
              </a:rPr>
              <a:pPr eaLnBrk="1" hangingPunct="1"/>
              <a:t>15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4301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1800"/>
              <a:t>merger</a:t>
            </a:r>
          </a:p>
          <a:p>
            <a:pPr>
              <a:lnSpc>
                <a:spcPct val="80000"/>
              </a:lnSpc>
            </a:pPr>
            <a:r>
              <a:rPr lang="cs-CZ" altLang="cs-CZ" sz="1800"/>
              <a:t>acquisition</a:t>
            </a:r>
          </a:p>
          <a:p>
            <a:pPr>
              <a:lnSpc>
                <a:spcPct val="80000"/>
              </a:lnSpc>
            </a:pPr>
            <a:r>
              <a:rPr lang="cs-CZ" altLang="cs-CZ" sz="1800"/>
              <a:t>Acquisitions – key success factor:</a:t>
            </a:r>
          </a:p>
          <a:p>
            <a:pPr lvl="1">
              <a:lnSpc>
                <a:spcPct val="80000"/>
              </a:lnSpc>
            </a:pPr>
            <a:r>
              <a:rPr lang="cs-CZ" altLang="cs-CZ" sz="1600"/>
              <a:t>ability to integrate the company (85)</a:t>
            </a:r>
          </a:p>
          <a:p>
            <a:pPr lvl="1">
              <a:lnSpc>
                <a:spcPct val="80000"/>
              </a:lnSpc>
            </a:pPr>
            <a:r>
              <a:rPr lang="cs-CZ" altLang="cs-CZ" sz="1600"/>
              <a:t>synergies (84)</a:t>
            </a:r>
          </a:p>
          <a:p>
            <a:pPr lvl="1">
              <a:lnSpc>
                <a:spcPct val="80000"/>
              </a:lnSpc>
            </a:pPr>
            <a:r>
              <a:rPr lang="cs-CZ" altLang="cs-CZ" sz="1600"/>
              <a:t>competitive position of the company acquired (81)</a:t>
            </a:r>
          </a:p>
          <a:p>
            <a:pPr lvl="1">
              <a:lnSpc>
                <a:spcPct val="80000"/>
              </a:lnSpc>
            </a:pPr>
            <a:r>
              <a:rPr lang="cs-CZ" altLang="cs-CZ" sz="1600"/>
              <a:t>evaluation of acquisition candidate (80)</a:t>
            </a:r>
          </a:p>
          <a:p>
            <a:pPr lvl="1">
              <a:lnSpc>
                <a:spcPct val="80000"/>
              </a:lnSpc>
            </a:pPr>
            <a:r>
              <a:rPr lang="cs-CZ" altLang="cs-CZ" sz="1600"/>
              <a:t>management abilities of company acquired (77)</a:t>
            </a:r>
          </a:p>
          <a:p>
            <a:pPr lvl="1">
              <a:lnSpc>
                <a:spcPct val="80000"/>
              </a:lnSpc>
            </a:pPr>
            <a:r>
              <a:rPr lang="cs-CZ" altLang="cs-CZ" sz="1600"/>
              <a:t>prior experience making acquisitions (69)</a:t>
            </a:r>
          </a:p>
          <a:p>
            <a:pPr lvl="1">
              <a:lnSpc>
                <a:spcPct val="80000"/>
              </a:lnSpc>
            </a:pPr>
            <a:r>
              <a:rPr lang="cs-CZ" altLang="cs-CZ" sz="1600"/>
              <a:t>market growth of the company acquired (69)</a:t>
            </a:r>
          </a:p>
          <a:p>
            <a:pPr lvl="1">
              <a:lnSpc>
                <a:spcPct val="80000"/>
              </a:lnSpc>
            </a:pPr>
            <a:r>
              <a:rPr lang="cs-CZ" altLang="cs-CZ" sz="1600"/>
              <a:t>technology position of the company acquired (68)</a:t>
            </a:r>
          </a:p>
          <a:p>
            <a:pPr lvl="1">
              <a:lnSpc>
                <a:spcPct val="80000"/>
              </a:lnSpc>
            </a:pPr>
            <a:r>
              <a:rPr lang="cs-CZ" altLang="cs-CZ" sz="1600"/>
              <a:t>compatibility of management styles (67)</a:t>
            </a:r>
          </a:p>
          <a:p>
            <a:pPr lvl="1">
              <a:lnSpc>
                <a:spcPct val="80000"/>
              </a:lnSpc>
            </a:pPr>
            <a:r>
              <a:rPr lang="cs-CZ" altLang="cs-CZ" sz="1600"/>
              <a:t>price paid (64)</a:t>
            </a:r>
          </a:p>
          <a:p>
            <a:pPr lvl="1">
              <a:lnSpc>
                <a:spcPct val="80000"/>
              </a:lnSpc>
            </a:pPr>
            <a:r>
              <a:rPr lang="cs-CZ" altLang="cs-CZ" sz="1600"/>
              <a:t>aid from public authorities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800"/>
              <a:t>Wall Street Journal/Booz-Allen </a:t>
            </a:r>
            <a:r>
              <a:rPr lang="en-US" altLang="cs-CZ" sz="1800"/>
              <a:t>&amp;</a:t>
            </a:r>
            <a:r>
              <a:rPr lang="cs-CZ" altLang="cs-CZ" sz="1800"/>
              <a:t>Hamilton Survey 2002</a:t>
            </a:r>
          </a:p>
          <a:p>
            <a:pPr>
              <a:lnSpc>
                <a:spcPct val="80000"/>
              </a:lnSpc>
            </a:pPr>
            <a:endParaRPr lang="cs-CZ" altLang="cs-CZ"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>
          <a:xfrm>
            <a:off x="1" y="228600"/>
            <a:ext cx="8892480" cy="758825"/>
          </a:xfrm>
        </p:spPr>
        <p:txBody>
          <a:bodyPr/>
          <a:lstStyle/>
          <a:p>
            <a:r>
              <a:rPr lang="cs-CZ" altLang="cs-CZ" b="1">
                <a:solidFill>
                  <a:srgbClr val="7B9899"/>
                </a:solidFill>
              </a:rPr>
              <a:t>Popularity </a:t>
            </a:r>
            <a:r>
              <a:rPr lang="cs-CZ" altLang="cs-CZ" b="1" err="1">
                <a:solidFill>
                  <a:srgbClr val="7B9899"/>
                </a:solidFill>
              </a:rPr>
              <a:t>of</a:t>
            </a:r>
            <a:r>
              <a:rPr lang="en-GB" altLang="cs-CZ" b="1">
                <a:solidFill>
                  <a:srgbClr val="7B9899"/>
                </a:solidFill>
              </a:rPr>
              <a:t> cooperation</a:t>
            </a:r>
            <a:r>
              <a:rPr lang="cs-CZ" altLang="cs-CZ" b="1">
                <a:solidFill>
                  <a:srgbClr val="7B9899"/>
                </a:solidFill>
              </a:rPr>
              <a:t> in </a:t>
            </a:r>
            <a:r>
              <a:rPr lang="cs-CZ" altLang="cs-CZ" b="1" err="1">
                <a:solidFill>
                  <a:srgbClr val="7B9899"/>
                </a:solidFill>
              </a:rPr>
              <a:t>the</a:t>
            </a:r>
            <a:r>
              <a:rPr lang="cs-CZ" altLang="cs-CZ" b="1">
                <a:solidFill>
                  <a:srgbClr val="7B9899"/>
                </a:solidFill>
              </a:rPr>
              <a:t> CR</a:t>
            </a:r>
            <a:endParaRPr lang="en-GB" altLang="cs-CZ" b="1">
              <a:solidFill>
                <a:srgbClr val="7B9899"/>
              </a:solidFill>
            </a:endParaRPr>
          </a:p>
        </p:txBody>
      </p:sp>
      <p:sp>
        <p:nvSpPr>
          <p:cNvPr id="44035" name="Zástupný symbol pro datum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</a:rPr>
              <a:t>Autumn 2021</a:t>
            </a:r>
          </a:p>
        </p:txBody>
      </p:sp>
      <p:sp>
        <p:nvSpPr>
          <p:cNvPr id="4403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</a:rPr>
              <a:t>Strategic partnerships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5E979-9B3B-489E-9C4A-5A994003BC3D}" type="slidenum">
              <a:rPr lang="cs-CZ"/>
              <a:pPr>
                <a:defRPr/>
              </a:pPr>
              <a:t>16</a:t>
            </a:fld>
            <a:endParaRPr lang="cs-CZ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quarter" idx="1"/>
          </p:nvPr>
        </p:nvGraphicFramePr>
        <p:xfrm>
          <a:off x="683568" y="2132856"/>
          <a:ext cx="7798767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039" name="TextovéPole 1"/>
          <p:cNvSpPr txBox="1">
            <a:spLocks noChangeArrowheads="1"/>
          </p:cNvSpPr>
          <p:nvPr/>
        </p:nvSpPr>
        <p:spPr bwMode="auto">
          <a:xfrm>
            <a:off x="1068388" y="2281238"/>
            <a:ext cx="3816350" cy="2695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en-GB" altLang="cs-CZ" sz="1200" b="1">
                <a:latin typeface="Georgia" pitchFamily="18" charset="0"/>
              </a:rPr>
              <a:t>Informal agreement without  written contract</a:t>
            </a:r>
          </a:p>
          <a:p>
            <a:pPr algn="r">
              <a:lnSpc>
                <a:spcPct val="150000"/>
              </a:lnSpc>
            </a:pPr>
            <a:r>
              <a:rPr lang="en-GB" altLang="cs-CZ" sz="1200" b="1">
                <a:latin typeface="Georgia" pitchFamily="18" charset="0"/>
              </a:rPr>
              <a:t>Long-term  subcontracts</a:t>
            </a:r>
          </a:p>
          <a:p>
            <a:pPr algn="r">
              <a:lnSpc>
                <a:spcPct val="150000"/>
              </a:lnSpc>
            </a:pPr>
            <a:r>
              <a:rPr lang="en-GB" altLang="cs-CZ" sz="1200" b="1">
                <a:latin typeface="Georgia" pitchFamily="18" charset="0"/>
              </a:rPr>
              <a:t>Joint venture</a:t>
            </a:r>
          </a:p>
          <a:p>
            <a:pPr algn="r">
              <a:lnSpc>
                <a:spcPct val="150000"/>
              </a:lnSpc>
            </a:pPr>
            <a:r>
              <a:rPr lang="en-GB" altLang="cs-CZ" sz="1200" b="1">
                <a:latin typeface="Georgia" pitchFamily="18" charset="0"/>
              </a:rPr>
              <a:t>Business cooperation based on long-term contracts (import/export)</a:t>
            </a:r>
          </a:p>
          <a:p>
            <a:pPr algn="r">
              <a:lnSpc>
                <a:spcPct val="150000"/>
              </a:lnSpc>
            </a:pPr>
            <a:r>
              <a:rPr lang="en-GB" altLang="cs-CZ" sz="1200" b="1">
                <a:latin typeface="Georgia" pitchFamily="18" charset="0"/>
              </a:rPr>
              <a:t>Equity capital</a:t>
            </a:r>
          </a:p>
          <a:p>
            <a:pPr algn="r">
              <a:lnSpc>
                <a:spcPct val="150000"/>
              </a:lnSpc>
            </a:pPr>
            <a:r>
              <a:rPr lang="en-GB" altLang="cs-CZ" sz="1200" b="1">
                <a:latin typeface="Georgia" pitchFamily="18" charset="0"/>
              </a:rPr>
              <a:t>Strategic alliances</a:t>
            </a:r>
          </a:p>
          <a:p>
            <a:pPr algn="r">
              <a:lnSpc>
                <a:spcPct val="150000"/>
              </a:lnSpc>
            </a:pPr>
            <a:r>
              <a:rPr lang="en-GB" altLang="cs-CZ" sz="1200" b="1">
                <a:latin typeface="Georgia" pitchFamily="18" charset="0"/>
              </a:rPr>
              <a:t>Licences/franchising</a:t>
            </a:r>
          </a:p>
          <a:p>
            <a:pPr algn="r">
              <a:lnSpc>
                <a:spcPct val="150000"/>
              </a:lnSpc>
            </a:pPr>
            <a:r>
              <a:rPr lang="en-GB" altLang="cs-CZ" sz="1200" b="1">
                <a:latin typeface="Georgia" pitchFamily="18" charset="0"/>
              </a:rPr>
              <a:t>Other forms of cooperation</a:t>
            </a:r>
          </a:p>
          <a:p>
            <a:pPr>
              <a:lnSpc>
                <a:spcPct val="150000"/>
              </a:lnSpc>
            </a:pPr>
            <a:endParaRPr lang="cs-CZ" altLang="cs-CZ" sz="110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endParaRPr lang="cs-CZ" altLang="cs-CZ" sz="110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54013" y="188913"/>
            <a:ext cx="8362950" cy="936625"/>
          </a:xfrm>
        </p:spPr>
        <p:txBody>
          <a:bodyPr/>
          <a:lstStyle/>
          <a:p>
            <a:r>
              <a:rPr lang="cs-CZ" altLang="cs-CZ" sz="2400" b="1">
                <a:solidFill>
                  <a:srgbClr val="7B9899"/>
                </a:solidFill>
              </a:rPr>
              <a:t>M</a:t>
            </a:r>
            <a:r>
              <a:rPr lang="en-GB" altLang="cs-CZ" sz="2400" b="1" err="1">
                <a:solidFill>
                  <a:srgbClr val="7B9899"/>
                </a:solidFill>
              </a:rPr>
              <a:t>arketing</a:t>
            </a:r>
            <a:r>
              <a:rPr lang="en-GB" altLang="cs-CZ" sz="2400" b="1">
                <a:solidFill>
                  <a:srgbClr val="7B9899"/>
                </a:solidFill>
              </a:rPr>
              <a:t> / </a:t>
            </a:r>
            <a:r>
              <a:rPr lang="cs-CZ" altLang="cs-CZ" sz="2400" b="1" err="1">
                <a:solidFill>
                  <a:srgbClr val="7B9899"/>
                </a:solidFill>
              </a:rPr>
              <a:t>distribution</a:t>
            </a:r>
            <a:r>
              <a:rPr lang="cs-CZ" altLang="cs-CZ" sz="2400" b="1">
                <a:solidFill>
                  <a:srgbClr val="7B9899"/>
                </a:solidFill>
              </a:rPr>
              <a:t>/ </a:t>
            </a:r>
            <a:r>
              <a:rPr lang="en-GB" altLang="cs-CZ" sz="2400" b="1">
                <a:solidFill>
                  <a:srgbClr val="7B9899"/>
                </a:solidFill>
              </a:rPr>
              <a:t>service agreements</a:t>
            </a:r>
            <a:br>
              <a:rPr lang="en-GB" altLang="cs-CZ" sz="2400" b="1">
                <a:solidFill>
                  <a:srgbClr val="7B9899"/>
                </a:solidFill>
              </a:rPr>
            </a:br>
            <a:endParaRPr lang="en-GB" altLang="cs-CZ" sz="2400" b="1">
              <a:solidFill>
                <a:srgbClr val="7B9899"/>
              </a:solidFill>
            </a:endParaRPr>
          </a:p>
        </p:txBody>
      </p:sp>
      <p:sp>
        <p:nvSpPr>
          <p:cNvPr id="39939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</a:rPr>
              <a:t>Autumn 2021</a:t>
            </a:r>
          </a:p>
        </p:txBody>
      </p:sp>
      <p:sp>
        <p:nvSpPr>
          <p:cNvPr id="3994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39941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234BB42-223D-4650-91BC-CE785F46EBD3}" type="slidenum">
              <a:rPr lang="cs-CZ" altLang="cs-CZ">
                <a:latin typeface="Arial Black" pitchFamily="34" charset="0"/>
              </a:rPr>
              <a:pPr eaLnBrk="1" hangingPunct="1"/>
              <a:t>17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3994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628775"/>
            <a:ext cx="4391719" cy="3968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cs-CZ" sz="2000"/>
              <a:t>Agreements concerning the collective solution and implementation of external processes</a:t>
            </a:r>
          </a:p>
          <a:p>
            <a:pPr>
              <a:lnSpc>
                <a:spcPct val="80000"/>
              </a:lnSpc>
            </a:pPr>
            <a:r>
              <a:rPr lang="en-GB" altLang="cs-CZ" sz="2000"/>
              <a:t>The external processes can be presented by mutually coordinated marketing, assembly and servicing of complicated </a:t>
            </a:r>
            <a:r>
              <a:rPr lang="en-GB" altLang="cs-CZ" sz="2000" err="1"/>
              <a:t>equipments</a:t>
            </a:r>
            <a:r>
              <a:rPr lang="en-GB" altLang="cs-CZ" sz="2000"/>
              <a:t>, </a:t>
            </a:r>
            <a:r>
              <a:rPr lang="en-GB" altLang="cs-CZ" sz="2000" err="1"/>
              <a:t>commen</a:t>
            </a:r>
            <a:r>
              <a:rPr lang="en-GB" altLang="cs-CZ" sz="2000"/>
              <a:t> distribution</a:t>
            </a:r>
          </a:p>
          <a:p>
            <a:pPr>
              <a:lnSpc>
                <a:spcPct val="80000"/>
              </a:lnSpc>
            </a:pPr>
            <a:r>
              <a:rPr lang="cs-CZ" altLang="cs-CZ" sz="2000" err="1"/>
              <a:t>Cooperation</a:t>
            </a:r>
            <a:r>
              <a:rPr lang="cs-CZ" altLang="cs-CZ" sz="2000"/>
              <a:t> </a:t>
            </a:r>
            <a:r>
              <a:rPr lang="cs-CZ" altLang="cs-CZ" sz="2000" err="1"/>
              <a:t>of</a:t>
            </a:r>
            <a:r>
              <a:rPr lang="cs-CZ" altLang="cs-CZ" sz="2000"/>
              <a:t> </a:t>
            </a:r>
            <a:r>
              <a:rPr lang="cs-CZ" altLang="cs-CZ" sz="2000" err="1"/>
              <a:t>airlines</a:t>
            </a:r>
            <a:r>
              <a:rPr lang="cs-CZ" altLang="cs-CZ" sz="2000"/>
              <a:t> – </a:t>
            </a:r>
            <a:r>
              <a:rPr lang="cs-CZ" altLang="cs-CZ" sz="2000" err="1"/>
              <a:t>Sky</a:t>
            </a:r>
            <a:r>
              <a:rPr lang="cs-CZ" altLang="cs-CZ" sz="2000"/>
              <a:t> Team, Star </a:t>
            </a:r>
            <a:r>
              <a:rPr lang="cs-CZ" altLang="cs-CZ" sz="2000" err="1"/>
              <a:t>Alliance</a:t>
            </a:r>
            <a:endParaRPr lang="cs-CZ" altLang="cs-CZ" sz="2000"/>
          </a:p>
          <a:p>
            <a:pPr>
              <a:lnSpc>
                <a:spcPct val="80000"/>
              </a:lnSpc>
            </a:pPr>
            <a:r>
              <a:rPr lang="cs-CZ" altLang="cs-CZ" sz="2000" err="1"/>
              <a:t>Alliance</a:t>
            </a:r>
            <a:r>
              <a:rPr lang="cs-CZ" altLang="cs-CZ" sz="2000"/>
              <a:t> </a:t>
            </a:r>
            <a:r>
              <a:rPr lang="cs-CZ" altLang="cs-CZ" sz="2000" err="1"/>
              <a:t>of</a:t>
            </a:r>
            <a:r>
              <a:rPr lang="cs-CZ" altLang="cs-CZ" sz="2000"/>
              <a:t> automobile </a:t>
            </a:r>
            <a:r>
              <a:rPr lang="cs-CZ" altLang="cs-CZ" sz="2000" err="1"/>
              <a:t>manufacturers</a:t>
            </a:r>
            <a:endParaRPr lang="en-GB" altLang="cs-CZ" sz="2000"/>
          </a:p>
        </p:txBody>
      </p:sp>
      <p:pic>
        <p:nvPicPr>
          <p:cNvPr id="39943" name="Picture 5" descr="AeroFlot, AeroMexico, Air France, KLM, Alitalia, China Southern, Continental Airlines, Czech Airlines, Delta, Korean Air, Northwest Airlines, AirEuropa, Copa Airlines, Kenya Airwa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203457"/>
            <a:ext cx="75612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9" t="32291" r="19559" b="10634"/>
          <a:stretch>
            <a:fillRect/>
          </a:stretch>
        </p:blipFill>
        <p:spPr bwMode="auto">
          <a:xfrm>
            <a:off x="4896247" y="1800594"/>
            <a:ext cx="4112216" cy="211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60648"/>
            <a:ext cx="8229600" cy="719137"/>
          </a:xfrm>
        </p:spPr>
        <p:txBody>
          <a:bodyPr/>
          <a:lstStyle/>
          <a:p>
            <a:r>
              <a:rPr lang="en-GB" altLang="cs-CZ" sz="2400" b="1"/>
              <a:t>Production / assembly / buy back agreements</a:t>
            </a:r>
            <a:r>
              <a:rPr lang="cs-CZ" altLang="cs-CZ" sz="2400" b="1"/>
              <a:t>/ </a:t>
            </a:r>
            <a:r>
              <a:rPr lang="cs-CZ" altLang="cs-CZ" sz="2400" b="1" err="1"/>
              <a:t>purchasing</a:t>
            </a:r>
            <a:r>
              <a:rPr lang="cs-CZ" altLang="cs-CZ" sz="2400" b="1"/>
              <a:t>/ </a:t>
            </a:r>
            <a:r>
              <a:rPr lang="cs-CZ" altLang="cs-CZ" sz="2400" b="1" err="1"/>
              <a:t>RaD</a:t>
            </a:r>
            <a:endParaRPr lang="en-GB" altLang="cs-CZ" sz="2400" b="1"/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5699125" cy="38862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cs-CZ" sz="2800"/>
              <a:t>The participating companies are trying to exploit the advantages coming from the economies of scale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cs-CZ" sz="2800"/>
              <a:t>Co-operation connected with fluently recovery of the capital equipment and later with buy back by the supplier of the equipment</a:t>
            </a:r>
            <a:endParaRPr lang="cs-CZ" altLang="cs-CZ" sz="280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GB" altLang="cs-CZ" sz="2800"/>
          </a:p>
        </p:txBody>
      </p:sp>
      <p:pic>
        <p:nvPicPr>
          <p:cNvPr id="40964" name="Picture 6" descr="toyota-corolla-matrix-2009-1">
            <a:hlinkClick r:id="rId3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1628775"/>
            <a:ext cx="1304925" cy="8667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5" name="Picture 9" descr="General Motor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9925" y="2781300"/>
            <a:ext cx="1368425" cy="9096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6" name="Zástupný symbol pro zápatí 5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40967" name="Zástupný symbol pro číslo snímku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6974592-5B73-46AC-8D7D-28A0B2CD0CC1}" type="slidenum">
              <a:rPr lang="cs-CZ" altLang="cs-CZ" smtClean="0">
                <a:latin typeface="Arial Black" pitchFamily="34" charset="0"/>
              </a:rPr>
              <a:pPr eaLnBrk="1" hangingPunct="1"/>
              <a:t>18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40968" name="Rectangle 16"/>
          <p:cNvSpPr>
            <a:spLocks noGrp="1" noChangeArrowheads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</a:rPr>
              <a:t>Autumn 2021</a:t>
            </a:r>
          </a:p>
        </p:txBody>
      </p:sp>
      <p:pic>
        <p:nvPicPr>
          <p:cNvPr id="40969" name="Picture 12" descr="180px-Toyota_stojan">
            <a:hlinkClick r:id="rId6" tooltip="logo firmy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860800"/>
            <a:ext cx="1439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4" descr="nummi_img_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084763"/>
            <a:ext cx="165576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>
                <a:solidFill>
                  <a:srgbClr val="7B9899"/>
                </a:solidFill>
              </a:rPr>
              <a:t>Area of cooperation</a:t>
            </a:r>
          </a:p>
        </p:txBody>
      </p:sp>
      <p:sp>
        <p:nvSpPr>
          <p:cNvPr id="41987" name="Zástupný symbol pro datum 7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</a:rPr>
              <a:t>Autumn 2021</a:t>
            </a:r>
          </a:p>
        </p:txBody>
      </p:sp>
      <p:sp>
        <p:nvSpPr>
          <p:cNvPr id="41988" name="Zástupný symbol pro zápatí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</a:rPr>
              <a:t>Strategic partnerships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E6A20-0154-44D7-8872-B557F3D016D6}" type="slidenum">
              <a:rPr lang="cs-CZ"/>
              <a:pPr>
                <a:defRPr/>
              </a:pPr>
              <a:t>19</a:t>
            </a:fld>
            <a:endParaRPr lang="cs-CZ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sz="quarter" idx="1"/>
          </p:nvPr>
        </p:nvGraphicFramePr>
        <p:xfrm>
          <a:off x="467543" y="1527175"/>
          <a:ext cx="8338319" cy="3846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991" name="TextovéPole 1"/>
          <p:cNvSpPr txBox="1">
            <a:spLocks noChangeArrowheads="1"/>
          </p:cNvSpPr>
          <p:nvPr/>
        </p:nvSpPr>
        <p:spPr bwMode="auto">
          <a:xfrm>
            <a:off x="684213" y="1741488"/>
            <a:ext cx="3646487" cy="2695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en-GB" altLang="cs-CZ" sz="1200" b="1">
                <a:latin typeface="Georgia" pitchFamily="18" charset="0"/>
              </a:rPr>
              <a:t>Procurement/supply</a:t>
            </a:r>
          </a:p>
          <a:p>
            <a:pPr algn="r">
              <a:lnSpc>
                <a:spcPct val="150000"/>
              </a:lnSpc>
            </a:pPr>
            <a:r>
              <a:rPr lang="en-GB" altLang="cs-CZ" sz="1200" b="1">
                <a:latin typeface="Georgia" pitchFamily="18" charset="0"/>
              </a:rPr>
              <a:t>Joint production</a:t>
            </a:r>
          </a:p>
          <a:p>
            <a:pPr algn="r">
              <a:lnSpc>
                <a:spcPct val="150000"/>
              </a:lnSpc>
            </a:pPr>
            <a:r>
              <a:rPr lang="en-GB" altLang="cs-CZ" sz="1200" b="1">
                <a:latin typeface="Georgia" pitchFamily="18" charset="0"/>
              </a:rPr>
              <a:t>Consultancy/experience exchange</a:t>
            </a:r>
          </a:p>
          <a:p>
            <a:pPr algn="r">
              <a:lnSpc>
                <a:spcPct val="150000"/>
              </a:lnSpc>
            </a:pPr>
            <a:r>
              <a:rPr lang="en-GB" altLang="cs-CZ" sz="1200" b="1">
                <a:latin typeface="Georgia" pitchFamily="18" charset="0"/>
              </a:rPr>
              <a:t>Marketing/acquiring of  customers</a:t>
            </a:r>
          </a:p>
          <a:p>
            <a:pPr algn="r">
              <a:lnSpc>
                <a:spcPct val="150000"/>
              </a:lnSpc>
            </a:pPr>
            <a:r>
              <a:rPr lang="en-GB" altLang="cs-CZ" sz="1200" b="1">
                <a:latin typeface="Georgia" pitchFamily="18" charset="0"/>
              </a:rPr>
              <a:t>Joint selling</a:t>
            </a:r>
          </a:p>
          <a:p>
            <a:pPr algn="r">
              <a:lnSpc>
                <a:spcPct val="150000"/>
              </a:lnSpc>
            </a:pPr>
            <a:r>
              <a:rPr lang="en-GB" altLang="cs-CZ" sz="1200" b="1">
                <a:latin typeface="Georgia" pitchFamily="18" charset="0"/>
              </a:rPr>
              <a:t>HRM/training and development</a:t>
            </a:r>
          </a:p>
          <a:p>
            <a:pPr algn="r">
              <a:lnSpc>
                <a:spcPct val="150000"/>
              </a:lnSpc>
            </a:pPr>
            <a:r>
              <a:rPr lang="en-GB" altLang="cs-CZ" sz="1200" b="1">
                <a:latin typeface="Georgia" pitchFamily="18" charset="0"/>
              </a:rPr>
              <a:t>Other</a:t>
            </a:r>
          </a:p>
          <a:p>
            <a:pPr algn="r">
              <a:lnSpc>
                <a:spcPct val="150000"/>
              </a:lnSpc>
            </a:pPr>
            <a:r>
              <a:rPr lang="en-GB" altLang="cs-CZ" sz="1200" b="1">
                <a:latin typeface="Georgia" pitchFamily="18" charset="0"/>
              </a:rPr>
              <a:t>Product development/innovation/RaD</a:t>
            </a:r>
          </a:p>
          <a:p>
            <a:pPr algn="r">
              <a:lnSpc>
                <a:spcPct val="150000"/>
              </a:lnSpc>
            </a:pPr>
            <a:r>
              <a:rPr lang="en-GB" altLang="cs-CZ" sz="1200" b="1">
                <a:latin typeface="Georgia" pitchFamily="18" charset="0"/>
              </a:rPr>
              <a:t>Joint financing</a:t>
            </a:r>
          </a:p>
          <a:p>
            <a:pPr>
              <a:lnSpc>
                <a:spcPct val="150000"/>
              </a:lnSpc>
            </a:pPr>
            <a:endParaRPr lang="cs-CZ" altLang="cs-CZ" sz="110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endParaRPr lang="cs-CZ" altLang="cs-CZ" sz="110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/>
              <a:t>“We all do better when we work together. Our differences do matter, but our common humanity matters more.” </a:t>
            </a:r>
            <a:r>
              <a:rPr lang="cs-CZ" i="1"/>
              <a:t>(Bill Clinton)</a:t>
            </a:r>
            <a:br>
              <a:rPr lang="en-US" i="1"/>
            </a:br>
            <a:endParaRPr lang="cs-CZ" i="1"/>
          </a:p>
          <a:p>
            <a:pPr marL="0" indent="0" algn="ctr">
              <a:buNone/>
            </a:pPr>
            <a:r>
              <a:rPr lang="en-US" i="1"/>
              <a:t>“If you want to make peace with your enemy, you have to work with your enemy. Then he becomes your partner. </a:t>
            </a:r>
            <a:r>
              <a:rPr lang="cs-CZ" i="1"/>
              <a:t>(</a:t>
            </a:r>
            <a:r>
              <a:rPr lang="en-US" i="1"/>
              <a:t>Nelson Mandela</a:t>
            </a:r>
            <a:r>
              <a:rPr lang="cs-CZ" i="1"/>
              <a:t>)</a:t>
            </a:r>
          </a:p>
          <a:p>
            <a:pPr marL="0" indent="0" algn="ctr">
              <a:buNone/>
            </a:pPr>
            <a:br>
              <a:rPr lang="en-US" i="1"/>
            </a:br>
            <a:r>
              <a:rPr lang="en-US" b="1" i="1"/>
              <a:t>“Alone we can do so little; together we can do so much” </a:t>
            </a:r>
            <a:r>
              <a:rPr lang="cs-CZ" b="1" i="1"/>
              <a:t>(Helen Keller)</a:t>
            </a:r>
            <a:br>
              <a:rPr lang="en-US" b="1" i="1"/>
            </a:br>
            <a:endParaRPr lang="cs-CZ" b="1" i="1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Autumn 2021</a:t>
            </a:r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Strategic partnerships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443A7-A858-4900-A778-D91A7586D193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2215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4000"/>
              <a:t>The process of strategic alliance creation</a:t>
            </a:r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cs-CZ" altLang="cs-CZ"/>
              <a:t>Autumn 2021</a:t>
            </a:r>
          </a:p>
        </p:txBody>
      </p:sp>
      <p:sp>
        <p:nvSpPr>
          <p:cNvPr id="28674" name="Zástupný symbol pro zápatí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28675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0A95D4E-ED0F-465A-B099-76F2110FCDC3}" type="slidenum">
              <a:rPr lang="cs-CZ" altLang="cs-CZ">
                <a:latin typeface="Arial Black" pitchFamily="34" charset="0"/>
              </a:rPr>
              <a:pPr eaLnBrk="1" hangingPunct="1"/>
              <a:t>20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28678" name="Rectangle 3"/>
          <p:cNvSpPr>
            <a:spLocks noChangeArrowheads="1"/>
          </p:cNvSpPr>
          <p:nvPr/>
        </p:nvSpPr>
        <p:spPr bwMode="auto">
          <a:xfrm>
            <a:off x="179388" y="3357563"/>
            <a:ext cx="1296987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cs-CZ" altLang="cs-CZ" sz="1400" err="1"/>
              <a:t>Strategy</a:t>
            </a:r>
            <a:endParaRPr lang="cs-CZ" altLang="cs-CZ" sz="1400"/>
          </a:p>
          <a:p>
            <a:pPr algn="ctr" eaLnBrk="1" hangingPunct="1">
              <a:buFontTx/>
              <a:buChar char="•"/>
            </a:pPr>
            <a:r>
              <a:rPr lang="cs-CZ" altLang="cs-CZ" sz="1400" err="1"/>
              <a:t>Goals</a:t>
            </a:r>
            <a:endParaRPr lang="cs-CZ" altLang="cs-CZ" sz="1400"/>
          </a:p>
        </p:txBody>
      </p:sp>
      <p:sp>
        <p:nvSpPr>
          <p:cNvPr id="28679" name="Rectangle 4"/>
          <p:cNvSpPr>
            <a:spLocks noChangeArrowheads="1"/>
          </p:cNvSpPr>
          <p:nvPr/>
        </p:nvSpPr>
        <p:spPr bwMode="auto">
          <a:xfrm>
            <a:off x="1619250" y="3357563"/>
            <a:ext cx="1296988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cs-CZ" altLang="cs-CZ" sz="1400" err="1"/>
              <a:t>Search</a:t>
            </a:r>
            <a:endParaRPr lang="cs-CZ" altLang="cs-CZ" sz="1400"/>
          </a:p>
          <a:p>
            <a:pPr algn="ctr" eaLnBrk="1" hangingPunct="1">
              <a:buFontTx/>
              <a:buChar char="•"/>
            </a:pPr>
            <a:r>
              <a:rPr lang="cs-CZ" altLang="cs-CZ" sz="1400" err="1"/>
              <a:t>Evaluation</a:t>
            </a:r>
            <a:endParaRPr lang="cs-CZ" altLang="cs-CZ" sz="1400"/>
          </a:p>
        </p:txBody>
      </p:sp>
      <p:sp>
        <p:nvSpPr>
          <p:cNvPr id="28680" name="Rectangle 5"/>
          <p:cNvSpPr>
            <a:spLocks noChangeArrowheads="1"/>
          </p:cNvSpPr>
          <p:nvPr/>
        </p:nvSpPr>
        <p:spPr bwMode="auto">
          <a:xfrm>
            <a:off x="3059113" y="3357563"/>
            <a:ext cx="1296987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cs-CZ" altLang="cs-CZ" sz="1400" err="1"/>
              <a:t>Idefinition</a:t>
            </a:r>
            <a:r>
              <a:rPr lang="cs-CZ" altLang="cs-CZ" sz="1400"/>
              <a:t> </a:t>
            </a:r>
            <a:r>
              <a:rPr lang="cs-CZ" altLang="cs-CZ" sz="1400" err="1"/>
              <a:t>of</a:t>
            </a:r>
            <a:r>
              <a:rPr lang="cs-CZ" altLang="cs-CZ" sz="1400"/>
              <a:t> </a:t>
            </a:r>
          </a:p>
          <a:p>
            <a:pPr algn="ctr" eaLnBrk="1" hangingPunct="1"/>
            <a:r>
              <a:rPr lang="cs-CZ" altLang="cs-CZ" sz="1400" err="1"/>
              <a:t>occasions</a:t>
            </a:r>
            <a:endParaRPr lang="cs-CZ" altLang="cs-CZ" sz="1400"/>
          </a:p>
        </p:txBody>
      </p:sp>
      <p:sp>
        <p:nvSpPr>
          <p:cNvPr id="28681" name="Rectangle 6"/>
          <p:cNvSpPr>
            <a:spLocks noChangeArrowheads="1"/>
          </p:cNvSpPr>
          <p:nvPr/>
        </p:nvSpPr>
        <p:spPr bwMode="auto">
          <a:xfrm>
            <a:off x="4498975" y="3357563"/>
            <a:ext cx="1296988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cs-CZ" altLang="cs-CZ" sz="1400"/>
              <a:t>Setting </a:t>
            </a:r>
          </a:p>
          <a:p>
            <a:pPr algn="ctr" eaLnBrk="1" hangingPunct="1"/>
            <a:r>
              <a:rPr lang="cs-CZ" altLang="cs-CZ" sz="1400"/>
              <a:t>competencies</a:t>
            </a:r>
          </a:p>
        </p:txBody>
      </p:sp>
      <p:sp>
        <p:nvSpPr>
          <p:cNvPr id="28682" name="Rectangle 7"/>
          <p:cNvSpPr>
            <a:spLocks noChangeArrowheads="1"/>
          </p:cNvSpPr>
          <p:nvPr/>
        </p:nvSpPr>
        <p:spPr bwMode="auto">
          <a:xfrm>
            <a:off x="5940425" y="3357563"/>
            <a:ext cx="1296988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cs-CZ" altLang="cs-CZ" sz="1400"/>
              <a:t>cooperation</a:t>
            </a:r>
          </a:p>
          <a:p>
            <a:pPr algn="ctr" eaLnBrk="1" hangingPunct="1"/>
            <a:r>
              <a:rPr lang="cs-CZ" altLang="cs-CZ" sz="1400"/>
              <a:t>plan</a:t>
            </a:r>
          </a:p>
        </p:txBody>
      </p:sp>
      <p:sp>
        <p:nvSpPr>
          <p:cNvPr id="28683" name="Rectangle 8"/>
          <p:cNvSpPr>
            <a:spLocks noChangeArrowheads="1"/>
          </p:cNvSpPr>
          <p:nvPr/>
        </p:nvSpPr>
        <p:spPr bwMode="auto">
          <a:xfrm>
            <a:off x="7380288" y="3357563"/>
            <a:ext cx="1296987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cs-CZ" altLang="cs-CZ" sz="1400"/>
              <a:t>implementation</a:t>
            </a:r>
          </a:p>
        </p:txBody>
      </p:sp>
      <p:sp>
        <p:nvSpPr>
          <p:cNvPr id="28684" name="Line 9"/>
          <p:cNvSpPr>
            <a:spLocks noChangeShapeType="1"/>
          </p:cNvSpPr>
          <p:nvPr/>
        </p:nvSpPr>
        <p:spPr bwMode="auto">
          <a:xfrm>
            <a:off x="1474788" y="3646488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5" name="Line 10"/>
          <p:cNvSpPr>
            <a:spLocks noChangeShapeType="1"/>
          </p:cNvSpPr>
          <p:nvPr/>
        </p:nvSpPr>
        <p:spPr bwMode="auto">
          <a:xfrm>
            <a:off x="4356100" y="364648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6" name="Line 11"/>
          <p:cNvSpPr>
            <a:spLocks noChangeShapeType="1"/>
          </p:cNvSpPr>
          <p:nvPr/>
        </p:nvSpPr>
        <p:spPr bwMode="auto">
          <a:xfrm>
            <a:off x="2916238" y="3646488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7" name="Line 12"/>
          <p:cNvSpPr>
            <a:spLocks noChangeShapeType="1"/>
          </p:cNvSpPr>
          <p:nvPr/>
        </p:nvSpPr>
        <p:spPr bwMode="auto">
          <a:xfrm>
            <a:off x="5795963" y="3646488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8" name="Line 13"/>
          <p:cNvSpPr>
            <a:spLocks noChangeShapeType="1"/>
          </p:cNvSpPr>
          <p:nvPr/>
        </p:nvSpPr>
        <p:spPr bwMode="auto">
          <a:xfrm>
            <a:off x="7235825" y="364648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9" name="Line 14"/>
          <p:cNvSpPr>
            <a:spLocks noChangeShapeType="1"/>
          </p:cNvSpPr>
          <p:nvPr/>
        </p:nvSpPr>
        <p:spPr bwMode="auto">
          <a:xfrm>
            <a:off x="2195513" y="3933825"/>
            <a:ext cx="360362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90" name="Rectangle 15"/>
          <p:cNvSpPr>
            <a:spLocks noChangeArrowheads="1"/>
          </p:cNvSpPr>
          <p:nvPr/>
        </p:nvSpPr>
        <p:spPr bwMode="auto">
          <a:xfrm>
            <a:off x="2195513" y="4438650"/>
            <a:ext cx="1296987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cs-CZ" altLang="cs-CZ" sz="1400"/>
              <a:t>interested </a:t>
            </a:r>
          </a:p>
          <a:p>
            <a:pPr algn="ctr" eaLnBrk="1" hangingPunct="1"/>
            <a:r>
              <a:rPr lang="cs-CZ" altLang="cs-CZ" sz="1400"/>
              <a:t>groups</a:t>
            </a:r>
          </a:p>
        </p:txBody>
      </p:sp>
      <p:sp>
        <p:nvSpPr>
          <p:cNvPr id="28691" name="Rectangle 16"/>
          <p:cNvSpPr>
            <a:spLocks noChangeArrowheads="1"/>
          </p:cNvSpPr>
          <p:nvPr/>
        </p:nvSpPr>
        <p:spPr bwMode="auto">
          <a:xfrm>
            <a:off x="2195513" y="2205038"/>
            <a:ext cx="1296987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cs-CZ" altLang="cs-CZ" sz="1400"/>
              <a:t>advanteges </a:t>
            </a:r>
          </a:p>
          <a:p>
            <a:pPr algn="ctr" eaLnBrk="1" hangingPunct="1">
              <a:buFontTx/>
              <a:buChar char="•"/>
            </a:pPr>
            <a:r>
              <a:rPr lang="cs-CZ" altLang="cs-CZ" sz="1400"/>
              <a:t>disadvantages</a:t>
            </a:r>
          </a:p>
        </p:txBody>
      </p:sp>
      <p:sp>
        <p:nvSpPr>
          <p:cNvPr id="28692" name="Line 17"/>
          <p:cNvSpPr>
            <a:spLocks noChangeShapeType="1"/>
          </p:cNvSpPr>
          <p:nvPr/>
        </p:nvSpPr>
        <p:spPr bwMode="auto">
          <a:xfrm flipV="1">
            <a:off x="2124075" y="2781300"/>
            <a:ext cx="35877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93" name="AutoShape 18"/>
          <p:cNvSpPr>
            <a:spLocks/>
          </p:cNvSpPr>
          <p:nvPr/>
        </p:nvSpPr>
        <p:spPr bwMode="auto">
          <a:xfrm rot="-5400000">
            <a:off x="4283075" y="3429001"/>
            <a:ext cx="288925" cy="1441450"/>
          </a:xfrm>
          <a:prstGeom prst="leftBrace">
            <a:avLst>
              <a:gd name="adj1" fmla="val 4157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8694" name="Text Box 19"/>
          <p:cNvSpPr txBox="1">
            <a:spLocks noChangeArrowheads="1"/>
          </p:cNvSpPr>
          <p:nvPr/>
        </p:nvSpPr>
        <p:spPr bwMode="auto">
          <a:xfrm>
            <a:off x="3851275" y="4294188"/>
            <a:ext cx="12969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400" b="1"/>
              <a:t>Alliance negotiation</a:t>
            </a:r>
          </a:p>
        </p:txBody>
      </p:sp>
      <p:sp>
        <p:nvSpPr>
          <p:cNvPr id="28695" name="Text Box 20"/>
          <p:cNvSpPr txBox="1">
            <a:spLocks noChangeArrowheads="1"/>
          </p:cNvSpPr>
          <p:nvPr/>
        </p:nvSpPr>
        <p:spPr bwMode="auto">
          <a:xfrm>
            <a:off x="5651500" y="4294188"/>
            <a:ext cx="12969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400" b="1"/>
              <a:t>Alliance management</a:t>
            </a:r>
          </a:p>
        </p:txBody>
      </p:sp>
      <p:sp>
        <p:nvSpPr>
          <p:cNvPr id="28696" name="Text Box 21"/>
          <p:cNvSpPr txBox="1">
            <a:spLocks noChangeArrowheads="1"/>
          </p:cNvSpPr>
          <p:nvPr/>
        </p:nvSpPr>
        <p:spPr bwMode="auto">
          <a:xfrm>
            <a:off x="7199313" y="4294188"/>
            <a:ext cx="1584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400" b="1"/>
              <a:t>Assesment and termination</a:t>
            </a:r>
          </a:p>
        </p:txBody>
      </p:sp>
      <p:sp>
        <p:nvSpPr>
          <p:cNvPr id="28697" name="Text Box 22"/>
          <p:cNvSpPr txBox="1">
            <a:spLocks noChangeArrowheads="1"/>
          </p:cNvSpPr>
          <p:nvPr/>
        </p:nvSpPr>
        <p:spPr bwMode="auto">
          <a:xfrm>
            <a:off x="1835150" y="5230813"/>
            <a:ext cx="21605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400" b="1"/>
              <a:t>Partner assessment and selection</a:t>
            </a:r>
          </a:p>
        </p:txBody>
      </p:sp>
      <p:sp>
        <p:nvSpPr>
          <p:cNvPr id="28698" name="AutoShape 23"/>
          <p:cNvSpPr>
            <a:spLocks noChangeArrowheads="1"/>
          </p:cNvSpPr>
          <p:nvPr/>
        </p:nvSpPr>
        <p:spPr bwMode="auto">
          <a:xfrm rot="-3578144">
            <a:off x="3841750" y="5016501"/>
            <a:ext cx="757237" cy="360362"/>
          </a:xfrm>
          <a:prstGeom prst="rightArrow">
            <a:avLst>
              <a:gd name="adj1" fmla="val 50000"/>
              <a:gd name="adj2" fmla="val 525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8699" name="AutoShape 24"/>
          <p:cNvSpPr>
            <a:spLocks noChangeArrowheads="1"/>
          </p:cNvSpPr>
          <p:nvPr/>
        </p:nvSpPr>
        <p:spPr bwMode="auto">
          <a:xfrm>
            <a:off x="682625" y="5373688"/>
            <a:ext cx="863600" cy="287337"/>
          </a:xfrm>
          <a:prstGeom prst="rightArrow">
            <a:avLst>
              <a:gd name="adj1" fmla="val 50000"/>
              <a:gd name="adj2" fmla="val 751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8700" name="AutoShape 25"/>
          <p:cNvSpPr>
            <a:spLocks noChangeArrowheads="1"/>
          </p:cNvSpPr>
          <p:nvPr/>
        </p:nvSpPr>
        <p:spPr bwMode="auto">
          <a:xfrm>
            <a:off x="5148263" y="4438650"/>
            <a:ext cx="431800" cy="287338"/>
          </a:xfrm>
          <a:prstGeom prst="rightArrow">
            <a:avLst>
              <a:gd name="adj1" fmla="val 50000"/>
              <a:gd name="adj2" fmla="val 375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8701" name="AutoShape 26"/>
          <p:cNvSpPr>
            <a:spLocks noChangeArrowheads="1"/>
          </p:cNvSpPr>
          <p:nvPr/>
        </p:nvSpPr>
        <p:spPr bwMode="auto">
          <a:xfrm>
            <a:off x="6875463" y="4438650"/>
            <a:ext cx="360362" cy="215900"/>
          </a:xfrm>
          <a:prstGeom prst="right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31844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4869160"/>
            <a:ext cx="8503920" cy="1229888"/>
          </a:xfrm>
        </p:spPr>
        <p:txBody>
          <a:bodyPr/>
          <a:lstStyle/>
          <a:p>
            <a:pPr marL="0" indent="0">
              <a:buNone/>
            </a:pPr>
            <a:r>
              <a:rPr lang="cs-CZ" sz="1400" err="1"/>
              <a:t>Wit</a:t>
            </a:r>
            <a:r>
              <a:rPr lang="cs-CZ" sz="1400"/>
              <a:t>, B., </a:t>
            </a:r>
            <a:r>
              <a:rPr lang="cs-CZ" sz="1400" err="1"/>
              <a:t>Meyer</a:t>
            </a:r>
            <a:r>
              <a:rPr lang="cs-CZ" sz="1400"/>
              <a:t>, R. (2010. </a:t>
            </a:r>
            <a:r>
              <a:rPr lang="cs-CZ" sz="1400" err="1"/>
              <a:t>Strategy</a:t>
            </a:r>
            <a:r>
              <a:rPr lang="cs-CZ" sz="1400"/>
              <a:t>: </a:t>
            </a:r>
            <a:r>
              <a:rPr lang="cs-CZ" sz="1400" err="1"/>
              <a:t>Process</a:t>
            </a:r>
            <a:r>
              <a:rPr lang="cs-CZ" sz="1400"/>
              <a:t>, </a:t>
            </a:r>
            <a:r>
              <a:rPr lang="cs-CZ" sz="1400" err="1"/>
              <a:t>Content</a:t>
            </a:r>
            <a:r>
              <a:rPr lang="cs-CZ" sz="1400"/>
              <a:t>, </a:t>
            </a:r>
            <a:r>
              <a:rPr lang="cs-CZ" sz="1400" err="1"/>
              <a:t>Context</a:t>
            </a:r>
            <a:r>
              <a:rPr lang="cs-CZ" sz="1400"/>
              <a:t> : </a:t>
            </a:r>
            <a:r>
              <a:rPr lang="cs-CZ" sz="1400" err="1"/>
              <a:t>an</a:t>
            </a:r>
            <a:r>
              <a:rPr lang="cs-CZ" sz="1400"/>
              <a:t> International </a:t>
            </a:r>
            <a:r>
              <a:rPr lang="cs-CZ" sz="1400" err="1"/>
              <a:t>Perspective</a:t>
            </a:r>
            <a:r>
              <a:rPr lang="cs-CZ" sz="1400"/>
              <a:t>. </a:t>
            </a:r>
            <a:r>
              <a:rPr lang="cs-CZ" sz="1400" err="1"/>
              <a:t>Cengage</a:t>
            </a:r>
            <a:r>
              <a:rPr lang="cs-CZ" sz="1400"/>
              <a:t> </a:t>
            </a:r>
            <a:r>
              <a:rPr lang="cs-CZ" sz="1400" err="1"/>
              <a:t>learning</a:t>
            </a:r>
            <a:r>
              <a:rPr lang="cs-CZ" sz="1400"/>
              <a:t> EMEA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Autumn 2021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Strategic partnerships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443A7-A858-4900-A778-D91A7586D193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2" t="27601" r="18398" b="47383"/>
          <a:stretch/>
        </p:blipFill>
        <p:spPr bwMode="auto">
          <a:xfrm>
            <a:off x="483752" y="1700808"/>
            <a:ext cx="7184592" cy="318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542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DCH </a:t>
            </a:r>
            <a:r>
              <a:rPr lang="cs-CZ" altLang="cs-CZ" err="1"/>
              <a:t>merger</a:t>
            </a:r>
            <a:endParaRPr lang="cs-CZ" altLang="cs-CZ"/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>
          <a:xfrm>
            <a:off x="395288" y="1557338"/>
            <a:ext cx="8229600" cy="3886200"/>
          </a:xfrm>
        </p:spPr>
        <p:txBody>
          <a:bodyPr/>
          <a:lstStyle/>
          <a:p>
            <a:r>
              <a:rPr lang="cs-CZ" altLang="cs-CZ" sz="2000"/>
              <a:t> </a:t>
            </a:r>
            <a:r>
              <a:rPr lang="cs-CZ" altLang="cs-CZ" sz="2000" err="1"/>
              <a:t>started</a:t>
            </a:r>
            <a:r>
              <a:rPr lang="cs-CZ" altLang="cs-CZ" sz="2000"/>
              <a:t> in 1998, in 2000 </a:t>
            </a:r>
            <a:r>
              <a:rPr lang="cs-CZ" altLang="cs-CZ" sz="2000" err="1"/>
              <a:t>german</a:t>
            </a:r>
            <a:r>
              <a:rPr lang="cs-CZ" altLang="cs-CZ" sz="2000"/>
              <a:t> management </a:t>
            </a:r>
            <a:r>
              <a:rPr lang="cs-CZ" altLang="cs-CZ" sz="2000" err="1"/>
              <a:t>started</a:t>
            </a:r>
            <a:r>
              <a:rPr lang="cs-CZ" altLang="cs-CZ" sz="2000"/>
              <a:t> </a:t>
            </a:r>
            <a:r>
              <a:rPr lang="cs-CZ" altLang="cs-CZ" sz="2000" err="1"/>
              <a:t>taking</a:t>
            </a:r>
            <a:r>
              <a:rPr lang="cs-CZ" altLang="cs-CZ" sz="2000"/>
              <a:t> </a:t>
            </a:r>
            <a:r>
              <a:rPr lang="cs-CZ" altLang="cs-CZ" sz="2000" err="1"/>
              <a:t>over</a:t>
            </a:r>
            <a:r>
              <a:rPr lang="cs-CZ" altLang="cs-CZ" sz="2000"/>
              <a:t> </a:t>
            </a:r>
            <a:r>
              <a:rPr lang="cs-CZ" altLang="cs-CZ" sz="2000" err="1"/>
              <a:t>the</a:t>
            </a:r>
            <a:r>
              <a:rPr lang="cs-CZ" altLang="cs-CZ" sz="2000"/>
              <a:t> </a:t>
            </a:r>
            <a:r>
              <a:rPr lang="cs-CZ" altLang="cs-CZ" sz="2000" err="1"/>
              <a:t>whole´s</a:t>
            </a:r>
            <a:r>
              <a:rPr lang="cs-CZ" altLang="cs-CZ" sz="2000"/>
              <a:t>  </a:t>
            </a:r>
            <a:r>
              <a:rPr lang="cs-CZ" altLang="cs-CZ" sz="2000" err="1"/>
              <a:t>company</a:t>
            </a:r>
            <a:r>
              <a:rPr lang="cs-CZ" altLang="cs-CZ" sz="2000"/>
              <a:t> management, 2007 Chrysler </a:t>
            </a:r>
            <a:r>
              <a:rPr lang="cs-CZ" altLang="cs-CZ" sz="2000" err="1"/>
              <a:t>division</a:t>
            </a:r>
            <a:r>
              <a:rPr lang="cs-CZ" altLang="cs-CZ" sz="2000"/>
              <a:t> sold.</a:t>
            </a:r>
          </a:p>
          <a:p>
            <a:r>
              <a:rPr lang="en-US" altLang="cs-CZ" sz="2000"/>
              <a:t>a lot of red tape x no red tape</a:t>
            </a:r>
          </a:p>
          <a:p>
            <a:r>
              <a:rPr lang="en-US" altLang="cs-CZ" sz="2000"/>
              <a:t>Long almost endless reports x discussions and reports based on the minimum necessary</a:t>
            </a:r>
          </a:p>
          <a:p>
            <a:r>
              <a:rPr lang="en-US" altLang="cs-CZ" sz="2000"/>
              <a:t>Detailed plan and precise implementation x trial- and –error method to come to solution</a:t>
            </a:r>
          </a:p>
          <a:p>
            <a:r>
              <a:rPr lang="en-US" altLang="cs-CZ" sz="2000"/>
              <a:t>Methodical decision making x creativity in decision making</a:t>
            </a:r>
          </a:p>
          <a:p>
            <a:r>
              <a:rPr lang="en-US" altLang="cs-CZ" sz="2000"/>
              <a:t>Authority, bureaucracy centralized DM x equal rights among all staff</a:t>
            </a:r>
          </a:p>
          <a:p>
            <a:r>
              <a:rPr lang="en-US" altLang="cs-CZ" sz="2000"/>
              <a:t>Hierarchies and top-down management flat structures</a:t>
            </a:r>
          </a:p>
          <a:p>
            <a:r>
              <a:rPr lang="en-US" altLang="cs-CZ" sz="2000"/>
              <a:t>Low salaries x high salaries</a:t>
            </a:r>
          </a:p>
          <a:p>
            <a:endParaRPr lang="en-US" altLang="cs-CZ" sz="2000"/>
          </a:p>
        </p:txBody>
      </p:sp>
      <p:sp>
        <p:nvSpPr>
          <p:cNvPr id="28676" name="AutoShape 2" descr="data:image/jpeg;base64,/9j/4AAQSkZJRgABAQAAAQABAAD/2wCEAAkGBxQQEBQUEBQUFBQXFxgVFBcVFRQUFhQUFRQXFxcUGBYZHCggGBwlHRcUITEhKCksLjouFyAzODMsNygtLisBCgoKDg0OGhAQGiwkHCQ3MjQsLCwwKywsLC0sLC4vLCwsNCwsLCw3LCwsLCwuNCwvLCwsLCwtNCwsKywsLCwsLP/AABEIAIAA8AMBIgACEQEDEQH/xAAcAAABBQEBAQAAAAAAAAAAAAAAAQIEBQYHAwj/xABOEAACAQMCAgUIAwoLBwUAAAABAgMABBEFEiExBgcTQVEUIjJhcYGRwaGx0SNCUnJzgpKys8IVJDM1Q0Rik6LS8CVTY8Ph4vEWNGSD0//EABkBAQEBAQEBAAAAAAAAAAAAAAABAgQDBf/EACsRAAICAQIFAwQCAwAAAAAAAAABAhEDBCESFDFBURNhcTIzodEiwSOx8P/aAAwDAQACEQMRAD8A7hmlrg3T7pPeJqFzClzKkSSAIqELtHZocZAB5k99Y27u5JuE0sso/wCLI8n65NdcNI5JOwfT91q0ERxLNEh8HkRT8Caprjp5p6ZzdREjuUlj7sDjXzikYHIAewAU6vVaKPdizvUnWppw5SSN7IZPrIqBN1wWY9GG5f2LGP1nFcUora0mMlnX5+uaL+jtJT+PJGn6u6oMnXPJ97ZIPbcsfoEI+uuXUVpaXF4FnR364rrut7ce0yN8xUSfrYvm9EQJ7IyfrasHRWuXx+BZsZes3UWH8qi/ixKPrzUF+nmon+tyD2LEP3azlFaWKC7IWW0/Se9f0ru490rp+qRWu6sem08dyttO0k6TMqq0kpJgKiRmbLAs+7zRgkY21zupekzmOZGXmOVYzQjwPYWfUiHIrlnW/wBKJ7eeCG1leIhGkkK487cQEHEHltc/nCtv0Qu2lgBfnXEOse6Muq3RJ3BWEa+pURRj3Et9NcWlgpT37FGjp3qI/rcn6MX+SpMPWNqK/wBY3fjIh+oCspRX0PSh4RLNoOtLUfw4v7ofbXvF1sX459g3/wBZH1NWEoqehj8Czoo64Lv/AHNuf70fvV6p1yXA9K1hPskdfka5rRU5fH4FnUx10P32K+66P/4VIi651+/s3H4syt9aLXJKKzyuLwLOyr1yW3fbXXu7A/8AMFSIut6zPOO4X2oh/Vc1xKipymMWd4TrW0483lHthkP1CvaPrP04/wBMw9sUg+VcBorPJw9xZ9FR9YGnH+tRj27h8qmWHS2ynkWOG5id2OFUHiTjOAPYDXzTV50JvBBfwStyQk/FSvzrE9JGMW7KevWJ/Ot3+UGPX9zTlWert3XLpXbWiS7lXsWLHd98GG3aD3HOMc64jXvp58UERhRRRXuQKKKKAKKKKAKKKKAKKKKAK97IntFx3kA+zIrwr1tfTX2j6688v0MqPo7ocuLZfZXz3r8QS8uVBLATzDJ5n7q2SfE5zXeeh0rizJUb2Ckqudu5gCQue7J4Zr55luDKzSNjdIzSNgYG6Ri7YHcMk8K49Et2yvoNooor6BkKKKKAKKKKAKKKKAKKKKAKKKKAKkWB+6L6+FR6k6auZV9RB+nFeWb7bKjZ9bOsXUly0Eyslujkw+YyrN5ieduPB9pYjhwG72YwddT6+M77HwxcfHNvj51yys6ffGgwoooxXuQKKMUuKASilxRigEopcUYpQEopcUYpQEr3ssdoufHh7e6vLFelqcOuR3j/AM1jKv4Mq6ncYrnstGuHLFMQvhl4EEqQCD3cSK4Oo4V2zU7mRNDmMRKtsCnCFztY4cYHLIJ87u51xUVzaJfxYYlFLRiuyiCUU7bSbatCxKKXbRtqUBKKXbRilASilxSYoAooxRigCpujfyo936wqFU7RFzOntH05+yvHP9tlRretrXjc3nYGMILVnUMGLGQyrG2Su0bcbcczzrDVoOsL+dbz8oP2aUzoY6G8hjmiiljlkVGEi7ioOR5pz5vEjx5CtY6hiVLsH1KIilrTarrzQzzwrBZ7ElljANrGcokjKMnnyA7xXhrWmxm3ivLZQkUjNHLEGLdhOoztUniY2GSM8uA45FaU+lrqSigpDU+10qSW3nnUeZAYg/Pj2pYcO7zdoz+MKXRNPW5mSJpeyLsFQmNpAzscBThht5861xLf2IV9LirK6sYorpoWkkdUcxM6RKrdorFDtjaQgruHMtn1VN6X9HhYyoEkMkbq21yApLxuUlXA5bTt/SFTjVpeSmfxSmtZfaBDDpgn2vJOWRJMybUh7WPtVbaoyxwUGCQOOaZ0Zhgktbx5IEeW2iWWNmaTD73YEOgbBxhcYqeoqtIUZbFJUi0u+xcOUjkA5rIu9SMjPDPPGcHuraa3cSW+pTxW9tA8EJ3GM28e0xLGruGkKkjgW4576Sk06oIwTSKvMge0gU6KUZ3KQcHiRg48a2XV3dShbqGNmGLWaSPABZZV24ZWA3bscOffXnqUsjabv1Df5QJ08kaVStw0S47bcCAxjGOBbv8AdWZ5Osa/5lSNvJd7tCuuOMQniPXjwrl2l6G88bylkihjOHllJC7iOCKACXb1AVtjKRoVzgZwq7hjOF3DcfdVN0/UQxafbISEjtxMw/Cmm9Jz4kYOD/bauXStqNLuwyt0rowbyQR2lxBK54lT2kLBe9wsi+cB3441n0bIBHIgH3VK0+9e3mjmiOHjYOp5jI8R4EEj31ddH+yXTruSSCCRoDbrE0itn7s7ht5DefjC4rsbcd3v0JsZylxWj6GWcM/lCzxrII4JJ1be6sGjAwpKEZUk07olZ29zJOs0GQsMs6bZZU2dmoIj4Hzl58Tx48+6kslXt0FGZpcVcyWcU9rLPAhhaBolliMhmRlnyEkRyAyncjgqc8MEHuqRdaXbtp4u7cT7hL2UyPLGywEjKtkRK0itwA4ji3qq+ov6IZ2jFX0mixsbaKDtjdThCUdouzQPnGWVQ3EefjHBeeTRb6LbySvFHdsXQSNua22xSmJSzLG3bFs+acFlAOM09SJaKHFIKutD0VLqKZzcdiYY+1kVoGkHZ5xlWWQFjy80qOfM1WxRIXw0gjTJ89kcj1EquSM/RV4lv7EPBqTFaa66J9nc+StdW4m3Km0iYAu+Nq7tmMnIHvqu0jQpLreI2iV0DMySPscKgy7cjwHf9VT1I1fYFVVn0eGZh+Mn79ed9pLxRrISkkTkqskTiRN4GShI9FsYOCBwr26Mj+Mr7viCPtrx1DTxOjSJfWEP9q3n5Qfskqu6PttvLU9wuISf75KsusL+dbz8oP2aVU6WE7VDJIIlVlbdseT0WBwFQZJ4eoeuvSP218f0R9Sd0xh2ajdr/wAdz+kd3zq20t8aFe7iMNdQhBkcZAsZbHuA+FefSqexubuW5W6nKyMGMaWnnDChSBJJKq93evfVZqerJOsUIWSC0i3bFTbLKS3pTPllVpT7cDJxnvyrlGKrx+Cmn6NWzReSpIg8mmil8oJkiTIuyoDFXYE7Vig7qzVpaPaalFFL6UV1CrHkCBMnn47gVIb31F6Q3UNxcNJGkixsFBWQR7lVVCbVKkgjaowTVnrPSaO6mime1PaRhFJN0W7YRjzDJiEYbOCSMeHrBRlfyBdYtsay6H769Uf3k6n96rbSIRqkd5ZMwRhctdQOeapJMy3AHLgFbd+cfCqO66R9peeVm3i7XcJCN0pQyLt2SbS3Ndo4cqgrqjLM0sSrEWDKVTdtxIpV+BJPHJ+inBJxS6Nf7BobG+F3b6ufRVxDdRjltSKVgFx6kMQ/NqP0MTdFqK95snOPxXU/OqnS9cmtVZYGVN3ByERmdfwCWB831es0tj0gubcv2Epi3ks2xY1yT69uQOHojhVeN00vb8V+iFe9sXtpZlxsUrEDxO+SRXOxCOBIC5I/tL410DpumoHUZPJ1vHSRF2oBO0H3WLYyEfya8znPLnWMuteupWVpLmdip3KTI42NgjcuCNpwSMjxNRpr6WQYkmmcf25ZH58/SY1XFt26KqRsOhOmtFf3UaEskUVzbtLjs17TGxeOfNJYHAzmoxl8tt1tbtlivLYYgklcYljYZa3kfkCOBU5x9Oce0anGVBxyyAceyhRgDHD5UeLe73IdT6CW4uba5sZmCllMbFGV8bhnIIJDd3q44qh6VRNeWlvcRgO1tGbS9RPOaF4mwsmOZQ4fzvZ68VvQLUPJ7sHxAXPqGcj35Hwo6T37w6pcSW7NCwfgYyUJyqsc455JyQfEVzQg1laXz+zXYhdGrBZ3MkozaxAvOwYqMBTtjD9zs20ADjxNW/Ru7eDR72RGCuZ7aPOFYZHEjDAj7493fVDqms3F2R5TM8u30Q7ZCnxCjgD68U6LXLlY+zWeQR7dmzdlNuPR2nhXTKEpLf2/Bk0fRrVpJINR7VkOLNyMRwoRl1GcogNefV/IEN7IQDss5ThuIOSowRkcKotP124t0KQybEb0l2RMGHgxZSWHHkadYa/PArLEyBXzvHZRHeGOSrErkrn73kKy8bqSVbiy86TziXT7R7VFity7LcRRjgl4qjix5kFM7c8sesUzq+mHaXUciLJFJbSNKjZw/YDtEBx6yw9jGqKw1Z4O1CCMpKAJY3QPG4UkqCh/BJbHHhmvfR+kD2u8xRwZfcrF4yx2P6UYO4YWjxvgcUDzsb24e58ojJM4ZpywHIqCzHB+9AyNvgMVp4WtdZZ1MHkt6VaRXjO6G4ZRuIdDjax/0TyrK6ZqrW0/bQrGDhwqsCyKHGMYJ4gDhxqVFrojD+T28UDuhQujSsQjDDLGrMVjyOHD3VZxbey+GCd0PbNlqjf/ABYgPz5G4fRWet03Oi/hMo/SYCrjRtfit7eaA2naduqrK/lLRsQhYoFXsmC43HxzSLrEANuBbSJHDI0zKtyrNNKTGVLu0ONoEe3AHJjxFVWm9uv6Gxe9OPIzqF72huBKFbG7suwMghXaAR547uffmoXV2oMt0WbAFnPkkE4DADOBxPOm3OuWUt6buWG7LlxL2XaW7Ql1A2g+aG25CkjJ5e6ofRjWIbWO4ExuGknhaEmOOIqhc5MmWlUtnA4YHfxNefC/T4afYvcl6tALCxECuJmvOyuDIoKxrDCfMVQTlm3E5OBgEDFQOiS5nT8Y/wDLp1tqcUlt5LdFwqOZLadU3mHdweN49wJRsA8CSD44FO6GDN0B4MDnlnJxy/N+mvPOmsTvrYQdYX863n5QfskrPVoesM/7VvPyg/ZJWezXTj+hfCD6hmlpuaK2QdRSZpM0sDqWmUUsUPpKbRSwLS7qbRSwOzSZpKKlgsdFIWQSNwC8yTwA7z/r51H1HVGu5Glk27mwPNXaMDgvDny8eNNeINbSZbbjaOXpHd6PvGKjIMCubEm8kpMrH0uabRXVZB5NBplFLFDqKbRSwOpRTM0UsD6KZmlzSxQ7NJTc0ZpZB9aboJH/ABhD4kfQ7Vl81rerzjcL6j88/OuXWP8AxmkSOuCx7LU2YDAljR/aRlCf8IrE11jr3s//AGcw5AyxMfEsEdB7tknxrk9a07vGgwooor3IFFFFAFFFFAFFFFAFFFFAFFFFATNOsWuT2EYG5juUk4AZe48O/iM+v4Q8f65/TXpDMU3bTjcpUnwDDBqPCpAw3A/9M15pVJ+5T0ooor0IFFFFAFFFFAFFFFAFFFFAFFFFAFbTq1j/AIwvrINYut51ZDMy1yaz6EaR0PrZsBNpcp4ZiKygnu2nBx7iR764BX1LrFkLi3liOPukbJx5AspAPxr5317opPZMFkKMfFS2PpArz0uWMYtSYKKipAsm7+HwPzp4sD4n9Af566OYx+SURKKlnT27j8Vx8zQNPb1fSPlTmcfkURKKnrp3iG9x/wCyl/g3w3fQf3anNY/Ior6KnjSm8T+iftr0XSj3gn3MPnU5vGKKyirb+CT+A3+L7aT+BW8H+H21ObxloqqKuU0RvwGPtFeo0R/92fhU5yHhkooaS6uGaQFjnKgDkMBeGMe+r/8A9POf6Nvdmpdr0aZiA8OcciQcjOM8vYKzLVxfYplqK0kvR11JxGfga8G0F/wCPYK1zkPDJRRUVb/wC4+9f4Up0cj7xv8AF9tXm8Yop6Ks30hu4Efmsf3qYNJbv3e5cfbV5rGKK+irBtMPg3xH+SvNtObuHxJP7tVarH5FEOipY05u8/4SfmKU2B8T+gP81XmcfkUQ6KkNZP3D6h86UWTeofH7Kvr4/IojV0Lqrj+6j2/XxrDNZsPA/H7K6J1Wx4lHu+oCubVZIyikmW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28677" name="Picture 4" descr="Chrysler  Divorce of equals: The Daimler split with Chrysler is all over bar the shouting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135372"/>
            <a:ext cx="2857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Zástupný symbol pro zápatí 1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28679" name="Zástupný symbol pro číslo snímku 1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97295A3-E30E-41D2-9E74-245BD35B6DC5}" type="slidenum">
              <a:rPr lang="cs-CZ" altLang="cs-CZ" smtClean="0">
                <a:latin typeface="Arial Black" pitchFamily="34" charset="0"/>
              </a:rPr>
              <a:pPr eaLnBrk="1" hangingPunct="1"/>
              <a:t>22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28680" name="Zástupný symbol pro datum 17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>
            <a:normAutofit fontScale="5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Autumn 2021</a:t>
            </a:r>
          </a:p>
        </p:txBody>
      </p:sp>
    </p:spTree>
    <p:extLst>
      <p:ext uri="{BB962C8B-B14F-4D97-AF65-F5344CB8AC3E}">
        <p14:creationId xmlns:p14="http://schemas.microsoft.com/office/powerpoint/2010/main" val="3162806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/>
              <a:t>Cultural clashes:  </a:t>
            </a:r>
            <a:r>
              <a:rPr lang="cs-CZ" altLang="cs-CZ" sz="3600" i="1"/>
              <a:t>DaimlerChrysler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1" t="39746" r="25742" b="31543"/>
          <a:stretch>
            <a:fillRect/>
          </a:stretch>
        </p:blipFill>
        <p:spPr bwMode="auto">
          <a:xfrm>
            <a:off x="769938" y="2205038"/>
            <a:ext cx="70231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Zástupný symbol pro zápatí 1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27653" name="Zástupný symbol pro číslo snímku 1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87D1C42-875B-4CF9-9B68-9660939868F7}" type="slidenum">
              <a:rPr lang="cs-CZ" altLang="cs-CZ" smtClean="0">
                <a:latin typeface="Arial Black" pitchFamily="34" charset="0"/>
              </a:rPr>
              <a:pPr eaLnBrk="1" hangingPunct="1"/>
              <a:t>23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5448300" y="2205038"/>
            <a:ext cx="995363" cy="316865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4281488" y="2205038"/>
            <a:ext cx="1152525" cy="316865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2209800" y="2200275"/>
            <a:ext cx="1152525" cy="316865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6516688" y="2176463"/>
            <a:ext cx="995362" cy="316865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7659" name="Zástupný symbol pro datum 22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>
            <a:normAutofit fontScale="5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Autumn 2021</a:t>
            </a:r>
          </a:p>
        </p:txBody>
      </p:sp>
    </p:spTree>
    <p:extLst>
      <p:ext uri="{BB962C8B-B14F-4D97-AF65-F5344CB8AC3E}">
        <p14:creationId xmlns:p14="http://schemas.microsoft.com/office/powerpoint/2010/main" val="915687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err="1"/>
              <a:t>Cultural</a:t>
            </a:r>
            <a:r>
              <a:rPr lang="cs-CZ" altLang="cs-CZ"/>
              <a:t> </a:t>
            </a:r>
            <a:r>
              <a:rPr lang="cs-CZ" altLang="cs-CZ" err="1"/>
              <a:t>clashes</a:t>
            </a:r>
            <a:endParaRPr lang="en-US" altLang="cs-CZ"/>
          </a:p>
        </p:txBody>
      </p:sp>
      <p:sp>
        <p:nvSpPr>
          <p:cNvPr id="13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cs-CZ" altLang="cs-CZ"/>
              <a:t>Autumn 2021</a:t>
            </a:r>
          </a:p>
        </p:txBody>
      </p:sp>
      <p:sp>
        <p:nvSpPr>
          <p:cNvPr id="29699" name="Zástupný symbol pro zápatí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29700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14C7E67-A3BA-4748-8698-9C528B2D9DA9}" type="slidenum">
              <a:rPr lang="cs-CZ" altLang="cs-CZ">
                <a:latin typeface="Arial Black" pitchFamily="34" charset="0"/>
              </a:rPr>
              <a:pPr eaLnBrk="1" hangingPunct="1"/>
              <a:t>24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29704" name="Rectangle 3"/>
          <p:cNvSpPr>
            <a:spLocks noChangeArrowheads="1"/>
          </p:cNvSpPr>
          <p:nvPr/>
        </p:nvSpPr>
        <p:spPr bwMode="auto">
          <a:xfrm>
            <a:off x="0" y="15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297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1" t="26616" r="35944" b="28125"/>
          <a:stretch>
            <a:fillRect/>
          </a:stretch>
        </p:blipFill>
        <p:spPr bwMode="auto">
          <a:xfrm>
            <a:off x="630238" y="1628775"/>
            <a:ext cx="3846512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2" t="40517" r="36386" b="11272"/>
          <a:stretch>
            <a:fillRect/>
          </a:stretch>
        </p:blipFill>
        <p:spPr bwMode="auto">
          <a:xfrm>
            <a:off x="4887913" y="1628775"/>
            <a:ext cx="3798887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7" name="Obdélník 11"/>
          <p:cNvSpPr>
            <a:spLocks noChangeArrowheads="1"/>
          </p:cNvSpPr>
          <p:nvPr/>
        </p:nvSpPr>
        <p:spPr bwMode="auto">
          <a:xfrm>
            <a:off x="520700" y="5156200"/>
            <a:ext cx="6859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cs-CZ"/>
              <a:t>http://geert-hofstede.com/czech-republic.html</a:t>
            </a:r>
          </a:p>
        </p:txBody>
      </p:sp>
      <p:sp>
        <p:nvSpPr>
          <p:cNvPr id="29709" name="Obdélník 11"/>
          <p:cNvSpPr>
            <a:spLocks noChangeArrowheads="1"/>
          </p:cNvSpPr>
          <p:nvPr/>
        </p:nvSpPr>
        <p:spPr bwMode="auto">
          <a:xfrm>
            <a:off x="520700" y="5760027"/>
            <a:ext cx="68595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cs-CZ">
                <a:hlinkClick r:id="rId4"/>
              </a:rPr>
              <a:t>http://www.businessinfo.cz/cs/clanky/organizacni-kultura-a-narodni-kultura-7699.html</a:t>
            </a:r>
            <a:r>
              <a:rPr lang="cs-CZ" altLang="cs-CZ"/>
              <a:t> 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65441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FA41E7-B99D-45E3-B839-0153C2BFD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2EC67D0A-366E-4E8C-920B-86EF8949DF6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1549" y="1727201"/>
            <a:ext cx="8604476" cy="3799240"/>
          </a:xfr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8D8BA6-6736-45F8-8C35-7DE790185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Autumn 2021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11C259-FAD9-41EA-BA7E-5EFDD765D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Strategic partnerships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B330F2-768D-4DD7-9863-1472F23AD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443A7-A858-4900-A778-D91A7586D193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8124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B50FAF-87B3-48B3-A7F6-B6FBB2FBC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Critical</a:t>
            </a:r>
            <a:r>
              <a:rPr lang="cs-CZ" dirty="0"/>
              <a:t> </a:t>
            </a:r>
            <a:r>
              <a:rPr lang="cs-CZ" dirty="0" err="1"/>
              <a:t>success</a:t>
            </a:r>
            <a:r>
              <a:rPr lang="cs-CZ" dirty="0"/>
              <a:t> </a:t>
            </a:r>
            <a:r>
              <a:rPr lang="cs-CZ" dirty="0" err="1"/>
              <a:t>factors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SA (</a:t>
            </a:r>
            <a:r>
              <a:rPr lang="cs-CZ" dirty="0" err="1"/>
              <a:t>Biggs</a:t>
            </a:r>
            <a:r>
              <a:rPr lang="cs-CZ" dirty="0"/>
              <a:t>, 2006)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B942DC-F638-4ABC-A524-D8A21C34469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F48905-5AC9-419F-B01F-999237BA3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Autumn 2021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332296-B4B1-4C04-8595-9A239F977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Strategic partnerships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4FF028-1F19-4F33-851E-F7F142D87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443A7-A858-4900-A778-D91A7586D193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A116627-82BC-4DA3-9404-BE14E748FC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74" t="24815" r="47292" b="11111"/>
          <a:stretch/>
        </p:blipFill>
        <p:spPr>
          <a:xfrm>
            <a:off x="1946627" y="1650245"/>
            <a:ext cx="4831646" cy="450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882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354887" cy="81121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600" err="1"/>
              <a:t>Why</a:t>
            </a:r>
            <a:r>
              <a:rPr lang="cs-CZ" altLang="cs-CZ" sz="3600"/>
              <a:t> </a:t>
            </a:r>
            <a:r>
              <a:rPr lang="cs-CZ" altLang="cs-CZ" sz="3600" err="1"/>
              <a:t>strategic</a:t>
            </a:r>
            <a:r>
              <a:rPr lang="cs-CZ" altLang="cs-CZ" sz="3600"/>
              <a:t> </a:t>
            </a:r>
            <a:r>
              <a:rPr lang="cs-CZ" altLang="cs-CZ" sz="3600" err="1"/>
              <a:t>partnership</a:t>
            </a:r>
            <a:endParaRPr lang="cs-CZ" altLang="cs-CZ" sz="3600"/>
          </a:p>
        </p:txBody>
      </p:sp>
      <p:sp>
        <p:nvSpPr>
          <p:cNvPr id="22531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</a:rPr>
              <a:t>Autumn 2021</a:t>
            </a:r>
          </a:p>
        </p:txBody>
      </p:sp>
      <p:sp>
        <p:nvSpPr>
          <p:cNvPr id="2253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22533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510E0A3-09D2-4185-8042-5FE54F878608}" type="slidenum">
              <a:rPr lang="cs-CZ" altLang="cs-CZ">
                <a:latin typeface="Arial Black" pitchFamily="34" charset="0"/>
              </a:rPr>
              <a:pPr eaLnBrk="1" hangingPunct="1"/>
              <a:t>27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88925" y="1700213"/>
            <a:ext cx="7343775" cy="3887787"/>
          </a:xfrm>
        </p:spPr>
        <p:txBody>
          <a:bodyPr>
            <a:normAutofit fontScale="92500" lnSpcReduction="20000"/>
          </a:bodyPr>
          <a:lstStyle/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cs-CZ" altLang="cs-CZ" sz="2400" b="1"/>
              <a:t>SME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/>
              <a:t>limited </a:t>
            </a:r>
            <a:r>
              <a:rPr lang="cs-CZ" altLang="cs-CZ" sz="2400" err="1"/>
              <a:t>possibility</a:t>
            </a:r>
            <a:r>
              <a:rPr lang="cs-CZ" altLang="cs-CZ" sz="2400"/>
              <a:t> </a:t>
            </a:r>
            <a:r>
              <a:rPr lang="cs-CZ" altLang="cs-CZ" sz="2400" err="1"/>
              <a:t>of</a:t>
            </a:r>
            <a:r>
              <a:rPr lang="cs-CZ" altLang="cs-CZ" sz="2400"/>
              <a:t> </a:t>
            </a:r>
            <a:r>
              <a:rPr lang="cs-CZ" altLang="cs-CZ" sz="2400" err="1"/>
              <a:t>financing</a:t>
            </a:r>
            <a:r>
              <a:rPr lang="cs-CZ" altLang="cs-CZ" sz="2400"/>
              <a:t> (</a:t>
            </a:r>
            <a:r>
              <a:rPr lang="cs-CZ" altLang="cs-CZ" sz="2400" err="1"/>
              <a:t>this</a:t>
            </a:r>
            <a:r>
              <a:rPr lang="cs-CZ" altLang="cs-CZ" sz="2400"/>
              <a:t> </a:t>
            </a:r>
            <a:r>
              <a:rPr lang="cs-CZ" altLang="cs-CZ" sz="2400" err="1"/>
              <a:t>disadvantage</a:t>
            </a:r>
            <a:r>
              <a:rPr lang="cs-CZ" altLang="cs-CZ" sz="2400"/>
              <a:t> </a:t>
            </a:r>
            <a:r>
              <a:rPr lang="cs-CZ" altLang="cs-CZ" sz="2400" err="1"/>
              <a:t>causes</a:t>
            </a:r>
            <a:r>
              <a:rPr lang="cs-CZ" altLang="cs-CZ" sz="2400"/>
              <a:t> </a:t>
            </a:r>
            <a:r>
              <a:rPr lang="cs-CZ" altLang="cs-CZ" sz="2400" err="1"/>
              <a:t>other</a:t>
            </a:r>
            <a:r>
              <a:rPr lang="cs-CZ" altLang="cs-CZ" sz="2400"/>
              <a:t> </a:t>
            </a:r>
            <a:r>
              <a:rPr lang="cs-CZ" altLang="cs-CZ" sz="2400" err="1"/>
              <a:t>secondary</a:t>
            </a:r>
            <a:r>
              <a:rPr lang="cs-CZ" altLang="cs-CZ" sz="2400"/>
              <a:t> </a:t>
            </a:r>
            <a:r>
              <a:rPr lang="cs-CZ" altLang="cs-CZ" sz="2400" err="1"/>
              <a:t>problems</a:t>
            </a:r>
            <a:r>
              <a:rPr lang="cs-CZ" altLang="cs-CZ" sz="2400"/>
              <a:t>)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err="1"/>
              <a:t>higher</a:t>
            </a:r>
            <a:r>
              <a:rPr lang="cs-CZ" altLang="cs-CZ" sz="2400"/>
              <a:t> </a:t>
            </a:r>
            <a:r>
              <a:rPr lang="cs-CZ" altLang="cs-CZ" sz="2400" err="1"/>
              <a:t>interest</a:t>
            </a:r>
            <a:r>
              <a:rPr lang="cs-CZ" altLang="cs-CZ" sz="2400"/>
              <a:t> </a:t>
            </a:r>
            <a:r>
              <a:rPr lang="cs-CZ" altLang="cs-CZ" sz="2400" err="1"/>
              <a:t>rates</a:t>
            </a:r>
            <a:r>
              <a:rPr lang="cs-CZ" altLang="cs-CZ" sz="2400"/>
              <a:t> </a:t>
            </a:r>
            <a:r>
              <a:rPr lang="cs-CZ" altLang="cs-CZ" sz="2400" err="1"/>
              <a:t>at</a:t>
            </a:r>
            <a:r>
              <a:rPr lang="cs-CZ" altLang="cs-CZ" sz="2400"/>
              <a:t> </a:t>
            </a:r>
            <a:r>
              <a:rPr lang="cs-CZ" altLang="cs-CZ" sz="2400" err="1"/>
              <a:t>the</a:t>
            </a:r>
            <a:r>
              <a:rPr lang="cs-CZ" altLang="cs-CZ" sz="2400"/>
              <a:t> bank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err="1"/>
              <a:t>underutilization</a:t>
            </a:r>
            <a:r>
              <a:rPr lang="cs-CZ" altLang="cs-CZ" sz="2400"/>
              <a:t> </a:t>
            </a:r>
            <a:r>
              <a:rPr lang="cs-CZ" altLang="cs-CZ" sz="2400" err="1"/>
              <a:t>of</a:t>
            </a:r>
            <a:r>
              <a:rPr lang="cs-CZ" altLang="cs-CZ" sz="2400"/>
              <a:t> </a:t>
            </a:r>
            <a:r>
              <a:rPr lang="cs-CZ" altLang="cs-CZ" sz="2400" err="1"/>
              <a:t>production</a:t>
            </a:r>
            <a:r>
              <a:rPr lang="cs-CZ" altLang="cs-CZ" sz="2400"/>
              <a:t> </a:t>
            </a:r>
            <a:r>
              <a:rPr lang="cs-CZ" altLang="cs-CZ" sz="2400" err="1"/>
              <a:t>machines</a:t>
            </a:r>
            <a:endParaRPr lang="cs-CZ" altLang="cs-CZ" sz="240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err="1"/>
              <a:t>employees</a:t>
            </a:r>
            <a:r>
              <a:rPr lang="cs-CZ" altLang="cs-CZ" sz="2400"/>
              <a:t> </a:t>
            </a:r>
            <a:r>
              <a:rPr lang="cs-CZ" altLang="cs-CZ" sz="2400" err="1"/>
              <a:t>motivation</a:t>
            </a:r>
            <a:endParaRPr lang="cs-CZ" altLang="cs-CZ" sz="240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/>
              <a:t>Access to </a:t>
            </a:r>
            <a:r>
              <a:rPr lang="cs-CZ" altLang="cs-CZ" sz="2400" err="1"/>
              <a:t>the</a:t>
            </a:r>
            <a:r>
              <a:rPr lang="cs-CZ" altLang="cs-CZ" sz="2400"/>
              <a:t> </a:t>
            </a:r>
            <a:r>
              <a:rPr lang="cs-CZ" altLang="cs-CZ" sz="2400" err="1"/>
              <a:t>resources</a:t>
            </a:r>
            <a:endParaRPr lang="cs-CZ" altLang="cs-CZ" sz="2400"/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cs-CZ" altLang="cs-CZ" sz="2400" b="1" err="1"/>
              <a:t>Large</a:t>
            </a:r>
            <a:r>
              <a:rPr lang="cs-CZ" altLang="cs-CZ" sz="2400" b="1"/>
              <a:t> </a:t>
            </a:r>
            <a:r>
              <a:rPr lang="cs-CZ" altLang="cs-CZ" sz="2400" b="1" err="1"/>
              <a:t>companies</a:t>
            </a:r>
            <a:endParaRPr lang="cs-CZ" altLang="cs-CZ" sz="2400" b="1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err="1"/>
              <a:t>Prevent</a:t>
            </a:r>
            <a:r>
              <a:rPr lang="cs-CZ" altLang="cs-CZ" sz="2400"/>
              <a:t> </a:t>
            </a:r>
            <a:r>
              <a:rPr lang="cs-CZ" altLang="cs-CZ" sz="2400" err="1"/>
              <a:t>competition</a:t>
            </a:r>
            <a:r>
              <a:rPr lang="cs-CZ" altLang="cs-CZ" sz="2400"/>
              <a:t> (</a:t>
            </a:r>
            <a:r>
              <a:rPr lang="cs-CZ" altLang="cs-CZ" sz="2400" err="1"/>
              <a:t>cheaper</a:t>
            </a:r>
            <a:r>
              <a:rPr lang="cs-CZ" altLang="cs-CZ" sz="2400"/>
              <a:t> </a:t>
            </a:r>
            <a:r>
              <a:rPr lang="cs-CZ" altLang="cs-CZ" sz="2400" err="1"/>
              <a:t>acquistion</a:t>
            </a:r>
            <a:r>
              <a:rPr lang="cs-CZ" altLang="cs-CZ" sz="2400"/>
              <a:t>)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/>
              <a:t>Access to technology, </a:t>
            </a:r>
            <a:r>
              <a:rPr lang="cs-CZ" altLang="cs-CZ" sz="2400" err="1"/>
              <a:t>expertise</a:t>
            </a:r>
            <a:r>
              <a:rPr lang="cs-CZ" altLang="cs-CZ" sz="2400"/>
              <a:t>, </a:t>
            </a:r>
            <a:r>
              <a:rPr lang="cs-CZ" altLang="cs-CZ" sz="2400" err="1"/>
              <a:t>innovation</a:t>
            </a:r>
            <a:endParaRPr lang="cs-CZ" altLang="cs-CZ" sz="240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err="1"/>
              <a:t>Competitive</a:t>
            </a:r>
            <a:r>
              <a:rPr lang="cs-CZ" altLang="cs-CZ" sz="2400"/>
              <a:t> </a:t>
            </a:r>
            <a:r>
              <a:rPr lang="cs-CZ" altLang="cs-CZ" sz="2400" err="1"/>
              <a:t>advantage</a:t>
            </a:r>
            <a:endParaRPr lang="cs-CZ" altLang="cs-CZ" sz="240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err="1"/>
              <a:t>Decrease</a:t>
            </a:r>
            <a:r>
              <a:rPr lang="cs-CZ" altLang="cs-CZ" sz="2400"/>
              <a:t> </a:t>
            </a:r>
            <a:r>
              <a:rPr lang="cs-CZ" altLang="cs-CZ" sz="2400" err="1"/>
              <a:t>time</a:t>
            </a:r>
            <a:r>
              <a:rPr lang="cs-CZ" altLang="cs-CZ" sz="2400"/>
              <a:t> to market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cs-CZ" altLang="cs-CZ" sz="240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cs-CZ" altLang="cs-CZ" sz="2400"/>
          </a:p>
        </p:txBody>
      </p:sp>
      <p:sp>
        <p:nvSpPr>
          <p:cNvPr id="22535" name="Rectangle 5"/>
          <p:cNvSpPr>
            <a:spLocks noChangeArrowheads="1"/>
          </p:cNvSpPr>
          <p:nvPr/>
        </p:nvSpPr>
        <p:spPr bwMode="auto">
          <a:xfrm>
            <a:off x="323850" y="4365625"/>
            <a:ext cx="734377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cs-CZ" altLang="cs-CZ"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rgbClr val="7B9899"/>
                </a:solidFill>
              </a:rPr>
              <a:t>Main purposes of the alliances</a:t>
            </a:r>
          </a:p>
        </p:txBody>
      </p:sp>
      <p:sp>
        <p:nvSpPr>
          <p:cNvPr id="23555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</a:rPr>
              <a:t>Autumn 2021</a:t>
            </a:r>
          </a:p>
        </p:txBody>
      </p:sp>
      <p:sp>
        <p:nvSpPr>
          <p:cNvPr id="2355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23557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D985C9E-BA2B-4755-8DDE-B2CCC6465060}" type="slidenum">
              <a:rPr lang="cs-CZ" altLang="cs-CZ">
                <a:latin typeface="Arial Black" pitchFamily="34" charset="0"/>
              </a:rPr>
              <a:pPr eaLnBrk="1" hangingPunct="1"/>
              <a:t>28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2355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altLang="cs-CZ" sz="2800"/>
              <a:t>activities and resources shared between partners – co specialization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altLang="cs-CZ" sz="2800"/>
              <a:t>competition battle reduction – co-option. coopetition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altLang="cs-CZ" sz="2800"/>
              <a:t>knowledge creation, transmition and utilization – co-learning, learning and internalization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altLang="cs-CZ" sz="2800"/>
              <a:t>power shift (change in bargaining power), image and trustworthiness shift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altLang="cs-CZ" sz="2800"/>
              <a:t>cost reduction</a:t>
            </a:r>
          </a:p>
          <a:p>
            <a:pPr marL="533400" indent="-533400">
              <a:lnSpc>
                <a:spcPct val="80000"/>
              </a:lnSpc>
            </a:pPr>
            <a:endParaRPr lang="cs-CZ" altLang="cs-CZ" sz="2800"/>
          </a:p>
          <a:p>
            <a:pPr marL="533400" indent="-533400">
              <a:lnSpc>
                <a:spcPct val="80000"/>
              </a:lnSpc>
            </a:pPr>
            <a:endParaRPr lang="cs-CZ" altLang="cs-CZ" sz="2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>
                <a:solidFill>
                  <a:srgbClr val="7B9899"/>
                </a:solidFill>
              </a:rPr>
              <a:t>Motives to cooperate (MBV)</a:t>
            </a:r>
          </a:p>
        </p:txBody>
      </p:sp>
      <p:sp>
        <p:nvSpPr>
          <p:cNvPr id="26627" name="Zástupný symbol pro datum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</a:rPr>
              <a:t>Autumn 2021</a:t>
            </a:r>
            <a:endParaRPr lang="en-GB" altLang="cs-CZ">
              <a:solidFill>
                <a:srgbClr val="FFFFFF"/>
              </a:solidFill>
            </a:endParaRPr>
          </a:p>
        </p:txBody>
      </p:sp>
      <p:sp>
        <p:nvSpPr>
          <p:cNvPr id="2662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cs-CZ">
                <a:solidFill>
                  <a:srgbClr val="FFFFFF"/>
                </a:solidFill>
              </a:rPr>
              <a:t>Strategic partnerships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87230-F708-43F9-BDCE-86FEF8EC82FF}" type="slidenum">
              <a:rPr lang="en-GB"/>
              <a:pPr>
                <a:defRPr/>
              </a:pPr>
              <a:t>29</a:t>
            </a:fld>
            <a:endParaRPr lang="en-GB"/>
          </a:p>
        </p:txBody>
      </p:sp>
      <p:graphicFrame>
        <p:nvGraphicFramePr>
          <p:cNvPr id="7" name="Graf 6"/>
          <p:cNvGraphicFramePr/>
          <p:nvPr/>
        </p:nvGraphicFramePr>
        <p:xfrm>
          <a:off x="827584" y="1556792"/>
          <a:ext cx="684076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err="1"/>
              <a:t>Road</a:t>
            </a:r>
            <a:r>
              <a:rPr lang="cs-CZ" b="1"/>
              <a:t> map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cs-CZ" err="1"/>
              <a:t>What</a:t>
            </a:r>
            <a:r>
              <a:rPr lang="cs-CZ"/>
              <a:t> are </a:t>
            </a:r>
            <a:r>
              <a:rPr lang="cs-CZ" err="1"/>
              <a:t>strategic</a:t>
            </a:r>
            <a:r>
              <a:rPr lang="cs-CZ"/>
              <a:t> </a:t>
            </a:r>
            <a:r>
              <a:rPr lang="cs-CZ" err="1"/>
              <a:t>partnerships</a:t>
            </a:r>
            <a:endParaRPr lang="cs-CZ"/>
          </a:p>
          <a:p>
            <a:pPr algn="ctr"/>
            <a:r>
              <a:rPr lang="cs-CZ" err="1"/>
              <a:t>Types</a:t>
            </a:r>
            <a:r>
              <a:rPr lang="cs-CZ"/>
              <a:t> and </a:t>
            </a:r>
            <a:r>
              <a:rPr lang="cs-CZ" err="1"/>
              <a:t>areas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strategic</a:t>
            </a:r>
            <a:r>
              <a:rPr lang="cs-CZ"/>
              <a:t> </a:t>
            </a:r>
            <a:r>
              <a:rPr lang="cs-CZ" err="1"/>
              <a:t>partnerships</a:t>
            </a:r>
            <a:endParaRPr lang="cs-CZ"/>
          </a:p>
          <a:p>
            <a:pPr algn="ctr"/>
            <a:r>
              <a:rPr lang="cs-CZ" err="1"/>
              <a:t>Why</a:t>
            </a:r>
            <a:r>
              <a:rPr lang="cs-CZ"/>
              <a:t> are </a:t>
            </a:r>
            <a:r>
              <a:rPr lang="cs-CZ" err="1"/>
              <a:t>enteprises</a:t>
            </a:r>
            <a:r>
              <a:rPr lang="cs-CZ"/>
              <a:t> </a:t>
            </a:r>
            <a:r>
              <a:rPr lang="cs-CZ" err="1"/>
              <a:t>partnering</a:t>
            </a:r>
            <a:endParaRPr lang="cs-CZ"/>
          </a:p>
          <a:p>
            <a:pPr algn="ctr"/>
            <a:r>
              <a:rPr lang="cs-CZ" err="1"/>
              <a:t>Theories</a:t>
            </a:r>
            <a:r>
              <a:rPr lang="cs-CZ"/>
              <a:t> </a:t>
            </a:r>
            <a:r>
              <a:rPr lang="cs-CZ" err="1"/>
              <a:t>explaining</a:t>
            </a:r>
            <a:r>
              <a:rPr lang="cs-CZ"/>
              <a:t> </a:t>
            </a:r>
            <a:r>
              <a:rPr lang="cs-CZ" err="1"/>
              <a:t>cooperation</a:t>
            </a:r>
            <a:endParaRPr lang="cs-CZ"/>
          </a:p>
          <a:p>
            <a:pPr algn="ctr"/>
            <a:r>
              <a:rPr lang="cs-CZ" err="1"/>
              <a:t>Basics</a:t>
            </a:r>
            <a:r>
              <a:rPr lang="cs-CZ"/>
              <a:t> </a:t>
            </a:r>
            <a:r>
              <a:rPr lang="cs-CZ" err="1"/>
              <a:t>steps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strategic</a:t>
            </a:r>
            <a:r>
              <a:rPr lang="cs-CZ"/>
              <a:t> </a:t>
            </a:r>
            <a:r>
              <a:rPr lang="cs-CZ" err="1"/>
              <a:t>partnership</a:t>
            </a:r>
            <a:r>
              <a:rPr lang="cs-CZ"/>
              <a:t> </a:t>
            </a:r>
            <a:r>
              <a:rPr lang="cs-CZ" err="1"/>
              <a:t>creation</a:t>
            </a:r>
            <a:endParaRPr lang="cs-CZ"/>
          </a:p>
          <a:p>
            <a:pPr algn="ctr"/>
            <a:r>
              <a:rPr lang="cs-CZ" err="1"/>
              <a:t>Keys</a:t>
            </a:r>
            <a:r>
              <a:rPr lang="cs-CZ"/>
              <a:t> to </a:t>
            </a:r>
            <a:r>
              <a:rPr lang="cs-CZ" err="1"/>
              <a:t>successful</a:t>
            </a:r>
            <a:r>
              <a:rPr lang="cs-CZ"/>
              <a:t> </a:t>
            </a:r>
            <a:r>
              <a:rPr lang="cs-CZ" err="1"/>
              <a:t>cooperation</a:t>
            </a:r>
            <a:endParaRPr lang="cs-CZ"/>
          </a:p>
          <a:p>
            <a:pPr algn="ctr"/>
            <a:r>
              <a:rPr lang="cs-CZ" err="1"/>
              <a:t>Partnering</a:t>
            </a:r>
            <a:r>
              <a:rPr lang="cs-CZ"/>
              <a:t> in </a:t>
            </a:r>
            <a:r>
              <a:rPr lang="cs-CZ" err="1"/>
              <a:t>the</a:t>
            </a:r>
            <a:r>
              <a:rPr lang="cs-CZ"/>
              <a:t> Czech Republic</a:t>
            </a:r>
          </a:p>
          <a:p>
            <a:pPr algn="ctr"/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Autumn 2021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Strategic partnerships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443A7-A858-4900-A778-D91A7586D193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45102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719138"/>
          </a:xfrm>
        </p:spPr>
        <p:txBody>
          <a:bodyPr/>
          <a:lstStyle/>
          <a:p>
            <a:r>
              <a:rPr lang="en-GB" altLang="cs-CZ">
                <a:solidFill>
                  <a:srgbClr val="7B9899"/>
                </a:solidFill>
              </a:rPr>
              <a:t>Motives to cooperate (RBV)</a:t>
            </a:r>
          </a:p>
        </p:txBody>
      </p:sp>
      <p:sp>
        <p:nvSpPr>
          <p:cNvPr id="27651" name="Zástupný symbol pro datum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</a:rPr>
              <a:t>Autumn 2021</a:t>
            </a:r>
          </a:p>
        </p:txBody>
      </p:sp>
      <p:sp>
        <p:nvSpPr>
          <p:cNvPr id="2765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</a:rPr>
              <a:t>Strategic partnerships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52954A-A72C-4487-95D8-E8EAE10C2D78}" type="slidenum">
              <a:rPr lang="cs-CZ"/>
              <a:pPr>
                <a:defRPr/>
              </a:pPr>
              <a:t>30</a:t>
            </a:fld>
            <a:endParaRPr lang="cs-CZ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quarter" idx="1"/>
          </p:nvPr>
        </p:nvGraphicFramePr>
        <p:xfrm>
          <a:off x="1043608" y="1700808"/>
          <a:ext cx="741682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85225" cy="647700"/>
          </a:xfrm>
        </p:spPr>
        <p:txBody>
          <a:bodyPr/>
          <a:lstStyle/>
          <a:p>
            <a:r>
              <a:rPr lang="cs-CZ" altLang="cs-CZ" sz="3200">
                <a:solidFill>
                  <a:srgbClr val="7B9899"/>
                </a:solidFill>
              </a:rPr>
              <a:t>Theories  of cooperation</a:t>
            </a:r>
          </a:p>
        </p:txBody>
      </p:sp>
      <p:sp>
        <p:nvSpPr>
          <p:cNvPr id="28675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</a:rPr>
              <a:t>Autumn 2021</a:t>
            </a:r>
          </a:p>
        </p:txBody>
      </p:sp>
      <p:sp>
        <p:nvSpPr>
          <p:cNvPr id="2867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28677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F3D714E-CA5D-49CB-B312-FFF1D81D13F4}" type="slidenum">
              <a:rPr lang="cs-CZ" altLang="cs-CZ">
                <a:latin typeface="Arial Black" pitchFamily="34" charset="0"/>
              </a:rPr>
              <a:pPr eaLnBrk="1" hangingPunct="1"/>
              <a:t>31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2867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981200"/>
            <a:ext cx="5338763" cy="3752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/>
              <a:t>Resource dependance theory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Formalized by </a:t>
            </a:r>
            <a:r>
              <a:rPr lang="cs-CZ" altLang="cs-CZ" sz="2000" i="1"/>
              <a:t>The External Control of Organizations: A Resource Dependence Perspective (Pfeffer and Salancik 1978)</a:t>
            </a:r>
            <a:r>
              <a:rPr lang="cs-CZ" altLang="cs-CZ" sz="2000"/>
              <a:t> 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Transactional cost theory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R.Coase in 1937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Social network theory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Sociometry, Moreno, Milgram, Granovetter, Burt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Strategic management</a:t>
            </a:r>
          </a:p>
        </p:txBody>
      </p:sp>
      <p:pic>
        <p:nvPicPr>
          <p:cNvPr id="286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357563"/>
            <a:ext cx="3168650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235049-E119-4C9A-8E54-70B70239C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137B8B-2E91-4263-B969-26C5E902597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9B5196-DBFE-4E60-BFD7-9DE04DAA6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Autumn 2021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A48213-A9D5-456C-BBFC-8BCF60BE7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Strategic partnerships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A4FD51-620D-4B60-AA73-5B049416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443A7-A858-4900-A778-D91A7586D193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395D1A0-0FB3-4DF3-B1A6-17D56AE311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93" t="27449" r="54691" b="10219"/>
          <a:stretch/>
        </p:blipFill>
        <p:spPr>
          <a:xfrm>
            <a:off x="2096205" y="987425"/>
            <a:ext cx="4989690" cy="534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946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err="1">
                <a:solidFill>
                  <a:srgbClr val="7B9899"/>
                </a:solidFill>
              </a:rPr>
              <a:t>Facts</a:t>
            </a:r>
            <a:r>
              <a:rPr lang="cs-CZ" altLang="cs-CZ" sz="3600" b="1">
                <a:solidFill>
                  <a:srgbClr val="7B9899"/>
                </a:solidFill>
              </a:rPr>
              <a:t> </a:t>
            </a:r>
            <a:r>
              <a:rPr lang="cs-CZ" altLang="cs-CZ" sz="3600" b="1" err="1">
                <a:solidFill>
                  <a:srgbClr val="7B9899"/>
                </a:solidFill>
              </a:rPr>
              <a:t>representing</a:t>
            </a:r>
            <a:r>
              <a:rPr lang="cs-CZ" altLang="cs-CZ" sz="3600" b="1">
                <a:solidFill>
                  <a:srgbClr val="7B9899"/>
                </a:solidFill>
              </a:rPr>
              <a:t> </a:t>
            </a:r>
            <a:r>
              <a:rPr lang="cs-CZ" altLang="cs-CZ" sz="3600" b="1" err="1">
                <a:solidFill>
                  <a:srgbClr val="7B9899"/>
                </a:solidFill>
              </a:rPr>
              <a:t>cooperation</a:t>
            </a:r>
            <a:endParaRPr lang="en-US" altLang="cs-CZ" sz="3600" b="1">
              <a:solidFill>
                <a:srgbClr val="7B9899"/>
              </a:solidFill>
            </a:endParaRPr>
          </a:p>
        </p:txBody>
      </p:sp>
      <p:sp>
        <p:nvSpPr>
          <p:cNvPr id="18435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</a:rPr>
              <a:t>Autumn 2021</a:t>
            </a:r>
          </a:p>
        </p:txBody>
      </p:sp>
      <p:sp>
        <p:nvSpPr>
          <p:cNvPr id="1843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18437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81170A3-7223-4EFB-BD21-CC976B404C1D}" type="slidenum">
              <a:rPr lang="cs-CZ" altLang="cs-CZ">
                <a:latin typeface="Arial Black" pitchFamily="34" charset="0"/>
              </a:rPr>
              <a:pPr eaLnBrk="1" hangingPunct="1"/>
              <a:t>33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1843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773238"/>
            <a:ext cx="8229600" cy="3886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cs-CZ" sz="2400"/>
              <a:t>volume of direct foreign investment exceeded 9 billion  EUR in 2010</a:t>
            </a:r>
          </a:p>
          <a:p>
            <a:pPr>
              <a:lnSpc>
                <a:spcPct val="80000"/>
              </a:lnSpc>
            </a:pPr>
            <a:r>
              <a:rPr lang="en-US" altLang="cs-CZ" sz="2400"/>
              <a:t>173 000 Czech firms are supported by foreign capital (2012)</a:t>
            </a:r>
            <a:r>
              <a:rPr lang="cs-CZ" altLang="cs-CZ" sz="2400"/>
              <a:t>, </a:t>
            </a:r>
            <a:r>
              <a:rPr lang="en-US" altLang="cs-CZ" sz="2400"/>
              <a:t>70 % of exports are made by these firms</a:t>
            </a:r>
          </a:p>
          <a:p>
            <a:pPr>
              <a:lnSpc>
                <a:spcPct val="80000"/>
              </a:lnSpc>
            </a:pPr>
            <a:r>
              <a:rPr lang="en-US" altLang="cs-CZ" sz="2400" i="1"/>
              <a:t>99,8% of all the Czech companies in the CR belongs to SME</a:t>
            </a:r>
          </a:p>
          <a:p>
            <a:pPr>
              <a:lnSpc>
                <a:spcPct val="80000"/>
              </a:lnSpc>
            </a:pPr>
            <a:r>
              <a:rPr lang="cs-CZ" altLang="cs-CZ" sz="2400" err="1"/>
              <a:t>CaE</a:t>
            </a:r>
            <a:r>
              <a:rPr lang="cs-CZ" altLang="cs-CZ" sz="2400"/>
              <a:t> </a:t>
            </a:r>
            <a:r>
              <a:rPr lang="cs-CZ" altLang="cs-CZ" sz="2400" err="1"/>
              <a:t>Europe</a:t>
            </a:r>
            <a:r>
              <a:rPr lang="cs-CZ" altLang="cs-CZ" sz="2400"/>
              <a:t> </a:t>
            </a:r>
            <a:r>
              <a:rPr lang="cs-CZ" altLang="cs-CZ" sz="2400" err="1"/>
              <a:t>is</a:t>
            </a:r>
            <a:r>
              <a:rPr lang="cs-CZ" altLang="cs-CZ" sz="2400"/>
              <a:t> </a:t>
            </a:r>
            <a:r>
              <a:rPr lang="cs-CZ" altLang="cs-CZ" sz="2400" err="1"/>
              <a:t>the</a:t>
            </a:r>
            <a:r>
              <a:rPr lang="cs-CZ" altLang="cs-CZ" sz="2400"/>
              <a:t> most </a:t>
            </a:r>
            <a:r>
              <a:rPr lang="cs-CZ" altLang="cs-CZ" sz="2400" err="1"/>
              <a:t>atractive</a:t>
            </a:r>
            <a:r>
              <a:rPr lang="cs-CZ" altLang="cs-CZ" sz="2400"/>
              <a:t> region </a:t>
            </a:r>
            <a:r>
              <a:rPr lang="cs-CZ" altLang="cs-CZ" sz="2400" err="1"/>
              <a:t>fore</a:t>
            </a:r>
            <a:r>
              <a:rPr lang="cs-CZ" altLang="cs-CZ" sz="2400"/>
              <a:t> </a:t>
            </a:r>
            <a:r>
              <a:rPr lang="cs-CZ" altLang="cs-CZ" sz="2400" err="1"/>
              <a:t>investros</a:t>
            </a:r>
            <a:r>
              <a:rPr lang="cs-CZ" altLang="cs-CZ" sz="2400"/>
              <a:t> (Ernst</a:t>
            </a:r>
            <a:r>
              <a:rPr lang="en-US" altLang="cs-CZ" sz="2400"/>
              <a:t>&amp;</a:t>
            </a:r>
            <a:r>
              <a:rPr lang="cs-CZ" altLang="cs-CZ" sz="2400" err="1"/>
              <a:t>Young</a:t>
            </a:r>
            <a:r>
              <a:rPr lang="cs-CZ" altLang="cs-CZ" sz="2400"/>
              <a:t>, 2009, </a:t>
            </a:r>
            <a:r>
              <a:rPr lang="cs-CZ" altLang="cs-CZ" sz="2400" err="1"/>
              <a:t>European</a:t>
            </a:r>
            <a:r>
              <a:rPr lang="cs-CZ" altLang="cs-CZ" sz="2400"/>
              <a:t> </a:t>
            </a:r>
            <a:r>
              <a:rPr lang="cs-CZ" altLang="cs-CZ" sz="2400" err="1"/>
              <a:t>Atractiveness</a:t>
            </a:r>
            <a:r>
              <a:rPr lang="cs-CZ" altLang="cs-CZ" sz="2400"/>
              <a:t> </a:t>
            </a:r>
            <a:r>
              <a:rPr lang="cs-CZ" altLang="cs-CZ" sz="2400" err="1"/>
              <a:t>survey</a:t>
            </a:r>
            <a:r>
              <a:rPr lang="cs-CZ" altLang="cs-CZ" sz="2400"/>
              <a:t>)</a:t>
            </a:r>
          </a:p>
          <a:p>
            <a:pPr>
              <a:lnSpc>
                <a:spcPct val="80000"/>
              </a:lnSpc>
            </a:pPr>
            <a:r>
              <a:rPr lang="cs-CZ" altLang="cs-CZ" sz="2400"/>
              <a:t>87 % </a:t>
            </a:r>
            <a:r>
              <a:rPr lang="cs-CZ" altLang="cs-CZ" sz="2400" err="1"/>
              <a:t>of</a:t>
            </a:r>
            <a:r>
              <a:rPr lang="cs-CZ" altLang="cs-CZ" sz="2400"/>
              <a:t> </a:t>
            </a:r>
            <a:r>
              <a:rPr lang="cs-CZ" altLang="cs-CZ" sz="2400" err="1"/>
              <a:t>Czechs</a:t>
            </a:r>
            <a:r>
              <a:rPr lang="cs-CZ" altLang="cs-CZ" sz="2400"/>
              <a:t>  </a:t>
            </a:r>
            <a:r>
              <a:rPr lang="cs-CZ" altLang="cs-CZ" sz="2400" err="1"/>
              <a:t>speak</a:t>
            </a:r>
            <a:r>
              <a:rPr lang="cs-CZ" altLang="cs-CZ" sz="2400"/>
              <a:t> </a:t>
            </a:r>
            <a:r>
              <a:rPr lang="cs-CZ" altLang="cs-CZ" sz="2400" err="1"/>
              <a:t>at</a:t>
            </a:r>
            <a:r>
              <a:rPr lang="cs-CZ" altLang="cs-CZ" sz="2400"/>
              <a:t> least </a:t>
            </a:r>
            <a:r>
              <a:rPr lang="cs-CZ" altLang="cs-CZ" sz="2400" err="1"/>
              <a:t>one</a:t>
            </a:r>
            <a:r>
              <a:rPr lang="cs-CZ" altLang="cs-CZ" sz="2400"/>
              <a:t> </a:t>
            </a:r>
            <a:r>
              <a:rPr lang="cs-CZ" altLang="cs-CZ" sz="2400" err="1"/>
              <a:t>foreign</a:t>
            </a:r>
            <a:r>
              <a:rPr lang="cs-CZ" altLang="cs-CZ" sz="2400"/>
              <a:t> </a:t>
            </a:r>
            <a:r>
              <a:rPr lang="cs-CZ" altLang="cs-CZ" sz="2400" err="1"/>
              <a:t>language</a:t>
            </a:r>
            <a:endParaRPr lang="cs-CZ" altLang="cs-CZ" sz="2400"/>
          </a:p>
          <a:p>
            <a:pPr>
              <a:lnSpc>
                <a:spcPct val="80000"/>
              </a:lnSpc>
            </a:pPr>
            <a:r>
              <a:rPr lang="cs-CZ" altLang="cs-CZ" sz="2400" err="1"/>
              <a:t>One</a:t>
            </a:r>
            <a:r>
              <a:rPr lang="cs-CZ" altLang="cs-CZ" sz="2400"/>
              <a:t> </a:t>
            </a:r>
            <a:r>
              <a:rPr lang="cs-CZ" altLang="cs-CZ" sz="2400" err="1"/>
              <a:t>of</a:t>
            </a:r>
            <a:r>
              <a:rPr lang="cs-CZ" altLang="cs-CZ" sz="2400"/>
              <a:t> </a:t>
            </a:r>
            <a:r>
              <a:rPr lang="cs-CZ" altLang="cs-CZ" sz="2400" err="1"/>
              <a:t>the</a:t>
            </a:r>
            <a:r>
              <a:rPr lang="cs-CZ" altLang="cs-CZ" sz="2400"/>
              <a:t> </a:t>
            </a:r>
            <a:r>
              <a:rPr lang="cs-CZ" altLang="cs-CZ" sz="2400" err="1"/>
              <a:t>highest</a:t>
            </a:r>
            <a:r>
              <a:rPr lang="cs-CZ" altLang="cs-CZ" sz="2400"/>
              <a:t> mobile </a:t>
            </a:r>
            <a:r>
              <a:rPr lang="cs-CZ" altLang="cs-CZ" sz="2400" err="1"/>
              <a:t>telephone</a:t>
            </a:r>
            <a:r>
              <a:rPr lang="cs-CZ" altLang="cs-CZ" sz="2400"/>
              <a:t> </a:t>
            </a:r>
            <a:r>
              <a:rPr lang="cs-CZ" altLang="cs-CZ" sz="2400" err="1"/>
              <a:t>penetration</a:t>
            </a:r>
            <a:r>
              <a:rPr lang="cs-CZ" altLang="cs-CZ" sz="2400"/>
              <a:t> (105 %)</a:t>
            </a:r>
          </a:p>
          <a:p>
            <a:pPr>
              <a:lnSpc>
                <a:spcPct val="80000"/>
              </a:lnSpc>
            </a:pPr>
            <a:r>
              <a:rPr lang="cs-CZ" altLang="cs-CZ" sz="2400" err="1"/>
              <a:t>Educated</a:t>
            </a:r>
            <a:r>
              <a:rPr lang="cs-CZ" altLang="cs-CZ" sz="2400"/>
              <a:t> </a:t>
            </a:r>
            <a:r>
              <a:rPr lang="cs-CZ" altLang="cs-CZ" sz="2400" err="1"/>
              <a:t>staff</a:t>
            </a:r>
            <a:endParaRPr lang="cs-CZ" altLang="cs-CZ" sz="2400"/>
          </a:p>
          <a:p>
            <a:pPr>
              <a:lnSpc>
                <a:spcPct val="80000"/>
              </a:lnSpc>
            </a:pPr>
            <a:r>
              <a:rPr lang="cs-CZ" altLang="cs-CZ" sz="2400" err="1"/>
              <a:t>Good</a:t>
            </a:r>
            <a:r>
              <a:rPr lang="cs-CZ" altLang="cs-CZ" sz="2400"/>
              <a:t> </a:t>
            </a:r>
            <a:r>
              <a:rPr lang="cs-CZ" altLang="cs-CZ" sz="2400" err="1"/>
              <a:t>transportation</a:t>
            </a:r>
            <a:r>
              <a:rPr lang="cs-CZ" altLang="cs-CZ" sz="2400"/>
              <a:t> </a:t>
            </a:r>
            <a:r>
              <a:rPr lang="cs-CZ" altLang="cs-CZ" sz="2400" err="1"/>
              <a:t>infrastructure</a:t>
            </a:r>
            <a:endParaRPr lang="en-US" altLang="cs-CZ" sz="2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2800" b="1"/>
              <a:t>Volume of direct foreign investment inflows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cs-CZ" altLang="cs-CZ"/>
              <a:t>Autumn 2021</a:t>
            </a:r>
          </a:p>
        </p:txBody>
      </p:sp>
      <p:sp>
        <p:nvSpPr>
          <p:cNvPr id="6146" name="Zástupný symbol pro zápatí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6147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905A7D9-213C-4B38-B551-C135D7BBC38A}" type="slidenum">
              <a:rPr lang="cs-CZ" altLang="cs-CZ">
                <a:latin typeface="Arial Black" pitchFamily="34" charset="0"/>
              </a:rPr>
              <a:pPr eaLnBrk="1" hangingPunct="1"/>
              <a:t>34</a:t>
            </a:fld>
            <a:endParaRPr lang="cs-CZ" altLang="cs-CZ">
              <a:latin typeface="Arial Black" pitchFamily="34" charset="0"/>
            </a:endParaRPr>
          </a:p>
        </p:txBody>
      </p:sp>
      <p:pic>
        <p:nvPicPr>
          <p:cNvPr id="6160" name="Picture 1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5" t="22960" r="7547" b="17667"/>
          <a:stretch/>
        </p:blipFill>
        <p:spPr bwMode="auto">
          <a:xfrm>
            <a:off x="539552" y="3645024"/>
            <a:ext cx="3390395" cy="230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9505154"/>
              </p:ext>
            </p:extLst>
          </p:nvPr>
        </p:nvGraphicFramePr>
        <p:xfrm>
          <a:off x="749664" y="1340768"/>
          <a:ext cx="5640486" cy="229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356767"/>
              </p:ext>
            </p:extLst>
          </p:nvPr>
        </p:nvGraphicFramePr>
        <p:xfrm>
          <a:off x="4427984" y="3422831"/>
          <a:ext cx="4131543" cy="2529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4611630" y="5943822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Czech Republic: Inward Foreign Direct Investment, 1993–2012</a:t>
            </a:r>
            <a:r>
              <a:rPr lang="cs-CZ" sz="1200"/>
              <a:t> (in mil. EUR)</a:t>
            </a:r>
          </a:p>
        </p:txBody>
      </p:sp>
    </p:spTree>
    <p:extLst>
      <p:ext uri="{BB962C8B-B14F-4D97-AF65-F5344CB8AC3E}">
        <p14:creationId xmlns:p14="http://schemas.microsoft.com/office/powerpoint/2010/main" val="36541554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7488237" cy="647700"/>
          </a:xfrm>
        </p:spPr>
        <p:txBody>
          <a:bodyPr/>
          <a:lstStyle/>
          <a:p>
            <a:r>
              <a:rPr lang="cs-CZ" altLang="cs-CZ" sz="3600" b="1" err="1">
                <a:solidFill>
                  <a:srgbClr val="7B9899"/>
                </a:solidFill>
              </a:rPr>
              <a:t>Cooperation</a:t>
            </a:r>
            <a:r>
              <a:rPr lang="cs-CZ" altLang="cs-CZ" sz="3600" b="1">
                <a:solidFill>
                  <a:srgbClr val="7B9899"/>
                </a:solidFill>
              </a:rPr>
              <a:t> in </a:t>
            </a:r>
            <a:r>
              <a:rPr lang="cs-CZ" altLang="cs-CZ" sz="3600" b="1" err="1">
                <a:solidFill>
                  <a:srgbClr val="7B9899"/>
                </a:solidFill>
              </a:rPr>
              <a:t>the</a:t>
            </a:r>
            <a:r>
              <a:rPr lang="cs-CZ" altLang="cs-CZ" sz="3600" b="1">
                <a:solidFill>
                  <a:srgbClr val="7B9899"/>
                </a:solidFill>
              </a:rPr>
              <a:t> CR</a:t>
            </a:r>
            <a:endParaRPr lang="en-GB" altLang="cs-CZ" sz="3600" b="1">
              <a:solidFill>
                <a:srgbClr val="7B9899"/>
              </a:solidFill>
            </a:endParaRPr>
          </a:p>
        </p:txBody>
      </p:sp>
      <p:sp>
        <p:nvSpPr>
          <p:cNvPr id="56323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</a:rPr>
              <a:t>Autumn 2021</a:t>
            </a:r>
          </a:p>
        </p:txBody>
      </p:sp>
      <p:sp>
        <p:nvSpPr>
          <p:cNvPr id="5632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56325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2C2EBE0-52C0-44B9-8C63-B6F76E025B4D}" type="slidenum">
              <a:rPr lang="cs-CZ" altLang="cs-CZ">
                <a:latin typeface="Arial Black" pitchFamily="34" charset="0"/>
              </a:rPr>
              <a:pPr eaLnBrk="1" hangingPunct="1"/>
              <a:t>35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3994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57338"/>
            <a:ext cx="8229600" cy="4751387"/>
          </a:xfrm>
        </p:spPr>
        <p:txBody>
          <a:bodyPr>
            <a:normAutofit fontScale="92500"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cs-CZ" sz="2400"/>
              <a:t>Problem with trust between the Czech companies being competitors, if they are going to co-operate (the Moravia Silesia Cluster) – problem especially of the co-operation supported by public authority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cs-CZ" sz="2400"/>
              <a:t>Foreign partners are trying to produce for cheap in the Czech Republic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cs-CZ" sz="2400"/>
              <a:t>Foreign partners want to expand and don´t know the Czech market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cs-CZ" sz="2400"/>
              <a:t>Cooperation between Czech firms in the sphere of research and development (24 of innovative research parks in the CR)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cs-CZ" sz="2400"/>
              <a:t>Expansion of outsourcing</a:t>
            </a:r>
            <a:endParaRPr lang="cs-CZ" altLang="cs-CZ" sz="240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cs-CZ" sz="2400"/>
              <a:t>Barriers of cooperation – different wage and cost level, different attitude to work and mentality, low knowledge of the language, bureaucratic and legal obstacles, 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GB" altLang="cs-CZ" sz="2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10907B-A7DE-40A2-82D1-EED23ECAC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4B35EE-374D-4FB4-9C02-A095CF8C281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08126"/>
            <a:ext cx="7600597" cy="3131607"/>
          </a:xfrm>
        </p:spPr>
        <p:txBody>
          <a:bodyPr/>
          <a:lstStyle/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56235B-5027-441A-8C88-970A998F5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Autumn 2021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90BFDA-FDEB-4426-BA6A-E16098F82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Strategic partnerships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FEBF08-3E18-4865-923C-ED9A7987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443A7-A858-4900-A778-D91A7586D193}" type="slidenum">
              <a:rPr lang="cs-CZ" smtClean="0"/>
              <a:pPr>
                <a:defRPr/>
              </a:pPr>
              <a:t>36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DD7CCB5-6097-4FC0-A907-E64B0D451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20" t="26571" r="36667" b="48408"/>
          <a:stretch/>
        </p:blipFill>
        <p:spPr>
          <a:xfrm>
            <a:off x="838940" y="4121391"/>
            <a:ext cx="3262983" cy="93697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61EB984-4C76-4D41-96DE-B094CD84DA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80" t="46214" r="42246" b="26164"/>
          <a:stretch/>
        </p:blipFill>
        <p:spPr>
          <a:xfrm>
            <a:off x="5072768" y="3567915"/>
            <a:ext cx="3044825" cy="107101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27D4CA3-E165-4DF9-8BD3-7FD27DDA0A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037" t="46214" r="35803" b="28875"/>
          <a:stretch/>
        </p:blipFill>
        <p:spPr>
          <a:xfrm>
            <a:off x="1140177" y="2073440"/>
            <a:ext cx="4312355" cy="128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681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F595E0-FB27-4BA7-8FDA-1F227E313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8C7417-9E74-4E99-AD4A-5D659FA19C9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b="1" dirty="0"/>
              <a:t>Don’t give your brand away, carve out provisions for adequate creative control</a:t>
            </a:r>
            <a:endParaRPr lang="cs-CZ" sz="2800" b="1" dirty="0"/>
          </a:p>
          <a:p>
            <a:pPr lvl="1"/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signed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partnership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thinking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going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perfectly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failed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dramatically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To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successful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DNA, and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there’s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do.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just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give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away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someone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might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completely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r>
              <a:rPr lang="cs-CZ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Nicola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Andreatta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Vice President and General Manager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Tiffany &amp; Co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Swiss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Watches</a:t>
            </a: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300" b="1" dirty="0"/>
          </a:p>
          <a:p>
            <a:r>
              <a:rPr lang="en-US" sz="2800" b="1" dirty="0"/>
              <a:t>Don’t underestimate the importance of compatibility from a core value perspective</a:t>
            </a:r>
            <a:endParaRPr lang="cs-CZ" sz="2800" b="1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“Lego are a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environmentally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sustainable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make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kinds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claims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really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examine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clearly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(Charlie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Kronick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Senior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Climate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Advisor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Greenpeace)</a:t>
            </a:r>
          </a:p>
          <a:p>
            <a:pPr lvl="1"/>
            <a:endParaRPr lang="en-US" sz="2300" b="1" dirty="0"/>
          </a:p>
          <a:p>
            <a:r>
              <a:rPr lang="en-US" sz="2800" b="1" dirty="0"/>
              <a:t>Make sure you establish and practice trust, be clear on what you plan to share, and then share it</a:t>
            </a:r>
            <a:endParaRPr lang="cs-CZ" sz="2800" b="1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“Volkswagen AG </a:t>
            </a:r>
            <a:r>
              <a:rPr lang="cs-CZ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cs-CZ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allow</a:t>
            </a:r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Suzuki </a:t>
            </a:r>
            <a:r>
              <a:rPr lang="cs-CZ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Volkswagen </a:t>
            </a:r>
            <a:r>
              <a:rPr lang="cs-CZ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AG’s</a:t>
            </a:r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technology and </a:t>
            </a:r>
            <a:r>
              <a:rPr lang="cs-CZ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became</a:t>
            </a:r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clear</a:t>
            </a:r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Suzuki and Volkswagen in </a:t>
            </a:r>
            <a:r>
              <a:rPr lang="cs-CZ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</a:t>
            </a:r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cs-CZ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independence</a:t>
            </a:r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’. Suzuki </a:t>
            </a:r>
            <a:r>
              <a:rPr lang="cs-CZ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cs-CZ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therefore</a:t>
            </a:r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establish</a:t>
            </a:r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mutual</a:t>
            </a:r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trust </a:t>
            </a:r>
            <a:r>
              <a:rPr lang="cs-CZ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basis</a:t>
            </a:r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</a:t>
            </a:r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parties</a:t>
            </a:r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(</a:t>
            </a:r>
            <a:r>
              <a:rPr lang="cs-CZ" sz="19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Spokesperson</a:t>
            </a:r>
            <a:r>
              <a:rPr lang="cs-CZ" sz="19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Suzuki )</a:t>
            </a:r>
          </a:p>
          <a:p>
            <a:pPr lvl="2"/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5379FD-E95E-4A48-A56D-A7581DF6E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Autumn 2021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576FC07-1F6D-48FB-A950-8B6F731E4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Strategic partnerships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DBB3C0-1BE4-42E0-9C83-C025C2137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443A7-A858-4900-A778-D91A7586D193}" type="slidenum">
              <a:rPr lang="cs-CZ" smtClean="0"/>
              <a:pPr>
                <a:defRPr/>
              </a:pPr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13549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</a:rPr>
              <a:t>Autumn 2021</a:t>
            </a:r>
          </a:p>
        </p:txBody>
      </p:sp>
      <p:sp>
        <p:nvSpPr>
          <p:cNvPr id="58371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58372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1CD7290-C596-45B3-A8DE-4C53B6760228}" type="slidenum">
              <a:rPr lang="cs-CZ" altLang="cs-CZ">
                <a:latin typeface="Arial Black" pitchFamily="34" charset="0"/>
              </a:rPr>
              <a:pPr eaLnBrk="1" hangingPunct="1"/>
              <a:t>38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58373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2420938"/>
            <a:ext cx="7772400" cy="1752600"/>
          </a:xfrm>
        </p:spPr>
        <p:txBody>
          <a:bodyPr/>
          <a:lstStyle/>
          <a:p>
            <a:r>
              <a:rPr lang="en-GB" altLang="cs-CZ" b="1" i="1"/>
              <a:t>Thank you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07375" cy="647700"/>
          </a:xfrm>
        </p:spPr>
        <p:txBody>
          <a:bodyPr/>
          <a:lstStyle/>
          <a:p>
            <a:r>
              <a:rPr lang="cs-CZ" altLang="cs-CZ" b="1" err="1">
                <a:solidFill>
                  <a:srgbClr val="7B9899"/>
                </a:solidFill>
              </a:rPr>
              <a:t>What</a:t>
            </a:r>
            <a:r>
              <a:rPr lang="cs-CZ" altLang="cs-CZ" b="1">
                <a:solidFill>
                  <a:srgbClr val="7B9899"/>
                </a:solidFill>
              </a:rPr>
              <a:t> </a:t>
            </a:r>
            <a:r>
              <a:rPr lang="cs-CZ" altLang="cs-CZ" b="1" err="1">
                <a:solidFill>
                  <a:srgbClr val="7B9899"/>
                </a:solidFill>
              </a:rPr>
              <a:t>is</a:t>
            </a:r>
            <a:r>
              <a:rPr lang="cs-CZ" altLang="cs-CZ" b="1">
                <a:solidFill>
                  <a:srgbClr val="7B9899"/>
                </a:solidFill>
              </a:rPr>
              <a:t> </a:t>
            </a:r>
            <a:r>
              <a:rPr lang="cs-CZ" altLang="cs-CZ" b="1" err="1">
                <a:solidFill>
                  <a:srgbClr val="7B9899"/>
                </a:solidFill>
              </a:rPr>
              <a:t>strategic</a:t>
            </a:r>
            <a:r>
              <a:rPr lang="cs-CZ" altLang="cs-CZ" b="1">
                <a:solidFill>
                  <a:srgbClr val="7B9899"/>
                </a:solidFill>
              </a:rPr>
              <a:t> </a:t>
            </a:r>
            <a:r>
              <a:rPr lang="cs-CZ" altLang="cs-CZ" b="1" err="1">
                <a:solidFill>
                  <a:srgbClr val="7B9899"/>
                </a:solidFill>
              </a:rPr>
              <a:t>partnership</a:t>
            </a:r>
            <a:endParaRPr lang="en-GB" altLang="cs-CZ" b="1">
              <a:solidFill>
                <a:srgbClr val="7B9899"/>
              </a:solidFill>
            </a:endParaRPr>
          </a:p>
        </p:txBody>
      </p:sp>
      <p:sp>
        <p:nvSpPr>
          <p:cNvPr id="31747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</a:rPr>
              <a:t>Autumn 2021</a:t>
            </a:r>
          </a:p>
        </p:txBody>
      </p:sp>
      <p:sp>
        <p:nvSpPr>
          <p:cNvPr id="3174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31749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1C131C0-BE5D-4731-825C-982CD71A36D1}" type="slidenum">
              <a:rPr lang="cs-CZ" altLang="cs-CZ">
                <a:latin typeface="Arial Black" pitchFamily="34" charset="0"/>
              </a:rPr>
              <a:pPr eaLnBrk="1" hangingPunct="1"/>
              <a:t>4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0375" y="1268760"/>
            <a:ext cx="8496300" cy="504031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cs-CZ" altLang="cs-CZ" sz="2000"/>
          </a:p>
          <a:p>
            <a:pPr>
              <a:lnSpc>
                <a:spcPct val="80000"/>
              </a:lnSpc>
            </a:pPr>
            <a:r>
              <a:rPr lang="en-GB" altLang="cs-CZ" sz="2000">
                <a:solidFill>
                  <a:schemeClr val="bg2">
                    <a:lumMod val="75000"/>
                  </a:schemeClr>
                </a:solidFill>
              </a:rPr>
              <a:t>A </a:t>
            </a:r>
            <a:r>
              <a:rPr lang="en-GB" altLang="cs-CZ" sz="2000"/>
              <a:t>relationship formed by two or more organizations</a:t>
            </a:r>
            <a:r>
              <a:rPr lang="en-GB" altLang="cs-CZ" sz="2000">
                <a:solidFill>
                  <a:schemeClr val="bg2">
                    <a:lumMod val="75000"/>
                  </a:schemeClr>
                </a:solidFill>
              </a:rPr>
              <a:t> that share (proprietary), </a:t>
            </a:r>
            <a:r>
              <a:rPr lang="en-GB" altLang="cs-CZ" sz="2000"/>
              <a:t>participate</a:t>
            </a:r>
            <a:r>
              <a:rPr lang="en-GB" altLang="cs-CZ" sz="200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altLang="cs-CZ" sz="2000"/>
              <a:t>in joint </a:t>
            </a:r>
            <a:r>
              <a:rPr lang="en-GB" altLang="cs-CZ" sz="2000">
                <a:solidFill>
                  <a:schemeClr val="bg2">
                    <a:lumMod val="75000"/>
                  </a:schemeClr>
                </a:solidFill>
              </a:rPr>
              <a:t>investments, and develop linked and common processes to </a:t>
            </a:r>
            <a:r>
              <a:rPr lang="en-GB" altLang="cs-CZ" sz="2000"/>
              <a:t>increase the performance of both companies</a:t>
            </a:r>
            <a:r>
              <a:rPr lang="en-GB" altLang="cs-CZ" sz="2000">
                <a:solidFill>
                  <a:schemeClr val="bg2">
                    <a:lumMod val="75000"/>
                  </a:schemeClr>
                </a:solidFill>
              </a:rPr>
              <a:t>. Source: </a:t>
            </a:r>
            <a:r>
              <a:rPr lang="en-GB" altLang="cs-CZ" sz="1800">
                <a:solidFill>
                  <a:schemeClr val="bg2">
                    <a:lumMod val="75000"/>
                  </a:schemeClr>
                </a:solidFill>
              </a:rPr>
              <a:t>http://www.apics.org/ </a:t>
            </a:r>
          </a:p>
          <a:p>
            <a:pPr>
              <a:lnSpc>
                <a:spcPct val="80000"/>
              </a:lnSpc>
            </a:pPr>
            <a:r>
              <a:rPr lang="en-GB" altLang="cs-CZ" sz="2000">
                <a:solidFill>
                  <a:schemeClr val="bg2">
                    <a:lumMod val="75000"/>
                  </a:schemeClr>
                </a:solidFill>
              </a:rPr>
              <a:t>A Strategic </a:t>
            </a:r>
            <a:r>
              <a:rPr lang="cs-CZ" altLang="cs-CZ" sz="2000">
                <a:solidFill>
                  <a:schemeClr val="bg2">
                    <a:lumMod val="75000"/>
                  </a:schemeClr>
                </a:solidFill>
              </a:rPr>
              <a:t>a</a:t>
            </a:r>
            <a:r>
              <a:rPr lang="en-GB" altLang="cs-CZ" sz="2000" err="1">
                <a:solidFill>
                  <a:schemeClr val="bg2">
                    <a:lumMod val="75000"/>
                  </a:schemeClr>
                </a:solidFill>
              </a:rPr>
              <a:t>lliance</a:t>
            </a:r>
            <a:r>
              <a:rPr lang="en-GB" altLang="cs-CZ" sz="2000">
                <a:solidFill>
                  <a:schemeClr val="bg2">
                    <a:lumMod val="75000"/>
                  </a:schemeClr>
                </a:solidFill>
              </a:rPr>
              <a:t> is a partnership between two or more companies to </a:t>
            </a:r>
            <a:r>
              <a:rPr lang="en-GB" altLang="cs-CZ" sz="2000"/>
              <a:t>pursue a set of agreed upon goals </a:t>
            </a:r>
            <a:r>
              <a:rPr lang="en-GB" altLang="cs-CZ" sz="2000">
                <a:solidFill>
                  <a:schemeClr val="bg2">
                    <a:lumMod val="75000"/>
                  </a:schemeClr>
                </a:solidFill>
              </a:rPr>
              <a:t>while </a:t>
            </a:r>
            <a:r>
              <a:rPr lang="en-GB" altLang="cs-CZ" sz="2000"/>
              <a:t>remaining independent </a:t>
            </a:r>
            <a:r>
              <a:rPr lang="en-GB" altLang="cs-CZ" sz="2000">
                <a:solidFill>
                  <a:schemeClr val="bg2">
                    <a:lumMod val="75000"/>
                  </a:schemeClr>
                </a:solidFill>
              </a:rPr>
              <a:t>organizations. Strategic alliances come in all shapes and sizes, and include a wide range of cooperation, from contractual to equity forms</a:t>
            </a:r>
            <a:r>
              <a:rPr lang="en-GB" altLang="cs-CZ" sz="2000"/>
              <a:t>. </a:t>
            </a:r>
            <a:r>
              <a:rPr lang="en-GB" altLang="cs-CZ" sz="1800"/>
              <a:t>Source: </a:t>
            </a:r>
            <a:r>
              <a:rPr lang="en-GB" altLang="cs-CZ" sz="1800" err="1"/>
              <a:t>Encyclopedia</a:t>
            </a:r>
            <a:r>
              <a:rPr lang="en-GB" altLang="cs-CZ" sz="1800"/>
              <a:t>, Wikipedia, http://en.wikipedia.org/wiki/Strategic_alliance</a:t>
            </a:r>
          </a:p>
          <a:p>
            <a:pPr>
              <a:lnSpc>
                <a:spcPct val="80000"/>
              </a:lnSpc>
            </a:pPr>
            <a:endParaRPr lang="cs-CZ" altLang="cs-CZ" sz="2000"/>
          </a:p>
          <a:p>
            <a:pPr>
              <a:lnSpc>
                <a:spcPct val="80000"/>
              </a:lnSpc>
            </a:pPr>
            <a:r>
              <a:rPr lang="cs-CZ" altLang="cs-CZ" sz="2000"/>
              <a:t>TO SUM UP:</a:t>
            </a:r>
            <a:endParaRPr lang="en-GB" altLang="cs-CZ" sz="2000"/>
          </a:p>
          <a:p>
            <a:pPr lvl="1">
              <a:lnSpc>
                <a:spcPct val="80000"/>
              </a:lnSpc>
            </a:pPr>
            <a:r>
              <a:rPr lang="en-GB" altLang="cs-CZ" sz="2000">
                <a:solidFill>
                  <a:schemeClr val="tx1"/>
                </a:solidFill>
              </a:rPr>
              <a:t>agreements with „open“ </a:t>
            </a:r>
            <a:r>
              <a:rPr lang="cs-CZ" altLang="cs-CZ" sz="2000">
                <a:solidFill>
                  <a:schemeClr val="tx1"/>
                </a:solidFill>
              </a:rPr>
              <a:t>end (ASAP)</a:t>
            </a:r>
            <a:endParaRPr lang="en-GB" altLang="cs-CZ" sz="200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GB" altLang="cs-CZ" sz="2000">
                <a:solidFill>
                  <a:schemeClr val="tx1"/>
                </a:solidFill>
              </a:rPr>
              <a:t>between separated </a:t>
            </a:r>
            <a:r>
              <a:rPr lang="cs-CZ" altLang="cs-CZ" sz="2000">
                <a:solidFill>
                  <a:schemeClr val="tx1"/>
                </a:solidFill>
              </a:rPr>
              <a:t>independent </a:t>
            </a:r>
            <a:r>
              <a:rPr lang="en-GB" altLang="cs-CZ" sz="2000">
                <a:solidFill>
                  <a:schemeClr val="tx1"/>
                </a:solidFill>
              </a:rPr>
              <a:t>companies</a:t>
            </a:r>
            <a:r>
              <a:rPr lang="cs-CZ" altLang="cs-CZ" sz="200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GB" altLang="cs-CZ" sz="2000">
                <a:solidFill>
                  <a:schemeClr val="tx1"/>
                </a:solidFill>
              </a:rPr>
              <a:t>sharing common interests or goals</a:t>
            </a:r>
            <a:endParaRPr lang="cs-CZ" altLang="cs-CZ" sz="200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</a:pPr>
            <a:r>
              <a:rPr lang="cs-CZ" altLang="cs-CZ" sz="2000" err="1">
                <a:solidFill>
                  <a:schemeClr val="tx1"/>
                </a:solidFill>
              </a:rPr>
              <a:t>mutually</a:t>
            </a:r>
            <a:r>
              <a:rPr lang="cs-CZ" altLang="cs-CZ" sz="2000">
                <a:solidFill>
                  <a:schemeClr val="tx1"/>
                </a:solidFill>
              </a:rPr>
              <a:t> </a:t>
            </a:r>
            <a:r>
              <a:rPr lang="cs-CZ" altLang="cs-CZ" sz="2000" err="1">
                <a:solidFill>
                  <a:schemeClr val="tx1"/>
                </a:solidFill>
              </a:rPr>
              <a:t>beneficial</a:t>
            </a:r>
            <a:endParaRPr lang="cs-CZ" altLang="cs-CZ" sz="2000">
              <a:solidFill>
                <a:schemeClr val="tx1"/>
              </a:solidFill>
            </a:endParaRPr>
          </a:p>
        </p:txBody>
      </p:sp>
      <p:sp>
        <p:nvSpPr>
          <p:cNvPr id="2" name="AutoShape 2" descr="Výsledek obrázku pro &amp;ccaron;ervená karkulka a vl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25144"/>
            <a:ext cx="1905000" cy="130492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Even</a:t>
            </a:r>
            <a:r>
              <a:rPr lang="cs-CZ"/>
              <a:t> </a:t>
            </a:r>
            <a:r>
              <a:rPr lang="cs-CZ" err="1"/>
              <a:t>competitors</a:t>
            </a:r>
            <a:r>
              <a:rPr lang="cs-CZ"/>
              <a:t> </a:t>
            </a:r>
            <a:r>
              <a:rPr lang="cs-CZ" err="1"/>
              <a:t>can</a:t>
            </a:r>
            <a:r>
              <a:rPr lang="cs-CZ"/>
              <a:t> </a:t>
            </a:r>
            <a:r>
              <a:rPr lang="cs-CZ" err="1"/>
              <a:t>cooperate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Autumn 2021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Strategic partnerships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443A7-A858-4900-A778-D91A7586D193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590" y="1700808"/>
            <a:ext cx="541054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24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928" y="248622"/>
            <a:ext cx="7299496" cy="667469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b="1" err="1"/>
              <a:t>What</a:t>
            </a:r>
            <a:r>
              <a:rPr lang="cs-CZ" altLang="cs-CZ" b="1"/>
              <a:t> </a:t>
            </a:r>
            <a:r>
              <a:rPr lang="cs-CZ" altLang="cs-CZ" b="1" err="1"/>
              <a:t>is</a:t>
            </a:r>
            <a:r>
              <a:rPr lang="cs-CZ" altLang="cs-CZ" b="1"/>
              <a:t> </a:t>
            </a:r>
            <a:r>
              <a:rPr lang="cs-CZ" altLang="cs-CZ" b="1" err="1"/>
              <a:t>strategic</a:t>
            </a:r>
            <a:r>
              <a:rPr lang="cs-CZ" altLang="cs-CZ" b="1"/>
              <a:t> </a:t>
            </a:r>
            <a:r>
              <a:rPr lang="cs-CZ" altLang="cs-CZ" b="1" err="1"/>
              <a:t>partnership</a:t>
            </a:r>
            <a:r>
              <a:rPr lang="cs-CZ" altLang="cs-CZ" b="1"/>
              <a:t> </a:t>
            </a:r>
            <a:endParaRPr lang="en-GB" altLang="cs-CZ" b="1"/>
          </a:p>
        </p:txBody>
      </p:sp>
      <p:sp>
        <p:nvSpPr>
          <p:cNvPr id="29699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</a:rPr>
              <a:t>Autumn 2021</a:t>
            </a:r>
          </a:p>
        </p:txBody>
      </p:sp>
      <p:sp>
        <p:nvSpPr>
          <p:cNvPr id="2970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29701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CE7515E-3582-449A-9BD6-FDF745BAAC53}" type="slidenum">
              <a:rPr lang="cs-CZ" altLang="cs-CZ">
                <a:latin typeface="Arial Black" pitchFamily="34" charset="0"/>
              </a:rPr>
              <a:pPr eaLnBrk="1" hangingPunct="1"/>
              <a:t>6</a:t>
            </a:fld>
            <a:endParaRPr lang="cs-CZ" altLang="cs-CZ">
              <a:latin typeface="Arial Black" pitchFamily="34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978" y="1579276"/>
            <a:ext cx="5757639" cy="231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620" y="3894277"/>
            <a:ext cx="6408712" cy="250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>
                <a:solidFill>
                  <a:srgbClr val="7B9899"/>
                </a:solidFill>
              </a:rPr>
              <a:t>Typology </a:t>
            </a:r>
            <a:r>
              <a:rPr lang="cs-CZ" altLang="cs-CZ" b="1" err="1">
                <a:solidFill>
                  <a:srgbClr val="7B9899"/>
                </a:solidFill>
              </a:rPr>
              <a:t>of</a:t>
            </a:r>
            <a:r>
              <a:rPr lang="cs-CZ" altLang="cs-CZ" b="1">
                <a:solidFill>
                  <a:srgbClr val="7B9899"/>
                </a:solidFill>
              </a:rPr>
              <a:t> </a:t>
            </a:r>
            <a:r>
              <a:rPr lang="cs-CZ" altLang="cs-CZ" b="1" err="1">
                <a:solidFill>
                  <a:srgbClr val="7B9899"/>
                </a:solidFill>
              </a:rPr>
              <a:t>strategic</a:t>
            </a:r>
            <a:r>
              <a:rPr lang="cs-CZ" altLang="cs-CZ" b="1">
                <a:solidFill>
                  <a:srgbClr val="7B9899"/>
                </a:solidFill>
              </a:rPr>
              <a:t> </a:t>
            </a:r>
            <a:r>
              <a:rPr lang="cs-CZ" altLang="cs-CZ" b="1" err="1">
                <a:solidFill>
                  <a:srgbClr val="7B9899"/>
                </a:solidFill>
              </a:rPr>
              <a:t>partnership</a:t>
            </a:r>
            <a:endParaRPr lang="en-GB" altLang="cs-CZ" b="1">
              <a:solidFill>
                <a:srgbClr val="7B9899"/>
              </a:solidFill>
            </a:endParaRPr>
          </a:p>
        </p:txBody>
      </p:sp>
      <p:sp>
        <p:nvSpPr>
          <p:cNvPr id="30723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</a:rPr>
              <a:t>Autumn 2021</a:t>
            </a:r>
          </a:p>
        </p:txBody>
      </p:sp>
      <p:sp>
        <p:nvSpPr>
          <p:cNvPr id="3072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30725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E71C5F7-9DBD-4F68-846A-67592EDFF9EF}" type="slidenum">
              <a:rPr lang="cs-CZ" altLang="cs-CZ">
                <a:latin typeface="Arial Black" pitchFamily="34" charset="0"/>
              </a:rPr>
              <a:pPr eaLnBrk="1" hangingPunct="1"/>
              <a:t>7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388" y="1557338"/>
            <a:ext cx="8964612" cy="4824412"/>
          </a:xfrm>
        </p:spPr>
        <p:txBody>
          <a:bodyPr>
            <a:normAutofit/>
          </a:bodyPr>
          <a:lstStyle/>
          <a:p>
            <a:pPr marL="617220" lvl="1" indent="-3429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000">
                <a:solidFill>
                  <a:schemeClr val="tx1"/>
                </a:solidFill>
                <a:cs typeface="Arial" charset="0"/>
              </a:rPr>
              <a:t>„</a:t>
            </a:r>
            <a:r>
              <a:rPr lang="cs-CZ" sz="2000" err="1">
                <a:solidFill>
                  <a:schemeClr val="tx1"/>
                </a:solidFill>
                <a:cs typeface="Arial" charset="0"/>
              </a:rPr>
              <a:t>salient</a:t>
            </a:r>
            <a:r>
              <a:rPr lang="en-GB" sz="2000">
                <a:solidFill>
                  <a:schemeClr val="tx1"/>
                </a:solidFill>
                <a:cs typeface="Arial" charset="0"/>
              </a:rPr>
              <a:t>“ informal agreements</a:t>
            </a:r>
          </a:p>
          <a:p>
            <a:pPr marL="617220" lvl="1" indent="-3429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000">
                <a:solidFill>
                  <a:schemeClr val="tx1"/>
                </a:solidFill>
                <a:cs typeface="Arial" charset="0"/>
              </a:rPr>
              <a:t>informal collaboration with information sharing</a:t>
            </a:r>
          </a:p>
          <a:p>
            <a:pPr marL="880110" lvl="2" indent="-28575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GB" sz="1800">
                <a:cs typeface="Arial" charset="0"/>
              </a:rPr>
              <a:t>handshake agreement</a:t>
            </a:r>
          </a:p>
          <a:p>
            <a:pPr marL="548640" lvl="1" indent="-274320" fontAlgn="auto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GB" sz="2000">
                <a:solidFill>
                  <a:srgbClr val="FF0000"/>
                </a:solidFill>
                <a:cs typeface="Arial" charset="0"/>
              </a:rPr>
              <a:t>licensing </a:t>
            </a:r>
            <a:endParaRPr lang="cs-CZ" sz="2000">
              <a:solidFill>
                <a:srgbClr val="FF0000"/>
              </a:solidFill>
              <a:cs typeface="Arial" charset="0"/>
            </a:endParaRPr>
          </a:p>
          <a:p>
            <a:pPr marL="548640" lvl="1" indent="-274320" fontAlgn="auto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GB" sz="2000">
                <a:solidFill>
                  <a:srgbClr val="FF0000"/>
                </a:solidFill>
                <a:cs typeface="Arial" charset="0"/>
              </a:rPr>
              <a:t>franchising</a:t>
            </a:r>
          </a:p>
          <a:p>
            <a:pPr marL="548640" lvl="1" indent="-274320" fontAlgn="auto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GB" sz="2000">
                <a:solidFill>
                  <a:srgbClr val="FF0000"/>
                </a:solidFill>
                <a:cs typeface="Arial" charset="0"/>
              </a:rPr>
              <a:t>preferred suppliers and buyers</a:t>
            </a:r>
          </a:p>
          <a:p>
            <a:pPr marL="548640" lvl="1" indent="-274320" fontAlgn="auto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GB" sz="2000">
                <a:solidFill>
                  <a:srgbClr val="FF0000"/>
                </a:solidFill>
                <a:cs typeface="Arial" charset="0"/>
              </a:rPr>
              <a:t>joint ventures</a:t>
            </a:r>
          </a:p>
          <a:p>
            <a:pPr marL="548640" lvl="1" indent="-274320" fontAlgn="auto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GB" sz="2000">
                <a:solidFill>
                  <a:schemeClr val="tx1"/>
                </a:solidFill>
                <a:cs typeface="Arial" charset="0"/>
              </a:rPr>
              <a:t>„close“ form of co-operation</a:t>
            </a:r>
            <a:r>
              <a:rPr lang="cs-CZ" sz="2000">
                <a:solidFill>
                  <a:schemeClr val="tx1"/>
                </a:solidFill>
                <a:cs typeface="Arial" charset="0"/>
              </a:rPr>
              <a:t> ???</a:t>
            </a:r>
            <a:endParaRPr lang="en-GB" sz="2000">
              <a:solidFill>
                <a:schemeClr val="tx1"/>
              </a:solidFill>
              <a:cs typeface="Arial" charset="0"/>
            </a:endParaRPr>
          </a:p>
          <a:p>
            <a:pPr marL="822960" lvl="2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GB" sz="1800">
                <a:cs typeface="Arial" charset="0"/>
              </a:rPr>
              <a:t>merger</a:t>
            </a:r>
          </a:p>
          <a:p>
            <a:pPr marL="822960" lvl="2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sz="1800">
                <a:cs typeface="Arial" charset="0"/>
              </a:rPr>
              <a:t>a</a:t>
            </a:r>
            <a:r>
              <a:rPr lang="en-GB" sz="1800" err="1">
                <a:cs typeface="Arial" charset="0"/>
              </a:rPr>
              <a:t>cquisition</a:t>
            </a:r>
            <a:endParaRPr lang="en-GB" sz="1800">
              <a:cs typeface="Arial" charset="0"/>
            </a:endParaRPr>
          </a:p>
        </p:txBody>
      </p:sp>
      <p:sp>
        <p:nvSpPr>
          <p:cNvPr id="30727" name="Line 5"/>
          <p:cNvSpPr>
            <a:spLocks noChangeShapeType="1"/>
          </p:cNvSpPr>
          <p:nvPr/>
        </p:nvSpPr>
        <p:spPr bwMode="auto">
          <a:xfrm>
            <a:off x="6804025" y="1557338"/>
            <a:ext cx="0" cy="4392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28" name="Text Box 6"/>
          <p:cNvSpPr txBox="1">
            <a:spLocks noChangeArrowheads="1"/>
          </p:cNvSpPr>
          <p:nvPr/>
        </p:nvSpPr>
        <p:spPr bwMode="auto">
          <a:xfrm>
            <a:off x="6732588" y="3141663"/>
            <a:ext cx="16557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400"/>
              <a:t>risk, resources, costs</a:t>
            </a:r>
          </a:p>
        </p:txBody>
      </p:sp>
      <p:sp>
        <p:nvSpPr>
          <p:cNvPr id="30729" name="AutoShape 7"/>
          <p:cNvSpPr>
            <a:spLocks/>
          </p:cNvSpPr>
          <p:nvPr/>
        </p:nvSpPr>
        <p:spPr bwMode="auto">
          <a:xfrm>
            <a:off x="256185" y="2637631"/>
            <a:ext cx="288925" cy="2232025"/>
          </a:xfrm>
          <a:prstGeom prst="leftBrace">
            <a:avLst>
              <a:gd name="adj1" fmla="val 6437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30" name="Text Box 8"/>
          <p:cNvSpPr txBox="1">
            <a:spLocks noChangeArrowheads="1"/>
          </p:cNvSpPr>
          <p:nvPr/>
        </p:nvSpPr>
        <p:spPr bwMode="auto">
          <a:xfrm>
            <a:off x="-71438" y="3570288"/>
            <a:ext cx="611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SA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362950" cy="12747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cs-CZ" sz="3600" b="1"/>
              <a:t>Informal collaboration with information sharing</a:t>
            </a:r>
            <a:br>
              <a:rPr lang="en-GB" altLang="cs-CZ" sz="3600" b="1"/>
            </a:br>
            <a:endParaRPr lang="en-GB" altLang="cs-CZ" sz="3600" b="1"/>
          </a:p>
        </p:txBody>
      </p:sp>
      <p:sp>
        <p:nvSpPr>
          <p:cNvPr id="32771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</a:rPr>
              <a:t>Autumn 2021</a:t>
            </a:r>
          </a:p>
        </p:txBody>
      </p:sp>
      <p:sp>
        <p:nvSpPr>
          <p:cNvPr id="3277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32773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6E12128-E577-4A90-B24E-31A3CE340DC5}" type="slidenum">
              <a:rPr lang="cs-CZ" altLang="cs-CZ">
                <a:latin typeface="Arial Black" pitchFamily="34" charset="0"/>
              </a:rPr>
              <a:pPr eaLnBrk="1" hangingPunct="1"/>
              <a:t>8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3277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GB" altLang="cs-CZ" sz="2800"/>
              <a:t>Sharing of information which are interesting for the both sides (supplier and subscriber)</a:t>
            </a:r>
          </a:p>
          <a:p>
            <a:r>
              <a:rPr lang="en-GB" altLang="cs-CZ" sz="2800"/>
              <a:t>The partners can share the experience and other data resources concerning the market conditions, experience with other partners, computer programs</a:t>
            </a:r>
          </a:p>
          <a:p>
            <a:r>
              <a:rPr lang="en-GB" altLang="cs-CZ" sz="2800"/>
              <a:t>Handshake agreements</a:t>
            </a:r>
          </a:p>
          <a:p>
            <a:r>
              <a:rPr lang="en-GB" altLang="cs-CZ" sz="2800" b="1"/>
              <a:t>Question of trust</a:t>
            </a:r>
            <a:r>
              <a:rPr lang="en-GB" altLang="cs-CZ" sz="2800"/>
              <a:t> – it can be problem in the CR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z="3600" b="1">
                <a:solidFill>
                  <a:srgbClr val="7B9899"/>
                </a:solidFill>
              </a:rPr>
              <a:t>Preferred suppliers and buyers</a:t>
            </a:r>
          </a:p>
        </p:txBody>
      </p:sp>
      <p:sp>
        <p:nvSpPr>
          <p:cNvPr id="33795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</a:rPr>
              <a:t>Autumn 2021</a:t>
            </a:r>
          </a:p>
        </p:txBody>
      </p:sp>
      <p:sp>
        <p:nvSpPr>
          <p:cNvPr id="33796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33797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541AC15-EA67-4A0A-9A98-1CD13D8F324A}" type="slidenum">
              <a:rPr lang="cs-CZ" altLang="cs-CZ">
                <a:latin typeface="Arial Black" pitchFamily="34" charset="0"/>
              </a:rPr>
              <a:pPr eaLnBrk="1" hangingPunct="1"/>
              <a:t>9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337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528" y="1556792"/>
            <a:ext cx="8218488" cy="4543425"/>
          </a:xfrm>
        </p:spPr>
        <p:txBody>
          <a:bodyPr/>
          <a:lstStyle/>
          <a:p>
            <a:r>
              <a:rPr lang="en-GB" altLang="cs-CZ" sz="2800"/>
              <a:t>Agreements connected with the special position of the partners</a:t>
            </a:r>
          </a:p>
          <a:p>
            <a:r>
              <a:rPr lang="en-GB" altLang="cs-CZ" sz="2800"/>
              <a:t>Long-term co-operation</a:t>
            </a:r>
          </a:p>
          <a:p>
            <a:r>
              <a:rPr lang="cs-CZ" altLang="cs-CZ" sz="2800" err="1"/>
              <a:t>Enteprises</a:t>
            </a:r>
            <a:r>
              <a:rPr lang="cs-CZ" altLang="cs-CZ" sz="2800"/>
              <a:t> </a:t>
            </a:r>
            <a:r>
              <a:rPr lang="cs-CZ" altLang="cs-CZ" sz="2800" err="1"/>
              <a:t>tend</a:t>
            </a:r>
            <a:r>
              <a:rPr lang="cs-CZ" altLang="cs-CZ" sz="2800"/>
              <a:t> to </a:t>
            </a:r>
            <a:r>
              <a:rPr lang="cs-CZ" altLang="cs-CZ" sz="2800" err="1"/>
              <a:t>have</a:t>
            </a:r>
            <a:r>
              <a:rPr lang="cs-CZ" altLang="cs-CZ" sz="2800"/>
              <a:t> </a:t>
            </a:r>
            <a:r>
              <a:rPr lang="cs-CZ" altLang="cs-CZ" sz="2800" err="1"/>
              <a:t>fewer</a:t>
            </a:r>
            <a:r>
              <a:rPr lang="cs-CZ" altLang="cs-CZ" sz="2800"/>
              <a:t> </a:t>
            </a:r>
            <a:r>
              <a:rPr lang="cs-CZ" altLang="cs-CZ" sz="2800" err="1"/>
              <a:t>suppliers</a:t>
            </a:r>
            <a:r>
              <a:rPr lang="cs-CZ" altLang="cs-CZ" sz="2800"/>
              <a:t> and to </a:t>
            </a:r>
            <a:r>
              <a:rPr lang="cs-CZ" altLang="cs-CZ" sz="2800" err="1"/>
              <a:t>create</a:t>
            </a:r>
            <a:r>
              <a:rPr lang="cs-CZ" altLang="cs-CZ" sz="2800"/>
              <a:t> </a:t>
            </a:r>
            <a:r>
              <a:rPr lang="cs-CZ" altLang="cs-CZ" sz="2800" err="1"/>
              <a:t>with</a:t>
            </a:r>
            <a:r>
              <a:rPr lang="cs-CZ" altLang="cs-CZ" sz="2800"/>
              <a:t> </a:t>
            </a:r>
            <a:r>
              <a:rPr lang="cs-CZ" altLang="cs-CZ" sz="2800" err="1"/>
              <a:t>them</a:t>
            </a:r>
            <a:r>
              <a:rPr lang="cs-CZ" altLang="cs-CZ" sz="2800"/>
              <a:t> </a:t>
            </a:r>
            <a:r>
              <a:rPr lang="cs-CZ" altLang="cs-CZ" sz="2800" err="1"/>
              <a:t>longer</a:t>
            </a:r>
            <a:r>
              <a:rPr lang="cs-CZ" altLang="cs-CZ" sz="2800"/>
              <a:t> </a:t>
            </a:r>
            <a:r>
              <a:rPr lang="cs-CZ" altLang="cs-CZ" sz="2800" err="1"/>
              <a:t>relationship</a:t>
            </a:r>
            <a:r>
              <a:rPr lang="cs-CZ" altLang="cs-CZ" sz="2800"/>
              <a:t> </a:t>
            </a:r>
            <a:r>
              <a:rPr lang="cs-CZ" altLang="cs-CZ" sz="2800" err="1"/>
              <a:t>based</a:t>
            </a:r>
            <a:r>
              <a:rPr lang="cs-CZ" altLang="cs-CZ" sz="2800"/>
              <a:t> on </a:t>
            </a:r>
            <a:r>
              <a:rPr lang="cs-CZ" altLang="cs-CZ" sz="2800" err="1"/>
              <a:t>the</a:t>
            </a:r>
            <a:r>
              <a:rPr lang="cs-CZ" altLang="cs-CZ" sz="2800"/>
              <a:t> trust</a:t>
            </a:r>
            <a:endParaRPr lang="en-GB" altLang="cs-CZ" sz="2800"/>
          </a:p>
          <a:p>
            <a:r>
              <a:rPr lang="en-GB" altLang="cs-CZ" sz="2800"/>
              <a:t>ŠKODA Auto </a:t>
            </a:r>
            <a:r>
              <a:rPr lang="en-GB" altLang="cs-CZ" sz="2800" err="1"/>
              <a:t>Mladá</a:t>
            </a:r>
            <a:r>
              <a:rPr lang="en-GB" altLang="cs-CZ" sz="2800"/>
              <a:t> </a:t>
            </a:r>
            <a:r>
              <a:rPr lang="en-GB" altLang="cs-CZ" sz="2800" err="1"/>
              <a:t>Boleslav</a:t>
            </a:r>
            <a:endParaRPr lang="en-GB" altLang="cs-CZ" sz="2800"/>
          </a:p>
        </p:txBody>
      </p:sp>
      <p:pic>
        <p:nvPicPr>
          <p:cNvPr id="33798" name="Picture 4" descr="škoda aut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0232" y="2276872"/>
            <a:ext cx="762000" cy="762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3116</Words>
  <Application>Microsoft Office PowerPoint</Application>
  <PresentationFormat>Předvádění na obrazovce (4:3)</PresentationFormat>
  <Paragraphs>381</Paragraphs>
  <Slides>38</Slides>
  <Notes>26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6" baseType="lpstr">
      <vt:lpstr>Arial</vt:lpstr>
      <vt:lpstr>Arial Black</vt:lpstr>
      <vt:lpstr>Calibri</vt:lpstr>
      <vt:lpstr>Georgia</vt:lpstr>
      <vt:lpstr>Times New Roman</vt:lpstr>
      <vt:lpstr>Wingdings</vt:lpstr>
      <vt:lpstr>Wingdings 2</vt:lpstr>
      <vt:lpstr>Administrativní</vt:lpstr>
      <vt:lpstr>Strategic partnerships</vt:lpstr>
      <vt:lpstr>Prezentace aplikace PowerPoint</vt:lpstr>
      <vt:lpstr>Road map</vt:lpstr>
      <vt:lpstr>What is strategic partnership</vt:lpstr>
      <vt:lpstr>Even competitors can cooperate</vt:lpstr>
      <vt:lpstr>What is strategic partnership </vt:lpstr>
      <vt:lpstr>Typology of strategic partnership</vt:lpstr>
      <vt:lpstr>Informal collaboration with information sharing </vt:lpstr>
      <vt:lpstr>Preferred suppliers and buyers</vt:lpstr>
      <vt:lpstr>Sole agency</vt:lpstr>
      <vt:lpstr>Licensing</vt:lpstr>
      <vt:lpstr>Franchising</vt:lpstr>
      <vt:lpstr>Joint ventures</vt:lpstr>
      <vt:lpstr>Barum Continental</vt:lpstr>
      <vt:lpstr>Close form of cooperation</vt:lpstr>
      <vt:lpstr>Popularity of cooperation in the CR</vt:lpstr>
      <vt:lpstr>Marketing / distribution/ service agreements </vt:lpstr>
      <vt:lpstr>Production / assembly / buy back agreements/ purchasing/ RaD</vt:lpstr>
      <vt:lpstr>Area of cooperation</vt:lpstr>
      <vt:lpstr>The process of strategic alliance creation</vt:lpstr>
      <vt:lpstr>Prezentace aplikace PowerPoint</vt:lpstr>
      <vt:lpstr>DCH merger</vt:lpstr>
      <vt:lpstr>Cultural clashes:  DaimlerChrysler</vt:lpstr>
      <vt:lpstr>Cultural clashes</vt:lpstr>
      <vt:lpstr>Prezentace aplikace PowerPoint</vt:lpstr>
      <vt:lpstr>Critical success factors of SA (Biggs, 2006)</vt:lpstr>
      <vt:lpstr>Why strategic partnership</vt:lpstr>
      <vt:lpstr>Main purposes of the alliances</vt:lpstr>
      <vt:lpstr>Motives to cooperate (MBV)</vt:lpstr>
      <vt:lpstr>Motives to cooperate (RBV)</vt:lpstr>
      <vt:lpstr>Theories  of cooperation</vt:lpstr>
      <vt:lpstr>Prezentace aplikace PowerPoint</vt:lpstr>
      <vt:lpstr>Facts representing cooperation</vt:lpstr>
      <vt:lpstr>Volume of direct foreign investment inflows</vt:lpstr>
      <vt:lpstr>Cooperation in the CR</vt:lpstr>
      <vt:lpstr>Prezentace aplikace PowerPoint</vt:lpstr>
      <vt:lpstr>Prezentace aplikace PowerPoint</vt:lpstr>
      <vt:lpstr>Thank you </vt:lpstr>
    </vt:vector>
  </TitlesOfParts>
  <Company>ESF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alliances</dc:title>
  <dc:creator>kubatova</dc:creator>
  <cp:lastModifiedBy>Ondřej Částek</cp:lastModifiedBy>
  <cp:revision>1</cp:revision>
  <cp:lastPrinted>2015-04-15T11:56:04Z</cp:lastPrinted>
  <dcterms:created xsi:type="dcterms:W3CDTF">2005-03-01T06:45:04Z</dcterms:created>
  <dcterms:modified xsi:type="dcterms:W3CDTF">2021-12-06T07:27:24Z</dcterms:modified>
</cp:coreProperties>
</file>