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3" r:id="rId3"/>
    <p:sldId id="280" r:id="rId4"/>
    <p:sldId id="281" r:id="rId5"/>
    <p:sldId id="282" r:id="rId6"/>
    <p:sldId id="264" r:id="rId7"/>
    <p:sldId id="277" r:id="rId8"/>
    <p:sldId id="278" r:id="rId9"/>
    <p:sldId id="279" r:id="rId10"/>
    <p:sldId id="257" r:id="rId11"/>
    <p:sldId id="258" r:id="rId12"/>
    <p:sldId id="259" r:id="rId13"/>
    <p:sldId id="284" r:id="rId14"/>
    <p:sldId id="294" r:id="rId15"/>
    <p:sldId id="292" r:id="rId16"/>
    <p:sldId id="288" r:id="rId17"/>
    <p:sldId id="291" r:id="rId18"/>
    <p:sldId id="285" r:id="rId19"/>
    <p:sldId id="260" r:id="rId20"/>
    <p:sldId id="265" r:id="rId21"/>
    <p:sldId id="261" r:id="rId22"/>
    <p:sldId id="262" r:id="rId23"/>
    <p:sldId id="267" r:id="rId24"/>
    <p:sldId id="272" r:id="rId25"/>
    <p:sldId id="286" r:id="rId26"/>
    <p:sldId id="274" r:id="rId27"/>
    <p:sldId id="283" r:id="rId28"/>
    <p:sldId id="275" r:id="rId29"/>
    <p:sldId id="287" r:id="rId30"/>
    <p:sldId id="276" r:id="rId31"/>
    <p:sldId id="268" r:id="rId32"/>
    <p:sldId id="269" r:id="rId33"/>
    <p:sldId id="270" r:id="rId34"/>
    <p:sldId id="271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4660"/>
  </p:normalViewPr>
  <p:slideViewPr>
    <p:cSldViewPr>
      <p:cViewPr varScale="1">
        <p:scale>
          <a:sx n="108" d="100"/>
          <a:sy n="108" d="100"/>
        </p:scale>
        <p:origin x="23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Ing.J.Skorkovský,CSc</a:t>
            </a:r>
            <a:r>
              <a:rPr lang="cs-CZ" sz="2000" dirty="0">
                <a:solidFill>
                  <a:srgbClr val="C00000"/>
                </a:solidFill>
              </a:rPr>
              <a:t>. </a:t>
            </a:r>
          </a:p>
          <a:p>
            <a:r>
              <a:rPr lang="en-US" sz="1100" dirty="0">
                <a:solidFill>
                  <a:srgbClr val="C00000"/>
                </a:solidFill>
              </a:rPr>
              <a:t>and various listed sources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Area d</a:t>
            </a:r>
            <a:r>
              <a:rPr lang="en-US" sz="3600" dirty="0" err="1">
                <a:solidFill>
                  <a:srgbClr val="0070C0"/>
                </a:solidFill>
              </a:rPr>
              <a:t>efinition</a:t>
            </a:r>
            <a:r>
              <a:rPr lang="cs-CZ" sz="3600" dirty="0">
                <a:solidFill>
                  <a:srgbClr val="0070C0"/>
                </a:solidFill>
              </a:rPr>
              <a:t>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BSC </a:t>
            </a:r>
            <a:r>
              <a:rPr lang="en-ZA" sz="2400" dirty="0"/>
              <a:t>developed by Robert Kaplan and David Norton </a:t>
            </a:r>
          </a:p>
          <a:p>
            <a:r>
              <a:rPr lang="en-ZA" sz="2400" dirty="0"/>
              <a:t>BS</a:t>
            </a:r>
            <a:r>
              <a:rPr lang="cs-CZ" sz="2400" dirty="0"/>
              <a:t>C</a:t>
            </a:r>
            <a:r>
              <a:rPr lang="en-ZA" sz="2400" dirty="0"/>
              <a:t> examines a firm´s performance in four critical areas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Basic </a:t>
            </a:r>
            <a:r>
              <a:rPr lang="cs-CZ" sz="3600" dirty="0" err="1">
                <a:solidFill>
                  <a:srgbClr val="0070C0"/>
                </a:solidFill>
              </a:rPr>
              <a:t>strategy</a:t>
            </a:r>
            <a:r>
              <a:rPr lang="cs-CZ" sz="3600" dirty="0">
                <a:solidFill>
                  <a:srgbClr val="0070C0"/>
                </a:solidFill>
              </a:rPr>
              <a:t> map (</a:t>
            </a:r>
            <a:r>
              <a:rPr lang="cs-CZ" sz="3600" dirty="0" err="1">
                <a:solidFill>
                  <a:srgbClr val="0070C0"/>
                </a:solidFill>
              </a:rPr>
              <a:t>two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lower</a:t>
            </a:r>
            <a:r>
              <a:rPr lang="cs-CZ" sz="3600" dirty="0">
                <a:solidFill>
                  <a:srgbClr val="0070C0"/>
                </a:solidFill>
              </a:rPr>
              <a:t>  BSC </a:t>
            </a:r>
            <a:r>
              <a:rPr lang="cs-CZ" sz="3600" dirty="0" err="1">
                <a:solidFill>
                  <a:srgbClr val="0070C0"/>
                </a:solidFill>
              </a:rPr>
              <a:t>levels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0639" y="6401913"/>
            <a:ext cx="7329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Resource  </a:t>
            </a:r>
            <a:r>
              <a:rPr lang="en-US" sz="1100" dirty="0"/>
              <a:t>:</a:t>
            </a:r>
            <a:r>
              <a:rPr lang="cs-CZ" sz="1100" dirty="0"/>
              <a:t> </a:t>
            </a:r>
            <a:r>
              <a:rPr lang="en-US" sz="1100" dirty="0"/>
              <a:t>Operation Management, Quality and Competitiveness in Global  Environment, Russel &amp;Taylor</a:t>
            </a:r>
            <a:r>
              <a:rPr lang="cs-CZ" sz="1100" dirty="0"/>
              <a:t> (</a:t>
            </a:r>
            <a:r>
              <a:rPr lang="cs-CZ" sz="1100" dirty="0">
                <a:solidFill>
                  <a:srgbClr val="FF0000"/>
                </a:solidFill>
              </a:rPr>
              <a:t>not  </a:t>
            </a:r>
            <a:r>
              <a:rPr lang="cs-CZ" sz="1100" dirty="0" err="1">
                <a:solidFill>
                  <a:srgbClr val="FF0000"/>
                </a:solidFill>
              </a:rPr>
              <a:t>the</a:t>
            </a:r>
            <a:r>
              <a:rPr lang="cs-CZ" sz="1100" dirty="0">
                <a:solidFill>
                  <a:srgbClr val="FF0000"/>
                </a:solidFill>
              </a:rPr>
              <a:t>  </a:t>
            </a:r>
            <a:r>
              <a:rPr lang="cs-CZ" sz="1100" dirty="0" err="1">
                <a:solidFill>
                  <a:srgbClr val="FF0000"/>
                </a:solidFill>
              </a:rPr>
              <a:t>red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ones</a:t>
            </a:r>
            <a:r>
              <a:rPr lang="cs-CZ" sz="1100" dirty="0">
                <a:solidFill>
                  <a:srgbClr val="FF0000"/>
                </a:solidFill>
              </a:rPr>
              <a:t>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Human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        </a:t>
            </a:r>
            <a:r>
              <a:rPr lang="cs-CZ" sz="1400" b="1" dirty="0" err="1"/>
              <a:t>Organizational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</a:t>
            </a:r>
            <a:r>
              <a:rPr lang="cs-CZ" sz="1600" b="1" dirty="0"/>
              <a:t>             </a:t>
            </a:r>
            <a:r>
              <a:rPr lang="cs-CZ" sz="1400" b="1" dirty="0" err="1"/>
              <a:t>Information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Supplier Relationship</a:t>
            </a:r>
          </a:p>
          <a:p>
            <a:r>
              <a:rPr lang="en-ZA" sz="1000" dirty="0"/>
              <a:t>Lower cost of owner</a:t>
            </a:r>
            <a:r>
              <a:rPr lang="cs-CZ" sz="1000" dirty="0"/>
              <a:t>s</a:t>
            </a:r>
            <a:r>
              <a:rPr lang="en-ZA" sz="1000" dirty="0"/>
              <a:t>hip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JIT</a:t>
            </a:r>
            <a:r>
              <a:rPr lang="en-ZA" sz="1000" dirty="0"/>
              <a:t> delivery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TQM</a:t>
            </a:r>
            <a:r>
              <a:rPr lang="en-ZA" sz="1000" dirty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Production and Services</a:t>
            </a:r>
          </a:p>
          <a:p>
            <a:r>
              <a:rPr lang="en-ZA" sz="1000" dirty="0"/>
              <a:t>Lower cost of production </a:t>
            </a:r>
          </a:p>
          <a:p>
            <a:r>
              <a:rPr lang="en-ZA" sz="1000" dirty="0"/>
              <a:t>Continuous improvement (Kaizen)</a:t>
            </a:r>
          </a:p>
          <a:p>
            <a:r>
              <a:rPr lang="en-ZA" sz="1000" b="1" dirty="0"/>
              <a:t>Reduced cycle time (see </a:t>
            </a:r>
            <a:r>
              <a:rPr lang="en-ZA" sz="1000" b="1" dirty="0">
                <a:solidFill>
                  <a:srgbClr val="FF0000"/>
                </a:solidFill>
              </a:rPr>
              <a:t>Little´s law</a:t>
            </a:r>
            <a:r>
              <a:rPr lang="en-ZA" sz="1000" b="1" dirty="0"/>
              <a:t>)</a:t>
            </a:r>
          </a:p>
          <a:p>
            <a:r>
              <a:rPr lang="en-ZA" sz="1000" dirty="0"/>
              <a:t>Shorter production lead times </a:t>
            </a:r>
          </a:p>
          <a:p>
            <a:r>
              <a:rPr lang="en-ZA" sz="1000" dirty="0"/>
              <a:t>Working capital efficiency (fin. leverage)</a:t>
            </a:r>
          </a:p>
          <a:p>
            <a:r>
              <a:rPr lang="en-ZA" sz="1000" dirty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/>
              <a:t>Good Resource Planning </a:t>
            </a:r>
          </a:p>
          <a:p>
            <a:r>
              <a:rPr lang="en-ZA" sz="1000" dirty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>
              <a:solidFill>
                <a:srgbClr val="FF0000"/>
              </a:solidFill>
            </a:endParaRPr>
          </a:p>
          <a:p>
            <a:r>
              <a:rPr lang="en-ZA" sz="1000" b="1" dirty="0">
                <a:solidFill>
                  <a:srgbClr val="FF0000"/>
                </a:solidFill>
              </a:rPr>
              <a:t>Application of Theory of Constraints</a:t>
            </a:r>
            <a:endParaRPr lang="cs-CZ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Linear programming- </a:t>
            </a:r>
            <a:r>
              <a:rPr lang="en-US" sz="1000" dirty="0">
                <a:solidFill>
                  <a:srgbClr val="FF0000"/>
                </a:solidFill>
              </a:rPr>
              <a:t>optimization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SCM-Supply Chain Management</a:t>
            </a:r>
          </a:p>
          <a:p>
            <a:r>
              <a:rPr lang="en-US" sz="1000" dirty="0"/>
              <a:t>Lower cost of transport</a:t>
            </a:r>
          </a:p>
          <a:p>
            <a:r>
              <a:rPr lang="en-US" sz="1000" dirty="0">
                <a:solidFill>
                  <a:srgbClr val="FF0000"/>
                </a:solidFill>
              </a:rPr>
              <a:t>Better way of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stock</a:t>
            </a:r>
            <a:r>
              <a:rPr lang="en-US" sz="1000" dirty="0">
                <a:solidFill>
                  <a:srgbClr val="FF0000"/>
                </a:solidFill>
              </a:rPr>
              <a:t> replenishment  </a:t>
            </a:r>
          </a:p>
          <a:p>
            <a:r>
              <a:rPr lang="en-US" sz="1000" dirty="0"/>
              <a:t>Better delivery performance </a:t>
            </a:r>
          </a:p>
          <a:p>
            <a:r>
              <a:rPr lang="en-US" sz="1000" dirty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Risk Management</a:t>
            </a:r>
          </a:p>
          <a:p>
            <a:r>
              <a:rPr lang="en-ZA" sz="1000" dirty="0"/>
              <a:t>Financial  risks</a:t>
            </a:r>
          </a:p>
          <a:p>
            <a:r>
              <a:rPr lang="en-ZA" sz="1000" dirty="0"/>
              <a:t>Cash flow  management</a:t>
            </a:r>
          </a:p>
          <a:p>
            <a:r>
              <a:rPr lang="en-ZA" sz="1000" dirty="0"/>
              <a:t>Operational risk </a:t>
            </a:r>
          </a:p>
          <a:p>
            <a:r>
              <a:rPr lang="en-ZA" sz="1000" dirty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92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Analytic applications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BI, transaction processing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applications=ERP</a:t>
            </a:r>
            <a:r>
              <a:rPr lang="cs-CZ" sz="1400" b="1" dirty="0">
                <a:solidFill>
                  <a:srgbClr val="0070C0"/>
                </a:solidFill>
              </a:rPr>
              <a:t> (BC)</a:t>
            </a:r>
            <a:r>
              <a:rPr lang="en-US" sz="1400" b="1" dirty="0">
                <a:solidFill>
                  <a:srgbClr val="0070C0"/>
                </a:solidFill>
              </a:rPr>
              <a:t>..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70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0070C0"/>
                </a:solidFill>
              </a:rPr>
              <a:t>Excellent training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of resources</a:t>
            </a:r>
            <a:r>
              <a:rPr lang="cs-CZ" sz="1400" b="1" dirty="0">
                <a:solidFill>
                  <a:srgbClr val="0070C0"/>
                </a:solidFill>
              </a:rPr>
              <a:t>…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30698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0070C0"/>
                </a:solidFill>
              </a:rPr>
              <a:t>Efficient and flexible 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structures and reporting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s</a:t>
            </a:r>
            <a:r>
              <a:rPr lang="en-ZA" sz="1400" b="1" dirty="0" err="1">
                <a:solidFill>
                  <a:srgbClr val="0070C0"/>
                </a:solidFill>
              </a:rPr>
              <a:t>yst</a:t>
            </a:r>
            <a:r>
              <a:rPr lang="cs-CZ" sz="1400" b="1" dirty="0">
                <a:solidFill>
                  <a:srgbClr val="0070C0"/>
                </a:solidFill>
              </a:rPr>
              <a:t>e</a:t>
            </a:r>
            <a:r>
              <a:rPr lang="en-ZA" sz="1400" b="1" dirty="0">
                <a:solidFill>
                  <a:srgbClr val="0070C0"/>
                </a:solidFill>
              </a:rPr>
              <a:t>m</a:t>
            </a:r>
            <a:r>
              <a:rPr lang="cs-CZ" sz="1400" b="1" dirty="0">
                <a:solidFill>
                  <a:srgbClr val="0070C0"/>
                </a:solidFill>
              </a:rPr>
              <a:t>, team </a:t>
            </a:r>
            <a:r>
              <a:rPr lang="cs-CZ" sz="1400" b="1" dirty="0" err="1">
                <a:solidFill>
                  <a:srgbClr val="0070C0"/>
                </a:solidFill>
              </a:rPr>
              <a:t>work</a:t>
            </a:r>
            <a:r>
              <a:rPr lang="cs-CZ" sz="1400" b="1" dirty="0">
                <a:solidFill>
                  <a:srgbClr val="0070C0"/>
                </a:solidFill>
              </a:rPr>
              <a:t>, </a:t>
            </a:r>
            <a:r>
              <a:rPr lang="cs-CZ" sz="1400" b="1" dirty="0" err="1">
                <a:solidFill>
                  <a:srgbClr val="0070C0"/>
                </a:solidFill>
              </a:rPr>
              <a:t>company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b="1" dirty="0" err="1">
                <a:solidFill>
                  <a:srgbClr val="0070C0"/>
                </a:solidFill>
              </a:rPr>
              <a:t>culture</a:t>
            </a:r>
            <a:r>
              <a:rPr lang="cs-CZ" sz="1400" b="1" dirty="0">
                <a:solidFill>
                  <a:srgbClr val="0070C0"/>
                </a:solidFill>
              </a:rPr>
              <a:t>…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Basic </a:t>
            </a:r>
            <a:r>
              <a:rPr lang="cs-CZ" sz="3600" dirty="0" err="1">
                <a:solidFill>
                  <a:srgbClr val="0070C0"/>
                </a:solidFill>
              </a:rPr>
              <a:t>strategy</a:t>
            </a:r>
            <a:r>
              <a:rPr lang="cs-CZ" sz="3600" dirty="0">
                <a:solidFill>
                  <a:srgbClr val="0070C0"/>
                </a:solidFill>
              </a:rPr>
              <a:t> map (</a:t>
            </a:r>
            <a:r>
              <a:rPr lang="cs-CZ" sz="3600" dirty="0" err="1">
                <a:solidFill>
                  <a:srgbClr val="0070C0"/>
                </a:solidFill>
              </a:rPr>
              <a:t>two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upper</a:t>
            </a:r>
            <a:r>
              <a:rPr lang="cs-CZ" sz="3600" dirty="0">
                <a:solidFill>
                  <a:srgbClr val="0070C0"/>
                </a:solidFill>
              </a:rPr>
              <a:t>  BSC </a:t>
            </a:r>
            <a:r>
              <a:rPr lang="cs-CZ" sz="3600" dirty="0" err="1">
                <a:solidFill>
                  <a:srgbClr val="0070C0"/>
                </a:solidFill>
              </a:rPr>
              <a:t>levels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57200" y="6464049"/>
            <a:ext cx="7289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Resource  :</a:t>
            </a:r>
            <a:r>
              <a:rPr lang="cs-CZ" sz="1100" dirty="0"/>
              <a:t> </a:t>
            </a:r>
            <a:r>
              <a:rPr lang="en-US" sz="1100" dirty="0"/>
              <a:t>Operation Management, Quality and Competitiveness in Global  Environment, Russel &amp;Taylor</a:t>
            </a:r>
            <a:r>
              <a:rPr lang="cs-CZ" sz="1100" dirty="0"/>
              <a:t> (</a:t>
            </a:r>
            <a:r>
              <a:rPr lang="cs-CZ" sz="1100" dirty="0">
                <a:solidFill>
                  <a:srgbClr val="FF0000"/>
                </a:solidFill>
              </a:rPr>
              <a:t>not  </a:t>
            </a:r>
            <a:r>
              <a:rPr lang="cs-CZ" sz="1100" dirty="0" err="1">
                <a:solidFill>
                  <a:srgbClr val="FF0000"/>
                </a:solidFill>
              </a:rPr>
              <a:t>the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red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ones</a:t>
            </a:r>
            <a:r>
              <a:rPr lang="cs-CZ" sz="1100" dirty="0"/>
              <a:t>)</a:t>
            </a:r>
            <a:endParaRPr lang="en-US" sz="1100" dirty="0"/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   </a:t>
            </a:r>
            <a:r>
              <a:rPr lang="en-US" sz="1400" b="1" dirty="0"/>
              <a:t>Competitive prices          Low cost of supply  </a:t>
            </a:r>
            <a:r>
              <a:rPr lang="en-US" sz="1600" b="1" dirty="0"/>
              <a:t>     </a:t>
            </a:r>
            <a:r>
              <a:rPr lang="en-US" sz="1400" b="1" dirty="0"/>
              <a:t>Perfect Quality          Deliveries in time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Finance </a:t>
            </a:r>
          </a:p>
          <a:p>
            <a:r>
              <a:rPr lang="en-ZA" sz="1000" dirty="0"/>
              <a:t>Become industry cost leader </a:t>
            </a:r>
            <a:r>
              <a:rPr lang="en-ZA" sz="1000" dirty="0">
                <a:solidFill>
                  <a:srgbClr val="FF0000"/>
                </a:solidFill>
              </a:rPr>
              <a:t>(</a:t>
            </a:r>
            <a:r>
              <a:rPr lang="en-ZA" sz="1000" b="1" dirty="0" err="1">
                <a:solidFill>
                  <a:srgbClr val="FF0000"/>
                </a:solidFill>
              </a:rPr>
              <a:t>Gart</a:t>
            </a:r>
            <a:r>
              <a:rPr lang="cs-CZ" sz="1000" b="1" dirty="0">
                <a:solidFill>
                  <a:srgbClr val="FF0000"/>
                </a:solidFill>
              </a:rPr>
              <a:t>n</a:t>
            </a:r>
            <a:r>
              <a:rPr lang="en-ZA" sz="1000" b="1" dirty="0" err="1">
                <a:solidFill>
                  <a:srgbClr val="FF0000"/>
                </a:solidFill>
              </a:rPr>
              <a:t>er</a:t>
            </a:r>
            <a:r>
              <a:rPr lang="en-ZA" sz="1000" b="1" dirty="0">
                <a:solidFill>
                  <a:srgbClr val="FF0000"/>
                </a:solidFill>
              </a:rPr>
              <a:t> M</a:t>
            </a:r>
            <a:r>
              <a:rPr lang="cs-CZ" sz="1000" b="1" dirty="0" err="1">
                <a:solidFill>
                  <a:srgbClr val="FF0000"/>
                </a:solidFill>
              </a:rPr>
              <a:t>agic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ZA" sz="1000" b="1" dirty="0">
                <a:solidFill>
                  <a:srgbClr val="FF0000"/>
                </a:solidFill>
              </a:rPr>
              <a:t>Q</a:t>
            </a:r>
            <a:r>
              <a:rPr lang="cs-CZ" sz="1000" b="1" dirty="0" err="1">
                <a:solidFill>
                  <a:srgbClr val="FF0000"/>
                </a:solidFill>
              </a:rPr>
              <a:t>uadrant</a:t>
            </a:r>
            <a:r>
              <a:rPr lang="cs-CZ" sz="1000" b="1" dirty="0">
                <a:solidFill>
                  <a:srgbClr val="FF0000"/>
                </a:solidFill>
              </a:rPr>
              <a:t> Matrix</a:t>
            </a:r>
            <a:r>
              <a:rPr lang="en-ZA" sz="1000" b="1" dirty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/>
              <a:t>Maximize use of existing assets </a:t>
            </a:r>
            <a:endParaRPr lang="cs-CZ" sz="1000" dirty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dirty="0"/>
              <a:t> </a:t>
            </a:r>
            <a:r>
              <a:rPr lang="cs-CZ" sz="1000" dirty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Strategy</a:t>
            </a:r>
          </a:p>
          <a:p>
            <a:r>
              <a:rPr lang="en-ZA" sz="1000" dirty="0"/>
              <a:t>Increase value of customer  account</a:t>
            </a:r>
          </a:p>
          <a:p>
            <a:r>
              <a:rPr lang="en-ZA" sz="1000" dirty="0">
                <a:solidFill>
                  <a:srgbClr val="FF0000"/>
                </a:solidFill>
              </a:rPr>
              <a:t>Stars and Milk </a:t>
            </a:r>
            <a:r>
              <a:rPr lang="cs-CZ" sz="1000" dirty="0">
                <a:solidFill>
                  <a:srgbClr val="FF0000"/>
                </a:solidFill>
              </a:rPr>
              <a:t>C</a:t>
            </a:r>
            <a:r>
              <a:rPr lang="en-ZA" sz="1000" dirty="0">
                <a:solidFill>
                  <a:srgbClr val="FF0000"/>
                </a:solidFill>
              </a:rPr>
              <a:t>aw</a:t>
            </a:r>
            <a:r>
              <a:rPr lang="cs-CZ" sz="1000" dirty="0">
                <a:solidFill>
                  <a:srgbClr val="FF0000"/>
                </a:solidFill>
              </a:rPr>
              <a:t>s </a:t>
            </a:r>
            <a:r>
              <a:rPr lang="en-ZA" sz="1000" dirty="0">
                <a:solidFill>
                  <a:srgbClr val="FF0000"/>
                </a:solidFill>
              </a:rPr>
              <a:t>segments </a:t>
            </a:r>
            <a:r>
              <a:rPr lang="en-ZA" sz="1000" b="1" dirty="0">
                <a:solidFill>
                  <a:srgbClr val="FF0000"/>
                </a:solidFill>
              </a:rPr>
              <a:t>of Boston  </a:t>
            </a:r>
            <a:r>
              <a:rPr lang="cs-CZ" sz="1000" b="1" dirty="0">
                <a:solidFill>
                  <a:srgbClr val="FF0000"/>
                </a:solidFill>
              </a:rPr>
              <a:t>Matrix</a:t>
            </a:r>
            <a:endParaRPr lang="en-ZA" sz="1000" b="1" dirty="0">
              <a:solidFill>
                <a:srgbClr val="FF0000"/>
              </a:solidFill>
            </a:endParaRPr>
          </a:p>
          <a:p>
            <a:r>
              <a:rPr lang="en-ZA" sz="1000" dirty="0"/>
              <a:t>Stable product portfolio </a:t>
            </a:r>
          </a:p>
          <a:p>
            <a:r>
              <a:rPr lang="en-ZA" sz="1000" dirty="0"/>
              <a:t>New resources generation (higher market share )</a:t>
            </a:r>
            <a:endParaRPr lang="cs-CZ" sz="1000" dirty="0"/>
          </a:p>
          <a:p>
            <a:r>
              <a:rPr lang="cs-CZ" sz="1000" b="1" dirty="0"/>
              <a:t>R</a:t>
            </a:r>
            <a:r>
              <a:rPr lang="en-US" sz="1000" b="1" dirty="0"/>
              <a:t>&amp;D</a:t>
            </a:r>
            <a:r>
              <a:rPr lang="en-US" sz="1000" dirty="0"/>
              <a:t> </a:t>
            </a:r>
            <a:r>
              <a:rPr lang="en-ZA" sz="1000" dirty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Shareholder value</a:t>
            </a:r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8B00A-A3CE-4319-AD88-3510DBC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Some</a:t>
            </a:r>
            <a:r>
              <a:rPr lang="cs-CZ" sz="3600" dirty="0">
                <a:solidFill>
                  <a:srgbClr val="0070C0"/>
                </a:solidFill>
              </a:rPr>
              <a:t> e</a:t>
            </a:r>
            <a:r>
              <a:rPr lang="en-US" sz="3600" dirty="0" err="1">
                <a:solidFill>
                  <a:srgbClr val="0070C0"/>
                </a:solidFill>
              </a:rPr>
              <a:t>xplanation</a:t>
            </a:r>
            <a:r>
              <a:rPr lang="en-US" sz="3600" dirty="0">
                <a:solidFill>
                  <a:srgbClr val="0070C0"/>
                </a:solidFill>
              </a:rPr>
              <a:t> of benchmarks</a:t>
            </a:r>
            <a:r>
              <a:rPr lang="cs-CZ" sz="3600" dirty="0">
                <a:solidFill>
                  <a:srgbClr val="0070C0"/>
                </a:solidFill>
              </a:rPr>
              <a:t> I  </a:t>
            </a:r>
            <a:r>
              <a:rPr lang="cs-CZ" sz="3600" dirty="0">
                <a:solidFill>
                  <a:srgbClr val="FF0000"/>
                </a:solidFill>
              </a:rPr>
              <a:t>(</a:t>
            </a:r>
            <a:r>
              <a:rPr lang="cs-CZ" sz="3600" dirty="0" err="1">
                <a:solidFill>
                  <a:srgbClr val="FF0000"/>
                </a:solidFill>
              </a:rPr>
              <a:t>home</a:t>
            </a:r>
            <a:r>
              <a:rPr lang="cs-CZ" sz="3600" dirty="0">
                <a:solidFill>
                  <a:srgbClr val="FF0000"/>
                </a:solidFill>
              </a:rPr>
              <a:t> study- </a:t>
            </a:r>
            <a:r>
              <a:rPr lang="cs-CZ" sz="3600" dirty="0" err="1">
                <a:solidFill>
                  <a:srgbClr val="FF0000"/>
                </a:solidFill>
              </a:rPr>
              <a:t>one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many </a:t>
            </a:r>
            <a:r>
              <a:rPr lang="cs-CZ" sz="3600" dirty="0" err="1">
                <a:solidFill>
                  <a:srgbClr val="FF0000"/>
                </a:solidFill>
              </a:rPr>
              <a:t>examples</a:t>
            </a:r>
            <a:r>
              <a:rPr lang="cs-CZ" sz="3600" dirty="0">
                <a:solidFill>
                  <a:srgbClr val="FF0000"/>
                </a:solidFill>
              </a:rPr>
              <a:t>)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CFC49-EB93-4884-87DD-BBD5F53F1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KPI-</a:t>
            </a:r>
            <a:r>
              <a:rPr lang="cs-CZ" dirty="0" err="1">
                <a:solidFill>
                  <a:srgbClr val="0070C0"/>
                </a:solidFill>
              </a:rPr>
              <a:t>Key</a:t>
            </a:r>
            <a:r>
              <a:rPr lang="cs-CZ" dirty="0">
                <a:solidFill>
                  <a:srgbClr val="0070C0"/>
                </a:solidFill>
              </a:rPr>
              <a:t> Performance </a:t>
            </a:r>
            <a:r>
              <a:rPr lang="cs-CZ" dirty="0" err="1">
                <a:solidFill>
                  <a:srgbClr val="0070C0"/>
                </a:solidFill>
              </a:rPr>
              <a:t>Indicators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1600" b="0" i="0" dirty="0">
                <a:solidFill>
                  <a:srgbClr val="0070C0"/>
                </a:solidFill>
                <a:effectLst/>
              </a:rPr>
              <a:t>As businesses evolve, leaders need to understand how they’re performing across specific periods.</a:t>
            </a:r>
            <a:endParaRPr lang="cs-CZ" sz="1600" b="0" i="0" dirty="0">
              <a:solidFill>
                <a:srgbClr val="0070C0"/>
              </a:solidFill>
              <a:effectLst/>
            </a:endParaRPr>
          </a:p>
          <a:p>
            <a:pPr lvl="1"/>
            <a:r>
              <a:rPr lang="en-US" sz="1600" b="0" i="0" dirty="0">
                <a:solidFill>
                  <a:srgbClr val="0070C0"/>
                </a:solidFill>
                <a:effectLst/>
              </a:rPr>
              <a:t>Many businesses use key performance indicators (KPIs) to quantify metrics and standardize performance reviews. </a:t>
            </a:r>
            <a:endParaRPr lang="cs-CZ" sz="1600" b="0" i="0" dirty="0">
              <a:solidFill>
                <a:srgbClr val="0070C0"/>
              </a:solidFill>
              <a:effectLst/>
            </a:endParaRPr>
          </a:p>
          <a:p>
            <a:pPr lvl="1"/>
            <a:r>
              <a:rPr lang="en-US" sz="1600" b="0" i="0" dirty="0">
                <a:solidFill>
                  <a:srgbClr val="0070C0"/>
                </a:solidFill>
                <a:effectLst/>
              </a:rPr>
              <a:t>The fist step to implementing this process is to understand KPIs and how they can be defined for various business segments.</a:t>
            </a:r>
            <a:endParaRPr lang="cs-CZ" sz="1600" b="0" i="0" dirty="0">
              <a:solidFill>
                <a:srgbClr val="0070C0"/>
              </a:solidFill>
              <a:effectLst/>
            </a:endParaRPr>
          </a:p>
          <a:p>
            <a:r>
              <a:rPr lang="cs-CZ" sz="2000" b="1" dirty="0" err="1">
                <a:solidFill>
                  <a:srgbClr val="0070C0"/>
                </a:solidFill>
              </a:rPr>
              <a:t>Example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from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financial</a:t>
            </a:r>
            <a:r>
              <a:rPr lang="cs-CZ" sz="2000" b="1" dirty="0">
                <a:solidFill>
                  <a:srgbClr val="0070C0"/>
                </a:solidFill>
              </a:rPr>
              <a:t> area :</a:t>
            </a:r>
          </a:p>
          <a:p>
            <a:pPr lvl="1"/>
            <a:r>
              <a:rPr lang="cs-CZ" sz="1600" b="1" dirty="0" err="1">
                <a:solidFill>
                  <a:srgbClr val="2D2D2D"/>
                </a:solidFill>
              </a:rPr>
              <a:t>Working</a:t>
            </a:r>
            <a:r>
              <a:rPr lang="cs-CZ" sz="1600" b="1" dirty="0">
                <a:solidFill>
                  <a:srgbClr val="2D2D2D"/>
                </a:solidFill>
              </a:rPr>
              <a:t> </a:t>
            </a:r>
            <a:r>
              <a:rPr lang="cs-CZ" sz="1600" b="1" dirty="0" err="1">
                <a:solidFill>
                  <a:srgbClr val="2D2D2D"/>
                </a:solidFill>
              </a:rPr>
              <a:t>Capital</a:t>
            </a:r>
            <a:r>
              <a:rPr lang="cs-CZ" sz="1600" b="1" dirty="0">
                <a:solidFill>
                  <a:srgbClr val="2D2D2D"/>
                </a:solidFill>
              </a:rPr>
              <a:t> </a:t>
            </a:r>
            <a:r>
              <a:rPr lang="cs-CZ" sz="1600" b="1" dirty="0" err="1">
                <a:solidFill>
                  <a:srgbClr val="2D2D2D"/>
                </a:solidFill>
              </a:rPr>
              <a:t>Requirement</a:t>
            </a:r>
            <a:r>
              <a:rPr lang="cs-CZ" sz="1600" b="1" dirty="0">
                <a:solidFill>
                  <a:srgbClr val="2D2D2D"/>
                </a:solidFill>
              </a:rPr>
              <a:t> </a:t>
            </a:r>
            <a:r>
              <a:rPr lang="cs-CZ" sz="1600" dirty="0">
                <a:solidFill>
                  <a:srgbClr val="2D2D2D"/>
                </a:solidFill>
              </a:rPr>
              <a:t>: </a:t>
            </a:r>
            <a:r>
              <a:rPr lang="en-US" sz="1100" b="0" i="0" dirty="0">
                <a:solidFill>
                  <a:srgbClr val="414141"/>
                </a:solidFill>
                <a:effectLst/>
                <a:latin typeface="Allianz Neo"/>
              </a:rPr>
              <a:t>WCR measures the </a:t>
            </a:r>
            <a:r>
              <a:rPr lang="en-US" sz="1100" b="1" i="0" dirty="0">
                <a:solidFill>
                  <a:srgbClr val="414141"/>
                </a:solidFill>
                <a:effectLst/>
                <a:latin typeface="Allianz Neo"/>
              </a:rPr>
              <a:t>financial resources required to cover the lag between outgoing and incoming payments </a:t>
            </a:r>
            <a:r>
              <a:rPr lang="en-US" sz="1100" b="0" i="0" dirty="0">
                <a:solidFill>
                  <a:srgbClr val="414141"/>
                </a:solidFill>
                <a:effectLst/>
                <a:latin typeface="Allianz Neo"/>
              </a:rPr>
              <a:t>and shows the amount of financial resources needed by a company to ensure its production cycle and its repayments of both debts and upcoming operational expenses.</a:t>
            </a:r>
            <a:r>
              <a:rPr lang="cs-CZ" sz="1100" b="0" i="0" dirty="0">
                <a:solidFill>
                  <a:srgbClr val="414141"/>
                </a:solidFill>
                <a:effectLst/>
                <a:latin typeface="Allianz Neo"/>
              </a:rPr>
              <a:t> </a:t>
            </a:r>
          </a:p>
          <a:p>
            <a:pPr lvl="1"/>
            <a:r>
              <a:rPr lang="en-US" sz="1100" b="1" i="0" dirty="0">
                <a:solidFill>
                  <a:srgbClr val="414141"/>
                </a:solidFill>
                <a:effectLst/>
                <a:latin typeface="Allianz Neo"/>
              </a:rPr>
              <a:t>Net working capital requirement = </a:t>
            </a:r>
            <a:r>
              <a:rPr lang="cs-CZ" sz="1100" b="1" i="0" dirty="0">
                <a:solidFill>
                  <a:srgbClr val="414141"/>
                </a:solidFill>
                <a:effectLst/>
                <a:latin typeface="Allianz Neo"/>
              </a:rPr>
              <a:t>I</a:t>
            </a:r>
            <a:r>
              <a:rPr lang="en-US" sz="1100" b="1" i="0" dirty="0" err="1">
                <a:solidFill>
                  <a:srgbClr val="414141"/>
                </a:solidFill>
                <a:effectLst/>
                <a:latin typeface="Allianz Neo"/>
              </a:rPr>
              <a:t>nventory</a:t>
            </a:r>
            <a:r>
              <a:rPr lang="en-US" sz="1100" b="1" i="0" dirty="0">
                <a:solidFill>
                  <a:srgbClr val="414141"/>
                </a:solidFill>
                <a:effectLst/>
                <a:latin typeface="Allianz Neo"/>
              </a:rPr>
              <a:t> </a:t>
            </a:r>
            <a:r>
              <a:rPr lang="cs-CZ" sz="1100" b="1" i="0" dirty="0">
                <a:solidFill>
                  <a:srgbClr val="414141"/>
                </a:solidFill>
                <a:effectLst/>
                <a:latin typeface="Allianz Neo"/>
              </a:rPr>
              <a:t>  </a:t>
            </a:r>
            <a:r>
              <a:rPr lang="en-US" sz="1100" b="1" i="0" dirty="0">
                <a:solidFill>
                  <a:srgbClr val="414141"/>
                </a:solidFill>
                <a:effectLst/>
                <a:latin typeface="Allianz Neo"/>
              </a:rPr>
              <a:t>+ </a:t>
            </a:r>
            <a:r>
              <a:rPr lang="cs-CZ" sz="1100" b="1" i="0" dirty="0">
                <a:solidFill>
                  <a:srgbClr val="414141"/>
                </a:solidFill>
                <a:effectLst/>
                <a:latin typeface="Allianz Neo"/>
              </a:rPr>
              <a:t>  </a:t>
            </a:r>
            <a:r>
              <a:rPr lang="cs-CZ" sz="1100" b="1" i="0" dirty="0">
                <a:solidFill>
                  <a:srgbClr val="7030A0"/>
                </a:solidFill>
                <a:effectLst/>
                <a:latin typeface="Allianz Neo"/>
              </a:rPr>
              <a:t>A</a:t>
            </a:r>
            <a:r>
              <a:rPr lang="en-US" sz="1100" b="1" i="0" dirty="0" err="1">
                <a:solidFill>
                  <a:srgbClr val="7030A0"/>
                </a:solidFill>
                <a:effectLst/>
                <a:latin typeface="Allianz Neo"/>
              </a:rPr>
              <a:t>ccounts</a:t>
            </a:r>
            <a:r>
              <a:rPr lang="en-US" sz="1100" b="1" i="0" dirty="0">
                <a:solidFill>
                  <a:srgbClr val="7030A0"/>
                </a:solidFill>
                <a:effectLst/>
                <a:latin typeface="Allianz Neo"/>
              </a:rPr>
              <a:t> </a:t>
            </a:r>
            <a:r>
              <a:rPr lang="cs-CZ" sz="1100" b="1" i="0" dirty="0">
                <a:solidFill>
                  <a:srgbClr val="7030A0"/>
                </a:solidFill>
                <a:effectLst/>
                <a:latin typeface="Allianz Neo"/>
              </a:rPr>
              <a:t> R</a:t>
            </a:r>
            <a:r>
              <a:rPr lang="en-US" sz="1100" b="1" i="0" dirty="0" err="1">
                <a:solidFill>
                  <a:srgbClr val="7030A0"/>
                </a:solidFill>
                <a:effectLst/>
                <a:latin typeface="Allianz Neo"/>
              </a:rPr>
              <a:t>eceivable</a:t>
            </a:r>
            <a:r>
              <a:rPr lang="en-US" sz="1100" b="1" i="0" dirty="0">
                <a:solidFill>
                  <a:srgbClr val="7030A0"/>
                </a:solidFill>
                <a:effectLst/>
                <a:latin typeface="Allianz Neo"/>
              </a:rPr>
              <a:t> – </a:t>
            </a:r>
            <a:r>
              <a:rPr lang="cs-CZ" sz="1100" b="1" i="0" dirty="0">
                <a:solidFill>
                  <a:srgbClr val="7030A0"/>
                </a:solidFill>
                <a:effectLst/>
                <a:latin typeface="Allianz Neo"/>
              </a:rPr>
              <a:t>A</a:t>
            </a:r>
            <a:r>
              <a:rPr lang="en-US" sz="1100" b="1" i="0" dirty="0" err="1">
                <a:solidFill>
                  <a:srgbClr val="7030A0"/>
                </a:solidFill>
                <a:effectLst/>
                <a:latin typeface="Allianz Neo"/>
              </a:rPr>
              <a:t>ccounts</a:t>
            </a:r>
            <a:r>
              <a:rPr lang="en-US" sz="1100" b="1" i="0" dirty="0">
                <a:solidFill>
                  <a:srgbClr val="7030A0"/>
                </a:solidFill>
                <a:effectLst/>
                <a:latin typeface="Allianz Neo"/>
              </a:rPr>
              <a:t> </a:t>
            </a:r>
            <a:r>
              <a:rPr lang="cs-CZ" sz="1100" b="1" i="0" dirty="0">
                <a:solidFill>
                  <a:srgbClr val="7030A0"/>
                </a:solidFill>
                <a:effectLst/>
                <a:latin typeface="Allianz Neo"/>
              </a:rPr>
              <a:t>P</a:t>
            </a:r>
            <a:r>
              <a:rPr lang="en-US" sz="1100" b="1" i="0" dirty="0" err="1">
                <a:solidFill>
                  <a:srgbClr val="7030A0"/>
                </a:solidFill>
                <a:effectLst/>
                <a:latin typeface="Allianz Neo"/>
              </a:rPr>
              <a:t>ayable</a:t>
            </a:r>
            <a:r>
              <a:rPr lang="cs-CZ" sz="1100" dirty="0">
                <a:solidFill>
                  <a:srgbClr val="7030A0"/>
                </a:solidFill>
                <a:latin typeface="Allianz Neo"/>
              </a:rPr>
              <a:t>  </a:t>
            </a:r>
          </a:p>
          <a:p>
            <a:pPr lvl="1"/>
            <a:endParaRPr lang="cs-CZ" sz="1100" dirty="0">
              <a:solidFill>
                <a:srgbClr val="7030A0"/>
              </a:solidFill>
              <a:latin typeface="Allianz Neo"/>
            </a:endParaRPr>
          </a:p>
          <a:p>
            <a:pPr marL="0" indent="0" algn="l">
              <a:buNone/>
            </a:pPr>
            <a:r>
              <a:rPr lang="cs-CZ" sz="1800" b="1" i="0" dirty="0" err="1">
                <a:solidFill>
                  <a:srgbClr val="003781"/>
                </a:solidFill>
                <a:effectLst/>
                <a:latin typeface="Allianz Neo"/>
              </a:rPr>
              <a:t>Explanation</a:t>
            </a:r>
            <a:r>
              <a:rPr lang="cs-CZ" sz="1800" b="1" i="0" dirty="0">
                <a:solidFill>
                  <a:srgbClr val="003781"/>
                </a:solidFill>
                <a:effectLst/>
                <a:latin typeface="Allianz Neo"/>
              </a:rPr>
              <a:t> </a:t>
            </a:r>
            <a:r>
              <a:rPr lang="en-US" sz="1800" b="0" i="0" dirty="0">
                <a:solidFill>
                  <a:srgbClr val="003781"/>
                </a:solidFill>
                <a:effectLst/>
                <a:latin typeface="Allianz Neo"/>
              </a:rPr>
              <a:t>: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llianz Neo"/>
              </a:rPr>
              <a:t> A WCR </a:t>
            </a:r>
            <a:r>
              <a:rPr lang="cs-CZ" sz="1800" b="0" i="0" dirty="0" err="1">
                <a:solidFill>
                  <a:srgbClr val="0070C0"/>
                </a:solidFill>
                <a:effectLst/>
                <a:latin typeface="Allianz Neo"/>
              </a:rPr>
              <a:t>having</a:t>
            </a:r>
            <a:r>
              <a:rPr lang="cs-CZ" sz="1800" b="0" i="0" dirty="0">
                <a:solidFill>
                  <a:srgbClr val="0070C0"/>
                </a:solidFill>
                <a:effectLst/>
                <a:latin typeface="Allianz Neo"/>
              </a:rPr>
              <a:t> </a:t>
            </a:r>
            <a:r>
              <a:rPr lang="cs-CZ" sz="1800" b="0" i="0" dirty="0" err="1">
                <a:solidFill>
                  <a:srgbClr val="0070C0"/>
                </a:solidFill>
                <a:effectLst/>
                <a:latin typeface="Allianz Neo"/>
              </a:rPr>
              <a:t>value</a:t>
            </a:r>
            <a:r>
              <a:rPr lang="cs-CZ" sz="1800" b="0" i="0" dirty="0">
                <a:solidFill>
                  <a:srgbClr val="0070C0"/>
                </a:solidFill>
                <a:effectLst/>
                <a:latin typeface="Allianz Neo"/>
              </a:rPr>
              <a:t> 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llianz Neo"/>
              </a:rPr>
              <a:t>less than 1 signals that outgoing funds needed for operations exceeds incoming sources from business activities. Conversely, a</a:t>
            </a:r>
            <a:r>
              <a:rPr lang="cs-CZ" sz="1800" b="0" i="0" dirty="0" err="1">
                <a:solidFill>
                  <a:srgbClr val="0070C0"/>
                </a:solidFill>
                <a:effectLst/>
                <a:latin typeface="Allianz Neo"/>
              </a:rPr>
              <a:t>nd</a:t>
            </a:r>
            <a:r>
              <a:rPr lang="cs-CZ" sz="1800" b="0" i="0" dirty="0">
                <a:solidFill>
                  <a:srgbClr val="0070C0"/>
                </a:solidFill>
                <a:effectLst/>
                <a:latin typeface="Allianz Neo"/>
              </a:rPr>
              <a:t> 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llianz Neo"/>
              </a:rPr>
              <a:t>WCR between 1.5 and 2 is a sign that the company does not need to dip into its long-term resources to satisfy short-term requirements. </a:t>
            </a:r>
            <a:r>
              <a:rPr lang="cs-CZ" sz="1800" b="0" i="0" dirty="0">
                <a:solidFill>
                  <a:srgbClr val="0070C0"/>
                </a:solidFill>
                <a:effectLst/>
                <a:latin typeface="Allianz Neo"/>
              </a:rPr>
              <a:t> </a:t>
            </a:r>
            <a:endParaRPr lang="en-US" sz="1800" b="0" i="0" dirty="0">
              <a:solidFill>
                <a:srgbClr val="0070C0"/>
              </a:solidFill>
              <a:effectLst/>
              <a:latin typeface="Allianz Neo"/>
            </a:endParaRPr>
          </a:p>
          <a:p>
            <a:pPr marL="0" indent="0">
              <a:buNone/>
            </a:pPr>
            <a:br>
              <a:rPr lang="en-US" sz="1100" b="0" i="0" dirty="0">
                <a:solidFill>
                  <a:srgbClr val="414141"/>
                </a:solidFill>
                <a:effectLst/>
                <a:latin typeface="Allianz Neo"/>
              </a:rPr>
            </a:br>
            <a:endParaRPr lang="en-US" sz="1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B9D4C97-A88E-4898-8716-B73075713897}"/>
              </a:ext>
            </a:extLst>
          </p:cNvPr>
          <p:cNvSpPr/>
          <p:nvPr/>
        </p:nvSpPr>
        <p:spPr>
          <a:xfrm>
            <a:off x="3851920" y="4221088"/>
            <a:ext cx="23042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351586EB-F209-4F6A-A5DF-1F02DD343CB8}"/>
              </a:ext>
            </a:extLst>
          </p:cNvPr>
          <p:cNvSpPr/>
          <p:nvPr/>
        </p:nvSpPr>
        <p:spPr>
          <a:xfrm>
            <a:off x="6228184" y="4219365"/>
            <a:ext cx="216024" cy="288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659431-08FC-4D2A-80D5-8812EE94E39D}"/>
              </a:ext>
            </a:extLst>
          </p:cNvPr>
          <p:cNvSpPr txBox="1"/>
          <p:nvPr/>
        </p:nvSpPr>
        <p:spPr>
          <a:xfrm>
            <a:off x="6444208" y="4217642"/>
            <a:ext cx="2204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7030A0"/>
                </a:solidFill>
              </a:rPr>
              <a:t>Parameters</a:t>
            </a:r>
            <a:r>
              <a:rPr lang="cs-CZ" sz="1200" b="1" dirty="0">
                <a:solidFill>
                  <a:srgbClr val="7030A0"/>
                </a:solidFill>
              </a:rPr>
              <a:t> </a:t>
            </a:r>
            <a:r>
              <a:rPr lang="cs-CZ" sz="1200" b="1" dirty="0" err="1">
                <a:solidFill>
                  <a:srgbClr val="7030A0"/>
                </a:solidFill>
              </a:rPr>
              <a:t>related</a:t>
            </a:r>
            <a:r>
              <a:rPr lang="cs-CZ" sz="1200" b="1" dirty="0">
                <a:solidFill>
                  <a:srgbClr val="7030A0"/>
                </a:solidFill>
              </a:rPr>
              <a:t> to cash </a:t>
            </a:r>
            <a:r>
              <a:rPr lang="cs-CZ" sz="1200" b="1" dirty="0" err="1">
                <a:solidFill>
                  <a:srgbClr val="7030A0"/>
                </a:solidFill>
              </a:rPr>
              <a:t>flow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19943-058B-4DE6-B30C-A87C3D42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Receivables</a:t>
            </a:r>
            <a:r>
              <a:rPr lang="cs-CZ" sz="3600" dirty="0">
                <a:solidFill>
                  <a:srgbClr val="0070C0"/>
                </a:solidFill>
              </a:rPr>
              <a:t> nad </a:t>
            </a:r>
            <a:r>
              <a:rPr lang="cs-CZ" sz="3600" dirty="0" err="1">
                <a:solidFill>
                  <a:srgbClr val="0070C0"/>
                </a:solidFill>
              </a:rPr>
              <a:t>Payables</a:t>
            </a:r>
            <a:r>
              <a:rPr lang="cs-CZ" sz="3600" dirty="0">
                <a:solidFill>
                  <a:srgbClr val="0070C0"/>
                </a:solidFill>
              </a:rPr>
              <a:t> in Business </a:t>
            </a:r>
            <a:r>
              <a:rPr lang="cs-CZ" sz="3600" dirty="0" err="1">
                <a:solidFill>
                  <a:srgbClr val="0070C0"/>
                </a:solidFill>
              </a:rPr>
              <a:t>Central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70AFD1-B596-4E0E-8FF4-E9E70B5E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369264" cy="1035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945A19-BA7E-4B98-9412-0C287FB34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0" y="2636912"/>
            <a:ext cx="8344915" cy="36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29DB211-4037-4456-8527-562DE6D419A7}"/>
              </a:ext>
            </a:extLst>
          </p:cNvPr>
          <p:cNvSpPr/>
          <p:nvPr/>
        </p:nvSpPr>
        <p:spPr>
          <a:xfrm>
            <a:off x="1763688" y="3907190"/>
            <a:ext cx="504056" cy="27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084DFEC-2739-4A03-B67B-009581B3C7A4}"/>
              </a:ext>
            </a:extLst>
          </p:cNvPr>
          <p:cNvSpPr/>
          <p:nvPr/>
        </p:nvSpPr>
        <p:spPr>
          <a:xfrm>
            <a:off x="4409189" y="3903982"/>
            <a:ext cx="504056" cy="27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E30D03E-6232-8AE8-0A6F-E21AB32E9DC8}"/>
              </a:ext>
            </a:extLst>
          </p:cNvPr>
          <p:cNvSpPr/>
          <p:nvPr/>
        </p:nvSpPr>
        <p:spPr>
          <a:xfrm>
            <a:off x="1010898" y="3082751"/>
            <a:ext cx="7122206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Prediction is extremely difficult,</a:t>
            </a:r>
            <a:endParaRPr lang="cs-CZ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especially in the future.</a:t>
            </a:r>
            <a:endParaRPr lang="cs-CZ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82C0F4-1D66-C4A5-C828-531E1D402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45" y="1616032"/>
            <a:ext cx="1034914" cy="13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DAE11-5F1B-45E9-90A2-7173D537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Cash </a:t>
            </a:r>
            <a:r>
              <a:rPr lang="cs-CZ" sz="3600" dirty="0" err="1">
                <a:solidFill>
                  <a:srgbClr val="0070C0"/>
                </a:solidFill>
              </a:rPr>
              <a:t>flow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2517F1-BF02-4B39-B3D0-B667A8214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228571" cy="4752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3817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E1AAA-AA81-4E58-B2C4-4C702D14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Cash </a:t>
            </a:r>
            <a:r>
              <a:rPr lang="cs-CZ" sz="3600" dirty="0" err="1">
                <a:solidFill>
                  <a:srgbClr val="0070C0"/>
                </a:solidFill>
              </a:rPr>
              <a:t>cycle</a:t>
            </a:r>
            <a:r>
              <a:rPr lang="cs-CZ" sz="3600" dirty="0">
                <a:solidFill>
                  <a:srgbClr val="0070C0"/>
                </a:solidFill>
              </a:rPr>
              <a:t> (Cash-to-Cash)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8CE867-A66C-4568-B99E-7FBBB622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16" y="1993286"/>
            <a:ext cx="7721284" cy="4518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155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8B00A-A3CE-4319-AD88-3510DBC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Explanation of benchmarks</a:t>
            </a:r>
            <a:r>
              <a:rPr lang="cs-CZ" sz="3600" dirty="0">
                <a:solidFill>
                  <a:srgbClr val="0070C0"/>
                </a:solidFill>
              </a:rPr>
              <a:t> II  </a:t>
            </a:r>
            <a:r>
              <a:rPr lang="cs-CZ" sz="3600" dirty="0">
                <a:solidFill>
                  <a:srgbClr val="FF0000"/>
                </a:solidFill>
              </a:rPr>
              <a:t>(</a:t>
            </a:r>
            <a:r>
              <a:rPr lang="cs-CZ" sz="3600" dirty="0" err="1">
                <a:solidFill>
                  <a:srgbClr val="FF0000"/>
                </a:solidFill>
              </a:rPr>
              <a:t>home</a:t>
            </a:r>
            <a:r>
              <a:rPr lang="cs-CZ" sz="3600" dirty="0">
                <a:solidFill>
                  <a:srgbClr val="FF0000"/>
                </a:solidFill>
              </a:rPr>
              <a:t> study)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EE6965-B246-45FB-B4E4-CAFC3AAC6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KPI-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Point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4DE9DE-9C2A-4619-BAFD-32A4D7145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2313623"/>
            <a:ext cx="5760720" cy="3812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25FFEEB-26F7-48C7-9B24-9DBECCD066FB}"/>
              </a:ext>
            </a:extLst>
          </p:cNvPr>
          <p:cNvSpPr txBox="1"/>
          <p:nvPr/>
        </p:nvSpPr>
        <p:spPr>
          <a:xfrm>
            <a:off x="1187624" y="6214030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Q= F/(P-VC) , </a:t>
            </a:r>
            <a:r>
              <a:rPr lang="cs-CZ" dirty="0" err="1"/>
              <a:t>where</a:t>
            </a:r>
            <a:r>
              <a:rPr lang="cs-CZ" dirty="0"/>
              <a:t> F=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costs</a:t>
            </a:r>
            <a:r>
              <a:rPr lang="cs-CZ" dirty="0"/>
              <a:t>, P=Unit </a:t>
            </a:r>
            <a:r>
              <a:rPr lang="cs-CZ" dirty="0" err="1"/>
              <a:t>Cost</a:t>
            </a:r>
            <a:r>
              <a:rPr lang="cs-CZ" dirty="0"/>
              <a:t>, VC=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189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Balanced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Scorcard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worksheet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61" y="1513417"/>
            <a:ext cx="8001000" cy="4495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TextovéPole 4"/>
          <p:cNvSpPr txBox="1"/>
          <p:nvPr/>
        </p:nvSpPr>
        <p:spPr>
          <a:xfrm>
            <a:off x="381447" y="65056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Explanations  </a:t>
            </a:r>
            <a:r>
              <a:rPr lang="en-ZA" sz="900" b="1" dirty="0"/>
              <a:t>:</a:t>
            </a:r>
            <a:r>
              <a:rPr lang="en-ZA" sz="900" dirty="0"/>
              <a:t>  FTL-full truck load, LTL- less than truck load , SPC=statistical process control, EDI=electronic data interchange, Cycle time=time/unit=(e.g.7 min/1 customer request)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b="1" dirty="0">
                <a:solidFill>
                  <a:srgbClr val="FF0000"/>
                </a:solidFill>
              </a:rPr>
              <a:t>(</a:t>
            </a:r>
            <a:r>
              <a:rPr lang="cs-CZ" sz="900" b="1" dirty="0">
                <a:solidFill>
                  <a:srgbClr val="FF0000"/>
                </a:solidFill>
              </a:rPr>
              <a:t>50+80)/2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EBC6A25-B623-45C5-AA1F-C060ADB177FA}"/>
              </a:ext>
            </a:extLst>
          </p:cNvPr>
          <p:cNvSpPr/>
          <p:nvPr/>
        </p:nvSpPr>
        <p:spPr>
          <a:xfrm>
            <a:off x="3707904" y="1417638"/>
            <a:ext cx="1447838" cy="643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>
                <a:solidFill>
                  <a:srgbClr val="0070C0"/>
                </a:solidFill>
              </a:rPr>
              <a:t>Balanced Scorecard and continuum of value</a:t>
            </a:r>
            <a:r>
              <a:rPr lang="cs-CZ" sz="3600" dirty="0">
                <a:solidFill>
                  <a:srgbClr val="0070C0"/>
                </a:solidFill>
              </a:rPr>
              <a:t> I.  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/>
              <a:t>Balanced Scorecard is a step in the continuum describing value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</a:t>
            </a:r>
            <a:r>
              <a:rPr lang="en-ZA" sz="1600" dirty="0"/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Mission</a:t>
            </a:r>
            <a:r>
              <a:rPr lang="en-ZA" dirty="0"/>
              <a:t> – why we exist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Values</a:t>
            </a:r>
            <a:r>
              <a:rPr lang="en-ZA" dirty="0"/>
              <a:t> – what is important to us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Vision</a:t>
            </a:r>
            <a:r>
              <a:rPr lang="en-US" dirty="0"/>
              <a:t> – what we want t</a:t>
            </a:r>
            <a:r>
              <a:rPr lang="cs-CZ" dirty="0"/>
              <a:t>o</a:t>
            </a:r>
            <a:r>
              <a:rPr lang="en-US" dirty="0"/>
              <a:t> be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</a:t>
            </a:r>
            <a:r>
              <a:rPr lang="en-ZA" dirty="0"/>
              <a:t> – our game plan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 map </a:t>
            </a:r>
            <a:r>
              <a:rPr lang="cs-CZ" dirty="0"/>
              <a:t>– </a:t>
            </a:r>
            <a:r>
              <a:rPr lang="en-ZA" dirty="0"/>
              <a:t>translate to strategy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Balanced scorecard </a:t>
            </a:r>
            <a:r>
              <a:rPr lang="cs-CZ" dirty="0"/>
              <a:t>– </a:t>
            </a:r>
            <a:r>
              <a:rPr lang="en-ZA" dirty="0"/>
              <a:t>measure and focus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17" y="2060848"/>
            <a:ext cx="1277295" cy="7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6997838" y="4639177"/>
            <a:ext cx="143588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See</a:t>
            </a:r>
            <a:r>
              <a:rPr lang="cs-CZ" sz="1600" dirty="0"/>
              <a:t> </a:t>
            </a:r>
            <a:r>
              <a:rPr lang="cs-CZ" sz="1600" dirty="0" err="1"/>
              <a:t>next</a:t>
            </a:r>
            <a:r>
              <a:rPr lang="cs-CZ" sz="1600" dirty="0"/>
              <a:t> show</a:t>
            </a:r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Some </a:t>
            </a:r>
            <a:r>
              <a:rPr lang="cs-CZ" sz="3600" dirty="0" err="1">
                <a:solidFill>
                  <a:srgbClr val="0070C0"/>
                </a:solidFill>
              </a:rPr>
              <a:t>time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ZA" sz="3600" dirty="0">
                <a:solidFill>
                  <a:srgbClr val="0070C0"/>
                </a:solidFill>
              </a:rPr>
              <a:t>units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measuring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dirty="0" err="1">
                <a:solidFill>
                  <a:srgbClr val="FF0000"/>
                </a:solidFill>
              </a:rPr>
              <a:t>home</a:t>
            </a:r>
            <a:r>
              <a:rPr lang="cs-CZ" sz="2000" dirty="0">
                <a:solidFill>
                  <a:srgbClr val="FF0000"/>
                </a:solidFill>
              </a:rPr>
              <a:t> study-</a:t>
            </a:r>
            <a:r>
              <a:rPr lang="cs-CZ" sz="2000" dirty="0" err="1">
                <a:solidFill>
                  <a:srgbClr val="FF0000"/>
                </a:solidFill>
              </a:rPr>
              <a:t>examples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of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partialy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used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time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parameters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  <a:r>
              <a:rPr lang="en-ZA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805664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Will be presented later in sections such as :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Little´s law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cs-CZ" sz="2400" dirty="0">
                <a:solidFill>
                  <a:srgbClr val="0070C0"/>
                </a:solidFill>
              </a:rPr>
              <a:t>WIP=</a:t>
            </a:r>
            <a:r>
              <a:rPr lang="en-US" sz="2400" dirty="0">
                <a:solidFill>
                  <a:srgbClr val="0070C0"/>
                </a:solidFill>
              </a:rPr>
              <a:t>Throughput</a:t>
            </a:r>
            <a:r>
              <a:rPr lang="cs-CZ" sz="2400" dirty="0">
                <a:solidFill>
                  <a:srgbClr val="0070C0"/>
                </a:solidFill>
              </a:rPr>
              <a:t> *</a:t>
            </a:r>
            <a:r>
              <a:rPr lang="cs-CZ" sz="2400" b="1" dirty="0">
                <a:solidFill>
                  <a:srgbClr val="00B050"/>
                </a:solidFill>
              </a:rPr>
              <a:t>LT</a:t>
            </a:r>
            <a:r>
              <a:rPr lang="cs-CZ" sz="2400" dirty="0">
                <a:solidFill>
                  <a:srgbClr val="0070C0"/>
                </a:solidFill>
              </a:rPr>
              <a:t>) – </a:t>
            </a:r>
            <a:r>
              <a:rPr lang="cs-CZ" sz="2400" dirty="0" err="1">
                <a:solidFill>
                  <a:srgbClr val="0070C0"/>
                </a:solidFill>
              </a:rPr>
              <a:t>will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be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presented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later</a:t>
            </a:r>
            <a:r>
              <a:rPr lang="cs-CZ" sz="2400" dirty="0">
                <a:solidFill>
                  <a:srgbClr val="0070C0"/>
                </a:solidFill>
              </a:rPr>
              <a:t> in </a:t>
            </a:r>
            <a:r>
              <a:rPr lang="cs-CZ" sz="2400" dirty="0" err="1">
                <a:solidFill>
                  <a:srgbClr val="0070C0"/>
                </a:solidFill>
              </a:rPr>
              <a:t>this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course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Theory of Constraint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(</a:t>
            </a:r>
            <a:r>
              <a:rPr lang="cs-CZ" sz="2400" dirty="0" err="1">
                <a:solidFill>
                  <a:srgbClr val="0070C0"/>
                </a:solidFill>
              </a:rPr>
              <a:t>througput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time</a:t>
            </a:r>
            <a:r>
              <a:rPr lang="cs-CZ" sz="2400" dirty="0">
                <a:solidFill>
                  <a:srgbClr val="0070C0"/>
                </a:solidFill>
              </a:rPr>
              <a:t>)</a:t>
            </a:r>
            <a:endParaRPr lang="en-US" sz="2400" dirty="0"/>
          </a:p>
          <a:p>
            <a:r>
              <a:rPr lang="en-US" sz="2800" b="1" dirty="0"/>
              <a:t>Takt Time  (TT) – </a:t>
            </a:r>
            <a:r>
              <a:rPr lang="en-US" sz="2000" dirty="0"/>
              <a:t>rhythm in which we have to produce to satisfy customer  demand (demand is </a:t>
            </a:r>
            <a:r>
              <a:rPr lang="cs-CZ" sz="2000" dirty="0" err="1"/>
              <a:t>for</a:t>
            </a:r>
            <a:r>
              <a:rPr lang="cs-CZ" sz="2000" dirty="0"/>
              <a:t> instance </a:t>
            </a:r>
            <a:r>
              <a:rPr lang="en-US" sz="2000" dirty="0"/>
              <a:t>240 toaster ovens and we can produce these in 480 minutes -&gt;TT= 480/240=2</a:t>
            </a:r>
            <a:r>
              <a:rPr lang="cs-CZ" sz="2000" dirty="0"/>
              <a:t> </a:t>
            </a:r>
            <a:r>
              <a:rPr lang="cs-CZ" sz="2000" dirty="0" err="1"/>
              <a:t>ovens</a:t>
            </a:r>
            <a:r>
              <a:rPr lang="cs-CZ" sz="2000" dirty="0"/>
              <a:t>/</a:t>
            </a:r>
            <a:r>
              <a:rPr lang="cs-CZ" sz="2000" dirty="0" err="1"/>
              <a:t>minute</a:t>
            </a:r>
            <a:r>
              <a:rPr lang="cs-CZ" sz="2000" dirty="0"/>
              <a:t> </a:t>
            </a:r>
            <a:endParaRPr lang="en-US" sz="2000" dirty="0"/>
          </a:p>
          <a:p>
            <a:r>
              <a:rPr lang="en-US" sz="2800" b="1" dirty="0">
                <a:solidFill>
                  <a:srgbClr val="00B050"/>
                </a:solidFill>
              </a:rPr>
              <a:t>Lead Time (LT) </a:t>
            </a:r>
            <a:r>
              <a:rPr lang="en-US" sz="2800" b="1" dirty="0"/>
              <a:t>– </a:t>
            </a:r>
            <a:r>
              <a:rPr lang="en-US" sz="2000" dirty="0"/>
              <a:t>Number of minutes, hours, or days that must be allowed for the completion of an operation or process, or must elapse before a desired action takes place –</a:t>
            </a:r>
            <a:r>
              <a:rPr lang="cs-CZ" sz="2000" dirty="0"/>
              <a:t> </a:t>
            </a:r>
            <a:r>
              <a:rPr lang="en-US" sz="2000" dirty="0"/>
              <a:t>see next slide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ERP </a:t>
            </a:r>
            <a:r>
              <a:rPr lang="cs-CZ" sz="3600" dirty="0" err="1">
                <a:solidFill>
                  <a:srgbClr val="0070C0"/>
                </a:solidFill>
              </a:rPr>
              <a:t>outputs</a:t>
            </a:r>
            <a:r>
              <a:rPr lang="cs-CZ" sz="3600" dirty="0">
                <a:solidFill>
                  <a:srgbClr val="0070C0"/>
                </a:solidFill>
              </a:rPr>
              <a:t> and BSC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ERP </a:t>
            </a:r>
            <a:r>
              <a:rPr lang="cs-CZ" sz="1400" dirty="0">
                <a:solidFill>
                  <a:srgbClr val="FF0000"/>
                </a:solidFill>
              </a:rPr>
              <a:t>Business </a:t>
            </a:r>
            <a:r>
              <a:rPr lang="cs-CZ" sz="1400" dirty="0" err="1">
                <a:solidFill>
                  <a:srgbClr val="FF0000"/>
                </a:solidFill>
              </a:rPr>
              <a:t>Central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  way  of </a:t>
            </a:r>
          </a:p>
          <a:p>
            <a:pPr algn="ctr"/>
            <a:r>
              <a:rPr lang="en-US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19643" y="3933056"/>
            <a:ext cx="2317174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</a:t>
            </a:r>
            <a:r>
              <a:rPr lang="en-US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way of reporting </a:t>
            </a:r>
          </a:p>
          <a:p>
            <a:pPr algn="ctr"/>
            <a:r>
              <a:rPr lang="en-US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en-US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Based on KPI estimation in %  out</a:t>
            </a:r>
          </a:p>
          <a:p>
            <a:r>
              <a:rPr lang="en-ZA" sz="1200" dirty="0"/>
              <a:t>analysed  company is excellent,</a:t>
            </a:r>
          </a:p>
          <a:p>
            <a:r>
              <a:rPr lang="en-ZA" sz="1200" dirty="0"/>
              <a:t>but on the other hand,  </a:t>
            </a:r>
          </a:p>
          <a:p>
            <a:r>
              <a:rPr lang="en-ZA" sz="1200" dirty="0"/>
              <a:t>collecting money,  credit limit</a:t>
            </a:r>
          </a:p>
          <a:p>
            <a:r>
              <a:rPr lang="en-ZA" sz="1200" dirty="0"/>
              <a:t>and overdue management </a:t>
            </a:r>
          </a:p>
          <a:p>
            <a:r>
              <a:rPr lang="en-ZA" sz="1200" dirty="0"/>
              <a:t>is falling behind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 err="1">
                <a:solidFill>
                  <a:srgbClr val="FF0000"/>
                </a:solidFill>
              </a:rPr>
              <a:t>only</a:t>
            </a:r>
            <a:r>
              <a:rPr lang="cs-CZ" sz="800" dirty="0">
                <a:solidFill>
                  <a:srgbClr val="FF0000"/>
                </a:solidFill>
              </a:rPr>
              <a:t> radar chart</a:t>
            </a:r>
            <a:r>
              <a:rPr lang="cs-CZ" sz="800" dirty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ERP forms related to customer aging report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BSC and OM </a:t>
            </a:r>
            <a:r>
              <a:rPr lang="cs-CZ" sz="2200" dirty="0">
                <a:solidFill>
                  <a:srgbClr val="0070C0"/>
                </a:solidFill>
              </a:rPr>
              <a:t>(</a:t>
            </a:r>
            <a:r>
              <a:rPr lang="en-US" sz="2200" dirty="0">
                <a:solidFill>
                  <a:srgbClr val="0070C0"/>
                </a:solidFill>
              </a:rPr>
              <a:t>Processes discussed practically in Business Central are not listed here</a:t>
            </a:r>
            <a:r>
              <a:rPr lang="cs-CZ" sz="2200" dirty="0">
                <a:solidFill>
                  <a:srgbClr val="0070C0"/>
                </a:solidFill>
              </a:rPr>
              <a:t>)</a:t>
            </a:r>
            <a:br>
              <a:rPr lang="en-US" sz="3600" dirty="0">
                <a:solidFill>
                  <a:srgbClr val="0070C0"/>
                </a:solidFill>
              </a:rPr>
            </a:b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Project management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Theory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of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constraints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487440" y="4152660"/>
            <a:ext cx="85548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Critical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chain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Drum</a:t>
            </a:r>
            <a:r>
              <a:rPr lang="cs-CZ" sz="900" dirty="0">
                <a:solidFill>
                  <a:srgbClr val="0070C0"/>
                </a:solidFill>
              </a:rPr>
              <a:t> –</a:t>
            </a:r>
            <a:r>
              <a:rPr lang="cs-CZ" sz="900" dirty="0" err="1">
                <a:solidFill>
                  <a:srgbClr val="0070C0"/>
                </a:solidFill>
              </a:rPr>
              <a:t>buffer-rope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MRP-MRP-II,JIT,APS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Linear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programming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66984" y="4143219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Cutting</a:t>
            </a:r>
            <a:r>
              <a:rPr lang="cs-CZ" sz="900" dirty="0">
                <a:solidFill>
                  <a:srgbClr val="FF0000"/>
                </a:solidFill>
              </a:rPr>
              <a:t>, </a:t>
            </a:r>
            <a:r>
              <a:rPr lang="cs-CZ" sz="900" dirty="0" err="1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Total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quality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Pareto</a:t>
            </a:r>
            <a:r>
              <a:rPr lang="cs-CZ" sz="900" dirty="0">
                <a:solidFill>
                  <a:srgbClr val="0070C0"/>
                </a:solidFill>
              </a:rPr>
              <a:t>, </a:t>
            </a:r>
            <a:r>
              <a:rPr lang="cs-CZ" sz="900" dirty="0" err="1">
                <a:solidFill>
                  <a:srgbClr val="0070C0"/>
                </a:solidFill>
              </a:rPr>
              <a:t>ishikawa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</a:t>
            </a:r>
            <a:r>
              <a:rPr lang="cs-CZ" sz="900" dirty="0">
                <a:solidFill>
                  <a:srgbClr val="FF0000"/>
                </a:solidFill>
              </a:rPr>
              <a:t>  </a:t>
            </a:r>
            <a:r>
              <a:rPr lang="cs-CZ" sz="900" dirty="0" err="1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22414" y="5342902"/>
            <a:ext cx="185716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Little´s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law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0070C0"/>
                </a:solidFill>
              </a:rPr>
              <a:t>Boston Matrix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7034241" y="4167878"/>
            <a:ext cx="568997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Gartner</a:t>
            </a:r>
            <a:r>
              <a:rPr lang="cs-CZ" sz="900" dirty="0">
                <a:solidFill>
                  <a:srgbClr val="0070C0"/>
                </a:solidFill>
              </a:rPr>
              <a:t> QM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47220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CONWIP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11473" y="492233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0070C0"/>
                </a:solidFill>
              </a:rPr>
              <a:t>EOQ, ABC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Decision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 err="1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Kepner-Tregoe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Business </a:t>
            </a:r>
            <a:r>
              <a:rPr lang="cs-CZ" sz="900" dirty="0" err="1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Yield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>
                <a:solidFill>
                  <a:srgbClr val="0070C0"/>
                </a:solidFill>
              </a:rPr>
              <a:t>management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Prospect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8D142B43-853B-4E2D-8246-7F15F29DD4F4}"/>
              </a:ext>
            </a:extLst>
          </p:cNvPr>
          <p:cNvSpPr/>
          <p:nvPr/>
        </p:nvSpPr>
        <p:spPr>
          <a:xfrm>
            <a:off x="3878074" y="6295330"/>
            <a:ext cx="185716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Methods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related</a:t>
            </a:r>
            <a:r>
              <a:rPr lang="cs-CZ" sz="900" dirty="0">
                <a:solidFill>
                  <a:srgbClr val="0070C0"/>
                </a:solidFill>
              </a:rPr>
              <a:t> to AOPR </a:t>
            </a:r>
            <a:r>
              <a:rPr lang="cs-CZ" sz="900" dirty="0" err="1">
                <a:solidFill>
                  <a:srgbClr val="0070C0"/>
                </a:solidFill>
              </a:rPr>
              <a:t>course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06A5E0B2-7B29-4388-A6D8-CBDDDFA8BB89}"/>
              </a:ext>
            </a:extLst>
          </p:cNvPr>
          <p:cNvSpPr/>
          <p:nvPr/>
        </p:nvSpPr>
        <p:spPr>
          <a:xfrm>
            <a:off x="5377153" y="460461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Balanced</a:t>
            </a:r>
            <a:endParaRPr lang="cs-CZ" sz="900" dirty="0">
              <a:solidFill>
                <a:srgbClr val="0070C0"/>
              </a:solidFill>
            </a:endParaRPr>
          </a:p>
          <a:p>
            <a:pPr algn="ctr"/>
            <a:r>
              <a:rPr lang="cs-CZ" sz="900" dirty="0" err="1">
                <a:solidFill>
                  <a:srgbClr val="0070C0"/>
                </a:solidFill>
              </a:rPr>
              <a:t>Scorecard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E544A5F-8F85-48DA-B95C-EF53412DE01D}"/>
              </a:ext>
            </a:extLst>
          </p:cNvPr>
          <p:cNvSpPr/>
          <p:nvPr/>
        </p:nvSpPr>
        <p:spPr>
          <a:xfrm>
            <a:off x="5377153" y="5013948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0070C0"/>
                </a:solidFill>
              </a:rPr>
              <a:t>BEP </a:t>
            </a:r>
            <a:r>
              <a:rPr lang="cs-CZ" sz="900" dirty="0" err="1">
                <a:solidFill>
                  <a:srgbClr val="0070C0"/>
                </a:solidFill>
              </a:rPr>
              <a:t>analysis</a:t>
            </a:r>
            <a:endParaRPr lang="cs-CZ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Strategic </a:t>
            </a:r>
            <a:r>
              <a:rPr lang="en-US" sz="3600" dirty="0" err="1">
                <a:solidFill>
                  <a:srgbClr val="0070C0"/>
                </a:solidFill>
              </a:rPr>
              <a:t>ini</a:t>
            </a:r>
            <a:r>
              <a:rPr lang="cs-CZ" sz="3600" dirty="0">
                <a:solidFill>
                  <a:srgbClr val="0070C0"/>
                </a:solidFill>
              </a:rPr>
              <a:t>t</a:t>
            </a:r>
            <a:r>
              <a:rPr lang="en-US" sz="3600" dirty="0" err="1">
                <a:solidFill>
                  <a:srgbClr val="0070C0"/>
                </a:solidFill>
              </a:rPr>
              <a:t>iatives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br>
              <a:rPr lang="cs-CZ" dirty="0"/>
            </a:br>
            <a:r>
              <a:rPr lang="cs-CZ" sz="1300" dirty="0"/>
              <a:t>(</a:t>
            </a:r>
            <a:r>
              <a:rPr lang="cs-CZ" sz="1300" dirty="0" err="1"/>
              <a:t>two</a:t>
            </a:r>
            <a:r>
              <a:rPr lang="cs-CZ" sz="1300" dirty="0"/>
              <a:t> </a:t>
            </a:r>
            <a:r>
              <a:rPr lang="cs-CZ" sz="1300" dirty="0" err="1"/>
              <a:t>lower</a:t>
            </a:r>
            <a:r>
              <a:rPr lang="cs-CZ" sz="1300" dirty="0"/>
              <a:t> BSC </a:t>
            </a:r>
            <a:r>
              <a:rPr lang="cs-CZ" sz="1300" dirty="0" err="1"/>
              <a:t>layers</a:t>
            </a:r>
            <a:r>
              <a:rPr lang="cs-CZ" sz="1300" dirty="0"/>
              <a:t> </a:t>
            </a:r>
            <a:r>
              <a:rPr lang="cs-CZ" sz="1300" dirty="0" err="1"/>
              <a:t>have</a:t>
            </a:r>
            <a:r>
              <a:rPr lang="cs-CZ" sz="1300" dirty="0"/>
              <a:t> </a:t>
            </a:r>
            <a:r>
              <a:rPr lang="cs-CZ" sz="1300" dirty="0" err="1"/>
              <a:t>defined</a:t>
            </a:r>
            <a:r>
              <a:rPr lang="cs-CZ" sz="1300" dirty="0"/>
              <a:t> </a:t>
            </a:r>
            <a:r>
              <a:rPr lang="cs-CZ" sz="1300" dirty="0" err="1"/>
              <a:t>way</a:t>
            </a:r>
            <a:r>
              <a:rPr lang="cs-CZ" sz="1300" dirty="0"/>
              <a:t>  : </a:t>
            </a:r>
            <a:r>
              <a:rPr lang="cs-CZ" sz="1400" dirty="0" err="1"/>
              <a:t>Goal-Measurement-Intent-Action</a:t>
            </a:r>
            <a:r>
              <a:rPr lang="cs-CZ" sz="1400" dirty="0"/>
              <a:t> Program 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 </a:t>
            </a:r>
            <a:r>
              <a:rPr lang="cs-CZ" sz="1000" b="1" dirty="0" err="1">
                <a:solidFill>
                  <a:schemeClr val="tx1"/>
                </a:solidFill>
              </a:rPr>
              <a:t>skill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Database </a:t>
            </a:r>
            <a:r>
              <a:rPr lang="cs-CZ" sz="1000" b="1" dirty="0" err="1">
                <a:solidFill>
                  <a:srgbClr val="0070C0"/>
                </a:solidFill>
              </a:rPr>
              <a:t>of</a:t>
            </a:r>
            <a:r>
              <a:rPr lang="cs-CZ" sz="1000" b="1" dirty="0">
                <a:solidFill>
                  <a:srgbClr val="0070C0"/>
                </a:solidFill>
              </a:rPr>
              <a:t> </a:t>
            </a:r>
            <a:r>
              <a:rPr lang="cs-CZ" sz="1000" b="1" dirty="0" err="1">
                <a:solidFill>
                  <a:srgbClr val="0070C0"/>
                </a:solidFill>
              </a:rPr>
              <a:t>customers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/>
              <a:t>They</a:t>
            </a:r>
            <a:r>
              <a:rPr lang="cs-CZ" sz="1000" b="1" dirty="0"/>
              <a:t>  </a:t>
            </a:r>
            <a:r>
              <a:rPr lang="cs-CZ" sz="1000" b="1" dirty="0" err="1"/>
              <a:t>arrived</a:t>
            </a:r>
            <a:r>
              <a:rPr lang="cs-CZ" sz="1000" b="1" dirty="0"/>
              <a:t> </a:t>
            </a:r>
            <a:r>
              <a:rPr lang="cs-CZ" sz="1000" b="1" dirty="0" err="1"/>
              <a:t>for</a:t>
            </a:r>
            <a:r>
              <a:rPr lang="cs-CZ" sz="1000" b="1" dirty="0"/>
              <a:t> </a:t>
            </a:r>
            <a:r>
              <a:rPr lang="cs-CZ" sz="1000" b="1" dirty="0" err="1"/>
              <a:t>the</a:t>
            </a:r>
            <a:r>
              <a:rPr lang="cs-CZ" sz="1000" b="1" dirty="0"/>
              <a:t> </a:t>
            </a:r>
            <a:r>
              <a:rPr lang="cs-CZ" sz="1000" b="1" dirty="0" err="1"/>
              <a:t>first</a:t>
            </a:r>
            <a:r>
              <a:rPr lang="cs-CZ" sz="1000" b="1" dirty="0"/>
              <a:t> </a:t>
            </a:r>
            <a:r>
              <a:rPr lang="cs-CZ" sz="1000" b="1" dirty="0" err="1"/>
              <a:t>time</a:t>
            </a:r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/>
              <a:t>Unpleasan</a:t>
            </a:r>
            <a:r>
              <a:rPr lang="en-US" sz="1000" b="1" dirty="0"/>
              <a:t>t</a:t>
            </a:r>
            <a:r>
              <a:rPr lang="cs-CZ" sz="1000" b="1" dirty="0"/>
              <a:t> </a:t>
            </a:r>
            <a:r>
              <a:rPr lang="cs-CZ" sz="1000" b="1" dirty="0" err="1"/>
              <a:t>surprise</a:t>
            </a:r>
            <a:endParaRPr lang="cs-CZ" sz="1000" b="1" dirty="0"/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Sales </a:t>
            </a:r>
            <a:r>
              <a:rPr lang="cs-CZ" sz="1000" b="1" dirty="0" err="1"/>
              <a:t>channel</a:t>
            </a:r>
            <a:r>
              <a:rPr lang="cs-CZ" sz="1000" b="1" dirty="0"/>
              <a:t> </a:t>
            </a:r>
            <a:r>
              <a:rPr lang="cs-CZ" sz="1000" b="1" dirty="0" err="1"/>
              <a:t>turnover</a:t>
            </a:r>
            <a:endParaRPr lang="cs-CZ" sz="1000" b="1" dirty="0"/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Ratio  WIN/LOST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70145" y="286913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/>
              <a:t>Goal</a:t>
            </a:r>
            <a:endParaRPr lang="cs-CZ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112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Measurement</a:t>
            </a:r>
            <a:endParaRPr lang="cs-CZ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7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Intent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/>
              <a:t>Action</a:t>
            </a:r>
            <a:endParaRPr lang="cs-CZ" sz="1200" b="1" dirty="0"/>
          </a:p>
          <a:p>
            <a:pPr algn="ctr"/>
            <a:r>
              <a:rPr lang="cs-CZ" sz="1200" b="1" dirty="0"/>
              <a:t>program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Marketing</a:t>
            </a:r>
          </a:p>
          <a:p>
            <a:r>
              <a:rPr lang="cs-CZ" sz="1000" dirty="0"/>
              <a:t> </a:t>
            </a:r>
            <a:r>
              <a:rPr lang="cs-CZ" sz="1000" dirty="0" err="1"/>
              <a:t>skills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70C0"/>
                </a:solidFill>
              </a:rPr>
              <a:t>% </a:t>
            </a:r>
            <a:r>
              <a:rPr lang="cs-CZ" sz="900" dirty="0" err="1">
                <a:solidFill>
                  <a:srgbClr val="0070C0"/>
                </a:solidFill>
              </a:rPr>
              <a:t>of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skills</a:t>
            </a:r>
            <a:endParaRPr lang="cs-CZ" sz="900" dirty="0">
              <a:solidFill>
                <a:srgbClr val="0070C0"/>
              </a:solidFill>
            </a:endParaRPr>
          </a:p>
          <a:p>
            <a:r>
              <a:rPr lang="cs-CZ" sz="900" dirty="0">
                <a:solidFill>
                  <a:srgbClr val="0070C0"/>
                </a:solidFill>
              </a:rPr>
              <a:t>% </a:t>
            </a:r>
            <a:r>
              <a:rPr lang="cs-CZ" sz="900" dirty="0" err="1">
                <a:solidFill>
                  <a:srgbClr val="0070C0"/>
                </a:solidFill>
              </a:rPr>
              <a:t>customers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with</a:t>
            </a:r>
            <a:endParaRPr lang="cs-CZ" sz="900" dirty="0">
              <a:solidFill>
                <a:srgbClr val="0070C0"/>
              </a:solidFill>
            </a:endParaRPr>
          </a:p>
          <a:p>
            <a:r>
              <a:rPr lang="cs-CZ" sz="900" dirty="0" err="1">
                <a:solidFill>
                  <a:srgbClr val="0070C0"/>
                </a:solidFill>
              </a:rPr>
              <a:t>correct</a:t>
            </a:r>
            <a:r>
              <a:rPr lang="cs-CZ" sz="900" dirty="0">
                <a:solidFill>
                  <a:srgbClr val="0070C0"/>
                </a:solidFill>
              </a:rPr>
              <a:t> data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70C0"/>
                </a:solidFill>
              </a:rPr>
              <a:t>In </a:t>
            </a:r>
            <a:r>
              <a:rPr lang="cs-CZ" sz="900" dirty="0" err="1">
                <a:solidFill>
                  <a:srgbClr val="0070C0"/>
                </a:solidFill>
              </a:rPr>
              <a:t>one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year</a:t>
            </a:r>
            <a:r>
              <a:rPr lang="cs-CZ" sz="900" dirty="0">
                <a:solidFill>
                  <a:srgbClr val="0070C0"/>
                </a:solidFill>
              </a:rPr>
              <a:t> 100% </a:t>
            </a:r>
          </a:p>
          <a:p>
            <a:r>
              <a:rPr lang="cs-CZ" sz="900" dirty="0">
                <a:solidFill>
                  <a:srgbClr val="0070C0"/>
                </a:solidFill>
              </a:rPr>
              <a:t>In 2 </a:t>
            </a:r>
            <a:r>
              <a:rPr lang="cs-CZ" sz="900" dirty="0" err="1">
                <a:solidFill>
                  <a:srgbClr val="0070C0"/>
                </a:solidFill>
              </a:rPr>
              <a:t>years</a:t>
            </a:r>
            <a:r>
              <a:rPr lang="cs-CZ" sz="900" dirty="0">
                <a:solidFill>
                  <a:srgbClr val="0070C0"/>
                </a:solidFill>
              </a:rPr>
              <a:t> 80 % </a:t>
            </a:r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Training</a:t>
            </a:r>
            <a:endParaRPr lang="cs-CZ" sz="1000" dirty="0"/>
          </a:p>
          <a:p>
            <a:r>
              <a:rPr lang="cs-CZ" sz="1000" dirty="0"/>
              <a:t>New SW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7697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 keep our </a:t>
            </a:r>
          </a:p>
          <a:p>
            <a:r>
              <a:rPr lang="en-US" sz="900" dirty="0"/>
              <a:t>existing</a:t>
            </a:r>
          </a:p>
          <a:p>
            <a:r>
              <a:rPr lang="en-US" sz="900" dirty="0"/>
              <a:t>customers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00" dirty="0"/>
              <a:t>To enlarge</a:t>
            </a:r>
          </a:p>
          <a:p>
            <a:r>
              <a:rPr lang="en-ZA" sz="900" dirty="0"/>
              <a:t>market share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Ratio WIN/LOST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dirty="0"/>
              <a:t>Quantity of</a:t>
            </a:r>
          </a:p>
          <a:p>
            <a:r>
              <a:rPr lang="en-ZA" sz="1000" dirty="0"/>
              <a:t> problems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by50 % - 2 </a:t>
            </a:r>
            <a:r>
              <a:rPr lang="cs-CZ" sz="900" dirty="0" err="1"/>
              <a:t>years</a:t>
            </a:r>
            <a:endParaRPr lang="cs-CZ" sz="900" dirty="0"/>
          </a:p>
          <a:p>
            <a:r>
              <a:rPr lang="cs-CZ" sz="900" dirty="0"/>
              <a:t>(</a:t>
            </a:r>
            <a:r>
              <a:rPr lang="cs-CZ" sz="900" dirty="0" err="1"/>
              <a:t>decrease</a:t>
            </a:r>
            <a:r>
              <a:rPr lang="cs-CZ" sz="900" dirty="0"/>
              <a:t>)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Number of  new</a:t>
            </a:r>
          </a:p>
          <a:p>
            <a:r>
              <a:rPr lang="en-US" sz="1000" dirty="0"/>
              <a:t>customers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 </a:t>
            </a:r>
            <a:r>
              <a:rPr lang="cs-CZ" sz="900" dirty="0"/>
              <a:t>by 100 % - 2 </a:t>
            </a:r>
            <a:r>
              <a:rPr lang="cs-CZ" sz="900" dirty="0" err="1"/>
              <a:t>years</a:t>
            </a:r>
            <a:endParaRPr lang="cs-CZ" sz="900" dirty="0"/>
          </a:p>
          <a:p>
            <a:r>
              <a:rPr lang="cs-CZ" sz="900" dirty="0"/>
              <a:t>     (</a:t>
            </a:r>
            <a:r>
              <a:rPr lang="cs-CZ" sz="900" dirty="0" err="1"/>
              <a:t>increase</a:t>
            </a:r>
            <a:r>
              <a:rPr lang="cs-CZ" sz="1000" dirty="0"/>
              <a:t>)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797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Programof</a:t>
            </a:r>
            <a:r>
              <a:rPr lang="cs-CZ" sz="1000" dirty="0"/>
              <a:t>  </a:t>
            </a:r>
          </a:p>
          <a:p>
            <a:r>
              <a:rPr lang="cs-CZ" sz="1000" dirty="0" err="1"/>
              <a:t>targeted</a:t>
            </a:r>
            <a:r>
              <a:rPr lang="cs-CZ" sz="1000" dirty="0"/>
              <a:t> </a:t>
            </a:r>
          </a:p>
          <a:p>
            <a:r>
              <a:rPr lang="cs-CZ" sz="1000" dirty="0"/>
              <a:t>marketing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Support </a:t>
            </a:r>
            <a:r>
              <a:rPr lang="cs-CZ" sz="1000" dirty="0" err="1"/>
              <a:t>of</a:t>
            </a:r>
            <a:endParaRPr lang="cs-CZ" sz="1000" dirty="0"/>
          </a:p>
          <a:p>
            <a:r>
              <a:rPr lang="cs-CZ" sz="1000" dirty="0"/>
              <a:t>image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Action</a:t>
            </a:r>
            <a:r>
              <a:rPr lang="cs-CZ" sz="1000" dirty="0"/>
              <a:t> </a:t>
            </a:r>
          </a:p>
          <a:p>
            <a:r>
              <a:rPr lang="cs-CZ" sz="1000" dirty="0"/>
              <a:t>sales</a:t>
            </a:r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 err="1"/>
              <a:t>Provided</a:t>
            </a:r>
            <a:r>
              <a:rPr lang="cs-CZ" sz="1000" b="1" dirty="0"/>
              <a:t> </a:t>
            </a:r>
            <a:r>
              <a:rPr lang="cs-CZ" sz="1000" b="1" dirty="0" err="1"/>
              <a:t>value</a:t>
            </a:r>
            <a:endParaRPr lang="cs-CZ" sz="1000" b="1" dirty="0"/>
          </a:p>
        </p:txBody>
      </p:sp>
      <p:sp>
        <p:nvSpPr>
          <p:cNvPr id="73" name="Obdélník 72"/>
          <p:cNvSpPr/>
          <p:nvPr/>
        </p:nvSpPr>
        <p:spPr>
          <a:xfrm>
            <a:off x="2767458" y="2902037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/>
              <a:t>Better</a:t>
            </a:r>
            <a:r>
              <a:rPr lang="cs-CZ" sz="1000" b="1" dirty="0"/>
              <a:t> </a:t>
            </a:r>
            <a:r>
              <a:rPr lang="cs-CZ" sz="1000" b="1" dirty="0" err="1"/>
              <a:t>relationships</a:t>
            </a:r>
            <a:endParaRPr lang="cs-CZ" sz="1000" b="1" dirty="0"/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Sales </a:t>
            </a:r>
            <a:r>
              <a:rPr lang="cs-CZ" sz="1000" b="1" dirty="0" err="1">
                <a:solidFill>
                  <a:schemeClr val="tx1"/>
                </a:solidFill>
              </a:rPr>
              <a:t>growth</a:t>
            </a:r>
            <a:r>
              <a:rPr lang="cs-CZ" sz="1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Profit </a:t>
            </a:r>
            <a:r>
              <a:rPr lang="cs-CZ" sz="1000" b="1" dirty="0" err="1">
                <a:solidFill>
                  <a:schemeClr val="tx1"/>
                </a:solidFill>
              </a:rPr>
              <a:t>growth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chemeClr val="tx1"/>
                </a:solidFill>
              </a:rPr>
              <a:t>Satisfied</a:t>
            </a:r>
            <a:r>
              <a:rPr lang="cs-CZ" sz="1000" b="1" dirty="0">
                <a:solidFill>
                  <a:schemeClr val="tx1"/>
                </a:solidFill>
              </a:rPr>
              <a:t> </a:t>
            </a:r>
            <a:r>
              <a:rPr lang="cs-CZ" sz="1000" b="1" dirty="0" err="1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298A4-B30B-4D18-8A9F-3362B79E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tool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one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approach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FB64B30-3936-4F65-9E57-DE9BBD8DC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85103"/>
              </p:ext>
            </p:extLst>
          </p:nvPr>
        </p:nvGraphicFramePr>
        <p:xfrm>
          <a:off x="683568" y="1772816"/>
          <a:ext cx="6504388" cy="36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8973896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50066409"/>
                    </a:ext>
                  </a:extLst>
                </a:gridCol>
                <a:gridCol w="623103">
                  <a:extLst>
                    <a:ext uri="{9D8B030D-6E8A-4147-A177-3AD203B41FA5}">
                      <a16:colId xmlns:a16="http://schemas.microsoft.com/office/drawing/2014/main" val="4268864010"/>
                    </a:ext>
                  </a:extLst>
                </a:gridCol>
                <a:gridCol w="816217">
                  <a:extLst>
                    <a:ext uri="{9D8B030D-6E8A-4147-A177-3AD203B41FA5}">
                      <a16:colId xmlns:a16="http://schemas.microsoft.com/office/drawing/2014/main" val="1442241451"/>
                    </a:ext>
                  </a:extLst>
                </a:gridCol>
                <a:gridCol w="816217">
                  <a:extLst>
                    <a:ext uri="{9D8B030D-6E8A-4147-A177-3AD203B41FA5}">
                      <a16:colId xmlns:a16="http://schemas.microsoft.com/office/drawing/2014/main" val="3287272990"/>
                    </a:ext>
                  </a:extLst>
                </a:gridCol>
                <a:gridCol w="816217">
                  <a:extLst>
                    <a:ext uri="{9D8B030D-6E8A-4147-A177-3AD203B41FA5}">
                      <a16:colId xmlns:a16="http://schemas.microsoft.com/office/drawing/2014/main" val="1052044002"/>
                    </a:ext>
                  </a:extLst>
                </a:gridCol>
                <a:gridCol w="960694">
                  <a:extLst>
                    <a:ext uri="{9D8B030D-6E8A-4147-A177-3AD203B41FA5}">
                      <a16:colId xmlns:a16="http://schemas.microsoft.com/office/drawing/2014/main" val="2148378012"/>
                    </a:ext>
                  </a:extLst>
                </a:gridCol>
                <a:gridCol w="671740">
                  <a:extLst>
                    <a:ext uri="{9D8B030D-6E8A-4147-A177-3AD203B41FA5}">
                      <a16:colId xmlns:a16="http://schemas.microsoft.com/office/drawing/2014/main" val="135189307"/>
                    </a:ext>
                  </a:extLst>
                </a:gridCol>
              </a:tblGrid>
              <a:tr h="676870">
                <a:tc>
                  <a:txBody>
                    <a:bodyPr/>
                    <a:lstStyle/>
                    <a:p>
                      <a:r>
                        <a:rPr lang="cs-CZ" sz="120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cs-CZ" sz="1200" b="1" i="0" baseline="0" dirty="0" err="1">
                          <a:solidFill>
                            <a:srgbClr val="FF0000"/>
                          </a:solidFill>
                        </a:rPr>
                        <a:t>Metrics</a:t>
                      </a:r>
                      <a:endParaRPr lang="en-US" sz="1200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79325"/>
                  </a:ext>
                </a:extLst>
              </a:tr>
              <a:tr h="547943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rgbClr val="00B050"/>
                          </a:solidFill>
                        </a:rPr>
                        <a:t>Process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Margin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Market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Branding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Top </a:t>
                      </a:r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quality</a:t>
                      </a:r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Optimized</a:t>
                      </a:r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 setup </a:t>
                      </a:r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time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Delivery</a:t>
                      </a:r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  performance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Selling</a:t>
                      </a:r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price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559778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 err="1">
                          <a:solidFill>
                            <a:srgbClr val="00B050"/>
                          </a:solidFill>
                        </a:rPr>
                        <a:t>Selling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40953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Inventory</a:t>
                      </a:r>
                    </a:p>
                    <a:p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Management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72785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 err="1">
                          <a:solidFill>
                            <a:srgbClr val="00B050"/>
                          </a:solidFill>
                        </a:rPr>
                        <a:t>Quality</a:t>
                      </a:r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 management 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442724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HR </a:t>
                      </a:r>
                      <a:r>
                        <a:rPr lang="cs-CZ" sz="1200" dirty="0" err="1">
                          <a:solidFill>
                            <a:srgbClr val="00B050"/>
                          </a:solidFill>
                        </a:rPr>
                        <a:t>sector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9203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Transport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93809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 err="1">
                          <a:solidFill>
                            <a:srgbClr val="00B050"/>
                          </a:solidFill>
                        </a:rPr>
                        <a:t>Production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169853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8FA20C2-9005-41CC-8789-99FA5E31EA41}"/>
              </a:ext>
            </a:extLst>
          </p:cNvPr>
          <p:cNvSpPr txBox="1"/>
          <p:nvPr/>
        </p:nvSpPr>
        <p:spPr>
          <a:xfrm>
            <a:off x="682670" y="5491173"/>
            <a:ext cx="7646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numbers are chosen randomly. They represent the number of </a:t>
            </a:r>
            <a:r>
              <a:rPr lang="cs-CZ" dirty="0" err="1"/>
              <a:t>evaluators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that connect the process and a measure of the performance of that process. </a:t>
            </a:r>
            <a:endParaRPr lang="cs-CZ" dirty="0"/>
          </a:p>
          <a:p>
            <a:r>
              <a:rPr lang="en-US" dirty="0"/>
              <a:t>The activities </a:t>
            </a:r>
            <a:r>
              <a:rPr lang="cs-CZ" dirty="0"/>
              <a:t>(</a:t>
            </a:r>
            <a:r>
              <a:rPr lang="cs-CZ" dirty="0" err="1"/>
              <a:t>processes</a:t>
            </a:r>
            <a:r>
              <a:rPr lang="cs-CZ" dirty="0"/>
              <a:t>) </a:t>
            </a:r>
            <a:r>
              <a:rPr lang="en-US" dirty="0"/>
              <a:t>with the smallest number of points are not important </a:t>
            </a:r>
            <a:endParaRPr lang="cs-CZ" dirty="0"/>
          </a:p>
          <a:p>
            <a:r>
              <a:rPr lang="en-US" dirty="0"/>
              <a:t>for the achievement of the objectives and can be suppressed. 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F2FF14F-35EF-49E9-88A0-C13234DDAA6A}"/>
              </a:ext>
            </a:extLst>
          </p:cNvPr>
          <p:cNvSpPr/>
          <p:nvPr/>
        </p:nvSpPr>
        <p:spPr>
          <a:xfrm>
            <a:off x="1655677" y="4279340"/>
            <a:ext cx="68047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20CA96-B17C-4A49-832E-124E96152A1D}"/>
              </a:ext>
            </a:extLst>
          </p:cNvPr>
          <p:cNvSpPr txBox="1"/>
          <p:nvPr/>
        </p:nvSpPr>
        <p:spPr>
          <a:xfrm>
            <a:off x="3851920" y="1272062"/>
            <a:ext cx="487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>
                <a:solidFill>
                  <a:srgbClr val="0070C0"/>
                </a:solidFill>
              </a:rPr>
              <a:t>The least important process from the evaluators' point of view</a:t>
            </a:r>
          </a:p>
          <a:p>
            <a:endParaRPr lang="en-US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AC2A99E-75DB-49F0-AD5A-2F9E6660A7BD}"/>
              </a:ext>
            </a:extLst>
          </p:cNvPr>
          <p:cNvCxnSpPr/>
          <p:nvPr/>
        </p:nvCxnSpPr>
        <p:spPr>
          <a:xfrm>
            <a:off x="7884368" y="1628800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56EFAD-638F-4F70-90CA-D1DCE21F5051}"/>
              </a:ext>
            </a:extLst>
          </p:cNvPr>
          <p:cNvSpPr txBox="1"/>
          <p:nvPr/>
        </p:nvSpPr>
        <p:spPr>
          <a:xfrm>
            <a:off x="7326558" y="4305226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1+2+1+2+2=8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28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Výsledný graf po aplikaci JSS</a:t>
            </a:r>
            <a:br>
              <a:rPr lang="cs-CZ" altLang="cs-CZ" dirty="0"/>
            </a:br>
            <a:r>
              <a:rPr lang="cs-CZ" altLang="cs-CZ" dirty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09876" y="2111452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" y="12687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29609" y="1509865"/>
            <a:ext cx="2174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Czech </a:t>
            </a:r>
            <a:r>
              <a:rPr lang="cs-CZ" sz="2000" b="1" dirty="0" err="1">
                <a:solidFill>
                  <a:srgbClr val="FF0000"/>
                </a:solidFill>
              </a:rPr>
              <a:t>courses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only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AC320-6461-48E6-8008-5ACE8330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BSC and </a:t>
            </a:r>
            <a:r>
              <a:rPr lang="cs-CZ" sz="3600" dirty="0" err="1">
                <a:solidFill>
                  <a:srgbClr val="0070C0"/>
                </a:solidFill>
              </a:rPr>
              <a:t>Future</a:t>
            </a:r>
            <a:r>
              <a:rPr lang="cs-CZ" sz="3600" dirty="0">
                <a:solidFill>
                  <a:srgbClr val="0070C0"/>
                </a:solidFill>
              </a:rPr>
              <a:t> Reality </a:t>
            </a:r>
            <a:r>
              <a:rPr lang="cs-CZ" sz="3600" dirty="0" err="1">
                <a:solidFill>
                  <a:srgbClr val="0070C0"/>
                </a:solidFill>
              </a:rPr>
              <a:t>Tree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relationship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B3A1EE1-E690-4A49-ACC9-867D7DC63F25}"/>
              </a:ext>
            </a:extLst>
          </p:cNvPr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                             </a:t>
            </a:r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4267015-A086-490C-9ACB-92A55D466C04}"/>
              </a:ext>
            </a:extLst>
          </p:cNvPr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                                  </a:t>
            </a:r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0CC7197-C1DE-4503-A75B-861F9232C92B}"/>
              </a:ext>
            </a:extLst>
          </p:cNvPr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noProof="1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8622532-D5F9-4D44-9839-511529EF17C9}"/>
              </a:ext>
            </a:extLst>
          </p:cNvPr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                    </a:t>
            </a:r>
            <a:r>
              <a:rPr lang="en-ZA" sz="1400" b="1" dirty="0"/>
              <a:t>Learning and Growing </a:t>
            </a:r>
            <a:r>
              <a:rPr lang="cs-CZ" sz="1400" dirty="0"/>
              <a:t> </a:t>
            </a:r>
            <a:endParaRPr lang="en-ZA" sz="1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B59E10E-4559-4163-8491-37C159C1E5AD}"/>
              </a:ext>
            </a:extLst>
          </p:cNvPr>
          <p:cNvSpPr/>
          <p:nvPr/>
        </p:nvSpPr>
        <p:spPr>
          <a:xfrm>
            <a:off x="1259632" y="5323575"/>
            <a:ext cx="30243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New Business </a:t>
            </a:r>
            <a:r>
              <a:rPr lang="cs-CZ" sz="1400" dirty="0" err="1"/>
              <a:t>Central</a:t>
            </a:r>
            <a:endParaRPr lang="cs-CZ" sz="14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EC051B0-A667-43DB-A8B6-329995C5DD92}"/>
              </a:ext>
            </a:extLst>
          </p:cNvPr>
          <p:cNvSpPr/>
          <p:nvPr/>
        </p:nvSpPr>
        <p:spPr>
          <a:xfrm>
            <a:off x="1259632" y="4497514"/>
            <a:ext cx="31683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Better</a:t>
            </a:r>
            <a:r>
              <a:rPr lang="cs-CZ" sz="1400" dirty="0"/>
              <a:t> </a:t>
            </a:r>
            <a:r>
              <a:rPr lang="cs-CZ" sz="1400" dirty="0" err="1"/>
              <a:t>forecasting</a:t>
            </a:r>
            <a:r>
              <a:rPr lang="cs-CZ" sz="1400" dirty="0"/>
              <a:t> in </a:t>
            </a:r>
            <a:r>
              <a:rPr lang="cs-CZ" sz="1400" dirty="0" err="1"/>
              <a:t>stock</a:t>
            </a:r>
            <a:r>
              <a:rPr lang="cs-CZ" sz="1400" dirty="0"/>
              <a:t> </a:t>
            </a:r>
            <a:r>
              <a:rPr lang="cs-CZ" sz="1400" dirty="0" err="1"/>
              <a:t>replenishment</a:t>
            </a:r>
            <a:endParaRPr lang="cs-CZ" sz="14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D92B650-34D8-4118-B0D1-E01E10F7EA19}"/>
              </a:ext>
            </a:extLst>
          </p:cNvPr>
          <p:cNvSpPr/>
          <p:nvPr/>
        </p:nvSpPr>
        <p:spPr>
          <a:xfrm>
            <a:off x="1187624" y="3659991"/>
            <a:ext cx="31683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Reliable</a:t>
            </a:r>
            <a:r>
              <a:rPr lang="cs-CZ" sz="1400" dirty="0"/>
              <a:t> </a:t>
            </a:r>
            <a:r>
              <a:rPr lang="cs-CZ" sz="1400" dirty="0" err="1"/>
              <a:t>deliveries</a:t>
            </a:r>
            <a:r>
              <a:rPr lang="cs-CZ" sz="1400" dirty="0"/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BA82839-3950-4C05-9FE4-47214269A1DC}"/>
              </a:ext>
            </a:extLst>
          </p:cNvPr>
          <p:cNvSpPr/>
          <p:nvPr/>
        </p:nvSpPr>
        <p:spPr>
          <a:xfrm>
            <a:off x="1183675" y="2881190"/>
            <a:ext cx="31683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Better</a:t>
            </a:r>
            <a:r>
              <a:rPr lang="cs-CZ" sz="1400" dirty="0"/>
              <a:t> </a:t>
            </a:r>
            <a:r>
              <a:rPr lang="cs-CZ" sz="1400" dirty="0" err="1"/>
              <a:t>bottom</a:t>
            </a:r>
            <a:r>
              <a:rPr lang="cs-CZ" sz="1400" dirty="0"/>
              <a:t> line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AC085D8-98E8-4C81-86F2-5D080D697037}"/>
              </a:ext>
            </a:extLst>
          </p:cNvPr>
          <p:cNvCxnSpPr>
            <a:cxnSpLocks/>
          </p:cNvCxnSpPr>
          <p:nvPr/>
        </p:nvCxnSpPr>
        <p:spPr>
          <a:xfrm flipV="1">
            <a:off x="2767851" y="4785546"/>
            <a:ext cx="0" cy="538029"/>
          </a:xfrm>
          <a:prstGeom prst="straightConnector1">
            <a:avLst/>
          </a:prstGeom>
          <a:ln w="25400"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AC5FD9D-A912-4195-898D-91E1E32F0626}"/>
              </a:ext>
            </a:extLst>
          </p:cNvPr>
          <p:cNvCxnSpPr>
            <a:cxnSpLocks/>
          </p:cNvCxnSpPr>
          <p:nvPr/>
        </p:nvCxnSpPr>
        <p:spPr>
          <a:xfrm flipV="1">
            <a:off x="2767851" y="3948023"/>
            <a:ext cx="0" cy="549491"/>
          </a:xfrm>
          <a:prstGeom prst="straightConnector1">
            <a:avLst/>
          </a:prstGeom>
          <a:ln w="25400"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FB39986-643C-4355-8C4F-3689B2E999E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2765870" y="3169223"/>
            <a:ext cx="5930" cy="490768"/>
          </a:xfrm>
          <a:prstGeom prst="straightConnector1">
            <a:avLst/>
          </a:prstGeom>
          <a:ln w="25400"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B3A46-4010-43BA-B436-31E03161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Strategy</a:t>
            </a:r>
            <a:r>
              <a:rPr lang="cs-CZ" sz="3600" dirty="0">
                <a:solidFill>
                  <a:srgbClr val="0070C0"/>
                </a:solidFill>
              </a:rPr>
              <a:t> map -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C75000D-524B-4881-A58B-962ADB90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189687" cy="37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5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7517B-4E78-4A2F-BC19-218E9416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Mission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explanation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term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7F76D-5540-444D-9D6C-B29ECAB3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cs-CZ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existence, and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xamples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Google:  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world's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 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</a:t>
            </a:r>
            <a:r>
              <a:rPr lang="en-US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as much money as possible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tutor´s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McDonald's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"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fast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cleanliness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.„ 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don't mind that fast-food diets make people fat) 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tutor´s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Coca-Cola: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"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Refresh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mind, body, and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Arouse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moments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optimism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happiness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brands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.„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5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600" dirty="0" err="1">
                <a:solidFill>
                  <a:srgbClr val="0070C0"/>
                </a:solidFill>
                <a:latin typeface="Calibri" pitchFamily="34" charset="0"/>
              </a:rPr>
              <a:t>Strategic</a:t>
            </a:r>
            <a:r>
              <a:rPr lang="cs-CZ" altLang="cs-CZ" sz="3600" dirty="0">
                <a:solidFill>
                  <a:srgbClr val="0070C0"/>
                </a:solidFill>
                <a:latin typeface="Calibri" pitchFamily="34" charset="0"/>
              </a:rPr>
              <a:t> map (BSC)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 dirty="0">
                <a:solidFill>
                  <a:srgbClr val="FFFF00"/>
                </a:solidFill>
                <a:latin typeface="Calibri" pitchFamily="34" charset="0"/>
              </a:rPr>
              <a:t>The need for unique </a:t>
            </a:r>
            <a:endParaRPr lang="cs-CZ" altLang="cs-CZ" sz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 dirty="0">
                <a:solidFill>
                  <a:srgbClr val="FFFF00"/>
                </a:solidFill>
                <a:latin typeface="Calibri" pitchFamily="34" charset="0"/>
              </a:rPr>
              <a:t>resources-knowledge</a:t>
            </a:r>
            <a:endParaRPr lang="en-GB" altLang="cs-CZ" sz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 dirty="0"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Resource</a:t>
            </a:r>
            <a:r>
              <a:rPr lang="cs-CZ" altLang="cs-CZ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searching</a:t>
            </a:r>
            <a:endParaRPr lang="en-GB" altLang="cs-CZ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Cost</a:t>
            </a:r>
            <a:r>
              <a:rPr lang="cs-CZ" altLang="cs-CZ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of</a:t>
            </a:r>
            <a:r>
              <a:rPr lang="cs-CZ" altLang="cs-CZ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resources</a:t>
            </a:r>
            <a:endParaRPr lang="en-GB" altLang="cs-CZ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 dirty="0">
                <a:latin typeface="Calibri" pitchFamily="34" charset="0"/>
              </a:rPr>
              <a:t> 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Source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selection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parameters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Calibri" pitchFamily="34" charset="0"/>
              </a:rPr>
              <a:t>IQ</a:t>
            </a:r>
            <a:endParaRPr lang="en-GB" altLang="cs-CZ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0000"/>
                </a:solidFill>
                <a:latin typeface="Calibri" pitchFamily="34" charset="0"/>
              </a:rPr>
              <a:t>creativity</a:t>
            </a:r>
            <a:endParaRPr lang="en-GB" altLang="cs-CZ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Calibri" pitchFamily="34" charset="0"/>
              </a:rPr>
              <a:t>flexibility</a:t>
            </a:r>
            <a:endParaRPr lang="en-GB" altLang="cs-CZ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altLang="cs-CZ" sz="1000" dirty="0" err="1">
                <a:solidFill>
                  <a:srgbClr val="FF0000"/>
                </a:solidFill>
                <a:latin typeface="Calibri" pitchFamily="34" charset="0"/>
              </a:rPr>
              <a:t>Compliance</a:t>
            </a:r>
            <a:r>
              <a:rPr lang="cs-CZ" altLang="cs-CZ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altLang="cs-CZ" sz="1000" dirty="0" err="1">
                <a:solidFill>
                  <a:srgbClr val="FF0000"/>
                </a:solidFill>
                <a:latin typeface="Calibri" pitchFamily="34" charset="0"/>
              </a:rPr>
              <a:t>rate</a:t>
            </a:r>
            <a:endParaRPr lang="cs-CZ" altLang="cs-CZ" sz="1000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Resource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Training</a:t>
            </a:r>
            <a:r>
              <a:rPr lang="cs-CZ" altLang="cs-CZ" sz="1400" dirty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Testing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Trained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resource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61968" y="4474340"/>
            <a:ext cx="12516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cs-CZ" altLang="cs-CZ" sz="1200" b="1" dirty="0" err="1">
                <a:solidFill>
                  <a:srgbClr val="FF3300"/>
                </a:solidFill>
                <a:latin typeface="Calibri" pitchFamily="34" charset="0"/>
              </a:rPr>
              <a:t>low</a:t>
            </a:r>
            <a:r>
              <a:rPr lang="cs-CZ" altLang="cs-CZ" sz="12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cs-CZ" altLang="cs-CZ" sz="1200" b="1" dirty="0" err="1">
                <a:solidFill>
                  <a:srgbClr val="FF3300"/>
                </a:solidFill>
                <a:latin typeface="Calibri" pitchFamily="34" charset="0"/>
              </a:rPr>
              <a:t>success</a:t>
            </a:r>
            <a:r>
              <a:rPr lang="cs-CZ" altLang="cs-CZ" sz="12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cs-CZ" altLang="cs-CZ" sz="1200" b="1" dirty="0" err="1">
                <a:solidFill>
                  <a:srgbClr val="FF3300"/>
                </a:solidFill>
                <a:latin typeface="Calibri" pitchFamily="34" charset="0"/>
              </a:rPr>
              <a:t>rate</a:t>
            </a:r>
            <a:endParaRPr lang="en-GB" altLang="cs-CZ" sz="12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255081" y="4655622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Learning</a:t>
            </a:r>
            <a:endParaRPr lang="en-GB" altLang="cs-CZ" sz="1800" dirty="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344850" y="3431824"/>
            <a:ext cx="1261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dirty="0" err="1">
                <a:latin typeface="Arial" charset="0"/>
              </a:rPr>
              <a:t>Processes</a:t>
            </a:r>
            <a:endParaRPr lang="en-GB" altLang="cs-CZ" sz="1800" dirty="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86392" y="2188024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dirty="0" err="1">
                <a:latin typeface="Arial" charset="0"/>
              </a:rPr>
              <a:t>Customer</a:t>
            </a:r>
            <a:r>
              <a:rPr lang="cs-CZ" altLang="cs-CZ" sz="1800" dirty="0">
                <a:latin typeface="Arial" charset="0"/>
              </a:rPr>
              <a:t> </a:t>
            </a:r>
            <a:endParaRPr lang="en-GB" altLang="cs-CZ" sz="1800" dirty="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Service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delivery</a:t>
            </a:r>
            <a:endParaRPr lang="cs-CZ" altLang="cs-CZ" sz="14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1" y="2379662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 err="1">
                <a:solidFill>
                  <a:srgbClr val="FFFF00"/>
                </a:solidFill>
                <a:latin typeface="Calibri" pitchFamily="34" charset="0"/>
              </a:rPr>
              <a:t>Satisfied</a:t>
            </a:r>
            <a:r>
              <a:rPr lang="cs-CZ" altLang="cs-CZ" sz="12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200" dirty="0" err="1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cs-CZ" altLang="cs-CZ" sz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212647" y="23510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 err="1">
                <a:solidFill>
                  <a:srgbClr val="FFFF00"/>
                </a:solidFill>
                <a:latin typeface="Calibri" pitchFamily="34" charset="0"/>
              </a:rPr>
              <a:t>Competitive</a:t>
            </a:r>
            <a:endParaRPr lang="cs-CZ" altLang="cs-CZ" sz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200" dirty="0" err="1">
                <a:solidFill>
                  <a:srgbClr val="FFFF00"/>
                </a:solidFill>
                <a:latin typeface="Calibri" pitchFamily="34" charset="0"/>
              </a:rPr>
              <a:t>Advantage</a:t>
            </a:r>
            <a:endParaRPr lang="cs-CZ" altLang="cs-CZ" sz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022736" y="1090613"/>
            <a:ext cx="170312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Higher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 market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share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Profit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874399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Happy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shareholders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 err="1">
                <a:solidFill>
                  <a:srgbClr val="FF0000"/>
                </a:solidFill>
                <a:latin typeface="Calibri" pitchFamily="34" charset="0"/>
              </a:rPr>
              <a:t>Resource</a:t>
            </a:r>
            <a:r>
              <a:rPr lang="cs-CZ" altLang="cs-CZ" sz="12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>
                <a:solidFill>
                  <a:srgbClr val="FF0000"/>
                </a:solidFill>
                <a:latin typeface="Calibri" pitchFamily="34" charset="0"/>
              </a:rPr>
              <a:t>profile</a:t>
            </a:r>
            <a:endParaRPr lang="en-GB" altLang="cs-CZ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916622" y="3722300"/>
            <a:ext cx="522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 dirty="0" err="1">
                <a:latin typeface="Calibri" pitchFamily="34" charset="0"/>
              </a:rPr>
              <a:t>Costs</a:t>
            </a:r>
            <a:endParaRPr lang="en-GB" altLang="cs-CZ" sz="1200" b="1" dirty="0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2907"/>
            <a:ext cx="849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 dirty="0" err="1">
                <a:latin typeface="Calibri" pitchFamily="34" charset="0"/>
              </a:rPr>
              <a:t>Revenue</a:t>
            </a:r>
            <a:endParaRPr lang="en-GB" altLang="cs-CZ" sz="1200" b="1" dirty="0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30</a:t>
            </a:fld>
            <a:r>
              <a:rPr lang="cs-CZ" altLang="cs-CZ" sz="1400" dirty="0">
                <a:latin typeface="Arial" charset="0"/>
              </a:rPr>
              <a:t>/11</a:t>
            </a:r>
            <a:endParaRPr lang="en-US" alt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is the main goal of a company?</a:t>
            </a:r>
            <a:endParaRPr lang="cs-CZ" b="1" dirty="0"/>
          </a:p>
          <a:p>
            <a:pPr marL="0" indent="0">
              <a:buNone/>
            </a:pPr>
            <a:br>
              <a:rPr lang="en-US" b="1" dirty="0"/>
            </a:br>
            <a:r>
              <a:rPr lang="en-US" dirty="0"/>
              <a:t>A) </a:t>
            </a:r>
            <a:r>
              <a:rPr lang="cs-CZ" dirty="0"/>
              <a:t> </a:t>
            </a:r>
            <a:r>
              <a:rPr lang="en-US" dirty="0"/>
              <a:t>Obtain 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/>
              <a:t> </a:t>
            </a:r>
            <a:r>
              <a:rPr lang="en-US" dirty="0"/>
              <a:t>Find solutions that will be in the best </a:t>
            </a:r>
            <a:r>
              <a:rPr lang="cs-CZ" dirty="0"/>
              <a:t>   	</a:t>
            </a:r>
            <a:r>
              <a:rPr lang="en-US" dirty="0"/>
              <a:t>interests 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/>
              <a:t> </a:t>
            </a:r>
            <a:r>
              <a:rPr lang="en-US" dirty="0"/>
              <a:t>Produce 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/>
              <a:t> </a:t>
            </a:r>
            <a:r>
              <a:rPr lang="en-US" dirty="0"/>
              <a:t>A 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/>
              <a:t> </a:t>
            </a:r>
            <a:r>
              <a:rPr lang="en-US" dirty="0"/>
              <a:t>N</a:t>
            </a:r>
            <a:r>
              <a:rPr lang="cs-CZ" dirty="0"/>
              <a:t>o</a:t>
            </a:r>
            <a:r>
              <a:rPr lang="en-US" dirty="0"/>
              <a:t>ne of the above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en-US" dirty="0"/>
              <a:t>A)Product &amp; Service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B)Process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C) Globalization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D)Information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E)All of the above</a:t>
            </a:r>
            <a:br>
              <a:rPr lang="en-US" dirty="0"/>
            </a:br>
            <a:r>
              <a:rPr lang="cs-CZ" b="1" dirty="0"/>
              <a:t> 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en-US" dirty="0"/>
              <a:t>A)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management</a:t>
            </a:r>
            <a:r>
              <a:rPr lang="cs-CZ" sz="3000" b="1" dirty="0"/>
              <a:t> ? </a:t>
            </a:r>
          </a:p>
          <a:p>
            <a:pPr marL="0" indent="0">
              <a:buNone/>
            </a:pPr>
            <a:r>
              <a:rPr lang="en-US" dirty="0"/>
              <a:t>A)Purchasing</a:t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0C44D-377D-4040-835C-0C0F73B9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Visions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8B29B-FC47-47A6-8827-C811525A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Vision: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endParaRPr lang="cs-CZ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cs-CZ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IKEA: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many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Harvard University: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 </a:t>
            </a:r>
            <a:r>
              <a:rPr lang="cs-CZ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Children's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"A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loving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8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3306A-09FD-4084-BF81-2DA37142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Step by step</a:t>
            </a:r>
            <a:r>
              <a:rPr lang="cs-CZ" dirty="0"/>
              <a:t>…</a:t>
            </a:r>
            <a:endParaRPr lang="en-US" dirty="0"/>
          </a:p>
        </p:txBody>
      </p:sp>
      <p:sp>
        <p:nvSpPr>
          <p:cNvPr id="6" name="Bublinový popisek: se šipkou doprava 5">
            <a:extLst>
              <a:ext uri="{FF2B5EF4-FFF2-40B4-BE49-F238E27FC236}">
                <a16:creationId xmlns:a16="http://schemas.microsoft.com/office/drawing/2014/main" id="{FC711D42-A050-40CB-A02B-F264808CB3C8}"/>
              </a:ext>
            </a:extLst>
          </p:cNvPr>
          <p:cNvSpPr/>
          <p:nvPr/>
        </p:nvSpPr>
        <p:spPr>
          <a:xfrm>
            <a:off x="1936602" y="1772816"/>
            <a:ext cx="1910388" cy="9144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0070C0"/>
                </a:solidFill>
              </a:rPr>
              <a:t>Raison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  <a:r>
              <a:rPr lang="cs-CZ" sz="1200" b="1" dirty="0" err="1">
                <a:solidFill>
                  <a:srgbClr val="0070C0"/>
                </a:solidFill>
              </a:rPr>
              <a:t>d´etre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of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the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company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Bublinový popisek: se šipkou doprava 6">
            <a:extLst>
              <a:ext uri="{FF2B5EF4-FFF2-40B4-BE49-F238E27FC236}">
                <a16:creationId xmlns:a16="http://schemas.microsoft.com/office/drawing/2014/main" id="{4F2101AB-90F3-459F-9EC5-6ED3C02C01E1}"/>
              </a:ext>
            </a:extLst>
          </p:cNvPr>
          <p:cNvSpPr/>
          <p:nvPr/>
        </p:nvSpPr>
        <p:spPr>
          <a:xfrm>
            <a:off x="3381692" y="2971800"/>
            <a:ext cx="1910388" cy="914400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The ideal state we want to achieve</a:t>
            </a:r>
          </a:p>
        </p:txBody>
      </p:sp>
      <p:sp>
        <p:nvSpPr>
          <p:cNvPr id="8" name="Bublinový popisek: se šipkou doprava 7">
            <a:extLst>
              <a:ext uri="{FF2B5EF4-FFF2-40B4-BE49-F238E27FC236}">
                <a16:creationId xmlns:a16="http://schemas.microsoft.com/office/drawing/2014/main" id="{1550852D-BA80-4F6A-BD20-EA828D084B16}"/>
              </a:ext>
            </a:extLst>
          </p:cNvPr>
          <p:cNvSpPr/>
          <p:nvPr/>
        </p:nvSpPr>
        <p:spPr>
          <a:xfrm>
            <a:off x="5004048" y="4211965"/>
            <a:ext cx="1962112" cy="914400"/>
          </a:xfrm>
          <a:prstGeom prst="righ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Plan how to achieve it</a:t>
            </a:r>
          </a:p>
        </p:txBody>
      </p:sp>
      <p:sp>
        <p:nvSpPr>
          <p:cNvPr id="9" name="Bublinový popisek: se šipkou doprava 8">
            <a:extLst>
              <a:ext uri="{FF2B5EF4-FFF2-40B4-BE49-F238E27FC236}">
                <a16:creationId xmlns:a16="http://schemas.microsoft.com/office/drawing/2014/main" id="{7B4030CB-2C0D-4815-A082-691F658FDB34}"/>
              </a:ext>
            </a:extLst>
          </p:cNvPr>
          <p:cNvSpPr/>
          <p:nvPr/>
        </p:nvSpPr>
        <p:spPr>
          <a:xfrm>
            <a:off x="6876256" y="5212981"/>
            <a:ext cx="1656184" cy="914400"/>
          </a:xfrm>
          <a:prstGeom prst="righ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70C0"/>
                </a:solidFill>
              </a:rPr>
              <a:t>S</a:t>
            </a:r>
            <a:r>
              <a:rPr lang="en-US" sz="1200" dirty="0" err="1">
                <a:solidFill>
                  <a:srgbClr val="0070C0"/>
                </a:solidFill>
              </a:rPr>
              <a:t>tep</a:t>
            </a:r>
            <a:r>
              <a:rPr lang="en-US" sz="1200" dirty="0">
                <a:solidFill>
                  <a:srgbClr val="0070C0"/>
                </a:solidFill>
              </a:rPr>
              <a:t> by step procedure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54E9E3B-E7A0-4258-86FF-763C0C2178A9}"/>
              </a:ext>
            </a:extLst>
          </p:cNvPr>
          <p:cNvSpPr/>
          <p:nvPr/>
        </p:nvSpPr>
        <p:spPr>
          <a:xfrm>
            <a:off x="899592" y="2023412"/>
            <a:ext cx="1189238" cy="59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Mission</a:t>
            </a:r>
            <a:endParaRPr lang="en-US" sz="1400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836ED572-1A56-46F4-BE49-3F2A64297A05}"/>
              </a:ext>
            </a:extLst>
          </p:cNvPr>
          <p:cNvSpPr/>
          <p:nvPr/>
        </p:nvSpPr>
        <p:spPr>
          <a:xfrm>
            <a:off x="2297177" y="3238463"/>
            <a:ext cx="1189238" cy="59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Vision </a:t>
            </a:r>
            <a:endParaRPr lang="en-US" sz="1400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D0501C94-4CAE-45E0-ADA9-3834ADAA0FEF}"/>
              </a:ext>
            </a:extLst>
          </p:cNvPr>
          <p:cNvSpPr/>
          <p:nvPr/>
        </p:nvSpPr>
        <p:spPr>
          <a:xfrm>
            <a:off x="3977381" y="4530827"/>
            <a:ext cx="1189238" cy="59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Strategy</a:t>
            </a:r>
            <a:endParaRPr lang="en-US" sz="1400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3CC69B6F-3926-467F-8D2A-15891E47EB35}"/>
              </a:ext>
            </a:extLst>
          </p:cNvPr>
          <p:cNvSpPr/>
          <p:nvPr/>
        </p:nvSpPr>
        <p:spPr>
          <a:xfrm>
            <a:off x="5868144" y="5529720"/>
            <a:ext cx="1098016" cy="59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Tactics</a:t>
            </a:r>
            <a:endParaRPr lang="en-US" sz="1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6C6FB9F-0293-4DC0-8975-63677CCBFD55}"/>
              </a:ext>
            </a:extLst>
          </p:cNvPr>
          <p:cNvSpPr txBox="1"/>
          <p:nvPr/>
        </p:nvSpPr>
        <p:spPr>
          <a:xfrm>
            <a:off x="1115616" y="2701229"/>
            <a:ext cx="2021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err="1">
                <a:solidFill>
                  <a:srgbClr val="0070C0"/>
                </a:solidFill>
              </a:rPr>
              <a:t>Raison</a:t>
            </a:r>
            <a:r>
              <a:rPr lang="cs-CZ" sz="1100" b="1" dirty="0">
                <a:solidFill>
                  <a:srgbClr val="0070C0"/>
                </a:solidFill>
              </a:rPr>
              <a:t> </a:t>
            </a:r>
            <a:r>
              <a:rPr lang="cs-CZ" sz="1100" b="1" dirty="0" err="1">
                <a:solidFill>
                  <a:srgbClr val="0070C0"/>
                </a:solidFill>
              </a:rPr>
              <a:t>d´etre</a:t>
            </a:r>
            <a:r>
              <a:rPr lang="cs-CZ" sz="1100" b="1" dirty="0">
                <a:solidFill>
                  <a:srgbClr val="0070C0"/>
                </a:solidFill>
              </a:rPr>
              <a:t> = </a:t>
            </a:r>
            <a:r>
              <a:rPr lang="en-US" sz="1100" dirty="0"/>
              <a:t>why we're here </a:t>
            </a:r>
          </a:p>
        </p:txBody>
      </p:sp>
    </p:spTree>
    <p:extLst>
      <p:ext uri="{BB962C8B-B14F-4D97-AF65-F5344CB8AC3E}">
        <p14:creationId xmlns:p14="http://schemas.microsoft.com/office/powerpoint/2010/main" val="18676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7" y="274638"/>
            <a:ext cx="8813563" cy="1143000"/>
          </a:xfrm>
        </p:spPr>
        <p:txBody>
          <a:bodyPr>
            <a:no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Balanced Scorecard and continuum of value</a:t>
            </a:r>
            <a:r>
              <a:rPr lang="cs-CZ" sz="3600" dirty="0">
                <a:solidFill>
                  <a:srgbClr val="0070C0"/>
                </a:solidFill>
              </a:rPr>
              <a:t> II 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en-ZA" sz="1600" dirty="0">
                <a:solidFill>
                  <a:srgbClr val="0070C0"/>
                </a:solidFill>
              </a:rPr>
              <a:t>Balanced Scorecard is a step in the continuum describing value 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</a:rPr>
              <a:t>         </a:t>
            </a:r>
            <a:r>
              <a:rPr lang="en-ZA" sz="1600" dirty="0">
                <a:solidFill>
                  <a:srgbClr val="0070C0"/>
                </a:solidFill>
              </a:rPr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en-ZA" dirty="0"/>
              <a:t>– </a:t>
            </a:r>
            <a:r>
              <a:rPr lang="en-ZA" sz="1200" dirty="0" err="1"/>
              <a:t>wh</a:t>
            </a:r>
            <a:r>
              <a:rPr lang="cs-CZ" sz="1200" dirty="0" err="1"/>
              <a:t>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WE</a:t>
            </a:r>
            <a:r>
              <a:rPr lang="cs-CZ" sz="1200" dirty="0"/>
              <a:t> </a:t>
            </a:r>
            <a:r>
              <a:rPr lang="cs-CZ" sz="1200" dirty="0" err="1"/>
              <a:t>need</a:t>
            </a:r>
            <a:r>
              <a:rPr lang="cs-CZ" sz="1200" dirty="0"/>
              <a:t> to do (</a:t>
            </a:r>
            <a:r>
              <a:rPr lang="cs-CZ" sz="1200" dirty="0" err="1"/>
              <a:t>plan</a:t>
            </a:r>
            <a:r>
              <a:rPr lang="cs-CZ" sz="1200" dirty="0"/>
              <a:t>, </a:t>
            </a:r>
            <a:r>
              <a:rPr lang="cs-CZ" sz="1200" dirty="0" err="1"/>
              <a:t>project</a:t>
            </a:r>
            <a:r>
              <a:rPr lang="cs-CZ" sz="1200" dirty="0"/>
              <a:t>, </a:t>
            </a:r>
            <a:r>
              <a:rPr lang="cs-CZ" sz="1200" b="1" dirty="0">
                <a:solidFill>
                  <a:srgbClr val="FF0000"/>
                </a:solidFill>
              </a:rPr>
              <a:t>budget</a:t>
            </a:r>
            <a:r>
              <a:rPr lang="cs-CZ" sz="1200" dirty="0"/>
              <a:t>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Personal</a:t>
            </a:r>
            <a:r>
              <a:rPr lang="cs-CZ" b="1" dirty="0"/>
              <a:t> </a:t>
            </a:r>
            <a:r>
              <a:rPr lang="cs-CZ" b="1" dirty="0" err="1"/>
              <a:t>Objectives</a:t>
            </a:r>
            <a:r>
              <a:rPr lang="en-ZA" dirty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Strategic</a:t>
            </a:r>
            <a:r>
              <a:rPr lang="cs-CZ" b="1" dirty="0"/>
              <a:t> </a:t>
            </a:r>
            <a:r>
              <a:rPr lang="cs-CZ" b="1" dirty="0" err="1"/>
              <a:t>Outcomes</a:t>
            </a:r>
            <a:r>
              <a:rPr lang="cs-CZ" b="1" dirty="0"/>
              <a:t> </a:t>
            </a:r>
            <a:r>
              <a:rPr lang="cs-CZ" sz="1200" b="1" dirty="0"/>
              <a:t>(sub-</a:t>
            </a:r>
            <a:r>
              <a:rPr lang="cs-CZ" sz="1200" b="1" dirty="0" err="1"/>
              <a:t>objectives</a:t>
            </a:r>
            <a:r>
              <a:rPr lang="cs-CZ" sz="1200" b="1" dirty="0"/>
              <a:t> </a:t>
            </a:r>
            <a:r>
              <a:rPr lang="cs-CZ" sz="1200" b="1" dirty="0" err="1"/>
              <a:t>for</a:t>
            </a:r>
            <a:r>
              <a:rPr lang="cs-CZ" sz="1200" b="1" dirty="0"/>
              <a:t> 4 </a:t>
            </a:r>
            <a:r>
              <a:rPr lang="cs-CZ" sz="1200" b="1" dirty="0" err="1"/>
              <a:t>groups</a:t>
            </a:r>
            <a:r>
              <a:rPr lang="cs-CZ" sz="1200" b="1" dirty="0"/>
              <a:t>)</a:t>
            </a:r>
            <a:endParaRPr lang="en-US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</a:t>
            </a:r>
            <a:r>
              <a:rPr lang="cs-CZ" b="1" dirty="0" err="1"/>
              <a:t>atisfied</a:t>
            </a:r>
            <a:r>
              <a:rPr lang="cs-CZ" b="1" dirty="0"/>
              <a:t>  </a:t>
            </a:r>
            <a:r>
              <a:rPr lang="cs-CZ" b="1" dirty="0" err="1"/>
              <a:t>Shareholders</a:t>
            </a:r>
            <a:r>
              <a:rPr lang="en-ZA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Delighted</a:t>
            </a:r>
            <a:r>
              <a:rPr lang="cs-CZ" b="1" dirty="0"/>
              <a:t> </a:t>
            </a:r>
            <a:r>
              <a:rPr lang="cs-CZ" b="1" dirty="0" err="1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Efficient</a:t>
            </a:r>
            <a:r>
              <a:rPr lang="cs-CZ" b="1" dirty="0"/>
              <a:t> and </a:t>
            </a:r>
            <a:r>
              <a:rPr lang="cs-CZ" b="1" dirty="0" err="1"/>
              <a:t>Effective</a:t>
            </a:r>
            <a:r>
              <a:rPr lang="cs-CZ" b="1" dirty="0"/>
              <a:t> </a:t>
            </a:r>
            <a:r>
              <a:rPr lang="cs-CZ" b="1" dirty="0" err="1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Motivated</a:t>
            </a:r>
            <a:r>
              <a:rPr lang="cs-CZ" b="1" dirty="0"/>
              <a:t> and </a:t>
            </a:r>
            <a:r>
              <a:rPr lang="cs-CZ" b="1" dirty="0" err="1"/>
              <a:t>Prepared</a:t>
            </a:r>
            <a:r>
              <a:rPr lang="cs-CZ" b="1" dirty="0"/>
              <a:t> </a:t>
            </a:r>
            <a:r>
              <a:rPr lang="cs-CZ" b="1" dirty="0" err="1"/>
              <a:t>Workforce</a:t>
            </a:r>
            <a:r>
              <a:rPr lang="cs-CZ" b="1" dirty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>
            <a:cxnSpLocks/>
          </p:cNvCxnSpPr>
          <p:nvPr/>
        </p:nvCxnSpPr>
        <p:spPr>
          <a:xfrm>
            <a:off x="6552220" y="2461538"/>
            <a:ext cx="1188132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23933" y="2515399"/>
            <a:ext cx="2068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FF0000"/>
                </a:solidFill>
              </a:rPr>
              <a:t>See</a:t>
            </a:r>
            <a:r>
              <a:rPr lang="cs-CZ" sz="1100" b="1" dirty="0">
                <a:solidFill>
                  <a:srgbClr val="FF0000"/>
                </a:solidFill>
              </a:rPr>
              <a:t> </a:t>
            </a:r>
            <a:r>
              <a:rPr lang="cs-CZ" sz="1100" b="1" dirty="0" err="1">
                <a:solidFill>
                  <a:srgbClr val="FF0000"/>
                </a:solidFill>
              </a:rPr>
              <a:t>next</a:t>
            </a:r>
            <a:r>
              <a:rPr lang="cs-CZ" sz="1100" b="1" dirty="0">
                <a:solidFill>
                  <a:srgbClr val="FF0000"/>
                </a:solidFill>
              </a:rPr>
              <a:t> slide to se budget </a:t>
            </a:r>
            <a:r>
              <a:rPr lang="cs-CZ" sz="1100" b="1" dirty="0" err="1">
                <a:solidFill>
                  <a:srgbClr val="FF0000"/>
                </a:solidFill>
              </a:rPr>
              <a:t>tool</a:t>
            </a:r>
            <a:r>
              <a:rPr lang="cs-CZ" sz="1100" b="1" dirty="0">
                <a:solidFill>
                  <a:srgbClr val="FF0000"/>
                </a:solidFill>
              </a:rPr>
              <a:t> (model) in EPR </a:t>
            </a:r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Budget model in ERP-</a:t>
            </a:r>
            <a:r>
              <a:rPr lang="cs-CZ" sz="3600" dirty="0" err="1">
                <a:solidFill>
                  <a:srgbClr val="0070C0"/>
                </a:solidFill>
              </a:rPr>
              <a:t>setup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68677" cy="24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426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Total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budgeted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amount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0070C0"/>
                </a:solidFill>
              </a:rPr>
              <a:t>380 =100+200+80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1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Budget model in ERP </a:t>
            </a:r>
            <a:r>
              <a:rPr lang="cs-CZ" sz="2000" dirty="0">
                <a:solidFill>
                  <a:srgbClr val="0070C0"/>
                </a:solidFill>
              </a:rPr>
              <a:t>– </a:t>
            </a:r>
            <a:r>
              <a:rPr lang="cs-CZ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>
                <a:solidFill>
                  <a:srgbClr val="0070C0"/>
                </a:solidFill>
              </a:rPr>
              <a:t>ales of </a:t>
            </a:r>
            <a:r>
              <a:rPr lang="cs-CZ" sz="2000" b="1" dirty="0">
                <a:solidFill>
                  <a:srgbClr val="0070C0"/>
                </a:solidFill>
              </a:rPr>
              <a:t>C</a:t>
            </a:r>
            <a:r>
              <a:rPr lang="en-US" sz="2000" b="1" dirty="0" err="1">
                <a:solidFill>
                  <a:srgbClr val="0070C0"/>
                </a:solidFill>
              </a:rPr>
              <a:t>onsulting</a:t>
            </a:r>
            <a:r>
              <a:rPr lang="en-US" sz="2000" b="1" dirty="0">
                <a:solidFill>
                  <a:srgbClr val="0070C0"/>
                </a:solidFill>
              </a:rPr>
              <a:t> services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63" y="1268760"/>
            <a:ext cx="6402363" cy="787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24.1.2019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31.1.2019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)7.2.2019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4712855"/>
            <a:ext cx="6627924" cy="778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solidFill>
                  <a:srgbClr val="FF0000"/>
                </a:solidFill>
              </a:rPr>
              <a:t>Genera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Ledger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40380" y="5702008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400+480+60=940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C47411-261C-40EE-A065-848D7EDE3757}"/>
              </a:ext>
            </a:extLst>
          </p:cNvPr>
          <p:cNvSpPr/>
          <p:nvPr/>
        </p:nvSpPr>
        <p:spPr>
          <a:xfrm>
            <a:off x="6516216" y="1874337"/>
            <a:ext cx="720080" cy="264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F5324E5-8F29-4E89-8B07-2E26A27D3ECB}"/>
              </a:ext>
            </a:extLst>
          </p:cNvPr>
          <p:cNvSpPr/>
          <p:nvPr/>
        </p:nvSpPr>
        <p:spPr>
          <a:xfrm>
            <a:off x="7092280" y="3024863"/>
            <a:ext cx="720080" cy="264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670C51A-1EC2-4978-95F6-F271B8E7FA34}"/>
              </a:ext>
            </a:extLst>
          </p:cNvPr>
          <p:cNvSpPr/>
          <p:nvPr/>
        </p:nvSpPr>
        <p:spPr>
          <a:xfrm>
            <a:off x="7161760" y="4122611"/>
            <a:ext cx="720080" cy="264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  <p:bldP spid="3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Budget- </a:t>
            </a:r>
            <a:r>
              <a:rPr lang="cs-CZ" sz="3600" dirty="0" err="1">
                <a:solidFill>
                  <a:srgbClr val="0070C0"/>
                </a:solidFill>
              </a:rPr>
              <a:t>Planned-Actual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results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from</a:t>
            </a:r>
            <a:r>
              <a:rPr lang="cs-CZ" sz="3600" dirty="0">
                <a:solidFill>
                  <a:srgbClr val="0070C0"/>
                </a:solidFill>
              </a:rPr>
              <a:t> BC)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607570" cy="104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48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2174</Words>
  <Application>Microsoft Office PowerPoint</Application>
  <PresentationFormat>Předvádění na obrazovce (4:3)</PresentationFormat>
  <Paragraphs>418</Paragraphs>
  <Slides>34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Allianz Neo</vt:lpstr>
      <vt:lpstr>Arial</vt:lpstr>
      <vt:lpstr>Calibri</vt:lpstr>
      <vt:lpstr>Helvetica</vt:lpstr>
      <vt:lpstr>Wingdings</vt:lpstr>
      <vt:lpstr>Motiv systému Office</vt:lpstr>
      <vt:lpstr> Balanced Scorecard</vt:lpstr>
      <vt:lpstr>Balanced Scorecard and continuum of value I.  </vt:lpstr>
      <vt:lpstr>Mission –explanation of the term</vt:lpstr>
      <vt:lpstr>Visions</vt:lpstr>
      <vt:lpstr>Step by step…</vt:lpstr>
      <vt:lpstr>Balanced Scorecard and continuum of value II </vt:lpstr>
      <vt:lpstr>Budget model in ERP-setup </vt:lpstr>
      <vt:lpstr>Budget model in ERP – Sales of Consulting services</vt:lpstr>
      <vt:lpstr>Budget- Planned-Actual results (from BC) </vt:lpstr>
      <vt:lpstr>Area definitions </vt:lpstr>
      <vt:lpstr>Basic strategy map (two lower  BSC levels)</vt:lpstr>
      <vt:lpstr>Basic strategy map (two upper  BSC levels)</vt:lpstr>
      <vt:lpstr>Some explanation of benchmarks I  (home study- one of many examples) </vt:lpstr>
      <vt:lpstr>Receivables nad Payables in Business Central</vt:lpstr>
      <vt:lpstr>Prezentace aplikace PowerPoint</vt:lpstr>
      <vt:lpstr>Cash flow</vt:lpstr>
      <vt:lpstr>Cash cycle (Cash-to-Cash)</vt:lpstr>
      <vt:lpstr>Explanation of benchmarks II  (home study) </vt:lpstr>
      <vt:lpstr>Balanced Scorcard worksheet</vt:lpstr>
      <vt:lpstr>Some time units for measuring (home study-examples of partialy used time parameters) </vt:lpstr>
      <vt:lpstr>ERP outputs and BSC </vt:lpstr>
      <vt:lpstr>ERP forms related to customer aging report</vt:lpstr>
      <vt:lpstr>BSC and OM (Processes discussed practically in Business Central are not listed here) </vt:lpstr>
      <vt:lpstr>Strategic initiatives  (two lower BSC layers have defined way  : Goal-Measurement-Intent-Action Program </vt:lpstr>
      <vt:lpstr>Used tool (one page approach)</vt:lpstr>
      <vt:lpstr>Výsledný graf po aplikaci JSS (transpozice FRT-&gt;BSC vrstev)</vt:lpstr>
      <vt:lpstr>BSC and Future Reality Tree relationship</vt:lpstr>
      <vt:lpstr>Strategy Map-The Simple Model of Value Creation</vt:lpstr>
      <vt:lpstr>Strategy map - example</vt:lpstr>
      <vt:lpstr>Strategic map (BSC) 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Miki Skorkovský</cp:lastModifiedBy>
  <cp:revision>79</cp:revision>
  <dcterms:created xsi:type="dcterms:W3CDTF">2015-06-12T06:47:01Z</dcterms:created>
  <dcterms:modified xsi:type="dcterms:W3CDTF">2023-11-15T10:17:53Z</dcterms:modified>
</cp:coreProperties>
</file>