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3" r:id="rId4"/>
    <p:sldId id="259" r:id="rId5"/>
    <p:sldId id="260" r:id="rId6"/>
    <p:sldId id="261" r:id="rId7"/>
    <p:sldId id="264" r:id="rId8"/>
    <p:sldId id="262" r:id="rId9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267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4981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914625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669486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717399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8536793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548452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8669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86184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26668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675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07F5BD-BCAE-4253-9606-F453AF79B5FF}" type="datetimeFigureOut">
              <a:rPr lang="cs-CZ" smtClean="0"/>
              <a:t>09.10.2023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51D304-3DCD-4403-A655-CA7B10FBA2F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6273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b="1" dirty="0" err="1">
                <a:solidFill>
                  <a:srgbClr val="0070C0"/>
                </a:solidFill>
              </a:rPr>
              <a:t>Break-even</a:t>
            </a:r>
            <a:r>
              <a:rPr lang="cs-CZ" b="1" dirty="0">
                <a:solidFill>
                  <a:srgbClr val="0070C0"/>
                </a:solidFill>
              </a:rPr>
              <a:t> point </a:t>
            </a:r>
            <a:r>
              <a:rPr lang="cs-CZ" b="1" dirty="0" err="1">
                <a:solidFill>
                  <a:srgbClr val="0070C0"/>
                </a:solidFill>
              </a:rPr>
              <a:t>analysis</a:t>
            </a:r>
            <a:r>
              <a:rPr lang="cs-CZ" b="1" dirty="0">
                <a:solidFill>
                  <a:srgbClr val="0070C0"/>
                </a:solidFill>
              </a:rPr>
              <a:t> </a:t>
            </a:r>
            <a:br>
              <a:rPr lang="cs-CZ" b="1" dirty="0">
                <a:solidFill>
                  <a:srgbClr val="0070C0"/>
                </a:solidFill>
              </a:rPr>
            </a:br>
            <a:r>
              <a:rPr lang="cs-CZ" sz="1800" b="1" dirty="0">
                <a:solidFill>
                  <a:srgbClr val="0070C0"/>
                </a:solidFill>
              </a:rPr>
              <a:t>(</a:t>
            </a:r>
            <a:r>
              <a:rPr lang="en-US" sz="1800" b="1" dirty="0">
                <a:solidFill>
                  <a:srgbClr val="0070C0"/>
                </a:solidFill>
              </a:rPr>
              <a:t>The basics focused also on explaining the Contribution Margin shown in the TOC PWP on slide 17</a:t>
            </a:r>
            <a:r>
              <a:rPr lang="cs-CZ" sz="1800" b="1" dirty="0">
                <a:solidFill>
                  <a:srgbClr val="0070C0"/>
                </a:solidFill>
              </a:rPr>
              <a:t>)</a:t>
            </a:r>
            <a:r>
              <a:rPr lang="en-US" sz="1800" b="1" dirty="0">
                <a:solidFill>
                  <a:srgbClr val="0070C0"/>
                </a:solidFill>
              </a:rPr>
              <a:t> </a:t>
            </a:r>
            <a:endParaRPr lang="cs-CZ" sz="1800" b="1" dirty="0">
              <a:solidFill>
                <a:srgbClr val="0070C0"/>
              </a:solidFill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77500" lnSpcReduction="20000"/>
          </a:bodyPr>
          <a:lstStyle/>
          <a:p>
            <a:endParaRPr lang="cs-CZ" dirty="0"/>
          </a:p>
          <a:p>
            <a:r>
              <a:rPr lang="cs-CZ" dirty="0" err="1"/>
              <a:t>Ing.Jaromír</a:t>
            </a:r>
            <a:r>
              <a:rPr lang="cs-CZ" dirty="0"/>
              <a:t> </a:t>
            </a:r>
            <a:r>
              <a:rPr lang="cs-CZ" dirty="0" err="1"/>
              <a:t>Skorkovský,CSc</a:t>
            </a:r>
            <a:r>
              <a:rPr lang="cs-CZ" dirty="0"/>
              <a:t>. </a:t>
            </a:r>
          </a:p>
          <a:p>
            <a:r>
              <a:rPr lang="cs-CZ" dirty="0"/>
              <a:t>Department </a:t>
            </a:r>
            <a:r>
              <a:rPr lang="cs-CZ" dirty="0" err="1"/>
              <a:t>of</a:t>
            </a:r>
            <a:r>
              <a:rPr lang="cs-CZ" dirty="0"/>
              <a:t> Business Management </a:t>
            </a:r>
          </a:p>
          <a:p>
            <a:r>
              <a:rPr lang="cs-CZ" dirty="0"/>
              <a:t>Masaryk University</a:t>
            </a:r>
          </a:p>
          <a:p>
            <a:r>
              <a:rPr lang="cs-CZ" dirty="0"/>
              <a:t>Czech Republic</a:t>
            </a:r>
          </a:p>
        </p:txBody>
      </p:sp>
    </p:spTree>
    <p:extLst>
      <p:ext uri="{BB962C8B-B14F-4D97-AF65-F5344CB8AC3E}">
        <p14:creationId xmlns:p14="http://schemas.microsoft.com/office/powerpoint/2010/main" val="3814834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en-US" sz="3600" dirty="0">
                <a:solidFill>
                  <a:srgbClr val="0070C0"/>
                </a:solidFill>
              </a:rPr>
              <a:t>Graphical representation </a:t>
            </a:r>
          </a:p>
        </p:txBody>
      </p:sp>
      <p:pic>
        <p:nvPicPr>
          <p:cNvPr id="4" name="Obrázek 3"/>
          <p:cNvPicPr/>
          <p:nvPr/>
        </p:nvPicPr>
        <p:blipFill>
          <a:blip r:embed="rId2"/>
          <a:stretch>
            <a:fillRect/>
          </a:stretch>
        </p:blipFill>
        <p:spPr>
          <a:xfrm>
            <a:off x="1044389" y="1547668"/>
            <a:ext cx="5760720" cy="3812540"/>
          </a:xfrm>
          <a:prstGeom prst="rect">
            <a:avLst/>
          </a:prstGeom>
          <a:ln>
            <a:solidFill>
              <a:schemeClr val="accent1"/>
            </a:solidFill>
          </a:ln>
        </p:spPr>
      </p:pic>
      <p:cxnSp>
        <p:nvCxnSpPr>
          <p:cNvPr id="6" name="Přímá spojnice se šipkou 5"/>
          <p:cNvCxnSpPr/>
          <p:nvPr/>
        </p:nvCxnSpPr>
        <p:spPr>
          <a:xfrm flipH="1" flipV="1">
            <a:off x="1645920" y="1951348"/>
            <a:ext cx="13198" cy="2187020"/>
          </a:xfrm>
          <a:prstGeom prst="straightConnector1">
            <a:avLst/>
          </a:prstGeom>
          <a:ln w="12700">
            <a:solidFill>
              <a:srgbClr val="00B05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ovéPole 6"/>
          <p:cNvSpPr txBox="1"/>
          <p:nvPr/>
        </p:nvSpPr>
        <p:spPr>
          <a:xfrm>
            <a:off x="1345477" y="4029695"/>
            <a:ext cx="6838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 err="1">
                <a:solidFill>
                  <a:srgbClr val="00B050"/>
                </a:solidFill>
              </a:rPr>
              <a:t>Costs</a:t>
            </a:r>
            <a:endParaRPr lang="cs-CZ" dirty="0">
              <a:solidFill>
                <a:srgbClr val="00B050"/>
              </a:solidFill>
            </a:endParaRPr>
          </a:p>
        </p:txBody>
      </p:sp>
      <p:sp>
        <p:nvSpPr>
          <p:cNvPr id="8" name="TextovéPole 7"/>
          <p:cNvSpPr txBox="1"/>
          <p:nvPr/>
        </p:nvSpPr>
        <p:spPr>
          <a:xfrm>
            <a:off x="4420186" y="1951348"/>
            <a:ext cx="67839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 x Q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5223036" y="2971450"/>
            <a:ext cx="98251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sz="1400" b="1" dirty="0"/>
              <a:t>F + VC = TC</a:t>
            </a:r>
          </a:p>
        </p:txBody>
      </p:sp>
      <p:sp>
        <p:nvSpPr>
          <p:cNvPr id="10" name="TextovéPole 9"/>
          <p:cNvSpPr txBox="1"/>
          <p:nvPr/>
        </p:nvSpPr>
        <p:spPr>
          <a:xfrm>
            <a:off x="5756804" y="3557633"/>
            <a:ext cx="4390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VC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5656969" y="4157399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F</a:t>
            </a:r>
          </a:p>
        </p:txBody>
      </p:sp>
    </p:spTree>
    <p:extLst>
      <p:ext uri="{BB962C8B-B14F-4D97-AF65-F5344CB8AC3E}">
        <p14:creationId xmlns:p14="http://schemas.microsoft.com/office/powerpoint/2010/main" val="341999192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>
                <a:solidFill>
                  <a:srgbClr val="0070C0"/>
                </a:solidFill>
              </a:rPr>
              <a:t>BEP- Basic Statements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825625"/>
            <a:ext cx="10998666" cy="4351338"/>
          </a:xfrm>
        </p:spPr>
        <p:txBody>
          <a:bodyPr>
            <a:normAutofit/>
          </a:bodyPr>
          <a:lstStyle/>
          <a:p>
            <a:pPr lvl="0"/>
            <a:r>
              <a:rPr lang="en-US" sz="1900" dirty="0">
                <a:solidFill>
                  <a:srgbClr val="0070C0"/>
                </a:solidFill>
              </a:rPr>
              <a:t>Break-Even Point is the amount of product at which total costs are equal to total returns. From this point, the company or project begins to generate profit.</a:t>
            </a:r>
            <a:endParaRPr lang="cs-CZ" sz="1900" dirty="0">
              <a:solidFill>
                <a:srgbClr val="0070C0"/>
              </a:solidFill>
            </a:endParaRPr>
          </a:p>
          <a:p>
            <a:pPr lvl="0"/>
            <a:r>
              <a:rPr lang="en-US" sz="1900" dirty="0">
                <a:solidFill>
                  <a:srgbClr val="0070C0"/>
                </a:solidFill>
              </a:rPr>
              <a:t>In its classic form, the break-even point tells you how much product to sell to generate profit. It is a volume indicator.</a:t>
            </a:r>
            <a:endParaRPr lang="cs-CZ" sz="1900" dirty="0">
              <a:solidFill>
                <a:srgbClr val="0070C0"/>
              </a:solidFill>
            </a:endParaRPr>
          </a:p>
          <a:p>
            <a:pPr lvl="0"/>
            <a:r>
              <a:rPr lang="en-US" sz="1900" dirty="0">
                <a:solidFill>
                  <a:srgbClr val="0070C0"/>
                </a:solidFill>
              </a:rPr>
              <a:t>The break-even point in corresponding currency thus basically means 0. </a:t>
            </a:r>
            <a:endParaRPr lang="cs-CZ" sz="1900" dirty="0">
              <a:solidFill>
                <a:srgbClr val="0070C0"/>
              </a:solidFill>
            </a:endParaRPr>
          </a:p>
          <a:p>
            <a:pPr lvl="0"/>
            <a:r>
              <a:rPr lang="en-US" sz="1900" dirty="0">
                <a:solidFill>
                  <a:srgbClr val="0070C0"/>
                </a:solidFill>
              </a:rPr>
              <a:t>In the next slides, we present a </a:t>
            </a:r>
            <a:r>
              <a:rPr lang="en-US" sz="1900" b="1" dirty="0">
                <a:solidFill>
                  <a:srgbClr val="0070C0"/>
                </a:solidFill>
              </a:rPr>
              <a:t>formula</a:t>
            </a:r>
            <a:r>
              <a:rPr lang="en-US" sz="1900" dirty="0">
                <a:solidFill>
                  <a:srgbClr val="0070C0"/>
                </a:solidFill>
              </a:rPr>
              <a:t> where it is also possible to incorporate the required rate of profit (in corresponding currency) into the calculation. </a:t>
            </a:r>
            <a:endParaRPr lang="cs-CZ" sz="1900" dirty="0">
              <a:solidFill>
                <a:srgbClr val="0070C0"/>
              </a:solidFill>
            </a:endParaRPr>
          </a:p>
          <a:p>
            <a:pPr lvl="0"/>
            <a:r>
              <a:rPr lang="en-US" sz="1800" dirty="0">
                <a:solidFill>
                  <a:srgbClr val="0070C0"/>
                </a:solidFill>
              </a:rPr>
              <a:t>As a result, we will shift to the right along the X-axis (sales volume) in the graph, and the resulting Q (X pieces) will be higher than at the "classic" break-even point, where the profit is zero.</a:t>
            </a:r>
            <a:endParaRPr lang="cs-CZ" sz="1800" dirty="0">
              <a:solidFill>
                <a:srgbClr val="0070C0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001797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Calculation</a:t>
            </a:r>
            <a:r>
              <a:rPr lang="cs-CZ" sz="3600" dirty="0">
                <a:solidFill>
                  <a:srgbClr val="0070C0"/>
                </a:solidFill>
              </a:rPr>
              <a:t> I.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>
                <a:solidFill>
                  <a:srgbClr val="0070C0"/>
                </a:solidFill>
              </a:rPr>
              <a:t>The basic calculation of the </a:t>
            </a:r>
            <a:r>
              <a:rPr lang="en-US" sz="2000" b="1" dirty="0">
                <a:solidFill>
                  <a:srgbClr val="0070C0"/>
                </a:solidFill>
              </a:rPr>
              <a:t>break-even point </a:t>
            </a:r>
            <a:r>
              <a:rPr lang="en-US" sz="2000" dirty="0">
                <a:solidFill>
                  <a:srgbClr val="0070C0"/>
                </a:solidFill>
              </a:rPr>
              <a:t>is not complicated. All you have to do is put together the Price, Costs and possibly the Required profit.</a:t>
            </a:r>
          </a:p>
          <a:p>
            <a:r>
              <a:rPr lang="en-US" sz="2000" dirty="0">
                <a:solidFill>
                  <a:srgbClr val="0070C0"/>
                </a:solidFill>
              </a:rPr>
              <a:t>However, the challenge is to get to these aggregated variables.</a:t>
            </a:r>
            <a:endParaRPr lang="cs-CZ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The data for partial calculations are obtained utilizing financial analysis, using data from accounting. </a:t>
            </a:r>
            <a:endParaRPr lang="cs-CZ" sz="2000" dirty="0">
              <a:solidFill>
                <a:srgbClr val="0070C0"/>
              </a:solidFill>
            </a:endParaRPr>
          </a:p>
          <a:p>
            <a:r>
              <a:rPr lang="en-US" sz="2000" dirty="0">
                <a:solidFill>
                  <a:srgbClr val="0070C0"/>
                </a:solidFill>
              </a:rPr>
              <a:t>Good financial management considers the break-even point analysis to be an </a:t>
            </a:r>
            <a:r>
              <a:rPr lang="en-US" sz="2000" b="1" dirty="0">
                <a:solidFill>
                  <a:srgbClr val="FF0000"/>
                </a:solidFill>
              </a:rPr>
              <a:t>absolute must</a:t>
            </a:r>
            <a:r>
              <a:rPr lang="en-US" sz="2000" dirty="0">
                <a:solidFill>
                  <a:srgbClr val="0070C0"/>
                </a:solidFill>
              </a:rPr>
              <a:t>. It is not just a “lesson from microeconomics” or “theoretical exercise”  </a:t>
            </a:r>
          </a:p>
        </p:txBody>
      </p:sp>
      <p:pic>
        <p:nvPicPr>
          <p:cNvPr id="5" name="Obrázek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5397" y="4431388"/>
            <a:ext cx="5427677" cy="18805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058404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Calculation</a:t>
            </a:r>
            <a:r>
              <a:rPr lang="cs-CZ" sz="3600" dirty="0">
                <a:solidFill>
                  <a:srgbClr val="0070C0"/>
                </a:solidFill>
              </a:rPr>
              <a:t> II.</a:t>
            </a:r>
          </a:p>
        </p:txBody>
      </p:sp>
      <p:sp>
        <p:nvSpPr>
          <p:cNvPr id="4" name="TextovéPole 3"/>
          <p:cNvSpPr txBox="1"/>
          <p:nvPr/>
        </p:nvSpPr>
        <p:spPr>
          <a:xfrm>
            <a:off x="993966" y="1720840"/>
            <a:ext cx="4788106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b="1" dirty="0"/>
              <a:t>Profit</a:t>
            </a:r>
            <a:r>
              <a:rPr lang="cs-CZ" dirty="0"/>
              <a:t> = </a:t>
            </a:r>
            <a:r>
              <a:rPr lang="cs-CZ" dirty="0" err="1">
                <a:solidFill>
                  <a:srgbClr val="FF0000"/>
                </a:solidFill>
              </a:rPr>
              <a:t>Selling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Price</a:t>
            </a:r>
            <a:r>
              <a:rPr lang="cs-CZ" dirty="0"/>
              <a:t> x Sold </a:t>
            </a:r>
            <a:r>
              <a:rPr lang="cs-CZ" dirty="0" err="1"/>
              <a:t>Products</a:t>
            </a:r>
            <a:r>
              <a:rPr lang="cs-CZ" dirty="0"/>
              <a:t>  - </a:t>
            </a:r>
            <a:r>
              <a:rPr lang="cs-CZ" dirty="0" err="1">
                <a:solidFill>
                  <a:srgbClr val="7030A0"/>
                </a:solidFill>
              </a:rPr>
              <a:t>Total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Costs</a:t>
            </a:r>
            <a:endParaRPr lang="cs-CZ" dirty="0">
              <a:solidFill>
                <a:srgbClr val="7030A0"/>
              </a:solidFill>
            </a:endParaRPr>
          </a:p>
          <a:p>
            <a:endParaRPr lang="cs-CZ" dirty="0"/>
          </a:p>
          <a:p>
            <a:r>
              <a:rPr lang="cs-CZ" dirty="0" err="1">
                <a:solidFill>
                  <a:srgbClr val="7030A0"/>
                </a:solidFill>
              </a:rPr>
              <a:t>Total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 err="1">
                <a:solidFill>
                  <a:srgbClr val="7030A0"/>
                </a:solidFill>
              </a:rPr>
              <a:t>Costs</a:t>
            </a:r>
            <a:r>
              <a:rPr lang="cs-CZ" dirty="0">
                <a:solidFill>
                  <a:srgbClr val="7030A0"/>
                </a:solidFill>
              </a:rPr>
              <a:t> </a:t>
            </a:r>
            <a:r>
              <a:rPr lang="cs-CZ" dirty="0"/>
              <a:t>= </a:t>
            </a:r>
            <a:r>
              <a:rPr lang="cs-CZ" dirty="0">
                <a:solidFill>
                  <a:srgbClr val="0070C0"/>
                </a:solidFill>
              </a:rPr>
              <a:t>F </a:t>
            </a:r>
            <a:r>
              <a:rPr lang="cs-CZ" dirty="0"/>
              <a:t>+ </a:t>
            </a:r>
            <a:r>
              <a:rPr lang="cs-CZ" dirty="0">
                <a:solidFill>
                  <a:srgbClr val="00B050"/>
                </a:solidFill>
              </a:rPr>
              <a:t>VC </a:t>
            </a:r>
            <a:r>
              <a:rPr lang="cs-CZ" dirty="0"/>
              <a:t>x Q</a:t>
            </a:r>
          </a:p>
          <a:p>
            <a:endParaRPr lang="cs-CZ" dirty="0"/>
          </a:p>
          <a:p>
            <a:r>
              <a:rPr lang="cs-CZ" b="1" dirty="0"/>
              <a:t>Profit</a:t>
            </a:r>
            <a:r>
              <a:rPr lang="cs-CZ" dirty="0"/>
              <a:t> = 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 x Q  -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- </a:t>
            </a:r>
            <a:r>
              <a:rPr lang="cs-CZ" dirty="0">
                <a:solidFill>
                  <a:srgbClr val="00B050"/>
                </a:solidFill>
              </a:rPr>
              <a:t>VC</a:t>
            </a:r>
            <a:r>
              <a:rPr lang="cs-CZ" dirty="0"/>
              <a:t> x Q </a:t>
            </a:r>
          </a:p>
          <a:p>
            <a:endParaRPr lang="cs-CZ" dirty="0"/>
          </a:p>
          <a:p>
            <a:r>
              <a:rPr lang="cs-CZ" dirty="0" err="1"/>
              <a:t>If</a:t>
            </a:r>
            <a:r>
              <a:rPr lang="cs-CZ" dirty="0"/>
              <a:t> BEP </a:t>
            </a:r>
            <a:r>
              <a:rPr lang="cs-CZ" dirty="0" err="1"/>
              <a:t>then</a:t>
            </a:r>
            <a:r>
              <a:rPr lang="cs-CZ" dirty="0"/>
              <a:t> Profit=0 </a:t>
            </a:r>
          </a:p>
          <a:p>
            <a:endParaRPr lang="cs-CZ" dirty="0"/>
          </a:p>
          <a:p>
            <a:r>
              <a:rPr lang="cs-CZ" dirty="0"/>
              <a:t>Profit = Q x (</a:t>
            </a:r>
            <a:r>
              <a:rPr lang="cs-CZ" dirty="0">
                <a:solidFill>
                  <a:srgbClr val="FF0000"/>
                </a:solidFill>
              </a:rPr>
              <a:t>P</a:t>
            </a:r>
            <a:r>
              <a:rPr lang="cs-CZ" dirty="0"/>
              <a:t>-</a:t>
            </a:r>
            <a:r>
              <a:rPr lang="cs-CZ" dirty="0">
                <a:solidFill>
                  <a:srgbClr val="00B050"/>
                </a:solidFill>
              </a:rPr>
              <a:t>VC</a:t>
            </a:r>
            <a:r>
              <a:rPr lang="cs-CZ" dirty="0"/>
              <a:t>)   -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  = 0 </a:t>
            </a:r>
          </a:p>
          <a:p>
            <a:r>
              <a:rPr lang="cs-CZ" dirty="0"/>
              <a:t>and </a:t>
            </a:r>
            <a:r>
              <a:rPr lang="cs-CZ" dirty="0" err="1"/>
              <a:t>hence</a:t>
            </a:r>
            <a:r>
              <a:rPr lang="cs-CZ" dirty="0"/>
              <a:t>  -&gt;  </a:t>
            </a:r>
            <a:r>
              <a:rPr lang="cs-CZ" sz="2800" b="1" dirty="0"/>
              <a:t>Q= </a:t>
            </a:r>
            <a:r>
              <a:rPr lang="cs-CZ" sz="2800" b="1" dirty="0">
                <a:solidFill>
                  <a:srgbClr val="0070C0"/>
                </a:solidFill>
              </a:rPr>
              <a:t>F</a:t>
            </a:r>
            <a:r>
              <a:rPr lang="cs-CZ" sz="2800" b="1" dirty="0"/>
              <a:t>/(</a:t>
            </a:r>
            <a:r>
              <a:rPr lang="cs-CZ" sz="2800" b="1" dirty="0">
                <a:solidFill>
                  <a:srgbClr val="FF0000"/>
                </a:solidFill>
              </a:rPr>
              <a:t>P</a:t>
            </a:r>
            <a:r>
              <a:rPr lang="cs-CZ" sz="2800" b="1" dirty="0"/>
              <a:t>-</a:t>
            </a:r>
            <a:r>
              <a:rPr lang="cs-CZ" sz="2800" b="1" dirty="0">
                <a:solidFill>
                  <a:srgbClr val="00B050"/>
                </a:solidFill>
              </a:rPr>
              <a:t>VC</a:t>
            </a:r>
            <a:r>
              <a:rPr lang="cs-CZ" sz="2800" b="1" dirty="0"/>
              <a:t>) </a:t>
            </a:r>
          </a:p>
          <a:p>
            <a:endParaRPr lang="cs-CZ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718A8C8F-16FD-4662-A2AA-6C669CEA4BEF}"/>
              </a:ext>
            </a:extLst>
          </p:cNvPr>
          <p:cNvSpPr txBox="1"/>
          <p:nvPr/>
        </p:nvSpPr>
        <p:spPr>
          <a:xfrm>
            <a:off x="993966" y="5137160"/>
            <a:ext cx="5342681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dirty="0">
                <a:solidFill>
                  <a:srgbClr val="0070C0"/>
                </a:solidFill>
              </a:rPr>
              <a:t>F=</a:t>
            </a:r>
            <a:r>
              <a:rPr lang="cs-CZ" dirty="0" err="1">
                <a:solidFill>
                  <a:srgbClr val="0070C0"/>
                </a:solidFill>
              </a:rPr>
              <a:t>Fixed</a:t>
            </a:r>
            <a:r>
              <a:rPr lang="cs-CZ" dirty="0">
                <a:solidFill>
                  <a:srgbClr val="0070C0"/>
                </a:solidFill>
              </a:rPr>
              <a:t> </a:t>
            </a:r>
            <a:r>
              <a:rPr lang="cs-CZ" dirty="0" err="1">
                <a:solidFill>
                  <a:srgbClr val="0070C0"/>
                </a:solidFill>
              </a:rPr>
              <a:t>costs</a:t>
            </a:r>
            <a:endParaRPr lang="cs-CZ" dirty="0">
              <a:solidFill>
                <a:srgbClr val="0070C0"/>
              </a:solidFill>
            </a:endParaRPr>
          </a:p>
          <a:p>
            <a:r>
              <a:rPr lang="cs-CZ" dirty="0">
                <a:solidFill>
                  <a:srgbClr val="00B050"/>
                </a:solidFill>
              </a:rPr>
              <a:t>VC= </a:t>
            </a:r>
            <a:r>
              <a:rPr lang="cs-CZ" dirty="0" err="1">
                <a:solidFill>
                  <a:srgbClr val="00B050"/>
                </a:solidFill>
              </a:rPr>
              <a:t>Variable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costs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fro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one</a:t>
            </a:r>
            <a:r>
              <a:rPr lang="cs-CZ" dirty="0">
                <a:solidFill>
                  <a:srgbClr val="00B050"/>
                </a:solidFill>
              </a:rPr>
              <a:t> </a:t>
            </a:r>
            <a:r>
              <a:rPr lang="cs-CZ" dirty="0" err="1">
                <a:solidFill>
                  <a:srgbClr val="00B050"/>
                </a:solidFill>
              </a:rPr>
              <a:t>product</a:t>
            </a:r>
            <a:r>
              <a:rPr lang="cs-CZ" dirty="0">
                <a:solidFill>
                  <a:srgbClr val="00B050"/>
                </a:solidFill>
              </a:rPr>
              <a:t> unit</a:t>
            </a:r>
          </a:p>
          <a:p>
            <a:r>
              <a:rPr lang="cs-CZ" dirty="0">
                <a:solidFill>
                  <a:srgbClr val="FF0000"/>
                </a:solidFill>
              </a:rPr>
              <a:t>P= </a:t>
            </a:r>
            <a:r>
              <a:rPr lang="cs-CZ" dirty="0" err="1">
                <a:solidFill>
                  <a:srgbClr val="FF0000"/>
                </a:solidFill>
              </a:rPr>
              <a:t>Selling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price</a:t>
            </a:r>
            <a:r>
              <a:rPr lang="cs-CZ" dirty="0">
                <a:solidFill>
                  <a:srgbClr val="FF0000"/>
                </a:solidFill>
              </a:rPr>
              <a:t> – in Business </a:t>
            </a:r>
            <a:r>
              <a:rPr lang="cs-CZ" dirty="0" err="1">
                <a:solidFill>
                  <a:srgbClr val="FF0000"/>
                </a:solidFill>
              </a:rPr>
              <a:t>Central</a:t>
            </a:r>
            <a:r>
              <a:rPr lang="cs-CZ" dirty="0">
                <a:solidFill>
                  <a:srgbClr val="FF0000"/>
                </a:solidFill>
              </a:rPr>
              <a:t> ERP </a:t>
            </a:r>
            <a:r>
              <a:rPr lang="cs-CZ" dirty="0" err="1">
                <a:solidFill>
                  <a:srgbClr val="FF0000"/>
                </a:solidFill>
              </a:rPr>
              <a:t>it</a:t>
            </a:r>
            <a:r>
              <a:rPr lang="cs-CZ" dirty="0">
                <a:solidFill>
                  <a:srgbClr val="FF0000"/>
                </a:solidFill>
              </a:rPr>
              <a:t> </a:t>
            </a:r>
            <a:r>
              <a:rPr lang="cs-CZ" dirty="0" err="1">
                <a:solidFill>
                  <a:srgbClr val="FF0000"/>
                </a:solidFill>
              </a:rPr>
              <a:t>is</a:t>
            </a:r>
            <a:r>
              <a:rPr lang="cs-CZ" dirty="0">
                <a:solidFill>
                  <a:srgbClr val="FF0000"/>
                </a:solidFill>
              </a:rPr>
              <a:t> Unit </a:t>
            </a:r>
            <a:r>
              <a:rPr lang="cs-CZ" dirty="0" err="1">
                <a:solidFill>
                  <a:srgbClr val="FF0000"/>
                </a:solidFill>
              </a:rPr>
              <a:t>Price</a:t>
            </a:r>
            <a:endParaRPr lang="cs-CZ" dirty="0">
              <a:solidFill>
                <a:srgbClr val="FF0000"/>
              </a:solidFill>
            </a:endParaRPr>
          </a:p>
          <a:p>
            <a:r>
              <a:rPr lang="cs-CZ" dirty="0"/>
              <a:t>x=symbol </a:t>
            </a:r>
            <a:r>
              <a:rPr lang="cs-CZ" dirty="0" err="1"/>
              <a:t>for</a:t>
            </a:r>
            <a:r>
              <a:rPr lang="cs-CZ" dirty="0"/>
              <a:t> </a:t>
            </a:r>
            <a:r>
              <a:rPr lang="cs-CZ" dirty="0" err="1"/>
              <a:t>multiplication</a:t>
            </a:r>
            <a:r>
              <a:rPr lang="cs-CZ" dirty="0"/>
              <a:t> </a:t>
            </a:r>
          </a:p>
          <a:p>
            <a:r>
              <a:rPr lang="cs-CZ" dirty="0"/>
              <a:t>BEP=</a:t>
            </a:r>
            <a:r>
              <a:rPr lang="cs-CZ" dirty="0" err="1"/>
              <a:t>Break</a:t>
            </a:r>
            <a:r>
              <a:rPr lang="cs-CZ" dirty="0"/>
              <a:t> </a:t>
            </a:r>
            <a:r>
              <a:rPr lang="cs-CZ" dirty="0" err="1"/>
              <a:t>Even</a:t>
            </a:r>
            <a:r>
              <a:rPr lang="cs-CZ" dirty="0"/>
              <a:t> Point  </a:t>
            </a:r>
            <a:endParaRPr lang="en-US" dirty="0"/>
          </a:p>
        </p:txBody>
      </p:sp>
      <p:cxnSp>
        <p:nvCxnSpPr>
          <p:cNvPr id="6" name="Přímá spojnice 5">
            <a:extLst>
              <a:ext uri="{FF2B5EF4-FFF2-40B4-BE49-F238E27FC236}">
                <a16:creationId xmlns:a16="http://schemas.microsoft.com/office/drawing/2014/main" id="{03C4D6CE-AA48-419D-B039-E51B9DA59D72}"/>
              </a:ext>
            </a:extLst>
          </p:cNvPr>
          <p:cNvCxnSpPr/>
          <p:nvPr/>
        </p:nvCxnSpPr>
        <p:spPr>
          <a:xfrm>
            <a:off x="5058561" y="2046914"/>
            <a:ext cx="0" cy="14261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>
            <a:extLst>
              <a:ext uri="{FF2B5EF4-FFF2-40B4-BE49-F238E27FC236}">
                <a16:creationId xmlns:a16="http://schemas.microsoft.com/office/drawing/2014/main" id="{E167DCCF-C201-4D03-AB43-B9E50FBC0CCC}"/>
              </a:ext>
            </a:extLst>
          </p:cNvPr>
          <p:cNvCxnSpPr/>
          <p:nvPr/>
        </p:nvCxnSpPr>
        <p:spPr>
          <a:xfrm flipH="1">
            <a:off x="1249960" y="2189527"/>
            <a:ext cx="3808601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Přímá spojnice se šipkou 9">
            <a:extLst>
              <a:ext uri="{FF2B5EF4-FFF2-40B4-BE49-F238E27FC236}">
                <a16:creationId xmlns:a16="http://schemas.microsoft.com/office/drawing/2014/main" id="{CC3EFE65-D022-4BA0-881B-3926A05FC0B0}"/>
              </a:ext>
            </a:extLst>
          </p:cNvPr>
          <p:cNvCxnSpPr/>
          <p:nvPr/>
        </p:nvCxnSpPr>
        <p:spPr>
          <a:xfrm>
            <a:off x="1233182" y="2189527"/>
            <a:ext cx="0" cy="167779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576589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8200" y="373995"/>
            <a:ext cx="10515600" cy="1325563"/>
          </a:xfrm>
        </p:spPr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Simple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example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/>
              <a:t>What is the turning point in practice can be shown </a:t>
            </a:r>
            <a:r>
              <a:rPr lang="cs-CZ" sz="2400" dirty="0"/>
              <a:t>in</a:t>
            </a:r>
            <a:r>
              <a:rPr lang="en-US" sz="2400" dirty="0"/>
              <a:t> a model example</a:t>
            </a:r>
            <a:r>
              <a:rPr lang="cs-CZ" sz="2400" dirty="0"/>
              <a:t>? </a:t>
            </a:r>
          </a:p>
          <a:p>
            <a:r>
              <a:rPr lang="en-US" sz="2400" dirty="0"/>
              <a:t>Let's imagine that you want to start confectionery production. How do you know how many cakes you have to sell to make a profit?</a:t>
            </a:r>
            <a:endParaRPr lang="cs-CZ" sz="2400" dirty="0"/>
          </a:p>
          <a:p>
            <a:pPr marL="457200" lvl="1" indent="0">
              <a:buNone/>
            </a:pPr>
            <a:br>
              <a:rPr lang="en-US" sz="2000" dirty="0"/>
            </a:br>
            <a:r>
              <a:rPr lang="cs-CZ" sz="2000" dirty="0"/>
              <a:t>- </a:t>
            </a:r>
            <a:r>
              <a:rPr lang="en-US" sz="1600" b="1" dirty="0"/>
              <a:t>Real capacity consideration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Price conditions analysis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List of all costs</a:t>
            </a:r>
            <a:br>
              <a:rPr lang="en-US" sz="1600" b="1" dirty="0"/>
            </a:br>
            <a:r>
              <a:rPr lang="cs-CZ" sz="1600" b="1" dirty="0"/>
              <a:t>-  </a:t>
            </a:r>
            <a:r>
              <a:rPr lang="en-US" sz="1600" b="1" dirty="0"/>
              <a:t>Calculations and modeling</a:t>
            </a:r>
            <a:br>
              <a:rPr lang="en-US" dirty="0"/>
            </a:br>
            <a:br>
              <a:rPr lang="en-US" dirty="0"/>
            </a:br>
            <a:r>
              <a:rPr lang="en-US" dirty="0"/>
              <a:t>Let's assume that the total input costs </a:t>
            </a:r>
            <a:r>
              <a:rPr lang="cs-CZ" dirty="0"/>
              <a:t>(</a:t>
            </a:r>
            <a:r>
              <a:rPr lang="cs-CZ" dirty="0" err="1"/>
              <a:t>fixed</a:t>
            </a:r>
            <a:r>
              <a:rPr lang="cs-CZ" dirty="0"/>
              <a:t> </a:t>
            </a:r>
            <a:r>
              <a:rPr lang="cs-CZ" dirty="0" err="1"/>
              <a:t>costs</a:t>
            </a:r>
            <a:r>
              <a:rPr lang="cs-CZ" dirty="0"/>
              <a:t>) </a:t>
            </a:r>
            <a:r>
              <a:rPr lang="en-US" dirty="0"/>
              <a:t>will be </a:t>
            </a:r>
            <a:r>
              <a:rPr lang="en-US" dirty="0">
                <a:solidFill>
                  <a:srgbClr val="0070C0"/>
                </a:solidFill>
              </a:rPr>
              <a:t>250,000</a:t>
            </a:r>
            <a:r>
              <a:rPr lang="en-US" dirty="0"/>
              <a:t> CZK.</a:t>
            </a:r>
            <a:br>
              <a:rPr lang="en-US" dirty="0"/>
            </a:br>
            <a:r>
              <a:rPr lang="en-US" dirty="0"/>
              <a:t>Set the </a:t>
            </a:r>
            <a:r>
              <a:rPr lang="cs-CZ" dirty="0" err="1"/>
              <a:t>selling</a:t>
            </a:r>
            <a:r>
              <a:rPr lang="cs-CZ" dirty="0"/>
              <a:t> </a:t>
            </a:r>
            <a:r>
              <a:rPr lang="en-US" dirty="0"/>
              <a:t>price of the cake at </a:t>
            </a:r>
            <a:r>
              <a:rPr lang="en-US" dirty="0">
                <a:solidFill>
                  <a:srgbClr val="00B050"/>
                </a:solidFill>
              </a:rPr>
              <a:t>750</a:t>
            </a:r>
            <a:r>
              <a:rPr lang="en-US" dirty="0"/>
              <a:t>, - CZK</a:t>
            </a:r>
            <a:br>
              <a:rPr lang="en-US" dirty="0"/>
            </a:br>
            <a:r>
              <a:rPr lang="en-US" dirty="0"/>
              <a:t>Variable costs for 1 cake = </a:t>
            </a:r>
            <a:r>
              <a:rPr lang="en-US" dirty="0">
                <a:solidFill>
                  <a:srgbClr val="FF0000"/>
                </a:solidFill>
              </a:rPr>
              <a:t>300</a:t>
            </a:r>
            <a:r>
              <a:rPr lang="en-US" dirty="0"/>
              <a:t>, - CZK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CZK=Czech </a:t>
            </a:r>
            <a:r>
              <a:rPr lang="cs-CZ" dirty="0" err="1"/>
              <a:t>Crown</a:t>
            </a:r>
            <a:endParaRPr lang="cs-CZ" dirty="0"/>
          </a:p>
          <a:p>
            <a:pPr marL="457200" lvl="1" indent="0">
              <a:buNone/>
            </a:pPr>
            <a:r>
              <a:rPr lang="cs-CZ" dirty="0"/>
              <a:t>BEP=</a:t>
            </a:r>
            <a:r>
              <a:rPr lang="cs-CZ" dirty="0" err="1"/>
              <a:t>Break</a:t>
            </a:r>
            <a:r>
              <a:rPr lang="cs-CZ" dirty="0"/>
              <a:t>-</a:t>
            </a:r>
            <a:r>
              <a:rPr lang="cs-CZ" dirty="0" err="1"/>
              <a:t>Even</a:t>
            </a:r>
            <a:r>
              <a:rPr lang="cs-CZ" dirty="0"/>
              <a:t>-Point</a:t>
            </a:r>
          </a:p>
        </p:txBody>
      </p:sp>
      <p:sp>
        <p:nvSpPr>
          <p:cNvPr id="4" name="Obdélník 3"/>
          <p:cNvSpPr/>
          <p:nvPr/>
        </p:nvSpPr>
        <p:spPr>
          <a:xfrm>
            <a:off x="5401606" y="3816628"/>
            <a:ext cx="568841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i="0" u="none" strike="noStrike" dirty="0">
                <a:solidFill>
                  <a:srgbClr val="0A0909"/>
                </a:solidFill>
                <a:effectLst/>
                <a:latin typeface="&amp;quot"/>
              </a:rPr>
              <a:t>BEP 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= </a:t>
            </a:r>
            <a:r>
              <a:rPr lang="cs-CZ" b="1" i="0" u="none" strike="noStrike" dirty="0">
                <a:solidFill>
                  <a:srgbClr val="0A0909"/>
                </a:solidFill>
                <a:effectLst/>
                <a:latin typeface="&amp;quot"/>
              </a:rPr>
              <a:t>555 </a:t>
            </a:r>
            <a:r>
              <a:rPr lang="cs-CZ" b="1" i="0" u="none" strike="noStrike" dirty="0" err="1">
                <a:solidFill>
                  <a:srgbClr val="0A0909"/>
                </a:solidFill>
                <a:effectLst/>
                <a:latin typeface="&amp;quot"/>
              </a:rPr>
              <a:t>cakes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[</a:t>
            </a:r>
            <a:r>
              <a:rPr lang="cs-CZ" b="0" i="0" u="none" strike="noStrike" dirty="0" err="1">
                <a:solidFill>
                  <a:srgbClr val="0A0909"/>
                </a:solidFill>
                <a:effectLst/>
                <a:latin typeface="Roboto"/>
              </a:rPr>
              <a:t>calculation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: </a:t>
            </a:r>
            <a:r>
              <a:rPr lang="cs-CZ" b="0" i="0" u="none" strike="noStrike" dirty="0">
                <a:solidFill>
                  <a:srgbClr val="0070C0"/>
                </a:solidFill>
                <a:effectLst/>
                <a:latin typeface="Roboto"/>
              </a:rPr>
              <a:t>250.000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/ (</a:t>
            </a:r>
            <a:r>
              <a:rPr lang="cs-CZ" b="0" i="0" u="none" strike="noStrike" dirty="0">
                <a:solidFill>
                  <a:srgbClr val="00B050"/>
                </a:solidFill>
                <a:effectLst/>
                <a:latin typeface="Roboto"/>
              </a:rPr>
              <a:t>750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 – </a:t>
            </a:r>
            <a:r>
              <a:rPr lang="cs-CZ" b="0" i="0" u="none" strike="noStrike" dirty="0">
                <a:solidFill>
                  <a:srgbClr val="FF0000"/>
                </a:solidFill>
                <a:effectLst/>
                <a:latin typeface="Roboto"/>
              </a:rPr>
              <a:t>300</a:t>
            </a:r>
            <a:r>
              <a:rPr lang="cs-CZ" b="0" i="0" u="none" strike="noStrike" dirty="0">
                <a:solidFill>
                  <a:srgbClr val="0A0909"/>
                </a:solidFill>
                <a:effectLst/>
                <a:latin typeface="Roboto"/>
              </a:rPr>
              <a:t>)].</a:t>
            </a:r>
            <a:endParaRPr lang="cs-CZ" dirty="0"/>
          </a:p>
        </p:txBody>
      </p:sp>
      <p:sp>
        <p:nvSpPr>
          <p:cNvPr id="5" name="Obdélník 4"/>
          <p:cNvSpPr/>
          <p:nvPr/>
        </p:nvSpPr>
        <p:spPr>
          <a:xfrm>
            <a:off x="9256946" y="3195162"/>
            <a:ext cx="1332673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/>
              <a:t>Q</a:t>
            </a:r>
            <a:r>
              <a:rPr lang="cs-CZ" dirty="0"/>
              <a:t>= </a:t>
            </a:r>
            <a:r>
              <a:rPr lang="cs-CZ" dirty="0">
                <a:solidFill>
                  <a:srgbClr val="0070C0"/>
                </a:solidFill>
              </a:rPr>
              <a:t>F</a:t>
            </a:r>
            <a:r>
              <a:rPr lang="cs-CZ" dirty="0"/>
              <a:t>/(</a:t>
            </a:r>
            <a:r>
              <a:rPr lang="cs-CZ" dirty="0">
                <a:solidFill>
                  <a:srgbClr val="00B050"/>
                </a:solidFill>
              </a:rPr>
              <a:t>P</a:t>
            </a:r>
            <a:r>
              <a:rPr lang="cs-CZ" dirty="0"/>
              <a:t>-</a:t>
            </a:r>
            <a:r>
              <a:rPr lang="cs-CZ" dirty="0">
                <a:solidFill>
                  <a:srgbClr val="FF0000"/>
                </a:solidFill>
              </a:rPr>
              <a:t>VC</a:t>
            </a:r>
            <a:r>
              <a:rPr lang="cs-CZ" dirty="0"/>
              <a:t>) </a:t>
            </a:r>
          </a:p>
        </p:txBody>
      </p:sp>
      <p:pic>
        <p:nvPicPr>
          <p:cNvPr id="6" name="Obrázek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76497" y="478690"/>
            <a:ext cx="1551752" cy="1098431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2C8CDD6-2476-46C6-AD6E-B1C30C9D3458}"/>
              </a:ext>
            </a:extLst>
          </p:cNvPr>
          <p:cNvSpPr txBox="1"/>
          <p:nvPr/>
        </p:nvSpPr>
        <p:spPr>
          <a:xfrm>
            <a:off x="7044140" y="817691"/>
            <a:ext cx="4309660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dirty="0"/>
              <a:t> </a:t>
            </a:r>
            <a:r>
              <a:rPr lang="en-US" b="1" dirty="0">
                <a:solidFill>
                  <a:srgbClr val="FF0000"/>
                </a:solidFill>
              </a:rPr>
              <a:t>In this screenshot we use a different </a:t>
            </a:r>
            <a:r>
              <a:rPr lang="en-US" b="1" dirty="0" err="1">
                <a:solidFill>
                  <a:srgbClr val="FF0000"/>
                </a:solidFill>
              </a:rPr>
              <a:t>colour</a:t>
            </a:r>
            <a:endParaRPr lang="cs-CZ" b="1" dirty="0">
              <a:solidFill>
                <a:srgbClr val="FF0000"/>
              </a:solidFill>
            </a:endParaRPr>
          </a:p>
          <a:p>
            <a:r>
              <a:rPr lang="en-US" b="1" dirty="0">
                <a:solidFill>
                  <a:srgbClr val="FF0000"/>
                </a:solidFill>
              </a:rPr>
              <a:t> coding for the </a:t>
            </a:r>
            <a:r>
              <a:rPr lang="cs-CZ" b="1" dirty="0">
                <a:solidFill>
                  <a:srgbClr val="FF0000"/>
                </a:solidFill>
              </a:rPr>
              <a:t> </a:t>
            </a:r>
            <a:r>
              <a:rPr lang="en-US" b="1" dirty="0">
                <a:solidFill>
                  <a:srgbClr val="FF0000"/>
                </a:solidFill>
              </a:rPr>
              <a:t>variables used</a:t>
            </a:r>
            <a:r>
              <a:rPr lang="cs-CZ" b="1" dirty="0">
                <a:solidFill>
                  <a:srgbClr val="FF0000"/>
                </a:solidFill>
              </a:rPr>
              <a:t> !!!</a:t>
            </a:r>
            <a:endParaRPr lang="en-US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3982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C6F94B8-F555-4025-AF65-30115675F7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3600" dirty="0" err="1">
                <a:solidFill>
                  <a:srgbClr val="0070C0"/>
                </a:solidFill>
              </a:rPr>
              <a:t>Contribution</a:t>
            </a:r>
            <a:r>
              <a:rPr lang="cs-CZ" sz="3600" dirty="0">
                <a:solidFill>
                  <a:srgbClr val="0070C0"/>
                </a:solidFill>
              </a:rPr>
              <a:t> </a:t>
            </a:r>
            <a:r>
              <a:rPr lang="cs-CZ" sz="3600" dirty="0" err="1">
                <a:solidFill>
                  <a:srgbClr val="0070C0"/>
                </a:solidFill>
              </a:rPr>
              <a:t>Margin</a:t>
            </a:r>
            <a:endParaRPr lang="en-US" sz="3600" dirty="0">
              <a:solidFill>
                <a:srgbClr val="0070C0"/>
              </a:solidFill>
            </a:endParaRP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E7CE1D6-1AE3-491E-89E5-953DDE6E83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b="0" i="0" dirty="0">
                <a:solidFill>
                  <a:srgbClr val="4D5156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The contribution margin is </a:t>
            </a:r>
            <a:r>
              <a:rPr lang="en-US" sz="1600" b="1" i="0" dirty="0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computed as the selling price per unit, minus the</a:t>
            </a:r>
            <a:r>
              <a:rPr lang="cs-CZ" sz="1600" b="1" i="0" dirty="0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0" dirty="0" err="1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Total</a:t>
            </a:r>
            <a:r>
              <a:rPr lang="cs-CZ" sz="1600" b="1" i="0" dirty="0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0" dirty="0" err="1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cs-CZ" sz="1600" b="1" i="0" dirty="0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i="0" dirty="0" err="1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endParaRPr lang="cs-CZ" sz="1600" b="1" i="0" dirty="0">
              <a:solidFill>
                <a:srgbClr val="5F6368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When you run a company, it’s obviously important to understand how profitable the business is. Many leaders look at 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profit margin</a:t>
            </a:r>
            <a:r>
              <a:rPr lang="en-US" sz="1600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, which measures the total amount by which revenue from sales exceeds costs</a:t>
            </a:r>
            <a:endParaRPr lang="cs-CZ" sz="1600" dirty="0">
              <a:solidFill>
                <a:srgbClr val="4D515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1600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But if you want to understand how a specific product contributes to the company’s profit, you need to look at </a:t>
            </a:r>
            <a:r>
              <a:rPr lang="en-US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 margin</a:t>
            </a:r>
            <a:r>
              <a:rPr lang="en-US" sz="1100" b="0" i="1" dirty="0">
                <a:solidFill>
                  <a:srgbClr val="282828"/>
                </a:solidFill>
                <a:effectLst/>
                <a:latin typeface="Tiempos Text"/>
              </a:rPr>
              <a:t>.</a:t>
            </a:r>
            <a:r>
              <a:rPr lang="en-US" sz="1600" b="1" i="0" dirty="0">
                <a:solidFill>
                  <a:srgbClr val="5F6368"/>
                </a:solidFill>
                <a:effectLst/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cs-CZ" sz="1600" b="1" i="0" dirty="0">
              <a:solidFill>
                <a:srgbClr val="5F6368"/>
              </a:solidFill>
              <a:effectLst/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cs-CZ" sz="1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Contribution</a:t>
            </a:r>
            <a:r>
              <a:rPr lang="cs-CZ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b="1" dirty="0" err="1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margin</a:t>
            </a:r>
            <a:r>
              <a:rPr lang="cs-CZ" sz="1600" b="1" dirty="0">
                <a:solidFill>
                  <a:srgbClr val="0070C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= </a:t>
            </a:r>
            <a:r>
              <a:rPr lang="cs-CZ" sz="1600" dirty="0" err="1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Revenue</a:t>
            </a:r>
            <a:r>
              <a:rPr lang="cs-CZ" sz="1600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 − </a:t>
            </a:r>
            <a:r>
              <a:rPr lang="cs-CZ" sz="1600" dirty="0" err="1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Variable</a:t>
            </a:r>
            <a:r>
              <a:rPr lang="cs-CZ" sz="1600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600" dirty="0" err="1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costs</a:t>
            </a:r>
            <a:r>
              <a:rPr lang="cs-CZ" sz="1600" dirty="0">
                <a:solidFill>
                  <a:srgbClr val="4D5156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1600" dirty="0">
              <a:solidFill>
                <a:srgbClr val="4D5156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64763B0C-ADD1-477B-A382-E12ECB8571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453465" y="3347208"/>
            <a:ext cx="4361654" cy="2975708"/>
          </a:xfrm>
          <a:prstGeom prst="rect">
            <a:avLst/>
          </a:prstGeom>
        </p:spPr>
      </p:pic>
      <p:cxnSp>
        <p:nvCxnSpPr>
          <p:cNvPr id="8" name="Přímá spojnice se šipkou 7">
            <a:extLst>
              <a:ext uri="{FF2B5EF4-FFF2-40B4-BE49-F238E27FC236}">
                <a16:creationId xmlns:a16="http://schemas.microsoft.com/office/drawing/2014/main" id="{F588AA19-0EB2-4707-ACC1-71CB87F086EB}"/>
              </a:ext>
            </a:extLst>
          </p:cNvPr>
          <p:cNvCxnSpPr>
            <a:cxnSpLocks/>
          </p:cNvCxnSpPr>
          <p:nvPr/>
        </p:nvCxnSpPr>
        <p:spPr>
          <a:xfrm>
            <a:off x="8305101" y="4135772"/>
            <a:ext cx="0" cy="1031846"/>
          </a:xfrm>
          <a:prstGeom prst="straightConnector1">
            <a:avLst/>
          </a:prstGeom>
          <a:ln w="57150"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931816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35051" y="1744867"/>
            <a:ext cx="4614567" cy="34564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733176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614</Words>
  <Application>Microsoft Office PowerPoint</Application>
  <PresentationFormat>Širokoúhlá obrazovka</PresentationFormat>
  <Paragraphs>54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5" baseType="lpstr">
      <vt:lpstr>&amp;quot</vt:lpstr>
      <vt:lpstr>Arial</vt:lpstr>
      <vt:lpstr>Calibri</vt:lpstr>
      <vt:lpstr>Calibri Light</vt:lpstr>
      <vt:lpstr>Roboto</vt:lpstr>
      <vt:lpstr>Tiempos Text</vt:lpstr>
      <vt:lpstr>Motiv Office</vt:lpstr>
      <vt:lpstr>Break-even point analysis  (The basics focused also on explaining the Contribution Margin shown in the TOC PWP on slide 17) </vt:lpstr>
      <vt:lpstr>Simple Graphical representation </vt:lpstr>
      <vt:lpstr>BEP- Basic Statements</vt:lpstr>
      <vt:lpstr>Calculation I.</vt:lpstr>
      <vt:lpstr>Calculation II.</vt:lpstr>
      <vt:lpstr>Simple example </vt:lpstr>
      <vt:lpstr>Contribution Margin</vt:lpstr>
      <vt:lpstr>Prezentace aplikace PowerPoint</vt:lpstr>
    </vt:vector>
  </TitlesOfParts>
  <Company>Ekonomicko-správní fakulta Masarykovy univerzity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Break-even point analysis</dc:title>
  <dc:creator>Jaromír Skorkovský</dc:creator>
  <cp:lastModifiedBy>Miki Skorkovský</cp:lastModifiedBy>
  <cp:revision>13</cp:revision>
  <dcterms:created xsi:type="dcterms:W3CDTF">2019-11-06T13:33:48Z</dcterms:created>
  <dcterms:modified xsi:type="dcterms:W3CDTF">2023-10-09T09:54:46Z</dcterms:modified>
</cp:coreProperties>
</file>