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4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67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98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46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94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3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36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4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669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61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66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6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7F5BD-BCAE-4253-9606-F453AF79B5FF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6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70C0"/>
                </a:solidFill>
              </a:rPr>
              <a:t>Break-even</a:t>
            </a:r>
            <a:r>
              <a:rPr lang="cs-CZ" b="1" dirty="0">
                <a:solidFill>
                  <a:srgbClr val="0070C0"/>
                </a:solidFill>
              </a:rPr>
              <a:t> point </a:t>
            </a:r>
            <a:r>
              <a:rPr lang="cs-CZ" b="1" dirty="0" err="1">
                <a:solidFill>
                  <a:srgbClr val="0070C0"/>
                </a:solidFill>
              </a:rPr>
              <a:t>analysis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br>
              <a:rPr lang="cs-CZ" b="1" dirty="0">
                <a:solidFill>
                  <a:srgbClr val="0070C0"/>
                </a:solidFill>
              </a:rPr>
            </a:br>
            <a:r>
              <a:rPr lang="cs-CZ" sz="1800" b="1" dirty="0">
                <a:solidFill>
                  <a:srgbClr val="0070C0"/>
                </a:solidFill>
              </a:rPr>
              <a:t>(</a:t>
            </a:r>
            <a:r>
              <a:rPr lang="en-US" sz="1800" b="1" dirty="0">
                <a:solidFill>
                  <a:srgbClr val="0070C0"/>
                </a:solidFill>
              </a:rPr>
              <a:t>The basics focused also on explaining the Contribution Margin shown in the TOC PWP on slide 17</a:t>
            </a:r>
            <a:r>
              <a:rPr lang="cs-CZ" sz="1800" b="1" dirty="0">
                <a:solidFill>
                  <a:srgbClr val="0070C0"/>
                </a:solidFill>
              </a:rPr>
              <a:t>)</a:t>
            </a:r>
            <a:r>
              <a:rPr lang="en-US" sz="1800" b="1" dirty="0">
                <a:solidFill>
                  <a:srgbClr val="0070C0"/>
                </a:solidFill>
              </a:rPr>
              <a:t> </a:t>
            </a:r>
            <a:endParaRPr lang="cs-CZ" sz="18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 err="1"/>
              <a:t>Ing.Jaromír</a:t>
            </a:r>
            <a:r>
              <a:rPr lang="cs-CZ" dirty="0"/>
              <a:t> </a:t>
            </a:r>
            <a:r>
              <a:rPr lang="cs-CZ" dirty="0" err="1"/>
              <a:t>Skorkovský,CSc</a:t>
            </a:r>
            <a:r>
              <a:rPr lang="cs-CZ" dirty="0"/>
              <a:t>. </a:t>
            </a:r>
          </a:p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Business Management </a:t>
            </a:r>
          </a:p>
          <a:p>
            <a:r>
              <a:rPr lang="cs-CZ" dirty="0"/>
              <a:t>Masaryk University</a:t>
            </a:r>
          </a:p>
          <a:p>
            <a:r>
              <a:rPr lang="cs-CZ" dirty="0"/>
              <a:t>Czech Republic</a:t>
            </a:r>
          </a:p>
        </p:txBody>
      </p:sp>
    </p:spTree>
    <p:extLst>
      <p:ext uri="{BB962C8B-B14F-4D97-AF65-F5344CB8AC3E}">
        <p14:creationId xmlns:p14="http://schemas.microsoft.com/office/powerpoint/2010/main" val="38148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Simple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en-US" sz="3600" dirty="0">
                <a:solidFill>
                  <a:srgbClr val="0070C0"/>
                </a:solidFill>
              </a:rPr>
              <a:t>Graphical representation </a:t>
            </a: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44389" y="1547668"/>
            <a:ext cx="5760720" cy="38125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Přímá spojnice se šipkou 5"/>
          <p:cNvCxnSpPr/>
          <p:nvPr/>
        </p:nvCxnSpPr>
        <p:spPr>
          <a:xfrm flipH="1" flipV="1">
            <a:off x="1645920" y="1951348"/>
            <a:ext cx="13198" cy="2187020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345477" y="4029695"/>
            <a:ext cx="68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B050"/>
                </a:solidFill>
              </a:rPr>
              <a:t>Costs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20186" y="195134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 x Q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23036" y="2971450"/>
            <a:ext cx="982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F + VC = TC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756804" y="3557633"/>
            <a:ext cx="439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VC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656969" y="415739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41999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BEP- Basic Statements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998666" cy="4351338"/>
          </a:xfrm>
        </p:spPr>
        <p:txBody>
          <a:bodyPr>
            <a:normAutofit/>
          </a:bodyPr>
          <a:lstStyle/>
          <a:p>
            <a:pPr lvl="0"/>
            <a:r>
              <a:rPr lang="en-US" sz="1900" dirty="0">
                <a:solidFill>
                  <a:srgbClr val="0070C0"/>
                </a:solidFill>
              </a:rPr>
              <a:t>Break-Even Point is the amount of product at which total costs are equal to total returns. From this point, the company or project begins to generate profit.</a:t>
            </a:r>
            <a:endParaRPr lang="cs-CZ" sz="1900" dirty="0">
              <a:solidFill>
                <a:srgbClr val="0070C0"/>
              </a:solidFill>
            </a:endParaRPr>
          </a:p>
          <a:p>
            <a:pPr lvl="0"/>
            <a:r>
              <a:rPr lang="en-US" sz="1900" dirty="0">
                <a:solidFill>
                  <a:srgbClr val="0070C0"/>
                </a:solidFill>
              </a:rPr>
              <a:t>In its classic form, the break-even point tells you how much product to sell to generate profit. It is a volume indicator.</a:t>
            </a:r>
            <a:endParaRPr lang="cs-CZ" sz="1900" dirty="0">
              <a:solidFill>
                <a:srgbClr val="0070C0"/>
              </a:solidFill>
            </a:endParaRPr>
          </a:p>
          <a:p>
            <a:pPr lvl="0"/>
            <a:r>
              <a:rPr lang="en-US" sz="1900" dirty="0">
                <a:solidFill>
                  <a:srgbClr val="0070C0"/>
                </a:solidFill>
              </a:rPr>
              <a:t>The break-even point in corresponding currency thus basically means 0. </a:t>
            </a:r>
            <a:endParaRPr lang="cs-CZ" sz="1900" dirty="0">
              <a:solidFill>
                <a:srgbClr val="0070C0"/>
              </a:solidFill>
            </a:endParaRPr>
          </a:p>
          <a:p>
            <a:pPr lvl="0"/>
            <a:r>
              <a:rPr lang="en-US" sz="1900" dirty="0">
                <a:solidFill>
                  <a:srgbClr val="0070C0"/>
                </a:solidFill>
              </a:rPr>
              <a:t>In the next slides, we present a </a:t>
            </a:r>
            <a:r>
              <a:rPr lang="en-US" sz="1900" b="1" dirty="0">
                <a:solidFill>
                  <a:srgbClr val="0070C0"/>
                </a:solidFill>
              </a:rPr>
              <a:t>formula</a:t>
            </a:r>
            <a:r>
              <a:rPr lang="en-US" sz="1900" dirty="0">
                <a:solidFill>
                  <a:srgbClr val="0070C0"/>
                </a:solidFill>
              </a:rPr>
              <a:t> where it is also possible to incorporate the required rate of profit (in corresponding currency) into the calculation. </a:t>
            </a:r>
            <a:endParaRPr lang="cs-CZ" sz="1900" dirty="0">
              <a:solidFill>
                <a:srgbClr val="0070C0"/>
              </a:solidFill>
            </a:endParaRPr>
          </a:p>
          <a:p>
            <a:pPr lvl="0"/>
            <a:r>
              <a:rPr lang="en-US" sz="1800" dirty="0">
                <a:solidFill>
                  <a:srgbClr val="0070C0"/>
                </a:solidFill>
              </a:rPr>
              <a:t>As a result, we will shift to the right along the X-axis (sales volume) in the graph, and the resulting Q (X pieces) will be higher than at the "classic" break-even point, where the profit is zero.</a:t>
            </a:r>
            <a:endParaRPr lang="cs-CZ" sz="18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01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Calculation</a:t>
            </a:r>
            <a:r>
              <a:rPr lang="cs-CZ" sz="3600" dirty="0">
                <a:solidFill>
                  <a:srgbClr val="0070C0"/>
                </a:solidFill>
              </a:rPr>
              <a:t>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The basic calculation of the </a:t>
            </a:r>
            <a:r>
              <a:rPr lang="en-US" sz="2000" b="1" dirty="0">
                <a:solidFill>
                  <a:srgbClr val="0070C0"/>
                </a:solidFill>
              </a:rPr>
              <a:t>break-even point </a:t>
            </a:r>
            <a:r>
              <a:rPr lang="en-US" sz="2000" dirty="0">
                <a:solidFill>
                  <a:srgbClr val="0070C0"/>
                </a:solidFill>
              </a:rPr>
              <a:t>is not complicated. All you have to do is put together the Price, Costs and possibly the Required profit.</a:t>
            </a:r>
          </a:p>
          <a:p>
            <a:r>
              <a:rPr lang="en-US" sz="2000" dirty="0">
                <a:solidFill>
                  <a:srgbClr val="0070C0"/>
                </a:solidFill>
              </a:rPr>
              <a:t>However, the challenge is to get to these aggregated variables.</a:t>
            </a:r>
            <a:endParaRPr lang="cs-CZ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The data for partial calculations are obtained utilizing financial analysis, using data from accounting. </a:t>
            </a:r>
            <a:endParaRPr lang="cs-CZ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Good financial management considers the break-even point analysis to be an </a:t>
            </a:r>
            <a:r>
              <a:rPr lang="en-US" sz="2000" b="1" dirty="0">
                <a:solidFill>
                  <a:srgbClr val="FF0000"/>
                </a:solidFill>
              </a:rPr>
              <a:t>absolute must</a:t>
            </a:r>
            <a:r>
              <a:rPr lang="en-US" sz="2000" dirty="0">
                <a:solidFill>
                  <a:srgbClr val="0070C0"/>
                </a:solidFill>
              </a:rPr>
              <a:t>. It is not just a “lesson from microeconomics” or “theoretical exercise” 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5397" y="4431388"/>
            <a:ext cx="5427677" cy="188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8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Calculation</a:t>
            </a:r>
            <a:r>
              <a:rPr lang="cs-CZ" sz="3600" dirty="0">
                <a:solidFill>
                  <a:srgbClr val="0070C0"/>
                </a:solidFill>
              </a:rPr>
              <a:t> II.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93966" y="1720840"/>
            <a:ext cx="4788106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Profit</a:t>
            </a:r>
            <a:r>
              <a:rPr lang="cs-CZ" dirty="0"/>
              <a:t> = </a:t>
            </a:r>
            <a:r>
              <a:rPr lang="cs-CZ" dirty="0" err="1">
                <a:solidFill>
                  <a:srgbClr val="FF0000"/>
                </a:solidFill>
              </a:rPr>
              <a:t>Selling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Price</a:t>
            </a:r>
            <a:r>
              <a:rPr lang="cs-CZ" dirty="0"/>
              <a:t> x Sold </a:t>
            </a:r>
            <a:r>
              <a:rPr lang="cs-CZ" dirty="0" err="1"/>
              <a:t>Products</a:t>
            </a:r>
            <a:r>
              <a:rPr lang="cs-CZ" dirty="0"/>
              <a:t>  - </a:t>
            </a:r>
            <a:r>
              <a:rPr lang="cs-CZ" dirty="0" err="1">
                <a:solidFill>
                  <a:srgbClr val="7030A0"/>
                </a:solidFill>
              </a:rPr>
              <a:t>Total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Costs</a:t>
            </a:r>
            <a:endParaRPr lang="cs-CZ" dirty="0">
              <a:solidFill>
                <a:srgbClr val="7030A0"/>
              </a:solidFill>
            </a:endParaRPr>
          </a:p>
          <a:p>
            <a:endParaRPr lang="cs-CZ" dirty="0"/>
          </a:p>
          <a:p>
            <a:r>
              <a:rPr lang="cs-CZ" dirty="0" err="1">
                <a:solidFill>
                  <a:srgbClr val="7030A0"/>
                </a:solidFill>
              </a:rPr>
              <a:t>Total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Costs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= </a:t>
            </a:r>
            <a:r>
              <a:rPr lang="cs-CZ" dirty="0">
                <a:solidFill>
                  <a:srgbClr val="0070C0"/>
                </a:solidFill>
              </a:rPr>
              <a:t>F </a:t>
            </a:r>
            <a:r>
              <a:rPr lang="cs-CZ" dirty="0"/>
              <a:t>+ </a:t>
            </a:r>
            <a:r>
              <a:rPr lang="cs-CZ" dirty="0">
                <a:solidFill>
                  <a:srgbClr val="00B050"/>
                </a:solidFill>
              </a:rPr>
              <a:t>VC </a:t>
            </a:r>
            <a:r>
              <a:rPr lang="cs-CZ" dirty="0"/>
              <a:t>x Q</a:t>
            </a:r>
          </a:p>
          <a:p>
            <a:endParaRPr lang="cs-CZ" dirty="0"/>
          </a:p>
          <a:p>
            <a:r>
              <a:rPr lang="cs-CZ" b="1" dirty="0"/>
              <a:t>Profit</a:t>
            </a:r>
            <a:r>
              <a:rPr lang="cs-CZ" dirty="0"/>
              <a:t> = </a:t>
            </a: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/>
              <a:t> x Q  - </a:t>
            </a:r>
            <a:r>
              <a:rPr lang="cs-CZ" dirty="0">
                <a:solidFill>
                  <a:srgbClr val="0070C0"/>
                </a:solidFill>
              </a:rPr>
              <a:t>F</a:t>
            </a:r>
            <a:r>
              <a:rPr lang="cs-CZ" dirty="0"/>
              <a:t>- </a:t>
            </a:r>
            <a:r>
              <a:rPr lang="cs-CZ" dirty="0">
                <a:solidFill>
                  <a:srgbClr val="00B050"/>
                </a:solidFill>
              </a:rPr>
              <a:t>VC</a:t>
            </a:r>
            <a:r>
              <a:rPr lang="cs-CZ" dirty="0"/>
              <a:t> x Q </a:t>
            </a:r>
          </a:p>
          <a:p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BEP </a:t>
            </a:r>
            <a:r>
              <a:rPr lang="cs-CZ" dirty="0" err="1"/>
              <a:t>then</a:t>
            </a:r>
            <a:r>
              <a:rPr lang="cs-CZ" dirty="0"/>
              <a:t> Profit=0 </a:t>
            </a:r>
          </a:p>
          <a:p>
            <a:endParaRPr lang="cs-CZ" dirty="0"/>
          </a:p>
          <a:p>
            <a:r>
              <a:rPr lang="cs-CZ" dirty="0"/>
              <a:t>Profit = Q x (</a:t>
            </a: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/>
              <a:t>-</a:t>
            </a:r>
            <a:r>
              <a:rPr lang="cs-CZ" dirty="0">
                <a:solidFill>
                  <a:srgbClr val="00B050"/>
                </a:solidFill>
              </a:rPr>
              <a:t>VC</a:t>
            </a:r>
            <a:r>
              <a:rPr lang="cs-CZ" dirty="0"/>
              <a:t>)   - </a:t>
            </a:r>
            <a:r>
              <a:rPr lang="cs-CZ" dirty="0">
                <a:solidFill>
                  <a:srgbClr val="0070C0"/>
                </a:solidFill>
              </a:rPr>
              <a:t>F</a:t>
            </a:r>
            <a:r>
              <a:rPr lang="cs-CZ" dirty="0"/>
              <a:t>  = 0 </a:t>
            </a:r>
          </a:p>
          <a:p>
            <a:r>
              <a:rPr lang="cs-CZ" dirty="0"/>
              <a:t>and </a:t>
            </a:r>
            <a:r>
              <a:rPr lang="cs-CZ" dirty="0" err="1"/>
              <a:t>hence</a:t>
            </a:r>
            <a:r>
              <a:rPr lang="cs-CZ" dirty="0"/>
              <a:t>  -&gt;  </a:t>
            </a:r>
            <a:r>
              <a:rPr lang="cs-CZ" sz="2800" b="1" dirty="0"/>
              <a:t>Q= </a:t>
            </a:r>
            <a:r>
              <a:rPr lang="cs-CZ" sz="2800" b="1" dirty="0">
                <a:solidFill>
                  <a:srgbClr val="0070C0"/>
                </a:solidFill>
              </a:rPr>
              <a:t>F</a:t>
            </a:r>
            <a:r>
              <a:rPr lang="cs-CZ" sz="2800" b="1" dirty="0"/>
              <a:t>/(</a:t>
            </a:r>
            <a:r>
              <a:rPr lang="cs-CZ" sz="2800" b="1" dirty="0">
                <a:solidFill>
                  <a:srgbClr val="FF0000"/>
                </a:solidFill>
              </a:rPr>
              <a:t>P</a:t>
            </a:r>
            <a:r>
              <a:rPr lang="cs-CZ" sz="2800" b="1" dirty="0"/>
              <a:t>-</a:t>
            </a:r>
            <a:r>
              <a:rPr lang="cs-CZ" sz="2800" b="1" dirty="0">
                <a:solidFill>
                  <a:srgbClr val="00B050"/>
                </a:solidFill>
              </a:rPr>
              <a:t>VC</a:t>
            </a:r>
            <a:r>
              <a:rPr lang="cs-CZ" sz="2800" b="1" dirty="0"/>
              <a:t>) </a:t>
            </a:r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18A8C8F-16FD-4662-A2AA-6C669CEA4BEF}"/>
              </a:ext>
            </a:extLst>
          </p:cNvPr>
          <p:cNvSpPr txBox="1"/>
          <p:nvPr/>
        </p:nvSpPr>
        <p:spPr>
          <a:xfrm>
            <a:off x="993966" y="5137160"/>
            <a:ext cx="53426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F=</a:t>
            </a:r>
            <a:r>
              <a:rPr lang="cs-CZ" dirty="0" err="1">
                <a:solidFill>
                  <a:srgbClr val="0070C0"/>
                </a:solidFill>
              </a:rPr>
              <a:t>Fixed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costs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B050"/>
                </a:solidFill>
              </a:rPr>
              <a:t>VC= </a:t>
            </a:r>
            <a:r>
              <a:rPr lang="cs-CZ" dirty="0" err="1">
                <a:solidFill>
                  <a:srgbClr val="00B050"/>
                </a:solidFill>
              </a:rPr>
              <a:t>Variable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costs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fro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one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product</a:t>
            </a:r>
            <a:r>
              <a:rPr lang="cs-CZ" dirty="0">
                <a:solidFill>
                  <a:srgbClr val="00B050"/>
                </a:solidFill>
              </a:rPr>
              <a:t> unit</a:t>
            </a:r>
          </a:p>
          <a:p>
            <a:r>
              <a:rPr lang="cs-CZ" dirty="0">
                <a:solidFill>
                  <a:srgbClr val="FF0000"/>
                </a:solidFill>
              </a:rPr>
              <a:t>P= </a:t>
            </a:r>
            <a:r>
              <a:rPr lang="cs-CZ" dirty="0" err="1">
                <a:solidFill>
                  <a:srgbClr val="FF0000"/>
                </a:solidFill>
              </a:rPr>
              <a:t>Selling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price</a:t>
            </a:r>
            <a:r>
              <a:rPr lang="cs-CZ" dirty="0">
                <a:solidFill>
                  <a:srgbClr val="FF0000"/>
                </a:solidFill>
              </a:rPr>
              <a:t> – in Business </a:t>
            </a:r>
            <a:r>
              <a:rPr lang="cs-CZ" dirty="0" err="1">
                <a:solidFill>
                  <a:srgbClr val="FF0000"/>
                </a:solidFill>
              </a:rPr>
              <a:t>Central</a:t>
            </a:r>
            <a:r>
              <a:rPr lang="cs-CZ" dirty="0">
                <a:solidFill>
                  <a:srgbClr val="FF0000"/>
                </a:solidFill>
              </a:rPr>
              <a:t> ERP </a:t>
            </a:r>
            <a:r>
              <a:rPr lang="cs-CZ" dirty="0" err="1">
                <a:solidFill>
                  <a:srgbClr val="FF0000"/>
                </a:solidFill>
              </a:rPr>
              <a:t>it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Unit </a:t>
            </a:r>
            <a:r>
              <a:rPr lang="cs-CZ" dirty="0" err="1">
                <a:solidFill>
                  <a:srgbClr val="FF0000"/>
                </a:solidFill>
              </a:rPr>
              <a:t>Price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x=symbol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multiplication</a:t>
            </a:r>
            <a:r>
              <a:rPr lang="cs-CZ" dirty="0"/>
              <a:t> </a:t>
            </a:r>
          </a:p>
          <a:p>
            <a:r>
              <a:rPr lang="cs-CZ" dirty="0"/>
              <a:t>BEP=</a:t>
            </a:r>
            <a:r>
              <a:rPr lang="cs-CZ" dirty="0" err="1"/>
              <a:t>Break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cs-CZ" dirty="0"/>
              <a:t> Point  </a:t>
            </a:r>
            <a:endParaRPr lang="en-US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3C4D6CE-AA48-419D-B039-E51B9DA59D72}"/>
              </a:ext>
            </a:extLst>
          </p:cNvPr>
          <p:cNvCxnSpPr/>
          <p:nvPr/>
        </p:nvCxnSpPr>
        <p:spPr>
          <a:xfrm>
            <a:off x="5058561" y="2046914"/>
            <a:ext cx="0" cy="14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E167DCCF-C201-4D03-AB43-B9E50FBC0CCC}"/>
              </a:ext>
            </a:extLst>
          </p:cNvPr>
          <p:cNvCxnSpPr/>
          <p:nvPr/>
        </p:nvCxnSpPr>
        <p:spPr>
          <a:xfrm flipH="1">
            <a:off x="1249960" y="2189527"/>
            <a:ext cx="3808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CC3EFE65-D022-4BA0-881B-3926A05FC0B0}"/>
              </a:ext>
            </a:extLst>
          </p:cNvPr>
          <p:cNvCxnSpPr/>
          <p:nvPr/>
        </p:nvCxnSpPr>
        <p:spPr>
          <a:xfrm>
            <a:off x="1233182" y="2189527"/>
            <a:ext cx="0" cy="167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65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3995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Simple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example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What is the turning point in practice can be shown </a:t>
            </a:r>
            <a:r>
              <a:rPr lang="cs-CZ" sz="2400" dirty="0"/>
              <a:t>in</a:t>
            </a:r>
            <a:r>
              <a:rPr lang="en-US" sz="2400" dirty="0"/>
              <a:t> a model example</a:t>
            </a:r>
            <a:r>
              <a:rPr lang="cs-CZ" sz="2400" dirty="0"/>
              <a:t>? </a:t>
            </a:r>
          </a:p>
          <a:p>
            <a:r>
              <a:rPr lang="en-US" sz="2400" dirty="0"/>
              <a:t>Let's imagine that you want to start confectionery production. How do you know how many cakes you have to sell to make a profit?</a:t>
            </a:r>
            <a:endParaRPr lang="cs-CZ" sz="2400" dirty="0"/>
          </a:p>
          <a:p>
            <a:pPr marL="457200" lvl="1" indent="0">
              <a:buNone/>
            </a:pPr>
            <a:br>
              <a:rPr lang="en-US" sz="2000" dirty="0"/>
            </a:br>
            <a:r>
              <a:rPr lang="cs-CZ" sz="2000" dirty="0"/>
              <a:t>- </a:t>
            </a:r>
            <a:r>
              <a:rPr lang="en-US" sz="1600" b="1" dirty="0"/>
              <a:t>Real capacity consideration</a:t>
            </a:r>
            <a:br>
              <a:rPr lang="en-US" sz="1600" b="1" dirty="0"/>
            </a:br>
            <a:r>
              <a:rPr lang="cs-CZ" sz="1600" b="1" dirty="0"/>
              <a:t>-  </a:t>
            </a:r>
            <a:r>
              <a:rPr lang="en-US" sz="1600" b="1" dirty="0"/>
              <a:t>Price conditions analysis</a:t>
            </a:r>
            <a:br>
              <a:rPr lang="en-US" sz="1600" b="1" dirty="0"/>
            </a:br>
            <a:r>
              <a:rPr lang="cs-CZ" sz="1600" b="1" dirty="0"/>
              <a:t>-  </a:t>
            </a:r>
            <a:r>
              <a:rPr lang="en-US" sz="1600" b="1" dirty="0"/>
              <a:t>List of all costs</a:t>
            </a:r>
            <a:br>
              <a:rPr lang="en-US" sz="1600" b="1" dirty="0"/>
            </a:br>
            <a:r>
              <a:rPr lang="cs-CZ" sz="1600" b="1" dirty="0"/>
              <a:t>-  </a:t>
            </a:r>
            <a:r>
              <a:rPr lang="en-US" sz="1600" b="1" dirty="0"/>
              <a:t>Calculations and modeling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Let's assume that the total input costs </a:t>
            </a:r>
            <a:r>
              <a:rPr lang="cs-CZ" dirty="0"/>
              <a:t>(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) </a:t>
            </a:r>
            <a:r>
              <a:rPr lang="en-US" dirty="0"/>
              <a:t>will be </a:t>
            </a:r>
            <a:r>
              <a:rPr lang="en-US" dirty="0">
                <a:solidFill>
                  <a:srgbClr val="0070C0"/>
                </a:solidFill>
              </a:rPr>
              <a:t>250,000</a:t>
            </a:r>
            <a:r>
              <a:rPr lang="en-US" dirty="0"/>
              <a:t> CZK.</a:t>
            </a:r>
            <a:br>
              <a:rPr lang="en-US" dirty="0"/>
            </a:br>
            <a:r>
              <a:rPr lang="en-US" dirty="0"/>
              <a:t>Set the </a:t>
            </a:r>
            <a:r>
              <a:rPr lang="cs-CZ" dirty="0" err="1"/>
              <a:t>selling</a:t>
            </a:r>
            <a:r>
              <a:rPr lang="cs-CZ" dirty="0"/>
              <a:t> </a:t>
            </a:r>
            <a:r>
              <a:rPr lang="en-US" dirty="0"/>
              <a:t>price of the cake at </a:t>
            </a:r>
            <a:r>
              <a:rPr lang="en-US" dirty="0">
                <a:solidFill>
                  <a:srgbClr val="00B050"/>
                </a:solidFill>
              </a:rPr>
              <a:t>750</a:t>
            </a:r>
            <a:r>
              <a:rPr lang="en-US" dirty="0"/>
              <a:t>, - CZK</a:t>
            </a:r>
            <a:br>
              <a:rPr lang="en-US" dirty="0"/>
            </a:br>
            <a:r>
              <a:rPr lang="en-US" dirty="0"/>
              <a:t>Variable costs for 1 cake = </a:t>
            </a:r>
            <a:r>
              <a:rPr lang="en-US" dirty="0">
                <a:solidFill>
                  <a:srgbClr val="FF0000"/>
                </a:solidFill>
              </a:rPr>
              <a:t>300</a:t>
            </a:r>
            <a:r>
              <a:rPr lang="en-US" dirty="0"/>
              <a:t>, - CZK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CZK=Czech </a:t>
            </a:r>
            <a:r>
              <a:rPr lang="cs-CZ" dirty="0" err="1"/>
              <a:t>Crown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BEP=</a:t>
            </a:r>
            <a:r>
              <a:rPr lang="cs-CZ" dirty="0" err="1"/>
              <a:t>Break</a:t>
            </a:r>
            <a:r>
              <a:rPr lang="cs-CZ" dirty="0"/>
              <a:t>-</a:t>
            </a:r>
            <a:r>
              <a:rPr lang="cs-CZ" dirty="0" err="1"/>
              <a:t>Even</a:t>
            </a:r>
            <a:r>
              <a:rPr lang="cs-CZ" dirty="0"/>
              <a:t>-Point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5401606" y="3816628"/>
            <a:ext cx="5688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0" u="none" strike="noStrike" dirty="0">
                <a:solidFill>
                  <a:srgbClr val="0A0909"/>
                </a:solidFill>
                <a:effectLst/>
                <a:latin typeface="&amp;quot"/>
              </a:rPr>
              <a:t>BEP 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= </a:t>
            </a:r>
            <a:r>
              <a:rPr lang="cs-CZ" b="1" i="0" u="none" strike="noStrike" dirty="0">
                <a:solidFill>
                  <a:srgbClr val="0A0909"/>
                </a:solidFill>
                <a:effectLst/>
                <a:latin typeface="&amp;quot"/>
              </a:rPr>
              <a:t>555 </a:t>
            </a:r>
            <a:r>
              <a:rPr lang="cs-CZ" b="1" i="0" u="none" strike="noStrike" dirty="0" err="1">
                <a:solidFill>
                  <a:srgbClr val="0A0909"/>
                </a:solidFill>
                <a:effectLst/>
                <a:latin typeface="&amp;quot"/>
              </a:rPr>
              <a:t>cakes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 [</a:t>
            </a:r>
            <a:r>
              <a:rPr lang="cs-CZ" b="0" i="0" u="none" strike="noStrike" dirty="0" err="1">
                <a:solidFill>
                  <a:srgbClr val="0A0909"/>
                </a:solidFill>
                <a:effectLst/>
                <a:latin typeface="Roboto"/>
              </a:rPr>
              <a:t>calculation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: </a:t>
            </a:r>
            <a:r>
              <a:rPr lang="cs-CZ" b="0" i="0" u="none" strike="noStrike" dirty="0">
                <a:solidFill>
                  <a:srgbClr val="0070C0"/>
                </a:solidFill>
                <a:effectLst/>
                <a:latin typeface="Roboto"/>
              </a:rPr>
              <a:t>250.000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 / (</a:t>
            </a:r>
            <a:r>
              <a:rPr lang="cs-CZ" b="0" i="0" u="none" strike="noStrike" dirty="0">
                <a:solidFill>
                  <a:srgbClr val="00B050"/>
                </a:solidFill>
                <a:effectLst/>
                <a:latin typeface="Roboto"/>
              </a:rPr>
              <a:t>750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 – </a:t>
            </a:r>
            <a:r>
              <a:rPr lang="cs-CZ" b="0" i="0" u="none" strike="noStrike" dirty="0">
                <a:solidFill>
                  <a:srgbClr val="FF0000"/>
                </a:solidFill>
                <a:effectLst/>
                <a:latin typeface="Roboto"/>
              </a:rPr>
              <a:t>300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)].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256946" y="3195162"/>
            <a:ext cx="1332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Q</a:t>
            </a:r>
            <a:r>
              <a:rPr lang="cs-CZ" dirty="0"/>
              <a:t>= </a:t>
            </a:r>
            <a:r>
              <a:rPr lang="cs-CZ" dirty="0">
                <a:solidFill>
                  <a:srgbClr val="0070C0"/>
                </a:solidFill>
              </a:rPr>
              <a:t>F</a:t>
            </a:r>
            <a:r>
              <a:rPr lang="cs-CZ" dirty="0"/>
              <a:t>/(</a:t>
            </a:r>
            <a:r>
              <a:rPr lang="cs-CZ" dirty="0">
                <a:solidFill>
                  <a:srgbClr val="00B050"/>
                </a:solidFill>
              </a:rPr>
              <a:t>P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VC</a:t>
            </a:r>
            <a:r>
              <a:rPr lang="cs-CZ" dirty="0"/>
              <a:t>)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497" y="478690"/>
            <a:ext cx="1551752" cy="1098431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2C8CDD6-2476-46C6-AD6E-B1C30C9D3458}"/>
              </a:ext>
            </a:extLst>
          </p:cNvPr>
          <p:cNvSpPr txBox="1"/>
          <p:nvPr/>
        </p:nvSpPr>
        <p:spPr>
          <a:xfrm>
            <a:off x="7044140" y="817691"/>
            <a:ext cx="43096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In this screenshot we use a different </a:t>
            </a:r>
            <a:r>
              <a:rPr lang="en-US" b="1" dirty="0" err="1">
                <a:solidFill>
                  <a:srgbClr val="FF0000"/>
                </a:solidFill>
              </a:rPr>
              <a:t>colour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coding for the 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variables used</a:t>
            </a:r>
            <a:r>
              <a:rPr lang="cs-CZ" b="1" dirty="0">
                <a:solidFill>
                  <a:srgbClr val="FF0000"/>
                </a:solidFill>
              </a:rPr>
              <a:t> !!!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39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F94B8-F555-4025-AF65-30115675F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Contribution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Margin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7CE1D6-1AE3-491E-89E5-953DDE6E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0" i="0" dirty="0">
                <a:solidFill>
                  <a:srgbClr val="4D515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contribution margin is </a:t>
            </a:r>
            <a:r>
              <a:rPr lang="en-US" sz="1600" b="1" i="0" dirty="0">
                <a:solidFill>
                  <a:srgbClr val="5F636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computed as the selling price per unit, minus the</a:t>
            </a:r>
            <a:r>
              <a:rPr lang="cs-CZ" sz="1600" b="1" i="0" dirty="0">
                <a:solidFill>
                  <a:srgbClr val="5F636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0" dirty="0" err="1">
                <a:solidFill>
                  <a:srgbClr val="5F636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Total</a:t>
            </a:r>
            <a:r>
              <a:rPr lang="cs-CZ" sz="1600" b="1" i="0" dirty="0">
                <a:solidFill>
                  <a:srgbClr val="5F636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0" dirty="0" err="1">
                <a:solidFill>
                  <a:srgbClr val="5F636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r>
              <a:rPr lang="cs-CZ" sz="1600" b="1" i="0" dirty="0">
                <a:solidFill>
                  <a:srgbClr val="5F636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i="0" dirty="0" err="1">
                <a:solidFill>
                  <a:srgbClr val="5F636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endParaRPr lang="cs-CZ" sz="1600" b="1" i="0" dirty="0">
              <a:solidFill>
                <a:srgbClr val="5F6368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you run a company, it’s obviously important to understand how profitable the business is. Many leaders look at </a:t>
            </a:r>
            <a:r>
              <a:rPr lang="en-US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profit margin</a:t>
            </a:r>
            <a:r>
              <a:rPr lang="en-US" sz="1600" dirty="0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which measures the total amount by which revenue from sales exceeds costs</a:t>
            </a:r>
            <a:endParaRPr lang="cs-CZ" sz="1600" dirty="0">
              <a:solidFill>
                <a:srgbClr val="4D515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if you want to understand how a specific product contributes to the company’s profit, you need to look at </a:t>
            </a:r>
            <a:r>
              <a:rPr lang="en-US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 margin</a:t>
            </a:r>
            <a:r>
              <a:rPr lang="en-US" sz="1100" b="0" i="1" dirty="0">
                <a:solidFill>
                  <a:srgbClr val="282828"/>
                </a:solidFill>
                <a:effectLst/>
                <a:latin typeface="Tiempos Text"/>
              </a:rPr>
              <a:t>.</a:t>
            </a:r>
            <a:r>
              <a:rPr lang="en-US" sz="1600" b="1" i="0" dirty="0">
                <a:solidFill>
                  <a:srgbClr val="5F636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600" b="1" i="0" dirty="0">
              <a:solidFill>
                <a:srgbClr val="5F6368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6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</a:t>
            </a:r>
            <a:r>
              <a:rPr lang="cs-CZ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margin</a:t>
            </a:r>
            <a:r>
              <a:rPr lang="cs-CZ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1600" dirty="0" err="1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cs-CZ" sz="1600" dirty="0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− </a:t>
            </a:r>
            <a:r>
              <a:rPr lang="cs-CZ" sz="1600" dirty="0" err="1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r>
              <a:rPr lang="cs-CZ" sz="1600" dirty="0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costs</a:t>
            </a:r>
            <a:r>
              <a:rPr lang="cs-CZ" sz="1600" dirty="0">
                <a:solidFill>
                  <a:srgbClr val="4D515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600" dirty="0">
              <a:solidFill>
                <a:srgbClr val="4D515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763B0C-ADD1-477B-A382-E12ECB857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465" y="3347208"/>
            <a:ext cx="4361654" cy="2975708"/>
          </a:xfrm>
          <a:prstGeom prst="rect">
            <a:avLst/>
          </a:prstGeom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F588AA19-0EB2-4707-ACC1-71CB87F086EB}"/>
              </a:ext>
            </a:extLst>
          </p:cNvPr>
          <p:cNvCxnSpPr>
            <a:cxnSpLocks/>
          </p:cNvCxnSpPr>
          <p:nvPr/>
        </p:nvCxnSpPr>
        <p:spPr>
          <a:xfrm>
            <a:off x="8305101" y="4135772"/>
            <a:ext cx="0" cy="1031846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3181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051" y="1744867"/>
            <a:ext cx="4614567" cy="345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317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614</Words>
  <Application>Microsoft Office PowerPoint</Application>
  <PresentationFormat>Širokoúhlá obrazovka</PresentationFormat>
  <Paragraphs>54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&amp;quot</vt:lpstr>
      <vt:lpstr>Arial</vt:lpstr>
      <vt:lpstr>Calibri</vt:lpstr>
      <vt:lpstr>Calibri Light</vt:lpstr>
      <vt:lpstr>Roboto</vt:lpstr>
      <vt:lpstr>Tiempos Text</vt:lpstr>
      <vt:lpstr>Motiv Office</vt:lpstr>
      <vt:lpstr>Break-even point analysis  (The basics focused also on explaining the Contribution Margin shown in the TOC PWP on slide 17) </vt:lpstr>
      <vt:lpstr>Simple Graphical representation </vt:lpstr>
      <vt:lpstr>BEP- Basic Statements</vt:lpstr>
      <vt:lpstr>Calculation I.</vt:lpstr>
      <vt:lpstr>Calculation II.</vt:lpstr>
      <vt:lpstr>Simple example </vt:lpstr>
      <vt:lpstr>Contribution Margin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Break-even point analysis</dc:title>
  <dc:creator>Jaromír Skorkovský</dc:creator>
  <cp:lastModifiedBy>Miki Skorkovský</cp:lastModifiedBy>
  <cp:revision>13</cp:revision>
  <dcterms:created xsi:type="dcterms:W3CDTF">2019-11-06T13:33:48Z</dcterms:created>
  <dcterms:modified xsi:type="dcterms:W3CDTF">2023-10-09T09:54:46Z</dcterms:modified>
</cp:coreProperties>
</file>