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22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2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64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1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68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5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70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73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9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6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0273-3E4E-48EF-AD05-9DBDEE8AA5C5}" type="datetimeFigureOut">
              <a:rPr lang="cs-CZ" smtClean="0"/>
              <a:t>15.09.2023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81387" y="197257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5300" dirty="0" err="1">
                <a:solidFill>
                  <a:srgbClr val="0070C0"/>
                </a:solidFill>
              </a:rPr>
              <a:t>Product</a:t>
            </a:r>
            <a:r>
              <a:rPr lang="cs-CZ" sz="5300" dirty="0">
                <a:solidFill>
                  <a:srgbClr val="0070C0"/>
                </a:solidFill>
              </a:rPr>
              <a:t> mix and TOC </a:t>
            </a:r>
            <a:br>
              <a:rPr lang="cs-CZ" sz="3600" dirty="0">
                <a:solidFill>
                  <a:srgbClr val="0070C0"/>
                </a:solidFill>
              </a:rPr>
            </a:br>
            <a:br>
              <a:rPr lang="cs-CZ" sz="3600" dirty="0">
                <a:solidFill>
                  <a:srgbClr val="0070C0"/>
                </a:solidFill>
              </a:rPr>
            </a:br>
            <a:r>
              <a:rPr lang="en-ZA" sz="1800" dirty="0" err="1">
                <a:solidFill>
                  <a:srgbClr val="0070C0"/>
                </a:solidFill>
              </a:rPr>
              <a:t>Ing.J.Skorkovský</a:t>
            </a:r>
            <a:r>
              <a:rPr lang="en-ZA" sz="1800" dirty="0">
                <a:solidFill>
                  <a:srgbClr val="0070C0"/>
                </a:solidFill>
              </a:rPr>
              <a:t>, CSc,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Department of </a:t>
            </a:r>
            <a:r>
              <a:rPr lang="cs-CZ" sz="1800" dirty="0">
                <a:solidFill>
                  <a:srgbClr val="0070C0"/>
                </a:solidFill>
              </a:rPr>
              <a:t>Business Management 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FACULTY OF ECONOMICS AND ADMINISTRATION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Masaryk University Brno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Czech Republic</a:t>
            </a:r>
            <a:br>
              <a:rPr lang="en-ZA" sz="1800" dirty="0">
                <a:solidFill>
                  <a:srgbClr val="0070C0"/>
                </a:solidFill>
              </a:rPr>
            </a:br>
            <a:endParaRPr lang="cs-CZ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09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63276F1-FD24-4B1F-82A2-4AF3CE019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773" y="1747212"/>
            <a:ext cx="4515044" cy="376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5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30778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 (50)</a:t>
            </a:r>
          </a:p>
        </p:txBody>
      </p:sp>
      <p:sp>
        <p:nvSpPr>
          <p:cNvPr id="5" name="Obdélník 4"/>
          <p:cNvSpPr/>
          <p:nvPr/>
        </p:nvSpPr>
        <p:spPr>
          <a:xfrm>
            <a:off x="2729345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27912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(55)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26479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(52)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30778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(6)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729345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(8)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916082" y="2655915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(10)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17373" y="2624050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(10)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427912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26479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664526" y="3415144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989906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538451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68682" y="4181301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427912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935585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126479" y="3406819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3" name="Přímá spojnice se šipkou 22"/>
          <p:cNvCxnSpPr>
            <a:stCxn id="9" idx="0"/>
            <a:endCxn id="4" idx="2"/>
          </p:cNvCxnSpPr>
          <p:nvPr/>
        </p:nvCxnSpPr>
        <p:spPr>
          <a:xfrm flipV="1">
            <a:off x="1724891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3438698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5122025" y="1206732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6820592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1916082" y="3406824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1279466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3828011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4717472" y="234280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7225145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6416039" y="306046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V="1">
            <a:off x="2205642" y="3129741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958242" y="3868189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cxnSpLocks/>
            <a:endCxn id="11" idx="2"/>
          </p:cNvCxnSpPr>
          <p:nvPr/>
        </p:nvCxnSpPr>
        <p:spPr>
          <a:xfrm flipH="1" flipV="1">
            <a:off x="2610195" y="3129741"/>
            <a:ext cx="1714110" cy="287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12" idx="2"/>
          </p:cNvCxnSpPr>
          <p:nvPr/>
        </p:nvCxnSpPr>
        <p:spPr>
          <a:xfrm flipV="1">
            <a:off x="4584468" y="3097876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V="1">
            <a:off x="220564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3019597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563291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643751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7623463" y="616093"/>
            <a:ext cx="45438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 hours /day=</a:t>
            </a:r>
            <a:r>
              <a:rPr lang="en-US" sz="1600" b="1" dirty="0"/>
              <a:t>480</a:t>
            </a:r>
            <a:r>
              <a:rPr lang="en-US" sz="1600" dirty="0"/>
              <a:t> min</a:t>
            </a:r>
            <a:r>
              <a:rPr lang="cs-CZ" sz="1600" dirty="0"/>
              <a:t>,</a:t>
            </a:r>
            <a:r>
              <a:rPr lang="en-US" sz="1600" dirty="0"/>
              <a:t> </a:t>
            </a:r>
            <a:r>
              <a:rPr lang="cs-CZ" sz="1600" dirty="0"/>
              <a:t>C</a:t>
            </a:r>
            <a:r>
              <a:rPr lang="en-US" sz="1600" dirty="0" err="1"/>
              <a:t>ost</a:t>
            </a:r>
            <a:r>
              <a:rPr lang="en-US" sz="1600" dirty="0"/>
              <a:t>/hour/resource=</a:t>
            </a:r>
            <a:r>
              <a:rPr lang="en-US" sz="1600" b="1" dirty="0"/>
              <a:t>10</a:t>
            </a:r>
            <a:r>
              <a:rPr lang="en-US" sz="1600" dirty="0"/>
              <a:t> USD</a:t>
            </a:r>
          </a:p>
          <a:p>
            <a:r>
              <a:rPr lang="en-US" sz="1600" dirty="0"/>
              <a:t>To produce </a:t>
            </a:r>
            <a:r>
              <a:rPr lang="en-US" sz="1600" b="1" dirty="0"/>
              <a:t>P</a:t>
            </a:r>
            <a:r>
              <a:rPr lang="en-US" sz="1600" dirty="0"/>
              <a:t> or </a:t>
            </a:r>
            <a:r>
              <a:rPr lang="en-US" sz="1600" b="1" dirty="0">
                <a:solidFill>
                  <a:srgbClr val="FFC000"/>
                </a:solidFill>
              </a:rPr>
              <a:t>Q</a:t>
            </a:r>
            <a:r>
              <a:rPr lang="cs-CZ" sz="1600" dirty="0"/>
              <a:t> </a:t>
            </a:r>
            <a:r>
              <a:rPr lang="en-US" sz="1600" dirty="0"/>
              <a:t>-&gt;20 minutes of B (bottleneck)</a:t>
            </a:r>
          </a:p>
          <a:p>
            <a:r>
              <a:rPr lang="en-US" sz="1600" dirty="0"/>
              <a:t>To produce </a:t>
            </a:r>
            <a:r>
              <a:rPr lang="en-US" sz="1600" b="1" dirty="0">
                <a:solidFill>
                  <a:srgbClr val="7030A0"/>
                </a:solidFill>
              </a:rPr>
              <a:t>R</a:t>
            </a:r>
            <a:r>
              <a:rPr lang="en-US" sz="1600" dirty="0"/>
              <a:t> or  </a:t>
            </a:r>
            <a:r>
              <a:rPr lang="en-US" sz="1600" b="1" dirty="0">
                <a:solidFill>
                  <a:srgbClr val="FF0000"/>
                </a:solidFill>
              </a:rPr>
              <a:t>S</a:t>
            </a:r>
            <a:r>
              <a:rPr lang="en-US" sz="1600" dirty="0"/>
              <a:t>-&gt;30 minutes of B (bottleneck)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graphicFrame>
        <p:nvGraphicFramePr>
          <p:cNvPr id="46" name="Tabulk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860167"/>
              </p:ext>
            </p:extLst>
          </p:nvPr>
        </p:nvGraphicFramePr>
        <p:xfrm>
          <a:off x="5083329" y="4356468"/>
          <a:ext cx="5754370" cy="85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68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Unit </a:t>
                      </a:r>
                      <a:r>
                        <a:rPr lang="cs-CZ" sz="1100" dirty="0" err="1">
                          <a:effectLst/>
                        </a:rPr>
                        <a:t>Price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Material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100" dirty="0" err="1">
                          <a:effectLst/>
                        </a:rPr>
                        <a:t>Cost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 38 min (6,33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68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35 min (5,83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5217583" y="4164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5CA870E-7E45-4DA5-A68E-632088FBB138}"/>
              </a:ext>
            </a:extLst>
          </p:cNvPr>
          <p:cNvSpPr txBox="1"/>
          <p:nvPr/>
        </p:nvSpPr>
        <p:spPr>
          <a:xfrm>
            <a:off x="7145866" y="6241907"/>
            <a:ext cx="4494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/>
              <a:t>Based</a:t>
            </a:r>
            <a:r>
              <a:rPr lang="cs-CZ" sz="1400" b="1" dirty="0"/>
              <a:t> on Prof. James R. Holt, Washington </a:t>
            </a:r>
            <a:r>
              <a:rPr lang="cs-CZ" sz="1400" b="1" dirty="0" err="1"/>
              <a:t>State</a:t>
            </a:r>
            <a:r>
              <a:rPr lang="cs-CZ" sz="1400" b="1" dirty="0"/>
              <a:t> University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070964" y="1647110"/>
            <a:ext cx="32558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Two workers are always needed</a:t>
            </a:r>
            <a:endParaRPr lang="cs-CZ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to produce each of the four products</a:t>
            </a:r>
            <a:endParaRPr lang="cs-CZ" sz="1600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76262A9-6736-441F-B7A2-2AEB754561B7}"/>
              </a:ext>
            </a:extLst>
          </p:cNvPr>
          <p:cNvSpPr txBox="1"/>
          <p:nvPr/>
        </p:nvSpPr>
        <p:spPr>
          <a:xfrm>
            <a:off x="8256258" y="294814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E1022785-E47C-40FB-AFE5-CF382632FA8D}"/>
              </a:ext>
            </a:extLst>
          </p:cNvPr>
          <p:cNvSpPr txBox="1"/>
          <p:nvPr/>
        </p:nvSpPr>
        <p:spPr>
          <a:xfrm>
            <a:off x="7636548" y="242287"/>
            <a:ext cx="256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Task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control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parameters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1028" name="Picture 4" descr="Older workers 'see biggest jobs fall since 1980s' - BBC News">
            <a:extLst>
              <a:ext uri="{FF2B5EF4-FFF2-40B4-BE49-F238E27FC236}">
                <a16:creationId xmlns:a16="http://schemas.microsoft.com/office/drawing/2014/main" id="{3B4D0013-EA53-4FFD-9485-0187F3645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036" y="2294027"/>
            <a:ext cx="1300715" cy="79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IA: Extending REACH into workplace solutions | REACH">
            <a:extLst>
              <a:ext uri="{FF2B5EF4-FFF2-40B4-BE49-F238E27FC236}">
                <a16:creationId xmlns:a16="http://schemas.microsoft.com/office/drawing/2014/main" id="{925D3C60-EAD8-44BB-B3AF-BB87B8F26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452" y="2269276"/>
            <a:ext cx="1189724" cy="85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>
            <a:extLst>
              <a:ext uri="{FF2B5EF4-FFF2-40B4-BE49-F238E27FC236}">
                <a16:creationId xmlns:a16="http://schemas.microsoft.com/office/drawing/2014/main" id="{491A649D-B380-4E04-8903-3E4E3989E4DE}"/>
              </a:ext>
            </a:extLst>
          </p:cNvPr>
          <p:cNvSpPr txBox="1"/>
          <p:nvPr/>
        </p:nvSpPr>
        <p:spPr>
          <a:xfrm>
            <a:off x="4159808" y="3862547"/>
            <a:ext cx="872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>
                <a:solidFill>
                  <a:srgbClr val="0070C0"/>
                </a:solidFill>
              </a:rPr>
              <a:t>Bottleneck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A793A82C-2B3A-445F-82EE-6C6215DF4CA7}"/>
              </a:ext>
            </a:extLst>
          </p:cNvPr>
          <p:cNvSpPr txBox="1"/>
          <p:nvPr/>
        </p:nvSpPr>
        <p:spPr>
          <a:xfrm>
            <a:off x="5446691" y="3121008"/>
            <a:ext cx="872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>
                <a:solidFill>
                  <a:srgbClr val="0070C0"/>
                </a:solidFill>
              </a:rPr>
              <a:t>Bottleneck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D5AB8F18-79FD-47CB-AAD4-7F53A9AF7AD0}"/>
              </a:ext>
            </a:extLst>
          </p:cNvPr>
          <p:cNvSpPr txBox="1"/>
          <p:nvPr/>
        </p:nvSpPr>
        <p:spPr>
          <a:xfrm>
            <a:off x="7225145" y="5597154"/>
            <a:ext cx="1337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rgbClr val="0070C0"/>
                </a:solidFill>
              </a:rPr>
              <a:t>RM=</a:t>
            </a:r>
            <a:r>
              <a:rPr lang="cs-CZ" sz="1200" b="1" dirty="0" err="1">
                <a:solidFill>
                  <a:srgbClr val="0070C0"/>
                </a:solidFill>
              </a:rPr>
              <a:t>Raw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Material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844C636D-5F3B-4D84-8669-0E60E5D4E6ED}"/>
              </a:ext>
            </a:extLst>
          </p:cNvPr>
          <p:cNvSpPr txBox="1"/>
          <p:nvPr/>
        </p:nvSpPr>
        <p:spPr>
          <a:xfrm>
            <a:off x="7225145" y="5852594"/>
            <a:ext cx="4193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>
                <a:solidFill>
                  <a:srgbClr val="0070C0"/>
                </a:solidFill>
              </a:rPr>
              <a:t>Price</a:t>
            </a:r>
            <a:r>
              <a:rPr lang="cs-CZ" sz="1200" b="1" dirty="0">
                <a:solidFill>
                  <a:srgbClr val="0070C0"/>
                </a:solidFill>
              </a:rPr>
              <a:t> =</a:t>
            </a:r>
            <a:r>
              <a:rPr lang="cs-CZ" sz="1200" b="1" dirty="0" err="1">
                <a:solidFill>
                  <a:srgbClr val="0070C0"/>
                </a:solidFill>
              </a:rPr>
              <a:t>Selling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Price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or</a:t>
            </a:r>
            <a:r>
              <a:rPr lang="cs-CZ" sz="1200" b="1" dirty="0">
                <a:solidFill>
                  <a:srgbClr val="0070C0"/>
                </a:solidFill>
              </a:rPr>
              <a:t> in Dynamics Business </a:t>
            </a:r>
            <a:r>
              <a:rPr lang="cs-CZ" sz="1200" b="1" dirty="0" err="1">
                <a:solidFill>
                  <a:srgbClr val="0070C0"/>
                </a:solidFill>
              </a:rPr>
              <a:t>Central</a:t>
            </a:r>
            <a:r>
              <a:rPr lang="cs-CZ" sz="1200" b="1" dirty="0">
                <a:solidFill>
                  <a:srgbClr val="0070C0"/>
                </a:solidFill>
              </a:rPr>
              <a:t> Unit </a:t>
            </a:r>
            <a:r>
              <a:rPr lang="cs-CZ" sz="1200" b="1" dirty="0" err="1">
                <a:solidFill>
                  <a:srgbClr val="0070C0"/>
                </a:solidFill>
              </a:rPr>
              <a:t>Price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7C429AE1-1942-4967-B211-4C7D818E7449}"/>
              </a:ext>
            </a:extLst>
          </p:cNvPr>
          <p:cNvSpPr txBox="1"/>
          <p:nvPr/>
        </p:nvSpPr>
        <p:spPr>
          <a:xfrm>
            <a:off x="334219" y="4826642"/>
            <a:ext cx="675460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Some calculations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Time in minutes calculated for all Machine centers</a:t>
            </a:r>
            <a:r>
              <a:rPr lang="cs-CZ" sz="1200" b="1" dirty="0">
                <a:solidFill>
                  <a:srgbClr val="00B050"/>
                </a:solidFill>
              </a:rPr>
              <a:t> :</a:t>
            </a:r>
            <a:r>
              <a:rPr lang="en-US" sz="1200" b="1" dirty="0">
                <a:solidFill>
                  <a:srgbClr val="00B050"/>
                </a:solidFill>
              </a:rPr>
              <a:t> </a:t>
            </a:r>
          </a:p>
          <a:p>
            <a:r>
              <a:rPr lang="cs-CZ" sz="1200" b="1" dirty="0">
                <a:solidFill>
                  <a:srgbClr val="00B050"/>
                </a:solidFill>
              </a:rPr>
              <a:t>P-&gt;6+10+20, </a:t>
            </a:r>
            <a:r>
              <a:rPr lang="cs-CZ" sz="1200" b="1" dirty="0">
                <a:solidFill>
                  <a:srgbClr val="FFC000"/>
                </a:solidFill>
              </a:rPr>
              <a:t>Q-&gt;8+10+20</a:t>
            </a:r>
            <a:r>
              <a:rPr lang="cs-CZ" sz="1200" b="1" dirty="0">
                <a:solidFill>
                  <a:srgbClr val="00B050"/>
                </a:solidFill>
              </a:rPr>
              <a:t>,</a:t>
            </a:r>
            <a:r>
              <a:rPr lang="cs-CZ" sz="1200" b="1" dirty="0">
                <a:solidFill>
                  <a:srgbClr val="7030A0"/>
                </a:solidFill>
              </a:rPr>
              <a:t>R-&gt;5+10+20</a:t>
            </a:r>
            <a:r>
              <a:rPr lang="cs-CZ" sz="1200" b="1" dirty="0">
                <a:solidFill>
                  <a:srgbClr val="00B050"/>
                </a:solidFill>
              </a:rPr>
              <a:t>, </a:t>
            </a:r>
            <a:r>
              <a:rPr lang="cs-CZ" sz="1200" b="1" dirty="0">
                <a:solidFill>
                  <a:srgbClr val="FF0000"/>
                </a:solidFill>
              </a:rPr>
              <a:t>S-&gt;5+10+20</a:t>
            </a:r>
          </a:p>
          <a:p>
            <a:endParaRPr lang="cs-CZ" b="1" dirty="0"/>
          </a:p>
          <a:p>
            <a:r>
              <a:rPr lang="cs-CZ" dirty="0"/>
              <a:t>36 </a:t>
            </a:r>
            <a:r>
              <a:rPr lang="cs-CZ" dirty="0" err="1"/>
              <a:t>minutes</a:t>
            </a:r>
            <a:r>
              <a:rPr lang="cs-CZ" dirty="0"/>
              <a:t> -&gt; 36/60=0,6-&gt;0,6*10 USD =6 USD (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 </a:t>
            </a:r>
            <a:r>
              <a:rPr lang="cs-CZ" dirty="0" err="1"/>
              <a:t>work</a:t>
            </a:r>
            <a:r>
              <a:rPr lang="cs-CZ" dirty="0"/>
              <a:t>)</a:t>
            </a:r>
          </a:p>
          <a:p>
            <a:r>
              <a:rPr lang="cs-CZ" dirty="0"/>
              <a:t>38 </a:t>
            </a:r>
            <a:r>
              <a:rPr lang="cs-CZ" dirty="0" err="1"/>
              <a:t>minutes</a:t>
            </a:r>
            <a:r>
              <a:rPr lang="cs-CZ" dirty="0"/>
              <a:t> -&gt; 38/60=0,63-&gt;0,63*10 USD= 6,33 USD (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)</a:t>
            </a:r>
          </a:p>
          <a:p>
            <a:r>
              <a:rPr lang="cs-CZ" dirty="0" err="1">
                <a:solidFill>
                  <a:srgbClr val="00B050"/>
                </a:solidFill>
              </a:rPr>
              <a:t>Cost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work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minute</a:t>
            </a:r>
            <a:r>
              <a:rPr lang="cs-CZ" dirty="0">
                <a:solidFill>
                  <a:srgbClr val="00B050"/>
                </a:solidFill>
              </a:rPr>
              <a:t> in USD -&gt; </a:t>
            </a:r>
            <a:r>
              <a:rPr lang="cs-CZ" dirty="0" err="1">
                <a:solidFill>
                  <a:srgbClr val="00B050"/>
                </a:solidFill>
              </a:rPr>
              <a:t>time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includes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both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machines</a:t>
            </a:r>
            <a:r>
              <a:rPr lang="cs-CZ" dirty="0">
                <a:solidFill>
                  <a:srgbClr val="00B050"/>
                </a:solidFill>
              </a:rPr>
              <a:t> (A and B)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8635AC63-6DC1-4878-B325-2BD856659705}"/>
              </a:ext>
            </a:extLst>
          </p:cNvPr>
          <p:cNvSpPr txBox="1"/>
          <p:nvPr/>
        </p:nvSpPr>
        <p:spPr>
          <a:xfrm>
            <a:off x="1493964" y="6211129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</a:t>
            </a:r>
            <a:endParaRPr lang="en-US" dirty="0"/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BBA65D15-5144-4FBA-8429-5864E63DB10D}"/>
              </a:ext>
            </a:extLst>
          </p:cNvPr>
          <p:cNvSpPr/>
          <p:nvPr/>
        </p:nvSpPr>
        <p:spPr>
          <a:xfrm>
            <a:off x="8451791" y="4289989"/>
            <a:ext cx="1337546" cy="1069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Přímá spojnice 51">
            <a:extLst>
              <a:ext uri="{FF2B5EF4-FFF2-40B4-BE49-F238E27FC236}">
                <a16:creationId xmlns:a16="http://schemas.microsoft.com/office/drawing/2014/main" id="{E798A8C9-DC13-4D68-84BF-5C8B1A381737}"/>
              </a:ext>
            </a:extLst>
          </p:cNvPr>
          <p:cNvCxnSpPr>
            <a:cxnSpLocks/>
          </p:cNvCxnSpPr>
          <p:nvPr/>
        </p:nvCxnSpPr>
        <p:spPr>
          <a:xfrm flipV="1">
            <a:off x="6935585" y="5635113"/>
            <a:ext cx="0" cy="5947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0CD0D6B4-28F8-4BC8-AB54-8CA709E8174D}"/>
              </a:ext>
            </a:extLst>
          </p:cNvPr>
          <p:cNvCxnSpPr>
            <a:cxnSpLocks/>
          </p:cNvCxnSpPr>
          <p:nvPr/>
        </p:nvCxnSpPr>
        <p:spPr>
          <a:xfrm flipH="1">
            <a:off x="6935585" y="5569354"/>
            <a:ext cx="1967546" cy="278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88ACEC48-4767-4390-ACC4-D4C14A5DD72E}"/>
              </a:ext>
            </a:extLst>
          </p:cNvPr>
          <p:cNvCxnSpPr>
            <a:cxnSpLocks/>
          </p:cNvCxnSpPr>
          <p:nvPr/>
        </p:nvCxnSpPr>
        <p:spPr>
          <a:xfrm flipV="1">
            <a:off x="8903131" y="5359617"/>
            <a:ext cx="0" cy="20973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>
            <a:extLst>
              <a:ext uri="{FF2B5EF4-FFF2-40B4-BE49-F238E27FC236}">
                <a16:creationId xmlns:a16="http://schemas.microsoft.com/office/drawing/2014/main" id="{1BA1C9CF-709B-43E0-A8EB-0FFE5DD3750C}"/>
              </a:ext>
            </a:extLst>
          </p:cNvPr>
          <p:cNvCxnSpPr>
            <a:cxnSpLocks/>
          </p:cNvCxnSpPr>
          <p:nvPr/>
        </p:nvCxnSpPr>
        <p:spPr>
          <a:xfrm flipV="1">
            <a:off x="6147842" y="5942761"/>
            <a:ext cx="557757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4C9CEDC7-CF01-42AD-8E04-17AD4D4C9BFC}"/>
              </a:ext>
            </a:extLst>
          </p:cNvPr>
          <p:cNvCxnSpPr>
            <a:cxnSpLocks/>
          </p:cNvCxnSpPr>
          <p:nvPr/>
        </p:nvCxnSpPr>
        <p:spPr>
          <a:xfrm flipV="1">
            <a:off x="6588109" y="6241908"/>
            <a:ext cx="347476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0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Four different approaches how to solve the product mix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43" y="1614401"/>
            <a:ext cx="2484725" cy="18949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691" y="1614401"/>
            <a:ext cx="2533650" cy="19600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3691" y="3752186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6FC1E91-4A72-42CF-848D-0B10CA288170}"/>
              </a:ext>
            </a:extLst>
          </p:cNvPr>
          <p:cNvSpPr txBox="1"/>
          <p:nvPr/>
        </p:nvSpPr>
        <p:spPr>
          <a:xfrm>
            <a:off x="3560011" y="1690688"/>
            <a:ext cx="1443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highest</a:t>
            </a:r>
            <a:r>
              <a:rPr lang="cs-CZ" dirty="0">
                <a:solidFill>
                  <a:srgbClr val="0070C0"/>
                </a:solidFill>
              </a:rPr>
              <a:t> profit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3EDF115-1183-4397-821C-8CFCA17D03A5}"/>
              </a:ext>
            </a:extLst>
          </p:cNvPr>
          <p:cNvSpPr txBox="1"/>
          <p:nvPr/>
        </p:nvSpPr>
        <p:spPr>
          <a:xfrm>
            <a:off x="10293382" y="1614401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highest</a:t>
            </a:r>
            <a:r>
              <a:rPr lang="cs-CZ" dirty="0">
                <a:solidFill>
                  <a:srgbClr val="0070C0"/>
                </a:solidFill>
              </a:rPr>
              <a:t> </a:t>
            </a:r>
          </a:p>
          <a:p>
            <a:r>
              <a:rPr lang="cs-CZ" dirty="0" err="1">
                <a:solidFill>
                  <a:srgbClr val="0070C0"/>
                </a:solidFill>
              </a:rPr>
              <a:t>selling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price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35A7FCB-8E44-4362-9FCD-0EA86013FE72}"/>
              </a:ext>
            </a:extLst>
          </p:cNvPr>
          <p:cNvSpPr txBox="1"/>
          <p:nvPr/>
        </p:nvSpPr>
        <p:spPr>
          <a:xfrm>
            <a:off x="4666390" y="383458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highest machine</a:t>
            </a:r>
            <a:endParaRPr lang="cs-CZ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efficiency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endParaRPr lang="en-US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EF696A3-09BD-48A2-A998-D9C56C446335}"/>
              </a:ext>
            </a:extLst>
          </p:cNvPr>
          <p:cNvSpPr txBox="1"/>
          <p:nvPr/>
        </p:nvSpPr>
        <p:spPr>
          <a:xfrm>
            <a:off x="10179421" y="3978969"/>
            <a:ext cx="19559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highest use of bottleneck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endParaRPr lang="en-US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21DF190-41FB-4F33-9F8E-4BA70F884C2E}"/>
              </a:ext>
            </a:extLst>
          </p:cNvPr>
          <p:cNvSpPr/>
          <p:nvPr/>
        </p:nvSpPr>
        <p:spPr>
          <a:xfrm>
            <a:off x="10179421" y="3978969"/>
            <a:ext cx="1548388" cy="7620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6795" y="71456"/>
            <a:ext cx="1096511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Classic approach – highest </a:t>
            </a:r>
            <a:r>
              <a:rPr lang="cs-CZ" sz="3600" dirty="0">
                <a:solidFill>
                  <a:srgbClr val="0070C0"/>
                </a:solidFill>
              </a:rPr>
              <a:t>profit</a:t>
            </a:r>
            <a:r>
              <a:rPr lang="en-US" sz="3600" dirty="0">
                <a:solidFill>
                  <a:srgbClr val="0070C0"/>
                </a:solidFill>
              </a:rPr>
              <a:t> (accountant) </a:t>
            </a:r>
            <a:r>
              <a:rPr lang="en-US" sz="3200" dirty="0"/>
              <a:t>– </a:t>
            </a:r>
            <a:r>
              <a:rPr lang="en-US" sz="3200" b="1" dirty="0">
                <a:solidFill>
                  <a:srgbClr val="FF0000"/>
                </a:solidFill>
              </a:rPr>
              <a:t>S product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0464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NP=T-OE=</a:t>
            </a:r>
            <a:r>
              <a:rPr lang="en-US" altLang="cs-CZ" sz="2400" dirty="0">
                <a:ea typeface="ＭＳ Ｐゴシック" panose="020B0600070205080204" pitchFamily="34" charset="-128"/>
              </a:rPr>
              <a:t>52*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20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b="1" u="sng" dirty="0">
                <a:ea typeface="ＭＳ Ｐゴシック" panose="020B0600070205080204" pitchFamily="34" charset="-128"/>
              </a:rPr>
              <a:t>352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16</a:t>
            </a:r>
            <a:r>
              <a:rPr lang="cs-CZ" sz="2400" dirty="0"/>
              <a:t>= 480/</a:t>
            </a:r>
            <a:r>
              <a:rPr lang="cs-CZ" sz="2400" dirty="0">
                <a:solidFill>
                  <a:srgbClr val="00B050"/>
                </a:solidFill>
              </a:rPr>
              <a:t>30</a:t>
            </a:r>
            <a:r>
              <a:rPr lang="cs-CZ" sz="2400" dirty="0"/>
              <a:t>=16 = 480/(</a:t>
            </a:r>
            <a:r>
              <a:rPr lang="cs-CZ" sz="2400" dirty="0">
                <a:solidFill>
                  <a:srgbClr val="00B050"/>
                </a:solidFill>
              </a:rPr>
              <a:t>20+10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00B050"/>
                </a:solidFill>
              </a:rPr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(</a:t>
            </a:r>
            <a:r>
              <a:rPr lang="cs-CZ" sz="2400" dirty="0" err="1"/>
              <a:t>bottleneck</a:t>
            </a:r>
            <a:r>
              <a:rPr lang="cs-CZ" sz="2400" dirty="0"/>
              <a:t>) to </a:t>
            </a:r>
            <a:r>
              <a:rPr lang="cs-CZ" sz="2400" dirty="0" err="1"/>
              <a:t>produce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24" y="3594030"/>
            <a:ext cx="2484725" cy="189496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503632" y="2633477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50785" y="3424571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7770727" y="3107303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772493"/>
              </p:ext>
            </p:extLst>
          </p:nvPr>
        </p:nvGraphicFramePr>
        <p:xfrm>
          <a:off x="5122025" y="4289288"/>
          <a:ext cx="5754370" cy="85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Product</a:t>
                      </a:r>
                      <a:r>
                        <a:rPr lang="cs-CZ" sz="1100" dirty="0">
                          <a:effectLst/>
                        </a:rPr>
                        <a:t>+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Price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E8BE67A9-6780-43D9-92FC-629A583F3C57}"/>
              </a:ext>
            </a:extLst>
          </p:cNvPr>
          <p:cNvSpPr txBox="1"/>
          <p:nvPr/>
        </p:nvSpPr>
        <p:spPr>
          <a:xfrm>
            <a:off x="3556340" y="1550140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E4A1FC0-6866-419F-A928-AA398DA5D7C4}"/>
              </a:ext>
            </a:extLst>
          </p:cNvPr>
          <p:cNvSpPr/>
          <p:nvPr/>
        </p:nvSpPr>
        <p:spPr>
          <a:xfrm>
            <a:off x="9773174" y="4966283"/>
            <a:ext cx="1249960" cy="2432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411E3B-1178-4D22-AF37-325C9C68F7CE}"/>
              </a:ext>
            </a:extLst>
          </p:cNvPr>
          <p:cNvSpPr txBox="1"/>
          <p:nvPr/>
        </p:nvSpPr>
        <p:spPr>
          <a:xfrm>
            <a:off x="838200" y="5625686"/>
            <a:ext cx="3636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</a:t>
            </a:r>
            <a:r>
              <a:rPr lang="cs-CZ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 for bottleneck B only</a:t>
            </a:r>
            <a:r>
              <a:rPr lang="cs-CZ" b="1" dirty="0">
                <a:solidFill>
                  <a:srgbClr val="FF0000"/>
                </a:solidFill>
              </a:rPr>
              <a:t> !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C312DD62-5E11-4734-9406-C0C6663795EB}"/>
              </a:ext>
            </a:extLst>
          </p:cNvPr>
          <p:cNvCxnSpPr>
            <a:cxnSpLocks/>
            <a:endCxn id="20" idx="2"/>
          </p:cNvCxnSpPr>
          <p:nvPr/>
        </p:nvCxnSpPr>
        <p:spPr>
          <a:xfrm flipV="1">
            <a:off x="9091227" y="5298934"/>
            <a:ext cx="0" cy="69113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0C98B8A-D56B-424A-916B-99AEAEE6AA1C}"/>
              </a:ext>
            </a:extLst>
          </p:cNvPr>
          <p:cNvSpPr txBox="1"/>
          <p:nvPr/>
        </p:nvSpPr>
        <p:spPr>
          <a:xfrm>
            <a:off x="4981316" y="5966073"/>
            <a:ext cx="6821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Cost of work/minute in USD </a:t>
            </a:r>
            <a:r>
              <a:rPr lang="cs-CZ" dirty="0" err="1">
                <a:solidFill>
                  <a:srgbClr val="00B050"/>
                </a:solidFill>
              </a:rPr>
              <a:t>calculation</a:t>
            </a:r>
            <a:r>
              <a:rPr lang="cs-CZ" dirty="0">
                <a:solidFill>
                  <a:srgbClr val="00B050"/>
                </a:solidFill>
              </a:rPr>
              <a:t>. </a:t>
            </a:r>
          </a:p>
          <a:p>
            <a:r>
              <a:rPr lang="en-US" dirty="0">
                <a:solidFill>
                  <a:srgbClr val="00B050"/>
                </a:solidFill>
              </a:rPr>
              <a:t>Calculated time of work includes both machines (A and B)</a:t>
            </a:r>
            <a:endParaRPr lang="en-US" dirty="0"/>
          </a:p>
        </p:txBody>
      </p: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1118F086-DB3F-4C61-BE36-19C4905258BF}"/>
              </a:ext>
            </a:extLst>
          </p:cNvPr>
          <p:cNvCxnSpPr/>
          <p:nvPr/>
        </p:nvCxnSpPr>
        <p:spPr>
          <a:xfrm>
            <a:off x="5027795" y="5990065"/>
            <a:ext cx="650411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>
            <a:extLst>
              <a:ext uri="{FF2B5EF4-FFF2-40B4-BE49-F238E27FC236}">
                <a16:creationId xmlns:a16="http://schemas.microsoft.com/office/drawing/2014/main" id="{815FC4B9-A9E3-400E-95BB-FB70F81389AE}"/>
              </a:ext>
            </a:extLst>
          </p:cNvPr>
          <p:cNvSpPr/>
          <p:nvPr/>
        </p:nvSpPr>
        <p:spPr>
          <a:xfrm>
            <a:off x="8503632" y="4229306"/>
            <a:ext cx="1175190" cy="1069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5F728A37-CB64-4326-B9EA-B84887C00AC0}"/>
              </a:ext>
            </a:extLst>
          </p:cNvPr>
          <p:cNvSpPr txBox="1"/>
          <p:nvPr/>
        </p:nvSpPr>
        <p:spPr>
          <a:xfrm>
            <a:off x="5027795" y="5247800"/>
            <a:ext cx="372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This table is used only for classic approach</a:t>
            </a:r>
          </a:p>
          <a:p>
            <a:r>
              <a:rPr lang="en-US" sz="1600" dirty="0">
                <a:solidFill>
                  <a:srgbClr val="FF0000"/>
                </a:solidFill>
              </a:rPr>
              <a:t>to choose product with highest profit </a:t>
            </a:r>
            <a:r>
              <a:rPr lang="en-US" sz="1600" dirty="0">
                <a:solidFill>
                  <a:srgbClr val="00B050"/>
                </a:solidFill>
              </a:rPr>
              <a:t>(</a:t>
            </a:r>
            <a:r>
              <a:rPr lang="en-US" sz="1600" dirty="0">
                <a:solidFill>
                  <a:srgbClr val="FF0000"/>
                </a:solidFill>
              </a:rPr>
              <a:t>S</a:t>
            </a:r>
            <a:r>
              <a:rPr lang="en-US" sz="1600" dirty="0">
                <a:solidFill>
                  <a:srgbClr val="00B050"/>
                </a:solidFill>
              </a:rPr>
              <a:t>)  </a:t>
            </a:r>
          </a:p>
        </p:txBody>
      </p:sp>
      <p:sp>
        <p:nvSpPr>
          <p:cNvPr id="24" name="Šipka: nahoru 23">
            <a:extLst>
              <a:ext uri="{FF2B5EF4-FFF2-40B4-BE49-F238E27FC236}">
                <a16:creationId xmlns:a16="http://schemas.microsoft.com/office/drawing/2014/main" id="{7235E8F9-70E5-4CAB-B534-D5A1BACF02AC}"/>
              </a:ext>
            </a:extLst>
          </p:cNvPr>
          <p:cNvSpPr/>
          <p:nvPr/>
        </p:nvSpPr>
        <p:spPr>
          <a:xfrm>
            <a:off x="10240863" y="5206520"/>
            <a:ext cx="275447" cy="5441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843DF0F6-588A-4C2C-9D66-6B746DB83259}"/>
              </a:ext>
            </a:extLst>
          </p:cNvPr>
          <p:cNvSpPr/>
          <p:nvPr/>
        </p:nvSpPr>
        <p:spPr>
          <a:xfrm>
            <a:off x="1808678" y="117170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(52)</a:t>
            </a:r>
          </a:p>
        </p:txBody>
      </p: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C6A06D04-0E96-4F6E-8107-139C51358075}"/>
              </a:ext>
            </a:extLst>
          </p:cNvPr>
          <p:cNvCxnSpPr>
            <a:cxnSpLocks/>
          </p:cNvCxnSpPr>
          <p:nvPr/>
        </p:nvCxnSpPr>
        <p:spPr>
          <a:xfrm>
            <a:off x="2585862" y="1550140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14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3358" y="14210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Marketing approach – highest selling price </a:t>
            </a:r>
            <a:r>
              <a:rPr lang="en-US" sz="3200" b="1" dirty="0">
                <a:solidFill>
                  <a:srgbClr val="7030A0"/>
                </a:solidFill>
              </a:rPr>
              <a:t>R product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358" y="1819346"/>
            <a:ext cx="10747342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NP=T-OE =</a:t>
            </a:r>
            <a:r>
              <a:rPr lang="en-US" altLang="cs-CZ" sz="2400" dirty="0">
                <a:ea typeface="ＭＳ Ｐゴシック" panose="020B0600070205080204" pitchFamily="34" charset="-128"/>
              </a:rPr>
              <a:t>5</a:t>
            </a:r>
            <a:r>
              <a:rPr lang="cs-CZ" altLang="cs-CZ" sz="2400" dirty="0"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</a:t>
            </a:r>
            <a:r>
              <a:rPr lang="cs-CZ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b="1" u="sng" dirty="0">
                <a:ea typeface="ＭＳ Ｐゴシック" panose="020B0600070205080204" pitchFamily="34" charset="-128"/>
              </a:rPr>
              <a:t>3</a:t>
            </a:r>
            <a:r>
              <a:rPr lang="cs-CZ" altLang="cs-CZ" sz="2400" b="1" u="sng" dirty="0">
                <a:ea typeface="ＭＳ Ｐゴシック" panose="020B0600070205080204" pitchFamily="34" charset="-128"/>
              </a:rPr>
              <a:t>20</a:t>
            </a:r>
            <a:r>
              <a:rPr lang="en-US" altLang="cs-CZ" sz="2400" b="1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16</a:t>
            </a:r>
            <a:r>
              <a:rPr lang="cs-CZ" sz="2400" dirty="0"/>
              <a:t>= 480/30=16 = 480/(</a:t>
            </a:r>
            <a:r>
              <a:rPr lang="cs-CZ" sz="2400" dirty="0">
                <a:solidFill>
                  <a:srgbClr val="00B050"/>
                </a:solidFill>
              </a:rPr>
              <a:t>20+10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00B050"/>
                </a:solidFill>
              </a:rPr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</a:t>
            </a:r>
            <a:r>
              <a:rPr lang="cs-CZ" sz="2400" b="1" dirty="0"/>
              <a:t>B </a:t>
            </a:r>
            <a:r>
              <a:rPr lang="cs-CZ" sz="2400" dirty="0"/>
              <a:t>to </a:t>
            </a:r>
            <a:r>
              <a:rPr lang="cs-CZ" sz="2400" dirty="0" err="1"/>
              <a:t>produce</a:t>
            </a:r>
            <a:r>
              <a:rPr lang="cs-CZ" sz="2400" dirty="0"/>
              <a:t> 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248" y="3518888"/>
            <a:ext cx="2533650" cy="196007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EFFD2F8-E71B-4A13-8810-CFA5E27C95AA}"/>
              </a:ext>
            </a:extLst>
          </p:cNvPr>
          <p:cNvSpPr txBox="1"/>
          <p:nvPr/>
        </p:nvSpPr>
        <p:spPr>
          <a:xfrm>
            <a:off x="4103207" y="1202920"/>
            <a:ext cx="2625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chemeClr val="tx2"/>
                </a:solidFill>
              </a:rPr>
              <a:t>Highest</a:t>
            </a:r>
            <a:r>
              <a:rPr lang="cs-CZ" sz="1400" b="1" dirty="0">
                <a:solidFill>
                  <a:schemeClr val="tx2"/>
                </a:solidFill>
              </a:rPr>
              <a:t> </a:t>
            </a:r>
            <a:r>
              <a:rPr lang="cs-CZ" sz="1400" b="1" dirty="0" err="1">
                <a:solidFill>
                  <a:schemeClr val="tx2"/>
                </a:solidFill>
              </a:rPr>
              <a:t>Selling</a:t>
            </a:r>
            <a:r>
              <a:rPr lang="cs-CZ" sz="1400" b="1" dirty="0">
                <a:solidFill>
                  <a:schemeClr val="tx2"/>
                </a:solidFill>
              </a:rPr>
              <a:t> </a:t>
            </a:r>
            <a:r>
              <a:rPr lang="cs-CZ" sz="1400" b="1" dirty="0" err="1">
                <a:solidFill>
                  <a:schemeClr val="tx2"/>
                </a:solidFill>
              </a:rPr>
              <a:t>Price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B1EA0EF-B35F-479A-8C92-918A25D222CA}"/>
              </a:ext>
            </a:extLst>
          </p:cNvPr>
          <p:cNvSpPr txBox="1"/>
          <p:nvPr/>
        </p:nvSpPr>
        <p:spPr>
          <a:xfrm>
            <a:off x="1015406" y="5547049"/>
            <a:ext cx="3636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</a:t>
            </a:r>
            <a:r>
              <a:rPr lang="cs-CZ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 for bottleneck B only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Focused on the highest selling </a:t>
            </a:r>
            <a:r>
              <a:rPr lang="en-US" b="1" dirty="0" err="1">
                <a:solidFill>
                  <a:srgbClr val="FF0000"/>
                </a:solidFill>
              </a:rPr>
              <a:t>pric</a:t>
            </a:r>
            <a:r>
              <a:rPr lang="cs-CZ" b="1" dirty="0">
                <a:solidFill>
                  <a:srgbClr val="FF0000"/>
                </a:solidFill>
              </a:rPr>
              <a:t>e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FEB3BB0-1979-4911-89BF-265584FA21E0}"/>
              </a:ext>
            </a:extLst>
          </p:cNvPr>
          <p:cNvSpPr/>
          <p:nvPr/>
        </p:nvSpPr>
        <p:spPr>
          <a:xfrm>
            <a:off x="1891749" y="1127417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(55)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A6937F5F-D1D6-4090-8BA3-4F9C2BB26DAC}"/>
              </a:ext>
            </a:extLst>
          </p:cNvPr>
          <p:cNvSpPr/>
          <p:nvPr/>
        </p:nvSpPr>
        <p:spPr>
          <a:xfrm>
            <a:off x="7054734" y="2935135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8DA93F-7CE9-44C7-9621-78157575019B}"/>
              </a:ext>
            </a:extLst>
          </p:cNvPr>
          <p:cNvSpPr/>
          <p:nvPr/>
        </p:nvSpPr>
        <p:spPr>
          <a:xfrm>
            <a:off x="5401887" y="3726229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04D1C52A-32A8-4B89-835C-E4878BD8ED85}"/>
              </a:ext>
            </a:extLst>
          </p:cNvPr>
          <p:cNvCxnSpPr>
            <a:endCxn id="12" idx="2"/>
          </p:cNvCxnSpPr>
          <p:nvPr/>
        </p:nvCxnSpPr>
        <p:spPr>
          <a:xfrm flipV="1">
            <a:off x="6321829" y="3408961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9D57D2A-756E-4833-84ED-DA2FAFF869AF}"/>
              </a:ext>
            </a:extLst>
          </p:cNvPr>
          <p:cNvSpPr txBox="1"/>
          <p:nvPr/>
        </p:nvSpPr>
        <p:spPr>
          <a:xfrm>
            <a:off x="3564050" y="1550140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C8D64664-62DC-4874-AF32-85EFB3665074}"/>
              </a:ext>
            </a:extLst>
          </p:cNvPr>
          <p:cNvCxnSpPr>
            <a:cxnSpLocks/>
          </p:cNvCxnSpPr>
          <p:nvPr/>
        </p:nvCxnSpPr>
        <p:spPr>
          <a:xfrm>
            <a:off x="2585862" y="1550140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2FB5F913-368C-4CAC-AF75-79529630C246}"/>
              </a:ext>
            </a:extLst>
          </p:cNvPr>
          <p:cNvCxnSpPr>
            <a:cxnSpLocks/>
          </p:cNvCxnSpPr>
          <p:nvPr/>
        </p:nvCxnSpPr>
        <p:spPr>
          <a:xfrm flipH="1">
            <a:off x="3318235" y="1364330"/>
            <a:ext cx="7707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14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192" y="136349"/>
            <a:ext cx="11191613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Production approach – highest machine efficiency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200" b="1" dirty="0">
                <a:solidFill>
                  <a:srgbClr val="FFC000"/>
                </a:solidFill>
              </a:rPr>
              <a:t>Q </a:t>
            </a:r>
            <a:r>
              <a:rPr lang="cs-CZ" sz="3200" b="1" dirty="0" err="1">
                <a:solidFill>
                  <a:srgbClr val="FFC000"/>
                </a:solidFill>
              </a:rPr>
              <a:t>product</a:t>
            </a:r>
            <a:r>
              <a:rPr lang="cs-CZ" sz="32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45457"/>
            <a:ext cx="11190982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</a:t>
            </a:r>
            <a:r>
              <a:rPr lang="en-US" altLang="cs-CZ" sz="2400" dirty="0">
                <a:ea typeface="ＭＳ Ｐゴシック" panose="020B0600070205080204" pitchFamily="34" charset="-128"/>
              </a:rPr>
              <a:t>=</a:t>
            </a:r>
            <a:r>
              <a:rPr lang="cs-CZ" altLang="cs-CZ" sz="2400" dirty="0">
                <a:ea typeface="ＭＳ Ｐゴシック" panose="020B0600070205080204" pitchFamily="34" charset="-128"/>
              </a:rPr>
              <a:t>T-OE=</a:t>
            </a:r>
            <a:r>
              <a:rPr lang="en-US" altLang="cs-CZ" sz="2400" dirty="0">
                <a:ea typeface="ＭＳ Ｐゴシック" panose="020B0600070205080204" pitchFamily="34" charset="-128"/>
              </a:rPr>
              <a:t>50*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25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- 2 workers*8 hours*10 USD/hour </a:t>
            </a:r>
            <a:r>
              <a:rPr lang="en-US" altLang="cs-CZ" sz="2400" b="1" dirty="0">
                <a:ea typeface="ＭＳ Ｐゴシック" panose="020B0600070205080204" pitchFamily="34" charset="-128"/>
              </a:rPr>
              <a:t>= 440</a:t>
            </a:r>
            <a:r>
              <a:rPr lang="cs-CZ" altLang="cs-CZ" sz="2400" b="1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>
                <a:ea typeface="ＭＳ Ｐゴシック" panose="020B0600070205080204" pitchFamily="34" charset="-128"/>
              </a:rPr>
              <a:t>USD/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day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 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en-US" sz="2400" dirty="0"/>
              <a:t>Where </a:t>
            </a:r>
            <a:r>
              <a:rPr lang="en-US" sz="2400" dirty="0">
                <a:solidFill>
                  <a:srgbClr val="FF0000"/>
                </a:solidFill>
              </a:rPr>
              <a:t>24</a:t>
            </a:r>
            <a:r>
              <a:rPr lang="en-US" sz="2400" dirty="0"/>
              <a:t>= 480/ </a:t>
            </a:r>
            <a:r>
              <a:rPr lang="en-US" sz="2400" dirty="0">
                <a:solidFill>
                  <a:srgbClr val="00B050"/>
                </a:solidFill>
              </a:rPr>
              <a:t>20 </a:t>
            </a:r>
            <a:r>
              <a:rPr lang="en-US" sz="2400" dirty="0">
                <a:solidFill>
                  <a:srgbClr val="FF0000"/>
                </a:solidFill>
              </a:rPr>
              <a:t>(the quantity of the product)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20 </a:t>
            </a:r>
            <a:r>
              <a:rPr lang="en-US" sz="2400" dirty="0"/>
              <a:t>is capacity of machine B  to produce </a:t>
            </a:r>
            <a:r>
              <a:rPr lang="en-US" sz="2400" b="1" dirty="0">
                <a:solidFill>
                  <a:srgbClr val="FFC000"/>
                </a:solidFill>
              </a:rPr>
              <a:t>Q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512179" y="3819124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0BAE24-2106-42B5-9739-8747BF3A102A}"/>
              </a:ext>
            </a:extLst>
          </p:cNvPr>
          <p:cNvSpPr txBox="1"/>
          <p:nvPr/>
        </p:nvSpPr>
        <p:spPr>
          <a:xfrm>
            <a:off x="933454" y="5502543"/>
            <a:ext cx="4703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</a:t>
            </a:r>
            <a:r>
              <a:rPr lang="cs-CZ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 for bottleneck B only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</a:p>
          <a:p>
            <a:r>
              <a:rPr lang="en-US" b="1" dirty="0">
                <a:solidFill>
                  <a:srgbClr val="FF0000"/>
                </a:solidFill>
              </a:rPr>
              <a:t>The intention is to produce as much as possible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969D2AB-E7ED-4482-9BAD-651D995E6C26}"/>
              </a:ext>
            </a:extLst>
          </p:cNvPr>
          <p:cNvSpPr txBox="1"/>
          <p:nvPr/>
        </p:nvSpPr>
        <p:spPr>
          <a:xfrm>
            <a:off x="3564049" y="1582617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6B87FA3-0A86-402F-9479-2D8101262066}"/>
              </a:ext>
            </a:extLst>
          </p:cNvPr>
          <p:cNvSpPr/>
          <p:nvPr/>
        </p:nvSpPr>
        <p:spPr>
          <a:xfrm>
            <a:off x="1750346" y="1196189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(50)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E129FDE-4AF0-41AF-8B51-CD60F4675251}"/>
              </a:ext>
            </a:extLst>
          </p:cNvPr>
          <p:cNvCxnSpPr>
            <a:cxnSpLocks/>
          </p:cNvCxnSpPr>
          <p:nvPr/>
        </p:nvCxnSpPr>
        <p:spPr>
          <a:xfrm>
            <a:off x="2519874" y="1582617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C29E923-B7B1-4A65-B64A-179C0F83970B}"/>
              </a:ext>
            </a:extLst>
          </p:cNvPr>
          <p:cNvSpPr txBox="1"/>
          <p:nvPr/>
        </p:nvSpPr>
        <p:spPr>
          <a:xfrm>
            <a:off x="6604233" y="97676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idea is to produce as many products as possible</a:t>
            </a:r>
          </a:p>
        </p:txBody>
      </p:sp>
    </p:spTree>
    <p:extLst>
      <p:ext uri="{BB962C8B-B14F-4D97-AF65-F5344CB8AC3E}">
        <p14:creationId xmlns:p14="http://schemas.microsoft.com/office/powerpoint/2010/main" val="102190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5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TOC approach – highest use of bottleneck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200" b="1" dirty="0"/>
              <a:t>P </a:t>
            </a:r>
            <a:r>
              <a:rPr lang="cs-CZ" sz="3200" b="1" dirty="0" err="1"/>
              <a:t>product</a:t>
            </a:r>
            <a:r>
              <a:rPr lang="cs-CZ" sz="3200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209237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NP=T-OE =</a:t>
            </a:r>
            <a:r>
              <a:rPr lang="en-US" altLang="cs-CZ" sz="2400" dirty="0">
                <a:ea typeface="ＭＳ Ｐゴシック" panose="020B0600070205080204" pitchFamily="34" charset="-128"/>
              </a:rPr>
              <a:t>50*</a:t>
            </a:r>
            <a:r>
              <a:rPr lang="en-US" altLang="cs-CZ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20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- 2 workers*8 hours*10 USD/hour = </a:t>
            </a:r>
            <a:r>
              <a:rPr lang="en-US" altLang="cs-CZ" sz="2400" b="1" dirty="0">
                <a:ea typeface="ＭＳ Ｐゴシック" panose="020B0600070205080204" pitchFamily="34" charset="-128"/>
              </a:rPr>
              <a:t>560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USD/day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en-US" sz="2400" dirty="0"/>
              <a:t>Where </a:t>
            </a:r>
            <a:r>
              <a:rPr lang="en-US" sz="2400" dirty="0">
                <a:solidFill>
                  <a:srgbClr val="FF0000"/>
                </a:solidFill>
              </a:rPr>
              <a:t>24</a:t>
            </a:r>
            <a:r>
              <a:rPr lang="en-US" sz="2400" dirty="0"/>
              <a:t>= 480/ </a:t>
            </a:r>
            <a:r>
              <a:rPr lang="en-US" sz="2400" dirty="0">
                <a:solidFill>
                  <a:srgbClr val="00B050"/>
                </a:solidFill>
              </a:rPr>
              <a:t>20</a:t>
            </a:r>
          </a:p>
          <a:p>
            <a:r>
              <a:rPr lang="en-US" sz="2400" dirty="0">
                <a:solidFill>
                  <a:srgbClr val="00B050"/>
                </a:solidFill>
              </a:rPr>
              <a:t>20 </a:t>
            </a:r>
            <a:r>
              <a:rPr lang="en-US" sz="2400" dirty="0"/>
              <a:t>is capacity of machine B to produce </a:t>
            </a:r>
            <a:r>
              <a:rPr lang="en-US" sz="2400" b="1" dirty="0"/>
              <a:t>P </a:t>
            </a:r>
            <a:r>
              <a:rPr lang="en-US" sz="2400" dirty="0"/>
              <a:t>product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208" y="3512118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5F4BF2E-9A95-4FDF-94E2-1C2876D44440}"/>
              </a:ext>
            </a:extLst>
          </p:cNvPr>
          <p:cNvSpPr/>
          <p:nvPr/>
        </p:nvSpPr>
        <p:spPr>
          <a:xfrm>
            <a:off x="5122025" y="3527468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E4EACB8-4E11-4AD5-9C52-AEB4DBAE5473}"/>
              </a:ext>
            </a:extLst>
          </p:cNvPr>
          <p:cNvSpPr/>
          <p:nvPr/>
        </p:nvSpPr>
        <p:spPr>
          <a:xfrm>
            <a:off x="1745863" y="1108791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 (50)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321C41F-C74E-4201-AF04-EB2E76740357}"/>
              </a:ext>
            </a:extLst>
          </p:cNvPr>
          <p:cNvSpPr txBox="1"/>
          <p:nvPr/>
        </p:nvSpPr>
        <p:spPr>
          <a:xfrm>
            <a:off x="3507437" y="1506086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D30B1D7-B992-4321-95B9-CDA179BD94CD}"/>
              </a:ext>
            </a:extLst>
          </p:cNvPr>
          <p:cNvSpPr txBox="1"/>
          <p:nvPr/>
        </p:nvSpPr>
        <p:spPr>
          <a:xfrm>
            <a:off x="904750" y="5576798"/>
            <a:ext cx="5995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Calculations for bottleneck B only </a:t>
            </a:r>
          </a:p>
          <a:p>
            <a:r>
              <a:rPr lang="en-US" b="1" dirty="0">
                <a:solidFill>
                  <a:srgbClr val="FF0000"/>
                </a:solidFill>
              </a:rPr>
              <a:t>The intention is highest use of bottleneck</a:t>
            </a:r>
          </a:p>
          <a:p>
            <a:r>
              <a:rPr lang="en-US" b="1" dirty="0">
                <a:solidFill>
                  <a:srgbClr val="FF0000"/>
                </a:solidFill>
              </a:rPr>
              <a:t> Material costs are lower for product P than for product Q.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0CBE59B-3892-49FC-B717-A6890DA5880A}"/>
              </a:ext>
            </a:extLst>
          </p:cNvPr>
          <p:cNvCxnSpPr>
            <a:cxnSpLocks/>
          </p:cNvCxnSpPr>
          <p:nvPr/>
        </p:nvCxnSpPr>
        <p:spPr>
          <a:xfrm>
            <a:off x="2530872" y="1506085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60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9E0B1-5EAE-4203-AD08-30E611B08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99B8D8-A12F-4047-AEF4-B1F8DE6B2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Accounting approach 	S	$352		100%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Sales-Higher Sales Price 	R	$320  	  	90%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Production-Efficiency	Q	$440 	 	125%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TOC  approach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$560  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159%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84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stle: &quot;Who is it?&quot;">
            <a:extLst>
              <a:ext uri="{FF2B5EF4-FFF2-40B4-BE49-F238E27FC236}">
                <a16:creationId xmlns:a16="http://schemas.microsoft.com/office/drawing/2014/main" id="{8B75924F-C3CB-49E9-943E-1706E2E65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289" y="652133"/>
            <a:ext cx="7979503" cy="555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019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831</Words>
  <Application>Microsoft Office PowerPoint</Application>
  <PresentationFormat>Širokoúhlá obrazovka</PresentationFormat>
  <Paragraphs>147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Product mix and TOC   Ing.J.Skorkovský, CSc, Department of Business Management  FACULTY OF ECONOMICS AND ADMINISTRATION Masaryk University Brno Czech Republic </vt:lpstr>
      <vt:lpstr>Prezentace aplikace PowerPoint</vt:lpstr>
      <vt:lpstr>Four different approaches how to solve the product mix </vt:lpstr>
      <vt:lpstr>Classic approach – highest profit (accountant) – S product</vt:lpstr>
      <vt:lpstr>Marketing approach – highest selling price R product</vt:lpstr>
      <vt:lpstr>Production approach – highest machine efficiency Q product </vt:lpstr>
      <vt:lpstr>TOC approach – highest use of bottleneck P product </vt:lpstr>
      <vt:lpstr>Results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TOC</dc:title>
  <dc:creator>Jaromír Skorkovský</dc:creator>
  <cp:lastModifiedBy>Miki Skorkovský</cp:lastModifiedBy>
  <cp:revision>24</cp:revision>
  <dcterms:created xsi:type="dcterms:W3CDTF">2019-10-02T13:14:43Z</dcterms:created>
  <dcterms:modified xsi:type="dcterms:W3CDTF">2023-09-15T10:28:08Z</dcterms:modified>
</cp:coreProperties>
</file>