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A6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FCC89CC1-8D13-4D39-AC79-4365EDEF5058}" type="datetimeFigureOut">
              <a:rPr lang="cs-CZ" smtClean="0"/>
              <a:t>15.09.2023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2530586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CC89CC1-8D13-4D39-AC79-4365EDEF5058}" type="datetimeFigureOut">
              <a:rPr lang="cs-CZ" smtClean="0"/>
              <a:t>15.09.2023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2009698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CC89CC1-8D13-4D39-AC79-4365EDEF5058}" type="datetimeFigureOut">
              <a:rPr lang="cs-CZ" smtClean="0"/>
              <a:t>15.09.2023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1638851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CC89CC1-8D13-4D39-AC79-4365EDEF5058}" type="datetimeFigureOut">
              <a:rPr lang="cs-CZ" smtClean="0"/>
              <a:t>15.09.2023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3936339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FCC89CC1-8D13-4D39-AC79-4365EDEF5058}" type="datetimeFigureOut">
              <a:rPr lang="cs-CZ" smtClean="0"/>
              <a:t>15.09.2023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1005561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FCC89CC1-8D13-4D39-AC79-4365EDEF5058}" type="datetimeFigureOut">
              <a:rPr lang="cs-CZ" smtClean="0"/>
              <a:t>15.09.2023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2471092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FCC89CC1-8D13-4D39-AC79-4365EDEF5058}" type="datetimeFigureOut">
              <a:rPr lang="cs-CZ" smtClean="0"/>
              <a:t>15.09.2023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835667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FCC89CC1-8D13-4D39-AC79-4365EDEF5058}" type="datetimeFigureOut">
              <a:rPr lang="cs-CZ" smtClean="0"/>
              <a:t>15.09.2023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2047619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CC89CC1-8D13-4D39-AC79-4365EDEF5058}" type="datetimeFigureOut">
              <a:rPr lang="cs-CZ" smtClean="0"/>
              <a:t>15.09.2023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2359697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FCC89CC1-8D13-4D39-AC79-4365EDEF5058}" type="datetimeFigureOut">
              <a:rPr lang="cs-CZ" smtClean="0"/>
              <a:t>15.09.2023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2388060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FCC89CC1-8D13-4D39-AC79-4365EDEF5058}" type="datetimeFigureOut">
              <a:rPr lang="cs-CZ" smtClean="0"/>
              <a:t>15.09.2023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12559BC-71A7-45A2-90B6-96BEC362F806}" type="slidenum">
              <a:rPr lang="cs-CZ" smtClean="0"/>
              <a:t>‹#›</a:t>
            </a:fld>
            <a:endParaRPr lang="cs-CZ"/>
          </a:p>
        </p:txBody>
      </p:sp>
    </p:spTree>
    <p:extLst>
      <p:ext uri="{BB962C8B-B14F-4D97-AF65-F5344CB8AC3E}">
        <p14:creationId xmlns:p14="http://schemas.microsoft.com/office/powerpoint/2010/main" val="626115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C89CC1-8D13-4D39-AC79-4365EDEF5058}" type="datetimeFigureOut">
              <a:rPr lang="cs-CZ" smtClean="0"/>
              <a:t>15.09.2023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2559BC-71A7-45A2-90B6-96BEC362F806}" type="slidenum">
              <a:rPr lang="cs-CZ" smtClean="0"/>
              <a:t>‹#›</a:t>
            </a:fld>
            <a:endParaRPr lang="cs-CZ"/>
          </a:p>
        </p:txBody>
      </p:sp>
    </p:spTree>
    <p:extLst>
      <p:ext uri="{BB962C8B-B14F-4D97-AF65-F5344CB8AC3E}">
        <p14:creationId xmlns:p14="http://schemas.microsoft.com/office/powerpoint/2010/main" val="365103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solidFill>
                  <a:srgbClr val="0070C0"/>
                </a:solidFill>
              </a:rPr>
              <a:t>Product</a:t>
            </a:r>
            <a:r>
              <a:rPr lang="cs-CZ" dirty="0">
                <a:solidFill>
                  <a:srgbClr val="0070C0"/>
                </a:solidFill>
              </a:rPr>
              <a:t> </a:t>
            </a:r>
            <a:r>
              <a:rPr lang="cs-CZ" dirty="0" err="1">
                <a:solidFill>
                  <a:srgbClr val="0070C0"/>
                </a:solidFill>
              </a:rPr>
              <a:t>mixture</a:t>
            </a:r>
            <a:endParaRPr lang="cs-CZ" dirty="0">
              <a:solidFill>
                <a:srgbClr val="0070C0"/>
              </a:solidFill>
            </a:endParaRPr>
          </a:p>
        </p:txBody>
      </p:sp>
      <p:sp>
        <p:nvSpPr>
          <p:cNvPr id="3" name="Podnadpis 2"/>
          <p:cNvSpPr>
            <a:spLocks noGrp="1"/>
          </p:cNvSpPr>
          <p:nvPr>
            <p:ph type="subTitle" idx="1"/>
          </p:nvPr>
        </p:nvSpPr>
        <p:spPr/>
        <p:txBody>
          <a:bodyPr/>
          <a:lstStyle/>
          <a:p>
            <a:r>
              <a:rPr lang="cs-CZ" dirty="0"/>
              <a:t> </a:t>
            </a:r>
          </a:p>
        </p:txBody>
      </p:sp>
      <p:sp>
        <p:nvSpPr>
          <p:cNvPr id="6" name="TextovéPole 5">
            <a:extLst>
              <a:ext uri="{FF2B5EF4-FFF2-40B4-BE49-F238E27FC236}">
                <a16:creationId xmlns:a16="http://schemas.microsoft.com/office/drawing/2014/main" id="{D7D887FA-689B-484D-A55D-E9D6B1A7C97C}"/>
              </a:ext>
            </a:extLst>
          </p:cNvPr>
          <p:cNvSpPr txBox="1"/>
          <p:nvPr/>
        </p:nvSpPr>
        <p:spPr>
          <a:xfrm>
            <a:off x="3206692" y="3602038"/>
            <a:ext cx="6094602" cy="1754326"/>
          </a:xfrm>
          <a:prstGeom prst="rect">
            <a:avLst/>
          </a:prstGeom>
          <a:noFill/>
        </p:spPr>
        <p:txBody>
          <a:bodyPr wrap="square">
            <a:spAutoFit/>
          </a:bodyPr>
          <a:lstStyle/>
          <a:p>
            <a:pPr algn="ctr"/>
            <a:r>
              <a:rPr lang="en-ZA" sz="1800" dirty="0" err="1">
                <a:solidFill>
                  <a:srgbClr val="0070C0"/>
                </a:solidFill>
              </a:rPr>
              <a:t>Ing.J.Skorkovský</a:t>
            </a:r>
            <a:r>
              <a:rPr lang="en-ZA" sz="1800" dirty="0">
                <a:solidFill>
                  <a:srgbClr val="0070C0"/>
                </a:solidFill>
              </a:rPr>
              <a:t>, CSc,</a:t>
            </a:r>
            <a:br>
              <a:rPr lang="en-ZA" sz="1800" dirty="0">
                <a:solidFill>
                  <a:srgbClr val="0070C0"/>
                </a:solidFill>
              </a:rPr>
            </a:br>
            <a:r>
              <a:rPr lang="en-ZA" sz="1800" dirty="0">
                <a:solidFill>
                  <a:srgbClr val="0070C0"/>
                </a:solidFill>
              </a:rPr>
              <a:t>Department of </a:t>
            </a:r>
            <a:r>
              <a:rPr lang="cs-CZ" sz="1800" dirty="0">
                <a:solidFill>
                  <a:srgbClr val="0070C0"/>
                </a:solidFill>
              </a:rPr>
              <a:t>Business Management </a:t>
            </a:r>
          </a:p>
          <a:p>
            <a:pPr algn="ctr"/>
            <a:r>
              <a:rPr lang="cs-CZ" dirty="0">
                <a:solidFill>
                  <a:srgbClr val="0070C0"/>
                </a:solidFill>
              </a:rPr>
              <a:t>F</a:t>
            </a:r>
            <a:r>
              <a:rPr lang="en-ZA" sz="1800" dirty="0">
                <a:solidFill>
                  <a:srgbClr val="0070C0"/>
                </a:solidFill>
              </a:rPr>
              <a:t>ACULTY OF ECONOMICS AND ADMINISTRATION</a:t>
            </a:r>
            <a:br>
              <a:rPr lang="en-ZA" sz="1800" dirty="0">
                <a:solidFill>
                  <a:srgbClr val="0070C0"/>
                </a:solidFill>
              </a:rPr>
            </a:br>
            <a:r>
              <a:rPr lang="en-ZA" sz="1800" dirty="0">
                <a:solidFill>
                  <a:srgbClr val="0070C0"/>
                </a:solidFill>
              </a:rPr>
              <a:t>Masaryk University Brno</a:t>
            </a:r>
            <a:br>
              <a:rPr lang="en-ZA" sz="1800" dirty="0">
                <a:solidFill>
                  <a:srgbClr val="0070C0"/>
                </a:solidFill>
              </a:rPr>
            </a:br>
            <a:r>
              <a:rPr lang="en-ZA" sz="1800" dirty="0">
                <a:solidFill>
                  <a:srgbClr val="0070C0"/>
                </a:solidFill>
              </a:rPr>
              <a:t>Czech Republic</a:t>
            </a:r>
            <a:br>
              <a:rPr lang="en-ZA" sz="1800" dirty="0">
                <a:solidFill>
                  <a:srgbClr val="0070C0"/>
                </a:solidFill>
              </a:rPr>
            </a:br>
            <a:endParaRPr lang="en-US" dirty="0"/>
          </a:p>
        </p:txBody>
      </p:sp>
    </p:spTree>
    <p:extLst>
      <p:ext uri="{BB962C8B-B14F-4D97-AF65-F5344CB8AC3E}">
        <p14:creationId xmlns:p14="http://schemas.microsoft.com/office/powerpoint/2010/main" val="1071501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solidFill>
                  <a:srgbClr val="0070C0"/>
                </a:solidFill>
              </a:rPr>
              <a:t>Graphic</a:t>
            </a:r>
            <a:r>
              <a:rPr lang="cs-CZ" dirty="0">
                <a:solidFill>
                  <a:srgbClr val="0070C0"/>
                </a:solidFill>
              </a:rPr>
              <a:t> </a:t>
            </a:r>
            <a:r>
              <a:rPr lang="cs-CZ" dirty="0" err="1">
                <a:solidFill>
                  <a:srgbClr val="0070C0"/>
                </a:solidFill>
              </a:rPr>
              <a:t>analysis</a:t>
            </a:r>
            <a:r>
              <a:rPr lang="cs-CZ" dirty="0">
                <a:solidFill>
                  <a:srgbClr val="0070C0"/>
                </a:solidFill>
              </a:rPr>
              <a:t> III.</a:t>
            </a:r>
            <a:endParaRPr lang="cs-CZ" dirty="0"/>
          </a:p>
        </p:txBody>
      </p:sp>
      <p:pic>
        <p:nvPicPr>
          <p:cNvPr id="4" name="Obrázek 3"/>
          <p:cNvPicPr>
            <a:picLocks noChangeAspect="1"/>
          </p:cNvPicPr>
          <p:nvPr/>
        </p:nvPicPr>
        <p:blipFill>
          <a:blip r:embed="rId2"/>
          <a:stretch>
            <a:fillRect/>
          </a:stretch>
        </p:blipFill>
        <p:spPr>
          <a:xfrm>
            <a:off x="1000258" y="1582623"/>
            <a:ext cx="6389260" cy="4684434"/>
          </a:xfrm>
          <a:prstGeom prst="rect">
            <a:avLst/>
          </a:prstGeom>
        </p:spPr>
      </p:pic>
    </p:spTree>
    <p:extLst>
      <p:ext uri="{BB962C8B-B14F-4D97-AF65-F5344CB8AC3E}">
        <p14:creationId xmlns:p14="http://schemas.microsoft.com/office/powerpoint/2010/main" val="535449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br>
              <a:rPr lang="cs-CZ" dirty="0"/>
            </a:br>
            <a:r>
              <a:rPr lang="cs-CZ" sz="4000" dirty="0">
                <a:solidFill>
                  <a:srgbClr val="0070C0"/>
                </a:solidFill>
              </a:rPr>
              <a:t>M</a:t>
            </a:r>
            <a:r>
              <a:rPr lang="en-US" sz="4000" dirty="0" err="1">
                <a:solidFill>
                  <a:srgbClr val="0070C0"/>
                </a:solidFill>
              </a:rPr>
              <a:t>aximum</a:t>
            </a:r>
            <a:r>
              <a:rPr lang="en-US" sz="4000" dirty="0">
                <a:solidFill>
                  <a:srgbClr val="0070C0"/>
                </a:solidFill>
              </a:rPr>
              <a:t> net income per week for TOC Company</a:t>
            </a:r>
            <a:r>
              <a:rPr lang="en-US" dirty="0"/>
              <a:t>.</a:t>
            </a:r>
            <a:br>
              <a:rPr lang="en-US" dirty="0"/>
            </a:br>
            <a:br>
              <a:rPr lang="en-US" dirty="0"/>
            </a:br>
            <a:endParaRPr lang="cs-CZ" dirty="0"/>
          </a:p>
        </p:txBody>
      </p:sp>
      <p:pic>
        <p:nvPicPr>
          <p:cNvPr id="4" name="Obrázek 3"/>
          <p:cNvPicPr>
            <a:picLocks noChangeAspect="1"/>
          </p:cNvPicPr>
          <p:nvPr/>
        </p:nvPicPr>
        <p:blipFill>
          <a:blip r:embed="rId2"/>
          <a:stretch>
            <a:fillRect/>
          </a:stretch>
        </p:blipFill>
        <p:spPr>
          <a:xfrm>
            <a:off x="933651" y="1532601"/>
            <a:ext cx="10077315" cy="2124999"/>
          </a:xfrm>
          <a:prstGeom prst="rect">
            <a:avLst/>
          </a:prstGeom>
        </p:spPr>
      </p:pic>
      <p:sp>
        <p:nvSpPr>
          <p:cNvPr id="5" name="TextovéPole 4"/>
          <p:cNvSpPr txBox="1"/>
          <p:nvPr/>
        </p:nvSpPr>
        <p:spPr>
          <a:xfrm>
            <a:off x="933651" y="3848536"/>
            <a:ext cx="8706742" cy="1754326"/>
          </a:xfrm>
          <a:prstGeom prst="rect">
            <a:avLst/>
          </a:prstGeom>
          <a:noFill/>
        </p:spPr>
        <p:txBody>
          <a:bodyPr wrap="none" rtlCol="0">
            <a:spAutoFit/>
          </a:bodyPr>
          <a:lstStyle/>
          <a:p>
            <a:r>
              <a:rPr lang="en-US" dirty="0"/>
              <a:t>Note: An assumption in this illustration is that there are no beginning or ending inventories</a:t>
            </a:r>
            <a:endParaRPr lang="cs-CZ" dirty="0"/>
          </a:p>
          <a:p>
            <a:r>
              <a:rPr lang="en-US" dirty="0"/>
              <a:t>of work in process or finished goods. </a:t>
            </a:r>
            <a:endParaRPr lang="cs-CZ" dirty="0"/>
          </a:p>
          <a:p>
            <a:r>
              <a:rPr lang="cs-CZ" dirty="0"/>
              <a:t>COGS = </a:t>
            </a:r>
            <a:r>
              <a:rPr lang="cs-CZ" dirty="0" err="1"/>
              <a:t>Cost</a:t>
            </a:r>
            <a:r>
              <a:rPr lang="cs-CZ" dirty="0"/>
              <a:t> </a:t>
            </a:r>
            <a:r>
              <a:rPr lang="cs-CZ" dirty="0" err="1"/>
              <a:t>of</a:t>
            </a:r>
            <a:r>
              <a:rPr lang="cs-CZ" dirty="0"/>
              <a:t> </a:t>
            </a:r>
            <a:r>
              <a:rPr lang="cs-CZ" dirty="0" err="1"/>
              <a:t>Goods</a:t>
            </a:r>
            <a:r>
              <a:rPr lang="cs-CZ" dirty="0"/>
              <a:t> Sold </a:t>
            </a:r>
          </a:p>
          <a:p>
            <a:r>
              <a:rPr lang="cs-CZ" dirty="0"/>
              <a:t>215= </a:t>
            </a:r>
            <a:r>
              <a:rPr lang="cs-CZ" dirty="0" err="1"/>
              <a:t>Production</a:t>
            </a:r>
            <a:r>
              <a:rPr lang="cs-CZ" dirty="0"/>
              <a:t> </a:t>
            </a:r>
            <a:r>
              <a:rPr lang="cs-CZ" dirty="0" err="1"/>
              <a:t>cost</a:t>
            </a:r>
            <a:r>
              <a:rPr lang="cs-CZ" dirty="0"/>
              <a:t> (</a:t>
            </a:r>
            <a:r>
              <a:rPr lang="cs-CZ" dirty="0" err="1"/>
              <a:t>raw</a:t>
            </a:r>
            <a:r>
              <a:rPr lang="cs-CZ" dirty="0"/>
              <a:t> </a:t>
            </a:r>
            <a:r>
              <a:rPr lang="cs-CZ" dirty="0" err="1"/>
              <a:t>material</a:t>
            </a:r>
            <a:r>
              <a:rPr lang="cs-CZ" dirty="0"/>
              <a:t>)</a:t>
            </a:r>
          </a:p>
          <a:p>
            <a:r>
              <a:rPr lang="cs-CZ" dirty="0"/>
              <a:t>200= </a:t>
            </a:r>
            <a:r>
              <a:rPr lang="cs-CZ" dirty="0" err="1"/>
              <a:t>Production</a:t>
            </a:r>
            <a:r>
              <a:rPr lang="cs-CZ" dirty="0"/>
              <a:t> </a:t>
            </a:r>
            <a:r>
              <a:rPr lang="cs-CZ" dirty="0" err="1"/>
              <a:t>cost</a:t>
            </a:r>
            <a:r>
              <a:rPr lang="cs-CZ" dirty="0"/>
              <a:t> (</a:t>
            </a:r>
            <a:r>
              <a:rPr lang="cs-CZ" dirty="0" err="1"/>
              <a:t>raw</a:t>
            </a:r>
            <a:r>
              <a:rPr lang="cs-CZ" dirty="0"/>
              <a:t> </a:t>
            </a:r>
            <a:r>
              <a:rPr lang="cs-CZ" dirty="0" err="1"/>
              <a:t>material</a:t>
            </a:r>
            <a:r>
              <a:rPr lang="cs-CZ" dirty="0"/>
              <a:t>)</a:t>
            </a:r>
          </a:p>
          <a:p>
            <a:endParaRPr lang="cs-CZ" b="1" dirty="0"/>
          </a:p>
        </p:txBody>
      </p:sp>
      <p:sp>
        <p:nvSpPr>
          <p:cNvPr id="3" name="Šipka: doprava 2">
            <a:extLst>
              <a:ext uri="{FF2B5EF4-FFF2-40B4-BE49-F238E27FC236}">
                <a16:creationId xmlns:a16="http://schemas.microsoft.com/office/drawing/2014/main" id="{AA35FDDB-01EC-4D88-8D9A-67CD5F01C4FF}"/>
              </a:ext>
            </a:extLst>
          </p:cNvPr>
          <p:cNvSpPr/>
          <p:nvPr/>
        </p:nvSpPr>
        <p:spPr>
          <a:xfrm>
            <a:off x="8013821" y="1690688"/>
            <a:ext cx="2243580" cy="8260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FFFF00"/>
                </a:solidFill>
              </a:rPr>
              <a:t>45000+1500</a:t>
            </a:r>
            <a:endParaRPr lang="en-US" sz="1600" dirty="0">
              <a:solidFill>
                <a:srgbClr val="FFFF00"/>
              </a:solidFill>
            </a:endParaRPr>
          </a:p>
        </p:txBody>
      </p:sp>
      <p:sp>
        <p:nvSpPr>
          <p:cNvPr id="6" name="Rectangle 1">
            <a:extLst>
              <a:ext uri="{FF2B5EF4-FFF2-40B4-BE49-F238E27FC236}">
                <a16:creationId xmlns:a16="http://schemas.microsoft.com/office/drawing/2014/main" id="{BBE54042-D7A1-4EB1-A576-562EE60CE986}"/>
              </a:ext>
            </a:extLst>
          </p:cNvPr>
          <p:cNvSpPr>
            <a:spLocks noChangeArrowheads="1"/>
          </p:cNvSpPr>
          <p:nvPr/>
        </p:nvSpPr>
        <p:spPr bwMode="auto">
          <a:xfrm>
            <a:off x="0" y="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7" name="Rectangle 2">
            <a:extLst>
              <a:ext uri="{FF2B5EF4-FFF2-40B4-BE49-F238E27FC236}">
                <a16:creationId xmlns:a16="http://schemas.microsoft.com/office/drawing/2014/main" id="{DF1CEF73-005C-49E8-B515-043FBB829C71}"/>
              </a:ext>
            </a:extLst>
          </p:cNvPr>
          <p:cNvSpPr>
            <a:spLocks noChangeArrowheads="1"/>
          </p:cNvSpPr>
          <p:nvPr/>
        </p:nvSpPr>
        <p:spPr bwMode="auto">
          <a:xfrm>
            <a:off x="152400" y="15240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83251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80E90014-C885-4D82-98B0-E7DF37873F0B}"/>
              </a:ext>
            </a:extLst>
          </p:cNvPr>
          <p:cNvPicPr>
            <a:picLocks noChangeAspect="1"/>
          </p:cNvPicPr>
          <p:nvPr/>
        </p:nvPicPr>
        <p:blipFill>
          <a:blip r:embed="rId2"/>
          <a:stretch>
            <a:fillRect/>
          </a:stretch>
        </p:blipFill>
        <p:spPr>
          <a:xfrm>
            <a:off x="3298328" y="1547731"/>
            <a:ext cx="4515044" cy="3762537"/>
          </a:xfrm>
          <a:prstGeom prst="rect">
            <a:avLst/>
          </a:prstGeom>
        </p:spPr>
      </p:pic>
    </p:spTree>
    <p:extLst>
      <p:ext uri="{BB962C8B-B14F-4D97-AF65-F5344CB8AC3E}">
        <p14:creationId xmlns:p14="http://schemas.microsoft.com/office/powerpoint/2010/main" val="2870485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err="1">
                <a:solidFill>
                  <a:srgbClr val="0070C0"/>
                </a:solidFill>
              </a:rPr>
              <a:t>Parameters</a:t>
            </a:r>
            <a:r>
              <a:rPr lang="cs-CZ" sz="3600" dirty="0">
                <a:solidFill>
                  <a:srgbClr val="0070C0"/>
                </a:solidFill>
              </a:rPr>
              <a:t> </a:t>
            </a:r>
          </a:p>
        </p:txBody>
      </p:sp>
      <p:sp>
        <p:nvSpPr>
          <p:cNvPr id="3" name="Zástupný symbol pro obsah 2"/>
          <p:cNvSpPr>
            <a:spLocks noGrp="1"/>
          </p:cNvSpPr>
          <p:nvPr>
            <p:ph idx="1"/>
          </p:nvPr>
        </p:nvSpPr>
        <p:spPr/>
        <p:txBody>
          <a:bodyPr/>
          <a:lstStyle/>
          <a:p>
            <a:r>
              <a:rPr lang="en-US" dirty="0">
                <a:solidFill>
                  <a:srgbClr val="0070C0"/>
                </a:solidFill>
              </a:rPr>
              <a:t>TOC Company produces two products, Y and Z that are processed in four departments, A, B, C and D. Product </a:t>
            </a:r>
            <a:r>
              <a:rPr lang="en-US" dirty="0">
                <a:solidFill>
                  <a:srgbClr val="FF0000"/>
                </a:solidFill>
              </a:rPr>
              <a:t>Y</a:t>
            </a:r>
            <a:r>
              <a:rPr lang="en-US" dirty="0">
                <a:solidFill>
                  <a:srgbClr val="0070C0"/>
                </a:solidFill>
              </a:rPr>
              <a:t> requires three types of materials, </a:t>
            </a:r>
            <a:r>
              <a:rPr lang="en-US" dirty="0">
                <a:solidFill>
                  <a:srgbClr val="FF0000"/>
                </a:solidFill>
              </a:rPr>
              <a:t>M1</a:t>
            </a:r>
            <a:r>
              <a:rPr lang="en-US" dirty="0">
                <a:solidFill>
                  <a:srgbClr val="0070C0"/>
                </a:solidFill>
              </a:rPr>
              <a:t>, </a:t>
            </a:r>
            <a:r>
              <a:rPr lang="en-US" dirty="0">
                <a:solidFill>
                  <a:srgbClr val="6A6A00"/>
                </a:solidFill>
              </a:rPr>
              <a:t>M2</a:t>
            </a:r>
            <a:r>
              <a:rPr lang="en-US" dirty="0">
                <a:solidFill>
                  <a:srgbClr val="0070C0"/>
                </a:solidFill>
              </a:rPr>
              <a:t> and </a:t>
            </a:r>
            <a:r>
              <a:rPr lang="en-US" dirty="0">
                <a:solidFill>
                  <a:srgbClr val="FF0000"/>
                </a:solidFill>
              </a:rPr>
              <a:t>M4</a:t>
            </a:r>
            <a:r>
              <a:rPr lang="en-US" dirty="0">
                <a:solidFill>
                  <a:srgbClr val="0070C0"/>
                </a:solidFill>
              </a:rPr>
              <a:t>. Product </a:t>
            </a:r>
            <a:r>
              <a:rPr lang="en-US" dirty="0">
                <a:solidFill>
                  <a:srgbClr val="00B050"/>
                </a:solidFill>
              </a:rPr>
              <a:t>Z</a:t>
            </a:r>
            <a:r>
              <a:rPr lang="en-US" dirty="0">
                <a:solidFill>
                  <a:srgbClr val="0070C0"/>
                </a:solidFill>
              </a:rPr>
              <a:t> requires two types of materials, </a:t>
            </a:r>
            <a:r>
              <a:rPr lang="en-US" dirty="0">
                <a:solidFill>
                  <a:srgbClr val="6A6A00"/>
                </a:solidFill>
              </a:rPr>
              <a:t>M2 </a:t>
            </a:r>
            <a:r>
              <a:rPr lang="en-US" dirty="0">
                <a:solidFill>
                  <a:srgbClr val="0070C0"/>
                </a:solidFill>
              </a:rPr>
              <a:t>and </a:t>
            </a:r>
            <a:r>
              <a:rPr lang="en-US" dirty="0">
                <a:solidFill>
                  <a:srgbClr val="00B050"/>
                </a:solidFill>
              </a:rPr>
              <a:t>M3</a:t>
            </a:r>
            <a:r>
              <a:rPr lang="en-US" dirty="0">
                <a:solidFill>
                  <a:srgbClr val="0070C0"/>
                </a:solidFill>
              </a:rPr>
              <a:t>. The company's production process is illustrated in the following graphic</a:t>
            </a:r>
            <a:r>
              <a:rPr lang="cs-CZ" dirty="0">
                <a:solidFill>
                  <a:srgbClr val="0070C0"/>
                </a:solidFill>
              </a:rPr>
              <a:t> (</a:t>
            </a:r>
            <a:r>
              <a:rPr lang="cs-CZ" dirty="0" err="1">
                <a:solidFill>
                  <a:srgbClr val="0070C0"/>
                </a:solidFill>
              </a:rPr>
              <a:t>see</a:t>
            </a:r>
            <a:r>
              <a:rPr lang="cs-CZ" dirty="0">
                <a:solidFill>
                  <a:srgbClr val="0070C0"/>
                </a:solidFill>
              </a:rPr>
              <a:t> </a:t>
            </a:r>
            <a:r>
              <a:rPr lang="cs-CZ" dirty="0" err="1">
                <a:solidFill>
                  <a:srgbClr val="0070C0"/>
                </a:solidFill>
              </a:rPr>
              <a:t>following</a:t>
            </a:r>
            <a:r>
              <a:rPr lang="cs-CZ" dirty="0">
                <a:solidFill>
                  <a:srgbClr val="0070C0"/>
                </a:solidFill>
              </a:rPr>
              <a:t> </a:t>
            </a:r>
            <a:r>
              <a:rPr lang="cs-CZ" dirty="0" err="1">
                <a:solidFill>
                  <a:srgbClr val="0070C0"/>
                </a:solidFill>
              </a:rPr>
              <a:t>picture</a:t>
            </a:r>
            <a:r>
              <a:rPr lang="cs-CZ" dirty="0">
                <a:solidFill>
                  <a:srgbClr val="0070C0"/>
                </a:solidFill>
              </a:rPr>
              <a:t>) </a:t>
            </a:r>
          </a:p>
        </p:txBody>
      </p:sp>
      <p:pic>
        <p:nvPicPr>
          <p:cNvPr id="1026" name="Picture 2" descr="Amazing Facts and Figures About the Evolution of Hard Disk Drives - Pingdom">
            <a:extLst>
              <a:ext uri="{FF2B5EF4-FFF2-40B4-BE49-F238E27FC236}">
                <a16:creationId xmlns:a16="http://schemas.microsoft.com/office/drawing/2014/main" id="{DEDB4F99-0C49-46E0-8F00-21BE2A7130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6106" y="4411267"/>
            <a:ext cx="1255552" cy="936835"/>
          </a:xfrm>
          <a:prstGeom prst="rect">
            <a:avLst/>
          </a:prstGeom>
          <a:noFill/>
          <a:extLst>
            <a:ext uri="{909E8E84-426E-40DD-AFC4-6F175D3DCCD1}">
              <a14:hiddenFill xmlns:a14="http://schemas.microsoft.com/office/drawing/2010/main">
                <a:solidFill>
                  <a:srgbClr val="FFFFFF"/>
                </a:solidFill>
              </a14:hiddenFill>
            </a:ext>
          </a:extLst>
        </p:spPr>
      </p:pic>
      <p:pic>
        <p:nvPicPr>
          <p:cNvPr id="4" name="Obrázek 3">
            <a:extLst>
              <a:ext uri="{FF2B5EF4-FFF2-40B4-BE49-F238E27FC236}">
                <a16:creationId xmlns:a16="http://schemas.microsoft.com/office/drawing/2014/main" id="{02A01B81-FF2B-4E4C-B232-79DE3F50BD2E}"/>
              </a:ext>
            </a:extLst>
          </p:cNvPr>
          <p:cNvPicPr>
            <a:picLocks noChangeAspect="1"/>
          </p:cNvPicPr>
          <p:nvPr/>
        </p:nvPicPr>
        <p:blipFill>
          <a:blip r:embed="rId3"/>
          <a:stretch>
            <a:fillRect/>
          </a:stretch>
        </p:blipFill>
        <p:spPr>
          <a:xfrm>
            <a:off x="838200" y="3998103"/>
            <a:ext cx="2743200" cy="1666875"/>
          </a:xfrm>
          <a:prstGeom prst="rect">
            <a:avLst/>
          </a:prstGeom>
        </p:spPr>
      </p:pic>
      <p:sp>
        <p:nvSpPr>
          <p:cNvPr id="5" name="Obdélník 4">
            <a:extLst>
              <a:ext uri="{FF2B5EF4-FFF2-40B4-BE49-F238E27FC236}">
                <a16:creationId xmlns:a16="http://schemas.microsoft.com/office/drawing/2014/main" id="{C17D4530-FD62-4C10-AB19-5F3247995F7A}"/>
              </a:ext>
            </a:extLst>
          </p:cNvPr>
          <p:cNvSpPr/>
          <p:nvPr/>
        </p:nvSpPr>
        <p:spPr>
          <a:xfrm>
            <a:off x="2799184" y="4441371"/>
            <a:ext cx="905069" cy="88640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Přímá spojnice se šipkou 6">
            <a:extLst>
              <a:ext uri="{FF2B5EF4-FFF2-40B4-BE49-F238E27FC236}">
                <a16:creationId xmlns:a16="http://schemas.microsoft.com/office/drawing/2014/main" id="{559D96C8-9362-4D43-9E90-9D2230FBBA64}"/>
              </a:ext>
            </a:extLst>
          </p:cNvPr>
          <p:cNvCxnSpPr>
            <a:stCxn id="1026" idx="1"/>
            <a:endCxn id="5" idx="3"/>
          </p:cNvCxnSpPr>
          <p:nvPr/>
        </p:nvCxnSpPr>
        <p:spPr>
          <a:xfrm flipH="1">
            <a:off x="3704253" y="4879685"/>
            <a:ext cx="481853" cy="48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Obdélník 12">
            <a:extLst>
              <a:ext uri="{FF2B5EF4-FFF2-40B4-BE49-F238E27FC236}">
                <a16:creationId xmlns:a16="http://schemas.microsoft.com/office/drawing/2014/main" id="{E420AC85-36E0-49BF-8922-CF4ED90E1ABD}"/>
              </a:ext>
            </a:extLst>
          </p:cNvPr>
          <p:cNvSpPr/>
          <p:nvPr/>
        </p:nvSpPr>
        <p:spPr>
          <a:xfrm>
            <a:off x="4628575" y="3888047"/>
            <a:ext cx="370614" cy="523220"/>
          </a:xfrm>
          <a:prstGeom prst="rect">
            <a:avLst/>
          </a:prstGeom>
          <a:noFill/>
        </p:spPr>
        <p:txBody>
          <a:bodyPr wrap="none" lIns="91440" tIns="45720" rIns="91440" bIns="45720">
            <a:spAutoFit/>
          </a:bodyPr>
          <a:lstStyle/>
          <a:p>
            <a:pPr algn="ctr"/>
            <a:r>
              <a:rPr lang="cs-CZ" sz="28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Y</a:t>
            </a:r>
          </a:p>
        </p:txBody>
      </p:sp>
      <p:pic>
        <p:nvPicPr>
          <p:cNvPr id="14" name="Obrázek 13">
            <a:extLst>
              <a:ext uri="{FF2B5EF4-FFF2-40B4-BE49-F238E27FC236}">
                <a16:creationId xmlns:a16="http://schemas.microsoft.com/office/drawing/2014/main" id="{F9771C20-828D-4661-9AE8-D263FB3F7BDF}"/>
              </a:ext>
            </a:extLst>
          </p:cNvPr>
          <p:cNvPicPr>
            <a:picLocks noChangeAspect="1"/>
          </p:cNvPicPr>
          <p:nvPr/>
        </p:nvPicPr>
        <p:blipFill>
          <a:blip r:embed="rId4"/>
          <a:stretch>
            <a:fillRect/>
          </a:stretch>
        </p:blipFill>
        <p:spPr>
          <a:xfrm>
            <a:off x="5952821" y="4341412"/>
            <a:ext cx="843491" cy="1076543"/>
          </a:xfrm>
          <a:prstGeom prst="rect">
            <a:avLst/>
          </a:prstGeom>
        </p:spPr>
      </p:pic>
      <p:sp>
        <p:nvSpPr>
          <p:cNvPr id="16" name="Obdélník 15">
            <a:extLst>
              <a:ext uri="{FF2B5EF4-FFF2-40B4-BE49-F238E27FC236}">
                <a16:creationId xmlns:a16="http://schemas.microsoft.com/office/drawing/2014/main" id="{92D6E513-2BE2-441B-B90B-9C9B062860F8}"/>
              </a:ext>
            </a:extLst>
          </p:cNvPr>
          <p:cNvSpPr/>
          <p:nvPr/>
        </p:nvSpPr>
        <p:spPr>
          <a:xfrm>
            <a:off x="6196472" y="3825952"/>
            <a:ext cx="356188" cy="523220"/>
          </a:xfrm>
          <a:prstGeom prst="rect">
            <a:avLst/>
          </a:prstGeom>
          <a:noFill/>
        </p:spPr>
        <p:txBody>
          <a:bodyPr wrap="none" lIns="91440" tIns="45720" rIns="91440" bIns="45720">
            <a:spAutoFit/>
          </a:bodyPr>
          <a:lstStyle/>
          <a:p>
            <a:pPr algn="ctr"/>
            <a:r>
              <a:rPr lang="cs-CZ" sz="28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Z</a:t>
            </a:r>
          </a:p>
        </p:txBody>
      </p:sp>
    </p:spTree>
    <p:extLst>
      <p:ext uri="{BB962C8B-B14F-4D97-AF65-F5344CB8AC3E}">
        <p14:creationId xmlns:p14="http://schemas.microsoft.com/office/powerpoint/2010/main" val="560591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1000"/>
                                        <p:tgtEl>
                                          <p:spTgt spid="4"/>
                                        </p:tgtEl>
                                      </p:cBhvr>
                                    </p:animEffect>
                                    <p:anim calcmode="lin" valueType="num">
                                      <p:cBhvr>
                                        <p:cTn id="25" dur="1000" fill="hold"/>
                                        <p:tgtEl>
                                          <p:spTgt spid="4"/>
                                        </p:tgtEl>
                                        <p:attrNameLst>
                                          <p:attrName>ppt_x</p:attrName>
                                        </p:attrNameLst>
                                      </p:cBhvr>
                                      <p:tavLst>
                                        <p:tav tm="0">
                                          <p:val>
                                            <p:strVal val="#ppt_x"/>
                                          </p:val>
                                        </p:tav>
                                        <p:tav tm="100000">
                                          <p:val>
                                            <p:strVal val="#ppt_x"/>
                                          </p:val>
                                        </p:tav>
                                      </p:tavLst>
                                    </p:anim>
                                    <p:anim calcmode="lin" valueType="num">
                                      <p:cBhvr>
                                        <p:cTn id="2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1000"/>
                                        <p:tgtEl>
                                          <p:spTgt spid="14"/>
                                        </p:tgtEl>
                                      </p:cBhvr>
                                    </p:animEffect>
                                    <p:anim calcmode="lin" valueType="num">
                                      <p:cBhvr>
                                        <p:cTn id="39" dur="1000" fill="hold"/>
                                        <p:tgtEl>
                                          <p:spTgt spid="14"/>
                                        </p:tgtEl>
                                        <p:attrNameLst>
                                          <p:attrName>ppt_x</p:attrName>
                                        </p:attrNameLst>
                                      </p:cBhvr>
                                      <p:tavLst>
                                        <p:tav tm="0">
                                          <p:val>
                                            <p:strVal val="#ppt_x"/>
                                          </p:val>
                                        </p:tav>
                                        <p:tav tm="100000">
                                          <p:val>
                                            <p:strVal val="#ppt_x"/>
                                          </p:val>
                                        </p:tav>
                                      </p:tavLst>
                                    </p:anim>
                                    <p:anim calcmode="lin" valueType="num">
                                      <p:cBhvr>
                                        <p:cTn id="4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fade">
                                      <p:cBhvr>
                                        <p:cTn id="45" dur="1000"/>
                                        <p:tgtEl>
                                          <p:spTgt spid="16"/>
                                        </p:tgtEl>
                                      </p:cBhvr>
                                    </p:animEffect>
                                    <p:anim calcmode="lin" valueType="num">
                                      <p:cBhvr>
                                        <p:cTn id="46" dur="1000" fill="hold"/>
                                        <p:tgtEl>
                                          <p:spTgt spid="16"/>
                                        </p:tgtEl>
                                        <p:attrNameLst>
                                          <p:attrName>ppt_x</p:attrName>
                                        </p:attrNameLst>
                                      </p:cBhvr>
                                      <p:tavLst>
                                        <p:tav tm="0">
                                          <p:val>
                                            <p:strVal val="#ppt_x"/>
                                          </p:val>
                                        </p:tav>
                                        <p:tav tm="100000">
                                          <p:val>
                                            <p:strVal val="#ppt_x"/>
                                          </p:val>
                                        </p:tav>
                                      </p:tavLst>
                                    </p:anim>
                                    <p:anim calcmode="lin" valueType="num">
                                      <p:cBhvr>
                                        <p:cTn id="47"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3" grpId="0"/>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solidFill>
                  <a:srgbClr val="0070C0"/>
                </a:solidFill>
              </a:rPr>
              <a:t>TOC </a:t>
            </a:r>
            <a:r>
              <a:rPr lang="cs-CZ" sz="3600" dirty="0" err="1">
                <a:solidFill>
                  <a:srgbClr val="0070C0"/>
                </a:solidFill>
              </a:rPr>
              <a:t>company</a:t>
            </a:r>
            <a:endParaRPr lang="cs-CZ" sz="3600" dirty="0">
              <a:solidFill>
                <a:srgbClr val="0070C0"/>
              </a:solidFill>
            </a:endParaRPr>
          </a:p>
        </p:txBody>
      </p:sp>
      <p:pic>
        <p:nvPicPr>
          <p:cNvPr id="4" name="Obrázek 3"/>
          <p:cNvPicPr>
            <a:picLocks noChangeAspect="1"/>
          </p:cNvPicPr>
          <p:nvPr/>
        </p:nvPicPr>
        <p:blipFill>
          <a:blip r:embed="rId2"/>
          <a:stretch>
            <a:fillRect/>
          </a:stretch>
        </p:blipFill>
        <p:spPr>
          <a:xfrm>
            <a:off x="3136186" y="1537056"/>
            <a:ext cx="5208972" cy="4337147"/>
          </a:xfrm>
          <a:prstGeom prst="rect">
            <a:avLst/>
          </a:prstGeom>
        </p:spPr>
      </p:pic>
      <p:sp>
        <p:nvSpPr>
          <p:cNvPr id="3" name="TextovéPole 2">
            <a:extLst>
              <a:ext uri="{FF2B5EF4-FFF2-40B4-BE49-F238E27FC236}">
                <a16:creationId xmlns:a16="http://schemas.microsoft.com/office/drawing/2014/main" id="{F697E511-6FC2-436C-B83A-D783F2929426}"/>
              </a:ext>
            </a:extLst>
          </p:cNvPr>
          <p:cNvSpPr txBox="1"/>
          <p:nvPr/>
        </p:nvSpPr>
        <p:spPr>
          <a:xfrm>
            <a:off x="838200" y="2098179"/>
            <a:ext cx="2149499" cy="923330"/>
          </a:xfrm>
          <a:prstGeom prst="rect">
            <a:avLst/>
          </a:prstGeom>
          <a:noFill/>
        </p:spPr>
        <p:txBody>
          <a:bodyPr wrap="none" rtlCol="0">
            <a:spAutoFit/>
          </a:bodyPr>
          <a:lstStyle/>
          <a:p>
            <a:r>
              <a:rPr lang="cs-CZ" dirty="0">
                <a:solidFill>
                  <a:srgbClr val="0070C0"/>
                </a:solidFill>
              </a:rPr>
              <a:t>RM =</a:t>
            </a:r>
            <a:r>
              <a:rPr lang="cs-CZ" dirty="0" err="1">
                <a:solidFill>
                  <a:srgbClr val="0070C0"/>
                </a:solidFill>
              </a:rPr>
              <a:t>Raw</a:t>
            </a:r>
            <a:r>
              <a:rPr lang="cs-CZ" dirty="0">
                <a:solidFill>
                  <a:srgbClr val="0070C0"/>
                </a:solidFill>
              </a:rPr>
              <a:t> </a:t>
            </a:r>
            <a:r>
              <a:rPr lang="cs-CZ" dirty="0" err="1">
                <a:solidFill>
                  <a:srgbClr val="0070C0"/>
                </a:solidFill>
              </a:rPr>
              <a:t>Material</a:t>
            </a:r>
            <a:endParaRPr lang="cs-CZ" dirty="0">
              <a:solidFill>
                <a:srgbClr val="0070C0"/>
              </a:solidFill>
            </a:endParaRPr>
          </a:p>
          <a:p>
            <a:r>
              <a:rPr lang="cs-CZ" dirty="0">
                <a:solidFill>
                  <a:srgbClr val="0070C0"/>
                </a:solidFill>
              </a:rPr>
              <a:t>U=Unit</a:t>
            </a:r>
          </a:p>
          <a:p>
            <a:r>
              <a:rPr lang="cs-CZ" dirty="0">
                <a:solidFill>
                  <a:srgbClr val="0070C0"/>
                </a:solidFill>
              </a:rPr>
              <a:t>U/W= Unit per </a:t>
            </a:r>
            <a:r>
              <a:rPr lang="cs-CZ" dirty="0" err="1">
                <a:solidFill>
                  <a:srgbClr val="0070C0"/>
                </a:solidFill>
              </a:rPr>
              <a:t>Week</a:t>
            </a:r>
            <a:endParaRPr lang="en-US" dirty="0">
              <a:solidFill>
                <a:srgbClr val="0070C0"/>
              </a:solidFill>
            </a:endParaRPr>
          </a:p>
        </p:txBody>
      </p:sp>
      <p:sp>
        <p:nvSpPr>
          <p:cNvPr id="7" name="Volný tvar: obrazec 6">
            <a:extLst>
              <a:ext uri="{FF2B5EF4-FFF2-40B4-BE49-F238E27FC236}">
                <a16:creationId xmlns:a16="http://schemas.microsoft.com/office/drawing/2014/main" id="{20281347-8F45-4AE4-B5CF-340EF33FCA5F}"/>
              </a:ext>
            </a:extLst>
          </p:cNvPr>
          <p:cNvSpPr/>
          <p:nvPr/>
        </p:nvSpPr>
        <p:spPr>
          <a:xfrm>
            <a:off x="5587016" y="3429000"/>
            <a:ext cx="2504151" cy="1644242"/>
          </a:xfrm>
          <a:custGeom>
            <a:avLst/>
            <a:gdLst>
              <a:gd name="connsiteX0" fmla="*/ 117498 w 2504151"/>
              <a:gd name="connsiteY0" fmla="*/ 822121 h 1644242"/>
              <a:gd name="connsiteX1" fmla="*/ 117498 w 2504151"/>
              <a:gd name="connsiteY1" fmla="*/ 822121 h 1644242"/>
              <a:gd name="connsiteX2" fmla="*/ 411112 w 2504151"/>
              <a:gd name="connsiteY2" fmla="*/ 830510 h 1644242"/>
              <a:gd name="connsiteX3" fmla="*/ 553725 w 2504151"/>
              <a:gd name="connsiteY3" fmla="*/ 847288 h 1644242"/>
              <a:gd name="connsiteX4" fmla="*/ 788617 w 2504151"/>
              <a:gd name="connsiteY4" fmla="*/ 838899 h 1644242"/>
              <a:gd name="connsiteX5" fmla="*/ 880896 w 2504151"/>
              <a:gd name="connsiteY5" fmla="*/ 822121 h 1644242"/>
              <a:gd name="connsiteX6" fmla="*/ 906063 w 2504151"/>
              <a:gd name="connsiteY6" fmla="*/ 813732 h 1644242"/>
              <a:gd name="connsiteX7" fmla="*/ 948008 w 2504151"/>
              <a:gd name="connsiteY7" fmla="*/ 771787 h 1644242"/>
              <a:gd name="connsiteX8" fmla="*/ 973175 w 2504151"/>
              <a:gd name="connsiteY8" fmla="*/ 763398 h 1644242"/>
              <a:gd name="connsiteX9" fmla="*/ 1023509 w 2504151"/>
              <a:gd name="connsiteY9" fmla="*/ 729842 h 1644242"/>
              <a:gd name="connsiteX10" fmla="*/ 1048676 w 2504151"/>
              <a:gd name="connsiteY10" fmla="*/ 713065 h 1644242"/>
              <a:gd name="connsiteX11" fmla="*/ 1073843 w 2504151"/>
              <a:gd name="connsiteY11" fmla="*/ 704676 h 1644242"/>
              <a:gd name="connsiteX12" fmla="*/ 1149344 w 2504151"/>
              <a:gd name="connsiteY12" fmla="*/ 645953 h 1644242"/>
              <a:gd name="connsiteX13" fmla="*/ 1174511 w 2504151"/>
              <a:gd name="connsiteY13" fmla="*/ 629175 h 1644242"/>
              <a:gd name="connsiteX14" fmla="*/ 1216456 w 2504151"/>
              <a:gd name="connsiteY14" fmla="*/ 587230 h 1644242"/>
              <a:gd name="connsiteX15" fmla="*/ 1233234 w 2504151"/>
              <a:gd name="connsiteY15" fmla="*/ 562063 h 1644242"/>
              <a:gd name="connsiteX16" fmla="*/ 1258400 w 2504151"/>
              <a:gd name="connsiteY16" fmla="*/ 545285 h 1644242"/>
              <a:gd name="connsiteX17" fmla="*/ 1300345 w 2504151"/>
              <a:gd name="connsiteY17" fmla="*/ 494951 h 1644242"/>
              <a:gd name="connsiteX18" fmla="*/ 1350679 w 2504151"/>
              <a:gd name="connsiteY18" fmla="*/ 453006 h 1644242"/>
              <a:gd name="connsiteX19" fmla="*/ 1384235 w 2504151"/>
              <a:gd name="connsiteY19" fmla="*/ 419450 h 1644242"/>
              <a:gd name="connsiteX20" fmla="*/ 1401013 w 2504151"/>
              <a:gd name="connsiteY20" fmla="*/ 394283 h 1644242"/>
              <a:gd name="connsiteX21" fmla="*/ 1426180 w 2504151"/>
              <a:gd name="connsiteY21" fmla="*/ 377505 h 1644242"/>
              <a:gd name="connsiteX22" fmla="*/ 1434569 w 2504151"/>
              <a:gd name="connsiteY22" fmla="*/ 352338 h 1644242"/>
              <a:gd name="connsiteX23" fmla="*/ 1501681 w 2504151"/>
              <a:gd name="connsiteY23" fmla="*/ 276837 h 1644242"/>
              <a:gd name="connsiteX24" fmla="*/ 1526848 w 2504151"/>
              <a:gd name="connsiteY24" fmla="*/ 251670 h 1644242"/>
              <a:gd name="connsiteX25" fmla="*/ 1552015 w 2504151"/>
              <a:gd name="connsiteY25" fmla="*/ 226503 h 1644242"/>
              <a:gd name="connsiteX26" fmla="*/ 1577182 w 2504151"/>
              <a:gd name="connsiteY26" fmla="*/ 209725 h 1644242"/>
              <a:gd name="connsiteX27" fmla="*/ 1619127 w 2504151"/>
              <a:gd name="connsiteY27" fmla="*/ 167780 h 1644242"/>
              <a:gd name="connsiteX28" fmla="*/ 1669461 w 2504151"/>
              <a:gd name="connsiteY28" fmla="*/ 134224 h 1644242"/>
              <a:gd name="connsiteX29" fmla="*/ 1711406 w 2504151"/>
              <a:gd name="connsiteY29" fmla="*/ 92279 h 1644242"/>
              <a:gd name="connsiteX30" fmla="*/ 1736573 w 2504151"/>
              <a:gd name="connsiteY30" fmla="*/ 83890 h 1644242"/>
              <a:gd name="connsiteX31" fmla="*/ 1812074 w 2504151"/>
              <a:gd name="connsiteY31" fmla="*/ 33556 h 1644242"/>
              <a:gd name="connsiteX32" fmla="*/ 1837241 w 2504151"/>
              <a:gd name="connsiteY32" fmla="*/ 16778 h 1644242"/>
              <a:gd name="connsiteX33" fmla="*/ 1887575 w 2504151"/>
              <a:gd name="connsiteY33" fmla="*/ 0 h 1644242"/>
              <a:gd name="connsiteX34" fmla="*/ 2088911 w 2504151"/>
              <a:gd name="connsiteY34" fmla="*/ 8389 h 1644242"/>
              <a:gd name="connsiteX35" fmla="*/ 2114078 w 2504151"/>
              <a:gd name="connsiteY35" fmla="*/ 16778 h 1644242"/>
              <a:gd name="connsiteX36" fmla="*/ 2181189 w 2504151"/>
              <a:gd name="connsiteY36" fmla="*/ 33556 h 1644242"/>
              <a:gd name="connsiteX37" fmla="*/ 2206356 w 2504151"/>
              <a:gd name="connsiteY37" fmla="*/ 50334 h 1644242"/>
              <a:gd name="connsiteX38" fmla="*/ 2281857 w 2504151"/>
              <a:gd name="connsiteY38" fmla="*/ 75501 h 1644242"/>
              <a:gd name="connsiteX39" fmla="*/ 2307024 w 2504151"/>
              <a:gd name="connsiteY39" fmla="*/ 83890 h 1644242"/>
              <a:gd name="connsiteX40" fmla="*/ 2332191 w 2504151"/>
              <a:gd name="connsiteY40" fmla="*/ 92279 h 1644242"/>
              <a:gd name="connsiteX41" fmla="*/ 2382525 w 2504151"/>
              <a:gd name="connsiteY41" fmla="*/ 125835 h 1644242"/>
              <a:gd name="connsiteX42" fmla="*/ 2416081 w 2504151"/>
              <a:gd name="connsiteY42" fmla="*/ 176169 h 1644242"/>
              <a:gd name="connsiteX43" fmla="*/ 2424470 w 2504151"/>
              <a:gd name="connsiteY43" fmla="*/ 201336 h 1644242"/>
              <a:gd name="connsiteX44" fmla="*/ 2458026 w 2504151"/>
              <a:gd name="connsiteY44" fmla="*/ 251670 h 1644242"/>
              <a:gd name="connsiteX45" fmla="*/ 2474804 w 2504151"/>
              <a:gd name="connsiteY45" fmla="*/ 276837 h 1644242"/>
              <a:gd name="connsiteX46" fmla="*/ 2491582 w 2504151"/>
              <a:gd name="connsiteY46" fmla="*/ 327171 h 1644242"/>
              <a:gd name="connsiteX47" fmla="*/ 2491582 w 2504151"/>
              <a:gd name="connsiteY47" fmla="*/ 687898 h 1644242"/>
              <a:gd name="connsiteX48" fmla="*/ 2441248 w 2504151"/>
              <a:gd name="connsiteY48" fmla="*/ 721454 h 1644242"/>
              <a:gd name="connsiteX49" fmla="*/ 2424470 w 2504151"/>
              <a:gd name="connsiteY49" fmla="*/ 746620 h 1644242"/>
              <a:gd name="connsiteX50" fmla="*/ 2399303 w 2504151"/>
              <a:gd name="connsiteY50" fmla="*/ 755009 h 1644242"/>
              <a:gd name="connsiteX51" fmla="*/ 2348969 w 2504151"/>
              <a:gd name="connsiteY51" fmla="*/ 780176 h 1644242"/>
              <a:gd name="connsiteX52" fmla="*/ 2332191 w 2504151"/>
              <a:gd name="connsiteY52" fmla="*/ 805343 h 1644242"/>
              <a:gd name="connsiteX53" fmla="*/ 2231523 w 2504151"/>
              <a:gd name="connsiteY53" fmla="*/ 830510 h 1644242"/>
              <a:gd name="connsiteX54" fmla="*/ 2181189 w 2504151"/>
              <a:gd name="connsiteY54" fmla="*/ 847288 h 1644242"/>
              <a:gd name="connsiteX55" fmla="*/ 1786907 w 2504151"/>
              <a:gd name="connsiteY55" fmla="*/ 855677 h 1644242"/>
              <a:gd name="connsiteX56" fmla="*/ 1753351 w 2504151"/>
              <a:gd name="connsiteY56" fmla="*/ 864066 h 1644242"/>
              <a:gd name="connsiteX57" fmla="*/ 1677850 w 2504151"/>
              <a:gd name="connsiteY57" fmla="*/ 872455 h 1644242"/>
              <a:gd name="connsiteX58" fmla="*/ 1627516 w 2504151"/>
              <a:gd name="connsiteY58" fmla="*/ 889233 h 1644242"/>
              <a:gd name="connsiteX59" fmla="*/ 1518459 w 2504151"/>
              <a:gd name="connsiteY59" fmla="*/ 897622 h 1644242"/>
              <a:gd name="connsiteX60" fmla="*/ 1468125 w 2504151"/>
              <a:gd name="connsiteY60" fmla="*/ 906011 h 1644242"/>
              <a:gd name="connsiteX61" fmla="*/ 1409402 w 2504151"/>
              <a:gd name="connsiteY61" fmla="*/ 914400 h 1644242"/>
              <a:gd name="connsiteX62" fmla="*/ 1359068 w 2504151"/>
              <a:gd name="connsiteY62" fmla="*/ 931178 h 1644242"/>
              <a:gd name="connsiteX63" fmla="*/ 1308734 w 2504151"/>
              <a:gd name="connsiteY63" fmla="*/ 939567 h 1644242"/>
              <a:gd name="connsiteX64" fmla="*/ 1258400 w 2504151"/>
              <a:gd name="connsiteY64" fmla="*/ 956345 h 1644242"/>
              <a:gd name="connsiteX65" fmla="*/ 1233234 w 2504151"/>
              <a:gd name="connsiteY65" fmla="*/ 981512 h 1644242"/>
              <a:gd name="connsiteX66" fmla="*/ 1182900 w 2504151"/>
              <a:gd name="connsiteY66" fmla="*/ 1015068 h 1644242"/>
              <a:gd name="connsiteX67" fmla="*/ 1149344 w 2504151"/>
              <a:gd name="connsiteY67" fmla="*/ 1065402 h 1644242"/>
              <a:gd name="connsiteX68" fmla="*/ 1132566 w 2504151"/>
              <a:gd name="connsiteY68" fmla="*/ 1090569 h 1644242"/>
              <a:gd name="connsiteX69" fmla="*/ 1115788 w 2504151"/>
              <a:gd name="connsiteY69" fmla="*/ 1275127 h 1644242"/>
              <a:gd name="connsiteX70" fmla="*/ 1107399 w 2504151"/>
              <a:gd name="connsiteY70" fmla="*/ 1300294 h 1644242"/>
              <a:gd name="connsiteX71" fmla="*/ 1073843 w 2504151"/>
              <a:gd name="connsiteY71" fmla="*/ 1350628 h 1644242"/>
              <a:gd name="connsiteX72" fmla="*/ 1023509 w 2504151"/>
              <a:gd name="connsiteY72" fmla="*/ 1400962 h 1644242"/>
              <a:gd name="connsiteX73" fmla="*/ 998342 w 2504151"/>
              <a:gd name="connsiteY73" fmla="*/ 1426129 h 1644242"/>
              <a:gd name="connsiteX74" fmla="*/ 981564 w 2504151"/>
              <a:gd name="connsiteY74" fmla="*/ 1451296 h 1644242"/>
              <a:gd name="connsiteX75" fmla="*/ 931230 w 2504151"/>
              <a:gd name="connsiteY75" fmla="*/ 1484852 h 1644242"/>
              <a:gd name="connsiteX76" fmla="*/ 864118 w 2504151"/>
              <a:gd name="connsiteY76" fmla="*/ 1518408 h 1644242"/>
              <a:gd name="connsiteX77" fmla="*/ 813784 w 2504151"/>
              <a:gd name="connsiteY77" fmla="*/ 1560353 h 1644242"/>
              <a:gd name="connsiteX78" fmla="*/ 788617 w 2504151"/>
              <a:gd name="connsiteY78" fmla="*/ 1568742 h 1644242"/>
              <a:gd name="connsiteX79" fmla="*/ 763450 w 2504151"/>
              <a:gd name="connsiteY79" fmla="*/ 1585520 h 1644242"/>
              <a:gd name="connsiteX80" fmla="*/ 704727 w 2504151"/>
              <a:gd name="connsiteY80" fmla="*/ 1602298 h 1644242"/>
              <a:gd name="connsiteX81" fmla="*/ 646004 w 2504151"/>
              <a:gd name="connsiteY81" fmla="*/ 1619076 h 1644242"/>
              <a:gd name="connsiteX82" fmla="*/ 511780 w 2504151"/>
              <a:gd name="connsiteY82" fmla="*/ 1635854 h 1644242"/>
              <a:gd name="connsiteX83" fmla="*/ 360778 w 2504151"/>
              <a:gd name="connsiteY83" fmla="*/ 1644242 h 1644242"/>
              <a:gd name="connsiteX84" fmla="*/ 260111 w 2504151"/>
              <a:gd name="connsiteY84" fmla="*/ 1635854 h 1644242"/>
              <a:gd name="connsiteX85" fmla="*/ 184610 w 2504151"/>
              <a:gd name="connsiteY85" fmla="*/ 1577131 h 1644242"/>
              <a:gd name="connsiteX86" fmla="*/ 159443 w 2504151"/>
              <a:gd name="connsiteY86" fmla="*/ 1560353 h 1644242"/>
              <a:gd name="connsiteX87" fmla="*/ 142665 w 2504151"/>
              <a:gd name="connsiteY87" fmla="*/ 1535186 h 1644242"/>
              <a:gd name="connsiteX88" fmla="*/ 92331 w 2504151"/>
              <a:gd name="connsiteY88" fmla="*/ 1493241 h 1644242"/>
              <a:gd name="connsiteX89" fmla="*/ 75553 w 2504151"/>
              <a:gd name="connsiteY89" fmla="*/ 1468074 h 1644242"/>
              <a:gd name="connsiteX90" fmla="*/ 50386 w 2504151"/>
              <a:gd name="connsiteY90" fmla="*/ 1451296 h 1644242"/>
              <a:gd name="connsiteX91" fmla="*/ 8441 w 2504151"/>
              <a:gd name="connsiteY91" fmla="*/ 1375795 h 1644242"/>
              <a:gd name="connsiteX92" fmla="*/ 8441 w 2504151"/>
              <a:gd name="connsiteY92" fmla="*/ 1149292 h 1644242"/>
              <a:gd name="connsiteX93" fmla="*/ 33608 w 2504151"/>
              <a:gd name="connsiteY93" fmla="*/ 1073791 h 1644242"/>
              <a:gd name="connsiteX94" fmla="*/ 41997 w 2504151"/>
              <a:gd name="connsiteY94" fmla="*/ 1040235 h 1644242"/>
              <a:gd name="connsiteX95" fmla="*/ 58775 w 2504151"/>
              <a:gd name="connsiteY95" fmla="*/ 989901 h 1644242"/>
              <a:gd name="connsiteX96" fmla="*/ 75553 w 2504151"/>
              <a:gd name="connsiteY96" fmla="*/ 939567 h 1644242"/>
              <a:gd name="connsiteX97" fmla="*/ 83942 w 2504151"/>
              <a:gd name="connsiteY97" fmla="*/ 914400 h 1644242"/>
              <a:gd name="connsiteX98" fmla="*/ 92331 w 2504151"/>
              <a:gd name="connsiteY98" fmla="*/ 889233 h 1644242"/>
              <a:gd name="connsiteX99" fmla="*/ 117498 w 2504151"/>
              <a:gd name="connsiteY99" fmla="*/ 822121 h 1644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2504151" h="1644242">
                <a:moveTo>
                  <a:pt x="117498" y="822121"/>
                </a:moveTo>
                <a:lnTo>
                  <a:pt x="117498" y="822121"/>
                </a:lnTo>
                <a:lnTo>
                  <a:pt x="411112" y="830510"/>
                </a:lnTo>
                <a:cubicBezTo>
                  <a:pt x="456213" y="832514"/>
                  <a:pt x="508317" y="840801"/>
                  <a:pt x="553725" y="847288"/>
                </a:cubicBezTo>
                <a:cubicBezTo>
                  <a:pt x="632022" y="844492"/>
                  <a:pt x="710405" y="843500"/>
                  <a:pt x="788617" y="838899"/>
                </a:cubicBezTo>
                <a:cubicBezTo>
                  <a:pt x="798398" y="838324"/>
                  <a:pt x="868057" y="825331"/>
                  <a:pt x="880896" y="822121"/>
                </a:cubicBezTo>
                <a:cubicBezTo>
                  <a:pt x="889475" y="819976"/>
                  <a:pt x="897674" y="816528"/>
                  <a:pt x="906063" y="813732"/>
                </a:cubicBezTo>
                <a:cubicBezTo>
                  <a:pt x="922841" y="788565"/>
                  <a:pt x="920045" y="785769"/>
                  <a:pt x="948008" y="771787"/>
                </a:cubicBezTo>
                <a:cubicBezTo>
                  <a:pt x="955917" y="767832"/>
                  <a:pt x="965445" y="767692"/>
                  <a:pt x="973175" y="763398"/>
                </a:cubicBezTo>
                <a:cubicBezTo>
                  <a:pt x="990802" y="753605"/>
                  <a:pt x="1006731" y="741027"/>
                  <a:pt x="1023509" y="729842"/>
                </a:cubicBezTo>
                <a:cubicBezTo>
                  <a:pt x="1031898" y="724250"/>
                  <a:pt x="1039111" y="716253"/>
                  <a:pt x="1048676" y="713065"/>
                </a:cubicBezTo>
                <a:lnTo>
                  <a:pt x="1073843" y="704676"/>
                </a:lnTo>
                <a:cubicBezTo>
                  <a:pt x="1113269" y="665250"/>
                  <a:pt x="1089139" y="686090"/>
                  <a:pt x="1149344" y="645953"/>
                </a:cubicBezTo>
                <a:lnTo>
                  <a:pt x="1174511" y="629175"/>
                </a:lnTo>
                <a:cubicBezTo>
                  <a:pt x="1219252" y="562063"/>
                  <a:pt x="1160529" y="643157"/>
                  <a:pt x="1216456" y="587230"/>
                </a:cubicBezTo>
                <a:cubicBezTo>
                  <a:pt x="1223585" y="580101"/>
                  <a:pt x="1226105" y="569192"/>
                  <a:pt x="1233234" y="562063"/>
                </a:cubicBezTo>
                <a:cubicBezTo>
                  <a:pt x="1240363" y="554934"/>
                  <a:pt x="1250655" y="551739"/>
                  <a:pt x="1258400" y="545285"/>
                </a:cubicBezTo>
                <a:cubicBezTo>
                  <a:pt x="1298507" y="511862"/>
                  <a:pt x="1270348" y="530947"/>
                  <a:pt x="1300345" y="494951"/>
                </a:cubicBezTo>
                <a:cubicBezTo>
                  <a:pt x="1320530" y="470729"/>
                  <a:pt x="1325933" y="469503"/>
                  <a:pt x="1350679" y="453006"/>
                </a:cubicBezTo>
                <a:cubicBezTo>
                  <a:pt x="1368982" y="398096"/>
                  <a:pt x="1343561" y="451989"/>
                  <a:pt x="1384235" y="419450"/>
                </a:cubicBezTo>
                <a:cubicBezTo>
                  <a:pt x="1392108" y="413152"/>
                  <a:pt x="1393884" y="401412"/>
                  <a:pt x="1401013" y="394283"/>
                </a:cubicBezTo>
                <a:cubicBezTo>
                  <a:pt x="1408142" y="387154"/>
                  <a:pt x="1417791" y="383098"/>
                  <a:pt x="1426180" y="377505"/>
                </a:cubicBezTo>
                <a:cubicBezTo>
                  <a:pt x="1428976" y="369116"/>
                  <a:pt x="1430614" y="360247"/>
                  <a:pt x="1434569" y="352338"/>
                </a:cubicBezTo>
                <a:cubicBezTo>
                  <a:pt x="1449539" y="322398"/>
                  <a:pt x="1479448" y="299070"/>
                  <a:pt x="1501681" y="276837"/>
                </a:cubicBezTo>
                <a:lnTo>
                  <a:pt x="1526848" y="251670"/>
                </a:lnTo>
                <a:cubicBezTo>
                  <a:pt x="1535237" y="243281"/>
                  <a:pt x="1542144" y="233084"/>
                  <a:pt x="1552015" y="226503"/>
                </a:cubicBezTo>
                <a:lnTo>
                  <a:pt x="1577182" y="209725"/>
                </a:lnTo>
                <a:cubicBezTo>
                  <a:pt x="1607942" y="163585"/>
                  <a:pt x="1577182" y="202734"/>
                  <a:pt x="1619127" y="167780"/>
                </a:cubicBezTo>
                <a:cubicBezTo>
                  <a:pt x="1661020" y="132869"/>
                  <a:pt x="1625233" y="148967"/>
                  <a:pt x="1669461" y="134224"/>
                </a:cubicBezTo>
                <a:cubicBezTo>
                  <a:pt x="1686239" y="109057"/>
                  <a:pt x="1683443" y="106261"/>
                  <a:pt x="1711406" y="92279"/>
                </a:cubicBezTo>
                <a:cubicBezTo>
                  <a:pt x="1719315" y="88324"/>
                  <a:pt x="1728843" y="88184"/>
                  <a:pt x="1736573" y="83890"/>
                </a:cubicBezTo>
                <a:lnTo>
                  <a:pt x="1812074" y="33556"/>
                </a:lnTo>
                <a:cubicBezTo>
                  <a:pt x="1820463" y="27963"/>
                  <a:pt x="1827676" y="19966"/>
                  <a:pt x="1837241" y="16778"/>
                </a:cubicBezTo>
                <a:lnTo>
                  <a:pt x="1887575" y="0"/>
                </a:lnTo>
                <a:cubicBezTo>
                  <a:pt x="1954687" y="2796"/>
                  <a:pt x="2021924" y="3427"/>
                  <a:pt x="2088911" y="8389"/>
                </a:cubicBezTo>
                <a:cubicBezTo>
                  <a:pt x="2097730" y="9042"/>
                  <a:pt x="2105547" y="14451"/>
                  <a:pt x="2114078" y="16778"/>
                </a:cubicBezTo>
                <a:cubicBezTo>
                  <a:pt x="2136324" y="22845"/>
                  <a:pt x="2181189" y="33556"/>
                  <a:pt x="2181189" y="33556"/>
                </a:cubicBezTo>
                <a:cubicBezTo>
                  <a:pt x="2189578" y="39149"/>
                  <a:pt x="2197143" y="46239"/>
                  <a:pt x="2206356" y="50334"/>
                </a:cubicBezTo>
                <a:lnTo>
                  <a:pt x="2281857" y="75501"/>
                </a:lnTo>
                <a:lnTo>
                  <a:pt x="2307024" y="83890"/>
                </a:lnTo>
                <a:cubicBezTo>
                  <a:pt x="2315413" y="86686"/>
                  <a:pt x="2324833" y="87374"/>
                  <a:pt x="2332191" y="92279"/>
                </a:cubicBezTo>
                <a:lnTo>
                  <a:pt x="2382525" y="125835"/>
                </a:lnTo>
                <a:cubicBezTo>
                  <a:pt x="2393710" y="142613"/>
                  <a:pt x="2409704" y="157039"/>
                  <a:pt x="2416081" y="176169"/>
                </a:cubicBezTo>
                <a:cubicBezTo>
                  <a:pt x="2418877" y="184558"/>
                  <a:pt x="2420176" y="193606"/>
                  <a:pt x="2424470" y="201336"/>
                </a:cubicBezTo>
                <a:cubicBezTo>
                  <a:pt x="2434263" y="218963"/>
                  <a:pt x="2446841" y="234892"/>
                  <a:pt x="2458026" y="251670"/>
                </a:cubicBezTo>
                <a:cubicBezTo>
                  <a:pt x="2463619" y="260059"/>
                  <a:pt x="2471616" y="267272"/>
                  <a:pt x="2474804" y="276837"/>
                </a:cubicBezTo>
                <a:lnTo>
                  <a:pt x="2491582" y="327171"/>
                </a:lnTo>
                <a:cubicBezTo>
                  <a:pt x="2500535" y="443561"/>
                  <a:pt x="2514708" y="575574"/>
                  <a:pt x="2491582" y="687898"/>
                </a:cubicBezTo>
                <a:cubicBezTo>
                  <a:pt x="2487516" y="707648"/>
                  <a:pt x="2441248" y="721454"/>
                  <a:pt x="2441248" y="721454"/>
                </a:cubicBezTo>
                <a:cubicBezTo>
                  <a:pt x="2435655" y="729843"/>
                  <a:pt x="2432343" y="740322"/>
                  <a:pt x="2424470" y="746620"/>
                </a:cubicBezTo>
                <a:cubicBezTo>
                  <a:pt x="2417565" y="752144"/>
                  <a:pt x="2407212" y="751054"/>
                  <a:pt x="2399303" y="755009"/>
                </a:cubicBezTo>
                <a:cubicBezTo>
                  <a:pt x="2334254" y="787534"/>
                  <a:pt x="2412227" y="759090"/>
                  <a:pt x="2348969" y="780176"/>
                </a:cubicBezTo>
                <a:cubicBezTo>
                  <a:pt x="2343376" y="788565"/>
                  <a:pt x="2340741" y="799999"/>
                  <a:pt x="2332191" y="805343"/>
                </a:cubicBezTo>
                <a:cubicBezTo>
                  <a:pt x="2301759" y="824363"/>
                  <a:pt x="2264641" y="822230"/>
                  <a:pt x="2231523" y="830510"/>
                </a:cubicBezTo>
                <a:cubicBezTo>
                  <a:pt x="2214365" y="834799"/>
                  <a:pt x="2198871" y="846912"/>
                  <a:pt x="2181189" y="847288"/>
                </a:cubicBezTo>
                <a:lnTo>
                  <a:pt x="1786907" y="855677"/>
                </a:lnTo>
                <a:cubicBezTo>
                  <a:pt x="1775722" y="858473"/>
                  <a:pt x="1764747" y="862313"/>
                  <a:pt x="1753351" y="864066"/>
                </a:cubicBezTo>
                <a:cubicBezTo>
                  <a:pt x="1728324" y="867916"/>
                  <a:pt x="1702680" y="867489"/>
                  <a:pt x="1677850" y="872455"/>
                </a:cubicBezTo>
                <a:cubicBezTo>
                  <a:pt x="1660508" y="875923"/>
                  <a:pt x="1645149" y="887877"/>
                  <a:pt x="1627516" y="889233"/>
                </a:cubicBezTo>
                <a:lnTo>
                  <a:pt x="1518459" y="897622"/>
                </a:lnTo>
                <a:lnTo>
                  <a:pt x="1468125" y="906011"/>
                </a:lnTo>
                <a:cubicBezTo>
                  <a:pt x="1448582" y="909018"/>
                  <a:pt x="1428669" y="909954"/>
                  <a:pt x="1409402" y="914400"/>
                </a:cubicBezTo>
                <a:cubicBezTo>
                  <a:pt x="1392169" y="918377"/>
                  <a:pt x="1376513" y="928271"/>
                  <a:pt x="1359068" y="931178"/>
                </a:cubicBezTo>
                <a:cubicBezTo>
                  <a:pt x="1342290" y="933974"/>
                  <a:pt x="1325236" y="935442"/>
                  <a:pt x="1308734" y="939567"/>
                </a:cubicBezTo>
                <a:cubicBezTo>
                  <a:pt x="1291576" y="943856"/>
                  <a:pt x="1258400" y="956345"/>
                  <a:pt x="1258400" y="956345"/>
                </a:cubicBezTo>
                <a:cubicBezTo>
                  <a:pt x="1250011" y="964734"/>
                  <a:pt x="1242599" y="974228"/>
                  <a:pt x="1233234" y="981512"/>
                </a:cubicBezTo>
                <a:cubicBezTo>
                  <a:pt x="1217317" y="993892"/>
                  <a:pt x="1182900" y="1015068"/>
                  <a:pt x="1182900" y="1015068"/>
                </a:cubicBezTo>
                <a:lnTo>
                  <a:pt x="1149344" y="1065402"/>
                </a:lnTo>
                <a:lnTo>
                  <a:pt x="1132566" y="1090569"/>
                </a:lnTo>
                <a:cubicBezTo>
                  <a:pt x="1126973" y="1152088"/>
                  <a:pt x="1135322" y="1216524"/>
                  <a:pt x="1115788" y="1275127"/>
                </a:cubicBezTo>
                <a:cubicBezTo>
                  <a:pt x="1112992" y="1283516"/>
                  <a:pt x="1111693" y="1292564"/>
                  <a:pt x="1107399" y="1300294"/>
                </a:cubicBezTo>
                <a:cubicBezTo>
                  <a:pt x="1097606" y="1317921"/>
                  <a:pt x="1088102" y="1336369"/>
                  <a:pt x="1073843" y="1350628"/>
                </a:cubicBezTo>
                <a:lnTo>
                  <a:pt x="1023509" y="1400962"/>
                </a:lnTo>
                <a:cubicBezTo>
                  <a:pt x="1015120" y="1409351"/>
                  <a:pt x="1004923" y="1416258"/>
                  <a:pt x="998342" y="1426129"/>
                </a:cubicBezTo>
                <a:cubicBezTo>
                  <a:pt x="992749" y="1434518"/>
                  <a:pt x="989152" y="1444657"/>
                  <a:pt x="981564" y="1451296"/>
                </a:cubicBezTo>
                <a:cubicBezTo>
                  <a:pt x="966389" y="1464575"/>
                  <a:pt x="949266" y="1475834"/>
                  <a:pt x="931230" y="1484852"/>
                </a:cubicBezTo>
                <a:cubicBezTo>
                  <a:pt x="908859" y="1496037"/>
                  <a:pt x="881804" y="1500722"/>
                  <a:pt x="864118" y="1518408"/>
                </a:cubicBezTo>
                <a:cubicBezTo>
                  <a:pt x="845565" y="1536961"/>
                  <a:pt x="837143" y="1548674"/>
                  <a:pt x="813784" y="1560353"/>
                </a:cubicBezTo>
                <a:cubicBezTo>
                  <a:pt x="805875" y="1564308"/>
                  <a:pt x="796526" y="1564787"/>
                  <a:pt x="788617" y="1568742"/>
                </a:cubicBezTo>
                <a:cubicBezTo>
                  <a:pt x="779599" y="1573251"/>
                  <a:pt x="772468" y="1581011"/>
                  <a:pt x="763450" y="1585520"/>
                </a:cubicBezTo>
                <a:cubicBezTo>
                  <a:pt x="750041" y="1592225"/>
                  <a:pt x="717270" y="1598714"/>
                  <a:pt x="704727" y="1602298"/>
                </a:cubicBezTo>
                <a:cubicBezTo>
                  <a:pt x="667415" y="1612959"/>
                  <a:pt x="689713" y="1610334"/>
                  <a:pt x="646004" y="1619076"/>
                </a:cubicBezTo>
                <a:cubicBezTo>
                  <a:pt x="601747" y="1627927"/>
                  <a:pt x="556756" y="1632642"/>
                  <a:pt x="511780" y="1635854"/>
                </a:cubicBezTo>
                <a:cubicBezTo>
                  <a:pt x="461496" y="1639445"/>
                  <a:pt x="411112" y="1641446"/>
                  <a:pt x="360778" y="1644242"/>
                </a:cubicBezTo>
                <a:cubicBezTo>
                  <a:pt x="327222" y="1641446"/>
                  <a:pt x="292555" y="1644866"/>
                  <a:pt x="260111" y="1635854"/>
                </a:cubicBezTo>
                <a:cubicBezTo>
                  <a:pt x="221947" y="1625253"/>
                  <a:pt x="211068" y="1599179"/>
                  <a:pt x="184610" y="1577131"/>
                </a:cubicBezTo>
                <a:cubicBezTo>
                  <a:pt x="176865" y="1570676"/>
                  <a:pt x="167832" y="1565946"/>
                  <a:pt x="159443" y="1560353"/>
                </a:cubicBezTo>
                <a:cubicBezTo>
                  <a:pt x="153850" y="1551964"/>
                  <a:pt x="149120" y="1542931"/>
                  <a:pt x="142665" y="1535186"/>
                </a:cubicBezTo>
                <a:cubicBezTo>
                  <a:pt x="122480" y="1510964"/>
                  <a:pt x="117077" y="1509738"/>
                  <a:pt x="92331" y="1493241"/>
                </a:cubicBezTo>
                <a:cubicBezTo>
                  <a:pt x="86738" y="1484852"/>
                  <a:pt x="82682" y="1475203"/>
                  <a:pt x="75553" y="1468074"/>
                </a:cubicBezTo>
                <a:cubicBezTo>
                  <a:pt x="68424" y="1460945"/>
                  <a:pt x="57025" y="1458884"/>
                  <a:pt x="50386" y="1451296"/>
                </a:cubicBezTo>
                <a:cubicBezTo>
                  <a:pt x="19321" y="1415793"/>
                  <a:pt x="19963" y="1410361"/>
                  <a:pt x="8441" y="1375795"/>
                </a:cubicBezTo>
                <a:cubicBezTo>
                  <a:pt x="2050" y="1279926"/>
                  <a:pt x="-6833" y="1240938"/>
                  <a:pt x="8441" y="1149292"/>
                </a:cubicBezTo>
                <a:cubicBezTo>
                  <a:pt x="12635" y="1124125"/>
                  <a:pt x="27316" y="1098958"/>
                  <a:pt x="33608" y="1073791"/>
                </a:cubicBezTo>
                <a:cubicBezTo>
                  <a:pt x="36404" y="1062606"/>
                  <a:pt x="38684" y="1051278"/>
                  <a:pt x="41997" y="1040235"/>
                </a:cubicBezTo>
                <a:cubicBezTo>
                  <a:pt x="47079" y="1023295"/>
                  <a:pt x="53182" y="1006679"/>
                  <a:pt x="58775" y="989901"/>
                </a:cubicBezTo>
                <a:lnTo>
                  <a:pt x="75553" y="939567"/>
                </a:lnTo>
                <a:lnTo>
                  <a:pt x="83942" y="914400"/>
                </a:lnTo>
                <a:cubicBezTo>
                  <a:pt x="86738" y="906011"/>
                  <a:pt x="90877" y="897955"/>
                  <a:pt x="92331" y="889233"/>
                </a:cubicBezTo>
                <a:cubicBezTo>
                  <a:pt x="101639" y="833382"/>
                  <a:pt x="100720" y="855908"/>
                  <a:pt x="117498" y="822121"/>
                </a:cubicBezTo>
                <a:close/>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ovéPole 7">
            <a:extLst>
              <a:ext uri="{FF2B5EF4-FFF2-40B4-BE49-F238E27FC236}">
                <a16:creationId xmlns:a16="http://schemas.microsoft.com/office/drawing/2014/main" id="{CA44FB70-D216-4C67-A0BD-8E0A65DCDB8E}"/>
              </a:ext>
            </a:extLst>
          </p:cNvPr>
          <p:cNvSpPr txBox="1"/>
          <p:nvPr/>
        </p:nvSpPr>
        <p:spPr>
          <a:xfrm>
            <a:off x="8345158" y="2464365"/>
            <a:ext cx="3627819" cy="1015663"/>
          </a:xfrm>
          <a:prstGeom prst="rect">
            <a:avLst/>
          </a:prstGeom>
          <a:noFill/>
        </p:spPr>
        <p:txBody>
          <a:bodyPr wrap="square" rtlCol="0">
            <a:spAutoFit/>
          </a:bodyPr>
          <a:lstStyle/>
          <a:p>
            <a:r>
              <a:rPr lang="en-US" sz="2000" dirty="0">
                <a:solidFill>
                  <a:srgbClr val="FF0000"/>
                </a:solidFill>
              </a:rPr>
              <a:t>In the production of product Z it is required to operate machine B two times</a:t>
            </a:r>
          </a:p>
        </p:txBody>
      </p:sp>
      <p:pic>
        <p:nvPicPr>
          <p:cNvPr id="9" name="Obrázek 8">
            <a:extLst>
              <a:ext uri="{FF2B5EF4-FFF2-40B4-BE49-F238E27FC236}">
                <a16:creationId xmlns:a16="http://schemas.microsoft.com/office/drawing/2014/main" id="{914BD6DB-5718-4B70-A4CE-161B4F5F7097}"/>
              </a:ext>
            </a:extLst>
          </p:cNvPr>
          <p:cNvPicPr>
            <a:picLocks noChangeAspect="1"/>
          </p:cNvPicPr>
          <p:nvPr/>
        </p:nvPicPr>
        <p:blipFill>
          <a:blip r:embed="rId3"/>
          <a:stretch>
            <a:fillRect/>
          </a:stretch>
        </p:blipFill>
        <p:spPr>
          <a:xfrm>
            <a:off x="7567828" y="1961075"/>
            <a:ext cx="477185" cy="609029"/>
          </a:xfrm>
          <a:prstGeom prst="rect">
            <a:avLst/>
          </a:prstGeom>
        </p:spPr>
      </p:pic>
      <p:pic>
        <p:nvPicPr>
          <p:cNvPr id="10" name="Picture 2" descr="Amazing Facts and Figures About the Evolution of Hard Disk Drives - Pingdom">
            <a:extLst>
              <a:ext uri="{FF2B5EF4-FFF2-40B4-BE49-F238E27FC236}">
                <a16:creationId xmlns:a16="http://schemas.microsoft.com/office/drawing/2014/main" id="{84D2C615-347F-437D-9BE6-C0DBA8B9033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09937" y="2158135"/>
            <a:ext cx="463558" cy="345886"/>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Přímá spojnice se šipkou 10">
            <a:extLst>
              <a:ext uri="{FF2B5EF4-FFF2-40B4-BE49-F238E27FC236}">
                <a16:creationId xmlns:a16="http://schemas.microsoft.com/office/drawing/2014/main" id="{BABE87EA-0AB5-41F3-9D44-33B2C49DB1C3}"/>
              </a:ext>
            </a:extLst>
          </p:cNvPr>
          <p:cNvCxnSpPr>
            <a:endCxn id="7" idx="43"/>
          </p:cNvCxnSpPr>
          <p:nvPr/>
        </p:nvCxnSpPr>
        <p:spPr>
          <a:xfrm flipH="1">
            <a:off x="8011486" y="3429000"/>
            <a:ext cx="402672" cy="2013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4103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Effect transition="in" filter="fade">
                                      <p:cBhvr>
                                        <p:cTn id="13" dur="1000"/>
                                        <p:tgtEl>
                                          <p:spTgt spid="8">
                                            <p:txEl>
                                              <p:pRg st="0" end="0"/>
                                            </p:txEl>
                                          </p:spTgt>
                                        </p:tgtEl>
                                      </p:cBhvr>
                                    </p:animEffect>
                                    <p:anim calcmode="lin" valueType="num">
                                      <p:cBhvr>
                                        <p:cTn id="14"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1000"/>
                                        <p:tgtEl>
                                          <p:spTgt spid="9"/>
                                        </p:tgtEl>
                                      </p:cBhvr>
                                    </p:animEffect>
                                    <p:anim calcmode="lin" valueType="num">
                                      <p:cBhvr>
                                        <p:cTn id="21" dur="1000" fill="hold"/>
                                        <p:tgtEl>
                                          <p:spTgt spid="9"/>
                                        </p:tgtEl>
                                        <p:attrNameLst>
                                          <p:attrName>ppt_x</p:attrName>
                                        </p:attrNameLst>
                                      </p:cBhvr>
                                      <p:tavLst>
                                        <p:tav tm="0">
                                          <p:val>
                                            <p:strVal val="#ppt_x"/>
                                          </p:val>
                                        </p:tav>
                                        <p:tav tm="100000">
                                          <p:val>
                                            <p:strVal val="#ppt_x"/>
                                          </p:val>
                                        </p:tav>
                                      </p:tavLst>
                                    </p:anim>
                                    <p:anim calcmode="lin" valueType="num">
                                      <p:cBhvr>
                                        <p:cTn id="2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000"/>
                                        <p:tgtEl>
                                          <p:spTgt spid="10"/>
                                        </p:tgtEl>
                                      </p:cBhvr>
                                    </p:animEffect>
                                    <p:anim calcmode="lin" valueType="num">
                                      <p:cBhvr>
                                        <p:cTn id="28" dur="1000" fill="hold"/>
                                        <p:tgtEl>
                                          <p:spTgt spid="10"/>
                                        </p:tgtEl>
                                        <p:attrNameLst>
                                          <p:attrName>ppt_x</p:attrName>
                                        </p:attrNameLst>
                                      </p:cBhvr>
                                      <p:tavLst>
                                        <p:tav tm="0">
                                          <p:val>
                                            <p:strVal val="#ppt_x"/>
                                          </p:val>
                                        </p:tav>
                                        <p:tav tm="100000">
                                          <p:val>
                                            <p:strVal val="#ppt_x"/>
                                          </p:val>
                                        </p:tav>
                                      </p:tavLst>
                                    </p:anim>
                                    <p:anim calcmode="lin" valueType="num">
                                      <p:cBhvr>
                                        <p:cTn id="2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err="1">
                <a:solidFill>
                  <a:srgbClr val="0070C0"/>
                </a:solidFill>
              </a:rPr>
              <a:t>Parameters</a:t>
            </a:r>
            <a:endParaRPr lang="cs-CZ" sz="3600" dirty="0">
              <a:solidFill>
                <a:srgbClr val="0070C0"/>
              </a:solidFill>
            </a:endParaRPr>
          </a:p>
        </p:txBody>
      </p:sp>
      <p:sp>
        <p:nvSpPr>
          <p:cNvPr id="5" name="Obdélník 4"/>
          <p:cNvSpPr/>
          <p:nvPr/>
        </p:nvSpPr>
        <p:spPr>
          <a:xfrm>
            <a:off x="753687" y="3863541"/>
            <a:ext cx="9321338" cy="2308324"/>
          </a:xfrm>
          <a:prstGeom prst="rect">
            <a:avLst/>
          </a:prstGeom>
        </p:spPr>
        <p:txBody>
          <a:bodyPr wrap="square">
            <a:spAutoFit/>
          </a:bodyPr>
          <a:lstStyle/>
          <a:p>
            <a:r>
              <a:rPr lang="en-US" b="1" i="0" dirty="0">
                <a:solidFill>
                  <a:srgbClr val="000000"/>
                </a:solidFill>
                <a:effectLst/>
                <a:latin typeface="Calibri" panose="020F0502020204030204" pitchFamily="34" charset="0"/>
                <a:cs typeface="Calibri" panose="020F0502020204030204" pitchFamily="34" charset="0"/>
              </a:rPr>
              <a:t>Constraint 1: </a:t>
            </a:r>
            <a:r>
              <a:rPr lang="en-US" b="0" i="0" dirty="0">
                <a:solidFill>
                  <a:srgbClr val="000000"/>
                </a:solidFill>
                <a:effectLst/>
                <a:latin typeface="Calibri" panose="020F0502020204030204" pitchFamily="34" charset="0"/>
                <a:cs typeface="Calibri" panose="020F0502020204030204" pitchFamily="34" charset="0"/>
              </a:rPr>
              <a:t>Each department has 2,400 minutes of available time per week.</a:t>
            </a:r>
          </a:p>
          <a:p>
            <a:r>
              <a:rPr lang="en-US" b="1" dirty="0">
                <a:solidFill>
                  <a:srgbClr val="000000"/>
                </a:solidFill>
                <a:latin typeface="Calibri" panose="020F0502020204030204" pitchFamily="34" charset="0"/>
                <a:cs typeface="Calibri" panose="020F0502020204030204" pitchFamily="34" charset="0"/>
              </a:rPr>
              <a:t>Constraint 2:</a:t>
            </a:r>
            <a:r>
              <a:rPr lang="en-US" dirty="0">
                <a:solidFill>
                  <a:srgbClr val="000000"/>
                </a:solidFill>
                <a:latin typeface="Calibri" panose="020F0502020204030204" pitchFamily="34" charset="0"/>
                <a:cs typeface="Calibri" panose="020F0502020204030204" pitchFamily="34" charset="0"/>
              </a:rPr>
              <a:t> </a:t>
            </a:r>
            <a:r>
              <a:rPr lang="en-US" b="0" i="0" dirty="0">
                <a:solidFill>
                  <a:srgbClr val="000000"/>
                </a:solidFill>
                <a:effectLst/>
                <a:latin typeface="Calibri" panose="020F0502020204030204" pitchFamily="34" charset="0"/>
                <a:cs typeface="Calibri" panose="020F0502020204030204" pitchFamily="34" charset="0"/>
              </a:rPr>
              <a:t>The Company's operating expenses are $30,000 per week</a:t>
            </a:r>
            <a:r>
              <a:rPr lang="cs-CZ" b="0" i="0" dirty="0">
                <a:solidFill>
                  <a:srgbClr val="000000"/>
                </a:solidFill>
                <a:effectLst/>
                <a:latin typeface="Calibri" panose="020F0502020204030204" pitchFamily="34" charset="0"/>
                <a:cs typeface="Calibri" panose="020F0502020204030204" pitchFamily="34" charset="0"/>
              </a:rPr>
              <a:t> (</a:t>
            </a:r>
            <a:r>
              <a:rPr lang="cs-CZ" b="0" i="0" dirty="0" err="1">
                <a:solidFill>
                  <a:srgbClr val="000000"/>
                </a:solidFill>
                <a:effectLst/>
                <a:latin typeface="Calibri" panose="020F0502020204030204" pitchFamily="34" charset="0"/>
                <a:cs typeface="Calibri" panose="020F0502020204030204" pitchFamily="34" charset="0"/>
              </a:rPr>
              <a:t>company</a:t>
            </a:r>
            <a:r>
              <a:rPr lang="cs-CZ" b="0" i="0" dirty="0">
                <a:solidFill>
                  <a:srgbClr val="000000"/>
                </a:solidFill>
                <a:effectLst/>
                <a:latin typeface="Calibri" panose="020F0502020204030204" pitchFamily="34" charset="0"/>
                <a:cs typeface="Calibri" panose="020F0502020204030204" pitchFamily="34" charset="0"/>
              </a:rPr>
              <a:t> </a:t>
            </a:r>
            <a:r>
              <a:rPr lang="cs-CZ" b="0" i="0" dirty="0" err="1">
                <a:solidFill>
                  <a:srgbClr val="000000"/>
                </a:solidFill>
                <a:effectLst/>
                <a:latin typeface="Calibri" panose="020F0502020204030204" pitchFamily="34" charset="0"/>
                <a:cs typeface="Calibri" panose="020F0502020204030204" pitchFamily="34" charset="0"/>
              </a:rPr>
              <a:t>upper</a:t>
            </a:r>
            <a:r>
              <a:rPr lang="cs-CZ" b="0" i="0" dirty="0">
                <a:solidFill>
                  <a:srgbClr val="000000"/>
                </a:solidFill>
                <a:effectLst/>
                <a:latin typeface="Calibri" panose="020F0502020204030204" pitchFamily="34" charset="0"/>
                <a:cs typeface="Calibri" panose="020F0502020204030204" pitchFamily="34" charset="0"/>
              </a:rPr>
              <a:t> limit)</a:t>
            </a:r>
            <a:r>
              <a:rPr lang="en-US" b="0" i="0" dirty="0">
                <a:solidFill>
                  <a:srgbClr val="000000"/>
                </a:solidFill>
                <a:effectLst/>
                <a:latin typeface="Calibri" panose="020F0502020204030204" pitchFamily="34" charset="0"/>
                <a:cs typeface="Calibri" panose="020F0502020204030204" pitchFamily="34" charset="0"/>
              </a:rPr>
              <a:t>.</a:t>
            </a:r>
          </a:p>
          <a:p>
            <a:r>
              <a:rPr lang="en-US" b="1" i="0" dirty="0">
                <a:solidFill>
                  <a:srgbClr val="000000"/>
                </a:solidFill>
                <a:effectLst/>
                <a:latin typeface="Calibri" panose="020F0502020204030204" pitchFamily="34" charset="0"/>
                <a:cs typeface="Calibri" panose="020F0502020204030204" pitchFamily="34" charset="0"/>
              </a:rPr>
              <a:t>Constraint 3:</a:t>
            </a:r>
            <a:r>
              <a:rPr lang="en-US" b="0" i="0" dirty="0">
                <a:solidFill>
                  <a:srgbClr val="000000"/>
                </a:solidFill>
                <a:effectLst/>
                <a:latin typeface="Calibri" panose="020F0502020204030204" pitchFamily="34" charset="0"/>
                <a:cs typeface="Calibri" panose="020F0502020204030204" pitchFamily="34" charset="0"/>
              </a:rPr>
              <a:t> Based on current demand, the company can sell </a:t>
            </a:r>
            <a:r>
              <a:rPr lang="en-US" b="1" i="0" dirty="0">
                <a:solidFill>
                  <a:srgbClr val="000000"/>
                </a:solidFill>
                <a:effectLst/>
                <a:latin typeface="Calibri" panose="020F0502020204030204" pitchFamily="34" charset="0"/>
                <a:cs typeface="Calibri" panose="020F0502020204030204" pitchFamily="34" charset="0"/>
              </a:rPr>
              <a:t>100</a:t>
            </a:r>
            <a:r>
              <a:rPr lang="en-US" b="0" i="0" dirty="0">
                <a:solidFill>
                  <a:srgbClr val="000000"/>
                </a:solidFill>
                <a:effectLst/>
                <a:latin typeface="Calibri" panose="020F0502020204030204" pitchFamily="34" charset="0"/>
                <a:cs typeface="Calibri" panose="020F0502020204030204" pitchFamily="34" charset="0"/>
              </a:rPr>
              <a:t> units of product Y per week.</a:t>
            </a:r>
          </a:p>
          <a:p>
            <a:r>
              <a:rPr lang="en-US" b="1" dirty="0">
                <a:solidFill>
                  <a:srgbClr val="000000"/>
                </a:solidFill>
                <a:latin typeface="Calibri" panose="020F0502020204030204" pitchFamily="34" charset="0"/>
                <a:cs typeface="Calibri" panose="020F0502020204030204" pitchFamily="34" charset="0"/>
              </a:rPr>
              <a:t>Constraint 4:</a:t>
            </a:r>
            <a:r>
              <a:rPr lang="en-US" dirty="0">
                <a:solidFill>
                  <a:srgbClr val="000000"/>
                </a:solidFill>
                <a:latin typeface="Calibri" panose="020F0502020204030204" pitchFamily="34" charset="0"/>
                <a:cs typeface="Calibri" panose="020F0502020204030204" pitchFamily="34" charset="0"/>
              </a:rPr>
              <a:t> Based on the current demand the company can sell </a:t>
            </a:r>
            <a:r>
              <a:rPr lang="en-US" b="1" i="0" dirty="0">
                <a:solidFill>
                  <a:srgbClr val="000000"/>
                </a:solidFill>
                <a:effectLst/>
                <a:latin typeface="Calibri" panose="020F0502020204030204" pitchFamily="34" charset="0"/>
                <a:cs typeface="Calibri" panose="020F0502020204030204" pitchFamily="34" charset="0"/>
              </a:rPr>
              <a:t>50 </a:t>
            </a:r>
            <a:r>
              <a:rPr lang="en-US" b="0" i="0" dirty="0">
                <a:solidFill>
                  <a:srgbClr val="000000"/>
                </a:solidFill>
                <a:effectLst/>
                <a:latin typeface="Calibri" panose="020F0502020204030204" pitchFamily="34" charset="0"/>
                <a:cs typeface="Calibri" panose="020F0502020204030204" pitchFamily="34" charset="0"/>
              </a:rPr>
              <a:t>units of product Z per week. </a:t>
            </a:r>
          </a:p>
          <a:p>
            <a:endParaRPr lang="en-US" dirty="0">
              <a:solidFill>
                <a:srgbClr val="000000"/>
              </a:solidFill>
              <a:latin typeface="Calibri" panose="020F0502020204030204" pitchFamily="34" charset="0"/>
              <a:cs typeface="Calibri" panose="020F0502020204030204" pitchFamily="34" charset="0"/>
            </a:endParaRPr>
          </a:p>
          <a:p>
            <a:r>
              <a:rPr lang="en-GB" b="0" i="0" dirty="0">
                <a:solidFill>
                  <a:srgbClr val="00B050"/>
                </a:solidFill>
                <a:effectLst/>
                <a:latin typeface="Calibri" panose="020F0502020204030204" pitchFamily="34" charset="0"/>
                <a:cs typeface="Calibri" panose="020F0502020204030204" pitchFamily="34" charset="0"/>
              </a:rPr>
              <a:t>Sales prices are </a:t>
            </a:r>
            <a:r>
              <a:rPr lang="en-GB" b="1" i="0" dirty="0">
                <a:solidFill>
                  <a:srgbClr val="00B050"/>
                </a:solidFill>
                <a:effectLst/>
                <a:latin typeface="Calibri" panose="020F0502020204030204" pitchFamily="34" charset="0"/>
                <a:cs typeface="Calibri" panose="020F0502020204030204" pitchFamily="34" charset="0"/>
              </a:rPr>
              <a:t>$450 </a:t>
            </a:r>
            <a:r>
              <a:rPr lang="en-GB" b="0" i="0" dirty="0">
                <a:solidFill>
                  <a:srgbClr val="00B050"/>
                </a:solidFill>
                <a:effectLst/>
                <a:latin typeface="Calibri" panose="020F0502020204030204" pitchFamily="34" charset="0"/>
                <a:cs typeface="Calibri" panose="020F0502020204030204" pitchFamily="34" charset="0"/>
              </a:rPr>
              <a:t>for product Y and </a:t>
            </a:r>
            <a:r>
              <a:rPr lang="en-GB" b="1" i="0" dirty="0">
                <a:solidFill>
                  <a:srgbClr val="00B050"/>
                </a:solidFill>
                <a:effectLst/>
                <a:latin typeface="Calibri" panose="020F0502020204030204" pitchFamily="34" charset="0"/>
                <a:cs typeface="Calibri" panose="020F0502020204030204" pitchFamily="34" charset="0"/>
              </a:rPr>
              <a:t>$500 </a:t>
            </a:r>
            <a:r>
              <a:rPr lang="en-GB" b="0" i="0" dirty="0">
                <a:solidFill>
                  <a:srgbClr val="00B050"/>
                </a:solidFill>
                <a:effectLst/>
                <a:latin typeface="Calibri" panose="020F0502020204030204" pitchFamily="34" charset="0"/>
                <a:cs typeface="Calibri" panose="020F0502020204030204" pitchFamily="34" charset="0"/>
              </a:rPr>
              <a:t>for product Z. </a:t>
            </a:r>
          </a:p>
          <a:p>
            <a:r>
              <a:rPr lang="en-GB" b="0" i="0" dirty="0">
                <a:solidFill>
                  <a:srgbClr val="FF0000"/>
                </a:solidFill>
                <a:effectLst/>
                <a:latin typeface="Calibri" panose="020F0502020204030204" pitchFamily="34" charset="0"/>
                <a:cs typeface="Calibri" panose="020F0502020204030204" pitchFamily="34" charset="0"/>
              </a:rPr>
              <a:t>All four materials are available in sufficient quantities. </a:t>
            </a:r>
          </a:p>
          <a:p>
            <a:r>
              <a:rPr lang="en-GB" b="0" i="0" dirty="0">
                <a:solidFill>
                  <a:srgbClr val="0070C0"/>
                </a:solidFill>
                <a:effectLst/>
                <a:latin typeface="Calibri" panose="020F0502020204030204" pitchFamily="34" charset="0"/>
                <a:cs typeface="Calibri" panose="020F0502020204030204" pitchFamily="34" charset="0"/>
              </a:rPr>
              <a:t>The needed workers are also available</a:t>
            </a:r>
            <a:r>
              <a:rPr lang="cs-CZ" b="0" i="0" dirty="0">
                <a:solidFill>
                  <a:srgbClr val="0070C0"/>
                </a:solidFill>
                <a:effectLst/>
                <a:latin typeface="Calibri" panose="020F0502020204030204" pitchFamily="34" charset="0"/>
                <a:cs typeface="Calibri" panose="020F0502020204030204" pitchFamily="34" charset="0"/>
              </a:rPr>
              <a:t> </a:t>
            </a:r>
            <a:r>
              <a:rPr lang="en-US" b="0" i="0" dirty="0">
                <a:solidFill>
                  <a:srgbClr val="0070C0"/>
                </a:solidFill>
                <a:effectLst/>
                <a:latin typeface="Calibri" panose="020F0502020204030204" pitchFamily="34" charset="0"/>
                <a:cs typeface="Calibri" panose="020F0502020204030204" pitchFamily="34" charset="0"/>
              </a:rPr>
              <a:t>at any time without restriction</a:t>
            </a:r>
            <a:r>
              <a:rPr lang="en-GB" b="0" i="0" dirty="0">
                <a:solidFill>
                  <a:srgbClr val="0070C0"/>
                </a:solidFill>
                <a:effectLst/>
                <a:latin typeface="Calibri" panose="020F0502020204030204" pitchFamily="34" charset="0"/>
                <a:cs typeface="Calibri" panose="020F0502020204030204" pitchFamily="34" charset="0"/>
              </a:rPr>
              <a:t>.</a:t>
            </a:r>
            <a:endParaRPr lang="en-GB" dirty="0">
              <a:solidFill>
                <a:srgbClr val="0070C0"/>
              </a:solidFill>
              <a:latin typeface="Calibri" panose="020F0502020204030204" pitchFamily="34" charset="0"/>
              <a:cs typeface="Calibri" panose="020F0502020204030204" pitchFamily="34" charset="0"/>
            </a:endParaRPr>
          </a:p>
        </p:txBody>
      </p:sp>
      <p:pic>
        <p:nvPicPr>
          <p:cNvPr id="6" name="Obrázek 5"/>
          <p:cNvPicPr>
            <a:picLocks noChangeAspect="1"/>
          </p:cNvPicPr>
          <p:nvPr/>
        </p:nvPicPr>
        <p:blipFill>
          <a:blip r:embed="rId2"/>
          <a:stretch>
            <a:fillRect/>
          </a:stretch>
        </p:blipFill>
        <p:spPr>
          <a:xfrm>
            <a:off x="838200" y="1690688"/>
            <a:ext cx="8742857" cy="2047619"/>
          </a:xfrm>
          <a:prstGeom prst="rect">
            <a:avLst/>
          </a:prstGeom>
        </p:spPr>
      </p:pic>
      <p:sp>
        <p:nvSpPr>
          <p:cNvPr id="3" name="Obdélník 2">
            <a:extLst>
              <a:ext uri="{FF2B5EF4-FFF2-40B4-BE49-F238E27FC236}">
                <a16:creationId xmlns:a16="http://schemas.microsoft.com/office/drawing/2014/main" id="{6BBDD2B5-8A89-47D6-A52C-4D64C118CDD4}"/>
              </a:ext>
            </a:extLst>
          </p:cNvPr>
          <p:cNvSpPr/>
          <p:nvPr/>
        </p:nvSpPr>
        <p:spPr>
          <a:xfrm>
            <a:off x="5687736" y="1238035"/>
            <a:ext cx="780176" cy="16561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bdélník 7">
            <a:extLst>
              <a:ext uri="{FF2B5EF4-FFF2-40B4-BE49-F238E27FC236}">
                <a16:creationId xmlns:a16="http://schemas.microsoft.com/office/drawing/2014/main" id="{9434BB8F-F3AD-4A0F-8D1E-F7D6963C5096}"/>
              </a:ext>
            </a:extLst>
          </p:cNvPr>
          <p:cNvSpPr/>
          <p:nvPr/>
        </p:nvSpPr>
        <p:spPr>
          <a:xfrm>
            <a:off x="8946290" y="1238034"/>
            <a:ext cx="780176" cy="14764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ovéPole 3">
            <a:extLst>
              <a:ext uri="{FF2B5EF4-FFF2-40B4-BE49-F238E27FC236}">
                <a16:creationId xmlns:a16="http://schemas.microsoft.com/office/drawing/2014/main" id="{271D752D-FFCD-4459-BEF6-E0256156DDBE}"/>
              </a:ext>
            </a:extLst>
          </p:cNvPr>
          <p:cNvSpPr txBox="1"/>
          <p:nvPr/>
        </p:nvSpPr>
        <p:spPr>
          <a:xfrm>
            <a:off x="5746240" y="1290491"/>
            <a:ext cx="721672" cy="261610"/>
          </a:xfrm>
          <a:prstGeom prst="rect">
            <a:avLst/>
          </a:prstGeom>
          <a:noFill/>
        </p:spPr>
        <p:txBody>
          <a:bodyPr wrap="none" rtlCol="0">
            <a:spAutoFit/>
          </a:bodyPr>
          <a:lstStyle/>
          <a:p>
            <a:r>
              <a:rPr lang="cs-CZ" sz="1100" b="1" dirty="0" err="1">
                <a:solidFill>
                  <a:srgbClr val="FF0000"/>
                </a:solidFill>
              </a:rPr>
              <a:t>Cost</a:t>
            </a:r>
            <a:r>
              <a:rPr lang="cs-CZ" sz="1100" b="1" dirty="0">
                <a:solidFill>
                  <a:srgbClr val="FF0000"/>
                </a:solidFill>
              </a:rPr>
              <a:t>=215</a:t>
            </a:r>
            <a:endParaRPr lang="en-US" sz="1100" b="1" dirty="0">
              <a:solidFill>
                <a:srgbClr val="FF0000"/>
              </a:solidFill>
            </a:endParaRPr>
          </a:p>
        </p:txBody>
      </p:sp>
      <p:sp>
        <p:nvSpPr>
          <p:cNvPr id="9" name="TextovéPole 8">
            <a:extLst>
              <a:ext uri="{FF2B5EF4-FFF2-40B4-BE49-F238E27FC236}">
                <a16:creationId xmlns:a16="http://schemas.microsoft.com/office/drawing/2014/main" id="{09092DBD-DD1A-419F-A2BE-56BAE25FC582}"/>
              </a:ext>
            </a:extLst>
          </p:cNvPr>
          <p:cNvSpPr txBox="1"/>
          <p:nvPr/>
        </p:nvSpPr>
        <p:spPr>
          <a:xfrm>
            <a:off x="8946290" y="1298417"/>
            <a:ext cx="728084" cy="261610"/>
          </a:xfrm>
          <a:prstGeom prst="rect">
            <a:avLst/>
          </a:prstGeom>
          <a:noFill/>
        </p:spPr>
        <p:txBody>
          <a:bodyPr wrap="none" rtlCol="0">
            <a:spAutoFit/>
          </a:bodyPr>
          <a:lstStyle/>
          <a:p>
            <a:r>
              <a:rPr lang="cs-CZ" sz="1100" b="1" dirty="0" err="1">
                <a:solidFill>
                  <a:srgbClr val="FF0000"/>
                </a:solidFill>
              </a:rPr>
              <a:t>Cost</a:t>
            </a:r>
            <a:r>
              <a:rPr lang="cs-CZ" sz="1100" b="1" dirty="0">
                <a:solidFill>
                  <a:srgbClr val="FF0000"/>
                </a:solidFill>
              </a:rPr>
              <a:t>=200</a:t>
            </a:r>
            <a:endParaRPr lang="en-US" sz="1100" b="1" dirty="0">
              <a:solidFill>
                <a:srgbClr val="FF0000"/>
              </a:solidFill>
            </a:endParaRPr>
          </a:p>
        </p:txBody>
      </p:sp>
    </p:spTree>
    <p:extLst>
      <p:ext uri="{BB962C8B-B14F-4D97-AF65-F5344CB8AC3E}">
        <p14:creationId xmlns:p14="http://schemas.microsoft.com/office/powerpoint/2010/main" val="2870701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err="1">
                <a:solidFill>
                  <a:srgbClr val="0070C0"/>
                </a:solidFill>
              </a:rPr>
              <a:t>Questions</a:t>
            </a:r>
            <a:r>
              <a:rPr lang="cs-CZ" sz="3600" dirty="0">
                <a:solidFill>
                  <a:srgbClr val="0070C0"/>
                </a:solidFill>
              </a:rPr>
              <a:t> </a:t>
            </a:r>
          </a:p>
        </p:txBody>
      </p:sp>
      <p:sp>
        <p:nvSpPr>
          <p:cNvPr id="4" name="Rectangle 1"/>
          <p:cNvSpPr>
            <a:spLocks noGrp="1" noChangeArrowheads="1"/>
          </p:cNvSpPr>
          <p:nvPr>
            <p:ph idx="1"/>
          </p:nvPr>
        </p:nvSpPr>
        <p:spPr bwMode="auto">
          <a:xfrm>
            <a:off x="838200" y="1893729"/>
            <a:ext cx="9746707"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0" i="0" u="none" strike="noStrike" cap="none" normalizeH="0" baseline="0" dirty="0">
                <a:ln>
                  <a:noFill/>
                </a:ln>
                <a:solidFill>
                  <a:srgbClr val="0070C0"/>
                </a:solidFill>
                <a:effectLst/>
                <a:latin typeface="Times New Roman" panose="02020603050405020304" pitchFamily="18" charset="0"/>
                <a:cs typeface="Times New Roman" panose="02020603050405020304" pitchFamily="18" charset="0"/>
              </a:rPr>
              <a:t>1</a:t>
            </a:r>
            <a:r>
              <a:rPr kumimoji="0" lang="en-US" altLang="cs-CZ" sz="1800" b="0" i="0" u="none" strike="noStrike" cap="none" normalizeH="0" baseline="0" dirty="0">
                <a:ln>
                  <a:noFill/>
                </a:ln>
                <a:solidFill>
                  <a:srgbClr val="0070C0"/>
                </a:solidFill>
                <a:effectLst/>
                <a:latin typeface="Times New Roman" panose="02020603050405020304" pitchFamily="18" charset="0"/>
                <a:cs typeface="Times New Roman" panose="02020603050405020304" pitchFamily="18" charset="0"/>
              </a:rPr>
              <a:t>. </a:t>
            </a:r>
            <a:r>
              <a:rPr kumimoji="0" lang="en-US" altLang="cs-CZ" sz="1800" b="0" i="0" u="none" strike="noStrike" cap="none" normalizeH="0" baseline="0" dirty="0">
                <a:ln>
                  <a:noFill/>
                </a:ln>
                <a:solidFill>
                  <a:srgbClr val="0070C0"/>
                </a:solidFill>
                <a:effectLst/>
                <a:latin typeface="+mn-lt"/>
                <a:cs typeface="Times New Roman" panose="02020603050405020304" pitchFamily="18" charset="0"/>
              </a:rPr>
              <a:t>Determine the company's constraint (bottleneck)</a:t>
            </a:r>
            <a:endParaRPr kumimoji="0" lang="en-US" altLang="cs-CZ" sz="1800" b="0" i="0" u="none" strike="noStrike" cap="none" normalizeH="0" baseline="0" dirty="0">
              <a:ln>
                <a:noFill/>
              </a:ln>
              <a:solidFill>
                <a:srgbClr val="0070C0"/>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cs-CZ" sz="1800" b="0" i="0" u="none" strike="noStrike" cap="none" normalizeH="0" baseline="0" dirty="0">
                <a:ln>
                  <a:noFill/>
                </a:ln>
                <a:solidFill>
                  <a:srgbClr val="0070C0"/>
                </a:solidFill>
                <a:effectLst/>
                <a:latin typeface="+mn-lt"/>
                <a:cs typeface="Times New Roman" panose="02020603050405020304" pitchFamily="18" charset="0"/>
              </a:rPr>
              <a:t>2. Determine the throughput (</a:t>
            </a:r>
            <a:r>
              <a:rPr kumimoji="0" lang="en-US" altLang="cs-CZ" sz="1800" b="1" i="0" u="none" strike="noStrike" cap="none" normalizeH="0" baseline="0" dirty="0">
                <a:ln>
                  <a:noFill/>
                </a:ln>
                <a:solidFill>
                  <a:srgbClr val="0070C0"/>
                </a:solidFill>
                <a:effectLst/>
                <a:latin typeface="+mn-lt"/>
                <a:cs typeface="Times New Roman" panose="02020603050405020304" pitchFamily="18" charset="0"/>
              </a:rPr>
              <a:t>T</a:t>
            </a:r>
            <a:r>
              <a:rPr kumimoji="0" lang="en-US" altLang="cs-CZ" sz="1800" b="0" i="0" u="none" strike="noStrike" cap="none" normalizeH="0" baseline="0" dirty="0">
                <a:ln>
                  <a:noFill/>
                </a:ln>
                <a:solidFill>
                  <a:srgbClr val="0070C0"/>
                </a:solidFill>
                <a:effectLst/>
                <a:latin typeface="+mn-lt"/>
                <a:cs typeface="Times New Roman" panose="02020603050405020304" pitchFamily="18" charset="0"/>
              </a:rPr>
              <a:t>) per unit for each product.</a:t>
            </a:r>
            <a:endParaRPr kumimoji="0" lang="en-US" altLang="cs-CZ" sz="1800" b="0" i="0" u="none" strike="noStrike" cap="none" normalizeH="0" baseline="0" dirty="0">
              <a:ln>
                <a:noFill/>
              </a:ln>
              <a:solidFill>
                <a:srgbClr val="0070C0"/>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cs-CZ" sz="1800" b="0" i="0" u="none" strike="noStrike" cap="none" normalizeH="0" baseline="0" dirty="0">
                <a:ln>
                  <a:noFill/>
                </a:ln>
                <a:solidFill>
                  <a:srgbClr val="0070C0"/>
                </a:solidFill>
                <a:effectLst/>
                <a:latin typeface="+mn-lt"/>
                <a:cs typeface="Times New Roman" panose="02020603050405020304" pitchFamily="18" charset="0"/>
              </a:rPr>
              <a:t>3. Determine the throughput (</a:t>
            </a:r>
            <a:r>
              <a:rPr kumimoji="0" lang="en-US" altLang="cs-CZ" sz="1800" b="1" i="0" u="none" strike="noStrike" cap="none" normalizeH="0" baseline="0" dirty="0">
                <a:ln>
                  <a:noFill/>
                </a:ln>
                <a:solidFill>
                  <a:srgbClr val="0070C0"/>
                </a:solidFill>
                <a:effectLst/>
                <a:latin typeface="+mn-lt"/>
                <a:cs typeface="Times New Roman" panose="02020603050405020304" pitchFamily="18" charset="0"/>
              </a:rPr>
              <a:t>T</a:t>
            </a:r>
            <a:r>
              <a:rPr kumimoji="0" lang="en-US" altLang="cs-CZ" sz="1800" b="0" i="0" u="none" strike="noStrike" cap="none" normalizeH="0" baseline="0" dirty="0">
                <a:ln>
                  <a:noFill/>
                </a:ln>
                <a:solidFill>
                  <a:srgbClr val="0070C0"/>
                </a:solidFill>
                <a:effectLst/>
                <a:latin typeface="+mn-lt"/>
                <a:cs typeface="Times New Roman" panose="02020603050405020304" pitchFamily="18" charset="0"/>
              </a:rPr>
              <a:t>) per minute of the constrained resource for each product.</a:t>
            </a:r>
            <a:endParaRPr kumimoji="0" lang="en-US" altLang="cs-CZ" sz="1800" b="0" i="0" u="none" strike="noStrike" cap="none" normalizeH="0" baseline="0" dirty="0">
              <a:ln>
                <a:noFill/>
              </a:ln>
              <a:solidFill>
                <a:srgbClr val="0070C0"/>
              </a:solidFill>
              <a:effectLst/>
              <a:latin typeface="+mn-lt"/>
            </a:endParaRPr>
          </a:p>
          <a:p>
            <a:pPr marL="0" indent="0">
              <a:lnSpc>
                <a:spcPct val="100000"/>
              </a:lnSpc>
              <a:buNone/>
            </a:pPr>
            <a:r>
              <a:rPr lang="en-US" sz="1800" dirty="0">
                <a:solidFill>
                  <a:srgbClr val="0070C0"/>
                </a:solidFill>
                <a:latin typeface="+mn-lt"/>
                <a:cs typeface="Times New Roman" panose="02020603050405020304" pitchFamily="18" charset="0"/>
              </a:rPr>
              <a:t>4  Determine the product mix needed to maximize throughput (</a:t>
            </a:r>
            <a:r>
              <a:rPr lang="en-US" sz="1800" b="1" dirty="0">
                <a:solidFill>
                  <a:srgbClr val="0070C0"/>
                </a:solidFill>
                <a:latin typeface="+mn-lt"/>
                <a:cs typeface="Times New Roman" panose="02020603050405020304" pitchFamily="18" charset="0"/>
              </a:rPr>
              <a:t>T</a:t>
            </a:r>
            <a:r>
              <a:rPr lang="en-US" sz="1800" dirty="0">
                <a:solidFill>
                  <a:srgbClr val="0070C0"/>
                </a:solidFill>
                <a:latin typeface="+mn-lt"/>
                <a:cs typeface="Times New Roman" panose="02020603050405020304" pitchFamily="18" charset="0"/>
              </a:rPr>
              <a:t>), i.e., the number of units of Y and Z </a:t>
            </a:r>
          </a:p>
          <a:p>
            <a:pPr marL="0" indent="0">
              <a:lnSpc>
                <a:spcPct val="100000"/>
              </a:lnSpc>
              <a:buNone/>
            </a:pPr>
            <a:r>
              <a:rPr lang="en-US" sz="1800" dirty="0">
                <a:solidFill>
                  <a:srgbClr val="0070C0"/>
                </a:solidFill>
                <a:latin typeface="+mn-lt"/>
                <a:cs typeface="Times New Roman" panose="02020603050405020304" pitchFamily="18" charset="0"/>
              </a:rPr>
              <a:t>    that should be produced per week.</a:t>
            </a:r>
          </a:p>
          <a:p>
            <a:pPr marL="0" indent="0">
              <a:lnSpc>
                <a:spcPct val="100000"/>
              </a:lnSpc>
              <a:buNone/>
            </a:pPr>
            <a:r>
              <a:rPr lang="en-US" sz="1800" dirty="0">
                <a:solidFill>
                  <a:srgbClr val="0070C0"/>
                </a:solidFill>
                <a:latin typeface="+mn-lt"/>
                <a:cs typeface="Times New Roman" panose="02020603050405020304" pitchFamily="18" charset="0"/>
              </a:rPr>
              <a:t>5. Determine the maximum </a:t>
            </a:r>
            <a:r>
              <a:rPr lang="en-US" sz="1800" b="1" dirty="0">
                <a:solidFill>
                  <a:srgbClr val="0070C0"/>
                </a:solidFill>
                <a:latin typeface="+mn-lt"/>
                <a:cs typeface="Times New Roman" panose="02020603050405020304" pitchFamily="18" charset="0"/>
              </a:rPr>
              <a:t>Net Income </a:t>
            </a:r>
            <a:r>
              <a:rPr lang="en-US" sz="1800" dirty="0">
                <a:solidFill>
                  <a:srgbClr val="0070C0"/>
                </a:solidFill>
                <a:latin typeface="+mn-lt"/>
                <a:cs typeface="Times New Roman" panose="02020603050405020304" pitchFamily="18" charset="0"/>
              </a:rPr>
              <a:t>per week for TOC Company.</a:t>
            </a:r>
          </a:p>
          <a:p>
            <a:pPr marL="0" indent="0">
              <a:lnSpc>
                <a:spcPct val="100000"/>
              </a:lnSpc>
              <a:buNone/>
            </a:pPr>
            <a:r>
              <a:rPr lang="en-US" sz="1800" dirty="0">
                <a:solidFill>
                  <a:srgbClr val="0070C0"/>
                </a:solidFill>
                <a:latin typeface="+mn-lt"/>
                <a:cs typeface="Times New Roman" panose="02020603050405020304" pitchFamily="18" charset="0"/>
              </a:rPr>
              <a:t>6. Suppose the company broke the current constraint by doubling the capacity of that resource. </a:t>
            </a:r>
          </a:p>
          <a:p>
            <a:pPr marL="0" indent="0">
              <a:lnSpc>
                <a:spcPct val="100000"/>
              </a:lnSpc>
              <a:buNone/>
            </a:pPr>
            <a:r>
              <a:rPr lang="en-US" sz="1800" dirty="0">
                <a:solidFill>
                  <a:srgbClr val="0070C0"/>
                </a:solidFill>
                <a:latin typeface="+mn-lt"/>
                <a:cs typeface="Times New Roman" panose="02020603050405020304" pitchFamily="18" charset="0"/>
              </a:rPr>
              <a:t>    What would become the new constraint?</a:t>
            </a:r>
          </a:p>
          <a:p>
            <a:pPr marL="0" indent="0">
              <a:lnSpc>
                <a:spcPct val="100000"/>
              </a:lnSpc>
              <a:buNone/>
            </a:pPr>
            <a:br>
              <a:rPr lang="cs-CZ" altLang="cs-CZ" sz="1800" dirty="0">
                <a:solidFill>
                  <a:srgbClr val="000000"/>
                </a:solidFill>
                <a:latin typeface="Times New Roman" panose="02020603050405020304" pitchFamily="18" charset="0"/>
                <a:cs typeface="Times New Roman" panose="02020603050405020304" pitchFamily="18" charset="0"/>
              </a:rPr>
            </a:br>
            <a:endParaRPr lang="cs-CZ" altLang="cs-CZ" sz="18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3926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err="1">
                <a:solidFill>
                  <a:srgbClr val="0070C0"/>
                </a:solidFill>
              </a:rPr>
              <a:t>Company</a:t>
            </a:r>
            <a:r>
              <a:rPr lang="cs-CZ" sz="3600" dirty="0">
                <a:solidFill>
                  <a:srgbClr val="0070C0"/>
                </a:solidFill>
              </a:rPr>
              <a:t> </a:t>
            </a:r>
            <a:r>
              <a:rPr lang="cs-CZ" sz="3600" dirty="0" err="1">
                <a:solidFill>
                  <a:srgbClr val="0070C0"/>
                </a:solidFill>
              </a:rPr>
              <a:t>constraints</a:t>
            </a:r>
            <a:endParaRPr lang="cs-CZ" sz="3600" dirty="0">
              <a:solidFill>
                <a:srgbClr val="0070C0"/>
              </a:solidFill>
            </a:endParaRPr>
          </a:p>
        </p:txBody>
      </p:sp>
      <p:sp>
        <p:nvSpPr>
          <p:cNvPr id="3" name="Zástupný symbol pro obsah 2"/>
          <p:cNvSpPr>
            <a:spLocks noGrp="1"/>
          </p:cNvSpPr>
          <p:nvPr>
            <p:ph idx="1"/>
          </p:nvPr>
        </p:nvSpPr>
        <p:spPr/>
        <p:txBody>
          <a:bodyPr/>
          <a:lstStyle/>
          <a:p>
            <a:r>
              <a:rPr lang="en-US" dirty="0">
                <a:solidFill>
                  <a:srgbClr val="0070C0"/>
                </a:solidFill>
              </a:rPr>
              <a:t>Time requirements to meet demand for each department are calculated as follows:</a:t>
            </a:r>
            <a:endParaRPr lang="cs-CZ" dirty="0">
              <a:solidFill>
                <a:srgbClr val="0070C0"/>
              </a:solidFill>
            </a:endParaRPr>
          </a:p>
        </p:txBody>
      </p:sp>
      <p:pic>
        <p:nvPicPr>
          <p:cNvPr id="6" name="Obrázek 5"/>
          <p:cNvPicPr>
            <a:picLocks noChangeAspect="1"/>
          </p:cNvPicPr>
          <p:nvPr/>
        </p:nvPicPr>
        <p:blipFill>
          <a:blip r:embed="rId2"/>
          <a:stretch>
            <a:fillRect/>
          </a:stretch>
        </p:blipFill>
        <p:spPr>
          <a:xfrm>
            <a:off x="1111769" y="2885977"/>
            <a:ext cx="8771428" cy="1219048"/>
          </a:xfrm>
          <a:prstGeom prst="rect">
            <a:avLst/>
          </a:prstGeom>
          <a:ln>
            <a:solidFill>
              <a:schemeClr val="accent1"/>
            </a:solidFill>
          </a:ln>
        </p:spPr>
      </p:pic>
      <p:sp>
        <p:nvSpPr>
          <p:cNvPr id="7" name="TextovéPole 6"/>
          <p:cNvSpPr txBox="1"/>
          <p:nvPr/>
        </p:nvSpPr>
        <p:spPr>
          <a:xfrm>
            <a:off x="1111769" y="4397433"/>
            <a:ext cx="9532353" cy="923330"/>
          </a:xfrm>
          <a:prstGeom prst="rect">
            <a:avLst/>
          </a:prstGeom>
          <a:noFill/>
        </p:spPr>
        <p:txBody>
          <a:bodyPr wrap="none" rtlCol="0">
            <a:spAutoFit/>
          </a:bodyPr>
          <a:lstStyle/>
          <a:p>
            <a:r>
              <a:rPr lang="en-US" dirty="0"/>
              <a:t>Each machine center has only 2,400 minutes of available time per week. </a:t>
            </a:r>
            <a:r>
              <a:rPr lang="en-US" b="1" dirty="0">
                <a:solidFill>
                  <a:srgbClr val="FF0000"/>
                </a:solidFill>
              </a:rPr>
              <a:t>B is the constraint</a:t>
            </a:r>
            <a:r>
              <a:rPr lang="en-US" dirty="0"/>
              <a:t> because</a:t>
            </a:r>
            <a:endParaRPr lang="cs-CZ" dirty="0"/>
          </a:p>
          <a:p>
            <a:r>
              <a:rPr lang="en-US" dirty="0"/>
              <a:t> it does not have enough capacity to process 100 units of Y and 50 units of Z per week.</a:t>
            </a:r>
            <a:endParaRPr lang="cs-CZ" dirty="0"/>
          </a:p>
          <a:p>
            <a:r>
              <a:rPr lang="cs-CZ" dirty="0" err="1"/>
              <a:t>Calculations</a:t>
            </a:r>
            <a:r>
              <a:rPr lang="cs-CZ" dirty="0"/>
              <a:t> </a:t>
            </a:r>
            <a:r>
              <a:rPr lang="cs-CZ" dirty="0" err="1"/>
              <a:t>for</a:t>
            </a:r>
            <a:r>
              <a:rPr lang="cs-CZ" dirty="0"/>
              <a:t> </a:t>
            </a:r>
            <a:r>
              <a:rPr lang="cs-CZ" dirty="0" err="1"/>
              <a:t>deparftment</a:t>
            </a:r>
            <a:r>
              <a:rPr lang="cs-CZ" dirty="0"/>
              <a:t> B :  15 min *100 </a:t>
            </a:r>
            <a:r>
              <a:rPr lang="cs-CZ" dirty="0" err="1"/>
              <a:t>units</a:t>
            </a:r>
            <a:r>
              <a:rPr lang="cs-CZ" dirty="0"/>
              <a:t> +30 min *50 </a:t>
            </a:r>
            <a:r>
              <a:rPr lang="cs-CZ" dirty="0" err="1"/>
              <a:t>units</a:t>
            </a:r>
            <a:r>
              <a:rPr lang="cs-CZ" dirty="0"/>
              <a:t> = </a:t>
            </a:r>
            <a:r>
              <a:rPr lang="cs-CZ" b="1" dirty="0"/>
              <a:t>3000</a:t>
            </a:r>
            <a:r>
              <a:rPr lang="cs-CZ" dirty="0"/>
              <a:t> </a:t>
            </a:r>
            <a:r>
              <a:rPr lang="cs-CZ" dirty="0" err="1"/>
              <a:t>minutes</a:t>
            </a:r>
            <a:r>
              <a:rPr lang="cs-CZ" dirty="0"/>
              <a:t> </a:t>
            </a:r>
          </a:p>
        </p:txBody>
      </p:sp>
      <p:sp>
        <p:nvSpPr>
          <p:cNvPr id="4" name="Obdélník 3"/>
          <p:cNvSpPr/>
          <p:nvPr/>
        </p:nvSpPr>
        <p:spPr>
          <a:xfrm>
            <a:off x="8830849" y="3469710"/>
            <a:ext cx="1052348" cy="21294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leva 4">
            <a:extLst>
              <a:ext uri="{FF2B5EF4-FFF2-40B4-BE49-F238E27FC236}">
                <a16:creationId xmlns:a16="http://schemas.microsoft.com/office/drawing/2014/main" id="{DD31A6B8-9514-4B78-9CE5-0B7AAC14DFFD}"/>
              </a:ext>
            </a:extLst>
          </p:cNvPr>
          <p:cNvSpPr/>
          <p:nvPr/>
        </p:nvSpPr>
        <p:spPr>
          <a:xfrm>
            <a:off x="10094258" y="3405255"/>
            <a:ext cx="1501857" cy="34185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54577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838200" y="-259029"/>
            <a:ext cx="9965357"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br>
              <a:rPr kumimoji="0" lang="cs-CZ" altLang="cs-CZ" sz="3600" b="0" i="0" u="none" strike="noStrike" cap="none" normalizeH="0" baseline="0" dirty="0">
                <a:ln>
                  <a:noFill/>
                </a:ln>
                <a:solidFill>
                  <a:srgbClr val="00B0F0"/>
                </a:solidFill>
                <a:effectLst/>
                <a:latin typeface="Calibri" panose="020F0502020204030204" pitchFamily="34" charset="0"/>
                <a:cs typeface="Calibri" panose="020F0502020204030204" pitchFamily="34" charset="0"/>
              </a:rPr>
            </a:br>
            <a:r>
              <a:rPr kumimoji="0" lang="cs-CZ" altLang="cs-CZ" sz="3600" b="0" i="0" u="none" strike="noStrike" cap="none" normalizeH="0" baseline="0" dirty="0" err="1">
                <a:ln>
                  <a:noFill/>
                </a:ln>
                <a:solidFill>
                  <a:srgbClr val="0070C0"/>
                </a:solidFill>
                <a:effectLst/>
                <a:latin typeface="+mj-lt"/>
                <a:cs typeface="Calibri" panose="020F0502020204030204" pitchFamily="34" charset="0"/>
              </a:rPr>
              <a:t>Determine</a:t>
            </a:r>
            <a:r>
              <a:rPr kumimoji="0" lang="cs-CZ" altLang="cs-CZ" sz="3600" b="0" i="0" u="none" strike="noStrike" cap="none" normalizeH="0" baseline="0" dirty="0">
                <a:ln>
                  <a:noFill/>
                </a:ln>
                <a:solidFill>
                  <a:srgbClr val="0070C0"/>
                </a:solidFill>
                <a:effectLst/>
                <a:latin typeface="+mj-lt"/>
                <a:cs typeface="Calibri" panose="020F0502020204030204" pitchFamily="34" charset="0"/>
              </a:rPr>
              <a:t> </a:t>
            </a:r>
            <a:r>
              <a:rPr kumimoji="0" lang="cs-CZ" altLang="cs-CZ" sz="3600" b="0" i="0" u="none" strike="noStrike" cap="none" normalizeH="0" baseline="0" dirty="0" err="1">
                <a:ln>
                  <a:noFill/>
                </a:ln>
                <a:solidFill>
                  <a:srgbClr val="0070C0"/>
                </a:solidFill>
                <a:effectLst/>
                <a:latin typeface="+mj-lt"/>
                <a:cs typeface="Calibri" panose="020F0502020204030204" pitchFamily="34" charset="0"/>
              </a:rPr>
              <a:t>the</a:t>
            </a:r>
            <a:r>
              <a:rPr kumimoji="0" lang="cs-CZ" altLang="cs-CZ" sz="3600" b="0" i="0" u="none" strike="noStrike" cap="none" normalizeH="0" baseline="0" dirty="0">
                <a:ln>
                  <a:noFill/>
                </a:ln>
                <a:solidFill>
                  <a:srgbClr val="0070C0"/>
                </a:solidFill>
                <a:effectLst/>
                <a:latin typeface="+mj-lt"/>
                <a:cs typeface="Calibri" panose="020F0502020204030204" pitchFamily="34" charset="0"/>
              </a:rPr>
              <a:t> </a:t>
            </a:r>
            <a:r>
              <a:rPr kumimoji="0" lang="cs-CZ" altLang="cs-CZ" sz="3600" b="0" i="0" u="none" strike="noStrike" cap="none" normalizeH="0" baseline="0" dirty="0" err="1">
                <a:ln>
                  <a:noFill/>
                </a:ln>
                <a:solidFill>
                  <a:srgbClr val="0070C0"/>
                </a:solidFill>
                <a:effectLst/>
                <a:latin typeface="+mj-lt"/>
                <a:cs typeface="Calibri" panose="020F0502020204030204" pitchFamily="34" charset="0"/>
              </a:rPr>
              <a:t>throughput</a:t>
            </a:r>
            <a:r>
              <a:rPr kumimoji="0" lang="cs-CZ" altLang="cs-CZ" sz="3600" b="0" i="0" u="none" strike="noStrike" cap="none" normalizeH="0" baseline="0" dirty="0">
                <a:ln>
                  <a:noFill/>
                </a:ln>
                <a:solidFill>
                  <a:srgbClr val="0070C0"/>
                </a:solidFill>
                <a:effectLst/>
                <a:latin typeface="+mj-lt"/>
                <a:cs typeface="Calibri" panose="020F0502020204030204" pitchFamily="34" charset="0"/>
              </a:rPr>
              <a:t> per unit </a:t>
            </a:r>
            <a:r>
              <a:rPr kumimoji="0" lang="cs-CZ" altLang="cs-CZ" sz="3600" b="0" i="0" u="none" strike="noStrike" cap="none" normalizeH="0" baseline="0" dirty="0" err="1">
                <a:ln>
                  <a:noFill/>
                </a:ln>
                <a:solidFill>
                  <a:srgbClr val="0070C0"/>
                </a:solidFill>
                <a:effectLst/>
                <a:latin typeface="+mj-lt"/>
                <a:cs typeface="Calibri" panose="020F0502020204030204" pitchFamily="34" charset="0"/>
              </a:rPr>
              <a:t>for</a:t>
            </a:r>
            <a:r>
              <a:rPr kumimoji="0" lang="cs-CZ" altLang="cs-CZ" sz="3600" b="0" i="0" u="none" strike="noStrike" cap="none" normalizeH="0" baseline="0" dirty="0">
                <a:ln>
                  <a:noFill/>
                </a:ln>
                <a:solidFill>
                  <a:srgbClr val="0070C0"/>
                </a:solidFill>
                <a:effectLst/>
                <a:latin typeface="+mj-lt"/>
                <a:cs typeface="Calibri" panose="020F0502020204030204" pitchFamily="34" charset="0"/>
              </a:rPr>
              <a:t> </a:t>
            </a:r>
            <a:r>
              <a:rPr kumimoji="0" lang="cs-CZ" altLang="cs-CZ" sz="3600" b="0" i="0" u="none" strike="noStrike" cap="none" normalizeH="0" baseline="0" dirty="0" err="1">
                <a:ln>
                  <a:noFill/>
                </a:ln>
                <a:solidFill>
                  <a:srgbClr val="0070C0"/>
                </a:solidFill>
                <a:effectLst/>
                <a:latin typeface="+mj-lt"/>
                <a:cs typeface="Calibri" panose="020F0502020204030204" pitchFamily="34" charset="0"/>
              </a:rPr>
              <a:t>each</a:t>
            </a:r>
            <a:r>
              <a:rPr kumimoji="0" lang="cs-CZ" altLang="cs-CZ" sz="3600" b="0" i="0" u="none" strike="noStrike" cap="none" normalizeH="0" baseline="0" dirty="0">
                <a:ln>
                  <a:noFill/>
                </a:ln>
                <a:solidFill>
                  <a:srgbClr val="0070C0"/>
                </a:solidFill>
                <a:effectLst/>
                <a:latin typeface="+mj-lt"/>
                <a:cs typeface="Calibri" panose="020F0502020204030204" pitchFamily="34" charset="0"/>
              </a:rPr>
              <a:t> </a:t>
            </a:r>
            <a:r>
              <a:rPr kumimoji="0" lang="cs-CZ" altLang="cs-CZ" sz="3600" b="0" i="0" u="none" strike="noStrike" cap="none" normalizeH="0" baseline="0" dirty="0" err="1">
                <a:ln>
                  <a:noFill/>
                </a:ln>
                <a:solidFill>
                  <a:srgbClr val="0070C0"/>
                </a:solidFill>
                <a:effectLst/>
                <a:latin typeface="+mj-lt"/>
                <a:cs typeface="Calibri" panose="020F0502020204030204" pitchFamily="34" charset="0"/>
              </a:rPr>
              <a:t>product</a:t>
            </a:r>
            <a:r>
              <a:rPr kumimoji="0" lang="cs-CZ" altLang="cs-CZ" sz="3600" b="0" i="0" u="none" strike="noStrike" cap="none" normalizeH="0" baseline="0" dirty="0">
                <a:ln>
                  <a:noFill/>
                </a:ln>
                <a:solidFill>
                  <a:srgbClr val="00B0F0"/>
                </a:solidFill>
                <a:effectLst/>
                <a:latin typeface="+mj-lt"/>
                <a:cs typeface="Calibri" panose="020F0502020204030204" pitchFamily="34" charset="0"/>
              </a:rPr>
              <a:t>.</a:t>
            </a:r>
          </a:p>
          <a:p>
            <a:pPr lvl="0">
              <a:lnSpc>
                <a:spcPct val="100000"/>
              </a:lnSpc>
            </a:pPr>
            <a:br>
              <a:rPr kumimoji="0" lang="cs-CZ" altLang="cs-CZ" sz="3600" b="0" i="0" u="none" strike="noStrike" cap="none" normalizeH="0" baseline="0" dirty="0">
                <a:ln>
                  <a:noFill/>
                </a:ln>
                <a:solidFill>
                  <a:srgbClr val="00B0F0"/>
                </a:solidFill>
                <a:effectLst/>
                <a:latin typeface="+mj-lt"/>
                <a:cs typeface="Calibri" panose="020F0502020204030204" pitchFamily="34" charset="0"/>
              </a:rPr>
            </a:br>
            <a:r>
              <a:rPr lang="en-US" sz="1800" dirty="0">
                <a:solidFill>
                  <a:srgbClr val="000000"/>
                </a:solidFill>
                <a:latin typeface="Times New Roman" panose="02020603050405020304" pitchFamily="18" charset="0"/>
                <a:ea typeface="+mn-ea"/>
                <a:cs typeface="+mn-cs"/>
              </a:rPr>
              <a:t>Throughput per unit for each product is needed so that we can determine </a:t>
            </a:r>
            <a:br>
              <a:rPr lang="cs-CZ" sz="1800" dirty="0">
                <a:solidFill>
                  <a:srgbClr val="000000"/>
                </a:solidFill>
                <a:latin typeface="Times New Roman" panose="02020603050405020304" pitchFamily="18" charset="0"/>
                <a:ea typeface="+mn-ea"/>
                <a:cs typeface="+mn-cs"/>
              </a:rPr>
            </a:br>
            <a:r>
              <a:rPr lang="en-US" sz="1800" dirty="0">
                <a:solidFill>
                  <a:srgbClr val="000000"/>
                </a:solidFill>
                <a:latin typeface="Times New Roman" panose="02020603050405020304" pitchFamily="18" charset="0"/>
                <a:ea typeface="+mn-ea"/>
                <a:cs typeface="+mn-cs"/>
              </a:rPr>
              <a:t>how to use the constraint </a:t>
            </a:r>
            <a:r>
              <a:rPr lang="en-US" sz="1600" dirty="0"/>
              <a:t>to </a:t>
            </a:r>
            <a:r>
              <a:rPr lang="en-US" sz="1600" b="1" dirty="0"/>
              <a:t>maximize throughput</a:t>
            </a:r>
            <a:r>
              <a:rPr lang="en-US" sz="1600" dirty="0"/>
              <a:t>. Throughput per unit is as follows:</a:t>
            </a:r>
            <a:endParaRPr kumimoji="0" lang="cs-CZ" altLang="cs-CZ" sz="1600" b="0" i="0" u="none" strike="noStrike" cap="none" normalizeH="0" baseline="0" dirty="0">
              <a:ln>
                <a:noFill/>
              </a:ln>
              <a:solidFill>
                <a:srgbClr val="00B0F0"/>
              </a:solidFill>
              <a:effectLst/>
              <a:latin typeface="+mj-lt"/>
              <a:cs typeface="Calibri" panose="020F0502020204030204" pitchFamily="34" charset="0"/>
            </a:endParaRPr>
          </a:p>
        </p:txBody>
      </p:sp>
      <p:pic>
        <p:nvPicPr>
          <p:cNvPr id="5" name="Obrázek 4"/>
          <p:cNvPicPr>
            <a:picLocks noChangeAspect="1"/>
          </p:cNvPicPr>
          <p:nvPr/>
        </p:nvPicPr>
        <p:blipFill>
          <a:blip r:embed="rId2"/>
          <a:stretch>
            <a:fillRect/>
          </a:stretch>
        </p:blipFill>
        <p:spPr>
          <a:xfrm>
            <a:off x="838200" y="2278680"/>
            <a:ext cx="8685714" cy="638095"/>
          </a:xfrm>
          <a:prstGeom prst="rect">
            <a:avLst/>
          </a:prstGeom>
        </p:spPr>
      </p:pic>
      <p:sp>
        <p:nvSpPr>
          <p:cNvPr id="6" name="Obdélník 5"/>
          <p:cNvSpPr/>
          <p:nvPr/>
        </p:nvSpPr>
        <p:spPr>
          <a:xfrm>
            <a:off x="701339" y="3013386"/>
            <a:ext cx="8822575" cy="338554"/>
          </a:xfrm>
          <a:prstGeom prst="rect">
            <a:avLst/>
          </a:prstGeom>
        </p:spPr>
        <p:txBody>
          <a:bodyPr wrap="square">
            <a:spAutoFit/>
          </a:bodyPr>
          <a:lstStyle/>
          <a:p>
            <a:r>
              <a:rPr lang="en-US" sz="1600" b="0" i="0" dirty="0">
                <a:solidFill>
                  <a:srgbClr val="000000"/>
                </a:solidFill>
                <a:effectLst/>
                <a:latin typeface="Times New Roman" panose="02020603050405020304" pitchFamily="18" charset="0"/>
              </a:rPr>
              <a:t>Determine the throughput per minute of the constrained resource for each product.</a:t>
            </a:r>
            <a:endParaRPr lang="cs-CZ" sz="1600" dirty="0"/>
          </a:p>
        </p:txBody>
      </p:sp>
      <p:pic>
        <p:nvPicPr>
          <p:cNvPr id="7" name="Obrázek 6"/>
          <p:cNvPicPr>
            <a:picLocks noChangeAspect="1"/>
          </p:cNvPicPr>
          <p:nvPr/>
        </p:nvPicPr>
        <p:blipFill>
          <a:blip r:embed="rId3"/>
          <a:stretch>
            <a:fillRect/>
          </a:stretch>
        </p:blipFill>
        <p:spPr>
          <a:xfrm>
            <a:off x="838200" y="3612103"/>
            <a:ext cx="8523809" cy="780952"/>
          </a:xfrm>
          <a:prstGeom prst="rect">
            <a:avLst/>
          </a:prstGeom>
        </p:spPr>
      </p:pic>
      <p:sp>
        <p:nvSpPr>
          <p:cNvPr id="8" name="Obdélník 7"/>
          <p:cNvSpPr/>
          <p:nvPr/>
        </p:nvSpPr>
        <p:spPr>
          <a:xfrm>
            <a:off x="760062" y="4427659"/>
            <a:ext cx="10279774" cy="1815882"/>
          </a:xfrm>
          <a:prstGeom prst="rect">
            <a:avLst/>
          </a:prstGeom>
        </p:spPr>
        <p:txBody>
          <a:bodyPr wrap="square">
            <a:spAutoFit/>
          </a:bodyPr>
          <a:lstStyle/>
          <a:p>
            <a:r>
              <a:rPr lang="en-US" sz="1400" b="1" i="0" dirty="0">
                <a:solidFill>
                  <a:srgbClr val="000000"/>
                </a:solidFill>
                <a:effectLst/>
                <a:latin typeface="Times New Roman" panose="02020603050405020304" pitchFamily="18" charset="0"/>
              </a:rPr>
              <a:t>Determine the product mix needed to maximize throughput</a:t>
            </a:r>
            <a:r>
              <a:rPr lang="en-US" sz="1400" b="0" i="0" dirty="0">
                <a:solidFill>
                  <a:srgbClr val="000000"/>
                </a:solidFill>
                <a:effectLst/>
                <a:latin typeface="Times New Roman" panose="02020603050405020304" pitchFamily="18" charset="0"/>
              </a:rPr>
              <a:t>, i.e., the number of units of Y and Z that should be produced per week.</a:t>
            </a:r>
          </a:p>
          <a:p>
            <a:endParaRPr lang="cs-CZ" sz="1400" b="0" i="0" dirty="0">
              <a:solidFill>
                <a:srgbClr val="000000"/>
              </a:solidFill>
              <a:effectLst/>
              <a:latin typeface="Times New Roman" panose="02020603050405020304" pitchFamily="18" charset="0"/>
            </a:endParaRPr>
          </a:p>
          <a:p>
            <a:r>
              <a:rPr lang="en-US" sz="1400" b="0" i="0" dirty="0">
                <a:solidFill>
                  <a:srgbClr val="000000"/>
                </a:solidFill>
                <a:effectLst/>
                <a:latin typeface="Times New Roman" panose="02020603050405020304" pitchFamily="18" charset="0"/>
              </a:rPr>
              <a:t>Maximizing throughput requires producing as much of the product with the highest throughput per minute of the constrained resource as needed to meet demand. </a:t>
            </a:r>
            <a:endParaRPr lang="cs-CZ" sz="1400" b="0" i="0" dirty="0">
              <a:solidFill>
                <a:srgbClr val="000000"/>
              </a:solidFill>
              <a:effectLst/>
              <a:latin typeface="Times New Roman" panose="02020603050405020304" pitchFamily="18" charset="0"/>
            </a:endParaRPr>
          </a:p>
          <a:p>
            <a:endParaRPr lang="cs-CZ" sz="1400" dirty="0">
              <a:solidFill>
                <a:srgbClr val="000000"/>
              </a:solidFill>
              <a:latin typeface="Times New Roman" panose="02020603050405020304" pitchFamily="18" charset="0"/>
            </a:endParaRPr>
          </a:p>
          <a:p>
            <a:r>
              <a:rPr lang="cs-CZ" sz="1400" b="0" i="0" dirty="0">
                <a:solidFill>
                  <a:srgbClr val="000000"/>
                </a:solidFill>
                <a:effectLst/>
                <a:latin typeface="Times New Roman" panose="02020603050405020304" pitchFamily="18" charset="0"/>
              </a:rPr>
              <a:t>T</a:t>
            </a:r>
            <a:r>
              <a:rPr lang="en-US" sz="1400" b="0" i="0" dirty="0">
                <a:solidFill>
                  <a:srgbClr val="000000"/>
                </a:solidFill>
                <a:effectLst/>
                <a:latin typeface="Times New Roman" panose="02020603050405020304" pitchFamily="18" charset="0"/>
              </a:rPr>
              <a:t>he company should produce </a:t>
            </a:r>
            <a:r>
              <a:rPr lang="en-US" sz="1400" b="1" i="0" dirty="0">
                <a:solidFill>
                  <a:srgbClr val="000000"/>
                </a:solidFill>
                <a:effectLst/>
                <a:latin typeface="Times New Roman" panose="02020603050405020304" pitchFamily="18" charset="0"/>
              </a:rPr>
              <a:t>100</a:t>
            </a:r>
            <a:r>
              <a:rPr lang="en-US" sz="1400" b="0" i="0" dirty="0">
                <a:solidFill>
                  <a:srgbClr val="000000"/>
                </a:solidFill>
                <a:effectLst/>
                <a:latin typeface="Times New Roman" panose="02020603050405020304" pitchFamily="18" charset="0"/>
              </a:rPr>
              <a:t> units of product </a:t>
            </a:r>
            <a:r>
              <a:rPr lang="en-US" sz="1400" b="1" i="0" dirty="0">
                <a:solidFill>
                  <a:srgbClr val="000000"/>
                </a:solidFill>
                <a:effectLst/>
                <a:latin typeface="Times New Roman" panose="02020603050405020304" pitchFamily="18" charset="0"/>
              </a:rPr>
              <a:t>Y</a:t>
            </a:r>
            <a:r>
              <a:rPr lang="en-US" sz="1400" b="0" i="0" dirty="0">
                <a:solidFill>
                  <a:srgbClr val="000000"/>
                </a:solidFill>
                <a:effectLst/>
                <a:latin typeface="Times New Roman" panose="02020603050405020304" pitchFamily="18" charset="0"/>
              </a:rPr>
              <a:t>. This requires (100 units)(15 minutes) = </a:t>
            </a:r>
            <a:r>
              <a:rPr lang="en-US" sz="1400" b="1" i="0" dirty="0">
                <a:solidFill>
                  <a:srgbClr val="00B050"/>
                </a:solidFill>
                <a:effectLst/>
                <a:latin typeface="Times New Roman" panose="02020603050405020304" pitchFamily="18" charset="0"/>
              </a:rPr>
              <a:t>1,500</a:t>
            </a:r>
            <a:r>
              <a:rPr lang="en-US" sz="1400" b="0" i="0" dirty="0">
                <a:solidFill>
                  <a:srgbClr val="000000"/>
                </a:solidFill>
                <a:effectLst/>
                <a:latin typeface="Times New Roman" panose="02020603050405020304" pitchFamily="18" charset="0"/>
              </a:rPr>
              <a:t> minutes of time in the constraint department B and leaves </a:t>
            </a:r>
            <a:r>
              <a:rPr lang="en-US" sz="1400" b="1" i="0" dirty="0">
                <a:solidFill>
                  <a:srgbClr val="000000"/>
                </a:solidFill>
                <a:effectLst/>
                <a:latin typeface="Times New Roman" panose="02020603050405020304" pitchFamily="18" charset="0"/>
              </a:rPr>
              <a:t>2,400</a:t>
            </a:r>
            <a:r>
              <a:rPr lang="en-US" sz="1400" b="0" i="0" dirty="0">
                <a:solidFill>
                  <a:srgbClr val="000000"/>
                </a:solidFill>
                <a:effectLst/>
                <a:latin typeface="Times New Roman" panose="02020603050405020304" pitchFamily="18" charset="0"/>
              </a:rPr>
              <a:t> - </a:t>
            </a:r>
            <a:r>
              <a:rPr lang="en-US" sz="1400" b="1" i="0" dirty="0">
                <a:solidFill>
                  <a:srgbClr val="00B050"/>
                </a:solidFill>
                <a:effectLst/>
                <a:latin typeface="Times New Roman" panose="02020603050405020304" pitchFamily="18" charset="0"/>
              </a:rPr>
              <a:t>1,500</a:t>
            </a:r>
            <a:r>
              <a:rPr lang="en-US" sz="1400" b="0" i="0" dirty="0">
                <a:solidFill>
                  <a:srgbClr val="000000"/>
                </a:solidFill>
                <a:effectLst/>
                <a:latin typeface="Times New Roman" panose="02020603050405020304" pitchFamily="18" charset="0"/>
              </a:rPr>
              <a:t> = 900 minutes for the production of 30 units of product Z, i.e., 900 minutes ÷ 30 minutes per unit = 30 units of Z.</a:t>
            </a:r>
          </a:p>
        </p:txBody>
      </p:sp>
      <p:sp>
        <p:nvSpPr>
          <p:cNvPr id="2" name="Obdélník 1"/>
          <p:cNvSpPr/>
          <p:nvPr/>
        </p:nvSpPr>
        <p:spPr>
          <a:xfrm>
            <a:off x="7288306" y="3953435"/>
            <a:ext cx="1210235" cy="21515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TextovéPole 2">
            <a:extLst>
              <a:ext uri="{FF2B5EF4-FFF2-40B4-BE49-F238E27FC236}">
                <a16:creationId xmlns:a16="http://schemas.microsoft.com/office/drawing/2014/main" id="{CDA7BFED-FE47-4D54-BD50-A7ACA7CA3FDA}"/>
              </a:ext>
            </a:extLst>
          </p:cNvPr>
          <p:cNvSpPr txBox="1"/>
          <p:nvPr/>
        </p:nvSpPr>
        <p:spPr>
          <a:xfrm>
            <a:off x="9932565" y="2617365"/>
            <a:ext cx="1818126" cy="646331"/>
          </a:xfrm>
          <a:prstGeom prst="rect">
            <a:avLst/>
          </a:prstGeom>
          <a:noFill/>
        </p:spPr>
        <p:txBody>
          <a:bodyPr wrap="none" rtlCol="0">
            <a:spAutoFit/>
          </a:bodyPr>
          <a:lstStyle/>
          <a:p>
            <a:r>
              <a:rPr lang="cs-CZ" dirty="0">
                <a:solidFill>
                  <a:srgbClr val="FF0000"/>
                </a:solidFill>
              </a:rPr>
              <a:t>215=100+100+15</a:t>
            </a:r>
          </a:p>
          <a:p>
            <a:r>
              <a:rPr lang="cs-CZ" dirty="0">
                <a:solidFill>
                  <a:srgbClr val="FF0000"/>
                </a:solidFill>
              </a:rPr>
              <a:t>200= 100+100</a:t>
            </a:r>
            <a:endParaRPr lang="en-US" dirty="0">
              <a:solidFill>
                <a:srgbClr val="FF0000"/>
              </a:solidFill>
            </a:endParaRPr>
          </a:p>
        </p:txBody>
      </p:sp>
      <p:pic>
        <p:nvPicPr>
          <p:cNvPr id="10" name="Obrázek 9">
            <a:extLst>
              <a:ext uri="{FF2B5EF4-FFF2-40B4-BE49-F238E27FC236}">
                <a16:creationId xmlns:a16="http://schemas.microsoft.com/office/drawing/2014/main" id="{6781D81F-03B1-480E-A94E-3B7A8796E3A4}"/>
              </a:ext>
            </a:extLst>
          </p:cNvPr>
          <p:cNvPicPr>
            <a:picLocks noChangeAspect="1"/>
          </p:cNvPicPr>
          <p:nvPr/>
        </p:nvPicPr>
        <p:blipFill>
          <a:blip r:embed="rId4"/>
          <a:stretch>
            <a:fillRect/>
          </a:stretch>
        </p:blipFill>
        <p:spPr>
          <a:xfrm>
            <a:off x="6368758" y="6068716"/>
            <a:ext cx="5298072" cy="702703"/>
          </a:xfrm>
          <a:prstGeom prst="rect">
            <a:avLst/>
          </a:prstGeom>
        </p:spPr>
      </p:pic>
      <p:sp>
        <p:nvSpPr>
          <p:cNvPr id="11" name="Šipka: obousměrná svislá 10">
            <a:extLst>
              <a:ext uri="{FF2B5EF4-FFF2-40B4-BE49-F238E27FC236}">
                <a16:creationId xmlns:a16="http://schemas.microsoft.com/office/drawing/2014/main" id="{B6B0F996-64B1-4591-9D99-CB175DD9CFA8}"/>
              </a:ext>
            </a:extLst>
          </p:cNvPr>
          <p:cNvSpPr/>
          <p:nvPr/>
        </p:nvSpPr>
        <p:spPr>
          <a:xfrm>
            <a:off x="11252624" y="3197463"/>
            <a:ext cx="231396" cy="268322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Přímá spojnice se šipkou 12">
            <a:extLst>
              <a:ext uri="{FF2B5EF4-FFF2-40B4-BE49-F238E27FC236}">
                <a16:creationId xmlns:a16="http://schemas.microsoft.com/office/drawing/2014/main" id="{51C94EDA-42B3-4DBF-A04F-55B94FD29AF4}"/>
              </a:ext>
            </a:extLst>
          </p:cNvPr>
          <p:cNvCxnSpPr/>
          <p:nvPr/>
        </p:nvCxnSpPr>
        <p:spPr>
          <a:xfrm>
            <a:off x="4202884" y="2617365"/>
            <a:ext cx="255025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Přímá spojnice se šipkou 16">
            <a:extLst>
              <a:ext uri="{FF2B5EF4-FFF2-40B4-BE49-F238E27FC236}">
                <a16:creationId xmlns:a16="http://schemas.microsoft.com/office/drawing/2014/main" id="{062B8C66-A854-4A95-980C-50804C730E12}"/>
              </a:ext>
            </a:extLst>
          </p:cNvPr>
          <p:cNvCxnSpPr/>
          <p:nvPr/>
        </p:nvCxnSpPr>
        <p:spPr>
          <a:xfrm>
            <a:off x="4261607" y="2818701"/>
            <a:ext cx="249153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9" name="Obrázek 18">
            <a:extLst>
              <a:ext uri="{FF2B5EF4-FFF2-40B4-BE49-F238E27FC236}">
                <a16:creationId xmlns:a16="http://schemas.microsoft.com/office/drawing/2014/main" id="{FD2A3AD1-948D-45FE-9082-8FCD8BFB8F48}"/>
              </a:ext>
            </a:extLst>
          </p:cNvPr>
          <p:cNvPicPr>
            <a:picLocks noChangeAspect="1"/>
          </p:cNvPicPr>
          <p:nvPr/>
        </p:nvPicPr>
        <p:blipFill>
          <a:blip r:embed="rId5"/>
          <a:stretch>
            <a:fillRect/>
          </a:stretch>
        </p:blipFill>
        <p:spPr>
          <a:xfrm>
            <a:off x="2827776" y="6225959"/>
            <a:ext cx="736634" cy="436765"/>
          </a:xfrm>
          <a:prstGeom prst="rect">
            <a:avLst/>
          </a:prstGeom>
        </p:spPr>
      </p:pic>
    </p:spTree>
    <p:extLst>
      <p:ext uri="{BB962C8B-B14F-4D97-AF65-F5344CB8AC3E}">
        <p14:creationId xmlns:p14="http://schemas.microsoft.com/office/powerpoint/2010/main" val="2067804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1000"/>
                                        <p:tgtEl>
                                          <p:spTgt spid="13"/>
                                        </p:tgtEl>
                                      </p:cBhvr>
                                    </p:animEffect>
                                    <p:anim calcmode="lin" valueType="num">
                                      <p:cBhvr>
                                        <p:cTn id="20" dur="1000" fill="hold"/>
                                        <p:tgtEl>
                                          <p:spTgt spid="13"/>
                                        </p:tgtEl>
                                        <p:attrNameLst>
                                          <p:attrName>ppt_x</p:attrName>
                                        </p:attrNameLst>
                                      </p:cBhvr>
                                      <p:tavLst>
                                        <p:tav tm="0">
                                          <p:val>
                                            <p:strVal val="#ppt_x"/>
                                          </p:val>
                                        </p:tav>
                                        <p:tav tm="100000">
                                          <p:val>
                                            <p:strVal val="#ppt_x"/>
                                          </p:val>
                                        </p:tav>
                                      </p:tavLst>
                                    </p:anim>
                                    <p:anim calcmode="lin" valueType="num">
                                      <p:cBhvr>
                                        <p:cTn id="2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7"/>
                                        </p:tgtEl>
                                        <p:attrNameLst>
                                          <p:attrName>style.visibility</p:attrName>
                                        </p:attrNameLst>
                                      </p:cBhvr>
                                      <p:to>
                                        <p:strVal val="visible"/>
                                      </p:to>
                                    </p:set>
                                    <p:anim calcmode="lin" valueType="num">
                                      <p:cBhvr additive="base">
                                        <p:cTn id="26" dur="500" fill="hold"/>
                                        <p:tgtEl>
                                          <p:spTgt spid="17"/>
                                        </p:tgtEl>
                                        <p:attrNameLst>
                                          <p:attrName>ppt_x</p:attrName>
                                        </p:attrNameLst>
                                      </p:cBhvr>
                                      <p:tavLst>
                                        <p:tav tm="0">
                                          <p:val>
                                            <p:strVal val="#ppt_x"/>
                                          </p:val>
                                        </p:tav>
                                        <p:tav tm="100000">
                                          <p:val>
                                            <p:strVal val="#ppt_x"/>
                                          </p:val>
                                        </p:tav>
                                      </p:tavLst>
                                    </p:anim>
                                    <p:anim calcmode="lin" valueType="num">
                                      <p:cBhvr additive="base">
                                        <p:cTn id="27"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9"/>
                                        </p:tgtEl>
                                        <p:attrNameLst>
                                          <p:attrName>style.visibility</p:attrName>
                                        </p:attrNameLst>
                                      </p:cBhvr>
                                      <p:to>
                                        <p:strVal val="visible"/>
                                      </p:to>
                                    </p:set>
                                    <p:anim calcmode="lin" valueType="num">
                                      <p:cBhvr additive="base">
                                        <p:cTn id="32" dur="500" fill="hold"/>
                                        <p:tgtEl>
                                          <p:spTgt spid="19"/>
                                        </p:tgtEl>
                                        <p:attrNameLst>
                                          <p:attrName>ppt_x</p:attrName>
                                        </p:attrNameLst>
                                      </p:cBhvr>
                                      <p:tavLst>
                                        <p:tav tm="0">
                                          <p:val>
                                            <p:strVal val="#ppt_x"/>
                                          </p:val>
                                        </p:tav>
                                        <p:tav tm="100000">
                                          <p:val>
                                            <p:strVal val="#ppt_x"/>
                                          </p:val>
                                        </p:tav>
                                      </p:tavLst>
                                    </p:anim>
                                    <p:anim calcmode="lin" valueType="num">
                                      <p:cBhvr additive="base">
                                        <p:cTn id="33"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err="1">
                <a:solidFill>
                  <a:srgbClr val="0070C0"/>
                </a:solidFill>
              </a:rPr>
              <a:t>Graphic</a:t>
            </a:r>
            <a:r>
              <a:rPr lang="cs-CZ" sz="3600" dirty="0">
                <a:solidFill>
                  <a:srgbClr val="0070C0"/>
                </a:solidFill>
              </a:rPr>
              <a:t> </a:t>
            </a:r>
            <a:r>
              <a:rPr lang="cs-CZ" sz="3600" dirty="0" err="1">
                <a:solidFill>
                  <a:srgbClr val="0070C0"/>
                </a:solidFill>
              </a:rPr>
              <a:t>analysis</a:t>
            </a:r>
            <a:r>
              <a:rPr lang="cs-CZ" sz="3600" dirty="0">
                <a:solidFill>
                  <a:srgbClr val="0070C0"/>
                </a:solidFill>
              </a:rPr>
              <a:t> I.</a:t>
            </a:r>
          </a:p>
        </p:txBody>
      </p:sp>
      <p:sp>
        <p:nvSpPr>
          <p:cNvPr id="3" name="Zástupný symbol pro obsah 2"/>
          <p:cNvSpPr>
            <a:spLocks noGrp="1"/>
          </p:cNvSpPr>
          <p:nvPr>
            <p:ph idx="1"/>
          </p:nvPr>
        </p:nvSpPr>
        <p:spPr/>
        <p:txBody>
          <a:bodyPr>
            <a:normAutofit/>
          </a:bodyPr>
          <a:lstStyle/>
          <a:p>
            <a:r>
              <a:rPr lang="en-US" sz="1600" dirty="0"/>
              <a:t>The following graphic analysis provides a general approach for solving simple product mix problems that is also applicable when there are overlapping constraints.</a:t>
            </a:r>
          </a:p>
          <a:p>
            <a:r>
              <a:rPr lang="en-US" sz="1600" dirty="0"/>
              <a:t>First, plot the constraints to find the feasible solution space. The B constraint is </a:t>
            </a:r>
            <a:r>
              <a:rPr lang="en-US" sz="1600" b="1" dirty="0">
                <a:solidFill>
                  <a:srgbClr val="7030A0"/>
                </a:solidFill>
              </a:rPr>
              <a:t>15</a:t>
            </a:r>
            <a:r>
              <a:rPr lang="en-US" sz="1600" b="1" dirty="0"/>
              <a:t>Y + </a:t>
            </a:r>
            <a:r>
              <a:rPr lang="en-US" sz="1600" b="1" dirty="0">
                <a:solidFill>
                  <a:schemeClr val="accent2">
                    <a:lumMod val="75000"/>
                  </a:schemeClr>
                </a:solidFill>
              </a:rPr>
              <a:t>30</a:t>
            </a:r>
            <a:r>
              <a:rPr lang="en-US" sz="1600" b="1" dirty="0"/>
              <a:t>Z = 2,400 </a:t>
            </a:r>
            <a:r>
              <a:rPr lang="en-US" sz="1600" dirty="0"/>
              <a:t>so Department B could produce 160 Y's (i.e., 2,400/15) or 80 Z's (i.e., 2,400/30), or some combination of Y and Z indicated by the constraint line connecting those two points on the graph. The department B constraint and demand constraints define the feasible solution space indicated by the </a:t>
            </a:r>
            <a:r>
              <a:rPr lang="cs-CZ" sz="1600" dirty="0"/>
              <a:t>blue</a:t>
            </a:r>
            <a:r>
              <a:rPr lang="en-US" sz="1600" dirty="0"/>
              <a:t> colored area on the graph.</a:t>
            </a:r>
          </a:p>
          <a:p>
            <a:pPr marL="0" indent="0">
              <a:buNone/>
            </a:pPr>
            <a:br>
              <a:rPr lang="en-US" sz="1400" dirty="0"/>
            </a:br>
            <a:r>
              <a:rPr lang="cs-CZ" sz="1400" b="1" dirty="0">
                <a:solidFill>
                  <a:srgbClr val="0070C0"/>
                </a:solidFill>
              </a:rPr>
              <a:t> </a:t>
            </a:r>
            <a:r>
              <a:rPr lang="en-US" sz="1400" b="1" dirty="0">
                <a:solidFill>
                  <a:srgbClr val="0070C0"/>
                </a:solidFill>
              </a:rPr>
              <a:t>An explanation of the equation of a line in the space X -Y</a:t>
            </a:r>
            <a:endParaRPr lang="cs-CZ" sz="1400" b="1" dirty="0">
              <a:solidFill>
                <a:srgbClr val="0070C0"/>
              </a:solidFill>
            </a:endParaRPr>
          </a:p>
        </p:txBody>
      </p:sp>
      <p:pic>
        <p:nvPicPr>
          <p:cNvPr id="4" name="Obrázek 3"/>
          <p:cNvPicPr>
            <a:picLocks noChangeAspect="1"/>
          </p:cNvPicPr>
          <p:nvPr/>
        </p:nvPicPr>
        <p:blipFill>
          <a:blip r:embed="rId2"/>
          <a:stretch>
            <a:fillRect/>
          </a:stretch>
        </p:blipFill>
        <p:spPr>
          <a:xfrm>
            <a:off x="6652030" y="3124301"/>
            <a:ext cx="4617500" cy="3418670"/>
          </a:xfrm>
          <a:prstGeom prst="rect">
            <a:avLst/>
          </a:prstGeom>
        </p:spPr>
      </p:pic>
      <p:sp>
        <p:nvSpPr>
          <p:cNvPr id="6" name="TextovéPole 5">
            <a:extLst>
              <a:ext uri="{FF2B5EF4-FFF2-40B4-BE49-F238E27FC236}">
                <a16:creationId xmlns:a16="http://schemas.microsoft.com/office/drawing/2014/main" id="{ACDA5052-DE02-4C85-B715-D23B66ED27E6}"/>
              </a:ext>
            </a:extLst>
          </p:cNvPr>
          <p:cNvSpPr txBox="1"/>
          <p:nvPr/>
        </p:nvSpPr>
        <p:spPr>
          <a:xfrm>
            <a:off x="536197" y="4001294"/>
            <a:ext cx="6094602" cy="646331"/>
          </a:xfrm>
          <a:prstGeom prst="rect">
            <a:avLst/>
          </a:prstGeom>
          <a:noFill/>
        </p:spPr>
        <p:txBody>
          <a:bodyPr wrap="square">
            <a:spAutoFit/>
          </a:bodyPr>
          <a:lstStyle/>
          <a:p>
            <a:r>
              <a:rPr lang="cs-CZ" sz="1200" b="0" i="0" dirty="0">
                <a:solidFill>
                  <a:srgbClr val="000000"/>
                </a:solidFill>
                <a:effectLst/>
                <a:latin typeface="Times New Roman" panose="02020603050405020304" pitchFamily="18" charset="0"/>
              </a:rPr>
              <a:t>T</a:t>
            </a:r>
            <a:r>
              <a:rPr lang="en-US" sz="1200" b="0" i="0" dirty="0">
                <a:solidFill>
                  <a:srgbClr val="000000"/>
                </a:solidFill>
                <a:effectLst/>
                <a:latin typeface="Times New Roman" panose="02020603050405020304" pitchFamily="18" charset="0"/>
              </a:rPr>
              <a:t>he company should produce </a:t>
            </a:r>
            <a:r>
              <a:rPr lang="en-US" sz="1200" b="1" i="0" dirty="0">
                <a:solidFill>
                  <a:srgbClr val="000000"/>
                </a:solidFill>
                <a:effectLst/>
                <a:latin typeface="Times New Roman" panose="02020603050405020304" pitchFamily="18" charset="0"/>
              </a:rPr>
              <a:t>100</a:t>
            </a:r>
            <a:r>
              <a:rPr lang="en-US" sz="1200" b="0" i="0" dirty="0">
                <a:solidFill>
                  <a:srgbClr val="000000"/>
                </a:solidFill>
                <a:effectLst/>
                <a:latin typeface="Times New Roman" panose="02020603050405020304" pitchFamily="18" charset="0"/>
              </a:rPr>
              <a:t> units of product Y. This requires (100 units)(15 minutes) = </a:t>
            </a:r>
            <a:r>
              <a:rPr lang="en-US" sz="1200" b="1" i="0" dirty="0">
                <a:solidFill>
                  <a:srgbClr val="00B050"/>
                </a:solidFill>
                <a:effectLst/>
                <a:latin typeface="Times New Roman" panose="02020603050405020304" pitchFamily="18" charset="0"/>
              </a:rPr>
              <a:t>1,500</a:t>
            </a:r>
            <a:r>
              <a:rPr lang="en-US" sz="1200" b="0" i="0" dirty="0">
                <a:solidFill>
                  <a:srgbClr val="000000"/>
                </a:solidFill>
                <a:effectLst/>
                <a:latin typeface="Times New Roman" panose="02020603050405020304" pitchFamily="18" charset="0"/>
              </a:rPr>
              <a:t> minutes of time in the constraint department B and leaves </a:t>
            </a:r>
            <a:r>
              <a:rPr lang="en-US" sz="1200" b="1" i="0" dirty="0">
                <a:solidFill>
                  <a:srgbClr val="000000"/>
                </a:solidFill>
                <a:effectLst/>
                <a:latin typeface="Times New Roman" panose="02020603050405020304" pitchFamily="18" charset="0"/>
              </a:rPr>
              <a:t>2,400</a:t>
            </a:r>
            <a:r>
              <a:rPr lang="en-US" sz="1200" b="0" i="0" dirty="0">
                <a:solidFill>
                  <a:srgbClr val="000000"/>
                </a:solidFill>
                <a:effectLst/>
                <a:latin typeface="Times New Roman" panose="02020603050405020304" pitchFamily="18" charset="0"/>
              </a:rPr>
              <a:t> - </a:t>
            </a:r>
            <a:r>
              <a:rPr lang="en-US" sz="1200" b="1" i="0" dirty="0">
                <a:solidFill>
                  <a:srgbClr val="00B050"/>
                </a:solidFill>
                <a:effectLst/>
                <a:latin typeface="Times New Roman" panose="02020603050405020304" pitchFamily="18" charset="0"/>
              </a:rPr>
              <a:t>1,500</a:t>
            </a:r>
            <a:r>
              <a:rPr lang="en-US" sz="1200" b="0" i="0" dirty="0">
                <a:solidFill>
                  <a:srgbClr val="000000"/>
                </a:solidFill>
                <a:effectLst/>
                <a:latin typeface="Times New Roman" panose="02020603050405020304" pitchFamily="18" charset="0"/>
              </a:rPr>
              <a:t> = 900 minutes for the production of 30 units of product Z, i.e., 900 minutes ÷ 30 minutes per unit = 30 units of Z.</a:t>
            </a:r>
          </a:p>
        </p:txBody>
      </p:sp>
      <p:cxnSp>
        <p:nvCxnSpPr>
          <p:cNvPr id="8" name="Přímá spojnice se šipkou 7">
            <a:extLst>
              <a:ext uri="{FF2B5EF4-FFF2-40B4-BE49-F238E27FC236}">
                <a16:creationId xmlns:a16="http://schemas.microsoft.com/office/drawing/2014/main" id="{EF1BEBFC-2135-44B9-BB67-1464DD398CED}"/>
              </a:ext>
            </a:extLst>
          </p:cNvPr>
          <p:cNvCxnSpPr/>
          <p:nvPr/>
        </p:nvCxnSpPr>
        <p:spPr>
          <a:xfrm>
            <a:off x="1082180" y="4647625"/>
            <a:ext cx="0" cy="5535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ovéPole 8">
            <a:extLst>
              <a:ext uri="{FF2B5EF4-FFF2-40B4-BE49-F238E27FC236}">
                <a16:creationId xmlns:a16="http://schemas.microsoft.com/office/drawing/2014/main" id="{22893A51-A041-4134-BBA9-F107B84C7451}"/>
              </a:ext>
            </a:extLst>
          </p:cNvPr>
          <p:cNvSpPr txBox="1"/>
          <p:nvPr/>
        </p:nvSpPr>
        <p:spPr>
          <a:xfrm>
            <a:off x="453006" y="5193387"/>
            <a:ext cx="1601721" cy="369332"/>
          </a:xfrm>
          <a:prstGeom prst="rect">
            <a:avLst/>
          </a:prstGeom>
          <a:noFill/>
        </p:spPr>
        <p:txBody>
          <a:bodyPr wrap="none" rtlCol="0">
            <a:spAutoFit/>
          </a:bodyPr>
          <a:lstStyle/>
          <a:p>
            <a:r>
              <a:rPr lang="cs-CZ" dirty="0"/>
              <a:t>1500 /100 = </a:t>
            </a:r>
            <a:r>
              <a:rPr lang="cs-CZ" b="1" dirty="0">
                <a:solidFill>
                  <a:srgbClr val="7030A0"/>
                </a:solidFill>
              </a:rPr>
              <a:t>15</a:t>
            </a:r>
            <a:endParaRPr lang="en-US" b="1" dirty="0">
              <a:solidFill>
                <a:srgbClr val="7030A0"/>
              </a:solidFill>
            </a:endParaRPr>
          </a:p>
        </p:txBody>
      </p:sp>
      <p:sp>
        <p:nvSpPr>
          <p:cNvPr id="10" name="TextovéPole 9">
            <a:extLst>
              <a:ext uri="{FF2B5EF4-FFF2-40B4-BE49-F238E27FC236}">
                <a16:creationId xmlns:a16="http://schemas.microsoft.com/office/drawing/2014/main" id="{E2D12931-0107-46CB-82C9-C6AFEF2FF2A0}"/>
              </a:ext>
            </a:extLst>
          </p:cNvPr>
          <p:cNvSpPr txBox="1"/>
          <p:nvPr/>
        </p:nvSpPr>
        <p:spPr>
          <a:xfrm>
            <a:off x="2541559" y="5245115"/>
            <a:ext cx="1367682" cy="369332"/>
          </a:xfrm>
          <a:prstGeom prst="rect">
            <a:avLst/>
          </a:prstGeom>
          <a:noFill/>
        </p:spPr>
        <p:txBody>
          <a:bodyPr wrap="none" rtlCol="0">
            <a:spAutoFit/>
          </a:bodyPr>
          <a:lstStyle/>
          <a:p>
            <a:r>
              <a:rPr lang="cs-CZ" dirty="0"/>
              <a:t>900 /30 = </a:t>
            </a:r>
            <a:r>
              <a:rPr lang="cs-CZ" b="1" dirty="0">
                <a:solidFill>
                  <a:schemeClr val="accent2">
                    <a:lumMod val="75000"/>
                  </a:schemeClr>
                </a:solidFill>
              </a:rPr>
              <a:t>30</a:t>
            </a:r>
            <a:endParaRPr lang="en-US" b="1" dirty="0">
              <a:solidFill>
                <a:schemeClr val="accent2">
                  <a:lumMod val="75000"/>
                </a:schemeClr>
              </a:solidFill>
            </a:endParaRPr>
          </a:p>
        </p:txBody>
      </p:sp>
      <p:cxnSp>
        <p:nvCxnSpPr>
          <p:cNvPr id="11" name="Přímá spojnice se šipkou 10">
            <a:extLst>
              <a:ext uri="{FF2B5EF4-FFF2-40B4-BE49-F238E27FC236}">
                <a16:creationId xmlns:a16="http://schemas.microsoft.com/office/drawing/2014/main" id="{E969DA74-6250-430F-BAD1-42C06FDF1038}"/>
              </a:ext>
            </a:extLst>
          </p:cNvPr>
          <p:cNvCxnSpPr/>
          <p:nvPr/>
        </p:nvCxnSpPr>
        <p:spPr>
          <a:xfrm>
            <a:off x="3306660" y="4750509"/>
            <a:ext cx="0" cy="5535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ovéPole 11">
            <a:extLst>
              <a:ext uri="{FF2B5EF4-FFF2-40B4-BE49-F238E27FC236}">
                <a16:creationId xmlns:a16="http://schemas.microsoft.com/office/drawing/2014/main" id="{26575253-FE8B-4A82-843D-9FBEBEB0A0AB}"/>
              </a:ext>
            </a:extLst>
          </p:cNvPr>
          <p:cNvSpPr txBox="1"/>
          <p:nvPr/>
        </p:nvSpPr>
        <p:spPr>
          <a:xfrm flipH="1">
            <a:off x="2118800" y="5749384"/>
            <a:ext cx="2058917" cy="369332"/>
          </a:xfrm>
          <a:prstGeom prst="rect">
            <a:avLst/>
          </a:prstGeom>
          <a:noFill/>
        </p:spPr>
        <p:txBody>
          <a:bodyPr wrap="square" rtlCol="0">
            <a:spAutoFit/>
          </a:bodyPr>
          <a:lstStyle/>
          <a:p>
            <a:r>
              <a:rPr lang="en-US" sz="1800" b="1" dirty="0">
                <a:solidFill>
                  <a:srgbClr val="7030A0"/>
                </a:solidFill>
              </a:rPr>
              <a:t>15</a:t>
            </a:r>
            <a:r>
              <a:rPr lang="en-US" sz="1800" b="1" dirty="0"/>
              <a:t>Y + </a:t>
            </a:r>
            <a:r>
              <a:rPr lang="en-US" sz="1800" b="1" dirty="0">
                <a:solidFill>
                  <a:schemeClr val="accent2">
                    <a:lumMod val="75000"/>
                  </a:schemeClr>
                </a:solidFill>
              </a:rPr>
              <a:t>30</a:t>
            </a:r>
            <a:r>
              <a:rPr lang="en-US" sz="1800" b="1" dirty="0"/>
              <a:t>Z = 2,400</a:t>
            </a:r>
            <a:endParaRPr lang="en-US" dirty="0"/>
          </a:p>
        </p:txBody>
      </p:sp>
      <p:cxnSp>
        <p:nvCxnSpPr>
          <p:cNvPr id="13" name="Přímá spojnice se šipkou 12">
            <a:extLst>
              <a:ext uri="{FF2B5EF4-FFF2-40B4-BE49-F238E27FC236}">
                <a16:creationId xmlns:a16="http://schemas.microsoft.com/office/drawing/2014/main" id="{55D669E2-C589-4B55-B74B-EC1C6B0BBF29}"/>
              </a:ext>
            </a:extLst>
          </p:cNvPr>
          <p:cNvCxnSpPr>
            <a:cxnSpLocks/>
          </p:cNvCxnSpPr>
          <p:nvPr/>
        </p:nvCxnSpPr>
        <p:spPr>
          <a:xfrm>
            <a:off x="1947644" y="5562719"/>
            <a:ext cx="283828" cy="1866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a:extLst>
              <a:ext uri="{FF2B5EF4-FFF2-40B4-BE49-F238E27FC236}">
                <a16:creationId xmlns:a16="http://schemas.microsoft.com/office/drawing/2014/main" id="{652306BA-FF1B-4E27-84F9-C0AFDFE34C5C}"/>
              </a:ext>
            </a:extLst>
          </p:cNvPr>
          <p:cNvCxnSpPr>
            <a:cxnSpLocks/>
          </p:cNvCxnSpPr>
          <p:nvPr/>
        </p:nvCxnSpPr>
        <p:spPr>
          <a:xfrm flipH="1">
            <a:off x="2987879" y="5572979"/>
            <a:ext cx="595619" cy="2570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ovéPole 16">
            <a:extLst>
              <a:ext uri="{FF2B5EF4-FFF2-40B4-BE49-F238E27FC236}">
                <a16:creationId xmlns:a16="http://schemas.microsoft.com/office/drawing/2014/main" id="{698478F9-2F44-4846-8F60-58E5BC0A3EFB}"/>
              </a:ext>
            </a:extLst>
          </p:cNvPr>
          <p:cNvSpPr txBox="1"/>
          <p:nvPr/>
        </p:nvSpPr>
        <p:spPr>
          <a:xfrm>
            <a:off x="453006" y="6205549"/>
            <a:ext cx="5615640" cy="369332"/>
          </a:xfrm>
          <a:prstGeom prst="rect">
            <a:avLst/>
          </a:prstGeom>
          <a:noFill/>
        </p:spPr>
        <p:txBody>
          <a:bodyPr wrap="none" rtlCol="0">
            <a:spAutoFit/>
          </a:bodyPr>
          <a:lstStyle/>
          <a:p>
            <a:r>
              <a:rPr lang="cs-CZ" dirty="0" err="1"/>
              <a:t>If</a:t>
            </a:r>
            <a:r>
              <a:rPr lang="cs-CZ" dirty="0"/>
              <a:t> Y=0 </a:t>
            </a:r>
            <a:r>
              <a:rPr lang="cs-CZ" dirty="0" err="1"/>
              <a:t>the</a:t>
            </a:r>
            <a:r>
              <a:rPr lang="cs-CZ" dirty="0"/>
              <a:t> Z=2400/30=80 and </a:t>
            </a:r>
            <a:r>
              <a:rPr lang="cs-CZ" dirty="0" err="1"/>
              <a:t>If</a:t>
            </a:r>
            <a:r>
              <a:rPr lang="cs-CZ" dirty="0"/>
              <a:t> Z=0 </a:t>
            </a:r>
            <a:r>
              <a:rPr lang="cs-CZ" dirty="0" err="1"/>
              <a:t>then</a:t>
            </a:r>
            <a:r>
              <a:rPr lang="cs-CZ" dirty="0"/>
              <a:t> Y=2400/15=160</a:t>
            </a:r>
            <a:endParaRPr lang="en-US" b="1" dirty="0">
              <a:solidFill>
                <a:srgbClr val="7030A0"/>
              </a:solidFill>
            </a:endParaRPr>
          </a:p>
        </p:txBody>
      </p:sp>
      <p:sp>
        <p:nvSpPr>
          <p:cNvPr id="18" name="Ovál 17">
            <a:extLst>
              <a:ext uri="{FF2B5EF4-FFF2-40B4-BE49-F238E27FC236}">
                <a16:creationId xmlns:a16="http://schemas.microsoft.com/office/drawing/2014/main" id="{4601C934-F115-4BC8-AA71-6D34317566C9}"/>
              </a:ext>
            </a:extLst>
          </p:cNvPr>
          <p:cNvSpPr/>
          <p:nvPr/>
        </p:nvSpPr>
        <p:spPr>
          <a:xfrm flipH="1">
            <a:off x="7088957" y="4871329"/>
            <a:ext cx="122549" cy="10613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ál 18">
            <a:extLst>
              <a:ext uri="{FF2B5EF4-FFF2-40B4-BE49-F238E27FC236}">
                <a16:creationId xmlns:a16="http://schemas.microsoft.com/office/drawing/2014/main" id="{54C4EFD4-FCAC-4E4A-B5A3-F807B725246F}"/>
              </a:ext>
            </a:extLst>
          </p:cNvPr>
          <p:cNvSpPr/>
          <p:nvPr/>
        </p:nvSpPr>
        <p:spPr>
          <a:xfrm flipH="1">
            <a:off x="7390960" y="4871328"/>
            <a:ext cx="122549" cy="10613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ál 19">
            <a:extLst>
              <a:ext uri="{FF2B5EF4-FFF2-40B4-BE49-F238E27FC236}">
                <a16:creationId xmlns:a16="http://schemas.microsoft.com/office/drawing/2014/main" id="{21830E72-69A7-4335-A201-B6219BAC8CB7}"/>
              </a:ext>
            </a:extLst>
          </p:cNvPr>
          <p:cNvSpPr/>
          <p:nvPr/>
        </p:nvSpPr>
        <p:spPr>
          <a:xfrm flipH="1">
            <a:off x="7563301" y="5324983"/>
            <a:ext cx="122549" cy="10613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ál 20">
            <a:extLst>
              <a:ext uri="{FF2B5EF4-FFF2-40B4-BE49-F238E27FC236}">
                <a16:creationId xmlns:a16="http://schemas.microsoft.com/office/drawing/2014/main" id="{6DCBC85B-0AB5-4730-98A3-39BEF233B3AB}"/>
              </a:ext>
            </a:extLst>
          </p:cNvPr>
          <p:cNvSpPr/>
          <p:nvPr/>
        </p:nvSpPr>
        <p:spPr>
          <a:xfrm flipH="1">
            <a:off x="7563301" y="6123893"/>
            <a:ext cx="122549" cy="10613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ál 21">
            <a:extLst>
              <a:ext uri="{FF2B5EF4-FFF2-40B4-BE49-F238E27FC236}">
                <a16:creationId xmlns:a16="http://schemas.microsoft.com/office/drawing/2014/main" id="{CC54DA19-C11C-4A09-AAF4-C520E9CEC6C5}"/>
              </a:ext>
            </a:extLst>
          </p:cNvPr>
          <p:cNvSpPr/>
          <p:nvPr/>
        </p:nvSpPr>
        <p:spPr>
          <a:xfrm flipH="1">
            <a:off x="6807724" y="6468742"/>
            <a:ext cx="122549" cy="10613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ovéPole 22">
            <a:extLst>
              <a:ext uri="{FF2B5EF4-FFF2-40B4-BE49-F238E27FC236}">
                <a16:creationId xmlns:a16="http://schemas.microsoft.com/office/drawing/2014/main" id="{C9CAFA15-FF9D-4489-AC98-BD0F1B57E798}"/>
              </a:ext>
            </a:extLst>
          </p:cNvPr>
          <p:cNvSpPr txBox="1"/>
          <p:nvPr/>
        </p:nvSpPr>
        <p:spPr>
          <a:xfrm>
            <a:off x="6904371" y="6346385"/>
            <a:ext cx="1180067" cy="307777"/>
          </a:xfrm>
          <a:prstGeom prst="rect">
            <a:avLst/>
          </a:prstGeom>
          <a:noFill/>
        </p:spPr>
        <p:txBody>
          <a:bodyPr wrap="none" rtlCol="0">
            <a:spAutoFit/>
          </a:bodyPr>
          <a:lstStyle/>
          <a:p>
            <a:r>
              <a:rPr lang="cs-CZ" sz="1400" dirty="0" err="1">
                <a:solidFill>
                  <a:srgbClr val="FF0000"/>
                </a:solidFill>
              </a:rPr>
              <a:t>Corner</a:t>
            </a:r>
            <a:r>
              <a:rPr lang="cs-CZ" sz="1400" dirty="0">
                <a:solidFill>
                  <a:srgbClr val="FF0000"/>
                </a:solidFill>
              </a:rPr>
              <a:t> </a:t>
            </a:r>
            <a:r>
              <a:rPr lang="cs-CZ" sz="1400" dirty="0" err="1">
                <a:solidFill>
                  <a:srgbClr val="FF0000"/>
                </a:solidFill>
              </a:rPr>
              <a:t>points</a:t>
            </a:r>
            <a:endParaRPr lang="en-US" sz="1400" dirty="0">
              <a:solidFill>
                <a:srgbClr val="FF0000"/>
              </a:solidFill>
            </a:endParaRPr>
          </a:p>
        </p:txBody>
      </p:sp>
    </p:spTree>
    <p:extLst>
      <p:ext uri="{BB962C8B-B14F-4D97-AF65-F5344CB8AC3E}">
        <p14:creationId xmlns:p14="http://schemas.microsoft.com/office/powerpoint/2010/main" val="198631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ppt_x"/>
                                          </p:val>
                                        </p:tav>
                                        <p:tav tm="100000">
                                          <p:val>
                                            <p:strVal val="#ppt_x"/>
                                          </p:val>
                                        </p:tav>
                                      </p:tavLst>
                                    </p:anim>
                                    <p:anim calcmode="lin" valueType="num">
                                      <p:cBhvr additive="base">
                                        <p:cTn id="40" dur="500" fill="hold"/>
                                        <p:tgtEl>
                                          <p:spTgt spid="15"/>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2"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solidFill>
                  <a:srgbClr val="0070C0"/>
                </a:solidFill>
              </a:rPr>
              <a:t>Graphic</a:t>
            </a:r>
            <a:r>
              <a:rPr lang="cs-CZ" dirty="0">
                <a:solidFill>
                  <a:srgbClr val="0070C0"/>
                </a:solidFill>
              </a:rPr>
              <a:t> </a:t>
            </a:r>
            <a:r>
              <a:rPr lang="cs-CZ" dirty="0" err="1">
                <a:solidFill>
                  <a:srgbClr val="0070C0"/>
                </a:solidFill>
              </a:rPr>
              <a:t>analysis</a:t>
            </a:r>
            <a:r>
              <a:rPr lang="cs-CZ" dirty="0">
                <a:solidFill>
                  <a:srgbClr val="0070C0"/>
                </a:solidFill>
              </a:rPr>
              <a:t> II.</a:t>
            </a:r>
            <a:endParaRPr lang="cs-CZ" dirty="0"/>
          </a:p>
        </p:txBody>
      </p:sp>
      <p:sp>
        <p:nvSpPr>
          <p:cNvPr id="3" name="Zástupný symbol pro obsah 2"/>
          <p:cNvSpPr>
            <a:spLocks noGrp="1"/>
          </p:cNvSpPr>
          <p:nvPr>
            <p:ph idx="1"/>
          </p:nvPr>
        </p:nvSpPr>
        <p:spPr/>
        <p:txBody>
          <a:bodyPr>
            <a:normAutofit/>
          </a:bodyPr>
          <a:lstStyle/>
          <a:p>
            <a:r>
              <a:rPr lang="en-US" sz="1600" dirty="0"/>
              <a:t>Check the solution at each corner point,</a:t>
            </a:r>
            <a:r>
              <a:rPr lang="cs-CZ" sz="1600" dirty="0"/>
              <a:t> </a:t>
            </a:r>
            <a:r>
              <a:rPr lang="en-US" sz="1600" dirty="0"/>
              <a:t>or plot the objective function and move it to the right as far as possible in the feasible solution space. The objective function is to maximize throughput where Throughput = 235Y + 300Z. Checking the corner points we find that 100 Y and 30 Z provides the greatest amount of throughput.</a:t>
            </a:r>
            <a:endParaRPr lang="cs-CZ" sz="1600" dirty="0"/>
          </a:p>
        </p:txBody>
      </p:sp>
      <p:pic>
        <p:nvPicPr>
          <p:cNvPr id="4" name="Obrázek 3"/>
          <p:cNvPicPr>
            <a:picLocks noChangeAspect="1"/>
          </p:cNvPicPr>
          <p:nvPr/>
        </p:nvPicPr>
        <p:blipFill>
          <a:blip r:embed="rId2"/>
          <a:stretch>
            <a:fillRect/>
          </a:stretch>
        </p:blipFill>
        <p:spPr>
          <a:xfrm>
            <a:off x="1124843" y="2684297"/>
            <a:ext cx="8761905" cy="1057143"/>
          </a:xfrm>
          <a:prstGeom prst="rect">
            <a:avLst/>
          </a:prstGeom>
        </p:spPr>
      </p:pic>
      <p:sp>
        <p:nvSpPr>
          <p:cNvPr id="5" name="TextovéPole 4"/>
          <p:cNvSpPr txBox="1"/>
          <p:nvPr/>
        </p:nvSpPr>
        <p:spPr>
          <a:xfrm>
            <a:off x="997527" y="3741440"/>
            <a:ext cx="11309956" cy="2585323"/>
          </a:xfrm>
          <a:prstGeom prst="rect">
            <a:avLst/>
          </a:prstGeom>
          <a:noFill/>
        </p:spPr>
        <p:txBody>
          <a:bodyPr wrap="none" rtlCol="0">
            <a:spAutoFit/>
          </a:bodyPr>
          <a:lstStyle/>
          <a:p>
            <a:r>
              <a:rPr lang="cs-CZ" dirty="0"/>
              <a:t>I</a:t>
            </a:r>
            <a:r>
              <a:rPr lang="en-US" dirty="0"/>
              <a:t>f we plot the objective function 235/300 (i.e., it takes </a:t>
            </a:r>
            <a:r>
              <a:rPr lang="cs-CZ" dirty="0">
                <a:solidFill>
                  <a:srgbClr val="FF0000"/>
                </a:solidFill>
              </a:rPr>
              <a:t>0</a:t>
            </a:r>
            <a:r>
              <a:rPr lang="en-US" dirty="0">
                <a:solidFill>
                  <a:srgbClr val="FF0000"/>
                </a:solidFill>
              </a:rPr>
              <a:t>.7833 </a:t>
            </a:r>
            <a:r>
              <a:rPr lang="en-US" dirty="0"/>
              <a:t>of a Z to produce as much throughput as 1 Y),</a:t>
            </a:r>
            <a:endParaRPr lang="cs-CZ" dirty="0"/>
          </a:p>
          <a:p>
            <a:r>
              <a:rPr lang="en-US" dirty="0"/>
              <a:t> we can locate the solution by moving it to the outer most point in the feasible solution space as illustrated</a:t>
            </a:r>
            <a:endParaRPr lang="cs-CZ" dirty="0"/>
          </a:p>
          <a:p>
            <a:r>
              <a:rPr lang="cs-CZ" dirty="0"/>
              <a:t>on </a:t>
            </a:r>
            <a:r>
              <a:rPr lang="cs-CZ" dirty="0" err="1"/>
              <a:t>the</a:t>
            </a:r>
            <a:r>
              <a:rPr lang="cs-CZ" dirty="0"/>
              <a:t> </a:t>
            </a:r>
            <a:r>
              <a:rPr lang="cs-CZ" dirty="0" err="1"/>
              <a:t>next</a:t>
            </a:r>
            <a:r>
              <a:rPr lang="cs-CZ" dirty="0"/>
              <a:t> </a:t>
            </a:r>
            <a:r>
              <a:rPr lang="cs-CZ" dirty="0" err="1"/>
              <a:t>slide</a:t>
            </a:r>
            <a:r>
              <a:rPr lang="cs-CZ" dirty="0"/>
              <a:t>. </a:t>
            </a:r>
            <a:r>
              <a:rPr lang="en-US" dirty="0"/>
              <a:t>The first objective function shows that 100 Ys would produce the same throughput as 78.3333 </a:t>
            </a:r>
            <a:endParaRPr lang="cs-CZ" dirty="0"/>
          </a:p>
          <a:p>
            <a:r>
              <a:rPr lang="en-US" dirty="0" err="1"/>
              <a:t>Zs</a:t>
            </a:r>
            <a:r>
              <a:rPr lang="en-US" dirty="0"/>
              <a:t>. This is </a:t>
            </a:r>
            <a:r>
              <a:rPr lang="cs-CZ" dirty="0"/>
              <a:t>so </a:t>
            </a:r>
            <a:r>
              <a:rPr lang="cs-CZ" dirty="0" err="1"/>
              <a:t>called</a:t>
            </a:r>
            <a:r>
              <a:rPr lang="cs-CZ" dirty="0"/>
              <a:t> </a:t>
            </a:r>
            <a:r>
              <a:rPr lang="en-US" b="1" dirty="0"/>
              <a:t>iso-throughput line </a:t>
            </a:r>
            <a:r>
              <a:rPr lang="en-US" dirty="0"/>
              <a:t>indicating that any point on the line represents a combination of Y and Z that</a:t>
            </a:r>
            <a:endParaRPr lang="cs-CZ" dirty="0"/>
          </a:p>
          <a:p>
            <a:r>
              <a:rPr lang="en-US" dirty="0"/>
              <a:t>produces $3</a:t>
            </a:r>
            <a:r>
              <a:rPr lang="cs-CZ" dirty="0"/>
              <a:t>2</a:t>
            </a:r>
            <a:r>
              <a:rPr lang="en-US" dirty="0"/>
              <a:t>,500 of throughput. The point indicated by 100 Y and 30 Z is the last point the objective </a:t>
            </a:r>
            <a:endParaRPr lang="cs-CZ" dirty="0"/>
          </a:p>
          <a:p>
            <a:r>
              <a:rPr lang="en-US" dirty="0"/>
              <a:t>function touches in the feasible solution space as we move it up and to the right. </a:t>
            </a:r>
            <a:endParaRPr lang="cs-CZ" dirty="0"/>
          </a:p>
          <a:p>
            <a:r>
              <a:rPr lang="en-US" dirty="0"/>
              <a:t>This point indicates the solution to our product mix problem.</a:t>
            </a:r>
          </a:p>
          <a:p>
            <a:br>
              <a:rPr lang="en-US" dirty="0"/>
            </a:br>
            <a:endParaRPr lang="cs-CZ" dirty="0"/>
          </a:p>
        </p:txBody>
      </p:sp>
      <p:pic>
        <p:nvPicPr>
          <p:cNvPr id="7" name="Obrázek 6">
            <a:extLst>
              <a:ext uri="{FF2B5EF4-FFF2-40B4-BE49-F238E27FC236}">
                <a16:creationId xmlns:a16="http://schemas.microsoft.com/office/drawing/2014/main" id="{76889F05-4C4D-4342-9D85-BC40D5EFD286}"/>
              </a:ext>
            </a:extLst>
          </p:cNvPr>
          <p:cNvPicPr>
            <a:picLocks noChangeAspect="1"/>
          </p:cNvPicPr>
          <p:nvPr/>
        </p:nvPicPr>
        <p:blipFill>
          <a:blip r:embed="rId3"/>
          <a:stretch>
            <a:fillRect/>
          </a:stretch>
        </p:blipFill>
        <p:spPr>
          <a:xfrm>
            <a:off x="5113176" y="725864"/>
            <a:ext cx="6974430" cy="604084"/>
          </a:xfrm>
          <a:prstGeom prst="rect">
            <a:avLst/>
          </a:prstGeom>
        </p:spPr>
      </p:pic>
      <p:sp>
        <p:nvSpPr>
          <p:cNvPr id="8" name="Obdélník 7">
            <a:extLst>
              <a:ext uri="{FF2B5EF4-FFF2-40B4-BE49-F238E27FC236}">
                <a16:creationId xmlns:a16="http://schemas.microsoft.com/office/drawing/2014/main" id="{C38997CC-A248-4E84-AC00-05263C26CBE1}"/>
              </a:ext>
            </a:extLst>
          </p:cNvPr>
          <p:cNvSpPr/>
          <p:nvPr/>
        </p:nvSpPr>
        <p:spPr>
          <a:xfrm>
            <a:off x="10855354" y="956345"/>
            <a:ext cx="570452" cy="37360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bdélník 8">
            <a:extLst>
              <a:ext uri="{FF2B5EF4-FFF2-40B4-BE49-F238E27FC236}">
                <a16:creationId xmlns:a16="http://schemas.microsoft.com/office/drawing/2014/main" id="{2054D44E-E99E-4949-A95A-69B605491118}"/>
              </a:ext>
            </a:extLst>
          </p:cNvPr>
          <p:cNvSpPr/>
          <p:nvPr/>
        </p:nvSpPr>
        <p:spPr>
          <a:xfrm>
            <a:off x="8933855" y="2051427"/>
            <a:ext cx="1067983" cy="26406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ál 9">
            <a:extLst>
              <a:ext uri="{FF2B5EF4-FFF2-40B4-BE49-F238E27FC236}">
                <a16:creationId xmlns:a16="http://schemas.microsoft.com/office/drawing/2014/main" id="{65FD6D8C-AF3D-4D7A-A43B-78FA5E178537}"/>
              </a:ext>
            </a:extLst>
          </p:cNvPr>
          <p:cNvSpPr/>
          <p:nvPr/>
        </p:nvSpPr>
        <p:spPr>
          <a:xfrm flipH="1">
            <a:off x="3461208" y="2726784"/>
            <a:ext cx="122549" cy="10613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1911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TotalTime>
  <Words>1112</Words>
  <Application>Microsoft Office PowerPoint</Application>
  <PresentationFormat>Širokoúhlá obrazovka</PresentationFormat>
  <Paragraphs>77</Paragraphs>
  <Slides>12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12</vt:i4>
      </vt:variant>
    </vt:vector>
  </HeadingPairs>
  <TitlesOfParts>
    <vt:vector size="17" baseType="lpstr">
      <vt:lpstr>Arial</vt:lpstr>
      <vt:lpstr>Calibri</vt:lpstr>
      <vt:lpstr>Calibri Light</vt:lpstr>
      <vt:lpstr>Times New Roman</vt:lpstr>
      <vt:lpstr>Motiv Office</vt:lpstr>
      <vt:lpstr>Product mixture</vt:lpstr>
      <vt:lpstr>Parameters </vt:lpstr>
      <vt:lpstr>TOC company</vt:lpstr>
      <vt:lpstr>Parameters</vt:lpstr>
      <vt:lpstr>Questions </vt:lpstr>
      <vt:lpstr>Company constraints</vt:lpstr>
      <vt:lpstr> Determine the throughput per unit for each product.  Throughput per unit for each product is needed so that we can determine  how to use the constraint to maximize throughput. Throughput per unit is as follows:</vt:lpstr>
      <vt:lpstr>Graphic analysis I.</vt:lpstr>
      <vt:lpstr>Graphic analysis II.</vt:lpstr>
      <vt:lpstr>Graphic analysis III.</vt:lpstr>
      <vt:lpstr>  Maximum net income per week for TOC Company.  </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 mixture</dc:title>
  <dc:creator>Miki Skorkovský</dc:creator>
  <cp:lastModifiedBy>Miki Skorkovský</cp:lastModifiedBy>
  <cp:revision>14</cp:revision>
  <dcterms:created xsi:type="dcterms:W3CDTF">2020-10-27T14:10:00Z</dcterms:created>
  <dcterms:modified xsi:type="dcterms:W3CDTF">2023-09-15T09:51:07Z</dcterms:modified>
</cp:coreProperties>
</file>