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5" r:id="rId7"/>
    <p:sldId id="285" r:id="rId8"/>
    <p:sldId id="286" r:id="rId9"/>
    <p:sldId id="287" r:id="rId10"/>
    <p:sldId id="288" r:id="rId11"/>
    <p:sldId id="289" r:id="rId12"/>
    <p:sldId id="278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81" r:id="rId21"/>
    <p:sldId id="264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292" r:id="rId32"/>
    <p:sldId id="293" r:id="rId33"/>
    <p:sldId id="294" r:id="rId34"/>
    <p:sldId id="283" r:id="rId35"/>
    <p:sldId id="295" r:id="rId36"/>
    <p:sldId id="297" r:id="rId37"/>
    <p:sldId id="298" r:id="rId38"/>
    <p:sldId id="284" r:id="rId39"/>
    <p:sldId id="277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i Skorkovský" initials="MS" lastIdx="1" clrIdx="0">
    <p:extLst>
      <p:ext uri="{19B8F6BF-5375-455C-9EA6-DF929625EA0E}">
        <p15:presenceInfo xmlns:p15="http://schemas.microsoft.com/office/powerpoint/2012/main" userId="1f23c04aaccfa5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1T11:01:48.923" idx="1">
    <p:pos x="6895" y="1325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D2101-D02E-4EC6-99EC-EC689F239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E0DE18-19C7-4AC3-B43E-448AB5032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7BD3AE-C847-43D6-8911-678CDC9E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5C5366-E221-43B6-829B-211FFF83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A15A8E-F76B-41B3-9777-F60543AE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45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A6F40-072D-48C6-B80C-807A9EFA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D8CE2D-F465-43E4-9A06-1CB70BEDE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734BF-9028-4C69-82F9-3E68097F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88C2F6-D921-40A7-821D-D5E5B3C4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F86DF9-E554-417A-A80A-555A760F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A535ACB-7C0B-44A9-95EC-F3B572316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755658-05E5-4171-A73D-2E0531D4B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4B7BB6-D05C-4038-930B-C530EC82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D8BEC2-351D-48FC-83D1-F2F278BB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02917-7220-4436-B92A-3956F059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0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60AA2-05A2-4FB3-A1EC-A18FD501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8C529-F9FF-40DC-BA52-9E921C058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DB6F10-D3D7-441C-B416-D39E9478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F14962-9FA1-4C78-91E1-78E11C8B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8DEF0C-FA4E-4526-A307-9FFDBE98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14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AE62E-B81A-4603-8917-3EBFDC19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9D60B2-2619-43EE-B4B9-51E3C03B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FDD20B-3D68-40FB-8DD5-5C118BC9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CA518-7F10-40C7-B0F4-13E98351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DF0374-75B0-4F8C-BF1F-790AC630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29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6CCE-EE09-4989-8B58-F74AF648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C0522-A2D1-4814-A7A9-6A6800830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973F0C-1FC6-4B52-9721-C7C67416B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E5DC31-2274-4E60-BDD4-282D04FF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F66E2E-80ED-413F-BC84-0540ED77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F76F0A-2AE1-4C91-9E0C-6D28B682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48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72391-3B5B-407B-A4E9-EF3B7DB4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6DFC9C-109F-47CC-ACF5-A45BCED7C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DC9AA0-D751-46CC-B636-837F3F294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9EDB84-986C-4A0C-A2E8-DFCF46B2B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88152D-84FD-4BBE-8776-EABCB51DA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12F776-015D-4F33-B15E-63C31152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844966-C698-4B5F-9684-425B553A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D6302B-FAAE-405D-9276-B15228B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70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B004A-BC10-44AD-BA70-C1734B96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570B3D-0AD9-4022-B913-54489F43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7C693A-E8B3-4691-A7A7-A03A7C30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F17834-D868-462D-834F-BC4EB96C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28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DE6968-BE38-4EE5-8933-99266042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5B753C-DCAC-4378-8738-BAB82F72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13ED22-AD0B-4DAA-8B0D-A80CB0FB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05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80491-084C-4D4B-A6BE-FDB7084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5488BB-348E-40B4-9077-92F368E32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F72111-B45E-4BE1-B120-DBF74999E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B50B5F-9088-4546-9AB0-BBD8CA3C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4D71F3-998E-44F2-8E8F-D1918024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24B398-5405-4588-BA72-107D150A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2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8BFD8-CC02-4799-AD4D-B66D74E2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9CF4E02-AE65-4365-AF0A-D094798C6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6F8E9A-42FD-4F78-AEA2-1ED3BC86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C9469A-DDCB-49D5-BB19-F371B874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CA4A04-7821-4FFA-8503-4828A686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7F7AC8-FD1C-4220-AC18-B4609E9D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7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B97B958-7E80-4E45-8B16-1E33CB31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73437D-F952-4E2E-9D87-E41CDBB2B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A22614-11F7-4BE9-9975-392367F9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4C65F-A6EC-4BED-BB01-441CBA493FF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703C7B-9955-4088-9BCF-B6FBE7E44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094CA3-2FB8-4F57-8910-A9978C126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7EC50-ED72-43DC-A650-52D7EADBA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72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BD97F-8BAC-4A8E-A48E-6BA2A930D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609" y="406400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0070C0"/>
                </a:solidFill>
              </a:rPr>
              <a:t>Business </a:t>
            </a:r>
            <a:r>
              <a:rPr lang="cs-CZ" sz="4800" dirty="0" err="1">
                <a:solidFill>
                  <a:srgbClr val="0070C0"/>
                </a:solidFill>
              </a:rPr>
              <a:t>Central</a:t>
            </a:r>
            <a:r>
              <a:rPr lang="cs-CZ" sz="4800" dirty="0">
                <a:solidFill>
                  <a:srgbClr val="0070C0"/>
                </a:solidFill>
              </a:rPr>
              <a:t> </a:t>
            </a:r>
            <a:r>
              <a:rPr lang="cs-CZ" sz="4800" dirty="0" err="1">
                <a:solidFill>
                  <a:srgbClr val="0070C0"/>
                </a:solidFill>
              </a:rPr>
              <a:t>Introduction</a:t>
            </a:r>
            <a:r>
              <a:rPr lang="cs-CZ" sz="4800" dirty="0">
                <a:solidFill>
                  <a:srgbClr val="0070C0"/>
                </a:solidFill>
              </a:rPr>
              <a:t>  </a:t>
            </a:r>
            <a:br>
              <a:rPr lang="cs-CZ" sz="4800" dirty="0"/>
            </a:b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crosoft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Dynamics 365 Business </a:t>
            </a:r>
            <a:r>
              <a:rPr 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Solution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616C00-128B-4C26-9D38-BEA3EBB30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0644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cs-CZ" sz="7000" dirty="0">
                <a:solidFill>
                  <a:srgbClr val="0070C0"/>
                </a:solidFill>
              </a:rPr>
              <a:t>General </a:t>
            </a:r>
            <a:r>
              <a:rPr lang="cs-CZ" sz="7000" dirty="0" err="1">
                <a:solidFill>
                  <a:srgbClr val="0070C0"/>
                </a:solidFill>
              </a:rPr>
              <a:t>Ledger</a:t>
            </a:r>
            <a:r>
              <a:rPr lang="cs-CZ" sz="7000" dirty="0">
                <a:solidFill>
                  <a:srgbClr val="0070C0"/>
                </a:solidFill>
              </a:rPr>
              <a:t> and </a:t>
            </a:r>
            <a:r>
              <a:rPr lang="cs-CZ" sz="7000" dirty="0" err="1">
                <a:solidFill>
                  <a:srgbClr val="0070C0"/>
                </a:solidFill>
              </a:rPr>
              <a:t>Payment</a:t>
            </a:r>
            <a:r>
              <a:rPr lang="cs-CZ" sz="7000" dirty="0">
                <a:solidFill>
                  <a:srgbClr val="0070C0"/>
                </a:solidFill>
              </a:rPr>
              <a:t> </a:t>
            </a:r>
            <a:r>
              <a:rPr lang="cs-CZ" sz="7000" dirty="0" err="1">
                <a:solidFill>
                  <a:srgbClr val="0070C0"/>
                </a:solidFill>
              </a:rPr>
              <a:t>Basics</a:t>
            </a:r>
            <a:r>
              <a:rPr lang="cs-CZ" sz="7000" dirty="0">
                <a:solidFill>
                  <a:srgbClr val="0070C0"/>
                </a:solidFill>
              </a:rPr>
              <a:t> </a:t>
            </a:r>
          </a:p>
          <a:p>
            <a:endParaRPr lang="cs-CZ" sz="7000" dirty="0">
              <a:solidFill>
                <a:srgbClr val="0070C0"/>
              </a:solidFill>
            </a:endParaRPr>
          </a:p>
          <a:p>
            <a:r>
              <a:rPr lang="en-ZA" sz="6200" dirty="0" err="1">
                <a:solidFill>
                  <a:schemeClr val="bg2">
                    <a:lumMod val="50000"/>
                  </a:schemeClr>
                </a:solidFill>
              </a:rPr>
              <a:t>Ing.J.Skorkovský</a:t>
            </a:r>
            <a:r>
              <a:rPr lang="en-ZA" sz="6200" dirty="0">
                <a:solidFill>
                  <a:schemeClr val="bg2">
                    <a:lumMod val="50000"/>
                  </a:schemeClr>
                </a:solidFill>
              </a:rPr>
              <a:t>, CSc,</a:t>
            </a:r>
          </a:p>
          <a:p>
            <a:r>
              <a:rPr lang="en-ZA" sz="6200" dirty="0">
                <a:solidFill>
                  <a:schemeClr val="bg2">
                    <a:lumMod val="50000"/>
                  </a:schemeClr>
                </a:solidFill>
              </a:rPr>
              <a:t>Department of </a:t>
            </a:r>
            <a:r>
              <a:rPr lang="cs-CZ" sz="6200" dirty="0">
                <a:solidFill>
                  <a:schemeClr val="bg2">
                    <a:lumMod val="50000"/>
                  </a:schemeClr>
                </a:solidFill>
              </a:rPr>
              <a:t>Business Management </a:t>
            </a:r>
          </a:p>
          <a:p>
            <a:r>
              <a:rPr lang="en-ZA" sz="6200" dirty="0">
                <a:solidFill>
                  <a:schemeClr val="bg2">
                    <a:lumMod val="50000"/>
                  </a:schemeClr>
                </a:solidFill>
              </a:rPr>
              <a:t>FACULTY OF ECONOMICS AND ADMINISTRATION</a:t>
            </a:r>
          </a:p>
          <a:p>
            <a:r>
              <a:rPr lang="en-ZA" sz="6200" dirty="0">
                <a:solidFill>
                  <a:schemeClr val="bg2">
                    <a:lumMod val="50000"/>
                  </a:schemeClr>
                </a:solidFill>
              </a:rPr>
              <a:t>Masaryk University Brno</a:t>
            </a:r>
            <a:endParaRPr lang="cs-CZ" sz="6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6200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445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EBAE0-5252-4F31-B229-07444AE0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Bank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5EF868-FE92-49E8-B84D-D29C9B24B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952381" cy="40952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104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39499-4FA7-433B-B940-BEFE29A5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Bank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relation</a:t>
            </a:r>
            <a:r>
              <a:rPr lang="cs-CZ" sz="3600" dirty="0">
                <a:solidFill>
                  <a:srgbClr val="0070C0"/>
                </a:solidFill>
              </a:rPr>
              <a:t> to 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33F739-DCC0-410A-B3AE-896EA711A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0210"/>
            <a:ext cx="9689643" cy="1820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3446A3-08F1-4991-8062-2D3544D4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25" y="3782282"/>
            <a:ext cx="5805018" cy="2110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92FACB7-E800-4059-890B-0458D4D65A89}"/>
              </a:ext>
            </a:extLst>
          </p:cNvPr>
          <p:cNvSpPr txBox="1"/>
          <p:nvPr/>
        </p:nvSpPr>
        <p:spPr>
          <a:xfrm>
            <a:off x="662233" y="4052141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LCY</a:t>
            </a:r>
            <a:r>
              <a:rPr lang="en-US" dirty="0"/>
              <a:t> and the linking</a:t>
            </a:r>
            <a:endParaRPr lang="cs-CZ" dirty="0"/>
          </a:p>
          <a:p>
            <a:r>
              <a:rPr lang="en-US" dirty="0"/>
              <a:t> of this code to account number </a:t>
            </a:r>
            <a:r>
              <a:rPr lang="en-US" b="1" dirty="0"/>
              <a:t>2920</a:t>
            </a:r>
            <a:r>
              <a:rPr lang="cs-CZ" dirty="0"/>
              <a:t> </a:t>
            </a:r>
            <a:endParaRPr lang="en-US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A84343E-50B8-4238-B330-F48D5574FF33}"/>
              </a:ext>
            </a:extLst>
          </p:cNvPr>
          <p:cNvCxnSpPr>
            <a:cxnSpLocks/>
          </p:cNvCxnSpPr>
          <p:nvPr/>
        </p:nvCxnSpPr>
        <p:spPr>
          <a:xfrm>
            <a:off x="8033209" y="2996339"/>
            <a:ext cx="0" cy="2111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1F61F40-E699-4175-B8EB-58209C092799}"/>
              </a:ext>
            </a:extLst>
          </p:cNvPr>
          <p:cNvCxnSpPr>
            <a:cxnSpLocks/>
          </p:cNvCxnSpPr>
          <p:nvPr/>
        </p:nvCxnSpPr>
        <p:spPr>
          <a:xfrm>
            <a:off x="8033209" y="5079662"/>
            <a:ext cx="884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35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F32B1-22C1-4B78-BF03-030E93E1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Payment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application</a:t>
            </a:r>
            <a:r>
              <a:rPr lang="cs-CZ" sz="3600" dirty="0">
                <a:solidFill>
                  <a:srgbClr val="0070C0"/>
                </a:solidFill>
              </a:rPr>
              <a:t> – basic </a:t>
            </a:r>
            <a:r>
              <a:rPr lang="cs-CZ" sz="3600" dirty="0" err="1">
                <a:solidFill>
                  <a:srgbClr val="0070C0"/>
                </a:solidFill>
              </a:rPr>
              <a:t>principle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AA586F9-B972-4784-BBF0-3C3661FE041C}"/>
              </a:ext>
            </a:extLst>
          </p:cNvPr>
          <p:cNvSpPr/>
          <p:nvPr/>
        </p:nvSpPr>
        <p:spPr>
          <a:xfrm>
            <a:off x="939567" y="1638104"/>
            <a:ext cx="1879134" cy="48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Customer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F99D169-C514-4C0B-8352-E08E2ACB8469}"/>
              </a:ext>
            </a:extLst>
          </p:cNvPr>
          <p:cNvSpPr/>
          <p:nvPr/>
        </p:nvSpPr>
        <p:spPr>
          <a:xfrm>
            <a:off x="939567" y="2402900"/>
            <a:ext cx="1879134" cy="48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Sales </a:t>
            </a:r>
            <a:r>
              <a:rPr lang="cs-CZ" sz="1400" dirty="0" err="1"/>
              <a:t>Order</a:t>
            </a:r>
            <a:r>
              <a:rPr lang="cs-CZ" sz="1400" dirty="0"/>
              <a:t> </a:t>
            </a:r>
            <a:r>
              <a:rPr lang="cs-CZ" sz="1400" dirty="0" err="1"/>
              <a:t>Header</a:t>
            </a:r>
            <a:endParaRPr lang="en-US" sz="1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0830D7F-1A5A-4DE2-85BC-9B172D641AC4}"/>
              </a:ext>
            </a:extLst>
          </p:cNvPr>
          <p:cNvSpPr/>
          <p:nvPr/>
        </p:nvSpPr>
        <p:spPr>
          <a:xfrm>
            <a:off x="939567" y="2963667"/>
            <a:ext cx="1879134" cy="266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Sales </a:t>
            </a:r>
            <a:r>
              <a:rPr lang="cs-CZ" sz="1400" dirty="0" err="1"/>
              <a:t>Order</a:t>
            </a:r>
            <a:r>
              <a:rPr lang="cs-CZ" sz="1400" dirty="0"/>
              <a:t> Line (s)</a:t>
            </a:r>
            <a:endParaRPr lang="en-US" sz="1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0550DEA-2401-4BEC-9373-43FCC8673CA4}"/>
              </a:ext>
            </a:extLst>
          </p:cNvPr>
          <p:cNvSpPr/>
          <p:nvPr/>
        </p:nvSpPr>
        <p:spPr>
          <a:xfrm>
            <a:off x="939567" y="4091835"/>
            <a:ext cx="1879134" cy="48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Sales </a:t>
            </a:r>
            <a:r>
              <a:rPr lang="cs-CZ" sz="1400" dirty="0" err="1"/>
              <a:t>Invoice</a:t>
            </a:r>
            <a:r>
              <a:rPr lang="cs-CZ" sz="1400" dirty="0"/>
              <a:t> </a:t>
            </a:r>
            <a:r>
              <a:rPr lang="cs-CZ" sz="1400" dirty="0" err="1"/>
              <a:t>Header</a:t>
            </a:r>
            <a:endParaRPr lang="en-US" sz="14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60E54C-BF55-4D74-BBF1-8593DF3B4381}"/>
              </a:ext>
            </a:extLst>
          </p:cNvPr>
          <p:cNvSpPr/>
          <p:nvPr/>
        </p:nvSpPr>
        <p:spPr>
          <a:xfrm>
            <a:off x="939567" y="4652602"/>
            <a:ext cx="1879134" cy="266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Sales </a:t>
            </a:r>
            <a:r>
              <a:rPr lang="cs-CZ" sz="1400" dirty="0" err="1"/>
              <a:t>Invoice</a:t>
            </a:r>
            <a:r>
              <a:rPr lang="cs-CZ" sz="1400" dirty="0"/>
              <a:t> line (s)</a:t>
            </a:r>
            <a:endParaRPr lang="en-US" sz="14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DB81911-841B-47E4-A085-E0D9698ADAB2}"/>
              </a:ext>
            </a:extLst>
          </p:cNvPr>
          <p:cNvSpPr/>
          <p:nvPr/>
        </p:nvSpPr>
        <p:spPr>
          <a:xfrm>
            <a:off x="939567" y="3579543"/>
            <a:ext cx="1098958" cy="266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Item</a:t>
            </a:r>
            <a:r>
              <a:rPr lang="cs-CZ" sz="1400" dirty="0"/>
              <a:t> </a:t>
            </a:r>
            <a:r>
              <a:rPr lang="cs-CZ" sz="1400" dirty="0" err="1"/>
              <a:t>Card</a:t>
            </a:r>
            <a:endParaRPr lang="en-US" sz="1400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1BBAB2F-87E9-438F-98BC-18D9D7A4389E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879134" y="2124666"/>
            <a:ext cx="0" cy="278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1BDAEB4-F1AA-4436-8643-662FA49B159E}"/>
              </a:ext>
            </a:extLst>
          </p:cNvPr>
          <p:cNvCxnSpPr>
            <a:cxnSpLocks/>
          </p:cNvCxnSpPr>
          <p:nvPr/>
        </p:nvCxnSpPr>
        <p:spPr>
          <a:xfrm flipV="1">
            <a:off x="1452693" y="3228789"/>
            <a:ext cx="0" cy="40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CEE85A76-2130-4B6D-B695-B92D66462E4F}"/>
              </a:ext>
            </a:extLst>
          </p:cNvPr>
          <p:cNvSpPr/>
          <p:nvPr/>
        </p:nvSpPr>
        <p:spPr>
          <a:xfrm>
            <a:off x="2161182" y="3362383"/>
            <a:ext cx="780164" cy="700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sz="1100" dirty="0"/>
              <a:t> </a:t>
            </a:r>
            <a:endParaRPr lang="en-US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455AD6-E429-4D84-979B-0E42B3B80CC5}"/>
              </a:ext>
            </a:extLst>
          </p:cNvPr>
          <p:cNvSpPr txBox="1"/>
          <p:nvPr/>
        </p:nvSpPr>
        <p:spPr>
          <a:xfrm>
            <a:off x="2352331" y="3323700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F 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5B963C5-3754-447C-B96E-E13C14B7AEB4}"/>
              </a:ext>
            </a:extLst>
          </p:cNvPr>
          <p:cNvSpPr txBox="1"/>
          <p:nvPr/>
        </p:nvSpPr>
        <p:spPr>
          <a:xfrm>
            <a:off x="2267372" y="3673250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solidFill>
                  <a:srgbClr val="FFFF00"/>
                </a:solidFill>
              </a:rPr>
              <a:t>Posting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A87E1C3-6A8E-4716-80FD-754F76463586}"/>
              </a:ext>
            </a:extLst>
          </p:cNvPr>
          <p:cNvSpPr/>
          <p:nvPr/>
        </p:nvSpPr>
        <p:spPr>
          <a:xfrm>
            <a:off x="2941345" y="1638104"/>
            <a:ext cx="8457205" cy="274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2AA43FD-8E98-42A1-8985-715AEF561BBB}"/>
              </a:ext>
            </a:extLst>
          </p:cNvPr>
          <p:cNvSpPr txBox="1"/>
          <p:nvPr/>
        </p:nvSpPr>
        <p:spPr>
          <a:xfrm>
            <a:off x="4775157" y="1630677"/>
            <a:ext cx="3888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FF00"/>
                </a:solidFill>
              </a:rPr>
              <a:t>Customer </a:t>
            </a:r>
            <a:r>
              <a:rPr lang="cs-CZ" sz="1200" b="1" dirty="0" err="1">
                <a:solidFill>
                  <a:srgbClr val="FFFF00"/>
                </a:solidFill>
              </a:rPr>
              <a:t>Ledger</a:t>
            </a:r>
            <a:r>
              <a:rPr lang="cs-CZ" sz="1200" b="1" dirty="0">
                <a:solidFill>
                  <a:srgbClr val="FFFF00"/>
                </a:solidFill>
              </a:rPr>
              <a:t> </a:t>
            </a:r>
            <a:r>
              <a:rPr lang="cs-CZ" sz="1200" b="1" dirty="0" err="1">
                <a:solidFill>
                  <a:srgbClr val="FFFF00"/>
                </a:solidFill>
              </a:rPr>
              <a:t>Entry</a:t>
            </a:r>
            <a:r>
              <a:rPr lang="cs-CZ" sz="1200" b="1" dirty="0">
                <a:solidFill>
                  <a:srgbClr val="FFFF00"/>
                </a:solidFill>
              </a:rPr>
              <a:t> –</a:t>
            </a:r>
            <a:r>
              <a:rPr lang="cs-CZ" sz="1200" b="1" dirty="0" err="1">
                <a:solidFill>
                  <a:srgbClr val="FFFF00"/>
                </a:solidFill>
              </a:rPr>
              <a:t>after</a:t>
            </a:r>
            <a:r>
              <a:rPr lang="cs-CZ" sz="1200" b="1" dirty="0">
                <a:solidFill>
                  <a:srgbClr val="FFFF00"/>
                </a:solidFill>
              </a:rPr>
              <a:t> </a:t>
            </a:r>
            <a:r>
              <a:rPr lang="cs-CZ" sz="1200" b="1" dirty="0" err="1">
                <a:solidFill>
                  <a:srgbClr val="FFFF00"/>
                </a:solidFill>
              </a:rPr>
              <a:t>posting</a:t>
            </a:r>
            <a:r>
              <a:rPr lang="cs-CZ" sz="1200" b="1" dirty="0">
                <a:solidFill>
                  <a:srgbClr val="FFFF00"/>
                </a:solidFill>
              </a:rPr>
              <a:t> </a:t>
            </a:r>
            <a:r>
              <a:rPr lang="cs-CZ" sz="1200" b="1" dirty="0" err="1">
                <a:solidFill>
                  <a:srgbClr val="FFFF00"/>
                </a:solidFill>
              </a:rPr>
              <a:t>of</a:t>
            </a:r>
            <a:r>
              <a:rPr lang="cs-CZ" sz="1200" b="1" dirty="0">
                <a:solidFill>
                  <a:srgbClr val="FFFF00"/>
                </a:solidFill>
              </a:rPr>
              <a:t> </a:t>
            </a:r>
            <a:r>
              <a:rPr lang="cs-CZ" sz="1200" b="1" dirty="0" err="1">
                <a:solidFill>
                  <a:srgbClr val="FFFF00"/>
                </a:solidFill>
              </a:rPr>
              <a:t>the</a:t>
            </a:r>
            <a:r>
              <a:rPr lang="cs-CZ" sz="1200" b="1" dirty="0">
                <a:solidFill>
                  <a:srgbClr val="FFFF00"/>
                </a:solidFill>
              </a:rPr>
              <a:t> </a:t>
            </a:r>
            <a:r>
              <a:rPr lang="cs-CZ" sz="1200" b="1" dirty="0" err="1">
                <a:solidFill>
                  <a:srgbClr val="FFFF00"/>
                </a:solidFill>
              </a:rPr>
              <a:t>invoice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38648EA-A9E0-49BA-BDBB-D456957E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46" y="2078436"/>
            <a:ext cx="8457206" cy="497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F9CF989-5E60-44F0-B314-FEC7C85E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50" y="3173228"/>
            <a:ext cx="8289811" cy="14330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46B1B528-94E6-4F5A-B844-85EB02268890}"/>
              </a:ext>
            </a:extLst>
          </p:cNvPr>
          <p:cNvCxnSpPr/>
          <p:nvPr/>
        </p:nvCxnSpPr>
        <p:spPr>
          <a:xfrm flipV="1">
            <a:off x="7569724" y="2575919"/>
            <a:ext cx="0" cy="38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E0B39F6-6176-4567-AF2A-70A0CC1787D2}"/>
              </a:ext>
            </a:extLst>
          </p:cNvPr>
          <p:cNvCxnSpPr>
            <a:cxnSpLocks/>
          </p:cNvCxnSpPr>
          <p:nvPr/>
        </p:nvCxnSpPr>
        <p:spPr>
          <a:xfrm>
            <a:off x="10088252" y="2963667"/>
            <a:ext cx="0" cy="1371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FFD65A0B-8C52-47E4-90FA-8230F4B863B8}"/>
              </a:ext>
            </a:extLst>
          </p:cNvPr>
          <p:cNvCxnSpPr>
            <a:cxnSpLocks/>
          </p:cNvCxnSpPr>
          <p:nvPr/>
        </p:nvCxnSpPr>
        <p:spPr>
          <a:xfrm>
            <a:off x="7569724" y="2956240"/>
            <a:ext cx="2518528" cy="7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E198325-0523-CAA8-EDF3-EA2CD6B56D62}"/>
              </a:ext>
            </a:extLst>
          </p:cNvPr>
          <p:cNvCxnSpPr>
            <a:cxnSpLocks/>
          </p:cNvCxnSpPr>
          <p:nvPr/>
        </p:nvCxnSpPr>
        <p:spPr>
          <a:xfrm>
            <a:off x="6515100" y="2402900"/>
            <a:ext cx="0" cy="7703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2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0E5B2-7546-4DA0-9BEE-861CD885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G/L Journal – Receivables </a:t>
            </a:r>
            <a:r>
              <a:rPr lang="en-US" sz="2000" dirty="0">
                <a:solidFill>
                  <a:srgbClr val="0070C0"/>
                </a:solidFill>
              </a:rPr>
              <a:t>(use of </a:t>
            </a:r>
            <a:r>
              <a:rPr lang="en-US" sz="2000" b="1" dirty="0">
                <a:solidFill>
                  <a:srgbClr val="0070C0"/>
                </a:solidFill>
              </a:rPr>
              <a:t>Applies to document number </a:t>
            </a:r>
            <a:r>
              <a:rPr lang="en-US" sz="2000" dirty="0">
                <a:solidFill>
                  <a:srgbClr val="0070C0"/>
                </a:solidFill>
              </a:rPr>
              <a:t>field) </a:t>
            </a:r>
            <a:endParaRPr lang="en-US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4D686E-7BA2-4408-9B4B-28588351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0" y="1599566"/>
            <a:ext cx="9331389" cy="1223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AE4FA28-7115-4FEF-8ACD-A1BE83899184}"/>
              </a:ext>
            </a:extLst>
          </p:cNvPr>
          <p:cNvCxnSpPr>
            <a:cxnSpLocks/>
          </p:cNvCxnSpPr>
          <p:nvPr/>
        </p:nvCxnSpPr>
        <p:spPr>
          <a:xfrm>
            <a:off x="10033000" y="2065974"/>
            <a:ext cx="814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16FDFEF-494C-4342-B4A2-0BB2FEBCAA14}"/>
              </a:ext>
            </a:extLst>
          </p:cNvPr>
          <p:cNvCxnSpPr>
            <a:cxnSpLocks/>
          </p:cNvCxnSpPr>
          <p:nvPr/>
        </p:nvCxnSpPr>
        <p:spPr>
          <a:xfrm flipV="1">
            <a:off x="345631" y="3101167"/>
            <a:ext cx="105022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97FC2DE-FA7A-4AA4-A474-03EB8419BC95}"/>
              </a:ext>
            </a:extLst>
          </p:cNvPr>
          <p:cNvCxnSpPr>
            <a:cxnSpLocks/>
          </p:cNvCxnSpPr>
          <p:nvPr/>
        </p:nvCxnSpPr>
        <p:spPr>
          <a:xfrm flipV="1">
            <a:off x="10838978" y="2167197"/>
            <a:ext cx="8917" cy="92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306836B-4E6D-4D29-8682-FDE6655C8D0C}"/>
              </a:ext>
            </a:extLst>
          </p:cNvPr>
          <p:cNvCxnSpPr>
            <a:cxnSpLocks/>
          </p:cNvCxnSpPr>
          <p:nvPr/>
        </p:nvCxnSpPr>
        <p:spPr>
          <a:xfrm flipV="1">
            <a:off x="336714" y="3101168"/>
            <a:ext cx="8917" cy="92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CEEAE35-24D7-46DA-8AA1-BD759D133D83}"/>
              </a:ext>
            </a:extLst>
          </p:cNvPr>
          <p:cNvCxnSpPr/>
          <p:nvPr/>
        </p:nvCxnSpPr>
        <p:spPr>
          <a:xfrm>
            <a:off x="345631" y="4026567"/>
            <a:ext cx="355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D4403-430C-4702-8D24-FB29CF20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41185"/>
            <a:ext cx="8678107" cy="14628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03DE47D2-4F6E-E05C-73C9-AED3D3D37B14}"/>
              </a:ext>
            </a:extLst>
          </p:cNvPr>
          <p:cNvSpPr/>
          <p:nvPr/>
        </p:nvSpPr>
        <p:spPr>
          <a:xfrm>
            <a:off x="8026400" y="4546600"/>
            <a:ext cx="406400" cy="1462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5AB33D-09E0-0CC9-BB72-74225ED87516}"/>
              </a:ext>
            </a:extLst>
          </p:cNvPr>
          <p:cNvSpPr txBox="1"/>
          <p:nvPr/>
        </p:nvSpPr>
        <p:spPr>
          <a:xfrm>
            <a:off x="6818115" y="6009404"/>
            <a:ext cx="372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Link to open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b="1" dirty="0">
                <a:solidFill>
                  <a:srgbClr val="0070C0"/>
                </a:solidFill>
              </a:rPr>
              <a:t>  (not </a:t>
            </a:r>
            <a:r>
              <a:rPr lang="cs-CZ" b="1" dirty="0" err="1">
                <a:solidFill>
                  <a:srgbClr val="0070C0"/>
                </a:solidFill>
              </a:rPr>
              <a:t>paid</a:t>
            </a:r>
            <a:r>
              <a:rPr lang="cs-CZ" b="1" dirty="0">
                <a:solidFill>
                  <a:srgbClr val="0070C0"/>
                </a:solidFill>
              </a:rPr>
              <a:t> so far)</a:t>
            </a:r>
          </a:p>
        </p:txBody>
      </p:sp>
    </p:spTree>
    <p:extLst>
      <p:ext uri="{BB962C8B-B14F-4D97-AF65-F5344CB8AC3E}">
        <p14:creationId xmlns:p14="http://schemas.microsoft.com/office/powerpoint/2010/main" val="64897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37FD4-5E3D-49DE-910C-E42212CE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G/L Journal – Receivables </a:t>
            </a:r>
            <a:r>
              <a:rPr lang="en-US" sz="2000" dirty="0">
                <a:solidFill>
                  <a:srgbClr val="0070C0"/>
                </a:solidFill>
              </a:rPr>
              <a:t>(use of </a:t>
            </a:r>
            <a:r>
              <a:rPr lang="en-US" sz="2000" b="1" dirty="0">
                <a:solidFill>
                  <a:srgbClr val="0070C0"/>
                </a:solidFill>
              </a:rPr>
              <a:t>Applies to document number </a:t>
            </a:r>
            <a:r>
              <a:rPr lang="en-US" sz="2000" dirty="0">
                <a:solidFill>
                  <a:srgbClr val="0070C0"/>
                </a:solidFill>
              </a:rPr>
              <a:t>field) </a:t>
            </a:r>
            <a:endParaRPr lang="en-US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9F59D1-3B2A-4C5E-9919-D09C7395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1" y="2035514"/>
            <a:ext cx="10112667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0344D29-02B6-4660-9B2E-2C26C40810F5}"/>
              </a:ext>
            </a:extLst>
          </p:cNvPr>
          <p:cNvSpPr txBox="1"/>
          <p:nvPr/>
        </p:nvSpPr>
        <p:spPr>
          <a:xfrm>
            <a:off x="688157" y="1506022"/>
            <a:ext cx="738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Relation Number of the Customer -&gt;G/L Account (</a:t>
            </a:r>
            <a:r>
              <a:rPr lang="en-US" b="1" dirty="0">
                <a:solidFill>
                  <a:srgbClr val="0070C0"/>
                </a:solidFill>
              </a:rPr>
              <a:t>10000-</a:t>
            </a:r>
            <a:r>
              <a:rPr lang="cs-CZ" dirty="0">
                <a:solidFill>
                  <a:srgbClr val="0070C0"/>
                </a:solidFill>
              </a:rPr>
              <a:t>&gt;G/L </a:t>
            </a:r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2310</a:t>
            </a:r>
            <a:r>
              <a:rPr lang="cs-CZ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9D423A-103F-4287-B0B0-EA4058BE7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90569"/>
            <a:ext cx="3589536" cy="2326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3C0AE17-B6B4-455B-A53A-92359D81094F}"/>
              </a:ext>
            </a:extLst>
          </p:cNvPr>
          <p:cNvSpPr txBox="1"/>
          <p:nvPr/>
        </p:nvSpPr>
        <p:spPr>
          <a:xfrm>
            <a:off x="693593" y="3429000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Invoicing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tab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Customer </a:t>
            </a:r>
            <a:r>
              <a:rPr lang="cs-CZ" dirty="0" err="1">
                <a:solidFill>
                  <a:srgbClr val="0070C0"/>
                </a:solidFill>
              </a:rPr>
              <a:t>card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26AA95C-E76A-4363-BCD6-7FABA34F0A85}"/>
              </a:ext>
            </a:extLst>
          </p:cNvPr>
          <p:cNvSpPr/>
          <p:nvPr/>
        </p:nvSpPr>
        <p:spPr>
          <a:xfrm>
            <a:off x="3355942" y="3181669"/>
            <a:ext cx="565609" cy="155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7C69FC7-CCD0-4BC1-9315-E3BCCE079731}"/>
              </a:ext>
            </a:extLst>
          </p:cNvPr>
          <p:cNvCxnSpPr/>
          <p:nvPr/>
        </p:nvCxnSpPr>
        <p:spPr>
          <a:xfrm>
            <a:off x="4427736" y="5995447"/>
            <a:ext cx="559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6FA79008-E140-45A3-B057-91F1A3418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779" y="3890569"/>
            <a:ext cx="3478079" cy="23261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04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9E5DA-2945-489C-9ACA-387D1DC9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Possible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modification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fields</a:t>
            </a:r>
            <a:r>
              <a:rPr lang="cs-CZ" sz="3600" dirty="0">
                <a:solidFill>
                  <a:srgbClr val="0070C0"/>
                </a:solidFill>
              </a:rPr>
              <a:t> in G/L </a:t>
            </a:r>
            <a:r>
              <a:rPr lang="cs-CZ" sz="3600" dirty="0" err="1">
                <a:solidFill>
                  <a:srgbClr val="0070C0"/>
                </a:solidFill>
              </a:rPr>
              <a:t>Journal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667A3C-220C-4E78-A67F-FE8AB11B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65" y="1596420"/>
            <a:ext cx="3748345" cy="1218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A6C37E-F102-4310-94BE-62A686F6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65" y="3429000"/>
            <a:ext cx="10515600" cy="1285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3C3E72-CD1B-4BE0-99E6-FCDE7BB3723E}"/>
              </a:ext>
            </a:extLst>
          </p:cNvPr>
          <p:cNvSpPr txBox="1"/>
          <p:nvPr/>
        </p:nvSpPr>
        <p:spPr>
          <a:xfrm>
            <a:off x="1002765" y="495913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 our case, we already have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 this field in the journal structure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62D120FF-269C-1813-3692-7600012DC5EF}"/>
              </a:ext>
            </a:extLst>
          </p:cNvPr>
          <p:cNvSpPr/>
          <p:nvPr/>
        </p:nvSpPr>
        <p:spPr>
          <a:xfrm>
            <a:off x="6710396" y="4620279"/>
            <a:ext cx="406400" cy="1462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FA138D-0700-DA08-8F9F-577EDD0840C2}"/>
              </a:ext>
            </a:extLst>
          </p:cNvPr>
          <p:cNvSpPr txBox="1"/>
          <p:nvPr/>
        </p:nvSpPr>
        <p:spPr>
          <a:xfrm>
            <a:off x="5709502" y="6083083"/>
            <a:ext cx="328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To open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b="1" dirty="0">
                <a:solidFill>
                  <a:srgbClr val="0070C0"/>
                </a:solidFill>
              </a:rPr>
              <a:t>  (not </a:t>
            </a:r>
            <a:r>
              <a:rPr lang="cs-CZ" b="1" dirty="0" err="1">
                <a:solidFill>
                  <a:srgbClr val="0070C0"/>
                </a:solidFill>
              </a:rPr>
              <a:t>paid</a:t>
            </a:r>
            <a:r>
              <a:rPr lang="cs-CZ" b="1" dirty="0">
                <a:solidFill>
                  <a:srgbClr val="0070C0"/>
                </a:solidFill>
              </a:rPr>
              <a:t> so far)</a:t>
            </a:r>
          </a:p>
        </p:txBody>
      </p:sp>
    </p:spTree>
    <p:extLst>
      <p:ext uri="{BB962C8B-B14F-4D97-AF65-F5344CB8AC3E}">
        <p14:creationId xmlns:p14="http://schemas.microsoft.com/office/powerpoint/2010/main" val="4892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A5862-65B8-41DC-8251-030FFA7E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Modification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fields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>
                <a:solidFill>
                  <a:srgbClr val="FF0000"/>
                </a:solidFill>
              </a:rPr>
              <a:t>(</a:t>
            </a:r>
            <a:r>
              <a:rPr lang="cs-CZ" sz="3600" dirty="0" err="1">
                <a:solidFill>
                  <a:srgbClr val="FF0000"/>
                </a:solidFill>
              </a:rPr>
              <a:t>only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if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field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Applies</a:t>
            </a:r>
            <a:r>
              <a:rPr lang="cs-CZ" sz="3600" dirty="0">
                <a:solidFill>
                  <a:srgbClr val="FF0000"/>
                </a:solidFill>
              </a:rPr>
              <a:t> to </a:t>
            </a:r>
            <a:r>
              <a:rPr lang="cs-CZ" sz="3600" dirty="0" err="1">
                <a:solidFill>
                  <a:srgbClr val="FF0000"/>
                </a:solidFill>
              </a:rPr>
              <a:t>documen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numbe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is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missing</a:t>
            </a:r>
            <a:r>
              <a:rPr lang="cs-CZ" sz="3600" dirty="0">
                <a:solidFill>
                  <a:srgbClr val="FF0000"/>
                </a:solidFill>
              </a:rPr>
              <a:t> in </a:t>
            </a:r>
            <a:r>
              <a:rPr lang="cs-CZ" sz="3600" dirty="0" err="1">
                <a:solidFill>
                  <a:srgbClr val="FF0000"/>
                </a:solidFill>
              </a:rPr>
              <a:t>your</a:t>
            </a:r>
            <a:r>
              <a:rPr lang="cs-CZ" sz="3600" dirty="0">
                <a:solidFill>
                  <a:srgbClr val="FF0000"/>
                </a:solidFill>
              </a:rPr>
              <a:t> database)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91745F-0391-47A1-A41B-69BEBDC1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39" y="1593546"/>
            <a:ext cx="2308896" cy="1977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2B4AE9D-9D91-465E-9348-4D50EF7A5D1B}"/>
              </a:ext>
            </a:extLst>
          </p:cNvPr>
          <p:cNvCxnSpPr>
            <a:stCxn id="5" idx="3"/>
          </p:cNvCxnSpPr>
          <p:nvPr/>
        </p:nvCxnSpPr>
        <p:spPr>
          <a:xfrm>
            <a:off x="3172235" y="2582523"/>
            <a:ext cx="692755" cy="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64517938-D6B7-4F48-9F7D-04EFD6BDF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90" y="2135262"/>
            <a:ext cx="4266667" cy="6095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372CEC-A0E3-46AE-9B03-BACCB902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555" y="3189360"/>
            <a:ext cx="2971429" cy="2447619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AFCBF55-D5F5-43E7-BEAF-245400817260}"/>
              </a:ext>
            </a:extLst>
          </p:cNvPr>
          <p:cNvCxnSpPr>
            <a:cxnSpLocks/>
          </p:cNvCxnSpPr>
          <p:nvPr/>
        </p:nvCxnSpPr>
        <p:spPr>
          <a:xfrm>
            <a:off x="4964899" y="2743268"/>
            <a:ext cx="0" cy="446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5480EE-CE84-43F2-9C9A-DBD93A657C81}"/>
              </a:ext>
            </a:extLst>
          </p:cNvPr>
          <p:cNvSpPr txBox="1"/>
          <p:nvPr/>
        </p:nvSpPr>
        <p:spPr>
          <a:xfrm>
            <a:off x="3172235" y="5452313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our case we have only one field that we can display</a:t>
            </a:r>
            <a:r>
              <a:rPr lang="cs-CZ" dirty="0"/>
              <a:t> </a:t>
            </a:r>
          </a:p>
          <a:p>
            <a:r>
              <a:rPr lang="cs-CZ" dirty="0"/>
              <a:t>and w</a:t>
            </a:r>
            <a:r>
              <a:rPr lang="en-US" dirty="0"/>
              <a:t>e move this field to the journal using the </a:t>
            </a:r>
            <a:r>
              <a:rPr lang="en-US" b="1" dirty="0">
                <a:solidFill>
                  <a:srgbClr val="0070C0"/>
                </a:solidFill>
              </a:rPr>
              <a:t>drag and drop </a:t>
            </a:r>
            <a:r>
              <a:rPr lang="en-US" dirty="0"/>
              <a:t>method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9386E6B-BC2A-41FD-9AA2-C9A2C8CAD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456" y="3163644"/>
            <a:ext cx="4221460" cy="8157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1909438-CF74-4AD0-9802-1CFDA824C8F9}"/>
              </a:ext>
            </a:extLst>
          </p:cNvPr>
          <p:cNvCxnSpPr>
            <a:cxnSpLocks/>
          </p:cNvCxnSpPr>
          <p:nvPr/>
        </p:nvCxnSpPr>
        <p:spPr>
          <a:xfrm flipV="1">
            <a:off x="6597307" y="4243458"/>
            <a:ext cx="3112301" cy="49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04AB447-1977-4840-98EE-45F70F8508FD}"/>
              </a:ext>
            </a:extLst>
          </p:cNvPr>
          <p:cNvCxnSpPr>
            <a:cxnSpLocks/>
          </p:cNvCxnSpPr>
          <p:nvPr/>
        </p:nvCxnSpPr>
        <p:spPr>
          <a:xfrm flipV="1">
            <a:off x="9709608" y="3597216"/>
            <a:ext cx="0" cy="646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3E20C-F6F4-467C-AEEB-68ECDC62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G/L Journal – Receivables </a:t>
            </a:r>
            <a:r>
              <a:rPr lang="en-US" sz="2000" dirty="0">
                <a:solidFill>
                  <a:srgbClr val="0070C0"/>
                </a:solidFill>
              </a:rPr>
              <a:t>(use of </a:t>
            </a:r>
            <a:r>
              <a:rPr lang="en-US" sz="2000" b="1" dirty="0">
                <a:solidFill>
                  <a:srgbClr val="0070C0"/>
                </a:solidFill>
              </a:rPr>
              <a:t>Applies to document number </a:t>
            </a:r>
            <a:r>
              <a:rPr lang="en-US" sz="2000" dirty="0">
                <a:solidFill>
                  <a:srgbClr val="0070C0"/>
                </a:solidFill>
              </a:rPr>
              <a:t>field) </a:t>
            </a:r>
            <a:endParaRPr lang="en-US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275826-72BE-4026-9584-5A5D9D73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01" y="3354805"/>
            <a:ext cx="9750458" cy="2248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2FC2006-126C-4548-BB43-F8DE2C519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01" y="1690688"/>
            <a:ext cx="8678107" cy="14628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E7FDF6E7-2510-4DE1-ACF6-97E03D9408C8}"/>
              </a:ext>
            </a:extLst>
          </p:cNvPr>
          <p:cNvSpPr/>
          <p:nvPr/>
        </p:nvSpPr>
        <p:spPr>
          <a:xfrm>
            <a:off x="8323868" y="2799761"/>
            <a:ext cx="414779" cy="1187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65F6872-FB23-42B1-8335-F4BD7CCFCA2C}"/>
              </a:ext>
            </a:extLst>
          </p:cNvPr>
          <p:cNvSpPr/>
          <p:nvPr/>
        </p:nvSpPr>
        <p:spPr>
          <a:xfrm>
            <a:off x="1366101" y="5429839"/>
            <a:ext cx="9568992" cy="2262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D915DAB-3C84-431C-B075-F5FB67E54D0A}"/>
              </a:ext>
            </a:extLst>
          </p:cNvPr>
          <p:cNvSpPr txBox="1"/>
          <p:nvPr/>
        </p:nvSpPr>
        <p:spPr>
          <a:xfrm>
            <a:off x="4668625" y="56932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Selected invoice that is not reimbursed</a:t>
            </a:r>
          </a:p>
        </p:txBody>
      </p:sp>
    </p:spTree>
    <p:extLst>
      <p:ext uri="{BB962C8B-B14F-4D97-AF65-F5344CB8AC3E}">
        <p14:creationId xmlns:p14="http://schemas.microsoft.com/office/powerpoint/2010/main" val="40389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3E20C-F6F4-467C-AEEB-68ECDC62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G/L Journal – Receivables </a:t>
            </a:r>
            <a:r>
              <a:rPr lang="en-US" sz="2000" dirty="0">
                <a:solidFill>
                  <a:srgbClr val="0070C0"/>
                </a:solidFill>
              </a:rPr>
              <a:t>(use of </a:t>
            </a:r>
            <a:r>
              <a:rPr lang="en-US" sz="2000" b="1" dirty="0">
                <a:solidFill>
                  <a:srgbClr val="0070C0"/>
                </a:solidFill>
              </a:rPr>
              <a:t>Applies to document number </a:t>
            </a:r>
            <a:r>
              <a:rPr lang="en-US" sz="2000" dirty="0">
                <a:solidFill>
                  <a:srgbClr val="0070C0"/>
                </a:solidFill>
              </a:rPr>
              <a:t>field) </a:t>
            </a:r>
            <a:endParaRPr lang="en-US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5D2515-E080-4EC6-81B1-10FAC145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9" y="1762554"/>
            <a:ext cx="9620251" cy="1425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3C0B6FF5-E563-46D6-87EE-83430AF524E0}"/>
              </a:ext>
            </a:extLst>
          </p:cNvPr>
          <p:cNvSpPr/>
          <p:nvPr/>
        </p:nvSpPr>
        <p:spPr>
          <a:xfrm>
            <a:off x="4720571" y="3429000"/>
            <a:ext cx="2912882" cy="1084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EA059E-8DB9-4F9D-AB6C-D86EEA9D22AD}"/>
              </a:ext>
            </a:extLst>
          </p:cNvPr>
          <p:cNvSpPr txBox="1"/>
          <p:nvPr/>
        </p:nvSpPr>
        <p:spPr>
          <a:xfrm>
            <a:off x="5662022" y="3576393"/>
            <a:ext cx="15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F9 - post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61C882-D13C-4F99-A419-BAB977E12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42" y="4703385"/>
            <a:ext cx="4828571" cy="15714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6E60FC-BE3E-4F2F-B03E-03D414DC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20" y="4685793"/>
            <a:ext cx="4695238" cy="16189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1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4892A-91AB-435A-8F81-95D24931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G/L Journal – Receivables </a:t>
            </a:r>
            <a:r>
              <a:rPr lang="en-US" sz="2000" dirty="0">
                <a:solidFill>
                  <a:srgbClr val="0070C0"/>
                </a:solidFill>
              </a:rPr>
              <a:t>(use of </a:t>
            </a:r>
            <a:r>
              <a:rPr lang="en-US" sz="2000" b="1" dirty="0">
                <a:solidFill>
                  <a:srgbClr val="0070C0"/>
                </a:solidFill>
              </a:rPr>
              <a:t>Applies to document number </a:t>
            </a:r>
            <a:r>
              <a:rPr lang="en-US" sz="2000" dirty="0">
                <a:solidFill>
                  <a:srgbClr val="0070C0"/>
                </a:solidFill>
              </a:rPr>
              <a:t>field) </a:t>
            </a:r>
            <a:endParaRPr lang="en-US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8B1D56-8BC2-444B-AAB7-AD5E46C26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03869"/>
            <a:ext cx="10107891" cy="8983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FEA4717-AFF1-4765-9B8C-C9DDBE1B6368}"/>
              </a:ext>
            </a:extLst>
          </p:cNvPr>
          <p:cNvSpPr txBox="1"/>
          <p:nvPr/>
        </p:nvSpPr>
        <p:spPr>
          <a:xfrm>
            <a:off x="838200" y="1459083"/>
            <a:ext cx="46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Customer </a:t>
            </a:r>
            <a:r>
              <a:rPr lang="cs-CZ" dirty="0" err="1">
                <a:solidFill>
                  <a:srgbClr val="0070C0"/>
                </a:solidFill>
              </a:rPr>
              <a:t>Ledger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Payment</a:t>
            </a:r>
            <a:r>
              <a:rPr lang="cs-CZ" dirty="0">
                <a:solidFill>
                  <a:srgbClr val="0070C0"/>
                </a:solidFill>
              </a:rPr>
              <a:t> &lt;-&gt; </a:t>
            </a:r>
            <a:r>
              <a:rPr lang="cs-CZ" dirty="0" err="1">
                <a:solidFill>
                  <a:srgbClr val="0070C0"/>
                </a:solidFill>
              </a:rPr>
              <a:t>Invoice</a:t>
            </a:r>
            <a:r>
              <a:rPr lang="cs-CZ" dirty="0">
                <a:solidFill>
                  <a:srgbClr val="0070C0"/>
                </a:solidFill>
              </a:rPr>
              <a:t>)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9B1C2F-C122-4A00-B775-BAC9D434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39902"/>
            <a:ext cx="8580952" cy="19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40A31E8-968C-4C8B-801C-247F42D8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481563"/>
            <a:ext cx="5383491" cy="857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817D525-A501-40C3-9F5E-F3458098D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098" y="5595745"/>
            <a:ext cx="2626504" cy="8865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CBBAB54-F8B9-4A4F-8A50-F6BDDF2994C4}"/>
              </a:ext>
            </a:extLst>
          </p:cNvPr>
          <p:cNvSpPr/>
          <p:nvPr/>
        </p:nvSpPr>
        <p:spPr>
          <a:xfrm>
            <a:off x="7798893" y="4539128"/>
            <a:ext cx="694658" cy="249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584E00A-FC5B-4C55-8387-BF5A03E065D9}"/>
              </a:ext>
            </a:extLst>
          </p:cNvPr>
          <p:cNvSpPr txBox="1"/>
          <p:nvPr/>
        </p:nvSpPr>
        <p:spPr>
          <a:xfrm>
            <a:off x="750154" y="5092439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Payments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tab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Customer </a:t>
            </a:r>
            <a:r>
              <a:rPr lang="cs-CZ" dirty="0" err="1">
                <a:solidFill>
                  <a:srgbClr val="0070C0"/>
                </a:solidFill>
              </a:rPr>
              <a:t>card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D19AADF-21DB-4211-8EDF-63CF412E902E}"/>
              </a:ext>
            </a:extLst>
          </p:cNvPr>
          <p:cNvSpPr txBox="1"/>
          <p:nvPr/>
        </p:nvSpPr>
        <p:spPr>
          <a:xfrm>
            <a:off x="6757561" y="511654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7,2 is 2% of the invoiced amount 359,75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45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00E3B-9720-444F-AFB3-1D83F027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F369A0-8FC9-4254-88B0-D79DE0BA7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24" y="1690688"/>
            <a:ext cx="3091226" cy="3013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CF47D09-492E-4AB0-A5FD-601906E0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56" y="5005032"/>
            <a:ext cx="8657143" cy="11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86EF7A8-F34D-4EA3-AA85-3421D935004E}"/>
              </a:ext>
            </a:extLst>
          </p:cNvPr>
          <p:cNvSpPr/>
          <p:nvPr/>
        </p:nvSpPr>
        <p:spPr>
          <a:xfrm>
            <a:off x="4833392" y="1170472"/>
            <a:ext cx="4531057" cy="211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See</a:t>
            </a:r>
            <a:r>
              <a:rPr lang="cs-C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next</a:t>
            </a:r>
            <a:r>
              <a:rPr lang="cs-C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slide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C1F6B70-6544-4829-9D03-CC92B6471A73}"/>
              </a:ext>
            </a:extLst>
          </p:cNvPr>
          <p:cNvCxnSpPr/>
          <p:nvPr/>
        </p:nvCxnSpPr>
        <p:spPr>
          <a:xfrm flipH="1">
            <a:off x="3405930" y="1258349"/>
            <a:ext cx="1291905" cy="76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B194F3-214D-42B3-BB57-583F2D7CD941}"/>
              </a:ext>
            </a:extLst>
          </p:cNvPr>
          <p:cNvSpPr txBox="1"/>
          <p:nvPr/>
        </p:nvSpPr>
        <p:spPr>
          <a:xfrm>
            <a:off x="4740428" y="1008791"/>
            <a:ext cx="181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Chosen</a:t>
            </a:r>
            <a:r>
              <a:rPr lang="cs-CZ" dirty="0">
                <a:solidFill>
                  <a:srgbClr val="0070C0"/>
                </a:solidFill>
              </a:rPr>
              <a:t> user role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F5B1A09-6AD0-4977-9085-10C5CCE9089E}"/>
              </a:ext>
            </a:extLst>
          </p:cNvPr>
          <p:cNvSpPr txBox="1"/>
          <p:nvPr/>
        </p:nvSpPr>
        <p:spPr>
          <a:xfrm>
            <a:off x="5637229" y="29411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6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F32B1-22C1-4B78-BF03-030E93E1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sales and </a:t>
            </a:r>
            <a:r>
              <a:rPr lang="cs-CZ" sz="3600" dirty="0" err="1">
                <a:solidFill>
                  <a:srgbClr val="0070C0"/>
                </a:solidFill>
              </a:rPr>
              <a:t>payment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priciples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1400" dirty="0">
                <a:solidFill>
                  <a:srgbClr val="FF0000"/>
                </a:solidFill>
              </a:rPr>
              <a:t>(no </a:t>
            </a:r>
            <a:r>
              <a:rPr lang="cs-CZ" sz="1400" dirty="0" err="1">
                <a:solidFill>
                  <a:srgbClr val="FF0000"/>
                </a:solidFill>
              </a:rPr>
              <a:t>payment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discount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presented</a:t>
            </a:r>
            <a:r>
              <a:rPr lang="cs-CZ" sz="1400" dirty="0">
                <a:solidFill>
                  <a:srgbClr val="FF0000"/>
                </a:solidFill>
              </a:rPr>
              <a:t>)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455AD6-E429-4D84-979B-0E42B3B80CC5}"/>
              </a:ext>
            </a:extLst>
          </p:cNvPr>
          <p:cNvSpPr txBox="1"/>
          <p:nvPr/>
        </p:nvSpPr>
        <p:spPr>
          <a:xfrm>
            <a:off x="1476031" y="4466700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F 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B6851F4-DE2C-45D5-A27C-CF08FFE49F6B}"/>
              </a:ext>
            </a:extLst>
          </p:cNvPr>
          <p:cNvSpPr txBox="1"/>
          <p:nvPr/>
        </p:nvSpPr>
        <p:spPr>
          <a:xfrm flipH="1">
            <a:off x="6410226" y="6258598"/>
            <a:ext cx="93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F9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F2C81CE-8D8D-4474-7813-F82286772CAD}"/>
              </a:ext>
            </a:extLst>
          </p:cNvPr>
          <p:cNvCxnSpPr>
            <a:cxnSpLocks/>
          </p:cNvCxnSpPr>
          <p:nvPr/>
        </p:nvCxnSpPr>
        <p:spPr>
          <a:xfrm>
            <a:off x="1323631" y="3429000"/>
            <a:ext cx="128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A1378DE-F706-4B84-823E-53E8125928D0}"/>
              </a:ext>
            </a:extLst>
          </p:cNvPr>
          <p:cNvCxnSpPr>
            <a:cxnSpLocks/>
          </p:cNvCxnSpPr>
          <p:nvPr/>
        </p:nvCxnSpPr>
        <p:spPr>
          <a:xfrm>
            <a:off x="3063531" y="3429000"/>
            <a:ext cx="128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A18628A7-9251-5F07-0E41-0FEB77C93496}"/>
              </a:ext>
            </a:extLst>
          </p:cNvPr>
          <p:cNvCxnSpPr>
            <a:cxnSpLocks/>
          </p:cNvCxnSpPr>
          <p:nvPr/>
        </p:nvCxnSpPr>
        <p:spPr>
          <a:xfrm>
            <a:off x="4955831" y="3429000"/>
            <a:ext cx="128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C9F9065-E904-F00D-5F17-25FB19C3ED8B}"/>
              </a:ext>
            </a:extLst>
          </p:cNvPr>
          <p:cNvCxnSpPr>
            <a:cxnSpLocks/>
          </p:cNvCxnSpPr>
          <p:nvPr/>
        </p:nvCxnSpPr>
        <p:spPr>
          <a:xfrm>
            <a:off x="6702129" y="3429000"/>
            <a:ext cx="128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667719D-0BDD-82F7-2DFD-9897F427C0E7}"/>
              </a:ext>
            </a:extLst>
          </p:cNvPr>
          <p:cNvCxnSpPr>
            <a:cxnSpLocks/>
          </p:cNvCxnSpPr>
          <p:nvPr/>
        </p:nvCxnSpPr>
        <p:spPr>
          <a:xfrm>
            <a:off x="1873897" y="3429000"/>
            <a:ext cx="0" cy="10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329F028E-B9C4-A676-61FC-B7220031EF8F}"/>
              </a:ext>
            </a:extLst>
          </p:cNvPr>
          <p:cNvCxnSpPr>
            <a:cxnSpLocks/>
          </p:cNvCxnSpPr>
          <p:nvPr/>
        </p:nvCxnSpPr>
        <p:spPr>
          <a:xfrm>
            <a:off x="3704881" y="3429000"/>
            <a:ext cx="0" cy="10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8DAA298-3AC3-A7B4-BC40-70FD3291E6EF}"/>
              </a:ext>
            </a:extLst>
          </p:cNvPr>
          <p:cNvCxnSpPr>
            <a:cxnSpLocks/>
          </p:cNvCxnSpPr>
          <p:nvPr/>
        </p:nvCxnSpPr>
        <p:spPr>
          <a:xfrm>
            <a:off x="5597181" y="3427511"/>
            <a:ext cx="0" cy="10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6EA96CA-7FD4-D81A-C3EC-F2B1A51D260D}"/>
              </a:ext>
            </a:extLst>
          </p:cNvPr>
          <p:cNvCxnSpPr>
            <a:cxnSpLocks/>
          </p:cNvCxnSpPr>
          <p:nvPr/>
        </p:nvCxnSpPr>
        <p:spPr>
          <a:xfrm>
            <a:off x="7245997" y="3427511"/>
            <a:ext cx="0" cy="10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4C2EF79-3461-520E-CD7E-ECAE9C5C98B4}"/>
              </a:ext>
            </a:extLst>
          </p:cNvPr>
          <p:cNvSpPr txBox="1"/>
          <p:nvPr/>
        </p:nvSpPr>
        <p:spPr>
          <a:xfrm>
            <a:off x="3378509" y="29565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6110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BD84C75-19D5-860A-E101-47521C8538D6}"/>
              </a:ext>
            </a:extLst>
          </p:cNvPr>
          <p:cNvSpPr txBox="1"/>
          <p:nvPr/>
        </p:nvSpPr>
        <p:spPr>
          <a:xfrm>
            <a:off x="1638609" y="29380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2310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4D32C22-47BE-508D-6BA0-EEF85F9453F3}"/>
              </a:ext>
            </a:extLst>
          </p:cNvPr>
          <p:cNvSpPr txBox="1"/>
          <p:nvPr/>
        </p:nvSpPr>
        <p:spPr>
          <a:xfrm>
            <a:off x="5270809" y="29565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5610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0C142B2-C5DA-F7B2-E48D-91E2B41C09FD}"/>
              </a:ext>
            </a:extLst>
          </p:cNvPr>
          <p:cNvSpPr txBox="1"/>
          <p:nvPr/>
        </p:nvSpPr>
        <p:spPr>
          <a:xfrm>
            <a:off x="6919625" y="29177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2920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FAC58DE9-03E8-6AB8-2A55-68727199B9C8}"/>
              </a:ext>
            </a:extLst>
          </p:cNvPr>
          <p:cNvSpPr txBox="1"/>
          <p:nvPr/>
        </p:nvSpPr>
        <p:spPr>
          <a:xfrm>
            <a:off x="1135066" y="35785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48D48AF9-C548-BB7C-7F36-7A3685B9E66A}"/>
              </a:ext>
            </a:extLst>
          </p:cNvPr>
          <p:cNvSpPr txBox="1"/>
          <p:nvPr/>
        </p:nvSpPr>
        <p:spPr>
          <a:xfrm>
            <a:off x="3680504" y="353208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EA3E90F-5713-5C85-10E2-5BE9ADCD2BC5}"/>
              </a:ext>
            </a:extLst>
          </p:cNvPr>
          <p:cNvSpPr txBox="1"/>
          <p:nvPr/>
        </p:nvSpPr>
        <p:spPr>
          <a:xfrm>
            <a:off x="5618003" y="35400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267DE7D0-51F3-16CF-4DC9-E22AAF371BC9}"/>
              </a:ext>
            </a:extLst>
          </p:cNvPr>
          <p:cNvSpPr txBox="1"/>
          <p:nvPr/>
        </p:nvSpPr>
        <p:spPr>
          <a:xfrm>
            <a:off x="1985803" y="35506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120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6008F121-415D-73C4-F526-CE49A28D5D37}"/>
              </a:ext>
            </a:extLst>
          </p:cNvPr>
          <p:cNvSpPr txBox="1"/>
          <p:nvPr/>
        </p:nvSpPr>
        <p:spPr>
          <a:xfrm>
            <a:off x="6538610" y="35506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120</a:t>
            </a:r>
          </a:p>
        </p:txBody>
      </p: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E0CE01B6-F590-1537-FC8D-94BAAF6D8CC1}"/>
              </a:ext>
            </a:extLst>
          </p:cNvPr>
          <p:cNvCxnSpPr>
            <a:cxnSpLocks/>
          </p:cNvCxnSpPr>
          <p:nvPr/>
        </p:nvCxnSpPr>
        <p:spPr>
          <a:xfrm flipV="1">
            <a:off x="1383456" y="3899932"/>
            <a:ext cx="0" cy="2098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2B90B736-25CD-89CB-B45B-58205132AE4F}"/>
              </a:ext>
            </a:extLst>
          </p:cNvPr>
          <p:cNvCxnSpPr/>
          <p:nvPr/>
        </p:nvCxnSpPr>
        <p:spPr>
          <a:xfrm flipV="1">
            <a:off x="6806472" y="3947104"/>
            <a:ext cx="0" cy="117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26B86EFE-03C5-860D-E1F9-B3B5331C87EE}"/>
              </a:ext>
            </a:extLst>
          </p:cNvPr>
          <p:cNvCxnSpPr>
            <a:cxnSpLocks/>
          </p:cNvCxnSpPr>
          <p:nvPr/>
        </p:nvCxnSpPr>
        <p:spPr>
          <a:xfrm>
            <a:off x="2121999" y="5118099"/>
            <a:ext cx="4684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15B71C58-ED1D-AD3F-21C2-3CB127D73D32}"/>
              </a:ext>
            </a:extLst>
          </p:cNvPr>
          <p:cNvSpPr txBox="1"/>
          <p:nvPr/>
        </p:nvSpPr>
        <p:spPr>
          <a:xfrm>
            <a:off x="4591905" y="5118099"/>
            <a:ext cx="10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Payment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06984FEE-49C1-B94C-F64E-0823FE42F6EF}"/>
              </a:ext>
            </a:extLst>
          </p:cNvPr>
          <p:cNvCxnSpPr/>
          <p:nvPr/>
        </p:nvCxnSpPr>
        <p:spPr>
          <a:xfrm flipV="1">
            <a:off x="2160099" y="3947103"/>
            <a:ext cx="0" cy="117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530C1C1E-187B-8B2F-EAAC-E2F2ECD9AA3F}"/>
              </a:ext>
            </a:extLst>
          </p:cNvPr>
          <p:cNvCxnSpPr>
            <a:cxnSpLocks/>
          </p:cNvCxnSpPr>
          <p:nvPr/>
        </p:nvCxnSpPr>
        <p:spPr>
          <a:xfrm flipV="1">
            <a:off x="4087980" y="3901419"/>
            <a:ext cx="0" cy="2098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AA2CBBC3-3B6E-C7BD-D46B-D4409C772FBF}"/>
              </a:ext>
            </a:extLst>
          </p:cNvPr>
          <p:cNvCxnSpPr>
            <a:cxnSpLocks/>
          </p:cNvCxnSpPr>
          <p:nvPr/>
        </p:nvCxnSpPr>
        <p:spPr>
          <a:xfrm flipV="1">
            <a:off x="5865980" y="3909386"/>
            <a:ext cx="0" cy="2098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164CBAC5-D506-7BD1-82B2-6B26118EC37A}"/>
              </a:ext>
            </a:extLst>
          </p:cNvPr>
          <p:cNvCxnSpPr/>
          <p:nvPr/>
        </p:nvCxnSpPr>
        <p:spPr>
          <a:xfrm flipV="1">
            <a:off x="1323631" y="5999515"/>
            <a:ext cx="4599921" cy="45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C98BA9AC-9F95-A8B6-D27D-63C5A59869F2}"/>
              </a:ext>
            </a:extLst>
          </p:cNvPr>
          <p:cNvSpPr txBox="1"/>
          <p:nvPr/>
        </p:nvSpPr>
        <p:spPr>
          <a:xfrm>
            <a:off x="3480689" y="5998028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Invoice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10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77E54-7E99-4FC4-B935-559B7E25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24" y="3553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General Ledger Journal –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Payables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E1C29E-4472-45B2-A266-C69841E7416B}"/>
              </a:ext>
            </a:extLst>
          </p:cNvPr>
          <p:cNvSpPr txBox="1"/>
          <p:nvPr/>
        </p:nvSpPr>
        <p:spPr>
          <a:xfrm>
            <a:off x="7814821" y="380842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4C94137-435C-6B58-4B31-51D5D2E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4" y="1478138"/>
            <a:ext cx="5002376" cy="18967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2AD2C4D-6CB3-0946-A255-417DA43B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24" y="3825380"/>
            <a:ext cx="8809524" cy="7047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9179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2CF95-F434-74D6-4B4D-9D918EF8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General Ledger Journal –Payables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5B569D-BADB-DA5B-E961-8045C7E55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0432"/>
            <a:ext cx="8661400" cy="17545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380127-F864-49F3-316E-2C97C783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5739222" cy="30707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B4DEA39-F7C7-32AF-1FFD-54BB56208219}"/>
              </a:ext>
            </a:extLst>
          </p:cNvPr>
          <p:cNvSpPr/>
          <p:nvPr/>
        </p:nvSpPr>
        <p:spPr>
          <a:xfrm>
            <a:off x="6928701" y="3962400"/>
            <a:ext cx="3497999" cy="17545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Apply</a:t>
            </a:r>
            <a:r>
              <a:rPr lang="cs-CZ" dirty="0"/>
              <a:t> Vendor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919019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8FD54-1448-42E8-6A19-8BAE14CD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General Ledger Journal –Payables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2AB35E-B221-D82F-AAFA-C3586BDD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248900" cy="238969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B69DF6F-2B5D-8871-84EE-EE0DC90CDA8F}"/>
              </a:ext>
            </a:extLst>
          </p:cNvPr>
          <p:cNvCxnSpPr/>
          <p:nvPr/>
        </p:nvCxnSpPr>
        <p:spPr>
          <a:xfrm flipV="1">
            <a:off x="5829300" y="3098800"/>
            <a:ext cx="0" cy="1473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0E88BB-FA8C-6509-112F-AC9A29F064C0}"/>
              </a:ext>
            </a:extLst>
          </p:cNvPr>
          <p:cNvSpPr txBox="1"/>
          <p:nvPr/>
        </p:nvSpPr>
        <p:spPr>
          <a:xfrm>
            <a:off x="2785286" y="4572000"/>
            <a:ext cx="6621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Chosen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entry</a:t>
            </a:r>
            <a:r>
              <a:rPr lang="cs-CZ" sz="4000" b="1" dirty="0">
                <a:solidFill>
                  <a:srgbClr val="FF0000"/>
                </a:solidFill>
              </a:rPr>
              <a:t> – </a:t>
            </a:r>
            <a:r>
              <a:rPr lang="cs-CZ" sz="4000" b="1" dirty="0" err="1">
                <a:solidFill>
                  <a:srgbClr val="FF0000"/>
                </a:solidFill>
              </a:rPr>
              <a:t>confirm</a:t>
            </a:r>
            <a:r>
              <a:rPr lang="cs-CZ" sz="4000" b="1" dirty="0">
                <a:solidFill>
                  <a:srgbClr val="FF0000"/>
                </a:solidFill>
              </a:rPr>
              <a:t> by OK </a:t>
            </a:r>
          </a:p>
        </p:txBody>
      </p:sp>
    </p:spTree>
    <p:extLst>
      <p:ext uri="{BB962C8B-B14F-4D97-AF65-F5344CB8AC3E}">
        <p14:creationId xmlns:p14="http://schemas.microsoft.com/office/powerpoint/2010/main" val="28943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E3595-C272-3FE3-358B-6ABA5BDF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General Ledger Journal –Payables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EF5980-7CF7-F63A-4592-6B47301E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985500" cy="8345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C349B615-645F-9D52-08CE-FF5E33E38438}"/>
              </a:ext>
            </a:extLst>
          </p:cNvPr>
          <p:cNvSpPr/>
          <p:nvPr/>
        </p:nvSpPr>
        <p:spPr>
          <a:xfrm>
            <a:off x="3289300" y="2781300"/>
            <a:ext cx="3987800" cy="17526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 by F9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DA092A-3BD9-93CA-9F10-3D66767D3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4585154"/>
            <a:ext cx="3885924" cy="13902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2252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BAB0B-B255-F57A-412E-215F7037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Vendor </a:t>
            </a:r>
            <a:r>
              <a:rPr lang="cs-CZ" sz="4000" dirty="0" err="1">
                <a:solidFill>
                  <a:srgbClr val="0070C0"/>
                </a:solidFill>
              </a:rPr>
              <a:t>Ledger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Entries</a:t>
            </a:r>
            <a:endParaRPr lang="cs-CZ" sz="40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266EA9-E1D1-5F69-8C32-9E763CA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09" y="1516119"/>
            <a:ext cx="8952381" cy="9047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079399-811A-09C9-EF82-84072427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62" y="2737143"/>
            <a:ext cx="9590476" cy="234285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BBAA8C1-2330-D29D-D847-568070721B99}"/>
              </a:ext>
            </a:extLst>
          </p:cNvPr>
          <p:cNvCxnSpPr/>
          <p:nvPr/>
        </p:nvCxnSpPr>
        <p:spPr>
          <a:xfrm flipV="1">
            <a:off x="1816100" y="4305300"/>
            <a:ext cx="0" cy="147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8E1FCEC4-87AB-0764-FC40-40137588CEF6}"/>
              </a:ext>
            </a:extLst>
          </p:cNvPr>
          <p:cNvSpPr/>
          <p:nvPr/>
        </p:nvSpPr>
        <p:spPr>
          <a:xfrm>
            <a:off x="1168583" y="5569545"/>
            <a:ext cx="1295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448090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47609-FA52-C18D-8F42-4B85061B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70C0"/>
                </a:solidFill>
              </a:rPr>
              <a:t>Vendor </a:t>
            </a:r>
            <a:r>
              <a:rPr lang="cs-CZ" sz="4400" dirty="0" err="1">
                <a:solidFill>
                  <a:srgbClr val="0070C0"/>
                </a:solidFill>
              </a:rPr>
              <a:t>Ledger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Entries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3CB6DC-7FB7-BC37-9071-2DC4C684D347}"/>
              </a:ext>
            </a:extLst>
          </p:cNvPr>
          <p:cNvSpPr/>
          <p:nvPr/>
        </p:nvSpPr>
        <p:spPr>
          <a:xfrm>
            <a:off x="838200" y="1690688"/>
            <a:ext cx="2336800" cy="74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Vendor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A6718998-0524-4E4C-BF79-530E594DC448}"/>
              </a:ext>
            </a:extLst>
          </p:cNvPr>
          <p:cNvSpPr/>
          <p:nvPr/>
        </p:nvSpPr>
        <p:spPr>
          <a:xfrm>
            <a:off x="1009650" y="2628900"/>
            <a:ext cx="1993900" cy="1028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68665F-EB07-6A7C-8082-14F040327BB9}"/>
              </a:ext>
            </a:extLst>
          </p:cNvPr>
          <p:cNvSpPr txBox="1"/>
          <p:nvPr/>
        </p:nvSpPr>
        <p:spPr>
          <a:xfrm>
            <a:off x="2654300" y="2646919"/>
            <a:ext cx="33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Access to Vendor </a:t>
            </a:r>
            <a:r>
              <a:rPr lang="cs-CZ" b="1" dirty="0" err="1">
                <a:solidFill>
                  <a:srgbClr val="0070C0"/>
                </a:solidFill>
              </a:rPr>
              <a:t>Ledger</a:t>
            </a:r>
            <a:r>
              <a:rPr lang="cs-CZ" b="1" dirty="0">
                <a:solidFill>
                  <a:srgbClr val="0070C0"/>
                </a:solidFill>
              </a:rPr>
              <a:t> 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b="1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7AE706-7586-A1FD-3CB4-99DC46AC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701020"/>
            <a:ext cx="10337800" cy="26889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8597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B6AB97-B5E1-92DC-B5D5-F997F7FC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2C6D6A-3AD0-C59B-54F0-97768A927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92445"/>
            <a:ext cx="8483600" cy="1784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1FDFE70-B99D-DFBC-889F-C85FBD5C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307317"/>
            <a:ext cx="7795657" cy="30581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1013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45227-A7F8-DF82-1D2F-14E3D71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70C0"/>
                </a:solidFill>
              </a:rPr>
              <a:t>General </a:t>
            </a:r>
            <a:r>
              <a:rPr lang="cs-CZ" sz="4400" dirty="0" err="1">
                <a:solidFill>
                  <a:srgbClr val="0070C0"/>
                </a:solidFill>
              </a:rPr>
              <a:t>Ledger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Entries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4D7C12-283C-6EDE-BDAF-70BBBB52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223016" cy="1038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7986D6-F041-ABF3-6FC4-64C771CB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00" y="3927497"/>
            <a:ext cx="5600000" cy="21238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D1D8D49-C9FF-D1FB-1D77-4088E5C18130}"/>
              </a:ext>
            </a:extLst>
          </p:cNvPr>
          <p:cNvSpPr/>
          <p:nvPr/>
        </p:nvSpPr>
        <p:spPr>
          <a:xfrm>
            <a:off x="1238600" y="2889346"/>
            <a:ext cx="4291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 by </a:t>
            </a:r>
            <a:r>
              <a:rPr lang="cs-CZ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this</a:t>
            </a:r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way</a:t>
            </a:r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077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45227-A7F8-DF82-1D2F-14E3D71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70C0"/>
                </a:solidFill>
              </a:rPr>
              <a:t>General </a:t>
            </a:r>
            <a:r>
              <a:rPr lang="cs-CZ" sz="4400" dirty="0" err="1">
                <a:solidFill>
                  <a:srgbClr val="0070C0"/>
                </a:solidFill>
              </a:rPr>
              <a:t>Ledger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Entries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7986D6-F041-ABF3-6FC4-64C771CB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11" y="1984397"/>
            <a:ext cx="4001489" cy="15175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D1D8D49-C9FF-D1FB-1D77-4088E5C18130}"/>
              </a:ext>
            </a:extLst>
          </p:cNvPr>
          <p:cNvSpPr/>
          <p:nvPr/>
        </p:nvSpPr>
        <p:spPr>
          <a:xfrm>
            <a:off x="1027711" y="1418095"/>
            <a:ext cx="2007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 by </a:t>
            </a:r>
            <a:r>
              <a:rPr lang="cs-CZ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this</a:t>
            </a:r>
            <a:r>
              <a:rPr lang="cs-CZ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way</a:t>
            </a:r>
            <a:endParaRPr lang="cs-CZ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1DDC2D-7B66-E4CF-8364-BF3FEF27D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1" y="3626208"/>
            <a:ext cx="7942857" cy="286666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2876BC7F-BD0B-F365-5699-2F3417CB35E2}"/>
              </a:ext>
            </a:extLst>
          </p:cNvPr>
          <p:cNvSpPr/>
          <p:nvPr/>
        </p:nvSpPr>
        <p:spPr>
          <a:xfrm>
            <a:off x="6705600" y="1879760"/>
            <a:ext cx="2654300" cy="12317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185639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EABFF-0609-423D-9E73-912A2DC2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C070EA-D098-4226-B78F-D974FE32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4" y="1581768"/>
            <a:ext cx="8568119" cy="4105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356A7F1-1445-4126-9FDE-1193645CEC56}"/>
              </a:ext>
            </a:extLst>
          </p:cNvPr>
          <p:cNvCxnSpPr/>
          <p:nvPr/>
        </p:nvCxnSpPr>
        <p:spPr>
          <a:xfrm>
            <a:off x="5513696" y="2101755"/>
            <a:ext cx="0" cy="2101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50EEB99-4014-40F6-88C3-C51B7879ACCC}"/>
              </a:ext>
            </a:extLst>
          </p:cNvPr>
          <p:cNvSpPr txBox="1"/>
          <p:nvPr/>
        </p:nvSpPr>
        <p:spPr>
          <a:xfrm>
            <a:off x="1719743" y="5998128"/>
            <a:ext cx="594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+</a:t>
            </a:r>
            <a:r>
              <a:rPr lang="cs-CZ" b="1" dirty="0" err="1">
                <a:solidFill>
                  <a:srgbClr val="0070C0"/>
                </a:solidFill>
              </a:rPr>
              <a:t>amount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-&gt;</a:t>
            </a:r>
            <a:r>
              <a:rPr lang="cs-CZ" dirty="0" err="1">
                <a:solidFill>
                  <a:srgbClr val="0070C0"/>
                </a:solidFill>
              </a:rPr>
              <a:t>Debit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Side</a:t>
            </a:r>
            <a:r>
              <a:rPr lang="cs-CZ" dirty="0">
                <a:solidFill>
                  <a:srgbClr val="0070C0"/>
                </a:solidFill>
              </a:rPr>
              <a:t>  </a:t>
            </a:r>
            <a:r>
              <a:rPr lang="cs-CZ" dirty="0"/>
              <a:t>and   </a:t>
            </a:r>
            <a:r>
              <a:rPr lang="cs-CZ" b="1" dirty="0">
                <a:solidFill>
                  <a:srgbClr val="00B050"/>
                </a:solidFill>
              </a:rPr>
              <a:t>-</a:t>
            </a:r>
            <a:r>
              <a:rPr lang="cs-CZ" b="1" dirty="0" err="1">
                <a:solidFill>
                  <a:srgbClr val="00B050"/>
                </a:solidFill>
              </a:rPr>
              <a:t>amount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-&gt;</a:t>
            </a:r>
            <a:r>
              <a:rPr lang="cs-CZ" dirty="0" err="1">
                <a:solidFill>
                  <a:srgbClr val="00B050"/>
                </a:solidFill>
              </a:rPr>
              <a:t>Credit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Side</a:t>
            </a:r>
            <a:r>
              <a:rPr lang="cs-CZ" dirty="0">
                <a:solidFill>
                  <a:srgbClr val="00B050"/>
                </a:solidFill>
              </a:rPr>
              <a:t> &lt;- SYNTAX 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F68983D-8EB9-713F-F5D7-A444B2A5DAFC}"/>
              </a:ext>
            </a:extLst>
          </p:cNvPr>
          <p:cNvCxnSpPr/>
          <p:nvPr/>
        </p:nvCxnSpPr>
        <p:spPr>
          <a:xfrm>
            <a:off x="10496905" y="3087077"/>
            <a:ext cx="0" cy="1116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0CBF172-E1F6-BB50-16EC-224DE682D9C3}"/>
              </a:ext>
            </a:extLst>
          </p:cNvPr>
          <p:cNvCxnSpPr>
            <a:cxnSpLocks/>
          </p:cNvCxnSpPr>
          <p:nvPr/>
        </p:nvCxnSpPr>
        <p:spPr>
          <a:xfrm>
            <a:off x="10088453" y="3083169"/>
            <a:ext cx="8147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5385FF4-7BDC-AFC3-6698-2F77BF994A54}"/>
              </a:ext>
            </a:extLst>
          </p:cNvPr>
          <p:cNvSpPr txBox="1"/>
          <p:nvPr/>
        </p:nvSpPr>
        <p:spPr>
          <a:xfrm>
            <a:off x="10038861" y="3163133"/>
            <a:ext cx="60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12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3D4C6B8-0AFD-6B0B-A601-138DB030B03B}"/>
              </a:ext>
            </a:extLst>
          </p:cNvPr>
          <p:cNvCxnSpPr/>
          <p:nvPr/>
        </p:nvCxnSpPr>
        <p:spPr>
          <a:xfrm>
            <a:off x="11006043" y="1125433"/>
            <a:ext cx="0" cy="11164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4BBF58D-B5F9-C528-9982-634CBE00D9E7}"/>
              </a:ext>
            </a:extLst>
          </p:cNvPr>
          <p:cNvCxnSpPr>
            <a:cxnSpLocks/>
          </p:cNvCxnSpPr>
          <p:nvPr/>
        </p:nvCxnSpPr>
        <p:spPr>
          <a:xfrm>
            <a:off x="10598666" y="1113939"/>
            <a:ext cx="8147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F463E3F-3CD4-4C5D-1A52-BB5C4D099EEA}"/>
              </a:ext>
            </a:extLst>
          </p:cNvPr>
          <p:cNvSpPr txBox="1"/>
          <p:nvPr/>
        </p:nvSpPr>
        <p:spPr>
          <a:xfrm>
            <a:off x="11102782" y="1298606"/>
            <a:ext cx="7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12</a:t>
            </a:r>
          </a:p>
        </p:txBody>
      </p:sp>
      <p:graphicFrame>
        <p:nvGraphicFramePr>
          <p:cNvPr id="5" name="Tabulka 8">
            <a:extLst>
              <a:ext uri="{FF2B5EF4-FFF2-40B4-BE49-F238E27FC236}">
                <a16:creationId xmlns:a16="http://schemas.microsoft.com/office/drawing/2014/main" id="{D219779B-421F-4E2A-A89B-904D2F0BF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91809"/>
              </p:ext>
            </p:extLst>
          </p:nvPr>
        </p:nvGraphicFramePr>
        <p:xfrm>
          <a:off x="10853615" y="5024927"/>
          <a:ext cx="1093147" cy="76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147">
                  <a:extLst>
                    <a:ext uri="{9D8B030D-6E8A-4147-A177-3AD203B41FA5}">
                      <a16:colId xmlns:a16="http://schemas.microsoft.com/office/drawing/2014/main" val="3828430093"/>
                    </a:ext>
                  </a:extLst>
                </a:gridCol>
              </a:tblGrid>
              <a:tr h="392636">
                <a:tc>
                  <a:txBody>
                    <a:bodyPr/>
                    <a:lstStyle/>
                    <a:p>
                      <a:r>
                        <a:rPr lang="cs-CZ" dirty="0" err="1"/>
                        <a:t>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4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52315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C885BD-AF41-4556-ADC9-B0D016DEAA78}"/>
              </a:ext>
            </a:extLst>
          </p:cNvPr>
          <p:cNvSpPr txBox="1"/>
          <p:nvPr/>
        </p:nvSpPr>
        <p:spPr>
          <a:xfrm>
            <a:off x="11201053" y="5374729"/>
            <a:ext cx="57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-12</a:t>
            </a:r>
          </a:p>
        </p:txBody>
      </p:sp>
      <p:graphicFrame>
        <p:nvGraphicFramePr>
          <p:cNvPr id="16" name="Tabulka 8">
            <a:extLst>
              <a:ext uri="{FF2B5EF4-FFF2-40B4-BE49-F238E27FC236}">
                <a16:creationId xmlns:a16="http://schemas.microsoft.com/office/drawing/2014/main" id="{38A918CE-E41E-4F18-910A-C23AD4FB8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51292"/>
              </p:ext>
            </p:extLst>
          </p:nvPr>
        </p:nvGraphicFramePr>
        <p:xfrm>
          <a:off x="9681417" y="5835642"/>
          <a:ext cx="10931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147">
                  <a:extLst>
                    <a:ext uri="{9D8B030D-6E8A-4147-A177-3AD203B41FA5}">
                      <a16:colId xmlns:a16="http://schemas.microsoft.com/office/drawing/2014/main" val="3828430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4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52315"/>
                  </a:ext>
                </a:extLst>
              </a:tr>
            </a:tbl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0B8F1E76-AD07-4CD0-A0CC-59C7383BB285}"/>
              </a:ext>
            </a:extLst>
          </p:cNvPr>
          <p:cNvSpPr txBox="1"/>
          <p:nvPr/>
        </p:nvSpPr>
        <p:spPr>
          <a:xfrm>
            <a:off x="10103266" y="6204974"/>
            <a:ext cx="57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60E56872-18F1-4237-94A2-F9A47D6C940D}"/>
              </a:ext>
            </a:extLst>
          </p:cNvPr>
          <p:cNvCxnSpPr/>
          <p:nvPr/>
        </p:nvCxnSpPr>
        <p:spPr>
          <a:xfrm flipV="1">
            <a:off x="10229316" y="3640508"/>
            <a:ext cx="0" cy="2195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DE5641F-B7B7-4D97-B41E-BD6B448BB2AD}"/>
              </a:ext>
            </a:extLst>
          </p:cNvPr>
          <p:cNvCxnSpPr>
            <a:cxnSpLocks/>
          </p:cNvCxnSpPr>
          <p:nvPr/>
        </p:nvCxnSpPr>
        <p:spPr>
          <a:xfrm flipV="1">
            <a:off x="11275464" y="1690688"/>
            <a:ext cx="0" cy="3334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62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C8D2A-73B3-FD4C-1F67-1AC7DECC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70C0"/>
                </a:solidFill>
              </a:rPr>
              <a:t>General </a:t>
            </a:r>
            <a:r>
              <a:rPr lang="cs-CZ" sz="4400" dirty="0" err="1">
                <a:solidFill>
                  <a:srgbClr val="0070C0"/>
                </a:solidFill>
              </a:rPr>
              <a:t>Ledger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Entries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A5C500-CDAE-6D7C-DC8F-D829F477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1" y="1706787"/>
            <a:ext cx="10695684" cy="178261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7715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C9C83-8E13-B13E-9D32-8AF54F72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52" y="39398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Reversal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operation</a:t>
            </a:r>
            <a:r>
              <a:rPr lang="cs-CZ" sz="3600" dirty="0">
                <a:solidFill>
                  <a:srgbClr val="0070C0"/>
                </a:solidFill>
              </a:rPr>
              <a:t> (data </a:t>
            </a:r>
            <a:r>
              <a:rPr lang="cs-CZ" sz="3600" dirty="0" err="1">
                <a:solidFill>
                  <a:srgbClr val="0070C0"/>
                </a:solidFill>
              </a:rPr>
              <a:t>preparation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4663294-F8F8-4A9F-9189-50499046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52" y="1627540"/>
            <a:ext cx="10202945" cy="673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Šipka: dolů 21">
            <a:extLst>
              <a:ext uri="{FF2B5EF4-FFF2-40B4-BE49-F238E27FC236}">
                <a16:creationId xmlns:a16="http://schemas.microsoft.com/office/drawing/2014/main" id="{3743B6A1-28C7-4BF6-A0CA-B571AB26E2CF}"/>
              </a:ext>
            </a:extLst>
          </p:cNvPr>
          <p:cNvSpPr/>
          <p:nvPr/>
        </p:nvSpPr>
        <p:spPr>
          <a:xfrm>
            <a:off x="4826524" y="2416454"/>
            <a:ext cx="1168924" cy="574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  <a:endParaRPr lang="en-US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BE8CBE6-78E5-4193-A93B-9D27DA33F79C}"/>
              </a:ext>
            </a:extLst>
          </p:cNvPr>
          <p:cNvSpPr txBox="1"/>
          <p:nvPr/>
        </p:nvSpPr>
        <p:spPr>
          <a:xfrm>
            <a:off x="4647414" y="3059668"/>
            <a:ext cx="217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G/L </a:t>
            </a:r>
            <a:r>
              <a:rPr lang="cs-CZ" b="1" dirty="0" err="1">
                <a:solidFill>
                  <a:srgbClr val="FF0000"/>
                </a:solidFill>
              </a:rPr>
              <a:t>Register</a:t>
            </a:r>
            <a:r>
              <a:rPr lang="cs-CZ" b="1" dirty="0">
                <a:solidFill>
                  <a:srgbClr val="FF0000"/>
                </a:solidFill>
              </a:rPr>
              <a:t> Archive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53EF98-50DE-4C9E-AEA8-C08D3C07C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6" y="3517681"/>
            <a:ext cx="10619048" cy="12285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F0E972F-91B9-9109-90E2-C6228BBF3767}"/>
              </a:ext>
            </a:extLst>
          </p:cNvPr>
          <p:cNvSpPr txBox="1"/>
          <p:nvPr/>
        </p:nvSpPr>
        <p:spPr>
          <a:xfrm>
            <a:off x="6414003" y="2379216"/>
            <a:ext cx="466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US" b="1" dirty="0">
                <a:solidFill>
                  <a:srgbClr val="FF0000"/>
                </a:solidFill>
              </a:rPr>
              <a:t>Transfer of 100 from NBL bank account (2920) 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to cash account (2910)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237BB6-5BF6-4FB9-8187-4FA4E8C0AC8F}"/>
              </a:ext>
            </a:extLst>
          </p:cNvPr>
          <p:cNvSpPr txBox="1"/>
          <p:nvPr/>
        </p:nvSpPr>
        <p:spPr>
          <a:xfrm>
            <a:off x="687852" y="2379216"/>
            <a:ext cx="3036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Transfer of amounts from the bank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to the company cash office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 pay for the petty cash </a:t>
            </a:r>
          </a:p>
        </p:txBody>
      </p:sp>
    </p:spTree>
    <p:extLst>
      <p:ext uri="{BB962C8B-B14F-4D97-AF65-F5344CB8AC3E}">
        <p14:creationId xmlns:p14="http://schemas.microsoft.com/office/powerpoint/2010/main" val="896499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C9C83-8E13-B13E-9D32-8AF54F72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Reversal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operation</a:t>
            </a:r>
            <a:r>
              <a:rPr lang="cs-CZ" sz="3600" dirty="0">
                <a:solidFill>
                  <a:srgbClr val="0070C0"/>
                </a:solidFill>
              </a:rPr>
              <a:t> (data </a:t>
            </a:r>
            <a:r>
              <a:rPr lang="cs-CZ" sz="3600" dirty="0" err="1">
                <a:solidFill>
                  <a:srgbClr val="0070C0"/>
                </a:solidFill>
              </a:rPr>
              <a:t>preparation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53EF98-50DE-4C9E-AEA8-C08D3C07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52" y="1635610"/>
            <a:ext cx="10619048" cy="12285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FB92672-357C-4A01-A48E-0F8DCC15F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52" y="3284981"/>
            <a:ext cx="6390476" cy="8190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C0780AF-6F73-4D59-9920-2E7B24B5133D}"/>
              </a:ext>
            </a:extLst>
          </p:cNvPr>
          <p:cNvCxnSpPr/>
          <p:nvPr/>
        </p:nvCxnSpPr>
        <p:spPr>
          <a:xfrm>
            <a:off x="4157221" y="2864181"/>
            <a:ext cx="0" cy="39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BB3B55A4-4D5A-41CB-BC56-AF6B3233F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52" y="4524829"/>
            <a:ext cx="7312756" cy="2015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7E067B2-7260-4311-98F4-5965DAA37C1A}"/>
              </a:ext>
            </a:extLst>
          </p:cNvPr>
          <p:cNvCxnSpPr/>
          <p:nvPr/>
        </p:nvCxnSpPr>
        <p:spPr>
          <a:xfrm>
            <a:off x="5487972" y="4127336"/>
            <a:ext cx="0" cy="39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46F710-AA27-490D-5C11-96BC14FD538F}"/>
              </a:ext>
            </a:extLst>
          </p:cNvPr>
          <p:cNvSpPr txBox="1"/>
          <p:nvPr/>
        </p:nvSpPr>
        <p:spPr>
          <a:xfrm>
            <a:off x="7356118" y="3369417"/>
            <a:ext cx="4637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1- </a:t>
            </a:r>
            <a:r>
              <a:rPr lang="cs-CZ" sz="1600" b="1" dirty="0" err="1">
                <a:solidFill>
                  <a:srgbClr val="0070C0"/>
                </a:solidFill>
              </a:rPr>
              <a:t>Process</a:t>
            </a:r>
            <a:r>
              <a:rPr lang="cs-CZ" sz="1600" b="1" dirty="0">
                <a:solidFill>
                  <a:srgbClr val="0070C0"/>
                </a:solidFill>
              </a:rPr>
              <a:t>-&gt;Reverse </a:t>
            </a:r>
            <a:r>
              <a:rPr lang="cs-CZ" sz="1600" b="1" dirty="0" err="1">
                <a:solidFill>
                  <a:srgbClr val="0070C0"/>
                </a:solidFill>
              </a:rPr>
              <a:t>Transaction</a:t>
            </a:r>
            <a:r>
              <a:rPr lang="cs-CZ" sz="1600" b="1" dirty="0">
                <a:solidFill>
                  <a:srgbClr val="0070C0"/>
                </a:solidFill>
              </a:rPr>
              <a:t>  </a:t>
            </a:r>
          </a:p>
          <a:p>
            <a:r>
              <a:rPr lang="cs-CZ" sz="1600" b="1" dirty="0">
                <a:solidFill>
                  <a:srgbClr val="00B050"/>
                </a:solidFill>
              </a:rPr>
              <a:t>2 - </a:t>
            </a:r>
            <a:r>
              <a:rPr lang="cs-CZ" sz="1600" b="1" dirty="0" err="1">
                <a:solidFill>
                  <a:srgbClr val="00B050"/>
                </a:solidFill>
              </a:rPr>
              <a:t>Action</a:t>
            </a:r>
            <a:r>
              <a:rPr lang="cs-CZ" sz="1600" b="1" dirty="0">
                <a:solidFill>
                  <a:srgbClr val="00B050"/>
                </a:solidFill>
              </a:rPr>
              <a:t>-&gt;</a:t>
            </a:r>
            <a:r>
              <a:rPr lang="cs-CZ" sz="1600" b="1" dirty="0" err="1">
                <a:solidFill>
                  <a:srgbClr val="00B050"/>
                </a:solidFill>
              </a:rPr>
              <a:t>Functions</a:t>
            </a:r>
            <a:r>
              <a:rPr lang="cs-CZ" sz="1600" b="1" dirty="0">
                <a:solidFill>
                  <a:srgbClr val="00B050"/>
                </a:solidFill>
              </a:rPr>
              <a:t>-&gt;</a:t>
            </a:r>
            <a:r>
              <a:rPr lang="cs-CZ" sz="1600" b="1" dirty="0" err="1">
                <a:solidFill>
                  <a:srgbClr val="00B050"/>
                </a:solidFill>
              </a:rPr>
              <a:t>Others</a:t>
            </a:r>
            <a:r>
              <a:rPr lang="cs-CZ" sz="1600" b="1" dirty="0">
                <a:solidFill>
                  <a:srgbClr val="00B050"/>
                </a:solidFill>
              </a:rPr>
              <a:t> -&gt;Reverse </a:t>
            </a:r>
            <a:r>
              <a:rPr lang="cs-CZ" sz="1600" b="1" dirty="0" err="1">
                <a:solidFill>
                  <a:srgbClr val="00B050"/>
                </a:solidFill>
              </a:rPr>
              <a:t>Transaction</a:t>
            </a:r>
            <a:endParaRPr lang="cs-CZ" sz="1600" b="1" dirty="0">
              <a:solidFill>
                <a:srgbClr val="00B050"/>
              </a:solidFill>
            </a:endParaRP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FC7D5F6E-8EFC-4778-AFA9-7956CE3E122E}"/>
              </a:ext>
            </a:extLst>
          </p:cNvPr>
          <p:cNvSpPr/>
          <p:nvPr/>
        </p:nvSpPr>
        <p:spPr>
          <a:xfrm>
            <a:off x="8220173" y="4524829"/>
            <a:ext cx="461914" cy="19680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A16DD7-3C7B-4B1D-A285-0B0875C23E3D}"/>
              </a:ext>
            </a:extLst>
          </p:cNvPr>
          <p:cNvSpPr txBox="1"/>
          <p:nvPr/>
        </p:nvSpPr>
        <p:spPr>
          <a:xfrm>
            <a:off x="8854752" y="5127685"/>
            <a:ext cx="2239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suggestion of what 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 reverse operation 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should look like</a:t>
            </a:r>
          </a:p>
        </p:txBody>
      </p:sp>
    </p:spTree>
    <p:extLst>
      <p:ext uri="{BB962C8B-B14F-4D97-AF65-F5344CB8AC3E}">
        <p14:creationId xmlns:p14="http://schemas.microsoft.com/office/powerpoint/2010/main" val="3823306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097AD-AECA-4144-BE8E-4D9D3BE5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Reverse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BAE858-ED59-4AD1-904F-27A3D5FBA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45" y="1690688"/>
            <a:ext cx="8161905" cy="2438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FBA707-A266-4B20-8F1F-C69453E8C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45" y="4398544"/>
            <a:ext cx="5019048" cy="1704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AAC15A0A-2855-4B45-AE99-A3DB2E9915B8}"/>
              </a:ext>
            </a:extLst>
          </p:cNvPr>
          <p:cNvSpPr/>
          <p:nvPr/>
        </p:nvSpPr>
        <p:spPr>
          <a:xfrm>
            <a:off x="6815579" y="4449452"/>
            <a:ext cx="3403077" cy="132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5B1FE07-AA59-4E9B-93C8-CC763D30AE2B}"/>
              </a:ext>
            </a:extLst>
          </p:cNvPr>
          <p:cNvSpPr txBox="1"/>
          <p:nvPr/>
        </p:nvSpPr>
        <p:spPr>
          <a:xfrm>
            <a:off x="2422689" y="2475876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Instructions for execution </a:t>
            </a:r>
          </a:p>
        </p:txBody>
      </p:sp>
    </p:spTree>
    <p:extLst>
      <p:ext uri="{BB962C8B-B14F-4D97-AF65-F5344CB8AC3E}">
        <p14:creationId xmlns:p14="http://schemas.microsoft.com/office/powerpoint/2010/main" val="3423473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C9C83-8E13-B13E-9D32-8AF54F72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Reversal</a:t>
            </a:r>
            <a:endParaRPr lang="cs-CZ" sz="3600" dirty="0">
              <a:solidFill>
                <a:srgbClr val="0070C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22B8D12-C6AB-DBEF-7624-85CAEAC124A8}"/>
              </a:ext>
            </a:extLst>
          </p:cNvPr>
          <p:cNvCxnSpPr/>
          <p:nvPr/>
        </p:nvCxnSpPr>
        <p:spPr>
          <a:xfrm>
            <a:off x="1453662" y="2696308"/>
            <a:ext cx="797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2344CFE-8481-4F1D-A058-D1A16C162DA8}"/>
              </a:ext>
            </a:extLst>
          </p:cNvPr>
          <p:cNvCxnSpPr/>
          <p:nvPr/>
        </p:nvCxnSpPr>
        <p:spPr>
          <a:xfrm>
            <a:off x="2926862" y="2676770"/>
            <a:ext cx="797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6DCC464-FD93-8F9B-3AB7-C86C328CC36C}"/>
              </a:ext>
            </a:extLst>
          </p:cNvPr>
          <p:cNvCxnSpPr>
            <a:cxnSpLocks/>
          </p:cNvCxnSpPr>
          <p:nvPr/>
        </p:nvCxnSpPr>
        <p:spPr>
          <a:xfrm>
            <a:off x="1883508" y="2676770"/>
            <a:ext cx="0" cy="711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09291F4-827E-A2B8-AE84-3A4A32ED3EBC}"/>
              </a:ext>
            </a:extLst>
          </p:cNvPr>
          <p:cNvCxnSpPr>
            <a:cxnSpLocks/>
          </p:cNvCxnSpPr>
          <p:nvPr/>
        </p:nvCxnSpPr>
        <p:spPr>
          <a:xfrm>
            <a:off x="3278554" y="2717801"/>
            <a:ext cx="0" cy="711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075CF80-A1DC-D78F-3153-01C88B103D24}"/>
              </a:ext>
            </a:extLst>
          </p:cNvPr>
          <p:cNvSpPr txBox="1"/>
          <p:nvPr/>
        </p:nvSpPr>
        <p:spPr>
          <a:xfrm>
            <a:off x="1525874" y="23504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2910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43AC78-C9A2-762E-EDBD-80DA03D075B4}"/>
              </a:ext>
            </a:extLst>
          </p:cNvPr>
          <p:cNvSpPr txBox="1"/>
          <p:nvPr/>
        </p:nvSpPr>
        <p:spPr>
          <a:xfrm>
            <a:off x="2969847" y="232795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2920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3D5B4CD-3ADF-5E8C-D104-CDD7233912AF}"/>
              </a:ext>
            </a:extLst>
          </p:cNvPr>
          <p:cNvSpPr txBox="1"/>
          <p:nvPr/>
        </p:nvSpPr>
        <p:spPr>
          <a:xfrm>
            <a:off x="1265582" y="308712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-100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9A1F03-AFCC-B679-D2E7-FAB0AAE3AD6D}"/>
              </a:ext>
            </a:extLst>
          </p:cNvPr>
          <p:cNvSpPr txBox="1"/>
          <p:nvPr/>
        </p:nvSpPr>
        <p:spPr>
          <a:xfrm>
            <a:off x="1342213" y="27841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8883D6-A95B-C905-F995-6950E7AFB5BE}"/>
              </a:ext>
            </a:extLst>
          </p:cNvPr>
          <p:cNvSpPr txBox="1"/>
          <p:nvPr/>
        </p:nvSpPr>
        <p:spPr>
          <a:xfrm>
            <a:off x="3266884" y="27206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DE90D2B-B86E-1AA2-50FB-CF8B188851EE}"/>
              </a:ext>
            </a:extLst>
          </p:cNvPr>
          <p:cNvSpPr txBox="1"/>
          <p:nvPr/>
        </p:nvSpPr>
        <p:spPr>
          <a:xfrm>
            <a:off x="3255213" y="310658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-100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F6011E1-DD77-1F02-F1F0-F2BA4EC9EA29}"/>
              </a:ext>
            </a:extLst>
          </p:cNvPr>
          <p:cNvSpPr txBox="1"/>
          <p:nvPr/>
        </p:nvSpPr>
        <p:spPr>
          <a:xfrm>
            <a:off x="1525874" y="203950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Cash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4BF557B-1F6E-B23B-E5C3-410FC937612E}"/>
              </a:ext>
            </a:extLst>
          </p:cNvPr>
          <p:cNvSpPr txBox="1"/>
          <p:nvPr/>
        </p:nvSpPr>
        <p:spPr>
          <a:xfrm>
            <a:off x="2969847" y="1957221"/>
            <a:ext cx="212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Bank</a:t>
            </a:r>
          </a:p>
        </p:txBody>
      </p:sp>
      <p:sp>
        <p:nvSpPr>
          <p:cNvPr id="19" name="Pravá složená závorka 18">
            <a:extLst>
              <a:ext uri="{FF2B5EF4-FFF2-40B4-BE49-F238E27FC236}">
                <a16:creationId xmlns:a16="http://schemas.microsoft.com/office/drawing/2014/main" id="{2B29CFB6-39FD-09D3-02BA-63E354BDD53D}"/>
              </a:ext>
            </a:extLst>
          </p:cNvPr>
          <p:cNvSpPr/>
          <p:nvPr/>
        </p:nvSpPr>
        <p:spPr>
          <a:xfrm>
            <a:off x="4023360" y="3153496"/>
            <a:ext cx="225911" cy="4503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84683A8-7601-3E53-0800-C36C6ABC9AFA}"/>
              </a:ext>
            </a:extLst>
          </p:cNvPr>
          <p:cNvSpPr/>
          <p:nvPr/>
        </p:nvSpPr>
        <p:spPr>
          <a:xfrm>
            <a:off x="1300594" y="3106582"/>
            <a:ext cx="2560875" cy="497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3E4B90-C466-CC9C-73F5-47278E45A419}"/>
              </a:ext>
            </a:extLst>
          </p:cNvPr>
          <p:cNvSpPr txBox="1"/>
          <p:nvPr/>
        </p:nvSpPr>
        <p:spPr>
          <a:xfrm>
            <a:off x="4469907" y="3144536"/>
            <a:ext cx="435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Reversal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operations</a:t>
            </a:r>
            <a:r>
              <a:rPr lang="cs-CZ" b="1" dirty="0">
                <a:solidFill>
                  <a:srgbClr val="0070C0"/>
                </a:solidFill>
              </a:rPr>
              <a:t>  </a:t>
            </a:r>
            <a:r>
              <a:rPr lang="cs-CZ" dirty="0">
                <a:solidFill>
                  <a:srgbClr val="0070C0"/>
                </a:solidFill>
              </a:rPr>
              <a:t>(so </a:t>
            </a:r>
            <a:r>
              <a:rPr lang="cs-CZ" dirty="0" err="1">
                <a:solidFill>
                  <a:srgbClr val="0070C0"/>
                </a:solidFill>
              </a:rPr>
              <a:t>called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numbers</a:t>
            </a:r>
            <a:r>
              <a:rPr lang="cs-CZ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3C7C4FC2-7CF9-43B3-85BD-F9E0CFEF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23" y="3990580"/>
            <a:ext cx="10060353" cy="1533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E483EA-B694-C6A7-42FB-420D5C7EEFED}"/>
              </a:ext>
            </a:extLst>
          </p:cNvPr>
          <p:cNvSpPr txBox="1"/>
          <p:nvPr/>
        </p:nvSpPr>
        <p:spPr>
          <a:xfrm>
            <a:off x="4249271" y="1278736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To </a:t>
            </a:r>
            <a:r>
              <a:rPr lang="cs-CZ" sz="2800" dirty="0" err="1">
                <a:solidFill>
                  <a:srgbClr val="FF0000"/>
                </a:solidFill>
              </a:rPr>
              <a:t>see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the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amount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with</a:t>
            </a:r>
            <a:r>
              <a:rPr lang="cs-CZ" sz="2800" dirty="0">
                <a:solidFill>
                  <a:srgbClr val="FF0000"/>
                </a:solidFill>
              </a:rPr>
              <a:t> a negative sign on </a:t>
            </a:r>
            <a:r>
              <a:rPr lang="cs-CZ" sz="2800" dirty="0" err="1">
                <a:solidFill>
                  <a:srgbClr val="FF0000"/>
                </a:solidFill>
              </a:rPr>
              <a:t>the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Debit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side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or</a:t>
            </a:r>
            <a:r>
              <a:rPr lang="cs-CZ" sz="2800" dirty="0">
                <a:solidFill>
                  <a:srgbClr val="FF0000"/>
                </a:solidFill>
              </a:rPr>
              <a:t> vice versa on </a:t>
            </a:r>
            <a:r>
              <a:rPr lang="cs-CZ" sz="2800" dirty="0" err="1">
                <a:solidFill>
                  <a:srgbClr val="FF0000"/>
                </a:solidFill>
              </a:rPr>
              <a:t>the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Credit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side</a:t>
            </a:r>
            <a:r>
              <a:rPr lang="cs-CZ" sz="2800" dirty="0">
                <a:solidFill>
                  <a:srgbClr val="FF0000"/>
                </a:solidFill>
              </a:rPr>
              <a:t>, open a </a:t>
            </a:r>
            <a:r>
              <a:rPr lang="cs-CZ" sz="2800" dirty="0" err="1">
                <a:solidFill>
                  <a:srgbClr val="FF0000"/>
                </a:solidFill>
              </a:rPr>
              <a:t>view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of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all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fields</a:t>
            </a:r>
            <a:r>
              <a:rPr lang="cs-CZ" sz="2800" dirty="0">
                <a:solidFill>
                  <a:srgbClr val="FF0000"/>
                </a:solidFill>
              </a:rPr>
              <a:t> in </a:t>
            </a:r>
            <a:r>
              <a:rPr lang="cs-CZ" sz="2800" dirty="0" err="1">
                <a:solidFill>
                  <a:srgbClr val="FF0000"/>
                </a:solidFill>
              </a:rPr>
              <a:t>the</a:t>
            </a:r>
            <a:r>
              <a:rPr lang="cs-CZ" sz="2800" dirty="0">
                <a:solidFill>
                  <a:srgbClr val="FF0000"/>
                </a:solidFill>
              </a:rPr>
              <a:t> table </a:t>
            </a:r>
            <a:r>
              <a:rPr lang="cs-CZ" sz="2800" dirty="0" err="1">
                <a:solidFill>
                  <a:srgbClr val="FF0000"/>
                </a:solidFill>
              </a:rPr>
              <a:t>using</a:t>
            </a:r>
            <a:r>
              <a:rPr lang="cs-CZ" sz="2800" dirty="0">
                <a:solidFill>
                  <a:srgbClr val="FF0000"/>
                </a:solidFill>
              </a:rPr>
              <a:t> Ctrl-Alt-F1</a:t>
            </a:r>
          </a:p>
        </p:txBody>
      </p:sp>
    </p:spTree>
    <p:extLst>
      <p:ext uri="{BB962C8B-B14F-4D97-AF65-F5344CB8AC3E}">
        <p14:creationId xmlns:p14="http://schemas.microsoft.com/office/powerpoint/2010/main" val="1797845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19A03-7824-9949-A288-9C38E9CB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All </a:t>
            </a:r>
            <a:r>
              <a:rPr lang="cs-CZ" sz="3600" dirty="0" err="1">
                <a:solidFill>
                  <a:srgbClr val="0070C0"/>
                </a:solidFill>
              </a:rPr>
              <a:t>fields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en-US" sz="3600" dirty="0">
                <a:solidFill>
                  <a:srgbClr val="0070C0"/>
                </a:solidFill>
              </a:rPr>
              <a:t>other amounts- it was created after another transaction</a:t>
            </a:r>
            <a:r>
              <a:rPr lang="cs-CZ" sz="3600" dirty="0">
                <a:solidFill>
                  <a:srgbClr val="0070C0"/>
                </a:solidFill>
              </a:rPr>
              <a:t>) I.</a:t>
            </a:r>
            <a:br>
              <a:rPr lang="cs-CZ" sz="3600" dirty="0">
                <a:solidFill>
                  <a:srgbClr val="0070C0"/>
                </a:solidFill>
              </a:rPr>
            </a:b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0BB4B9-2568-4B88-6DEE-17FC49C13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035118" cy="12103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D6F676-827D-3DF4-7944-A7C2DF24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9" y="3265595"/>
            <a:ext cx="2862094" cy="12103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906C1C-20A9-B25C-FCBB-037BE36A2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69" y="4838306"/>
            <a:ext cx="10428571" cy="1380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1198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FA7E8-7739-43DD-1C42-D3FD2D04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All </a:t>
            </a:r>
            <a:r>
              <a:rPr lang="cs-CZ" sz="3600" dirty="0" err="1">
                <a:solidFill>
                  <a:srgbClr val="0070C0"/>
                </a:solidFill>
              </a:rPr>
              <a:t>fields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en-US" sz="3600" dirty="0">
                <a:solidFill>
                  <a:srgbClr val="0070C0"/>
                </a:solidFill>
              </a:rPr>
              <a:t>other amounts- it was created after another transaction</a:t>
            </a:r>
            <a:r>
              <a:rPr lang="cs-CZ" sz="3600" dirty="0">
                <a:solidFill>
                  <a:srgbClr val="0070C0"/>
                </a:solidFill>
              </a:rPr>
              <a:t>) I.</a:t>
            </a:r>
            <a:br>
              <a:rPr lang="cs-CZ" sz="3600" dirty="0">
                <a:solidFill>
                  <a:srgbClr val="0070C0"/>
                </a:solidFill>
              </a:rPr>
            </a:b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BCA58-09BD-C36E-F2BD-FD3C8E8C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6286"/>
            <a:ext cx="9991120" cy="4190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719550-BE0E-4330-5774-3C649DBB8EB7}"/>
              </a:ext>
            </a:extLst>
          </p:cNvPr>
          <p:cNvSpPr txBox="1"/>
          <p:nvPr/>
        </p:nvSpPr>
        <p:spPr>
          <a:xfrm>
            <a:off x="1437522" y="3766738"/>
            <a:ext cx="5517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Use </a:t>
            </a:r>
            <a:r>
              <a:rPr lang="cs-CZ" sz="2800" b="1" dirty="0" err="1">
                <a:solidFill>
                  <a:srgbClr val="0070C0"/>
                </a:solidFill>
              </a:rPr>
              <a:t>of</a:t>
            </a:r>
            <a:r>
              <a:rPr lang="cs-CZ" sz="2800" b="1" dirty="0">
                <a:solidFill>
                  <a:srgbClr val="0070C0"/>
                </a:solidFill>
              </a:rPr>
              <a:t> Alt+Ctrl+F1  </a:t>
            </a:r>
            <a:r>
              <a:rPr lang="cs-CZ" sz="2800" b="1" dirty="0" err="1">
                <a:solidFill>
                  <a:srgbClr val="0070C0"/>
                </a:solidFill>
              </a:rPr>
              <a:t>key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combination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9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BA312-E90C-F556-C78E-CE3034AD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All </a:t>
            </a:r>
            <a:r>
              <a:rPr lang="cs-CZ" sz="3600" dirty="0" err="1">
                <a:solidFill>
                  <a:srgbClr val="0070C0"/>
                </a:solidFill>
              </a:rPr>
              <a:t>fields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en-US" sz="3600" dirty="0">
                <a:solidFill>
                  <a:srgbClr val="0070C0"/>
                </a:solidFill>
              </a:rPr>
              <a:t>other amounts- it was created after another transaction</a:t>
            </a:r>
            <a:r>
              <a:rPr lang="cs-CZ" sz="3600" dirty="0">
                <a:solidFill>
                  <a:srgbClr val="0070C0"/>
                </a:solidFill>
              </a:rPr>
              <a:t>) II.</a:t>
            </a:r>
            <a:br>
              <a:rPr lang="cs-CZ" sz="3600" dirty="0">
                <a:solidFill>
                  <a:srgbClr val="0070C0"/>
                </a:solidFill>
              </a:rPr>
            </a:br>
            <a:endParaRPr lang="cs-CZ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B2946F-A69D-5FD4-5048-24446D8E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1660805"/>
            <a:ext cx="10419617" cy="391574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E22F2E2-C49C-3653-C0B5-573F5A1341D2}"/>
              </a:ext>
            </a:extLst>
          </p:cNvPr>
          <p:cNvSpPr txBox="1"/>
          <p:nvPr/>
        </p:nvSpPr>
        <p:spPr>
          <a:xfrm>
            <a:off x="5632449" y="5883511"/>
            <a:ext cx="191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4B889F-2F2C-4A43-AA8E-B65B9D53AE24}"/>
              </a:ext>
            </a:extLst>
          </p:cNvPr>
          <p:cNvSpPr txBox="1"/>
          <p:nvPr/>
        </p:nvSpPr>
        <p:spPr>
          <a:xfrm>
            <a:off x="1833448" y="3700750"/>
            <a:ext cx="5517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Use </a:t>
            </a:r>
            <a:r>
              <a:rPr lang="cs-CZ" sz="2800" b="1" dirty="0" err="1">
                <a:solidFill>
                  <a:srgbClr val="0070C0"/>
                </a:solidFill>
              </a:rPr>
              <a:t>of</a:t>
            </a:r>
            <a:r>
              <a:rPr lang="cs-CZ" sz="2800" b="1" dirty="0">
                <a:solidFill>
                  <a:srgbClr val="0070C0"/>
                </a:solidFill>
              </a:rPr>
              <a:t> Alt+Ctrl+F1  </a:t>
            </a:r>
            <a:r>
              <a:rPr lang="cs-CZ" sz="2800" b="1" dirty="0" err="1">
                <a:solidFill>
                  <a:srgbClr val="0070C0"/>
                </a:solidFill>
              </a:rPr>
              <a:t>key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combination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91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A6DC98E-BA8A-4B24-BDC9-7AF2B5EE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095" y="1029000"/>
            <a:ext cx="5523809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542BF38-65F9-4B4F-86C1-FBF0B64F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76350"/>
            <a:ext cx="609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377DD-F86B-49C7-BCF4-3E7E79CB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might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be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nested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0905781-5ADA-49F4-924F-A9DABA3F1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284" y="1690688"/>
            <a:ext cx="1614206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7CC22C-7A66-4F97-A6B3-FB7CFDBC8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98" y="1690688"/>
            <a:ext cx="7509318" cy="2600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7AEB48A-5F1D-48E0-95C5-CCEBAF886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397" y="4683351"/>
            <a:ext cx="6066667" cy="18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9DF1221-CD6F-43E4-9B5A-26A974523202}"/>
              </a:ext>
            </a:extLst>
          </p:cNvPr>
          <p:cNvCxnSpPr/>
          <p:nvPr/>
        </p:nvCxnSpPr>
        <p:spPr>
          <a:xfrm>
            <a:off x="10792716" y="3289110"/>
            <a:ext cx="88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D421810-AC26-40D0-BD72-FAA5226DCB8E}"/>
              </a:ext>
            </a:extLst>
          </p:cNvPr>
          <p:cNvCxnSpPr>
            <a:cxnSpLocks/>
          </p:cNvCxnSpPr>
          <p:nvPr/>
        </p:nvCxnSpPr>
        <p:spPr>
          <a:xfrm flipV="1">
            <a:off x="11682484" y="3318370"/>
            <a:ext cx="0" cy="121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5610B06-762F-47A2-8E2E-BBC7F33892C8}"/>
              </a:ext>
            </a:extLst>
          </p:cNvPr>
          <p:cNvCxnSpPr>
            <a:cxnSpLocks/>
          </p:cNvCxnSpPr>
          <p:nvPr/>
        </p:nvCxnSpPr>
        <p:spPr>
          <a:xfrm>
            <a:off x="3398293" y="4531057"/>
            <a:ext cx="8284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8416B0E-EC40-432C-8D7B-70645D2CD53E}"/>
              </a:ext>
            </a:extLst>
          </p:cNvPr>
          <p:cNvCxnSpPr/>
          <p:nvPr/>
        </p:nvCxnSpPr>
        <p:spPr>
          <a:xfrm>
            <a:off x="3398293" y="4531057"/>
            <a:ext cx="0" cy="46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5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C9AE0-E183-4DD1-B17A-3220AE86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Bank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back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reconcilliation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will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be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mentioned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later</a:t>
            </a:r>
            <a:r>
              <a:rPr lang="cs-CZ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DD216B-6000-42E9-8D13-5F60D1EAA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3432"/>
            <a:ext cx="9638095" cy="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38D1FC-4EA5-44DA-A09A-E7F6F14F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4386"/>
            <a:ext cx="7019048" cy="2866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613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52279-2C77-4487-A8A1-C8BA37BE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Basic </a:t>
            </a:r>
            <a:r>
              <a:rPr lang="en-US" sz="3600" dirty="0" err="1">
                <a:solidFill>
                  <a:srgbClr val="0070C0"/>
                </a:solidFill>
              </a:rPr>
              <a:t>pricnip</a:t>
            </a:r>
            <a:r>
              <a:rPr lang="en-US" sz="3600" dirty="0">
                <a:solidFill>
                  <a:srgbClr val="0070C0"/>
                </a:solidFill>
              </a:rPr>
              <a:t> General Ledger Journal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The only two-way Gateway to the General Ledger (Chart of Accounts)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5B1486-1CAE-413F-ADCC-F225BD5DB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96" y="2544888"/>
            <a:ext cx="2043495" cy="13873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DB206B-A8CE-480A-894F-27921D4E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31" y="4047437"/>
            <a:ext cx="2043495" cy="1325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5368EBF-9A80-4FF5-8B43-182A6CA51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160" y="3141166"/>
            <a:ext cx="1861556" cy="15853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531EADC-C89A-4CC2-B91C-3BBDD5EB1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744" y="2544888"/>
            <a:ext cx="2240270" cy="6272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623D6D-5282-40D1-AB7A-333298644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0272" y="3325217"/>
            <a:ext cx="1287056" cy="12870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C6A923C-E767-4776-B416-9DE3339BC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382" y="3393496"/>
            <a:ext cx="1861555" cy="12387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CFB7C11-1BF5-46BA-B89B-88CDE323B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3056" y="3400980"/>
            <a:ext cx="959025" cy="13255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965DBF-3332-4DE1-95F7-02B9F9D9E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3046" y="3400980"/>
            <a:ext cx="959025" cy="1325564"/>
          </a:xfrm>
          <a:prstGeom prst="rect">
            <a:avLst/>
          </a:prstGeom>
        </p:spPr>
      </p:pic>
      <p:sp>
        <p:nvSpPr>
          <p:cNvPr id="12" name="Šipka: obousměrná vodorovná 11">
            <a:extLst>
              <a:ext uri="{FF2B5EF4-FFF2-40B4-BE49-F238E27FC236}">
                <a16:creationId xmlns:a16="http://schemas.microsoft.com/office/drawing/2014/main" id="{332E762D-3362-475E-B2E2-822F671F2363}"/>
              </a:ext>
            </a:extLst>
          </p:cNvPr>
          <p:cNvSpPr/>
          <p:nvPr/>
        </p:nvSpPr>
        <p:spPr>
          <a:xfrm>
            <a:off x="2562607" y="3299228"/>
            <a:ext cx="493340" cy="18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Šipka: obousměrná vodorovná 12">
            <a:extLst>
              <a:ext uri="{FF2B5EF4-FFF2-40B4-BE49-F238E27FC236}">
                <a16:creationId xmlns:a16="http://schemas.microsoft.com/office/drawing/2014/main" id="{458D7121-1838-4621-BF4F-CCE1EF24461A}"/>
              </a:ext>
            </a:extLst>
          </p:cNvPr>
          <p:cNvSpPr/>
          <p:nvPr/>
        </p:nvSpPr>
        <p:spPr>
          <a:xfrm>
            <a:off x="2542091" y="4249447"/>
            <a:ext cx="493340" cy="18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: obousměrná vodorovná 13">
            <a:extLst>
              <a:ext uri="{FF2B5EF4-FFF2-40B4-BE49-F238E27FC236}">
                <a16:creationId xmlns:a16="http://schemas.microsoft.com/office/drawing/2014/main" id="{84224D62-5A92-4D5A-94C2-5B6CD2B6A69C}"/>
              </a:ext>
            </a:extLst>
          </p:cNvPr>
          <p:cNvSpPr/>
          <p:nvPr/>
        </p:nvSpPr>
        <p:spPr>
          <a:xfrm>
            <a:off x="4912286" y="3918618"/>
            <a:ext cx="493340" cy="18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Šipka: obousměrná vodorovná 15">
            <a:extLst>
              <a:ext uri="{FF2B5EF4-FFF2-40B4-BE49-F238E27FC236}">
                <a16:creationId xmlns:a16="http://schemas.microsoft.com/office/drawing/2014/main" id="{F68E608E-559C-4FC7-9F9D-7C3E785A3F82}"/>
              </a:ext>
            </a:extLst>
          </p:cNvPr>
          <p:cNvSpPr/>
          <p:nvPr/>
        </p:nvSpPr>
        <p:spPr>
          <a:xfrm>
            <a:off x="6368689" y="3875226"/>
            <a:ext cx="493340" cy="18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Šipka: obousměrná vodorovná 16">
            <a:extLst>
              <a:ext uri="{FF2B5EF4-FFF2-40B4-BE49-F238E27FC236}">
                <a16:creationId xmlns:a16="http://schemas.microsoft.com/office/drawing/2014/main" id="{F74074FC-EF41-4D55-B259-A2726FC6602A}"/>
              </a:ext>
            </a:extLst>
          </p:cNvPr>
          <p:cNvSpPr/>
          <p:nvPr/>
        </p:nvSpPr>
        <p:spPr>
          <a:xfrm>
            <a:off x="8747679" y="3856759"/>
            <a:ext cx="493340" cy="18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Šipka: obousměrná vodorovná 17">
            <a:extLst>
              <a:ext uri="{FF2B5EF4-FFF2-40B4-BE49-F238E27FC236}">
                <a16:creationId xmlns:a16="http://schemas.microsoft.com/office/drawing/2014/main" id="{E782DA42-AAEE-45A1-9A2D-8C0DFE4F4F08}"/>
              </a:ext>
            </a:extLst>
          </p:cNvPr>
          <p:cNvSpPr/>
          <p:nvPr/>
        </p:nvSpPr>
        <p:spPr>
          <a:xfrm>
            <a:off x="10202071" y="3798661"/>
            <a:ext cx="493340" cy="18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2E5CD76-0364-4759-AECC-EFBB7816D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761" y="5472381"/>
            <a:ext cx="9241019" cy="70464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5CEABE3F-51E9-44C8-A2C3-A56B73B635B3}"/>
              </a:ext>
            </a:extLst>
          </p:cNvPr>
          <p:cNvCxnSpPr>
            <a:endCxn id="10" idx="2"/>
          </p:cNvCxnSpPr>
          <p:nvPr/>
        </p:nvCxnSpPr>
        <p:spPr>
          <a:xfrm flipV="1">
            <a:off x="5892568" y="4726544"/>
            <a:ext cx="1" cy="74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2BDC94F4-F913-408C-9389-72CEBD23BC19}"/>
              </a:ext>
            </a:extLst>
          </p:cNvPr>
          <p:cNvCxnSpPr/>
          <p:nvPr/>
        </p:nvCxnSpPr>
        <p:spPr>
          <a:xfrm flipV="1">
            <a:off x="9759061" y="4726544"/>
            <a:ext cx="1" cy="74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F94245B1-D0B3-4765-A094-DE91718697F1}"/>
              </a:ext>
            </a:extLst>
          </p:cNvPr>
          <p:cNvSpPr/>
          <p:nvPr/>
        </p:nvSpPr>
        <p:spPr>
          <a:xfrm>
            <a:off x="4477798" y="6194352"/>
            <a:ext cx="5649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General </a:t>
            </a:r>
            <a:r>
              <a:rPr lang="cs-CZ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Journal</a:t>
            </a:r>
            <a:r>
              <a:rPr lang="cs-C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Structure</a:t>
            </a:r>
            <a:r>
              <a:rPr lang="cs-C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= </a:t>
            </a:r>
            <a:r>
              <a:rPr lang="cs-CZ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Gateway</a:t>
            </a:r>
            <a:endParaRPr lang="cs-CZ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25BE0616-8AF6-40AA-A4EC-D61FD695B94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158956" y="2008038"/>
            <a:ext cx="0" cy="195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07B8D9B-1266-400F-AAB7-47081B46A97A}"/>
              </a:ext>
            </a:extLst>
          </p:cNvPr>
          <p:cNvSpPr txBox="1"/>
          <p:nvPr/>
        </p:nvSpPr>
        <p:spPr>
          <a:xfrm>
            <a:off x="3928039" y="1611751"/>
            <a:ext cx="29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Bank </a:t>
            </a:r>
            <a:r>
              <a:rPr lang="cs-CZ" b="1" dirty="0" err="1">
                <a:solidFill>
                  <a:srgbClr val="0070C0"/>
                </a:solidFill>
              </a:rPr>
              <a:t>Statements</a:t>
            </a:r>
            <a:r>
              <a:rPr lang="cs-CZ" b="1" dirty="0">
                <a:solidFill>
                  <a:srgbClr val="0070C0"/>
                </a:solidFill>
              </a:rPr>
              <a:t> and </a:t>
            </a:r>
            <a:r>
              <a:rPr lang="cs-CZ" b="1" dirty="0" err="1">
                <a:solidFill>
                  <a:srgbClr val="0070C0"/>
                </a:solidFill>
              </a:rPr>
              <a:t>Orders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B9DFE05-B931-40BF-B93E-F652DB4D9AFB}"/>
              </a:ext>
            </a:extLst>
          </p:cNvPr>
          <p:cNvSpPr txBox="1"/>
          <p:nvPr/>
        </p:nvSpPr>
        <p:spPr>
          <a:xfrm>
            <a:off x="11164541" y="3307887"/>
            <a:ext cx="1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F7C1384F-2A2F-400F-A764-1E64933B87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744" y="4373253"/>
            <a:ext cx="2240270" cy="736900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AA07CD8A-FA8D-40AB-9437-66F63ECFE495}"/>
              </a:ext>
            </a:extLst>
          </p:cNvPr>
          <p:cNvSpPr/>
          <p:nvPr/>
        </p:nvSpPr>
        <p:spPr>
          <a:xfrm>
            <a:off x="6626180" y="2455329"/>
            <a:ext cx="2414836" cy="2790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C428C7AB-0797-41B3-A6A8-2CA81523A7E4}"/>
              </a:ext>
            </a:extLst>
          </p:cNvPr>
          <p:cNvCxnSpPr/>
          <p:nvPr/>
        </p:nvCxnSpPr>
        <p:spPr>
          <a:xfrm>
            <a:off x="2562607" y="2733424"/>
            <a:ext cx="4063573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7DB0DFCE-22F0-43C8-8895-5D345CD66939}"/>
              </a:ext>
            </a:extLst>
          </p:cNvPr>
          <p:cNvCxnSpPr/>
          <p:nvPr/>
        </p:nvCxnSpPr>
        <p:spPr>
          <a:xfrm>
            <a:off x="2562607" y="5149082"/>
            <a:ext cx="4063573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18C5A40-33DA-4A9C-9739-FB9D0C1B326E}"/>
              </a:ext>
            </a:extLst>
          </p:cNvPr>
          <p:cNvSpPr txBox="1"/>
          <p:nvPr/>
        </p:nvSpPr>
        <p:spPr>
          <a:xfrm>
            <a:off x="2809277" y="2360629"/>
            <a:ext cx="6339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Invoices and delivery notes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492882B-FF20-446D-8D2C-ED5B12B727D6}"/>
              </a:ext>
            </a:extLst>
          </p:cNvPr>
          <p:cNvSpPr txBox="1"/>
          <p:nvPr/>
        </p:nvSpPr>
        <p:spPr>
          <a:xfrm>
            <a:off x="2788761" y="4832623"/>
            <a:ext cx="6339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Invoices and </a:t>
            </a:r>
            <a:r>
              <a:rPr lang="cs-CZ" sz="1400" b="1" dirty="0" err="1">
                <a:solidFill>
                  <a:srgbClr val="00B050"/>
                </a:solidFill>
              </a:rPr>
              <a:t>shipment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07557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84C67-2BC8-4EFB-B84D-680B4E8E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0" y="19339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Bank </a:t>
            </a:r>
            <a:r>
              <a:rPr lang="cs-CZ" sz="3600" dirty="0" err="1">
                <a:solidFill>
                  <a:srgbClr val="0070C0"/>
                </a:solidFill>
              </a:rPr>
              <a:t>reconcilliation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principle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selling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0BCBDB4-1C40-4C68-A056-A04ADF384138}"/>
              </a:ext>
            </a:extLst>
          </p:cNvPr>
          <p:cNvSpPr/>
          <p:nvPr/>
        </p:nvSpPr>
        <p:spPr>
          <a:xfrm>
            <a:off x="894877" y="2033321"/>
            <a:ext cx="1649691" cy="1043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Bank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account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BC </a:t>
            </a:r>
          </a:p>
          <a:p>
            <a:pPr algn="ctr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Balance=100</a:t>
            </a:r>
          </a:p>
          <a:p>
            <a:pPr algn="ctr"/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373BE8A-5F9D-4765-AB8D-64336755A386}"/>
              </a:ext>
            </a:extLst>
          </p:cNvPr>
          <p:cNvSpPr/>
          <p:nvPr/>
        </p:nvSpPr>
        <p:spPr>
          <a:xfrm>
            <a:off x="838200" y="3293244"/>
            <a:ext cx="1649691" cy="73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 </a:t>
            </a:r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2C8CEAA-59F4-416E-B2D2-E65E41EEAFE2}"/>
              </a:ext>
            </a:extLst>
          </p:cNvPr>
          <p:cNvSpPr/>
          <p:nvPr/>
        </p:nvSpPr>
        <p:spPr>
          <a:xfrm>
            <a:off x="838200" y="4105521"/>
            <a:ext cx="1649691" cy="23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 </a:t>
            </a:r>
            <a:endParaRPr lang="en-US" dirty="0"/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ED7DEFD0-25FD-437E-B886-0D2ACB84B708}"/>
              </a:ext>
            </a:extLst>
          </p:cNvPr>
          <p:cNvSpPr/>
          <p:nvPr/>
        </p:nvSpPr>
        <p:spPr>
          <a:xfrm>
            <a:off x="2696066" y="3214540"/>
            <a:ext cx="169682" cy="11217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1D6C2B-5212-4424-B9F2-CC541B1A7DAD}"/>
              </a:ext>
            </a:extLst>
          </p:cNvPr>
          <p:cNvSpPr txBox="1"/>
          <p:nvPr/>
        </p:nvSpPr>
        <p:spPr>
          <a:xfrm>
            <a:off x="2931736" y="3590769"/>
            <a:ext cx="1161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Sales </a:t>
            </a:r>
            <a:r>
              <a:rPr lang="cs-CZ" sz="1600" b="1" dirty="0" err="1"/>
              <a:t>Order</a:t>
            </a:r>
            <a:endParaRPr lang="cs-CZ" sz="1600" b="1" dirty="0"/>
          </a:p>
          <a:p>
            <a:r>
              <a:rPr lang="cs-CZ" sz="1600" b="1" dirty="0"/>
              <a:t>     in BC</a:t>
            </a:r>
            <a:endParaRPr lang="en-US" sz="1600" b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670F326-C80A-444C-B368-AE30EE8B840B}"/>
              </a:ext>
            </a:extLst>
          </p:cNvPr>
          <p:cNvSpPr/>
          <p:nvPr/>
        </p:nvSpPr>
        <p:spPr>
          <a:xfrm>
            <a:off x="838200" y="4647414"/>
            <a:ext cx="1649691" cy="73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 </a:t>
            </a:r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6FEFAEE-66E9-4248-A7EF-B50E0AEF861E}"/>
              </a:ext>
            </a:extLst>
          </p:cNvPr>
          <p:cNvSpPr/>
          <p:nvPr/>
        </p:nvSpPr>
        <p:spPr>
          <a:xfrm>
            <a:off x="838200" y="5459691"/>
            <a:ext cx="1649691" cy="23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 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45E2A59-E07B-470C-813E-6A267FC17351}"/>
              </a:ext>
            </a:extLst>
          </p:cNvPr>
          <p:cNvSpPr txBox="1"/>
          <p:nvPr/>
        </p:nvSpPr>
        <p:spPr>
          <a:xfrm>
            <a:off x="2828060" y="4916901"/>
            <a:ext cx="1450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Sales </a:t>
            </a:r>
            <a:r>
              <a:rPr 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Invoice</a:t>
            </a: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(1000 </a:t>
            </a:r>
            <a:r>
              <a:rPr 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invoiced</a:t>
            </a:r>
            <a:endParaRPr 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BC)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Pravá složená závorka 11">
            <a:extLst>
              <a:ext uri="{FF2B5EF4-FFF2-40B4-BE49-F238E27FC236}">
                <a16:creationId xmlns:a16="http://schemas.microsoft.com/office/drawing/2014/main" id="{BB0B5C1C-9B79-419C-885D-A0998E01D95C}"/>
              </a:ext>
            </a:extLst>
          </p:cNvPr>
          <p:cNvSpPr/>
          <p:nvPr/>
        </p:nvSpPr>
        <p:spPr>
          <a:xfrm>
            <a:off x="2677679" y="4636469"/>
            <a:ext cx="161826" cy="11217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1AB76ED-06D5-421C-B826-0DDB7E9FF811}"/>
              </a:ext>
            </a:extLst>
          </p:cNvPr>
          <p:cNvSpPr/>
          <p:nvPr/>
        </p:nvSpPr>
        <p:spPr>
          <a:xfrm>
            <a:off x="4446309" y="2048906"/>
            <a:ext cx="1649691" cy="1043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Bank </a:t>
            </a:r>
            <a:r>
              <a:rPr lang="cs-CZ" dirty="0" err="1"/>
              <a:t>account</a:t>
            </a:r>
            <a:r>
              <a:rPr lang="cs-CZ" dirty="0"/>
              <a:t> in Bank</a:t>
            </a:r>
          </a:p>
          <a:p>
            <a:pPr algn="ctr"/>
            <a:r>
              <a:rPr lang="cs-CZ" dirty="0"/>
              <a:t>Balance=000</a:t>
            </a:r>
          </a:p>
          <a:p>
            <a:pPr algn="ctr"/>
            <a:endParaRPr lang="en-US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375224A-1943-4545-B6DD-89E341197D2F}"/>
              </a:ext>
            </a:extLst>
          </p:cNvPr>
          <p:cNvSpPr/>
          <p:nvPr/>
        </p:nvSpPr>
        <p:spPr>
          <a:xfrm>
            <a:off x="4446309" y="3286464"/>
            <a:ext cx="1649691" cy="73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paid</a:t>
            </a:r>
            <a:r>
              <a:rPr lang="cs-CZ" dirty="0"/>
              <a:t> to bank 1000</a:t>
            </a:r>
            <a:endParaRPr lang="en-US" dirty="0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801DE620-6B53-43BB-952B-0D383F65570D}"/>
              </a:ext>
            </a:extLst>
          </p:cNvPr>
          <p:cNvCxnSpPr>
            <a:cxnSpLocks/>
          </p:cNvCxnSpPr>
          <p:nvPr/>
        </p:nvCxnSpPr>
        <p:spPr>
          <a:xfrm>
            <a:off x="433633" y="1366887"/>
            <a:ext cx="0" cy="51862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3EB3492-2D03-4ED2-939E-A7BD3C8FDB85}"/>
              </a:ext>
            </a:extLst>
          </p:cNvPr>
          <p:cNvSpPr txBox="1"/>
          <p:nvPr/>
        </p:nvSpPr>
        <p:spPr>
          <a:xfrm>
            <a:off x="725078" y="140163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Time </a:t>
            </a:r>
            <a:endParaRPr lang="en-US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5409D53-9E0F-4A42-8CE7-5EDC72F78AE0}"/>
              </a:ext>
            </a:extLst>
          </p:cNvPr>
          <p:cNvSpPr txBox="1"/>
          <p:nvPr/>
        </p:nvSpPr>
        <p:spPr>
          <a:xfrm>
            <a:off x="609910" y="586712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Time + 1D </a:t>
            </a:r>
            <a:endParaRPr lang="en-US" dirty="0"/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AA6FC8E5-99EF-4C1F-9B4D-CE9490274605}"/>
              </a:ext>
            </a:extLst>
          </p:cNvPr>
          <p:cNvCxnSpPr>
            <a:cxnSpLocks/>
          </p:cNvCxnSpPr>
          <p:nvPr/>
        </p:nvCxnSpPr>
        <p:spPr>
          <a:xfrm>
            <a:off x="6305193" y="3214540"/>
            <a:ext cx="0" cy="33385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C88EC47-C1CD-4BAF-A072-6550924A0BF2}"/>
              </a:ext>
            </a:extLst>
          </p:cNvPr>
          <p:cNvSpPr txBox="1"/>
          <p:nvPr/>
        </p:nvSpPr>
        <p:spPr>
          <a:xfrm>
            <a:off x="6351830" y="3323709"/>
            <a:ext cx="372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Time + 1D + </a:t>
            </a:r>
            <a:r>
              <a:rPr lang="cs-CZ" b="1" dirty="0" err="1"/>
              <a:t>payment</a:t>
            </a:r>
            <a:r>
              <a:rPr lang="cs-CZ" b="1" dirty="0"/>
              <a:t> term </a:t>
            </a:r>
            <a:r>
              <a:rPr lang="cs-CZ" b="1" dirty="0" err="1"/>
              <a:t>code</a:t>
            </a:r>
            <a:r>
              <a:rPr lang="cs-CZ" b="1" dirty="0"/>
              <a:t>=1M </a:t>
            </a:r>
            <a:endParaRPr lang="en-US" b="1" dirty="0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9FABF69-553D-42DA-A72A-F6A9D97CCDA4}"/>
              </a:ext>
            </a:extLst>
          </p:cNvPr>
          <p:cNvSpPr/>
          <p:nvPr/>
        </p:nvSpPr>
        <p:spPr>
          <a:xfrm>
            <a:off x="4428966" y="4125871"/>
            <a:ext cx="1649691" cy="1043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Bank </a:t>
            </a:r>
            <a:r>
              <a:rPr lang="cs-CZ" dirty="0" err="1"/>
              <a:t>account</a:t>
            </a:r>
            <a:r>
              <a:rPr lang="cs-CZ" dirty="0"/>
              <a:t> in Bank</a:t>
            </a:r>
          </a:p>
          <a:p>
            <a:pPr algn="ctr"/>
            <a:r>
              <a:rPr lang="cs-CZ" dirty="0"/>
              <a:t>Balance=1000</a:t>
            </a:r>
          </a:p>
          <a:p>
            <a:pPr algn="ctr"/>
            <a:endParaRPr lang="en-US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1BBA99B-BA42-4292-B1CA-7A19799DF373}"/>
              </a:ext>
            </a:extLst>
          </p:cNvPr>
          <p:cNvSpPr txBox="1"/>
          <p:nvPr/>
        </p:nvSpPr>
        <p:spPr>
          <a:xfrm>
            <a:off x="1955191" y="5882511"/>
            <a:ext cx="23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Customer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balance =1000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2900B4B8-610C-44C8-9E86-8A60F6F5FF50}"/>
              </a:ext>
            </a:extLst>
          </p:cNvPr>
          <p:cNvCxnSpPr/>
          <p:nvPr/>
        </p:nvCxnSpPr>
        <p:spPr>
          <a:xfrm>
            <a:off x="3817856" y="5459691"/>
            <a:ext cx="0" cy="422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>
            <a:extLst>
              <a:ext uri="{FF2B5EF4-FFF2-40B4-BE49-F238E27FC236}">
                <a16:creationId xmlns:a16="http://schemas.microsoft.com/office/drawing/2014/main" id="{A70DB7A3-D5D6-46B8-886E-C283EA27B3C3}"/>
              </a:ext>
            </a:extLst>
          </p:cNvPr>
          <p:cNvSpPr/>
          <p:nvPr/>
        </p:nvSpPr>
        <p:spPr>
          <a:xfrm>
            <a:off x="4432090" y="5345579"/>
            <a:ext cx="1649691" cy="1043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 </a:t>
            </a:r>
            <a:r>
              <a:rPr lang="en-US" dirty="0"/>
              <a:t>The bank has sent a bank statement </a:t>
            </a:r>
            <a:endParaRPr lang="cs-CZ" dirty="0"/>
          </a:p>
          <a:p>
            <a:pPr algn="ctr"/>
            <a:endParaRPr lang="en-US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783A0F0-9146-47CA-A63F-3333CA036A87}"/>
              </a:ext>
            </a:extLst>
          </p:cNvPr>
          <p:cNvSpPr txBox="1"/>
          <p:nvPr/>
        </p:nvSpPr>
        <p:spPr>
          <a:xfrm>
            <a:off x="6351830" y="6183778"/>
            <a:ext cx="379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Time + 1D + </a:t>
            </a:r>
            <a:r>
              <a:rPr lang="cs-CZ" dirty="0" err="1"/>
              <a:t>payment</a:t>
            </a:r>
            <a:r>
              <a:rPr lang="cs-CZ" dirty="0"/>
              <a:t> term </a:t>
            </a:r>
            <a:r>
              <a:rPr lang="cs-CZ" dirty="0" err="1"/>
              <a:t>code</a:t>
            </a:r>
            <a:r>
              <a:rPr lang="cs-CZ" dirty="0"/>
              <a:t>=1M +</a:t>
            </a:r>
          </a:p>
          <a:p>
            <a:r>
              <a:rPr lang="cs-CZ" dirty="0"/>
              <a:t>+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operational</a:t>
            </a:r>
            <a:r>
              <a:rPr lang="cs-CZ" dirty="0"/>
              <a:t> </a:t>
            </a:r>
            <a:r>
              <a:rPr lang="cs-CZ" dirty="0" err="1"/>
              <a:t>delay</a:t>
            </a:r>
            <a:r>
              <a:rPr lang="cs-CZ" dirty="0"/>
              <a:t> in bank  </a:t>
            </a:r>
            <a:endParaRPr lang="en-US" dirty="0"/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C1E8DDAB-793A-4385-A68A-78F1D17FA94D}"/>
              </a:ext>
            </a:extLst>
          </p:cNvPr>
          <p:cNvCxnSpPr>
            <a:cxnSpLocks/>
          </p:cNvCxnSpPr>
          <p:nvPr/>
        </p:nvCxnSpPr>
        <p:spPr>
          <a:xfrm>
            <a:off x="10109766" y="2121121"/>
            <a:ext cx="0" cy="33385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861182-AB25-47D1-B390-B5370B02DAEF}"/>
              </a:ext>
            </a:extLst>
          </p:cNvPr>
          <p:cNvSpPr/>
          <p:nvPr/>
        </p:nvSpPr>
        <p:spPr>
          <a:xfrm>
            <a:off x="10359627" y="2105536"/>
            <a:ext cx="1649691" cy="970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Import bank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statement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BC (GL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400" dirty="0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2F6B70F-8031-438D-A227-EC7673B8DF47}"/>
              </a:ext>
            </a:extLst>
          </p:cNvPr>
          <p:cNvSpPr/>
          <p:nvPr/>
        </p:nvSpPr>
        <p:spPr>
          <a:xfrm>
            <a:off x="10359627" y="3416053"/>
            <a:ext cx="1649691" cy="1043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Bank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account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BC </a:t>
            </a:r>
          </a:p>
          <a:p>
            <a:pPr algn="ctr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Balance=1100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5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E7BDB-3A04-48B0-8289-8FDE5B1E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Bank 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in Business </a:t>
            </a:r>
            <a:r>
              <a:rPr lang="cs-CZ" sz="3600" dirty="0" err="1">
                <a:solidFill>
                  <a:srgbClr val="0070C0"/>
                </a:solidFill>
              </a:rPr>
              <a:t>Central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465D9E-FAD5-454A-B711-7B0F6095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29" y="1612943"/>
            <a:ext cx="6116458" cy="99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19258E-7D6F-44E8-AF80-5BF6D6D3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29" y="3138700"/>
            <a:ext cx="10125026" cy="24401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662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E7BDB-3A04-48B0-8289-8FDE5B1E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Bank 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in Business </a:t>
            </a:r>
            <a:r>
              <a:rPr lang="cs-CZ" sz="3600" dirty="0" err="1">
                <a:solidFill>
                  <a:srgbClr val="0070C0"/>
                </a:solidFill>
              </a:rPr>
              <a:t>Central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chosend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47A7EB-9594-4267-AABB-D5E7D365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67" y="1516420"/>
            <a:ext cx="8022321" cy="46143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50691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834</Words>
  <Application>Microsoft Office PowerPoint</Application>
  <PresentationFormat>Širokoúhlá obrazovka</PresentationFormat>
  <Paragraphs>169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Motiv Office</vt:lpstr>
      <vt:lpstr>Business Central Introduction   Microsoft Dynamics 365 Business Solution</vt:lpstr>
      <vt:lpstr>Chart of Accounts </vt:lpstr>
      <vt:lpstr>Chart of account</vt:lpstr>
      <vt:lpstr>Chart of account (accounts might be nested) </vt:lpstr>
      <vt:lpstr>Bank Account (back account reconcilliation will be mentioned later) </vt:lpstr>
      <vt:lpstr>Basic pricnip General Ledger Journal  The only two-way Gateway to the General Ledger (Chart of Accounts) </vt:lpstr>
      <vt:lpstr>Bank reconcilliation principle (selling)</vt:lpstr>
      <vt:lpstr>Bank  account in Business Central</vt:lpstr>
      <vt:lpstr>Bank  account in Business Central (chosend account)</vt:lpstr>
      <vt:lpstr>Bank account ledger entries</vt:lpstr>
      <vt:lpstr>Bank account and relation to Chart of account</vt:lpstr>
      <vt:lpstr>Payment application – basic principle  </vt:lpstr>
      <vt:lpstr>G/L Journal – Receivables (use of Applies to document number field) </vt:lpstr>
      <vt:lpstr>G/L Journal – Receivables (use of Applies to document number field) </vt:lpstr>
      <vt:lpstr>Possible modification of the fields in G/L Journal</vt:lpstr>
      <vt:lpstr>Modification of the fields (only if field Applies to documen numbe is missing in your database)</vt:lpstr>
      <vt:lpstr>G/L Journal – Receivables (use of Applies to document number field) </vt:lpstr>
      <vt:lpstr>G/L Journal – Receivables (use of Applies to document number field) </vt:lpstr>
      <vt:lpstr>G/L Journal – Receivables (use of Applies to document number field) </vt:lpstr>
      <vt:lpstr>G/L accounts posting sales and payment –priciples (no payment discount presented) </vt:lpstr>
      <vt:lpstr>General Ledger Journal – Payables  </vt:lpstr>
      <vt:lpstr>General Ledger Journal –Payables </vt:lpstr>
      <vt:lpstr>General Ledger Journal –Payables </vt:lpstr>
      <vt:lpstr>General Ledger Journal –Payables </vt:lpstr>
      <vt:lpstr>Vendor Ledger Entries</vt:lpstr>
      <vt:lpstr>Vendor Ledger Entries</vt:lpstr>
      <vt:lpstr>General Ledger Entries</vt:lpstr>
      <vt:lpstr>General Ledger Entries</vt:lpstr>
      <vt:lpstr>General Ledger Entries</vt:lpstr>
      <vt:lpstr>General Ledger Entries</vt:lpstr>
      <vt:lpstr>Reversal operation (data preparation) </vt:lpstr>
      <vt:lpstr>Reversal operation (data preparation) </vt:lpstr>
      <vt:lpstr>Reverse </vt:lpstr>
      <vt:lpstr>Reversal</vt:lpstr>
      <vt:lpstr>All fields (other amounts- it was created after another transaction) I. </vt:lpstr>
      <vt:lpstr>All fields (other amounts- it was created after another transaction) I. </vt:lpstr>
      <vt:lpstr>All fields (other amounts- it was created after another transaction) II.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Central Training III</dc:title>
  <dc:creator>Jaromir Skorkovsky</dc:creator>
  <cp:lastModifiedBy>Miki Skorkovský</cp:lastModifiedBy>
  <cp:revision>34</cp:revision>
  <dcterms:created xsi:type="dcterms:W3CDTF">2020-03-12T12:42:00Z</dcterms:created>
  <dcterms:modified xsi:type="dcterms:W3CDTF">2023-11-01T10:09:04Z</dcterms:modified>
</cp:coreProperties>
</file>