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4"/>
  </p:notesMasterIdLst>
  <p:sldIdLst>
    <p:sldId id="256" r:id="rId5"/>
    <p:sldId id="400" r:id="rId6"/>
    <p:sldId id="295" r:id="rId7"/>
    <p:sldId id="399" r:id="rId8"/>
    <p:sldId id="401" r:id="rId9"/>
    <p:sldId id="402" r:id="rId10"/>
    <p:sldId id="356" r:id="rId11"/>
    <p:sldId id="357" r:id="rId12"/>
    <p:sldId id="403" r:id="rId13"/>
    <p:sldId id="358" r:id="rId14"/>
    <p:sldId id="359" r:id="rId15"/>
    <p:sldId id="360" r:id="rId16"/>
    <p:sldId id="345" r:id="rId17"/>
    <p:sldId id="385" r:id="rId18"/>
    <p:sldId id="386" r:id="rId19"/>
    <p:sldId id="387" r:id="rId20"/>
    <p:sldId id="388" r:id="rId21"/>
    <p:sldId id="389" r:id="rId22"/>
    <p:sldId id="390" r:id="rId23"/>
    <p:sldId id="391" r:id="rId24"/>
    <p:sldId id="392" r:id="rId25"/>
    <p:sldId id="393" r:id="rId26"/>
    <p:sldId id="394" r:id="rId27"/>
    <p:sldId id="395" r:id="rId28"/>
    <p:sldId id="348" r:id="rId29"/>
    <p:sldId id="349" r:id="rId30"/>
    <p:sldId id="337" r:id="rId31"/>
    <p:sldId id="342" r:id="rId32"/>
    <p:sldId id="397" r:id="rId33"/>
    <p:sldId id="367" r:id="rId34"/>
    <p:sldId id="368" r:id="rId35"/>
    <p:sldId id="396" r:id="rId36"/>
    <p:sldId id="369" r:id="rId37"/>
    <p:sldId id="370" r:id="rId38"/>
    <p:sldId id="371" r:id="rId39"/>
    <p:sldId id="372" r:id="rId40"/>
    <p:sldId id="373" r:id="rId41"/>
    <p:sldId id="374" r:id="rId42"/>
    <p:sldId id="375" r:id="rId43"/>
    <p:sldId id="376" r:id="rId44"/>
    <p:sldId id="377" r:id="rId45"/>
    <p:sldId id="378" r:id="rId46"/>
    <p:sldId id="379" r:id="rId47"/>
    <p:sldId id="380" r:id="rId48"/>
    <p:sldId id="381" r:id="rId49"/>
    <p:sldId id="382" r:id="rId50"/>
    <p:sldId id="383" r:id="rId51"/>
    <p:sldId id="384" r:id="rId52"/>
    <p:sldId id="292" r:id="rId5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918" y="102"/>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notesViewPr>
    <p:cSldViewPr>
      <p:cViewPr varScale="1">
        <p:scale>
          <a:sx n="83" d="100"/>
          <a:sy n="83" d="100"/>
        </p:scale>
        <p:origin x="-19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E92007-5756-40BE-A319-FC73D6D39E74}" type="datetimeFigureOut">
              <a:rPr lang="cs-CZ" smtClean="0"/>
              <a:t>15.11.2023</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CCF965-D2DE-4C4C-AD1D-A421956778C9}" type="slidenum">
              <a:rPr lang="cs-CZ" smtClean="0"/>
              <a:t>‹#›</a:t>
            </a:fld>
            <a:endParaRPr lang="cs-CZ"/>
          </a:p>
        </p:txBody>
      </p:sp>
    </p:spTree>
    <p:extLst>
      <p:ext uri="{BB962C8B-B14F-4D97-AF65-F5344CB8AC3E}">
        <p14:creationId xmlns:p14="http://schemas.microsoft.com/office/powerpoint/2010/main" val="1975740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FCCF965-D2DE-4C4C-AD1D-A421956778C9}" type="slidenum">
              <a:rPr lang="cs-CZ" smtClean="0"/>
              <a:t>1</a:t>
            </a:fld>
            <a:endParaRPr lang="cs-CZ"/>
          </a:p>
        </p:txBody>
      </p:sp>
    </p:spTree>
    <p:extLst>
      <p:ext uri="{BB962C8B-B14F-4D97-AF65-F5344CB8AC3E}">
        <p14:creationId xmlns:p14="http://schemas.microsoft.com/office/powerpoint/2010/main" val="1426325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B9C74A0C-3999-4A34-B7B3-0F835A0A5B6E}" type="datetimeFigureOut">
              <a:rPr lang="cs-CZ" smtClean="0"/>
              <a:t>15.11.2023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2288279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9C74A0C-3999-4A34-B7B3-0F835A0A5B6E}" type="datetimeFigureOut">
              <a:rPr lang="cs-CZ" smtClean="0"/>
              <a:t>15.11.2023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2420046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9C74A0C-3999-4A34-B7B3-0F835A0A5B6E}" type="datetimeFigureOut">
              <a:rPr lang="cs-CZ" smtClean="0"/>
              <a:t>15.11.2023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4066152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9C74A0C-3999-4A34-B7B3-0F835A0A5B6E}" type="datetimeFigureOut">
              <a:rPr lang="cs-CZ" smtClean="0"/>
              <a:t>15.11.2023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2456561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B9C74A0C-3999-4A34-B7B3-0F835A0A5B6E}" type="datetimeFigureOut">
              <a:rPr lang="cs-CZ" smtClean="0"/>
              <a:t>15.11.2023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3321111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B9C74A0C-3999-4A34-B7B3-0F835A0A5B6E}" type="datetimeFigureOut">
              <a:rPr lang="cs-CZ" smtClean="0"/>
              <a:t>15.11.2023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2780087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B9C74A0C-3999-4A34-B7B3-0F835A0A5B6E}" type="datetimeFigureOut">
              <a:rPr lang="cs-CZ" smtClean="0"/>
              <a:t>15.11.2023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1083971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B9C74A0C-3999-4A34-B7B3-0F835A0A5B6E}" type="datetimeFigureOut">
              <a:rPr lang="cs-CZ" smtClean="0"/>
              <a:t>15.11.2023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3355183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9C74A0C-3999-4A34-B7B3-0F835A0A5B6E}" type="datetimeFigureOut">
              <a:rPr lang="cs-CZ" smtClean="0"/>
              <a:t>15.11.2023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3987069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B9C74A0C-3999-4A34-B7B3-0F835A0A5B6E}" type="datetimeFigureOut">
              <a:rPr lang="cs-CZ" smtClean="0"/>
              <a:t>15.11.2023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1268218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B9C74A0C-3999-4A34-B7B3-0F835A0A5B6E}" type="datetimeFigureOut">
              <a:rPr lang="cs-CZ" smtClean="0"/>
              <a:t>15.11.2023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4137538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C74A0C-3999-4A34-B7B3-0F835A0A5B6E}" type="datetimeFigureOut">
              <a:rPr lang="cs-CZ" smtClean="0"/>
              <a:t>15.11.2023</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489B6-1413-439B-ADE2-DC9AD674B524}" type="slidenum">
              <a:rPr lang="cs-CZ" smtClean="0"/>
              <a:t>‹#›</a:t>
            </a:fld>
            <a:endParaRPr lang="cs-CZ"/>
          </a:p>
        </p:txBody>
      </p:sp>
    </p:spTree>
    <p:extLst>
      <p:ext uri="{BB962C8B-B14F-4D97-AF65-F5344CB8AC3E}">
        <p14:creationId xmlns:p14="http://schemas.microsoft.com/office/powerpoint/2010/main" val="2797008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learn.microsoft.com/en-us/dynamics365/business-central/bi"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sz="4000" dirty="0" err="1">
                <a:solidFill>
                  <a:srgbClr val="0070C0"/>
                </a:solidFill>
              </a:rPr>
              <a:t>Introduction</a:t>
            </a:r>
            <a:r>
              <a:rPr lang="cs-CZ" sz="4000" dirty="0">
                <a:solidFill>
                  <a:srgbClr val="0070C0"/>
                </a:solidFill>
              </a:rPr>
              <a:t> to MS Dynamics NAV </a:t>
            </a:r>
            <a:br>
              <a:rPr lang="cs-CZ" sz="4000" dirty="0"/>
            </a:br>
            <a:r>
              <a:rPr lang="cs-CZ" sz="3200" dirty="0"/>
              <a:t>  </a:t>
            </a:r>
            <a:r>
              <a:rPr lang="cs-CZ" sz="1600" b="1" dirty="0" err="1">
                <a:solidFill>
                  <a:srgbClr val="0070C0"/>
                </a:solidFill>
              </a:rPr>
              <a:t>Financial</a:t>
            </a:r>
            <a:r>
              <a:rPr lang="cs-CZ" sz="1600" b="1" dirty="0">
                <a:solidFill>
                  <a:srgbClr val="0070C0"/>
                </a:solidFill>
              </a:rPr>
              <a:t> </a:t>
            </a:r>
            <a:r>
              <a:rPr lang="cs-CZ" sz="1600" b="1" dirty="0" err="1">
                <a:solidFill>
                  <a:srgbClr val="0070C0"/>
                </a:solidFill>
              </a:rPr>
              <a:t>Reports</a:t>
            </a:r>
            <a:r>
              <a:rPr lang="cs-CZ" sz="1600" b="1" dirty="0">
                <a:solidFill>
                  <a:srgbClr val="0070C0"/>
                </a:solidFill>
              </a:rPr>
              <a:t> </a:t>
            </a:r>
          </a:p>
        </p:txBody>
      </p:sp>
      <p:sp>
        <p:nvSpPr>
          <p:cNvPr id="3" name="Podnadpis 2"/>
          <p:cNvSpPr>
            <a:spLocks noGrp="1"/>
          </p:cNvSpPr>
          <p:nvPr>
            <p:ph type="subTitle" idx="1"/>
          </p:nvPr>
        </p:nvSpPr>
        <p:spPr/>
        <p:txBody>
          <a:bodyPr>
            <a:normAutofit lnSpcReduction="10000"/>
          </a:bodyPr>
          <a:lstStyle/>
          <a:p>
            <a:r>
              <a:rPr lang="cs-CZ" sz="1800" dirty="0" err="1"/>
              <a:t>Ing.J.Skorkovský,CSc</a:t>
            </a:r>
            <a:r>
              <a:rPr lang="cs-CZ" sz="1800" dirty="0"/>
              <a:t>.</a:t>
            </a:r>
            <a:r>
              <a:rPr lang="cs-CZ" dirty="0"/>
              <a:t> </a:t>
            </a:r>
          </a:p>
          <a:p>
            <a:r>
              <a:rPr lang="en-US" sz="1800" dirty="0"/>
              <a:t>MASARYK UNIVERSITY BRNO,</a:t>
            </a:r>
            <a:r>
              <a:rPr lang="cs-CZ" sz="1800" dirty="0"/>
              <a:t> </a:t>
            </a:r>
            <a:r>
              <a:rPr lang="en-US" sz="1800" dirty="0"/>
              <a:t>Czech Republic </a:t>
            </a:r>
          </a:p>
          <a:p>
            <a:r>
              <a:rPr lang="en-US" sz="1800" dirty="0"/>
              <a:t>Faculty of economics and business administration </a:t>
            </a:r>
          </a:p>
          <a:p>
            <a:r>
              <a:rPr lang="en-US" sz="1800" dirty="0"/>
              <a:t>Department of </a:t>
            </a:r>
            <a:r>
              <a:rPr lang="cs-CZ" sz="1800" dirty="0"/>
              <a:t>Business Management</a:t>
            </a:r>
          </a:p>
          <a:p>
            <a:r>
              <a:rPr lang="cs-CZ" sz="1800" i="1" dirty="0"/>
              <a:t> </a:t>
            </a:r>
            <a:endParaRPr lang="en-US" sz="1800" i="1" dirty="0"/>
          </a:p>
        </p:txBody>
      </p:sp>
      <p:sp>
        <p:nvSpPr>
          <p:cNvPr id="4" name="Obdélník 3"/>
          <p:cNvSpPr/>
          <p:nvPr/>
        </p:nvSpPr>
        <p:spPr>
          <a:xfrm>
            <a:off x="4479629" y="5462885"/>
            <a:ext cx="184730" cy="923330"/>
          </a:xfrm>
          <a:prstGeom prst="rect">
            <a:avLst/>
          </a:prstGeom>
          <a:noFill/>
        </p:spPr>
        <p:txBody>
          <a:bodyPr wrap="none" lIns="91440" tIns="45720" rIns="91440" bIns="45720">
            <a:spAutoFit/>
          </a:bodyPr>
          <a:lstStyle/>
          <a:p>
            <a:pPr algn="ctr"/>
            <a:endParaRPr lang="cs-CZ"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117208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7FDB04-3EB9-42BE-ABB9-10B05E258A96}"/>
              </a:ext>
            </a:extLst>
          </p:cNvPr>
          <p:cNvSpPr>
            <a:spLocks noGrp="1"/>
          </p:cNvSpPr>
          <p:nvPr>
            <p:ph type="title"/>
          </p:nvPr>
        </p:nvSpPr>
        <p:spPr/>
        <p:txBody>
          <a:bodyPr>
            <a:normAutofit/>
          </a:bodyPr>
          <a:lstStyle/>
          <a:p>
            <a:pPr algn="l"/>
            <a:r>
              <a:rPr lang="cs-CZ" sz="3600" dirty="0" err="1">
                <a:solidFill>
                  <a:srgbClr val="0070C0"/>
                </a:solidFill>
              </a:rPr>
              <a:t>Row</a:t>
            </a:r>
            <a:r>
              <a:rPr lang="cs-CZ" sz="3600" dirty="0">
                <a:solidFill>
                  <a:srgbClr val="0070C0"/>
                </a:solidFill>
              </a:rPr>
              <a:t> </a:t>
            </a:r>
            <a:r>
              <a:rPr lang="cs-CZ" sz="3600" dirty="0" err="1">
                <a:solidFill>
                  <a:srgbClr val="0070C0"/>
                </a:solidFill>
              </a:rPr>
              <a:t>Definitions</a:t>
            </a:r>
            <a:r>
              <a:rPr lang="cs-CZ" sz="3600" dirty="0">
                <a:solidFill>
                  <a:srgbClr val="0070C0"/>
                </a:solidFill>
              </a:rPr>
              <a:t> – </a:t>
            </a:r>
            <a:r>
              <a:rPr lang="cs-CZ" sz="3600" dirty="0" err="1">
                <a:solidFill>
                  <a:srgbClr val="0070C0"/>
                </a:solidFill>
              </a:rPr>
              <a:t>alreday</a:t>
            </a:r>
            <a:r>
              <a:rPr lang="cs-CZ" sz="3600" dirty="0">
                <a:solidFill>
                  <a:srgbClr val="0070C0"/>
                </a:solidFill>
              </a:rPr>
              <a:t> </a:t>
            </a:r>
            <a:r>
              <a:rPr lang="cs-CZ" sz="3600" dirty="0" err="1">
                <a:solidFill>
                  <a:srgbClr val="0070C0"/>
                </a:solidFill>
              </a:rPr>
              <a:t>created</a:t>
            </a:r>
            <a:r>
              <a:rPr lang="cs-CZ" sz="3600" dirty="0">
                <a:solidFill>
                  <a:srgbClr val="0070C0"/>
                </a:solidFill>
              </a:rPr>
              <a:t> report</a:t>
            </a:r>
            <a:endParaRPr lang="en-US" sz="3600" dirty="0">
              <a:solidFill>
                <a:srgbClr val="0070C0"/>
              </a:solidFill>
            </a:endParaRPr>
          </a:p>
        </p:txBody>
      </p:sp>
      <p:pic>
        <p:nvPicPr>
          <p:cNvPr id="4" name="Obrázek 3">
            <a:extLst>
              <a:ext uri="{FF2B5EF4-FFF2-40B4-BE49-F238E27FC236}">
                <a16:creationId xmlns:a16="http://schemas.microsoft.com/office/drawing/2014/main" id="{8A75682C-F926-46FD-A45D-CBF045805050}"/>
              </a:ext>
            </a:extLst>
          </p:cNvPr>
          <p:cNvPicPr>
            <a:picLocks noChangeAspect="1"/>
          </p:cNvPicPr>
          <p:nvPr/>
        </p:nvPicPr>
        <p:blipFill>
          <a:blip r:embed="rId2"/>
          <a:stretch>
            <a:fillRect/>
          </a:stretch>
        </p:blipFill>
        <p:spPr>
          <a:xfrm>
            <a:off x="611560" y="1484784"/>
            <a:ext cx="6067901" cy="4640523"/>
          </a:xfrm>
          <a:prstGeom prst="rect">
            <a:avLst/>
          </a:prstGeom>
          <a:ln>
            <a:solidFill>
              <a:schemeClr val="accent1">
                <a:shade val="50000"/>
              </a:schemeClr>
            </a:solidFill>
          </a:ln>
        </p:spPr>
      </p:pic>
      <p:sp>
        <p:nvSpPr>
          <p:cNvPr id="7" name="TextovéPole 6">
            <a:extLst>
              <a:ext uri="{FF2B5EF4-FFF2-40B4-BE49-F238E27FC236}">
                <a16:creationId xmlns:a16="http://schemas.microsoft.com/office/drawing/2014/main" id="{D7DB600F-CB2B-4804-B90F-DB21E6A9CD95}"/>
              </a:ext>
            </a:extLst>
          </p:cNvPr>
          <p:cNvSpPr txBox="1"/>
          <p:nvPr/>
        </p:nvSpPr>
        <p:spPr>
          <a:xfrm>
            <a:off x="539552" y="6180864"/>
            <a:ext cx="8496944" cy="369332"/>
          </a:xfrm>
          <a:prstGeom prst="rect">
            <a:avLst/>
          </a:prstGeom>
          <a:noFill/>
        </p:spPr>
        <p:txBody>
          <a:bodyPr wrap="square">
            <a:spAutoFit/>
          </a:bodyPr>
          <a:lstStyle/>
          <a:p>
            <a:r>
              <a:rPr lang="en-US" b="1" dirty="0">
                <a:solidFill>
                  <a:srgbClr val="FF0000"/>
                </a:solidFill>
              </a:rPr>
              <a:t>Accounts 6110..6190 are </a:t>
            </a:r>
            <a:r>
              <a:rPr lang="en-US" b="1" dirty="0" err="1">
                <a:solidFill>
                  <a:srgbClr val="FF0000"/>
                </a:solidFill>
              </a:rPr>
              <a:t>Gener</a:t>
            </a:r>
            <a:r>
              <a:rPr lang="cs-CZ" b="1" dirty="0">
                <a:solidFill>
                  <a:srgbClr val="FF0000"/>
                </a:solidFill>
              </a:rPr>
              <a:t>a</a:t>
            </a:r>
            <a:r>
              <a:rPr lang="en-US" b="1" dirty="0">
                <a:solidFill>
                  <a:srgbClr val="FF0000"/>
                </a:solidFill>
              </a:rPr>
              <a:t>l Ledger account</a:t>
            </a:r>
            <a:r>
              <a:rPr lang="cs-CZ" b="1" dirty="0">
                <a:solidFill>
                  <a:srgbClr val="FF0000"/>
                </a:solidFill>
              </a:rPr>
              <a:t>s</a:t>
            </a:r>
            <a:r>
              <a:rPr lang="en-US" b="1" dirty="0">
                <a:solidFill>
                  <a:srgbClr val="FF0000"/>
                </a:solidFill>
              </a:rPr>
              <a:t> (see Chart of account</a:t>
            </a:r>
            <a:r>
              <a:rPr lang="cs-CZ" b="1" dirty="0">
                <a:solidFill>
                  <a:srgbClr val="FF0000"/>
                </a:solidFill>
              </a:rPr>
              <a:t>- </a:t>
            </a:r>
            <a:r>
              <a:rPr lang="cs-CZ" b="1" dirty="0" err="1">
                <a:solidFill>
                  <a:srgbClr val="FF0000"/>
                </a:solidFill>
              </a:rPr>
              <a:t>previous</a:t>
            </a:r>
            <a:r>
              <a:rPr lang="cs-CZ" b="1" dirty="0">
                <a:solidFill>
                  <a:srgbClr val="FF0000"/>
                </a:solidFill>
              </a:rPr>
              <a:t> slide</a:t>
            </a:r>
            <a:r>
              <a:rPr lang="en-US" b="1" dirty="0">
                <a:solidFill>
                  <a:srgbClr val="FF0000"/>
                </a:solidFill>
              </a:rPr>
              <a:t>)</a:t>
            </a:r>
          </a:p>
        </p:txBody>
      </p:sp>
    </p:spTree>
    <p:extLst>
      <p:ext uri="{BB962C8B-B14F-4D97-AF65-F5344CB8AC3E}">
        <p14:creationId xmlns:p14="http://schemas.microsoft.com/office/powerpoint/2010/main" val="1290809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A38B0A-07F1-4BFF-9AF0-A2A9F8BF6707}"/>
              </a:ext>
            </a:extLst>
          </p:cNvPr>
          <p:cNvSpPr>
            <a:spLocks noGrp="1"/>
          </p:cNvSpPr>
          <p:nvPr>
            <p:ph type="title"/>
          </p:nvPr>
        </p:nvSpPr>
        <p:spPr/>
        <p:txBody>
          <a:bodyPr>
            <a:normAutofit/>
          </a:bodyPr>
          <a:lstStyle/>
          <a:p>
            <a:pPr algn="l"/>
            <a:r>
              <a:rPr lang="cs-CZ" sz="3600" dirty="0" err="1">
                <a:solidFill>
                  <a:srgbClr val="0070C0"/>
                </a:solidFill>
              </a:rPr>
              <a:t>Column</a:t>
            </a:r>
            <a:r>
              <a:rPr lang="cs-CZ" sz="3600" dirty="0">
                <a:solidFill>
                  <a:srgbClr val="0070C0"/>
                </a:solidFill>
              </a:rPr>
              <a:t> </a:t>
            </a:r>
            <a:r>
              <a:rPr lang="cs-CZ" sz="3600" dirty="0" err="1">
                <a:solidFill>
                  <a:srgbClr val="0070C0"/>
                </a:solidFill>
              </a:rPr>
              <a:t>Definitions</a:t>
            </a:r>
            <a:endParaRPr lang="en-US" sz="3600" dirty="0">
              <a:solidFill>
                <a:srgbClr val="0070C0"/>
              </a:solidFill>
            </a:endParaRPr>
          </a:p>
        </p:txBody>
      </p:sp>
      <p:pic>
        <p:nvPicPr>
          <p:cNvPr id="5" name="Obrázek 4">
            <a:extLst>
              <a:ext uri="{FF2B5EF4-FFF2-40B4-BE49-F238E27FC236}">
                <a16:creationId xmlns:a16="http://schemas.microsoft.com/office/drawing/2014/main" id="{B7B2D73D-4A01-44BD-BC75-870ACF441E4B}"/>
              </a:ext>
            </a:extLst>
          </p:cNvPr>
          <p:cNvPicPr>
            <a:picLocks noChangeAspect="1"/>
          </p:cNvPicPr>
          <p:nvPr/>
        </p:nvPicPr>
        <p:blipFill>
          <a:blip r:embed="rId2"/>
          <a:stretch>
            <a:fillRect/>
          </a:stretch>
        </p:blipFill>
        <p:spPr>
          <a:xfrm>
            <a:off x="611560" y="1556792"/>
            <a:ext cx="7452320" cy="2088232"/>
          </a:xfrm>
          <a:prstGeom prst="rect">
            <a:avLst/>
          </a:prstGeom>
          <a:ln>
            <a:solidFill>
              <a:schemeClr val="accent1">
                <a:shade val="50000"/>
              </a:schemeClr>
            </a:solidFill>
          </a:ln>
        </p:spPr>
      </p:pic>
    </p:spTree>
    <p:extLst>
      <p:ext uri="{BB962C8B-B14F-4D97-AF65-F5344CB8AC3E}">
        <p14:creationId xmlns:p14="http://schemas.microsoft.com/office/powerpoint/2010/main" val="3521282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01D6AC-8120-4FAB-B799-46C060778D3F}"/>
              </a:ext>
            </a:extLst>
          </p:cNvPr>
          <p:cNvSpPr>
            <a:spLocks noGrp="1"/>
          </p:cNvSpPr>
          <p:nvPr>
            <p:ph type="title"/>
          </p:nvPr>
        </p:nvSpPr>
        <p:spPr/>
        <p:txBody>
          <a:bodyPr>
            <a:normAutofit/>
          </a:bodyPr>
          <a:lstStyle/>
          <a:p>
            <a:pPr algn="l"/>
            <a:r>
              <a:rPr lang="cs-CZ" sz="3600" dirty="0" err="1">
                <a:solidFill>
                  <a:srgbClr val="0070C0"/>
                </a:solidFill>
              </a:rPr>
              <a:t>Financial</a:t>
            </a:r>
            <a:r>
              <a:rPr lang="cs-CZ" sz="3600" dirty="0">
                <a:solidFill>
                  <a:srgbClr val="0070C0"/>
                </a:solidFill>
              </a:rPr>
              <a:t> Report </a:t>
            </a:r>
            <a:r>
              <a:rPr lang="cs-CZ" sz="3600" dirty="0" err="1">
                <a:solidFill>
                  <a:srgbClr val="0070C0"/>
                </a:solidFill>
              </a:rPr>
              <a:t>overview</a:t>
            </a:r>
            <a:r>
              <a:rPr lang="cs-CZ" sz="3600" dirty="0">
                <a:solidFill>
                  <a:srgbClr val="0070C0"/>
                </a:solidFill>
              </a:rPr>
              <a:t> – Edit </a:t>
            </a:r>
            <a:r>
              <a:rPr lang="cs-CZ" sz="3600" dirty="0">
                <a:solidFill>
                  <a:srgbClr val="00B050"/>
                </a:solidFill>
              </a:rPr>
              <a:t>FR </a:t>
            </a:r>
            <a:endParaRPr lang="en-US" sz="3600" dirty="0">
              <a:solidFill>
                <a:srgbClr val="00B050"/>
              </a:solidFill>
            </a:endParaRPr>
          </a:p>
        </p:txBody>
      </p:sp>
      <p:sp>
        <p:nvSpPr>
          <p:cNvPr id="3" name="TextovéPole 2">
            <a:extLst>
              <a:ext uri="{FF2B5EF4-FFF2-40B4-BE49-F238E27FC236}">
                <a16:creationId xmlns:a16="http://schemas.microsoft.com/office/drawing/2014/main" id="{A892896A-3F8B-4A3E-96CE-08E2ECC70D91}"/>
              </a:ext>
            </a:extLst>
          </p:cNvPr>
          <p:cNvSpPr txBox="1"/>
          <p:nvPr/>
        </p:nvSpPr>
        <p:spPr>
          <a:xfrm>
            <a:off x="567045" y="4836251"/>
            <a:ext cx="8189421" cy="400110"/>
          </a:xfrm>
          <a:prstGeom prst="rect">
            <a:avLst/>
          </a:prstGeom>
          <a:noFill/>
        </p:spPr>
        <p:txBody>
          <a:bodyPr wrap="none" rtlCol="0">
            <a:spAutoFit/>
          </a:bodyPr>
          <a:lstStyle/>
          <a:p>
            <a:r>
              <a:rPr lang="cs-CZ" sz="2000" b="1" dirty="0">
                <a:solidFill>
                  <a:srgbClr val="00B050"/>
                </a:solidFill>
              </a:rPr>
              <a:t>FR=</a:t>
            </a:r>
            <a:r>
              <a:rPr lang="cs-CZ" sz="2000" b="1" dirty="0" err="1">
                <a:solidFill>
                  <a:srgbClr val="00B050"/>
                </a:solidFill>
              </a:rPr>
              <a:t>Financial</a:t>
            </a:r>
            <a:r>
              <a:rPr lang="cs-CZ" sz="2000" b="1" dirty="0">
                <a:solidFill>
                  <a:srgbClr val="00B050"/>
                </a:solidFill>
              </a:rPr>
              <a:t> Report – to </a:t>
            </a:r>
            <a:r>
              <a:rPr lang="cs-CZ" sz="2000" b="1" dirty="0" err="1">
                <a:solidFill>
                  <a:srgbClr val="00B050"/>
                </a:solidFill>
              </a:rPr>
              <a:t>see</a:t>
            </a:r>
            <a:r>
              <a:rPr lang="cs-CZ" sz="2000" b="1" dirty="0">
                <a:solidFill>
                  <a:srgbClr val="00B050"/>
                </a:solidFill>
              </a:rPr>
              <a:t> data </a:t>
            </a:r>
            <a:r>
              <a:rPr lang="cs-CZ" sz="2000" b="1" dirty="0" err="1">
                <a:solidFill>
                  <a:srgbClr val="00B050"/>
                </a:solidFill>
              </a:rPr>
              <a:t>from</a:t>
            </a:r>
            <a:r>
              <a:rPr lang="cs-CZ" sz="2000" b="1" dirty="0">
                <a:solidFill>
                  <a:srgbClr val="00B050"/>
                </a:solidFill>
              </a:rPr>
              <a:t> </a:t>
            </a:r>
            <a:r>
              <a:rPr lang="cs-CZ" sz="2000" b="1" dirty="0" err="1">
                <a:solidFill>
                  <a:srgbClr val="00B050"/>
                </a:solidFill>
              </a:rPr>
              <a:t>predefined</a:t>
            </a:r>
            <a:r>
              <a:rPr lang="cs-CZ" sz="2000" b="1" dirty="0">
                <a:solidFill>
                  <a:srgbClr val="00B050"/>
                </a:solidFill>
              </a:rPr>
              <a:t> General </a:t>
            </a:r>
            <a:r>
              <a:rPr lang="cs-CZ" sz="2000" b="1" dirty="0" err="1">
                <a:solidFill>
                  <a:srgbClr val="00B050"/>
                </a:solidFill>
              </a:rPr>
              <a:t>Ledger</a:t>
            </a:r>
            <a:r>
              <a:rPr lang="cs-CZ" sz="2000" b="1" dirty="0">
                <a:solidFill>
                  <a:srgbClr val="00B050"/>
                </a:solidFill>
              </a:rPr>
              <a:t> </a:t>
            </a:r>
            <a:r>
              <a:rPr lang="cs-CZ" sz="2000" b="1" dirty="0" err="1">
                <a:solidFill>
                  <a:srgbClr val="00B050"/>
                </a:solidFill>
              </a:rPr>
              <a:t>accounts</a:t>
            </a:r>
            <a:endParaRPr lang="en-US" sz="2000" b="1" dirty="0">
              <a:solidFill>
                <a:srgbClr val="00B050"/>
              </a:solidFill>
            </a:endParaRPr>
          </a:p>
        </p:txBody>
      </p:sp>
      <p:pic>
        <p:nvPicPr>
          <p:cNvPr id="6" name="Obrázek 5">
            <a:extLst>
              <a:ext uri="{FF2B5EF4-FFF2-40B4-BE49-F238E27FC236}">
                <a16:creationId xmlns:a16="http://schemas.microsoft.com/office/drawing/2014/main" id="{1EA60D1A-6415-4F2C-B35B-49F071C460DA}"/>
              </a:ext>
            </a:extLst>
          </p:cNvPr>
          <p:cNvPicPr>
            <a:picLocks noChangeAspect="1"/>
          </p:cNvPicPr>
          <p:nvPr/>
        </p:nvPicPr>
        <p:blipFill>
          <a:blip r:embed="rId2"/>
          <a:stretch>
            <a:fillRect/>
          </a:stretch>
        </p:blipFill>
        <p:spPr>
          <a:xfrm>
            <a:off x="755576" y="1628800"/>
            <a:ext cx="7812360" cy="2954859"/>
          </a:xfrm>
          <a:prstGeom prst="rect">
            <a:avLst/>
          </a:prstGeom>
          <a:ln>
            <a:solidFill>
              <a:schemeClr val="accent1"/>
            </a:solidFill>
          </a:ln>
        </p:spPr>
      </p:pic>
    </p:spTree>
    <p:extLst>
      <p:ext uri="{BB962C8B-B14F-4D97-AF65-F5344CB8AC3E}">
        <p14:creationId xmlns:p14="http://schemas.microsoft.com/office/powerpoint/2010/main" val="2700556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l"/>
            <a:r>
              <a:rPr lang="cs-CZ" sz="3600" dirty="0" err="1">
                <a:solidFill>
                  <a:srgbClr val="0070C0"/>
                </a:solidFill>
              </a:rPr>
              <a:t>Creation</a:t>
            </a:r>
            <a:r>
              <a:rPr lang="cs-CZ" sz="3600" dirty="0">
                <a:solidFill>
                  <a:srgbClr val="0070C0"/>
                </a:solidFill>
              </a:rPr>
              <a:t> </a:t>
            </a:r>
            <a:r>
              <a:rPr lang="cs-CZ" sz="3600" dirty="0" err="1">
                <a:solidFill>
                  <a:srgbClr val="0070C0"/>
                </a:solidFill>
              </a:rPr>
              <a:t>of</a:t>
            </a:r>
            <a:r>
              <a:rPr lang="cs-CZ" sz="3600" dirty="0">
                <a:solidFill>
                  <a:srgbClr val="0070C0"/>
                </a:solidFill>
              </a:rPr>
              <a:t> a </a:t>
            </a:r>
            <a:r>
              <a:rPr lang="cs-CZ" sz="3600" dirty="0" err="1">
                <a:solidFill>
                  <a:srgbClr val="0070C0"/>
                </a:solidFill>
              </a:rPr>
              <a:t>new</a:t>
            </a:r>
            <a:r>
              <a:rPr lang="cs-CZ" sz="3600" dirty="0">
                <a:solidFill>
                  <a:srgbClr val="0070C0"/>
                </a:solidFill>
              </a:rPr>
              <a:t> </a:t>
            </a:r>
            <a:r>
              <a:rPr lang="cs-CZ" sz="3600" dirty="0" err="1">
                <a:solidFill>
                  <a:srgbClr val="0070C0"/>
                </a:solidFill>
              </a:rPr>
              <a:t>simple</a:t>
            </a:r>
            <a:r>
              <a:rPr lang="cs-CZ" sz="3600" dirty="0">
                <a:solidFill>
                  <a:srgbClr val="0070C0"/>
                </a:solidFill>
              </a:rPr>
              <a:t> VAT report -1st step </a:t>
            </a:r>
            <a:r>
              <a:rPr lang="cs-CZ" sz="1200" dirty="0"/>
              <a:t> </a:t>
            </a:r>
          </a:p>
        </p:txBody>
      </p:sp>
      <p:sp>
        <p:nvSpPr>
          <p:cNvPr id="9" name="Šipka doprava 8"/>
          <p:cNvSpPr/>
          <p:nvPr/>
        </p:nvSpPr>
        <p:spPr>
          <a:xfrm>
            <a:off x="3635896" y="4581128"/>
            <a:ext cx="2088232" cy="15850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  </a:t>
            </a:r>
            <a:r>
              <a:rPr lang="cs-CZ" dirty="0" err="1"/>
              <a:t>See</a:t>
            </a:r>
            <a:r>
              <a:rPr lang="cs-CZ" dirty="0"/>
              <a:t> </a:t>
            </a:r>
            <a:r>
              <a:rPr lang="cs-CZ" dirty="0" err="1"/>
              <a:t>next</a:t>
            </a:r>
            <a:r>
              <a:rPr lang="cs-CZ" dirty="0"/>
              <a:t> </a:t>
            </a:r>
            <a:r>
              <a:rPr lang="cs-CZ" dirty="0" err="1"/>
              <a:t>slide</a:t>
            </a:r>
            <a:endParaRPr lang="cs-CZ" dirty="0"/>
          </a:p>
        </p:txBody>
      </p:sp>
      <p:sp>
        <p:nvSpPr>
          <p:cNvPr id="10" name="TextovéPole 9">
            <a:extLst>
              <a:ext uri="{FF2B5EF4-FFF2-40B4-BE49-F238E27FC236}">
                <a16:creationId xmlns:a16="http://schemas.microsoft.com/office/drawing/2014/main" id="{E13515C0-4177-4567-B95A-872880EE6583}"/>
              </a:ext>
            </a:extLst>
          </p:cNvPr>
          <p:cNvSpPr txBox="1"/>
          <p:nvPr/>
        </p:nvSpPr>
        <p:spPr>
          <a:xfrm>
            <a:off x="628470" y="4149080"/>
            <a:ext cx="237566" cy="369332"/>
          </a:xfrm>
          <a:prstGeom prst="rect">
            <a:avLst/>
          </a:prstGeom>
          <a:noFill/>
        </p:spPr>
        <p:txBody>
          <a:bodyPr wrap="none" rtlCol="0">
            <a:spAutoFit/>
          </a:bodyPr>
          <a:lstStyle/>
          <a:p>
            <a:r>
              <a:rPr lang="cs-CZ" b="1" dirty="0">
                <a:solidFill>
                  <a:srgbClr val="0070C0"/>
                </a:solidFill>
              </a:rPr>
              <a:t> </a:t>
            </a:r>
            <a:endParaRPr lang="en-GB" b="1" dirty="0">
              <a:solidFill>
                <a:srgbClr val="0070C0"/>
              </a:solidFill>
            </a:endParaRPr>
          </a:p>
        </p:txBody>
      </p:sp>
      <p:pic>
        <p:nvPicPr>
          <p:cNvPr id="4" name="Obrázek 3">
            <a:extLst>
              <a:ext uri="{FF2B5EF4-FFF2-40B4-BE49-F238E27FC236}">
                <a16:creationId xmlns:a16="http://schemas.microsoft.com/office/drawing/2014/main" id="{C960C505-CE44-4C99-B615-CB0C580530EE}"/>
              </a:ext>
            </a:extLst>
          </p:cNvPr>
          <p:cNvPicPr>
            <a:picLocks noChangeAspect="1"/>
          </p:cNvPicPr>
          <p:nvPr/>
        </p:nvPicPr>
        <p:blipFill>
          <a:blip r:embed="rId2"/>
          <a:stretch>
            <a:fillRect/>
          </a:stretch>
        </p:blipFill>
        <p:spPr>
          <a:xfrm>
            <a:off x="457200" y="1617853"/>
            <a:ext cx="7553541" cy="2182134"/>
          </a:xfrm>
          <a:prstGeom prst="rect">
            <a:avLst/>
          </a:prstGeom>
          <a:ln>
            <a:solidFill>
              <a:schemeClr val="tx1"/>
            </a:solidFill>
          </a:ln>
        </p:spPr>
      </p:pic>
    </p:spTree>
    <p:extLst>
      <p:ext uri="{BB962C8B-B14F-4D97-AF65-F5344CB8AC3E}">
        <p14:creationId xmlns:p14="http://schemas.microsoft.com/office/powerpoint/2010/main" val="204935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82825F-7F8F-4A65-97B5-1B2A99D3A600}"/>
              </a:ext>
            </a:extLst>
          </p:cNvPr>
          <p:cNvSpPr>
            <a:spLocks noGrp="1"/>
          </p:cNvSpPr>
          <p:nvPr>
            <p:ph type="title"/>
          </p:nvPr>
        </p:nvSpPr>
        <p:spPr/>
        <p:txBody>
          <a:bodyPr>
            <a:noAutofit/>
          </a:bodyPr>
          <a:lstStyle/>
          <a:p>
            <a:pPr algn="l"/>
            <a:r>
              <a:rPr lang="cs-CZ" sz="3200" dirty="0" err="1">
                <a:solidFill>
                  <a:srgbClr val="0070C0"/>
                </a:solidFill>
              </a:rPr>
              <a:t>Creation</a:t>
            </a:r>
            <a:r>
              <a:rPr lang="cs-CZ" sz="3200" dirty="0">
                <a:solidFill>
                  <a:srgbClr val="0070C0"/>
                </a:solidFill>
              </a:rPr>
              <a:t> </a:t>
            </a:r>
            <a:r>
              <a:rPr lang="cs-CZ" sz="3200" dirty="0" err="1">
                <a:solidFill>
                  <a:srgbClr val="0070C0"/>
                </a:solidFill>
              </a:rPr>
              <a:t>of</a:t>
            </a:r>
            <a:r>
              <a:rPr lang="cs-CZ" sz="3200" dirty="0">
                <a:solidFill>
                  <a:srgbClr val="0070C0"/>
                </a:solidFill>
              </a:rPr>
              <a:t> a </a:t>
            </a:r>
            <a:r>
              <a:rPr lang="cs-CZ" sz="3200" dirty="0" err="1">
                <a:solidFill>
                  <a:srgbClr val="0070C0"/>
                </a:solidFill>
              </a:rPr>
              <a:t>new</a:t>
            </a:r>
            <a:r>
              <a:rPr lang="cs-CZ" sz="3200" dirty="0">
                <a:solidFill>
                  <a:srgbClr val="0070C0"/>
                </a:solidFill>
              </a:rPr>
              <a:t> </a:t>
            </a:r>
            <a:r>
              <a:rPr lang="cs-CZ" sz="3200" dirty="0" err="1">
                <a:solidFill>
                  <a:srgbClr val="0070C0"/>
                </a:solidFill>
              </a:rPr>
              <a:t>simple</a:t>
            </a:r>
            <a:r>
              <a:rPr lang="cs-CZ" sz="3200" dirty="0">
                <a:solidFill>
                  <a:srgbClr val="0070C0"/>
                </a:solidFill>
              </a:rPr>
              <a:t> VAT report -1st step </a:t>
            </a:r>
            <a:endParaRPr lang="en-US" sz="3200" dirty="0"/>
          </a:p>
        </p:txBody>
      </p:sp>
      <p:pic>
        <p:nvPicPr>
          <p:cNvPr id="5" name="Obrázek 4">
            <a:extLst>
              <a:ext uri="{FF2B5EF4-FFF2-40B4-BE49-F238E27FC236}">
                <a16:creationId xmlns:a16="http://schemas.microsoft.com/office/drawing/2014/main" id="{6C589A49-AC9B-448F-8156-F69DEB4E8CFA}"/>
              </a:ext>
            </a:extLst>
          </p:cNvPr>
          <p:cNvPicPr>
            <a:picLocks noChangeAspect="1"/>
          </p:cNvPicPr>
          <p:nvPr/>
        </p:nvPicPr>
        <p:blipFill>
          <a:blip r:embed="rId2"/>
          <a:stretch>
            <a:fillRect/>
          </a:stretch>
        </p:blipFill>
        <p:spPr>
          <a:xfrm>
            <a:off x="395536" y="2059173"/>
            <a:ext cx="5498055" cy="992877"/>
          </a:xfrm>
          <a:prstGeom prst="rect">
            <a:avLst/>
          </a:prstGeom>
          <a:ln>
            <a:solidFill>
              <a:schemeClr val="tx1"/>
            </a:solidFill>
          </a:ln>
        </p:spPr>
      </p:pic>
      <p:sp>
        <p:nvSpPr>
          <p:cNvPr id="7" name="TextovéPole 6">
            <a:extLst>
              <a:ext uri="{FF2B5EF4-FFF2-40B4-BE49-F238E27FC236}">
                <a16:creationId xmlns:a16="http://schemas.microsoft.com/office/drawing/2014/main" id="{E7931E06-6738-4AEC-8960-3787B4B42D26}"/>
              </a:ext>
            </a:extLst>
          </p:cNvPr>
          <p:cNvSpPr txBox="1"/>
          <p:nvPr/>
        </p:nvSpPr>
        <p:spPr>
          <a:xfrm>
            <a:off x="457199" y="1331476"/>
            <a:ext cx="5436391" cy="369332"/>
          </a:xfrm>
          <a:prstGeom prst="rect">
            <a:avLst/>
          </a:prstGeom>
          <a:noFill/>
          <a:ln>
            <a:solidFill>
              <a:schemeClr val="tx1"/>
            </a:solidFill>
          </a:ln>
        </p:spPr>
        <p:txBody>
          <a:bodyPr wrap="square">
            <a:spAutoFit/>
          </a:bodyPr>
          <a:lstStyle/>
          <a:p>
            <a:r>
              <a:rPr lang="en-US" dirty="0"/>
              <a:t> Manually enter the code and report </a:t>
            </a:r>
            <a:r>
              <a:rPr lang="cs-CZ" dirty="0" err="1"/>
              <a:t>description</a:t>
            </a:r>
            <a:endParaRPr lang="en-US" dirty="0"/>
          </a:p>
        </p:txBody>
      </p:sp>
      <p:pic>
        <p:nvPicPr>
          <p:cNvPr id="9" name="Obrázek 8">
            <a:extLst>
              <a:ext uri="{FF2B5EF4-FFF2-40B4-BE49-F238E27FC236}">
                <a16:creationId xmlns:a16="http://schemas.microsoft.com/office/drawing/2014/main" id="{C675F79F-7D27-49CA-B9E0-8B1B59059AE2}"/>
              </a:ext>
            </a:extLst>
          </p:cNvPr>
          <p:cNvPicPr>
            <a:picLocks noChangeAspect="1"/>
          </p:cNvPicPr>
          <p:nvPr/>
        </p:nvPicPr>
        <p:blipFill>
          <a:blip r:embed="rId3"/>
          <a:stretch>
            <a:fillRect/>
          </a:stretch>
        </p:blipFill>
        <p:spPr>
          <a:xfrm>
            <a:off x="403934" y="3429000"/>
            <a:ext cx="4628824" cy="2287722"/>
          </a:xfrm>
          <a:prstGeom prst="rect">
            <a:avLst/>
          </a:prstGeom>
          <a:ln>
            <a:solidFill>
              <a:schemeClr val="tx1"/>
            </a:solidFill>
          </a:ln>
        </p:spPr>
      </p:pic>
      <p:cxnSp>
        <p:nvCxnSpPr>
          <p:cNvPr id="11" name="Přímá spojnice se šipkou 10">
            <a:extLst>
              <a:ext uri="{FF2B5EF4-FFF2-40B4-BE49-F238E27FC236}">
                <a16:creationId xmlns:a16="http://schemas.microsoft.com/office/drawing/2014/main" id="{87C67F21-3820-49D8-8DB0-8D4A6D6237E4}"/>
              </a:ext>
            </a:extLst>
          </p:cNvPr>
          <p:cNvCxnSpPr/>
          <p:nvPr/>
        </p:nvCxnSpPr>
        <p:spPr>
          <a:xfrm>
            <a:off x="3491880" y="2555611"/>
            <a:ext cx="0" cy="8733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ovéPole 11">
            <a:extLst>
              <a:ext uri="{FF2B5EF4-FFF2-40B4-BE49-F238E27FC236}">
                <a16:creationId xmlns:a16="http://schemas.microsoft.com/office/drawing/2014/main" id="{79962FA7-4AF5-442A-B6D3-A63BB1EFA30B}"/>
              </a:ext>
            </a:extLst>
          </p:cNvPr>
          <p:cNvSpPr txBox="1"/>
          <p:nvPr/>
        </p:nvSpPr>
        <p:spPr>
          <a:xfrm>
            <a:off x="3563888" y="3047365"/>
            <a:ext cx="1678921" cy="369332"/>
          </a:xfrm>
          <a:prstGeom prst="rect">
            <a:avLst/>
          </a:prstGeom>
          <a:noFill/>
        </p:spPr>
        <p:txBody>
          <a:bodyPr wrap="none" rtlCol="0">
            <a:spAutoFit/>
          </a:bodyPr>
          <a:lstStyle/>
          <a:p>
            <a:r>
              <a:rPr lang="cs-CZ" b="1" dirty="0" err="1">
                <a:solidFill>
                  <a:srgbClr val="0070C0"/>
                </a:solidFill>
              </a:rPr>
              <a:t>Row</a:t>
            </a:r>
            <a:r>
              <a:rPr lang="cs-CZ" b="1" dirty="0">
                <a:solidFill>
                  <a:srgbClr val="0070C0"/>
                </a:solidFill>
              </a:rPr>
              <a:t> </a:t>
            </a:r>
            <a:r>
              <a:rPr lang="cs-CZ" b="1" dirty="0" err="1">
                <a:solidFill>
                  <a:srgbClr val="0070C0"/>
                </a:solidFill>
              </a:rPr>
              <a:t>definitions</a:t>
            </a:r>
            <a:endParaRPr lang="en-US" b="1" dirty="0">
              <a:solidFill>
                <a:srgbClr val="0070C0"/>
              </a:solidFill>
            </a:endParaRPr>
          </a:p>
        </p:txBody>
      </p:sp>
    </p:spTree>
    <p:extLst>
      <p:ext uri="{BB962C8B-B14F-4D97-AF65-F5344CB8AC3E}">
        <p14:creationId xmlns:p14="http://schemas.microsoft.com/office/powerpoint/2010/main" val="3842822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A4A8C7-82C8-490A-9B9A-81A62C4DA9BA}"/>
              </a:ext>
            </a:extLst>
          </p:cNvPr>
          <p:cNvSpPr>
            <a:spLocks noGrp="1"/>
          </p:cNvSpPr>
          <p:nvPr>
            <p:ph type="title"/>
          </p:nvPr>
        </p:nvSpPr>
        <p:spPr/>
        <p:txBody>
          <a:bodyPr>
            <a:normAutofit/>
          </a:bodyPr>
          <a:lstStyle/>
          <a:p>
            <a:pPr algn="l"/>
            <a:r>
              <a:rPr lang="cs-CZ" sz="3600" dirty="0">
                <a:solidFill>
                  <a:srgbClr val="0070C0"/>
                </a:solidFill>
              </a:rPr>
              <a:t>VAT report - </a:t>
            </a:r>
            <a:r>
              <a:rPr lang="cs-CZ" sz="3600" dirty="0" err="1">
                <a:solidFill>
                  <a:srgbClr val="0070C0"/>
                </a:solidFill>
              </a:rPr>
              <a:t>Raw</a:t>
            </a:r>
            <a:r>
              <a:rPr lang="cs-CZ" sz="3600" dirty="0">
                <a:solidFill>
                  <a:srgbClr val="0070C0"/>
                </a:solidFill>
              </a:rPr>
              <a:t> </a:t>
            </a:r>
            <a:r>
              <a:rPr lang="cs-CZ" sz="3600" dirty="0" err="1">
                <a:solidFill>
                  <a:srgbClr val="0070C0"/>
                </a:solidFill>
              </a:rPr>
              <a:t>Definitions</a:t>
            </a:r>
            <a:r>
              <a:rPr lang="cs-CZ" sz="3600" dirty="0">
                <a:solidFill>
                  <a:srgbClr val="0070C0"/>
                </a:solidFill>
              </a:rPr>
              <a:t> </a:t>
            </a:r>
            <a:endParaRPr lang="en-US" sz="3600" dirty="0">
              <a:solidFill>
                <a:srgbClr val="0070C0"/>
              </a:solidFill>
            </a:endParaRPr>
          </a:p>
        </p:txBody>
      </p:sp>
      <p:pic>
        <p:nvPicPr>
          <p:cNvPr id="5" name="Obrázek 4">
            <a:extLst>
              <a:ext uri="{FF2B5EF4-FFF2-40B4-BE49-F238E27FC236}">
                <a16:creationId xmlns:a16="http://schemas.microsoft.com/office/drawing/2014/main" id="{BD3012DF-1B07-4A53-9343-158C7468820A}"/>
              </a:ext>
            </a:extLst>
          </p:cNvPr>
          <p:cNvPicPr>
            <a:picLocks noChangeAspect="1"/>
          </p:cNvPicPr>
          <p:nvPr/>
        </p:nvPicPr>
        <p:blipFill>
          <a:blip r:embed="rId2"/>
          <a:stretch>
            <a:fillRect/>
          </a:stretch>
        </p:blipFill>
        <p:spPr>
          <a:xfrm>
            <a:off x="210610" y="1417638"/>
            <a:ext cx="7097694" cy="1299915"/>
          </a:xfrm>
          <a:prstGeom prst="rect">
            <a:avLst/>
          </a:prstGeom>
          <a:ln>
            <a:solidFill>
              <a:schemeClr val="tx1"/>
            </a:solidFill>
          </a:ln>
        </p:spPr>
      </p:pic>
      <p:sp>
        <p:nvSpPr>
          <p:cNvPr id="7" name="TextovéPole 6">
            <a:extLst>
              <a:ext uri="{FF2B5EF4-FFF2-40B4-BE49-F238E27FC236}">
                <a16:creationId xmlns:a16="http://schemas.microsoft.com/office/drawing/2014/main" id="{0EEDC561-148F-458D-99BF-3A2D0CB2F833}"/>
              </a:ext>
            </a:extLst>
          </p:cNvPr>
          <p:cNvSpPr txBox="1"/>
          <p:nvPr/>
        </p:nvSpPr>
        <p:spPr>
          <a:xfrm>
            <a:off x="238719" y="2870310"/>
            <a:ext cx="4572000" cy="369332"/>
          </a:xfrm>
          <a:prstGeom prst="rect">
            <a:avLst/>
          </a:prstGeom>
          <a:noFill/>
        </p:spPr>
        <p:txBody>
          <a:bodyPr wrap="square">
            <a:spAutoFit/>
          </a:bodyPr>
          <a:lstStyle/>
          <a:p>
            <a:r>
              <a:rPr lang="en-US" dirty="0"/>
              <a:t> Manually enter the </a:t>
            </a:r>
            <a:r>
              <a:rPr lang="cs-CZ" dirty="0"/>
              <a:t>Name and </a:t>
            </a:r>
            <a:r>
              <a:rPr lang="cs-CZ" dirty="0" err="1"/>
              <a:t>Description</a:t>
            </a:r>
            <a:r>
              <a:rPr lang="cs-CZ" dirty="0"/>
              <a:t> </a:t>
            </a:r>
            <a:endParaRPr lang="en-US" dirty="0"/>
          </a:p>
        </p:txBody>
      </p:sp>
      <p:sp>
        <p:nvSpPr>
          <p:cNvPr id="8" name="TextovéPole 7">
            <a:extLst>
              <a:ext uri="{FF2B5EF4-FFF2-40B4-BE49-F238E27FC236}">
                <a16:creationId xmlns:a16="http://schemas.microsoft.com/office/drawing/2014/main" id="{B0239D9F-0580-4158-8E58-9D96A17BE91F}"/>
              </a:ext>
            </a:extLst>
          </p:cNvPr>
          <p:cNvSpPr txBox="1"/>
          <p:nvPr/>
        </p:nvSpPr>
        <p:spPr>
          <a:xfrm>
            <a:off x="5220072" y="1604199"/>
            <a:ext cx="2039533" cy="523220"/>
          </a:xfrm>
          <a:prstGeom prst="rect">
            <a:avLst/>
          </a:prstGeom>
          <a:noFill/>
        </p:spPr>
        <p:txBody>
          <a:bodyPr wrap="none" rtlCol="0">
            <a:spAutoFit/>
          </a:bodyPr>
          <a:lstStyle/>
          <a:p>
            <a:r>
              <a:rPr lang="cs-CZ" sz="1400" dirty="0">
                <a:solidFill>
                  <a:srgbClr val="0070C0"/>
                </a:solidFill>
              </a:rPr>
              <a:t>Start </a:t>
            </a:r>
            <a:r>
              <a:rPr lang="cs-CZ" sz="1400" dirty="0" err="1">
                <a:solidFill>
                  <a:srgbClr val="0070C0"/>
                </a:solidFill>
              </a:rPr>
              <a:t>raw</a:t>
            </a:r>
            <a:r>
              <a:rPr lang="cs-CZ" sz="1400" dirty="0">
                <a:solidFill>
                  <a:srgbClr val="0070C0"/>
                </a:solidFill>
              </a:rPr>
              <a:t> </a:t>
            </a:r>
            <a:r>
              <a:rPr lang="cs-CZ" sz="1400" dirty="0" err="1">
                <a:solidFill>
                  <a:srgbClr val="0070C0"/>
                </a:solidFill>
              </a:rPr>
              <a:t>definitions</a:t>
            </a:r>
            <a:r>
              <a:rPr lang="cs-CZ" sz="1400" dirty="0">
                <a:solidFill>
                  <a:srgbClr val="0070C0"/>
                </a:solidFill>
              </a:rPr>
              <a:t> </a:t>
            </a:r>
            <a:r>
              <a:rPr lang="cs-CZ" sz="1400" dirty="0" err="1">
                <a:solidFill>
                  <a:srgbClr val="0070C0"/>
                </a:solidFill>
              </a:rPr>
              <a:t>here</a:t>
            </a:r>
            <a:endParaRPr lang="cs-CZ" sz="1400" dirty="0">
              <a:solidFill>
                <a:srgbClr val="0070C0"/>
              </a:solidFill>
            </a:endParaRPr>
          </a:p>
          <a:p>
            <a:r>
              <a:rPr lang="cs-CZ" sz="1400" dirty="0">
                <a:solidFill>
                  <a:srgbClr val="0070C0"/>
                </a:solidFill>
              </a:rPr>
              <a:t> </a:t>
            </a:r>
            <a:endParaRPr lang="en-US" sz="1400" dirty="0">
              <a:solidFill>
                <a:srgbClr val="0070C0"/>
              </a:solidFill>
            </a:endParaRPr>
          </a:p>
        </p:txBody>
      </p:sp>
      <p:cxnSp>
        <p:nvCxnSpPr>
          <p:cNvPr id="10" name="Přímá spojnice se šipkou 9">
            <a:extLst>
              <a:ext uri="{FF2B5EF4-FFF2-40B4-BE49-F238E27FC236}">
                <a16:creationId xmlns:a16="http://schemas.microsoft.com/office/drawing/2014/main" id="{0F0C9380-2DD5-4709-9685-BD85FF7B0AEE}"/>
              </a:ext>
            </a:extLst>
          </p:cNvPr>
          <p:cNvCxnSpPr>
            <a:cxnSpLocks/>
          </p:cNvCxnSpPr>
          <p:nvPr/>
        </p:nvCxnSpPr>
        <p:spPr>
          <a:xfrm flipV="1">
            <a:off x="3851920" y="1911976"/>
            <a:ext cx="360040" cy="6486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Přímá spojnice se šipkou 11">
            <a:extLst>
              <a:ext uri="{FF2B5EF4-FFF2-40B4-BE49-F238E27FC236}">
                <a16:creationId xmlns:a16="http://schemas.microsoft.com/office/drawing/2014/main" id="{64AC6F9D-FC46-44A8-8C12-B153E70F8EFD}"/>
              </a:ext>
            </a:extLst>
          </p:cNvPr>
          <p:cNvCxnSpPr>
            <a:cxnSpLocks/>
          </p:cNvCxnSpPr>
          <p:nvPr/>
        </p:nvCxnSpPr>
        <p:spPr>
          <a:xfrm>
            <a:off x="6948264" y="1970517"/>
            <a:ext cx="0" cy="124245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ovéPole 14">
            <a:extLst>
              <a:ext uri="{FF2B5EF4-FFF2-40B4-BE49-F238E27FC236}">
                <a16:creationId xmlns:a16="http://schemas.microsoft.com/office/drawing/2014/main" id="{710FCB39-F427-4020-BB8E-821E0B76DE38}"/>
              </a:ext>
            </a:extLst>
          </p:cNvPr>
          <p:cNvSpPr txBox="1"/>
          <p:nvPr/>
        </p:nvSpPr>
        <p:spPr>
          <a:xfrm>
            <a:off x="5712781" y="3209962"/>
            <a:ext cx="2470966" cy="369332"/>
          </a:xfrm>
          <a:prstGeom prst="rect">
            <a:avLst/>
          </a:prstGeom>
          <a:noFill/>
        </p:spPr>
        <p:txBody>
          <a:bodyPr wrap="square">
            <a:spAutoFit/>
          </a:bodyPr>
          <a:lstStyle/>
          <a:p>
            <a:r>
              <a:rPr lang="en-US" dirty="0"/>
              <a:t> </a:t>
            </a:r>
            <a:r>
              <a:rPr lang="cs-CZ" dirty="0">
                <a:solidFill>
                  <a:srgbClr val="FF0000"/>
                </a:solidFill>
              </a:rPr>
              <a:t>EDIT RAW </a:t>
            </a:r>
            <a:r>
              <a:rPr lang="cs-CZ" dirty="0" err="1">
                <a:solidFill>
                  <a:srgbClr val="FF0000"/>
                </a:solidFill>
              </a:rPr>
              <a:t>Definitions</a:t>
            </a:r>
            <a:r>
              <a:rPr lang="cs-CZ" dirty="0">
                <a:solidFill>
                  <a:srgbClr val="FF0000"/>
                </a:solidFill>
              </a:rPr>
              <a:t> </a:t>
            </a:r>
            <a:endParaRPr lang="en-US" dirty="0">
              <a:solidFill>
                <a:srgbClr val="FF0000"/>
              </a:solidFill>
            </a:endParaRPr>
          </a:p>
        </p:txBody>
      </p:sp>
    </p:spTree>
    <p:extLst>
      <p:ext uri="{BB962C8B-B14F-4D97-AF65-F5344CB8AC3E}">
        <p14:creationId xmlns:p14="http://schemas.microsoft.com/office/powerpoint/2010/main" val="3951084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A4A8C7-82C8-490A-9B9A-81A62C4DA9BA}"/>
              </a:ext>
            </a:extLst>
          </p:cNvPr>
          <p:cNvSpPr>
            <a:spLocks noGrp="1"/>
          </p:cNvSpPr>
          <p:nvPr>
            <p:ph type="title"/>
          </p:nvPr>
        </p:nvSpPr>
        <p:spPr/>
        <p:txBody>
          <a:bodyPr>
            <a:normAutofit/>
          </a:bodyPr>
          <a:lstStyle/>
          <a:p>
            <a:pPr algn="l"/>
            <a:r>
              <a:rPr lang="cs-CZ" sz="3600" dirty="0">
                <a:solidFill>
                  <a:srgbClr val="0070C0"/>
                </a:solidFill>
              </a:rPr>
              <a:t>VAT report- </a:t>
            </a:r>
            <a:r>
              <a:rPr lang="cs-CZ" sz="3600" dirty="0" err="1">
                <a:solidFill>
                  <a:srgbClr val="0070C0"/>
                </a:solidFill>
              </a:rPr>
              <a:t>raw</a:t>
            </a:r>
            <a:r>
              <a:rPr lang="cs-CZ" sz="3600" dirty="0">
                <a:solidFill>
                  <a:srgbClr val="0070C0"/>
                </a:solidFill>
              </a:rPr>
              <a:t> </a:t>
            </a:r>
            <a:r>
              <a:rPr lang="cs-CZ" sz="3600" dirty="0" err="1">
                <a:solidFill>
                  <a:srgbClr val="0070C0"/>
                </a:solidFill>
              </a:rPr>
              <a:t>definition</a:t>
            </a:r>
            <a:r>
              <a:rPr lang="cs-CZ" sz="3600" dirty="0">
                <a:solidFill>
                  <a:srgbClr val="0070C0"/>
                </a:solidFill>
              </a:rPr>
              <a:t> (</a:t>
            </a:r>
            <a:r>
              <a:rPr lang="cs-CZ" sz="3600" dirty="0" err="1">
                <a:solidFill>
                  <a:srgbClr val="0070C0"/>
                </a:solidFill>
              </a:rPr>
              <a:t>editining</a:t>
            </a:r>
            <a:r>
              <a:rPr lang="cs-CZ" sz="3600" dirty="0">
                <a:solidFill>
                  <a:srgbClr val="0070C0"/>
                </a:solidFill>
              </a:rPr>
              <a:t> </a:t>
            </a:r>
            <a:r>
              <a:rPr lang="cs-CZ" sz="3600" dirty="0" err="1">
                <a:solidFill>
                  <a:srgbClr val="0070C0"/>
                </a:solidFill>
              </a:rPr>
              <a:t>phase</a:t>
            </a:r>
            <a:r>
              <a:rPr lang="cs-CZ" sz="3600" dirty="0">
                <a:solidFill>
                  <a:srgbClr val="0070C0"/>
                </a:solidFill>
              </a:rPr>
              <a:t>) </a:t>
            </a:r>
            <a:endParaRPr lang="en-US" sz="3600" dirty="0">
              <a:solidFill>
                <a:srgbClr val="0070C0"/>
              </a:solidFill>
            </a:endParaRPr>
          </a:p>
        </p:txBody>
      </p:sp>
      <p:sp>
        <p:nvSpPr>
          <p:cNvPr id="7" name="TextovéPole 6">
            <a:extLst>
              <a:ext uri="{FF2B5EF4-FFF2-40B4-BE49-F238E27FC236}">
                <a16:creationId xmlns:a16="http://schemas.microsoft.com/office/drawing/2014/main" id="{0EEDC561-148F-458D-99BF-3A2D0CB2F833}"/>
              </a:ext>
            </a:extLst>
          </p:cNvPr>
          <p:cNvSpPr txBox="1"/>
          <p:nvPr/>
        </p:nvSpPr>
        <p:spPr>
          <a:xfrm>
            <a:off x="475938" y="1234867"/>
            <a:ext cx="6904374" cy="369332"/>
          </a:xfrm>
          <a:prstGeom prst="rect">
            <a:avLst/>
          </a:prstGeom>
          <a:noFill/>
        </p:spPr>
        <p:txBody>
          <a:bodyPr wrap="square">
            <a:spAutoFit/>
          </a:bodyPr>
          <a:lstStyle/>
          <a:p>
            <a:r>
              <a:rPr lang="en-US" dirty="0"/>
              <a:t> Manually enter </a:t>
            </a:r>
            <a:r>
              <a:rPr lang="cs-CZ" dirty="0" err="1"/>
              <a:t>all</a:t>
            </a:r>
            <a:r>
              <a:rPr lang="cs-CZ" dirty="0"/>
              <a:t> </a:t>
            </a:r>
            <a:r>
              <a:rPr lang="cs-CZ" dirty="0" err="1"/>
              <a:t>four</a:t>
            </a:r>
            <a:r>
              <a:rPr lang="cs-CZ" dirty="0"/>
              <a:t> </a:t>
            </a:r>
            <a:r>
              <a:rPr lang="cs-CZ" dirty="0" err="1"/>
              <a:t>account</a:t>
            </a:r>
            <a:r>
              <a:rPr lang="cs-CZ" dirty="0"/>
              <a:t> </a:t>
            </a:r>
            <a:r>
              <a:rPr lang="cs-CZ" dirty="0" err="1"/>
              <a:t>for</a:t>
            </a:r>
            <a:r>
              <a:rPr lang="cs-CZ" dirty="0"/>
              <a:t> VAT (</a:t>
            </a:r>
            <a:r>
              <a:rPr lang="cs-CZ" dirty="0" err="1"/>
              <a:t>Purchase</a:t>
            </a:r>
            <a:r>
              <a:rPr lang="cs-CZ" dirty="0"/>
              <a:t> and Sales)</a:t>
            </a:r>
            <a:endParaRPr lang="en-US" dirty="0"/>
          </a:p>
        </p:txBody>
      </p:sp>
      <p:sp>
        <p:nvSpPr>
          <p:cNvPr id="8" name="TextovéPole 7">
            <a:extLst>
              <a:ext uri="{FF2B5EF4-FFF2-40B4-BE49-F238E27FC236}">
                <a16:creationId xmlns:a16="http://schemas.microsoft.com/office/drawing/2014/main" id="{B0239D9F-0580-4158-8E58-9D96A17BE91F}"/>
              </a:ext>
            </a:extLst>
          </p:cNvPr>
          <p:cNvSpPr txBox="1"/>
          <p:nvPr/>
        </p:nvSpPr>
        <p:spPr>
          <a:xfrm>
            <a:off x="5220072" y="1604199"/>
            <a:ext cx="224742" cy="307777"/>
          </a:xfrm>
          <a:prstGeom prst="rect">
            <a:avLst/>
          </a:prstGeom>
          <a:noFill/>
        </p:spPr>
        <p:txBody>
          <a:bodyPr wrap="none" rtlCol="0">
            <a:spAutoFit/>
          </a:bodyPr>
          <a:lstStyle/>
          <a:p>
            <a:r>
              <a:rPr lang="cs-CZ" sz="1400" dirty="0">
                <a:solidFill>
                  <a:srgbClr val="0070C0"/>
                </a:solidFill>
              </a:rPr>
              <a:t> </a:t>
            </a:r>
            <a:endParaRPr lang="en-US" sz="1400" dirty="0">
              <a:solidFill>
                <a:srgbClr val="0070C0"/>
              </a:solidFill>
            </a:endParaRPr>
          </a:p>
        </p:txBody>
      </p:sp>
      <p:pic>
        <p:nvPicPr>
          <p:cNvPr id="4" name="Obrázek 3">
            <a:extLst>
              <a:ext uri="{FF2B5EF4-FFF2-40B4-BE49-F238E27FC236}">
                <a16:creationId xmlns:a16="http://schemas.microsoft.com/office/drawing/2014/main" id="{885CC7CD-90D6-4EFC-8876-88A4017F23EA}"/>
              </a:ext>
            </a:extLst>
          </p:cNvPr>
          <p:cNvPicPr>
            <a:picLocks noChangeAspect="1"/>
          </p:cNvPicPr>
          <p:nvPr/>
        </p:nvPicPr>
        <p:blipFill>
          <a:blip r:embed="rId2"/>
          <a:stretch>
            <a:fillRect/>
          </a:stretch>
        </p:blipFill>
        <p:spPr>
          <a:xfrm>
            <a:off x="645638" y="1769304"/>
            <a:ext cx="7852723" cy="3308100"/>
          </a:xfrm>
          <a:prstGeom prst="rect">
            <a:avLst/>
          </a:prstGeom>
          <a:ln>
            <a:solidFill>
              <a:schemeClr val="accent1">
                <a:shade val="95000"/>
                <a:satMod val="105000"/>
              </a:schemeClr>
            </a:solidFill>
          </a:ln>
        </p:spPr>
      </p:pic>
    </p:spTree>
    <p:extLst>
      <p:ext uri="{BB962C8B-B14F-4D97-AF65-F5344CB8AC3E}">
        <p14:creationId xmlns:p14="http://schemas.microsoft.com/office/powerpoint/2010/main" val="25991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A4A8C7-82C8-490A-9B9A-81A62C4DA9BA}"/>
              </a:ext>
            </a:extLst>
          </p:cNvPr>
          <p:cNvSpPr>
            <a:spLocks noGrp="1"/>
          </p:cNvSpPr>
          <p:nvPr>
            <p:ph type="title"/>
          </p:nvPr>
        </p:nvSpPr>
        <p:spPr/>
        <p:txBody>
          <a:bodyPr>
            <a:normAutofit/>
          </a:bodyPr>
          <a:lstStyle/>
          <a:p>
            <a:pPr algn="l"/>
            <a:r>
              <a:rPr lang="cs-CZ" sz="3600" dirty="0">
                <a:solidFill>
                  <a:srgbClr val="0070C0"/>
                </a:solidFill>
              </a:rPr>
              <a:t>VAT report- </a:t>
            </a:r>
            <a:r>
              <a:rPr lang="cs-CZ" sz="3600" dirty="0" err="1">
                <a:solidFill>
                  <a:srgbClr val="0070C0"/>
                </a:solidFill>
              </a:rPr>
              <a:t>raw</a:t>
            </a:r>
            <a:r>
              <a:rPr lang="cs-CZ" sz="3600" dirty="0">
                <a:solidFill>
                  <a:srgbClr val="0070C0"/>
                </a:solidFill>
              </a:rPr>
              <a:t> </a:t>
            </a:r>
            <a:r>
              <a:rPr lang="cs-CZ" sz="3600" dirty="0" err="1">
                <a:solidFill>
                  <a:srgbClr val="0070C0"/>
                </a:solidFill>
              </a:rPr>
              <a:t>definition</a:t>
            </a:r>
            <a:r>
              <a:rPr lang="cs-CZ" sz="3600" dirty="0">
                <a:solidFill>
                  <a:srgbClr val="0070C0"/>
                </a:solidFill>
              </a:rPr>
              <a:t> (</a:t>
            </a:r>
            <a:r>
              <a:rPr lang="cs-CZ" sz="3600" dirty="0" err="1">
                <a:solidFill>
                  <a:srgbClr val="0070C0"/>
                </a:solidFill>
              </a:rPr>
              <a:t>editining</a:t>
            </a:r>
            <a:r>
              <a:rPr lang="cs-CZ" sz="3600" dirty="0">
                <a:solidFill>
                  <a:srgbClr val="0070C0"/>
                </a:solidFill>
              </a:rPr>
              <a:t> </a:t>
            </a:r>
            <a:r>
              <a:rPr lang="cs-CZ" sz="3600" dirty="0" err="1">
                <a:solidFill>
                  <a:srgbClr val="0070C0"/>
                </a:solidFill>
              </a:rPr>
              <a:t>phase</a:t>
            </a:r>
            <a:r>
              <a:rPr lang="cs-CZ" sz="3600" dirty="0">
                <a:solidFill>
                  <a:srgbClr val="0070C0"/>
                </a:solidFill>
              </a:rPr>
              <a:t>) </a:t>
            </a:r>
            <a:endParaRPr lang="en-US" sz="3600" dirty="0">
              <a:solidFill>
                <a:srgbClr val="0070C0"/>
              </a:solidFill>
            </a:endParaRPr>
          </a:p>
        </p:txBody>
      </p:sp>
      <p:sp>
        <p:nvSpPr>
          <p:cNvPr id="7" name="TextovéPole 6">
            <a:extLst>
              <a:ext uri="{FF2B5EF4-FFF2-40B4-BE49-F238E27FC236}">
                <a16:creationId xmlns:a16="http://schemas.microsoft.com/office/drawing/2014/main" id="{0EEDC561-148F-458D-99BF-3A2D0CB2F833}"/>
              </a:ext>
            </a:extLst>
          </p:cNvPr>
          <p:cNvSpPr txBox="1"/>
          <p:nvPr/>
        </p:nvSpPr>
        <p:spPr>
          <a:xfrm>
            <a:off x="475938" y="1234867"/>
            <a:ext cx="6904374" cy="369332"/>
          </a:xfrm>
          <a:prstGeom prst="rect">
            <a:avLst/>
          </a:prstGeom>
          <a:noFill/>
        </p:spPr>
        <p:txBody>
          <a:bodyPr wrap="square">
            <a:spAutoFit/>
          </a:bodyPr>
          <a:lstStyle/>
          <a:p>
            <a:r>
              <a:rPr lang="en-US" dirty="0"/>
              <a:t> Manually enter </a:t>
            </a:r>
            <a:r>
              <a:rPr lang="cs-CZ" dirty="0" err="1"/>
              <a:t>all</a:t>
            </a:r>
            <a:r>
              <a:rPr lang="cs-CZ" dirty="0"/>
              <a:t> </a:t>
            </a:r>
            <a:r>
              <a:rPr lang="cs-CZ" dirty="0" err="1"/>
              <a:t>four</a:t>
            </a:r>
            <a:r>
              <a:rPr lang="cs-CZ" dirty="0"/>
              <a:t> </a:t>
            </a:r>
            <a:r>
              <a:rPr lang="cs-CZ" dirty="0" err="1"/>
              <a:t>account</a:t>
            </a:r>
            <a:r>
              <a:rPr lang="cs-CZ" dirty="0"/>
              <a:t> </a:t>
            </a:r>
            <a:r>
              <a:rPr lang="cs-CZ" dirty="0" err="1"/>
              <a:t>for</a:t>
            </a:r>
            <a:r>
              <a:rPr lang="cs-CZ" dirty="0"/>
              <a:t> VAT (</a:t>
            </a:r>
            <a:r>
              <a:rPr lang="cs-CZ" dirty="0" err="1"/>
              <a:t>Purchase</a:t>
            </a:r>
            <a:r>
              <a:rPr lang="cs-CZ" dirty="0"/>
              <a:t> and Sales)</a:t>
            </a:r>
            <a:endParaRPr lang="en-US" dirty="0"/>
          </a:p>
        </p:txBody>
      </p:sp>
      <p:sp>
        <p:nvSpPr>
          <p:cNvPr id="8" name="TextovéPole 7">
            <a:extLst>
              <a:ext uri="{FF2B5EF4-FFF2-40B4-BE49-F238E27FC236}">
                <a16:creationId xmlns:a16="http://schemas.microsoft.com/office/drawing/2014/main" id="{B0239D9F-0580-4158-8E58-9D96A17BE91F}"/>
              </a:ext>
            </a:extLst>
          </p:cNvPr>
          <p:cNvSpPr txBox="1"/>
          <p:nvPr/>
        </p:nvSpPr>
        <p:spPr>
          <a:xfrm>
            <a:off x="5220072" y="1604199"/>
            <a:ext cx="224742" cy="307777"/>
          </a:xfrm>
          <a:prstGeom prst="rect">
            <a:avLst/>
          </a:prstGeom>
          <a:noFill/>
        </p:spPr>
        <p:txBody>
          <a:bodyPr wrap="none" rtlCol="0">
            <a:spAutoFit/>
          </a:bodyPr>
          <a:lstStyle/>
          <a:p>
            <a:r>
              <a:rPr lang="cs-CZ" sz="1400" dirty="0">
                <a:solidFill>
                  <a:srgbClr val="0070C0"/>
                </a:solidFill>
              </a:rPr>
              <a:t> </a:t>
            </a:r>
            <a:endParaRPr lang="en-US" sz="1400" dirty="0">
              <a:solidFill>
                <a:srgbClr val="0070C0"/>
              </a:solidFill>
            </a:endParaRPr>
          </a:p>
        </p:txBody>
      </p:sp>
      <p:pic>
        <p:nvPicPr>
          <p:cNvPr id="5" name="Obrázek 4">
            <a:extLst>
              <a:ext uri="{FF2B5EF4-FFF2-40B4-BE49-F238E27FC236}">
                <a16:creationId xmlns:a16="http://schemas.microsoft.com/office/drawing/2014/main" id="{5159496E-3A5F-4A4E-B1A0-758EC29AB642}"/>
              </a:ext>
            </a:extLst>
          </p:cNvPr>
          <p:cNvPicPr>
            <a:picLocks noChangeAspect="1"/>
          </p:cNvPicPr>
          <p:nvPr/>
        </p:nvPicPr>
        <p:blipFill>
          <a:blip r:embed="rId2"/>
          <a:stretch>
            <a:fillRect/>
          </a:stretch>
        </p:blipFill>
        <p:spPr>
          <a:xfrm>
            <a:off x="395536" y="1790760"/>
            <a:ext cx="5921692" cy="1918475"/>
          </a:xfrm>
          <a:prstGeom prst="rect">
            <a:avLst/>
          </a:prstGeom>
          <a:ln>
            <a:solidFill>
              <a:schemeClr val="accent1">
                <a:shade val="95000"/>
                <a:satMod val="105000"/>
              </a:schemeClr>
            </a:solidFill>
          </a:ln>
        </p:spPr>
      </p:pic>
      <p:sp>
        <p:nvSpPr>
          <p:cNvPr id="9" name="TextovéPole 8">
            <a:extLst>
              <a:ext uri="{FF2B5EF4-FFF2-40B4-BE49-F238E27FC236}">
                <a16:creationId xmlns:a16="http://schemas.microsoft.com/office/drawing/2014/main" id="{3D8B1987-B954-425F-AECE-A3FDD2B95B00}"/>
              </a:ext>
            </a:extLst>
          </p:cNvPr>
          <p:cNvSpPr txBox="1"/>
          <p:nvPr/>
        </p:nvSpPr>
        <p:spPr>
          <a:xfrm>
            <a:off x="395536" y="3789040"/>
            <a:ext cx="8064896" cy="584775"/>
          </a:xfrm>
          <a:prstGeom prst="rect">
            <a:avLst/>
          </a:prstGeom>
          <a:noFill/>
        </p:spPr>
        <p:txBody>
          <a:bodyPr wrap="square">
            <a:spAutoFit/>
          </a:bodyPr>
          <a:lstStyle/>
          <a:p>
            <a:r>
              <a:rPr lang="en-US" sz="1600" dirty="0">
                <a:solidFill>
                  <a:srgbClr val="0070C0"/>
                </a:solidFill>
              </a:rPr>
              <a:t>Overwrite the Variables in the column Row No.</a:t>
            </a:r>
            <a:r>
              <a:rPr lang="cs-CZ" sz="1600" dirty="0">
                <a:solidFill>
                  <a:srgbClr val="0070C0"/>
                </a:solidFill>
              </a:rPr>
              <a:t> </a:t>
            </a:r>
            <a:r>
              <a:rPr lang="en-US" sz="1600" dirty="0">
                <a:solidFill>
                  <a:srgbClr val="0070C0"/>
                </a:solidFill>
              </a:rPr>
              <a:t>and write the formula manually </a:t>
            </a:r>
            <a:r>
              <a:rPr lang="cs-CZ" sz="1600" dirty="0">
                <a:solidFill>
                  <a:srgbClr val="0070C0"/>
                </a:solidFill>
              </a:rPr>
              <a:t>. </a:t>
            </a:r>
            <a:r>
              <a:rPr lang="cs-CZ" sz="1600" dirty="0" err="1">
                <a:solidFill>
                  <a:srgbClr val="0070C0"/>
                </a:solidFill>
              </a:rPr>
              <a:t>Rewrite</a:t>
            </a:r>
            <a:r>
              <a:rPr lang="cs-CZ" sz="1600" dirty="0">
                <a:solidFill>
                  <a:srgbClr val="0070C0"/>
                </a:solidFill>
              </a:rPr>
              <a:t> </a:t>
            </a:r>
            <a:r>
              <a:rPr lang="cs-CZ" sz="1600" dirty="0" err="1">
                <a:solidFill>
                  <a:srgbClr val="0070C0"/>
                </a:solidFill>
              </a:rPr>
              <a:t>original</a:t>
            </a:r>
            <a:r>
              <a:rPr lang="cs-CZ" sz="1600" dirty="0">
                <a:solidFill>
                  <a:srgbClr val="0070C0"/>
                </a:solidFill>
              </a:rPr>
              <a:t> 5610 and 5611 by </a:t>
            </a:r>
            <a:r>
              <a:rPr lang="cs-CZ" sz="1600" dirty="0" err="1">
                <a:solidFill>
                  <a:srgbClr val="0070C0"/>
                </a:solidFill>
              </a:rPr>
              <a:t>newly</a:t>
            </a:r>
            <a:r>
              <a:rPr lang="cs-CZ" sz="1600" dirty="0">
                <a:solidFill>
                  <a:srgbClr val="0070C0"/>
                </a:solidFill>
              </a:rPr>
              <a:t> </a:t>
            </a:r>
            <a:r>
              <a:rPr lang="cs-CZ" sz="1600" dirty="0" err="1">
                <a:solidFill>
                  <a:srgbClr val="0070C0"/>
                </a:solidFill>
              </a:rPr>
              <a:t>chosen</a:t>
            </a:r>
            <a:r>
              <a:rPr lang="cs-CZ" sz="1600" dirty="0">
                <a:solidFill>
                  <a:srgbClr val="0070C0"/>
                </a:solidFill>
              </a:rPr>
              <a:t> </a:t>
            </a:r>
            <a:r>
              <a:rPr lang="cs-CZ" sz="1600" dirty="0" err="1">
                <a:solidFill>
                  <a:srgbClr val="0070C0"/>
                </a:solidFill>
              </a:rPr>
              <a:t>codes</a:t>
            </a:r>
            <a:r>
              <a:rPr lang="cs-CZ" sz="1600" dirty="0">
                <a:solidFill>
                  <a:srgbClr val="0070C0"/>
                </a:solidFill>
              </a:rPr>
              <a:t> S25 and S10 </a:t>
            </a:r>
            <a:r>
              <a:rPr lang="cs-CZ" sz="1600" dirty="0" err="1">
                <a:solidFill>
                  <a:srgbClr val="0070C0"/>
                </a:solidFill>
              </a:rPr>
              <a:t>manually</a:t>
            </a:r>
            <a:r>
              <a:rPr lang="cs-CZ" sz="1600" dirty="0">
                <a:solidFill>
                  <a:srgbClr val="0070C0"/>
                </a:solidFill>
              </a:rPr>
              <a:t> !!!</a:t>
            </a:r>
            <a:endParaRPr lang="en-US" sz="1600" dirty="0">
              <a:solidFill>
                <a:srgbClr val="0070C0"/>
              </a:solidFill>
            </a:endParaRPr>
          </a:p>
        </p:txBody>
      </p:sp>
      <p:pic>
        <p:nvPicPr>
          <p:cNvPr id="11" name="Obrázek 10">
            <a:extLst>
              <a:ext uri="{FF2B5EF4-FFF2-40B4-BE49-F238E27FC236}">
                <a16:creationId xmlns:a16="http://schemas.microsoft.com/office/drawing/2014/main" id="{75EDE763-AE34-4E4E-8A64-BBDC6DDD6002}"/>
              </a:ext>
            </a:extLst>
          </p:cNvPr>
          <p:cNvPicPr>
            <a:picLocks noChangeAspect="1"/>
          </p:cNvPicPr>
          <p:nvPr/>
        </p:nvPicPr>
        <p:blipFill>
          <a:blip r:embed="rId3"/>
          <a:stretch>
            <a:fillRect/>
          </a:stretch>
        </p:blipFill>
        <p:spPr>
          <a:xfrm>
            <a:off x="370868" y="4453620"/>
            <a:ext cx="5946360" cy="1826586"/>
          </a:xfrm>
          <a:prstGeom prst="rect">
            <a:avLst/>
          </a:prstGeom>
          <a:ln>
            <a:solidFill>
              <a:schemeClr val="accent1">
                <a:shade val="95000"/>
                <a:satMod val="105000"/>
              </a:schemeClr>
            </a:solidFill>
          </a:ln>
        </p:spPr>
      </p:pic>
    </p:spTree>
    <p:extLst>
      <p:ext uri="{BB962C8B-B14F-4D97-AF65-F5344CB8AC3E}">
        <p14:creationId xmlns:p14="http://schemas.microsoft.com/office/powerpoint/2010/main" val="1980094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A4A8C7-82C8-490A-9B9A-81A62C4DA9BA}"/>
              </a:ext>
            </a:extLst>
          </p:cNvPr>
          <p:cNvSpPr>
            <a:spLocks noGrp="1"/>
          </p:cNvSpPr>
          <p:nvPr>
            <p:ph type="title"/>
          </p:nvPr>
        </p:nvSpPr>
        <p:spPr/>
        <p:txBody>
          <a:bodyPr>
            <a:normAutofit/>
          </a:bodyPr>
          <a:lstStyle/>
          <a:p>
            <a:pPr algn="l"/>
            <a:r>
              <a:rPr lang="cs-CZ" sz="3600" dirty="0">
                <a:solidFill>
                  <a:srgbClr val="0070C0"/>
                </a:solidFill>
              </a:rPr>
              <a:t>VAT report- </a:t>
            </a:r>
            <a:r>
              <a:rPr lang="cs-CZ" sz="3600" dirty="0" err="1">
                <a:solidFill>
                  <a:srgbClr val="0070C0"/>
                </a:solidFill>
              </a:rPr>
              <a:t>raw</a:t>
            </a:r>
            <a:r>
              <a:rPr lang="cs-CZ" sz="3600" dirty="0">
                <a:solidFill>
                  <a:srgbClr val="0070C0"/>
                </a:solidFill>
              </a:rPr>
              <a:t> </a:t>
            </a:r>
            <a:r>
              <a:rPr lang="cs-CZ" sz="3600" dirty="0" err="1">
                <a:solidFill>
                  <a:srgbClr val="0070C0"/>
                </a:solidFill>
              </a:rPr>
              <a:t>definition</a:t>
            </a:r>
            <a:r>
              <a:rPr lang="cs-CZ" sz="3600" dirty="0">
                <a:solidFill>
                  <a:srgbClr val="0070C0"/>
                </a:solidFill>
              </a:rPr>
              <a:t> (</a:t>
            </a:r>
            <a:r>
              <a:rPr lang="cs-CZ" sz="3600" dirty="0" err="1">
                <a:solidFill>
                  <a:srgbClr val="0070C0"/>
                </a:solidFill>
              </a:rPr>
              <a:t>editining</a:t>
            </a:r>
            <a:r>
              <a:rPr lang="cs-CZ" sz="3600" dirty="0">
                <a:solidFill>
                  <a:srgbClr val="0070C0"/>
                </a:solidFill>
              </a:rPr>
              <a:t> </a:t>
            </a:r>
            <a:r>
              <a:rPr lang="cs-CZ" sz="3600" dirty="0" err="1">
                <a:solidFill>
                  <a:srgbClr val="0070C0"/>
                </a:solidFill>
              </a:rPr>
              <a:t>phase</a:t>
            </a:r>
            <a:r>
              <a:rPr lang="cs-CZ" sz="3600" dirty="0">
                <a:solidFill>
                  <a:srgbClr val="0070C0"/>
                </a:solidFill>
              </a:rPr>
              <a:t>) </a:t>
            </a:r>
            <a:endParaRPr lang="en-US" sz="3600" dirty="0">
              <a:solidFill>
                <a:srgbClr val="0070C0"/>
              </a:solidFill>
            </a:endParaRPr>
          </a:p>
        </p:txBody>
      </p:sp>
      <p:sp>
        <p:nvSpPr>
          <p:cNvPr id="7" name="TextovéPole 6">
            <a:extLst>
              <a:ext uri="{FF2B5EF4-FFF2-40B4-BE49-F238E27FC236}">
                <a16:creationId xmlns:a16="http://schemas.microsoft.com/office/drawing/2014/main" id="{0EEDC561-148F-458D-99BF-3A2D0CB2F833}"/>
              </a:ext>
            </a:extLst>
          </p:cNvPr>
          <p:cNvSpPr txBox="1"/>
          <p:nvPr/>
        </p:nvSpPr>
        <p:spPr>
          <a:xfrm>
            <a:off x="475938" y="1234867"/>
            <a:ext cx="6904374" cy="369332"/>
          </a:xfrm>
          <a:prstGeom prst="rect">
            <a:avLst/>
          </a:prstGeom>
          <a:noFill/>
        </p:spPr>
        <p:txBody>
          <a:bodyPr wrap="square">
            <a:spAutoFit/>
          </a:bodyPr>
          <a:lstStyle/>
          <a:p>
            <a:r>
              <a:rPr lang="en-US" dirty="0"/>
              <a:t> Manually enter </a:t>
            </a:r>
            <a:r>
              <a:rPr lang="cs-CZ" dirty="0" err="1"/>
              <a:t>all</a:t>
            </a:r>
            <a:r>
              <a:rPr lang="cs-CZ" dirty="0"/>
              <a:t> </a:t>
            </a:r>
            <a:r>
              <a:rPr lang="cs-CZ" dirty="0" err="1"/>
              <a:t>four</a:t>
            </a:r>
            <a:r>
              <a:rPr lang="cs-CZ" dirty="0"/>
              <a:t> </a:t>
            </a:r>
            <a:r>
              <a:rPr lang="cs-CZ" dirty="0" err="1"/>
              <a:t>account</a:t>
            </a:r>
            <a:r>
              <a:rPr lang="cs-CZ" dirty="0"/>
              <a:t> </a:t>
            </a:r>
            <a:r>
              <a:rPr lang="cs-CZ" dirty="0" err="1"/>
              <a:t>for</a:t>
            </a:r>
            <a:r>
              <a:rPr lang="cs-CZ" dirty="0"/>
              <a:t> VAT (</a:t>
            </a:r>
            <a:r>
              <a:rPr lang="cs-CZ" dirty="0" err="1"/>
              <a:t>Purchase</a:t>
            </a:r>
            <a:r>
              <a:rPr lang="cs-CZ" dirty="0"/>
              <a:t> and Sales)</a:t>
            </a:r>
            <a:endParaRPr lang="en-US" dirty="0"/>
          </a:p>
        </p:txBody>
      </p:sp>
      <p:sp>
        <p:nvSpPr>
          <p:cNvPr id="8" name="TextovéPole 7">
            <a:extLst>
              <a:ext uri="{FF2B5EF4-FFF2-40B4-BE49-F238E27FC236}">
                <a16:creationId xmlns:a16="http://schemas.microsoft.com/office/drawing/2014/main" id="{B0239D9F-0580-4158-8E58-9D96A17BE91F}"/>
              </a:ext>
            </a:extLst>
          </p:cNvPr>
          <p:cNvSpPr txBox="1"/>
          <p:nvPr/>
        </p:nvSpPr>
        <p:spPr>
          <a:xfrm>
            <a:off x="5220072" y="1604199"/>
            <a:ext cx="224742" cy="307777"/>
          </a:xfrm>
          <a:prstGeom prst="rect">
            <a:avLst/>
          </a:prstGeom>
          <a:noFill/>
        </p:spPr>
        <p:txBody>
          <a:bodyPr wrap="none" rtlCol="0">
            <a:spAutoFit/>
          </a:bodyPr>
          <a:lstStyle/>
          <a:p>
            <a:r>
              <a:rPr lang="cs-CZ" sz="1400" dirty="0">
                <a:solidFill>
                  <a:srgbClr val="0070C0"/>
                </a:solidFill>
              </a:rPr>
              <a:t> </a:t>
            </a:r>
            <a:endParaRPr lang="en-US" sz="1400" dirty="0">
              <a:solidFill>
                <a:srgbClr val="0070C0"/>
              </a:solidFill>
            </a:endParaRPr>
          </a:p>
        </p:txBody>
      </p:sp>
      <p:sp>
        <p:nvSpPr>
          <p:cNvPr id="9" name="TextovéPole 8">
            <a:extLst>
              <a:ext uri="{FF2B5EF4-FFF2-40B4-BE49-F238E27FC236}">
                <a16:creationId xmlns:a16="http://schemas.microsoft.com/office/drawing/2014/main" id="{3D8B1987-B954-425F-AECE-A3FDD2B95B00}"/>
              </a:ext>
            </a:extLst>
          </p:cNvPr>
          <p:cNvSpPr txBox="1"/>
          <p:nvPr/>
        </p:nvSpPr>
        <p:spPr>
          <a:xfrm>
            <a:off x="514661" y="3755573"/>
            <a:ext cx="4572000" cy="584775"/>
          </a:xfrm>
          <a:prstGeom prst="rect">
            <a:avLst/>
          </a:prstGeom>
          <a:noFill/>
        </p:spPr>
        <p:txBody>
          <a:bodyPr wrap="square">
            <a:spAutoFit/>
          </a:bodyPr>
          <a:lstStyle/>
          <a:p>
            <a:r>
              <a:rPr lang="en-US" sz="1600" dirty="0">
                <a:solidFill>
                  <a:srgbClr val="0070C0"/>
                </a:solidFill>
              </a:rPr>
              <a:t>Overwrite the Variables in the column Row No.</a:t>
            </a:r>
            <a:r>
              <a:rPr lang="cs-CZ" sz="1600" dirty="0">
                <a:solidFill>
                  <a:srgbClr val="0070C0"/>
                </a:solidFill>
              </a:rPr>
              <a:t> </a:t>
            </a:r>
            <a:r>
              <a:rPr lang="en-US" sz="1600" dirty="0">
                <a:solidFill>
                  <a:srgbClr val="0070C0"/>
                </a:solidFill>
              </a:rPr>
              <a:t>and write the formula </a:t>
            </a:r>
            <a:r>
              <a:rPr lang="cs-CZ" sz="1600" dirty="0">
                <a:solidFill>
                  <a:srgbClr val="0070C0"/>
                </a:solidFill>
              </a:rPr>
              <a:t> and </a:t>
            </a:r>
            <a:r>
              <a:rPr lang="cs-CZ" sz="1600" dirty="0" err="1">
                <a:solidFill>
                  <a:srgbClr val="0070C0"/>
                </a:solidFill>
              </a:rPr>
              <a:t>Description</a:t>
            </a:r>
            <a:r>
              <a:rPr lang="cs-CZ" sz="1600" dirty="0">
                <a:solidFill>
                  <a:srgbClr val="0070C0"/>
                </a:solidFill>
              </a:rPr>
              <a:t> </a:t>
            </a:r>
            <a:r>
              <a:rPr lang="cs-CZ" sz="1600" dirty="0" err="1">
                <a:solidFill>
                  <a:srgbClr val="0070C0"/>
                </a:solidFill>
              </a:rPr>
              <a:t>field</a:t>
            </a:r>
            <a:r>
              <a:rPr lang="cs-CZ" sz="1600" dirty="0">
                <a:solidFill>
                  <a:srgbClr val="0070C0"/>
                </a:solidFill>
              </a:rPr>
              <a:t> </a:t>
            </a:r>
            <a:r>
              <a:rPr lang="cs-CZ" sz="1600" dirty="0" err="1">
                <a:solidFill>
                  <a:srgbClr val="0070C0"/>
                </a:solidFill>
              </a:rPr>
              <a:t>manually</a:t>
            </a:r>
            <a:r>
              <a:rPr lang="cs-CZ" sz="1600" dirty="0">
                <a:solidFill>
                  <a:srgbClr val="0070C0"/>
                </a:solidFill>
              </a:rPr>
              <a:t> !!!</a:t>
            </a:r>
            <a:r>
              <a:rPr lang="en-US" sz="1600" dirty="0">
                <a:solidFill>
                  <a:srgbClr val="0070C0"/>
                </a:solidFill>
              </a:rPr>
              <a:t> </a:t>
            </a:r>
          </a:p>
        </p:txBody>
      </p:sp>
      <p:pic>
        <p:nvPicPr>
          <p:cNvPr id="4" name="Obrázek 3">
            <a:extLst>
              <a:ext uri="{FF2B5EF4-FFF2-40B4-BE49-F238E27FC236}">
                <a16:creationId xmlns:a16="http://schemas.microsoft.com/office/drawing/2014/main" id="{5AC4609C-AC72-4473-AECC-170DCA474414}"/>
              </a:ext>
            </a:extLst>
          </p:cNvPr>
          <p:cNvPicPr>
            <a:picLocks noChangeAspect="1"/>
          </p:cNvPicPr>
          <p:nvPr/>
        </p:nvPicPr>
        <p:blipFill>
          <a:blip r:embed="rId2"/>
          <a:stretch>
            <a:fillRect/>
          </a:stretch>
        </p:blipFill>
        <p:spPr>
          <a:xfrm>
            <a:off x="496647" y="1911976"/>
            <a:ext cx="4435393" cy="1828208"/>
          </a:xfrm>
          <a:prstGeom prst="rect">
            <a:avLst/>
          </a:prstGeom>
          <a:ln>
            <a:solidFill>
              <a:schemeClr val="accent1">
                <a:shade val="95000"/>
                <a:satMod val="105000"/>
              </a:schemeClr>
            </a:solidFill>
          </a:ln>
        </p:spPr>
      </p:pic>
      <p:pic>
        <p:nvPicPr>
          <p:cNvPr id="13" name="Obrázek 12">
            <a:extLst>
              <a:ext uri="{FF2B5EF4-FFF2-40B4-BE49-F238E27FC236}">
                <a16:creationId xmlns:a16="http://schemas.microsoft.com/office/drawing/2014/main" id="{4A9E70FD-29D1-4073-BE61-09352912F882}"/>
              </a:ext>
            </a:extLst>
          </p:cNvPr>
          <p:cNvPicPr>
            <a:picLocks noChangeAspect="1"/>
          </p:cNvPicPr>
          <p:nvPr/>
        </p:nvPicPr>
        <p:blipFill>
          <a:blip r:embed="rId3"/>
          <a:stretch>
            <a:fillRect/>
          </a:stretch>
        </p:blipFill>
        <p:spPr>
          <a:xfrm>
            <a:off x="514661" y="4598366"/>
            <a:ext cx="6346554" cy="1547441"/>
          </a:xfrm>
          <a:prstGeom prst="rect">
            <a:avLst/>
          </a:prstGeom>
          <a:ln>
            <a:solidFill>
              <a:schemeClr val="accent1">
                <a:shade val="50000"/>
              </a:schemeClr>
            </a:solidFill>
          </a:ln>
        </p:spPr>
      </p:pic>
    </p:spTree>
    <p:extLst>
      <p:ext uri="{BB962C8B-B14F-4D97-AF65-F5344CB8AC3E}">
        <p14:creationId xmlns:p14="http://schemas.microsoft.com/office/powerpoint/2010/main" val="2189225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ED267F-0A9A-4023-A1D2-166A3C705745}"/>
              </a:ext>
            </a:extLst>
          </p:cNvPr>
          <p:cNvSpPr>
            <a:spLocks noGrp="1"/>
          </p:cNvSpPr>
          <p:nvPr>
            <p:ph type="title"/>
          </p:nvPr>
        </p:nvSpPr>
        <p:spPr>
          <a:ln>
            <a:solidFill>
              <a:schemeClr val="accent1">
                <a:shade val="95000"/>
                <a:satMod val="105000"/>
              </a:schemeClr>
            </a:solidFill>
          </a:ln>
        </p:spPr>
        <p:txBody>
          <a:bodyPr>
            <a:normAutofit/>
          </a:bodyPr>
          <a:lstStyle/>
          <a:p>
            <a:pPr algn="l"/>
            <a:r>
              <a:rPr lang="cs-CZ" sz="3600" dirty="0" err="1">
                <a:solidFill>
                  <a:srgbClr val="0070C0"/>
                </a:solidFill>
              </a:rPr>
              <a:t>Creation</a:t>
            </a:r>
            <a:r>
              <a:rPr lang="cs-CZ" sz="3600" dirty="0">
                <a:solidFill>
                  <a:srgbClr val="0070C0"/>
                </a:solidFill>
              </a:rPr>
              <a:t> </a:t>
            </a:r>
            <a:r>
              <a:rPr lang="cs-CZ" sz="3600" dirty="0" err="1">
                <a:solidFill>
                  <a:srgbClr val="0070C0"/>
                </a:solidFill>
              </a:rPr>
              <a:t>of</a:t>
            </a:r>
            <a:r>
              <a:rPr lang="cs-CZ" sz="3600" dirty="0">
                <a:solidFill>
                  <a:srgbClr val="0070C0"/>
                </a:solidFill>
              </a:rPr>
              <a:t> </a:t>
            </a:r>
            <a:r>
              <a:rPr lang="cs-CZ" sz="3600" dirty="0" err="1">
                <a:solidFill>
                  <a:srgbClr val="0070C0"/>
                </a:solidFill>
              </a:rPr>
              <a:t>Ananysis</a:t>
            </a:r>
            <a:r>
              <a:rPr lang="cs-CZ" sz="3600" dirty="0">
                <a:solidFill>
                  <a:srgbClr val="0070C0"/>
                </a:solidFill>
              </a:rPr>
              <a:t> </a:t>
            </a:r>
            <a:r>
              <a:rPr lang="cs-CZ" sz="3600" dirty="0" err="1">
                <a:solidFill>
                  <a:srgbClr val="0070C0"/>
                </a:solidFill>
              </a:rPr>
              <a:t>view</a:t>
            </a:r>
            <a:r>
              <a:rPr lang="cs-CZ" sz="3600" dirty="0">
                <a:solidFill>
                  <a:srgbClr val="0070C0"/>
                </a:solidFill>
              </a:rPr>
              <a:t> </a:t>
            </a:r>
            <a:r>
              <a:rPr lang="cs-CZ" sz="3600" dirty="0" err="1">
                <a:solidFill>
                  <a:srgbClr val="0070C0"/>
                </a:solidFill>
              </a:rPr>
              <a:t>of</a:t>
            </a:r>
            <a:r>
              <a:rPr lang="cs-CZ" sz="3600" dirty="0">
                <a:solidFill>
                  <a:srgbClr val="0070C0"/>
                </a:solidFill>
              </a:rPr>
              <a:t> VAT report </a:t>
            </a:r>
            <a:endParaRPr lang="en-US" sz="3600" dirty="0">
              <a:solidFill>
                <a:srgbClr val="0070C0"/>
              </a:solidFill>
            </a:endParaRPr>
          </a:p>
        </p:txBody>
      </p:sp>
      <p:pic>
        <p:nvPicPr>
          <p:cNvPr id="6" name="Obrázek 5">
            <a:extLst>
              <a:ext uri="{FF2B5EF4-FFF2-40B4-BE49-F238E27FC236}">
                <a16:creationId xmlns:a16="http://schemas.microsoft.com/office/drawing/2014/main" id="{0F223F1A-527E-4591-AD06-E2B072D139F3}"/>
              </a:ext>
            </a:extLst>
          </p:cNvPr>
          <p:cNvPicPr>
            <a:picLocks noChangeAspect="1"/>
          </p:cNvPicPr>
          <p:nvPr/>
        </p:nvPicPr>
        <p:blipFill>
          <a:blip r:embed="rId2"/>
          <a:stretch>
            <a:fillRect/>
          </a:stretch>
        </p:blipFill>
        <p:spPr>
          <a:xfrm>
            <a:off x="457200" y="1916832"/>
            <a:ext cx="6715244" cy="3728145"/>
          </a:xfrm>
          <a:prstGeom prst="rect">
            <a:avLst/>
          </a:prstGeom>
          <a:ln>
            <a:solidFill>
              <a:schemeClr val="accent1">
                <a:shade val="95000"/>
                <a:satMod val="105000"/>
              </a:schemeClr>
            </a:solidFill>
          </a:ln>
        </p:spPr>
      </p:pic>
    </p:spTree>
    <p:extLst>
      <p:ext uri="{BB962C8B-B14F-4D97-AF65-F5344CB8AC3E}">
        <p14:creationId xmlns:p14="http://schemas.microsoft.com/office/powerpoint/2010/main" val="1420748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47C7DA-A1C9-4196-8CEA-84111B277BB6}"/>
              </a:ext>
            </a:extLst>
          </p:cNvPr>
          <p:cNvSpPr>
            <a:spLocks noGrp="1"/>
          </p:cNvSpPr>
          <p:nvPr>
            <p:ph type="title"/>
          </p:nvPr>
        </p:nvSpPr>
        <p:spPr/>
        <p:txBody>
          <a:bodyPr>
            <a:normAutofit/>
          </a:bodyPr>
          <a:lstStyle/>
          <a:p>
            <a:pPr algn="l"/>
            <a:r>
              <a:rPr lang="cs-CZ" sz="3600" dirty="0" err="1">
                <a:solidFill>
                  <a:srgbClr val="0070C0"/>
                </a:solidFill>
              </a:rPr>
              <a:t>Preview</a:t>
            </a:r>
            <a:r>
              <a:rPr lang="cs-CZ" sz="3600" dirty="0">
                <a:solidFill>
                  <a:srgbClr val="0070C0"/>
                </a:solidFill>
              </a:rPr>
              <a:t> </a:t>
            </a:r>
            <a:r>
              <a:rPr lang="cs-CZ" sz="3600" dirty="0" err="1">
                <a:solidFill>
                  <a:srgbClr val="0070C0"/>
                </a:solidFill>
              </a:rPr>
              <a:t>of</a:t>
            </a:r>
            <a:r>
              <a:rPr lang="cs-CZ" sz="3600" dirty="0">
                <a:solidFill>
                  <a:srgbClr val="0070C0"/>
                </a:solidFill>
              </a:rPr>
              <a:t> </a:t>
            </a:r>
            <a:r>
              <a:rPr lang="cs-CZ" sz="3600" dirty="0" err="1">
                <a:solidFill>
                  <a:srgbClr val="0070C0"/>
                </a:solidFill>
              </a:rPr>
              <a:t>Financial</a:t>
            </a:r>
            <a:r>
              <a:rPr lang="cs-CZ" sz="3600" dirty="0">
                <a:solidFill>
                  <a:srgbClr val="0070C0"/>
                </a:solidFill>
              </a:rPr>
              <a:t> </a:t>
            </a:r>
            <a:r>
              <a:rPr lang="cs-CZ" sz="3600" dirty="0" err="1">
                <a:solidFill>
                  <a:srgbClr val="0070C0"/>
                </a:solidFill>
              </a:rPr>
              <a:t>Reports</a:t>
            </a:r>
            <a:r>
              <a:rPr lang="cs-CZ" sz="3600" dirty="0">
                <a:solidFill>
                  <a:srgbClr val="0070C0"/>
                </a:solidFill>
              </a:rPr>
              <a:t> </a:t>
            </a:r>
            <a:endParaRPr lang="en-US" sz="3600" dirty="0">
              <a:solidFill>
                <a:srgbClr val="0070C0"/>
              </a:solidFill>
            </a:endParaRPr>
          </a:p>
        </p:txBody>
      </p:sp>
      <p:sp>
        <p:nvSpPr>
          <p:cNvPr id="4" name="Obdélník 3">
            <a:extLst>
              <a:ext uri="{FF2B5EF4-FFF2-40B4-BE49-F238E27FC236}">
                <a16:creationId xmlns:a16="http://schemas.microsoft.com/office/drawing/2014/main" id="{915CB925-6D3D-486D-A0A3-035270F77791}"/>
              </a:ext>
            </a:extLst>
          </p:cNvPr>
          <p:cNvSpPr/>
          <p:nvPr/>
        </p:nvSpPr>
        <p:spPr>
          <a:xfrm>
            <a:off x="323528" y="1628800"/>
            <a:ext cx="1152128" cy="4320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sz="1100" dirty="0"/>
              <a:t>Sales </a:t>
            </a:r>
            <a:r>
              <a:rPr lang="cs-CZ" sz="1100" dirty="0" err="1"/>
              <a:t>Orders</a:t>
            </a:r>
            <a:endParaRPr lang="en-US" sz="1100" dirty="0"/>
          </a:p>
        </p:txBody>
      </p:sp>
      <p:sp>
        <p:nvSpPr>
          <p:cNvPr id="5" name="Obdélník 4">
            <a:extLst>
              <a:ext uri="{FF2B5EF4-FFF2-40B4-BE49-F238E27FC236}">
                <a16:creationId xmlns:a16="http://schemas.microsoft.com/office/drawing/2014/main" id="{E3375A36-09A1-4890-B951-E7A4A33729CA}"/>
              </a:ext>
            </a:extLst>
          </p:cNvPr>
          <p:cNvSpPr/>
          <p:nvPr/>
        </p:nvSpPr>
        <p:spPr>
          <a:xfrm>
            <a:off x="323528" y="2272010"/>
            <a:ext cx="1152128" cy="4320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sz="1100" dirty="0" err="1"/>
              <a:t>Purchase</a:t>
            </a:r>
            <a:r>
              <a:rPr lang="cs-CZ" sz="1100" dirty="0"/>
              <a:t> </a:t>
            </a:r>
            <a:r>
              <a:rPr lang="cs-CZ" sz="1100" dirty="0" err="1"/>
              <a:t>Orders</a:t>
            </a:r>
            <a:endParaRPr lang="en-US" sz="1100" dirty="0"/>
          </a:p>
        </p:txBody>
      </p:sp>
      <p:sp>
        <p:nvSpPr>
          <p:cNvPr id="6" name="Obdélník 5">
            <a:extLst>
              <a:ext uri="{FF2B5EF4-FFF2-40B4-BE49-F238E27FC236}">
                <a16:creationId xmlns:a16="http://schemas.microsoft.com/office/drawing/2014/main" id="{3CFD8C15-01C1-45E6-A55B-0392BFF65E8A}"/>
              </a:ext>
            </a:extLst>
          </p:cNvPr>
          <p:cNvSpPr/>
          <p:nvPr/>
        </p:nvSpPr>
        <p:spPr>
          <a:xfrm>
            <a:off x="323528" y="2918424"/>
            <a:ext cx="1152128" cy="4320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sz="1100" dirty="0"/>
              <a:t>Transfer </a:t>
            </a:r>
            <a:r>
              <a:rPr lang="cs-CZ" sz="1100" dirty="0" err="1"/>
              <a:t>Orders</a:t>
            </a:r>
            <a:endParaRPr lang="en-US" sz="1100" dirty="0"/>
          </a:p>
        </p:txBody>
      </p:sp>
      <p:sp>
        <p:nvSpPr>
          <p:cNvPr id="7" name="Obdélník 6">
            <a:extLst>
              <a:ext uri="{FF2B5EF4-FFF2-40B4-BE49-F238E27FC236}">
                <a16:creationId xmlns:a16="http://schemas.microsoft.com/office/drawing/2014/main" id="{3819F302-0E04-42E4-933E-72D782249276}"/>
              </a:ext>
            </a:extLst>
          </p:cNvPr>
          <p:cNvSpPr/>
          <p:nvPr/>
        </p:nvSpPr>
        <p:spPr>
          <a:xfrm>
            <a:off x="323528" y="3564838"/>
            <a:ext cx="1152128" cy="4320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sz="1100" dirty="0" err="1"/>
              <a:t>Production</a:t>
            </a:r>
            <a:r>
              <a:rPr lang="cs-CZ" sz="1100" dirty="0"/>
              <a:t> </a:t>
            </a:r>
            <a:r>
              <a:rPr lang="cs-CZ" sz="1100" dirty="0" err="1"/>
              <a:t>Orders</a:t>
            </a:r>
            <a:endParaRPr lang="en-US" sz="1100" dirty="0"/>
          </a:p>
        </p:txBody>
      </p:sp>
      <p:sp>
        <p:nvSpPr>
          <p:cNvPr id="8" name="Obdélník 7">
            <a:extLst>
              <a:ext uri="{FF2B5EF4-FFF2-40B4-BE49-F238E27FC236}">
                <a16:creationId xmlns:a16="http://schemas.microsoft.com/office/drawing/2014/main" id="{6DC60458-AD1E-4CC4-A615-82F7E49F92CA}"/>
              </a:ext>
            </a:extLst>
          </p:cNvPr>
          <p:cNvSpPr/>
          <p:nvPr/>
        </p:nvSpPr>
        <p:spPr>
          <a:xfrm>
            <a:off x="314638" y="4210445"/>
            <a:ext cx="1152128" cy="4320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sz="1100" dirty="0" err="1"/>
              <a:t>Service</a:t>
            </a:r>
            <a:r>
              <a:rPr lang="cs-CZ" sz="1100" dirty="0"/>
              <a:t> </a:t>
            </a:r>
            <a:r>
              <a:rPr lang="cs-CZ" sz="1100" dirty="0" err="1"/>
              <a:t>Orders</a:t>
            </a:r>
            <a:endParaRPr lang="en-US" sz="1100" dirty="0"/>
          </a:p>
        </p:txBody>
      </p:sp>
      <p:sp>
        <p:nvSpPr>
          <p:cNvPr id="9" name="Obdélník 8">
            <a:extLst>
              <a:ext uri="{FF2B5EF4-FFF2-40B4-BE49-F238E27FC236}">
                <a16:creationId xmlns:a16="http://schemas.microsoft.com/office/drawing/2014/main" id="{A12A415D-55BD-4701-89C4-79876359F357}"/>
              </a:ext>
            </a:extLst>
          </p:cNvPr>
          <p:cNvSpPr/>
          <p:nvPr/>
        </p:nvSpPr>
        <p:spPr>
          <a:xfrm>
            <a:off x="306734" y="4797152"/>
            <a:ext cx="1152128" cy="4320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sz="1100" dirty="0" err="1"/>
              <a:t>Assembly</a:t>
            </a:r>
            <a:r>
              <a:rPr lang="cs-CZ" sz="1100" dirty="0"/>
              <a:t> </a:t>
            </a:r>
            <a:r>
              <a:rPr lang="cs-CZ" sz="1100" dirty="0" err="1"/>
              <a:t>Orders</a:t>
            </a:r>
            <a:endParaRPr lang="en-US" sz="1100" dirty="0"/>
          </a:p>
        </p:txBody>
      </p:sp>
      <p:sp>
        <p:nvSpPr>
          <p:cNvPr id="10" name="Obdélník 9">
            <a:extLst>
              <a:ext uri="{FF2B5EF4-FFF2-40B4-BE49-F238E27FC236}">
                <a16:creationId xmlns:a16="http://schemas.microsoft.com/office/drawing/2014/main" id="{825C52CA-B498-47F3-9545-2B1B20830167}"/>
              </a:ext>
            </a:extLst>
          </p:cNvPr>
          <p:cNvSpPr/>
          <p:nvPr/>
        </p:nvSpPr>
        <p:spPr>
          <a:xfrm>
            <a:off x="323528" y="5419624"/>
            <a:ext cx="1152128" cy="4320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sz="1100" dirty="0" err="1"/>
              <a:t>Prodects</a:t>
            </a:r>
            <a:endParaRPr lang="en-US" sz="1100" dirty="0"/>
          </a:p>
        </p:txBody>
      </p:sp>
      <p:sp>
        <p:nvSpPr>
          <p:cNvPr id="11" name="Obdélník 10">
            <a:extLst>
              <a:ext uri="{FF2B5EF4-FFF2-40B4-BE49-F238E27FC236}">
                <a16:creationId xmlns:a16="http://schemas.microsoft.com/office/drawing/2014/main" id="{626E4207-69F5-49B4-9EB9-BB10A3CC2DDD}"/>
              </a:ext>
            </a:extLst>
          </p:cNvPr>
          <p:cNvSpPr/>
          <p:nvPr/>
        </p:nvSpPr>
        <p:spPr>
          <a:xfrm>
            <a:off x="1800202" y="1600400"/>
            <a:ext cx="721328" cy="425127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cs-CZ" dirty="0"/>
              <a:t>   </a:t>
            </a:r>
            <a:endParaRPr lang="en-US" dirty="0"/>
          </a:p>
        </p:txBody>
      </p:sp>
      <p:sp>
        <p:nvSpPr>
          <p:cNvPr id="15" name="TextovéPole 14">
            <a:extLst>
              <a:ext uri="{FF2B5EF4-FFF2-40B4-BE49-F238E27FC236}">
                <a16:creationId xmlns:a16="http://schemas.microsoft.com/office/drawing/2014/main" id="{A2CA8991-983F-4F12-AE27-445A73881EEB}"/>
              </a:ext>
            </a:extLst>
          </p:cNvPr>
          <p:cNvSpPr txBox="1"/>
          <p:nvPr/>
        </p:nvSpPr>
        <p:spPr>
          <a:xfrm>
            <a:off x="1893405" y="3134448"/>
            <a:ext cx="461665" cy="828945"/>
          </a:xfrm>
          <a:prstGeom prst="rect">
            <a:avLst/>
          </a:prstGeom>
          <a:noFill/>
        </p:spPr>
        <p:txBody>
          <a:bodyPr vert="vert270" wrap="none" rtlCol="0">
            <a:spAutoFit/>
          </a:bodyPr>
          <a:lstStyle/>
          <a:p>
            <a:r>
              <a:rPr lang="cs-CZ" dirty="0" err="1"/>
              <a:t>Posting</a:t>
            </a:r>
            <a:r>
              <a:rPr lang="cs-CZ" dirty="0"/>
              <a:t> </a:t>
            </a:r>
            <a:endParaRPr lang="en-US" dirty="0"/>
          </a:p>
        </p:txBody>
      </p:sp>
      <p:sp>
        <p:nvSpPr>
          <p:cNvPr id="16" name="Šipka: doprava 15">
            <a:extLst>
              <a:ext uri="{FF2B5EF4-FFF2-40B4-BE49-F238E27FC236}">
                <a16:creationId xmlns:a16="http://schemas.microsoft.com/office/drawing/2014/main" id="{F16E40FA-BB63-49C0-A7DA-3F919F954BA5}"/>
              </a:ext>
            </a:extLst>
          </p:cNvPr>
          <p:cNvSpPr/>
          <p:nvPr/>
        </p:nvSpPr>
        <p:spPr>
          <a:xfrm>
            <a:off x="1475656" y="1844824"/>
            <a:ext cx="324546"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Šipka: doprava 16">
            <a:extLst>
              <a:ext uri="{FF2B5EF4-FFF2-40B4-BE49-F238E27FC236}">
                <a16:creationId xmlns:a16="http://schemas.microsoft.com/office/drawing/2014/main" id="{95E8A235-E0C6-4AB6-9183-85D426A8C456}"/>
              </a:ext>
            </a:extLst>
          </p:cNvPr>
          <p:cNvSpPr/>
          <p:nvPr/>
        </p:nvSpPr>
        <p:spPr>
          <a:xfrm>
            <a:off x="1492450" y="2452030"/>
            <a:ext cx="324546"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Šipka: doprava 17">
            <a:extLst>
              <a:ext uri="{FF2B5EF4-FFF2-40B4-BE49-F238E27FC236}">
                <a16:creationId xmlns:a16="http://schemas.microsoft.com/office/drawing/2014/main" id="{622B64D8-3B94-4E85-BF4F-2BD6369A7662}"/>
              </a:ext>
            </a:extLst>
          </p:cNvPr>
          <p:cNvSpPr/>
          <p:nvPr/>
        </p:nvSpPr>
        <p:spPr>
          <a:xfrm>
            <a:off x="1475656" y="3128616"/>
            <a:ext cx="324546"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Šipka: doprava 18">
            <a:extLst>
              <a:ext uri="{FF2B5EF4-FFF2-40B4-BE49-F238E27FC236}">
                <a16:creationId xmlns:a16="http://schemas.microsoft.com/office/drawing/2014/main" id="{A806CC5B-CE20-46D5-91BF-31EDB4EB8DC8}"/>
              </a:ext>
            </a:extLst>
          </p:cNvPr>
          <p:cNvSpPr/>
          <p:nvPr/>
        </p:nvSpPr>
        <p:spPr>
          <a:xfrm>
            <a:off x="1475656" y="3744858"/>
            <a:ext cx="324546"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Šipka: doprava 19">
            <a:extLst>
              <a:ext uri="{FF2B5EF4-FFF2-40B4-BE49-F238E27FC236}">
                <a16:creationId xmlns:a16="http://schemas.microsoft.com/office/drawing/2014/main" id="{64AA6C0D-4669-4267-8418-04B02BD01F54}"/>
              </a:ext>
            </a:extLst>
          </p:cNvPr>
          <p:cNvSpPr/>
          <p:nvPr/>
        </p:nvSpPr>
        <p:spPr>
          <a:xfrm>
            <a:off x="1475656" y="4412408"/>
            <a:ext cx="324546"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Šipka: doprava 20">
            <a:extLst>
              <a:ext uri="{FF2B5EF4-FFF2-40B4-BE49-F238E27FC236}">
                <a16:creationId xmlns:a16="http://schemas.microsoft.com/office/drawing/2014/main" id="{3337DB9C-01A2-4A32-877E-E7784C532175}"/>
              </a:ext>
            </a:extLst>
          </p:cNvPr>
          <p:cNvSpPr/>
          <p:nvPr/>
        </p:nvSpPr>
        <p:spPr>
          <a:xfrm>
            <a:off x="1442660" y="4977172"/>
            <a:ext cx="324546"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Šipka: doprava 21">
            <a:extLst>
              <a:ext uri="{FF2B5EF4-FFF2-40B4-BE49-F238E27FC236}">
                <a16:creationId xmlns:a16="http://schemas.microsoft.com/office/drawing/2014/main" id="{882CFFD2-6019-486A-973E-7123140F9B8D}"/>
              </a:ext>
            </a:extLst>
          </p:cNvPr>
          <p:cNvSpPr/>
          <p:nvPr/>
        </p:nvSpPr>
        <p:spPr>
          <a:xfrm>
            <a:off x="1484546" y="5599644"/>
            <a:ext cx="324546"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bdélník 22">
            <a:extLst>
              <a:ext uri="{FF2B5EF4-FFF2-40B4-BE49-F238E27FC236}">
                <a16:creationId xmlns:a16="http://schemas.microsoft.com/office/drawing/2014/main" id="{EB9CBC87-185E-4A17-8EDE-FA9C3A30E1CB}"/>
              </a:ext>
            </a:extLst>
          </p:cNvPr>
          <p:cNvSpPr/>
          <p:nvPr/>
        </p:nvSpPr>
        <p:spPr>
          <a:xfrm>
            <a:off x="2781710" y="2785507"/>
            <a:ext cx="1286234" cy="1440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bdélník 23">
            <a:extLst>
              <a:ext uri="{FF2B5EF4-FFF2-40B4-BE49-F238E27FC236}">
                <a16:creationId xmlns:a16="http://schemas.microsoft.com/office/drawing/2014/main" id="{4586CC5D-AF45-438B-9B2A-386897E2A497}"/>
              </a:ext>
            </a:extLst>
          </p:cNvPr>
          <p:cNvSpPr/>
          <p:nvPr/>
        </p:nvSpPr>
        <p:spPr>
          <a:xfrm>
            <a:off x="2781710" y="3071878"/>
            <a:ext cx="1286234" cy="193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bdélník 24">
            <a:extLst>
              <a:ext uri="{FF2B5EF4-FFF2-40B4-BE49-F238E27FC236}">
                <a16:creationId xmlns:a16="http://schemas.microsoft.com/office/drawing/2014/main" id="{3A396601-B9C0-4443-8EF3-AE01269DDF51}"/>
              </a:ext>
            </a:extLst>
          </p:cNvPr>
          <p:cNvSpPr/>
          <p:nvPr/>
        </p:nvSpPr>
        <p:spPr>
          <a:xfrm>
            <a:off x="2781710" y="3373298"/>
            <a:ext cx="1286234"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bdélník 25">
            <a:extLst>
              <a:ext uri="{FF2B5EF4-FFF2-40B4-BE49-F238E27FC236}">
                <a16:creationId xmlns:a16="http://schemas.microsoft.com/office/drawing/2014/main" id="{A0074321-6478-46F8-B534-BB206A7A6217}"/>
              </a:ext>
            </a:extLst>
          </p:cNvPr>
          <p:cNvSpPr/>
          <p:nvPr/>
        </p:nvSpPr>
        <p:spPr>
          <a:xfrm>
            <a:off x="2781710" y="3625146"/>
            <a:ext cx="1286234"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Šipka: doprava 26">
            <a:extLst>
              <a:ext uri="{FF2B5EF4-FFF2-40B4-BE49-F238E27FC236}">
                <a16:creationId xmlns:a16="http://schemas.microsoft.com/office/drawing/2014/main" id="{AF27EC07-5D60-466A-B383-480834D35B86}"/>
              </a:ext>
            </a:extLst>
          </p:cNvPr>
          <p:cNvSpPr/>
          <p:nvPr/>
        </p:nvSpPr>
        <p:spPr>
          <a:xfrm>
            <a:off x="2554526" y="3084432"/>
            <a:ext cx="201499" cy="282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ovéPole 28">
            <a:extLst>
              <a:ext uri="{FF2B5EF4-FFF2-40B4-BE49-F238E27FC236}">
                <a16:creationId xmlns:a16="http://schemas.microsoft.com/office/drawing/2014/main" id="{F72D1A4D-4917-4E89-9966-AC200B958A5E}"/>
              </a:ext>
            </a:extLst>
          </p:cNvPr>
          <p:cNvSpPr txBox="1"/>
          <p:nvPr/>
        </p:nvSpPr>
        <p:spPr>
          <a:xfrm>
            <a:off x="2781710" y="2175982"/>
            <a:ext cx="1305678" cy="523220"/>
          </a:xfrm>
          <a:prstGeom prst="rect">
            <a:avLst/>
          </a:prstGeom>
          <a:noFill/>
        </p:spPr>
        <p:txBody>
          <a:bodyPr wrap="none" rtlCol="0">
            <a:spAutoFit/>
          </a:bodyPr>
          <a:lstStyle/>
          <a:p>
            <a:r>
              <a:rPr lang="cs-CZ" sz="1400" b="1" dirty="0">
                <a:solidFill>
                  <a:srgbClr val="0070C0"/>
                </a:solidFill>
              </a:rPr>
              <a:t>General </a:t>
            </a:r>
            <a:r>
              <a:rPr lang="cs-CZ" sz="1400" b="1" dirty="0" err="1">
                <a:solidFill>
                  <a:srgbClr val="0070C0"/>
                </a:solidFill>
              </a:rPr>
              <a:t>Ledger</a:t>
            </a:r>
            <a:endParaRPr lang="cs-CZ" sz="1400" b="1" dirty="0">
              <a:solidFill>
                <a:srgbClr val="0070C0"/>
              </a:solidFill>
            </a:endParaRPr>
          </a:p>
          <a:p>
            <a:r>
              <a:rPr lang="cs-CZ" sz="1400" b="1" dirty="0">
                <a:solidFill>
                  <a:srgbClr val="0070C0"/>
                </a:solidFill>
              </a:rPr>
              <a:t>       </a:t>
            </a:r>
            <a:r>
              <a:rPr lang="cs-CZ" sz="1400" b="1" dirty="0" err="1">
                <a:solidFill>
                  <a:srgbClr val="0070C0"/>
                </a:solidFill>
              </a:rPr>
              <a:t>Entries</a:t>
            </a:r>
            <a:endParaRPr lang="en-US" sz="1400" b="1" dirty="0">
              <a:solidFill>
                <a:srgbClr val="0070C0"/>
              </a:solidFill>
            </a:endParaRPr>
          </a:p>
        </p:txBody>
      </p:sp>
      <p:sp>
        <p:nvSpPr>
          <p:cNvPr id="30" name="Obdélník 29">
            <a:extLst>
              <a:ext uri="{FF2B5EF4-FFF2-40B4-BE49-F238E27FC236}">
                <a16:creationId xmlns:a16="http://schemas.microsoft.com/office/drawing/2014/main" id="{8BACE1FA-59B1-4D52-8450-36AB23A8D442}"/>
              </a:ext>
            </a:extLst>
          </p:cNvPr>
          <p:cNvSpPr/>
          <p:nvPr/>
        </p:nvSpPr>
        <p:spPr>
          <a:xfrm>
            <a:off x="4399177" y="1619222"/>
            <a:ext cx="721328" cy="425127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cs-CZ" dirty="0"/>
              <a:t>   </a:t>
            </a:r>
            <a:endParaRPr lang="en-US" dirty="0"/>
          </a:p>
        </p:txBody>
      </p:sp>
      <p:sp>
        <p:nvSpPr>
          <p:cNvPr id="31" name="TextovéPole 30">
            <a:extLst>
              <a:ext uri="{FF2B5EF4-FFF2-40B4-BE49-F238E27FC236}">
                <a16:creationId xmlns:a16="http://schemas.microsoft.com/office/drawing/2014/main" id="{2758A1BE-8C2B-4625-BE48-7AD57A04F909}"/>
              </a:ext>
            </a:extLst>
          </p:cNvPr>
          <p:cNvSpPr txBox="1"/>
          <p:nvPr/>
        </p:nvSpPr>
        <p:spPr>
          <a:xfrm>
            <a:off x="4509684" y="2470491"/>
            <a:ext cx="461665" cy="1670457"/>
          </a:xfrm>
          <a:prstGeom prst="rect">
            <a:avLst/>
          </a:prstGeom>
          <a:noFill/>
        </p:spPr>
        <p:txBody>
          <a:bodyPr vert="vert270" wrap="none" rtlCol="0">
            <a:spAutoFit/>
          </a:bodyPr>
          <a:lstStyle/>
          <a:p>
            <a:r>
              <a:rPr lang="cs-CZ" dirty="0"/>
              <a:t>Chart </a:t>
            </a:r>
            <a:r>
              <a:rPr lang="cs-CZ" dirty="0" err="1"/>
              <a:t>of</a:t>
            </a:r>
            <a:r>
              <a:rPr lang="cs-CZ" dirty="0"/>
              <a:t> </a:t>
            </a:r>
            <a:r>
              <a:rPr lang="cs-CZ" dirty="0" err="1"/>
              <a:t>Account</a:t>
            </a:r>
            <a:endParaRPr lang="en-US" dirty="0"/>
          </a:p>
        </p:txBody>
      </p:sp>
      <p:sp>
        <p:nvSpPr>
          <p:cNvPr id="32" name="Šipka: doprava 31">
            <a:extLst>
              <a:ext uri="{FF2B5EF4-FFF2-40B4-BE49-F238E27FC236}">
                <a16:creationId xmlns:a16="http://schemas.microsoft.com/office/drawing/2014/main" id="{7184BE28-63D5-48FB-AC73-45D31FA34082}"/>
              </a:ext>
            </a:extLst>
          </p:cNvPr>
          <p:cNvSpPr/>
          <p:nvPr/>
        </p:nvSpPr>
        <p:spPr>
          <a:xfrm>
            <a:off x="4157789" y="3023520"/>
            <a:ext cx="201499" cy="282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bdélník 32">
            <a:extLst>
              <a:ext uri="{FF2B5EF4-FFF2-40B4-BE49-F238E27FC236}">
                <a16:creationId xmlns:a16="http://schemas.microsoft.com/office/drawing/2014/main" id="{4E889468-E6FD-40D2-8F0A-5FD9E7446069}"/>
              </a:ext>
            </a:extLst>
          </p:cNvPr>
          <p:cNvSpPr/>
          <p:nvPr/>
        </p:nvSpPr>
        <p:spPr>
          <a:xfrm>
            <a:off x="5635694" y="2128666"/>
            <a:ext cx="1093609" cy="52322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err="1">
                <a:solidFill>
                  <a:srgbClr val="0070C0"/>
                </a:solidFill>
              </a:rPr>
              <a:t>Row</a:t>
            </a:r>
            <a:r>
              <a:rPr lang="cs-CZ" sz="1200" dirty="0">
                <a:solidFill>
                  <a:srgbClr val="0070C0"/>
                </a:solidFill>
              </a:rPr>
              <a:t> </a:t>
            </a:r>
            <a:r>
              <a:rPr lang="cs-CZ" sz="1200" dirty="0" err="1">
                <a:solidFill>
                  <a:srgbClr val="0070C0"/>
                </a:solidFill>
              </a:rPr>
              <a:t>definition</a:t>
            </a:r>
            <a:endParaRPr lang="en-US" sz="1200" dirty="0">
              <a:solidFill>
                <a:srgbClr val="0070C0"/>
              </a:solidFill>
            </a:endParaRPr>
          </a:p>
        </p:txBody>
      </p:sp>
      <p:sp>
        <p:nvSpPr>
          <p:cNvPr id="34" name="Obdélník 33">
            <a:extLst>
              <a:ext uri="{FF2B5EF4-FFF2-40B4-BE49-F238E27FC236}">
                <a16:creationId xmlns:a16="http://schemas.microsoft.com/office/drawing/2014/main" id="{E2D53401-E783-47AB-82E0-2C0C01272CAE}"/>
              </a:ext>
            </a:extLst>
          </p:cNvPr>
          <p:cNvSpPr/>
          <p:nvPr/>
        </p:nvSpPr>
        <p:spPr>
          <a:xfrm>
            <a:off x="5660835" y="2847314"/>
            <a:ext cx="1093609" cy="52322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err="1">
                <a:solidFill>
                  <a:srgbClr val="0070C0"/>
                </a:solidFill>
              </a:rPr>
              <a:t>Column</a:t>
            </a:r>
            <a:r>
              <a:rPr lang="cs-CZ" sz="1200" dirty="0">
                <a:solidFill>
                  <a:srgbClr val="0070C0"/>
                </a:solidFill>
              </a:rPr>
              <a:t> </a:t>
            </a:r>
            <a:r>
              <a:rPr lang="cs-CZ" sz="1200" dirty="0" err="1">
                <a:solidFill>
                  <a:srgbClr val="0070C0"/>
                </a:solidFill>
              </a:rPr>
              <a:t>Definition</a:t>
            </a:r>
            <a:endParaRPr lang="en-US" dirty="0"/>
          </a:p>
        </p:txBody>
      </p:sp>
      <p:sp>
        <p:nvSpPr>
          <p:cNvPr id="37" name="Obdélník 36">
            <a:extLst>
              <a:ext uri="{FF2B5EF4-FFF2-40B4-BE49-F238E27FC236}">
                <a16:creationId xmlns:a16="http://schemas.microsoft.com/office/drawing/2014/main" id="{003930E2-F296-4415-8A9E-3FF74D28E18F}"/>
              </a:ext>
            </a:extLst>
          </p:cNvPr>
          <p:cNvSpPr/>
          <p:nvPr/>
        </p:nvSpPr>
        <p:spPr>
          <a:xfrm>
            <a:off x="5660835" y="3531491"/>
            <a:ext cx="1093609" cy="52322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err="1">
                <a:solidFill>
                  <a:srgbClr val="0070C0"/>
                </a:solidFill>
              </a:rPr>
              <a:t>View</a:t>
            </a:r>
            <a:r>
              <a:rPr lang="cs-CZ" sz="1200" dirty="0">
                <a:solidFill>
                  <a:srgbClr val="0070C0"/>
                </a:solidFill>
              </a:rPr>
              <a:t> </a:t>
            </a:r>
            <a:r>
              <a:rPr lang="cs-CZ" sz="1200" dirty="0" err="1">
                <a:solidFill>
                  <a:srgbClr val="0070C0"/>
                </a:solidFill>
              </a:rPr>
              <a:t>what</a:t>
            </a:r>
            <a:r>
              <a:rPr lang="cs-CZ" sz="1200" dirty="0">
                <a:solidFill>
                  <a:srgbClr val="0070C0"/>
                </a:solidFill>
              </a:rPr>
              <a:t> </a:t>
            </a:r>
          </a:p>
          <a:p>
            <a:pPr algn="ctr"/>
            <a:r>
              <a:rPr lang="cs-CZ" sz="1200" dirty="0">
                <a:solidFill>
                  <a:srgbClr val="0070C0"/>
                </a:solidFill>
              </a:rPr>
              <a:t>to </a:t>
            </a:r>
            <a:r>
              <a:rPr lang="cs-CZ" sz="1200" dirty="0" err="1">
                <a:solidFill>
                  <a:srgbClr val="0070C0"/>
                </a:solidFill>
              </a:rPr>
              <a:t>see</a:t>
            </a:r>
            <a:endParaRPr lang="en-US" dirty="0"/>
          </a:p>
        </p:txBody>
      </p:sp>
      <p:sp>
        <p:nvSpPr>
          <p:cNvPr id="38" name="Obdélník 37">
            <a:extLst>
              <a:ext uri="{FF2B5EF4-FFF2-40B4-BE49-F238E27FC236}">
                <a16:creationId xmlns:a16="http://schemas.microsoft.com/office/drawing/2014/main" id="{36645CC5-FE3F-4D13-89AF-802301EDB6D3}"/>
              </a:ext>
            </a:extLst>
          </p:cNvPr>
          <p:cNvSpPr/>
          <p:nvPr/>
        </p:nvSpPr>
        <p:spPr>
          <a:xfrm>
            <a:off x="5635210" y="4755826"/>
            <a:ext cx="1093609" cy="58670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err="1"/>
              <a:t>DimensionS</a:t>
            </a:r>
            <a:endParaRPr lang="en-US" sz="1400" dirty="0"/>
          </a:p>
        </p:txBody>
      </p:sp>
      <p:sp>
        <p:nvSpPr>
          <p:cNvPr id="39" name="Obdélník 38">
            <a:extLst>
              <a:ext uri="{FF2B5EF4-FFF2-40B4-BE49-F238E27FC236}">
                <a16:creationId xmlns:a16="http://schemas.microsoft.com/office/drawing/2014/main" id="{5BB347A2-4770-471F-998C-17E287611837}"/>
              </a:ext>
            </a:extLst>
          </p:cNvPr>
          <p:cNvSpPr/>
          <p:nvPr/>
        </p:nvSpPr>
        <p:spPr>
          <a:xfrm>
            <a:off x="5377651" y="1619222"/>
            <a:ext cx="45719" cy="425127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Šipka: doprava 39">
            <a:extLst>
              <a:ext uri="{FF2B5EF4-FFF2-40B4-BE49-F238E27FC236}">
                <a16:creationId xmlns:a16="http://schemas.microsoft.com/office/drawing/2014/main" id="{EDD0630B-13F8-4D9D-8164-D65CC0CC3EA4}"/>
              </a:ext>
            </a:extLst>
          </p:cNvPr>
          <p:cNvSpPr/>
          <p:nvPr/>
        </p:nvSpPr>
        <p:spPr>
          <a:xfrm>
            <a:off x="5148328" y="3091098"/>
            <a:ext cx="201499" cy="282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Šipka: doprava 40">
            <a:extLst>
              <a:ext uri="{FF2B5EF4-FFF2-40B4-BE49-F238E27FC236}">
                <a16:creationId xmlns:a16="http://schemas.microsoft.com/office/drawing/2014/main" id="{DFDD6B45-24D9-4704-B71A-771508F086C1}"/>
              </a:ext>
            </a:extLst>
          </p:cNvPr>
          <p:cNvSpPr/>
          <p:nvPr/>
        </p:nvSpPr>
        <p:spPr>
          <a:xfrm>
            <a:off x="5442772" y="3077740"/>
            <a:ext cx="201499" cy="282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Šipka: doprava 41">
            <a:extLst>
              <a:ext uri="{FF2B5EF4-FFF2-40B4-BE49-F238E27FC236}">
                <a16:creationId xmlns:a16="http://schemas.microsoft.com/office/drawing/2014/main" id="{25E5DB59-4F15-4B48-8400-179B4C85BA81}"/>
              </a:ext>
            </a:extLst>
          </p:cNvPr>
          <p:cNvSpPr/>
          <p:nvPr/>
        </p:nvSpPr>
        <p:spPr>
          <a:xfrm>
            <a:off x="5451255" y="2310930"/>
            <a:ext cx="201499" cy="282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Šipka: doprava 43">
            <a:extLst>
              <a:ext uri="{FF2B5EF4-FFF2-40B4-BE49-F238E27FC236}">
                <a16:creationId xmlns:a16="http://schemas.microsoft.com/office/drawing/2014/main" id="{2699E169-B55A-4D55-8C8F-C804A352E57E}"/>
              </a:ext>
            </a:extLst>
          </p:cNvPr>
          <p:cNvSpPr/>
          <p:nvPr/>
        </p:nvSpPr>
        <p:spPr>
          <a:xfrm>
            <a:off x="5509597" y="3618206"/>
            <a:ext cx="201499" cy="282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Šipka: nahoru 44">
            <a:extLst>
              <a:ext uri="{FF2B5EF4-FFF2-40B4-BE49-F238E27FC236}">
                <a16:creationId xmlns:a16="http://schemas.microsoft.com/office/drawing/2014/main" id="{8D431241-4406-45AF-9D0E-66E0A776A1A8}"/>
              </a:ext>
            </a:extLst>
          </p:cNvPr>
          <p:cNvSpPr/>
          <p:nvPr/>
        </p:nvSpPr>
        <p:spPr>
          <a:xfrm>
            <a:off x="6040053" y="4071649"/>
            <a:ext cx="335171" cy="58670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Obrázek 47">
            <a:extLst>
              <a:ext uri="{FF2B5EF4-FFF2-40B4-BE49-F238E27FC236}">
                <a16:creationId xmlns:a16="http://schemas.microsoft.com/office/drawing/2014/main" id="{434458C2-F1D3-4859-AA41-0D1B8D0371AD}"/>
              </a:ext>
            </a:extLst>
          </p:cNvPr>
          <p:cNvPicPr>
            <a:picLocks noChangeAspect="1"/>
          </p:cNvPicPr>
          <p:nvPr/>
        </p:nvPicPr>
        <p:blipFill>
          <a:blip r:embed="rId2"/>
          <a:stretch>
            <a:fillRect/>
          </a:stretch>
        </p:blipFill>
        <p:spPr>
          <a:xfrm>
            <a:off x="7077685" y="2206911"/>
            <a:ext cx="1966143" cy="1050317"/>
          </a:xfrm>
          <a:prstGeom prst="rect">
            <a:avLst/>
          </a:prstGeom>
        </p:spPr>
      </p:pic>
      <p:cxnSp>
        <p:nvCxnSpPr>
          <p:cNvPr id="50" name="Přímá spojnice se šipkou 49">
            <a:extLst>
              <a:ext uri="{FF2B5EF4-FFF2-40B4-BE49-F238E27FC236}">
                <a16:creationId xmlns:a16="http://schemas.microsoft.com/office/drawing/2014/main" id="{C62881E2-FD17-45A6-9BBE-95A651CE8A27}"/>
              </a:ext>
            </a:extLst>
          </p:cNvPr>
          <p:cNvCxnSpPr>
            <a:cxnSpLocks/>
            <a:stCxn id="33" idx="3"/>
          </p:cNvCxnSpPr>
          <p:nvPr/>
        </p:nvCxnSpPr>
        <p:spPr>
          <a:xfrm flipV="1">
            <a:off x="6729303" y="2373137"/>
            <a:ext cx="331651" cy="171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Přímá spojnice se šipkou 50">
            <a:extLst>
              <a:ext uri="{FF2B5EF4-FFF2-40B4-BE49-F238E27FC236}">
                <a16:creationId xmlns:a16="http://schemas.microsoft.com/office/drawing/2014/main" id="{CCBF87ED-97CF-4FE6-B80B-8AC5983C52DD}"/>
              </a:ext>
            </a:extLst>
          </p:cNvPr>
          <p:cNvCxnSpPr>
            <a:cxnSpLocks/>
            <a:stCxn id="37" idx="0"/>
            <a:endCxn id="34" idx="2"/>
          </p:cNvCxnSpPr>
          <p:nvPr/>
        </p:nvCxnSpPr>
        <p:spPr>
          <a:xfrm flipV="1">
            <a:off x="6207640" y="3370534"/>
            <a:ext cx="0" cy="1609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Přímá spojnice se šipkou 54">
            <a:extLst>
              <a:ext uri="{FF2B5EF4-FFF2-40B4-BE49-F238E27FC236}">
                <a16:creationId xmlns:a16="http://schemas.microsoft.com/office/drawing/2014/main" id="{9EF553AC-AD89-4EE3-A995-3957AFDB36CE}"/>
              </a:ext>
            </a:extLst>
          </p:cNvPr>
          <p:cNvCxnSpPr>
            <a:cxnSpLocks/>
          </p:cNvCxnSpPr>
          <p:nvPr/>
        </p:nvCxnSpPr>
        <p:spPr>
          <a:xfrm>
            <a:off x="6728819" y="3023520"/>
            <a:ext cx="33213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5722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1F5329-9B4A-44AA-9CD4-377C8FB2061E}"/>
              </a:ext>
            </a:extLst>
          </p:cNvPr>
          <p:cNvSpPr>
            <a:spLocks noGrp="1"/>
          </p:cNvSpPr>
          <p:nvPr>
            <p:ph type="title"/>
          </p:nvPr>
        </p:nvSpPr>
        <p:spPr/>
        <p:txBody>
          <a:bodyPr>
            <a:normAutofit fontScale="90000"/>
          </a:bodyPr>
          <a:lstStyle/>
          <a:p>
            <a:pPr algn="l"/>
            <a:r>
              <a:rPr lang="cs-CZ" sz="3600" dirty="0" err="1">
                <a:solidFill>
                  <a:srgbClr val="0070C0"/>
                </a:solidFill>
              </a:rPr>
              <a:t>Creation</a:t>
            </a:r>
            <a:r>
              <a:rPr lang="cs-CZ" sz="3600" dirty="0">
                <a:solidFill>
                  <a:srgbClr val="0070C0"/>
                </a:solidFill>
              </a:rPr>
              <a:t> </a:t>
            </a:r>
            <a:r>
              <a:rPr lang="cs-CZ" sz="3600" dirty="0" err="1">
                <a:solidFill>
                  <a:srgbClr val="0070C0"/>
                </a:solidFill>
              </a:rPr>
              <a:t>of</a:t>
            </a:r>
            <a:r>
              <a:rPr lang="cs-CZ" sz="3600" dirty="0">
                <a:solidFill>
                  <a:srgbClr val="0070C0"/>
                </a:solidFill>
              </a:rPr>
              <a:t> </a:t>
            </a:r>
            <a:r>
              <a:rPr lang="cs-CZ" sz="3600" dirty="0" err="1">
                <a:solidFill>
                  <a:srgbClr val="0070C0"/>
                </a:solidFill>
              </a:rPr>
              <a:t>Ananysis</a:t>
            </a:r>
            <a:r>
              <a:rPr lang="cs-CZ" sz="3600" dirty="0">
                <a:solidFill>
                  <a:srgbClr val="0070C0"/>
                </a:solidFill>
              </a:rPr>
              <a:t> </a:t>
            </a:r>
            <a:r>
              <a:rPr lang="cs-CZ" sz="3600" dirty="0" err="1">
                <a:solidFill>
                  <a:srgbClr val="0070C0"/>
                </a:solidFill>
              </a:rPr>
              <a:t>view</a:t>
            </a:r>
            <a:r>
              <a:rPr lang="cs-CZ" sz="3600" dirty="0">
                <a:solidFill>
                  <a:srgbClr val="0070C0"/>
                </a:solidFill>
              </a:rPr>
              <a:t> </a:t>
            </a:r>
            <a:r>
              <a:rPr lang="cs-CZ" sz="3600" dirty="0" err="1">
                <a:solidFill>
                  <a:srgbClr val="0070C0"/>
                </a:solidFill>
              </a:rPr>
              <a:t>of</a:t>
            </a:r>
            <a:r>
              <a:rPr lang="cs-CZ" sz="3600" dirty="0">
                <a:solidFill>
                  <a:srgbClr val="0070C0"/>
                </a:solidFill>
              </a:rPr>
              <a:t> VAT report 1st step </a:t>
            </a:r>
            <a:endParaRPr lang="en-US" sz="3600" dirty="0"/>
          </a:p>
        </p:txBody>
      </p:sp>
      <p:pic>
        <p:nvPicPr>
          <p:cNvPr id="5" name="Obrázek 4">
            <a:extLst>
              <a:ext uri="{FF2B5EF4-FFF2-40B4-BE49-F238E27FC236}">
                <a16:creationId xmlns:a16="http://schemas.microsoft.com/office/drawing/2014/main" id="{797B276A-FDC9-4AB6-A84F-2BBA0D573BA8}"/>
              </a:ext>
            </a:extLst>
          </p:cNvPr>
          <p:cNvPicPr>
            <a:picLocks noChangeAspect="1"/>
          </p:cNvPicPr>
          <p:nvPr/>
        </p:nvPicPr>
        <p:blipFill>
          <a:blip r:embed="rId2"/>
          <a:stretch>
            <a:fillRect/>
          </a:stretch>
        </p:blipFill>
        <p:spPr>
          <a:xfrm>
            <a:off x="611560" y="1340768"/>
            <a:ext cx="7371955" cy="5143413"/>
          </a:xfrm>
          <a:prstGeom prst="rect">
            <a:avLst/>
          </a:prstGeom>
          <a:ln>
            <a:solidFill>
              <a:schemeClr val="accent1">
                <a:shade val="95000"/>
                <a:satMod val="105000"/>
              </a:schemeClr>
            </a:solidFill>
          </a:ln>
        </p:spPr>
      </p:pic>
      <p:sp>
        <p:nvSpPr>
          <p:cNvPr id="7" name="TextovéPole 6">
            <a:extLst>
              <a:ext uri="{FF2B5EF4-FFF2-40B4-BE49-F238E27FC236}">
                <a16:creationId xmlns:a16="http://schemas.microsoft.com/office/drawing/2014/main" id="{752F4DC2-66A3-414F-BFD0-5340A8ACB63A}"/>
              </a:ext>
            </a:extLst>
          </p:cNvPr>
          <p:cNvSpPr txBox="1"/>
          <p:nvPr/>
        </p:nvSpPr>
        <p:spPr>
          <a:xfrm>
            <a:off x="2915816" y="4653136"/>
            <a:ext cx="5328592" cy="369332"/>
          </a:xfrm>
          <a:prstGeom prst="rect">
            <a:avLst/>
          </a:prstGeom>
          <a:noFill/>
          <a:ln>
            <a:solidFill>
              <a:schemeClr val="accent1">
                <a:shade val="95000"/>
                <a:satMod val="105000"/>
              </a:schemeClr>
            </a:solidFill>
          </a:ln>
        </p:spPr>
        <p:txBody>
          <a:bodyPr wrap="square">
            <a:spAutoFit/>
          </a:bodyPr>
          <a:lstStyle/>
          <a:p>
            <a:r>
              <a:rPr lang="en-US" dirty="0">
                <a:solidFill>
                  <a:srgbClr val="0070C0"/>
                </a:solidFill>
              </a:rPr>
              <a:t>For the range of accounts, see Chart of </a:t>
            </a:r>
            <a:r>
              <a:rPr lang="cs-CZ" dirty="0">
                <a:solidFill>
                  <a:srgbClr val="0070C0"/>
                </a:solidFill>
              </a:rPr>
              <a:t>A</a:t>
            </a:r>
            <a:r>
              <a:rPr lang="en-US" dirty="0" err="1">
                <a:solidFill>
                  <a:srgbClr val="0070C0"/>
                </a:solidFill>
              </a:rPr>
              <a:t>ccount</a:t>
            </a:r>
            <a:r>
              <a:rPr lang="cs-CZ" dirty="0">
                <a:solidFill>
                  <a:srgbClr val="0070C0"/>
                </a:solidFill>
              </a:rPr>
              <a:t>s</a:t>
            </a:r>
            <a:r>
              <a:rPr lang="en-US" dirty="0">
                <a:solidFill>
                  <a:srgbClr val="0070C0"/>
                </a:solidFill>
              </a:rPr>
              <a:t> </a:t>
            </a:r>
          </a:p>
        </p:txBody>
      </p:sp>
      <p:cxnSp>
        <p:nvCxnSpPr>
          <p:cNvPr id="9" name="Přímá spojnice se šipkou 8">
            <a:extLst>
              <a:ext uri="{FF2B5EF4-FFF2-40B4-BE49-F238E27FC236}">
                <a16:creationId xmlns:a16="http://schemas.microsoft.com/office/drawing/2014/main" id="{EBCDD6E1-0504-48B8-93E2-D7269E48E725}"/>
              </a:ext>
            </a:extLst>
          </p:cNvPr>
          <p:cNvCxnSpPr/>
          <p:nvPr/>
        </p:nvCxnSpPr>
        <p:spPr>
          <a:xfrm flipV="1">
            <a:off x="3779912" y="3429000"/>
            <a:ext cx="0" cy="115212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15817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1F5329-9B4A-44AA-9CD4-377C8FB2061E}"/>
              </a:ext>
            </a:extLst>
          </p:cNvPr>
          <p:cNvSpPr>
            <a:spLocks noGrp="1"/>
          </p:cNvSpPr>
          <p:nvPr>
            <p:ph type="title"/>
          </p:nvPr>
        </p:nvSpPr>
        <p:spPr>
          <a:xfrm>
            <a:off x="457200" y="274638"/>
            <a:ext cx="8795320" cy="1143000"/>
          </a:xfrm>
        </p:spPr>
        <p:txBody>
          <a:bodyPr>
            <a:normAutofit fontScale="90000"/>
          </a:bodyPr>
          <a:lstStyle/>
          <a:p>
            <a:pPr algn="l"/>
            <a:r>
              <a:rPr lang="cs-CZ" sz="3600" dirty="0" err="1">
                <a:solidFill>
                  <a:srgbClr val="0070C0"/>
                </a:solidFill>
              </a:rPr>
              <a:t>Creation</a:t>
            </a:r>
            <a:r>
              <a:rPr lang="cs-CZ" sz="3600" dirty="0">
                <a:solidFill>
                  <a:srgbClr val="0070C0"/>
                </a:solidFill>
              </a:rPr>
              <a:t> </a:t>
            </a:r>
            <a:r>
              <a:rPr lang="cs-CZ" sz="3600" dirty="0" err="1">
                <a:solidFill>
                  <a:srgbClr val="0070C0"/>
                </a:solidFill>
              </a:rPr>
              <a:t>of</a:t>
            </a:r>
            <a:r>
              <a:rPr lang="cs-CZ" sz="3600" dirty="0">
                <a:solidFill>
                  <a:srgbClr val="0070C0"/>
                </a:solidFill>
              </a:rPr>
              <a:t> </a:t>
            </a:r>
            <a:r>
              <a:rPr lang="cs-CZ" sz="3600" dirty="0" err="1">
                <a:solidFill>
                  <a:srgbClr val="0070C0"/>
                </a:solidFill>
              </a:rPr>
              <a:t>Ananysis</a:t>
            </a:r>
            <a:r>
              <a:rPr lang="cs-CZ" sz="3600" dirty="0">
                <a:solidFill>
                  <a:srgbClr val="0070C0"/>
                </a:solidFill>
              </a:rPr>
              <a:t> </a:t>
            </a:r>
            <a:r>
              <a:rPr lang="cs-CZ" sz="3600" dirty="0" err="1">
                <a:solidFill>
                  <a:srgbClr val="0070C0"/>
                </a:solidFill>
              </a:rPr>
              <a:t>view</a:t>
            </a:r>
            <a:r>
              <a:rPr lang="cs-CZ" sz="3600" dirty="0">
                <a:solidFill>
                  <a:srgbClr val="0070C0"/>
                </a:solidFill>
              </a:rPr>
              <a:t> </a:t>
            </a:r>
            <a:r>
              <a:rPr lang="cs-CZ" sz="3600" dirty="0" err="1">
                <a:solidFill>
                  <a:srgbClr val="0070C0"/>
                </a:solidFill>
              </a:rPr>
              <a:t>of</a:t>
            </a:r>
            <a:r>
              <a:rPr lang="cs-CZ" sz="3600" dirty="0">
                <a:solidFill>
                  <a:srgbClr val="0070C0"/>
                </a:solidFill>
              </a:rPr>
              <a:t> VAT report 2nd  step  </a:t>
            </a:r>
            <a:r>
              <a:rPr lang="cs-CZ" sz="3600" dirty="0" err="1">
                <a:solidFill>
                  <a:srgbClr val="0070C0"/>
                </a:solidFill>
              </a:rPr>
              <a:t>after</a:t>
            </a:r>
            <a:r>
              <a:rPr lang="cs-CZ" sz="3600" dirty="0">
                <a:solidFill>
                  <a:srgbClr val="0070C0"/>
                </a:solidFill>
              </a:rPr>
              <a:t> Update </a:t>
            </a:r>
            <a:r>
              <a:rPr lang="cs-CZ" sz="3600" dirty="0" err="1">
                <a:solidFill>
                  <a:srgbClr val="0070C0"/>
                </a:solidFill>
              </a:rPr>
              <a:t>action</a:t>
            </a:r>
            <a:endParaRPr lang="en-US" sz="3600" dirty="0"/>
          </a:p>
        </p:txBody>
      </p:sp>
      <p:pic>
        <p:nvPicPr>
          <p:cNvPr id="4" name="Obrázek 3">
            <a:extLst>
              <a:ext uri="{FF2B5EF4-FFF2-40B4-BE49-F238E27FC236}">
                <a16:creationId xmlns:a16="http://schemas.microsoft.com/office/drawing/2014/main" id="{72C57A80-FC8B-4C13-90F5-8C86169D987C}"/>
              </a:ext>
            </a:extLst>
          </p:cNvPr>
          <p:cNvPicPr>
            <a:picLocks noChangeAspect="1"/>
          </p:cNvPicPr>
          <p:nvPr/>
        </p:nvPicPr>
        <p:blipFill>
          <a:blip r:embed="rId2"/>
          <a:stretch>
            <a:fillRect/>
          </a:stretch>
        </p:blipFill>
        <p:spPr>
          <a:xfrm>
            <a:off x="539552" y="1556792"/>
            <a:ext cx="6696744" cy="4747526"/>
          </a:xfrm>
          <a:prstGeom prst="rect">
            <a:avLst/>
          </a:prstGeom>
          <a:ln>
            <a:solidFill>
              <a:schemeClr val="accent1">
                <a:shade val="95000"/>
                <a:satMod val="105000"/>
              </a:schemeClr>
            </a:solidFill>
          </a:ln>
        </p:spPr>
      </p:pic>
      <p:sp>
        <p:nvSpPr>
          <p:cNvPr id="6" name="TextovéPole 5">
            <a:extLst>
              <a:ext uri="{FF2B5EF4-FFF2-40B4-BE49-F238E27FC236}">
                <a16:creationId xmlns:a16="http://schemas.microsoft.com/office/drawing/2014/main" id="{1E6B3CE7-6AB7-4325-9D11-993D88DFFA4F}"/>
              </a:ext>
            </a:extLst>
          </p:cNvPr>
          <p:cNvSpPr txBox="1"/>
          <p:nvPr/>
        </p:nvSpPr>
        <p:spPr>
          <a:xfrm>
            <a:off x="3779912" y="5805264"/>
            <a:ext cx="1296144" cy="369332"/>
          </a:xfrm>
          <a:prstGeom prst="rect">
            <a:avLst/>
          </a:prstGeom>
          <a:noFill/>
        </p:spPr>
        <p:txBody>
          <a:bodyPr wrap="square" rtlCol="0">
            <a:spAutoFit/>
          </a:bodyPr>
          <a:lstStyle/>
          <a:p>
            <a:r>
              <a:rPr lang="cs-CZ" b="1" dirty="0" err="1">
                <a:solidFill>
                  <a:srgbClr val="0070C0"/>
                </a:solidFill>
              </a:rPr>
              <a:t>Confirm</a:t>
            </a:r>
            <a:endParaRPr lang="en-US" b="1" dirty="0">
              <a:solidFill>
                <a:srgbClr val="0070C0"/>
              </a:solidFill>
            </a:endParaRPr>
          </a:p>
        </p:txBody>
      </p:sp>
      <p:sp>
        <p:nvSpPr>
          <p:cNvPr id="8" name="Šipka: doprava 7">
            <a:extLst>
              <a:ext uri="{FF2B5EF4-FFF2-40B4-BE49-F238E27FC236}">
                <a16:creationId xmlns:a16="http://schemas.microsoft.com/office/drawing/2014/main" id="{338DC923-F61F-45E8-8144-20722C898460}"/>
              </a:ext>
            </a:extLst>
          </p:cNvPr>
          <p:cNvSpPr/>
          <p:nvPr/>
        </p:nvSpPr>
        <p:spPr>
          <a:xfrm>
            <a:off x="4860032" y="5949280"/>
            <a:ext cx="57606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0538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DF22AD-31D3-4C21-9C59-C422A5E79EBF}"/>
              </a:ext>
            </a:extLst>
          </p:cNvPr>
          <p:cNvSpPr>
            <a:spLocks noGrp="1"/>
          </p:cNvSpPr>
          <p:nvPr>
            <p:ph type="title"/>
          </p:nvPr>
        </p:nvSpPr>
        <p:spPr/>
        <p:txBody>
          <a:bodyPr>
            <a:normAutofit/>
          </a:bodyPr>
          <a:lstStyle/>
          <a:p>
            <a:pPr algn="l"/>
            <a:r>
              <a:rPr lang="cs-CZ" sz="3600" dirty="0" err="1">
                <a:solidFill>
                  <a:srgbClr val="0070C0"/>
                </a:solidFill>
              </a:rPr>
              <a:t>Back</a:t>
            </a:r>
            <a:r>
              <a:rPr lang="cs-CZ" sz="3600" dirty="0">
                <a:solidFill>
                  <a:srgbClr val="0070C0"/>
                </a:solidFill>
              </a:rPr>
              <a:t> to </a:t>
            </a:r>
            <a:r>
              <a:rPr lang="cs-CZ" sz="3600" dirty="0" err="1">
                <a:solidFill>
                  <a:srgbClr val="0070C0"/>
                </a:solidFill>
              </a:rPr>
              <a:t>Financial</a:t>
            </a:r>
            <a:r>
              <a:rPr lang="cs-CZ" sz="3600" dirty="0">
                <a:solidFill>
                  <a:srgbClr val="0070C0"/>
                </a:solidFill>
              </a:rPr>
              <a:t> </a:t>
            </a:r>
            <a:r>
              <a:rPr lang="cs-CZ" sz="3600" dirty="0" err="1">
                <a:solidFill>
                  <a:srgbClr val="0070C0"/>
                </a:solidFill>
              </a:rPr>
              <a:t>reports</a:t>
            </a:r>
            <a:r>
              <a:rPr lang="cs-CZ" sz="3600" dirty="0">
                <a:solidFill>
                  <a:srgbClr val="0070C0"/>
                </a:solidFill>
              </a:rPr>
              <a:t> list</a:t>
            </a:r>
            <a:endParaRPr lang="en-US" sz="3600" dirty="0">
              <a:solidFill>
                <a:srgbClr val="0070C0"/>
              </a:solidFill>
            </a:endParaRPr>
          </a:p>
        </p:txBody>
      </p:sp>
      <p:pic>
        <p:nvPicPr>
          <p:cNvPr id="5" name="Obrázek 4">
            <a:extLst>
              <a:ext uri="{FF2B5EF4-FFF2-40B4-BE49-F238E27FC236}">
                <a16:creationId xmlns:a16="http://schemas.microsoft.com/office/drawing/2014/main" id="{224E81F7-AA1F-4003-9D6F-2A05CFE92373}"/>
              </a:ext>
            </a:extLst>
          </p:cNvPr>
          <p:cNvPicPr>
            <a:picLocks noChangeAspect="1"/>
          </p:cNvPicPr>
          <p:nvPr/>
        </p:nvPicPr>
        <p:blipFill>
          <a:blip r:embed="rId2"/>
          <a:stretch>
            <a:fillRect/>
          </a:stretch>
        </p:blipFill>
        <p:spPr>
          <a:xfrm>
            <a:off x="683568" y="1510481"/>
            <a:ext cx="5688632" cy="4552197"/>
          </a:xfrm>
          <a:prstGeom prst="rect">
            <a:avLst/>
          </a:prstGeom>
          <a:ln>
            <a:solidFill>
              <a:schemeClr val="accent1">
                <a:shade val="50000"/>
              </a:schemeClr>
            </a:solidFill>
          </a:ln>
        </p:spPr>
      </p:pic>
      <p:sp>
        <p:nvSpPr>
          <p:cNvPr id="7" name="TextovéPole 6">
            <a:extLst>
              <a:ext uri="{FF2B5EF4-FFF2-40B4-BE49-F238E27FC236}">
                <a16:creationId xmlns:a16="http://schemas.microsoft.com/office/drawing/2014/main" id="{7C113112-EEDB-4136-BC2A-ECB217160334}"/>
              </a:ext>
            </a:extLst>
          </p:cNvPr>
          <p:cNvSpPr txBox="1"/>
          <p:nvPr/>
        </p:nvSpPr>
        <p:spPr>
          <a:xfrm>
            <a:off x="539552" y="6062678"/>
            <a:ext cx="8064896" cy="646331"/>
          </a:xfrm>
          <a:prstGeom prst="rect">
            <a:avLst/>
          </a:prstGeom>
          <a:noFill/>
        </p:spPr>
        <p:txBody>
          <a:bodyPr wrap="square">
            <a:spAutoFit/>
          </a:bodyPr>
          <a:lstStyle/>
          <a:p>
            <a:r>
              <a:rPr lang="en-US" dirty="0">
                <a:solidFill>
                  <a:srgbClr val="FF0000"/>
                </a:solidFill>
              </a:rPr>
              <a:t>Complete the Row definition</a:t>
            </a:r>
            <a:r>
              <a:rPr lang="cs-CZ" dirty="0">
                <a:solidFill>
                  <a:srgbClr val="FF0000"/>
                </a:solidFill>
              </a:rPr>
              <a:t>s</a:t>
            </a:r>
            <a:r>
              <a:rPr lang="en-US" dirty="0">
                <a:solidFill>
                  <a:srgbClr val="FF0000"/>
                </a:solidFill>
              </a:rPr>
              <a:t> (by selecting) from the already created definition and select the </a:t>
            </a:r>
            <a:r>
              <a:rPr lang="cs-CZ" dirty="0" err="1">
                <a:solidFill>
                  <a:srgbClr val="FF0000"/>
                </a:solidFill>
              </a:rPr>
              <a:t>predefined</a:t>
            </a:r>
            <a:r>
              <a:rPr lang="cs-CZ" dirty="0">
                <a:solidFill>
                  <a:srgbClr val="FF0000"/>
                </a:solidFill>
              </a:rPr>
              <a:t> </a:t>
            </a:r>
            <a:r>
              <a:rPr lang="en-US" dirty="0">
                <a:solidFill>
                  <a:srgbClr val="FF0000"/>
                </a:solidFill>
              </a:rPr>
              <a:t>Default version as the </a:t>
            </a:r>
            <a:r>
              <a:rPr lang="cs-CZ" dirty="0">
                <a:solidFill>
                  <a:srgbClr val="FF0000"/>
                </a:solidFill>
              </a:rPr>
              <a:t>C</a:t>
            </a:r>
            <a:r>
              <a:rPr lang="en-US" dirty="0" err="1">
                <a:solidFill>
                  <a:srgbClr val="FF0000"/>
                </a:solidFill>
              </a:rPr>
              <a:t>olumn</a:t>
            </a:r>
            <a:r>
              <a:rPr lang="en-US" dirty="0">
                <a:solidFill>
                  <a:srgbClr val="FF0000"/>
                </a:solidFill>
              </a:rPr>
              <a:t> view</a:t>
            </a:r>
          </a:p>
        </p:txBody>
      </p:sp>
    </p:spTree>
    <p:extLst>
      <p:ext uri="{BB962C8B-B14F-4D97-AF65-F5344CB8AC3E}">
        <p14:creationId xmlns:p14="http://schemas.microsoft.com/office/powerpoint/2010/main" val="767665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F7C442-4BDF-4ED8-AD64-A0AD23DF4C99}"/>
              </a:ext>
            </a:extLst>
          </p:cNvPr>
          <p:cNvSpPr>
            <a:spLocks noGrp="1"/>
          </p:cNvSpPr>
          <p:nvPr>
            <p:ph type="title"/>
          </p:nvPr>
        </p:nvSpPr>
        <p:spPr/>
        <p:txBody>
          <a:bodyPr>
            <a:normAutofit/>
          </a:bodyPr>
          <a:lstStyle/>
          <a:p>
            <a:pPr algn="l"/>
            <a:r>
              <a:rPr lang="cs-CZ" sz="3600" dirty="0" err="1">
                <a:solidFill>
                  <a:srgbClr val="0070C0"/>
                </a:solidFill>
              </a:rPr>
              <a:t>How</a:t>
            </a:r>
            <a:r>
              <a:rPr lang="cs-CZ" sz="3600" dirty="0">
                <a:solidFill>
                  <a:srgbClr val="0070C0"/>
                </a:solidFill>
              </a:rPr>
              <a:t> to </a:t>
            </a:r>
            <a:r>
              <a:rPr lang="cs-CZ" sz="3600" dirty="0" err="1">
                <a:solidFill>
                  <a:srgbClr val="0070C0"/>
                </a:solidFill>
              </a:rPr>
              <a:t>see</a:t>
            </a:r>
            <a:r>
              <a:rPr lang="cs-CZ" sz="3600" dirty="0">
                <a:solidFill>
                  <a:srgbClr val="0070C0"/>
                </a:solidFill>
              </a:rPr>
              <a:t> </a:t>
            </a:r>
            <a:r>
              <a:rPr lang="cs-CZ" sz="3600" dirty="0" err="1">
                <a:solidFill>
                  <a:srgbClr val="0070C0"/>
                </a:solidFill>
              </a:rPr>
              <a:t>final</a:t>
            </a:r>
            <a:r>
              <a:rPr lang="cs-CZ" sz="3600" dirty="0">
                <a:solidFill>
                  <a:srgbClr val="0070C0"/>
                </a:solidFill>
              </a:rPr>
              <a:t> </a:t>
            </a:r>
            <a:r>
              <a:rPr lang="cs-CZ" sz="3600" dirty="0" err="1">
                <a:solidFill>
                  <a:srgbClr val="0070C0"/>
                </a:solidFill>
              </a:rPr>
              <a:t>result</a:t>
            </a:r>
            <a:r>
              <a:rPr lang="cs-CZ" sz="3600" dirty="0">
                <a:solidFill>
                  <a:srgbClr val="0070C0"/>
                </a:solidFill>
              </a:rPr>
              <a:t> </a:t>
            </a:r>
            <a:r>
              <a:rPr lang="cs-CZ" sz="3600" dirty="0" err="1">
                <a:solidFill>
                  <a:srgbClr val="0070C0"/>
                </a:solidFill>
              </a:rPr>
              <a:t>of</a:t>
            </a:r>
            <a:r>
              <a:rPr lang="cs-CZ" sz="3600" dirty="0">
                <a:solidFill>
                  <a:srgbClr val="0070C0"/>
                </a:solidFill>
              </a:rPr>
              <a:t> </a:t>
            </a:r>
            <a:r>
              <a:rPr lang="cs-CZ" sz="3600" dirty="0" err="1">
                <a:solidFill>
                  <a:srgbClr val="0070C0"/>
                </a:solidFill>
              </a:rPr>
              <a:t>the</a:t>
            </a:r>
            <a:r>
              <a:rPr lang="cs-CZ" sz="3600" dirty="0">
                <a:solidFill>
                  <a:srgbClr val="0070C0"/>
                </a:solidFill>
              </a:rPr>
              <a:t> report I.</a:t>
            </a:r>
            <a:endParaRPr lang="en-US" sz="3600" dirty="0">
              <a:solidFill>
                <a:srgbClr val="0070C0"/>
              </a:solidFill>
            </a:endParaRPr>
          </a:p>
        </p:txBody>
      </p:sp>
      <p:pic>
        <p:nvPicPr>
          <p:cNvPr id="5" name="Obrázek 4">
            <a:extLst>
              <a:ext uri="{FF2B5EF4-FFF2-40B4-BE49-F238E27FC236}">
                <a16:creationId xmlns:a16="http://schemas.microsoft.com/office/drawing/2014/main" id="{A308D031-845B-4B23-8104-D4F16D6C64C1}"/>
              </a:ext>
            </a:extLst>
          </p:cNvPr>
          <p:cNvPicPr>
            <a:picLocks noChangeAspect="1"/>
          </p:cNvPicPr>
          <p:nvPr/>
        </p:nvPicPr>
        <p:blipFill>
          <a:blip r:embed="rId2"/>
          <a:stretch>
            <a:fillRect/>
          </a:stretch>
        </p:blipFill>
        <p:spPr>
          <a:xfrm>
            <a:off x="611561" y="1340768"/>
            <a:ext cx="7128792" cy="854213"/>
          </a:xfrm>
          <a:prstGeom prst="rect">
            <a:avLst/>
          </a:prstGeom>
          <a:ln>
            <a:solidFill>
              <a:schemeClr val="accent1">
                <a:shade val="50000"/>
              </a:schemeClr>
            </a:solidFill>
          </a:ln>
        </p:spPr>
      </p:pic>
      <p:pic>
        <p:nvPicPr>
          <p:cNvPr id="7" name="Obrázek 6">
            <a:extLst>
              <a:ext uri="{FF2B5EF4-FFF2-40B4-BE49-F238E27FC236}">
                <a16:creationId xmlns:a16="http://schemas.microsoft.com/office/drawing/2014/main" id="{BA2DB0FF-DFBA-4602-9F47-988D56879E09}"/>
              </a:ext>
            </a:extLst>
          </p:cNvPr>
          <p:cNvPicPr>
            <a:picLocks noChangeAspect="1"/>
          </p:cNvPicPr>
          <p:nvPr/>
        </p:nvPicPr>
        <p:blipFill>
          <a:blip r:embed="rId3"/>
          <a:stretch>
            <a:fillRect/>
          </a:stretch>
        </p:blipFill>
        <p:spPr>
          <a:xfrm>
            <a:off x="619451" y="2348880"/>
            <a:ext cx="7398389" cy="3744416"/>
          </a:xfrm>
          <a:prstGeom prst="rect">
            <a:avLst/>
          </a:prstGeom>
          <a:ln>
            <a:solidFill>
              <a:schemeClr val="accent1">
                <a:shade val="50000"/>
              </a:schemeClr>
            </a:solidFill>
          </a:ln>
        </p:spPr>
      </p:pic>
    </p:spTree>
    <p:extLst>
      <p:ext uri="{BB962C8B-B14F-4D97-AF65-F5344CB8AC3E}">
        <p14:creationId xmlns:p14="http://schemas.microsoft.com/office/powerpoint/2010/main" val="2365474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578D08-E315-4C9F-ABF0-11F201DAE6DD}"/>
              </a:ext>
            </a:extLst>
          </p:cNvPr>
          <p:cNvSpPr>
            <a:spLocks noGrp="1"/>
          </p:cNvSpPr>
          <p:nvPr>
            <p:ph type="title"/>
          </p:nvPr>
        </p:nvSpPr>
        <p:spPr/>
        <p:txBody>
          <a:bodyPr>
            <a:normAutofit fontScale="90000"/>
          </a:bodyPr>
          <a:lstStyle/>
          <a:p>
            <a:r>
              <a:rPr lang="cs-CZ" sz="4400" dirty="0" err="1">
                <a:solidFill>
                  <a:srgbClr val="0070C0"/>
                </a:solidFill>
              </a:rPr>
              <a:t>How</a:t>
            </a:r>
            <a:r>
              <a:rPr lang="cs-CZ" sz="4400" dirty="0">
                <a:solidFill>
                  <a:srgbClr val="0070C0"/>
                </a:solidFill>
              </a:rPr>
              <a:t> to </a:t>
            </a:r>
            <a:r>
              <a:rPr lang="cs-CZ" sz="4400" dirty="0" err="1">
                <a:solidFill>
                  <a:srgbClr val="0070C0"/>
                </a:solidFill>
              </a:rPr>
              <a:t>see</a:t>
            </a:r>
            <a:r>
              <a:rPr lang="cs-CZ" sz="4400" dirty="0">
                <a:solidFill>
                  <a:srgbClr val="0070C0"/>
                </a:solidFill>
              </a:rPr>
              <a:t> </a:t>
            </a:r>
            <a:r>
              <a:rPr lang="cs-CZ" sz="4400" dirty="0" err="1">
                <a:solidFill>
                  <a:srgbClr val="0070C0"/>
                </a:solidFill>
              </a:rPr>
              <a:t>final</a:t>
            </a:r>
            <a:r>
              <a:rPr lang="cs-CZ" sz="4400" dirty="0">
                <a:solidFill>
                  <a:srgbClr val="0070C0"/>
                </a:solidFill>
              </a:rPr>
              <a:t> </a:t>
            </a:r>
            <a:r>
              <a:rPr lang="cs-CZ" sz="4400" dirty="0" err="1">
                <a:solidFill>
                  <a:srgbClr val="0070C0"/>
                </a:solidFill>
              </a:rPr>
              <a:t>result</a:t>
            </a:r>
            <a:r>
              <a:rPr lang="cs-CZ" sz="4400" dirty="0">
                <a:solidFill>
                  <a:srgbClr val="0070C0"/>
                </a:solidFill>
              </a:rPr>
              <a:t> </a:t>
            </a:r>
            <a:r>
              <a:rPr lang="cs-CZ" sz="4400" dirty="0" err="1">
                <a:solidFill>
                  <a:srgbClr val="0070C0"/>
                </a:solidFill>
              </a:rPr>
              <a:t>of</a:t>
            </a:r>
            <a:r>
              <a:rPr lang="cs-CZ" sz="4400" dirty="0">
                <a:solidFill>
                  <a:srgbClr val="0070C0"/>
                </a:solidFill>
              </a:rPr>
              <a:t> </a:t>
            </a:r>
            <a:r>
              <a:rPr lang="cs-CZ" sz="4400" dirty="0" err="1">
                <a:solidFill>
                  <a:srgbClr val="0070C0"/>
                </a:solidFill>
              </a:rPr>
              <a:t>the</a:t>
            </a:r>
            <a:r>
              <a:rPr lang="cs-CZ" sz="4400" dirty="0">
                <a:solidFill>
                  <a:srgbClr val="0070C0"/>
                </a:solidFill>
              </a:rPr>
              <a:t> report II.</a:t>
            </a:r>
            <a:endParaRPr lang="en-US" dirty="0"/>
          </a:p>
        </p:txBody>
      </p:sp>
      <p:pic>
        <p:nvPicPr>
          <p:cNvPr id="5" name="Obrázek 4">
            <a:extLst>
              <a:ext uri="{FF2B5EF4-FFF2-40B4-BE49-F238E27FC236}">
                <a16:creationId xmlns:a16="http://schemas.microsoft.com/office/drawing/2014/main" id="{01114422-CCF3-4D8D-AD2D-9E256E71E461}"/>
              </a:ext>
            </a:extLst>
          </p:cNvPr>
          <p:cNvPicPr>
            <a:picLocks noChangeAspect="1"/>
          </p:cNvPicPr>
          <p:nvPr/>
        </p:nvPicPr>
        <p:blipFill>
          <a:blip r:embed="rId2"/>
          <a:stretch>
            <a:fillRect/>
          </a:stretch>
        </p:blipFill>
        <p:spPr>
          <a:xfrm>
            <a:off x="539552" y="1484784"/>
            <a:ext cx="7668344" cy="3371467"/>
          </a:xfrm>
          <a:prstGeom prst="rect">
            <a:avLst/>
          </a:prstGeom>
          <a:ln>
            <a:solidFill>
              <a:schemeClr val="accent1">
                <a:shade val="50000"/>
              </a:schemeClr>
            </a:solidFill>
          </a:ln>
        </p:spPr>
      </p:pic>
    </p:spTree>
    <p:extLst>
      <p:ext uri="{BB962C8B-B14F-4D97-AF65-F5344CB8AC3E}">
        <p14:creationId xmlns:p14="http://schemas.microsoft.com/office/powerpoint/2010/main" val="3683961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5D6497-7697-4B35-A02D-69C98D9C3218}"/>
              </a:ext>
            </a:extLst>
          </p:cNvPr>
          <p:cNvSpPr>
            <a:spLocks noGrp="1"/>
          </p:cNvSpPr>
          <p:nvPr>
            <p:ph type="title"/>
          </p:nvPr>
        </p:nvSpPr>
        <p:spPr/>
        <p:txBody>
          <a:bodyPr>
            <a:normAutofit/>
          </a:bodyPr>
          <a:lstStyle/>
          <a:p>
            <a:pPr algn="l"/>
            <a:r>
              <a:rPr lang="cs-CZ" sz="3600" dirty="0" err="1">
                <a:solidFill>
                  <a:srgbClr val="0070C0"/>
                </a:solidFill>
              </a:rPr>
              <a:t>Dimensions</a:t>
            </a:r>
            <a:endParaRPr lang="en-US" sz="3600" dirty="0">
              <a:solidFill>
                <a:srgbClr val="0070C0"/>
              </a:solidFill>
            </a:endParaRPr>
          </a:p>
        </p:txBody>
      </p:sp>
      <p:sp>
        <p:nvSpPr>
          <p:cNvPr id="3" name="Zástupný obsah 2">
            <a:extLst>
              <a:ext uri="{FF2B5EF4-FFF2-40B4-BE49-F238E27FC236}">
                <a16:creationId xmlns:a16="http://schemas.microsoft.com/office/drawing/2014/main" id="{6BEE1F08-8711-4861-87C6-6B8EC3D23B07}"/>
              </a:ext>
            </a:extLst>
          </p:cNvPr>
          <p:cNvSpPr>
            <a:spLocks noGrp="1"/>
          </p:cNvSpPr>
          <p:nvPr>
            <p:ph idx="1"/>
          </p:nvPr>
        </p:nvSpPr>
        <p:spPr/>
        <p:txBody>
          <a:bodyPr>
            <a:normAutofit/>
          </a:bodyPr>
          <a:lstStyle/>
          <a:p>
            <a:pPr algn="l"/>
            <a:r>
              <a:rPr lang="en-US" sz="2600" b="0" i="0" dirty="0">
                <a:solidFill>
                  <a:srgbClr val="0070C0"/>
                </a:solidFill>
                <a:effectLst/>
                <a:latin typeface="Segoe UI" panose="020B0502040204020203" pitchFamily="34" charset="0"/>
              </a:rPr>
              <a:t>Dimensions are values that categorize entries so you can track and analyze them on documents, such as sales orders. Dimensions can, for example, indicate the project or department an entry came from.</a:t>
            </a:r>
          </a:p>
          <a:p>
            <a:pPr algn="l"/>
            <a:r>
              <a:rPr lang="en-US" sz="2600" b="0" i="0" dirty="0">
                <a:solidFill>
                  <a:srgbClr val="0070C0"/>
                </a:solidFill>
                <a:effectLst/>
                <a:latin typeface="Segoe UI" panose="020B0502040204020203" pitchFamily="34" charset="0"/>
              </a:rPr>
              <a:t>So, instead of setting up separate general ledger accounts for each department and project, you can use dimensions as a basis for analysis and avoid having to create a complicated chart of accounts. Learn more at </a:t>
            </a:r>
            <a:r>
              <a:rPr lang="en-US" sz="2600" b="0" i="0" u="none" strike="noStrike" dirty="0">
                <a:solidFill>
                  <a:srgbClr val="171717"/>
                </a:solidFill>
                <a:effectLst/>
                <a:latin typeface="Segoe UI" panose="020B0502040204020203" pitchFamily="34" charset="0"/>
                <a:hlinkClick r:id="rId2"/>
              </a:rPr>
              <a:t>Business Intelligence</a:t>
            </a:r>
            <a:r>
              <a:rPr lang="en-US" sz="2600" b="0" i="0" dirty="0">
                <a:solidFill>
                  <a:srgbClr val="171717"/>
                </a:solidFill>
                <a:effectLst/>
                <a:latin typeface="Segoe UI" panose="020B0502040204020203" pitchFamily="34" charset="0"/>
              </a:rPr>
              <a:t>.</a:t>
            </a:r>
          </a:p>
          <a:p>
            <a:endParaRPr lang="en-US" dirty="0"/>
          </a:p>
        </p:txBody>
      </p:sp>
    </p:spTree>
    <p:extLst>
      <p:ext uri="{BB962C8B-B14F-4D97-AF65-F5344CB8AC3E}">
        <p14:creationId xmlns:p14="http://schemas.microsoft.com/office/powerpoint/2010/main" val="12775359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ED2996-E96D-4650-AC62-156DAF802B18}"/>
              </a:ext>
            </a:extLst>
          </p:cNvPr>
          <p:cNvSpPr>
            <a:spLocks noGrp="1"/>
          </p:cNvSpPr>
          <p:nvPr>
            <p:ph type="title"/>
          </p:nvPr>
        </p:nvSpPr>
        <p:spPr/>
        <p:txBody>
          <a:bodyPr>
            <a:normAutofit/>
          </a:bodyPr>
          <a:lstStyle/>
          <a:p>
            <a:pPr algn="l"/>
            <a:r>
              <a:rPr lang="cs-CZ" sz="3600" dirty="0" err="1">
                <a:solidFill>
                  <a:srgbClr val="0070C0"/>
                </a:solidFill>
              </a:rPr>
              <a:t>Dimension</a:t>
            </a:r>
            <a:r>
              <a:rPr lang="cs-CZ" sz="3600" dirty="0">
                <a:solidFill>
                  <a:srgbClr val="0070C0"/>
                </a:solidFill>
              </a:rPr>
              <a:t>- </a:t>
            </a:r>
            <a:r>
              <a:rPr lang="cs-CZ" sz="3600" dirty="0" err="1">
                <a:solidFill>
                  <a:srgbClr val="0070C0"/>
                </a:solidFill>
              </a:rPr>
              <a:t>examples</a:t>
            </a:r>
            <a:endParaRPr lang="en-US" sz="3600" dirty="0">
              <a:solidFill>
                <a:srgbClr val="0070C0"/>
              </a:solidFill>
            </a:endParaRPr>
          </a:p>
        </p:txBody>
      </p:sp>
      <p:pic>
        <p:nvPicPr>
          <p:cNvPr id="4" name="Obrázek 3">
            <a:extLst>
              <a:ext uri="{FF2B5EF4-FFF2-40B4-BE49-F238E27FC236}">
                <a16:creationId xmlns:a16="http://schemas.microsoft.com/office/drawing/2014/main" id="{868FAC5E-E174-725A-916B-27B350CF9933}"/>
              </a:ext>
            </a:extLst>
          </p:cNvPr>
          <p:cNvPicPr>
            <a:picLocks noChangeAspect="1"/>
          </p:cNvPicPr>
          <p:nvPr/>
        </p:nvPicPr>
        <p:blipFill>
          <a:blip r:embed="rId2"/>
          <a:stretch>
            <a:fillRect/>
          </a:stretch>
        </p:blipFill>
        <p:spPr>
          <a:xfrm>
            <a:off x="591047" y="1196752"/>
            <a:ext cx="7961905" cy="4790476"/>
          </a:xfrm>
          <a:prstGeom prst="rect">
            <a:avLst/>
          </a:prstGeom>
          <a:ln>
            <a:solidFill>
              <a:schemeClr val="accent1">
                <a:shade val="95000"/>
                <a:satMod val="105000"/>
              </a:schemeClr>
            </a:solidFill>
          </a:ln>
        </p:spPr>
      </p:pic>
    </p:spTree>
    <p:extLst>
      <p:ext uri="{BB962C8B-B14F-4D97-AF65-F5344CB8AC3E}">
        <p14:creationId xmlns:p14="http://schemas.microsoft.com/office/powerpoint/2010/main" val="989579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CA9E07-4B4B-483A-90F0-CF8C87AE3EEC}"/>
              </a:ext>
            </a:extLst>
          </p:cNvPr>
          <p:cNvSpPr>
            <a:spLocks noGrp="1"/>
          </p:cNvSpPr>
          <p:nvPr>
            <p:ph type="title"/>
          </p:nvPr>
        </p:nvSpPr>
        <p:spPr/>
        <p:txBody>
          <a:bodyPr>
            <a:normAutofit/>
          </a:bodyPr>
          <a:lstStyle/>
          <a:p>
            <a:pPr algn="l"/>
            <a:r>
              <a:rPr lang="cs-CZ" sz="3600" dirty="0">
                <a:solidFill>
                  <a:srgbClr val="0070C0"/>
                </a:solidFill>
              </a:rPr>
              <a:t>Update </a:t>
            </a:r>
            <a:r>
              <a:rPr lang="cs-CZ" sz="3600" dirty="0" err="1">
                <a:solidFill>
                  <a:srgbClr val="0070C0"/>
                </a:solidFill>
              </a:rPr>
              <a:t>Analysis</a:t>
            </a:r>
            <a:r>
              <a:rPr lang="cs-CZ" sz="3600" dirty="0">
                <a:solidFill>
                  <a:srgbClr val="0070C0"/>
                </a:solidFill>
              </a:rPr>
              <a:t> </a:t>
            </a:r>
            <a:r>
              <a:rPr lang="cs-CZ" sz="3600" dirty="0" err="1">
                <a:solidFill>
                  <a:srgbClr val="0070C0"/>
                </a:solidFill>
              </a:rPr>
              <a:t>view</a:t>
            </a:r>
            <a:r>
              <a:rPr lang="cs-CZ" sz="3600" dirty="0">
                <a:solidFill>
                  <a:srgbClr val="0070C0"/>
                </a:solidFill>
              </a:rPr>
              <a:t> –</a:t>
            </a:r>
            <a:r>
              <a:rPr lang="cs-CZ" sz="3600" dirty="0" err="1">
                <a:solidFill>
                  <a:srgbClr val="0070C0"/>
                </a:solidFill>
              </a:rPr>
              <a:t>before</a:t>
            </a:r>
            <a:r>
              <a:rPr lang="cs-CZ" sz="3600" dirty="0">
                <a:solidFill>
                  <a:srgbClr val="0070C0"/>
                </a:solidFill>
              </a:rPr>
              <a:t> update</a:t>
            </a:r>
            <a:endParaRPr lang="en-US" sz="3600" dirty="0">
              <a:solidFill>
                <a:srgbClr val="0070C0"/>
              </a:solidFill>
            </a:endParaRPr>
          </a:p>
        </p:txBody>
      </p:sp>
      <p:pic>
        <p:nvPicPr>
          <p:cNvPr id="4" name="Obrázek 3">
            <a:extLst>
              <a:ext uri="{FF2B5EF4-FFF2-40B4-BE49-F238E27FC236}">
                <a16:creationId xmlns:a16="http://schemas.microsoft.com/office/drawing/2014/main" id="{DA876A03-E513-401D-9B0A-E4F3916D1C31}"/>
              </a:ext>
            </a:extLst>
          </p:cNvPr>
          <p:cNvPicPr>
            <a:picLocks noChangeAspect="1"/>
          </p:cNvPicPr>
          <p:nvPr/>
        </p:nvPicPr>
        <p:blipFill>
          <a:blip r:embed="rId2"/>
          <a:stretch>
            <a:fillRect/>
          </a:stretch>
        </p:blipFill>
        <p:spPr>
          <a:xfrm>
            <a:off x="484815" y="1451419"/>
            <a:ext cx="6924462" cy="5215446"/>
          </a:xfrm>
          <a:prstGeom prst="rect">
            <a:avLst/>
          </a:prstGeom>
          <a:ln>
            <a:solidFill>
              <a:schemeClr val="tx1"/>
            </a:solidFill>
          </a:ln>
        </p:spPr>
      </p:pic>
      <p:sp>
        <p:nvSpPr>
          <p:cNvPr id="3" name="TextovéPole 2">
            <a:extLst>
              <a:ext uri="{FF2B5EF4-FFF2-40B4-BE49-F238E27FC236}">
                <a16:creationId xmlns:a16="http://schemas.microsoft.com/office/drawing/2014/main" id="{A174C173-D2CA-8CBD-E43C-D5FAFBCC7E5D}"/>
              </a:ext>
            </a:extLst>
          </p:cNvPr>
          <p:cNvSpPr txBox="1"/>
          <p:nvPr/>
        </p:nvSpPr>
        <p:spPr>
          <a:xfrm>
            <a:off x="4211960" y="1916832"/>
            <a:ext cx="1545616" cy="369332"/>
          </a:xfrm>
          <a:prstGeom prst="rect">
            <a:avLst/>
          </a:prstGeom>
          <a:noFill/>
        </p:spPr>
        <p:txBody>
          <a:bodyPr wrap="none" rtlCol="0">
            <a:spAutoFit/>
          </a:bodyPr>
          <a:lstStyle/>
          <a:p>
            <a:r>
              <a:rPr lang="cs-CZ" b="1" dirty="0" err="1">
                <a:solidFill>
                  <a:srgbClr val="FF0000"/>
                </a:solidFill>
              </a:rPr>
              <a:t>Enable</a:t>
            </a:r>
            <a:r>
              <a:rPr lang="cs-CZ" b="1" dirty="0">
                <a:solidFill>
                  <a:srgbClr val="FF0000"/>
                </a:solidFill>
              </a:rPr>
              <a:t> </a:t>
            </a:r>
            <a:r>
              <a:rPr lang="cs-CZ" b="1" dirty="0" err="1">
                <a:solidFill>
                  <a:srgbClr val="FF0000"/>
                </a:solidFill>
              </a:rPr>
              <a:t>editing</a:t>
            </a:r>
            <a:endParaRPr lang="cs-CZ" b="1" dirty="0">
              <a:solidFill>
                <a:srgbClr val="FF0000"/>
              </a:solidFill>
            </a:endParaRPr>
          </a:p>
        </p:txBody>
      </p:sp>
    </p:spTree>
    <p:extLst>
      <p:ext uri="{BB962C8B-B14F-4D97-AF65-F5344CB8AC3E}">
        <p14:creationId xmlns:p14="http://schemas.microsoft.com/office/powerpoint/2010/main" val="21700535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82CDA5-440C-40CF-ADC3-DA0883028BAA}"/>
              </a:ext>
            </a:extLst>
          </p:cNvPr>
          <p:cNvSpPr>
            <a:spLocks noGrp="1"/>
          </p:cNvSpPr>
          <p:nvPr>
            <p:ph type="title"/>
          </p:nvPr>
        </p:nvSpPr>
        <p:spPr/>
        <p:txBody>
          <a:bodyPr>
            <a:normAutofit fontScale="90000"/>
          </a:bodyPr>
          <a:lstStyle/>
          <a:p>
            <a:pPr algn="l"/>
            <a:br>
              <a:rPr lang="cs-CZ" sz="4000" dirty="0">
                <a:solidFill>
                  <a:srgbClr val="0070C0"/>
                </a:solidFill>
              </a:rPr>
            </a:br>
            <a:r>
              <a:rPr lang="cs-CZ" sz="4000" dirty="0" err="1">
                <a:solidFill>
                  <a:srgbClr val="0070C0"/>
                </a:solidFill>
              </a:rPr>
              <a:t>Financial</a:t>
            </a:r>
            <a:r>
              <a:rPr lang="cs-CZ" sz="4000" dirty="0">
                <a:solidFill>
                  <a:srgbClr val="0070C0"/>
                </a:solidFill>
              </a:rPr>
              <a:t> Report </a:t>
            </a:r>
            <a:r>
              <a:rPr lang="cs-CZ" sz="3100" dirty="0">
                <a:solidFill>
                  <a:srgbClr val="0070C0"/>
                </a:solidFill>
              </a:rPr>
              <a:t> </a:t>
            </a:r>
            <a:r>
              <a:rPr lang="cs-CZ" sz="3100" dirty="0" err="1">
                <a:solidFill>
                  <a:srgbClr val="0070C0"/>
                </a:solidFill>
              </a:rPr>
              <a:t>for</a:t>
            </a:r>
            <a:r>
              <a:rPr lang="cs-CZ" sz="3100" dirty="0">
                <a:solidFill>
                  <a:srgbClr val="0070C0"/>
                </a:solidFill>
              </a:rPr>
              <a:t> VAT </a:t>
            </a:r>
            <a:r>
              <a:rPr lang="cs-CZ" sz="3100" dirty="0" err="1">
                <a:solidFill>
                  <a:srgbClr val="0070C0"/>
                </a:solidFill>
              </a:rPr>
              <a:t>Analysis</a:t>
            </a:r>
            <a:r>
              <a:rPr lang="cs-CZ" sz="3100" dirty="0">
                <a:solidFill>
                  <a:srgbClr val="0070C0"/>
                </a:solidFill>
              </a:rPr>
              <a:t> </a:t>
            </a:r>
            <a:r>
              <a:rPr lang="cs-CZ" sz="3100" dirty="0" err="1">
                <a:solidFill>
                  <a:srgbClr val="0070C0"/>
                </a:solidFill>
              </a:rPr>
              <a:t>overview</a:t>
            </a:r>
            <a:br>
              <a:rPr lang="cs-CZ" sz="4400" dirty="0">
                <a:solidFill>
                  <a:srgbClr val="0070C0"/>
                </a:solidFill>
              </a:rPr>
            </a:br>
            <a:r>
              <a:rPr lang="cs-CZ" sz="4400" dirty="0">
                <a:solidFill>
                  <a:srgbClr val="0070C0"/>
                </a:solidFill>
              </a:rPr>
              <a:t>                 </a:t>
            </a:r>
            <a:r>
              <a:rPr lang="cs-CZ" sz="2700" dirty="0">
                <a:solidFill>
                  <a:srgbClr val="0070C0"/>
                </a:solidFill>
              </a:rPr>
              <a:t>(use </a:t>
            </a:r>
            <a:r>
              <a:rPr lang="cs-CZ" sz="2700" dirty="0" err="1">
                <a:solidFill>
                  <a:srgbClr val="0070C0"/>
                </a:solidFill>
              </a:rPr>
              <a:t>of</a:t>
            </a:r>
            <a:r>
              <a:rPr lang="cs-CZ" sz="2700" dirty="0">
                <a:solidFill>
                  <a:srgbClr val="0070C0"/>
                </a:solidFill>
              </a:rPr>
              <a:t> </a:t>
            </a:r>
            <a:r>
              <a:rPr lang="cs-CZ" sz="2700" dirty="0" err="1">
                <a:solidFill>
                  <a:srgbClr val="0070C0"/>
                </a:solidFill>
              </a:rPr>
              <a:t>Dimensions</a:t>
            </a:r>
            <a:r>
              <a:rPr lang="cs-CZ" sz="2700" dirty="0">
                <a:solidFill>
                  <a:srgbClr val="0070C0"/>
                </a:solidFill>
              </a:rPr>
              <a:t> - </a:t>
            </a:r>
            <a:r>
              <a:rPr lang="cs-CZ" sz="2700" dirty="0" err="1">
                <a:solidFill>
                  <a:srgbClr val="0070C0"/>
                </a:solidFill>
              </a:rPr>
              <a:t>filter</a:t>
            </a:r>
            <a:r>
              <a:rPr lang="cs-CZ" sz="2700" dirty="0">
                <a:solidFill>
                  <a:srgbClr val="0070C0"/>
                </a:solidFill>
              </a:rPr>
              <a:t> ) </a:t>
            </a:r>
            <a:endParaRPr lang="en-US" sz="2700" dirty="0"/>
          </a:p>
        </p:txBody>
      </p:sp>
      <p:pic>
        <p:nvPicPr>
          <p:cNvPr id="4" name="Obrázek 3">
            <a:extLst>
              <a:ext uri="{FF2B5EF4-FFF2-40B4-BE49-F238E27FC236}">
                <a16:creationId xmlns:a16="http://schemas.microsoft.com/office/drawing/2014/main" id="{FDD03A2B-7810-4B21-A596-C0B8C216C91E}"/>
              </a:ext>
            </a:extLst>
          </p:cNvPr>
          <p:cNvPicPr>
            <a:picLocks noChangeAspect="1"/>
          </p:cNvPicPr>
          <p:nvPr/>
        </p:nvPicPr>
        <p:blipFill>
          <a:blip r:embed="rId2"/>
          <a:stretch>
            <a:fillRect/>
          </a:stretch>
        </p:blipFill>
        <p:spPr>
          <a:xfrm>
            <a:off x="323528" y="1628800"/>
            <a:ext cx="6139454" cy="1059247"/>
          </a:xfrm>
          <a:prstGeom prst="rect">
            <a:avLst/>
          </a:prstGeom>
          <a:ln>
            <a:solidFill>
              <a:schemeClr val="tx1"/>
            </a:solidFill>
          </a:ln>
        </p:spPr>
      </p:pic>
      <p:pic>
        <p:nvPicPr>
          <p:cNvPr id="8" name="Obrázek 7">
            <a:extLst>
              <a:ext uri="{FF2B5EF4-FFF2-40B4-BE49-F238E27FC236}">
                <a16:creationId xmlns:a16="http://schemas.microsoft.com/office/drawing/2014/main" id="{B821306F-1A5D-42A5-987B-1605F337373F}"/>
              </a:ext>
            </a:extLst>
          </p:cNvPr>
          <p:cNvPicPr>
            <a:picLocks noChangeAspect="1"/>
          </p:cNvPicPr>
          <p:nvPr/>
        </p:nvPicPr>
        <p:blipFill>
          <a:blip r:embed="rId3"/>
          <a:stretch>
            <a:fillRect/>
          </a:stretch>
        </p:blipFill>
        <p:spPr>
          <a:xfrm>
            <a:off x="3476863" y="2899209"/>
            <a:ext cx="3003035" cy="2200585"/>
          </a:xfrm>
          <a:prstGeom prst="rect">
            <a:avLst/>
          </a:prstGeom>
          <a:ln>
            <a:solidFill>
              <a:schemeClr val="tx1"/>
            </a:solidFill>
          </a:ln>
        </p:spPr>
      </p:pic>
      <p:pic>
        <p:nvPicPr>
          <p:cNvPr id="10" name="Obrázek 9">
            <a:extLst>
              <a:ext uri="{FF2B5EF4-FFF2-40B4-BE49-F238E27FC236}">
                <a16:creationId xmlns:a16="http://schemas.microsoft.com/office/drawing/2014/main" id="{AF953B3A-4AEB-4D3A-8791-4267FAA8FD2E}"/>
              </a:ext>
            </a:extLst>
          </p:cNvPr>
          <p:cNvPicPr>
            <a:picLocks noChangeAspect="1"/>
          </p:cNvPicPr>
          <p:nvPr/>
        </p:nvPicPr>
        <p:blipFill>
          <a:blip r:embed="rId4"/>
          <a:stretch>
            <a:fillRect/>
          </a:stretch>
        </p:blipFill>
        <p:spPr>
          <a:xfrm>
            <a:off x="535682" y="5527942"/>
            <a:ext cx="5944216" cy="1054391"/>
          </a:xfrm>
          <a:prstGeom prst="rect">
            <a:avLst/>
          </a:prstGeom>
          <a:ln>
            <a:solidFill>
              <a:schemeClr val="tx1"/>
            </a:solidFill>
          </a:ln>
        </p:spPr>
      </p:pic>
      <p:pic>
        <p:nvPicPr>
          <p:cNvPr id="5" name="Obrázek 4">
            <a:extLst>
              <a:ext uri="{FF2B5EF4-FFF2-40B4-BE49-F238E27FC236}">
                <a16:creationId xmlns:a16="http://schemas.microsoft.com/office/drawing/2014/main" id="{99EEAA69-3354-4CD2-B556-55706E7FACBA}"/>
              </a:ext>
            </a:extLst>
          </p:cNvPr>
          <p:cNvPicPr>
            <a:picLocks noChangeAspect="1"/>
          </p:cNvPicPr>
          <p:nvPr/>
        </p:nvPicPr>
        <p:blipFill>
          <a:blip r:embed="rId5"/>
          <a:stretch>
            <a:fillRect/>
          </a:stretch>
        </p:blipFill>
        <p:spPr>
          <a:xfrm>
            <a:off x="535682" y="3116195"/>
            <a:ext cx="1910935" cy="1723894"/>
          </a:xfrm>
          <a:prstGeom prst="rect">
            <a:avLst/>
          </a:prstGeom>
        </p:spPr>
      </p:pic>
      <p:sp>
        <p:nvSpPr>
          <p:cNvPr id="6" name="TextovéPole 5">
            <a:extLst>
              <a:ext uri="{FF2B5EF4-FFF2-40B4-BE49-F238E27FC236}">
                <a16:creationId xmlns:a16="http://schemas.microsoft.com/office/drawing/2014/main" id="{93F5D43F-A843-448D-82D4-1FF1453E0256}"/>
              </a:ext>
            </a:extLst>
          </p:cNvPr>
          <p:cNvSpPr txBox="1"/>
          <p:nvPr/>
        </p:nvSpPr>
        <p:spPr>
          <a:xfrm>
            <a:off x="323528" y="4876238"/>
            <a:ext cx="2772234" cy="307777"/>
          </a:xfrm>
          <a:prstGeom prst="rect">
            <a:avLst/>
          </a:prstGeom>
          <a:noFill/>
        </p:spPr>
        <p:txBody>
          <a:bodyPr wrap="none" rtlCol="0">
            <a:spAutoFit/>
          </a:bodyPr>
          <a:lstStyle/>
          <a:p>
            <a:r>
              <a:rPr lang="cs-CZ" sz="1400" b="1" dirty="0">
                <a:solidFill>
                  <a:srgbClr val="FF0000"/>
                </a:solidFill>
              </a:rPr>
              <a:t>OLAP=</a:t>
            </a:r>
            <a:r>
              <a:rPr lang="cs-CZ" sz="1400" b="1" dirty="0" err="1">
                <a:solidFill>
                  <a:srgbClr val="FF0000"/>
                </a:solidFill>
              </a:rPr>
              <a:t>On-Line</a:t>
            </a:r>
            <a:r>
              <a:rPr lang="cs-CZ" sz="1400" b="1" dirty="0">
                <a:solidFill>
                  <a:srgbClr val="FF0000"/>
                </a:solidFill>
              </a:rPr>
              <a:t> </a:t>
            </a:r>
            <a:r>
              <a:rPr lang="cs-CZ" sz="1400" b="1" dirty="0" err="1">
                <a:solidFill>
                  <a:srgbClr val="FF0000"/>
                </a:solidFill>
              </a:rPr>
              <a:t>Analytic</a:t>
            </a:r>
            <a:r>
              <a:rPr lang="cs-CZ" sz="1400" b="1" dirty="0">
                <a:solidFill>
                  <a:srgbClr val="FF0000"/>
                </a:solidFill>
              </a:rPr>
              <a:t>  </a:t>
            </a:r>
            <a:r>
              <a:rPr lang="cs-CZ" sz="1400" b="1" dirty="0" err="1">
                <a:solidFill>
                  <a:srgbClr val="FF0000"/>
                </a:solidFill>
              </a:rPr>
              <a:t>Processing</a:t>
            </a:r>
            <a:endParaRPr lang="en-US" sz="1400" b="1" dirty="0">
              <a:solidFill>
                <a:srgbClr val="FF0000"/>
              </a:solidFill>
            </a:endParaRPr>
          </a:p>
        </p:txBody>
      </p:sp>
      <p:cxnSp>
        <p:nvCxnSpPr>
          <p:cNvPr id="7" name="Přímá spojnice se šipkou 6">
            <a:extLst>
              <a:ext uri="{FF2B5EF4-FFF2-40B4-BE49-F238E27FC236}">
                <a16:creationId xmlns:a16="http://schemas.microsoft.com/office/drawing/2014/main" id="{4541D3C0-5972-46EF-9F7C-068C654167B4}"/>
              </a:ext>
            </a:extLst>
          </p:cNvPr>
          <p:cNvCxnSpPr/>
          <p:nvPr/>
        </p:nvCxnSpPr>
        <p:spPr>
          <a:xfrm>
            <a:off x="4211960" y="3861048"/>
            <a:ext cx="0" cy="216024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138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A69997-AEBD-4DE3-99D5-E01197C2B2FD}"/>
              </a:ext>
            </a:extLst>
          </p:cNvPr>
          <p:cNvSpPr>
            <a:spLocks noGrp="1"/>
          </p:cNvSpPr>
          <p:nvPr>
            <p:ph type="title"/>
          </p:nvPr>
        </p:nvSpPr>
        <p:spPr/>
        <p:txBody>
          <a:bodyPr>
            <a:normAutofit/>
          </a:bodyPr>
          <a:lstStyle/>
          <a:p>
            <a:pPr algn="l"/>
            <a:r>
              <a:rPr lang="cs-CZ" sz="3600" dirty="0">
                <a:solidFill>
                  <a:srgbClr val="0070C0"/>
                </a:solidFill>
              </a:rPr>
              <a:t>VAT report </a:t>
            </a:r>
            <a:r>
              <a:rPr lang="cs-CZ" sz="3600" dirty="0" err="1">
                <a:solidFill>
                  <a:srgbClr val="0070C0"/>
                </a:solidFill>
              </a:rPr>
              <a:t>with</a:t>
            </a:r>
            <a:r>
              <a:rPr lang="cs-CZ" sz="3600" dirty="0">
                <a:solidFill>
                  <a:srgbClr val="0070C0"/>
                </a:solidFill>
              </a:rPr>
              <a:t> Area </a:t>
            </a:r>
            <a:r>
              <a:rPr lang="cs-CZ" sz="3600" dirty="0" err="1">
                <a:solidFill>
                  <a:srgbClr val="0070C0"/>
                </a:solidFill>
              </a:rPr>
              <a:t>dimension</a:t>
            </a:r>
            <a:r>
              <a:rPr lang="cs-CZ" sz="3600" dirty="0">
                <a:solidFill>
                  <a:srgbClr val="0070C0"/>
                </a:solidFill>
              </a:rPr>
              <a:t> </a:t>
            </a:r>
            <a:endParaRPr lang="en-US" sz="3600" dirty="0">
              <a:solidFill>
                <a:srgbClr val="0070C0"/>
              </a:solidFill>
            </a:endParaRPr>
          </a:p>
        </p:txBody>
      </p:sp>
      <p:pic>
        <p:nvPicPr>
          <p:cNvPr id="5" name="Obrázek 4">
            <a:extLst>
              <a:ext uri="{FF2B5EF4-FFF2-40B4-BE49-F238E27FC236}">
                <a16:creationId xmlns:a16="http://schemas.microsoft.com/office/drawing/2014/main" id="{050487BE-11FF-4A5A-90E1-CC4ECFF89021}"/>
              </a:ext>
            </a:extLst>
          </p:cNvPr>
          <p:cNvPicPr>
            <a:picLocks noChangeAspect="1"/>
          </p:cNvPicPr>
          <p:nvPr/>
        </p:nvPicPr>
        <p:blipFill>
          <a:blip r:embed="rId2"/>
          <a:stretch>
            <a:fillRect/>
          </a:stretch>
        </p:blipFill>
        <p:spPr>
          <a:xfrm>
            <a:off x="539552" y="2483768"/>
            <a:ext cx="7546623" cy="3742127"/>
          </a:xfrm>
          <a:prstGeom prst="rect">
            <a:avLst/>
          </a:prstGeom>
          <a:ln>
            <a:solidFill>
              <a:schemeClr val="tx1"/>
            </a:solidFill>
          </a:ln>
        </p:spPr>
      </p:pic>
      <p:pic>
        <p:nvPicPr>
          <p:cNvPr id="6" name="Obrázek 5">
            <a:extLst>
              <a:ext uri="{FF2B5EF4-FFF2-40B4-BE49-F238E27FC236}">
                <a16:creationId xmlns:a16="http://schemas.microsoft.com/office/drawing/2014/main" id="{046A6BEC-99C8-4848-A9DB-0634C6D3D4B5}"/>
              </a:ext>
            </a:extLst>
          </p:cNvPr>
          <p:cNvPicPr>
            <a:picLocks noChangeAspect="1"/>
          </p:cNvPicPr>
          <p:nvPr/>
        </p:nvPicPr>
        <p:blipFill>
          <a:blip r:embed="rId3"/>
          <a:stretch>
            <a:fillRect/>
          </a:stretch>
        </p:blipFill>
        <p:spPr>
          <a:xfrm>
            <a:off x="611561" y="1340768"/>
            <a:ext cx="7474614" cy="854213"/>
          </a:xfrm>
          <a:prstGeom prst="rect">
            <a:avLst/>
          </a:prstGeom>
          <a:ln>
            <a:solidFill>
              <a:schemeClr val="accent1">
                <a:shade val="50000"/>
              </a:schemeClr>
            </a:solidFill>
          </a:ln>
        </p:spPr>
      </p:pic>
      <p:sp>
        <p:nvSpPr>
          <p:cNvPr id="7" name="Šipka: dolů 6">
            <a:extLst>
              <a:ext uri="{FF2B5EF4-FFF2-40B4-BE49-F238E27FC236}">
                <a16:creationId xmlns:a16="http://schemas.microsoft.com/office/drawing/2014/main" id="{10EE487B-F9D0-4AD7-84F9-EB766CAEF662}"/>
              </a:ext>
            </a:extLst>
          </p:cNvPr>
          <p:cNvSpPr/>
          <p:nvPr/>
        </p:nvSpPr>
        <p:spPr>
          <a:xfrm>
            <a:off x="3628003" y="2060848"/>
            <a:ext cx="864096"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1693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3600" dirty="0">
                <a:solidFill>
                  <a:srgbClr val="0070C0"/>
                </a:solidFill>
              </a:rPr>
              <a:t> </a:t>
            </a:r>
            <a:r>
              <a:rPr lang="cs-CZ" sz="3600" dirty="0" err="1">
                <a:solidFill>
                  <a:srgbClr val="0070C0"/>
                </a:solidFill>
              </a:rPr>
              <a:t>Financial</a:t>
            </a:r>
            <a:r>
              <a:rPr lang="cs-CZ" sz="3600" dirty="0">
                <a:solidFill>
                  <a:srgbClr val="0070C0"/>
                </a:solidFill>
              </a:rPr>
              <a:t> reporting </a:t>
            </a:r>
            <a:endParaRPr lang="en-US" sz="3600" dirty="0">
              <a:solidFill>
                <a:srgbClr val="0070C0"/>
              </a:solidFill>
            </a:endParaRPr>
          </a:p>
        </p:txBody>
      </p:sp>
      <p:sp>
        <p:nvSpPr>
          <p:cNvPr id="3" name="Zástupný symbol pro obsah 2"/>
          <p:cNvSpPr>
            <a:spLocks noGrp="1"/>
          </p:cNvSpPr>
          <p:nvPr>
            <p:ph idx="1"/>
          </p:nvPr>
        </p:nvSpPr>
        <p:spPr/>
        <p:txBody>
          <a:bodyPr>
            <a:normAutofit fontScale="77500" lnSpcReduction="20000"/>
          </a:bodyPr>
          <a:lstStyle/>
          <a:p>
            <a:r>
              <a:rPr lang="en-US" dirty="0">
                <a:solidFill>
                  <a:srgbClr val="0070C0"/>
                </a:solidFill>
              </a:rPr>
              <a:t>Benefits</a:t>
            </a:r>
          </a:p>
          <a:p>
            <a:pPr lvl="1"/>
            <a:r>
              <a:rPr lang="en-GB" b="1" dirty="0">
                <a:solidFill>
                  <a:srgbClr val="FF0000"/>
                </a:solidFill>
              </a:rPr>
              <a:t>User defined templates </a:t>
            </a:r>
            <a:r>
              <a:rPr lang="en-GB" dirty="0">
                <a:solidFill>
                  <a:srgbClr val="0070C0"/>
                </a:solidFill>
              </a:rPr>
              <a:t>used to get reports</a:t>
            </a:r>
          </a:p>
          <a:p>
            <a:pPr lvl="1"/>
            <a:r>
              <a:rPr lang="en-GB" dirty="0">
                <a:solidFill>
                  <a:srgbClr val="0070C0"/>
                </a:solidFill>
              </a:rPr>
              <a:t>Programming services necessary to create required specific reports are not used</a:t>
            </a:r>
            <a:r>
              <a:rPr lang="en-GB" dirty="0"/>
              <a:t> – </a:t>
            </a:r>
            <a:r>
              <a:rPr lang="en-GB" b="1" dirty="0">
                <a:solidFill>
                  <a:srgbClr val="FF0000"/>
                </a:solidFill>
              </a:rPr>
              <a:t>lower costs and faster access  to important data</a:t>
            </a:r>
          </a:p>
          <a:p>
            <a:pPr lvl="1"/>
            <a:r>
              <a:rPr lang="en-GB" dirty="0">
                <a:solidFill>
                  <a:srgbClr val="0070C0"/>
                </a:solidFill>
              </a:rPr>
              <a:t>You can use </a:t>
            </a:r>
            <a:r>
              <a:rPr lang="cs-CZ" dirty="0" err="1">
                <a:solidFill>
                  <a:srgbClr val="0070C0"/>
                </a:solidFill>
              </a:rPr>
              <a:t>Financial</a:t>
            </a:r>
            <a:r>
              <a:rPr lang="cs-CZ" dirty="0">
                <a:solidFill>
                  <a:srgbClr val="0070C0"/>
                </a:solidFill>
              </a:rPr>
              <a:t> </a:t>
            </a:r>
            <a:r>
              <a:rPr lang="cs-CZ" dirty="0" err="1">
                <a:solidFill>
                  <a:srgbClr val="0070C0"/>
                </a:solidFill>
              </a:rPr>
              <a:t>Reports</a:t>
            </a:r>
            <a:r>
              <a:rPr lang="en-GB" dirty="0">
                <a:solidFill>
                  <a:srgbClr val="0070C0"/>
                </a:solidFill>
              </a:rPr>
              <a:t> to analyse figures in G/L accounts or to compare G/L entries with G/L budget entries</a:t>
            </a:r>
          </a:p>
          <a:p>
            <a:pPr lvl="1"/>
            <a:r>
              <a:rPr lang="en-GB" dirty="0">
                <a:solidFill>
                  <a:srgbClr val="0070C0"/>
                </a:solidFill>
              </a:rPr>
              <a:t>By employing </a:t>
            </a:r>
            <a:r>
              <a:rPr lang="en-GB" b="1" dirty="0">
                <a:solidFill>
                  <a:srgbClr val="FF0000"/>
                </a:solidFill>
              </a:rPr>
              <a:t>user-defined</a:t>
            </a:r>
            <a:r>
              <a:rPr lang="en-GB" dirty="0"/>
              <a:t> </a:t>
            </a:r>
            <a:r>
              <a:rPr lang="en-GB" dirty="0">
                <a:solidFill>
                  <a:srgbClr val="0070C0"/>
                </a:solidFill>
              </a:rPr>
              <a:t>rows and columns, you can decide exactly which figures you wish to compare and how !!</a:t>
            </a:r>
          </a:p>
          <a:p>
            <a:pPr lvl="1"/>
            <a:r>
              <a:rPr lang="en-GB" dirty="0">
                <a:solidFill>
                  <a:srgbClr val="0070C0"/>
                </a:solidFill>
              </a:rPr>
              <a:t>This means that you can create as many customized financial statements as you want</a:t>
            </a:r>
            <a:r>
              <a:rPr lang="en-GB" dirty="0"/>
              <a:t> </a:t>
            </a:r>
            <a:r>
              <a:rPr lang="en-GB" b="1" dirty="0">
                <a:solidFill>
                  <a:srgbClr val="FF0000"/>
                </a:solidFill>
              </a:rPr>
              <a:t>without using the Report Designer</a:t>
            </a:r>
            <a:r>
              <a:rPr lang="en-GB" dirty="0"/>
              <a:t>. </a:t>
            </a:r>
          </a:p>
          <a:p>
            <a:pPr lvl="1"/>
            <a:endParaRPr lang="en-GB" b="1" dirty="0">
              <a:solidFill>
                <a:srgbClr val="00B050"/>
              </a:solidFill>
            </a:endParaRPr>
          </a:p>
        </p:txBody>
      </p:sp>
    </p:spTree>
    <p:extLst>
      <p:ext uri="{BB962C8B-B14F-4D97-AF65-F5344CB8AC3E}">
        <p14:creationId xmlns:p14="http://schemas.microsoft.com/office/powerpoint/2010/main" val="38855995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F83A185-B8D3-0EE9-0107-37EB8C70E787}"/>
              </a:ext>
            </a:extLst>
          </p:cNvPr>
          <p:cNvSpPr>
            <a:spLocks noGrp="1"/>
          </p:cNvSpPr>
          <p:nvPr>
            <p:ph type="title"/>
          </p:nvPr>
        </p:nvSpPr>
        <p:spPr/>
        <p:txBody>
          <a:bodyPr>
            <a:normAutofit/>
          </a:bodyPr>
          <a:lstStyle/>
          <a:p>
            <a:pPr algn="l"/>
            <a:r>
              <a:rPr lang="cs-CZ" sz="2800" b="1" dirty="0">
                <a:solidFill>
                  <a:srgbClr val="0070C0"/>
                </a:solidFill>
              </a:rPr>
              <a:t>Balance </a:t>
            </a:r>
            <a:r>
              <a:rPr lang="cs-CZ" sz="2800" b="1" dirty="0" err="1">
                <a:solidFill>
                  <a:srgbClr val="0070C0"/>
                </a:solidFill>
              </a:rPr>
              <a:t>sheet</a:t>
            </a:r>
            <a:r>
              <a:rPr lang="cs-CZ" sz="2800" b="1" dirty="0">
                <a:solidFill>
                  <a:srgbClr val="0070C0"/>
                </a:solidFill>
              </a:rPr>
              <a:t> </a:t>
            </a:r>
            <a:r>
              <a:rPr lang="cs-CZ" sz="2800" dirty="0">
                <a:solidFill>
                  <a:srgbClr val="0070C0"/>
                </a:solidFill>
              </a:rPr>
              <a:t>report </a:t>
            </a:r>
            <a:r>
              <a:rPr lang="cs-CZ" sz="2800" dirty="0" err="1">
                <a:solidFill>
                  <a:srgbClr val="0070C0"/>
                </a:solidFill>
              </a:rPr>
              <a:t>already</a:t>
            </a:r>
            <a:r>
              <a:rPr lang="cs-CZ" sz="2800" dirty="0">
                <a:solidFill>
                  <a:srgbClr val="0070C0"/>
                </a:solidFill>
              </a:rPr>
              <a:t> </a:t>
            </a:r>
            <a:r>
              <a:rPr lang="cs-CZ" sz="2800" dirty="0" err="1">
                <a:solidFill>
                  <a:srgbClr val="0070C0"/>
                </a:solidFill>
              </a:rPr>
              <a:t>created</a:t>
            </a:r>
            <a:r>
              <a:rPr lang="cs-CZ" sz="2800" dirty="0">
                <a:solidFill>
                  <a:srgbClr val="0070C0"/>
                </a:solidFill>
              </a:rPr>
              <a:t> </a:t>
            </a:r>
            <a:r>
              <a:rPr lang="cs-CZ" sz="2800" dirty="0">
                <a:solidFill>
                  <a:srgbClr val="FF0000"/>
                </a:solidFill>
              </a:rPr>
              <a:t>(</a:t>
            </a:r>
            <a:r>
              <a:rPr lang="cs-CZ" sz="2800" dirty="0" err="1">
                <a:solidFill>
                  <a:srgbClr val="FF0000"/>
                </a:solidFill>
              </a:rPr>
              <a:t>home</a:t>
            </a:r>
            <a:r>
              <a:rPr lang="cs-CZ" sz="2800" dirty="0">
                <a:solidFill>
                  <a:srgbClr val="FF0000"/>
                </a:solidFill>
              </a:rPr>
              <a:t> study)</a:t>
            </a:r>
          </a:p>
        </p:txBody>
      </p:sp>
      <p:pic>
        <p:nvPicPr>
          <p:cNvPr id="5" name="Obrázek 4">
            <a:extLst>
              <a:ext uri="{FF2B5EF4-FFF2-40B4-BE49-F238E27FC236}">
                <a16:creationId xmlns:a16="http://schemas.microsoft.com/office/drawing/2014/main" id="{4D3BBB57-96D7-90BE-80C6-5C3A84CA2144}"/>
              </a:ext>
            </a:extLst>
          </p:cNvPr>
          <p:cNvPicPr>
            <a:picLocks noChangeAspect="1"/>
          </p:cNvPicPr>
          <p:nvPr/>
        </p:nvPicPr>
        <p:blipFill>
          <a:blip r:embed="rId2"/>
          <a:stretch>
            <a:fillRect/>
          </a:stretch>
        </p:blipFill>
        <p:spPr>
          <a:xfrm>
            <a:off x="428600" y="1417638"/>
            <a:ext cx="6840760" cy="1745379"/>
          </a:xfrm>
          <a:prstGeom prst="rect">
            <a:avLst/>
          </a:prstGeom>
          <a:ln>
            <a:solidFill>
              <a:schemeClr val="accent1"/>
            </a:solidFill>
          </a:ln>
        </p:spPr>
      </p:pic>
      <p:pic>
        <p:nvPicPr>
          <p:cNvPr id="7" name="Obrázek 6">
            <a:extLst>
              <a:ext uri="{FF2B5EF4-FFF2-40B4-BE49-F238E27FC236}">
                <a16:creationId xmlns:a16="http://schemas.microsoft.com/office/drawing/2014/main" id="{200EDAE7-958C-4640-DE51-849B78F7CA84}"/>
              </a:ext>
            </a:extLst>
          </p:cNvPr>
          <p:cNvPicPr>
            <a:picLocks noChangeAspect="1"/>
          </p:cNvPicPr>
          <p:nvPr/>
        </p:nvPicPr>
        <p:blipFill>
          <a:blip r:embed="rId3"/>
          <a:stretch>
            <a:fillRect/>
          </a:stretch>
        </p:blipFill>
        <p:spPr>
          <a:xfrm>
            <a:off x="489316" y="3694985"/>
            <a:ext cx="6780043" cy="1367914"/>
          </a:xfrm>
          <a:prstGeom prst="rect">
            <a:avLst/>
          </a:prstGeom>
          <a:ln>
            <a:solidFill>
              <a:schemeClr val="accent1"/>
            </a:solidFill>
          </a:ln>
        </p:spPr>
      </p:pic>
    </p:spTree>
    <p:extLst>
      <p:ext uri="{BB962C8B-B14F-4D97-AF65-F5344CB8AC3E}">
        <p14:creationId xmlns:p14="http://schemas.microsoft.com/office/powerpoint/2010/main" val="20014639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887E0F-6964-9BA0-3181-572C3BA8B01C}"/>
              </a:ext>
            </a:extLst>
          </p:cNvPr>
          <p:cNvSpPr>
            <a:spLocks noGrp="1"/>
          </p:cNvSpPr>
          <p:nvPr>
            <p:ph type="title"/>
          </p:nvPr>
        </p:nvSpPr>
        <p:spPr/>
        <p:txBody>
          <a:bodyPr>
            <a:normAutofit/>
          </a:bodyPr>
          <a:lstStyle/>
          <a:p>
            <a:pPr algn="l"/>
            <a:r>
              <a:rPr lang="cs-CZ" sz="3600" dirty="0">
                <a:ln w="0"/>
                <a:solidFill>
                  <a:schemeClr val="accent1"/>
                </a:solidFill>
                <a:effectLst>
                  <a:outerShdw blurRad="38100" dist="25400" dir="5400000" algn="ctr" rotWithShape="0">
                    <a:srgbClr val="6E747A">
                      <a:alpha val="43000"/>
                    </a:srgbClr>
                  </a:outerShdw>
                </a:effectLst>
              </a:rPr>
              <a:t>BS </a:t>
            </a:r>
            <a:r>
              <a:rPr lang="cs-CZ" sz="3600" dirty="0" err="1">
                <a:ln w="0"/>
                <a:solidFill>
                  <a:schemeClr val="accent1"/>
                </a:solidFill>
                <a:effectLst>
                  <a:outerShdw blurRad="38100" dist="25400" dir="5400000" algn="ctr" rotWithShape="0">
                    <a:srgbClr val="6E747A">
                      <a:alpha val="43000"/>
                    </a:srgbClr>
                  </a:outerShdw>
                </a:effectLst>
              </a:rPr>
              <a:t>Printout</a:t>
            </a:r>
            <a:endParaRPr lang="cs-CZ" sz="3600" dirty="0">
              <a:ln w="0"/>
              <a:solidFill>
                <a:schemeClr val="accent1"/>
              </a:solidFill>
              <a:effectLst>
                <a:outerShdw blurRad="38100" dist="25400" dir="5400000" algn="ctr" rotWithShape="0">
                  <a:srgbClr val="6E747A">
                    <a:alpha val="43000"/>
                  </a:srgbClr>
                </a:outerShdw>
              </a:effectLst>
            </a:endParaRPr>
          </a:p>
        </p:txBody>
      </p:sp>
      <p:pic>
        <p:nvPicPr>
          <p:cNvPr id="5" name="Obrázek 4">
            <a:extLst>
              <a:ext uri="{FF2B5EF4-FFF2-40B4-BE49-F238E27FC236}">
                <a16:creationId xmlns:a16="http://schemas.microsoft.com/office/drawing/2014/main" id="{B51B68F5-6DED-6919-7A72-489608E6E2FD}"/>
              </a:ext>
            </a:extLst>
          </p:cNvPr>
          <p:cNvPicPr>
            <a:picLocks noChangeAspect="1"/>
          </p:cNvPicPr>
          <p:nvPr/>
        </p:nvPicPr>
        <p:blipFill>
          <a:blip r:embed="rId2"/>
          <a:stretch>
            <a:fillRect/>
          </a:stretch>
        </p:blipFill>
        <p:spPr>
          <a:xfrm>
            <a:off x="457200" y="1446352"/>
            <a:ext cx="2531548" cy="4149080"/>
          </a:xfrm>
          <a:prstGeom prst="rect">
            <a:avLst/>
          </a:prstGeom>
          <a:ln>
            <a:solidFill>
              <a:schemeClr val="accent1"/>
            </a:solidFill>
          </a:ln>
        </p:spPr>
      </p:pic>
      <p:pic>
        <p:nvPicPr>
          <p:cNvPr id="7" name="Obrázek 6">
            <a:extLst>
              <a:ext uri="{FF2B5EF4-FFF2-40B4-BE49-F238E27FC236}">
                <a16:creationId xmlns:a16="http://schemas.microsoft.com/office/drawing/2014/main" id="{7AFF95B4-247D-0D62-87F3-EFCD85655ACD}"/>
              </a:ext>
            </a:extLst>
          </p:cNvPr>
          <p:cNvPicPr>
            <a:picLocks noChangeAspect="1"/>
          </p:cNvPicPr>
          <p:nvPr/>
        </p:nvPicPr>
        <p:blipFill>
          <a:blip r:embed="rId3"/>
          <a:stretch>
            <a:fillRect/>
          </a:stretch>
        </p:blipFill>
        <p:spPr>
          <a:xfrm>
            <a:off x="4839288" y="4653136"/>
            <a:ext cx="2706776" cy="1964100"/>
          </a:xfrm>
          <a:prstGeom prst="rect">
            <a:avLst/>
          </a:prstGeom>
          <a:ln>
            <a:solidFill>
              <a:schemeClr val="accent1"/>
            </a:solidFill>
          </a:ln>
        </p:spPr>
      </p:pic>
      <p:cxnSp>
        <p:nvCxnSpPr>
          <p:cNvPr id="9" name="Přímá spojnice se šipkou 8">
            <a:extLst>
              <a:ext uri="{FF2B5EF4-FFF2-40B4-BE49-F238E27FC236}">
                <a16:creationId xmlns:a16="http://schemas.microsoft.com/office/drawing/2014/main" id="{9601DE56-7D83-0B06-4790-D8E0B5825FEB}"/>
              </a:ext>
            </a:extLst>
          </p:cNvPr>
          <p:cNvCxnSpPr/>
          <p:nvPr/>
        </p:nvCxnSpPr>
        <p:spPr>
          <a:xfrm>
            <a:off x="3131840" y="5229200"/>
            <a:ext cx="17074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ovéPole 9">
            <a:extLst>
              <a:ext uri="{FF2B5EF4-FFF2-40B4-BE49-F238E27FC236}">
                <a16:creationId xmlns:a16="http://schemas.microsoft.com/office/drawing/2014/main" id="{81018971-D335-4567-0E39-1749843EB169}"/>
              </a:ext>
            </a:extLst>
          </p:cNvPr>
          <p:cNvSpPr txBox="1"/>
          <p:nvPr/>
        </p:nvSpPr>
        <p:spPr>
          <a:xfrm>
            <a:off x="3005756" y="1446352"/>
            <a:ext cx="908262" cy="369332"/>
          </a:xfrm>
          <a:prstGeom prst="rect">
            <a:avLst/>
          </a:prstGeom>
          <a:noFill/>
        </p:spPr>
        <p:txBody>
          <a:bodyPr wrap="none" rtlCol="0">
            <a:spAutoFit/>
          </a:bodyPr>
          <a:lstStyle/>
          <a:p>
            <a:r>
              <a:rPr lang="cs-CZ" dirty="0"/>
              <a:t>1st part</a:t>
            </a:r>
          </a:p>
        </p:txBody>
      </p:sp>
      <p:sp>
        <p:nvSpPr>
          <p:cNvPr id="11" name="TextovéPole 10">
            <a:extLst>
              <a:ext uri="{FF2B5EF4-FFF2-40B4-BE49-F238E27FC236}">
                <a16:creationId xmlns:a16="http://schemas.microsoft.com/office/drawing/2014/main" id="{4DF4F69B-DC6F-8DC9-29A9-87809A5EA1B6}"/>
              </a:ext>
            </a:extLst>
          </p:cNvPr>
          <p:cNvSpPr txBox="1"/>
          <p:nvPr/>
        </p:nvSpPr>
        <p:spPr>
          <a:xfrm>
            <a:off x="4839288" y="4180438"/>
            <a:ext cx="987771" cy="369332"/>
          </a:xfrm>
          <a:prstGeom prst="rect">
            <a:avLst/>
          </a:prstGeom>
          <a:noFill/>
        </p:spPr>
        <p:txBody>
          <a:bodyPr wrap="none" rtlCol="0">
            <a:spAutoFit/>
          </a:bodyPr>
          <a:lstStyle/>
          <a:p>
            <a:r>
              <a:rPr lang="cs-CZ" dirty="0"/>
              <a:t>2nd part</a:t>
            </a:r>
          </a:p>
        </p:txBody>
      </p:sp>
    </p:spTree>
    <p:extLst>
      <p:ext uri="{BB962C8B-B14F-4D97-AF65-F5344CB8AC3E}">
        <p14:creationId xmlns:p14="http://schemas.microsoft.com/office/powerpoint/2010/main" val="22466560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13B40A4C-0E1A-48FF-8E17-510B838F5EB0}"/>
              </a:ext>
            </a:extLst>
          </p:cNvPr>
          <p:cNvSpPr/>
          <p:nvPr/>
        </p:nvSpPr>
        <p:spPr>
          <a:xfrm>
            <a:off x="1596410" y="2967335"/>
            <a:ext cx="5951181" cy="923330"/>
          </a:xfrm>
          <a:prstGeom prst="rect">
            <a:avLst/>
          </a:prstGeom>
          <a:noFill/>
        </p:spPr>
        <p:txBody>
          <a:bodyPr wrap="none" lIns="91440" tIns="45720" rIns="91440" bIns="45720">
            <a:spAutoFit/>
          </a:bodyPr>
          <a:lstStyle/>
          <a:p>
            <a:pPr algn="ctr"/>
            <a:r>
              <a:rPr lang="cs-CZ"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a:t>
            </a:r>
            <a:r>
              <a:rPr lang="cs-CZ" sz="5400" b="1" cap="none" spc="0"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Possible</a:t>
            </a:r>
            <a:r>
              <a:rPr lang="cs-CZ"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a:t>
            </a:r>
            <a:r>
              <a:rPr lang="cs-CZ" sz="5400" b="1" cap="none" spc="0"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homework</a:t>
            </a:r>
            <a:endParaRPr lang="cs-CZ"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36209498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D30214-D58F-4161-B8FF-C566D885DAF2}"/>
              </a:ext>
            </a:extLst>
          </p:cNvPr>
          <p:cNvSpPr>
            <a:spLocks noGrp="1"/>
          </p:cNvSpPr>
          <p:nvPr>
            <p:ph type="title"/>
          </p:nvPr>
        </p:nvSpPr>
        <p:spPr/>
        <p:txBody>
          <a:bodyPr>
            <a:normAutofit/>
          </a:bodyPr>
          <a:lstStyle/>
          <a:p>
            <a:pPr algn="l"/>
            <a:r>
              <a:rPr lang="cs-CZ" sz="3600" dirty="0">
                <a:solidFill>
                  <a:srgbClr val="0070C0"/>
                </a:solidFill>
              </a:rPr>
              <a:t>Brand </a:t>
            </a:r>
            <a:r>
              <a:rPr lang="cs-CZ" sz="3600" dirty="0" err="1">
                <a:solidFill>
                  <a:srgbClr val="0070C0"/>
                </a:solidFill>
              </a:rPr>
              <a:t>new</a:t>
            </a:r>
            <a:r>
              <a:rPr lang="cs-CZ" sz="3600" dirty="0">
                <a:solidFill>
                  <a:srgbClr val="0070C0"/>
                </a:solidFill>
              </a:rPr>
              <a:t> report </a:t>
            </a:r>
            <a:r>
              <a:rPr lang="cs-CZ" sz="3600" dirty="0" err="1">
                <a:solidFill>
                  <a:srgbClr val="0070C0"/>
                </a:solidFill>
              </a:rPr>
              <a:t>creation</a:t>
            </a:r>
            <a:endParaRPr lang="en-US" sz="3600" dirty="0">
              <a:solidFill>
                <a:srgbClr val="0070C0"/>
              </a:solidFill>
            </a:endParaRPr>
          </a:p>
        </p:txBody>
      </p:sp>
      <p:pic>
        <p:nvPicPr>
          <p:cNvPr id="5" name="Obrázek 4">
            <a:extLst>
              <a:ext uri="{FF2B5EF4-FFF2-40B4-BE49-F238E27FC236}">
                <a16:creationId xmlns:a16="http://schemas.microsoft.com/office/drawing/2014/main" id="{0F21E632-ACF7-4F7B-BC12-DCC79BA23BB3}"/>
              </a:ext>
            </a:extLst>
          </p:cNvPr>
          <p:cNvPicPr>
            <a:picLocks noChangeAspect="1"/>
          </p:cNvPicPr>
          <p:nvPr/>
        </p:nvPicPr>
        <p:blipFill>
          <a:blip r:embed="rId2"/>
          <a:stretch>
            <a:fillRect/>
          </a:stretch>
        </p:blipFill>
        <p:spPr>
          <a:xfrm>
            <a:off x="683567" y="1417638"/>
            <a:ext cx="7915549" cy="1003250"/>
          </a:xfrm>
          <a:prstGeom prst="rect">
            <a:avLst/>
          </a:prstGeom>
          <a:ln>
            <a:solidFill>
              <a:schemeClr val="accent1"/>
            </a:solidFill>
          </a:ln>
        </p:spPr>
      </p:pic>
      <p:cxnSp>
        <p:nvCxnSpPr>
          <p:cNvPr id="7" name="Přímá spojnice se šipkou 6">
            <a:extLst>
              <a:ext uri="{FF2B5EF4-FFF2-40B4-BE49-F238E27FC236}">
                <a16:creationId xmlns:a16="http://schemas.microsoft.com/office/drawing/2014/main" id="{CD6246F3-38DD-44EA-9AB5-052C38FBF03B}"/>
              </a:ext>
            </a:extLst>
          </p:cNvPr>
          <p:cNvCxnSpPr/>
          <p:nvPr/>
        </p:nvCxnSpPr>
        <p:spPr>
          <a:xfrm>
            <a:off x="1475656" y="1844824"/>
            <a:ext cx="0" cy="864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Obrázek 10">
            <a:extLst>
              <a:ext uri="{FF2B5EF4-FFF2-40B4-BE49-F238E27FC236}">
                <a16:creationId xmlns:a16="http://schemas.microsoft.com/office/drawing/2014/main" id="{9DDA9C2D-701D-49E7-A1B2-2236B222ADE6}"/>
              </a:ext>
            </a:extLst>
          </p:cNvPr>
          <p:cNvPicPr>
            <a:picLocks noChangeAspect="1"/>
          </p:cNvPicPr>
          <p:nvPr/>
        </p:nvPicPr>
        <p:blipFill>
          <a:blip r:embed="rId3"/>
          <a:stretch>
            <a:fillRect/>
          </a:stretch>
        </p:blipFill>
        <p:spPr>
          <a:xfrm>
            <a:off x="629816" y="2784338"/>
            <a:ext cx="7884367" cy="1204635"/>
          </a:xfrm>
          <a:prstGeom prst="rect">
            <a:avLst/>
          </a:prstGeom>
          <a:ln>
            <a:solidFill>
              <a:schemeClr val="accent1"/>
            </a:solidFill>
          </a:ln>
        </p:spPr>
      </p:pic>
      <p:pic>
        <p:nvPicPr>
          <p:cNvPr id="13" name="Obrázek 12">
            <a:extLst>
              <a:ext uri="{FF2B5EF4-FFF2-40B4-BE49-F238E27FC236}">
                <a16:creationId xmlns:a16="http://schemas.microsoft.com/office/drawing/2014/main" id="{DE1C85FC-4586-4C0A-AE19-FD4AC111B234}"/>
              </a:ext>
            </a:extLst>
          </p:cNvPr>
          <p:cNvPicPr>
            <a:picLocks noChangeAspect="1"/>
          </p:cNvPicPr>
          <p:nvPr/>
        </p:nvPicPr>
        <p:blipFill>
          <a:blip r:embed="rId4"/>
          <a:stretch>
            <a:fillRect/>
          </a:stretch>
        </p:blipFill>
        <p:spPr>
          <a:xfrm>
            <a:off x="5004048" y="4374375"/>
            <a:ext cx="2965381" cy="1270878"/>
          </a:xfrm>
          <a:prstGeom prst="rect">
            <a:avLst/>
          </a:prstGeom>
          <a:ln>
            <a:solidFill>
              <a:schemeClr val="accent1"/>
            </a:solidFill>
          </a:ln>
        </p:spPr>
      </p:pic>
      <p:cxnSp>
        <p:nvCxnSpPr>
          <p:cNvPr id="4" name="Přímá spojnice se šipkou 3">
            <a:extLst>
              <a:ext uri="{FF2B5EF4-FFF2-40B4-BE49-F238E27FC236}">
                <a16:creationId xmlns:a16="http://schemas.microsoft.com/office/drawing/2014/main" id="{F9B07868-F18D-4625-9DB6-99FECD41CC54}"/>
              </a:ext>
            </a:extLst>
          </p:cNvPr>
          <p:cNvCxnSpPr/>
          <p:nvPr/>
        </p:nvCxnSpPr>
        <p:spPr>
          <a:xfrm>
            <a:off x="7164288" y="3988973"/>
            <a:ext cx="0" cy="52014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58877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6A12F8-03C6-4DEB-9E45-10B0C5963233}"/>
              </a:ext>
            </a:extLst>
          </p:cNvPr>
          <p:cNvSpPr>
            <a:spLocks noGrp="1"/>
          </p:cNvSpPr>
          <p:nvPr>
            <p:ph type="title"/>
          </p:nvPr>
        </p:nvSpPr>
        <p:spPr/>
        <p:txBody>
          <a:bodyPr/>
          <a:lstStyle/>
          <a:p>
            <a:pPr algn="l"/>
            <a:r>
              <a:rPr lang="cs-CZ" sz="4400" dirty="0">
                <a:solidFill>
                  <a:srgbClr val="0070C0"/>
                </a:solidFill>
              </a:rPr>
              <a:t>Brand </a:t>
            </a:r>
            <a:r>
              <a:rPr lang="cs-CZ" sz="4400" dirty="0" err="1">
                <a:solidFill>
                  <a:srgbClr val="0070C0"/>
                </a:solidFill>
              </a:rPr>
              <a:t>new</a:t>
            </a:r>
            <a:r>
              <a:rPr lang="cs-CZ" sz="4400" dirty="0">
                <a:solidFill>
                  <a:srgbClr val="0070C0"/>
                </a:solidFill>
              </a:rPr>
              <a:t> report </a:t>
            </a:r>
            <a:r>
              <a:rPr lang="cs-CZ" sz="4400" dirty="0" err="1">
                <a:solidFill>
                  <a:srgbClr val="0070C0"/>
                </a:solidFill>
              </a:rPr>
              <a:t>creation</a:t>
            </a:r>
            <a:endParaRPr lang="en-US" dirty="0"/>
          </a:p>
        </p:txBody>
      </p:sp>
      <p:pic>
        <p:nvPicPr>
          <p:cNvPr id="5" name="Obrázek 4">
            <a:extLst>
              <a:ext uri="{FF2B5EF4-FFF2-40B4-BE49-F238E27FC236}">
                <a16:creationId xmlns:a16="http://schemas.microsoft.com/office/drawing/2014/main" id="{A6140558-0197-4F42-A35E-E2825E845DA9}"/>
              </a:ext>
            </a:extLst>
          </p:cNvPr>
          <p:cNvPicPr>
            <a:picLocks noChangeAspect="1"/>
          </p:cNvPicPr>
          <p:nvPr/>
        </p:nvPicPr>
        <p:blipFill>
          <a:blip r:embed="rId2"/>
          <a:stretch>
            <a:fillRect/>
          </a:stretch>
        </p:blipFill>
        <p:spPr>
          <a:xfrm>
            <a:off x="470031" y="1417638"/>
            <a:ext cx="5373346" cy="1437605"/>
          </a:xfrm>
          <a:prstGeom prst="rect">
            <a:avLst/>
          </a:prstGeom>
          <a:ln>
            <a:solidFill>
              <a:srgbClr val="FF0000"/>
            </a:solidFill>
          </a:ln>
        </p:spPr>
      </p:pic>
      <p:pic>
        <p:nvPicPr>
          <p:cNvPr id="7" name="Obrázek 6">
            <a:extLst>
              <a:ext uri="{FF2B5EF4-FFF2-40B4-BE49-F238E27FC236}">
                <a16:creationId xmlns:a16="http://schemas.microsoft.com/office/drawing/2014/main" id="{A457DD47-4D0B-487F-9662-052CA8C3AA88}"/>
              </a:ext>
            </a:extLst>
          </p:cNvPr>
          <p:cNvPicPr>
            <a:picLocks noChangeAspect="1"/>
          </p:cNvPicPr>
          <p:nvPr/>
        </p:nvPicPr>
        <p:blipFill>
          <a:blip r:embed="rId3"/>
          <a:stretch>
            <a:fillRect/>
          </a:stretch>
        </p:blipFill>
        <p:spPr>
          <a:xfrm>
            <a:off x="470031" y="3140968"/>
            <a:ext cx="5254097" cy="3298378"/>
          </a:xfrm>
          <a:prstGeom prst="rect">
            <a:avLst/>
          </a:prstGeom>
          <a:ln>
            <a:solidFill>
              <a:srgbClr val="FF0000"/>
            </a:solidFill>
          </a:ln>
        </p:spPr>
      </p:pic>
      <p:sp>
        <p:nvSpPr>
          <p:cNvPr id="3" name="Pravá složená závorka 2">
            <a:extLst>
              <a:ext uri="{FF2B5EF4-FFF2-40B4-BE49-F238E27FC236}">
                <a16:creationId xmlns:a16="http://schemas.microsoft.com/office/drawing/2014/main" id="{1A136A30-EC4F-4CD3-870E-D31CF5383AF3}"/>
              </a:ext>
            </a:extLst>
          </p:cNvPr>
          <p:cNvSpPr/>
          <p:nvPr/>
        </p:nvSpPr>
        <p:spPr>
          <a:xfrm>
            <a:off x="6156176" y="3068960"/>
            <a:ext cx="648072" cy="331236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ovéPole 5">
            <a:extLst>
              <a:ext uri="{FF2B5EF4-FFF2-40B4-BE49-F238E27FC236}">
                <a16:creationId xmlns:a16="http://schemas.microsoft.com/office/drawing/2014/main" id="{80D5BA87-339A-4CCE-AC9C-7262710B18C0}"/>
              </a:ext>
            </a:extLst>
          </p:cNvPr>
          <p:cNvSpPr txBox="1"/>
          <p:nvPr/>
        </p:nvSpPr>
        <p:spPr>
          <a:xfrm>
            <a:off x="6804248" y="4540478"/>
            <a:ext cx="2016224" cy="369332"/>
          </a:xfrm>
          <a:prstGeom prst="rect">
            <a:avLst/>
          </a:prstGeom>
          <a:noFill/>
        </p:spPr>
        <p:txBody>
          <a:bodyPr wrap="square" rtlCol="0">
            <a:spAutoFit/>
          </a:bodyPr>
          <a:lstStyle/>
          <a:p>
            <a:r>
              <a:rPr lang="cs-CZ" b="1" dirty="0" err="1">
                <a:solidFill>
                  <a:srgbClr val="0070C0"/>
                </a:solidFill>
              </a:rPr>
              <a:t>Before</a:t>
            </a:r>
            <a:r>
              <a:rPr lang="cs-CZ" b="1" dirty="0">
                <a:solidFill>
                  <a:srgbClr val="0070C0"/>
                </a:solidFill>
              </a:rPr>
              <a:t> UPDATE</a:t>
            </a:r>
            <a:endParaRPr lang="en-US" b="1" dirty="0">
              <a:solidFill>
                <a:srgbClr val="0070C0"/>
              </a:solidFill>
            </a:endParaRPr>
          </a:p>
        </p:txBody>
      </p:sp>
      <p:sp>
        <p:nvSpPr>
          <p:cNvPr id="4" name="Obdélník 3">
            <a:extLst>
              <a:ext uri="{FF2B5EF4-FFF2-40B4-BE49-F238E27FC236}">
                <a16:creationId xmlns:a16="http://schemas.microsoft.com/office/drawing/2014/main" id="{2B14F2BC-2A4A-2765-72DB-6053C24BB7F0}"/>
              </a:ext>
            </a:extLst>
          </p:cNvPr>
          <p:cNvSpPr/>
          <p:nvPr/>
        </p:nvSpPr>
        <p:spPr>
          <a:xfrm>
            <a:off x="683568" y="4725144"/>
            <a:ext cx="2376264" cy="28803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3612459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69D8C8-E2B5-4F17-8097-E69449674A3D}"/>
              </a:ext>
            </a:extLst>
          </p:cNvPr>
          <p:cNvSpPr>
            <a:spLocks noGrp="1"/>
          </p:cNvSpPr>
          <p:nvPr>
            <p:ph type="title"/>
          </p:nvPr>
        </p:nvSpPr>
        <p:spPr/>
        <p:txBody>
          <a:bodyPr/>
          <a:lstStyle/>
          <a:p>
            <a:pPr algn="l"/>
            <a:r>
              <a:rPr lang="cs-CZ" sz="4400" dirty="0">
                <a:solidFill>
                  <a:srgbClr val="0070C0"/>
                </a:solidFill>
              </a:rPr>
              <a:t>Brand </a:t>
            </a:r>
            <a:r>
              <a:rPr lang="cs-CZ" sz="4400" dirty="0" err="1">
                <a:solidFill>
                  <a:srgbClr val="0070C0"/>
                </a:solidFill>
              </a:rPr>
              <a:t>new</a:t>
            </a:r>
            <a:r>
              <a:rPr lang="cs-CZ" sz="4400" dirty="0">
                <a:solidFill>
                  <a:srgbClr val="0070C0"/>
                </a:solidFill>
              </a:rPr>
              <a:t> report </a:t>
            </a:r>
            <a:r>
              <a:rPr lang="cs-CZ" sz="4400" dirty="0" err="1">
                <a:solidFill>
                  <a:srgbClr val="0070C0"/>
                </a:solidFill>
              </a:rPr>
              <a:t>creation</a:t>
            </a:r>
            <a:endParaRPr lang="en-US" dirty="0"/>
          </a:p>
        </p:txBody>
      </p:sp>
      <p:pic>
        <p:nvPicPr>
          <p:cNvPr id="5" name="Obrázek 4">
            <a:extLst>
              <a:ext uri="{FF2B5EF4-FFF2-40B4-BE49-F238E27FC236}">
                <a16:creationId xmlns:a16="http://schemas.microsoft.com/office/drawing/2014/main" id="{A4210612-5F37-4DCD-A3BD-72D6E0C78F37}"/>
              </a:ext>
            </a:extLst>
          </p:cNvPr>
          <p:cNvPicPr>
            <a:picLocks noChangeAspect="1"/>
          </p:cNvPicPr>
          <p:nvPr/>
        </p:nvPicPr>
        <p:blipFill>
          <a:blip r:embed="rId2"/>
          <a:stretch>
            <a:fillRect/>
          </a:stretch>
        </p:blipFill>
        <p:spPr>
          <a:xfrm>
            <a:off x="694780" y="1556792"/>
            <a:ext cx="6080573" cy="4237774"/>
          </a:xfrm>
          <a:prstGeom prst="rect">
            <a:avLst/>
          </a:prstGeom>
          <a:ln>
            <a:solidFill>
              <a:schemeClr val="accent1">
                <a:shade val="95000"/>
                <a:satMod val="105000"/>
              </a:schemeClr>
            </a:solidFill>
          </a:ln>
        </p:spPr>
      </p:pic>
      <p:sp>
        <p:nvSpPr>
          <p:cNvPr id="4" name="Pravá složená závorka 3">
            <a:extLst>
              <a:ext uri="{FF2B5EF4-FFF2-40B4-BE49-F238E27FC236}">
                <a16:creationId xmlns:a16="http://schemas.microsoft.com/office/drawing/2014/main" id="{F6FDB776-37A6-4F50-9913-9CC0320F0455}"/>
              </a:ext>
            </a:extLst>
          </p:cNvPr>
          <p:cNvSpPr/>
          <p:nvPr/>
        </p:nvSpPr>
        <p:spPr>
          <a:xfrm>
            <a:off x="6948264" y="1556792"/>
            <a:ext cx="648072" cy="417646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ovéPole 5">
            <a:extLst>
              <a:ext uri="{FF2B5EF4-FFF2-40B4-BE49-F238E27FC236}">
                <a16:creationId xmlns:a16="http://schemas.microsoft.com/office/drawing/2014/main" id="{838654D3-9E77-4DA4-84CB-781CFD75212E}"/>
              </a:ext>
            </a:extLst>
          </p:cNvPr>
          <p:cNvSpPr txBox="1"/>
          <p:nvPr/>
        </p:nvSpPr>
        <p:spPr>
          <a:xfrm>
            <a:off x="7596336" y="3352513"/>
            <a:ext cx="1090464" cy="646331"/>
          </a:xfrm>
          <a:prstGeom prst="rect">
            <a:avLst/>
          </a:prstGeom>
          <a:noFill/>
        </p:spPr>
        <p:txBody>
          <a:bodyPr wrap="square" rtlCol="0">
            <a:spAutoFit/>
          </a:bodyPr>
          <a:lstStyle/>
          <a:p>
            <a:r>
              <a:rPr lang="cs-CZ" b="1" dirty="0">
                <a:solidFill>
                  <a:srgbClr val="0070C0"/>
                </a:solidFill>
              </a:rPr>
              <a:t>    </a:t>
            </a:r>
            <a:r>
              <a:rPr lang="cs-CZ" b="1" dirty="0" err="1">
                <a:solidFill>
                  <a:srgbClr val="0070C0"/>
                </a:solidFill>
              </a:rPr>
              <a:t>After</a:t>
            </a:r>
            <a:endParaRPr lang="cs-CZ" b="1" dirty="0">
              <a:solidFill>
                <a:srgbClr val="0070C0"/>
              </a:solidFill>
            </a:endParaRPr>
          </a:p>
          <a:p>
            <a:r>
              <a:rPr lang="cs-CZ" b="1" dirty="0">
                <a:solidFill>
                  <a:srgbClr val="0070C0"/>
                </a:solidFill>
              </a:rPr>
              <a:t> UPDATE</a:t>
            </a:r>
            <a:endParaRPr lang="en-US" b="1" dirty="0">
              <a:solidFill>
                <a:srgbClr val="0070C0"/>
              </a:solidFill>
            </a:endParaRPr>
          </a:p>
        </p:txBody>
      </p:sp>
    </p:spTree>
    <p:extLst>
      <p:ext uri="{BB962C8B-B14F-4D97-AF65-F5344CB8AC3E}">
        <p14:creationId xmlns:p14="http://schemas.microsoft.com/office/powerpoint/2010/main" val="36650465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78E55D-FD2B-41E8-B32A-79E5E47F4D03}"/>
              </a:ext>
            </a:extLst>
          </p:cNvPr>
          <p:cNvSpPr>
            <a:spLocks noGrp="1"/>
          </p:cNvSpPr>
          <p:nvPr>
            <p:ph type="title"/>
          </p:nvPr>
        </p:nvSpPr>
        <p:spPr/>
        <p:txBody>
          <a:bodyPr/>
          <a:lstStyle/>
          <a:p>
            <a:pPr algn="l"/>
            <a:r>
              <a:rPr lang="cs-CZ" sz="4400" dirty="0">
                <a:solidFill>
                  <a:srgbClr val="0070C0"/>
                </a:solidFill>
              </a:rPr>
              <a:t>Brand </a:t>
            </a:r>
            <a:r>
              <a:rPr lang="cs-CZ" sz="4400" dirty="0" err="1">
                <a:solidFill>
                  <a:srgbClr val="0070C0"/>
                </a:solidFill>
              </a:rPr>
              <a:t>new</a:t>
            </a:r>
            <a:r>
              <a:rPr lang="cs-CZ" sz="4400" dirty="0">
                <a:solidFill>
                  <a:srgbClr val="0070C0"/>
                </a:solidFill>
              </a:rPr>
              <a:t> report </a:t>
            </a:r>
            <a:r>
              <a:rPr lang="cs-CZ" sz="4400" dirty="0" err="1">
                <a:solidFill>
                  <a:srgbClr val="0070C0"/>
                </a:solidFill>
              </a:rPr>
              <a:t>creation</a:t>
            </a:r>
            <a:endParaRPr lang="en-US" dirty="0"/>
          </a:p>
        </p:txBody>
      </p:sp>
      <p:pic>
        <p:nvPicPr>
          <p:cNvPr id="5" name="Obrázek 4">
            <a:extLst>
              <a:ext uri="{FF2B5EF4-FFF2-40B4-BE49-F238E27FC236}">
                <a16:creationId xmlns:a16="http://schemas.microsoft.com/office/drawing/2014/main" id="{262172AD-FA6A-405C-AF83-DE7ACC7640C7}"/>
              </a:ext>
            </a:extLst>
          </p:cNvPr>
          <p:cNvPicPr>
            <a:picLocks noChangeAspect="1"/>
          </p:cNvPicPr>
          <p:nvPr/>
        </p:nvPicPr>
        <p:blipFill>
          <a:blip r:embed="rId2"/>
          <a:stretch>
            <a:fillRect/>
          </a:stretch>
        </p:blipFill>
        <p:spPr>
          <a:xfrm>
            <a:off x="611560" y="1628800"/>
            <a:ext cx="7971904" cy="3312368"/>
          </a:xfrm>
          <a:prstGeom prst="rect">
            <a:avLst/>
          </a:prstGeom>
          <a:ln>
            <a:solidFill>
              <a:schemeClr val="accent1">
                <a:shade val="95000"/>
                <a:satMod val="105000"/>
              </a:schemeClr>
            </a:solidFill>
          </a:ln>
        </p:spPr>
      </p:pic>
    </p:spTree>
    <p:extLst>
      <p:ext uri="{BB962C8B-B14F-4D97-AF65-F5344CB8AC3E}">
        <p14:creationId xmlns:p14="http://schemas.microsoft.com/office/powerpoint/2010/main" val="13526979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AC9A5E-0BB2-45B7-A158-20545C8A0334}"/>
              </a:ext>
            </a:extLst>
          </p:cNvPr>
          <p:cNvSpPr>
            <a:spLocks noGrp="1"/>
          </p:cNvSpPr>
          <p:nvPr>
            <p:ph type="title"/>
          </p:nvPr>
        </p:nvSpPr>
        <p:spPr/>
        <p:txBody>
          <a:bodyPr/>
          <a:lstStyle/>
          <a:p>
            <a:pPr algn="l"/>
            <a:r>
              <a:rPr lang="cs-CZ" sz="4400" dirty="0">
                <a:solidFill>
                  <a:srgbClr val="0070C0"/>
                </a:solidFill>
              </a:rPr>
              <a:t>Brand </a:t>
            </a:r>
            <a:r>
              <a:rPr lang="cs-CZ" sz="4400" dirty="0" err="1">
                <a:solidFill>
                  <a:srgbClr val="0070C0"/>
                </a:solidFill>
              </a:rPr>
              <a:t>new</a:t>
            </a:r>
            <a:r>
              <a:rPr lang="cs-CZ" sz="4400" dirty="0">
                <a:solidFill>
                  <a:srgbClr val="0070C0"/>
                </a:solidFill>
              </a:rPr>
              <a:t> report </a:t>
            </a:r>
            <a:r>
              <a:rPr lang="cs-CZ" sz="4400" dirty="0" err="1">
                <a:solidFill>
                  <a:srgbClr val="0070C0"/>
                </a:solidFill>
              </a:rPr>
              <a:t>creation</a:t>
            </a:r>
            <a:endParaRPr lang="en-US" dirty="0"/>
          </a:p>
        </p:txBody>
      </p:sp>
      <p:pic>
        <p:nvPicPr>
          <p:cNvPr id="5" name="Obrázek 4">
            <a:extLst>
              <a:ext uri="{FF2B5EF4-FFF2-40B4-BE49-F238E27FC236}">
                <a16:creationId xmlns:a16="http://schemas.microsoft.com/office/drawing/2014/main" id="{B9698C6B-1DEF-4B57-9F2A-51C9A1CE47FE}"/>
              </a:ext>
            </a:extLst>
          </p:cNvPr>
          <p:cNvPicPr>
            <a:picLocks noChangeAspect="1"/>
          </p:cNvPicPr>
          <p:nvPr/>
        </p:nvPicPr>
        <p:blipFill>
          <a:blip r:embed="rId2"/>
          <a:stretch>
            <a:fillRect/>
          </a:stretch>
        </p:blipFill>
        <p:spPr>
          <a:xfrm>
            <a:off x="323527" y="1772816"/>
            <a:ext cx="8398190" cy="2808312"/>
          </a:xfrm>
          <a:prstGeom prst="rect">
            <a:avLst/>
          </a:prstGeom>
          <a:ln>
            <a:solidFill>
              <a:schemeClr val="accent1">
                <a:shade val="95000"/>
                <a:satMod val="105000"/>
              </a:schemeClr>
            </a:solidFill>
          </a:ln>
        </p:spPr>
      </p:pic>
    </p:spTree>
    <p:extLst>
      <p:ext uri="{BB962C8B-B14F-4D97-AF65-F5344CB8AC3E}">
        <p14:creationId xmlns:p14="http://schemas.microsoft.com/office/powerpoint/2010/main" val="24410942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FE86F8-8F82-4294-8636-A6B11D7C68B1}"/>
              </a:ext>
            </a:extLst>
          </p:cNvPr>
          <p:cNvSpPr>
            <a:spLocks noGrp="1"/>
          </p:cNvSpPr>
          <p:nvPr>
            <p:ph type="title"/>
          </p:nvPr>
        </p:nvSpPr>
        <p:spPr/>
        <p:txBody>
          <a:bodyPr/>
          <a:lstStyle/>
          <a:p>
            <a:pPr algn="l"/>
            <a:r>
              <a:rPr lang="cs-CZ" sz="4400" dirty="0">
                <a:solidFill>
                  <a:srgbClr val="0070C0"/>
                </a:solidFill>
              </a:rPr>
              <a:t>Brand </a:t>
            </a:r>
            <a:r>
              <a:rPr lang="cs-CZ" sz="4400" dirty="0" err="1">
                <a:solidFill>
                  <a:srgbClr val="0070C0"/>
                </a:solidFill>
              </a:rPr>
              <a:t>new</a:t>
            </a:r>
            <a:r>
              <a:rPr lang="cs-CZ" sz="4400" dirty="0">
                <a:solidFill>
                  <a:srgbClr val="0070C0"/>
                </a:solidFill>
              </a:rPr>
              <a:t> report </a:t>
            </a:r>
            <a:r>
              <a:rPr lang="cs-CZ" sz="4400" dirty="0" err="1">
                <a:solidFill>
                  <a:srgbClr val="0070C0"/>
                </a:solidFill>
              </a:rPr>
              <a:t>creation</a:t>
            </a:r>
            <a:endParaRPr lang="en-US" dirty="0"/>
          </a:p>
        </p:txBody>
      </p:sp>
      <p:pic>
        <p:nvPicPr>
          <p:cNvPr id="5" name="Obrázek 4">
            <a:extLst>
              <a:ext uri="{FF2B5EF4-FFF2-40B4-BE49-F238E27FC236}">
                <a16:creationId xmlns:a16="http://schemas.microsoft.com/office/drawing/2014/main" id="{85D14BF9-4152-4670-BE43-BC79D587A9B8}"/>
              </a:ext>
            </a:extLst>
          </p:cNvPr>
          <p:cNvPicPr>
            <a:picLocks noChangeAspect="1"/>
          </p:cNvPicPr>
          <p:nvPr/>
        </p:nvPicPr>
        <p:blipFill>
          <a:blip r:embed="rId2"/>
          <a:stretch>
            <a:fillRect/>
          </a:stretch>
        </p:blipFill>
        <p:spPr>
          <a:xfrm>
            <a:off x="611560" y="1772816"/>
            <a:ext cx="7490777" cy="2217623"/>
          </a:xfrm>
          <a:prstGeom prst="rect">
            <a:avLst/>
          </a:prstGeom>
          <a:ln>
            <a:solidFill>
              <a:schemeClr val="accent1">
                <a:shade val="95000"/>
                <a:satMod val="105000"/>
              </a:schemeClr>
            </a:solidFill>
          </a:ln>
        </p:spPr>
      </p:pic>
    </p:spTree>
    <p:extLst>
      <p:ext uri="{BB962C8B-B14F-4D97-AF65-F5344CB8AC3E}">
        <p14:creationId xmlns:p14="http://schemas.microsoft.com/office/powerpoint/2010/main" val="29546204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1B554D8-176B-41AB-A520-2FDD8F46B6EB}"/>
              </a:ext>
            </a:extLst>
          </p:cNvPr>
          <p:cNvSpPr>
            <a:spLocks noGrp="1"/>
          </p:cNvSpPr>
          <p:nvPr>
            <p:ph type="title"/>
          </p:nvPr>
        </p:nvSpPr>
        <p:spPr/>
        <p:txBody>
          <a:bodyPr/>
          <a:lstStyle/>
          <a:p>
            <a:pPr algn="l"/>
            <a:r>
              <a:rPr lang="cs-CZ" sz="4400" dirty="0">
                <a:solidFill>
                  <a:srgbClr val="0070C0"/>
                </a:solidFill>
              </a:rPr>
              <a:t>Brand </a:t>
            </a:r>
            <a:r>
              <a:rPr lang="cs-CZ" sz="4400" dirty="0" err="1">
                <a:solidFill>
                  <a:srgbClr val="0070C0"/>
                </a:solidFill>
              </a:rPr>
              <a:t>new</a:t>
            </a:r>
            <a:r>
              <a:rPr lang="cs-CZ" sz="4400" dirty="0">
                <a:solidFill>
                  <a:srgbClr val="0070C0"/>
                </a:solidFill>
              </a:rPr>
              <a:t> report </a:t>
            </a:r>
            <a:r>
              <a:rPr lang="cs-CZ" sz="4400" dirty="0" err="1">
                <a:solidFill>
                  <a:srgbClr val="0070C0"/>
                </a:solidFill>
              </a:rPr>
              <a:t>creation</a:t>
            </a:r>
            <a:endParaRPr lang="en-US" dirty="0"/>
          </a:p>
        </p:txBody>
      </p:sp>
      <p:pic>
        <p:nvPicPr>
          <p:cNvPr id="5" name="Obrázek 4">
            <a:extLst>
              <a:ext uri="{FF2B5EF4-FFF2-40B4-BE49-F238E27FC236}">
                <a16:creationId xmlns:a16="http://schemas.microsoft.com/office/drawing/2014/main" id="{E04FF740-1D2C-4BB2-B848-DAC739BC06C9}"/>
              </a:ext>
            </a:extLst>
          </p:cNvPr>
          <p:cNvPicPr>
            <a:picLocks noChangeAspect="1"/>
          </p:cNvPicPr>
          <p:nvPr/>
        </p:nvPicPr>
        <p:blipFill>
          <a:blip r:embed="rId2"/>
          <a:stretch>
            <a:fillRect/>
          </a:stretch>
        </p:blipFill>
        <p:spPr>
          <a:xfrm>
            <a:off x="632876" y="1556792"/>
            <a:ext cx="4947236" cy="1932771"/>
          </a:xfrm>
          <a:prstGeom prst="rect">
            <a:avLst/>
          </a:prstGeom>
          <a:ln>
            <a:solidFill>
              <a:schemeClr val="accent1">
                <a:shade val="95000"/>
                <a:satMod val="105000"/>
              </a:schemeClr>
            </a:solidFill>
          </a:ln>
        </p:spPr>
      </p:pic>
      <p:pic>
        <p:nvPicPr>
          <p:cNvPr id="8" name="Obrázek 7">
            <a:extLst>
              <a:ext uri="{FF2B5EF4-FFF2-40B4-BE49-F238E27FC236}">
                <a16:creationId xmlns:a16="http://schemas.microsoft.com/office/drawing/2014/main" id="{B16EF42B-EB5D-4C19-BA93-FBABC9C892B6}"/>
              </a:ext>
            </a:extLst>
          </p:cNvPr>
          <p:cNvPicPr>
            <a:picLocks noChangeAspect="1"/>
          </p:cNvPicPr>
          <p:nvPr/>
        </p:nvPicPr>
        <p:blipFill>
          <a:blip r:embed="rId3"/>
          <a:stretch>
            <a:fillRect/>
          </a:stretch>
        </p:blipFill>
        <p:spPr>
          <a:xfrm>
            <a:off x="615116" y="4509120"/>
            <a:ext cx="6986867" cy="1143000"/>
          </a:xfrm>
          <a:prstGeom prst="rect">
            <a:avLst/>
          </a:prstGeom>
          <a:ln>
            <a:solidFill>
              <a:schemeClr val="accent1">
                <a:shade val="95000"/>
                <a:satMod val="105000"/>
              </a:schemeClr>
            </a:solidFill>
          </a:ln>
        </p:spPr>
      </p:pic>
      <p:sp>
        <p:nvSpPr>
          <p:cNvPr id="10" name="Šipka: dolů 9">
            <a:extLst>
              <a:ext uri="{FF2B5EF4-FFF2-40B4-BE49-F238E27FC236}">
                <a16:creationId xmlns:a16="http://schemas.microsoft.com/office/drawing/2014/main" id="{0334CC4D-F43D-4B83-8582-82E0609025D8}"/>
              </a:ext>
            </a:extLst>
          </p:cNvPr>
          <p:cNvSpPr/>
          <p:nvPr/>
        </p:nvSpPr>
        <p:spPr>
          <a:xfrm>
            <a:off x="1763688" y="3489563"/>
            <a:ext cx="3096344" cy="9813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cs-CZ" sz="1600" dirty="0"/>
              <a:t>Transfer to  report </a:t>
            </a:r>
            <a:r>
              <a:rPr lang="cs-CZ" sz="1600" dirty="0" err="1"/>
              <a:t>rows</a:t>
            </a:r>
            <a:endParaRPr lang="en-US" sz="1600" dirty="0"/>
          </a:p>
        </p:txBody>
      </p:sp>
    </p:spTree>
    <p:extLst>
      <p:ext uri="{BB962C8B-B14F-4D97-AF65-F5344CB8AC3E}">
        <p14:creationId xmlns:p14="http://schemas.microsoft.com/office/powerpoint/2010/main" val="2856170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3">
            <a:extLst>
              <a:ext uri="{FF2B5EF4-FFF2-40B4-BE49-F238E27FC236}">
                <a16:creationId xmlns:a16="http://schemas.microsoft.com/office/drawing/2014/main" id="{DCD4D3D2-BC2F-4706-BF0A-234E024E8C53}"/>
              </a:ext>
            </a:extLst>
          </p:cNvPr>
          <p:cNvPicPr>
            <a:picLocks noGrp="1" noChangeAspect="1"/>
          </p:cNvPicPr>
          <p:nvPr>
            <p:ph idx="1"/>
          </p:nvPr>
        </p:nvPicPr>
        <p:blipFill>
          <a:blip r:embed="rId2"/>
          <a:stretch>
            <a:fillRect/>
          </a:stretch>
        </p:blipFill>
        <p:spPr>
          <a:xfrm>
            <a:off x="539552" y="656692"/>
            <a:ext cx="8064896" cy="5544616"/>
          </a:xfrm>
          <a:prstGeom prst="rect">
            <a:avLst/>
          </a:prstGeom>
        </p:spPr>
      </p:pic>
    </p:spTree>
    <p:extLst>
      <p:ext uri="{BB962C8B-B14F-4D97-AF65-F5344CB8AC3E}">
        <p14:creationId xmlns:p14="http://schemas.microsoft.com/office/powerpoint/2010/main" val="28035222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60574D-7D24-4260-8BFE-3BF2160C72E7}"/>
              </a:ext>
            </a:extLst>
          </p:cNvPr>
          <p:cNvSpPr>
            <a:spLocks noGrp="1"/>
          </p:cNvSpPr>
          <p:nvPr>
            <p:ph type="title"/>
          </p:nvPr>
        </p:nvSpPr>
        <p:spPr/>
        <p:txBody>
          <a:bodyPr/>
          <a:lstStyle/>
          <a:p>
            <a:pPr algn="l"/>
            <a:r>
              <a:rPr lang="cs-CZ" sz="4400" dirty="0">
                <a:solidFill>
                  <a:srgbClr val="0070C0"/>
                </a:solidFill>
              </a:rPr>
              <a:t>Brand </a:t>
            </a:r>
            <a:r>
              <a:rPr lang="cs-CZ" sz="4400" dirty="0" err="1">
                <a:solidFill>
                  <a:srgbClr val="0070C0"/>
                </a:solidFill>
              </a:rPr>
              <a:t>new</a:t>
            </a:r>
            <a:r>
              <a:rPr lang="cs-CZ" sz="4400" dirty="0">
                <a:solidFill>
                  <a:srgbClr val="0070C0"/>
                </a:solidFill>
              </a:rPr>
              <a:t> report </a:t>
            </a:r>
            <a:r>
              <a:rPr lang="cs-CZ" sz="4400" dirty="0" err="1">
                <a:solidFill>
                  <a:srgbClr val="0070C0"/>
                </a:solidFill>
              </a:rPr>
              <a:t>creation</a:t>
            </a:r>
            <a:endParaRPr lang="en-US" dirty="0"/>
          </a:p>
        </p:txBody>
      </p:sp>
      <p:pic>
        <p:nvPicPr>
          <p:cNvPr id="7" name="Obrázek 6">
            <a:extLst>
              <a:ext uri="{FF2B5EF4-FFF2-40B4-BE49-F238E27FC236}">
                <a16:creationId xmlns:a16="http://schemas.microsoft.com/office/drawing/2014/main" id="{94D7AA22-7826-4C48-B9D2-29F758BC5A62}"/>
              </a:ext>
            </a:extLst>
          </p:cNvPr>
          <p:cNvPicPr>
            <a:picLocks noChangeAspect="1"/>
          </p:cNvPicPr>
          <p:nvPr/>
        </p:nvPicPr>
        <p:blipFill>
          <a:blip r:embed="rId2"/>
          <a:stretch>
            <a:fillRect/>
          </a:stretch>
        </p:blipFill>
        <p:spPr>
          <a:xfrm>
            <a:off x="457200" y="1340768"/>
            <a:ext cx="7092280" cy="2377460"/>
          </a:xfrm>
          <a:prstGeom prst="rect">
            <a:avLst/>
          </a:prstGeom>
          <a:ln>
            <a:solidFill>
              <a:schemeClr val="accent1">
                <a:shade val="50000"/>
              </a:schemeClr>
            </a:solidFill>
          </a:ln>
        </p:spPr>
      </p:pic>
    </p:spTree>
    <p:extLst>
      <p:ext uri="{BB962C8B-B14F-4D97-AF65-F5344CB8AC3E}">
        <p14:creationId xmlns:p14="http://schemas.microsoft.com/office/powerpoint/2010/main" val="1374619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60574D-7D24-4260-8BFE-3BF2160C72E7}"/>
              </a:ext>
            </a:extLst>
          </p:cNvPr>
          <p:cNvSpPr>
            <a:spLocks noGrp="1"/>
          </p:cNvSpPr>
          <p:nvPr>
            <p:ph type="title"/>
          </p:nvPr>
        </p:nvSpPr>
        <p:spPr/>
        <p:txBody>
          <a:bodyPr/>
          <a:lstStyle/>
          <a:p>
            <a:pPr algn="l"/>
            <a:r>
              <a:rPr lang="cs-CZ" sz="4400" dirty="0">
                <a:solidFill>
                  <a:srgbClr val="0070C0"/>
                </a:solidFill>
              </a:rPr>
              <a:t>Brand </a:t>
            </a:r>
            <a:r>
              <a:rPr lang="cs-CZ" sz="4400" dirty="0" err="1">
                <a:solidFill>
                  <a:srgbClr val="0070C0"/>
                </a:solidFill>
              </a:rPr>
              <a:t>new</a:t>
            </a:r>
            <a:r>
              <a:rPr lang="cs-CZ" sz="4400" dirty="0">
                <a:solidFill>
                  <a:srgbClr val="0070C0"/>
                </a:solidFill>
              </a:rPr>
              <a:t> report </a:t>
            </a:r>
            <a:r>
              <a:rPr lang="cs-CZ" sz="4400" dirty="0" err="1">
                <a:solidFill>
                  <a:srgbClr val="0070C0"/>
                </a:solidFill>
              </a:rPr>
              <a:t>creation</a:t>
            </a:r>
            <a:endParaRPr lang="en-US" dirty="0"/>
          </a:p>
        </p:txBody>
      </p:sp>
      <p:pic>
        <p:nvPicPr>
          <p:cNvPr id="4" name="Obrázek 3">
            <a:extLst>
              <a:ext uri="{FF2B5EF4-FFF2-40B4-BE49-F238E27FC236}">
                <a16:creationId xmlns:a16="http://schemas.microsoft.com/office/drawing/2014/main" id="{8597D406-116C-4EE7-BDF3-2ECD753910F3}"/>
              </a:ext>
            </a:extLst>
          </p:cNvPr>
          <p:cNvPicPr>
            <a:picLocks noChangeAspect="1"/>
          </p:cNvPicPr>
          <p:nvPr/>
        </p:nvPicPr>
        <p:blipFill>
          <a:blip r:embed="rId2"/>
          <a:stretch>
            <a:fillRect/>
          </a:stretch>
        </p:blipFill>
        <p:spPr>
          <a:xfrm>
            <a:off x="443428" y="1733762"/>
            <a:ext cx="8257143" cy="3390476"/>
          </a:xfrm>
          <a:prstGeom prst="rect">
            <a:avLst/>
          </a:prstGeom>
          <a:ln>
            <a:solidFill>
              <a:schemeClr val="accent1">
                <a:shade val="50000"/>
              </a:schemeClr>
            </a:solidFill>
          </a:ln>
        </p:spPr>
      </p:pic>
      <p:sp>
        <p:nvSpPr>
          <p:cNvPr id="3" name="TextovéPole 2">
            <a:extLst>
              <a:ext uri="{FF2B5EF4-FFF2-40B4-BE49-F238E27FC236}">
                <a16:creationId xmlns:a16="http://schemas.microsoft.com/office/drawing/2014/main" id="{D89E837E-FD8B-4ACD-B606-8ACA4356B203}"/>
              </a:ext>
            </a:extLst>
          </p:cNvPr>
          <p:cNvSpPr txBox="1"/>
          <p:nvPr/>
        </p:nvSpPr>
        <p:spPr>
          <a:xfrm>
            <a:off x="447336" y="5373216"/>
            <a:ext cx="5760640" cy="369332"/>
          </a:xfrm>
          <a:prstGeom prst="rect">
            <a:avLst/>
          </a:prstGeom>
          <a:noFill/>
        </p:spPr>
        <p:txBody>
          <a:bodyPr wrap="square" rtlCol="0">
            <a:spAutoFit/>
          </a:bodyPr>
          <a:lstStyle/>
          <a:p>
            <a:r>
              <a:rPr lang="cs-CZ" b="1" dirty="0">
                <a:solidFill>
                  <a:srgbClr val="0070C0"/>
                </a:solidFill>
              </a:rPr>
              <a:t>2nd set </a:t>
            </a:r>
            <a:r>
              <a:rPr lang="cs-CZ" b="1" dirty="0" err="1">
                <a:solidFill>
                  <a:srgbClr val="0070C0"/>
                </a:solidFill>
              </a:rPr>
              <a:t>of</a:t>
            </a:r>
            <a:r>
              <a:rPr lang="cs-CZ" b="1" dirty="0">
                <a:solidFill>
                  <a:srgbClr val="0070C0"/>
                </a:solidFill>
              </a:rPr>
              <a:t> G/L </a:t>
            </a:r>
            <a:r>
              <a:rPr lang="cs-CZ" b="1" dirty="0" err="1">
                <a:solidFill>
                  <a:srgbClr val="0070C0"/>
                </a:solidFill>
              </a:rPr>
              <a:t>accounts</a:t>
            </a:r>
            <a:r>
              <a:rPr lang="cs-CZ" b="1" dirty="0">
                <a:solidFill>
                  <a:srgbClr val="0070C0"/>
                </a:solidFill>
              </a:rPr>
              <a:t> to </a:t>
            </a:r>
            <a:r>
              <a:rPr lang="cs-CZ" b="1" dirty="0" err="1">
                <a:solidFill>
                  <a:srgbClr val="0070C0"/>
                </a:solidFill>
              </a:rPr>
              <a:t>be</a:t>
            </a:r>
            <a:r>
              <a:rPr lang="cs-CZ" b="1" dirty="0">
                <a:solidFill>
                  <a:srgbClr val="0070C0"/>
                </a:solidFill>
              </a:rPr>
              <a:t> </a:t>
            </a:r>
            <a:r>
              <a:rPr lang="cs-CZ" b="1" dirty="0" err="1">
                <a:solidFill>
                  <a:srgbClr val="0070C0"/>
                </a:solidFill>
              </a:rPr>
              <a:t>moved</a:t>
            </a:r>
            <a:r>
              <a:rPr lang="cs-CZ" b="1" dirty="0">
                <a:solidFill>
                  <a:srgbClr val="0070C0"/>
                </a:solidFill>
              </a:rPr>
              <a:t> to report</a:t>
            </a:r>
            <a:endParaRPr lang="en-US" b="1" dirty="0">
              <a:solidFill>
                <a:srgbClr val="0070C0"/>
              </a:solidFill>
            </a:endParaRPr>
          </a:p>
        </p:txBody>
      </p:sp>
    </p:spTree>
    <p:extLst>
      <p:ext uri="{BB962C8B-B14F-4D97-AF65-F5344CB8AC3E}">
        <p14:creationId xmlns:p14="http://schemas.microsoft.com/office/powerpoint/2010/main" val="33389244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60574D-7D24-4260-8BFE-3BF2160C72E7}"/>
              </a:ext>
            </a:extLst>
          </p:cNvPr>
          <p:cNvSpPr>
            <a:spLocks noGrp="1"/>
          </p:cNvSpPr>
          <p:nvPr>
            <p:ph type="title"/>
          </p:nvPr>
        </p:nvSpPr>
        <p:spPr/>
        <p:txBody>
          <a:bodyPr/>
          <a:lstStyle/>
          <a:p>
            <a:pPr algn="l"/>
            <a:r>
              <a:rPr lang="cs-CZ" sz="4400" dirty="0">
                <a:solidFill>
                  <a:srgbClr val="0070C0"/>
                </a:solidFill>
              </a:rPr>
              <a:t>Brand </a:t>
            </a:r>
            <a:r>
              <a:rPr lang="cs-CZ" sz="4400" dirty="0" err="1">
                <a:solidFill>
                  <a:srgbClr val="0070C0"/>
                </a:solidFill>
              </a:rPr>
              <a:t>new</a:t>
            </a:r>
            <a:r>
              <a:rPr lang="cs-CZ" sz="4400" dirty="0">
                <a:solidFill>
                  <a:srgbClr val="0070C0"/>
                </a:solidFill>
              </a:rPr>
              <a:t> report </a:t>
            </a:r>
            <a:r>
              <a:rPr lang="cs-CZ" sz="4400" dirty="0" err="1">
                <a:solidFill>
                  <a:srgbClr val="0070C0"/>
                </a:solidFill>
              </a:rPr>
              <a:t>creation</a:t>
            </a:r>
            <a:endParaRPr lang="en-US" dirty="0"/>
          </a:p>
        </p:txBody>
      </p:sp>
      <p:pic>
        <p:nvPicPr>
          <p:cNvPr id="4" name="Obrázek 3">
            <a:extLst>
              <a:ext uri="{FF2B5EF4-FFF2-40B4-BE49-F238E27FC236}">
                <a16:creationId xmlns:a16="http://schemas.microsoft.com/office/drawing/2014/main" id="{0F27281A-F429-4AE0-8087-9878C845EF24}"/>
              </a:ext>
            </a:extLst>
          </p:cNvPr>
          <p:cNvPicPr>
            <a:picLocks noChangeAspect="1"/>
          </p:cNvPicPr>
          <p:nvPr/>
        </p:nvPicPr>
        <p:blipFill>
          <a:blip r:embed="rId2"/>
          <a:stretch>
            <a:fillRect/>
          </a:stretch>
        </p:blipFill>
        <p:spPr>
          <a:xfrm>
            <a:off x="341784" y="1711578"/>
            <a:ext cx="8460432" cy="2980842"/>
          </a:xfrm>
          <a:prstGeom prst="rect">
            <a:avLst/>
          </a:prstGeom>
          <a:ln>
            <a:solidFill>
              <a:schemeClr val="accent1">
                <a:shade val="50000"/>
              </a:schemeClr>
            </a:solidFill>
          </a:ln>
        </p:spPr>
      </p:pic>
    </p:spTree>
    <p:extLst>
      <p:ext uri="{BB962C8B-B14F-4D97-AF65-F5344CB8AC3E}">
        <p14:creationId xmlns:p14="http://schemas.microsoft.com/office/powerpoint/2010/main" val="36254541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5426DA-D372-4259-81C2-07C6CE685994}"/>
              </a:ext>
            </a:extLst>
          </p:cNvPr>
          <p:cNvSpPr>
            <a:spLocks noGrp="1"/>
          </p:cNvSpPr>
          <p:nvPr>
            <p:ph type="title"/>
          </p:nvPr>
        </p:nvSpPr>
        <p:spPr/>
        <p:txBody>
          <a:bodyPr/>
          <a:lstStyle/>
          <a:p>
            <a:pPr algn="l"/>
            <a:r>
              <a:rPr lang="cs-CZ" sz="4400" dirty="0">
                <a:solidFill>
                  <a:srgbClr val="0070C0"/>
                </a:solidFill>
              </a:rPr>
              <a:t>Brand </a:t>
            </a:r>
            <a:r>
              <a:rPr lang="cs-CZ" sz="4400" dirty="0" err="1">
                <a:solidFill>
                  <a:srgbClr val="0070C0"/>
                </a:solidFill>
              </a:rPr>
              <a:t>new</a:t>
            </a:r>
            <a:r>
              <a:rPr lang="cs-CZ" sz="4400" dirty="0">
                <a:solidFill>
                  <a:srgbClr val="0070C0"/>
                </a:solidFill>
              </a:rPr>
              <a:t> report </a:t>
            </a:r>
            <a:r>
              <a:rPr lang="cs-CZ" sz="4400" dirty="0" err="1">
                <a:solidFill>
                  <a:srgbClr val="0070C0"/>
                </a:solidFill>
              </a:rPr>
              <a:t>creation</a:t>
            </a:r>
            <a:endParaRPr lang="en-US" dirty="0"/>
          </a:p>
        </p:txBody>
      </p:sp>
      <p:pic>
        <p:nvPicPr>
          <p:cNvPr id="7" name="Obrázek 6">
            <a:extLst>
              <a:ext uri="{FF2B5EF4-FFF2-40B4-BE49-F238E27FC236}">
                <a16:creationId xmlns:a16="http://schemas.microsoft.com/office/drawing/2014/main" id="{8BB1C758-B5A0-47E8-BD84-1550F2F777BC}"/>
              </a:ext>
            </a:extLst>
          </p:cNvPr>
          <p:cNvPicPr>
            <a:picLocks noChangeAspect="1"/>
          </p:cNvPicPr>
          <p:nvPr/>
        </p:nvPicPr>
        <p:blipFill>
          <a:blip r:embed="rId2"/>
          <a:stretch>
            <a:fillRect/>
          </a:stretch>
        </p:blipFill>
        <p:spPr>
          <a:xfrm>
            <a:off x="323528" y="1628800"/>
            <a:ext cx="8054454" cy="2831263"/>
          </a:xfrm>
          <a:prstGeom prst="rect">
            <a:avLst/>
          </a:prstGeom>
          <a:ln>
            <a:solidFill>
              <a:schemeClr val="accent1"/>
            </a:solidFill>
          </a:ln>
        </p:spPr>
      </p:pic>
    </p:spTree>
    <p:extLst>
      <p:ext uri="{BB962C8B-B14F-4D97-AF65-F5344CB8AC3E}">
        <p14:creationId xmlns:p14="http://schemas.microsoft.com/office/powerpoint/2010/main" val="31244582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5426DA-D372-4259-81C2-07C6CE685994}"/>
              </a:ext>
            </a:extLst>
          </p:cNvPr>
          <p:cNvSpPr>
            <a:spLocks noGrp="1"/>
          </p:cNvSpPr>
          <p:nvPr>
            <p:ph type="title"/>
          </p:nvPr>
        </p:nvSpPr>
        <p:spPr/>
        <p:txBody>
          <a:bodyPr/>
          <a:lstStyle/>
          <a:p>
            <a:pPr algn="l"/>
            <a:r>
              <a:rPr lang="cs-CZ" sz="4400" dirty="0">
                <a:solidFill>
                  <a:srgbClr val="0070C0"/>
                </a:solidFill>
              </a:rPr>
              <a:t>Brand </a:t>
            </a:r>
            <a:r>
              <a:rPr lang="cs-CZ" sz="4400" dirty="0" err="1">
                <a:solidFill>
                  <a:srgbClr val="0070C0"/>
                </a:solidFill>
              </a:rPr>
              <a:t>new</a:t>
            </a:r>
            <a:r>
              <a:rPr lang="cs-CZ" sz="4400" dirty="0">
                <a:solidFill>
                  <a:srgbClr val="0070C0"/>
                </a:solidFill>
              </a:rPr>
              <a:t> report </a:t>
            </a:r>
            <a:r>
              <a:rPr lang="cs-CZ" sz="4400" dirty="0" err="1">
                <a:solidFill>
                  <a:srgbClr val="0070C0"/>
                </a:solidFill>
              </a:rPr>
              <a:t>creation</a:t>
            </a:r>
            <a:endParaRPr lang="en-US" dirty="0"/>
          </a:p>
        </p:txBody>
      </p:sp>
      <p:pic>
        <p:nvPicPr>
          <p:cNvPr id="6" name="Obrázek 5">
            <a:extLst>
              <a:ext uri="{FF2B5EF4-FFF2-40B4-BE49-F238E27FC236}">
                <a16:creationId xmlns:a16="http://schemas.microsoft.com/office/drawing/2014/main" id="{1EC6293C-914A-40BA-84CF-884902506861}"/>
              </a:ext>
            </a:extLst>
          </p:cNvPr>
          <p:cNvPicPr>
            <a:picLocks noChangeAspect="1"/>
          </p:cNvPicPr>
          <p:nvPr/>
        </p:nvPicPr>
        <p:blipFill>
          <a:blip r:embed="rId2"/>
          <a:stretch>
            <a:fillRect/>
          </a:stretch>
        </p:blipFill>
        <p:spPr>
          <a:xfrm>
            <a:off x="281524" y="614714"/>
            <a:ext cx="8580952" cy="5628571"/>
          </a:xfrm>
          <a:prstGeom prst="rect">
            <a:avLst/>
          </a:prstGeom>
          <a:ln>
            <a:solidFill>
              <a:schemeClr val="accent1">
                <a:shade val="50000"/>
              </a:schemeClr>
            </a:solidFill>
          </a:ln>
        </p:spPr>
      </p:pic>
    </p:spTree>
    <p:extLst>
      <p:ext uri="{BB962C8B-B14F-4D97-AF65-F5344CB8AC3E}">
        <p14:creationId xmlns:p14="http://schemas.microsoft.com/office/powerpoint/2010/main" val="39142614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54DA68-19E9-41D9-9572-B3E0E266F60D}"/>
              </a:ext>
            </a:extLst>
          </p:cNvPr>
          <p:cNvSpPr>
            <a:spLocks noGrp="1"/>
          </p:cNvSpPr>
          <p:nvPr>
            <p:ph type="title"/>
          </p:nvPr>
        </p:nvSpPr>
        <p:spPr/>
        <p:txBody>
          <a:bodyPr/>
          <a:lstStyle/>
          <a:p>
            <a:pPr algn="l"/>
            <a:r>
              <a:rPr lang="cs-CZ" sz="4400" dirty="0">
                <a:solidFill>
                  <a:srgbClr val="0070C0"/>
                </a:solidFill>
              </a:rPr>
              <a:t>Brand </a:t>
            </a:r>
            <a:r>
              <a:rPr lang="cs-CZ" sz="4400" dirty="0" err="1">
                <a:solidFill>
                  <a:srgbClr val="0070C0"/>
                </a:solidFill>
              </a:rPr>
              <a:t>new</a:t>
            </a:r>
            <a:r>
              <a:rPr lang="cs-CZ" sz="4400" dirty="0">
                <a:solidFill>
                  <a:srgbClr val="0070C0"/>
                </a:solidFill>
              </a:rPr>
              <a:t> report </a:t>
            </a:r>
            <a:r>
              <a:rPr lang="cs-CZ" sz="4400" dirty="0" err="1">
                <a:solidFill>
                  <a:srgbClr val="0070C0"/>
                </a:solidFill>
              </a:rPr>
              <a:t>creation</a:t>
            </a:r>
            <a:endParaRPr lang="en-US" dirty="0"/>
          </a:p>
        </p:txBody>
      </p:sp>
      <p:pic>
        <p:nvPicPr>
          <p:cNvPr id="4" name="Obrázek 3">
            <a:extLst>
              <a:ext uri="{FF2B5EF4-FFF2-40B4-BE49-F238E27FC236}">
                <a16:creationId xmlns:a16="http://schemas.microsoft.com/office/drawing/2014/main" id="{8BDF0FAF-053F-435B-A388-F44C7A4181F5}"/>
              </a:ext>
            </a:extLst>
          </p:cNvPr>
          <p:cNvPicPr>
            <a:picLocks noChangeAspect="1"/>
          </p:cNvPicPr>
          <p:nvPr/>
        </p:nvPicPr>
        <p:blipFill>
          <a:blip r:embed="rId2"/>
          <a:stretch>
            <a:fillRect/>
          </a:stretch>
        </p:blipFill>
        <p:spPr>
          <a:xfrm>
            <a:off x="457200" y="1661792"/>
            <a:ext cx="7668344" cy="1512306"/>
          </a:xfrm>
          <a:prstGeom prst="rect">
            <a:avLst/>
          </a:prstGeom>
        </p:spPr>
      </p:pic>
      <p:pic>
        <p:nvPicPr>
          <p:cNvPr id="7" name="Obrázek 6">
            <a:extLst>
              <a:ext uri="{FF2B5EF4-FFF2-40B4-BE49-F238E27FC236}">
                <a16:creationId xmlns:a16="http://schemas.microsoft.com/office/drawing/2014/main" id="{98D80AEF-441F-4DA3-A502-50655ACA8D8D}"/>
              </a:ext>
            </a:extLst>
          </p:cNvPr>
          <p:cNvPicPr>
            <a:picLocks noChangeAspect="1"/>
          </p:cNvPicPr>
          <p:nvPr/>
        </p:nvPicPr>
        <p:blipFill>
          <a:blip r:embed="rId3"/>
          <a:stretch>
            <a:fillRect/>
          </a:stretch>
        </p:blipFill>
        <p:spPr>
          <a:xfrm>
            <a:off x="323528" y="3501008"/>
            <a:ext cx="7668344" cy="1819048"/>
          </a:xfrm>
          <a:prstGeom prst="rect">
            <a:avLst/>
          </a:prstGeom>
          <a:ln>
            <a:solidFill>
              <a:schemeClr val="accent1">
                <a:shade val="50000"/>
              </a:schemeClr>
            </a:solidFill>
          </a:ln>
        </p:spPr>
      </p:pic>
    </p:spTree>
    <p:extLst>
      <p:ext uri="{BB962C8B-B14F-4D97-AF65-F5344CB8AC3E}">
        <p14:creationId xmlns:p14="http://schemas.microsoft.com/office/powerpoint/2010/main" val="20429943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3E1AE4-54A7-4691-AA7E-27EDE697CF08}"/>
              </a:ext>
            </a:extLst>
          </p:cNvPr>
          <p:cNvSpPr>
            <a:spLocks noGrp="1"/>
          </p:cNvSpPr>
          <p:nvPr>
            <p:ph type="title"/>
          </p:nvPr>
        </p:nvSpPr>
        <p:spPr/>
        <p:txBody>
          <a:bodyPr/>
          <a:lstStyle/>
          <a:p>
            <a:pPr algn="l"/>
            <a:r>
              <a:rPr lang="cs-CZ" sz="4400" dirty="0">
                <a:solidFill>
                  <a:srgbClr val="0070C0"/>
                </a:solidFill>
              </a:rPr>
              <a:t>Brand </a:t>
            </a:r>
            <a:r>
              <a:rPr lang="cs-CZ" sz="4400" dirty="0" err="1">
                <a:solidFill>
                  <a:srgbClr val="0070C0"/>
                </a:solidFill>
              </a:rPr>
              <a:t>new</a:t>
            </a:r>
            <a:r>
              <a:rPr lang="cs-CZ" sz="4400" dirty="0">
                <a:solidFill>
                  <a:srgbClr val="0070C0"/>
                </a:solidFill>
              </a:rPr>
              <a:t> report </a:t>
            </a:r>
            <a:r>
              <a:rPr lang="cs-CZ" sz="4400" dirty="0" err="1">
                <a:solidFill>
                  <a:srgbClr val="0070C0"/>
                </a:solidFill>
              </a:rPr>
              <a:t>creation</a:t>
            </a:r>
            <a:endParaRPr lang="en-US" dirty="0"/>
          </a:p>
        </p:txBody>
      </p:sp>
      <p:pic>
        <p:nvPicPr>
          <p:cNvPr id="4" name="Obrázek 3">
            <a:extLst>
              <a:ext uri="{FF2B5EF4-FFF2-40B4-BE49-F238E27FC236}">
                <a16:creationId xmlns:a16="http://schemas.microsoft.com/office/drawing/2014/main" id="{40FAEA9B-4F4E-4FB5-AAFE-32763625906B}"/>
              </a:ext>
            </a:extLst>
          </p:cNvPr>
          <p:cNvPicPr>
            <a:picLocks noChangeAspect="1"/>
          </p:cNvPicPr>
          <p:nvPr/>
        </p:nvPicPr>
        <p:blipFill>
          <a:blip r:embed="rId2"/>
          <a:stretch>
            <a:fillRect/>
          </a:stretch>
        </p:blipFill>
        <p:spPr>
          <a:xfrm>
            <a:off x="430568" y="1408022"/>
            <a:ext cx="5272929" cy="2258755"/>
          </a:xfrm>
          <a:prstGeom prst="rect">
            <a:avLst/>
          </a:prstGeom>
          <a:ln>
            <a:solidFill>
              <a:schemeClr val="accent1">
                <a:shade val="50000"/>
              </a:schemeClr>
            </a:solidFill>
          </a:ln>
        </p:spPr>
      </p:pic>
      <p:pic>
        <p:nvPicPr>
          <p:cNvPr id="6" name="Obrázek 5">
            <a:extLst>
              <a:ext uri="{FF2B5EF4-FFF2-40B4-BE49-F238E27FC236}">
                <a16:creationId xmlns:a16="http://schemas.microsoft.com/office/drawing/2014/main" id="{DFB6F89D-A18F-4F22-BD54-C41B91DC594B}"/>
              </a:ext>
            </a:extLst>
          </p:cNvPr>
          <p:cNvPicPr>
            <a:picLocks noChangeAspect="1"/>
          </p:cNvPicPr>
          <p:nvPr/>
        </p:nvPicPr>
        <p:blipFill>
          <a:blip r:embed="rId2"/>
          <a:stretch>
            <a:fillRect/>
          </a:stretch>
        </p:blipFill>
        <p:spPr>
          <a:xfrm>
            <a:off x="457200" y="3789041"/>
            <a:ext cx="5246298" cy="2448272"/>
          </a:xfrm>
          <a:prstGeom prst="rect">
            <a:avLst/>
          </a:prstGeom>
          <a:ln>
            <a:solidFill>
              <a:schemeClr val="accent1">
                <a:shade val="50000"/>
              </a:schemeClr>
            </a:solidFill>
          </a:ln>
        </p:spPr>
      </p:pic>
    </p:spTree>
    <p:extLst>
      <p:ext uri="{BB962C8B-B14F-4D97-AF65-F5344CB8AC3E}">
        <p14:creationId xmlns:p14="http://schemas.microsoft.com/office/powerpoint/2010/main" val="4589659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45101A-0DA1-433D-AC10-DFEC1FF67646}"/>
              </a:ext>
            </a:extLst>
          </p:cNvPr>
          <p:cNvSpPr>
            <a:spLocks noGrp="1"/>
          </p:cNvSpPr>
          <p:nvPr>
            <p:ph type="title"/>
          </p:nvPr>
        </p:nvSpPr>
        <p:spPr/>
        <p:txBody>
          <a:bodyPr/>
          <a:lstStyle/>
          <a:p>
            <a:pPr algn="l"/>
            <a:r>
              <a:rPr lang="cs-CZ" sz="4400" dirty="0">
                <a:solidFill>
                  <a:srgbClr val="0070C0"/>
                </a:solidFill>
              </a:rPr>
              <a:t>Brand </a:t>
            </a:r>
            <a:r>
              <a:rPr lang="cs-CZ" sz="4400" dirty="0" err="1">
                <a:solidFill>
                  <a:srgbClr val="0070C0"/>
                </a:solidFill>
              </a:rPr>
              <a:t>new</a:t>
            </a:r>
            <a:r>
              <a:rPr lang="cs-CZ" sz="4400" dirty="0">
                <a:solidFill>
                  <a:srgbClr val="0070C0"/>
                </a:solidFill>
              </a:rPr>
              <a:t> report </a:t>
            </a:r>
            <a:r>
              <a:rPr lang="cs-CZ" sz="4400" dirty="0" err="1">
                <a:solidFill>
                  <a:srgbClr val="0070C0"/>
                </a:solidFill>
              </a:rPr>
              <a:t>creation</a:t>
            </a:r>
            <a:endParaRPr lang="en-US" dirty="0"/>
          </a:p>
        </p:txBody>
      </p:sp>
      <p:pic>
        <p:nvPicPr>
          <p:cNvPr id="5" name="Obrázek 4">
            <a:extLst>
              <a:ext uri="{FF2B5EF4-FFF2-40B4-BE49-F238E27FC236}">
                <a16:creationId xmlns:a16="http://schemas.microsoft.com/office/drawing/2014/main" id="{B239A094-A248-4833-9A88-0EE5A716A54D}"/>
              </a:ext>
            </a:extLst>
          </p:cNvPr>
          <p:cNvPicPr>
            <a:picLocks noChangeAspect="1"/>
          </p:cNvPicPr>
          <p:nvPr/>
        </p:nvPicPr>
        <p:blipFill>
          <a:blip r:embed="rId2"/>
          <a:stretch>
            <a:fillRect/>
          </a:stretch>
        </p:blipFill>
        <p:spPr>
          <a:xfrm>
            <a:off x="611561" y="1417639"/>
            <a:ext cx="1145080" cy="1075258"/>
          </a:xfrm>
          <a:prstGeom prst="rect">
            <a:avLst/>
          </a:prstGeom>
          <a:ln>
            <a:solidFill>
              <a:schemeClr val="accent1">
                <a:shade val="50000"/>
              </a:schemeClr>
            </a:solidFill>
          </a:ln>
        </p:spPr>
      </p:pic>
      <p:cxnSp>
        <p:nvCxnSpPr>
          <p:cNvPr id="7" name="Přímá spojnice se šipkou 6">
            <a:extLst>
              <a:ext uri="{FF2B5EF4-FFF2-40B4-BE49-F238E27FC236}">
                <a16:creationId xmlns:a16="http://schemas.microsoft.com/office/drawing/2014/main" id="{B8246081-9E54-4DB3-B368-18D161896DFC}"/>
              </a:ext>
            </a:extLst>
          </p:cNvPr>
          <p:cNvCxnSpPr/>
          <p:nvPr/>
        </p:nvCxnSpPr>
        <p:spPr>
          <a:xfrm>
            <a:off x="1547664" y="2060848"/>
            <a:ext cx="93610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Obrázek 8">
            <a:extLst>
              <a:ext uri="{FF2B5EF4-FFF2-40B4-BE49-F238E27FC236}">
                <a16:creationId xmlns:a16="http://schemas.microsoft.com/office/drawing/2014/main" id="{6926735C-2BFA-4B05-A00A-754704EB3E74}"/>
              </a:ext>
            </a:extLst>
          </p:cNvPr>
          <p:cNvPicPr>
            <a:picLocks noChangeAspect="1"/>
          </p:cNvPicPr>
          <p:nvPr/>
        </p:nvPicPr>
        <p:blipFill>
          <a:blip r:embed="rId3"/>
          <a:stretch>
            <a:fillRect/>
          </a:stretch>
        </p:blipFill>
        <p:spPr>
          <a:xfrm>
            <a:off x="2555776" y="1378720"/>
            <a:ext cx="5403929" cy="4100559"/>
          </a:xfrm>
          <a:prstGeom prst="rect">
            <a:avLst/>
          </a:prstGeom>
          <a:ln>
            <a:solidFill>
              <a:schemeClr val="accent1">
                <a:shade val="50000"/>
              </a:schemeClr>
            </a:solidFill>
          </a:ln>
        </p:spPr>
      </p:pic>
    </p:spTree>
    <p:extLst>
      <p:ext uri="{BB962C8B-B14F-4D97-AF65-F5344CB8AC3E}">
        <p14:creationId xmlns:p14="http://schemas.microsoft.com/office/powerpoint/2010/main" val="42132253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88426D-724A-463A-8092-8DC2EBE8A9D0}"/>
              </a:ext>
            </a:extLst>
          </p:cNvPr>
          <p:cNvSpPr>
            <a:spLocks noGrp="1"/>
          </p:cNvSpPr>
          <p:nvPr>
            <p:ph type="title"/>
          </p:nvPr>
        </p:nvSpPr>
        <p:spPr/>
        <p:txBody>
          <a:bodyPr/>
          <a:lstStyle/>
          <a:p>
            <a:pPr algn="l"/>
            <a:r>
              <a:rPr lang="cs-CZ" sz="4400" dirty="0">
                <a:solidFill>
                  <a:srgbClr val="0070C0"/>
                </a:solidFill>
              </a:rPr>
              <a:t>Brand </a:t>
            </a:r>
            <a:r>
              <a:rPr lang="cs-CZ" sz="4400" dirty="0" err="1">
                <a:solidFill>
                  <a:srgbClr val="0070C0"/>
                </a:solidFill>
              </a:rPr>
              <a:t>new</a:t>
            </a:r>
            <a:r>
              <a:rPr lang="cs-CZ" sz="4400" dirty="0">
                <a:solidFill>
                  <a:srgbClr val="0070C0"/>
                </a:solidFill>
              </a:rPr>
              <a:t> report </a:t>
            </a:r>
            <a:r>
              <a:rPr lang="cs-CZ" sz="4400" dirty="0" err="1">
                <a:solidFill>
                  <a:srgbClr val="0070C0"/>
                </a:solidFill>
              </a:rPr>
              <a:t>creation</a:t>
            </a:r>
            <a:endParaRPr lang="en-US" dirty="0"/>
          </a:p>
        </p:txBody>
      </p:sp>
      <p:pic>
        <p:nvPicPr>
          <p:cNvPr id="5" name="Obrázek 4">
            <a:extLst>
              <a:ext uri="{FF2B5EF4-FFF2-40B4-BE49-F238E27FC236}">
                <a16:creationId xmlns:a16="http://schemas.microsoft.com/office/drawing/2014/main" id="{065F70BD-F874-4EC3-B85E-D8ED58BE4272}"/>
              </a:ext>
            </a:extLst>
          </p:cNvPr>
          <p:cNvPicPr>
            <a:picLocks noChangeAspect="1"/>
          </p:cNvPicPr>
          <p:nvPr/>
        </p:nvPicPr>
        <p:blipFill>
          <a:blip r:embed="rId2"/>
          <a:stretch>
            <a:fillRect/>
          </a:stretch>
        </p:blipFill>
        <p:spPr>
          <a:xfrm>
            <a:off x="827584" y="1196752"/>
            <a:ext cx="5508104" cy="1408598"/>
          </a:xfrm>
          <a:prstGeom prst="rect">
            <a:avLst/>
          </a:prstGeom>
          <a:ln>
            <a:solidFill>
              <a:schemeClr val="accent1">
                <a:shade val="50000"/>
              </a:schemeClr>
            </a:solidFill>
          </a:ln>
        </p:spPr>
      </p:pic>
      <p:pic>
        <p:nvPicPr>
          <p:cNvPr id="7" name="Obrázek 6">
            <a:extLst>
              <a:ext uri="{FF2B5EF4-FFF2-40B4-BE49-F238E27FC236}">
                <a16:creationId xmlns:a16="http://schemas.microsoft.com/office/drawing/2014/main" id="{F1AE89CA-A84B-4E36-B37B-3BE594CA0A14}"/>
              </a:ext>
            </a:extLst>
          </p:cNvPr>
          <p:cNvPicPr>
            <a:picLocks noChangeAspect="1"/>
          </p:cNvPicPr>
          <p:nvPr/>
        </p:nvPicPr>
        <p:blipFill>
          <a:blip r:embed="rId3"/>
          <a:stretch>
            <a:fillRect/>
          </a:stretch>
        </p:blipFill>
        <p:spPr>
          <a:xfrm>
            <a:off x="708533" y="2826060"/>
            <a:ext cx="7726934" cy="2547156"/>
          </a:xfrm>
          <a:prstGeom prst="rect">
            <a:avLst/>
          </a:prstGeom>
          <a:ln>
            <a:solidFill>
              <a:schemeClr val="accent1">
                <a:shade val="50000"/>
              </a:schemeClr>
            </a:solidFill>
          </a:ln>
        </p:spPr>
      </p:pic>
    </p:spTree>
    <p:extLst>
      <p:ext uri="{BB962C8B-B14F-4D97-AF65-F5344CB8AC3E}">
        <p14:creationId xmlns:p14="http://schemas.microsoft.com/office/powerpoint/2010/main" val="36497187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solidFill>
                  <a:srgbClr val="0070C0"/>
                </a:solidFill>
              </a:rPr>
              <a:t>End </a:t>
            </a:r>
            <a:r>
              <a:rPr lang="cs-CZ" dirty="0" err="1">
                <a:solidFill>
                  <a:srgbClr val="0070C0"/>
                </a:solidFill>
              </a:rPr>
              <a:t>of</a:t>
            </a:r>
            <a:r>
              <a:rPr lang="cs-CZ" dirty="0">
                <a:solidFill>
                  <a:srgbClr val="0070C0"/>
                </a:solidFill>
              </a:rPr>
              <a:t> </a:t>
            </a:r>
            <a:r>
              <a:rPr lang="cs-CZ" dirty="0" err="1">
                <a:solidFill>
                  <a:srgbClr val="0070C0"/>
                </a:solidFill>
              </a:rPr>
              <a:t>the</a:t>
            </a:r>
            <a:r>
              <a:rPr lang="cs-CZ" dirty="0">
                <a:solidFill>
                  <a:srgbClr val="0070C0"/>
                </a:solidFill>
              </a:rPr>
              <a:t> </a:t>
            </a:r>
            <a:r>
              <a:rPr lang="cs-CZ" dirty="0" err="1">
                <a:solidFill>
                  <a:srgbClr val="0070C0"/>
                </a:solidFill>
              </a:rPr>
              <a:t>section</a:t>
            </a:r>
            <a:r>
              <a:rPr lang="cs-CZ" dirty="0">
                <a:solidFill>
                  <a:srgbClr val="0070C0"/>
                </a:solidFill>
              </a:rPr>
              <a:t>  </a:t>
            </a:r>
            <a:br>
              <a:rPr lang="cs-CZ" dirty="0"/>
            </a:br>
            <a:r>
              <a:rPr lang="cs-CZ" sz="2700" dirty="0">
                <a:solidFill>
                  <a:srgbClr val="0070C0"/>
                </a:solidFill>
              </a:rPr>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1212" y="1417638"/>
            <a:ext cx="5501576"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4971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92BDC6-1101-1EC6-76A8-EF05ADEA2AF3}"/>
              </a:ext>
            </a:extLst>
          </p:cNvPr>
          <p:cNvSpPr>
            <a:spLocks noGrp="1"/>
          </p:cNvSpPr>
          <p:nvPr>
            <p:ph type="title"/>
          </p:nvPr>
        </p:nvSpPr>
        <p:spPr/>
        <p:txBody>
          <a:bodyPr>
            <a:normAutofit/>
          </a:bodyPr>
          <a:lstStyle/>
          <a:p>
            <a:pPr algn="l"/>
            <a:r>
              <a:rPr lang="cs-CZ" sz="3600" dirty="0" err="1">
                <a:solidFill>
                  <a:srgbClr val="0070C0"/>
                </a:solidFill>
              </a:rPr>
              <a:t>Our</a:t>
            </a:r>
            <a:r>
              <a:rPr lang="cs-CZ" sz="3600" dirty="0">
                <a:solidFill>
                  <a:srgbClr val="0070C0"/>
                </a:solidFill>
              </a:rPr>
              <a:t> model - </a:t>
            </a:r>
            <a:r>
              <a:rPr lang="cs-CZ" sz="3600" dirty="0" err="1">
                <a:solidFill>
                  <a:srgbClr val="0070C0"/>
                </a:solidFill>
              </a:rPr>
              <a:t>example</a:t>
            </a:r>
            <a:endParaRPr lang="cs-CZ" sz="3600" dirty="0">
              <a:solidFill>
                <a:srgbClr val="0070C0"/>
              </a:solidFill>
            </a:endParaRPr>
          </a:p>
        </p:txBody>
      </p:sp>
      <p:pic>
        <p:nvPicPr>
          <p:cNvPr id="5" name="Obrázek 4">
            <a:extLst>
              <a:ext uri="{FF2B5EF4-FFF2-40B4-BE49-F238E27FC236}">
                <a16:creationId xmlns:a16="http://schemas.microsoft.com/office/drawing/2014/main" id="{C57DB85A-9F7C-7751-D43C-CECE32C79753}"/>
              </a:ext>
            </a:extLst>
          </p:cNvPr>
          <p:cNvPicPr>
            <a:picLocks noChangeAspect="1"/>
          </p:cNvPicPr>
          <p:nvPr/>
        </p:nvPicPr>
        <p:blipFill>
          <a:blip r:embed="rId2"/>
          <a:stretch>
            <a:fillRect/>
          </a:stretch>
        </p:blipFill>
        <p:spPr>
          <a:xfrm>
            <a:off x="395536" y="1340768"/>
            <a:ext cx="6444208" cy="2736120"/>
          </a:xfrm>
          <a:prstGeom prst="rect">
            <a:avLst/>
          </a:prstGeom>
          <a:ln>
            <a:solidFill>
              <a:schemeClr val="accent1"/>
            </a:solidFill>
          </a:ln>
        </p:spPr>
      </p:pic>
      <p:sp>
        <p:nvSpPr>
          <p:cNvPr id="6" name="Šipka: dolů 5">
            <a:extLst>
              <a:ext uri="{FF2B5EF4-FFF2-40B4-BE49-F238E27FC236}">
                <a16:creationId xmlns:a16="http://schemas.microsoft.com/office/drawing/2014/main" id="{C4A5F1A3-554C-1667-C8C4-816022EA71A1}"/>
              </a:ext>
            </a:extLst>
          </p:cNvPr>
          <p:cNvSpPr/>
          <p:nvPr/>
        </p:nvSpPr>
        <p:spPr>
          <a:xfrm>
            <a:off x="971600" y="3068960"/>
            <a:ext cx="144016" cy="1440160"/>
          </a:xfrm>
          <a:prstGeom prst="down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cs-CZ"/>
          </a:p>
        </p:txBody>
      </p:sp>
      <p:sp>
        <p:nvSpPr>
          <p:cNvPr id="7" name="Šipka: dolů 6">
            <a:extLst>
              <a:ext uri="{FF2B5EF4-FFF2-40B4-BE49-F238E27FC236}">
                <a16:creationId xmlns:a16="http://schemas.microsoft.com/office/drawing/2014/main" id="{9DC52225-17ED-E140-B7D9-428C4AAD62BF}"/>
              </a:ext>
            </a:extLst>
          </p:cNvPr>
          <p:cNvSpPr/>
          <p:nvPr/>
        </p:nvSpPr>
        <p:spPr>
          <a:xfrm>
            <a:off x="1259632" y="3717032"/>
            <a:ext cx="144016" cy="79208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délník 7">
            <a:extLst>
              <a:ext uri="{FF2B5EF4-FFF2-40B4-BE49-F238E27FC236}">
                <a16:creationId xmlns:a16="http://schemas.microsoft.com/office/drawing/2014/main" id="{1D1C5D81-5187-A0F9-8E90-51976433EC37}"/>
              </a:ext>
            </a:extLst>
          </p:cNvPr>
          <p:cNvSpPr/>
          <p:nvPr/>
        </p:nvSpPr>
        <p:spPr>
          <a:xfrm>
            <a:off x="420688" y="4509120"/>
            <a:ext cx="1810544" cy="63389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cs-CZ" sz="1200" dirty="0" err="1"/>
              <a:t>Rows</a:t>
            </a:r>
            <a:r>
              <a:rPr lang="cs-CZ" sz="1200" dirty="0"/>
              <a:t> </a:t>
            </a:r>
            <a:r>
              <a:rPr lang="cs-CZ" sz="1200" dirty="0" err="1"/>
              <a:t>of</a:t>
            </a:r>
            <a:r>
              <a:rPr lang="cs-CZ" sz="1200" dirty="0"/>
              <a:t> </a:t>
            </a:r>
            <a:r>
              <a:rPr lang="cs-CZ" sz="1200" dirty="0" err="1"/>
              <a:t>Financial</a:t>
            </a:r>
            <a:r>
              <a:rPr lang="cs-CZ" sz="1200" dirty="0"/>
              <a:t> report setup</a:t>
            </a:r>
          </a:p>
        </p:txBody>
      </p:sp>
      <p:sp>
        <p:nvSpPr>
          <p:cNvPr id="9" name="Obdélník 8">
            <a:extLst>
              <a:ext uri="{FF2B5EF4-FFF2-40B4-BE49-F238E27FC236}">
                <a16:creationId xmlns:a16="http://schemas.microsoft.com/office/drawing/2014/main" id="{2066EFC1-7103-210A-9D62-AE6ECA008451}"/>
              </a:ext>
            </a:extLst>
          </p:cNvPr>
          <p:cNvSpPr/>
          <p:nvPr/>
        </p:nvSpPr>
        <p:spPr>
          <a:xfrm>
            <a:off x="2555776" y="4509120"/>
            <a:ext cx="1810544" cy="633898"/>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cs-CZ" sz="1200" dirty="0" err="1"/>
              <a:t>Column</a:t>
            </a:r>
            <a:r>
              <a:rPr lang="cs-CZ" sz="1200" dirty="0"/>
              <a:t>  setup</a:t>
            </a:r>
          </a:p>
        </p:txBody>
      </p:sp>
      <p:pic>
        <p:nvPicPr>
          <p:cNvPr id="11" name="Obrázek 10">
            <a:extLst>
              <a:ext uri="{FF2B5EF4-FFF2-40B4-BE49-F238E27FC236}">
                <a16:creationId xmlns:a16="http://schemas.microsoft.com/office/drawing/2014/main" id="{FCC73F6D-9A70-122E-BF7E-FEE22EA85670}"/>
              </a:ext>
            </a:extLst>
          </p:cNvPr>
          <p:cNvPicPr>
            <a:picLocks noChangeAspect="1"/>
          </p:cNvPicPr>
          <p:nvPr/>
        </p:nvPicPr>
        <p:blipFill>
          <a:blip r:embed="rId3"/>
          <a:stretch>
            <a:fillRect/>
          </a:stretch>
        </p:blipFill>
        <p:spPr>
          <a:xfrm>
            <a:off x="4672160" y="4509120"/>
            <a:ext cx="2167584" cy="1941356"/>
          </a:xfrm>
          <a:prstGeom prst="rect">
            <a:avLst/>
          </a:prstGeom>
          <a:ln>
            <a:solidFill>
              <a:schemeClr val="accent1"/>
            </a:solidFill>
          </a:ln>
        </p:spPr>
      </p:pic>
      <p:sp>
        <p:nvSpPr>
          <p:cNvPr id="12" name="Šipka: doprava 11">
            <a:extLst>
              <a:ext uri="{FF2B5EF4-FFF2-40B4-BE49-F238E27FC236}">
                <a16:creationId xmlns:a16="http://schemas.microsoft.com/office/drawing/2014/main" id="{2176704B-A1A6-820C-29C9-C3338912D1A3}"/>
              </a:ext>
            </a:extLst>
          </p:cNvPr>
          <p:cNvSpPr/>
          <p:nvPr/>
        </p:nvSpPr>
        <p:spPr>
          <a:xfrm>
            <a:off x="7164288" y="4581128"/>
            <a:ext cx="1296144" cy="165618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sz="1600" dirty="0" err="1"/>
              <a:t>Financial</a:t>
            </a:r>
            <a:r>
              <a:rPr lang="cs-CZ" sz="1600" dirty="0"/>
              <a:t>  report</a:t>
            </a:r>
          </a:p>
        </p:txBody>
      </p:sp>
    </p:spTree>
    <p:extLst>
      <p:ext uri="{BB962C8B-B14F-4D97-AF65-F5344CB8AC3E}">
        <p14:creationId xmlns:p14="http://schemas.microsoft.com/office/powerpoint/2010/main" val="4071974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ECC8CD-EADD-A13F-BAC0-25E7F9E878C3}"/>
              </a:ext>
            </a:extLst>
          </p:cNvPr>
          <p:cNvSpPr>
            <a:spLocks noGrp="1"/>
          </p:cNvSpPr>
          <p:nvPr>
            <p:ph type="title"/>
          </p:nvPr>
        </p:nvSpPr>
        <p:spPr/>
        <p:txBody>
          <a:bodyPr/>
          <a:lstStyle/>
          <a:p>
            <a:pPr algn="l"/>
            <a:r>
              <a:rPr lang="cs-CZ" dirty="0" err="1">
                <a:solidFill>
                  <a:srgbClr val="0070C0"/>
                </a:solidFill>
              </a:rPr>
              <a:t>Assembled</a:t>
            </a:r>
            <a:r>
              <a:rPr lang="cs-CZ" dirty="0">
                <a:solidFill>
                  <a:srgbClr val="0070C0"/>
                </a:solidFill>
              </a:rPr>
              <a:t> </a:t>
            </a:r>
            <a:r>
              <a:rPr lang="cs-CZ" dirty="0" err="1">
                <a:solidFill>
                  <a:srgbClr val="0070C0"/>
                </a:solidFill>
              </a:rPr>
              <a:t>Financial</a:t>
            </a:r>
            <a:r>
              <a:rPr lang="cs-CZ" dirty="0">
                <a:solidFill>
                  <a:srgbClr val="0070C0"/>
                </a:solidFill>
              </a:rPr>
              <a:t> report</a:t>
            </a:r>
          </a:p>
        </p:txBody>
      </p:sp>
      <p:pic>
        <p:nvPicPr>
          <p:cNvPr id="5" name="Obrázek 4">
            <a:extLst>
              <a:ext uri="{FF2B5EF4-FFF2-40B4-BE49-F238E27FC236}">
                <a16:creationId xmlns:a16="http://schemas.microsoft.com/office/drawing/2014/main" id="{DF7C78BD-8D95-08C3-7187-58FBF3A3EEAB}"/>
              </a:ext>
            </a:extLst>
          </p:cNvPr>
          <p:cNvPicPr>
            <a:picLocks noChangeAspect="1"/>
          </p:cNvPicPr>
          <p:nvPr/>
        </p:nvPicPr>
        <p:blipFill>
          <a:blip r:embed="rId2"/>
          <a:stretch>
            <a:fillRect/>
          </a:stretch>
        </p:blipFill>
        <p:spPr>
          <a:xfrm>
            <a:off x="457200" y="1556792"/>
            <a:ext cx="7452320" cy="3141494"/>
          </a:xfrm>
          <a:prstGeom prst="rect">
            <a:avLst/>
          </a:prstGeom>
          <a:ln>
            <a:solidFill>
              <a:schemeClr val="accent1">
                <a:shade val="15000"/>
              </a:schemeClr>
            </a:solidFill>
          </a:ln>
        </p:spPr>
      </p:pic>
    </p:spTree>
    <p:extLst>
      <p:ext uri="{BB962C8B-B14F-4D97-AF65-F5344CB8AC3E}">
        <p14:creationId xmlns:p14="http://schemas.microsoft.com/office/powerpoint/2010/main" val="164258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5F9AAA-453F-4409-B6C3-C25B10097525}"/>
              </a:ext>
            </a:extLst>
          </p:cNvPr>
          <p:cNvSpPr>
            <a:spLocks noGrp="1"/>
          </p:cNvSpPr>
          <p:nvPr>
            <p:ph type="title"/>
          </p:nvPr>
        </p:nvSpPr>
        <p:spPr/>
        <p:txBody>
          <a:bodyPr>
            <a:normAutofit/>
          </a:bodyPr>
          <a:lstStyle/>
          <a:p>
            <a:pPr algn="l"/>
            <a:r>
              <a:rPr lang="cs-CZ" sz="3600" dirty="0" err="1">
                <a:solidFill>
                  <a:srgbClr val="0070C0"/>
                </a:solidFill>
              </a:rPr>
              <a:t>Financial</a:t>
            </a:r>
            <a:r>
              <a:rPr lang="cs-CZ" sz="3600" dirty="0">
                <a:solidFill>
                  <a:srgbClr val="0070C0"/>
                </a:solidFill>
              </a:rPr>
              <a:t> </a:t>
            </a:r>
            <a:r>
              <a:rPr lang="cs-CZ" sz="3600" dirty="0" err="1">
                <a:solidFill>
                  <a:srgbClr val="0070C0"/>
                </a:solidFill>
              </a:rPr>
              <a:t>Reports</a:t>
            </a:r>
            <a:endParaRPr lang="en-US" sz="3600" dirty="0">
              <a:solidFill>
                <a:srgbClr val="0070C0"/>
              </a:solidFill>
            </a:endParaRPr>
          </a:p>
        </p:txBody>
      </p:sp>
      <p:pic>
        <p:nvPicPr>
          <p:cNvPr id="5" name="Obrázek 4">
            <a:extLst>
              <a:ext uri="{FF2B5EF4-FFF2-40B4-BE49-F238E27FC236}">
                <a16:creationId xmlns:a16="http://schemas.microsoft.com/office/drawing/2014/main" id="{B837B68B-0987-45F3-93F5-96C1F5B08BEA}"/>
              </a:ext>
            </a:extLst>
          </p:cNvPr>
          <p:cNvPicPr>
            <a:picLocks noChangeAspect="1"/>
          </p:cNvPicPr>
          <p:nvPr/>
        </p:nvPicPr>
        <p:blipFill>
          <a:blip r:embed="rId2"/>
          <a:stretch>
            <a:fillRect/>
          </a:stretch>
        </p:blipFill>
        <p:spPr>
          <a:xfrm>
            <a:off x="539552" y="1417638"/>
            <a:ext cx="1512168" cy="1460908"/>
          </a:xfrm>
          <a:prstGeom prst="rect">
            <a:avLst/>
          </a:prstGeom>
          <a:ln>
            <a:solidFill>
              <a:schemeClr val="accent1"/>
            </a:solidFill>
          </a:ln>
        </p:spPr>
      </p:pic>
      <p:cxnSp>
        <p:nvCxnSpPr>
          <p:cNvPr id="9" name="Přímá spojnice se šipkou 8">
            <a:extLst>
              <a:ext uri="{FF2B5EF4-FFF2-40B4-BE49-F238E27FC236}">
                <a16:creationId xmlns:a16="http://schemas.microsoft.com/office/drawing/2014/main" id="{9A06A49F-215B-4313-B534-CE934AF0E850}"/>
              </a:ext>
            </a:extLst>
          </p:cNvPr>
          <p:cNvCxnSpPr>
            <a:cxnSpLocks/>
          </p:cNvCxnSpPr>
          <p:nvPr/>
        </p:nvCxnSpPr>
        <p:spPr>
          <a:xfrm>
            <a:off x="1403648" y="2780928"/>
            <a:ext cx="14836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 name="Obrázek 3">
            <a:extLst>
              <a:ext uri="{FF2B5EF4-FFF2-40B4-BE49-F238E27FC236}">
                <a16:creationId xmlns:a16="http://schemas.microsoft.com/office/drawing/2014/main" id="{D1382DC1-28A5-4316-B585-5609329493CE}"/>
              </a:ext>
            </a:extLst>
          </p:cNvPr>
          <p:cNvPicPr>
            <a:picLocks noChangeAspect="1"/>
          </p:cNvPicPr>
          <p:nvPr/>
        </p:nvPicPr>
        <p:blipFill>
          <a:blip r:embed="rId3"/>
          <a:stretch>
            <a:fillRect/>
          </a:stretch>
        </p:blipFill>
        <p:spPr>
          <a:xfrm>
            <a:off x="2926821" y="1366713"/>
            <a:ext cx="5842331" cy="3984834"/>
          </a:xfrm>
          <a:prstGeom prst="rect">
            <a:avLst/>
          </a:prstGeom>
          <a:ln>
            <a:solidFill>
              <a:schemeClr val="accent1"/>
            </a:solidFill>
          </a:ln>
        </p:spPr>
      </p:pic>
    </p:spTree>
    <p:extLst>
      <p:ext uri="{BB962C8B-B14F-4D97-AF65-F5344CB8AC3E}">
        <p14:creationId xmlns:p14="http://schemas.microsoft.com/office/powerpoint/2010/main" val="3374249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573BD9-6573-42FE-924F-63F20C6D16A1}"/>
              </a:ext>
            </a:extLst>
          </p:cNvPr>
          <p:cNvSpPr>
            <a:spLocks noGrp="1"/>
          </p:cNvSpPr>
          <p:nvPr>
            <p:ph type="title"/>
          </p:nvPr>
        </p:nvSpPr>
        <p:spPr/>
        <p:txBody>
          <a:bodyPr>
            <a:normAutofit/>
          </a:bodyPr>
          <a:lstStyle/>
          <a:p>
            <a:pPr algn="l"/>
            <a:r>
              <a:rPr lang="cs-CZ" sz="3600" dirty="0">
                <a:solidFill>
                  <a:srgbClr val="0070C0"/>
                </a:solidFill>
              </a:rPr>
              <a:t>Edit </a:t>
            </a:r>
            <a:r>
              <a:rPr lang="cs-CZ" sz="3600" dirty="0" err="1">
                <a:solidFill>
                  <a:srgbClr val="0070C0"/>
                </a:solidFill>
              </a:rPr>
              <a:t>Financial</a:t>
            </a:r>
            <a:r>
              <a:rPr lang="cs-CZ" sz="3600" dirty="0">
                <a:solidFill>
                  <a:srgbClr val="0070C0"/>
                </a:solidFill>
              </a:rPr>
              <a:t> Report in </a:t>
            </a:r>
            <a:r>
              <a:rPr lang="cs-CZ" sz="3600" dirty="0" err="1">
                <a:solidFill>
                  <a:srgbClr val="0070C0"/>
                </a:solidFill>
              </a:rPr>
              <a:t>new</a:t>
            </a:r>
            <a:r>
              <a:rPr lang="cs-CZ" sz="3600" dirty="0">
                <a:solidFill>
                  <a:srgbClr val="0070C0"/>
                </a:solidFill>
              </a:rPr>
              <a:t> BC </a:t>
            </a:r>
            <a:r>
              <a:rPr lang="cs-CZ" sz="3600" dirty="0" err="1">
                <a:solidFill>
                  <a:srgbClr val="0070C0"/>
                </a:solidFill>
              </a:rPr>
              <a:t>version</a:t>
            </a:r>
            <a:endParaRPr lang="en-US" sz="3600" dirty="0">
              <a:solidFill>
                <a:srgbClr val="0070C0"/>
              </a:solidFill>
            </a:endParaRPr>
          </a:p>
        </p:txBody>
      </p:sp>
      <p:pic>
        <p:nvPicPr>
          <p:cNvPr id="7" name="Obrázek 6">
            <a:extLst>
              <a:ext uri="{FF2B5EF4-FFF2-40B4-BE49-F238E27FC236}">
                <a16:creationId xmlns:a16="http://schemas.microsoft.com/office/drawing/2014/main" id="{E2D581E0-E9FA-428C-85B2-310D5E5E3214}"/>
              </a:ext>
            </a:extLst>
          </p:cNvPr>
          <p:cNvPicPr>
            <a:picLocks noChangeAspect="1"/>
          </p:cNvPicPr>
          <p:nvPr/>
        </p:nvPicPr>
        <p:blipFill>
          <a:blip r:embed="rId2"/>
          <a:stretch>
            <a:fillRect/>
          </a:stretch>
        </p:blipFill>
        <p:spPr>
          <a:xfrm>
            <a:off x="457200" y="4654521"/>
            <a:ext cx="5786471" cy="1440161"/>
          </a:xfrm>
          <a:prstGeom prst="rect">
            <a:avLst/>
          </a:prstGeom>
          <a:ln>
            <a:solidFill>
              <a:schemeClr val="accent1">
                <a:shade val="50000"/>
              </a:schemeClr>
            </a:solidFill>
          </a:ln>
        </p:spPr>
      </p:pic>
      <p:pic>
        <p:nvPicPr>
          <p:cNvPr id="4" name="Obrázek 3">
            <a:extLst>
              <a:ext uri="{FF2B5EF4-FFF2-40B4-BE49-F238E27FC236}">
                <a16:creationId xmlns:a16="http://schemas.microsoft.com/office/drawing/2014/main" id="{A2EB47E3-15F5-4A62-B622-9EA938B8D1ED}"/>
              </a:ext>
            </a:extLst>
          </p:cNvPr>
          <p:cNvPicPr>
            <a:picLocks noChangeAspect="1"/>
          </p:cNvPicPr>
          <p:nvPr/>
        </p:nvPicPr>
        <p:blipFill>
          <a:blip r:embed="rId3"/>
          <a:stretch>
            <a:fillRect/>
          </a:stretch>
        </p:blipFill>
        <p:spPr>
          <a:xfrm>
            <a:off x="457200" y="1268760"/>
            <a:ext cx="4401000" cy="3111720"/>
          </a:xfrm>
          <a:prstGeom prst="rect">
            <a:avLst/>
          </a:prstGeom>
          <a:ln>
            <a:solidFill>
              <a:schemeClr val="accent1">
                <a:shade val="50000"/>
              </a:schemeClr>
            </a:solidFill>
          </a:ln>
        </p:spPr>
      </p:pic>
    </p:spTree>
    <p:extLst>
      <p:ext uri="{BB962C8B-B14F-4D97-AF65-F5344CB8AC3E}">
        <p14:creationId xmlns:p14="http://schemas.microsoft.com/office/powerpoint/2010/main" val="521787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0E793E-E0AF-35C4-75E7-BAAABAAA7E5C}"/>
              </a:ext>
            </a:extLst>
          </p:cNvPr>
          <p:cNvSpPr>
            <a:spLocks noGrp="1"/>
          </p:cNvSpPr>
          <p:nvPr>
            <p:ph type="title"/>
          </p:nvPr>
        </p:nvSpPr>
        <p:spPr/>
        <p:txBody>
          <a:bodyPr>
            <a:normAutofit/>
          </a:bodyPr>
          <a:lstStyle/>
          <a:p>
            <a:pPr algn="l"/>
            <a:r>
              <a:rPr lang="cs-CZ" sz="3600" dirty="0">
                <a:solidFill>
                  <a:srgbClr val="0070C0"/>
                </a:solidFill>
              </a:rPr>
              <a:t>Data </a:t>
            </a:r>
            <a:r>
              <a:rPr lang="cs-CZ" sz="3600" dirty="0" err="1">
                <a:solidFill>
                  <a:srgbClr val="0070C0"/>
                </a:solidFill>
              </a:rPr>
              <a:t>from</a:t>
            </a:r>
            <a:r>
              <a:rPr lang="cs-CZ" sz="3600" dirty="0">
                <a:solidFill>
                  <a:srgbClr val="0070C0"/>
                </a:solidFill>
              </a:rPr>
              <a:t> </a:t>
            </a:r>
            <a:r>
              <a:rPr lang="cs-CZ" sz="3600" dirty="0" err="1">
                <a:solidFill>
                  <a:srgbClr val="0070C0"/>
                </a:solidFill>
              </a:rPr>
              <a:t>Charr</a:t>
            </a:r>
            <a:r>
              <a:rPr lang="cs-CZ" sz="3600" dirty="0">
                <a:solidFill>
                  <a:srgbClr val="0070C0"/>
                </a:solidFill>
              </a:rPr>
              <a:t> </a:t>
            </a:r>
            <a:r>
              <a:rPr lang="cs-CZ" sz="3600" dirty="0" err="1">
                <a:solidFill>
                  <a:srgbClr val="0070C0"/>
                </a:solidFill>
              </a:rPr>
              <a:t>of</a:t>
            </a:r>
            <a:r>
              <a:rPr lang="cs-CZ" sz="3600" dirty="0">
                <a:solidFill>
                  <a:srgbClr val="0070C0"/>
                </a:solidFill>
              </a:rPr>
              <a:t> </a:t>
            </a:r>
            <a:r>
              <a:rPr lang="cs-CZ" sz="3600" dirty="0" err="1">
                <a:solidFill>
                  <a:srgbClr val="0070C0"/>
                </a:solidFill>
              </a:rPr>
              <a:t>accounts</a:t>
            </a:r>
            <a:endParaRPr lang="cs-CZ" sz="3600" dirty="0">
              <a:solidFill>
                <a:srgbClr val="0070C0"/>
              </a:solidFill>
            </a:endParaRPr>
          </a:p>
        </p:txBody>
      </p:sp>
      <p:pic>
        <p:nvPicPr>
          <p:cNvPr id="5" name="Obrázek 4">
            <a:extLst>
              <a:ext uri="{FF2B5EF4-FFF2-40B4-BE49-F238E27FC236}">
                <a16:creationId xmlns:a16="http://schemas.microsoft.com/office/drawing/2014/main" id="{727CEBEC-8ED2-2640-AE22-5CE0F7471E3E}"/>
              </a:ext>
            </a:extLst>
          </p:cNvPr>
          <p:cNvPicPr>
            <a:picLocks noChangeAspect="1"/>
          </p:cNvPicPr>
          <p:nvPr/>
        </p:nvPicPr>
        <p:blipFill>
          <a:blip r:embed="rId2"/>
          <a:stretch>
            <a:fillRect/>
          </a:stretch>
        </p:blipFill>
        <p:spPr>
          <a:xfrm>
            <a:off x="448316" y="1340768"/>
            <a:ext cx="7571955" cy="2933637"/>
          </a:xfrm>
          <a:prstGeom prst="rect">
            <a:avLst/>
          </a:prstGeom>
          <a:ln>
            <a:solidFill>
              <a:schemeClr val="accent1">
                <a:shade val="15000"/>
              </a:schemeClr>
            </a:solidFill>
          </a:ln>
        </p:spPr>
      </p:pic>
      <p:sp>
        <p:nvSpPr>
          <p:cNvPr id="6" name="Šipka: dolů 5">
            <a:extLst>
              <a:ext uri="{FF2B5EF4-FFF2-40B4-BE49-F238E27FC236}">
                <a16:creationId xmlns:a16="http://schemas.microsoft.com/office/drawing/2014/main" id="{59CB8828-F1A7-24F3-C6AB-7DE545126CC1}"/>
              </a:ext>
            </a:extLst>
          </p:cNvPr>
          <p:cNvSpPr/>
          <p:nvPr/>
        </p:nvSpPr>
        <p:spPr>
          <a:xfrm>
            <a:off x="3347864" y="3789040"/>
            <a:ext cx="1728192" cy="208823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bdélník 6">
            <a:extLst>
              <a:ext uri="{FF2B5EF4-FFF2-40B4-BE49-F238E27FC236}">
                <a16:creationId xmlns:a16="http://schemas.microsoft.com/office/drawing/2014/main" id="{E6A59B64-71E2-7B19-8FC3-775544B067F3}"/>
              </a:ext>
            </a:extLst>
          </p:cNvPr>
          <p:cNvSpPr/>
          <p:nvPr/>
        </p:nvSpPr>
        <p:spPr>
          <a:xfrm>
            <a:off x="3306688" y="5949280"/>
            <a:ext cx="1810544" cy="43204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cs-CZ" sz="1200" dirty="0" err="1"/>
              <a:t>Rows</a:t>
            </a:r>
            <a:r>
              <a:rPr lang="cs-CZ" sz="1200" dirty="0"/>
              <a:t> </a:t>
            </a:r>
            <a:r>
              <a:rPr lang="cs-CZ" sz="1200" dirty="0" err="1"/>
              <a:t>of</a:t>
            </a:r>
            <a:r>
              <a:rPr lang="cs-CZ" sz="1200" dirty="0"/>
              <a:t> </a:t>
            </a:r>
            <a:r>
              <a:rPr lang="cs-CZ" sz="1200" dirty="0" err="1"/>
              <a:t>Financial</a:t>
            </a:r>
            <a:r>
              <a:rPr lang="cs-CZ" sz="1200" dirty="0"/>
              <a:t> report</a:t>
            </a:r>
          </a:p>
        </p:txBody>
      </p:sp>
    </p:spTree>
    <p:extLst>
      <p:ext uri="{BB962C8B-B14F-4D97-AF65-F5344CB8AC3E}">
        <p14:creationId xmlns:p14="http://schemas.microsoft.com/office/powerpoint/2010/main" val="3407941238"/>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910B251111344A8896959457C666D3" ma:contentTypeVersion="3" ma:contentTypeDescription="Create a new document." ma:contentTypeScope="" ma:versionID="2af33128b0f0d893979236c451364bc0">
  <xsd:schema xmlns:xsd="http://www.w3.org/2001/XMLSchema" xmlns:xs="http://www.w3.org/2001/XMLSchema" xmlns:p="http://schemas.microsoft.com/office/2006/metadata/properties" xmlns:ns2="c30eb2da-3b99-4d97-a20e-ba23d3f3ba6f" targetNamespace="http://schemas.microsoft.com/office/2006/metadata/properties" ma:root="true" ma:fieldsID="06b1fd4fbca54224dfee1fc3a9a587b5" ns2:_="">
    <xsd:import namespace="c30eb2da-3b99-4d97-a20e-ba23d3f3ba6f"/>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0eb2da-3b99-4d97-a20e-ba23d3f3ba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B87899-C0DD-458D-A67C-C474E5CCC0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0eb2da-3b99-4d97-a20e-ba23d3f3ba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A6B7DE9-95C1-49B7-AB38-FAD0925FE445}">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2128AFB-CF86-4AE9-BC5E-746AE0DA1E2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576</TotalTime>
  <Words>735</Words>
  <Application>Microsoft Office PowerPoint</Application>
  <PresentationFormat>Předvádění na obrazovce (4:3)</PresentationFormat>
  <Paragraphs>114</Paragraphs>
  <Slides>49</Slides>
  <Notes>1</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49</vt:i4>
      </vt:variant>
    </vt:vector>
  </HeadingPairs>
  <TitlesOfParts>
    <vt:vector size="53" baseType="lpstr">
      <vt:lpstr>Arial</vt:lpstr>
      <vt:lpstr>Calibri</vt:lpstr>
      <vt:lpstr>Segoe UI</vt:lpstr>
      <vt:lpstr>Motiv systému Office</vt:lpstr>
      <vt:lpstr>Introduction to MS Dynamics NAV    Financial Reports </vt:lpstr>
      <vt:lpstr>Preview of Financial Reports </vt:lpstr>
      <vt:lpstr> Financial reporting </vt:lpstr>
      <vt:lpstr>Prezentace aplikace PowerPoint</vt:lpstr>
      <vt:lpstr>Our model - example</vt:lpstr>
      <vt:lpstr>Assembled Financial report</vt:lpstr>
      <vt:lpstr>Financial Reports</vt:lpstr>
      <vt:lpstr>Edit Financial Report in new BC version</vt:lpstr>
      <vt:lpstr>Data from Charr of accounts</vt:lpstr>
      <vt:lpstr>Row Definitions – alreday created report</vt:lpstr>
      <vt:lpstr>Column Definitions</vt:lpstr>
      <vt:lpstr>Financial Report overview – Edit FR </vt:lpstr>
      <vt:lpstr>Creation of a new simple VAT report -1st step  </vt:lpstr>
      <vt:lpstr>Creation of a new simple VAT report -1st step </vt:lpstr>
      <vt:lpstr>VAT report - Raw Definitions </vt:lpstr>
      <vt:lpstr>VAT report- raw definition (editining phase) </vt:lpstr>
      <vt:lpstr>VAT report- raw definition (editining phase) </vt:lpstr>
      <vt:lpstr>VAT report- raw definition (editining phase) </vt:lpstr>
      <vt:lpstr>Creation of Ananysis view of VAT report </vt:lpstr>
      <vt:lpstr>Creation of Ananysis view of VAT report 1st step </vt:lpstr>
      <vt:lpstr>Creation of Ananysis view of VAT report 2nd  step  after Update action</vt:lpstr>
      <vt:lpstr>Back to Financial reports list</vt:lpstr>
      <vt:lpstr>How to see final result of the report I.</vt:lpstr>
      <vt:lpstr>How to see final result of the report II.</vt:lpstr>
      <vt:lpstr>Dimensions</vt:lpstr>
      <vt:lpstr>Dimension- examples</vt:lpstr>
      <vt:lpstr>Update Analysis view –before update</vt:lpstr>
      <vt:lpstr> Financial Report  for VAT Analysis overview                  (use of Dimensions - filter ) </vt:lpstr>
      <vt:lpstr>VAT report with Area dimension </vt:lpstr>
      <vt:lpstr>Balance sheet report already created (home study)</vt:lpstr>
      <vt:lpstr>BS Printout</vt:lpstr>
      <vt:lpstr>Prezentace aplikace PowerPoint</vt:lpstr>
      <vt:lpstr>Brand new report creation</vt:lpstr>
      <vt:lpstr>Brand new report creation</vt:lpstr>
      <vt:lpstr>Brand new report creation</vt:lpstr>
      <vt:lpstr>Brand new report creation</vt:lpstr>
      <vt:lpstr>Brand new report creation</vt:lpstr>
      <vt:lpstr>Brand new report creation</vt:lpstr>
      <vt:lpstr>Brand new report creation</vt:lpstr>
      <vt:lpstr>Brand new report creation</vt:lpstr>
      <vt:lpstr>Brand new report creation</vt:lpstr>
      <vt:lpstr>Brand new report creation</vt:lpstr>
      <vt:lpstr>Brand new report creation</vt:lpstr>
      <vt:lpstr>Brand new report creation</vt:lpstr>
      <vt:lpstr>Brand new report creation</vt:lpstr>
      <vt:lpstr>Brand new report creation</vt:lpstr>
      <vt:lpstr>Brand new report creation</vt:lpstr>
      <vt:lpstr>Brand new report creation</vt:lpstr>
      <vt:lpstr>End of the section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Inroduction MS Dynamics NAV</dc:title>
  <dc:creator>Skorkovsky Jaromir</dc:creator>
  <cp:lastModifiedBy>Miki Skorkovský</cp:lastModifiedBy>
  <cp:revision>151</cp:revision>
  <dcterms:created xsi:type="dcterms:W3CDTF">2014-09-15T11:04:04Z</dcterms:created>
  <dcterms:modified xsi:type="dcterms:W3CDTF">2023-11-15T10:48:16Z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0x0101004A910B251111344A8896959457C666D3</vt:lpwstr>
  </property>
</Properties>
</file>