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86" r:id="rId3"/>
    <p:sldId id="387" r:id="rId4"/>
    <p:sldId id="291" r:id="rId5"/>
    <p:sldId id="292" r:id="rId6"/>
    <p:sldId id="293" r:id="rId7"/>
    <p:sldId id="294" r:id="rId8"/>
    <p:sldId id="296" r:id="rId9"/>
    <p:sldId id="300" r:id="rId10"/>
    <p:sldId id="388" r:id="rId11"/>
    <p:sldId id="270" r:id="rId12"/>
    <p:sldId id="357" r:id="rId13"/>
    <p:sldId id="395" r:id="rId14"/>
    <p:sldId id="396" r:id="rId15"/>
    <p:sldId id="262" r:id="rId16"/>
    <p:sldId id="263" r:id="rId17"/>
    <p:sldId id="264" r:id="rId18"/>
    <p:sldId id="283" r:id="rId19"/>
    <p:sldId id="359" r:id="rId20"/>
    <p:sldId id="389" r:id="rId21"/>
    <p:sldId id="390" r:id="rId22"/>
    <p:sldId id="391" r:id="rId23"/>
    <p:sldId id="392" r:id="rId24"/>
    <p:sldId id="361" r:id="rId25"/>
    <p:sldId id="362" r:id="rId26"/>
    <p:sldId id="363" r:id="rId27"/>
    <p:sldId id="368" r:id="rId28"/>
    <p:sldId id="365" r:id="rId29"/>
    <p:sldId id="367" r:id="rId30"/>
    <p:sldId id="369" r:id="rId31"/>
    <p:sldId id="370" r:id="rId32"/>
    <p:sldId id="397" r:id="rId33"/>
    <p:sldId id="360" r:id="rId34"/>
    <p:sldId id="371" r:id="rId35"/>
    <p:sldId id="372" r:id="rId36"/>
    <p:sldId id="373" r:id="rId37"/>
    <p:sldId id="374" r:id="rId38"/>
    <p:sldId id="377" r:id="rId39"/>
    <p:sldId id="379" r:id="rId40"/>
    <p:sldId id="380" r:id="rId41"/>
    <p:sldId id="381" r:id="rId42"/>
    <p:sldId id="382" r:id="rId43"/>
    <p:sldId id="383" r:id="rId44"/>
    <p:sldId id="384" r:id="rId45"/>
    <p:sldId id="385" r:id="rId46"/>
    <p:sldId id="393" r:id="rId47"/>
    <p:sldId id="378" r:id="rId48"/>
    <p:sldId id="394" r:id="rId49"/>
    <p:sldId id="356" r:id="rId50"/>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2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4" autoAdjust="0"/>
    <p:restoredTop sz="96395" autoAdjust="0"/>
  </p:normalViewPr>
  <p:slideViewPr>
    <p:cSldViewPr snapToGrid="0">
      <p:cViewPr varScale="1">
        <p:scale>
          <a:sx n="99" d="100"/>
          <a:sy n="99" d="100"/>
        </p:scale>
        <p:origin x="84" y="3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0501833-B7CD-48EE-A9BA-0F3CB5E70982}" type="datetimeFigureOut">
              <a:rPr lang="en-US" smtClean="0"/>
              <a:t>11/20/2023</a:t>
            </a:fld>
            <a:endParaRPr lang="en-US"/>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63CDE0C-3029-49F5-ADFF-9C3CCAF08192}" type="slidenum">
              <a:rPr lang="en-US" smtClean="0"/>
              <a:t>‹#›</a:t>
            </a:fld>
            <a:endParaRPr lang="en-US"/>
          </a:p>
        </p:txBody>
      </p:sp>
    </p:spTree>
    <p:extLst>
      <p:ext uri="{BB962C8B-B14F-4D97-AF65-F5344CB8AC3E}">
        <p14:creationId xmlns:p14="http://schemas.microsoft.com/office/powerpoint/2010/main" val="426400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6DC35-3D30-40F0-9E76-C72B884A103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2BDAE78-73D7-4ED8-8A04-27BDF7BA0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596812D-6D09-4222-84F8-0597975FD5DB}"/>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5" name="Zástupný symbol pro zápatí 4">
            <a:extLst>
              <a:ext uri="{FF2B5EF4-FFF2-40B4-BE49-F238E27FC236}">
                <a16:creationId xmlns:a16="http://schemas.microsoft.com/office/drawing/2014/main" id="{F56B2BE9-1D68-450F-A85C-AB9F05A9803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788F40-16A2-4B03-9991-301253CB838C}"/>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07031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99A40A-0F22-4691-9BD0-87C2E9360BD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91C0D77-AA4E-4CC6-8877-9C19729635B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976694A-1288-4700-973F-FE4297CE088C}"/>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5" name="Zástupný symbol pro zápatí 4">
            <a:extLst>
              <a:ext uri="{FF2B5EF4-FFF2-40B4-BE49-F238E27FC236}">
                <a16:creationId xmlns:a16="http://schemas.microsoft.com/office/drawing/2014/main" id="{125B7924-8965-4B5F-8001-48D22EE5523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9F94FC0-EC24-429B-B61C-E08CC101C692}"/>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84996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2193AAA-EBF9-4C9B-A782-090D59BA369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FF4D70A-B543-4C03-BDE1-E1379A58826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F062AF-7CD2-4FFC-971A-3F17009B16B0}"/>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5" name="Zástupný symbol pro zápatí 4">
            <a:extLst>
              <a:ext uri="{FF2B5EF4-FFF2-40B4-BE49-F238E27FC236}">
                <a16:creationId xmlns:a16="http://schemas.microsoft.com/office/drawing/2014/main" id="{3CFFE020-9E2C-4BC0-8F9D-F6B4385CAEE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5B4C450-EBFF-4F76-86E5-AAEF559BC8D1}"/>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400954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571461" y="838200"/>
            <a:ext cx="11332539" cy="579438"/>
          </a:xfrm>
        </p:spPr>
        <p:txBody>
          <a:bodyPr>
            <a:noAutofit/>
          </a:bodyPr>
          <a:lstStyle>
            <a:lvl1pPr algn="l">
              <a:defRPr sz="2800" b="0">
                <a:solidFill>
                  <a:srgbClr val="695C4F"/>
                </a:solidFill>
              </a:defRPr>
            </a:lvl1pPr>
          </a:lstStyle>
          <a:p>
            <a:r>
              <a:rPr lang="cs-CZ"/>
              <a:t>Klepnutím lze upravit styl předlohy nadpisů.</a:t>
            </a:r>
            <a:endParaRPr lang="en-US" dirty="0"/>
          </a:p>
        </p:txBody>
      </p:sp>
      <p:sp>
        <p:nvSpPr>
          <p:cNvPr id="8" name="Text Placeholder 7"/>
          <p:cNvSpPr>
            <a:spLocks noGrp="1"/>
          </p:cNvSpPr>
          <p:nvPr>
            <p:ph type="body" sz="quarter" idx="13"/>
          </p:nvPr>
        </p:nvSpPr>
        <p:spPr>
          <a:xfrm>
            <a:off x="3205491" y="304800"/>
            <a:ext cx="8796051" cy="228600"/>
          </a:xfrm>
          <a:ln>
            <a:noFill/>
          </a:ln>
        </p:spPr>
        <p:txBody>
          <a:bodyPr>
            <a:noAutofit/>
          </a:bodyPr>
          <a:lstStyle>
            <a:lvl1pPr algn="r">
              <a:buNone/>
              <a:defRPr sz="1000" u="none" cap="none" spc="0" normalizeH="0" baseline="0">
                <a:solidFill>
                  <a:srgbClr val="695C4F"/>
                </a:solidFill>
              </a:defRPr>
            </a:lvl1pPr>
          </a:lstStyle>
          <a:p>
            <a:pPr lvl="0"/>
            <a:r>
              <a:rPr lang="cs-CZ"/>
              <a:t>Klepnutím lze upravit styly předlohy textu.</a:t>
            </a:r>
          </a:p>
        </p:txBody>
      </p:sp>
      <p:sp>
        <p:nvSpPr>
          <p:cNvPr id="11" name="Content Placeholder 2"/>
          <p:cNvSpPr>
            <a:spLocks noGrp="1"/>
          </p:cNvSpPr>
          <p:nvPr>
            <p:ph idx="1"/>
          </p:nvPr>
        </p:nvSpPr>
        <p:spPr>
          <a:xfrm>
            <a:off x="571461" y="1600203"/>
            <a:ext cx="11308539"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3">
            <a:extLst>
              <a:ext uri="{FF2B5EF4-FFF2-40B4-BE49-F238E27FC236}">
                <a16:creationId xmlns:a16="http://schemas.microsoft.com/office/drawing/2014/main" id="{498EA5CE-D1F5-56F2-4D39-77697348EA7A}"/>
              </a:ext>
            </a:extLst>
          </p:cNvPr>
          <p:cNvSpPr>
            <a:spLocks noGrp="1"/>
          </p:cNvSpPr>
          <p:nvPr>
            <p:ph type="dt" sz="half" idx="14"/>
          </p:nvPr>
        </p:nvSpPr>
        <p:spPr/>
        <p:txBody>
          <a:bodyPr/>
          <a:lstStyle>
            <a:lvl1pPr>
              <a:defRPr/>
            </a:lvl1pPr>
          </a:lstStyle>
          <a:p>
            <a:pPr>
              <a:defRPr/>
            </a:pPr>
            <a:fld id="{14770E48-3BF6-4E5B-BD64-B8B1AB142561}" type="datetime1">
              <a:rPr lang="cs-CZ"/>
              <a:pPr>
                <a:defRPr/>
              </a:pPr>
              <a:t>20.11.2023</a:t>
            </a:fld>
            <a:endParaRPr lang="en-US"/>
          </a:p>
        </p:txBody>
      </p:sp>
      <p:sp>
        <p:nvSpPr>
          <p:cNvPr id="6" name="Footer Placeholder 4">
            <a:extLst>
              <a:ext uri="{FF2B5EF4-FFF2-40B4-BE49-F238E27FC236}">
                <a16:creationId xmlns:a16="http://schemas.microsoft.com/office/drawing/2014/main" id="{BA66943E-EDBE-6A30-487C-3B2D9F527F04}"/>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48379F-D45B-80EE-4768-929FEF9AA7D3}"/>
              </a:ext>
            </a:extLst>
          </p:cNvPr>
          <p:cNvSpPr>
            <a:spLocks noGrp="1"/>
          </p:cNvSpPr>
          <p:nvPr>
            <p:ph type="sldNum" sz="quarter" idx="16"/>
          </p:nvPr>
        </p:nvSpPr>
        <p:spPr/>
        <p:txBody>
          <a:bodyPr/>
          <a:lstStyle>
            <a:lvl1pPr>
              <a:defRPr/>
            </a:lvl1pPr>
          </a:lstStyle>
          <a:p>
            <a:pPr>
              <a:defRPr/>
            </a:pPr>
            <a:fld id="{88EF5B61-D8F4-4B0D-BDE1-84D106ECD3E2}" type="slidenum">
              <a:rPr lang="en-US" altLang="cs-CZ"/>
              <a:pPr>
                <a:defRPr/>
              </a:pPr>
              <a:t>‹#›</a:t>
            </a:fld>
            <a:endParaRPr lang="en-US" altLang="cs-CZ"/>
          </a:p>
        </p:txBody>
      </p:sp>
    </p:spTree>
    <p:extLst>
      <p:ext uri="{BB962C8B-B14F-4D97-AF65-F5344CB8AC3E}">
        <p14:creationId xmlns:p14="http://schemas.microsoft.com/office/powerpoint/2010/main" val="111853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571461" y="838200"/>
            <a:ext cx="11332539" cy="579438"/>
          </a:xfrm>
        </p:spPr>
        <p:txBody>
          <a:bodyPr>
            <a:noAutofit/>
          </a:bodyPr>
          <a:lstStyle>
            <a:lvl1pPr algn="l">
              <a:defRPr sz="2800" b="0">
                <a:solidFill>
                  <a:srgbClr val="695C4F"/>
                </a:solidFill>
              </a:defRPr>
            </a:lvl1pPr>
          </a:lstStyle>
          <a:p>
            <a:r>
              <a:rPr lang="cs-CZ"/>
              <a:t>Klepnutím lze upravit styl předlohy nadpisů.</a:t>
            </a:r>
            <a:endParaRPr lang="en-US" dirty="0"/>
          </a:p>
        </p:txBody>
      </p:sp>
      <p:sp>
        <p:nvSpPr>
          <p:cNvPr id="8" name="Text Placeholder 7"/>
          <p:cNvSpPr>
            <a:spLocks noGrp="1"/>
          </p:cNvSpPr>
          <p:nvPr>
            <p:ph type="body" sz="quarter" idx="13"/>
          </p:nvPr>
        </p:nvSpPr>
        <p:spPr>
          <a:xfrm>
            <a:off x="3205491" y="304800"/>
            <a:ext cx="8796051" cy="228600"/>
          </a:xfrm>
          <a:ln>
            <a:noFill/>
          </a:ln>
        </p:spPr>
        <p:txBody>
          <a:bodyPr>
            <a:noAutofit/>
          </a:bodyPr>
          <a:lstStyle>
            <a:lvl1pPr algn="r">
              <a:buNone/>
              <a:defRPr sz="1000" u="none" cap="none" spc="0" normalizeH="0" baseline="0">
                <a:solidFill>
                  <a:srgbClr val="695C4F"/>
                </a:solidFill>
              </a:defRPr>
            </a:lvl1pPr>
          </a:lstStyle>
          <a:p>
            <a:pPr lvl="0"/>
            <a:r>
              <a:rPr lang="cs-CZ"/>
              <a:t>Klepnutím lze upravit styly předlohy textu.</a:t>
            </a:r>
          </a:p>
        </p:txBody>
      </p:sp>
      <p:sp>
        <p:nvSpPr>
          <p:cNvPr id="11" name="Content Placeholder 2"/>
          <p:cNvSpPr>
            <a:spLocks noGrp="1"/>
          </p:cNvSpPr>
          <p:nvPr>
            <p:ph idx="1"/>
          </p:nvPr>
        </p:nvSpPr>
        <p:spPr>
          <a:xfrm>
            <a:off x="571461" y="1600203"/>
            <a:ext cx="11308539"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3">
            <a:extLst>
              <a:ext uri="{FF2B5EF4-FFF2-40B4-BE49-F238E27FC236}">
                <a16:creationId xmlns:a16="http://schemas.microsoft.com/office/drawing/2014/main" id="{3C63A3D7-3329-D281-F629-686E5466E4F4}"/>
              </a:ext>
            </a:extLst>
          </p:cNvPr>
          <p:cNvSpPr>
            <a:spLocks noGrp="1"/>
          </p:cNvSpPr>
          <p:nvPr>
            <p:ph type="dt" sz="half" idx="14"/>
          </p:nvPr>
        </p:nvSpPr>
        <p:spPr/>
        <p:txBody>
          <a:bodyPr/>
          <a:lstStyle>
            <a:lvl1pPr>
              <a:defRPr/>
            </a:lvl1pPr>
          </a:lstStyle>
          <a:p>
            <a:pPr>
              <a:defRPr/>
            </a:pPr>
            <a:fld id="{DCD10082-0292-4A3F-A143-CA924B2A0347}" type="datetime1">
              <a:rPr lang="cs-CZ"/>
              <a:pPr>
                <a:defRPr/>
              </a:pPr>
              <a:t>20.11.2023</a:t>
            </a:fld>
            <a:endParaRPr lang="en-US"/>
          </a:p>
        </p:txBody>
      </p:sp>
      <p:sp>
        <p:nvSpPr>
          <p:cNvPr id="6" name="Footer Placeholder 4">
            <a:extLst>
              <a:ext uri="{FF2B5EF4-FFF2-40B4-BE49-F238E27FC236}">
                <a16:creationId xmlns:a16="http://schemas.microsoft.com/office/drawing/2014/main" id="{DA8A9BA5-E1E3-E081-5778-136F68A8D033}"/>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BAB08A-607A-A4DA-4435-94F11B6FEE91}"/>
              </a:ext>
            </a:extLst>
          </p:cNvPr>
          <p:cNvSpPr>
            <a:spLocks noGrp="1"/>
          </p:cNvSpPr>
          <p:nvPr>
            <p:ph type="sldNum" sz="quarter" idx="16"/>
          </p:nvPr>
        </p:nvSpPr>
        <p:spPr/>
        <p:txBody>
          <a:bodyPr/>
          <a:lstStyle>
            <a:lvl1pPr>
              <a:defRPr/>
            </a:lvl1pPr>
          </a:lstStyle>
          <a:p>
            <a:pPr>
              <a:defRPr/>
            </a:pPr>
            <a:fld id="{53EAF8FF-1A37-4CAA-A875-960EAE228C9F}" type="slidenum">
              <a:rPr lang="en-US" altLang="cs-CZ"/>
              <a:pPr>
                <a:defRPr/>
              </a:pPr>
              <a:t>‹#›</a:t>
            </a:fld>
            <a:endParaRPr lang="en-US" altLang="cs-CZ"/>
          </a:p>
        </p:txBody>
      </p:sp>
    </p:spTree>
    <p:extLst>
      <p:ext uri="{BB962C8B-B14F-4D97-AF65-F5344CB8AC3E}">
        <p14:creationId xmlns:p14="http://schemas.microsoft.com/office/powerpoint/2010/main" val="219004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45BC4B-3687-48F7-AACE-250ED39E819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C4B699C-0E36-43D7-A29A-47E0130B82DB}"/>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FED1B7C-CDCC-43F0-9F67-4D5CFA983DA2}"/>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5" name="Zástupný symbol pro zápatí 4">
            <a:extLst>
              <a:ext uri="{FF2B5EF4-FFF2-40B4-BE49-F238E27FC236}">
                <a16:creationId xmlns:a16="http://schemas.microsoft.com/office/drawing/2014/main" id="{6AC759D9-4360-45BB-89AE-15624B1C16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835A2C-5E39-4881-86B8-BEDE241F59DA}"/>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36665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D0012C-99E7-4347-8774-B11589DAC9D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E92E6F0-2D54-4B61-8F94-14DB55596D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D630963-A235-47CE-8819-9A1E514D6B71}"/>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5" name="Zástupný symbol pro zápatí 4">
            <a:extLst>
              <a:ext uri="{FF2B5EF4-FFF2-40B4-BE49-F238E27FC236}">
                <a16:creationId xmlns:a16="http://schemas.microsoft.com/office/drawing/2014/main" id="{012EED4F-60EF-4A28-AE30-2C2C17FA941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9BA953-D95E-45E2-9641-F6CFFD849289}"/>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17318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4D1F76-B578-44E7-AFDE-EA8537C9E9A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AAA72D2-8230-4ED8-AB98-25F7A3E681B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B828889-2E88-486F-9668-1CDE58B1153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C7F7815-A675-4ADC-BFB0-539A7CD85092}"/>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6" name="Zástupný symbol pro zápatí 5">
            <a:extLst>
              <a:ext uri="{FF2B5EF4-FFF2-40B4-BE49-F238E27FC236}">
                <a16:creationId xmlns:a16="http://schemas.microsoft.com/office/drawing/2014/main" id="{7E84884B-8A55-4926-B60C-BFD2BF8C3EC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77B473-302A-4DD3-9196-C36E0C41CEF5}"/>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03420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E42B57-5C2B-4C76-A5BC-31423D8DF18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F5FA6F2-903D-447D-B4E1-1C6F89001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BDA2DF9-182C-4639-9183-58711408A5F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95A8F35-288D-401C-A0A8-F161BAB3F8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4E3911F-7599-4A0F-B817-5EAB2B1906D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9B470F0-15D3-4281-9563-52E693A197C2}"/>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8" name="Zástupný symbol pro zápatí 7">
            <a:extLst>
              <a:ext uri="{FF2B5EF4-FFF2-40B4-BE49-F238E27FC236}">
                <a16:creationId xmlns:a16="http://schemas.microsoft.com/office/drawing/2014/main" id="{859653BA-DBCF-44E4-94A5-9256FED5C39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04C5249-82AD-47B1-A293-77C9500BD84F}"/>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21522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80296-265D-4930-8567-D2F81AD000D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879FD99-D6BE-4B55-A60E-1EC9EF5AD795}"/>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4" name="Zástupný symbol pro zápatí 3">
            <a:extLst>
              <a:ext uri="{FF2B5EF4-FFF2-40B4-BE49-F238E27FC236}">
                <a16:creationId xmlns:a16="http://schemas.microsoft.com/office/drawing/2014/main" id="{728C85DB-DAA8-48D7-BF1E-F12F03FEA62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8027D04-FE0A-4307-BFBB-EFCCCD13E0BD}"/>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87776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484F74A-505C-46AB-BFCC-09790686D7E8}"/>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3" name="Zástupný symbol pro zápatí 2">
            <a:extLst>
              <a:ext uri="{FF2B5EF4-FFF2-40B4-BE49-F238E27FC236}">
                <a16:creationId xmlns:a16="http://schemas.microsoft.com/office/drawing/2014/main" id="{85EC7536-BBF9-478C-BD21-5B79EEEA033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6AEDC3F-F623-4F2E-9D96-0F6263BD6DA0}"/>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80246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96867B-8595-4FC6-AFD1-9635158978B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680B523-4791-428E-BF89-F740496B6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CFC4992-9062-4BF6-B7E6-18C721D8E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8BC112A-513A-42CA-95F0-669C32A5412E}"/>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6" name="Zástupný symbol pro zápatí 5">
            <a:extLst>
              <a:ext uri="{FF2B5EF4-FFF2-40B4-BE49-F238E27FC236}">
                <a16:creationId xmlns:a16="http://schemas.microsoft.com/office/drawing/2014/main" id="{C7DE0D78-F818-4EFC-BC92-B13F65874FB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A57DFE0-D739-4588-B130-F44D08C8F4DA}"/>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10675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8199F8-1EE0-471E-BB5B-B7E22DBB2DB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E2684BD-1EFE-462F-A414-39F36EC52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3BF35B2-4AD8-4D59-A858-004A54881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C6B953B-B6AF-4582-BAC5-B48E40C36E0B}"/>
              </a:ext>
            </a:extLst>
          </p:cNvPr>
          <p:cNvSpPr>
            <a:spLocks noGrp="1"/>
          </p:cNvSpPr>
          <p:nvPr>
            <p:ph type="dt" sz="half" idx="10"/>
          </p:nvPr>
        </p:nvSpPr>
        <p:spPr/>
        <p:txBody>
          <a:bodyPr/>
          <a:lstStyle/>
          <a:p>
            <a:fld id="{B4DF6519-8B37-45FE-8E2F-DEF1273871D7}" type="datetimeFigureOut">
              <a:rPr lang="cs-CZ" smtClean="0"/>
              <a:t>20.11.2023</a:t>
            </a:fld>
            <a:endParaRPr lang="cs-CZ"/>
          </a:p>
        </p:txBody>
      </p:sp>
      <p:sp>
        <p:nvSpPr>
          <p:cNvPr id="6" name="Zástupný symbol pro zápatí 5">
            <a:extLst>
              <a:ext uri="{FF2B5EF4-FFF2-40B4-BE49-F238E27FC236}">
                <a16:creationId xmlns:a16="http://schemas.microsoft.com/office/drawing/2014/main" id="{2E3971D6-6957-41E0-9D9B-240D4BFD5F5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6B938EB-0AA1-4032-9E72-20D1F1C56267}"/>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95662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B705672-D089-40EF-A89C-6AB7E0435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58E6441-42F0-465F-9FDF-E75D5BCB7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2AD7813-56FA-48D2-9475-C0EF72841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F6519-8B37-45FE-8E2F-DEF1273871D7}" type="datetimeFigureOut">
              <a:rPr lang="cs-CZ" smtClean="0"/>
              <a:t>20.11.2023</a:t>
            </a:fld>
            <a:endParaRPr lang="cs-CZ"/>
          </a:p>
        </p:txBody>
      </p:sp>
      <p:sp>
        <p:nvSpPr>
          <p:cNvPr id="5" name="Zástupný symbol pro zápatí 4">
            <a:extLst>
              <a:ext uri="{FF2B5EF4-FFF2-40B4-BE49-F238E27FC236}">
                <a16:creationId xmlns:a16="http://schemas.microsoft.com/office/drawing/2014/main" id="{FFA2C0C6-1996-4C84-A709-FA1841369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5BAB999-86F6-4FBE-B17C-D80075AFD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55399-91CF-4A5C-B05C-1CFADBF569A8}" type="slidenum">
              <a:rPr lang="cs-CZ" smtClean="0"/>
              <a:t>‹#›</a:t>
            </a:fld>
            <a:endParaRPr lang="cs-CZ"/>
          </a:p>
        </p:txBody>
      </p:sp>
    </p:spTree>
    <p:extLst>
      <p:ext uri="{BB962C8B-B14F-4D97-AF65-F5344CB8AC3E}">
        <p14:creationId xmlns:p14="http://schemas.microsoft.com/office/powerpoint/2010/main" val="20890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atabaseanswers.org/designing_olap_cubes.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ocs.microsoft.com/en-ZA/dynamics365/business-central/bi-how-analyze-data-dimens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CDEDBC-8325-47C3-A9F0-0B453226C78C}"/>
              </a:ext>
            </a:extLst>
          </p:cNvPr>
          <p:cNvSpPr>
            <a:spLocks noGrp="1"/>
          </p:cNvSpPr>
          <p:nvPr>
            <p:ph type="ctrTitle"/>
          </p:nvPr>
        </p:nvSpPr>
        <p:spPr/>
        <p:txBody>
          <a:bodyPr>
            <a:normAutofit fontScale="90000"/>
          </a:bodyPr>
          <a:lstStyle/>
          <a:p>
            <a:r>
              <a:rPr lang="cs-CZ" dirty="0">
                <a:solidFill>
                  <a:srgbClr val="0070C0"/>
                </a:solidFill>
              </a:rPr>
              <a:t>Business </a:t>
            </a:r>
            <a:r>
              <a:rPr lang="cs-CZ" dirty="0" err="1">
                <a:solidFill>
                  <a:srgbClr val="0070C0"/>
                </a:solidFill>
              </a:rPr>
              <a:t>Central</a:t>
            </a:r>
            <a:r>
              <a:rPr lang="cs-CZ" dirty="0">
                <a:solidFill>
                  <a:srgbClr val="0070C0"/>
                </a:solidFill>
              </a:rPr>
              <a:t> </a:t>
            </a:r>
            <a:r>
              <a:rPr lang="cs-CZ" dirty="0" err="1">
                <a:solidFill>
                  <a:srgbClr val="0070C0"/>
                </a:solidFill>
              </a:rPr>
              <a:t>Introduction</a:t>
            </a:r>
            <a:r>
              <a:rPr lang="cs-CZ" dirty="0">
                <a:solidFill>
                  <a:srgbClr val="0070C0"/>
                </a:solidFill>
              </a:rPr>
              <a:t>  </a:t>
            </a:r>
            <a:br>
              <a:rPr lang="cs-CZ" dirty="0"/>
            </a:br>
            <a:r>
              <a:rPr lang="cs-CZ" dirty="0" err="1">
                <a:solidFill>
                  <a:srgbClr val="0070C0"/>
                </a:solidFill>
              </a:rPr>
              <a:t>Dimensions</a:t>
            </a:r>
            <a:br>
              <a:rPr lang="cs-CZ" dirty="0"/>
            </a:br>
            <a:r>
              <a:rPr lang="cs-CZ" sz="2700" dirty="0"/>
              <a:t>(ERP=</a:t>
            </a:r>
            <a:r>
              <a:rPr lang="en-US" sz="2700" dirty="0"/>
              <a:t>Microsoft Dynamics 365 Business Central</a:t>
            </a:r>
            <a:r>
              <a:rPr lang="cs-CZ" sz="2700" dirty="0"/>
              <a:t>) </a:t>
            </a:r>
          </a:p>
        </p:txBody>
      </p:sp>
      <p:sp>
        <p:nvSpPr>
          <p:cNvPr id="3" name="Podnadpis 2">
            <a:extLst>
              <a:ext uri="{FF2B5EF4-FFF2-40B4-BE49-F238E27FC236}">
                <a16:creationId xmlns:a16="http://schemas.microsoft.com/office/drawing/2014/main" id="{D73EE78C-AF54-4223-BAFF-4FADF96C542A}"/>
              </a:ext>
            </a:extLst>
          </p:cNvPr>
          <p:cNvSpPr>
            <a:spLocks noGrp="1"/>
          </p:cNvSpPr>
          <p:nvPr>
            <p:ph type="subTitle" idx="1"/>
          </p:nvPr>
        </p:nvSpPr>
        <p:spPr/>
        <p:txBody>
          <a:bodyPr>
            <a:normAutofit lnSpcReduction="10000"/>
          </a:bodyPr>
          <a:lstStyle/>
          <a:p>
            <a:r>
              <a:rPr lang="cs-CZ" dirty="0" err="1">
                <a:solidFill>
                  <a:srgbClr val="0070C0"/>
                </a:solidFill>
              </a:rPr>
              <a:t>Ing.Jaromír</a:t>
            </a:r>
            <a:r>
              <a:rPr lang="cs-CZ" dirty="0">
                <a:solidFill>
                  <a:srgbClr val="0070C0"/>
                </a:solidFill>
              </a:rPr>
              <a:t>  </a:t>
            </a:r>
            <a:r>
              <a:rPr lang="cs-CZ" dirty="0" err="1">
                <a:solidFill>
                  <a:srgbClr val="0070C0"/>
                </a:solidFill>
              </a:rPr>
              <a:t>Skorkovský,CSc</a:t>
            </a:r>
            <a:r>
              <a:rPr lang="cs-CZ" dirty="0">
                <a:solidFill>
                  <a:srgbClr val="0070C0"/>
                </a:solidFill>
              </a:rPr>
              <a:t>. </a:t>
            </a:r>
          </a:p>
          <a:p>
            <a:r>
              <a:rPr lang="cs-CZ" dirty="0">
                <a:solidFill>
                  <a:srgbClr val="0070C0"/>
                </a:solidFill>
              </a:rPr>
              <a:t>Department </a:t>
            </a:r>
            <a:r>
              <a:rPr lang="cs-CZ" dirty="0" err="1">
                <a:solidFill>
                  <a:srgbClr val="0070C0"/>
                </a:solidFill>
              </a:rPr>
              <a:t>of</a:t>
            </a:r>
            <a:r>
              <a:rPr lang="cs-CZ" dirty="0">
                <a:solidFill>
                  <a:srgbClr val="0070C0"/>
                </a:solidFill>
              </a:rPr>
              <a:t> Business Management</a:t>
            </a:r>
          </a:p>
          <a:p>
            <a:r>
              <a:rPr lang="cs-CZ" dirty="0">
                <a:solidFill>
                  <a:srgbClr val="0070C0"/>
                </a:solidFill>
              </a:rPr>
              <a:t> Masaryk University Brno</a:t>
            </a:r>
          </a:p>
          <a:p>
            <a:r>
              <a:rPr lang="cs-CZ" dirty="0"/>
              <a:t> </a:t>
            </a:r>
          </a:p>
        </p:txBody>
      </p:sp>
    </p:spTree>
    <p:extLst>
      <p:ext uri="{BB962C8B-B14F-4D97-AF65-F5344CB8AC3E}">
        <p14:creationId xmlns:p14="http://schemas.microsoft.com/office/powerpoint/2010/main" val="2364251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01B32FA-3325-682F-1109-F93887110C19}"/>
              </a:ext>
            </a:extLst>
          </p:cNvPr>
          <p:cNvSpPr>
            <a:spLocks noGrp="1" noChangeArrowheads="1"/>
          </p:cNvSpPr>
          <p:nvPr>
            <p:ph type="title"/>
          </p:nvPr>
        </p:nvSpPr>
        <p:spPr/>
        <p:txBody>
          <a:bodyPr>
            <a:normAutofit/>
          </a:bodyPr>
          <a:lstStyle/>
          <a:p>
            <a:pPr eaLnBrk="1" hangingPunct="1"/>
            <a:r>
              <a:rPr lang="en-US" altLang="cs-CZ" sz="3600" dirty="0">
                <a:solidFill>
                  <a:srgbClr val="0070C0"/>
                </a:solidFill>
              </a:rPr>
              <a:t>O</a:t>
            </a:r>
            <a:r>
              <a:rPr lang="cs-CZ" altLang="cs-CZ" sz="3600" dirty="0">
                <a:solidFill>
                  <a:srgbClr val="0070C0"/>
                </a:solidFill>
              </a:rPr>
              <a:t>LAP </a:t>
            </a:r>
            <a:r>
              <a:rPr lang="cs-CZ" altLang="cs-CZ" sz="3600" dirty="0" err="1">
                <a:solidFill>
                  <a:srgbClr val="0070C0"/>
                </a:solidFill>
              </a:rPr>
              <a:t>cube</a:t>
            </a:r>
            <a:r>
              <a:rPr lang="cs-CZ" altLang="cs-CZ" sz="3600" dirty="0">
                <a:solidFill>
                  <a:srgbClr val="0070C0"/>
                </a:solidFill>
              </a:rPr>
              <a:t> -</a:t>
            </a:r>
            <a:r>
              <a:rPr lang="cs-CZ" altLang="cs-CZ" sz="3600" dirty="0" err="1">
                <a:solidFill>
                  <a:srgbClr val="0070C0"/>
                </a:solidFill>
              </a:rPr>
              <a:t>adhoc</a:t>
            </a:r>
            <a:r>
              <a:rPr lang="cs-CZ" altLang="cs-CZ" sz="3600" dirty="0">
                <a:solidFill>
                  <a:srgbClr val="0070C0"/>
                </a:solidFill>
              </a:rPr>
              <a:t> </a:t>
            </a:r>
            <a:r>
              <a:rPr lang="cs-CZ" altLang="cs-CZ" sz="3600" dirty="0" err="1">
                <a:solidFill>
                  <a:srgbClr val="0070C0"/>
                </a:solidFill>
              </a:rPr>
              <a:t>definition</a:t>
            </a:r>
            <a:r>
              <a:rPr lang="cs-CZ" altLang="cs-CZ" sz="3600" dirty="0">
                <a:solidFill>
                  <a:srgbClr val="0070C0"/>
                </a:solidFill>
              </a:rPr>
              <a:t> </a:t>
            </a:r>
            <a:r>
              <a:rPr lang="cs-CZ" altLang="cs-CZ" sz="3600" dirty="0" err="1">
                <a:solidFill>
                  <a:srgbClr val="0070C0"/>
                </a:solidFill>
              </a:rPr>
              <a:t>of</a:t>
            </a:r>
            <a:r>
              <a:rPr lang="cs-CZ" altLang="cs-CZ" sz="3600" dirty="0">
                <a:solidFill>
                  <a:srgbClr val="0070C0"/>
                </a:solidFill>
              </a:rPr>
              <a:t> </a:t>
            </a:r>
            <a:r>
              <a:rPr lang="cs-CZ" altLang="cs-CZ" sz="3600" dirty="0" err="1">
                <a:solidFill>
                  <a:srgbClr val="0070C0"/>
                </a:solidFill>
              </a:rPr>
              <a:t>queries</a:t>
            </a:r>
            <a:r>
              <a:rPr lang="cs-CZ" altLang="cs-CZ" sz="3600" dirty="0">
                <a:solidFill>
                  <a:srgbClr val="0070C0"/>
                </a:solidFill>
              </a:rPr>
              <a:t> </a:t>
            </a:r>
          </a:p>
        </p:txBody>
      </p:sp>
      <p:sp>
        <p:nvSpPr>
          <p:cNvPr id="32771" name="Rectangle 3">
            <a:extLst>
              <a:ext uri="{FF2B5EF4-FFF2-40B4-BE49-F238E27FC236}">
                <a16:creationId xmlns:a16="http://schemas.microsoft.com/office/drawing/2014/main" id="{08A82847-F94C-4DC2-3F1E-6FFC2A13E892}"/>
              </a:ext>
            </a:extLst>
          </p:cNvPr>
          <p:cNvSpPr>
            <a:spLocks noGrp="1" noChangeArrowheads="1"/>
          </p:cNvSpPr>
          <p:nvPr>
            <p:ph type="body" idx="1"/>
          </p:nvPr>
        </p:nvSpPr>
        <p:spPr/>
        <p:txBody>
          <a:bodyPr/>
          <a:lstStyle/>
          <a:p>
            <a:pPr eaLnBrk="1" hangingPunct="1"/>
            <a:r>
              <a:rPr lang="cs-CZ" altLang="cs-CZ" sz="1400" dirty="0">
                <a:hlinkClick r:id="rId2"/>
              </a:rPr>
              <a:t>http://www.databaseanswers.org/designing_olap_cubes.htm</a:t>
            </a:r>
            <a:endParaRPr lang="cs-CZ" altLang="cs-CZ" sz="1400" dirty="0"/>
          </a:p>
          <a:p>
            <a:pPr eaLnBrk="1" hangingPunct="1"/>
            <a:endParaRPr lang="cs-CZ" altLang="cs-CZ" sz="1400" dirty="0"/>
          </a:p>
        </p:txBody>
      </p:sp>
      <p:sp>
        <p:nvSpPr>
          <p:cNvPr id="32772" name="AutoShape 4">
            <a:extLst>
              <a:ext uri="{FF2B5EF4-FFF2-40B4-BE49-F238E27FC236}">
                <a16:creationId xmlns:a16="http://schemas.microsoft.com/office/drawing/2014/main" id="{35A51ECE-C027-1DD7-1C7B-8A48D079C724}"/>
              </a:ext>
            </a:extLst>
          </p:cNvPr>
          <p:cNvSpPr>
            <a:spLocks noChangeArrowheads="1"/>
          </p:cNvSpPr>
          <p:nvPr/>
        </p:nvSpPr>
        <p:spPr bwMode="auto">
          <a:xfrm>
            <a:off x="4079875" y="3068638"/>
            <a:ext cx="3168650" cy="252095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32773" name="Line 5">
            <a:extLst>
              <a:ext uri="{FF2B5EF4-FFF2-40B4-BE49-F238E27FC236}">
                <a16:creationId xmlns:a16="http://schemas.microsoft.com/office/drawing/2014/main" id="{A432D886-75B9-20C7-6293-932FEAEBD81D}"/>
              </a:ext>
            </a:extLst>
          </p:cNvPr>
          <p:cNvSpPr>
            <a:spLocks noChangeShapeType="1"/>
          </p:cNvSpPr>
          <p:nvPr/>
        </p:nvSpPr>
        <p:spPr bwMode="auto">
          <a:xfrm flipV="1">
            <a:off x="6743701" y="5084763"/>
            <a:ext cx="576263" cy="576262"/>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4" name="Line 6">
            <a:extLst>
              <a:ext uri="{FF2B5EF4-FFF2-40B4-BE49-F238E27FC236}">
                <a16:creationId xmlns:a16="http://schemas.microsoft.com/office/drawing/2014/main" id="{16DBB7A4-B2B9-A575-1FD6-5915DA2BB749}"/>
              </a:ext>
            </a:extLst>
          </p:cNvPr>
          <p:cNvSpPr>
            <a:spLocks noChangeShapeType="1"/>
          </p:cNvSpPr>
          <p:nvPr/>
        </p:nvSpPr>
        <p:spPr bwMode="auto">
          <a:xfrm>
            <a:off x="4295775" y="350043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5" name="Line 7">
            <a:extLst>
              <a:ext uri="{FF2B5EF4-FFF2-40B4-BE49-F238E27FC236}">
                <a16:creationId xmlns:a16="http://schemas.microsoft.com/office/drawing/2014/main" id="{2A83659F-F7D2-E3BD-BCD8-2E36896E6EC4}"/>
              </a:ext>
            </a:extLst>
          </p:cNvPr>
          <p:cNvSpPr>
            <a:spLocks noChangeShapeType="1"/>
          </p:cNvSpPr>
          <p:nvPr/>
        </p:nvSpPr>
        <p:spPr bwMode="auto">
          <a:xfrm>
            <a:off x="4511675" y="328453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6" name="Line 8">
            <a:extLst>
              <a:ext uri="{FF2B5EF4-FFF2-40B4-BE49-F238E27FC236}">
                <a16:creationId xmlns:a16="http://schemas.microsoft.com/office/drawing/2014/main" id="{E327C23C-822D-A0B1-0DFC-34A9A4766FB3}"/>
              </a:ext>
            </a:extLst>
          </p:cNvPr>
          <p:cNvSpPr>
            <a:spLocks noChangeShapeType="1"/>
          </p:cNvSpPr>
          <p:nvPr/>
        </p:nvSpPr>
        <p:spPr bwMode="auto">
          <a:xfrm>
            <a:off x="4440238" y="37163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7" name="Line 9">
            <a:extLst>
              <a:ext uri="{FF2B5EF4-FFF2-40B4-BE49-F238E27FC236}">
                <a16:creationId xmlns:a16="http://schemas.microsoft.com/office/drawing/2014/main" id="{16821BFD-108C-D641-93BB-D9D909613078}"/>
              </a:ext>
            </a:extLst>
          </p:cNvPr>
          <p:cNvSpPr>
            <a:spLocks noChangeShapeType="1"/>
          </p:cNvSpPr>
          <p:nvPr/>
        </p:nvSpPr>
        <p:spPr bwMode="auto">
          <a:xfrm>
            <a:off x="4872038" y="37163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8" name="Line 10">
            <a:extLst>
              <a:ext uri="{FF2B5EF4-FFF2-40B4-BE49-F238E27FC236}">
                <a16:creationId xmlns:a16="http://schemas.microsoft.com/office/drawing/2014/main" id="{2B58A870-FC0F-F8BC-EC6C-0A8C00FCC037}"/>
              </a:ext>
            </a:extLst>
          </p:cNvPr>
          <p:cNvSpPr>
            <a:spLocks noChangeShapeType="1"/>
          </p:cNvSpPr>
          <p:nvPr/>
        </p:nvSpPr>
        <p:spPr bwMode="auto">
          <a:xfrm>
            <a:off x="5232400" y="37163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9" name="Line 11">
            <a:extLst>
              <a:ext uri="{FF2B5EF4-FFF2-40B4-BE49-F238E27FC236}">
                <a16:creationId xmlns:a16="http://schemas.microsoft.com/office/drawing/2014/main" id="{5557132F-CF20-81DC-D88F-37E2F1FC8D6E}"/>
              </a:ext>
            </a:extLst>
          </p:cNvPr>
          <p:cNvSpPr>
            <a:spLocks noChangeShapeType="1"/>
          </p:cNvSpPr>
          <p:nvPr/>
        </p:nvSpPr>
        <p:spPr bwMode="auto">
          <a:xfrm>
            <a:off x="5664200" y="37163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0" name="Line 12">
            <a:extLst>
              <a:ext uri="{FF2B5EF4-FFF2-40B4-BE49-F238E27FC236}">
                <a16:creationId xmlns:a16="http://schemas.microsoft.com/office/drawing/2014/main" id="{ECA95E30-1C3A-2AC7-6EBE-285416D89125}"/>
              </a:ext>
            </a:extLst>
          </p:cNvPr>
          <p:cNvSpPr>
            <a:spLocks noChangeShapeType="1"/>
          </p:cNvSpPr>
          <p:nvPr/>
        </p:nvSpPr>
        <p:spPr bwMode="auto">
          <a:xfrm>
            <a:off x="6096000" y="37163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1" name="Line 13">
            <a:extLst>
              <a:ext uri="{FF2B5EF4-FFF2-40B4-BE49-F238E27FC236}">
                <a16:creationId xmlns:a16="http://schemas.microsoft.com/office/drawing/2014/main" id="{38E99C5E-EC31-6BFF-5CE3-79FF1BAEEF13}"/>
              </a:ext>
            </a:extLst>
          </p:cNvPr>
          <p:cNvSpPr>
            <a:spLocks noChangeShapeType="1"/>
          </p:cNvSpPr>
          <p:nvPr/>
        </p:nvSpPr>
        <p:spPr bwMode="auto">
          <a:xfrm flipV="1">
            <a:off x="4440238" y="3068638"/>
            <a:ext cx="576262"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2" name="Line 14">
            <a:extLst>
              <a:ext uri="{FF2B5EF4-FFF2-40B4-BE49-F238E27FC236}">
                <a16:creationId xmlns:a16="http://schemas.microsoft.com/office/drawing/2014/main" id="{8DB1065A-C406-816C-770F-7262BECE3DA1}"/>
              </a:ext>
            </a:extLst>
          </p:cNvPr>
          <p:cNvSpPr>
            <a:spLocks noChangeShapeType="1"/>
          </p:cNvSpPr>
          <p:nvPr/>
        </p:nvSpPr>
        <p:spPr bwMode="auto">
          <a:xfrm flipV="1">
            <a:off x="4872038" y="3068638"/>
            <a:ext cx="576262"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3" name="Line 15">
            <a:extLst>
              <a:ext uri="{FF2B5EF4-FFF2-40B4-BE49-F238E27FC236}">
                <a16:creationId xmlns:a16="http://schemas.microsoft.com/office/drawing/2014/main" id="{0AD4B999-CF19-C45F-4C23-AF5C095A73FB}"/>
              </a:ext>
            </a:extLst>
          </p:cNvPr>
          <p:cNvSpPr>
            <a:spLocks noChangeShapeType="1"/>
          </p:cNvSpPr>
          <p:nvPr/>
        </p:nvSpPr>
        <p:spPr bwMode="auto">
          <a:xfrm flipV="1">
            <a:off x="5232401" y="3068638"/>
            <a:ext cx="576263"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4" name="Line 16">
            <a:extLst>
              <a:ext uri="{FF2B5EF4-FFF2-40B4-BE49-F238E27FC236}">
                <a16:creationId xmlns:a16="http://schemas.microsoft.com/office/drawing/2014/main" id="{F26A27EB-85E4-C564-9582-D69789784BF6}"/>
              </a:ext>
            </a:extLst>
          </p:cNvPr>
          <p:cNvSpPr>
            <a:spLocks noChangeShapeType="1"/>
          </p:cNvSpPr>
          <p:nvPr/>
        </p:nvSpPr>
        <p:spPr bwMode="auto">
          <a:xfrm flipV="1">
            <a:off x="5664201" y="3068638"/>
            <a:ext cx="576263"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5" name="Line 17">
            <a:extLst>
              <a:ext uri="{FF2B5EF4-FFF2-40B4-BE49-F238E27FC236}">
                <a16:creationId xmlns:a16="http://schemas.microsoft.com/office/drawing/2014/main" id="{621B4CBD-5E06-0FAC-D19A-C348994E6D21}"/>
              </a:ext>
            </a:extLst>
          </p:cNvPr>
          <p:cNvSpPr>
            <a:spLocks noChangeShapeType="1"/>
          </p:cNvSpPr>
          <p:nvPr/>
        </p:nvSpPr>
        <p:spPr bwMode="auto">
          <a:xfrm flipV="1">
            <a:off x="6096001" y="3068638"/>
            <a:ext cx="576263"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6" name="Line 18">
            <a:extLst>
              <a:ext uri="{FF2B5EF4-FFF2-40B4-BE49-F238E27FC236}">
                <a16:creationId xmlns:a16="http://schemas.microsoft.com/office/drawing/2014/main" id="{73409801-DD91-A61C-82F0-3C741533119D}"/>
              </a:ext>
            </a:extLst>
          </p:cNvPr>
          <p:cNvSpPr>
            <a:spLocks noChangeShapeType="1"/>
          </p:cNvSpPr>
          <p:nvPr/>
        </p:nvSpPr>
        <p:spPr bwMode="auto">
          <a:xfrm>
            <a:off x="6816725" y="35004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7" name="Line 19">
            <a:extLst>
              <a:ext uri="{FF2B5EF4-FFF2-40B4-BE49-F238E27FC236}">
                <a16:creationId xmlns:a16="http://schemas.microsoft.com/office/drawing/2014/main" id="{DA0F984D-065C-0D46-7C79-82739C700515}"/>
              </a:ext>
            </a:extLst>
          </p:cNvPr>
          <p:cNvSpPr>
            <a:spLocks noChangeShapeType="1"/>
          </p:cNvSpPr>
          <p:nvPr/>
        </p:nvSpPr>
        <p:spPr bwMode="auto">
          <a:xfrm>
            <a:off x="7032625" y="32845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8" name="Line 20">
            <a:extLst>
              <a:ext uri="{FF2B5EF4-FFF2-40B4-BE49-F238E27FC236}">
                <a16:creationId xmlns:a16="http://schemas.microsoft.com/office/drawing/2014/main" id="{8C9F6816-4457-1D98-10FF-4A6BC1908D13}"/>
              </a:ext>
            </a:extLst>
          </p:cNvPr>
          <p:cNvSpPr>
            <a:spLocks noChangeShapeType="1"/>
          </p:cNvSpPr>
          <p:nvPr/>
        </p:nvSpPr>
        <p:spPr bwMode="auto">
          <a:xfrm>
            <a:off x="4079875" y="4076700"/>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9" name="Line 21">
            <a:extLst>
              <a:ext uri="{FF2B5EF4-FFF2-40B4-BE49-F238E27FC236}">
                <a16:creationId xmlns:a16="http://schemas.microsoft.com/office/drawing/2014/main" id="{35245D95-CE7C-90DC-9B84-344E77B6BBA8}"/>
              </a:ext>
            </a:extLst>
          </p:cNvPr>
          <p:cNvSpPr>
            <a:spLocks noChangeShapeType="1"/>
          </p:cNvSpPr>
          <p:nvPr/>
        </p:nvSpPr>
        <p:spPr bwMode="auto">
          <a:xfrm>
            <a:off x="4079875" y="4437063"/>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0" name="Line 22">
            <a:extLst>
              <a:ext uri="{FF2B5EF4-FFF2-40B4-BE49-F238E27FC236}">
                <a16:creationId xmlns:a16="http://schemas.microsoft.com/office/drawing/2014/main" id="{E490213A-6E4C-915C-B1C6-AE09E3C8C89E}"/>
              </a:ext>
            </a:extLst>
          </p:cNvPr>
          <p:cNvSpPr>
            <a:spLocks noChangeShapeType="1"/>
          </p:cNvSpPr>
          <p:nvPr/>
        </p:nvSpPr>
        <p:spPr bwMode="auto">
          <a:xfrm>
            <a:off x="4079875" y="4797425"/>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1" name="Line 23">
            <a:extLst>
              <a:ext uri="{FF2B5EF4-FFF2-40B4-BE49-F238E27FC236}">
                <a16:creationId xmlns:a16="http://schemas.microsoft.com/office/drawing/2014/main" id="{72556CE3-B744-59F4-12C7-952326759ED3}"/>
              </a:ext>
            </a:extLst>
          </p:cNvPr>
          <p:cNvSpPr>
            <a:spLocks noChangeShapeType="1"/>
          </p:cNvSpPr>
          <p:nvPr/>
        </p:nvSpPr>
        <p:spPr bwMode="auto">
          <a:xfrm>
            <a:off x="4079875" y="515778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2" name="Line 24">
            <a:extLst>
              <a:ext uri="{FF2B5EF4-FFF2-40B4-BE49-F238E27FC236}">
                <a16:creationId xmlns:a16="http://schemas.microsoft.com/office/drawing/2014/main" id="{2CA493B0-A279-8AB8-7E0C-A23BB10A77F3}"/>
              </a:ext>
            </a:extLst>
          </p:cNvPr>
          <p:cNvSpPr>
            <a:spLocks noChangeShapeType="1"/>
          </p:cNvSpPr>
          <p:nvPr/>
        </p:nvSpPr>
        <p:spPr bwMode="auto">
          <a:xfrm flipV="1">
            <a:off x="6600825" y="3500438"/>
            <a:ext cx="64770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3" name="Line 26">
            <a:extLst>
              <a:ext uri="{FF2B5EF4-FFF2-40B4-BE49-F238E27FC236}">
                <a16:creationId xmlns:a16="http://schemas.microsoft.com/office/drawing/2014/main" id="{32E708BE-6AD8-88DC-CAF7-7260B6122164}"/>
              </a:ext>
            </a:extLst>
          </p:cNvPr>
          <p:cNvSpPr>
            <a:spLocks noChangeShapeType="1"/>
          </p:cNvSpPr>
          <p:nvPr/>
        </p:nvSpPr>
        <p:spPr bwMode="auto">
          <a:xfrm flipV="1">
            <a:off x="6600825" y="4292601"/>
            <a:ext cx="64770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4" name="Line 27">
            <a:extLst>
              <a:ext uri="{FF2B5EF4-FFF2-40B4-BE49-F238E27FC236}">
                <a16:creationId xmlns:a16="http://schemas.microsoft.com/office/drawing/2014/main" id="{DEB56C58-C451-81AA-64EE-B1ECD74FDAB6}"/>
              </a:ext>
            </a:extLst>
          </p:cNvPr>
          <p:cNvSpPr>
            <a:spLocks noChangeShapeType="1"/>
          </p:cNvSpPr>
          <p:nvPr/>
        </p:nvSpPr>
        <p:spPr bwMode="auto">
          <a:xfrm flipV="1">
            <a:off x="6600825" y="3860801"/>
            <a:ext cx="64770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5" name="Line 28">
            <a:extLst>
              <a:ext uri="{FF2B5EF4-FFF2-40B4-BE49-F238E27FC236}">
                <a16:creationId xmlns:a16="http://schemas.microsoft.com/office/drawing/2014/main" id="{EA8E484F-817F-24A5-636F-6AE355DE8D3E}"/>
              </a:ext>
            </a:extLst>
          </p:cNvPr>
          <p:cNvSpPr>
            <a:spLocks noChangeShapeType="1"/>
          </p:cNvSpPr>
          <p:nvPr/>
        </p:nvSpPr>
        <p:spPr bwMode="auto">
          <a:xfrm flipV="1">
            <a:off x="6600825" y="4652964"/>
            <a:ext cx="64770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6" name="Line 29">
            <a:extLst>
              <a:ext uri="{FF2B5EF4-FFF2-40B4-BE49-F238E27FC236}">
                <a16:creationId xmlns:a16="http://schemas.microsoft.com/office/drawing/2014/main" id="{0E03F907-699F-BE69-FA88-1203ED79A167}"/>
              </a:ext>
            </a:extLst>
          </p:cNvPr>
          <p:cNvSpPr>
            <a:spLocks noChangeShapeType="1"/>
          </p:cNvSpPr>
          <p:nvPr/>
        </p:nvSpPr>
        <p:spPr bwMode="auto">
          <a:xfrm>
            <a:off x="4151313" y="5805488"/>
            <a:ext cx="2449512" cy="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7" name="Line 30">
            <a:extLst>
              <a:ext uri="{FF2B5EF4-FFF2-40B4-BE49-F238E27FC236}">
                <a16:creationId xmlns:a16="http://schemas.microsoft.com/office/drawing/2014/main" id="{280F84AE-F4CF-EA0D-3FF0-A90D2DF67C7A}"/>
              </a:ext>
            </a:extLst>
          </p:cNvPr>
          <p:cNvSpPr>
            <a:spLocks noChangeShapeType="1"/>
          </p:cNvSpPr>
          <p:nvPr/>
        </p:nvSpPr>
        <p:spPr bwMode="auto">
          <a:xfrm flipV="1">
            <a:off x="3792538" y="3716339"/>
            <a:ext cx="0" cy="1800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8" name="Text Box 31">
            <a:extLst>
              <a:ext uri="{FF2B5EF4-FFF2-40B4-BE49-F238E27FC236}">
                <a16:creationId xmlns:a16="http://schemas.microsoft.com/office/drawing/2014/main" id="{9456338F-8F87-FACC-C913-A36D63730D6D}"/>
              </a:ext>
            </a:extLst>
          </p:cNvPr>
          <p:cNvSpPr txBox="1">
            <a:spLocks noChangeArrowheads="1"/>
          </p:cNvSpPr>
          <p:nvPr/>
        </p:nvSpPr>
        <p:spPr bwMode="auto">
          <a:xfrm>
            <a:off x="4494984" y="5876926"/>
            <a:ext cx="15145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cs-CZ" altLang="cs-CZ" sz="1800" dirty="0">
                <a:solidFill>
                  <a:srgbClr val="0033CC"/>
                </a:solidFill>
              </a:rPr>
              <a:t>Time (Y,M,D)</a:t>
            </a:r>
          </a:p>
        </p:txBody>
      </p:sp>
      <p:sp>
        <p:nvSpPr>
          <p:cNvPr id="32799" name="Text Box 32">
            <a:extLst>
              <a:ext uri="{FF2B5EF4-FFF2-40B4-BE49-F238E27FC236}">
                <a16:creationId xmlns:a16="http://schemas.microsoft.com/office/drawing/2014/main" id="{EA35B600-CA8E-B354-B8A1-0BEA210A067B}"/>
              </a:ext>
            </a:extLst>
          </p:cNvPr>
          <p:cNvSpPr txBox="1">
            <a:spLocks noChangeArrowheads="1"/>
          </p:cNvSpPr>
          <p:nvPr/>
        </p:nvSpPr>
        <p:spPr bwMode="auto">
          <a:xfrm rot="18780000">
            <a:off x="6286549" y="4686130"/>
            <a:ext cx="3275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None/>
            </a:pPr>
            <a:r>
              <a:rPr lang="cs-CZ" sz="1800" dirty="0" err="1">
                <a:solidFill>
                  <a:srgbClr val="0070C0"/>
                </a:solidFill>
              </a:rPr>
              <a:t>Cost</a:t>
            </a:r>
            <a:r>
              <a:rPr lang="cs-CZ" sz="1800" dirty="0">
                <a:solidFill>
                  <a:srgbClr val="0070C0"/>
                </a:solidFill>
              </a:rPr>
              <a:t> - </a:t>
            </a:r>
            <a:r>
              <a:rPr lang="cs-CZ" sz="1800" dirty="0" err="1">
                <a:solidFill>
                  <a:srgbClr val="0070C0"/>
                </a:solidFill>
              </a:rPr>
              <a:t>Revenue</a:t>
            </a:r>
            <a:r>
              <a:rPr lang="cs-CZ" sz="1800" dirty="0">
                <a:solidFill>
                  <a:srgbClr val="0070C0"/>
                </a:solidFill>
              </a:rPr>
              <a:t> </a:t>
            </a:r>
            <a:r>
              <a:rPr lang="cs-CZ" sz="1800" dirty="0" err="1">
                <a:solidFill>
                  <a:srgbClr val="0070C0"/>
                </a:solidFill>
              </a:rPr>
              <a:t>Centres</a:t>
            </a:r>
            <a:endParaRPr lang="cs-CZ" altLang="cs-CZ" sz="1800" dirty="0">
              <a:solidFill>
                <a:srgbClr val="0070C0"/>
              </a:solidFill>
            </a:endParaRPr>
          </a:p>
        </p:txBody>
      </p:sp>
      <p:sp>
        <p:nvSpPr>
          <p:cNvPr id="32800" name="Text Box 33">
            <a:extLst>
              <a:ext uri="{FF2B5EF4-FFF2-40B4-BE49-F238E27FC236}">
                <a16:creationId xmlns:a16="http://schemas.microsoft.com/office/drawing/2014/main" id="{11907DC4-3327-2729-2DCC-B5EDF45D2872}"/>
              </a:ext>
            </a:extLst>
          </p:cNvPr>
          <p:cNvSpPr txBox="1">
            <a:spLocks noChangeArrowheads="1"/>
          </p:cNvSpPr>
          <p:nvPr/>
        </p:nvSpPr>
        <p:spPr bwMode="auto">
          <a:xfrm rot="5400000">
            <a:off x="1472426" y="4043642"/>
            <a:ext cx="4140171"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cs-CZ" altLang="cs-CZ" sz="1800" dirty="0" err="1">
                <a:solidFill>
                  <a:srgbClr val="008000"/>
                </a:solidFill>
              </a:rPr>
              <a:t>Amount</a:t>
            </a:r>
            <a:r>
              <a:rPr lang="cs-CZ" altLang="cs-CZ" sz="1800" dirty="0">
                <a:solidFill>
                  <a:srgbClr val="008000"/>
                </a:solidFill>
              </a:rPr>
              <a:t> (Unit </a:t>
            </a:r>
            <a:r>
              <a:rPr lang="cs-CZ" altLang="cs-CZ" sz="1800" dirty="0" err="1">
                <a:solidFill>
                  <a:srgbClr val="008000"/>
                </a:solidFill>
              </a:rPr>
              <a:t>Price</a:t>
            </a:r>
            <a:r>
              <a:rPr lang="cs-CZ" altLang="cs-CZ" sz="1800" dirty="0">
                <a:solidFill>
                  <a:srgbClr val="008000"/>
                </a:solidFill>
              </a:rPr>
              <a:t>), </a:t>
            </a:r>
            <a:r>
              <a:rPr lang="cs-CZ" altLang="cs-CZ" sz="1800" dirty="0" err="1">
                <a:solidFill>
                  <a:srgbClr val="008000"/>
                </a:solidFill>
              </a:rPr>
              <a:t>Costs</a:t>
            </a:r>
            <a:r>
              <a:rPr lang="cs-CZ" altLang="cs-CZ" sz="1800" dirty="0">
                <a:solidFill>
                  <a:srgbClr val="008000"/>
                </a:solidFill>
              </a:rPr>
              <a:t>, </a:t>
            </a:r>
            <a:r>
              <a:rPr lang="cs-CZ" altLang="cs-CZ" sz="1800" dirty="0" err="1">
                <a:solidFill>
                  <a:srgbClr val="008000"/>
                </a:solidFill>
              </a:rPr>
              <a:t>Quantities</a:t>
            </a:r>
            <a:endParaRPr lang="cs-CZ" altLang="cs-CZ" sz="1800" dirty="0">
              <a:solidFill>
                <a:srgbClr val="008000"/>
              </a:solidFill>
            </a:endParaRPr>
          </a:p>
        </p:txBody>
      </p:sp>
      <p:sp>
        <p:nvSpPr>
          <p:cNvPr id="32801" name="Line 34">
            <a:extLst>
              <a:ext uri="{FF2B5EF4-FFF2-40B4-BE49-F238E27FC236}">
                <a16:creationId xmlns:a16="http://schemas.microsoft.com/office/drawing/2014/main" id="{CD4AE7C5-4928-39EC-C052-8F1E45E7D63F}"/>
              </a:ext>
            </a:extLst>
          </p:cNvPr>
          <p:cNvSpPr>
            <a:spLocks noChangeShapeType="1"/>
          </p:cNvSpPr>
          <p:nvPr/>
        </p:nvSpPr>
        <p:spPr bwMode="auto">
          <a:xfrm flipV="1">
            <a:off x="6527801" y="2997200"/>
            <a:ext cx="15843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802" name="AutoShape 35">
            <a:extLst>
              <a:ext uri="{FF2B5EF4-FFF2-40B4-BE49-F238E27FC236}">
                <a16:creationId xmlns:a16="http://schemas.microsoft.com/office/drawing/2014/main" id="{7C9B324A-EF50-5EE9-CC87-4C19CFD87097}"/>
              </a:ext>
            </a:extLst>
          </p:cNvPr>
          <p:cNvSpPr>
            <a:spLocks noChangeArrowheads="1"/>
          </p:cNvSpPr>
          <p:nvPr/>
        </p:nvSpPr>
        <p:spPr bwMode="auto">
          <a:xfrm>
            <a:off x="8112126" y="2708276"/>
            <a:ext cx="504825"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32803" name="Text Box 36">
            <a:extLst>
              <a:ext uri="{FF2B5EF4-FFF2-40B4-BE49-F238E27FC236}">
                <a16:creationId xmlns:a16="http://schemas.microsoft.com/office/drawing/2014/main" id="{E5EF3B38-D72B-9BD8-DE56-EF55F67C63F0}"/>
              </a:ext>
            </a:extLst>
          </p:cNvPr>
          <p:cNvSpPr txBox="1">
            <a:spLocks noChangeArrowheads="1"/>
          </p:cNvSpPr>
          <p:nvPr/>
        </p:nvSpPr>
        <p:spPr bwMode="auto">
          <a:xfrm>
            <a:off x="8585028" y="2725738"/>
            <a:ext cx="495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cs-CZ" altLang="cs-CZ" sz="1800" dirty="0" err="1">
                <a:solidFill>
                  <a:srgbClr val="0070C0"/>
                </a:solidFill>
              </a:rPr>
              <a:t>cut</a:t>
            </a:r>
            <a:endParaRPr lang="cs-CZ" altLang="cs-CZ" sz="1800"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A45D822-B3FC-8310-8945-14D594F5D25D}"/>
              </a:ext>
            </a:extLst>
          </p:cNvPr>
          <p:cNvSpPr>
            <a:spLocks noGrp="1" noChangeArrowheads="1"/>
          </p:cNvSpPr>
          <p:nvPr>
            <p:ph type="title"/>
          </p:nvPr>
        </p:nvSpPr>
        <p:spPr/>
        <p:txBody>
          <a:bodyPr/>
          <a:lstStyle/>
          <a:p>
            <a:pPr eaLnBrk="1" hangingPunct="1"/>
            <a:r>
              <a:rPr lang="cs-CZ" altLang="cs-CZ" dirty="0"/>
              <a:t> </a:t>
            </a:r>
            <a:r>
              <a:rPr lang="en-US" altLang="cs-CZ" sz="3600" dirty="0">
                <a:solidFill>
                  <a:srgbClr val="0070C0"/>
                </a:solidFill>
              </a:rPr>
              <a:t>OLAP </a:t>
            </a:r>
            <a:r>
              <a:rPr lang="cs-CZ" altLang="cs-CZ" sz="3600" dirty="0" err="1">
                <a:solidFill>
                  <a:srgbClr val="0070C0"/>
                </a:solidFill>
              </a:rPr>
              <a:t>architecture</a:t>
            </a:r>
            <a:endParaRPr lang="en-US" altLang="cs-CZ" sz="3600" dirty="0">
              <a:solidFill>
                <a:srgbClr val="0070C0"/>
              </a:solidFill>
            </a:endParaRPr>
          </a:p>
        </p:txBody>
      </p:sp>
      <p:pic>
        <p:nvPicPr>
          <p:cNvPr id="40963" name="Picture 3">
            <a:extLst>
              <a:ext uri="{FF2B5EF4-FFF2-40B4-BE49-F238E27FC236}">
                <a16:creationId xmlns:a16="http://schemas.microsoft.com/office/drawing/2014/main" id="{4E50DA10-485E-FBF2-BFF1-2B028A914F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9151" y="1989139"/>
            <a:ext cx="5400675" cy="4160837"/>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40964" name="Oval 4">
            <a:extLst>
              <a:ext uri="{FF2B5EF4-FFF2-40B4-BE49-F238E27FC236}">
                <a16:creationId xmlns:a16="http://schemas.microsoft.com/office/drawing/2014/main" id="{72FD843A-798C-2728-C560-B5FBC56E2CDF}"/>
              </a:ext>
            </a:extLst>
          </p:cNvPr>
          <p:cNvSpPr>
            <a:spLocks noChangeArrowheads="1"/>
          </p:cNvSpPr>
          <p:nvPr/>
        </p:nvSpPr>
        <p:spPr bwMode="auto">
          <a:xfrm>
            <a:off x="3432175" y="4437063"/>
            <a:ext cx="1727200" cy="576262"/>
          </a:xfrm>
          <a:prstGeom prst="ellipse">
            <a:avLst/>
          </a:prstGeom>
          <a:solidFill>
            <a:schemeClr val="accent1">
              <a:alpha val="2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40965" name="Line 5">
            <a:extLst>
              <a:ext uri="{FF2B5EF4-FFF2-40B4-BE49-F238E27FC236}">
                <a16:creationId xmlns:a16="http://schemas.microsoft.com/office/drawing/2014/main" id="{EA61EBD0-FF1A-6D09-7678-9D62A000DA1F}"/>
              </a:ext>
            </a:extLst>
          </p:cNvPr>
          <p:cNvSpPr>
            <a:spLocks noChangeShapeType="1"/>
          </p:cNvSpPr>
          <p:nvPr/>
        </p:nvSpPr>
        <p:spPr bwMode="auto">
          <a:xfrm flipV="1">
            <a:off x="3359151" y="4941888"/>
            <a:ext cx="288925" cy="647700"/>
          </a:xfrm>
          <a:prstGeom prst="line">
            <a:avLst/>
          </a:prstGeom>
          <a:noFill/>
          <a:ln w="762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966" name="Text Box 6">
            <a:extLst>
              <a:ext uri="{FF2B5EF4-FFF2-40B4-BE49-F238E27FC236}">
                <a16:creationId xmlns:a16="http://schemas.microsoft.com/office/drawing/2014/main" id="{417F7A64-B6E4-AA95-9DEE-A144A10257DD}"/>
              </a:ext>
            </a:extLst>
          </p:cNvPr>
          <p:cNvSpPr txBox="1">
            <a:spLocks noChangeArrowheads="1"/>
          </p:cNvSpPr>
          <p:nvPr/>
        </p:nvSpPr>
        <p:spPr bwMode="auto">
          <a:xfrm>
            <a:off x="2490680" y="5603875"/>
            <a:ext cx="146706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cs-CZ" altLang="cs-CZ" sz="1800" b="1" dirty="0">
                <a:solidFill>
                  <a:srgbClr val="009900"/>
                </a:solidFill>
              </a:rPr>
              <a:t>METADATA</a:t>
            </a:r>
          </a:p>
          <a:p>
            <a:pPr algn="ctr" eaLnBrk="1" hangingPunct="1">
              <a:spcBef>
                <a:spcPct val="0"/>
              </a:spcBef>
              <a:buClrTx/>
              <a:buSzTx/>
              <a:buFontTx/>
              <a:buNone/>
            </a:pPr>
            <a:r>
              <a:rPr lang="cs-CZ" altLang="cs-CZ" sz="1200" b="1" dirty="0">
                <a:solidFill>
                  <a:srgbClr val="009900"/>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D8B66F-BF49-96C2-7283-C1EE8BEE8560}"/>
              </a:ext>
            </a:extLst>
          </p:cNvPr>
          <p:cNvSpPr>
            <a:spLocks noGrp="1"/>
          </p:cNvSpPr>
          <p:nvPr>
            <p:ph type="title"/>
          </p:nvPr>
        </p:nvSpPr>
        <p:spPr/>
        <p:txBody>
          <a:bodyPr>
            <a:normAutofit/>
          </a:bodyPr>
          <a:lstStyle/>
          <a:p>
            <a:r>
              <a:rPr lang="cs-CZ" sz="3600" dirty="0" err="1">
                <a:solidFill>
                  <a:srgbClr val="0070C0"/>
                </a:solidFill>
              </a:rPr>
              <a:t>Dimensions</a:t>
            </a:r>
            <a:r>
              <a:rPr lang="cs-CZ" sz="3600" dirty="0">
                <a:solidFill>
                  <a:srgbClr val="0070C0"/>
                </a:solidFill>
              </a:rPr>
              <a:t> –</a:t>
            </a:r>
            <a:r>
              <a:rPr lang="cs-CZ" sz="3600" dirty="0" err="1">
                <a:solidFill>
                  <a:srgbClr val="0070C0"/>
                </a:solidFill>
              </a:rPr>
              <a:t>global</a:t>
            </a:r>
            <a:r>
              <a:rPr lang="cs-CZ" sz="3600" dirty="0">
                <a:solidFill>
                  <a:srgbClr val="0070C0"/>
                </a:solidFill>
              </a:rPr>
              <a:t> and </a:t>
            </a:r>
            <a:r>
              <a:rPr lang="cs-CZ" sz="3600" dirty="0" err="1">
                <a:solidFill>
                  <a:srgbClr val="0070C0"/>
                </a:solidFill>
              </a:rPr>
              <a:t>shortcut</a:t>
            </a:r>
            <a:endParaRPr lang="cs-CZ" sz="3600" dirty="0">
              <a:solidFill>
                <a:srgbClr val="0070C0"/>
              </a:solidFill>
            </a:endParaRPr>
          </a:p>
        </p:txBody>
      </p:sp>
      <p:pic>
        <p:nvPicPr>
          <p:cNvPr id="5" name="Obrázek 4">
            <a:extLst>
              <a:ext uri="{FF2B5EF4-FFF2-40B4-BE49-F238E27FC236}">
                <a16:creationId xmlns:a16="http://schemas.microsoft.com/office/drawing/2014/main" id="{0D54D1F4-736E-DDE6-9CAA-539781992E19}"/>
              </a:ext>
            </a:extLst>
          </p:cNvPr>
          <p:cNvPicPr>
            <a:picLocks noChangeAspect="1"/>
          </p:cNvPicPr>
          <p:nvPr/>
        </p:nvPicPr>
        <p:blipFill>
          <a:blip r:embed="rId2"/>
          <a:stretch>
            <a:fillRect/>
          </a:stretch>
        </p:blipFill>
        <p:spPr>
          <a:xfrm>
            <a:off x="838200" y="1593401"/>
            <a:ext cx="6348682" cy="4393092"/>
          </a:xfrm>
          <a:prstGeom prst="rect">
            <a:avLst/>
          </a:prstGeom>
          <a:ln>
            <a:solidFill>
              <a:schemeClr val="accent1"/>
            </a:solidFill>
          </a:ln>
        </p:spPr>
      </p:pic>
      <p:sp>
        <p:nvSpPr>
          <p:cNvPr id="6" name="Pravá složená závorka 5">
            <a:extLst>
              <a:ext uri="{FF2B5EF4-FFF2-40B4-BE49-F238E27FC236}">
                <a16:creationId xmlns:a16="http://schemas.microsoft.com/office/drawing/2014/main" id="{96FDBCB7-7B91-E2E2-8AE9-ED0D3ED49327}"/>
              </a:ext>
            </a:extLst>
          </p:cNvPr>
          <p:cNvSpPr/>
          <p:nvPr/>
        </p:nvSpPr>
        <p:spPr>
          <a:xfrm>
            <a:off x="7426519" y="5071817"/>
            <a:ext cx="113968" cy="9146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a:extLst>
              <a:ext uri="{FF2B5EF4-FFF2-40B4-BE49-F238E27FC236}">
                <a16:creationId xmlns:a16="http://schemas.microsoft.com/office/drawing/2014/main" id="{FF822A7C-1DE7-4260-281E-8C0BD6AFCC23}"/>
              </a:ext>
            </a:extLst>
          </p:cNvPr>
          <p:cNvSpPr txBox="1"/>
          <p:nvPr/>
        </p:nvSpPr>
        <p:spPr>
          <a:xfrm>
            <a:off x="7871496" y="5071818"/>
            <a:ext cx="3571940" cy="1477328"/>
          </a:xfrm>
          <a:prstGeom prst="rect">
            <a:avLst/>
          </a:prstGeom>
          <a:noFill/>
        </p:spPr>
        <p:txBody>
          <a:bodyPr wrap="none" rtlCol="0">
            <a:spAutoFit/>
          </a:bodyPr>
          <a:lstStyle/>
          <a:p>
            <a:r>
              <a:rPr lang="cs-CZ" sz="2400" dirty="0">
                <a:solidFill>
                  <a:srgbClr val="0070C0"/>
                </a:solidFill>
              </a:rPr>
              <a:t>     </a:t>
            </a:r>
            <a:r>
              <a:rPr lang="cs-CZ" sz="2400" b="1" dirty="0" err="1">
                <a:solidFill>
                  <a:srgbClr val="0070C0"/>
                </a:solidFill>
              </a:rPr>
              <a:t>Global</a:t>
            </a:r>
            <a:r>
              <a:rPr lang="cs-CZ" sz="2400" b="1" dirty="0">
                <a:solidFill>
                  <a:srgbClr val="0070C0"/>
                </a:solidFill>
              </a:rPr>
              <a:t> </a:t>
            </a:r>
            <a:r>
              <a:rPr lang="cs-CZ" sz="2400" b="1" dirty="0" err="1">
                <a:solidFill>
                  <a:srgbClr val="0070C0"/>
                </a:solidFill>
              </a:rPr>
              <a:t>dimenions</a:t>
            </a:r>
            <a:r>
              <a:rPr lang="cs-CZ" sz="2400" b="1" dirty="0">
                <a:solidFill>
                  <a:srgbClr val="0070C0"/>
                </a:solidFill>
              </a:rPr>
              <a:t> </a:t>
            </a:r>
            <a:r>
              <a:rPr lang="cs-CZ" sz="2400" b="1" dirty="0" err="1">
                <a:solidFill>
                  <a:srgbClr val="0070C0"/>
                </a:solidFill>
              </a:rPr>
              <a:t>codes</a:t>
            </a:r>
            <a:endParaRPr lang="cs-CZ" sz="2400" b="1" dirty="0">
              <a:solidFill>
                <a:srgbClr val="0070C0"/>
              </a:solidFill>
            </a:endParaRPr>
          </a:p>
          <a:p>
            <a:r>
              <a:rPr lang="cs-CZ" sz="2400" dirty="0">
                <a:solidFill>
                  <a:srgbClr val="0070C0"/>
                </a:solidFill>
              </a:rPr>
              <a:t>          </a:t>
            </a:r>
            <a:r>
              <a:rPr lang="cs-CZ" sz="2400" i="1" dirty="0">
                <a:solidFill>
                  <a:srgbClr val="7030A0"/>
                </a:solidFill>
              </a:rPr>
              <a:t>these  are</a:t>
            </a:r>
          </a:p>
          <a:p>
            <a:r>
              <a:rPr lang="cs-CZ" sz="2400" i="1" dirty="0" err="1">
                <a:solidFill>
                  <a:srgbClr val="7030A0"/>
                </a:solidFill>
              </a:rPr>
              <a:t>always</a:t>
            </a:r>
            <a:r>
              <a:rPr lang="cs-CZ" sz="2400" i="1" dirty="0">
                <a:solidFill>
                  <a:srgbClr val="7030A0"/>
                </a:solidFill>
              </a:rPr>
              <a:t> part </a:t>
            </a:r>
            <a:r>
              <a:rPr lang="cs-CZ" sz="2400" i="1" dirty="0" err="1">
                <a:solidFill>
                  <a:srgbClr val="7030A0"/>
                </a:solidFill>
              </a:rPr>
              <a:t>of</a:t>
            </a:r>
            <a:r>
              <a:rPr lang="cs-CZ" sz="2400" i="1" dirty="0">
                <a:solidFill>
                  <a:srgbClr val="7030A0"/>
                </a:solidFill>
              </a:rPr>
              <a:t> </a:t>
            </a:r>
            <a:r>
              <a:rPr lang="cs-CZ" sz="2400" i="1" dirty="0" err="1">
                <a:solidFill>
                  <a:srgbClr val="7030A0"/>
                </a:solidFill>
              </a:rPr>
              <a:t>the</a:t>
            </a:r>
            <a:r>
              <a:rPr lang="cs-CZ" sz="2400" i="1" dirty="0">
                <a:solidFill>
                  <a:srgbClr val="7030A0"/>
                </a:solidFill>
              </a:rPr>
              <a:t> </a:t>
            </a:r>
            <a:r>
              <a:rPr lang="cs-CZ" sz="2400" i="1" dirty="0" err="1">
                <a:solidFill>
                  <a:srgbClr val="7030A0"/>
                </a:solidFill>
              </a:rPr>
              <a:t>entries</a:t>
            </a:r>
            <a:endParaRPr lang="cs-CZ" sz="2400" i="1" dirty="0">
              <a:solidFill>
                <a:srgbClr val="7030A0"/>
              </a:solidFill>
            </a:endParaRPr>
          </a:p>
          <a:p>
            <a:endParaRPr lang="cs-CZ" dirty="0"/>
          </a:p>
        </p:txBody>
      </p:sp>
    </p:spTree>
    <p:extLst>
      <p:ext uri="{BB962C8B-B14F-4D97-AF65-F5344CB8AC3E}">
        <p14:creationId xmlns:p14="http://schemas.microsoft.com/office/powerpoint/2010/main" val="118329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6C6DB-ECD8-2EC5-70AC-3756103F3FAF}"/>
              </a:ext>
            </a:extLst>
          </p:cNvPr>
          <p:cNvSpPr>
            <a:spLocks noGrp="1"/>
          </p:cNvSpPr>
          <p:nvPr>
            <p:ph type="title"/>
          </p:nvPr>
        </p:nvSpPr>
        <p:spPr/>
        <p:txBody>
          <a:bodyPr>
            <a:normAutofit/>
          </a:bodyPr>
          <a:lstStyle/>
          <a:p>
            <a:r>
              <a:rPr lang="cs-CZ" sz="3200" dirty="0" err="1">
                <a:solidFill>
                  <a:srgbClr val="0070C0"/>
                </a:solidFill>
              </a:rPr>
              <a:t>Global</a:t>
            </a:r>
            <a:r>
              <a:rPr lang="cs-CZ" sz="3200" dirty="0">
                <a:solidFill>
                  <a:srgbClr val="0070C0"/>
                </a:solidFill>
              </a:rPr>
              <a:t> and </a:t>
            </a:r>
            <a:r>
              <a:rPr lang="cs-CZ" sz="3200" dirty="0" err="1">
                <a:solidFill>
                  <a:srgbClr val="0070C0"/>
                </a:solidFill>
              </a:rPr>
              <a:t>Shortcut</a:t>
            </a:r>
            <a:r>
              <a:rPr lang="cs-CZ" sz="3200" dirty="0">
                <a:solidFill>
                  <a:srgbClr val="0070C0"/>
                </a:solidFill>
              </a:rPr>
              <a:t> </a:t>
            </a:r>
            <a:r>
              <a:rPr lang="cs-CZ" sz="3200" dirty="0" err="1">
                <a:solidFill>
                  <a:srgbClr val="0070C0"/>
                </a:solidFill>
              </a:rPr>
              <a:t>dimensions</a:t>
            </a:r>
            <a:r>
              <a:rPr lang="cs-CZ" sz="3200" dirty="0">
                <a:solidFill>
                  <a:srgbClr val="0070C0"/>
                </a:solidFill>
              </a:rPr>
              <a:t>  and </a:t>
            </a:r>
            <a:r>
              <a:rPr lang="cs-CZ" sz="3200" dirty="0" err="1">
                <a:solidFill>
                  <a:srgbClr val="0070C0"/>
                </a:solidFill>
              </a:rPr>
              <a:t>entries</a:t>
            </a:r>
            <a:endParaRPr lang="cs-CZ" sz="3200" dirty="0">
              <a:solidFill>
                <a:srgbClr val="0070C0"/>
              </a:solidFill>
            </a:endParaRPr>
          </a:p>
        </p:txBody>
      </p:sp>
      <p:pic>
        <p:nvPicPr>
          <p:cNvPr id="5" name="Obrázek 4">
            <a:extLst>
              <a:ext uri="{FF2B5EF4-FFF2-40B4-BE49-F238E27FC236}">
                <a16:creationId xmlns:a16="http://schemas.microsoft.com/office/drawing/2014/main" id="{7DD09965-42B1-00CE-7D64-14176862E37D}"/>
              </a:ext>
            </a:extLst>
          </p:cNvPr>
          <p:cNvPicPr>
            <a:picLocks noChangeAspect="1"/>
          </p:cNvPicPr>
          <p:nvPr/>
        </p:nvPicPr>
        <p:blipFill>
          <a:blip r:embed="rId2"/>
          <a:stretch>
            <a:fillRect/>
          </a:stretch>
        </p:blipFill>
        <p:spPr>
          <a:xfrm>
            <a:off x="838200" y="1417925"/>
            <a:ext cx="8269153" cy="4373569"/>
          </a:xfrm>
          <a:prstGeom prst="rect">
            <a:avLst/>
          </a:prstGeom>
          <a:ln>
            <a:solidFill>
              <a:schemeClr val="accent1"/>
            </a:solidFill>
          </a:ln>
        </p:spPr>
      </p:pic>
    </p:spTree>
    <p:extLst>
      <p:ext uri="{BB962C8B-B14F-4D97-AF65-F5344CB8AC3E}">
        <p14:creationId xmlns:p14="http://schemas.microsoft.com/office/powerpoint/2010/main" val="317980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1E7805-AEF0-1F92-643D-894B586F7940}"/>
              </a:ext>
            </a:extLst>
          </p:cNvPr>
          <p:cNvSpPr>
            <a:spLocks noGrp="1"/>
          </p:cNvSpPr>
          <p:nvPr>
            <p:ph type="title"/>
          </p:nvPr>
        </p:nvSpPr>
        <p:spPr>
          <a:xfrm>
            <a:off x="372190" y="153090"/>
            <a:ext cx="10515600" cy="1325563"/>
          </a:xfrm>
        </p:spPr>
        <p:txBody>
          <a:bodyPr>
            <a:normAutofit/>
          </a:bodyPr>
          <a:lstStyle/>
          <a:p>
            <a:r>
              <a:rPr lang="cs-CZ" sz="3600" dirty="0" err="1">
                <a:solidFill>
                  <a:srgbClr val="0070C0"/>
                </a:solidFill>
              </a:rPr>
              <a:t>Global</a:t>
            </a:r>
            <a:r>
              <a:rPr lang="cs-CZ" sz="3600" dirty="0">
                <a:solidFill>
                  <a:srgbClr val="0070C0"/>
                </a:solidFill>
              </a:rPr>
              <a:t> and </a:t>
            </a:r>
            <a:r>
              <a:rPr lang="cs-CZ" sz="3600" dirty="0" err="1">
                <a:solidFill>
                  <a:srgbClr val="0070C0"/>
                </a:solidFill>
              </a:rPr>
              <a:t>Shortcut</a:t>
            </a:r>
            <a:r>
              <a:rPr lang="cs-CZ" sz="3600" dirty="0">
                <a:solidFill>
                  <a:srgbClr val="0070C0"/>
                </a:solidFill>
              </a:rPr>
              <a:t> </a:t>
            </a:r>
            <a:r>
              <a:rPr lang="cs-CZ" sz="3600" dirty="0" err="1">
                <a:solidFill>
                  <a:srgbClr val="0070C0"/>
                </a:solidFill>
              </a:rPr>
              <a:t>dimensions</a:t>
            </a:r>
            <a:r>
              <a:rPr lang="cs-CZ" sz="3600" dirty="0">
                <a:solidFill>
                  <a:srgbClr val="0070C0"/>
                </a:solidFill>
              </a:rPr>
              <a:t>  and </a:t>
            </a:r>
            <a:r>
              <a:rPr lang="cs-CZ" sz="3600" dirty="0" err="1">
                <a:solidFill>
                  <a:srgbClr val="0070C0"/>
                </a:solidFill>
              </a:rPr>
              <a:t>entries</a:t>
            </a:r>
            <a:endParaRPr lang="cs-CZ" sz="3600" dirty="0"/>
          </a:p>
        </p:txBody>
      </p:sp>
      <p:pic>
        <p:nvPicPr>
          <p:cNvPr id="5" name="Obrázek 4">
            <a:extLst>
              <a:ext uri="{FF2B5EF4-FFF2-40B4-BE49-F238E27FC236}">
                <a16:creationId xmlns:a16="http://schemas.microsoft.com/office/drawing/2014/main" id="{5FD19CCA-3122-36A4-3701-CA44DD118A53}"/>
              </a:ext>
            </a:extLst>
          </p:cNvPr>
          <p:cNvPicPr>
            <a:picLocks noChangeAspect="1"/>
          </p:cNvPicPr>
          <p:nvPr/>
        </p:nvPicPr>
        <p:blipFill>
          <a:blip r:embed="rId2"/>
          <a:stretch>
            <a:fillRect/>
          </a:stretch>
        </p:blipFill>
        <p:spPr>
          <a:xfrm>
            <a:off x="372190" y="1478653"/>
            <a:ext cx="10640367" cy="1285714"/>
          </a:xfrm>
          <a:prstGeom prst="rect">
            <a:avLst/>
          </a:prstGeom>
          <a:ln>
            <a:solidFill>
              <a:schemeClr val="accent1"/>
            </a:solidFill>
          </a:ln>
        </p:spPr>
      </p:pic>
      <p:pic>
        <p:nvPicPr>
          <p:cNvPr id="7" name="Obrázek 6">
            <a:extLst>
              <a:ext uri="{FF2B5EF4-FFF2-40B4-BE49-F238E27FC236}">
                <a16:creationId xmlns:a16="http://schemas.microsoft.com/office/drawing/2014/main" id="{900312E2-55AA-E836-2E69-746D9F985B46}"/>
              </a:ext>
            </a:extLst>
          </p:cNvPr>
          <p:cNvPicPr>
            <a:picLocks noChangeAspect="1"/>
          </p:cNvPicPr>
          <p:nvPr/>
        </p:nvPicPr>
        <p:blipFill>
          <a:blip r:embed="rId3"/>
          <a:stretch>
            <a:fillRect/>
          </a:stretch>
        </p:blipFill>
        <p:spPr>
          <a:xfrm>
            <a:off x="372190" y="2985775"/>
            <a:ext cx="10640367" cy="1628571"/>
          </a:xfrm>
          <a:prstGeom prst="rect">
            <a:avLst/>
          </a:prstGeom>
          <a:ln>
            <a:solidFill>
              <a:schemeClr val="accent1"/>
            </a:solidFill>
          </a:ln>
        </p:spPr>
      </p:pic>
      <p:pic>
        <p:nvPicPr>
          <p:cNvPr id="9" name="Obrázek 8">
            <a:extLst>
              <a:ext uri="{FF2B5EF4-FFF2-40B4-BE49-F238E27FC236}">
                <a16:creationId xmlns:a16="http://schemas.microsoft.com/office/drawing/2014/main" id="{689E373D-F437-3F93-B367-43C9F1761E49}"/>
              </a:ext>
            </a:extLst>
          </p:cNvPr>
          <p:cNvPicPr>
            <a:picLocks noChangeAspect="1"/>
          </p:cNvPicPr>
          <p:nvPr/>
        </p:nvPicPr>
        <p:blipFill>
          <a:blip r:embed="rId4"/>
          <a:stretch>
            <a:fillRect/>
          </a:stretch>
        </p:blipFill>
        <p:spPr>
          <a:xfrm>
            <a:off x="832985" y="3376251"/>
            <a:ext cx="9333333" cy="2476190"/>
          </a:xfrm>
          <a:prstGeom prst="rect">
            <a:avLst/>
          </a:prstGeom>
          <a:ln>
            <a:solidFill>
              <a:schemeClr val="accent1"/>
            </a:solidFill>
          </a:ln>
        </p:spPr>
      </p:pic>
    </p:spTree>
    <p:extLst>
      <p:ext uri="{BB962C8B-B14F-4D97-AF65-F5344CB8AC3E}">
        <p14:creationId xmlns:p14="http://schemas.microsoft.com/office/powerpoint/2010/main" val="16313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Dimensions</a:t>
            </a:r>
            <a:r>
              <a:rPr lang="cs-CZ" sz="3600" dirty="0">
                <a:solidFill>
                  <a:srgbClr val="0070C0"/>
                </a:solidFill>
              </a:rPr>
              <a:t> (</a:t>
            </a:r>
            <a:r>
              <a:rPr lang="cs-CZ" sz="3600" dirty="0" err="1">
                <a:solidFill>
                  <a:srgbClr val="0070C0"/>
                </a:solidFill>
              </a:rPr>
              <a:t>cost</a:t>
            </a:r>
            <a:r>
              <a:rPr lang="cs-CZ" sz="3600" dirty="0">
                <a:solidFill>
                  <a:srgbClr val="0070C0"/>
                </a:solidFill>
              </a:rPr>
              <a:t> </a:t>
            </a:r>
            <a:r>
              <a:rPr lang="cs-CZ" sz="3600" dirty="0" err="1">
                <a:solidFill>
                  <a:srgbClr val="0070C0"/>
                </a:solidFill>
              </a:rPr>
              <a:t>centers</a:t>
            </a:r>
            <a:r>
              <a:rPr lang="cs-CZ" sz="3600" dirty="0">
                <a:solidFill>
                  <a:srgbClr val="0070C0"/>
                </a:solidFill>
              </a:rPr>
              <a:t>, </a:t>
            </a:r>
            <a:r>
              <a:rPr lang="cs-CZ" sz="3600" dirty="0" err="1">
                <a:solidFill>
                  <a:srgbClr val="0070C0"/>
                </a:solidFill>
              </a:rPr>
              <a:t>income</a:t>
            </a:r>
            <a:r>
              <a:rPr lang="cs-CZ" sz="3600" dirty="0">
                <a:solidFill>
                  <a:srgbClr val="0070C0"/>
                </a:solidFill>
              </a:rPr>
              <a:t> </a:t>
            </a:r>
            <a:r>
              <a:rPr lang="cs-CZ" sz="3600" dirty="0" err="1">
                <a:solidFill>
                  <a:srgbClr val="0070C0"/>
                </a:solidFill>
              </a:rPr>
              <a:t>centers</a:t>
            </a:r>
            <a:r>
              <a:rPr lang="cs-CZ" sz="3600" dirty="0">
                <a:solidFill>
                  <a:srgbClr val="0070C0"/>
                </a:solidFill>
              </a:rPr>
              <a:t>) </a:t>
            </a:r>
          </a:p>
        </p:txBody>
      </p:sp>
      <p:pic>
        <p:nvPicPr>
          <p:cNvPr id="4" name="Obrázek 3"/>
          <p:cNvPicPr>
            <a:picLocks noChangeAspect="1"/>
          </p:cNvPicPr>
          <p:nvPr/>
        </p:nvPicPr>
        <p:blipFill>
          <a:blip r:embed="rId2"/>
          <a:stretch>
            <a:fillRect/>
          </a:stretch>
        </p:blipFill>
        <p:spPr>
          <a:xfrm>
            <a:off x="907438" y="1690688"/>
            <a:ext cx="7228571" cy="3800000"/>
          </a:xfrm>
          <a:prstGeom prst="rect">
            <a:avLst/>
          </a:prstGeom>
          <a:ln>
            <a:solidFill>
              <a:schemeClr val="accent1"/>
            </a:solidFill>
          </a:ln>
        </p:spPr>
      </p:pic>
      <p:pic>
        <p:nvPicPr>
          <p:cNvPr id="5" name="Obrázek 4"/>
          <p:cNvPicPr>
            <a:picLocks noChangeAspect="1"/>
          </p:cNvPicPr>
          <p:nvPr/>
        </p:nvPicPr>
        <p:blipFill>
          <a:blip r:embed="rId3"/>
          <a:stretch>
            <a:fillRect/>
          </a:stretch>
        </p:blipFill>
        <p:spPr>
          <a:xfrm>
            <a:off x="4678530" y="5210771"/>
            <a:ext cx="5304762" cy="904762"/>
          </a:xfrm>
          <a:prstGeom prst="rect">
            <a:avLst/>
          </a:prstGeom>
          <a:ln>
            <a:solidFill>
              <a:schemeClr val="accent1"/>
            </a:solidFill>
          </a:ln>
        </p:spPr>
      </p:pic>
      <p:cxnSp>
        <p:nvCxnSpPr>
          <p:cNvPr id="6" name="Přímá spojnice se šipkou 5">
            <a:extLst>
              <a:ext uri="{FF2B5EF4-FFF2-40B4-BE49-F238E27FC236}">
                <a16:creationId xmlns:a16="http://schemas.microsoft.com/office/drawing/2014/main" id="{ECB0C1D0-38E2-487F-BAC9-4BE0FE12C708}"/>
              </a:ext>
            </a:extLst>
          </p:cNvPr>
          <p:cNvCxnSpPr/>
          <p:nvPr/>
        </p:nvCxnSpPr>
        <p:spPr>
          <a:xfrm flipH="1" flipV="1">
            <a:off x="5643154" y="2673531"/>
            <a:ext cx="3004457" cy="2612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8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7793" y="206110"/>
            <a:ext cx="10515600" cy="1325563"/>
          </a:xfrm>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values</a:t>
            </a:r>
            <a:r>
              <a:rPr lang="cs-CZ" sz="3600" dirty="0">
                <a:solidFill>
                  <a:srgbClr val="0070C0"/>
                </a:solidFill>
              </a:rPr>
              <a:t> (</a:t>
            </a:r>
            <a:r>
              <a:rPr lang="cs-CZ" sz="2400" dirty="0" err="1">
                <a:solidFill>
                  <a:srgbClr val="7030A0"/>
                </a:solidFill>
              </a:rPr>
              <a:t>we</a:t>
            </a:r>
            <a:r>
              <a:rPr lang="cs-CZ" sz="2400" dirty="0">
                <a:solidFill>
                  <a:srgbClr val="7030A0"/>
                </a:solidFill>
              </a:rPr>
              <a:t> </a:t>
            </a:r>
            <a:r>
              <a:rPr lang="cs-CZ" sz="2400" dirty="0" err="1">
                <a:solidFill>
                  <a:srgbClr val="7030A0"/>
                </a:solidFill>
              </a:rPr>
              <a:t>created</a:t>
            </a:r>
            <a:r>
              <a:rPr lang="cs-CZ" sz="2400" dirty="0">
                <a:solidFill>
                  <a:srgbClr val="7030A0"/>
                </a:solidFill>
              </a:rPr>
              <a:t> </a:t>
            </a:r>
            <a:r>
              <a:rPr lang="cs-CZ" sz="2400" dirty="0" err="1">
                <a:solidFill>
                  <a:srgbClr val="7030A0"/>
                </a:solidFill>
              </a:rPr>
              <a:t>here</a:t>
            </a:r>
            <a:r>
              <a:rPr lang="cs-CZ" sz="2400" dirty="0">
                <a:solidFill>
                  <a:srgbClr val="7030A0"/>
                </a:solidFill>
              </a:rPr>
              <a:t> </a:t>
            </a:r>
            <a:r>
              <a:rPr lang="cs-CZ" sz="2400" dirty="0" err="1">
                <a:solidFill>
                  <a:srgbClr val="7030A0"/>
                </a:solidFill>
              </a:rPr>
              <a:t>three</a:t>
            </a:r>
            <a:r>
              <a:rPr lang="cs-CZ" sz="2400" dirty="0">
                <a:solidFill>
                  <a:srgbClr val="7030A0"/>
                </a:solidFill>
              </a:rPr>
              <a:t> </a:t>
            </a:r>
            <a:r>
              <a:rPr lang="cs-CZ" sz="2400" dirty="0" err="1">
                <a:solidFill>
                  <a:srgbClr val="7030A0"/>
                </a:solidFill>
              </a:rPr>
              <a:t>new</a:t>
            </a:r>
            <a:r>
              <a:rPr lang="cs-CZ" sz="2400" dirty="0">
                <a:solidFill>
                  <a:srgbClr val="7030A0"/>
                </a:solidFill>
              </a:rPr>
              <a:t> </a:t>
            </a:r>
            <a:r>
              <a:rPr lang="cs-CZ" sz="2400" dirty="0" err="1">
                <a:solidFill>
                  <a:srgbClr val="7030A0"/>
                </a:solidFill>
              </a:rPr>
              <a:t>areas</a:t>
            </a:r>
            <a:r>
              <a:rPr lang="cs-CZ" sz="2400" dirty="0">
                <a:solidFill>
                  <a:srgbClr val="7030A0"/>
                </a:solidFill>
              </a:rPr>
              <a:t> </a:t>
            </a:r>
            <a:r>
              <a:rPr lang="cs-CZ" sz="2400" dirty="0" err="1">
                <a:solidFill>
                  <a:srgbClr val="7030A0"/>
                </a:solidFill>
              </a:rPr>
              <a:t>with</a:t>
            </a:r>
            <a:r>
              <a:rPr lang="cs-CZ" sz="2400" dirty="0">
                <a:solidFill>
                  <a:srgbClr val="7030A0"/>
                </a:solidFill>
              </a:rPr>
              <a:t> </a:t>
            </a:r>
            <a:r>
              <a:rPr lang="cs-CZ" sz="2400" dirty="0" err="1">
                <a:solidFill>
                  <a:srgbClr val="7030A0"/>
                </a:solidFill>
              </a:rPr>
              <a:t>values</a:t>
            </a:r>
            <a:r>
              <a:rPr lang="cs-CZ" sz="2400" dirty="0">
                <a:solidFill>
                  <a:srgbClr val="7030A0"/>
                </a:solidFill>
              </a:rPr>
              <a:t> 91-93</a:t>
            </a:r>
            <a:r>
              <a:rPr lang="cs-CZ" sz="3600" dirty="0">
                <a:solidFill>
                  <a:srgbClr val="0070C0"/>
                </a:solidFill>
              </a:rPr>
              <a:t>) </a:t>
            </a:r>
          </a:p>
        </p:txBody>
      </p:sp>
      <p:pic>
        <p:nvPicPr>
          <p:cNvPr id="5" name="Obrázek 4"/>
          <p:cNvPicPr>
            <a:picLocks noChangeAspect="1"/>
          </p:cNvPicPr>
          <p:nvPr/>
        </p:nvPicPr>
        <p:blipFill>
          <a:blip r:embed="rId2"/>
          <a:stretch>
            <a:fillRect/>
          </a:stretch>
        </p:blipFill>
        <p:spPr>
          <a:xfrm>
            <a:off x="7259694" y="1585396"/>
            <a:ext cx="1952381" cy="733333"/>
          </a:xfrm>
          <a:prstGeom prst="rect">
            <a:avLst/>
          </a:prstGeom>
          <a:ln>
            <a:solidFill>
              <a:schemeClr val="accent1"/>
            </a:solidFill>
          </a:ln>
        </p:spPr>
      </p:pic>
      <p:cxnSp>
        <p:nvCxnSpPr>
          <p:cNvPr id="7" name="Přímá spojnice se šipkou 6"/>
          <p:cNvCxnSpPr>
            <a:endCxn id="5" idx="1"/>
          </p:cNvCxnSpPr>
          <p:nvPr/>
        </p:nvCxnSpPr>
        <p:spPr>
          <a:xfrm>
            <a:off x="6561056" y="1952062"/>
            <a:ext cx="6986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a:picLocks noChangeAspect="1"/>
          </p:cNvPicPr>
          <p:nvPr/>
        </p:nvPicPr>
        <p:blipFill>
          <a:blip r:embed="rId3"/>
          <a:stretch>
            <a:fillRect/>
          </a:stretch>
        </p:blipFill>
        <p:spPr>
          <a:xfrm>
            <a:off x="9595702" y="1495598"/>
            <a:ext cx="2256374" cy="1059597"/>
          </a:xfrm>
          <a:prstGeom prst="rect">
            <a:avLst/>
          </a:prstGeom>
          <a:ln>
            <a:solidFill>
              <a:schemeClr val="accent1"/>
            </a:solidFill>
          </a:ln>
        </p:spPr>
      </p:pic>
      <p:pic>
        <p:nvPicPr>
          <p:cNvPr id="9" name="Obrázek 8"/>
          <p:cNvPicPr>
            <a:picLocks noChangeAspect="1"/>
          </p:cNvPicPr>
          <p:nvPr/>
        </p:nvPicPr>
        <p:blipFill>
          <a:blip r:embed="rId4"/>
          <a:stretch>
            <a:fillRect/>
          </a:stretch>
        </p:blipFill>
        <p:spPr>
          <a:xfrm>
            <a:off x="187793" y="1495598"/>
            <a:ext cx="6573625" cy="3830729"/>
          </a:xfrm>
          <a:prstGeom prst="rect">
            <a:avLst/>
          </a:prstGeom>
          <a:ln>
            <a:solidFill>
              <a:schemeClr val="accent1"/>
            </a:solidFill>
          </a:ln>
        </p:spPr>
      </p:pic>
    </p:spTree>
    <p:extLst>
      <p:ext uri="{BB962C8B-B14F-4D97-AF65-F5344CB8AC3E}">
        <p14:creationId xmlns:p14="http://schemas.microsoft.com/office/powerpoint/2010/main" val="239520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After</a:t>
            </a:r>
            <a:r>
              <a:rPr lang="cs-CZ" sz="3600" dirty="0">
                <a:solidFill>
                  <a:srgbClr val="0070C0"/>
                </a:solidFill>
              </a:rPr>
              <a:t> </a:t>
            </a:r>
            <a:r>
              <a:rPr lang="cs-CZ" sz="3600" dirty="0" err="1">
                <a:solidFill>
                  <a:srgbClr val="0070C0"/>
                </a:solidFill>
              </a:rPr>
              <a:t>dimension</a:t>
            </a:r>
            <a:r>
              <a:rPr lang="cs-CZ" sz="3600" dirty="0">
                <a:solidFill>
                  <a:srgbClr val="0070C0"/>
                </a:solidFill>
              </a:rPr>
              <a:t> </a:t>
            </a:r>
            <a:r>
              <a:rPr lang="cs-CZ" sz="3600" dirty="0" err="1">
                <a:solidFill>
                  <a:srgbClr val="0070C0"/>
                </a:solidFill>
              </a:rPr>
              <a:t>value</a:t>
            </a:r>
            <a:r>
              <a:rPr lang="cs-CZ" sz="3600" dirty="0">
                <a:solidFill>
                  <a:srgbClr val="0070C0"/>
                </a:solidFill>
              </a:rPr>
              <a:t> indent-1st </a:t>
            </a:r>
            <a:r>
              <a:rPr lang="cs-CZ" sz="3600" dirty="0" err="1">
                <a:solidFill>
                  <a:srgbClr val="0070C0"/>
                </a:solidFill>
              </a:rPr>
              <a:t>example</a:t>
            </a:r>
            <a:r>
              <a:rPr lang="cs-CZ" sz="3600" dirty="0">
                <a:solidFill>
                  <a:srgbClr val="0070C0"/>
                </a:solidFill>
              </a:rPr>
              <a:t> </a:t>
            </a:r>
          </a:p>
        </p:txBody>
      </p:sp>
      <p:pic>
        <p:nvPicPr>
          <p:cNvPr id="4" name="Obrázek 3"/>
          <p:cNvPicPr>
            <a:picLocks noChangeAspect="1"/>
          </p:cNvPicPr>
          <p:nvPr/>
        </p:nvPicPr>
        <p:blipFill>
          <a:blip r:embed="rId2"/>
          <a:stretch>
            <a:fillRect/>
          </a:stretch>
        </p:blipFill>
        <p:spPr>
          <a:xfrm>
            <a:off x="751855" y="1690688"/>
            <a:ext cx="8161905" cy="4723809"/>
          </a:xfrm>
          <a:prstGeom prst="rect">
            <a:avLst/>
          </a:prstGeom>
          <a:ln>
            <a:solidFill>
              <a:schemeClr val="accent1"/>
            </a:solidFill>
          </a:ln>
        </p:spPr>
      </p:pic>
      <p:sp>
        <p:nvSpPr>
          <p:cNvPr id="3" name="Pravá složená závorka 2">
            <a:extLst>
              <a:ext uri="{FF2B5EF4-FFF2-40B4-BE49-F238E27FC236}">
                <a16:creationId xmlns:a16="http://schemas.microsoft.com/office/drawing/2014/main" id="{865CCD09-F5F2-4E31-A773-0EFAA1656B08}"/>
              </a:ext>
            </a:extLst>
          </p:cNvPr>
          <p:cNvSpPr/>
          <p:nvPr/>
        </p:nvSpPr>
        <p:spPr>
          <a:xfrm>
            <a:off x="9063990" y="1851660"/>
            <a:ext cx="948690" cy="45628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a:extLst>
              <a:ext uri="{FF2B5EF4-FFF2-40B4-BE49-F238E27FC236}">
                <a16:creationId xmlns:a16="http://schemas.microsoft.com/office/drawing/2014/main" id="{EF4250D4-2CA1-426E-992F-4F4231F9A399}"/>
              </a:ext>
            </a:extLst>
          </p:cNvPr>
          <p:cNvSpPr txBox="1"/>
          <p:nvPr/>
        </p:nvSpPr>
        <p:spPr>
          <a:xfrm>
            <a:off x="10012680" y="3671413"/>
            <a:ext cx="1864613" cy="923330"/>
          </a:xfrm>
          <a:prstGeom prst="rect">
            <a:avLst/>
          </a:prstGeom>
          <a:noFill/>
        </p:spPr>
        <p:txBody>
          <a:bodyPr wrap="none" rtlCol="0">
            <a:spAutoFit/>
          </a:bodyPr>
          <a:lstStyle/>
          <a:p>
            <a:r>
              <a:rPr lang="cs-CZ" dirty="0">
                <a:solidFill>
                  <a:srgbClr val="0070C0"/>
                </a:solidFill>
              </a:rPr>
              <a:t>These </a:t>
            </a:r>
            <a:r>
              <a:rPr lang="cs-CZ" dirty="0" err="1">
                <a:solidFill>
                  <a:srgbClr val="0070C0"/>
                </a:solidFill>
              </a:rPr>
              <a:t>dimensions</a:t>
            </a:r>
            <a:endParaRPr lang="cs-CZ" dirty="0">
              <a:solidFill>
                <a:srgbClr val="0070C0"/>
              </a:solidFill>
            </a:endParaRPr>
          </a:p>
          <a:p>
            <a:r>
              <a:rPr lang="cs-CZ" dirty="0" err="1">
                <a:solidFill>
                  <a:srgbClr val="0070C0"/>
                </a:solidFill>
              </a:rPr>
              <a:t>might</a:t>
            </a:r>
            <a:r>
              <a:rPr lang="cs-CZ" dirty="0">
                <a:solidFill>
                  <a:srgbClr val="0070C0"/>
                </a:solidFill>
              </a:rPr>
              <a:t> </a:t>
            </a:r>
            <a:r>
              <a:rPr lang="cs-CZ" dirty="0" err="1">
                <a:solidFill>
                  <a:srgbClr val="0070C0"/>
                </a:solidFill>
              </a:rPr>
              <a:t>be</a:t>
            </a:r>
            <a:r>
              <a:rPr lang="cs-CZ" dirty="0">
                <a:solidFill>
                  <a:srgbClr val="0070C0"/>
                </a:solidFill>
              </a:rPr>
              <a:t> </a:t>
            </a:r>
            <a:r>
              <a:rPr lang="cs-CZ" dirty="0" err="1">
                <a:solidFill>
                  <a:srgbClr val="0070C0"/>
                </a:solidFill>
              </a:rPr>
              <a:t>used</a:t>
            </a:r>
            <a:r>
              <a:rPr lang="cs-CZ" dirty="0">
                <a:solidFill>
                  <a:srgbClr val="0070C0"/>
                </a:solidFill>
              </a:rPr>
              <a:t> </a:t>
            </a:r>
          </a:p>
          <a:p>
            <a:r>
              <a:rPr lang="cs-CZ" dirty="0">
                <a:solidFill>
                  <a:srgbClr val="0070C0"/>
                </a:solidFill>
              </a:rPr>
              <a:t>in </a:t>
            </a:r>
            <a:r>
              <a:rPr lang="cs-CZ" dirty="0" err="1">
                <a:solidFill>
                  <a:srgbClr val="0070C0"/>
                </a:solidFill>
              </a:rPr>
              <a:t>our</a:t>
            </a:r>
            <a:r>
              <a:rPr lang="cs-CZ" dirty="0">
                <a:solidFill>
                  <a:srgbClr val="0070C0"/>
                </a:solidFill>
              </a:rPr>
              <a:t> </a:t>
            </a:r>
            <a:r>
              <a:rPr lang="cs-CZ" dirty="0" err="1">
                <a:solidFill>
                  <a:srgbClr val="0070C0"/>
                </a:solidFill>
              </a:rPr>
              <a:t>examples</a:t>
            </a:r>
            <a:endParaRPr lang="cs-CZ" dirty="0">
              <a:solidFill>
                <a:srgbClr val="0070C0"/>
              </a:solidFill>
            </a:endParaRPr>
          </a:p>
        </p:txBody>
      </p:sp>
    </p:spTree>
    <p:extLst>
      <p:ext uri="{BB962C8B-B14F-4D97-AF65-F5344CB8AC3E}">
        <p14:creationId xmlns:p14="http://schemas.microsoft.com/office/powerpoint/2010/main" val="3702653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A1EE33-4008-4E90-A8B7-6BA7FC9C0501}"/>
              </a:ext>
            </a:extLst>
          </p:cNvPr>
          <p:cNvSpPr>
            <a:spLocks noGrp="1"/>
          </p:cNvSpPr>
          <p:nvPr>
            <p:ph type="title"/>
          </p:nvPr>
        </p:nvSpPr>
        <p:spPr/>
        <p:txBody>
          <a:bodyPr/>
          <a:lstStyle/>
          <a:p>
            <a:r>
              <a:rPr lang="cs-CZ" sz="4400" dirty="0" err="1">
                <a:solidFill>
                  <a:srgbClr val="0070C0"/>
                </a:solidFill>
              </a:rPr>
              <a:t>After</a:t>
            </a:r>
            <a:r>
              <a:rPr lang="cs-CZ" sz="4400" dirty="0">
                <a:solidFill>
                  <a:srgbClr val="0070C0"/>
                </a:solidFill>
              </a:rPr>
              <a:t> </a:t>
            </a:r>
            <a:r>
              <a:rPr lang="cs-CZ" sz="4400" dirty="0" err="1">
                <a:solidFill>
                  <a:srgbClr val="0070C0"/>
                </a:solidFill>
              </a:rPr>
              <a:t>dimension</a:t>
            </a:r>
            <a:r>
              <a:rPr lang="cs-CZ" sz="4400" dirty="0">
                <a:solidFill>
                  <a:srgbClr val="0070C0"/>
                </a:solidFill>
              </a:rPr>
              <a:t> </a:t>
            </a:r>
            <a:r>
              <a:rPr lang="cs-CZ" sz="4400" dirty="0" err="1">
                <a:solidFill>
                  <a:srgbClr val="0070C0"/>
                </a:solidFill>
              </a:rPr>
              <a:t>value</a:t>
            </a:r>
            <a:r>
              <a:rPr lang="cs-CZ" sz="4400" dirty="0">
                <a:solidFill>
                  <a:srgbClr val="0070C0"/>
                </a:solidFill>
              </a:rPr>
              <a:t> indent-2nd </a:t>
            </a:r>
            <a:r>
              <a:rPr lang="cs-CZ" sz="4400" dirty="0" err="1">
                <a:solidFill>
                  <a:srgbClr val="0070C0"/>
                </a:solidFill>
              </a:rPr>
              <a:t>example</a:t>
            </a:r>
            <a:r>
              <a:rPr lang="cs-CZ" sz="4400" dirty="0">
                <a:solidFill>
                  <a:srgbClr val="0070C0"/>
                </a:solidFill>
              </a:rPr>
              <a:t> </a:t>
            </a:r>
            <a:endParaRPr lang="cs-CZ" dirty="0"/>
          </a:p>
        </p:txBody>
      </p:sp>
      <p:pic>
        <p:nvPicPr>
          <p:cNvPr id="5" name="Obrázek 4">
            <a:extLst>
              <a:ext uri="{FF2B5EF4-FFF2-40B4-BE49-F238E27FC236}">
                <a16:creationId xmlns:a16="http://schemas.microsoft.com/office/drawing/2014/main" id="{A1053C5E-A296-43C0-A683-95DA0208433E}"/>
              </a:ext>
            </a:extLst>
          </p:cNvPr>
          <p:cNvPicPr>
            <a:picLocks noChangeAspect="1"/>
          </p:cNvPicPr>
          <p:nvPr/>
        </p:nvPicPr>
        <p:blipFill>
          <a:blip r:embed="rId2"/>
          <a:stretch>
            <a:fillRect/>
          </a:stretch>
        </p:blipFill>
        <p:spPr>
          <a:xfrm>
            <a:off x="1037836" y="1478582"/>
            <a:ext cx="9019048" cy="4838095"/>
          </a:xfrm>
          <a:prstGeom prst="rect">
            <a:avLst/>
          </a:prstGeom>
          <a:ln>
            <a:solidFill>
              <a:schemeClr val="accent1"/>
            </a:solidFill>
          </a:ln>
        </p:spPr>
      </p:pic>
    </p:spTree>
    <p:extLst>
      <p:ext uri="{BB962C8B-B14F-4D97-AF65-F5344CB8AC3E}">
        <p14:creationId xmlns:p14="http://schemas.microsoft.com/office/powerpoint/2010/main" val="1657556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99425-EB39-41B6-F856-FD4F9BDB399F}"/>
              </a:ext>
            </a:extLst>
          </p:cNvPr>
          <p:cNvSpPr>
            <a:spLocks noGrp="1"/>
          </p:cNvSpPr>
          <p:nvPr>
            <p:ph type="title"/>
          </p:nvPr>
        </p:nvSpPr>
        <p:spPr/>
        <p:txBody>
          <a:bodyPr>
            <a:normAutofit/>
          </a:bodyPr>
          <a:lstStyle/>
          <a:p>
            <a:r>
              <a:rPr lang="cs-CZ" sz="3600" dirty="0" err="1">
                <a:solidFill>
                  <a:srgbClr val="0070C0"/>
                </a:solidFill>
              </a:rPr>
              <a:t>Principles</a:t>
            </a:r>
            <a:endParaRPr lang="cs-CZ" sz="3600" dirty="0">
              <a:solidFill>
                <a:srgbClr val="0070C0"/>
              </a:solidFill>
            </a:endParaRPr>
          </a:p>
        </p:txBody>
      </p:sp>
      <p:sp>
        <p:nvSpPr>
          <p:cNvPr id="4" name="Obdélník 3">
            <a:extLst>
              <a:ext uri="{FF2B5EF4-FFF2-40B4-BE49-F238E27FC236}">
                <a16:creationId xmlns:a16="http://schemas.microsoft.com/office/drawing/2014/main" id="{17A84CB7-9C0B-3483-89B0-04A2073B6184}"/>
              </a:ext>
            </a:extLst>
          </p:cNvPr>
          <p:cNvSpPr/>
          <p:nvPr/>
        </p:nvSpPr>
        <p:spPr>
          <a:xfrm>
            <a:off x="1270535" y="1690688"/>
            <a:ext cx="2127183" cy="821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Customer</a:t>
            </a:r>
            <a:endParaRPr lang="cs-CZ" dirty="0"/>
          </a:p>
        </p:txBody>
      </p:sp>
      <p:sp>
        <p:nvSpPr>
          <p:cNvPr id="5" name="Obdélník 4">
            <a:extLst>
              <a:ext uri="{FF2B5EF4-FFF2-40B4-BE49-F238E27FC236}">
                <a16:creationId xmlns:a16="http://schemas.microsoft.com/office/drawing/2014/main" id="{A7057A8E-ADFD-0C56-3A07-B75FDF89EFD2}"/>
              </a:ext>
            </a:extLst>
          </p:cNvPr>
          <p:cNvSpPr/>
          <p:nvPr/>
        </p:nvSpPr>
        <p:spPr>
          <a:xfrm>
            <a:off x="1121450" y="5867513"/>
            <a:ext cx="2127183" cy="354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Item</a:t>
            </a:r>
            <a:r>
              <a:rPr lang="cs-CZ" dirty="0"/>
              <a:t> </a:t>
            </a:r>
          </a:p>
        </p:txBody>
      </p:sp>
      <p:sp>
        <p:nvSpPr>
          <p:cNvPr id="6" name="Obdélník 5">
            <a:extLst>
              <a:ext uri="{FF2B5EF4-FFF2-40B4-BE49-F238E27FC236}">
                <a16:creationId xmlns:a16="http://schemas.microsoft.com/office/drawing/2014/main" id="{A969624D-878E-D9FD-76A9-A68362148A37}"/>
              </a:ext>
            </a:extLst>
          </p:cNvPr>
          <p:cNvSpPr/>
          <p:nvPr/>
        </p:nvSpPr>
        <p:spPr>
          <a:xfrm>
            <a:off x="3771499" y="1643666"/>
            <a:ext cx="1395663" cy="2983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Department</a:t>
            </a:r>
          </a:p>
        </p:txBody>
      </p:sp>
      <p:sp>
        <p:nvSpPr>
          <p:cNvPr id="7" name="Obdélník 6">
            <a:extLst>
              <a:ext uri="{FF2B5EF4-FFF2-40B4-BE49-F238E27FC236}">
                <a16:creationId xmlns:a16="http://schemas.microsoft.com/office/drawing/2014/main" id="{380796E4-6FFB-A2DC-E985-CE9E84054054}"/>
              </a:ext>
            </a:extLst>
          </p:cNvPr>
          <p:cNvSpPr/>
          <p:nvPr/>
        </p:nvSpPr>
        <p:spPr>
          <a:xfrm>
            <a:off x="3771499" y="2102281"/>
            <a:ext cx="1395663" cy="2983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Area</a:t>
            </a:r>
          </a:p>
        </p:txBody>
      </p:sp>
      <p:sp>
        <p:nvSpPr>
          <p:cNvPr id="8" name="Obdélník 7">
            <a:extLst>
              <a:ext uri="{FF2B5EF4-FFF2-40B4-BE49-F238E27FC236}">
                <a16:creationId xmlns:a16="http://schemas.microsoft.com/office/drawing/2014/main" id="{7A51B59F-09D9-5DD0-4629-04148416F657}"/>
              </a:ext>
            </a:extLst>
          </p:cNvPr>
          <p:cNvSpPr/>
          <p:nvPr/>
        </p:nvSpPr>
        <p:spPr>
          <a:xfrm>
            <a:off x="5512070" y="1588168"/>
            <a:ext cx="1957134" cy="298384"/>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Sales</a:t>
            </a:r>
          </a:p>
        </p:txBody>
      </p:sp>
      <p:sp>
        <p:nvSpPr>
          <p:cNvPr id="9" name="Obdélník 8">
            <a:extLst>
              <a:ext uri="{FF2B5EF4-FFF2-40B4-BE49-F238E27FC236}">
                <a16:creationId xmlns:a16="http://schemas.microsoft.com/office/drawing/2014/main" id="{663A72F5-1535-8959-837C-65C47A5B3D43}"/>
              </a:ext>
            </a:extLst>
          </p:cNvPr>
          <p:cNvSpPr/>
          <p:nvPr/>
        </p:nvSpPr>
        <p:spPr>
          <a:xfrm>
            <a:off x="5512070" y="2087729"/>
            <a:ext cx="1928258" cy="2983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lumMod val="50000"/>
                    <a:lumOff val="50000"/>
                  </a:schemeClr>
                </a:solidFill>
              </a:rPr>
              <a:t>30-Europe </a:t>
            </a:r>
            <a:r>
              <a:rPr lang="cs-CZ" dirty="0" err="1">
                <a:solidFill>
                  <a:schemeClr val="tx1">
                    <a:lumMod val="50000"/>
                    <a:lumOff val="50000"/>
                  </a:schemeClr>
                </a:solidFill>
              </a:rPr>
              <a:t>North</a:t>
            </a:r>
            <a:endParaRPr lang="cs-CZ" dirty="0">
              <a:solidFill>
                <a:schemeClr val="tx1">
                  <a:lumMod val="50000"/>
                  <a:lumOff val="50000"/>
                </a:schemeClr>
              </a:solidFill>
            </a:endParaRPr>
          </a:p>
        </p:txBody>
      </p:sp>
      <p:cxnSp>
        <p:nvCxnSpPr>
          <p:cNvPr id="11" name="Přímá spojnice se šipkou 10">
            <a:extLst>
              <a:ext uri="{FF2B5EF4-FFF2-40B4-BE49-F238E27FC236}">
                <a16:creationId xmlns:a16="http://schemas.microsoft.com/office/drawing/2014/main" id="{892FD20F-964E-28D6-F6A2-D168D252FE5F}"/>
              </a:ext>
            </a:extLst>
          </p:cNvPr>
          <p:cNvCxnSpPr>
            <a:cxnSpLocks/>
          </p:cNvCxnSpPr>
          <p:nvPr/>
        </p:nvCxnSpPr>
        <p:spPr>
          <a:xfrm flipV="1">
            <a:off x="3397718" y="1760439"/>
            <a:ext cx="373781" cy="53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EE6437BA-407C-D3D2-5813-A200039A186A}"/>
              </a:ext>
            </a:extLst>
          </p:cNvPr>
          <p:cNvCxnSpPr>
            <a:cxnSpLocks/>
            <a:endCxn id="7" idx="1"/>
          </p:cNvCxnSpPr>
          <p:nvPr/>
        </p:nvCxnSpPr>
        <p:spPr>
          <a:xfrm>
            <a:off x="3298254" y="2223524"/>
            <a:ext cx="473245" cy="27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bdélník 14">
            <a:extLst>
              <a:ext uri="{FF2B5EF4-FFF2-40B4-BE49-F238E27FC236}">
                <a16:creationId xmlns:a16="http://schemas.microsoft.com/office/drawing/2014/main" id="{9DA9DB8F-61CE-7AB6-2BC1-9483DEEE542E}"/>
              </a:ext>
            </a:extLst>
          </p:cNvPr>
          <p:cNvSpPr/>
          <p:nvPr/>
        </p:nvSpPr>
        <p:spPr>
          <a:xfrm>
            <a:off x="3640065" y="6411749"/>
            <a:ext cx="1512770" cy="3075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Furniture</a:t>
            </a:r>
            <a:endParaRPr lang="cs-CZ" dirty="0">
              <a:solidFill>
                <a:schemeClr val="tx1"/>
              </a:solidFill>
            </a:endParaRPr>
          </a:p>
        </p:txBody>
      </p:sp>
      <p:sp>
        <p:nvSpPr>
          <p:cNvPr id="16" name="Obdélník 15">
            <a:extLst>
              <a:ext uri="{FF2B5EF4-FFF2-40B4-BE49-F238E27FC236}">
                <a16:creationId xmlns:a16="http://schemas.microsoft.com/office/drawing/2014/main" id="{C22A12DF-5A04-4B2D-E555-6C15BF1CEB77}"/>
              </a:ext>
            </a:extLst>
          </p:cNvPr>
          <p:cNvSpPr/>
          <p:nvPr/>
        </p:nvSpPr>
        <p:spPr>
          <a:xfrm>
            <a:off x="5540946" y="2579618"/>
            <a:ext cx="1928258" cy="29838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Chair</a:t>
            </a:r>
            <a:endParaRPr lang="cs-CZ" dirty="0"/>
          </a:p>
        </p:txBody>
      </p:sp>
      <p:cxnSp>
        <p:nvCxnSpPr>
          <p:cNvPr id="17" name="Přímá spojnice se šipkou 16">
            <a:extLst>
              <a:ext uri="{FF2B5EF4-FFF2-40B4-BE49-F238E27FC236}">
                <a16:creationId xmlns:a16="http://schemas.microsoft.com/office/drawing/2014/main" id="{D65E3248-E295-9477-EF2E-BDCFDD8C5919}"/>
              </a:ext>
            </a:extLst>
          </p:cNvPr>
          <p:cNvCxnSpPr>
            <a:cxnSpLocks/>
          </p:cNvCxnSpPr>
          <p:nvPr/>
        </p:nvCxnSpPr>
        <p:spPr>
          <a:xfrm>
            <a:off x="3192026" y="6122931"/>
            <a:ext cx="461161" cy="304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bdélník 17">
            <a:extLst>
              <a:ext uri="{FF2B5EF4-FFF2-40B4-BE49-F238E27FC236}">
                <a16:creationId xmlns:a16="http://schemas.microsoft.com/office/drawing/2014/main" id="{5361817D-3A10-9A60-7DBF-CAF157A0EE62}"/>
              </a:ext>
            </a:extLst>
          </p:cNvPr>
          <p:cNvSpPr/>
          <p:nvPr/>
        </p:nvSpPr>
        <p:spPr>
          <a:xfrm>
            <a:off x="5446295" y="1338389"/>
            <a:ext cx="2225040" cy="181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a:extLst>
              <a:ext uri="{FF2B5EF4-FFF2-40B4-BE49-F238E27FC236}">
                <a16:creationId xmlns:a16="http://schemas.microsoft.com/office/drawing/2014/main" id="{1B43B016-D70D-167A-AC29-223FD2A9B514}"/>
              </a:ext>
            </a:extLst>
          </p:cNvPr>
          <p:cNvSpPr txBox="1"/>
          <p:nvPr/>
        </p:nvSpPr>
        <p:spPr>
          <a:xfrm>
            <a:off x="6161911" y="833024"/>
            <a:ext cx="808298" cy="369332"/>
          </a:xfrm>
          <a:prstGeom prst="rect">
            <a:avLst/>
          </a:prstGeom>
          <a:noFill/>
        </p:spPr>
        <p:txBody>
          <a:bodyPr wrap="none" rtlCol="0">
            <a:spAutoFit/>
          </a:bodyPr>
          <a:lstStyle/>
          <a:p>
            <a:r>
              <a:rPr lang="cs-CZ" b="1" dirty="0" err="1">
                <a:solidFill>
                  <a:srgbClr val="FF0000"/>
                </a:solidFill>
              </a:rPr>
              <a:t>Values</a:t>
            </a:r>
            <a:endParaRPr lang="cs-CZ" b="1" dirty="0">
              <a:solidFill>
                <a:srgbClr val="FF0000"/>
              </a:solidFill>
            </a:endParaRPr>
          </a:p>
        </p:txBody>
      </p:sp>
      <p:sp>
        <p:nvSpPr>
          <p:cNvPr id="20" name="Obdélník 19">
            <a:extLst>
              <a:ext uri="{FF2B5EF4-FFF2-40B4-BE49-F238E27FC236}">
                <a16:creationId xmlns:a16="http://schemas.microsoft.com/office/drawing/2014/main" id="{4E50CD8C-7DAE-B5D1-2E69-C6C271EE0555}"/>
              </a:ext>
            </a:extLst>
          </p:cNvPr>
          <p:cNvSpPr/>
          <p:nvPr/>
        </p:nvSpPr>
        <p:spPr>
          <a:xfrm>
            <a:off x="1191929" y="4201428"/>
            <a:ext cx="2127183" cy="821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SO </a:t>
            </a:r>
            <a:r>
              <a:rPr lang="cs-CZ" dirty="0" err="1"/>
              <a:t>Header</a:t>
            </a:r>
            <a:endParaRPr lang="cs-CZ" dirty="0"/>
          </a:p>
        </p:txBody>
      </p:sp>
      <p:sp>
        <p:nvSpPr>
          <p:cNvPr id="21" name="Obdélník 20">
            <a:extLst>
              <a:ext uri="{FF2B5EF4-FFF2-40B4-BE49-F238E27FC236}">
                <a16:creationId xmlns:a16="http://schemas.microsoft.com/office/drawing/2014/main" id="{FCB9EACA-CD69-53E1-B7F7-907402503511}"/>
              </a:ext>
            </a:extLst>
          </p:cNvPr>
          <p:cNvSpPr/>
          <p:nvPr/>
        </p:nvSpPr>
        <p:spPr>
          <a:xfrm>
            <a:off x="1191929" y="5157688"/>
            <a:ext cx="2127183" cy="354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Sales </a:t>
            </a:r>
            <a:r>
              <a:rPr lang="cs-CZ" dirty="0" err="1"/>
              <a:t>Order</a:t>
            </a:r>
            <a:r>
              <a:rPr lang="cs-CZ" dirty="0"/>
              <a:t> line</a:t>
            </a:r>
          </a:p>
        </p:txBody>
      </p:sp>
      <p:cxnSp>
        <p:nvCxnSpPr>
          <p:cNvPr id="23" name="Přímá spojnice 22">
            <a:extLst>
              <a:ext uri="{FF2B5EF4-FFF2-40B4-BE49-F238E27FC236}">
                <a16:creationId xmlns:a16="http://schemas.microsoft.com/office/drawing/2014/main" id="{537B64EE-391F-6F9D-E723-30343333255B}"/>
              </a:ext>
            </a:extLst>
          </p:cNvPr>
          <p:cNvCxnSpPr/>
          <p:nvPr/>
        </p:nvCxnSpPr>
        <p:spPr>
          <a:xfrm>
            <a:off x="3534876" y="4201428"/>
            <a:ext cx="0" cy="1310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01C2AE3A-7D1F-AD27-BBFF-8F5CB2E943C4}"/>
              </a:ext>
            </a:extLst>
          </p:cNvPr>
          <p:cNvCxnSpPr/>
          <p:nvPr/>
        </p:nvCxnSpPr>
        <p:spPr>
          <a:xfrm>
            <a:off x="3534876" y="4860758"/>
            <a:ext cx="2366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bdélník 25">
            <a:extLst>
              <a:ext uri="{FF2B5EF4-FFF2-40B4-BE49-F238E27FC236}">
                <a16:creationId xmlns:a16="http://schemas.microsoft.com/office/drawing/2014/main" id="{8754A0AA-2D5B-6BBC-113F-90C61AA89B14}"/>
              </a:ext>
            </a:extLst>
          </p:cNvPr>
          <p:cNvSpPr/>
          <p:nvPr/>
        </p:nvSpPr>
        <p:spPr>
          <a:xfrm>
            <a:off x="3712368" y="4572145"/>
            <a:ext cx="1291507" cy="523220"/>
          </a:xfrm>
          <a:prstGeom prst="rect">
            <a:avLst/>
          </a:prstGeom>
          <a:noFill/>
        </p:spPr>
        <p:txBody>
          <a:bodyPr wrap="none" lIns="91440" tIns="45720" rIns="91440" bIns="45720">
            <a:spAutoFit/>
          </a:bodyPr>
          <a:lstStyle/>
          <a:p>
            <a:pPr algn="ctr"/>
            <a:r>
              <a:rPr lang="cs-CZ"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F9-post</a:t>
            </a:r>
          </a:p>
        </p:txBody>
      </p:sp>
      <p:sp>
        <p:nvSpPr>
          <p:cNvPr id="27" name="Obdélník 26">
            <a:extLst>
              <a:ext uri="{FF2B5EF4-FFF2-40B4-BE49-F238E27FC236}">
                <a16:creationId xmlns:a16="http://schemas.microsoft.com/office/drawing/2014/main" id="{FA3B1F8C-80D1-A24C-CB50-686F08BB6F22}"/>
              </a:ext>
            </a:extLst>
          </p:cNvPr>
          <p:cNvSpPr/>
          <p:nvPr/>
        </p:nvSpPr>
        <p:spPr>
          <a:xfrm>
            <a:off x="5699760" y="4335742"/>
            <a:ext cx="2127183" cy="821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Customer</a:t>
            </a:r>
            <a:r>
              <a:rPr lang="cs-CZ" dirty="0"/>
              <a:t> </a:t>
            </a:r>
            <a:r>
              <a:rPr lang="cs-CZ" dirty="0" err="1"/>
              <a:t>card</a:t>
            </a:r>
            <a:endParaRPr lang="cs-CZ" dirty="0"/>
          </a:p>
        </p:txBody>
      </p:sp>
      <p:sp>
        <p:nvSpPr>
          <p:cNvPr id="28" name="Obdélník 27">
            <a:extLst>
              <a:ext uri="{FF2B5EF4-FFF2-40B4-BE49-F238E27FC236}">
                <a16:creationId xmlns:a16="http://schemas.microsoft.com/office/drawing/2014/main" id="{ABED70FB-07D0-EA05-343C-6930BCD97C32}"/>
              </a:ext>
            </a:extLst>
          </p:cNvPr>
          <p:cNvSpPr/>
          <p:nvPr/>
        </p:nvSpPr>
        <p:spPr>
          <a:xfrm>
            <a:off x="3955982" y="5412948"/>
            <a:ext cx="2127183" cy="354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Item</a:t>
            </a:r>
            <a:r>
              <a:rPr lang="cs-CZ" dirty="0"/>
              <a:t> </a:t>
            </a:r>
            <a:r>
              <a:rPr lang="cs-CZ" dirty="0" err="1"/>
              <a:t>card</a:t>
            </a:r>
            <a:r>
              <a:rPr lang="cs-CZ" dirty="0"/>
              <a:t> </a:t>
            </a:r>
          </a:p>
        </p:txBody>
      </p:sp>
      <p:sp>
        <p:nvSpPr>
          <p:cNvPr id="29" name="Obdélník 28">
            <a:extLst>
              <a:ext uri="{FF2B5EF4-FFF2-40B4-BE49-F238E27FC236}">
                <a16:creationId xmlns:a16="http://schemas.microsoft.com/office/drawing/2014/main" id="{F9F2FD6A-2F18-9442-97C4-C35B3FC949B0}"/>
              </a:ext>
            </a:extLst>
          </p:cNvPr>
          <p:cNvSpPr/>
          <p:nvPr/>
        </p:nvSpPr>
        <p:spPr>
          <a:xfrm>
            <a:off x="8391628" y="4369914"/>
            <a:ext cx="3400924" cy="3546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30" name="Obdélník 29">
            <a:extLst>
              <a:ext uri="{FF2B5EF4-FFF2-40B4-BE49-F238E27FC236}">
                <a16:creationId xmlns:a16="http://schemas.microsoft.com/office/drawing/2014/main" id="{A56878F0-9733-0E39-06D5-C345BB581C4E}"/>
              </a:ext>
            </a:extLst>
          </p:cNvPr>
          <p:cNvSpPr/>
          <p:nvPr/>
        </p:nvSpPr>
        <p:spPr>
          <a:xfrm>
            <a:off x="8575311" y="4918025"/>
            <a:ext cx="3400924" cy="354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32" name="Obdélník 31">
            <a:extLst>
              <a:ext uri="{FF2B5EF4-FFF2-40B4-BE49-F238E27FC236}">
                <a16:creationId xmlns:a16="http://schemas.microsoft.com/office/drawing/2014/main" id="{B86C29AD-53D2-2051-870C-C65FAD57178C}"/>
              </a:ext>
            </a:extLst>
          </p:cNvPr>
          <p:cNvSpPr/>
          <p:nvPr/>
        </p:nvSpPr>
        <p:spPr>
          <a:xfrm>
            <a:off x="10592375" y="4386656"/>
            <a:ext cx="883919" cy="298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Sales</a:t>
            </a:r>
          </a:p>
        </p:txBody>
      </p:sp>
      <p:sp>
        <p:nvSpPr>
          <p:cNvPr id="33" name="Obdélník 32">
            <a:extLst>
              <a:ext uri="{FF2B5EF4-FFF2-40B4-BE49-F238E27FC236}">
                <a16:creationId xmlns:a16="http://schemas.microsoft.com/office/drawing/2014/main" id="{17FBE812-5970-BF17-029F-6F19A5C8F464}"/>
              </a:ext>
            </a:extLst>
          </p:cNvPr>
          <p:cNvSpPr/>
          <p:nvPr/>
        </p:nvSpPr>
        <p:spPr>
          <a:xfrm>
            <a:off x="9324926" y="4989575"/>
            <a:ext cx="1901693" cy="2578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30-Europe </a:t>
            </a:r>
            <a:r>
              <a:rPr lang="cs-CZ" dirty="0" err="1">
                <a:solidFill>
                  <a:schemeClr val="tx1"/>
                </a:solidFill>
              </a:rPr>
              <a:t>North</a:t>
            </a:r>
            <a:endParaRPr lang="cs-CZ" dirty="0">
              <a:solidFill>
                <a:schemeClr val="tx1"/>
              </a:solidFill>
            </a:endParaRPr>
          </a:p>
        </p:txBody>
      </p:sp>
      <p:cxnSp>
        <p:nvCxnSpPr>
          <p:cNvPr id="35" name="Přímá spojnice se šipkou 34">
            <a:extLst>
              <a:ext uri="{FF2B5EF4-FFF2-40B4-BE49-F238E27FC236}">
                <a16:creationId xmlns:a16="http://schemas.microsoft.com/office/drawing/2014/main" id="{E8C98D6E-60BD-16C0-82B6-C4581EAB81EC}"/>
              </a:ext>
            </a:extLst>
          </p:cNvPr>
          <p:cNvCxnSpPr/>
          <p:nvPr/>
        </p:nvCxnSpPr>
        <p:spPr>
          <a:xfrm>
            <a:off x="10092090" y="4690422"/>
            <a:ext cx="0" cy="219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ovéPole 35">
            <a:extLst>
              <a:ext uri="{FF2B5EF4-FFF2-40B4-BE49-F238E27FC236}">
                <a16:creationId xmlns:a16="http://schemas.microsoft.com/office/drawing/2014/main" id="{6F30E806-14B9-9F19-5B04-22A78A3621D8}"/>
              </a:ext>
            </a:extLst>
          </p:cNvPr>
          <p:cNvSpPr txBox="1"/>
          <p:nvPr/>
        </p:nvSpPr>
        <p:spPr>
          <a:xfrm>
            <a:off x="8321857" y="3856859"/>
            <a:ext cx="2419060" cy="369332"/>
          </a:xfrm>
          <a:prstGeom prst="rect">
            <a:avLst/>
          </a:prstGeom>
          <a:noFill/>
        </p:spPr>
        <p:txBody>
          <a:bodyPr wrap="none" rtlCol="0">
            <a:spAutoFit/>
          </a:bodyPr>
          <a:lstStyle/>
          <a:p>
            <a:r>
              <a:rPr lang="cs-CZ" b="1" dirty="0" err="1">
                <a:solidFill>
                  <a:srgbClr val="FF0000"/>
                </a:solidFill>
              </a:rPr>
              <a:t>Customer</a:t>
            </a:r>
            <a:r>
              <a:rPr lang="cs-CZ" b="1" dirty="0">
                <a:solidFill>
                  <a:srgbClr val="FF0000"/>
                </a:solidFill>
              </a:rPr>
              <a:t> </a:t>
            </a:r>
            <a:r>
              <a:rPr lang="cs-CZ" b="1" dirty="0" err="1">
                <a:solidFill>
                  <a:srgbClr val="FF0000"/>
                </a:solidFill>
              </a:rPr>
              <a:t>Ledger</a:t>
            </a:r>
            <a:r>
              <a:rPr lang="cs-CZ" b="1" dirty="0">
                <a:solidFill>
                  <a:srgbClr val="FF0000"/>
                </a:solidFill>
              </a:rPr>
              <a:t> </a:t>
            </a:r>
            <a:r>
              <a:rPr lang="cs-CZ" b="1" dirty="0" err="1">
                <a:solidFill>
                  <a:srgbClr val="FF0000"/>
                </a:solidFill>
              </a:rPr>
              <a:t>Ent</a:t>
            </a:r>
            <a:r>
              <a:rPr lang="cs-CZ" dirty="0" err="1">
                <a:solidFill>
                  <a:srgbClr val="FF0000"/>
                </a:solidFill>
              </a:rPr>
              <a:t>ry</a:t>
            </a:r>
            <a:endParaRPr lang="cs-CZ" dirty="0">
              <a:solidFill>
                <a:srgbClr val="FF0000"/>
              </a:solidFill>
            </a:endParaRPr>
          </a:p>
        </p:txBody>
      </p:sp>
      <p:sp>
        <p:nvSpPr>
          <p:cNvPr id="37" name="TextovéPole 36">
            <a:extLst>
              <a:ext uri="{FF2B5EF4-FFF2-40B4-BE49-F238E27FC236}">
                <a16:creationId xmlns:a16="http://schemas.microsoft.com/office/drawing/2014/main" id="{C194B6D2-7BBF-BFBC-ED0D-A186E877D22A}"/>
              </a:ext>
            </a:extLst>
          </p:cNvPr>
          <p:cNvSpPr txBox="1"/>
          <p:nvPr/>
        </p:nvSpPr>
        <p:spPr>
          <a:xfrm>
            <a:off x="8607928" y="5335028"/>
            <a:ext cx="1918602" cy="369332"/>
          </a:xfrm>
          <a:prstGeom prst="rect">
            <a:avLst/>
          </a:prstGeom>
          <a:noFill/>
        </p:spPr>
        <p:txBody>
          <a:bodyPr wrap="none" rtlCol="0">
            <a:spAutoFit/>
          </a:bodyPr>
          <a:lstStyle/>
          <a:p>
            <a:r>
              <a:rPr lang="cs-CZ" b="1" dirty="0" err="1">
                <a:solidFill>
                  <a:srgbClr val="FF0000"/>
                </a:solidFill>
              </a:rPr>
              <a:t>Dimension</a:t>
            </a:r>
            <a:r>
              <a:rPr lang="cs-CZ" b="1" dirty="0">
                <a:solidFill>
                  <a:srgbClr val="FF0000"/>
                </a:solidFill>
              </a:rPr>
              <a:t> </a:t>
            </a:r>
            <a:r>
              <a:rPr lang="cs-CZ" b="1" dirty="0" err="1">
                <a:solidFill>
                  <a:srgbClr val="FF0000"/>
                </a:solidFill>
              </a:rPr>
              <a:t>Entries</a:t>
            </a:r>
            <a:endParaRPr lang="cs-CZ" b="1" dirty="0">
              <a:solidFill>
                <a:srgbClr val="FF0000"/>
              </a:solidFill>
            </a:endParaRPr>
          </a:p>
        </p:txBody>
      </p:sp>
      <p:cxnSp>
        <p:nvCxnSpPr>
          <p:cNvPr id="12" name="Přímá spojnice se šipkou 11">
            <a:extLst>
              <a:ext uri="{FF2B5EF4-FFF2-40B4-BE49-F238E27FC236}">
                <a16:creationId xmlns:a16="http://schemas.microsoft.com/office/drawing/2014/main" id="{2BC189B1-44D9-DE7F-7655-62558F84120A}"/>
              </a:ext>
            </a:extLst>
          </p:cNvPr>
          <p:cNvCxnSpPr/>
          <p:nvPr/>
        </p:nvCxnSpPr>
        <p:spPr>
          <a:xfrm>
            <a:off x="7826942" y="4501590"/>
            <a:ext cx="4644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Obdélník 33">
            <a:extLst>
              <a:ext uri="{FF2B5EF4-FFF2-40B4-BE49-F238E27FC236}">
                <a16:creationId xmlns:a16="http://schemas.microsoft.com/office/drawing/2014/main" id="{94A98D95-2CBA-D642-C666-AAD832980DB8}"/>
              </a:ext>
            </a:extLst>
          </p:cNvPr>
          <p:cNvSpPr/>
          <p:nvPr/>
        </p:nvSpPr>
        <p:spPr>
          <a:xfrm>
            <a:off x="8544028" y="5820817"/>
            <a:ext cx="3400924" cy="354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cxnSp>
        <p:nvCxnSpPr>
          <p:cNvPr id="38" name="Přímá spojnice se šipkou 37">
            <a:extLst>
              <a:ext uri="{FF2B5EF4-FFF2-40B4-BE49-F238E27FC236}">
                <a16:creationId xmlns:a16="http://schemas.microsoft.com/office/drawing/2014/main" id="{908A696C-7464-DF8A-1D44-76C543BF98BF}"/>
              </a:ext>
            </a:extLst>
          </p:cNvPr>
          <p:cNvCxnSpPr>
            <a:cxnSpLocks/>
            <a:stCxn id="44" idx="3"/>
          </p:cNvCxnSpPr>
          <p:nvPr/>
        </p:nvCxnSpPr>
        <p:spPr>
          <a:xfrm flipV="1">
            <a:off x="7980115" y="5842450"/>
            <a:ext cx="595196" cy="295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Přímá spojnice se šipkou 38">
            <a:extLst>
              <a:ext uri="{FF2B5EF4-FFF2-40B4-BE49-F238E27FC236}">
                <a16:creationId xmlns:a16="http://schemas.microsoft.com/office/drawing/2014/main" id="{54598E31-EADC-DAA6-0CF0-3A4C5AF7AFF8}"/>
              </a:ext>
            </a:extLst>
          </p:cNvPr>
          <p:cNvCxnSpPr/>
          <p:nvPr/>
        </p:nvCxnSpPr>
        <p:spPr>
          <a:xfrm>
            <a:off x="10244490" y="4842822"/>
            <a:ext cx="0" cy="219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bdélník 39">
            <a:extLst>
              <a:ext uri="{FF2B5EF4-FFF2-40B4-BE49-F238E27FC236}">
                <a16:creationId xmlns:a16="http://schemas.microsoft.com/office/drawing/2014/main" id="{5716FE1B-D35B-77E1-8C65-04AE56297944}"/>
              </a:ext>
            </a:extLst>
          </p:cNvPr>
          <p:cNvSpPr/>
          <p:nvPr/>
        </p:nvSpPr>
        <p:spPr>
          <a:xfrm>
            <a:off x="9273473" y="5867513"/>
            <a:ext cx="1886219" cy="2699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Chair</a:t>
            </a:r>
            <a:endParaRPr lang="cs-CZ" dirty="0">
              <a:solidFill>
                <a:schemeClr val="tx1"/>
              </a:solidFill>
            </a:endParaRPr>
          </a:p>
        </p:txBody>
      </p:sp>
      <p:sp>
        <p:nvSpPr>
          <p:cNvPr id="41" name="Obdélník 40">
            <a:extLst>
              <a:ext uri="{FF2B5EF4-FFF2-40B4-BE49-F238E27FC236}">
                <a16:creationId xmlns:a16="http://schemas.microsoft.com/office/drawing/2014/main" id="{DF6653A5-567D-27C4-2BCD-9D14B5C25C67}"/>
              </a:ext>
            </a:extLst>
          </p:cNvPr>
          <p:cNvSpPr/>
          <p:nvPr/>
        </p:nvSpPr>
        <p:spPr>
          <a:xfrm>
            <a:off x="8475048" y="1802646"/>
            <a:ext cx="3040777" cy="3075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Shorcut</a:t>
            </a:r>
            <a:r>
              <a:rPr lang="cs-CZ" dirty="0">
                <a:solidFill>
                  <a:schemeClr val="tx1"/>
                </a:solidFill>
              </a:rPr>
              <a:t> </a:t>
            </a:r>
            <a:r>
              <a:rPr lang="cs-CZ" dirty="0" err="1">
                <a:solidFill>
                  <a:schemeClr val="tx1"/>
                </a:solidFill>
              </a:rPr>
              <a:t>dimension</a:t>
            </a:r>
            <a:r>
              <a:rPr lang="cs-CZ" dirty="0">
                <a:solidFill>
                  <a:schemeClr val="tx1"/>
                </a:solidFill>
              </a:rPr>
              <a:t>  </a:t>
            </a:r>
          </a:p>
        </p:txBody>
      </p:sp>
      <p:sp>
        <p:nvSpPr>
          <p:cNvPr id="42" name="Obdélník 41">
            <a:extLst>
              <a:ext uri="{FF2B5EF4-FFF2-40B4-BE49-F238E27FC236}">
                <a16:creationId xmlns:a16="http://schemas.microsoft.com/office/drawing/2014/main" id="{18C1A9C9-33CE-7603-3529-A89BACA5025C}"/>
              </a:ext>
            </a:extLst>
          </p:cNvPr>
          <p:cNvSpPr/>
          <p:nvPr/>
        </p:nvSpPr>
        <p:spPr>
          <a:xfrm>
            <a:off x="8475049" y="1346145"/>
            <a:ext cx="3040777" cy="2983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Global</a:t>
            </a:r>
            <a:r>
              <a:rPr lang="cs-CZ" dirty="0">
                <a:solidFill>
                  <a:schemeClr val="tx1"/>
                </a:solidFill>
              </a:rPr>
              <a:t> </a:t>
            </a:r>
            <a:r>
              <a:rPr lang="cs-CZ" dirty="0" err="1">
                <a:solidFill>
                  <a:schemeClr val="tx1"/>
                </a:solidFill>
              </a:rPr>
              <a:t>dimension</a:t>
            </a:r>
            <a:endParaRPr lang="cs-CZ" dirty="0">
              <a:solidFill>
                <a:schemeClr val="tx1"/>
              </a:solidFill>
            </a:endParaRPr>
          </a:p>
        </p:txBody>
      </p:sp>
      <p:sp>
        <p:nvSpPr>
          <p:cNvPr id="43" name="TextovéPole 42">
            <a:extLst>
              <a:ext uri="{FF2B5EF4-FFF2-40B4-BE49-F238E27FC236}">
                <a16:creationId xmlns:a16="http://schemas.microsoft.com/office/drawing/2014/main" id="{82908461-993C-FB7A-ACE9-7FA0D83310A8}"/>
              </a:ext>
            </a:extLst>
          </p:cNvPr>
          <p:cNvSpPr txBox="1"/>
          <p:nvPr/>
        </p:nvSpPr>
        <p:spPr>
          <a:xfrm>
            <a:off x="5764018" y="6269634"/>
            <a:ext cx="1907317" cy="369332"/>
          </a:xfrm>
          <a:prstGeom prst="rect">
            <a:avLst/>
          </a:prstGeom>
          <a:noFill/>
        </p:spPr>
        <p:txBody>
          <a:bodyPr wrap="none" rtlCol="0">
            <a:spAutoFit/>
          </a:bodyPr>
          <a:lstStyle/>
          <a:p>
            <a:r>
              <a:rPr lang="cs-CZ" b="1" dirty="0" err="1">
                <a:solidFill>
                  <a:srgbClr val="FF0000"/>
                </a:solidFill>
              </a:rPr>
              <a:t>Item</a:t>
            </a:r>
            <a:r>
              <a:rPr lang="cs-CZ" b="1" dirty="0">
                <a:solidFill>
                  <a:srgbClr val="FF0000"/>
                </a:solidFill>
              </a:rPr>
              <a:t> </a:t>
            </a:r>
            <a:r>
              <a:rPr lang="cs-CZ" b="1" dirty="0" err="1">
                <a:solidFill>
                  <a:srgbClr val="FF0000"/>
                </a:solidFill>
              </a:rPr>
              <a:t>Ledger</a:t>
            </a:r>
            <a:r>
              <a:rPr lang="cs-CZ" b="1" dirty="0">
                <a:solidFill>
                  <a:srgbClr val="FF0000"/>
                </a:solidFill>
              </a:rPr>
              <a:t> </a:t>
            </a:r>
            <a:r>
              <a:rPr lang="cs-CZ" b="1" dirty="0" err="1">
                <a:solidFill>
                  <a:srgbClr val="FF0000"/>
                </a:solidFill>
              </a:rPr>
              <a:t>Entry</a:t>
            </a:r>
            <a:endParaRPr lang="cs-CZ" b="1" dirty="0">
              <a:solidFill>
                <a:srgbClr val="FF0000"/>
              </a:solidFill>
            </a:endParaRPr>
          </a:p>
        </p:txBody>
      </p:sp>
      <p:sp>
        <p:nvSpPr>
          <p:cNvPr id="44" name="Obdélník 43">
            <a:extLst>
              <a:ext uri="{FF2B5EF4-FFF2-40B4-BE49-F238E27FC236}">
                <a16:creationId xmlns:a16="http://schemas.microsoft.com/office/drawing/2014/main" id="{AE3A6E04-AE38-8C07-E2D3-5CFA33D1E7D2}"/>
              </a:ext>
            </a:extLst>
          </p:cNvPr>
          <p:cNvSpPr/>
          <p:nvPr/>
        </p:nvSpPr>
        <p:spPr>
          <a:xfrm>
            <a:off x="4579191" y="5960147"/>
            <a:ext cx="3400924" cy="354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cxnSp>
        <p:nvCxnSpPr>
          <p:cNvPr id="45" name="Přímá spojnice se šipkou 44">
            <a:extLst>
              <a:ext uri="{FF2B5EF4-FFF2-40B4-BE49-F238E27FC236}">
                <a16:creationId xmlns:a16="http://schemas.microsoft.com/office/drawing/2014/main" id="{2A1D35EE-B69B-E6C5-10F0-517D55668BC1}"/>
              </a:ext>
            </a:extLst>
          </p:cNvPr>
          <p:cNvCxnSpPr>
            <a:cxnSpLocks/>
          </p:cNvCxnSpPr>
          <p:nvPr/>
        </p:nvCxnSpPr>
        <p:spPr>
          <a:xfrm>
            <a:off x="6109220" y="5649137"/>
            <a:ext cx="340865" cy="252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8B975BF1-DEBE-480D-B241-C90D93443D8E}"/>
              </a:ext>
            </a:extLst>
          </p:cNvPr>
          <p:cNvCxnSpPr/>
          <p:nvPr/>
        </p:nvCxnSpPr>
        <p:spPr>
          <a:xfrm>
            <a:off x="3065417" y="2236921"/>
            <a:ext cx="0" cy="19645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Přímá spojnice se šipkou 30">
            <a:extLst>
              <a:ext uri="{FF2B5EF4-FFF2-40B4-BE49-F238E27FC236}">
                <a16:creationId xmlns:a16="http://schemas.microsoft.com/office/drawing/2014/main" id="{5007CC00-E847-4A10-A1CC-68019DCD6D93}"/>
              </a:ext>
            </a:extLst>
          </p:cNvPr>
          <p:cNvCxnSpPr>
            <a:cxnSpLocks/>
          </p:cNvCxnSpPr>
          <p:nvPr/>
        </p:nvCxnSpPr>
        <p:spPr>
          <a:xfrm flipV="1">
            <a:off x="1700802" y="5464793"/>
            <a:ext cx="0" cy="35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ovéPole 45">
            <a:extLst>
              <a:ext uri="{FF2B5EF4-FFF2-40B4-BE49-F238E27FC236}">
                <a16:creationId xmlns:a16="http://schemas.microsoft.com/office/drawing/2014/main" id="{40F9BB0A-2702-4A22-A45C-6B6A83A83FED}"/>
              </a:ext>
            </a:extLst>
          </p:cNvPr>
          <p:cNvSpPr txBox="1"/>
          <p:nvPr/>
        </p:nvSpPr>
        <p:spPr>
          <a:xfrm>
            <a:off x="6336806" y="5543681"/>
            <a:ext cx="742511" cy="338554"/>
          </a:xfrm>
          <a:prstGeom prst="rect">
            <a:avLst/>
          </a:prstGeom>
          <a:noFill/>
        </p:spPr>
        <p:txBody>
          <a:bodyPr wrap="none" rtlCol="0">
            <a:spAutoFit/>
          </a:bodyPr>
          <a:lstStyle/>
          <a:p>
            <a:r>
              <a:rPr lang="cs-CZ" sz="1600" b="1" dirty="0">
                <a:solidFill>
                  <a:srgbClr val="FF0000"/>
                </a:solidFill>
              </a:rPr>
              <a:t>Ctrl-F7</a:t>
            </a:r>
            <a:endParaRPr lang="en-US" sz="1600" b="1" dirty="0">
              <a:solidFill>
                <a:srgbClr val="FF0000"/>
              </a:solidFill>
            </a:endParaRPr>
          </a:p>
        </p:txBody>
      </p:sp>
      <p:sp>
        <p:nvSpPr>
          <p:cNvPr id="47" name="TextovéPole 46">
            <a:extLst>
              <a:ext uri="{FF2B5EF4-FFF2-40B4-BE49-F238E27FC236}">
                <a16:creationId xmlns:a16="http://schemas.microsoft.com/office/drawing/2014/main" id="{8B001EF6-19A3-44EF-9583-842135DE3D76}"/>
              </a:ext>
            </a:extLst>
          </p:cNvPr>
          <p:cNvSpPr txBox="1"/>
          <p:nvPr/>
        </p:nvSpPr>
        <p:spPr>
          <a:xfrm>
            <a:off x="7769550" y="4667495"/>
            <a:ext cx="742511" cy="338554"/>
          </a:xfrm>
          <a:prstGeom prst="rect">
            <a:avLst/>
          </a:prstGeom>
          <a:noFill/>
        </p:spPr>
        <p:txBody>
          <a:bodyPr wrap="none" rtlCol="0">
            <a:spAutoFit/>
          </a:bodyPr>
          <a:lstStyle/>
          <a:p>
            <a:r>
              <a:rPr lang="cs-CZ" sz="1600" b="1" dirty="0">
                <a:solidFill>
                  <a:srgbClr val="FF0000"/>
                </a:solidFill>
              </a:rPr>
              <a:t>Ctrl-F7</a:t>
            </a:r>
            <a:endParaRPr lang="en-US" sz="1600" b="1" dirty="0">
              <a:solidFill>
                <a:srgbClr val="FF0000"/>
              </a:solidFill>
            </a:endParaRPr>
          </a:p>
        </p:txBody>
      </p:sp>
      <p:sp>
        <p:nvSpPr>
          <p:cNvPr id="48" name="Obdélník 47">
            <a:extLst>
              <a:ext uri="{FF2B5EF4-FFF2-40B4-BE49-F238E27FC236}">
                <a16:creationId xmlns:a16="http://schemas.microsoft.com/office/drawing/2014/main" id="{F4430043-56D5-4EF5-A693-EF065DAB59B8}"/>
              </a:ext>
            </a:extLst>
          </p:cNvPr>
          <p:cNvSpPr/>
          <p:nvPr/>
        </p:nvSpPr>
        <p:spPr>
          <a:xfrm>
            <a:off x="8512061" y="2315359"/>
            <a:ext cx="3040777" cy="3075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Shorcut</a:t>
            </a:r>
            <a:r>
              <a:rPr lang="cs-CZ" dirty="0">
                <a:solidFill>
                  <a:schemeClr val="tx1"/>
                </a:solidFill>
              </a:rPr>
              <a:t> </a:t>
            </a:r>
            <a:r>
              <a:rPr lang="cs-CZ" dirty="0" err="1">
                <a:solidFill>
                  <a:schemeClr val="tx1"/>
                </a:solidFill>
              </a:rPr>
              <a:t>dimension</a:t>
            </a:r>
            <a:r>
              <a:rPr lang="cs-CZ" dirty="0">
                <a:solidFill>
                  <a:schemeClr val="tx1"/>
                </a:solidFill>
              </a:rPr>
              <a:t>  </a:t>
            </a:r>
          </a:p>
        </p:txBody>
      </p:sp>
    </p:spTree>
    <p:extLst>
      <p:ext uri="{BB962C8B-B14F-4D97-AF65-F5344CB8AC3E}">
        <p14:creationId xmlns:p14="http://schemas.microsoft.com/office/powerpoint/2010/main" val="400059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01AA8F-2F3B-0EE4-C8AE-16B42A5E8665}"/>
              </a:ext>
            </a:extLst>
          </p:cNvPr>
          <p:cNvSpPr>
            <a:spLocks noGrp="1"/>
          </p:cNvSpPr>
          <p:nvPr>
            <p:ph type="title"/>
          </p:nvPr>
        </p:nvSpPr>
        <p:spPr/>
        <p:txBody>
          <a:bodyPr>
            <a:normAutofit/>
          </a:bodyPr>
          <a:lstStyle/>
          <a:p>
            <a:r>
              <a:rPr lang="cs-CZ" sz="3600" dirty="0">
                <a:solidFill>
                  <a:srgbClr val="0070C0"/>
                </a:solidFill>
              </a:rPr>
              <a:t>Business </a:t>
            </a:r>
            <a:r>
              <a:rPr lang="cs-CZ" sz="3600" dirty="0" err="1">
                <a:solidFill>
                  <a:srgbClr val="0070C0"/>
                </a:solidFill>
              </a:rPr>
              <a:t>Intelligence</a:t>
            </a:r>
            <a:endParaRPr lang="cs-CZ" sz="3600" dirty="0">
              <a:solidFill>
                <a:srgbClr val="0070C0"/>
              </a:solidFill>
            </a:endParaRPr>
          </a:p>
        </p:txBody>
      </p:sp>
      <p:sp>
        <p:nvSpPr>
          <p:cNvPr id="3" name="Zástupný obsah 2">
            <a:extLst>
              <a:ext uri="{FF2B5EF4-FFF2-40B4-BE49-F238E27FC236}">
                <a16:creationId xmlns:a16="http://schemas.microsoft.com/office/drawing/2014/main" id="{5FD14ECE-157D-6D28-D2D9-E5377BF29F93}"/>
              </a:ext>
            </a:extLst>
          </p:cNvPr>
          <p:cNvSpPr>
            <a:spLocks noGrp="1"/>
          </p:cNvSpPr>
          <p:nvPr>
            <p:ph idx="1"/>
          </p:nvPr>
        </p:nvSpPr>
        <p:spPr/>
        <p:txBody>
          <a:bodyPr/>
          <a:lstStyle/>
          <a:p>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Processing</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large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volumes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data so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result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action</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helps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managers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make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decisions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process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management </a:t>
            </a:r>
          </a:p>
          <a:p>
            <a:pPr>
              <a:lnSpc>
                <a:spcPct val="107000"/>
              </a:lnSpc>
              <a:spcAft>
                <a:spcPts val="800"/>
              </a:spcAft>
            </a:pP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result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processing</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must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relevant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managers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receive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right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time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primary</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source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data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often</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stored</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data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warehouses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ERP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systems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relational</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DB)   </a:t>
            </a:r>
          </a:p>
          <a:p>
            <a:pPr>
              <a:lnSpc>
                <a:spcPct val="107000"/>
              </a:lnSpc>
              <a:spcAft>
                <a:spcPts val="800"/>
              </a:spcAft>
            </a:pP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retrieval</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as a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result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structured</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queries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must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fast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short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response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time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Used</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management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strategic</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tactical</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operational</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level   </a:t>
            </a:r>
          </a:p>
          <a:p>
            <a:pPr marL="0" indent="0">
              <a:lnSpc>
                <a:spcPct val="107000"/>
              </a:lnSpc>
              <a:spcAft>
                <a:spcPts val="800"/>
              </a:spcAft>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906519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A392E-E427-3CF8-C750-6C8EF3AE4C6B}"/>
              </a:ext>
            </a:extLst>
          </p:cNvPr>
          <p:cNvSpPr>
            <a:spLocks noGrp="1"/>
          </p:cNvSpPr>
          <p:nvPr>
            <p:ph type="title"/>
          </p:nvPr>
        </p:nvSpPr>
        <p:spPr>
          <a:xfrm>
            <a:off x="586672" y="226802"/>
            <a:ext cx="10515600" cy="1325563"/>
          </a:xfrm>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combinations</a:t>
            </a:r>
            <a:r>
              <a:rPr lang="cs-CZ" sz="3600" dirty="0">
                <a:solidFill>
                  <a:srgbClr val="0070C0"/>
                </a:solidFill>
              </a:rPr>
              <a:t> </a:t>
            </a:r>
          </a:p>
        </p:txBody>
      </p:sp>
      <p:pic>
        <p:nvPicPr>
          <p:cNvPr id="5" name="Obrázek 4">
            <a:extLst>
              <a:ext uri="{FF2B5EF4-FFF2-40B4-BE49-F238E27FC236}">
                <a16:creationId xmlns:a16="http://schemas.microsoft.com/office/drawing/2014/main" id="{24716C65-808D-FEE1-BF1E-25F71BE55EE5}"/>
              </a:ext>
            </a:extLst>
          </p:cNvPr>
          <p:cNvPicPr>
            <a:picLocks noChangeAspect="1"/>
          </p:cNvPicPr>
          <p:nvPr/>
        </p:nvPicPr>
        <p:blipFill>
          <a:blip r:embed="rId2"/>
          <a:stretch>
            <a:fillRect/>
          </a:stretch>
        </p:blipFill>
        <p:spPr>
          <a:xfrm>
            <a:off x="625860" y="1344306"/>
            <a:ext cx="11018656" cy="3753269"/>
          </a:xfrm>
          <a:prstGeom prst="rect">
            <a:avLst/>
          </a:prstGeom>
          <a:ln>
            <a:solidFill>
              <a:schemeClr val="accent1"/>
            </a:solidFill>
          </a:ln>
        </p:spPr>
      </p:pic>
      <p:sp>
        <p:nvSpPr>
          <p:cNvPr id="3" name="TextovéPole 2">
            <a:extLst>
              <a:ext uri="{FF2B5EF4-FFF2-40B4-BE49-F238E27FC236}">
                <a16:creationId xmlns:a16="http://schemas.microsoft.com/office/drawing/2014/main" id="{B3336583-62E3-F981-FE97-EBDD0F7668B5}"/>
              </a:ext>
            </a:extLst>
          </p:cNvPr>
          <p:cNvSpPr txBox="1"/>
          <p:nvPr/>
        </p:nvSpPr>
        <p:spPr>
          <a:xfrm>
            <a:off x="586672" y="5293641"/>
            <a:ext cx="10936392" cy="1231106"/>
          </a:xfrm>
          <a:prstGeom prst="rect">
            <a:avLst/>
          </a:prstGeom>
          <a:noFill/>
        </p:spPr>
        <p:txBody>
          <a:bodyPr wrap="none" rtlCol="0">
            <a:spAutoFit/>
          </a:bodyPr>
          <a:lstStyle/>
          <a:p>
            <a:r>
              <a:rPr lang="en-US" b="0" i="0" dirty="0">
                <a:solidFill>
                  <a:srgbClr val="161616"/>
                </a:solidFill>
                <a:effectLst/>
                <a:latin typeface="Segoe UI" panose="020B0502040204020203" pitchFamily="34" charset="0"/>
              </a:rPr>
              <a:t>A </a:t>
            </a:r>
            <a:r>
              <a:rPr lang="en-US" b="1" i="0" dirty="0">
                <a:solidFill>
                  <a:srgbClr val="00B050"/>
                </a:solidFill>
                <a:effectLst/>
                <a:latin typeface="Segoe UI" panose="020B0502040204020203" pitchFamily="34" charset="0"/>
              </a:rPr>
              <a:t>blocked</a:t>
            </a:r>
            <a:r>
              <a:rPr lang="en-US" dirty="0">
                <a:solidFill>
                  <a:srgbClr val="00B050"/>
                </a:solidFill>
              </a:rPr>
              <a:t> </a:t>
            </a:r>
            <a:r>
              <a:rPr lang="en-US" b="1" dirty="0">
                <a:solidFill>
                  <a:srgbClr val="00B050"/>
                </a:solidFill>
                <a:latin typeface="Segoe UI" panose="020B0502040204020203" pitchFamily="34" charset="0"/>
              </a:rPr>
              <a:t>dimension</a:t>
            </a:r>
            <a:r>
              <a:rPr lang="en-US" dirty="0">
                <a:solidFill>
                  <a:srgbClr val="00B050"/>
                </a:solidFill>
              </a:rPr>
              <a:t> </a:t>
            </a:r>
            <a:r>
              <a:rPr lang="cs-CZ" dirty="0">
                <a:solidFill>
                  <a:srgbClr val="161616"/>
                </a:solidFill>
                <a:latin typeface="Segoe UI" panose="020B0502040204020203" pitchFamily="34" charset="0"/>
              </a:rPr>
              <a:t>co</a:t>
            </a:r>
            <a:r>
              <a:rPr lang="en-US" dirty="0" err="1">
                <a:solidFill>
                  <a:srgbClr val="161616"/>
                </a:solidFill>
                <a:latin typeface="Segoe UI" panose="020B0502040204020203" pitchFamily="34" charset="0"/>
              </a:rPr>
              <a:t>mbination</a:t>
            </a:r>
            <a:r>
              <a:rPr lang="en-US" b="0" i="0" dirty="0">
                <a:solidFill>
                  <a:srgbClr val="161616"/>
                </a:solidFill>
                <a:effectLst/>
                <a:latin typeface="Segoe UI" panose="020B0502040204020203" pitchFamily="34" charset="0"/>
              </a:rPr>
              <a:t> means you cannot post both</a:t>
            </a:r>
            <a:r>
              <a:rPr lang="en-US" dirty="0"/>
              <a:t> dimensions</a:t>
            </a:r>
            <a:r>
              <a:rPr lang="en-US" b="0" i="0" dirty="0">
                <a:solidFill>
                  <a:srgbClr val="161616"/>
                </a:solidFill>
                <a:effectLst/>
                <a:latin typeface="Segoe UI" panose="020B0502040204020203" pitchFamily="34" charset="0"/>
              </a:rPr>
              <a:t> on the same entry regardless </a:t>
            </a:r>
            <a:endParaRPr lang="cs-CZ" b="0" i="0" dirty="0">
              <a:solidFill>
                <a:srgbClr val="161616"/>
              </a:solidFill>
              <a:effectLst/>
              <a:latin typeface="Segoe UI" panose="020B0502040204020203" pitchFamily="34" charset="0"/>
            </a:endParaRPr>
          </a:p>
          <a:p>
            <a:r>
              <a:rPr lang="en-US" b="0" i="0" dirty="0">
                <a:solidFill>
                  <a:srgbClr val="161616"/>
                </a:solidFill>
                <a:effectLst/>
                <a:latin typeface="Segoe UI" panose="020B0502040204020203" pitchFamily="34" charset="0"/>
              </a:rPr>
              <a:t>of what the</a:t>
            </a:r>
            <a:r>
              <a:rPr lang="en-US" dirty="0"/>
              <a:t> dimension</a:t>
            </a:r>
            <a:r>
              <a:rPr lang="en-US" b="0" i="0" dirty="0">
                <a:solidFill>
                  <a:srgbClr val="161616"/>
                </a:solidFill>
                <a:effectLst/>
                <a:latin typeface="Segoe UI" panose="020B0502040204020203" pitchFamily="34" charset="0"/>
              </a:rPr>
              <a:t> values are.</a:t>
            </a:r>
            <a:endParaRPr lang="cs-CZ" b="0" i="0" dirty="0">
              <a:solidFill>
                <a:srgbClr val="161616"/>
              </a:solidFill>
              <a:effectLst/>
              <a:latin typeface="Segoe UI" panose="020B0502040204020203" pitchFamily="34" charset="0"/>
            </a:endParaRPr>
          </a:p>
          <a:p>
            <a:r>
              <a:rPr lang="en-US" b="0" i="0" dirty="0">
                <a:solidFill>
                  <a:srgbClr val="161616"/>
                </a:solidFill>
                <a:effectLst/>
                <a:latin typeface="Segoe UI" panose="020B0502040204020203" pitchFamily="34" charset="0"/>
              </a:rPr>
              <a:t>In contrast, a </a:t>
            </a:r>
            <a:r>
              <a:rPr lang="en-US" sz="2000" b="1" i="0" dirty="0">
                <a:solidFill>
                  <a:srgbClr val="FF0000"/>
                </a:solidFill>
                <a:effectLst/>
                <a:latin typeface="Segoe UI" panose="020B0502040204020203" pitchFamily="34" charset="0"/>
              </a:rPr>
              <a:t>limited</a:t>
            </a:r>
            <a:r>
              <a:rPr lang="en-US" sz="2000" b="1" dirty="0">
                <a:solidFill>
                  <a:srgbClr val="FF0000"/>
                </a:solidFill>
              </a:rPr>
              <a:t> dimension </a:t>
            </a:r>
            <a:r>
              <a:rPr lang="en-US" dirty="0">
                <a:solidFill>
                  <a:srgbClr val="161616"/>
                </a:solidFill>
                <a:latin typeface="Segoe UI" panose="020B0502040204020203" pitchFamily="34" charset="0"/>
              </a:rPr>
              <a:t>combination</a:t>
            </a:r>
            <a:r>
              <a:rPr lang="cs-CZ" dirty="0">
                <a:solidFill>
                  <a:srgbClr val="161616"/>
                </a:solidFill>
                <a:latin typeface="Segoe UI" panose="020B0502040204020203" pitchFamily="34" charset="0"/>
              </a:rPr>
              <a:t> </a:t>
            </a:r>
            <a:r>
              <a:rPr lang="en-US" dirty="0">
                <a:solidFill>
                  <a:srgbClr val="161616"/>
                </a:solidFill>
                <a:latin typeface="Segoe UI" panose="020B0502040204020203" pitchFamily="34" charset="0"/>
              </a:rPr>
              <a:t>means you can post both dimensions</a:t>
            </a:r>
            <a:endParaRPr lang="cs-CZ" dirty="0">
              <a:solidFill>
                <a:srgbClr val="161616"/>
              </a:solidFill>
              <a:latin typeface="Segoe UI" panose="020B0502040204020203" pitchFamily="34" charset="0"/>
            </a:endParaRPr>
          </a:p>
          <a:p>
            <a:r>
              <a:rPr lang="en-US" dirty="0">
                <a:solidFill>
                  <a:srgbClr val="161616"/>
                </a:solidFill>
                <a:latin typeface="Segoe UI" panose="020B0502040204020203" pitchFamily="34" charset="0"/>
              </a:rPr>
              <a:t>to the same entry, but only for certain combinations of dimension values</a:t>
            </a:r>
            <a:r>
              <a:rPr lang="en-US" b="0" i="0" dirty="0">
                <a:solidFill>
                  <a:srgbClr val="161616"/>
                </a:solidFill>
                <a:effectLst/>
                <a:latin typeface="Segoe UI" panose="020B0502040204020203" pitchFamily="34" charset="0"/>
              </a:rPr>
              <a:t>.</a:t>
            </a:r>
            <a:endParaRPr lang="cs-CZ" dirty="0"/>
          </a:p>
        </p:txBody>
      </p:sp>
      <p:sp>
        <p:nvSpPr>
          <p:cNvPr id="4" name="Obdélník 3">
            <a:extLst>
              <a:ext uri="{FF2B5EF4-FFF2-40B4-BE49-F238E27FC236}">
                <a16:creationId xmlns:a16="http://schemas.microsoft.com/office/drawing/2014/main" id="{01958238-53DA-4308-84CB-218AEA9787E8}"/>
              </a:ext>
            </a:extLst>
          </p:cNvPr>
          <p:cNvSpPr/>
          <p:nvPr/>
        </p:nvSpPr>
        <p:spPr>
          <a:xfrm>
            <a:off x="4929051" y="4310743"/>
            <a:ext cx="757646" cy="23513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délník 5">
            <a:extLst>
              <a:ext uri="{FF2B5EF4-FFF2-40B4-BE49-F238E27FC236}">
                <a16:creationId xmlns:a16="http://schemas.microsoft.com/office/drawing/2014/main" id="{235CC7A9-01BB-47E5-85F4-06016562C355}"/>
              </a:ext>
            </a:extLst>
          </p:cNvPr>
          <p:cNvSpPr/>
          <p:nvPr/>
        </p:nvSpPr>
        <p:spPr>
          <a:xfrm>
            <a:off x="7746274" y="3923212"/>
            <a:ext cx="757646" cy="23513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délník 6">
            <a:extLst>
              <a:ext uri="{FF2B5EF4-FFF2-40B4-BE49-F238E27FC236}">
                <a16:creationId xmlns:a16="http://schemas.microsoft.com/office/drawing/2014/main" id="{F32B3443-F30D-4DB2-922E-D7D8A5AB9071}"/>
              </a:ext>
            </a:extLst>
          </p:cNvPr>
          <p:cNvSpPr/>
          <p:nvPr/>
        </p:nvSpPr>
        <p:spPr>
          <a:xfrm>
            <a:off x="3505200" y="4698274"/>
            <a:ext cx="757646" cy="235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a:extLst>
              <a:ext uri="{FF2B5EF4-FFF2-40B4-BE49-F238E27FC236}">
                <a16:creationId xmlns:a16="http://schemas.microsoft.com/office/drawing/2014/main" id="{AD349623-DFA0-44A5-81CB-2D57DBE6F93F}"/>
              </a:ext>
            </a:extLst>
          </p:cNvPr>
          <p:cNvSpPr/>
          <p:nvPr/>
        </p:nvSpPr>
        <p:spPr>
          <a:xfrm>
            <a:off x="3505200" y="4015663"/>
            <a:ext cx="757646" cy="235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a:extLst>
              <a:ext uri="{FF2B5EF4-FFF2-40B4-BE49-F238E27FC236}">
                <a16:creationId xmlns:a16="http://schemas.microsoft.com/office/drawing/2014/main" id="{C9837A1E-772F-434F-B1F2-91A115D3A7E9}"/>
              </a:ext>
            </a:extLst>
          </p:cNvPr>
          <p:cNvSpPr/>
          <p:nvPr/>
        </p:nvSpPr>
        <p:spPr>
          <a:xfrm>
            <a:off x="10344626" y="3808061"/>
            <a:ext cx="757646" cy="235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10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02BC3-A0F3-C4B0-E35F-FFAF86868376}"/>
              </a:ext>
            </a:extLst>
          </p:cNvPr>
          <p:cNvSpPr>
            <a:spLocks noGrp="1"/>
          </p:cNvSpPr>
          <p:nvPr>
            <p:ph type="title"/>
          </p:nvPr>
        </p:nvSpPr>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combination</a:t>
            </a:r>
            <a:r>
              <a:rPr lang="cs-CZ" sz="3600" dirty="0">
                <a:solidFill>
                  <a:srgbClr val="0070C0"/>
                </a:solidFill>
              </a:rPr>
              <a:t> </a:t>
            </a:r>
          </a:p>
        </p:txBody>
      </p:sp>
      <p:pic>
        <p:nvPicPr>
          <p:cNvPr id="5" name="Obrázek 4">
            <a:extLst>
              <a:ext uri="{FF2B5EF4-FFF2-40B4-BE49-F238E27FC236}">
                <a16:creationId xmlns:a16="http://schemas.microsoft.com/office/drawing/2014/main" id="{CC0AE878-99AF-B396-FE5B-1E3B0E2E579D}"/>
              </a:ext>
            </a:extLst>
          </p:cNvPr>
          <p:cNvPicPr>
            <a:picLocks noChangeAspect="1"/>
          </p:cNvPicPr>
          <p:nvPr/>
        </p:nvPicPr>
        <p:blipFill>
          <a:blip r:embed="rId2"/>
          <a:stretch>
            <a:fillRect/>
          </a:stretch>
        </p:blipFill>
        <p:spPr>
          <a:xfrm>
            <a:off x="1235581" y="1690688"/>
            <a:ext cx="9720838" cy="2444902"/>
          </a:xfrm>
          <a:prstGeom prst="rect">
            <a:avLst/>
          </a:prstGeom>
        </p:spPr>
      </p:pic>
    </p:spTree>
    <p:extLst>
      <p:ext uri="{BB962C8B-B14F-4D97-AF65-F5344CB8AC3E}">
        <p14:creationId xmlns:p14="http://schemas.microsoft.com/office/powerpoint/2010/main" val="253910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F54C8-051A-B9BE-A1AF-B56F4B1EF130}"/>
              </a:ext>
            </a:extLst>
          </p:cNvPr>
          <p:cNvSpPr>
            <a:spLocks noGrp="1"/>
          </p:cNvSpPr>
          <p:nvPr>
            <p:ph type="title"/>
          </p:nvPr>
        </p:nvSpPr>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combination</a:t>
            </a:r>
            <a:r>
              <a:rPr lang="cs-CZ" sz="3600" dirty="0">
                <a:solidFill>
                  <a:srgbClr val="0070C0"/>
                </a:solidFill>
              </a:rPr>
              <a:t> </a:t>
            </a:r>
            <a:endParaRPr lang="cs-CZ" sz="3600" dirty="0"/>
          </a:p>
        </p:txBody>
      </p:sp>
      <p:pic>
        <p:nvPicPr>
          <p:cNvPr id="4" name="Obrázek 3">
            <a:extLst>
              <a:ext uri="{FF2B5EF4-FFF2-40B4-BE49-F238E27FC236}">
                <a16:creationId xmlns:a16="http://schemas.microsoft.com/office/drawing/2014/main" id="{DDFFB5EF-C6B0-23C5-6B46-15213FE5E52D}"/>
              </a:ext>
            </a:extLst>
          </p:cNvPr>
          <p:cNvPicPr>
            <a:picLocks noChangeAspect="1"/>
          </p:cNvPicPr>
          <p:nvPr/>
        </p:nvPicPr>
        <p:blipFill>
          <a:blip r:embed="rId2"/>
          <a:stretch>
            <a:fillRect/>
          </a:stretch>
        </p:blipFill>
        <p:spPr>
          <a:xfrm>
            <a:off x="838200" y="1795670"/>
            <a:ext cx="10227102" cy="3483643"/>
          </a:xfrm>
          <a:prstGeom prst="rect">
            <a:avLst/>
          </a:prstGeom>
          <a:ln>
            <a:solidFill>
              <a:schemeClr val="accent1"/>
            </a:solidFill>
          </a:ln>
        </p:spPr>
      </p:pic>
      <p:sp>
        <p:nvSpPr>
          <p:cNvPr id="5" name="Obdélník 4">
            <a:extLst>
              <a:ext uri="{FF2B5EF4-FFF2-40B4-BE49-F238E27FC236}">
                <a16:creationId xmlns:a16="http://schemas.microsoft.com/office/drawing/2014/main" id="{A72C2FBA-A0DC-80AF-424F-9D7A76482455}"/>
              </a:ext>
            </a:extLst>
          </p:cNvPr>
          <p:cNvSpPr/>
          <p:nvPr/>
        </p:nvSpPr>
        <p:spPr>
          <a:xfrm>
            <a:off x="3472070" y="4200939"/>
            <a:ext cx="728869" cy="37106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BCCF4D57-9FB4-FCE2-CBDF-4064FF9A2C5A}"/>
              </a:ext>
            </a:extLst>
          </p:cNvPr>
          <p:cNvPicPr>
            <a:picLocks noChangeAspect="1"/>
          </p:cNvPicPr>
          <p:nvPr/>
        </p:nvPicPr>
        <p:blipFill>
          <a:blip r:embed="rId3"/>
          <a:stretch>
            <a:fillRect/>
          </a:stretch>
        </p:blipFill>
        <p:spPr>
          <a:xfrm>
            <a:off x="1727331" y="5384295"/>
            <a:ext cx="3489478" cy="1110967"/>
          </a:xfrm>
          <a:prstGeom prst="rect">
            <a:avLst/>
          </a:prstGeom>
          <a:ln>
            <a:solidFill>
              <a:schemeClr val="accent1"/>
            </a:solidFill>
          </a:ln>
        </p:spPr>
      </p:pic>
      <p:cxnSp>
        <p:nvCxnSpPr>
          <p:cNvPr id="10" name="Přímá spojnice se šipkou 9">
            <a:extLst>
              <a:ext uri="{FF2B5EF4-FFF2-40B4-BE49-F238E27FC236}">
                <a16:creationId xmlns:a16="http://schemas.microsoft.com/office/drawing/2014/main" id="{F8764684-1303-B20B-70ED-5E6A6F168930}"/>
              </a:ext>
            </a:extLst>
          </p:cNvPr>
          <p:cNvCxnSpPr/>
          <p:nvPr/>
        </p:nvCxnSpPr>
        <p:spPr>
          <a:xfrm>
            <a:off x="4234070" y="4724400"/>
            <a:ext cx="0" cy="1007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720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E588F1-0679-3E57-9800-6F63C2EA1EF0}"/>
              </a:ext>
            </a:extLst>
          </p:cNvPr>
          <p:cNvSpPr>
            <a:spLocks noGrp="1"/>
          </p:cNvSpPr>
          <p:nvPr>
            <p:ph type="title"/>
          </p:nvPr>
        </p:nvSpPr>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combination</a:t>
            </a:r>
            <a:r>
              <a:rPr lang="cs-CZ" sz="3600" dirty="0">
                <a:solidFill>
                  <a:srgbClr val="0070C0"/>
                </a:solidFill>
              </a:rPr>
              <a:t> </a:t>
            </a:r>
            <a:endParaRPr lang="cs-CZ" sz="3600" dirty="0"/>
          </a:p>
        </p:txBody>
      </p:sp>
      <p:pic>
        <p:nvPicPr>
          <p:cNvPr id="5" name="Obrázek 4">
            <a:extLst>
              <a:ext uri="{FF2B5EF4-FFF2-40B4-BE49-F238E27FC236}">
                <a16:creationId xmlns:a16="http://schemas.microsoft.com/office/drawing/2014/main" id="{8FA2D7F6-E639-0EA7-0BF7-39F9FAC1157C}"/>
              </a:ext>
            </a:extLst>
          </p:cNvPr>
          <p:cNvPicPr>
            <a:picLocks noChangeAspect="1"/>
          </p:cNvPicPr>
          <p:nvPr/>
        </p:nvPicPr>
        <p:blipFill>
          <a:blip r:embed="rId2"/>
          <a:stretch>
            <a:fillRect/>
          </a:stretch>
        </p:blipFill>
        <p:spPr>
          <a:xfrm>
            <a:off x="1007165" y="1829932"/>
            <a:ext cx="9981447" cy="1958385"/>
          </a:xfrm>
          <a:prstGeom prst="rect">
            <a:avLst/>
          </a:prstGeom>
          <a:ln>
            <a:solidFill>
              <a:schemeClr val="accent1">
                <a:shade val="50000"/>
              </a:schemeClr>
            </a:solidFill>
          </a:ln>
        </p:spPr>
      </p:pic>
    </p:spTree>
    <p:extLst>
      <p:ext uri="{BB962C8B-B14F-4D97-AF65-F5344CB8AC3E}">
        <p14:creationId xmlns:p14="http://schemas.microsoft.com/office/powerpoint/2010/main" val="4120923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4DDA7F-3529-B6D9-F979-CB3CEE7D64CF}"/>
              </a:ext>
            </a:extLst>
          </p:cNvPr>
          <p:cNvSpPr>
            <a:spLocks noGrp="1"/>
          </p:cNvSpPr>
          <p:nvPr>
            <p:ph type="title"/>
          </p:nvPr>
        </p:nvSpPr>
        <p:spPr>
          <a:xfrm>
            <a:off x="649498" y="365124"/>
            <a:ext cx="10515600" cy="1325563"/>
          </a:xfrm>
        </p:spPr>
        <p:txBody>
          <a:bodyPr>
            <a:normAutofit/>
          </a:bodyPr>
          <a:lstStyle/>
          <a:p>
            <a:r>
              <a:rPr lang="cs-CZ" sz="3600" dirty="0">
                <a:solidFill>
                  <a:srgbClr val="0070C0"/>
                </a:solidFill>
              </a:rPr>
              <a:t>New </a:t>
            </a:r>
            <a:r>
              <a:rPr lang="cs-CZ" sz="3600" dirty="0" err="1">
                <a:solidFill>
                  <a:srgbClr val="0070C0"/>
                </a:solidFill>
              </a:rPr>
              <a:t>dimensions</a:t>
            </a:r>
            <a:r>
              <a:rPr lang="cs-CZ" sz="3600" dirty="0">
                <a:solidFill>
                  <a:srgbClr val="0070C0"/>
                </a:solidFill>
              </a:rPr>
              <a:t> </a:t>
            </a:r>
            <a:r>
              <a:rPr lang="cs-CZ" sz="3600" dirty="0" err="1">
                <a:solidFill>
                  <a:srgbClr val="0070C0"/>
                </a:solidFill>
              </a:rPr>
              <a:t>for</a:t>
            </a:r>
            <a:r>
              <a:rPr lang="cs-CZ" sz="3600" dirty="0">
                <a:solidFill>
                  <a:srgbClr val="0070C0"/>
                </a:solidFill>
              </a:rPr>
              <a:t> </a:t>
            </a:r>
            <a:r>
              <a:rPr lang="cs-CZ" sz="3600" dirty="0" err="1">
                <a:solidFill>
                  <a:srgbClr val="0070C0"/>
                </a:solidFill>
              </a:rPr>
              <a:t>furniture</a:t>
            </a:r>
            <a:r>
              <a:rPr lang="cs-CZ" sz="3600" dirty="0">
                <a:solidFill>
                  <a:srgbClr val="0070C0"/>
                </a:solidFill>
              </a:rPr>
              <a:t> </a:t>
            </a:r>
          </a:p>
        </p:txBody>
      </p:sp>
      <p:pic>
        <p:nvPicPr>
          <p:cNvPr id="5" name="Obrázek 4">
            <a:extLst>
              <a:ext uri="{FF2B5EF4-FFF2-40B4-BE49-F238E27FC236}">
                <a16:creationId xmlns:a16="http://schemas.microsoft.com/office/drawing/2014/main" id="{C57E577D-31C4-69CF-448E-98797A0D0AE3}"/>
              </a:ext>
            </a:extLst>
          </p:cNvPr>
          <p:cNvPicPr>
            <a:picLocks noChangeAspect="1"/>
          </p:cNvPicPr>
          <p:nvPr/>
        </p:nvPicPr>
        <p:blipFill>
          <a:blip r:embed="rId2"/>
          <a:stretch>
            <a:fillRect/>
          </a:stretch>
        </p:blipFill>
        <p:spPr>
          <a:xfrm>
            <a:off x="649498" y="1690687"/>
            <a:ext cx="9860458" cy="4060801"/>
          </a:xfrm>
          <a:prstGeom prst="rect">
            <a:avLst/>
          </a:prstGeom>
          <a:ln>
            <a:solidFill>
              <a:schemeClr val="accent1"/>
            </a:solidFill>
          </a:ln>
        </p:spPr>
      </p:pic>
    </p:spTree>
    <p:extLst>
      <p:ext uri="{BB962C8B-B14F-4D97-AF65-F5344CB8AC3E}">
        <p14:creationId xmlns:p14="http://schemas.microsoft.com/office/powerpoint/2010/main" val="3461917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0978D7-C42E-9FF1-5B47-0E728A62DAAF}"/>
              </a:ext>
            </a:extLst>
          </p:cNvPr>
          <p:cNvSpPr>
            <a:spLocks noGrp="1"/>
          </p:cNvSpPr>
          <p:nvPr>
            <p:ph type="title"/>
          </p:nvPr>
        </p:nvSpPr>
        <p:spPr/>
        <p:txBody>
          <a:bodyPr/>
          <a:lstStyle/>
          <a:p>
            <a:r>
              <a:rPr lang="cs-CZ" dirty="0">
                <a:solidFill>
                  <a:srgbClr val="0070C0"/>
                </a:solidFill>
              </a:rPr>
              <a:t>New </a:t>
            </a:r>
            <a:r>
              <a:rPr lang="cs-CZ" dirty="0" err="1">
                <a:solidFill>
                  <a:srgbClr val="0070C0"/>
                </a:solidFill>
              </a:rPr>
              <a:t>dimensions</a:t>
            </a:r>
            <a:r>
              <a:rPr lang="cs-CZ" dirty="0">
                <a:solidFill>
                  <a:srgbClr val="0070C0"/>
                </a:solidFill>
              </a:rPr>
              <a:t> </a:t>
            </a:r>
            <a:r>
              <a:rPr lang="cs-CZ" dirty="0" err="1">
                <a:solidFill>
                  <a:srgbClr val="0070C0"/>
                </a:solidFill>
              </a:rPr>
              <a:t>for</a:t>
            </a:r>
            <a:r>
              <a:rPr lang="cs-CZ" dirty="0">
                <a:solidFill>
                  <a:srgbClr val="0070C0"/>
                </a:solidFill>
              </a:rPr>
              <a:t> </a:t>
            </a:r>
            <a:r>
              <a:rPr lang="cs-CZ" dirty="0" err="1">
                <a:solidFill>
                  <a:srgbClr val="0070C0"/>
                </a:solidFill>
              </a:rPr>
              <a:t>furniture</a:t>
            </a:r>
            <a:r>
              <a:rPr lang="cs-CZ" dirty="0">
                <a:solidFill>
                  <a:srgbClr val="0070C0"/>
                </a:solidFill>
              </a:rPr>
              <a:t> </a:t>
            </a:r>
            <a:endParaRPr lang="cs-CZ" dirty="0"/>
          </a:p>
        </p:txBody>
      </p:sp>
      <p:pic>
        <p:nvPicPr>
          <p:cNvPr id="5" name="Obrázek 4">
            <a:extLst>
              <a:ext uri="{FF2B5EF4-FFF2-40B4-BE49-F238E27FC236}">
                <a16:creationId xmlns:a16="http://schemas.microsoft.com/office/drawing/2014/main" id="{A4FC4F05-0755-AE7F-627A-2668D1CC0A48}"/>
              </a:ext>
            </a:extLst>
          </p:cNvPr>
          <p:cNvPicPr>
            <a:picLocks noChangeAspect="1"/>
          </p:cNvPicPr>
          <p:nvPr/>
        </p:nvPicPr>
        <p:blipFill>
          <a:blip r:embed="rId2"/>
          <a:stretch>
            <a:fillRect/>
          </a:stretch>
        </p:blipFill>
        <p:spPr>
          <a:xfrm>
            <a:off x="624254" y="1419476"/>
            <a:ext cx="8685714" cy="4019048"/>
          </a:xfrm>
          <a:prstGeom prst="rect">
            <a:avLst/>
          </a:prstGeom>
          <a:ln>
            <a:solidFill>
              <a:schemeClr val="accent1"/>
            </a:solidFill>
          </a:ln>
        </p:spPr>
      </p:pic>
    </p:spTree>
    <p:extLst>
      <p:ext uri="{BB962C8B-B14F-4D97-AF65-F5344CB8AC3E}">
        <p14:creationId xmlns:p14="http://schemas.microsoft.com/office/powerpoint/2010/main" val="47829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02F6A8-05FC-8BF8-6B45-DF66044DFD3F}"/>
              </a:ext>
            </a:extLst>
          </p:cNvPr>
          <p:cNvSpPr>
            <a:spLocks noGrp="1"/>
          </p:cNvSpPr>
          <p:nvPr>
            <p:ph type="title"/>
          </p:nvPr>
        </p:nvSpPr>
        <p:spPr/>
        <p:txBody>
          <a:bodyPr>
            <a:normAutofit/>
          </a:bodyPr>
          <a:lstStyle/>
          <a:p>
            <a:r>
              <a:rPr lang="cs-CZ" sz="3600" dirty="0">
                <a:solidFill>
                  <a:srgbClr val="0070C0"/>
                </a:solidFill>
              </a:rPr>
              <a:t>New </a:t>
            </a:r>
            <a:r>
              <a:rPr lang="cs-CZ" sz="3600" dirty="0" err="1">
                <a:solidFill>
                  <a:srgbClr val="0070C0"/>
                </a:solidFill>
              </a:rPr>
              <a:t>dimensions</a:t>
            </a:r>
            <a:r>
              <a:rPr lang="cs-CZ" sz="3600" dirty="0">
                <a:solidFill>
                  <a:srgbClr val="0070C0"/>
                </a:solidFill>
              </a:rPr>
              <a:t> </a:t>
            </a:r>
            <a:r>
              <a:rPr lang="cs-CZ" sz="3600" dirty="0" err="1">
                <a:solidFill>
                  <a:srgbClr val="0070C0"/>
                </a:solidFill>
              </a:rPr>
              <a:t>for</a:t>
            </a:r>
            <a:r>
              <a:rPr lang="cs-CZ" sz="3600" dirty="0">
                <a:solidFill>
                  <a:srgbClr val="0070C0"/>
                </a:solidFill>
              </a:rPr>
              <a:t> </a:t>
            </a:r>
            <a:r>
              <a:rPr lang="cs-CZ" sz="3600" dirty="0" err="1">
                <a:solidFill>
                  <a:srgbClr val="0070C0"/>
                </a:solidFill>
              </a:rPr>
              <a:t>furniture</a:t>
            </a:r>
            <a:r>
              <a:rPr lang="cs-CZ" sz="3600" dirty="0">
                <a:solidFill>
                  <a:srgbClr val="0070C0"/>
                </a:solidFill>
              </a:rPr>
              <a:t> </a:t>
            </a:r>
            <a:endParaRPr lang="cs-CZ" sz="3600" dirty="0"/>
          </a:p>
        </p:txBody>
      </p:sp>
      <p:pic>
        <p:nvPicPr>
          <p:cNvPr id="5" name="Obrázek 4">
            <a:extLst>
              <a:ext uri="{FF2B5EF4-FFF2-40B4-BE49-F238E27FC236}">
                <a16:creationId xmlns:a16="http://schemas.microsoft.com/office/drawing/2014/main" id="{3B60709C-F5A3-E0DB-1096-588E3A2412A1}"/>
              </a:ext>
            </a:extLst>
          </p:cNvPr>
          <p:cNvPicPr>
            <a:picLocks noChangeAspect="1"/>
          </p:cNvPicPr>
          <p:nvPr/>
        </p:nvPicPr>
        <p:blipFill>
          <a:blip r:embed="rId2"/>
          <a:stretch>
            <a:fillRect/>
          </a:stretch>
        </p:blipFill>
        <p:spPr>
          <a:xfrm>
            <a:off x="838200" y="1887398"/>
            <a:ext cx="7605713" cy="3750558"/>
          </a:xfrm>
          <a:prstGeom prst="rect">
            <a:avLst/>
          </a:prstGeom>
          <a:ln>
            <a:solidFill>
              <a:schemeClr val="accent1"/>
            </a:solidFill>
          </a:ln>
        </p:spPr>
      </p:pic>
    </p:spTree>
    <p:extLst>
      <p:ext uri="{BB962C8B-B14F-4D97-AF65-F5344CB8AC3E}">
        <p14:creationId xmlns:p14="http://schemas.microsoft.com/office/powerpoint/2010/main" val="301783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0C268-C7D8-DCF9-E861-2372792D0492}"/>
              </a:ext>
            </a:extLst>
          </p:cNvPr>
          <p:cNvSpPr>
            <a:spLocks noGrp="1"/>
          </p:cNvSpPr>
          <p:nvPr>
            <p:ph type="title"/>
          </p:nvPr>
        </p:nvSpPr>
        <p:spPr/>
        <p:txBody>
          <a:bodyPr>
            <a:normAutofit/>
          </a:bodyPr>
          <a:lstStyle/>
          <a:p>
            <a:r>
              <a:rPr lang="cs-CZ" sz="3600" dirty="0">
                <a:solidFill>
                  <a:srgbClr val="0070C0"/>
                </a:solidFill>
              </a:rPr>
              <a:t>New </a:t>
            </a:r>
            <a:r>
              <a:rPr lang="cs-CZ" sz="3600" dirty="0" err="1">
                <a:solidFill>
                  <a:srgbClr val="0070C0"/>
                </a:solidFill>
              </a:rPr>
              <a:t>dimensions</a:t>
            </a:r>
            <a:r>
              <a:rPr lang="cs-CZ" sz="3600" dirty="0">
                <a:solidFill>
                  <a:srgbClr val="0070C0"/>
                </a:solidFill>
              </a:rPr>
              <a:t> </a:t>
            </a:r>
            <a:r>
              <a:rPr lang="cs-CZ" sz="3600" dirty="0" err="1">
                <a:solidFill>
                  <a:srgbClr val="0070C0"/>
                </a:solidFill>
              </a:rPr>
              <a:t>for</a:t>
            </a:r>
            <a:r>
              <a:rPr lang="cs-CZ" sz="3600" dirty="0">
                <a:solidFill>
                  <a:srgbClr val="0070C0"/>
                </a:solidFill>
              </a:rPr>
              <a:t> </a:t>
            </a:r>
            <a:r>
              <a:rPr lang="cs-CZ" sz="3600" dirty="0" err="1">
                <a:solidFill>
                  <a:srgbClr val="0070C0"/>
                </a:solidFill>
              </a:rPr>
              <a:t>furniture</a:t>
            </a:r>
            <a:r>
              <a:rPr lang="cs-CZ" sz="3600" dirty="0">
                <a:solidFill>
                  <a:srgbClr val="0070C0"/>
                </a:solidFill>
              </a:rPr>
              <a:t> </a:t>
            </a:r>
            <a:endParaRPr lang="cs-CZ" sz="3600" dirty="0"/>
          </a:p>
        </p:txBody>
      </p:sp>
      <p:pic>
        <p:nvPicPr>
          <p:cNvPr id="9" name="Obrázek 8">
            <a:extLst>
              <a:ext uri="{FF2B5EF4-FFF2-40B4-BE49-F238E27FC236}">
                <a16:creationId xmlns:a16="http://schemas.microsoft.com/office/drawing/2014/main" id="{1F9841DA-A784-79D8-AB90-C007EF354C6D}"/>
              </a:ext>
            </a:extLst>
          </p:cNvPr>
          <p:cNvPicPr>
            <a:picLocks noChangeAspect="1"/>
          </p:cNvPicPr>
          <p:nvPr/>
        </p:nvPicPr>
        <p:blipFill>
          <a:blip r:embed="rId2"/>
          <a:stretch>
            <a:fillRect/>
          </a:stretch>
        </p:blipFill>
        <p:spPr>
          <a:xfrm>
            <a:off x="838200" y="1508076"/>
            <a:ext cx="7847619" cy="1514286"/>
          </a:xfrm>
          <a:prstGeom prst="rect">
            <a:avLst/>
          </a:prstGeom>
          <a:ln>
            <a:solidFill>
              <a:schemeClr val="accent1"/>
            </a:solidFill>
          </a:ln>
        </p:spPr>
      </p:pic>
      <p:pic>
        <p:nvPicPr>
          <p:cNvPr id="11" name="Obrázek 10">
            <a:extLst>
              <a:ext uri="{FF2B5EF4-FFF2-40B4-BE49-F238E27FC236}">
                <a16:creationId xmlns:a16="http://schemas.microsoft.com/office/drawing/2014/main" id="{4DBF5A08-6AE0-2615-B5EA-F7DCB575E3CD}"/>
              </a:ext>
            </a:extLst>
          </p:cNvPr>
          <p:cNvPicPr>
            <a:picLocks noChangeAspect="1"/>
          </p:cNvPicPr>
          <p:nvPr/>
        </p:nvPicPr>
        <p:blipFill>
          <a:blip r:embed="rId3"/>
          <a:stretch>
            <a:fillRect/>
          </a:stretch>
        </p:blipFill>
        <p:spPr>
          <a:xfrm>
            <a:off x="838200" y="3510057"/>
            <a:ext cx="8180952" cy="971429"/>
          </a:xfrm>
          <a:prstGeom prst="rect">
            <a:avLst/>
          </a:prstGeom>
          <a:ln>
            <a:solidFill>
              <a:schemeClr val="accent1"/>
            </a:solidFill>
          </a:ln>
        </p:spPr>
      </p:pic>
      <p:cxnSp>
        <p:nvCxnSpPr>
          <p:cNvPr id="13" name="Přímá spojnice se šipkou 12">
            <a:extLst>
              <a:ext uri="{FF2B5EF4-FFF2-40B4-BE49-F238E27FC236}">
                <a16:creationId xmlns:a16="http://schemas.microsoft.com/office/drawing/2014/main" id="{30FEBB13-F77C-B259-6A59-F25D7E81CE87}"/>
              </a:ext>
            </a:extLst>
          </p:cNvPr>
          <p:cNvCxnSpPr/>
          <p:nvPr/>
        </p:nvCxnSpPr>
        <p:spPr>
          <a:xfrm>
            <a:off x="3740727" y="3022362"/>
            <a:ext cx="0" cy="406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B1B2216B-6ADC-4321-67D4-49F03EC339E5}"/>
              </a:ext>
            </a:extLst>
          </p:cNvPr>
          <p:cNvCxnSpPr/>
          <p:nvPr/>
        </p:nvCxnSpPr>
        <p:spPr>
          <a:xfrm>
            <a:off x="4239491" y="4481486"/>
            <a:ext cx="0" cy="58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bdélník 15">
            <a:extLst>
              <a:ext uri="{FF2B5EF4-FFF2-40B4-BE49-F238E27FC236}">
                <a16:creationId xmlns:a16="http://schemas.microsoft.com/office/drawing/2014/main" id="{F75284A3-4716-7D5B-B63D-34CAABE45E72}"/>
              </a:ext>
            </a:extLst>
          </p:cNvPr>
          <p:cNvSpPr/>
          <p:nvPr/>
        </p:nvSpPr>
        <p:spPr>
          <a:xfrm>
            <a:off x="3574473" y="5070764"/>
            <a:ext cx="2867891" cy="1091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Item</a:t>
            </a:r>
            <a:r>
              <a:rPr lang="cs-CZ" dirty="0"/>
              <a:t> </a:t>
            </a:r>
            <a:r>
              <a:rPr lang="cs-CZ" dirty="0" err="1"/>
              <a:t>card</a:t>
            </a:r>
            <a:endParaRPr lang="cs-CZ" dirty="0"/>
          </a:p>
        </p:txBody>
      </p:sp>
      <p:sp>
        <p:nvSpPr>
          <p:cNvPr id="17" name="Šipka: doprava 16">
            <a:extLst>
              <a:ext uri="{FF2B5EF4-FFF2-40B4-BE49-F238E27FC236}">
                <a16:creationId xmlns:a16="http://schemas.microsoft.com/office/drawing/2014/main" id="{9CF7783D-85EF-C3CF-68DC-F80619611090}"/>
              </a:ext>
            </a:extLst>
          </p:cNvPr>
          <p:cNvSpPr/>
          <p:nvPr/>
        </p:nvSpPr>
        <p:spPr>
          <a:xfrm>
            <a:off x="6982691" y="4969181"/>
            <a:ext cx="3048000" cy="1182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r>
              <a:rPr lang="cs-CZ" dirty="0" err="1"/>
              <a:t>Dimension</a:t>
            </a:r>
            <a:r>
              <a:rPr lang="cs-CZ" dirty="0"/>
              <a:t> </a:t>
            </a:r>
            <a:r>
              <a:rPr lang="cs-CZ" dirty="0" err="1"/>
              <a:t>assignment</a:t>
            </a:r>
            <a:endParaRPr lang="cs-CZ" dirty="0"/>
          </a:p>
        </p:txBody>
      </p:sp>
    </p:spTree>
    <p:extLst>
      <p:ext uri="{BB962C8B-B14F-4D97-AF65-F5344CB8AC3E}">
        <p14:creationId xmlns:p14="http://schemas.microsoft.com/office/powerpoint/2010/main" val="3719597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B17318-18AE-EFA1-225C-C211EF918738}"/>
              </a:ext>
            </a:extLst>
          </p:cNvPr>
          <p:cNvSpPr>
            <a:spLocks noGrp="1"/>
          </p:cNvSpPr>
          <p:nvPr>
            <p:ph type="title"/>
          </p:nvPr>
        </p:nvSpPr>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value</a:t>
            </a:r>
            <a:r>
              <a:rPr lang="cs-CZ" sz="3600" dirty="0">
                <a:solidFill>
                  <a:srgbClr val="0070C0"/>
                </a:solidFill>
              </a:rPr>
              <a:t> to </a:t>
            </a:r>
            <a:r>
              <a:rPr lang="cs-CZ" sz="3600" dirty="0" err="1">
                <a:solidFill>
                  <a:srgbClr val="0070C0"/>
                </a:solidFill>
              </a:rPr>
              <a:t>item</a:t>
            </a:r>
            <a:r>
              <a:rPr lang="cs-CZ" sz="3600" dirty="0">
                <a:solidFill>
                  <a:srgbClr val="0070C0"/>
                </a:solidFill>
              </a:rPr>
              <a:t> </a:t>
            </a:r>
            <a:r>
              <a:rPr lang="cs-CZ" sz="3600" dirty="0" err="1">
                <a:solidFill>
                  <a:srgbClr val="0070C0"/>
                </a:solidFill>
              </a:rPr>
              <a:t>card</a:t>
            </a:r>
            <a:endParaRPr lang="cs-CZ" sz="3600" dirty="0">
              <a:solidFill>
                <a:srgbClr val="0070C0"/>
              </a:solidFill>
            </a:endParaRPr>
          </a:p>
        </p:txBody>
      </p:sp>
      <p:pic>
        <p:nvPicPr>
          <p:cNvPr id="5" name="Obrázek 4">
            <a:extLst>
              <a:ext uri="{FF2B5EF4-FFF2-40B4-BE49-F238E27FC236}">
                <a16:creationId xmlns:a16="http://schemas.microsoft.com/office/drawing/2014/main" id="{ACEE1550-1839-A74E-FA82-382835E3A23F}"/>
              </a:ext>
            </a:extLst>
          </p:cNvPr>
          <p:cNvPicPr>
            <a:picLocks noChangeAspect="1"/>
          </p:cNvPicPr>
          <p:nvPr/>
        </p:nvPicPr>
        <p:blipFill>
          <a:blip r:embed="rId2"/>
          <a:stretch>
            <a:fillRect/>
          </a:stretch>
        </p:blipFill>
        <p:spPr>
          <a:xfrm>
            <a:off x="838200" y="1690688"/>
            <a:ext cx="7076190" cy="2704762"/>
          </a:xfrm>
          <a:prstGeom prst="rect">
            <a:avLst/>
          </a:prstGeom>
          <a:ln>
            <a:solidFill>
              <a:schemeClr val="accent1">
                <a:shade val="50000"/>
              </a:schemeClr>
            </a:solidFill>
          </a:ln>
        </p:spPr>
      </p:pic>
    </p:spTree>
    <p:extLst>
      <p:ext uri="{BB962C8B-B14F-4D97-AF65-F5344CB8AC3E}">
        <p14:creationId xmlns:p14="http://schemas.microsoft.com/office/powerpoint/2010/main" val="1966602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4D0A25-CB94-FA56-F1E2-1DF0D729E125}"/>
              </a:ext>
            </a:extLst>
          </p:cNvPr>
          <p:cNvSpPr>
            <a:spLocks noGrp="1"/>
          </p:cNvSpPr>
          <p:nvPr>
            <p:ph type="title"/>
          </p:nvPr>
        </p:nvSpPr>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for</a:t>
            </a:r>
            <a:r>
              <a:rPr lang="cs-CZ" sz="3600" dirty="0">
                <a:solidFill>
                  <a:srgbClr val="0070C0"/>
                </a:solidFill>
              </a:rPr>
              <a:t> </a:t>
            </a:r>
            <a:r>
              <a:rPr lang="cs-CZ" sz="3600" dirty="0" err="1">
                <a:solidFill>
                  <a:srgbClr val="0070C0"/>
                </a:solidFill>
              </a:rPr>
              <a:t>our</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card</a:t>
            </a:r>
            <a:r>
              <a:rPr lang="cs-CZ" sz="3600" dirty="0">
                <a:solidFill>
                  <a:srgbClr val="0070C0"/>
                </a:solidFill>
              </a:rPr>
              <a:t> setup</a:t>
            </a:r>
          </a:p>
        </p:txBody>
      </p:sp>
      <p:pic>
        <p:nvPicPr>
          <p:cNvPr id="5" name="Obrázek 4">
            <a:extLst>
              <a:ext uri="{FF2B5EF4-FFF2-40B4-BE49-F238E27FC236}">
                <a16:creationId xmlns:a16="http://schemas.microsoft.com/office/drawing/2014/main" id="{D377168D-4760-EC9D-30AA-8908A78A3141}"/>
              </a:ext>
            </a:extLst>
          </p:cNvPr>
          <p:cNvPicPr>
            <a:picLocks noChangeAspect="1"/>
          </p:cNvPicPr>
          <p:nvPr/>
        </p:nvPicPr>
        <p:blipFill>
          <a:blip r:embed="rId2"/>
          <a:stretch>
            <a:fillRect/>
          </a:stretch>
        </p:blipFill>
        <p:spPr>
          <a:xfrm>
            <a:off x="1062007" y="1946246"/>
            <a:ext cx="6438095" cy="1857143"/>
          </a:xfrm>
          <a:prstGeom prst="rect">
            <a:avLst/>
          </a:prstGeom>
          <a:ln>
            <a:solidFill>
              <a:schemeClr val="accent1">
                <a:shade val="50000"/>
              </a:schemeClr>
            </a:solidFill>
          </a:ln>
        </p:spPr>
      </p:pic>
      <p:sp>
        <p:nvSpPr>
          <p:cNvPr id="6" name="TextovéPole 5">
            <a:extLst>
              <a:ext uri="{FF2B5EF4-FFF2-40B4-BE49-F238E27FC236}">
                <a16:creationId xmlns:a16="http://schemas.microsoft.com/office/drawing/2014/main" id="{741ECF26-E5A4-4B04-8D5F-09CE35B8174D}"/>
              </a:ext>
            </a:extLst>
          </p:cNvPr>
          <p:cNvSpPr txBox="1"/>
          <p:nvPr/>
        </p:nvSpPr>
        <p:spPr>
          <a:xfrm>
            <a:off x="1062007" y="4314831"/>
            <a:ext cx="6096000" cy="1959960"/>
          </a:xfrm>
          <a:prstGeom prst="rect">
            <a:avLst/>
          </a:prstGeom>
          <a:noFill/>
        </p:spPr>
        <p:txBody>
          <a:bodyPr wrap="square">
            <a:spAutoFit/>
          </a:bodyPr>
          <a:lstStyle/>
          <a:p>
            <a:pPr>
              <a:lnSpc>
                <a:spcPct val="107000"/>
              </a:lnSpc>
              <a:spcAft>
                <a:spcPts val="800"/>
              </a:spcAft>
            </a:pPr>
            <a:r>
              <a:rPr lang="cs-CZ"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Mandatory</a:t>
            </a:r>
            <a:r>
              <a:rPr lang="cs-CZ"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when</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posting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before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posting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necessary</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select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dimension</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value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appropriate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specific</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business case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e.g.when</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create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Sales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Order</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cs-CZ"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Same </a:t>
            </a:r>
            <a:r>
              <a:rPr lang="cs-CZ"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Code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must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have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pre-selected</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preset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value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value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always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same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So,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example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CUSTOMERGROUP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cannot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other</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than</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MEDIUM.</a:t>
            </a:r>
          </a:p>
        </p:txBody>
      </p:sp>
      <p:sp>
        <p:nvSpPr>
          <p:cNvPr id="4" name="Šipka: nahoru 3">
            <a:extLst>
              <a:ext uri="{FF2B5EF4-FFF2-40B4-BE49-F238E27FC236}">
                <a16:creationId xmlns:a16="http://schemas.microsoft.com/office/drawing/2014/main" id="{DB86D1E4-8261-43B7-BFCF-029489DE99EA}"/>
              </a:ext>
            </a:extLst>
          </p:cNvPr>
          <p:cNvSpPr/>
          <p:nvPr/>
        </p:nvSpPr>
        <p:spPr>
          <a:xfrm>
            <a:off x="5111931" y="3518263"/>
            <a:ext cx="383178" cy="7837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AF5568AA-5C09-483D-8947-477960640885}"/>
              </a:ext>
            </a:extLst>
          </p:cNvPr>
          <p:cNvPicPr>
            <a:picLocks noChangeAspect="1"/>
          </p:cNvPicPr>
          <p:nvPr/>
        </p:nvPicPr>
        <p:blipFill>
          <a:blip r:embed="rId3"/>
          <a:stretch>
            <a:fillRect/>
          </a:stretch>
        </p:blipFill>
        <p:spPr>
          <a:xfrm>
            <a:off x="7158007" y="5584314"/>
            <a:ext cx="4837181" cy="1067165"/>
          </a:xfrm>
          <a:prstGeom prst="rect">
            <a:avLst/>
          </a:prstGeom>
          <a:ln>
            <a:solidFill>
              <a:schemeClr val="accent1"/>
            </a:solidFill>
          </a:ln>
        </p:spPr>
      </p:pic>
      <p:sp>
        <p:nvSpPr>
          <p:cNvPr id="8" name="Šipka: doprava 7">
            <a:extLst>
              <a:ext uri="{FF2B5EF4-FFF2-40B4-BE49-F238E27FC236}">
                <a16:creationId xmlns:a16="http://schemas.microsoft.com/office/drawing/2014/main" id="{DCD8CBB4-502E-4325-AD09-F7B96B3407BD}"/>
              </a:ext>
            </a:extLst>
          </p:cNvPr>
          <p:cNvSpPr/>
          <p:nvPr/>
        </p:nvSpPr>
        <p:spPr>
          <a:xfrm>
            <a:off x="4281054" y="6117896"/>
            <a:ext cx="2764639" cy="374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1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2DB4F5-384C-A7A9-963A-855F67F5BA4A}"/>
              </a:ext>
            </a:extLst>
          </p:cNvPr>
          <p:cNvSpPr>
            <a:spLocks noGrp="1"/>
          </p:cNvSpPr>
          <p:nvPr>
            <p:ph type="title"/>
          </p:nvPr>
        </p:nvSpPr>
        <p:spPr/>
        <p:txBody>
          <a:bodyPr>
            <a:normAutofit/>
          </a:bodyPr>
          <a:lstStyle/>
          <a:p>
            <a:r>
              <a:rPr lang="en-US" sz="3600" dirty="0">
                <a:solidFill>
                  <a:srgbClr val="0070C0"/>
                </a:solidFill>
              </a:rPr>
              <a:t>Limitations of ERP as a data provider</a:t>
            </a:r>
            <a:endParaRPr lang="cs-CZ" sz="3600" dirty="0">
              <a:solidFill>
                <a:srgbClr val="0070C0"/>
              </a:solidFill>
            </a:endParaRPr>
          </a:p>
        </p:txBody>
      </p:sp>
      <p:sp>
        <p:nvSpPr>
          <p:cNvPr id="3" name="Zástupný obsah 2">
            <a:extLst>
              <a:ext uri="{FF2B5EF4-FFF2-40B4-BE49-F238E27FC236}">
                <a16:creationId xmlns:a16="http://schemas.microsoft.com/office/drawing/2014/main" id="{7A5B8855-5A22-BA15-C3E8-B3C708778E3E}"/>
              </a:ext>
            </a:extLst>
          </p:cNvPr>
          <p:cNvSpPr>
            <a:spLocks noGrp="1"/>
          </p:cNvSpPr>
          <p:nvPr>
            <p:ph idx="1"/>
          </p:nvPr>
        </p:nvSpPr>
        <p:spPr/>
        <p:txBody>
          <a:bodyPr>
            <a:normAutofit fontScale="92500"/>
          </a:bodyPr>
          <a:lstStyle/>
          <a:p>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They do not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allow</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quick</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flexible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changes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selection</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criteria</a:t>
            </a:r>
            <a:endPar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immediate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user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access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large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volumes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aggregated</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data </a:t>
            </a:r>
          </a:p>
          <a:p>
            <a:pPr>
              <a:lnSpc>
                <a:spcPct val="107000"/>
              </a:lnSpc>
              <a:spcAft>
                <a:spcPts val="800"/>
              </a:spcAft>
            </a:pP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volume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data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doubles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every</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five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years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every</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enterprise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which</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course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also</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means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system</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overwhelmed</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redundant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data </a:t>
            </a:r>
          </a:p>
          <a:p>
            <a:pPr algn="l"/>
            <a:r>
              <a:rPr lang="en-US" sz="2000" dirty="0">
                <a:solidFill>
                  <a:srgbClr val="0070C0"/>
                </a:solidFill>
                <a:latin typeface="Calibri" panose="020F0502020204030204" pitchFamily="34" charset="0"/>
                <a:cs typeface="Times New Roman" panose="02020603050405020304" pitchFamily="18" charset="0"/>
              </a:rPr>
              <a:t>Dimensions are values that categorize entries so you can track and analyze them on documents, such as sales orders. Dimensions can, for example, indicate the project or department an entry came from.</a:t>
            </a:r>
          </a:p>
          <a:p>
            <a:pPr algn="l"/>
            <a:r>
              <a:rPr lang="en-US" sz="2000" dirty="0">
                <a:solidFill>
                  <a:srgbClr val="0070C0"/>
                </a:solidFill>
                <a:latin typeface="Calibri" panose="020F0502020204030204" pitchFamily="34" charset="0"/>
                <a:cs typeface="Times New Roman" panose="02020603050405020304" pitchFamily="18" charset="0"/>
              </a:rPr>
              <a:t>So, instead of setting up separate general ledger accounts for each department and project, you can use dimensions as a basis for analysis and avoid having to create a </a:t>
            </a:r>
            <a:r>
              <a:rPr lang="en-US" sz="2000" b="1" dirty="0">
                <a:solidFill>
                  <a:srgbClr val="FF0000"/>
                </a:solidFill>
                <a:latin typeface="Calibri" panose="020F0502020204030204" pitchFamily="34" charset="0"/>
                <a:cs typeface="Times New Roman" panose="02020603050405020304" pitchFamily="18" charset="0"/>
              </a:rPr>
              <a:t>complicated chart of accounts.</a:t>
            </a:r>
          </a:p>
          <a:p>
            <a:pPr>
              <a:lnSpc>
                <a:spcPct val="107000"/>
              </a:lnSpc>
              <a:spcAft>
                <a:spcPts val="800"/>
              </a:spcAft>
            </a:pPr>
            <a:endParaRPr lang="cs-CZ" sz="2000" b="1" dirty="0">
              <a:solidFill>
                <a:srgbClr val="FF0000"/>
              </a:solidFill>
              <a:latin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019792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0EC582-BE35-3F35-EEAA-81CD2CA77A02}"/>
              </a:ext>
            </a:extLst>
          </p:cNvPr>
          <p:cNvSpPr>
            <a:spLocks noGrp="1"/>
          </p:cNvSpPr>
          <p:nvPr>
            <p:ph type="title"/>
          </p:nvPr>
        </p:nvSpPr>
        <p:spPr/>
        <p:txBody>
          <a:bodyPr>
            <a:normAutofit/>
          </a:bodyPr>
          <a:lstStyle/>
          <a:p>
            <a:r>
              <a:rPr lang="cs-CZ" sz="3600" dirty="0" err="1">
                <a:solidFill>
                  <a:srgbClr val="0070C0"/>
                </a:solidFill>
              </a:rPr>
              <a:t>Customer</a:t>
            </a:r>
            <a:r>
              <a:rPr lang="cs-CZ" sz="3600" dirty="0">
                <a:solidFill>
                  <a:srgbClr val="0070C0"/>
                </a:solidFill>
              </a:rPr>
              <a:t> </a:t>
            </a:r>
            <a:r>
              <a:rPr lang="cs-CZ" sz="3600" dirty="0" err="1">
                <a:solidFill>
                  <a:srgbClr val="0070C0"/>
                </a:solidFill>
              </a:rPr>
              <a:t>card</a:t>
            </a:r>
            <a:r>
              <a:rPr lang="cs-CZ" sz="3600" dirty="0">
                <a:solidFill>
                  <a:srgbClr val="0070C0"/>
                </a:solidFill>
              </a:rPr>
              <a:t> and </a:t>
            </a:r>
            <a:r>
              <a:rPr lang="cs-CZ" sz="3600" dirty="0" err="1">
                <a:solidFill>
                  <a:srgbClr val="0070C0"/>
                </a:solidFill>
              </a:rPr>
              <a:t>dimensions</a:t>
            </a:r>
            <a:endParaRPr lang="cs-CZ" sz="3600" dirty="0">
              <a:solidFill>
                <a:srgbClr val="0070C0"/>
              </a:solidFill>
            </a:endParaRPr>
          </a:p>
        </p:txBody>
      </p:sp>
      <p:pic>
        <p:nvPicPr>
          <p:cNvPr id="5" name="Obrázek 4">
            <a:extLst>
              <a:ext uri="{FF2B5EF4-FFF2-40B4-BE49-F238E27FC236}">
                <a16:creationId xmlns:a16="http://schemas.microsoft.com/office/drawing/2014/main" id="{BB4F18CA-9345-0970-80FA-229AF3E12E07}"/>
              </a:ext>
            </a:extLst>
          </p:cNvPr>
          <p:cNvPicPr>
            <a:picLocks noChangeAspect="1"/>
          </p:cNvPicPr>
          <p:nvPr/>
        </p:nvPicPr>
        <p:blipFill>
          <a:blip r:embed="rId2"/>
          <a:stretch>
            <a:fillRect/>
          </a:stretch>
        </p:blipFill>
        <p:spPr>
          <a:xfrm>
            <a:off x="838200" y="1690688"/>
            <a:ext cx="10875023" cy="2974077"/>
          </a:xfrm>
          <a:prstGeom prst="rect">
            <a:avLst/>
          </a:prstGeom>
          <a:ln>
            <a:solidFill>
              <a:schemeClr val="accent1">
                <a:shade val="50000"/>
              </a:schemeClr>
            </a:solidFill>
          </a:ln>
        </p:spPr>
      </p:pic>
      <p:sp>
        <p:nvSpPr>
          <p:cNvPr id="3" name="TextovéPole 2">
            <a:extLst>
              <a:ext uri="{FF2B5EF4-FFF2-40B4-BE49-F238E27FC236}">
                <a16:creationId xmlns:a16="http://schemas.microsoft.com/office/drawing/2014/main" id="{FC119D05-A725-208F-F635-CD901D9FF6E9}"/>
              </a:ext>
            </a:extLst>
          </p:cNvPr>
          <p:cNvSpPr txBox="1"/>
          <p:nvPr/>
        </p:nvSpPr>
        <p:spPr>
          <a:xfrm>
            <a:off x="838200" y="4844146"/>
            <a:ext cx="7411901" cy="646331"/>
          </a:xfrm>
          <a:prstGeom prst="rect">
            <a:avLst/>
          </a:prstGeom>
          <a:noFill/>
        </p:spPr>
        <p:txBody>
          <a:bodyPr wrap="none" rtlCol="0">
            <a:spAutoFit/>
          </a:bodyPr>
          <a:lstStyle/>
          <a:p>
            <a:r>
              <a:rPr lang="cs-CZ" sz="3600" b="1" dirty="0">
                <a:solidFill>
                  <a:srgbClr val="FF0000"/>
                </a:solidFill>
              </a:rPr>
              <a:t>OR  use Customer </a:t>
            </a:r>
            <a:r>
              <a:rPr lang="cs-CZ" sz="3600" b="1" dirty="0" err="1">
                <a:solidFill>
                  <a:srgbClr val="FF0000"/>
                </a:solidFill>
              </a:rPr>
              <a:t>icon</a:t>
            </a:r>
            <a:r>
              <a:rPr lang="cs-CZ" sz="3600" b="1" dirty="0">
                <a:solidFill>
                  <a:srgbClr val="FF0000"/>
                </a:solidFill>
              </a:rPr>
              <a:t> - &gt; </a:t>
            </a:r>
            <a:r>
              <a:rPr lang="cs-CZ" sz="3600" b="1" dirty="0" err="1">
                <a:solidFill>
                  <a:srgbClr val="FF0000"/>
                </a:solidFill>
              </a:rPr>
              <a:t>Dimensions</a:t>
            </a:r>
            <a:endParaRPr lang="cs-CZ" sz="3600" b="1" dirty="0">
              <a:solidFill>
                <a:srgbClr val="FF0000"/>
              </a:solidFill>
            </a:endParaRPr>
          </a:p>
        </p:txBody>
      </p:sp>
    </p:spTree>
    <p:extLst>
      <p:ext uri="{BB962C8B-B14F-4D97-AF65-F5344CB8AC3E}">
        <p14:creationId xmlns:p14="http://schemas.microsoft.com/office/powerpoint/2010/main" val="4798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ED06BA-BAAE-AA16-348F-69EFCCA2BCD0}"/>
              </a:ext>
            </a:extLst>
          </p:cNvPr>
          <p:cNvSpPr>
            <a:spLocks noGrp="1"/>
          </p:cNvSpPr>
          <p:nvPr>
            <p:ph type="title"/>
          </p:nvPr>
        </p:nvSpPr>
        <p:spPr/>
        <p:txBody>
          <a:bodyPr>
            <a:normAutofit/>
          </a:bodyPr>
          <a:lstStyle/>
          <a:p>
            <a:r>
              <a:rPr lang="cs-CZ" sz="3600" dirty="0" err="1">
                <a:solidFill>
                  <a:srgbClr val="0070C0"/>
                </a:solidFill>
              </a:rPr>
              <a:t>Customer</a:t>
            </a:r>
            <a:r>
              <a:rPr lang="cs-CZ" sz="3600" dirty="0">
                <a:solidFill>
                  <a:srgbClr val="0070C0"/>
                </a:solidFill>
              </a:rPr>
              <a:t> </a:t>
            </a:r>
            <a:r>
              <a:rPr lang="cs-CZ" sz="3600" dirty="0" err="1">
                <a:solidFill>
                  <a:srgbClr val="0070C0"/>
                </a:solidFill>
              </a:rPr>
              <a:t>card</a:t>
            </a:r>
            <a:r>
              <a:rPr lang="cs-CZ" sz="3600" dirty="0">
                <a:solidFill>
                  <a:srgbClr val="0070C0"/>
                </a:solidFill>
              </a:rPr>
              <a:t> and </a:t>
            </a:r>
            <a:r>
              <a:rPr lang="cs-CZ" sz="3600" dirty="0" err="1">
                <a:solidFill>
                  <a:srgbClr val="0070C0"/>
                </a:solidFill>
              </a:rPr>
              <a:t>dimensions</a:t>
            </a:r>
            <a:endParaRPr lang="cs-CZ" sz="3600" dirty="0"/>
          </a:p>
        </p:txBody>
      </p:sp>
      <p:pic>
        <p:nvPicPr>
          <p:cNvPr id="5" name="Obrázek 4">
            <a:extLst>
              <a:ext uri="{FF2B5EF4-FFF2-40B4-BE49-F238E27FC236}">
                <a16:creationId xmlns:a16="http://schemas.microsoft.com/office/drawing/2014/main" id="{AD192A6F-5371-8995-129A-5D8F9A0550BB}"/>
              </a:ext>
            </a:extLst>
          </p:cNvPr>
          <p:cNvPicPr>
            <a:picLocks noChangeAspect="1"/>
          </p:cNvPicPr>
          <p:nvPr/>
        </p:nvPicPr>
        <p:blipFill>
          <a:blip r:embed="rId2"/>
          <a:stretch>
            <a:fillRect/>
          </a:stretch>
        </p:blipFill>
        <p:spPr>
          <a:xfrm>
            <a:off x="838200" y="1508582"/>
            <a:ext cx="9904762" cy="2704762"/>
          </a:xfrm>
          <a:prstGeom prst="rect">
            <a:avLst/>
          </a:prstGeom>
          <a:ln>
            <a:solidFill>
              <a:schemeClr val="accent1">
                <a:shade val="50000"/>
              </a:schemeClr>
            </a:solidFill>
          </a:ln>
        </p:spPr>
      </p:pic>
      <p:sp>
        <p:nvSpPr>
          <p:cNvPr id="7" name="TextovéPole 6">
            <a:extLst>
              <a:ext uri="{FF2B5EF4-FFF2-40B4-BE49-F238E27FC236}">
                <a16:creationId xmlns:a16="http://schemas.microsoft.com/office/drawing/2014/main" id="{FF9473C4-7A27-F3D6-BE06-BFD99A9ACDF1}"/>
              </a:ext>
            </a:extLst>
          </p:cNvPr>
          <p:cNvSpPr txBox="1"/>
          <p:nvPr/>
        </p:nvSpPr>
        <p:spPr>
          <a:xfrm>
            <a:off x="748146" y="4373080"/>
            <a:ext cx="10695708" cy="2523768"/>
          </a:xfrm>
          <a:prstGeom prst="rect">
            <a:avLst/>
          </a:prstGeom>
          <a:noFill/>
        </p:spPr>
        <p:txBody>
          <a:bodyPr wrap="square">
            <a:spAutoFit/>
          </a:bodyPr>
          <a:lstStyle/>
          <a:p>
            <a:r>
              <a:rPr lang="en-US" sz="2800" b="0" i="0" dirty="0">
                <a:solidFill>
                  <a:srgbClr val="0070C0"/>
                </a:solidFill>
                <a:effectLst/>
                <a:latin typeface="Segoe UI" panose="020B0502040204020203" pitchFamily="34" charset="0"/>
              </a:rPr>
              <a:t>If you want to make a dimension </a:t>
            </a:r>
            <a:r>
              <a:rPr lang="en-US" sz="2800" b="1" i="0" dirty="0">
                <a:solidFill>
                  <a:srgbClr val="FF0000"/>
                </a:solidFill>
                <a:effectLst/>
                <a:latin typeface="Segoe UI" panose="020B0502040204020203" pitchFamily="34" charset="0"/>
              </a:rPr>
              <a:t>required</a:t>
            </a:r>
            <a:r>
              <a:rPr lang="cs-CZ" sz="2800" b="1" i="0" dirty="0">
                <a:solidFill>
                  <a:srgbClr val="FF0000"/>
                </a:solidFill>
                <a:effectLst/>
                <a:latin typeface="Segoe UI" panose="020B0502040204020203" pitchFamily="34" charset="0"/>
              </a:rPr>
              <a:t>,</a:t>
            </a:r>
            <a:r>
              <a:rPr lang="en-US" sz="2800" b="0" i="0" dirty="0">
                <a:solidFill>
                  <a:srgbClr val="0070C0"/>
                </a:solidFill>
                <a:effectLst/>
                <a:latin typeface="Segoe UI" panose="020B0502040204020203" pitchFamily="34" charset="0"/>
              </a:rPr>
              <a:t> but you do not want to assign a </a:t>
            </a:r>
            <a:r>
              <a:rPr lang="en-US" sz="2800" b="1" i="0" dirty="0">
                <a:solidFill>
                  <a:srgbClr val="0070C0"/>
                </a:solidFill>
                <a:effectLst/>
                <a:latin typeface="Segoe UI" panose="020B0502040204020203" pitchFamily="34" charset="0"/>
              </a:rPr>
              <a:t>default value </a:t>
            </a:r>
            <a:r>
              <a:rPr lang="en-US" sz="2800" b="0" i="0" dirty="0">
                <a:solidFill>
                  <a:srgbClr val="0070C0"/>
                </a:solidFill>
                <a:effectLst/>
                <a:latin typeface="Segoe UI" panose="020B0502040204020203" pitchFamily="34" charset="0"/>
              </a:rPr>
              <a:t>to the dimension, leave the </a:t>
            </a:r>
            <a:r>
              <a:rPr lang="en-US" sz="2800" b="1" i="0" dirty="0">
                <a:solidFill>
                  <a:srgbClr val="0070C0"/>
                </a:solidFill>
                <a:effectLst/>
                <a:latin typeface="Segoe UI" panose="020B0502040204020203" pitchFamily="34" charset="0"/>
              </a:rPr>
              <a:t>Dimension Value Code</a:t>
            </a:r>
            <a:r>
              <a:rPr lang="en-US" sz="2800" b="0" i="0" dirty="0">
                <a:solidFill>
                  <a:srgbClr val="0070C0"/>
                </a:solidFill>
                <a:effectLst/>
                <a:latin typeface="Segoe UI" panose="020B0502040204020203" pitchFamily="34" charset="0"/>
              </a:rPr>
              <a:t> field blank and then select </a:t>
            </a:r>
            <a:r>
              <a:rPr lang="en-US" sz="2800" b="1" i="0" dirty="0">
                <a:solidFill>
                  <a:srgbClr val="0070C0"/>
                </a:solidFill>
                <a:effectLst/>
                <a:latin typeface="Segoe UI" panose="020B0502040204020203" pitchFamily="34" charset="0"/>
              </a:rPr>
              <a:t>Code Mandatory</a:t>
            </a:r>
            <a:r>
              <a:rPr lang="en-US" sz="2800" b="0" i="0" dirty="0">
                <a:solidFill>
                  <a:srgbClr val="0070C0"/>
                </a:solidFill>
                <a:effectLst/>
                <a:latin typeface="Segoe UI" panose="020B0502040204020203" pitchFamily="34" charset="0"/>
              </a:rPr>
              <a:t> in the </a:t>
            </a:r>
            <a:r>
              <a:rPr lang="en-US" sz="2800" b="1" i="0" dirty="0">
                <a:solidFill>
                  <a:srgbClr val="0070C0"/>
                </a:solidFill>
                <a:effectLst/>
                <a:latin typeface="Segoe UI" panose="020B0502040204020203" pitchFamily="34" charset="0"/>
              </a:rPr>
              <a:t>Value Posting</a:t>
            </a:r>
            <a:r>
              <a:rPr lang="en-US" sz="2800" b="0" i="0" dirty="0">
                <a:solidFill>
                  <a:srgbClr val="0070C0"/>
                </a:solidFill>
                <a:effectLst/>
                <a:latin typeface="Segoe UI" panose="020B0502040204020203" pitchFamily="34" charset="0"/>
              </a:rPr>
              <a:t> field.</a:t>
            </a:r>
            <a:r>
              <a:rPr lang="cs-CZ" sz="2800" b="0" i="0" dirty="0">
                <a:solidFill>
                  <a:srgbClr val="0070C0"/>
                </a:solidFill>
                <a:effectLst/>
                <a:latin typeface="Segoe UI" panose="020B0502040204020203" pitchFamily="34" charset="0"/>
              </a:rPr>
              <a:t> </a:t>
            </a:r>
            <a:r>
              <a:rPr lang="en-US" sz="2800" b="0" i="0" dirty="0">
                <a:solidFill>
                  <a:srgbClr val="0070C0"/>
                </a:solidFill>
                <a:effectLst/>
                <a:latin typeface="Segoe UI" panose="020B0502040204020203" pitchFamily="34" charset="0"/>
              </a:rPr>
              <a:t>Afterwards, however, the areas must be delivered manually </a:t>
            </a:r>
            <a:endParaRPr lang="cs-CZ" dirty="0">
              <a:solidFill>
                <a:srgbClr val="171717"/>
              </a:solidFill>
              <a:latin typeface="Segoe UI" panose="020B0502040204020203" pitchFamily="34" charset="0"/>
            </a:endParaRPr>
          </a:p>
          <a:p>
            <a:endParaRPr lang="cs-CZ" dirty="0"/>
          </a:p>
        </p:txBody>
      </p:sp>
      <p:sp>
        <p:nvSpPr>
          <p:cNvPr id="3" name="Šipka: dolů 2">
            <a:extLst>
              <a:ext uri="{FF2B5EF4-FFF2-40B4-BE49-F238E27FC236}">
                <a16:creationId xmlns:a16="http://schemas.microsoft.com/office/drawing/2014/main" id="{28BD5BB7-1C9F-440B-8FED-7D3AC68AE2DA}"/>
              </a:ext>
            </a:extLst>
          </p:cNvPr>
          <p:cNvSpPr/>
          <p:nvPr/>
        </p:nvSpPr>
        <p:spPr>
          <a:xfrm>
            <a:off x="7678314" y="650013"/>
            <a:ext cx="2653937" cy="2081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See</a:t>
            </a:r>
            <a:r>
              <a:rPr lang="cs-CZ" dirty="0"/>
              <a:t> slide </a:t>
            </a:r>
          </a:p>
          <a:p>
            <a:pPr algn="ctr"/>
            <a:r>
              <a:rPr lang="cs-CZ" dirty="0" err="1"/>
              <a:t>number</a:t>
            </a:r>
            <a:r>
              <a:rPr lang="cs-CZ" dirty="0"/>
              <a:t> 29</a:t>
            </a:r>
          </a:p>
          <a:p>
            <a:pPr algn="ctr"/>
            <a:r>
              <a:rPr lang="en-US" dirty="0"/>
              <a:t> </a:t>
            </a:r>
            <a:r>
              <a:rPr lang="en-US" b="1" dirty="0">
                <a:solidFill>
                  <a:srgbClr val="FFFF00"/>
                </a:solidFill>
              </a:rPr>
              <a:t>Explanation</a:t>
            </a:r>
          </a:p>
        </p:txBody>
      </p:sp>
    </p:spTree>
    <p:extLst>
      <p:ext uri="{BB962C8B-B14F-4D97-AF65-F5344CB8AC3E}">
        <p14:creationId xmlns:p14="http://schemas.microsoft.com/office/powerpoint/2010/main" val="3491277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E07387-F11B-CDEA-43C2-BB929A81A34E}"/>
              </a:ext>
            </a:extLst>
          </p:cNvPr>
          <p:cNvSpPr>
            <a:spLocks noGrp="1"/>
          </p:cNvSpPr>
          <p:nvPr>
            <p:ph type="title"/>
          </p:nvPr>
        </p:nvSpPr>
        <p:spPr/>
        <p:txBody>
          <a:bodyPr>
            <a:normAutofit/>
          </a:bodyPr>
          <a:lstStyle/>
          <a:p>
            <a:r>
              <a:rPr lang="cs-CZ" sz="3600" dirty="0" err="1">
                <a:solidFill>
                  <a:srgbClr val="0070C0"/>
                </a:solidFill>
              </a:rPr>
              <a:t>Dimensions</a:t>
            </a:r>
            <a:r>
              <a:rPr lang="cs-CZ" sz="3600" dirty="0">
                <a:solidFill>
                  <a:srgbClr val="0070C0"/>
                </a:solidFill>
              </a:rPr>
              <a:t> </a:t>
            </a:r>
            <a:r>
              <a:rPr lang="cs-CZ" sz="3600" dirty="0" err="1">
                <a:solidFill>
                  <a:srgbClr val="0070C0"/>
                </a:solidFill>
              </a:rPr>
              <a:t>Value</a:t>
            </a:r>
            <a:r>
              <a:rPr lang="cs-CZ" sz="3600" dirty="0">
                <a:solidFill>
                  <a:srgbClr val="0070C0"/>
                </a:solidFill>
              </a:rPr>
              <a:t> </a:t>
            </a:r>
            <a:r>
              <a:rPr lang="cs-CZ" sz="3600" dirty="0" err="1">
                <a:solidFill>
                  <a:srgbClr val="0070C0"/>
                </a:solidFill>
              </a:rPr>
              <a:t>Posting</a:t>
            </a:r>
            <a:r>
              <a:rPr lang="cs-CZ" sz="3600" dirty="0">
                <a:solidFill>
                  <a:srgbClr val="0070C0"/>
                </a:solidFill>
              </a:rPr>
              <a:t> </a:t>
            </a:r>
            <a:r>
              <a:rPr lang="cs-CZ" sz="3600" dirty="0" err="1">
                <a:solidFill>
                  <a:srgbClr val="0070C0"/>
                </a:solidFill>
              </a:rPr>
              <a:t>statements</a:t>
            </a:r>
            <a:endParaRPr lang="cs-CZ" sz="3600" dirty="0">
              <a:solidFill>
                <a:srgbClr val="0070C0"/>
              </a:solidFill>
            </a:endParaRPr>
          </a:p>
        </p:txBody>
      </p:sp>
      <p:sp>
        <p:nvSpPr>
          <p:cNvPr id="3" name="Zástupný obsah 2">
            <a:extLst>
              <a:ext uri="{FF2B5EF4-FFF2-40B4-BE49-F238E27FC236}">
                <a16:creationId xmlns:a16="http://schemas.microsoft.com/office/drawing/2014/main" id="{25A6846D-D7D1-9972-95BA-5842379A052E}"/>
              </a:ext>
            </a:extLst>
          </p:cNvPr>
          <p:cNvSpPr>
            <a:spLocks noGrp="1"/>
          </p:cNvSpPr>
          <p:nvPr>
            <p:ph idx="1"/>
          </p:nvPr>
        </p:nvSpPr>
        <p:spPr/>
        <p:txBody>
          <a:bodyPr/>
          <a:lstStyle/>
          <a:p>
            <a:r>
              <a:rPr lang="en-US" b="0" i="0" dirty="0">
                <a:solidFill>
                  <a:srgbClr val="0070C0"/>
                </a:solidFill>
                <a:effectLst/>
                <a:latin typeface="Calibri" panose="020F0502020204030204" pitchFamily="34" charset="0"/>
                <a:cs typeface="Calibri" panose="020F0502020204030204" pitchFamily="34" charset="0"/>
              </a:rPr>
              <a:t>If you want to require a dimension but don't want to assign a default value to the dimension, leave the </a:t>
            </a:r>
            <a:r>
              <a:rPr lang="en-US" b="1" i="0" dirty="0">
                <a:solidFill>
                  <a:srgbClr val="0070C0"/>
                </a:solidFill>
                <a:effectLst/>
                <a:latin typeface="Calibri" panose="020F0502020204030204" pitchFamily="34" charset="0"/>
                <a:cs typeface="Calibri" panose="020F0502020204030204" pitchFamily="34" charset="0"/>
              </a:rPr>
              <a:t>Dimension Value Code</a:t>
            </a:r>
            <a:r>
              <a:rPr lang="en-US" b="0" i="0" dirty="0">
                <a:solidFill>
                  <a:srgbClr val="0070C0"/>
                </a:solidFill>
                <a:effectLst/>
                <a:latin typeface="Calibri" panose="020F0502020204030204" pitchFamily="34" charset="0"/>
                <a:cs typeface="Calibri" panose="020F0502020204030204" pitchFamily="34" charset="0"/>
              </a:rPr>
              <a:t> field blank, then select </a:t>
            </a:r>
            <a:r>
              <a:rPr lang="en-US" b="1" i="0" dirty="0">
                <a:solidFill>
                  <a:srgbClr val="0070C0"/>
                </a:solidFill>
                <a:effectLst/>
                <a:latin typeface="Calibri" panose="020F0502020204030204" pitchFamily="34" charset="0"/>
                <a:cs typeface="Calibri" panose="020F0502020204030204" pitchFamily="34" charset="0"/>
              </a:rPr>
              <a:t>Code Mandatory</a:t>
            </a:r>
            <a:r>
              <a:rPr lang="en-US" b="0" i="0" dirty="0">
                <a:solidFill>
                  <a:srgbClr val="0070C0"/>
                </a:solidFill>
                <a:effectLst/>
                <a:latin typeface="Calibri" panose="020F0502020204030204" pitchFamily="34" charset="0"/>
                <a:cs typeface="Calibri" panose="020F0502020204030204" pitchFamily="34" charset="0"/>
              </a:rPr>
              <a:t> in the </a:t>
            </a:r>
            <a:r>
              <a:rPr lang="en-US" b="1" i="0" dirty="0">
                <a:solidFill>
                  <a:srgbClr val="0070C0"/>
                </a:solidFill>
                <a:effectLst/>
                <a:latin typeface="Calibri" panose="020F0502020204030204" pitchFamily="34" charset="0"/>
                <a:cs typeface="Calibri" panose="020F0502020204030204" pitchFamily="34" charset="0"/>
              </a:rPr>
              <a:t>Value Posting</a:t>
            </a:r>
            <a:r>
              <a:rPr lang="en-US" b="0" i="0" dirty="0">
                <a:solidFill>
                  <a:srgbClr val="0070C0"/>
                </a:solidFill>
                <a:effectLst/>
                <a:latin typeface="Calibri" panose="020F0502020204030204" pitchFamily="34" charset="0"/>
                <a:cs typeface="Calibri" panose="020F0502020204030204" pitchFamily="34" charset="0"/>
              </a:rPr>
              <a:t> field.</a:t>
            </a:r>
            <a:endParaRPr lang="cs-CZ" b="0" i="0" dirty="0">
              <a:solidFill>
                <a:srgbClr val="0070C0"/>
              </a:solidFill>
              <a:effectLst/>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If an account is used in an </a:t>
            </a:r>
            <a:r>
              <a:rPr lang="en-US" b="1" dirty="0">
                <a:solidFill>
                  <a:srgbClr val="0070C0"/>
                </a:solidFill>
                <a:latin typeface="Calibri" panose="020F0502020204030204" pitchFamily="34" charset="0"/>
                <a:cs typeface="Calibri" panose="020F0502020204030204" pitchFamily="34" charset="0"/>
              </a:rPr>
              <a:t>Adjust Exchange Rates </a:t>
            </a:r>
            <a:r>
              <a:rPr lang="en-US" dirty="0">
                <a:solidFill>
                  <a:srgbClr val="0070C0"/>
                </a:solidFill>
                <a:latin typeface="Calibri" panose="020F0502020204030204" pitchFamily="34" charset="0"/>
                <a:cs typeface="Calibri" panose="020F0502020204030204" pitchFamily="34" charset="0"/>
              </a:rPr>
              <a:t>or </a:t>
            </a:r>
            <a:r>
              <a:rPr lang="en-US" b="1" dirty="0">
                <a:solidFill>
                  <a:srgbClr val="0070C0"/>
                </a:solidFill>
                <a:latin typeface="Calibri" panose="020F0502020204030204" pitchFamily="34" charset="0"/>
                <a:cs typeface="Calibri" panose="020F0502020204030204" pitchFamily="34" charset="0"/>
              </a:rPr>
              <a:t>Post Inventory Cost to G/L batch job</a:t>
            </a:r>
            <a:r>
              <a:rPr lang="en-US" dirty="0">
                <a:solidFill>
                  <a:srgbClr val="0070C0"/>
                </a:solidFill>
                <a:latin typeface="Calibri" panose="020F0502020204030204" pitchFamily="34" charset="0"/>
                <a:cs typeface="Calibri" panose="020F0502020204030204" pitchFamily="34" charset="0"/>
              </a:rPr>
              <a:t>, do not select Code Mandatory or Same Code. These batch jobs cannot use dimension codes.</a:t>
            </a:r>
            <a:endParaRPr lang="cs-CZ" dirty="0">
              <a:solidFill>
                <a:srgbClr val="0070C0"/>
              </a:solidFill>
              <a:latin typeface="Calibri" panose="020F0502020204030204" pitchFamily="34" charset="0"/>
              <a:cs typeface="Calibri" panose="020F0502020204030204" pitchFamily="34" charset="0"/>
            </a:endParaRPr>
          </a:p>
          <a:p>
            <a:endParaRPr lang="cs-CZ" dirty="0"/>
          </a:p>
        </p:txBody>
      </p:sp>
    </p:spTree>
    <p:extLst>
      <p:ext uri="{BB962C8B-B14F-4D97-AF65-F5344CB8AC3E}">
        <p14:creationId xmlns:p14="http://schemas.microsoft.com/office/powerpoint/2010/main" val="3071594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D87C4E-BBB6-2D74-1369-571BE1DFB877}"/>
              </a:ext>
            </a:extLst>
          </p:cNvPr>
          <p:cNvSpPr>
            <a:spLocks noGrp="1"/>
          </p:cNvSpPr>
          <p:nvPr>
            <p:ph type="title"/>
          </p:nvPr>
        </p:nvSpPr>
        <p:spPr/>
        <p:txBody>
          <a:bodyPr/>
          <a:lstStyle/>
          <a:p>
            <a:r>
              <a:rPr lang="cs-CZ" dirty="0">
                <a:solidFill>
                  <a:srgbClr val="0070C0"/>
                </a:solidFill>
              </a:rPr>
              <a:t>Sales </a:t>
            </a:r>
            <a:r>
              <a:rPr lang="cs-CZ" dirty="0" err="1">
                <a:solidFill>
                  <a:srgbClr val="0070C0"/>
                </a:solidFill>
              </a:rPr>
              <a:t>Order</a:t>
            </a:r>
            <a:r>
              <a:rPr lang="cs-CZ" dirty="0">
                <a:solidFill>
                  <a:srgbClr val="0070C0"/>
                </a:solidFill>
              </a:rPr>
              <a:t> and </a:t>
            </a:r>
            <a:r>
              <a:rPr lang="cs-CZ" dirty="0" err="1">
                <a:solidFill>
                  <a:srgbClr val="0070C0"/>
                </a:solidFill>
              </a:rPr>
              <a:t>Dimensions</a:t>
            </a:r>
            <a:endParaRPr lang="cs-CZ" dirty="0">
              <a:solidFill>
                <a:srgbClr val="0070C0"/>
              </a:solidFill>
            </a:endParaRPr>
          </a:p>
        </p:txBody>
      </p:sp>
      <p:pic>
        <p:nvPicPr>
          <p:cNvPr id="5" name="Obrázek 4">
            <a:extLst>
              <a:ext uri="{FF2B5EF4-FFF2-40B4-BE49-F238E27FC236}">
                <a16:creationId xmlns:a16="http://schemas.microsoft.com/office/drawing/2014/main" id="{665DC30F-0313-AE92-B4E4-723A8A331C5E}"/>
              </a:ext>
            </a:extLst>
          </p:cNvPr>
          <p:cNvPicPr>
            <a:picLocks noChangeAspect="1"/>
          </p:cNvPicPr>
          <p:nvPr/>
        </p:nvPicPr>
        <p:blipFill>
          <a:blip r:embed="rId2"/>
          <a:stretch>
            <a:fillRect/>
          </a:stretch>
        </p:blipFill>
        <p:spPr>
          <a:xfrm>
            <a:off x="984756" y="1690688"/>
            <a:ext cx="9939688" cy="4088456"/>
          </a:xfrm>
          <a:prstGeom prst="rect">
            <a:avLst/>
          </a:prstGeom>
          <a:ln>
            <a:solidFill>
              <a:schemeClr val="accent1">
                <a:shade val="50000"/>
              </a:schemeClr>
            </a:solidFill>
          </a:ln>
        </p:spPr>
      </p:pic>
    </p:spTree>
    <p:extLst>
      <p:ext uri="{BB962C8B-B14F-4D97-AF65-F5344CB8AC3E}">
        <p14:creationId xmlns:p14="http://schemas.microsoft.com/office/powerpoint/2010/main" val="3656412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C2B42-823D-6B20-3BD7-144187D9E65D}"/>
              </a:ext>
            </a:extLst>
          </p:cNvPr>
          <p:cNvSpPr>
            <a:spLocks noGrp="1"/>
          </p:cNvSpPr>
          <p:nvPr>
            <p:ph type="title"/>
          </p:nvPr>
        </p:nvSpPr>
        <p:spPr/>
        <p:txBody>
          <a:bodyPr>
            <a:normAutofit/>
          </a:bodyPr>
          <a:lstStyle/>
          <a:p>
            <a:r>
              <a:rPr lang="cs-CZ" sz="3600" dirty="0" err="1">
                <a:solidFill>
                  <a:srgbClr val="0070C0"/>
                </a:solidFill>
              </a:rPr>
              <a:t>Dimensions</a:t>
            </a:r>
            <a:r>
              <a:rPr lang="cs-CZ" sz="3600" dirty="0">
                <a:solidFill>
                  <a:srgbClr val="0070C0"/>
                </a:solidFill>
              </a:rPr>
              <a:t> in Sales </a:t>
            </a:r>
            <a:r>
              <a:rPr lang="cs-CZ" sz="3600" dirty="0" err="1">
                <a:solidFill>
                  <a:srgbClr val="0070C0"/>
                </a:solidFill>
              </a:rPr>
              <a:t>Order</a:t>
            </a:r>
            <a:r>
              <a:rPr lang="cs-CZ" sz="3600" dirty="0">
                <a:solidFill>
                  <a:srgbClr val="0070C0"/>
                </a:solidFill>
              </a:rPr>
              <a:t> </a:t>
            </a:r>
            <a:r>
              <a:rPr lang="cs-CZ" sz="3600" dirty="0" err="1">
                <a:solidFill>
                  <a:srgbClr val="0070C0"/>
                </a:solidFill>
              </a:rPr>
              <a:t>Header</a:t>
            </a:r>
            <a:endParaRPr lang="cs-CZ" sz="3600" dirty="0">
              <a:solidFill>
                <a:srgbClr val="0070C0"/>
              </a:solidFill>
            </a:endParaRPr>
          </a:p>
        </p:txBody>
      </p:sp>
      <p:pic>
        <p:nvPicPr>
          <p:cNvPr id="5" name="Obrázek 4">
            <a:extLst>
              <a:ext uri="{FF2B5EF4-FFF2-40B4-BE49-F238E27FC236}">
                <a16:creationId xmlns:a16="http://schemas.microsoft.com/office/drawing/2014/main" id="{AAD4C278-0BCD-3B42-268E-C8D451B9CE77}"/>
              </a:ext>
            </a:extLst>
          </p:cNvPr>
          <p:cNvPicPr>
            <a:picLocks noChangeAspect="1"/>
          </p:cNvPicPr>
          <p:nvPr/>
        </p:nvPicPr>
        <p:blipFill>
          <a:blip r:embed="rId2"/>
          <a:stretch>
            <a:fillRect/>
          </a:stretch>
        </p:blipFill>
        <p:spPr>
          <a:xfrm>
            <a:off x="914400" y="1780207"/>
            <a:ext cx="9997440" cy="3297585"/>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82DCB01C-4C33-2955-8D82-EDC7AD531390}"/>
              </a:ext>
            </a:extLst>
          </p:cNvPr>
          <p:cNvPicPr>
            <a:picLocks noChangeAspect="1"/>
          </p:cNvPicPr>
          <p:nvPr/>
        </p:nvPicPr>
        <p:blipFill>
          <a:blip r:embed="rId3"/>
          <a:stretch>
            <a:fillRect/>
          </a:stretch>
        </p:blipFill>
        <p:spPr>
          <a:xfrm>
            <a:off x="3222041" y="4548377"/>
            <a:ext cx="6171429" cy="1438095"/>
          </a:xfrm>
          <a:prstGeom prst="rect">
            <a:avLst/>
          </a:prstGeom>
          <a:ln>
            <a:solidFill>
              <a:schemeClr val="accent1">
                <a:shade val="50000"/>
              </a:schemeClr>
            </a:solidFill>
          </a:ln>
        </p:spPr>
      </p:pic>
    </p:spTree>
    <p:extLst>
      <p:ext uri="{BB962C8B-B14F-4D97-AF65-F5344CB8AC3E}">
        <p14:creationId xmlns:p14="http://schemas.microsoft.com/office/powerpoint/2010/main" val="33251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AC791-4E09-D32D-6E21-CD2AD04D3BA6}"/>
              </a:ext>
            </a:extLst>
          </p:cNvPr>
          <p:cNvSpPr>
            <a:spLocks noGrp="1"/>
          </p:cNvSpPr>
          <p:nvPr>
            <p:ph type="title"/>
          </p:nvPr>
        </p:nvSpPr>
        <p:spPr/>
        <p:txBody>
          <a:bodyPr>
            <a:normAutofit/>
          </a:bodyPr>
          <a:lstStyle/>
          <a:p>
            <a:r>
              <a:rPr lang="cs-CZ" sz="3600" dirty="0" err="1">
                <a:solidFill>
                  <a:srgbClr val="0070C0"/>
                </a:solidFill>
              </a:rPr>
              <a:t>Dimensions</a:t>
            </a:r>
            <a:r>
              <a:rPr lang="cs-CZ" sz="3600" dirty="0">
                <a:solidFill>
                  <a:srgbClr val="0070C0"/>
                </a:solidFill>
              </a:rPr>
              <a:t> in Sales </a:t>
            </a:r>
            <a:r>
              <a:rPr lang="cs-CZ" sz="3600" dirty="0" err="1">
                <a:solidFill>
                  <a:srgbClr val="0070C0"/>
                </a:solidFill>
              </a:rPr>
              <a:t>Order</a:t>
            </a:r>
            <a:r>
              <a:rPr lang="cs-CZ" sz="3600" dirty="0">
                <a:solidFill>
                  <a:srgbClr val="0070C0"/>
                </a:solidFill>
              </a:rPr>
              <a:t>  Lines</a:t>
            </a:r>
            <a:endParaRPr lang="cs-CZ" sz="3600" dirty="0"/>
          </a:p>
        </p:txBody>
      </p:sp>
      <p:pic>
        <p:nvPicPr>
          <p:cNvPr id="5" name="Obrázek 4">
            <a:extLst>
              <a:ext uri="{FF2B5EF4-FFF2-40B4-BE49-F238E27FC236}">
                <a16:creationId xmlns:a16="http://schemas.microsoft.com/office/drawing/2014/main" id="{D21901B8-C129-E403-F4DF-EACEB013AC31}"/>
              </a:ext>
            </a:extLst>
          </p:cNvPr>
          <p:cNvPicPr>
            <a:picLocks noChangeAspect="1"/>
          </p:cNvPicPr>
          <p:nvPr/>
        </p:nvPicPr>
        <p:blipFill>
          <a:blip r:embed="rId2"/>
          <a:stretch>
            <a:fillRect/>
          </a:stretch>
        </p:blipFill>
        <p:spPr>
          <a:xfrm>
            <a:off x="838200" y="2064775"/>
            <a:ext cx="5410032" cy="2670854"/>
          </a:xfrm>
          <a:prstGeom prst="rect">
            <a:avLst/>
          </a:prstGeom>
          <a:ln>
            <a:solidFill>
              <a:schemeClr val="accent1">
                <a:shade val="50000"/>
              </a:schemeClr>
            </a:solidFill>
          </a:ln>
        </p:spPr>
      </p:pic>
      <p:pic>
        <p:nvPicPr>
          <p:cNvPr id="1026" name="Picture 2">
            <a:extLst>
              <a:ext uri="{FF2B5EF4-FFF2-40B4-BE49-F238E27FC236}">
                <a16:creationId xmlns:a16="http://schemas.microsoft.com/office/drawing/2014/main" id="{30C66023-448B-AA20-951E-C9B924E7A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2996665"/>
            <a:ext cx="6134100" cy="19812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3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B0E3A-CAA0-4C18-1F2A-64F947BBA694}"/>
              </a:ext>
            </a:extLst>
          </p:cNvPr>
          <p:cNvSpPr>
            <a:spLocks noGrp="1"/>
          </p:cNvSpPr>
          <p:nvPr>
            <p:ph type="title"/>
          </p:nvPr>
        </p:nvSpPr>
        <p:spPr/>
        <p:txBody>
          <a:bodyPr>
            <a:normAutofit/>
          </a:bodyPr>
          <a:lstStyle/>
          <a:p>
            <a:r>
              <a:rPr lang="cs-CZ" sz="3600" dirty="0" err="1">
                <a:solidFill>
                  <a:srgbClr val="0070C0"/>
                </a:solidFill>
              </a:rPr>
              <a:t>Created</a:t>
            </a:r>
            <a:r>
              <a:rPr lang="cs-CZ" sz="3600" dirty="0">
                <a:solidFill>
                  <a:srgbClr val="0070C0"/>
                </a:solidFill>
              </a:rPr>
              <a:t> </a:t>
            </a:r>
            <a:r>
              <a:rPr lang="cs-CZ" sz="3600" dirty="0" err="1">
                <a:solidFill>
                  <a:srgbClr val="0070C0"/>
                </a:solidFill>
              </a:rPr>
              <a:t>Customer</a:t>
            </a:r>
            <a:r>
              <a:rPr lang="cs-CZ" sz="3600" dirty="0">
                <a:solidFill>
                  <a:srgbClr val="0070C0"/>
                </a:solidFill>
              </a:rPr>
              <a:t>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endParaRPr lang="cs-CZ" sz="3600" dirty="0">
              <a:solidFill>
                <a:srgbClr val="0070C0"/>
              </a:solidFill>
            </a:endParaRPr>
          </a:p>
        </p:txBody>
      </p:sp>
      <p:pic>
        <p:nvPicPr>
          <p:cNvPr id="2050" name="Picture 2">
            <a:extLst>
              <a:ext uri="{FF2B5EF4-FFF2-40B4-BE49-F238E27FC236}">
                <a16:creationId xmlns:a16="http://schemas.microsoft.com/office/drawing/2014/main" id="{F3AFE772-F9FF-752A-85D0-15AD445CE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486131"/>
            <a:ext cx="9751997" cy="2219595"/>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620220E5-751F-FA08-702E-06262827BAA7}"/>
              </a:ext>
            </a:extLst>
          </p:cNvPr>
          <p:cNvPicPr>
            <a:picLocks noChangeAspect="1"/>
          </p:cNvPicPr>
          <p:nvPr/>
        </p:nvPicPr>
        <p:blipFill>
          <a:blip r:embed="rId3"/>
          <a:stretch>
            <a:fillRect/>
          </a:stretch>
        </p:blipFill>
        <p:spPr>
          <a:xfrm>
            <a:off x="3024571" y="3104202"/>
            <a:ext cx="6142857" cy="3076190"/>
          </a:xfrm>
          <a:prstGeom prst="rect">
            <a:avLst/>
          </a:prstGeom>
          <a:ln>
            <a:solidFill>
              <a:schemeClr val="accent1">
                <a:shade val="50000"/>
              </a:schemeClr>
            </a:solidFill>
          </a:ln>
        </p:spPr>
      </p:pic>
    </p:spTree>
    <p:extLst>
      <p:ext uri="{BB962C8B-B14F-4D97-AF65-F5344CB8AC3E}">
        <p14:creationId xmlns:p14="http://schemas.microsoft.com/office/powerpoint/2010/main" val="215149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FEA38B-21F5-14BF-4890-2421FC590E24}"/>
              </a:ext>
            </a:extLst>
          </p:cNvPr>
          <p:cNvSpPr>
            <a:spLocks noGrp="1"/>
          </p:cNvSpPr>
          <p:nvPr>
            <p:ph type="title"/>
          </p:nvPr>
        </p:nvSpPr>
        <p:spPr/>
        <p:txBody>
          <a:bodyPr/>
          <a:lstStyle/>
          <a:p>
            <a:r>
              <a:rPr lang="cs-CZ" sz="4400" dirty="0" err="1">
                <a:solidFill>
                  <a:srgbClr val="0070C0"/>
                </a:solidFill>
              </a:rPr>
              <a:t>Created</a:t>
            </a:r>
            <a:r>
              <a:rPr lang="cs-CZ" sz="4400" dirty="0">
                <a:solidFill>
                  <a:srgbClr val="0070C0"/>
                </a:solidFill>
              </a:rPr>
              <a:t> </a:t>
            </a:r>
            <a:r>
              <a:rPr lang="cs-CZ" sz="4400" dirty="0" err="1">
                <a:solidFill>
                  <a:srgbClr val="0070C0"/>
                </a:solidFill>
              </a:rPr>
              <a:t>Item</a:t>
            </a:r>
            <a:r>
              <a:rPr lang="cs-CZ" sz="4400" dirty="0">
                <a:solidFill>
                  <a:srgbClr val="0070C0"/>
                </a:solidFill>
              </a:rPr>
              <a:t> </a:t>
            </a:r>
            <a:r>
              <a:rPr lang="cs-CZ" sz="4400" dirty="0" err="1">
                <a:solidFill>
                  <a:srgbClr val="0070C0"/>
                </a:solidFill>
              </a:rPr>
              <a:t>Ledger</a:t>
            </a:r>
            <a:r>
              <a:rPr lang="cs-CZ" sz="4400" dirty="0">
                <a:solidFill>
                  <a:srgbClr val="0070C0"/>
                </a:solidFill>
              </a:rPr>
              <a:t> </a:t>
            </a:r>
            <a:r>
              <a:rPr lang="cs-CZ" sz="4400" dirty="0" err="1">
                <a:solidFill>
                  <a:srgbClr val="0070C0"/>
                </a:solidFill>
              </a:rPr>
              <a:t>entries</a:t>
            </a:r>
            <a:endParaRPr lang="cs-CZ" dirty="0"/>
          </a:p>
        </p:txBody>
      </p:sp>
      <p:pic>
        <p:nvPicPr>
          <p:cNvPr id="5" name="Obrázek 4">
            <a:extLst>
              <a:ext uri="{FF2B5EF4-FFF2-40B4-BE49-F238E27FC236}">
                <a16:creationId xmlns:a16="http://schemas.microsoft.com/office/drawing/2014/main" id="{D2ACA0D8-0477-1356-E164-F964E8771B87}"/>
              </a:ext>
            </a:extLst>
          </p:cNvPr>
          <p:cNvPicPr>
            <a:picLocks noChangeAspect="1"/>
          </p:cNvPicPr>
          <p:nvPr/>
        </p:nvPicPr>
        <p:blipFill>
          <a:blip r:embed="rId2"/>
          <a:stretch>
            <a:fillRect/>
          </a:stretch>
        </p:blipFill>
        <p:spPr>
          <a:xfrm>
            <a:off x="838200" y="1879643"/>
            <a:ext cx="10411327" cy="1934265"/>
          </a:xfrm>
          <a:prstGeom prst="rect">
            <a:avLst/>
          </a:prstGeom>
          <a:ln>
            <a:solidFill>
              <a:schemeClr val="accent1">
                <a:shade val="50000"/>
              </a:schemeClr>
            </a:solidFill>
          </a:ln>
        </p:spPr>
      </p:pic>
      <p:pic>
        <p:nvPicPr>
          <p:cNvPr id="3074" name="Picture 2">
            <a:extLst>
              <a:ext uri="{FF2B5EF4-FFF2-40B4-BE49-F238E27FC236}">
                <a16:creationId xmlns:a16="http://schemas.microsoft.com/office/drawing/2014/main" id="{C8F9DB3F-0DBA-E2A8-146C-19E181CB1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94" y="3069958"/>
            <a:ext cx="6067425" cy="310515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238C7-64A1-4D0D-4AB3-C38A76E406BF}"/>
              </a:ext>
            </a:extLst>
          </p:cNvPr>
          <p:cNvSpPr>
            <a:spLocks noGrp="1"/>
          </p:cNvSpPr>
          <p:nvPr>
            <p:ph type="title"/>
          </p:nvPr>
        </p:nvSpPr>
        <p:spPr/>
        <p:txBody>
          <a:bodyPr>
            <a:normAutofit/>
          </a:bodyPr>
          <a:lstStyle/>
          <a:p>
            <a:r>
              <a:rPr lang="en-US" sz="3600" i="0" dirty="0" err="1">
                <a:solidFill>
                  <a:srgbClr val="0070C0"/>
                </a:solidFill>
                <a:effectLst/>
                <a:latin typeface="Calibri" panose="020F0502020204030204" pitchFamily="34" charset="0"/>
                <a:cs typeface="Calibri" panose="020F0502020204030204" pitchFamily="34" charset="0"/>
              </a:rPr>
              <a:t>Analy</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err="1">
                <a:solidFill>
                  <a:srgbClr val="0070C0"/>
                </a:solidFill>
                <a:effectLst/>
                <a:latin typeface="Calibri" panose="020F0502020204030204" pitchFamily="34" charset="0"/>
                <a:cs typeface="Calibri" panose="020F0502020204030204" pitchFamily="34" charset="0"/>
              </a:rPr>
              <a:t>i</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a:solidFill>
                  <a:srgbClr val="0070C0"/>
                </a:solidFill>
                <a:effectLst/>
                <a:latin typeface="Calibri" panose="020F0502020204030204" pitchFamily="34" charset="0"/>
                <a:cs typeface="Calibri" panose="020F0502020204030204" pitchFamily="34" charset="0"/>
              </a:rPr>
              <a:t> by Dimensions</a:t>
            </a:r>
            <a:endParaRPr lang="cs-CZ" sz="3600" dirty="0"/>
          </a:p>
        </p:txBody>
      </p:sp>
      <p:pic>
        <p:nvPicPr>
          <p:cNvPr id="4" name="Obrázek 3">
            <a:extLst>
              <a:ext uri="{FF2B5EF4-FFF2-40B4-BE49-F238E27FC236}">
                <a16:creationId xmlns:a16="http://schemas.microsoft.com/office/drawing/2014/main" id="{14BD17BF-D6C9-4873-C8D1-32AF18ABA87D}"/>
              </a:ext>
            </a:extLst>
          </p:cNvPr>
          <p:cNvPicPr>
            <a:picLocks noChangeAspect="1"/>
          </p:cNvPicPr>
          <p:nvPr/>
        </p:nvPicPr>
        <p:blipFill>
          <a:blip r:embed="rId2"/>
          <a:stretch>
            <a:fillRect/>
          </a:stretch>
        </p:blipFill>
        <p:spPr>
          <a:xfrm>
            <a:off x="1097131" y="1524001"/>
            <a:ext cx="1705569" cy="4408592"/>
          </a:xfrm>
          <a:prstGeom prst="rect">
            <a:avLst/>
          </a:prstGeom>
          <a:ln>
            <a:solidFill>
              <a:schemeClr val="accent1"/>
            </a:solidFill>
          </a:ln>
        </p:spPr>
      </p:pic>
      <p:cxnSp>
        <p:nvCxnSpPr>
          <p:cNvPr id="7" name="Přímá spojnice se šipkou 6">
            <a:extLst>
              <a:ext uri="{FF2B5EF4-FFF2-40B4-BE49-F238E27FC236}">
                <a16:creationId xmlns:a16="http://schemas.microsoft.com/office/drawing/2014/main" id="{D1A20466-C720-E898-91A0-86FBE267D1F8}"/>
              </a:ext>
            </a:extLst>
          </p:cNvPr>
          <p:cNvCxnSpPr/>
          <p:nvPr/>
        </p:nvCxnSpPr>
        <p:spPr>
          <a:xfrm>
            <a:off x="2478157" y="5088835"/>
            <a:ext cx="17757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E7514C92-8F65-2941-C35D-87FE51213762}"/>
              </a:ext>
            </a:extLst>
          </p:cNvPr>
          <p:cNvPicPr>
            <a:picLocks noChangeAspect="1"/>
          </p:cNvPicPr>
          <p:nvPr/>
        </p:nvPicPr>
        <p:blipFill>
          <a:blip r:embed="rId3"/>
          <a:stretch>
            <a:fillRect/>
          </a:stretch>
        </p:blipFill>
        <p:spPr>
          <a:xfrm>
            <a:off x="4253948" y="3429000"/>
            <a:ext cx="6514863" cy="2373689"/>
          </a:xfrm>
          <a:prstGeom prst="rect">
            <a:avLst/>
          </a:prstGeom>
          <a:ln>
            <a:solidFill>
              <a:schemeClr val="accent1"/>
            </a:solidFill>
          </a:ln>
        </p:spPr>
      </p:pic>
    </p:spTree>
    <p:extLst>
      <p:ext uri="{BB962C8B-B14F-4D97-AF65-F5344CB8AC3E}">
        <p14:creationId xmlns:p14="http://schemas.microsoft.com/office/powerpoint/2010/main" val="190199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C3EBBF-30EB-72C2-32F0-C3AFB639FE4E}"/>
              </a:ext>
            </a:extLst>
          </p:cNvPr>
          <p:cNvSpPr>
            <a:spLocks noGrp="1"/>
          </p:cNvSpPr>
          <p:nvPr>
            <p:ph type="title"/>
          </p:nvPr>
        </p:nvSpPr>
        <p:spPr/>
        <p:txBody>
          <a:bodyPr>
            <a:normAutofit/>
          </a:bodyPr>
          <a:lstStyle/>
          <a:p>
            <a:r>
              <a:rPr lang="en-US" sz="3600" i="0" dirty="0" err="1">
                <a:solidFill>
                  <a:srgbClr val="0070C0"/>
                </a:solidFill>
                <a:effectLst/>
                <a:latin typeface="Calibri" panose="020F0502020204030204" pitchFamily="34" charset="0"/>
                <a:cs typeface="Calibri" panose="020F0502020204030204" pitchFamily="34" charset="0"/>
              </a:rPr>
              <a:t>Analy</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err="1">
                <a:solidFill>
                  <a:srgbClr val="0070C0"/>
                </a:solidFill>
                <a:effectLst/>
                <a:latin typeface="Calibri" panose="020F0502020204030204" pitchFamily="34" charset="0"/>
                <a:cs typeface="Calibri" panose="020F0502020204030204" pitchFamily="34" charset="0"/>
              </a:rPr>
              <a:t>i</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a:solidFill>
                  <a:srgbClr val="0070C0"/>
                </a:solidFill>
                <a:effectLst/>
                <a:latin typeface="Calibri" panose="020F0502020204030204" pitchFamily="34" charset="0"/>
                <a:cs typeface="Calibri" panose="020F0502020204030204" pitchFamily="34" charset="0"/>
              </a:rPr>
              <a:t> by Dimensions</a:t>
            </a:r>
            <a:endParaRPr lang="cs-CZ" sz="3600" dirty="0"/>
          </a:p>
        </p:txBody>
      </p:sp>
      <p:pic>
        <p:nvPicPr>
          <p:cNvPr id="3" name="Obrázek 2">
            <a:extLst>
              <a:ext uri="{FF2B5EF4-FFF2-40B4-BE49-F238E27FC236}">
                <a16:creationId xmlns:a16="http://schemas.microsoft.com/office/drawing/2014/main" id="{C5126EEA-9F6C-C49A-B840-3A187AE747FB}"/>
              </a:ext>
            </a:extLst>
          </p:cNvPr>
          <p:cNvPicPr>
            <a:picLocks noChangeAspect="1"/>
          </p:cNvPicPr>
          <p:nvPr/>
        </p:nvPicPr>
        <p:blipFill>
          <a:blip r:embed="rId2"/>
          <a:stretch>
            <a:fillRect/>
          </a:stretch>
        </p:blipFill>
        <p:spPr>
          <a:xfrm>
            <a:off x="838200" y="1646288"/>
            <a:ext cx="6514863" cy="2373689"/>
          </a:xfrm>
          <a:prstGeom prst="rect">
            <a:avLst/>
          </a:prstGeom>
          <a:ln>
            <a:solidFill>
              <a:schemeClr val="accent1"/>
            </a:solidFill>
          </a:ln>
        </p:spPr>
      </p:pic>
      <p:cxnSp>
        <p:nvCxnSpPr>
          <p:cNvPr id="6" name="Přímá spojnice se šipkou 5">
            <a:extLst>
              <a:ext uri="{FF2B5EF4-FFF2-40B4-BE49-F238E27FC236}">
                <a16:creationId xmlns:a16="http://schemas.microsoft.com/office/drawing/2014/main" id="{6D82E539-2510-BA74-65D1-ED4B78A7CEC9}"/>
              </a:ext>
            </a:extLst>
          </p:cNvPr>
          <p:cNvCxnSpPr/>
          <p:nvPr/>
        </p:nvCxnSpPr>
        <p:spPr>
          <a:xfrm>
            <a:off x="7182678" y="2796209"/>
            <a:ext cx="16035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a:extLst>
              <a:ext uri="{FF2B5EF4-FFF2-40B4-BE49-F238E27FC236}">
                <a16:creationId xmlns:a16="http://schemas.microsoft.com/office/drawing/2014/main" id="{8166A1C7-6E39-FD74-4085-C727264DE4C7}"/>
              </a:ext>
            </a:extLst>
          </p:cNvPr>
          <p:cNvSpPr/>
          <p:nvPr/>
        </p:nvSpPr>
        <p:spPr>
          <a:xfrm>
            <a:off x="8786191" y="2334544"/>
            <a:ext cx="1486304" cy="923330"/>
          </a:xfrm>
          <a:prstGeom prst="rect">
            <a:avLst/>
          </a:prstGeom>
          <a:noFill/>
        </p:spPr>
        <p:txBody>
          <a:bodyPr wrap="none" lIns="91440" tIns="45720" rIns="91440" bIns="45720">
            <a:spAutoFit/>
          </a:bodyPr>
          <a:lstStyle/>
          <a:p>
            <a:pPr algn="ctr"/>
            <a:r>
              <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EDIT</a:t>
            </a:r>
          </a:p>
        </p:txBody>
      </p:sp>
    </p:spTree>
    <p:extLst>
      <p:ext uri="{BB962C8B-B14F-4D97-AF65-F5344CB8AC3E}">
        <p14:creationId xmlns:p14="http://schemas.microsoft.com/office/powerpoint/2010/main" val="202557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a:extLst>
              <a:ext uri="{FF2B5EF4-FFF2-40B4-BE49-F238E27FC236}">
                <a16:creationId xmlns:a16="http://schemas.microsoft.com/office/drawing/2014/main" id="{5401073F-2819-B8AC-DEDA-4B7509DBE78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7398F559-C8DB-48CD-A7CC-B46F23D9351A}" type="datetime1">
              <a:rPr lang="cs-CZ" altLang="cs-CZ" sz="1400"/>
              <a:pPr>
                <a:spcBef>
                  <a:spcPct val="0"/>
                </a:spcBef>
                <a:buClrTx/>
                <a:buSzTx/>
                <a:buFontTx/>
                <a:buNone/>
              </a:pPr>
              <a:t>20.11.2023</a:t>
            </a:fld>
            <a:endParaRPr lang="cs-CZ" altLang="cs-CZ" sz="1400"/>
          </a:p>
        </p:txBody>
      </p:sp>
      <p:sp>
        <p:nvSpPr>
          <p:cNvPr id="16387" name="Rectangle 2">
            <a:extLst>
              <a:ext uri="{FF2B5EF4-FFF2-40B4-BE49-F238E27FC236}">
                <a16:creationId xmlns:a16="http://schemas.microsoft.com/office/drawing/2014/main" id="{3B4291A1-61BB-401D-0BBD-E62C0635B142}"/>
              </a:ext>
            </a:extLst>
          </p:cNvPr>
          <p:cNvSpPr>
            <a:spLocks noGrp="1" noChangeArrowheads="1"/>
          </p:cNvSpPr>
          <p:nvPr>
            <p:ph type="title"/>
          </p:nvPr>
        </p:nvSpPr>
        <p:spPr/>
        <p:txBody>
          <a:bodyPr>
            <a:normAutofit/>
          </a:bodyPr>
          <a:lstStyle/>
          <a:p>
            <a:pPr eaLnBrk="1" hangingPunct="1"/>
            <a:r>
              <a:rPr lang="cs-CZ" altLang="cs-CZ" sz="4000" dirty="0">
                <a:solidFill>
                  <a:srgbClr val="0070C0"/>
                </a:solidFill>
              </a:rPr>
              <a:t>Relations </a:t>
            </a:r>
            <a:r>
              <a:rPr lang="cs-CZ" altLang="cs-CZ" sz="4000" dirty="0" err="1">
                <a:solidFill>
                  <a:srgbClr val="0070C0"/>
                </a:solidFill>
              </a:rPr>
              <a:t>among</a:t>
            </a:r>
            <a:r>
              <a:rPr lang="cs-CZ" altLang="cs-CZ" sz="4000" dirty="0">
                <a:solidFill>
                  <a:srgbClr val="0070C0"/>
                </a:solidFill>
              </a:rPr>
              <a:t> </a:t>
            </a:r>
            <a:r>
              <a:rPr lang="cs-CZ" altLang="cs-CZ" sz="4000" dirty="0" err="1">
                <a:solidFill>
                  <a:srgbClr val="0070C0"/>
                </a:solidFill>
              </a:rPr>
              <a:t>tables</a:t>
            </a:r>
            <a:r>
              <a:rPr lang="cs-CZ" altLang="cs-CZ" sz="4000" dirty="0">
                <a:solidFill>
                  <a:srgbClr val="0070C0"/>
                </a:solidFill>
              </a:rPr>
              <a:t> I</a:t>
            </a:r>
            <a:endParaRPr lang="en-GB" altLang="cs-CZ" sz="4000" dirty="0">
              <a:solidFill>
                <a:srgbClr val="0070C0"/>
              </a:solidFill>
            </a:endParaRPr>
          </a:p>
        </p:txBody>
      </p:sp>
      <p:pic>
        <p:nvPicPr>
          <p:cNvPr id="16388" name="Picture 4" descr="TheArtOfNav_BigPictureOfNAV_Overview">
            <a:extLst>
              <a:ext uri="{FF2B5EF4-FFF2-40B4-BE49-F238E27FC236}">
                <a16:creationId xmlns:a16="http://schemas.microsoft.com/office/drawing/2014/main" id="{D6B501D7-0C9A-9CDF-AB12-BB5DE2568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3013" y="6015039"/>
            <a:ext cx="7350125"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TheArtOfNav_BigPictureOfNAV_Overview">
            <a:extLst>
              <a:ext uri="{FF2B5EF4-FFF2-40B4-BE49-F238E27FC236}">
                <a16:creationId xmlns:a16="http://schemas.microsoft.com/office/drawing/2014/main" id="{EDC05648-901E-8DCD-0586-A1883589346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640014" y="1600201"/>
            <a:ext cx="5832475" cy="4525963"/>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99B25F-193D-07C3-76C1-CF87696A1A58}"/>
              </a:ext>
            </a:extLst>
          </p:cNvPr>
          <p:cNvSpPr>
            <a:spLocks noGrp="1"/>
          </p:cNvSpPr>
          <p:nvPr>
            <p:ph type="title"/>
          </p:nvPr>
        </p:nvSpPr>
        <p:spPr/>
        <p:txBody>
          <a:bodyPr>
            <a:normAutofit/>
          </a:bodyPr>
          <a:lstStyle/>
          <a:p>
            <a:r>
              <a:rPr lang="en-US" sz="3600" i="0" dirty="0" err="1">
                <a:solidFill>
                  <a:srgbClr val="0070C0"/>
                </a:solidFill>
                <a:effectLst/>
                <a:latin typeface="Calibri" panose="020F0502020204030204" pitchFamily="34" charset="0"/>
                <a:cs typeface="Calibri" panose="020F0502020204030204" pitchFamily="34" charset="0"/>
              </a:rPr>
              <a:t>Analy</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err="1">
                <a:solidFill>
                  <a:srgbClr val="0070C0"/>
                </a:solidFill>
                <a:effectLst/>
                <a:latin typeface="Calibri" panose="020F0502020204030204" pitchFamily="34" charset="0"/>
                <a:cs typeface="Calibri" panose="020F0502020204030204" pitchFamily="34" charset="0"/>
              </a:rPr>
              <a:t>i</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a:solidFill>
                  <a:srgbClr val="0070C0"/>
                </a:solidFill>
                <a:effectLst/>
                <a:latin typeface="Calibri" panose="020F0502020204030204" pitchFamily="34" charset="0"/>
                <a:cs typeface="Calibri" panose="020F0502020204030204" pitchFamily="34" charset="0"/>
              </a:rPr>
              <a:t> by Dimensions</a:t>
            </a:r>
            <a:r>
              <a:rPr lang="cs-CZ" sz="3600" i="0" dirty="0">
                <a:solidFill>
                  <a:srgbClr val="0070C0"/>
                </a:solidFill>
                <a:effectLst/>
                <a:latin typeface="Calibri" panose="020F0502020204030204" pitchFamily="34" charset="0"/>
                <a:cs typeface="Calibri" panose="020F0502020204030204" pitchFamily="34" charset="0"/>
              </a:rPr>
              <a:t> – </a:t>
            </a:r>
            <a:r>
              <a:rPr lang="cs-CZ" sz="3600" i="0" dirty="0" err="1">
                <a:solidFill>
                  <a:srgbClr val="0070C0"/>
                </a:solidFill>
                <a:effectLst/>
                <a:latin typeface="Calibri" panose="020F0502020204030204" pitchFamily="34" charset="0"/>
                <a:cs typeface="Calibri" panose="020F0502020204030204" pitchFamily="34" charset="0"/>
              </a:rPr>
              <a:t>view</a:t>
            </a:r>
            <a:r>
              <a:rPr lang="cs-CZ" sz="3600" i="0" dirty="0">
                <a:solidFill>
                  <a:srgbClr val="0070C0"/>
                </a:solidFill>
                <a:effectLst/>
                <a:latin typeface="Calibri" panose="020F0502020204030204" pitchFamily="34" charset="0"/>
                <a:cs typeface="Calibri" panose="020F0502020204030204" pitchFamily="34" charset="0"/>
              </a:rPr>
              <a:t> </a:t>
            </a:r>
            <a:endParaRPr lang="cs-CZ" sz="3600" dirty="0"/>
          </a:p>
        </p:txBody>
      </p:sp>
      <p:pic>
        <p:nvPicPr>
          <p:cNvPr id="7" name="Obrázek 6">
            <a:extLst>
              <a:ext uri="{FF2B5EF4-FFF2-40B4-BE49-F238E27FC236}">
                <a16:creationId xmlns:a16="http://schemas.microsoft.com/office/drawing/2014/main" id="{7AB8B662-23DC-7F45-8833-656DF849AE02}"/>
              </a:ext>
            </a:extLst>
          </p:cNvPr>
          <p:cNvPicPr>
            <a:picLocks noChangeAspect="1"/>
          </p:cNvPicPr>
          <p:nvPr/>
        </p:nvPicPr>
        <p:blipFill>
          <a:blip r:embed="rId2"/>
          <a:stretch>
            <a:fillRect/>
          </a:stretch>
        </p:blipFill>
        <p:spPr>
          <a:xfrm>
            <a:off x="838200" y="1567272"/>
            <a:ext cx="6291470" cy="4559238"/>
          </a:xfrm>
          <a:prstGeom prst="rect">
            <a:avLst/>
          </a:prstGeom>
          <a:ln>
            <a:solidFill>
              <a:schemeClr val="accent1"/>
            </a:solidFill>
          </a:ln>
        </p:spPr>
      </p:pic>
      <p:cxnSp>
        <p:nvCxnSpPr>
          <p:cNvPr id="4" name="Přímá spojnice se šipkou 3">
            <a:extLst>
              <a:ext uri="{FF2B5EF4-FFF2-40B4-BE49-F238E27FC236}">
                <a16:creationId xmlns:a16="http://schemas.microsoft.com/office/drawing/2014/main" id="{EEA281A2-26C6-360D-8CBB-7F2561C177D2}"/>
              </a:ext>
            </a:extLst>
          </p:cNvPr>
          <p:cNvCxnSpPr/>
          <p:nvPr/>
        </p:nvCxnSpPr>
        <p:spPr>
          <a:xfrm>
            <a:off x="7288696" y="3829878"/>
            <a:ext cx="16300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bdélník 4">
            <a:extLst>
              <a:ext uri="{FF2B5EF4-FFF2-40B4-BE49-F238E27FC236}">
                <a16:creationId xmlns:a16="http://schemas.microsoft.com/office/drawing/2014/main" id="{318B0EC9-8AA1-E86D-F0AB-D0D73847398E}"/>
              </a:ext>
            </a:extLst>
          </p:cNvPr>
          <p:cNvSpPr/>
          <p:nvPr/>
        </p:nvSpPr>
        <p:spPr>
          <a:xfrm>
            <a:off x="8881457" y="3385226"/>
            <a:ext cx="2472343" cy="923330"/>
          </a:xfrm>
          <a:prstGeom prst="rect">
            <a:avLst/>
          </a:prstGeom>
          <a:noFill/>
        </p:spPr>
        <p:txBody>
          <a:bodyPr wrap="none" lIns="91440" tIns="45720" rIns="91440" bIns="45720">
            <a:spAutoFit/>
          </a:bodyPr>
          <a:lstStyle/>
          <a:p>
            <a:pPr algn="ctr"/>
            <a:r>
              <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UPDATE</a:t>
            </a:r>
          </a:p>
        </p:txBody>
      </p:sp>
      <p:sp>
        <p:nvSpPr>
          <p:cNvPr id="6" name="TextovéPole 5">
            <a:extLst>
              <a:ext uri="{FF2B5EF4-FFF2-40B4-BE49-F238E27FC236}">
                <a16:creationId xmlns:a16="http://schemas.microsoft.com/office/drawing/2014/main" id="{FE95D7A8-86B4-881C-DCF2-802FBF55981C}"/>
              </a:ext>
            </a:extLst>
          </p:cNvPr>
          <p:cNvSpPr txBox="1"/>
          <p:nvPr/>
        </p:nvSpPr>
        <p:spPr>
          <a:xfrm>
            <a:off x="7858539" y="4430042"/>
            <a:ext cx="3821687" cy="646331"/>
          </a:xfrm>
          <a:prstGeom prst="rect">
            <a:avLst/>
          </a:prstGeom>
          <a:noFill/>
        </p:spPr>
        <p:txBody>
          <a:bodyPr wrap="none" rtlCol="0">
            <a:spAutoFit/>
          </a:bodyPr>
          <a:lstStyle/>
          <a:p>
            <a:r>
              <a:rPr lang="en-US" dirty="0"/>
              <a:t> </a:t>
            </a:r>
            <a:r>
              <a:rPr lang="en-US" b="1" dirty="0"/>
              <a:t>Update allows all entries set in filters </a:t>
            </a:r>
            <a:endParaRPr lang="cs-CZ" b="1" dirty="0"/>
          </a:p>
          <a:p>
            <a:r>
              <a:rPr lang="en-US" b="1" dirty="0"/>
              <a:t>to be included in the analysis view</a:t>
            </a:r>
            <a:endParaRPr lang="cs-CZ" b="1" dirty="0"/>
          </a:p>
        </p:txBody>
      </p:sp>
    </p:spTree>
    <p:extLst>
      <p:ext uri="{BB962C8B-B14F-4D97-AF65-F5344CB8AC3E}">
        <p14:creationId xmlns:p14="http://schemas.microsoft.com/office/powerpoint/2010/main" val="2039145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90F6A7-D38C-ED4A-27E0-D0F373234530}"/>
              </a:ext>
            </a:extLst>
          </p:cNvPr>
          <p:cNvSpPr>
            <a:spLocks noGrp="1"/>
          </p:cNvSpPr>
          <p:nvPr>
            <p:ph type="title"/>
          </p:nvPr>
        </p:nvSpPr>
        <p:spPr/>
        <p:txBody>
          <a:bodyPr/>
          <a:lstStyle/>
          <a:p>
            <a:r>
              <a:rPr lang="en-US" sz="4400" i="0" dirty="0" err="1">
                <a:solidFill>
                  <a:srgbClr val="0070C0"/>
                </a:solidFill>
                <a:effectLst/>
                <a:latin typeface="Calibri" panose="020F0502020204030204" pitchFamily="34" charset="0"/>
                <a:cs typeface="Calibri" panose="020F0502020204030204" pitchFamily="34" charset="0"/>
              </a:rPr>
              <a:t>Analy</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err="1">
                <a:solidFill>
                  <a:srgbClr val="0070C0"/>
                </a:solidFill>
                <a:effectLst/>
                <a:latin typeface="Calibri" panose="020F0502020204030204" pitchFamily="34" charset="0"/>
                <a:cs typeface="Calibri" panose="020F0502020204030204" pitchFamily="34" charset="0"/>
              </a:rPr>
              <a:t>i</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a:solidFill>
                  <a:srgbClr val="0070C0"/>
                </a:solidFill>
                <a:effectLst/>
                <a:latin typeface="Calibri" panose="020F0502020204030204" pitchFamily="34" charset="0"/>
                <a:cs typeface="Calibri" panose="020F0502020204030204" pitchFamily="34" charset="0"/>
              </a:rPr>
              <a:t> by Dimensions</a:t>
            </a:r>
            <a:endParaRPr lang="cs-CZ" dirty="0"/>
          </a:p>
        </p:txBody>
      </p:sp>
      <p:pic>
        <p:nvPicPr>
          <p:cNvPr id="5" name="Obrázek 4">
            <a:extLst>
              <a:ext uri="{FF2B5EF4-FFF2-40B4-BE49-F238E27FC236}">
                <a16:creationId xmlns:a16="http://schemas.microsoft.com/office/drawing/2014/main" id="{01EBD2F8-36CC-3689-1BB8-5F11BD1B831B}"/>
              </a:ext>
            </a:extLst>
          </p:cNvPr>
          <p:cNvPicPr>
            <a:picLocks noChangeAspect="1"/>
          </p:cNvPicPr>
          <p:nvPr/>
        </p:nvPicPr>
        <p:blipFill>
          <a:blip r:embed="rId2"/>
          <a:stretch>
            <a:fillRect/>
          </a:stretch>
        </p:blipFill>
        <p:spPr>
          <a:xfrm>
            <a:off x="838200" y="1775243"/>
            <a:ext cx="6380747" cy="1653757"/>
          </a:xfrm>
          <a:prstGeom prst="rect">
            <a:avLst/>
          </a:prstGeom>
          <a:ln>
            <a:solidFill>
              <a:schemeClr val="accent1"/>
            </a:solidFill>
          </a:ln>
        </p:spPr>
      </p:pic>
    </p:spTree>
    <p:extLst>
      <p:ext uri="{BB962C8B-B14F-4D97-AF65-F5344CB8AC3E}">
        <p14:creationId xmlns:p14="http://schemas.microsoft.com/office/powerpoint/2010/main" val="4237319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08E10440-90B9-DEA6-A19A-80FB3A574AE5}"/>
              </a:ext>
            </a:extLst>
          </p:cNvPr>
          <p:cNvSpPr>
            <a:spLocks noGrp="1"/>
          </p:cNvSpPr>
          <p:nvPr>
            <p:ph type="title"/>
          </p:nvPr>
        </p:nvSpPr>
        <p:spPr>
          <a:xfrm>
            <a:off x="838200" y="365125"/>
            <a:ext cx="10515600" cy="1325563"/>
          </a:xfrm>
        </p:spPr>
        <p:txBody>
          <a:bodyPr/>
          <a:lstStyle/>
          <a:p>
            <a:r>
              <a:rPr lang="en-US" sz="4400" i="0" dirty="0" err="1">
                <a:solidFill>
                  <a:srgbClr val="0070C0"/>
                </a:solidFill>
                <a:effectLst/>
                <a:latin typeface="Calibri" panose="020F0502020204030204" pitchFamily="34" charset="0"/>
                <a:cs typeface="Calibri" panose="020F0502020204030204" pitchFamily="34" charset="0"/>
              </a:rPr>
              <a:t>Analy</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err="1">
                <a:solidFill>
                  <a:srgbClr val="0070C0"/>
                </a:solidFill>
                <a:effectLst/>
                <a:latin typeface="Calibri" panose="020F0502020204030204" pitchFamily="34" charset="0"/>
                <a:cs typeface="Calibri" panose="020F0502020204030204" pitchFamily="34" charset="0"/>
              </a:rPr>
              <a:t>i</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a:solidFill>
                  <a:srgbClr val="0070C0"/>
                </a:solidFill>
                <a:effectLst/>
                <a:latin typeface="Calibri" panose="020F0502020204030204" pitchFamily="34" charset="0"/>
                <a:cs typeface="Calibri" panose="020F0502020204030204" pitchFamily="34" charset="0"/>
              </a:rPr>
              <a:t> by Dimensions</a:t>
            </a:r>
            <a:endParaRPr lang="cs-CZ" dirty="0"/>
          </a:p>
        </p:txBody>
      </p:sp>
      <p:pic>
        <p:nvPicPr>
          <p:cNvPr id="3" name="Obrázek 2">
            <a:extLst>
              <a:ext uri="{FF2B5EF4-FFF2-40B4-BE49-F238E27FC236}">
                <a16:creationId xmlns:a16="http://schemas.microsoft.com/office/drawing/2014/main" id="{A7A74A79-25BB-BA70-D12D-B668867209CB}"/>
              </a:ext>
            </a:extLst>
          </p:cNvPr>
          <p:cNvPicPr>
            <a:picLocks noChangeAspect="1"/>
          </p:cNvPicPr>
          <p:nvPr/>
        </p:nvPicPr>
        <p:blipFill>
          <a:blip r:embed="rId2"/>
          <a:stretch>
            <a:fillRect/>
          </a:stretch>
        </p:blipFill>
        <p:spPr>
          <a:xfrm>
            <a:off x="838200" y="1447418"/>
            <a:ext cx="9845193" cy="4714843"/>
          </a:xfrm>
          <a:prstGeom prst="rect">
            <a:avLst/>
          </a:prstGeom>
          <a:ln>
            <a:solidFill>
              <a:schemeClr val="accent1"/>
            </a:solidFill>
          </a:ln>
        </p:spPr>
      </p:pic>
    </p:spTree>
    <p:extLst>
      <p:ext uri="{BB962C8B-B14F-4D97-AF65-F5344CB8AC3E}">
        <p14:creationId xmlns:p14="http://schemas.microsoft.com/office/powerpoint/2010/main" val="2591984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946402-D122-BBF8-78F5-555A7F9909E4}"/>
              </a:ext>
            </a:extLst>
          </p:cNvPr>
          <p:cNvSpPr>
            <a:spLocks noGrp="1"/>
          </p:cNvSpPr>
          <p:nvPr>
            <p:ph type="title"/>
          </p:nvPr>
        </p:nvSpPr>
        <p:spPr/>
        <p:txBody>
          <a:bodyPr/>
          <a:lstStyle/>
          <a:p>
            <a:r>
              <a:rPr lang="en-US" sz="4400" i="0" dirty="0" err="1">
                <a:solidFill>
                  <a:srgbClr val="0070C0"/>
                </a:solidFill>
                <a:effectLst/>
                <a:latin typeface="Calibri" panose="020F0502020204030204" pitchFamily="34" charset="0"/>
                <a:cs typeface="Calibri" panose="020F0502020204030204" pitchFamily="34" charset="0"/>
              </a:rPr>
              <a:t>Analy</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err="1">
                <a:solidFill>
                  <a:srgbClr val="0070C0"/>
                </a:solidFill>
                <a:effectLst/>
                <a:latin typeface="Calibri" panose="020F0502020204030204" pitchFamily="34" charset="0"/>
                <a:cs typeface="Calibri" panose="020F0502020204030204" pitchFamily="34" charset="0"/>
              </a:rPr>
              <a:t>i</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a:solidFill>
                  <a:srgbClr val="0070C0"/>
                </a:solidFill>
                <a:effectLst/>
                <a:latin typeface="Calibri" panose="020F0502020204030204" pitchFamily="34" charset="0"/>
                <a:cs typeface="Calibri" panose="020F0502020204030204" pitchFamily="34" charset="0"/>
              </a:rPr>
              <a:t> by Dimensions</a:t>
            </a:r>
            <a:endParaRPr lang="cs-CZ" dirty="0"/>
          </a:p>
        </p:txBody>
      </p:sp>
      <p:pic>
        <p:nvPicPr>
          <p:cNvPr id="4" name="Obrázek 3">
            <a:extLst>
              <a:ext uri="{FF2B5EF4-FFF2-40B4-BE49-F238E27FC236}">
                <a16:creationId xmlns:a16="http://schemas.microsoft.com/office/drawing/2014/main" id="{0D6A3499-7176-2A68-1703-D27E44282CF8}"/>
              </a:ext>
            </a:extLst>
          </p:cNvPr>
          <p:cNvPicPr>
            <a:picLocks noChangeAspect="1"/>
          </p:cNvPicPr>
          <p:nvPr/>
        </p:nvPicPr>
        <p:blipFill>
          <a:blip r:embed="rId2"/>
          <a:stretch>
            <a:fillRect/>
          </a:stretch>
        </p:blipFill>
        <p:spPr>
          <a:xfrm>
            <a:off x="734292" y="1616683"/>
            <a:ext cx="10295132" cy="1812317"/>
          </a:xfrm>
          <a:prstGeom prst="rect">
            <a:avLst/>
          </a:prstGeom>
          <a:ln>
            <a:solidFill>
              <a:schemeClr val="accent1"/>
            </a:solidFill>
          </a:ln>
        </p:spPr>
      </p:pic>
    </p:spTree>
    <p:extLst>
      <p:ext uri="{BB962C8B-B14F-4D97-AF65-F5344CB8AC3E}">
        <p14:creationId xmlns:p14="http://schemas.microsoft.com/office/powerpoint/2010/main" val="2487547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6889CC-BCCE-74BB-BA12-420E51C95F30}"/>
              </a:ext>
            </a:extLst>
          </p:cNvPr>
          <p:cNvSpPr>
            <a:spLocks noGrp="1"/>
          </p:cNvSpPr>
          <p:nvPr>
            <p:ph type="title"/>
          </p:nvPr>
        </p:nvSpPr>
        <p:spPr/>
        <p:txBody>
          <a:bodyPr/>
          <a:lstStyle/>
          <a:p>
            <a:r>
              <a:rPr lang="en-US" sz="4400" i="0" dirty="0" err="1">
                <a:solidFill>
                  <a:srgbClr val="0070C0"/>
                </a:solidFill>
                <a:effectLst/>
                <a:latin typeface="Calibri" panose="020F0502020204030204" pitchFamily="34" charset="0"/>
                <a:cs typeface="Calibri" panose="020F0502020204030204" pitchFamily="34" charset="0"/>
              </a:rPr>
              <a:t>Analy</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err="1">
                <a:solidFill>
                  <a:srgbClr val="0070C0"/>
                </a:solidFill>
                <a:effectLst/>
                <a:latin typeface="Calibri" panose="020F0502020204030204" pitchFamily="34" charset="0"/>
                <a:cs typeface="Calibri" panose="020F0502020204030204" pitchFamily="34" charset="0"/>
              </a:rPr>
              <a:t>i</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a:solidFill>
                  <a:srgbClr val="0070C0"/>
                </a:solidFill>
                <a:effectLst/>
                <a:latin typeface="Calibri" panose="020F0502020204030204" pitchFamily="34" charset="0"/>
                <a:cs typeface="Calibri" panose="020F0502020204030204" pitchFamily="34" charset="0"/>
              </a:rPr>
              <a:t> by Dimensions</a:t>
            </a:r>
            <a:endParaRPr lang="cs-CZ" dirty="0"/>
          </a:p>
        </p:txBody>
      </p:sp>
      <p:pic>
        <p:nvPicPr>
          <p:cNvPr id="7" name="Obrázek 6">
            <a:extLst>
              <a:ext uri="{FF2B5EF4-FFF2-40B4-BE49-F238E27FC236}">
                <a16:creationId xmlns:a16="http://schemas.microsoft.com/office/drawing/2014/main" id="{3833E081-7D45-6D1D-E233-772BBA6A92BA}"/>
              </a:ext>
            </a:extLst>
          </p:cNvPr>
          <p:cNvPicPr>
            <a:picLocks noChangeAspect="1"/>
          </p:cNvPicPr>
          <p:nvPr/>
        </p:nvPicPr>
        <p:blipFill>
          <a:blip r:embed="rId2"/>
          <a:stretch>
            <a:fillRect/>
          </a:stretch>
        </p:blipFill>
        <p:spPr>
          <a:xfrm>
            <a:off x="838200" y="1690688"/>
            <a:ext cx="8457143" cy="3400000"/>
          </a:xfrm>
          <a:prstGeom prst="rect">
            <a:avLst/>
          </a:prstGeom>
          <a:ln>
            <a:solidFill>
              <a:schemeClr val="accent1"/>
            </a:solidFill>
          </a:ln>
        </p:spPr>
      </p:pic>
    </p:spTree>
    <p:extLst>
      <p:ext uri="{BB962C8B-B14F-4D97-AF65-F5344CB8AC3E}">
        <p14:creationId xmlns:p14="http://schemas.microsoft.com/office/powerpoint/2010/main" val="3477429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AA6120-5085-CA72-7B63-2F9612FC8C57}"/>
              </a:ext>
            </a:extLst>
          </p:cNvPr>
          <p:cNvSpPr>
            <a:spLocks noGrp="1"/>
          </p:cNvSpPr>
          <p:nvPr>
            <p:ph type="title"/>
          </p:nvPr>
        </p:nvSpPr>
        <p:spPr/>
        <p:txBody>
          <a:bodyPr/>
          <a:lstStyle/>
          <a:p>
            <a:r>
              <a:rPr lang="en-US" sz="4400" i="0" dirty="0" err="1">
                <a:solidFill>
                  <a:srgbClr val="0070C0"/>
                </a:solidFill>
                <a:effectLst/>
                <a:latin typeface="Calibri" panose="020F0502020204030204" pitchFamily="34" charset="0"/>
                <a:cs typeface="Calibri" panose="020F0502020204030204" pitchFamily="34" charset="0"/>
              </a:rPr>
              <a:t>Analy</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err="1">
                <a:solidFill>
                  <a:srgbClr val="0070C0"/>
                </a:solidFill>
                <a:effectLst/>
                <a:latin typeface="Calibri" panose="020F0502020204030204" pitchFamily="34" charset="0"/>
                <a:cs typeface="Calibri" panose="020F0502020204030204" pitchFamily="34" charset="0"/>
              </a:rPr>
              <a:t>i</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a:solidFill>
                  <a:srgbClr val="0070C0"/>
                </a:solidFill>
                <a:effectLst/>
                <a:latin typeface="Calibri" panose="020F0502020204030204" pitchFamily="34" charset="0"/>
                <a:cs typeface="Calibri" panose="020F0502020204030204" pitchFamily="34" charset="0"/>
              </a:rPr>
              <a:t> by Dimensions</a:t>
            </a:r>
            <a:endParaRPr lang="cs-CZ" dirty="0"/>
          </a:p>
        </p:txBody>
      </p:sp>
      <p:pic>
        <p:nvPicPr>
          <p:cNvPr id="5" name="Obrázek 4">
            <a:extLst>
              <a:ext uri="{FF2B5EF4-FFF2-40B4-BE49-F238E27FC236}">
                <a16:creationId xmlns:a16="http://schemas.microsoft.com/office/drawing/2014/main" id="{D252023F-5FFC-EA35-DF42-9D11E9E0576E}"/>
              </a:ext>
            </a:extLst>
          </p:cNvPr>
          <p:cNvPicPr>
            <a:picLocks noChangeAspect="1"/>
          </p:cNvPicPr>
          <p:nvPr/>
        </p:nvPicPr>
        <p:blipFill>
          <a:blip r:embed="rId2"/>
          <a:stretch>
            <a:fillRect/>
          </a:stretch>
        </p:blipFill>
        <p:spPr>
          <a:xfrm>
            <a:off x="616819" y="2256900"/>
            <a:ext cx="10596422" cy="1853087"/>
          </a:xfrm>
          <a:prstGeom prst="rect">
            <a:avLst/>
          </a:prstGeom>
          <a:ln>
            <a:solidFill>
              <a:schemeClr val="accent1"/>
            </a:solidFill>
          </a:ln>
        </p:spPr>
      </p:pic>
      <p:cxnSp>
        <p:nvCxnSpPr>
          <p:cNvPr id="11" name="Přímá spojnice se šipkou 10">
            <a:extLst>
              <a:ext uri="{FF2B5EF4-FFF2-40B4-BE49-F238E27FC236}">
                <a16:creationId xmlns:a16="http://schemas.microsoft.com/office/drawing/2014/main" id="{D7D58855-56FE-21D1-ECF1-A581CEC8F221}"/>
              </a:ext>
            </a:extLst>
          </p:cNvPr>
          <p:cNvCxnSpPr>
            <a:cxnSpLocks/>
          </p:cNvCxnSpPr>
          <p:nvPr/>
        </p:nvCxnSpPr>
        <p:spPr>
          <a:xfrm>
            <a:off x="7267074" y="3652787"/>
            <a:ext cx="0" cy="1023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B8E3F320-0B2C-EE57-00D8-99E66849BD3A}"/>
              </a:ext>
            </a:extLst>
          </p:cNvPr>
          <p:cNvPicPr>
            <a:picLocks noChangeAspect="1"/>
          </p:cNvPicPr>
          <p:nvPr/>
        </p:nvPicPr>
        <p:blipFill>
          <a:blip r:embed="rId3"/>
          <a:stretch>
            <a:fillRect/>
          </a:stretch>
        </p:blipFill>
        <p:spPr>
          <a:xfrm>
            <a:off x="735377" y="4676199"/>
            <a:ext cx="10721245" cy="1235879"/>
          </a:xfrm>
          <a:prstGeom prst="rect">
            <a:avLst/>
          </a:prstGeom>
          <a:ln>
            <a:solidFill>
              <a:schemeClr val="accent1"/>
            </a:solidFill>
          </a:ln>
        </p:spPr>
      </p:pic>
    </p:spTree>
    <p:extLst>
      <p:ext uri="{BB962C8B-B14F-4D97-AF65-F5344CB8AC3E}">
        <p14:creationId xmlns:p14="http://schemas.microsoft.com/office/powerpoint/2010/main" val="3171271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623CA3-C2A2-4309-1B50-D04B718EC358}"/>
              </a:ext>
            </a:extLst>
          </p:cNvPr>
          <p:cNvSpPr>
            <a:spLocks noGrp="1"/>
          </p:cNvSpPr>
          <p:nvPr>
            <p:ph type="title"/>
          </p:nvPr>
        </p:nvSpPr>
        <p:spPr/>
        <p:txBody>
          <a:bodyPr>
            <a:normAutofit/>
          </a:bodyPr>
          <a:lstStyle/>
          <a:p>
            <a:r>
              <a:rPr lang="cs-CZ" sz="3600" dirty="0" err="1">
                <a:solidFill>
                  <a:srgbClr val="0070C0"/>
                </a:solidFill>
              </a:rPr>
              <a:t>Another</a:t>
            </a:r>
            <a:r>
              <a:rPr lang="cs-CZ" sz="3600" dirty="0">
                <a:solidFill>
                  <a:srgbClr val="0070C0"/>
                </a:solidFill>
              </a:rPr>
              <a:t> type </a:t>
            </a:r>
            <a:r>
              <a:rPr lang="cs-CZ" sz="3600" dirty="0" err="1">
                <a:solidFill>
                  <a:srgbClr val="0070C0"/>
                </a:solidFill>
              </a:rPr>
              <a:t>of</a:t>
            </a:r>
            <a:r>
              <a:rPr lang="cs-CZ" sz="3600" dirty="0">
                <a:solidFill>
                  <a:srgbClr val="0070C0"/>
                </a:solidFill>
              </a:rPr>
              <a:t> </a:t>
            </a:r>
            <a:r>
              <a:rPr lang="cs-CZ" sz="3600" dirty="0" err="1">
                <a:solidFill>
                  <a:srgbClr val="0070C0"/>
                </a:solidFill>
              </a:rPr>
              <a:t>analysis</a:t>
            </a:r>
            <a:r>
              <a:rPr lang="cs-CZ" sz="3600" dirty="0">
                <a:solidFill>
                  <a:srgbClr val="0070C0"/>
                </a:solidFill>
              </a:rPr>
              <a:t> – Customer type </a:t>
            </a:r>
          </a:p>
        </p:txBody>
      </p:sp>
      <p:pic>
        <p:nvPicPr>
          <p:cNvPr id="5" name="Obrázek 4">
            <a:extLst>
              <a:ext uri="{FF2B5EF4-FFF2-40B4-BE49-F238E27FC236}">
                <a16:creationId xmlns:a16="http://schemas.microsoft.com/office/drawing/2014/main" id="{119F7A3F-A4C8-B025-0A76-7062FA9492CC}"/>
              </a:ext>
            </a:extLst>
          </p:cNvPr>
          <p:cNvPicPr>
            <a:picLocks noChangeAspect="1"/>
          </p:cNvPicPr>
          <p:nvPr/>
        </p:nvPicPr>
        <p:blipFill>
          <a:blip r:embed="rId2"/>
          <a:stretch>
            <a:fillRect/>
          </a:stretch>
        </p:blipFill>
        <p:spPr>
          <a:xfrm>
            <a:off x="838200" y="1459388"/>
            <a:ext cx="10370127" cy="3939224"/>
          </a:xfrm>
          <a:prstGeom prst="rect">
            <a:avLst/>
          </a:prstGeom>
          <a:ln>
            <a:solidFill>
              <a:schemeClr val="accent1"/>
            </a:solidFill>
          </a:ln>
        </p:spPr>
      </p:pic>
    </p:spTree>
    <p:extLst>
      <p:ext uri="{BB962C8B-B14F-4D97-AF65-F5344CB8AC3E}">
        <p14:creationId xmlns:p14="http://schemas.microsoft.com/office/powerpoint/2010/main" val="3379863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45F203-21D8-A5F2-8951-E22535A71CA7}"/>
              </a:ext>
            </a:extLst>
          </p:cNvPr>
          <p:cNvSpPr>
            <a:spLocks noGrp="1"/>
          </p:cNvSpPr>
          <p:nvPr>
            <p:ph type="title"/>
          </p:nvPr>
        </p:nvSpPr>
        <p:spPr/>
        <p:txBody>
          <a:bodyPr>
            <a:normAutofit fontScale="90000"/>
          </a:bodyPr>
          <a:lstStyle/>
          <a:p>
            <a:pPr algn="l"/>
            <a:r>
              <a:rPr lang="cs-CZ" sz="3600" dirty="0">
                <a:solidFill>
                  <a:srgbClr val="0070C0"/>
                </a:solidFill>
              </a:rPr>
              <a:t> </a:t>
            </a:r>
            <a:br>
              <a:rPr lang="cs-CZ" sz="3600" dirty="0">
                <a:solidFill>
                  <a:srgbClr val="0070C0"/>
                </a:solidFill>
              </a:rPr>
            </a:br>
            <a:br>
              <a:rPr lang="cs-CZ" sz="3600" dirty="0">
                <a:solidFill>
                  <a:srgbClr val="0070C0"/>
                </a:solidFill>
              </a:rPr>
            </a:br>
            <a:r>
              <a:rPr lang="en-US" sz="4000" i="0" dirty="0" err="1">
                <a:solidFill>
                  <a:srgbClr val="0070C0"/>
                </a:solidFill>
                <a:effectLst/>
                <a:latin typeface="Calibri" panose="020F0502020204030204" pitchFamily="34" charset="0"/>
                <a:cs typeface="Calibri" panose="020F0502020204030204" pitchFamily="34" charset="0"/>
              </a:rPr>
              <a:t>Analy</a:t>
            </a:r>
            <a:r>
              <a:rPr lang="cs-CZ" sz="4000" i="0" dirty="0">
                <a:solidFill>
                  <a:srgbClr val="0070C0"/>
                </a:solidFill>
                <a:effectLst/>
                <a:latin typeface="Calibri" panose="020F0502020204030204" pitchFamily="34" charset="0"/>
                <a:cs typeface="Calibri" panose="020F0502020204030204" pitchFamily="34" charset="0"/>
              </a:rPr>
              <a:t>sis</a:t>
            </a:r>
            <a:r>
              <a:rPr lang="en-US" sz="4000" i="0" dirty="0">
                <a:solidFill>
                  <a:srgbClr val="0070C0"/>
                </a:solidFill>
                <a:effectLst/>
                <a:latin typeface="Calibri" panose="020F0502020204030204" pitchFamily="34" charset="0"/>
                <a:cs typeface="Calibri" panose="020F0502020204030204" pitchFamily="34" charset="0"/>
              </a:rPr>
              <a:t> by Dimensions</a:t>
            </a:r>
            <a:br>
              <a:rPr lang="en-US" sz="1400" b="1" i="0" dirty="0">
                <a:solidFill>
                  <a:srgbClr val="171717"/>
                </a:solidFill>
                <a:effectLst/>
                <a:latin typeface="Segoe UI" panose="020B0502040204020203" pitchFamily="34" charset="0"/>
              </a:rPr>
            </a:br>
            <a:br>
              <a:rPr lang="cs-CZ" sz="1400" b="1" i="0" dirty="0">
                <a:solidFill>
                  <a:srgbClr val="171717"/>
                </a:solidFill>
                <a:effectLst/>
                <a:latin typeface="Segoe UI" panose="020B0502040204020203" pitchFamily="34" charset="0"/>
              </a:rPr>
            </a:br>
            <a:br>
              <a:rPr lang="cs-CZ" sz="1400" b="1" i="0" dirty="0">
                <a:solidFill>
                  <a:srgbClr val="171717"/>
                </a:solidFill>
                <a:effectLst/>
                <a:latin typeface="Segoe UI" panose="020B0502040204020203" pitchFamily="34" charset="0"/>
              </a:rPr>
            </a:br>
            <a:r>
              <a:rPr lang="en-US" sz="1800" b="0" i="0" dirty="0">
                <a:solidFill>
                  <a:srgbClr val="171717"/>
                </a:solidFill>
                <a:effectLst/>
                <a:latin typeface="Segoe UI" panose="020B0502040204020203" pitchFamily="34" charset="0"/>
              </a:rPr>
              <a:t>Dimensions play an important role in business intelligence, such as when defining analysis views. For more information, see </a:t>
            </a:r>
            <a:r>
              <a:rPr lang="en-US" sz="1800" b="0" i="0" u="none" strike="noStrike" dirty="0">
                <a:solidFill>
                  <a:srgbClr val="171717"/>
                </a:solidFill>
                <a:effectLst/>
                <a:latin typeface="Segoe UI" panose="020B0502040204020203" pitchFamily="34" charset="0"/>
                <a:hlinkClick r:id="rId2"/>
              </a:rPr>
              <a:t>Analyze Data by Dimensions</a:t>
            </a:r>
            <a:r>
              <a:rPr lang="en-US" sz="1800" b="0" i="0" dirty="0">
                <a:solidFill>
                  <a:srgbClr val="171717"/>
                </a:solidFill>
                <a:effectLst/>
                <a:latin typeface="Segoe UI" panose="020B0502040204020203" pitchFamily="34" charset="0"/>
              </a:rPr>
              <a:t>.</a:t>
            </a:r>
            <a:br>
              <a:rPr lang="en-US" sz="1800" b="0" i="0" dirty="0">
                <a:solidFill>
                  <a:srgbClr val="171717"/>
                </a:solidFill>
                <a:effectLst/>
                <a:latin typeface="Segoe UI" panose="020B0502040204020203" pitchFamily="34" charset="0"/>
              </a:rPr>
            </a:br>
            <a:endParaRPr lang="cs-CZ" sz="1800" dirty="0">
              <a:solidFill>
                <a:srgbClr val="0070C0"/>
              </a:solidFill>
            </a:endParaRPr>
          </a:p>
        </p:txBody>
      </p:sp>
      <p:sp>
        <p:nvSpPr>
          <p:cNvPr id="5" name="TextovéPole 4">
            <a:extLst>
              <a:ext uri="{FF2B5EF4-FFF2-40B4-BE49-F238E27FC236}">
                <a16:creationId xmlns:a16="http://schemas.microsoft.com/office/drawing/2014/main" id="{0256A431-ADAA-6819-75CA-8055B8304886}"/>
              </a:ext>
            </a:extLst>
          </p:cNvPr>
          <p:cNvSpPr txBox="1"/>
          <p:nvPr/>
        </p:nvSpPr>
        <p:spPr>
          <a:xfrm>
            <a:off x="838200" y="2092270"/>
            <a:ext cx="6097604" cy="369332"/>
          </a:xfrm>
          <a:prstGeom prst="rect">
            <a:avLst/>
          </a:prstGeom>
          <a:noFill/>
        </p:spPr>
        <p:txBody>
          <a:bodyPr wrap="square">
            <a:spAutoFit/>
          </a:bodyPr>
          <a:lstStyle/>
          <a:p>
            <a:r>
              <a:rPr lang="en-US" dirty="0">
                <a:hlinkClick r:id="rId2"/>
              </a:rPr>
              <a:t>Analyze Data by Dimensions - Business Central | Microsoft Docs</a:t>
            </a:r>
            <a:endParaRPr lang="cs-CZ" dirty="0"/>
          </a:p>
        </p:txBody>
      </p:sp>
      <p:sp>
        <p:nvSpPr>
          <p:cNvPr id="6" name="Rectangle 1">
            <a:extLst>
              <a:ext uri="{FF2B5EF4-FFF2-40B4-BE49-F238E27FC236}">
                <a16:creationId xmlns:a16="http://schemas.microsoft.com/office/drawing/2014/main" id="{00200222-BE6E-93D4-7669-1248863155AB}"/>
              </a:ext>
            </a:extLst>
          </p:cNvPr>
          <p:cNvSpPr>
            <a:spLocks noChangeArrowheads="1"/>
          </p:cNvSpPr>
          <p:nvPr/>
        </p:nvSpPr>
        <p:spPr bwMode="auto">
          <a:xfrm>
            <a:off x="680046" y="2801123"/>
            <a:ext cx="10484973" cy="3190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41224"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An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analysis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by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dimensions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displays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selected</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combination</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of</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dimensions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You</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can</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store</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and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retrieve</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each</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analysis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you</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have</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set up.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The</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information</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for</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setting</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up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analysis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stored</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on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Analysis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View</a:t>
            </a:r>
            <a:endPar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card</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to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simplify</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future</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analysis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b="1" dirty="0">
              <a:solidFill>
                <a:srgbClr val="0070C0"/>
              </a:solidFill>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icon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Searching</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window</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enter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Analysis</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Views</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and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related</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link.</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On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Analysis</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View</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List</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page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New</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action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Fill in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fields</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as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necessary</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Hover</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over</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field</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to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read</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short</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description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To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add</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other</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dimension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codes</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in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addition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to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four</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on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Dimensions</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FastTab</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Filter</a:t>
            </a:r>
            <a:endPar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lang="cs-CZ" altLang="cs-CZ" b="1" dirty="0">
                <a:solidFill>
                  <a:srgbClr val="171717"/>
                </a:solidFill>
                <a:latin typeface="Segoe UI" panose="020B0502040204020203" pitchFamily="34" charset="0"/>
                <a:cs typeface="Segoe UI" panose="020B0502040204020203" pitchFamily="34" charset="0"/>
              </a:rPr>
              <a:t>  </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action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fill</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in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fields</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and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OK</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button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To update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view</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Update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action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8414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4451345-47F7-2314-C0DD-22CBAD267663}"/>
              </a:ext>
            </a:extLst>
          </p:cNvPr>
          <p:cNvPicPr>
            <a:picLocks noChangeAspect="1"/>
          </p:cNvPicPr>
          <p:nvPr/>
        </p:nvPicPr>
        <p:blipFill>
          <a:blip r:embed="rId2"/>
          <a:stretch>
            <a:fillRect/>
          </a:stretch>
        </p:blipFill>
        <p:spPr>
          <a:xfrm>
            <a:off x="2712554" y="868224"/>
            <a:ext cx="6272420" cy="4486144"/>
          </a:xfrm>
          <a:prstGeom prst="rect">
            <a:avLst/>
          </a:prstGeom>
        </p:spPr>
      </p:pic>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89E13AA3-6943-9A9A-3F38-0E20CFEDE1A6}"/>
                  </a:ext>
                </a:extLst>
              </p:cNvPr>
              <p:cNvSpPr txBox="1"/>
              <p:nvPr/>
            </p:nvSpPr>
            <p:spPr>
              <a:xfrm>
                <a:off x="3154017" y="5950226"/>
                <a:ext cx="4349268" cy="369332"/>
              </a:xfrm>
              <a:prstGeom prst="rect">
                <a:avLst/>
              </a:prstGeom>
              <a:noFill/>
            </p:spPr>
            <p:txBody>
              <a:bodyPr wrap="none" rtlCol="0">
                <a:spAutoFit/>
              </a:bodyPr>
              <a:lstStyle/>
              <a:p>
                <a:r>
                  <a:rPr lang="cs-CZ" dirty="0"/>
                  <a:t> </a:t>
                </a:r>
                <a14:m>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𝑎</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sup>
                    </m:sSup>
                    <m:r>
                      <a:rPr lang="cs-CZ" b="0" i="1" smtClean="0">
                        <a:latin typeface="Cambria Math" panose="02040503050406030204" pitchFamily="18" charset="0"/>
                      </a:rPr>
                      <m:t>  →4∗4+3</m:t>
                    </m:r>
                  </m:oMath>
                </a14:m>
                <a:r>
                  <a:rPr lang="cs-CZ" dirty="0"/>
                  <a:t>*3 = 25 -&gt; c =5 </a:t>
                </a:r>
              </a:p>
            </p:txBody>
          </p:sp>
        </mc:Choice>
        <mc:Fallback xmlns="">
          <p:sp>
            <p:nvSpPr>
              <p:cNvPr id="5" name="TextovéPole 4">
                <a:extLst>
                  <a:ext uri="{FF2B5EF4-FFF2-40B4-BE49-F238E27FC236}">
                    <a16:creationId xmlns:a16="http://schemas.microsoft.com/office/drawing/2014/main" id="{89E13AA3-6943-9A9A-3F38-0E20CFEDE1A6}"/>
                  </a:ext>
                </a:extLst>
              </p:cNvPr>
              <p:cNvSpPr txBox="1">
                <a:spLocks noRot="1" noChangeAspect="1" noMove="1" noResize="1" noEditPoints="1" noAdjustHandles="1" noChangeArrowheads="1" noChangeShapeType="1" noTextEdit="1"/>
              </p:cNvSpPr>
              <p:nvPr/>
            </p:nvSpPr>
            <p:spPr>
              <a:xfrm>
                <a:off x="3154017" y="5950226"/>
                <a:ext cx="4349268" cy="369332"/>
              </a:xfrm>
              <a:prstGeom prst="rect">
                <a:avLst/>
              </a:prstGeom>
              <a:blipFill>
                <a:blip r:embed="rId3"/>
                <a:stretch>
                  <a:fillRect t="-8197" b="-24590"/>
                </a:stretch>
              </a:blipFill>
            </p:spPr>
            <p:txBody>
              <a:bodyPr/>
              <a:lstStyle/>
              <a:p>
                <a:r>
                  <a:rPr lang="cs-CZ">
                    <a:noFill/>
                  </a:rPr>
                  <a:t> </a:t>
                </a:r>
              </a:p>
            </p:txBody>
          </p:sp>
        </mc:Fallback>
      </mc:AlternateContent>
    </p:spTree>
    <p:extLst>
      <p:ext uri="{BB962C8B-B14F-4D97-AF65-F5344CB8AC3E}">
        <p14:creationId xmlns:p14="http://schemas.microsoft.com/office/powerpoint/2010/main" val="26751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B213C79-C9E9-457B-B10D-F6C77166760D}"/>
              </a:ext>
            </a:extLst>
          </p:cNvPr>
          <p:cNvPicPr>
            <a:picLocks noChangeAspect="1"/>
          </p:cNvPicPr>
          <p:nvPr/>
        </p:nvPicPr>
        <p:blipFill>
          <a:blip r:embed="rId2"/>
          <a:stretch>
            <a:fillRect/>
          </a:stretch>
        </p:blipFill>
        <p:spPr>
          <a:xfrm>
            <a:off x="3651733" y="1801982"/>
            <a:ext cx="5088005" cy="2858812"/>
          </a:xfrm>
          <a:prstGeom prst="rect">
            <a:avLst/>
          </a:prstGeom>
        </p:spPr>
      </p:pic>
    </p:spTree>
    <p:extLst>
      <p:ext uri="{BB962C8B-B14F-4D97-AF65-F5344CB8AC3E}">
        <p14:creationId xmlns:p14="http://schemas.microsoft.com/office/powerpoint/2010/main" val="363256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datum 3">
            <a:extLst>
              <a:ext uri="{FF2B5EF4-FFF2-40B4-BE49-F238E27FC236}">
                <a16:creationId xmlns:a16="http://schemas.microsoft.com/office/drawing/2014/main" id="{CBAA7F5D-3447-FFB1-65EB-F6C4AACD50B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E3088245-EDBD-4598-A5DE-B085BADF6C63}" type="datetime1">
              <a:rPr lang="cs-CZ" altLang="cs-CZ" sz="1400"/>
              <a:pPr>
                <a:spcBef>
                  <a:spcPct val="0"/>
                </a:spcBef>
                <a:buClrTx/>
                <a:buSzTx/>
                <a:buFontTx/>
                <a:buNone/>
              </a:pPr>
              <a:t>20.11.2023</a:t>
            </a:fld>
            <a:endParaRPr lang="cs-CZ" altLang="cs-CZ" sz="1400"/>
          </a:p>
        </p:txBody>
      </p:sp>
      <p:sp>
        <p:nvSpPr>
          <p:cNvPr id="17411" name="Rectangle 2">
            <a:extLst>
              <a:ext uri="{FF2B5EF4-FFF2-40B4-BE49-F238E27FC236}">
                <a16:creationId xmlns:a16="http://schemas.microsoft.com/office/drawing/2014/main" id="{D7A2BAC2-A89B-1952-7512-4DB3C9C2B42E}"/>
              </a:ext>
            </a:extLst>
          </p:cNvPr>
          <p:cNvSpPr>
            <a:spLocks noGrp="1" noChangeArrowheads="1"/>
          </p:cNvSpPr>
          <p:nvPr>
            <p:ph type="title"/>
          </p:nvPr>
        </p:nvSpPr>
        <p:spPr/>
        <p:txBody>
          <a:bodyPr>
            <a:normAutofit/>
          </a:bodyPr>
          <a:lstStyle/>
          <a:p>
            <a:pPr eaLnBrk="1" hangingPunct="1"/>
            <a:r>
              <a:rPr lang="cs-CZ" altLang="cs-CZ" sz="3600" dirty="0">
                <a:solidFill>
                  <a:srgbClr val="0070C0"/>
                </a:solidFill>
              </a:rPr>
              <a:t>Relations </a:t>
            </a:r>
            <a:r>
              <a:rPr lang="cs-CZ" altLang="cs-CZ" sz="3600" dirty="0" err="1">
                <a:solidFill>
                  <a:srgbClr val="0070C0"/>
                </a:solidFill>
              </a:rPr>
              <a:t>among</a:t>
            </a:r>
            <a:r>
              <a:rPr lang="cs-CZ" altLang="cs-CZ" sz="3600" dirty="0">
                <a:solidFill>
                  <a:srgbClr val="0070C0"/>
                </a:solidFill>
              </a:rPr>
              <a:t> </a:t>
            </a:r>
            <a:r>
              <a:rPr lang="cs-CZ" altLang="cs-CZ" sz="3600" dirty="0" err="1">
                <a:solidFill>
                  <a:srgbClr val="0070C0"/>
                </a:solidFill>
              </a:rPr>
              <a:t>tables</a:t>
            </a:r>
            <a:r>
              <a:rPr lang="cs-CZ" altLang="cs-CZ" sz="3600" dirty="0">
                <a:solidFill>
                  <a:srgbClr val="0070C0"/>
                </a:solidFill>
              </a:rPr>
              <a:t> II</a:t>
            </a:r>
            <a:endParaRPr lang="en-GB" altLang="cs-CZ" sz="3600" dirty="0">
              <a:solidFill>
                <a:srgbClr val="0070C0"/>
              </a:solidFill>
            </a:endParaRPr>
          </a:p>
        </p:txBody>
      </p:sp>
      <p:pic>
        <p:nvPicPr>
          <p:cNvPr id="17412" name="Picture 3" descr="TheArtOfNav_BigPictureOfNAV_Overview">
            <a:extLst>
              <a:ext uri="{FF2B5EF4-FFF2-40B4-BE49-F238E27FC236}">
                <a16:creationId xmlns:a16="http://schemas.microsoft.com/office/drawing/2014/main" id="{449A5B3D-311F-7DE4-91F3-692E782F1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3013" y="6015039"/>
            <a:ext cx="7350125"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TheArtOfNav_BigPictureOfNAV_Overview">
            <a:extLst>
              <a:ext uri="{FF2B5EF4-FFF2-40B4-BE49-F238E27FC236}">
                <a16:creationId xmlns:a16="http://schemas.microsoft.com/office/drawing/2014/main" id="{CA64CD25-06FA-39E8-FCB9-E6FB27D3646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640014" y="1600201"/>
            <a:ext cx="5832475" cy="4525963"/>
          </a:xfrm>
          <a:noFill/>
        </p:spPr>
      </p:pic>
      <p:sp>
        <p:nvSpPr>
          <p:cNvPr id="17414" name="Oval 5">
            <a:extLst>
              <a:ext uri="{FF2B5EF4-FFF2-40B4-BE49-F238E27FC236}">
                <a16:creationId xmlns:a16="http://schemas.microsoft.com/office/drawing/2014/main" id="{EFD2CBBA-5F8F-5C60-F617-3A5CC67757CD}"/>
              </a:ext>
            </a:extLst>
          </p:cNvPr>
          <p:cNvSpPr>
            <a:spLocks noChangeArrowheads="1"/>
          </p:cNvSpPr>
          <p:nvPr/>
        </p:nvSpPr>
        <p:spPr bwMode="auto">
          <a:xfrm>
            <a:off x="5375276" y="4365626"/>
            <a:ext cx="360363" cy="3587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GB" altLang="cs-CZ" sz="1800">
              <a:latin typeface="Arial" panose="020B0604020202020204" pitchFamily="34" charset="0"/>
            </a:endParaRPr>
          </a:p>
        </p:txBody>
      </p:sp>
      <p:sp>
        <p:nvSpPr>
          <p:cNvPr id="17415" name="Line 6">
            <a:extLst>
              <a:ext uri="{FF2B5EF4-FFF2-40B4-BE49-F238E27FC236}">
                <a16:creationId xmlns:a16="http://schemas.microsoft.com/office/drawing/2014/main" id="{9A3B4B1D-3A0C-6773-42C9-3F32893AA4C0}"/>
              </a:ext>
            </a:extLst>
          </p:cNvPr>
          <p:cNvSpPr>
            <a:spLocks noChangeShapeType="1"/>
          </p:cNvSpPr>
          <p:nvPr/>
        </p:nvSpPr>
        <p:spPr bwMode="auto">
          <a:xfrm>
            <a:off x="5735639" y="4581525"/>
            <a:ext cx="504825"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2">
            <a:extLst>
              <a:ext uri="{FF2B5EF4-FFF2-40B4-BE49-F238E27FC236}">
                <a16:creationId xmlns:a16="http://schemas.microsoft.com/office/drawing/2014/main" id="{E0184E06-E95C-247E-E9EB-10B051147F4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506EC026-5334-4A21-9153-A8F5EFB3B111}" type="datetime1">
              <a:rPr lang="cs-CZ" altLang="cs-CZ" sz="1400"/>
              <a:pPr>
                <a:spcBef>
                  <a:spcPct val="0"/>
                </a:spcBef>
                <a:buClrTx/>
                <a:buSzTx/>
                <a:buFontTx/>
                <a:buNone/>
              </a:pPr>
              <a:t>20.11.2023</a:t>
            </a:fld>
            <a:endParaRPr lang="cs-CZ" altLang="cs-CZ" sz="1400"/>
          </a:p>
        </p:txBody>
      </p:sp>
      <p:sp>
        <p:nvSpPr>
          <p:cNvPr id="18435" name="Rectangle 4">
            <a:extLst>
              <a:ext uri="{FF2B5EF4-FFF2-40B4-BE49-F238E27FC236}">
                <a16:creationId xmlns:a16="http://schemas.microsoft.com/office/drawing/2014/main" id="{1297AECA-9205-7E80-66E5-D6D53639E24D}"/>
              </a:ext>
            </a:extLst>
          </p:cNvPr>
          <p:cNvSpPr>
            <a:spLocks noGrp="1" noChangeArrowheads="1"/>
          </p:cNvSpPr>
          <p:nvPr>
            <p:ph type="title"/>
          </p:nvPr>
        </p:nvSpPr>
        <p:spPr/>
        <p:txBody>
          <a:bodyPr>
            <a:normAutofit/>
          </a:bodyPr>
          <a:lstStyle/>
          <a:p>
            <a:pPr eaLnBrk="1" hangingPunct="1"/>
            <a:r>
              <a:rPr lang="cs-CZ" altLang="cs-CZ" sz="3600" dirty="0" err="1">
                <a:solidFill>
                  <a:srgbClr val="0070C0"/>
                </a:solidFill>
              </a:rPr>
              <a:t>One</a:t>
            </a:r>
            <a:r>
              <a:rPr lang="cs-CZ" altLang="cs-CZ" sz="3600" dirty="0">
                <a:solidFill>
                  <a:srgbClr val="0070C0"/>
                </a:solidFill>
              </a:rPr>
              <a:t> table and </a:t>
            </a:r>
            <a:r>
              <a:rPr lang="cs-CZ" altLang="cs-CZ" sz="3600" dirty="0" err="1">
                <a:solidFill>
                  <a:srgbClr val="0070C0"/>
                </a:solidFill>
              </a:rPr>
              <a:t>its</a:t>
            </a:r>
            <a:r>
              <a:rPr lang="cs-CZ" altLang="cs-CZ" sz="3600" dirty="0">
                <a:solidFill>
                  <a:srgbClr val="0070C0"/>
                </a:solidFill>
              </a:rPr>
              <a:t> relations I</a:t>
            </a:r>
            <a:endParaRPr lang="en-GB" altLang="cs-CZ" sz="3600" dirty="0">
              <a:solidFill>
                <a:srgbClr val="0070C0"/>
              </a:solidFill>
            </a:endParaRPr>
          </a:p>
        </p:txBody>
      </p:sp>
      <p:pic>
        <p:nvPicPr>
          <p:cNvPr id="18436" name="Picture 5">
            <a:extLst>
              <a:ext uri="{FF2B5EF4-FFF2-40B4-BE49-F238E27FC236}">
                <a16:creationId xmlns:a16="http://schemas.microsoft.com/office/drawing/2014/main" id="{421C3497-CD4B-A276-4F3B-A40E96906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1268414"/>
            <a:ext cx="3671888"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a:extLst>
              <a:ext uri="{FF2B5EF4-FFF2-40B4-BE49-F238E27FC236}">
                <a16:creationId xmlns:a16="http://schemas.microsoft.com/office/drawing/2014/main" id="{CEB5FD2F-07DC-5026-41A3-705634BD3230}"/>
              </a:ext>
            </a:extLst>
          </p:cNvPr>
          <p:cNvSpPr>
            <a:spLocks noChangeArrowheads="1"/>
          </p:cNvSpPr>
          <p:nvPr/>
        </p:nvSpPr>
        <p:spPr bwMode="auto">
          <a:xfrm>
            <a:off x="5448300" y="1916114"/>
            <a:ext cx="719138" cy="2174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GB" altLang="cs-CZ" sz="1800">
              <a:latin typeface="Arial" panose="020B0604020202020204" pitchFamily="34" charset="0"/>
            </a:endParaRPr>
          </a:p>
        </p:txBody>
      </p:sp>
      <p:sp>
        <p:nvSpPr>
          <p:cNvPr id="18438" name="Line 7">
            <a:extLst>
              <a:ext uri="{FF2B5EF4-FFF2-40B4-BE49-F238E27FC236}">
                <a16:creationId xmlns:a16="http://schemas.microsoft.com/office/drawing/2014/main" id="{91156206-3A36-D138-4853-30893DAF0AFB}"/>
              </a:ext>
            </a:extLst>
          </p:cNvPr>
          <p:cNvSpPr>
            <a:spLocks noChangeShapeType="1"/>
          </p:cNvSpPr>
          <p:nvPr/>
        </p:nvSpPr>
        <p:spPr bwMode="auto">
          <a:xfrm>
            <a:off x="6167438" y="2060575"/>
            <a:ext cx="230505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datum 2">
            <a:extLst>
              <a:ext uri="{FF2B5EF4-FFF2-40B4-BE49-F238E27FC236}">
                <a16:creationId xmlns:a16="http://schemas.microsoft.com/office/drawing/2014/main" id="{E64265C4-4BA6-8F2F-805F-A38CD03BA70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896E411A-E5D7-4359-8046-D6D9903E43B8}" type="datetime1">
              <a:rPr lang="cs-CZ" altLang="cs-CZ" sz="1400"/>
              <a:pPr>
                <a:spcBef>
                  <a:spcPct val="0"/>
                </a:spcBef>
                <a:buClrTx/>
                <a:buSzTx/>
                <a:buFontTx/>
                <a:buNone/>
              </a:pPr>
              <a:t>20.11.2023</a:t>
            </a:fld>
            <a:endParaRPr lang="cs-CZ" altLang="cs-CZ" sz="1400"/>
          </a:p>
        </p:txBody>
      </p:sp>
      <p:sp>
        <p:nvSpPr>
          <p:cNvPr id="19459" name="Rectangle 2">
            <a:extLst>
              <a:ext uri="{FF2B5EF4-FFF2-40B4-BE49-F238E27FC236}">
                <a16:creationId xmlns:a16="http://schemas.microsoft.com/office/drawing/2014/main" id="{6E8E6817-4CE2-C978-CC88-992AB99E0592}"/>
              </a:ext>
            </a:extLst>
          </p:cNvPr>
          <p:cNvSpPr>
            <a:spLocks noGrp="1" noChangeArrowheads="1"/>
          </p:cNvSpPr>
          <p:nvPr>
            <p:ph type="title"/>
          </p:nvPr>
        </p:nvSpPr>
        <p:spPr>
          <a:xfrm>
            <a:off x="838200" y="107950"/>
            <a:ext cx="10515600" cy="1325563"/>
          </a:xfrm>
        </p:spPr>
        <p:txBody>
          <a:bodyPr>
            <a:normAutofit/>
          </a:bodyPr>
          <a:lstStyle/>
          <a:p>
            <a:pPr eaLnBrk="1" hangingPunct="1"/>
            <a:r>
              <a:rPr lang="cs-CZ" altLang="cs-CZ" sz="3600" dirty="0" err="1">
                <a:solidFill>
                  <a:srgbClr val="0070C0"/>
                </a:solidFill>
              </a:rPr>
              <a:t>One</a:t>
            </a:r>
            <a:r>
              <a:rPr lang="cs-CZ" altLang="cs-CZ" sz="3600" dirty="0">
                <a:solidFill>
                  <a:srgbClr val="0070C0"/>
                </a:solidFill>
              </a:rPr>
              <a:t> table (Sales Line) and </a:t>
            </a:r>
            <a:r>
              <a:rPr lang="cs-CZ" altLang="cs-CZ" sz="3600" dirty="0" err="1">
                <a:solidFill>
                  <a:srgbClr val="0070C0"/>
                </a:solidFill>
              </a:rPr>
              <a:t>its</a:t>
            </a:r>
            <a:r>
              <a:rPr lang="cs-CZ" altLang="cs-CZ" sz="3600" dirty="0">
                <a:solidFill>
                  <a:srgbClr val="0070C0"/>
                </a:solidFill>
              </a:rPr>
              <a:t> relations II</a:t>
            </a:r>
            <a:endParaRPr lang="en-GB" altLang="cs-CZ" sz="3600" dirty="0">
              <a:solidFill>
                <a:srgbClr val="0070C0"/>
              </a:solidFill>
            </a:endParaRPr>
          </a:p>
        </p:txBody>
      </p:sp>
      <p:pic>
        <p:nvPicPr>
          <p:cNvPr id="19460" name="Picture 4">
            <a:extLst>
              <a:ext uri="{FF2B5EF4-FFF2-40B4-BE49-F238E27FC236}">
                <a16:creationId xmlns:a16="http://schemas.microsoft.com/office/drawing/2014/main" id="{B7ADA573-7656-82A1-ADA0-CC0A2492F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232" y="1624806"/>
            <a:ext cx="3889375"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a16="http://schemas.microsoft.com/office/drawing/2014/main" id="{B7E17E88-78E6-CD14-DD03-73273EF2E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724" y="4699794"/>
            <a:ext cx="61214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Line 6">
            <a:extLst>
              <a:ext uri="{FF2B5EF4-FFF2-40B4-BE49-F238E27FC236}">
                <a16:creationId xmlns:a16="http://schemas.microsoft.com/office/drawing/2014/main" id="{E02B1C62-9719-EC52-EC31-66999C0CEA83}"/>
              </a:ext>
            </a:extLst>
          </p:cNvPr>
          <p:cNvSpPr>
            <a:spLocks noChangeShapeType="1"/>
          </p:cNvSpPr>
          <p:nvPr/>
        </p:nvSpPr>
        <p:spPr bwMode="auto">
          <a:xfrm>
            <a:off x="5232400" y="2924175"/>
            <a:ext cx="0" cy="10810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63" name="Text Box 7">
            <a:extLst>
              <a:ext uri="{FF2B5EF4-FFF2-40B4-BE49-F238E27FC236}">
                <a16:creationId xmlns:a16="http://schemas.microsoft.com/office/drawing/2014/main" id="{469EEEC3-69A9-61A9-E1F9-8F6F5DA16086}"/>
              </a:ext>
            </a:extLst>
          </p:cNvPr>
          <p:cNvSpPr txBox="1">
            <a:spLocks noChangeArrowheads="1"/>
          </p:cNvSpPr>
          <p:nvPr/>
        </p:nvSpPr>
        <p:spPr bwMode="auto">
          <a:xfrm>
            <a:off x="7227888" y="3665538"/>
            <a:ext cx="4626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cs-CZ" altLang="cs-CZ" sz="1800" dirty="0">
                <a:solidFill>
                  <a:srgbClr val="0070C0"/>
                </a:solidFill>
                <a:latin typeface="Arial" panose="020B0604020202020204" pitchFamily="34" charset="0"/>
              </a:rPr>
              <a:t>ERP NAV (very </a:t>
            </a:r>
            <a:r>
              <a:rPr lang="cs-CZ" altLang="cs-CZ" sz="1800" dirty="0" err="1">
                <a:solidFill>
                  <a:srgbClr val="0070C0"/>
                </a:solidFill>
                <a:latin typeface="Arial" panose="020B0604020202020204" pitchFamily="34" charset="0"/>
              </a:rPr>
              <a:t>similar</a:t>
            </a:r>
            <a:r>
              <a:rPr lang="cs-CZ" altLang="cs-CZ" sz="1800" dirty="0">
                <a:solidFill>
                  <a:srgbClr val="0070C0"/>
                </a:solidFill>
                <a:latin typeface="Arial" panose="020B0604020202020204" pitchFamily="34" charset="0"/>
              </a:rPr>
              <a:t> to Business </a:t>
            </a:r>
            <a:r>
              <a:rPr lang="cs-CZ" altLang="cs-CZ" sz="1800" dirty="0" err="1">
                <a:solidFill>
                  <a:srgbClr val="0070C0"/>
                </a:solidFill>
                <a:latin typeface="Arial" panose="020B0604020202020204" pitchFamily="34" charset="0"/>
              </a:rPr>
              <a:t>Central</a:t>
            </a:r>
            <a:r>
              <a:rPr lang="cs-CZ" altLang="cs-CZ" sz="1800" dirty="0">
                <a:solidFill>
                  <a:srgbClr val="0070C0"/>
                </a:solidFill>
                <a:latin typeface="Arial" panose="020B0604020202020204" pitchFamily="34" charset="0"/>
              </a:rPr>
              <a:t>)</a:t>
            </a:r>
            <a:endParaRPr lang="en-GB" altLang="cs-CZ" sz="1800" dirty="0">
              <a:solidFill>
                <a:srgbClr val="0070C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2452C509-E04B-6E9E-0BA8-453ACBEA9260}"/>
              </a:ext>
            </a:extLst>
          </p:cNvPr>
          <p:cNvSpPr>
            <a:spLocks noGrp="1" noChangeArrowheads="1"/>
          </p:cNvSpPr>
          <p:nvPr>
            <p:ph type="title"/>
          </p:nvPr>
        </p:nvSpPr>
        <p:spPr>
          <a:xfrm>
            <a:off x="898217" y="404814"/>
            <a:ext cx="9449110" cy="579437"/>
          </a:xfrm>
        </p:spPr>
        <p:txBody>
          <a:bodyPr/>
          <a:lstStyle/>
          <a:p>
            <a:r>
              <a:rPr lang="en-US" altLang="cs-CZ" sz="3600" dirty="0">
                <a:solidFill>
                  <a:srgbClr val="0070C0"/>
                </a:solidFill>
              </a:rPr>
              <a:t>Main principles (source tables and their entries)</a:t>
            </a:r>
          </a:p>
        </p:txBody>
      </p:sp>
      <p:sp>
        <p:nvSpPr>
          <p:cNvPr id="24579" name="Zástupný symbol pro text 2">
            <a:extLst>
              <a:ext uri="{FF2B5EF4-FFF2-40B4-BE49-F238E27FC236}">
                <a16:creationId xmlns:a16="http://schemas.microsoft.com/office/drawing/2014/main" id="{95C3F0D5-73ED-F875-6723-8BE9AFAFA575}"/>
              </a:ext>
            </a:extLst>
          </p:cNvPr>
          <p:cNvSpPr>
            <a:spLocks noGrp="1" noChangeArrowheads="1"/>
          </p:cNvSpPr>
          <p:nvPr>
            <p:ph type="body" sz="quarter" idx="13"/>
          </p:nvPr>
        </p:nvSpPr>
        <p:spPr>
          <a:xfrm>
            <a:off x="3957638" y="188913"/>
            <a:ext cx="6597650" cy="228600"/>
          </a:xfrm>
        </p:spPr>
        <p:txBody>
          <a:bodyPr/>
          <a:lstStyle/>
          <a:p>
            <a:r>
              <a:rPr lang="cs-CZ" altLang="cs-CZ"/>
              <a:t> </a:t>
            </a:r>
          </a:p>
        </p:txBody>
      </p:sp>
      <p:sp>
        <p:nvSpPr>
          <p:cNvPr id="24580" name="Zástupný symbol pro číslo snímku 4">
            <a:extLst>
              <a:ext uri="{FF2B5EF4-FFF2-40B4-BE49-F238E27FC236}">
                <a16:creationId xmlns:a16="http://schemas.microsoft.com/office/drawing/2014/main" id="{40FF5C21-523B-2F61-4669-BE332126CC4B}"/>
              </a:ext>
            </a:extLst>
          </p:cNvPr>
          <p:cNvSpPr>
            <a:spLocks noGrp="1"/>
          </p:cNvSpPr>
          <p:nvPr>
            <p:ph type="sldNum" sz="quarter" idx="16"/>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F239EBD9-1780-4ED3-A1F7-F5A616CEAC76}" type="slidenum">
              <a:rPr lang="en-US" altLang="cs-CZ" sz="1400">
                <a:latin typeface="Times New Roman" panose="02020603050405020304" pitchFamily="18" charset="0"/>
              </a:rPr>
              <a:pPr>
                <a:spcBef>
                  <a:spcPct val="0"/>
                </a:spcBef>
                <a:buClrTx/>
                <a:buSzTx/>
                <a:buFontTx/>
                <a:buNone/>
              </a:pPr>
              <a:t>8</a:t>
            </a:fld>
            <a:endParaRPr lang="en-US" altLang="cs-CZ" sz="1400">
              <a:latin typeface="Times New Roman" panose="02020603050405020304" pitchFamily="18" charset="0"/>
            </a:endParaRPr>
          </a:p>
        </p:txBody>
      </p:sp>
      <p:sp>
        <p:nvSpPr>
          <p:cNvPr id="6" name="Obdélník 5">
            <a:extLst>
              <a:ext uri="{FF2B5EF4-FFF2-40B4-BE49-F238E27FC236}">
                <a16:creationId xmlns:a16="http://schemas.microsoft.com/office/drawing/2014/main" id="{1C90FA46-126E-3AB1-1F81-5B723FE20926}"/>
              </a:ext>
            </a:extLst>
          </p:cNvPr>
          <p:cNvSpPr/>
          <p:nvPr/>
        </p:nvSpPr>
        <p:spPr>
          <a:xfrm>
            <a:off x="1673226" y="1471613"/>
            <a:ext cx="1603375" cy="576262"/>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2000" b="1" dirty="0" err="1">
                <a:solidFill>
                  <a:srgbClr val="0000FF"/>
                </a:solidFill>
              </a:rPr>
              <a:t>Customer</a:t>
            </a:r>
            <a:endParaRPr lang="cs-CZ" sz="2000" b="1" dirty="0">
              <a:solidFill>
                <a:srgbClr val="0000FF"/>
              </a:solidFill>
            </a:endParaRPr>
          </a:p>
        </p:txBody>
      </p:sp>
      <p:sp>
        <p:nvSpPr>
          <p:cNvPr id="7" name="Obdélník 6">
            <a:extLst>
              <a:ext uri="{FF2B5EF4-FFF2-40B4-BE49-F238E27FC236}">
                <a16:creationId xmlns:a16="http://schemas.microsoft.com/office/drawing/2014/main" id="{5DE2E2B7-004C-D7D9-8816-D73BC42C359E}"/>
              </a:ext>
            </a:extLst>
          </p:cNvPr>
          <p:cNvSpPr/>
          <p:nvPr/>
        </p:nvSpPr>
        <p:spPr>
          <a:xfrm>
            <a:off x="1728788" y="2420938"/>
            <a:ext cx="1490662" cy="57626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2000" b="1" dirty="0" err="1">
                <a:solidFill>
                  <a:srgbClr val="0000FF"/>
                </a:solidFill>
              </a:rPr>
              <a:t>Vendor</a:t>
            </a:r>
            <a:endParaRPr lang="cs-CZ" sz="2000" b="1" dirty="0">
              <a:solidFill>
                <a:srgbClr val="0000FF"/>
              </a:solidFill>
            </a:endParaRPr>
          </a:p>
        </p:txBody>
      </p:sp>
      <p:sp>
        <p:nvSpPr>
          <p:cNvPr id="8" name="Obdélník 7">
            <a:extLst>
              <a:ext uri="{FF2B5EF4-FFF2-40B4-BE49-F238E27FC236}">
                <a16:creationId xmlns:a16="http://schemas.microsoft.com/office/drawing/2014/main" id="{60DB70AA-23E4-3243-5CA5-D9E89215B136}"/>
              </a:ext>
            </a:extLst>
          </p:cNvPr>
          <p:cNvSpPr/>
          <p:nvPr/>
        </p:nvSpPr>
        <p:spPr>
          <a:xfrm>
            <a:off x="1728788" y="3295651"/>
            <a:ext cx="1435100" cy="576263"/>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2000" b="1" dirty="0" err="1">
                <a:solidFill>
                  <a:srgbClr val="0000FF"/>
                </a:solidFill>
              </a:rPr>
              <a:t>Item</a:t>
            </a:r>
            <a:endParaRPr lang="cs-CZ" sz="2000" b="1" dirty="0">
              <a:solidFill>
                <a:srgbClr val="0000FF"/>
              </a:solidFill>
            </a:endParaRPr>
          </a:p>
        </p:txBody>
      </p:sp>
      <p:sp>
        <p:nvSpPr>
          <p:cNvPr id="9" name="Obdélník 8">
            <a:extLst>
              <a:ext uri="{FF2B5EF4-FFF2-40B4-BE49-F238E27FC236}">
                <a16:creationId xmlns:a16="http://schemas.microsoft.com/office/drawing/2014/main" id="{E93C64AE-17BD-2611-D8CE-7BF453D974B3}"/>
              </a:ext>
            </a:extLst>
          </p:cNvPr>
          <p:cNvSpPr/>
          <p:nvPr/>
        </p:nvSpPr>
        <p:spPr>
          <a:xfrm>
            <a:off x="1701801" y="4176713"/>
            <a:ext cx="1425575" cy="5762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2000" b="1" dirty="0" err="1">
                <a:solidFill>
                  <a:srgbClr val="0000FF"/>
                </a:solidFill>
              </a:rPr>
              <a:t>Account</a:t>
            </a:r>
            <a:endParaRPr lang="cs-CZ" sz="2000" b="1" dirty="0">
              <a:solidFill>
                <a:srgbClr val="0000FF"/>
              </a:solidFill>
            </a:endParaRPr>
          </a:p>
        </p:txBody>
      </p:sp>
      <p:sp>
        <p:nvSpPr>
          <p:cNvPr id="10" name="Obdélník 9">
            <a:extLst>
              <a:ext uri="{FF2B5EF4-FFF2-40B4-BE49-F238E27FC236}">
                <a16:creationId xmlns:a16="http://schemas.microsoft.com/office/drawing/2014/main" id="{A95907F9-C1DE-10C5-A7D2-3F1C4AF67475}"/>
              </a:ext>
            </a:extLst>
          </p:cNvPr>
          <p:cNvSpPr/>
          <p:nvPr/>
        </p:nvSpPr>
        <p:spPr>
          <a:xfrm>
            <a:off x="1701800" y="5095876"/>
            <a:ext cx="1320800" cy="57626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1400" b="1" dirty="0" err="1">
                <a:solidFill>
                  <a:srgbClr val="0000FF"/>
                </a:solidFill>
              </a:rPr>
              <a:t>Dimensions</a:t>
            </a:r>
            <a:endParaRPr lang="cs-CZ" sz="1400" b="1" dirty="0">
              <a:solidFill>
                <a:srgbClr val="0000FF"/>
              </a:solidFill>
            </a:endParaRPr>
          </a:p>
        </p:txBody>
      </p:sp>
      <p:cxnSp>
        <p:nvCxnSpPr>
          <p:cNvPr id="12" name="Přímá spojnice 11">
            <a:extLst>
              <a:ext uri="{FF2B5EF4-FFF2-40B4-BE49-F238E27FC236}">
                <a16:creationId xmlns:a16="http://schemas.microsoft.com/office/drawing/2014/main" id="{5E5024E4-4D73-51CD-0F6E-810CA7C0CF1A}"/>
              </a:ext>
            </a:extLst>
          </p:cNvPr>
          <p:cNvCxnSpPr>
            <a:stCxn id="9" idx="2"/>
          </p:cNvCxnSpPr>
          <p:nvPr/>
        </p:nvCxnSpPr>
        <p:spPr>
          <a:xfrm>
            <a:off x="2414589" y="4752975"/>
            <a:ext cx="142875" cy="323850"/>
          </a:xfrm>
          <a:prstGeom prst="line">
            <a:avLst/>
          </a:prstGeom>
          <a:ln>
            <a:prstDash val="sysDash"/>
            <a:tailEnd type="none"/>
          </a:ln>
        </p:spPr>
        <p:style>
          <a:lnRef idx="2">
            <a:schemeClr val="accent1"/>
          </a:lnRef>
          <a:fillRef idx="0">
            <a:schemeClr val="accent1"/>
          </a:fillRef>
          <a:effectRef idx="1">
            <a:schemeClr val="accent1"/>
          </a:effectRef>
          <a:fontRef idx="minor">
            <a:schemeClr val="tx1"/>
          </a:fontRef>
        </p:style>
      </p:cxnSp>
      <p:sp>
        <p:nvSpPr>
          <p:cNvPr id="13" name="Zaoblený obdélník 12">
            <a:extLst>
              <a:ext uri="{FF2B5EF4-FFF2-40B4-BE49-F238E27FC236}">
                <a16:creationId xmlns:a16="http://schemas.microsoft.com/office/drawing/2014/main" id="{78980488-9F4A-EFBF-8C2D-4CA9812AC634}"/>
              </a:ext>
            </a:extLst>
          </p:cNvPr>
          <p:cNvSpPr/>
          <p:nvPr/>
        </p:nvSpPr>
        <p:spPr>
          <a:xfrm>
            <a:off x="5087938" y="1168401"/>
            <a:ext cx="1433512" cy="4964113"/>
          </a:xfrm>
          <a:prstGeom prst="roundRect">
            <a:avLst/>
          </a:prstGeom>
          <a:solidFill>
            <a:srgbClr val="FFC000">
              <a:alpha val="7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pic>
        <p:nvPicPr>
          <p:cNvPr id="24588" name="Picture 2">
            <a:extLst>
              <a:ext uri="{FF2B5EF4-FFF2-40B4-BE49-F238E27FC236}">
                <a16:creationId xmlns:a16="http://schemas.microsoft.com/office/drawing/2014/main" id="{CBB3BEF0-D6E8-E2A8-C2D8-8AA69CDEE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239" y="3290889"/>
            <a:ext cx="7146925" cy="2174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589" name="Picture 4">
            <a:extLst>
              <a:ext uri="{FF2B5EF4-FFF2-40B4-BE49-F238E27FC236}">
                <a16:creationId xmlns:a16="http://schemas.microsoft.com/office/drawing/2014/main" id="{315E22D8-4C39-CD9B-0260-BC5232894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239" y="3557588"/>
            <a:ext cx="7140575" cy="184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Přímá spojnice se šipkou 14">
            <a:extLst>
              <a:ext uri="{FF2B5EF4-FFF2-40B4-BE49-F238E27FC236}">
                <a16:creationId xmlns:a16="http://schemas.microsoft.com/office/drawing/2014/main" id="{7C26CAD0-C2B3-1CFD-16C9-F05CAE68A0C3}"/>
              </a:ext>
            </a:extLst>
          </p:cNvPr>
          <p:cNvCxnSpPr>
            <a:endCxn id="24589" idx="1"/>
          </p:cNvCxnSpPr>
          <p:nvPr/>
        </p:nvCxnSpPr>
        <p:spPr>
          <a:xfrm>
            <a:off x="3127376" y="3649663"/>
            <a:ext cx="2968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bdélník 15">
            <a:extLst>
              <a:ext uri="{FF2B5EF4-FFF2-40B4-BE49-F238E27FC236}">
                <a16:creationId xmlns:a16="http://schemas.microsoft.com/office/drawing/2014/main" id="{24F9B5B1-B4FE-E366-2069-83837C3B8BDA}"/>
              </a:ext>
            </a:extLst>
          </p:cNvPr>
          <p:cNvSpPr/>
          <p:nvPr/>
        </p:nvSpPr>
        <p:spPr>
          <a:xfrm>
            <a:off x="3405189" y="2420939"/>
            <a:ext cx="7100887" cy="7143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0" name="Obdélník 19">
            <a:extLst>
              <a:ext uri="{FF2B5EF4-FFF2-40B4-BE49-F238E27FC236}">
                <a16:creationId xmlns:a16="http://schemas.microsoft.com/office/drawing/2014/main" id="{D0B89E34-5B99-D8AE-CE88-D577172EA00A}"/>
              </a:ext>
            </a:extLst>
          </p:cNvPr>
          <p:cNvSpPr/>
          <p:nvPr/>
        </p:nvSpPr>
        <p:spPr>
          <a:xfrm>
            <a:off x="3409950" y="2573339"/>
            <a:ext cx="7100888" cy="7143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1" name="Obdélník 20">
            <a:extLst>
              <a:ext uri="{FF2B5EF4-FFF2-40B4-BE49-F238E27FC236}">
                <a16:creationId xmlns:a16="http://schemas.microsoft.com/office/drawing/2014/main" id="{48C92CBD-3964-D5F0-731B-19C99E04C14F}"/>
              </a:ext>
            </a:extLst>
          </p:cNvPr>
          <p:cNvSpPr/>
          <p:nvPr/>
        </p:nvSpPr>
        <p:spPr>
          <a:xfrm>
            <a:off x="3405189" y="2725739"/>
            <a:ext cx="7100887" cy="7143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2" name="Obdélník 21">
            <a:extLst>
              <a:ext uri="{FF2B5EF4-FFF2-40B4-BE49-F238E27FC236}">
                <a16:creationId xmlns:a16="http://schemas.microsoft.com/office/drawing/2014/main" id="{9695F0F8-E603-B906-9055-821DE4E1F456}"/>
              </a:ext>
            </a:extLst>
          </p:cNvPr>
          <p:cNvSpPr/>
          <p:nvPr/>
        </p:nvSpPr>
        <p:spPr>
          <a:xfrm>
            <a:off x="3438525" y="1535114"/>
            <a:ext cx="7100888" cy="7143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3" name="Obdélník 22">
            <a:extLst>
              <a:ext uri="{FF2B5EF4-FFF2-40B4-BE49-F238E27FC236}">
                <a16:creationId xmlns:a16="http://schemas.microsoft.com/office/drawing/2014/main" id="{5A2CD6A3-B0B5-0B6B-0ACA-34B0590F7300}"/>
              </a:ext>
            </a:extLst>
          </p:cNvPr>
          <p:cNvSpPr/>
          <p:nvPr/>
        </p:nvSpPr>
        <p:spPr>
          <a:xfrm>
            <a:off x="3443289" y="1687514"/>
            <a:ext cx="7100887" cy="7143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4" name="Obdélník 23">
            <a:extLst>
              <a:ext uri="{FF2B5EF4-FFF2-40B4-BE49-F238E27FC236}">
                <a16:creationId xmlns:a16="http://schemas.microsoft.com/office/drawing/2014/main" id="{0961A617-6F23-05F5-AE60-E95C34E311EA}"/>
              </a:ext>
            </a:extLst>
          </p:cNvPr>
          <p:cNvSpPr/>
          <p:nvPr/>
        </p:nvSpPr>
        <p:spPr>
          <a:xfrm>
            <a:off x="3460750" y="1839914"/>
            <a:ext cx="7100888" cy="7143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5" name="Obdélník 24">
            <a:extLst>
              <a:ext uri="{FF2B5EF4-FFF2-40B4-BE49-F238E27FC236}">
                <a16:creationId xmlns:a16="http://schemas.microsoft.com/office/drawing/2014/main" id="{6C263F1A-E094-71F6-E4D6-D6216E9DC564}"/>
              </a:ext>
            </a:extLst>
          </p:cNvPr>
          <p:cNvSpPr/>
          <p:nvPr/>
        </p:nvSpPr>
        <p:spPr>
          <a:xfrm>
            <a:off x="3449639" y="4373564"/>
            <a:ext cx="7100887" cy="7302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6" name="Obdélník 25">
            <a:extLst>
              <a:ext uri="{FF2B5EF4-FFF2-40B4-BE49-F238E27FC236}">
                <a16:creationId xmlns:a16="http://schemas.microsoft.com/office/drawing/2014/main" id="{7F83CDB9-9F26-BE45-F6DE-FFFCE5ECDE4E}"/>
              </a:ext>
            </a:extLst>
          </p:cNvPr>
          <p:cNvSpPr/>
          <p:nvPr/>
        </p:nvSpPr>
        <p:spPr>
          <a:xfrm>
            <a:off x="3454400" y="4525964"/>
            <a:ext cx="7100888" cy="7302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7" name="Obdélník 26">
            <a:extLst>
              <a:ext uri="{FF2B5EF4-FFF2-40B4-BE49-F238E27FC236}">
                <a16:creationId xmlns:a16="http://schemas.microsoft.com/office/drawing/2014/main" id="{3A7DDAE1-4CEA-A95D-F40A-636067335F93}"/>
              </a:ext>
            </a:extLst>
          </p:cNvPr>
          <p:cNvSpPr/>
          <p:nvPr/>
        </p:nvSpPr>
        <p:spPr>
          <a:xfrm>
            <a:off x="3449639" y="4678364"/>
            <a:ext cx="7100887" cy="7302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8" name="Obdélník 27">
            <a:extLst>
              <a:ext uri="{FF2B5EF4-FFF2-40B4-BE49-F238E27FC236}">
                <a16:creationId xmlns:a16="http://schemas.microsoft.com/office/drawing/2014/main" id="{829C81C8-A50B-DFE4-7E73-F359FD7FDE30}"/>
              </a:ext>
            </a:extLst>
          </p:cNvPr>
          <p:cNvSpPr/>
          <p:nvPr/>
        </p:nvSpPr>
        <p:spPr>
          <a:xfrm>
            <a:off x="3454400" y="5159376"/>
            <a:ext cx="7100888" cy="7302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9" name="Obdélník 28">
            <a:extLst>
              <a:ext uri="{FF2B5EF4-FFF2-40B4-BE49-F238E27FC236}">
                <a16:creationId xmlns:a16="http://schemas.microsoft.com/office/drawing/2014/main" id="{2BD38428-E6EA-63FF-9A11-4567BAC6762F}"/>
              </a:ext>
            </a:extLst>
          </p:cNvPr>
          <p:cNvSpPr/>
          <p:nvPr/>
        </p:nvSpPr>
        <p:spPr>
          <a:xfrm>
            <a:off x="3459164" y="5311776"/>
            <a:ext cx="7100887" cy="7302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30" name="Obdélník 29">
            <a:extLst>
              <a:ext uri="{FF2B5EF4-FFF2-40B4-BE49-F238E27FC236}">
                <a16:creationId xmlns:a16="http://schemas.microsoft.com/office/drawing/2014/main" id="{77F7A38E-B0A1-B34D-A3F0-282187028711}"/>
              </a:ext>
            </a:extLst>
          </p:cNvPr>
          <p:cNvSpPr/>
          <p:nvPr/>
        </p:nvSpPr>
        <p:spPr>
          <a:xfrm>
            <a:off x="3454400" y="5464176"/>
            <a:ext cx="7100888" cy="7302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cxnSp>
        <p:nvCxnSpPr>
          <p:cNvPr id="31" name="Přímá spojnice se šipkou 30">
            <a:extLst>
              <a:ext uri="{FF2B5EF4-FFF2-40B4-BE49-F238E27FC236}">
                <a16:creationId xmlns:a16="http://schemas.microsoft.com/office/drawing/2014/main" id="{99677E77-FEC0-3398-0DA7-8C6C2C48C556}"/>
              </a:ext>
            </a:extLst>
          </p:cNvPr>
          <p:cNvCxnSpPr/>
          <p:nvPr/>
        </p:nvCxnSpPr>
        <p:spPr>
          <a:xfrm>
            <a:off x="3163888" y="4464050"/>
            <a:ext cx="296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Přímá spojnice se šipkou 31">
            <a:extLst>
              <a:ext uri="{FF2B5EF4-FFF2-40B4-BE49-F238E27FC236}">
                <a16:creationId xmlns:a16="http://schemas.microsoft.com/office/drawing/2014/main" id="{509681F7-E1C5-AF38-E476-BAD78C66FCC5}"/>
              </a:ext>
            </a:extLst>
          </p:cNvPr>
          <p:cNvCxnSpPr/>
          <p:nvPr/>
        </p:nvCxnSpPr>
        <p:spPr>
          <a:xfrm>
            <a:off x="3082926" y="5389563"/>
            <a:ext cx="2968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Přímá spojnice se šipkou 32">
            <a:extLst>
              <a:ext uri="{FF2B5EF4-FFF2-40B4-BE49-F238E27FC236}">
                <a16:creationId xmlns:a16="http://schemas.microsoft.com/office/drawing/2014/main" id="{FDC472FA-E94C-A42E-C818-A51CEF759DF4}"/>
              </a:ext>
            </a:extLst>
          </p:cNvPr>
          <p:cNvCxnSpPr/>
          <p:nvPr/>
        </p:nvCxnSpPr>
        <p:spPr>
          <a:xfrm>
            <a:off x="3132138" y="2762250"/>
            <a:ext cx="296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Přímá spojnice se šipkou 33">
            <a:extLst>
              <a:ext uri="{FF2B5EF4-FFF2-40B4-BE49-F238E27FC236}">
                <a16:creationId xmlns:a16="http://schemas.microsoft.com/office/drawing/2014/main" id="{C10BB72E-9408-FAFB-BB45-857026749C4C}"/>
              </a:ext>
            </a:extLst>
          </p:cNvPr>
          <p:cNvCxnSpPr/>
          <p:nvPr/>
        </p:nvCxnSpPr>
        <p:spPr>
          <a:xfrm>
            <a:off x="3108326" y="1911350"/>
            <a:ext cx="2968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4607" name="Picture 5">
            <a:extLst>
              <a:ext uri="{FF2B5EF4-FFF2-40B4-BE49-F238E27FC236}">
                <a16:creationId xmlns:a16="http://schemas.microsoft.com/office/drawing/2014/main" id="{0D4F929A-81C0-BEE7-CA39-9FFF691B8E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4200" y="5913438"/>
            <a:ext cx="33147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Šipka dolů 17">
            <a:extLst>
              <a:ext uri="{FF2B5EF4-FFF2-40B4-BE49-F238E27FC236}">
                <a16:creationId xmlns:a16="http://schemas.microsoft.com/office/drawing/2014/main" id="{8A46F006-9127-D7FF-107F-19A9299B3B55}"/>
              </a:ext>
            </a:extLst>
          </p:cNvPr>
          <p:cNvSpPr/>
          <p:nvPr/>
        </p:nvSpPr>
        <p:spPr>
          <a:xfrm>
            <a:off x="5448300" y="1417638"/>
            <a:ext cx="3384550" cy="4748212"/>
          </a:xfrm>
          <a:prstGeom prst="downArrow">
            <a:avLst/>
          </a:prstGeom>
          <a:solidFill>
            <a:srgbClr val="78CB25">
              <a:alpha val="2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dirty="0"/>
          </a:p>
          <a:p>
            <a:pPr algn="ctr">
              <a:defRPr/>
            </a:pPr>
            <a:endParaRPr lang="cs-CZ" dirty="0"/>
          </a:p>
          <a:p>
            <a:pPr algn="ctr">
              <a:defRPr/>
            </a:pPr>
            <a:endParaRPr lang="cs-CZ" dirty="0"/>
          </a:p>
          <a:p>
            <a:pPr algn="ctr">
              <a:defRPr/>
            </a:pPr>
            <a:endParaRPr lang="cs-CZ" dirty="0"/>
          </a:p>
          <a:p>
            <a:pPr algn="ctr">
              <a:defRPr/>
            </a:pPr>
            <a:endParaRPr lang="cs-CZ" sz="1200" dirty="0"/>
          </a:p>
          <a:p>
            <a:pPr algn="ctr">
              <a:defRPr/>
            </a:pPr>
            <a:endParaRPr lang="cs-CZ" sz="1200" dirty="0"/>
          </a:p>
          <a:p>
            <a:pPr algn="ctr">
              <a:defRPr/>
            </a:pPr>
            <a:r>
              <a:rPr lang="en-US" sz="1200" b="1" dirty="0"/>
              <a:t>Control parameters</a:t>
            </a:r>
            <a:endParaRPr lang="cs-CZ" sz="1200" b="1" dirty="0"/>
          </a:p>
          <a:p>
            <a:pPr algn="ctr">
              <a:defRPr/>
            </a:pPr>
            <a:r>
              <a:rPr lang="cs-CZ" sz="1200" dirty="0"/>
              <a:t>(</a:t>
            </a:r>
            <a:r>
              <a:rPr lang="en-US" sz="1100" dirty="0"/>
              <a:t>time, type of products,</a:t>
            </a:r>
          </a:p>
          <a:p>
            <a:pPr algn="ctr">
              <a:defRPr/>
            </a:pPr>
            <a:r>
              <a:rPr lang="en-US" sz="1100" dirty="0"/>
              <a:t>Costs, </a:t>
            </a:r>
            <a:r>
              <a:rPr lang="cs-CZ" sz="1100" dirty="0"/>
              <a:t>R</a:t>
            </a:r>
            <a:r>
              <a:rPr lang="en-US" sz="1100" dirty="0" err="1"/>
              <a:t>evenue</a:t>
            </a:r>
            <a:r>
              <a:rPr lang="en-US" sz="1100" dirty="0"/>
              <a:t>, Area,..)</a:t>
            </a:r>
          </a:p>
          <a:p>
            <a:pPr algn="ctr">
              <a:defRPr/>
            </a:pP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C1A3BC5D-47B6-D130-C830-AFA80CEBAC93}"/>
              </a:ext>
            </a:extLst>
          </p:cNvPr>
          <p:cNvSpPr>
            <a:spLocks noGrp="1" noChangeArrowheads="1"/>
          </p:cNvSpPr>
          <p:nvPr>
            <p:ph type="title"/>
          </p:nvPr>
        </p:nvSpPr>
        <p:spPr>
          <a:xfrm>
            <a:off x="1803401" y="476250"/>
            <a:ext cx="8499475" cy="579438"/>
          </a:xfrm>
        </p:spPr>
        <p:txBody>
          <a:bodyPr/>
          <a:lstStyle/>
          <a:p>
            <a:r>
              <a:rPr lang="en-US" altLang="cs-CZ" sz="3600" dirty="0">
                <a:solidFill>
                  <a:srgbClr val="0070C0"/>
                </a:solidFill>
              </a:rPr>
              <a:t>Some chosen  analysis </a:t>
            </a:r>
            <a:r>
              <a:rPr lang="cs-CZ" altLang="cs-CZ" sz="3600" dirty="0">
                <a:solidFill>
                  <a:srgbClr val="0070C0"/>
                </a:solidFill>
              </a:rPr>
              <a:t> </a:t>
            </a:r>
          </a:p>
        </p:txBody>
      </p:sp>
      <p:sp>
        <p:nvSpPr>
          <p:cNvPr id="29699" name="Zástupný symbol pro text 2">
            <a:extLst>
              <a:ext uri="{FF2B5EF4-FFF2-40B4-BE49-F238E27FC236}">
                <a16:creationId xmlns:a16="http://schemas.microsoft.com/office/drawing/2014/main" id="{C53C08A1-3EA0-B297-3C6E-D82B93E92E3F}"/>
              </a:ext>
            </a:extLst>
          </p:cNvPr>
          <p:cNvSpPr>
            <a:spLocks noGrp="1" noChangeArrowheads="1"/>
          </p:cNvSpPr>
          <p:nvPr>
            <p:ph type="body" sz="quarter" idx="13"/>
          </p:nvPr>
        </p:nvSpPr>
        <p:spPr>
          <a:xfrm>
            <a:off x="4054475" y="115888"/>
            <a:ext cx="6597650" cy="228600"/>
          </a:xfrm>
        </p:spPr>
        <p:txBody>
          <a:bodyPr/>
          <a:lstStyle/>
          <a:p>
            <a:r>
              <a:rPr lang="en-US" altLang="cs-CZ"/>
              <a:t>Inventory Dashboard</a:t>
            </a:r>
          </a:p>
        </p:txBody>
      </p:sp>
      <p:sp>
        <p:nvSpPr>
          <p:cNvPr id="29700" name="Zástupný symbol pro číslo snímku 4">
            <a:extLst>
              <a:ext uri="{FF2B5EF4-FFF2-40B4-BE49-F238E27FC236}">
                <a16:creationId xmlns:a16="http://schemas.microsoft.com/office/drawing/2014/main" id="{0A83BF5E-8120-C376-069F-9295640DFBA4}"/>
              </a:ext>
            </a:extLst>
          </p:cNvPr>
          <p:cNvSpPr>
            <a:spLocks noGrp="1"/>
          </p:cNvSpPr>
          <p:nvPr>
            <p:ph type="sldNum" sz="quarter" idx="16"/>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A4B96788-926F-443E-9625-20C31020F342}" type="slidenum">
              <a:rPr lang="en-US" altLang="cs-CZ" sz="1400">
                <a:latin typeface="Times New Roman" panose="02020603050405020304" pitchFamily="18" charset="0"/>
              </a:rPr>
              <a:pPr>
                <a:spcBef>
                  <a:spcPct val="0"/>
                </a:spcBef>
                <a:buClrTx/>
                <a:buSzTx/>
                <a:buFontTx/>
                <a:buNone/>
              </a:pPr>
              <a:t>9</a:t>
            </a:fld>
            <a:endParaRPr lang="en-US" altLang="cs-CZ" sz="1400">
              <a:latin typeface="Times New Roman" panose="02020603050405020304" pitchFamily="18" charset="0"/>
            </a:endParaRPr>
          </a:p>
        </p:txBody>
      </p:sp>
      <p:pic>
        <p:nvPicPr>
          <p:cNvPr id="29701" name="Picture 2">
            <a:extLst>
              <a:ext uri="{FF2B5EF4-FFF2-40B4-BE49-F238E27FC236}">
                <a16:creationId xmlns:a16="http://schemas.microsoft.com/office/drawing/2014/main" id="{7DB37569-3E6E-BE15-03EB-D20E80A06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1628775"/>
            <a:ext cx="7367587" cy="45037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2749</TotalTime>
  <Words>1077</Words>
  <Application>Microsoft Office PowerPoint</Application>
  <PresentationFormat>Širokoúhlá obrazovka</PresentationFormat>
  <Paragraphs>161</Paragraphs>
  <Slides>49</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49</vt:i4>
      </vt:variant>
    </vt:vector>
  </HeadingPairs>
  <TitlesOfParts>
    <vt:vector size="58" baseType="lpstr">
      <vt:lpstr>Arial</vt:lpstr>
      <vt:lpstr>Calibri</vt:lpstr>
      <vt:lpstr>Calibri Light</vt:lpstr>
      <vt:lpstr>Cambria Math</vt:lpstr>
      <vt:lpstr>Segoe UI</vt:lpstr>
      <vt:lpstr>Tahoma</vt:lpstr>
      <vt:lpstr>Times New Roman</vt:lpstr>
      <vt:lpstr>Wingdings</vt:lpstr>
      <vt:lpstr>Motiv Office</vt:lpstr>
      <vt:lpstr>Business Central Introduction   Dimensions (ERP=Microsoft Dynamics 365 Business Central) </vt:lpstr>
      <vt:lpstr>Business Intelligence</vt:lpstr>
      <vt:lpstr>Limitations of ERP as a data provider</vt:lpstr>
      <vt:lpstr>Relations among tables I</vt:lpstr>
      <vt:lpstr>Relations among tables II</vt:lpstr>
      <vt:lpstr>One table and its relations I</vt:lpstr>
      <vt:lpstr>One table (Sales Line) and its relations II</vt:lpstr>
      <vt:lpstr>Main principles (source tables and their entries)</vt:lpstr>
      <vt:lpstr>Some chosen  analysis  </vt:lpstr>
      <vt:lpstr>OLAP cube -adhoc definition of queries </vt:lpstr>
      <vt:lpstr> OLAP architecture</vt:lpstr>
      <vt:lpstr>Dimensions –global and shortcut</vt:lpstr>
      <vt:lpstr>Global and Shortcut dimensions  and entries</vt:lpstr>
      <vt:lpstr>Global and Shortcut dimensions  and entries</vt:lpstr>
      <vt:lpstr>Dimensions (cost centers, income centers) </vt:lpstr>
      <vt:lpstr>Dimension values (we created here three new areas with values 91-93) </vt:lpstr>
      <vt:lpstr>After dimension value indent-1st example </vt:lpstr>
      <vt:lpstr>After dimension value indent-2nd example </vt:lpstr>
      <vt:lpstr>Principles</vt:lpstr>
      <vt:lpstr>Dimension combinations </vt:lpstr>
      <vt:lpstr>Dimension combination </vt:lpstr>
      <vt:lpstr>Dimension combination </vt:lpstr>
      <vt:lpstr>Dimension combination </vt:lpstr>
      <vt:lpstr>New dimensions for furniture </vt:lpstr>
      <vt:lpstr>New dimensions for furniture </vt:lpstr>
      <vt:lpstr>New dimensions for furniture </vt:lpstr>
      <vt:lpstr>New dimensions for furniture </vt:lpstr>
      <vt:lpstr>Dimension value to item card</vt:lpstr>
      <vt:lpstr>Dimension for our item card setup</vt:lpstr>
      <vt:lpstr>Customer card and dimensions</vt:lpstr>
      <vt:lpstr>Customer card and dimensions</vt:lpstr>
      <vt:lpstr>Dimensions Value Posting statements</vt:lpstr>
      <vt:lpstr>Sales Order and Dimensions</vt:lpstr>
      <vt:lpstr>Dimensions in Sales Order Header</vt:lpstr>
      <vt:lpstr>Dimensions in Sales Order  Lines</vt:lpstr>
      <vt:lpstr>Created Customer Ledger entries</vt:lpstr>
      <vt:lpstr>Created Item Ledger entries</vt:lpstr>
      <vt:lpstr>Analysis by Dimensions</vt:lpstr>
      <vt:lpstr>Analysis by Dimensions</vt:lpstr>
      <vt:lpstr>Analysis by Dimensions – view </vt:lpstr>
      <vt:lpstr>Analysis by Dimensions</vt:lpstr>
      <vt:lpstr>Analysis by Dimensions</vt:lpstr>
      <vt:lpstr>Analysis by Dimensions</vt:lpstr>
      <vt:lpstr>Analysis by Dimensions</vt:lpstr>
      <vt:lpstr>Analysis by Dimensions</vt:lpstr>
      <vt:lpstr>Another type of analysis – Customer type </vt:lpstr>
      <vt:lpstr>   Analysis by Dimensions   Dimensions play an important role in business intelligence, such as when defining analysis views. For more information, see Analyze Data by Dimensions.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Reconciliation basics</dc:title>
  <dc:creator>Jaromir Skorkovsky</dc:creator>
  <cp:lastModifiedBy>Miki Skorkovský</cp:lastModifiedBy>
  <cp:revision>195</cp:revision>
  <dcterms:created xsi:type="dcterms:W3CDTF">2019-06-14T07:22:08Z</dcterms:created>
  <dcterms:modified xsi:type="dcterms:W3CDTF">2023-11-20T08:24:48Z</dcterms:modified>
</cp:coreProperties>
</file>