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3" r:id="rId3"/>
    <p:sldId id="292" r:id="rId4"/>
    <p:sldId id="318" r:id="rId5"/>
    <p:sldId id="319" r:id="rId6"/>
    <p:sldId id="320" r:id="rId7"/>
    <p:sldId id="321" r:id="rId8"/>
    <p:sldId id="290" r:id="rId9"/>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i Skorkovský" initials="MS" lastIdx="1" clrIdx="0">
    <p:extLst>
      <p:ext uri="{19B8F6BF-5375-455C-9EA6-DF929625EA0E}">
        <p15:presenceInfo xmlns:p15="http://schemas.microsoft.com/office/powerpoint/2012/main" userId="99fed7c2a5b57a9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E6DC35-3D30-40F0-9E76-C72B884A103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2BDAE78-73D7-4ED8-8A04-27BDF7BA0E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596812D-6D09-4222-84F8-0597975FD5DB}"/>
              </a:ext>
            </a:extLst>
          </p:cNvPr>
          <p:cNvSpPr>
            <a:spLocks noGrp="1"/>
          </p:cNvSpPr>
          <p:nvPr>
            <p:ph type="dt" sz="half" idx="10"/>
          </p:nvPr>
        </p:nvSpPr>
        <p:spPr/>
        <p:txBody>
          <a:bodyPr/>
          <a:lstStyle/>
          <a:p>
            <a:fld id="{B4DF6519-8B37-45FE-8E2F-DEF1273871D7}" type="datetimeFigureOut">
              <a:rPr lang="cs-CZ" smtClean="0"/>
              <a:t>23.08.2023</a:t>
            </a:fld>
            <a:endParaRPr lang="cs-CZ"/>
          </a:p>
        </p:txBody>
      </p:sp>
      <p:sp>
        <p:nvSpPr>
          <p:cNvPr id="5" name="Zástupný symbol pro zápatí 4">
            <a:extLst>
              <a:ext uri="{FF2B5EF4-FFF2-40B4-BE49-F238E27FC236}">
                <a16:creationId xmlns:a16="http://schemas.microsoft.com/office/drawing/2014/main" id="{F56B2BE9-1D68-450F-A85C-AB9F05A9803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D788F40-16A2-4B03-9991-301253CB838C}"/>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2070316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99A40A-0F22-4691-9BD0-87C2E9360BD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91C0D77-AA4E-4CC6-8877-9C19729635B2}"/>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976694A-1288-4700-973F-FE4297CE088C}"/>
              </a:ext>
            </a:extLst>
          </p:cNvPr>
          <p:cNvSpPr>
            <a:spLocks noGrp="1"/>
          </p:cNvSpPr>
          <p:nvPr>
            <p:ph type="dt" sz="half" idx="10"/>
          </p:nvPr>
        </p:nvSpPr>
        <p:spPr/>
        <p:txBody>
          <a:bodyPr/>
          <a:lstStyle/>
          <a:p>
            <a:fld id="{B4DF6519-8B37-45FE-8E2F-DEF1273871D7}" type="datetimeFigureOut">
              <a:rPr lang="cs-CZ" smtClean="0"/>
              <a:t>23.08.2023</a:t>
            </a:fld>
            <a:endParaRPr lang="cs-CZ"/>
          </a:p>
        </p:txBody>
      </p:sp>
      <p:sp>
        <p:nvSpPr>
          <p:cNvPr id="5" name="Zástupný symbol pro zápatí 4">
            <a:extLst>
              <a:ext uri="{FF2B5EF4-FFF2-40B4-BE49-F238E27FC236}">
                <a16:creationId xmlns:a16="http://schemas.microsoft.com/office/drawing/2014/main" id="{125B7924-8965-4B5F-8001-48D22EE5523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9F94FC0-EC24-429B-B61C-E08CC101C692}"/>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1849967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2193AAA-EBF9-4C9B-A782-090D59BA369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EFF4D70A-B543-4C03-BDE1-E1379A58826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0F062AF-7CD2-4FFC-971A-3F17009B16B0}"/>
              </a:ext>
            </a:extLst>
          </p:cNvPr>
          <p:cNvSpPr>
            <a:spLocks noGrp="1"/>
          </p:cNvSpPr>
          <p:nvPr>
            <p:ph type="dt" sz="half" idx="10"/>
          </p:nvPr>
        </p:nvSpPr>
        <p:spPr/>
        <p:txBody>
          <a:bodyPr/>
          <a:lstStyle/>
          <a:p>
            <a:fld id="{B4DF6519-8B37-45FE-8E2F-DEF1273871D7}" type="datetimeFigureOut">
              <a:rPr lang="cs-CZ" smtClean="0"/>
              <a:t>23.08.2023</a:t>
            </a:fld>
            <a:endParaRPr lang="cs-CZ"/>
          </a:p>
        </p:txBody>
      </p:sp>
      <p:sp>
        <p:nvSpPr>
          <p:cNvPr id="5" name="Zástupný symbol pro zápatí 4">
            <a:extLst>
              <a:ext uri="{FF2B5EF4-FFF2-40B4-BE49-F238E27FC236}">
                <a16:creationId xmlns:a16="http://schemas.microsoft.com/office/drawing/2014/main" id="{3CFFE020-9E2C-4BC0-8F9D-F6B4385CAEE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5B4C450-EBFF-4F76-86E5-AAEF559BC8D1}"/>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4009544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45BC4B-3687-48F7-AACE-250ED39E819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C4B699C-0E36-43D7-A29A-47E0130B82D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FED1B7C-CDCC-43F0-9F67-4D5CFA983DA2}"/>
              </a:ext>
            </a:extLst>
          </p:cNvPr>
          <p:cNvSpPr>
            <a:spLocks noGrp="1"/>
          </p:cNvSpPr>
          <p:nvPr>
            <p:ph type="dt" sz="half" idx="10"/>
          </p:nvPr>
        </p:nvSpPr>
        <p:spPr/>
        <p:txBody>
          <a:bodyPr/>
          <a:lstStyle/>
          <a:p>
            <a:fld id="{B4DF6519-8B37-45FE-8E2F-DEF1273871D7}" type="datetimeFigureOut">
              <a:rPr lang="cs-CZ" smtClean="0"/>
              <a:t>23.08.2023</a:t>
            </a:fld>
            <a:endParaRPr lang="cs-CZ"/>
          </a:p>
        </p:txBody>
      </p:sp>
      <p:sp>
        <p:nvSpPr>
          <p:cNvPr id="5" name="Zástupný symbol pro zápatí 4">
            <a:extLst>
              <a:ext uri="{FF2B5EF4-FFF2-40B4-BE49-F238E27FC236}">
                <a16:creationId xmlns:a16="http://schemas.microsoft.com/office/drawing/2014/main" id="{6AC759D9-4360-45BB-89AE-15624B1C16A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B835A2C-5E39-4881-86B8-BEDE241F59DA}"/>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136665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D0012C-99E7-4347-8774-B11589DAC9D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E92E6F0-2D54-4B61-8F94-14DB55596D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D630963-A235-47CE-8819-9A1E514D6B71}"/>
              </a:ext>
            </a:extLst>
          </p:cNvPr>
          <p:cNvSpPr>
            <a:spLocks noGrp="1"/>
          </p:cNvSpPr>
          <p:nvPr>
            <p:ph type="dt" sz="half" idx="10"/>
          </p:nvPr>
        </p:nvSpPr>
        <p:spPr/>
        <p:txBody>
          <a:bodyPr/>
          <a:lstStyle/>
          <a:p>
            <a:fld id="{B4DF6519-8B37-45FE-8E2F-DEF1273871D7}" type="datetimeFigureOut">
              <a:rPr lang="cs-CZ" smtClean="0"/>
              <a:t>23.08.2023</a:t>
            </a:fld>
            <a:endParaRPr lang="cs-CZ"/>
          </a:p>
        </p:txBody>
      </p:sp>
      <p:sp>
        <p:nvSpPr>
          <p:cNvPr id="5" name="Zástupný symbol pro zápatí 4">
            <a:extLst>
              <a:ext uri="{FF2B5EF4-FFF2-40B4-BE49-F238E27FC236}">
                <a16:creationId xmlns:a16="http://schemas.microsoft.com/office/drawing/2014/main" id="{012EED4F-60EF-4A28-AE30-2C2C17FA941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69BA953-D95E-45E2-9641-F6CFFD849289}"/>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317318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4D1F76-B578-44E7-AFDE-EA8537C9E9A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AAA72D2-8230-4ED8-AB98-25F7A3E681B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3B828889-2E88-486F-9668-1CDE58B11533}"/>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C7F7815-A675-4ADC-BFB0-539A7CD85092}"/>
              </a:ext>
            </a:extLst>
          </p:cNvPr>
          <p:cNvSpPr>
            <a:spLocks noGrp="1"/>
          </p:cNvSpPr>
          <p:nvPr>
            <p:ph type="dt" sz="half" idx="10"/>
          </p:nvPr>
        </p:nvSpPr>
        <p:spPr/>
        <p:txBody>
          <a:bodyPr/>
          <a:lstStyle/>
          <a:p>
            <a:fld id="{B4DF6519-8B37-45FE-8E2F-DEF1273871D7}" type="datetimeFigureOut">
              <a:rPr lang="cs-CZ" smtClean="0"/>
              <a:t>23.08.2023</a:t>
            </a:fld>
            <a:endParaRPr lang="cs-CZ"/>
          </a:p>
        </p:txBody>
      </p:sp>
      <p:sp>
        <p:nvSpPr>
          <p:cNvPr id="6" name="Zástupný symbol pro zápatí 5">
            <a:extLst>
              <a:ext uri="{FF2B5EF4-FFF2-40B4-BE49-F238E27FC236}">
                <a16:creationId xmlns:a16="http://schemas.microsoft.com/office/drawing/2014/main" id="{7E84884B-8A55-4926-B60C-BFD2BF8C3EC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077B473-302A-4DD3-9196-C36E0C41CEF5}"/>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3034200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42B57-5C2B-4C76-A5BC-31423D8DF18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CF5FA6F2-903D-447D-B4E1-1C6F890014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BDA2DF9-182C-4639-9183-58711408A5F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95A8F35-288D-401C-A0A8-F161BAB3F8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4E3911F-7599-4A0F-B817-5EAB2B1906D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9B470F0-15D3-4281-9563-52E693A197C2}"/>
              </a:ext>
            </a:extLst>
          </p:cNvPr>
          <p:cNvSpPr>
            <a:spLocks noGrp="1"/>
          </p:cNvSpPr>
          <p:nvPr>
            <p:ph type="dt" sz="half" idx="10"/>
          </p:nvPr>
        </p:nvSpPr>
        <p:spPr/>
        <p:txBody>
          <a:bodyPr/>
          <a:lstStyle/>
          <a:p>
            <a:fld id="{B4DF6519-8B37-45FE-8E2F-DEF1273871D7}" type="datetimeFigureOut">
              <a:rPr lang="cs-CZ" smtClean="0"/>
              <a:t>23.08.2023</a:t>
            </a:fld>
            <a:endParaRPr lang="cs-CZ"/>
          </a:p>
        </p:txBody>
      </p:sp>
      <p:sp>
        <p:nvSpPr>
          <p:cNvPr id="8" name="Zástupný symbol pro zápatí 7">
            <a:extLst>
              <a:ext uri="{FF2B5EF4-FFF2-40B4-BE49-F238E27FC236}">
                <a16:creationId xmlns:a16="http://schemas.microsoft.com/office/drawing/2014/main" id="{859653BA-DBCF-44E4-94A5-9256FED5C39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04C5249-82AD-47B1-A293-77C9500BD84F}"/>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2215223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980296-265D-4930-8567-D2F81AD000D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879FD99-D6BE-4B55-A60E-1EC9EF5AD795}"/>
              </a:ext>
            </a:extLst>
          </p:cNvPr>
          <p:cNvSpPr>
            <a:spLocks noGrp="1"/>
          </p:cNvSpPr>
          <p:nvPr>
            <p:ph type="dt" sz="half" idx="10"/>
          </p:nvPr>
        </p:nvSpPr>
        <p:spPr/>
        <p:txBody>
          <a:bodyPr/>
          <a:lstStyle/>
          <a:p>
            <a:fld id="{B4DF6519-8B37-45FE-8E2F-DEF1273871D7}" type="datetimeFigureOut">
              <a:rPr lang="cs-CZ" smtClean="0"/>
              <a:t>23.08.2023</a:t>
            </a:fld>
            <a:endParaRPr lang="cs-CZ"/>
          </a:p>
        </p:txBody>
      </p:sp>
      <p:sp>
        <p:nvSpPr>
          <p:cNvPr id="4" name="Zástupný symbol pro zápatí 3">
            <a:extLst>
              <a:ext uri="{FF2B5EF4-FFF2-40B4-BE49-F238E27FC236}">
                <a16:creationId xmlns:a16="http://schemas.microsoft.com/office/drawing/2014/main" id="{728C85DB-DAA8-48D7-BF1E-F12F03FEA62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8027D04-FE0A-4307-BFBB-EFCCCD13E0BD}"/>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3877764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484F74A-505C-46AB-BFCC-09790686D7E8}"/>
              </a:ext>
            </a:extLst>
          </p:cNvPr>
          <p:cNvSpPr>
            <a:spLocks noGrp="1"/>
          </p:cNvSpPr>
          <p:nvPr>
            <p:ph type="dt" sz="half" idx="10"/>
          </p:nvPr>
        </p:nvSpPr>
        <p:spPr/>
        <p:txBody>
          <a:bodyPr/>
          <a:lstStyle/>
          <a:p>
            <a:fld id="{B4DF6519-8B37-45FE-8E2F-DEF1273871D7}" type="datetimeFigureOut">
              <a:rPr lang="cs-CZ" smtClean="0"/>
              <a:t>23.08.2023</a:t>
            </a:fld>
            <a:endParaRPr lang="cs-CZ"/>
          </a:p>
        </p:txBody>
      </p:sp>
      <p:sp>
        <p:nvSpPr>
          <p:cNvPr id="3" name="Zástupný symbol pro zápatí 2">
            <a:extLst>
              <a:ext uri="{FF2B5EF4-FFF2-40B4-BE49-F238E27FC236}">
                <a16:creationId xmlns:a16="http://schemas.microsoft.com/office/drawing/2014/main" id="{85EC7536-BBF9-478C-BD21-5B79EEEA033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6AEDC3F-F623-4F2E-9D96-0F6263BD6DA0}"/>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3802460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96867B-8595-4FC6-AFD1-9635158978B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680B523-4791-428E-BF89-F740496B62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BCFC4992-9062-4BF6-B7E6-18C721D8ED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8BC112A-513A-42CA-95F0-669C32A5412E}"/>
              </a:ext>
            </a:extLst>
          </p:cNvPr>
          <p:cNvSpPr>
            <a:spLocks noGrp="1"/>
          </p:cNvSpPr>
          <p:nvPr>
            <p:ph type="dt" sz="half" idx="10"/>
          </p:nvPr>
        </p:nvSpPr>
        <p:spPr/>
        <p:txBody>
          <a:bodyPr/>
          <a:lstStyle/>
          <a:p>
            <a:fld id="{B4DF6519-8B37-45FE-8E2F-DEF1273871D7}" type="datetimeFigureOut">
              <a:rPr lang="cs-CZ" smtClean="0"/>
              <a:t>23.08.2023</a:t>
            </a:fld>
            <a:endParaRPr lang="cs-CZ"/>
          </a:p>
        </p:txBody>
      </p:sp>
      <p:sp>
        <p:nvSpPr>
          <p:cNvPr id="6" name="Zástupný symbol pro zápatí 5">
            <a:extLst>
              <a:ext uri="{FF2B5EF4-FFF2-40B4-BE49-F238E27FC236}">
                <a16:creationId xmlns:a16="http://schemas.microsoft.com/office/drawing/2014/main" id="{C7DE0D78-F818-4EFC-BC92-B13F65874FB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A57DFE0-D739-4588-B130-F44D08C8F4DA}"/>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210675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199F8-1EE0-471E-BB5B-B7E22DBB2DB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E2684BD-1EFE-462F-A414-39F36EC52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3BF35B2-4AD8-4D59-A858-004A548816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C6B953B-B6AF-4582-BAC5-B48E40C36E0B}"/>
              </a:ext>
            </a:extLst>
          </p:cNvPr>
          <p:cNvSpPr>
            <a:spLocks noGrp="1"/>
          </p:cNvSpPr>
          <p:nvPr>
            <p:ph type="dt" sz="half" idx="10"/>
          </p:nvPr>
        </p:nvSpPr>
        <p:spPr/>
        <p:txBody>
          <a:bodyPr/>
          <a:lstStyle/>
          <a:p>
            <a:fld id="{B4DF6519-8B37-45FE-8E2F-DEF1273871D7}" type="datetimeFigureOut">
              <a:rPr lang="cs-CZ" smtClean="0"/>
              <a:t>23.08.2023</a:t>
            </a:fld>
            <a:endParaRPr lang="cs-CZ"/>
          </a:p>
        </p:txBody>
      </p:sp>
      <p:sp>
        <p:nvSpPr>
          <p:cNvPr id="6" name="Zástupný symbol pro zápatí 5">
            <a:extLst>
              <a:ext uri="{FF2B5EF4-FFF2-40B4-BE49-F238E27FC236}">
                <a16:creationId xmlns:a16="http://schemas.microsoft.com/office/drawing/2014/main" id="{2E3971D6-6957-41E0-9D9B-240D4BFD5F5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6B938EB-0AA1-4032-9E72-20D1F1C56267}"/>
              </a:ext>
            </a:extLst>
          </p:cNvPr>
          <p:cNvSpPr>
            <a:spLocks noGrp="1"/>
          </p:cNvSpPr>
          <p:nvPr>
            <p:ph type="sldNum" sz="quarter" idx="12"/>
          </p:nvPr>
        </p:nvSpPr>
        <p:spPr/>
        <p:txBody>
          <a:bodyPr/>
          <a:lstStyle/>
          <a:p>
            <a:fld id="{5D455399-91CF-4A5C-B05C-1CFADBF569A8}" type="slidenum">
              <a:rPr lang="cs-CZ" smtClean="0"/>
              <a:t>‹#›</a:t>
            </a:fld>
            <a:endParaRPr lang="cs-CZ"/>
          </a:p>
        </p:txBody>
      </p:sp>
    </p:spTree>
    <p:extLst>
      <p:ext uri="{BB962C8B-B14F-4D97-AF65-F5344CB8AC3E}">
        <p14:creationId xmlns:p14="http://schemas.microsoft.com/office/powerpoint/2010/main" val="195662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B705672-D089-40EF-A89C-6AB7E04356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058E6441-42F0-465F-9FDF-E75D5BCB7E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2AD7813-56FA-48D2-9475-C0EF728417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DF6519-8B37-45FE-8E2F-DEF1273871D7}" type="datetimeFigureOut">
              <a:rPr lang="cs-CZ" smtClean="0"/>
              <a:t>23.08.2023</a:t>
            </a:fld>
            <a:endParaRPr lang="cs-CZ"/>
          </a:p>
        </p:txBody>
      </p:sp>
      <p:sp>
        <p:nvSpPr>
          <p:cNvPr id="5" name="Zástupný symbol pro zápatí 4">
            <a:extLst>
              <a:ext uri="{FF2B5EF4-FFF2-40B4-BE49-F238E27FC236}">
                <a16:creationId xmlns:a16="http://schemas.microsoft.com/office/drawing/2014/main" id="{FFA2C0C6-1996-4C84-A709-FA18413694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5BAB999-86F6-4FBE-B17C-D80075AFD5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55399-91CF-4A5C-B05C-1CFADBF569A8}" type="slidenum">
              <a:rPr lang="cs-CZ" smtClean="0"/>
              <a:t>‹#›</a:t>
            </a:fld>
            <a:endParaRPr lang="cs-CZ"/>
          </a:p>
        </p:txBody>
      </p:sp>
    </p:spTree>
    <p:extLst>
      <p:ext uri="{BB962C8B-B14F-4D97-AF65-F5344CB8AC3E}">
        <p14:creationId xmlns:p14="http://schemas.microsoft.com/office/powerpoint/2010/main" val="20890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ynamics-esf.ucn.muni.cz/514"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hyperlink" Target="https://it.muni.cz/en/services/vpn" TargetMode="External"/><Relationship Id="rId2" Type="http://schemas.openxmlformats.org/officeDocument/2006/relationships/hyperlink" Target="https://dynamics-esf.ucn.muni.cz/51444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t.muni.cz/media/3426927/openvpn-257-i602-x86.msi" TargetMode="External"/><Relationship Id="rId2" Type="http://schemas.openxmlformats.org/officeDocument/2006/relationships/hyperlink" Target="https://it.muni.cz/en/overviews/what-is-the-primary-and-the-secondary-password-for?lang=en;setlang=en"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s://it.muni.cz/media/3426926/openvpn-257-i602-amd64.msi"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t.muni.cz/media/3400937/muni-main-windows.ovpn" TargetMode="Externa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hyperlink" Target="https://it.muni.cz/en/services/vpn/learn-more/faq"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CDEDBC-8325-47C3-A9F0-0B453226C78C}"/>
              </a:ext>
            </a:extLst>
          </p:cNvPr>
          <p:cNvSpPr>
            <a:spLocks noGrp="1"/>
          </p:cNvSpPr>
          <p:nvPr>
            <p:ph type="ctrTitle"/>
          </p:nvPr>
        </p:nvSpPr>
        <p:spPr/>
        <p:txBody>
          <a:bodyPr>
            <a:normAutofit/>
          </a:bodyPr>
          <a:lstStyle/>
          <a:p>
            <a:r>
              <a:rPr lang="cs-CZ" dirty="0">
                <a:solidFill>
                  <a:srgbClr val="0070C0"/>
                </a:solidFill>
              </a:rPr>
              <a:t>Microsoft 365 Business </a:t>
            </a:r>
            <a:r>
              <a:rPr lang="cs-CZ" dirty="0" err="1">
                <a:solidFill>
                  <a:srgbClr val="0070C0"/>
                </a:solidFill>
              </a:rPr>
              <a:t>Central</a:t>
            </a:r>
            <a:r>
              <a:rPr lang="cs-CZ" dirty="0">
                <a:solidFill>
                  <a:srgbClr val="0070C0"/>
                </a:solidFill>
              </a:rPr>
              <a:t> </a:t>
            </a:r>
            <a:r>
              <a:rPr lang="cs-CZ" dirty="0" err="1">
                <a:solidFill>
                  <a:srgbClr val="0070C0"/>
                </a:solidFill>
              </a:rPr>
              <a:t>Introduction</a:t>
            </a:r>
            <a:r>
              <a:rPr lang="cs-CZ" dirty="0">
                <a:solidFill>
                  <a:srgbClr val="0070C0"/>
                </a:solidFill>
              </a:rPr>
              <a:t>   </a:t>
            </a:r>
            <a:br>
              <a:rPr lang="cs-CZ" dirty="0">
                <a:solidFill>
                  <a:srgbClr val="0070C0"/>
                </a:solidFill>
              </a:rPr>
            </a:br>
            <a:r>
              <a:rPr lang="cs-CZ" sz="1800" b="1" dirty="0">
                <a:solidFill>
                  <a:srgbClr val="7030A0"/>
                </a:solidFill>
              </a:rPr>
              <a:t>(ERP=</a:t>
            </a:r>
            <a:r>
              <a:rPr lang="en-US" sz="1800" b="1" dirty="0">
                <a:solidFill>
                  <a:srgbClr val="7030A0"/>
                </a:solidFill>
              </a:rPr>
              <a:t>Microsoft Dynamics 365 Business Central</a:t>
            </a:r>
            <a:r>
              <a:rPr lang="cs-CZ" sz="1800" b="1" dirty="0">
                <a:solidFill>
                  <a:srgbClr val="7030A0"/>
                </a:solidFill>
              </a:rPr>
              <a:t>) </a:t>
            </a:r>
          </a:p>
        </p:txBody>
      </p:sp>
      <p:sp>
        <p:nvSpPr>
          <p:cNvPr id="3" name="Podnadpis 2">
            <a:extLst>
              <a:ext uri="{FF2B5EF4-FFF2-40B4-BE49-F238E27FC236}">
                <a16:creationId xmlns:a16="http://schemas.microsoft.com/office/drawing/2014/main" id="{D73EE78C-AF54-4223-BAFF-4FADF96C542A}"/>
              </a:ext>
            </a:extLst>
          </p:cNvPr>
          <p:cNvSpPr>
            <a:spLocks noGrp="1"/>
          </p:cNvSpPr>
          <p:nvPr>
            <p:ph type="subTitle" idx="1"/>
          </p:nvPr>
        </p:nvSpPr>
        <p:spPr/>
        <p:txBody>
          <a:bodyPr>
            <a:normAutofit fontScale="77500" lnSpcReduction="20000"/>
          </a:bodyPr>
          <a:lstStyle/>
          <a:p>
            <a:r>
              <a:rPr lang="cs-CZ" dirty="0"/>
              <a:t> </a:t>
            </a:r>
            <a:r>
              <a:rPr lang="cs-CZ" dirty="0" err="1">
                <a:solidFill>
                  <a:srgbClr val="0070C0"/>
                </a:solidFill>
              </a:rPr>
              <a:t>Ing.J.Skorkovský,CSc</a:t>
            </a:r>
            <a:r>
              <a:rPr lang="cs-CZ" dirty="0">
                <a:solidFill>
                  <a:srgbClr val="0070C0"/>
                </a:solidFill>
              </a:rPr>
              <a:t>.</a:t>
            </a:r>
          </a:p>
          <a:p>
            <a:r>
              <a:rPr lang="cs-CZ" dirty="0">
                <a:solidFill>
                  <a:srgbClr val="0070C0"/>
                </a:solidFill>
              </a:rPr>
              <a:t>Department </a:t>
            </a:r>
            <a:r>
              <a:rPr lang="cs-CZ" dirty="0" err="1">
                <a:solidFill>
                  <a:srgbClr val="0070C0"/>
                </a:solidFill>
              </a:rPr>
              <a:t>of</a:t>
            </a:r>
            <a:r>
              <a:rPr lang="cs-CZ" dirty="0">
                <a:solidFill>
                  <a:srgbClr val="0070C0"/>
                </a:solidFill>
              </a:rPr>
              <a:t> Business Management</a:t>
            </a:r>
          </a:p>
          <a:p>
            <a:r>
              <a:rPr lang="cs-CZ" dirty="0" err="1">
                <a:solidFill>
                  <a:srgbClr val="0070C0"/>
                </a:solidFill>
              </a:rPr>
              <a:t>Faculty</a:t>
            </a:r>
            <a:r>
              <a:rPr lang="cs-CZ" dirty="0">
                <a:solidFill>
                  <a:srgbClr val="0070C0"/>
                </a:solidFill>
              </a:rPr>
              <a:t> </a:t>
            </a:r>
            <a:r>
              <a:rPr lang="cs-CZ" dirty="0" err="1">
                <a:solidFill>
                  <a:srgbClr val="0070C0"/>
                </a:solidFill>
              </a:rPr>
              <a:t>of</a:t>
            </a:r>
            <a:r>
              <a:rPr lang="cs-CZ" dirty="0">
                <a:solidFill>
                  <a:srgbClr val="0070C0"/>
                </a:solidFill>
              </a:rPr>
              <a:t> Business and </a:t>
            </a:r>
            <a:r>
              <a:rPr lang="cs-CZ" dirty="0" err="1">
                <a:solidFill>
                  <a:srgbClr val="0070C0"/>
                </a:solidFill>
              </a:rPr>
              <a:t>Administration</a:t>
            </a:r>
            <a:endParaRPr lang="cs-CZ" dirty="0">
              <a:solidFill>
                <a:srgbClr val="0070C0"/>
              </a:solidFill>
            </a:endParaRPr>
          </a:p>
          <a:p>
            <a:r>
              <a:rPr lang="cs-CZ" dirty="0">
                <a:solidFill>
                  <a:srgbClr val="0070C0"/>
                </a:solidFill>
              </a:rPr>
              <a:t>Masaryk University Brno</a:t>
            </a:r>
          </a:p>
          <a:p>
            <a:r>
              <a:rPr lang="cs-CZ" dirty="0">
                <a:solidFill>
                  <a:srgbClr val="0070C0"/>
                </a:solidFill>
              </a:rPr>
              <a:t>Czech Republic</a:t>
            </a:r>
            <a:r>
              <a:rPr lang="cs-CZ" dirty="0"/>
              <a:t> </a:t>
            </a:r>
          </a:p>
          <a:p>
            <a:endParaRPr lang="cs-CZ" dirty="0"/>
          </a:p>
        </p:txBody>
      </p:sp>
    </p:spTree>
    <p:extLst>
      <p:ext uri="{BB962C8B-B14F-4D97-AF65-F5344CB8AC3E}">
        <p14:creationId xmlns:p14="http://schemas.microsoft.com/office/powerpoint/2010/main" val="2364251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1AD29-7669-4489-8334-A8B332FD969E}"/>
              </a:ext>
            </a:extLst>
          </p:cNvPr>
          <p:cNvSpPr>
            <a:spLocks noGrp="1"/>
          </p:cNvSpPr>
          <p:nvPr>
            <p:ph type="title"/>
          </p:nvPr>
        </p:nvSpPr>
        <p:spPr/>
        <p:txBody>
          <a:bodyPr>
            <a:normAutofit/>
          </a:bodyPr>
          <a:lstStyle/>
          <a:p>
            <a:r>
              <a:rPr lang="cs-CZ" sz="3600" dirty="0" err="1">
                <a:solidFill>
                  <a:srgbClr val="0070C0"/>
                </a:solidFill>
              </a:rPr>
              <a:t>Principles</a:t>
            </a:r>
            <a:endParaRPr lang="en-US" sz="3600" dirty="0">
              <a:solidFill>
                <a:srgbClr val="0070C0"/>
              </a:solidFill>
            </a:endParaRPr>
          </a:p>
        </p:txBody>
      </p:sp>
      <p:pic>
        <p:nvPicPr>
          <p:cNvPr id="5" name="Obrázek 4">
            <a:extLst>
              <a:ext uri="{FF2B5EF4-FFF2-40B4-BE49-F238E27FC236}">
                <a16:creationId xmlns:a16="http://schemas.microsoft.com/office/drawing/2014/main" id="{B4394C08-BBCF-44FC-9C6D-2F4C78BFDC4F}"/>
              </a:ext>
            </a:extLst>
          </p:cNvPr>
          <p:cNvPicPr>
            <a:picLocks noChangeAspect="1"/>
          </p:cNvPicPr>
          <p:nvPr/>
        </p:nvPicPr>
        <p:blipFill>
          <a:blip r:embed="rId2"/>
          <a:stretch>
            <a:fillRect/>
          </a:stretch>
        </p:blipFill>
        <p:spPr>
          <a:xfrm>
            <a:off x="1919537" y="1414926"/>
            <a:ext cx="3541221" cy="1822590"/>
          </a:xfrm>
          <a:prstGeom prst="rect">
            <a:avLst/>
          </a:prstGeom>
          <a:ln>
            <a:solidFill>
              <a:schemeClr val="accent1"/>
            </a:solidFill>
          </a:ln>
        </p:spPr>
      </p:pic>
      <p:pic>
        <p:nvPicPr>
          <p:cNvPr id="7" name="Obrázek 6">
            <a:extLst>
              <a:ext uri="{FF2B5EF4-FFF2-40B4-BE49-F238E27FC236}">
                <a16:creationId xmlns:a16="http://schemas.microsoft.com/office/drawing/2014/main" id="{0534C5C1-CB15-4809-A1D9-88F697118E1A}"/>
              </a:ext>
            </a:extLst>
          </p:cNvPr>
          <p:cNvPicPr>
            <a:picLocks noChangeAspect="1"/>
          </p:cNvPicPr>
          <p:nvPr/>
        </p:nvPicPr>
        <p:blipFill>
          <a:blip r:embed="rId3"/>
          <a:stretch>
            <a:fillRect/>
          </a:stretch>
        </p:blipFill>
        <p:spPr>
          <a:xfrm>
            <a:off x="5879977" y="3140968"/>
            <a:ext cx="4266113" cy="2833786"/>
          </a:xfrm>
          <a:prstGeom prst="rect">
            <a:avLst/>
          </a:prstGeom>
          <a:ln>
            <a:solidFill>
              <a:schemeClr val="accent1"/>
            </a:solidFill>
          </a:ln>
        </p:spPr>
      </p:pic>
      <p:cxnSp>
        <p:nvCxnSpPr>
          <p:cNvPr id="9" name="Spojnice: pravoúhlá 8">
            <a:extLst>
              <a:ext uri="{FF2B5EF4-FFF2-40B4-BE49-F238E27FC236}">
                <a16:creationId xmlns:a16="http://schemas.microsoft.com/office/drawing/2014/main" id="{EB813EF7-0588-4E89-BCC7-7D199AF2AA2F}"/>
              </a:ext>
            </a:extLst>
          </p:cNvPr>
          <p:cNvCxnSpPr>
            <a:cxnSpLocks/>
            <a:stCxn id="5" idx="3"/>
          </p:cNvCxnSpPr>
          <p:nvPr/>
        </p:nvCxnSpPr>
        <p:spPr>
          <a:xfrm>
            <a:off x="5460757" y="2326221"/>
            <a:ext cx="779260" cy="814746"/>
          </a:xfrm>
          <a:prstGeom prst="bent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TextovéPole 10">
            <a:extLst>
              <a:ext uri="{FF2B5EF4-FFF2-40B4-BE49-F238E27FC236}">
                <a16:creationId xmlns:a16="http://schemas.microsoft.com/office/drawing/2014/main" id="{FE98C517-E792-46E8-87BD-FBB6B0E9C06E}"/>
              </a:ext>
            </a:extLst>
          </p:cNvPr>
          <p:cNvSpPr txBox="1"/>
          <p:nvPr/>
        </p:nvSpPr>
        <p:spPr>
          <a:xfrm>
            <a:off x="2135560" y="3620485"/>
            <a:ext cx="2818656" cy="369332"/>
          </a:xfrm>
          <a:prstGeom prst="rect">
            <a:avLst/>
          </a:prstGeom>
          <a:noFill/>
        </p:spPr>
        <p:txBody>
          <a:bodyPr wrap="square" rtlCol="0">
            <a:spAutoFit/>
          </a:bodyPr>
          <a:lstStyle/>
          <a:p>
            <a:r>
              <a:rPr lang="en-US" dirty="0">
                <a:solidFill>
                  <a:srgbClr val="0070C0"/>
                </a:solidFill>
              </a:rPr>
              <a:t>Information technology</a:t>
            </a:r>
          </a:p>
        </p:txBody>
      </p:sp>
      <p:sp>
        <p:nvSpPr>
          <p:cNvPr id="12" name="TextovéPole 11">
            <a:extLst>
              <a:ext uri="{FF2B5EF4-FFF2-40B4-BE49-F238E27FC236}">
                <a16:creationId xmlns:a16="http://schemas.microsoft.com/office/drawing/2014/main" id="{48737CE4-EA27-4CFD-8F61-91C56953C5B6}"/>
              </a:ext>
            </a:extLst>
          </p:cNvPr>
          <p:cNvSpPr txBox="1"/>
          <p:nvPr/>
        </p:nvSpPr>
        <p:spPr>
          <a:xfrm>
            <a:off x="6603704" y="2586970"/>
            <a:ext cx="2818656" cy="369332"/>
          </a:xfrm>
          <a:prstGeom prst="rect">
            <a:avLst/>
          </a:prstGeom>
          <a:noFill/>
        </p:spPr>
        <p:txBody>
          <a:bodyPr wrap="square" rtlCol="0">
            <a:spAutoFit/>
          </a:bodyPr>
          <a:lstStyle/>
          <a:p>
            <a:r>
              <a:rPr lang="en-US" dirty="0">
                <a:solidFill>
                  <a:srgbClr val="0070C0"/>
                </a:solidFill>
              </a:rPr>
              <a:t>Management philosophy </a:t>
            </a:r>
          </a:p>
        </p:txBody>
      </p:sp>
      <p:sp>
        <p:nvSpPr>
          <p:cNvPr id="13" name="TextovéPole 12">
            <a:extLst>
              <a:ext uri="{FF2B5EF4-FFF2-40B4-BE49-F238E27FC236}">
                <a16:creationId xmlns:a16="http://schemas.microsoft.com/office/drawing/2014/main" id="{B58BC84C-C206-4EC0-BFAB-26B56FE2869D}"/>
              </a:ext>
            </a:extLst>
          </p:cNvPr>
          <p:cNvSpPr txBox="1"/>
          <p:nvPr/>
        </p:nvSpPr>
        <p:spPr>
          <a:xfrm>
            <a:off x="6816080" y="6159420"/>
            <a:ext cx="2818656" cy="369332"/>
          </a:xfrm>
          <a:prstGeom prst="rect">
            <a:avLst/>
          </a:prstGeom>
          <a:noFill/>
        </p:spPr>
        <p:txBody>
          <a:bodyPr wrap="square" rtlCol="0">
            <a:spAutoFit/>
          </a:bodyPr>
          <a:lstStyle/>
          <a:p>
            <a:r>
              <a:rPr lang="cs-CZ" dirty="0">
                <a:solidFill>
                  <a:srgbClr val="0070C0"/>
                </a:solidFill>
              </a:rPr>
              <a:t>Feedback</a:t>
            </a:r>
            <a:endParaRPr lang="en-US" dirty="0">
              <a:solidFill>
                <a:srgbClr val="0070C0"/>
              </a:solidFill>
            </a:endParaRPr>
          </a:p>
        </p:txBody>
      </p:sp>
      <p:sp>
        <p:nvSpPr>
          <p:cNvPr id="3" name="Ovál 2">
            <a:extLst>
              <a:ext uri="{FF2B5EF4-FFF2-40B4-BE49-F238E27FC236}">
                <a16:creationId xmlns:a16="http://schemas.microsoft.com/office/drawing/2014/main" id="{02AB0F38-F598-499D-B729-C2E679B2C78F}"/>
              </a:ext>
            </a:extLst>
          </p:cNvPr>
          <p:cNvSpPr/>
          <p:nvPr/>
        </p:nvSpPr>
        <p:spPr>
          <a:xfrm>
            <a:off x="6023992" y="2132856"/>
            <a:ext cx="432048" cy="45411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Přímá spojnice se šipkou 5">
            <a:extLst>
              <a:ext uri="{FF2B5EF4-FFF2-40B4-BE49-F238E27FC236}">
                <a16:creationId xmlns:a16="http://schemas.microsoft.com/office/drawing/2014/main" id="{0D62104B-D2D1-47C8-B289-482F1116A607}"/>
              </a:ext>
            </a:extLst>
          </p:cNvPr>
          <p:cNvCxnSpPr>
            <a:endCxn id="3" idx="7"/>
          </p:cNvCxnSpPr>
          <p:nvPr/>
        </p:nvCxnSpPr>
        <p:spPr>
          <a:xfrm flipH="1">
            <a:off x="6392768" y="1772225"/>
            <a:ext cx="783352" cy="42713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8" name="Obrázek 7">
            <a:extLst>
              <a:ext uri="{FF2B5EF4-FFF2-40B4-BE49-F238E27FC236}">
                <a16:creationId xmlns:a16="http://schemas.microsoft.com/office/drawing/2014/main" id="{F9DF4712-9F44-4C44-8453-0175A3711417}"/>
              </a:ext>
            </a:extLst>
          </p:cNvPr>
          <p:cNvPicPr>
            <a:picLocks noChangeAspect="1"/>
          </p:cNvPicPr>
          <p:nvPr/>
        </p:nvPicPr>
        <p:blipFill>
          <a:blip r:embed="rId4"/>
          <a:stretch>
            <a:fillRect/>
          </a:stretch>
        </p:blipFill>
        <p:spPr>
          <a:xfrm>
            <a:off x="7113394" y="1451659"/>
            <a:ext cx="722384" cy="796648"/>
          </a:xfrm>
          <a:prstGeom prst="rect">
            <a:avLst/>
          </a:prstGeom>
        </p:spPr>
      </p:pic>
      <p:sp>
        <p:nvSpPr>
          <p:cNvPr id="10" name="Obdélník 9">
            <a:extLst>
              <a:ext uri="{FF2B5EF4-FFF2-40B4-BE49-F238E27FC236}">
                <a16:creationId xmlns:a16="http://schemas.microsoft.com/office/drawing/2014/main" id="{E0D910E6-924C-43A6-9C1F-21DD0B5DA69C}"/>
              </a:ext>
            </a:extLst>
          </p:cNvPr>
          <p:cNvSpPr/>
          <p:nvPr/>
        </p:nvSpPr>
        <p:spPr>
          <a:xfrm>
            <a:off x="7851125" y="1494474"/>
            <a:ext cx="784702" cy="461665"/>
          </a:xfrm>
          <a:prstGeom prst="rect">
            <a:avLst/>
          </a:prstGeom>
          <a:noFill/>
        </p:spPr>
        <p:txBody>
          <a:bodyPr wrap="none" lIns="91440" tIns="45720" rIns="91440" bIns="45720">
            <a:spAutoFit/>
          </a:bodyPr>
          <a:lstStyle/>
          <a:p>
            <a:pPr algn="ctr"/>
            <a:r>
              <a:rPr lang="cs-CZ"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Data</a:t>
            </a:r>
          </a:p>
        </p:txBody>
      </p:sp>
    </p:spTree>
    <p:extLst>
      <p:ext uri="{BB962C8B-B14F-4D97-AF65-F5344CB8AC3E}">
        <p14:creationId xmlns:p14="http://schemas.microsoft.com/office/powerpoint/2010/main" val="303747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822BB6-FDF7-4506-AA3C-6951C3F87308}"/>
              </a:ext>
            </a:extLst>
          </p:cNvPr>
          <p:cNvSpPr>
            <a:spLocks noGrp="1"/>
          </p:cNvSpPr>
          <p:nvPr>
            <p:ph type="title"/>
          </p:nvPr>
        </p:nvSpPr>
        <p:spPr/>
        <p:txBody>
          <a:bodyPr>
            <a:normAutofit/>
          </a:bodyPr>
          <a:lstStyle/>
          <a:p>
            <a:r>
              <a:rPr lang="cs-CZ" sz="3600" dirty="0">
                <a:solidFill>
                  <a:srgbClr val="0070C0"/>
                </a:solidFill>
              </a:rPr>
              <a:t>Access to BC</a:t>
            </a:r>
            <a:endParaRPr lang="en-US" sz="3600" dirty="0">
              <a:solidFill>
                <a:srgbClr val="0070C0"/>
              </a:solidFill>
            </a:endParaRPr>
          </a:p>
        </p:txBody>
      </p:sp>
      <p:sp>
        <p:nvSpPr>
          <p:cNvPr id="3" name="Zástupný obsah 2">
            <a:extLst>
              <a:ext uri="{FF2B5EF4-FFF2-40B4-BE49-F238E27FC236}">
                <a16:creationId xmlns:a16="http://schemas.microsoft.com/office/drawing/2014/main" id="{9567F991-D039-4634-8470-975CC8354512}"/>
              </a:ext>
            </a:extLst>
          </p:cNvPr>
          <p:cNvSpPr>
            <a:spLocks noGrp="1"/>
          </p:cNvSpPr>
          <p:nvPr>
            <p:ph idx="1"/>
          </p:nvPr>
        </p:nvSpPr>
        <p:spPr/>
        <p:txBody>
          <a:bodyPr>
            <a:normAutofit/>
          </a:bodyPr>
          <a:lstStyle/>
          <a:p>
            <a:r>
              <a:rPr lang="cs-CZ" sz="1800" dirty="0"/>
              <a:t> </a:t>
            </a:r>
            <a:r>
              <a:rPr lang="cs-CZ"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https://dynamics-esf.ucn.muni.cz/514</a:t>
            </a:r>
            <a:r>
              <a:rPr lang="cs-CZ"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441</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800" dirty="0"/>
          </a:p>
          <a:p>
            <a:r>
              <a:rPr lang="cs-CZ" sz="1800" dirty="0">
                <a:solidFill>
                  <a:srgbClr val="0070C0"/>
                </a:solidFill>
              </a:rPr>
              <a:t> User </a:t>
            </a:r>
            <a:r>
              <a:rPr lang="cs-CZ" sz="1800" dirty="0" err="1">
                <a:solidFill>
                  <a:srgbClr val="0070C0"/>
                </a:solidFill>
              </a:rPr>
              <a:t>name</a:t>
            </a:r>
            <a:r>
              <a:rPr lang="cs-CZ" sz="1800" dirty="0">
                <a:solidFill>
                  <a:srgbClr val="0070C0"/>
                </a:solidFill>
              </a:rPr>
              <a:t> = UČO and 1st </a:t>
            </a:r>
            <a:r>
              <a:rPr lang="cs-CZ" sz="1800" dirty="0" err="1">
                <a:solidFill>
                  <a:srgbClr val="0070C0"/>
                </a:solidFill>
              </a:rPr>
              <a:t>Password</a:t>
            </a:r>
            <a:r>
              <a:rPr lang="cs-CZ" sz="1800" dirty="0">
                <a:solidFill>
                  <a:srgbClr val="0070C0"/>
                </a:solidFill>
              </a:rPr>
              <a:t>=</a:t>
            </a:r>
            <a:r>
              <a:rPr lang="cs-CZ" sz="1800" b="1" dirty="0">
                <a:solidFill>
                  <a:srgbClr val="00B050"/>
                </a:solidFill>
              </a:rPr>
              <a:t>Password1</a:t>
            </a:r>
          </a:p>
          <a:p>
            <a:pPr marL="0" indent="0">
              <a:buNone/>
            </a:pP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prime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password</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for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everyone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students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only</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is</a:t>
            </a:r>
            <a:r>
              <a:rPr lang="cs-CZ" sz="1800" dirty="0">
                <a:effectLst/>
                <a:latin typeface="Calibri" panose="020F0502020204030204" pitchFamily="34" charset="0"/>
                <a:ea typeface="Calibri" panose="020F0502020204030204" pitchFamily="34" charset="0"/>
                <a:cs typeface="Times New Roman" panose="02020603050405020304" pitchFamily="18" charset="0"/>
              </a:rPr>
              <a:t> Password1, and enter a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new</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password</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will</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be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after</a:t>
            </a:r>
            <a:r>
              <a:rPr lang="cs-CZ" sz="1800" dirty="0">
                <a:effectLst/>
                <a:latin typeface="Calibri" panose="020F0502020204030204" pitchFamily="34" charset="0"/>
                <a:ea typeface="Calibri" panose="020F0502020204030204" pitchFamily="34" charset="0"/>
                <a:cs typeface="Times New Roman" panose="02020603050405020304" pitchFamily="18" charset="0"/>
              </a:rPr>
              <a:t> login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created</a:t>
            </a:r>
            <a:r>
              <a:rPr lang="cs-CZ" sz="1800" dirty="0">
                <a:effectLst/>
                <a:latin typeface="Calibri" panose="020F0502020204030204" pitchFamily="34" charset="0"/>
                <a:ea typeface="Calibri" panose="020F0502020204030204" pitchFamily="34" charset="0"/>
                <a:cs typeface="Times New Roman" panose="02020603050405020304" pitchFamily="18" charset="0"/>
              </a:rPr>
              <a:t> by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effectLst/>
                <a:latin typeface="Calibri" panose="020F0502020204030204" pitchFamily="34" charset="0"/>
                <a:ea typeface="Calibri" panose="020F0502020204030204" pitchFamily="34" charset="0"/>
                <a:cs typeface="Times New Roman" panose="02020603050405020304" pitchFamily="18" charset="0"/>
              </a:rPr>
              <a:t>. Let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see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for</a:t>
            </a:r>
            <a:r>
              <a:rPr lang="cs-CZ" sz="1800" dirty="0">
                <a:effectLst/>
                <a:latin typeface="Calibri" panose="020F0502020204030204" pitchFamily="34" charset="0"/>
                <a:ea typeface="Calibri" panose="020F0502020204030204" pitchFamily="34" charset="0"/>
                <a:cs typeface="Times New Roman" panose="02020603050405020304" pitchFamily="18" charset="0"/>
              </a:rPr>
              <a:t> instance </a:t>
            </a:r>
            <a:r>
              <a:rPr lang="cs-CZ" sz="18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514411xy</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where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xy</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is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two</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characters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of</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alphabet</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of</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student's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choice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e.g</a:t>
            </a:r>
            <a:r>
              <a:rPr lang="cs-CZ" sz="1800" dirty="0">
                <a:effectLst/>
                <a:latin typeface="Calibri" panose="020F0502020204030204" pitchFamily="34" charset="0"/>
                <a:ea typeface="Calibri" panose="020F0502020204030204" pitchFamily="34" charset="0"/>
                <a:cs typeface="Times New Roman" panose="02020603050405020304" pitchFamily="18" charset="0"/>
              </a:rPr>
              <a:t>., Ab,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fU</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etc</a:t>
            </a:r>
            <a:r>
              <a:rPr lang="cs-CZ" sz="18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cs-CZ" sz="1600" dirty="0">
              <a:solidFill>
                <a:srgbClr val="0070C0"/>
              </a:solidFill>
              <a:latin typeface="Calibri" panose="020F0502020204030204" pitchFamily="34" charset="0"/>
              <a:cs typeface="Calibri" panose="020F0502020204030204" pitchFamily="34" charset="0"/>
            </a:endParaRPr>
          </a:p>
          <a:p>
            <a:pPr fontAlgn="base"/>
            <a:endParaRPr lang="en-US" sz="1600" dirty="0">
              <a:solidFill>
                <a:srgbClr val="4C4C4C"/>
              </a:solidFill>
              <a:latin typeface="Calibri" panose="020F0502020204030204" pitchFamily="34" charset="0"/>
              <a:cs typeface="Calibri" panose="020F0502020204030204" pitchFamily="34" charset="0"/>
            </a:endParaRPr>
          </a:p>
          <a:p>
            <a:endParaRPr lang="en-US" sz="2400" dirty="0">
              <a:solidFill>
                <a:srgbClr val="0070C0"/>
              </a:solidFill>
            </a:endParaRPr>
          </a:p>
        </p:txBody>
      </p:sp>
      <p:pic>
        <p:nvPicPr>
          <p:cNvPr id="5" name="Obrázek 4">
            <a:extLst>
              <a:ext uri="{FF2B5EF4-FFF2-40B4-BE49-F238E27FC236}">
                <a16:creationId xmlns:a16="http://schemas.microsoft.com/office/drawing/2014/main" id="{09DBAD3B-D9C3-4B32-AB6D-708F2A18CDFD}"/>
              </a:ext>
            </a:extLst>
          </p:cNvPr>
          <p:cNvPicPr>
            <a:picLocks noChangeAspect="1"/>
          </p:cNvPicPr>
          <p:nvPr/>
        </p:nvPicPr>
        <p:blipFill>
          <a:blip r:embed="rId3"/>
          <a:stretch>
            <a:fillRect/>
          </a:stretch>
        </p:blipFill>
        <p:spPr>
          <a:xfrm>
            <a:off x="632509" y="4027064"/>
            <a:ext cx="4530914" cy="1787893"/>
          </a:xfrm>
          <a:prstGeom prst="rect">
            <a:avLst/>
          </a:prstGeom>
          <a:ln>
            <a:solidFill>
              <a:schemeClr val="accent1"/>
            </a:solidFill>
          </a:ln>
        </p:spPr>
      </p:pic>
      <p:sp>
        <p:nvSpPr>
          <p:cNvPr id="7" name="TextovéPole 6">
            <a:extLst>
              <a:ext uri="{FF2B5EF4-FFF2-40B4-BE49-F238E27FC236}">
                <a16:creationId xmlns:a16="http://schemas.microsoft.com/office/drawing/2014/main" id="{010DC422-4703-4B06-806D-6430B71576DC}"/>
              </a:ext>
            </a:extLst>
          </p:cNvPr>
          <p:cNvSpPr txBox="1"/>
          <p:nvPr/>
        </p:nvSpPr>
        <p:spPr>
          <a:xfrm>
            <a:off x="5461887" y="3944301"/>
            <a:ext cx="6097604" cy="2964786"/>
          </a:xfrm>
          <a:prstGeom prst="rect">
            <a:avLst/>
          </a:prstGeom>
          <a:noFill/>
        </p:spPr>
        <p:txBody>
          <a:bodyPr wrap="square">
            <a:spAutoFit/>
          </a:bodyPr>
          <a:lstStyle/>
          <a:p>
            <a:pPr>
              <a:lnSpc>
                <a:spcPct val="107000"/>
              </a:lnSpc>
              <a:spcAft>
                <a:spcPts val="800"/>
              </a:spcAft>
            </a:pPr>
            <a:r>
              <a:rPr lang="cs-CZ" sz="1600" dirty="0" err="1">
                <a:effectLst/>
                <a:latin typeface="Calibri" panose="020F0502020204030204" pitchFamily="34" charset="0"/>
                <a:ea typeface="Calibri" panose="020F0502020204030204" pitchFamily="34" charset="0"/>
                <a:cs typeface="Times New Roman" panose="02020603050405020304" pitchFamily="18" charset="0"/>
              </a:rPr>
              <a:t>Due</a:t>
            </a:r>
            <a:r>
              <a:rPr lang="cs-CZ" sz="1600" dirty="0">
                <a:effectLst/>
                <a:latin typeface="Calibri" panose="020F0502020204030204" pitchFamily="34" charset="0"/>
                <a:ea typeface="Calibri" panose="020F0502020204030204" pitchFamily="34" charset="0"/>
                <a:cs typeface="Times New Roman" panose="02020603050405020304" pitchFamily="18" charset="0"/>
              </a:rPr>
              <a:t> to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600" dirty="0">
                <a:effectLst/>
                <a:latin typeface="Calibri" panose="020F0502020204030204" pitchFamily="34" charset="0"/>
                <a:ea typeface="Calibri" panose="020F0502020204030204" pitchFamily="34" charset="0"/>
                <a:cs typeface="Times New Roman" panose="02020603050405020304" pitchFamily="18" charset="0"/>
              </a:rPr>
              <a:t> user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setting</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must</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have</a:t>
            </a:r>
            <a:r>
              <a:rPr lang="cs-CZ" sz="1600" dirty="0">
                <a:effectLst/>
                <a:latin typeface="Calibri" panose="020F0502020204030204" pitchFamily="34" charset="0"/>
                <a:ea typeface="Calibri" panose="020F0502020204030204" pitchFamily="34" charset="0"/>
                <a:cs typeface="Times New Roman" panose="02020603050405020304" pitchFamily="18" charset="0"/>
              </a:rPr>
              <a:t> to enter a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new</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password</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first</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time</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600" dirty="0">
                <a:effectLst/>
                <a:latin typeface="Calibri" panose="020F0502020204030204" pitchFamily="34" charset="0"/>
                <a:ea typeface="Calibri" panose="020F0502020204030204" pitchFamily="34" charset="0"/>
                <a:cs typeface="Times New Roman" panose="02020603050405020304" pitchFamily="18" charset="0"/>
              </a:rPr>
              <a:t> enter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your</a:t>
            </a:r>
            <a:r>
              <a:rPr lang="cs-CZ" sz="1600" dirty="0">
                <a:effectLst/>
                <a:latin typeface="Calibri" panose="020F0502020204030204" pitchFamily="34" charset="0"/>
                <a:ea typeface="Calibri" panose="020F0502020204030204" pitchFamily="34" charset="0"/>
                <a:cs typeface="Times New Roman" panose="02020603050405020304" pitchFamily="18" charset="0"/>
              </a:rPr>
              <a:t> ID and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preset</a:t>
            </a:r>
            <a:r>
              <a:rPr lang="cs-CZ" sz="1600" dirty="0">
                <a:effectLst/>
                <a:latin typeface="Calibri" panose="020F0502020204030204" pitchFamily="34" charset="0"/>
                <a:ea typeface="Calibri" panose="020F0502020204030204" pitchFamily="34" charset="0"/>
                <a:cs typeface="Times New Roman" panose="02020603050405020304" pitchFamily="18" charset="0"/>
              </a:rPr>
              <a:t> prime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password</a:t>
            </a:r>
            <a:r>
              <a:rPr lang="cs-CZ" sz="1600" dirty="0">
                <a:effectLst/>
                <a:latin typeface="Calibri" panose="020F0502020204030204" pitchFamily="34" charset="0"/>
                <a:ea typeface="Calibri" panose="020F0502020204030204" pitchFamily="34" charset="0"/>
                <a:cs typeface="Times New Roman" panose="02020603050405020304" pitchFamily="18" charset="0"/>
              </a:rPr>
              <a:t>=Password1. </a:t>
            </a:r>
          </a:p>
          <a:p>
            <a:pPr>
              <a:lnSpc>
                <a:spcPct val="107000"/>
              </a:lnSpc>
              <a:spcAft>
                <a:spcPts val="800"/>
              </a:spcAft>
            </a:pPr>
            <a:r>
              <a:rPr lang="cs-CZ" sz="1600" dirty="0" err="1">
                <a:latin typeface="Calibri" panose="020F0502020204030204" pitchFamily="34" charset="0"/>
                <a:ea typeface="Calibri" panose="020F0502020204030204" pitchFamily="34" charset="0"/>
                <a:cs typeface="Times New Roman" panose="02020603050405020304" pitchFamily="18" charset="0"/>
              </a:rPr>
              <a:t>After</a:t>
            </a:r>
            <a:r>
              <a:rPr lang="cs-CZ" sz="1600" dirty="0">
                <a:latin typeface="Calibri" panose="020F0502020204030204" pitchFamily="34" charset="0"/>
                <a:ea typeface="Calibri" panose="020F0502020204030204" pitchFamily="34" charset="0"/>
                <a:cs typeface="Times New Roman" panose="02020603050405020304" pitchFamily="18" charset="0"/>
              </a:rPr>
              <a:t> 1st login </a:t>
            </a:r>
            <a:r>
              <a:rPr lang="cs-CZ" sz="1600" dirty="0" err="1">
                <a:latin typeface="Calibri" panose="020F0502020204030204" pitchFamily="34" charset="0"/>
                <a:ea typeface="Calibri" panose="020F0502020204030204" pitchFamily="34" charset="0"/>
                <a:cs typeface="Times New Roman" panose="02020603050405020304" pitchFamily="18" charset="0"/>
              </a:rPr>
              <a:t>you</a:t>
            </a:r>
            <a:r>
              <a:rPr lang="cs-CZ" sz="1600" dirty="0">
                <a:latin typeface="Calibri" panose="020F0502020204030204" pitchFamily="34" charset="0"/>
                <a:ea typeface="Calibri" panose="020F0502020204030204" pitchFamily="34" charset="0"/>
                <a:cs typeface="Times New Roman" panose="02020603050405020304" pitchFamily="18" charset="0"/>
              </a:rPr>
              <a:t> </a:t>
            </a:r>
            <a:r>
              <a:rPr lang="cs-CZ" sz="1600" dirty="0" err="1">
                <a:latin typeface="Calibri" panose="020F0502020204030204" pitchFamily="34" charset="0"/>
                <a:ea typeface="Calibri" panose="020F0502020204030204" pitchFamily="34" charset="0"/>
                <a:cs typeface="Times New Roman" panose="02020603050405020304" pitchFamily="18" charset="0"/>
              </a:rPr>
              <a:t>will</a:t>
            </a:r>
            <a:r>
              <a:rPr lang="cs-CZ" sz="1600" dirty="0">
                <a:latin typeface="Calibri" panose="020F0502020204030204" pitchFamily="34" charset="0"/>
                <a:ea typeface="Calibri" panose="020F0502020204030204" pitchFamily="34" charset="0"/>
                <a:cs typeface="Times New Roman" panose="02020603050405020304" pitchFamily="18" charset="0"/>
              </a:rPr>
              <a:t> </a:t>
            </a:r>
            <a:r>
              <a:rPr lang="cs-CZ" sz="1600" dirty="0" err="1">
                <a:latin typeface="Calibri" panose="020F0502020204030204" pitchFamily="34" charset="0"/>
                <a:ea typeface="Calibri" panose="020F0502020204030204" pitchFamily="34" charset="0"/>
                <a:cs typeface="Times New Roman" panose="02020603050405020304" pitchFamily="18" charset="0"/>
              </a:rPr>
              <a:t>be</a:t>
            </a:r>
            <a:r>
              <a:rPr lang="cs-CZ" sz="1600" dirty="0">
                <a:latin typeface="Calibri" panose="020F0502020204030204" pitchFamily="34" charset="0"/>
                <a:ea typeface="Calibri" panose="020F0502020204030204" pitchFamily="34" charset="0"/>
                <a:cs typeface="Times New Roman" panose="02020603050405020304" pitchFamily="18" charset="0"/>
              </a:rPr>
              <a:t> </a:t>
            </a:r>
            <a:r>
              <a:rPr lang="cs-CZ" sz="1600" dirty="0" err="1">
                <a:latin typeface="Calibri" panose="020F0502020204030204" pitchFamily="34" charset="0"/>
                <a:ea typeface="Calibri" panose="020F0502020204030204" pitchFamily="34" charset="0"/>
                <a:cs typeface="Times New Roman" panose="02020603050405020304" pitchFamily="18" charset="0"/>
              </a:rPr>
              <a:t>asked</a:t>
            </a:r>
            <a:r>
              <a:rPr lang="cs-CZ" sz="1600" dirty="0">
                <a:latin typeface="Calibri" panose="020F0502020204030204" pitchFamily="34" charset="0"/>
                <a:ea typeface="Calibri" panose="020F0502020204030204" pitchFamily="34" charset="0"/>
                <a:cs typeface="Times New Roman" panose="02020603050405020304" pitchFamily="18" charset="0"/>
              </a:rPr>
              <a:t> to </a:t>
            </a:r>
            <a:r>
              <a:rPr lang="cs-CZ" sz="1600" dirty="0" err="1">
                <a:latin typeface="Calibri" panose="020F0502020204030204" pitchFamily="34" charset="0"/>
                <a:ea typeface="Calibri" panose="020F0502020204030204" pitchFamily="34" charset="0"/>
                <a:cs typeface="Times New Roman" panose="02020603050405020304" pitchFamily="18" charset="0"/>
              </a:rPr>
              <a:t>change</a:t>
            </a:r>
            <a:r>
              <a:rPr lang="cs-CZ" sz="1600" dirty="0">
                <a:latin typeface="Calibri" panose="020F0502020204030204" pitchFamily="34" charset="0"/>
                <a:ea typeface="Calibri" panose="020F0502020204030204" pitchFamily="34" charset="0"/>
                <a:cs typeface="Times New Roman" panose="02020603050405020304" pitchFamily="18" charset="0"/>
              </a:rPr>
              <a:t> </a:t>
            </a:r>
            <a:r>
              <a:rPr lang="cs-CZ" sz="1600" dirty="0" err="1">
                <a:latin typeface="Calibri" panose="020F0502020204030204" pitchFamily="34" charset="0"/>
                <a:ea typeface="Calibri" panose="020F0502020204030204" pitchFamily="34" charset="0"/>
                <a:cs typeface="Times New Roman" panose="02020603050405020304" pitchFamily="18" charset="0"/>
              </a:rPr>
              <a:t>this</a:t>
            </a:r>
            <a:r>
              <a:rPr lang="cs-CZ" sz="1600" dirty="0">
                <a:latin typeface="Calibri" panose="020F0502020204030204" pitchFamily="34" charset="0"/>
                <a:ea typeface="Calibri" panose="020F0502020204030204" pitchFamily="34" charset="0"/>
                <a:cs typeface="Times New Roman" panose="02020603050405020304" pitchFamily="18" charset="0"/>
              </a:rPr>
              <a:t> prime </a:t>
            </a:r>
            <a:r>
              <a:rPr lang="cs-CZ" sz="1600" dirty="0" err="1">
                <a:latin typeface="Calibri" panose="020F0502020204030204" pitchFamily="34" charset="0"/>
                <a:ea typeface="Calibri" panose="020F0502020204030204" pitchFamily="34" charset="0"/>
                <a:cs typeface="Times New Roman" panose="02020603050405020304" pitchFamily="18" charset="0"/>
              </a:rPr>
              <a:t>password</a:t>
            </a:r>
            <a:r>
              <a:rPr lang="cs-CZ" sz="1600" dirty="0">
                <a:latin typeface="Calibri" panose="020F0502020204030204" pitchFamily="34" charset="0"/>
                <a:ea typeface="Calibri" panose="020F0502020204030204" pitchFamily="34" charset="0"/>
                <a:cs typeface="Times New Roman" panose="02020603050405020304" pitchFamily="18" charset="0"/>
              </a:rPr>
              <a:t> to </a:t>
            </a:r>
            <a:r>
              <a:rPr lang="cs-CZ" sz="1600" dirty="0" err="1">
                <a:latin typeface="Calibri" panose="020F0502020204030204" pitchFamily="34" charset="0"/>
                <a:ea typeface="Calibri" panose="020F0502020204030204" pitchFamily="34" charset="0"/>
                <a:cs typeface="Times New Roman" panose="02020603050405020304" pitchFamily="18" charset="0"/>
              </a:rPr>
              <a:t>your</a:t>
            </a:r>
            <a:r>
              <a:rPr lang="cs-CZ" sz="1600" dirty="0">
                <a:latin typeface="Calibri" panose="020F0502020204030204" pitchFamily="34" charset="0"/>
                <a:ea typeface="Calibri" panose="020F0502020204030204" pitchFamily="34" charset="0"/>
                <a:cs typeface="Times New Roman" panose="02020603050405020304" pitchFamily="18" charset="0"/>
              </a:rPr>
              <a:t> </a:t>
            </a:r>
            <a:r>
              <a:rPr lang="cs-CZ" sz="1600" dirty="0" err="1">
                <a:latin typeface="Calibri" panose="020F0502020204030204" pitchFamily="34" charset="0"/>
                <a:ea typeface="Calibri" panose="020F0502020204030204" pitchFamily="34" charset="0"/>
                <a:cs typeface="Times New Roman" panose="02020603050405020304" pitchFamily="18" charset="0"/>
              </a:rPr>
              <a:t>unique</a:t>
            </a:r>
            <a:r>
              <a:rPr lang="cs-CZ" sz="1600" dirty="0">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password</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consisting</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of</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your</a:t>
            </a:r>
            <a:r>
              <a:rPr lang="cs-CZ" sz="1600" dirty="0">
                <a:effectLst/>
                <a:latin typeface="Calibri" panose="020F0502020204030204" pitchFamily="34" charset="0"/>
                <a:ea typeface="Calibri" panose="020F0502020204030204" pitchFamily="34" charset="0"/>
                <a:cs typeface="Times New Roman" panose="02020603050405020304" pitchFamily="18" charset="0"/>
              </a:rPr>
              <a:t> UČO and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two</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characters</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of</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alphabet</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of</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student's</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choice</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e.g</a:t>
            </a:r>
            <a:r>
              <a:rPr lang="cs-CZ" sz="1600" dirty="0">
                <a:effectLst/>
                <a:latin typeface="Calibri" panose="020F0502020204030204" pitchFamily="34" charset="0"/>
                <a:ea typeface="Calibri" panose="020F0502020204030204" pitchFamily="34" charset="0"/>
                <a:cs typeface="Times New Roman" panose="02020603050405020304" pitchFamily="18" charset="0"/>
              </a:rPr>
              <a:t>., Ab,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fU</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etc</a:t>
            </a:r>
            <a:r>
              <a:rPr lang="cs-CZ" sz="16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600" dirty="0" err="1">
                <a:effectLst/>
                <a:latin typeface="Calibri" panose="020F0502020204030204" pitchFamily="34" charset="0"/>
                <a:ea typeface="Calibri" panose="020F0502020204030204" pitchFamily="34" charset="0"/>
                <a:cs typeface="Times New Roman" panose="02020603050405020304" pitchFamily="18" charset="0"/>
              </a:rPr>
              <a:t>Next</a:t>
            </a:r>
            <a:r>
              <a:rPr lang="cs-CZ" sz="1600" dirty="0">
                <a:effectLst/>
                <a:latin typeface="Calibri" panose="020F0502020204030204" pitchFamily="34" charset="0"/>
                <a:ea typeface="Calibri" panose="020F0502020204030204" pitchFamily="34" charset="0"/>
                <a:cs typeface="Times New Roman" panose="02020603050405020304" pitchFamily="18" charset="0"/>
              </a:rPr>
              <a:t> login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will</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be</a:t>
            </a: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always</a:t>
            </a:r>
            <a:r>
              <a:rPr lang="cs-CZ" sz="1600" dirty="0">
                <a:effectLst/>
                <a:latin typeface="Calibri" panose="020F0502020204030204" pitchFamily="34" charset="0"/>
                <a:ea typeface="Calibri" panose="020F0502020204030204" pitchFamily="34" charset="0"/>
                <a:cs typeface="Times New Roman" panose="02020603050405020304" pitchFamily="18" charset="0"/>
              </a:rPr>
              <a:t>  : ID=  UČO  and PSW= </a:t>
            </a:r>
            <a:r>
              <a:rPr lang="cs-CZ" sz="1600" dirty="0" err="1">
                <a:effectLst/>
                <a:latin typeface="Calibri" panose="020F0502020204030204" pitchFamily="34" charset="0"/>
                <a:ea typeface="Calibri" panose="020F0502020204030204" pitchFamily="34" charset="0"/>
                <a:cs typeface="Times New Roman" panose="02020603050405020304" pitchFamily="18" charset="0"/>
              </a:rPr>
              <a:t>UČO</a:t>
            </a:r>
            <a:r>
              <a:rPr lang="cs-CZ" sz="16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xy</a:t>
            </a:r>
            <a:r>
              <a:rPr lang="cs-CZ"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cs-CZ"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endParaRPr lang="cs-CZ"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Obrázek 8">
            <a:extLst>
              <a:ext uri="{FF2B5EF4-FFF2-40B4-BE49-F238E27FC236}">
                <a16:creationId xmlns:a16="http://schemas.microsoft.com/office/drawing/2014/main" id="{C0552BC5-3CE7-4621-A300-BF6D66F08AE5}"/>
              </a:ext>
            </a:extLst>
          </p:cNvPr>
          <p:cNvPicPr>
            <a:picLocks noChangeAspect="1"/>
          </p:cNvPicPr>
          <p:nvPr/>
        </p:nvPicPr>
        <p:blipFill>
          <a:blip r:embed="rId4"/>
          <a:stretch>
            <a:fillRect/>
          </a:stretch>
        </p:blipFill>
        <p:spPr>
          <a:xfrm>
            <a:off x="7212784" y="383664"/>
            <a:ext cx="4615154" cy="2014349"/>
          </a:xfrm>
          <a:prstGeom prst="rect">
            <a:avLst/>
          </a:prstGeom>
          <a:ln>
            <a:solidFill>
              <a:schemeClr val="accent1"/>
            </a:solidFill>
          </a:ln>
        </p:spPr>
      </p:pic>
      <p:sp>
        <p:nvSpPr>
          <p:cNvPr id="4" name="Šipka: dolů 3">
            <a:extLst>
              <a:ext uri="{FF2B5EF4-FFF2-40B4-BE49-F238E27FC236}">
                <a16:creationId xmlns:a16="http://schemas.microsoft.com/office/drawing/2014/main" id="{91B9B5AA-B556-40E1-9140-654EE78E0EC5}"/>
              </a:ext>
            </a:extLst>
          </p:cNvPr>
          <p:cNvSpPr/>
          <p:nvPr/>
        </p:nvSpPr>
        <p:spPr>
          <a:xfrm>
            <a:off x="3972729" y="864210"/>
            <a:ext cx="1873775" cy="8601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err="1"/>
              <a:t>Your</a:t>
            </a:r>
            <a:r>
              <a:rPr lang="cs-CZ" sz="1400" dirty="0"/>
              <a:t> </a:t>
            </a:r>
            <a:r>
              <a:rPr lang="cs-CZ" sz="1400" dirty="0" err="1"/>
              <a:t>real</a:t>
            </a:r>
            <a:r>
              <a:rPr lang="cs-CZ" sz="1400" dirty="0"/>
              <a:t> UČO</a:t>
            </a:r>
            <a:endParaRPr lang="en-US" sz="1400" dirty="0"/>
          </a:p>
        </p:txBody>
      </p:sp>
      <p:cxnSp>
        <p:nvCxnSpPr>
          <p:cNvPr id="8" name="Přímá spojnice se šipkou 7">
            <a:extLst>
              <a:ext uri="{FF2B5EF4-FFF2-40B4-BE49-F238E27FC236}">
                <a16:creationId xmlns:a16="http://schemas.microsoft.com/office/drawing/2014/main" id="{5C963AD6-F624-48F3-8E10-38A750E98951}"/>
              </a:ext>
            </a:extLst>
          </p:cNvPr>
          <p:cNvCxnSpPr/>
          <p:nvPr/>
        </p:nvCxnSpPr>
        <p:spPr>
          <a:xfrm flipV="1">
            <a:off x="9268691" y="864210"/>
            <a:ext cx="0" cy="8264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ovéPole 11">
            <a:extLst>
              <a:ext uri="{FF2B5EF4-FFF2-40B4-BE49-F238E27FC236}">
                <a16:creationId xmlns:a16="http://schemas.microsoft.com/office/drawing/2014/main" id="{6EAF251E-E112-41FF-8ABA-D0EB38B9C579}"/>
              </a:ext>
            </a:extLst>
          </p:cNvPr>
          <p:cNvSpPr txBox="1"/>
          <p:nvPr/>
        </p:nvSpPr>
        <p:spPr>
          <a:xfrm>
            <a:off x="8735025" y="1629853"/>
            <a:ext cx="871842" cy="276999"/>
          </a:xfrm>
          <a:prstGeom prst="rect">
            <a:avLst/>
          </a:prstGeom>
          <a:noFill/>
        </p:spPr>
        <p:txBody>
          <a:bodyPr wrap="none" rtlCol="0">
            <a:spAutoFit/>
          </a:bodyPr>
          <a:lstStyle/>
          <a:p>
            <a:r>
              <a:rPr lang="cs-CZ" sz="1200" b="1" dirty="0">
                <a:solidFill>
                  <a:srgbClr val="00B050"/>
                </a:solidFill>
              </a:rPr>
              <a:t>Password1</a:t>
            </a:r>
            <a:endParaRPr lang="en-US" sz="1200" b="1" dirty="0">
              <a:solidFill>
                <a:srgbClr val="00B050"/>
              </a:solidFill>
            </a:endParaRPr>
          </a:p>
        </p:txBody>
      </p:sp>
      <p:cxnSp>
        <p:nvCxnSpPr>
          <p:cNvPr id="13" name="Přímá spojnice se šipkou 12">
            <a:extLst>
              <a:ext uri="{FF2B5EF4-FFF2-40B4-BE49-F238E27FC236}">
                <a16:creationId xmlns:a16="http://schemas.microsoft.com/office/drawing/2014/main" id="{C8647298-F033-437D-BA42-22925B17FDCD}"/>
              </a:ext>
            </a:extLst>
          </p:cNvPr>
          <p:cNvCxnSpPr/>
          <p:nvPr/>
        </p:nvCxnSpPr>
        <p:spPr>
          <a:xfrm flipV="1">
            <a:off x="9744134" y="1029568"/>
            <a:ext cx="0" cy="8264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ovéPole 13">
            <a:extLst>
              <a:ext uri="{FF2B5EF4-FFF2-40B4-BE49-F238E27FC236}">
                <a16:creationId xmlns:a16="http://schemas.microsoft.com/office/drawing/2014/main" id="{412AC712-6D9B-464A-BC09-67961DAB206A}"/>
              </a:ext>
            </a:extLst>
          </p:cNvPr>
          <p:cNvSpPr txBox="1"/>
          <p:nvPr/>
        </p:nvSpPr>
        <p:spPr>
          <a:xfrm>
            <a:off x="9874586" y="1781931"/>
            <a:ext cx="237566" cy="369332"/>
          </a:xfrm>
          <a:prstGeom prst="rect">
            <a:avLst/>
          </a:prstGeom>
          <a:noFill/>
        </p:spPr>
        <p:txBody>
          <a:bodyPr wrap="none" rtlCol="0">
            <a:spAutoFit/>
          </a:bodyPr>
          <a:lstStyle/>
          <a:p>
            <a:r>
              <a:rPr lang="cs-CZ" dirty="0"/>
              <a:t> </a:t>
            </a:r>
            <a:endParaRPr lang="en-US" dirty="0"/>
          </a:p>
        </p:txBody>
      </p:sp>
      <p:sp>
        <p:nvSpPr>
          <p:cNvPr id="15" name="TextovéPole 14">
            <a:extLst>
              <a:ext uri="{FF2B5EF4-FFF2-40B4-BE49-F238E27FC236}">
                <a16:creationId xmlns:a16="http://schemas.microsoft.com/office/drawing/2014/main" id="{F52699A6-1288-4ED8-8DF7-EDFDE6237B49}"/>
              </a:ext>
            </a:extLst>
          </p:cNvPr>
          <p:cNvSpPr txBox="1"/>
          <p:nvPr/>
        </p:nvSpPr>
        <p:spPr>
          <a:xfrm>
            <a:off x="9315779" y="1797769"/>
            <a:ext cx="825867" cy="276999"/>
          </a:xfrm>
          <a:prstGeom prst="rect">
            <a:avLst/>
          </a:prstGeom>
          <a:noFill/>
        </p:spPr>
        <p:txBody>
          <a:bodyPr wrap="none" rtlCol="0">
            <a:spAutoFit/>
          </a:bodyPr>
          <a:lstStyle/>
          <a:p>
            <a:r>
              <a:rPr lang="cs-CZ" sz="1200" b="1" dirty="0">
                <a:solidFill>
                  <a:srgbClr val="7030A0"/>
                </a:solidFill>
              </a:rPr>
              <a:t>514411Ab</a:t>
            </a:r>
            <a:endParaRPr lang="en-US" sz="1200" b="1" dirty="0">
              <a:solidFill>
                <a:srgbClr val="7030A0"/>
              </a:solidFill>
            </a:endParaRPr>
          </a:p>
        </p:txBody>
      </p:sp>
      <p:sp>
        <p:nvSpPr>
          <p:cNvPr id="16" name="TextovéPole 15">
            <a:extLst>
              <a:ext uri="{FF2B5EF4-FFF2-40B4-BE49-F238E27FC236}">
                <a16:creationId xmlns:a16="http://schemas.microsoft.com/office/drawing/2014/main" id="{8C531177-62AD-4A56-8FEC-1B0AEFB495F2}"/>
              </a:ext>
            </a:extLst>
          </p:cNvPr>
          <p:cNvSpPr txBox="1"/>
          <p:nvPr/>
        </p:nvSpPr>
        <p:spPr>
          <a:xfrm>
            <a:off x="10457623" y="1906852"/>
            <a:ext cx="825867" cy="276999"/>
          </a:xfrm>
          <a:prstGeom prst="rect">
            <a:avLst/>
          </a:prstGeom>
          <a:noFill/>
        </p:spPr>
        <p:txBody>
          <a:bodyPr wrap="none" rtlCol="0">
            <a:spAutoFit/>
          </a:bodyPr>
          <a:lstStyle/>
          <a:p>
            <a:r>
              <a:rPr lang="cs-CZ" sz="1200" b="1" dirty="0">
                <a:solidFill>
                  <a:srgbClr val="7030A0"/>
                </a:solidFill>
              </a:rPr>
              <a:t>514411Ab</a:t>
            </a:r>
            <a:endParaRPr lang="en-US" sz="1200" b="1" dirty="0">
              <a:solidFill>
                <a:srgbClr val="7030A0"/>
              </a:solidFill>
            </a:endParaRPr>
          </a:p>
        </p:txBody>
      </p:sp>
      <p:cxnSp>
        <p:nvCxnSpPr>
          <p:cNvPr id="17" name="Přímá spojnice se šipkou 16">
            <a:extLst>
              <a:ext uri="{FF2B5EF4-FFF2-40B4-BE49-F238E27FC236}">
                <a16:creationId xmlns:a16="http://schemas.microsoft.com/office/drawing/2014/main" id="{A4E21C16-723B-473C-ABFD-73FE6C9C5108}"/>
              </a:ext>
            </a:extLst>
          </p:cNvPr>
          <p:cNvCxnSpPr>
            <a:cxnSpLocks/>
          </p:cNvCxnSpPr>
          <p:nvPr/>
        </p:nvCxnSpPr>
        <p:spPr>
          <a:xfrm flipH="1" flipV="1">
            <a:off x="10970937" y="1277449"/>
            <a:ext cx="5914" cy="6294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3000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17D466-9548-4353-99A6-87D587F71AEF}"/>
              </a:ext>
            </a:extLst>
          </p:cNvPr>
          <p:cNvSpPr>
            <a:spLocks noGrp="1"/>
          </p:cNvSpPr>
          <p:nvPr>
            <p:ph type="title"/>
          </p:nvPr>
        </p:nvSpPr>
        <p:spPr/>
        <p:txBody>
          <a:bodyPr/>
          <a:lstStyle/>
          <a:p>
            <a:r>
              <a:rPr lang="cs-CZ" sz="3600" dirty="0" err="1">
                <a:solidFill>
                  <a:srgbClr val="0070C0"/>
                </a:solidFill>
              </a:rPr>
              <a:t>Remote</a:t>
            </a:r>
            <a:r>
              <a:rPr lang="cs-CZ" sz="3600" dirty="0">
                <a:solidFill>
                  <a:srgbClr val="0070C0"/>
                </a:solidFill>
              </a:rPr>
              <a:t> Access </a:t>
            </a:r>
            <a:r>
              <a:rPr lang="cs-CZ" sz="3600" dirty="0" err="1">
                <a:solidFill>
                  <a:srgbClr val="0070C0"/>
                </a:solidFill>
              </a:rPr>
              <a:t>from</a:t>
            </a:r>
            <a:r>
              <a:rPr lang="cs-CZ" sz="3600" dirty="0">
                <a:solidFill>
                  <a:srgbClr val="0070C0"/>
                </a:solidFill>
              </a:rPr>
              <a:t> </a:t>
            </a:r>
            <a:r>
              <a:rPr lang="cs-CZ" sz="3600" dirty="0" err="1">
                <a:solidFill>
                  <a:srgbClr val="0070C0"/>
                </a:solidFill>
              </a:rPr>
              <a:t>your</a:t>
            </a:r>
            <a:r>
              <a:rPr lang="cs-CZ" sz="3600" dirty="0">
                <a:solidFill>
                  <a:srgbClr val="0070C0"/>
                </a:solidFill>
              </a:rPr>
              <a:t> PC </a:t>
            </a:r>
            <a:r>
              <a:rPr lang="cs-CZ" sz="3600" dirty="0" err="1">
                <a:solidFill>
                  <a:srgbClr val="0070C0"/>
                </a:solidFill>
              </a:rPr>
              <a:t>at</a:t>
            </a:r>
            <a:r>
              <a:rPr lang="cs-CZ" sz="3600" dirty="0">
                <a:solidFill>
                  <a:srgbClr val="0070C0"/>
                </a:solidFill>
              </a:rPr>
              <a:t> </a:t>
            </a:r>
            <a:r>
              <a:rPr lang="cs-CZ" sz="3600" dirty="0" err="1">
                <a:solidFill>
                  <a:srgbClr val="0070C0"/>
                </a:solidFill>
              </a:rPr>
              <a:t>ho</a:t>
            </a:r>
            <a:r>
              <a:rPr lang="cs-CZ" dirty="0" err="1"/>
              <a:t>me</a:t>
            </a:r>
            <a:endParaRPr lang="en-US" dirty="0"/>
          </a:p>
        </p:txBody>
      </p:sp>
      <p:sp>
        <p:nvSpPr>
          <p:cNvPr id="3" name="Zástupný obsah 2">
            <a:extLst>
              <a:ext uri="{FF2B5EF4-FFF2-40B4-BE49-F238E27FC236}">
                <a16:creationId xmlns:a16="http://schemas.microsoft.com/office/drawing/2014/main" id="{712AF2F2-CCAB-41CF-88A7-3380B969118A}"/>
              </a:ext>
            </a:extLst>
          </p:cNvPr>
          <p:cNvSpPr>
            <a:spLocks noGrp="1"/>
          </p:cNvSpPr>
          <p:nvPr>
            <p:ph idx="1"/>
          </p:nvPr>
        </p:nvSpPr>
        <p:spPr/>
        <p:txBody>
          <a:bodyPr>
            <a:normAutofit/>
          </a:bodyPr>
          <a:lstStyle/>
          <a:p>
            <a:r>
              <a:rPr lang="cs-CZ" sz="1800" dirty="0" err="1">
                <a:effectLst/>
                <a:latin typeface="Calibri" panose="020F0502020204030204" pitchFamily="34" charset="0"/>
                <a:ea typeface="Calibri" panose="020F0502020204030204" pitchFamily="34" charset="0"/>
                <a:cs typeface="Times New Roman" panose="02020603050405020304" pitchFamily="18" charset="0"/>
              </a:rPr>
              <a:t>If</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effectLst/>
                <a:latin typeface="Calibri" panose="020F0502020204030204" pitchFamily="34" charset="0"/>
                <a:ea typeface="Calibri" panose="020F0502020204030204" pitchFamily="34" charset="0"/>
                <a:cs typeface="Times New Roman" panose="02020603050405020304" pitchFamily="18" charset="0"/>
              </a:rPr>
              <a:t> are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connected</a:t>
            </a:r>
            <a:r>
              <a:rPr lang="cs-CZ" sz="1800" dirty="0">
                <a:effectLst/>
                <a:latin typeface="Calibri" panose="020F0502020204030204" pitchFamily="34" charset="0"/>
                <a:ea typeface="Calibri" panose="020F0502020204030204" pitchFamily="34" charset="0"/>
                <a:cs typeface="Times New Roman" panose="02020603050405020304" pitchFamily="18" charset="0"/>
              </a:rPr>
              <a:t> to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faculty</a:t>
            </a:r>
            <a:r>
              <a:rPr lang="cs-CZ" sz="1800" dirty="0">
                <a:effectLst/>
                <a:latin typeface="Calibri" panose="020F0502020204030204" pitchFamily="34" charset="0"/>
                <a:ea typeface="Calibri" panose="020F0502020204030204" pitchFamily="34" charset="0"/>
                <a:cs typeface="Times New Roman" panose="02020603050405020304" pitchFamily="18" charset="0"/>
              </a:rPr>
              <a:t> network,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then</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only</a:t>
            </a:r>
            <a:r>
              <a:rPr lang="cs-CZ" sz="1800" dirty="0">
                <a:effectLst/>
                <a:latin typeface="Calibri" panose="020F0502020204030204" pitchFamily="34" charset="0"/>
                <a:ea typeface="Calibri" panose="020F0502020204030204" pitchFamily="34" charset="0"/>
                <a:cs typeface="Times New Roman" panose="02020603050405020304" pitchFamily="18" charset="0"/>
              </a:rPr>
              <a:t> use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one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of</a:t>
            </a:r>
            <a:r>
              <a:rPr lang="cs-CZ" sz="1800" dirty="0">
                <a:effectLst/>
                <a:latin typeface="Calibri" panose="020F0502020204030204" pitchFamily="34" charset="0"/>
                <a:ea typeface="Calibri" panose="020F0502020204030204" pitchFamily="34" charset="0"/>
                <a:cs typeface="Times New Roman" panose="02020603050405020304" pitchFamily="18" charset="0"/>
              </a:rPr>
              <a:t> these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this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links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p>
          <a:p>
            <a:pPr lvl="1"/>
            <a:r>
              <a:rPr lang="cs-CZ" sz="1800" dirty="0"/>
              <a:t> </a:t>
            </a:r>
            <a:r>
              <a:rPr lang="cs-CZ"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https://dynamics-esf.ucn.muni.cz/514441</a:t>
            </a:r>
            <a:r>
              <a:rPr lang="cs-CZ"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a:latin typeface="Calibri" panose="020F0502020204030204" pitchFamily="34" charset="0"/>
                <a:cs typeface="Calibri" panose="020F0502020204030204" pitchFamily="34" charset="0"/>
              </a:rPr>
              <a:t> </a:t>
            </a:r>
            <a:endParaRPr lang="cs-CZ" sz="1400" dirty="0"/>
          </a:p>
          <a:p>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If</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effectLst/>
                <a:latin typeface="Calibri" panose="020F0502020204030204" pitchFamily="34" charset="0"/>
                <a:ea typeface="Calibri" panose="020F0502020204030204" pitchFamily="34" charset="0"/>
                <a:cs typeface="Times New Roman" panose="02020603050405020304" pitchFamily="18" charset="0"/>
              </a:rPr>
              <a:t> are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connected</a:t>
            </a:r>
            <a:r>
              <a:rPr lang="cs-CZ" sz="1800" dirty="0">
                <a:effectLst/>
                <a:latin typeface="Calibri" panose="020F0502020204030204" pitchFamily="34" charset="0"/>
                <a:ea typeface="Calibri" panose="020F0502020204030204" pitchFamily="34" charset="0"/>
                <a:cs typeface="Times New Roman" panose="02020603050405020304" pitchFamily="18" charset="0"/>
              </a:rPr>
              <a:t> to a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different</a:t>
            </a:r>
            <a:r>
              <a:rPr lang="cs-CZ" sz="1800" dirty="0">
                <a:effectLst/>
                <a:latin typeface="Calibri" panose="020F0502020204030204" pitchFamily="34" charset="0"/>
                <a:ea typeface="Calibri" panose="020F0502020204030204" pitchFamily="34" charset="0"/>
                <a:cs typeface="Times New Roman" panose="02020603050405020304" pitchFamily="18" charset="0"/>
              </a:rPr>
              <a:t> network,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then</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must</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install</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MUNI VPN on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your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computers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see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instructions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at</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link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provided</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below</a:t>
            </a:r>
            <a:r>
              <a:rPr lang="cs-CZ" sz="1800" dirty="0">
                <a:effectLst/>
                <a:latin typeface="Calibri" panose="020F0502020204030204" pitchFamily="34" charset="0"/>
                <a:ea typeface="Calibri" panose="020F0502020204030204" pitchFamily="34" charset="0"/>
                <a:cs typeface="Times New Roman" panose="02020603050405020304" pitchFamily="18" charset="0"/>
              </a:rPr>
              <a:t> and a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brief</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description</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of</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procedure</a:t>
            </a:r>
            <a:r>
              <a:rPr lang="cs-CZ" sz="1800" dirty="0">
                <a:effectLst/>
                <a:latin typeface="Calibri" panose="020F0502020204030204" pitchFamily="34" charset="0"/>
                <a:ea typeface="Calibri" panose="020F0502020204030204" pitchFamily="34" charset="0"/>
                <a:cs typeface="Times New Roman" panose="02020603050405020304" pitchFamily="18" charset="0"/>
              </a:rPr>
              <a:t> in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this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presentation</a:t>
            </a:r>
            <a:r>
              <a:rPr lang="cs-CZ" sz="1800" dirty="0">
                <a:effectLst/>
                <a:latin typeface="Calibri" panose="020F0502020204030204" pitchFamily="34" charset="0"/>
                <a:ea typeface="Calibri" panose="020F0502020204030204" pitchFamily="34" charset="0"/>
                <a:cs typeface="Times New Roman" panose="02020603050405020304" pitchFamily="18" charset="0"/>
              </a:rPr>
              <a:t> ) and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then</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access</a:t>
            </a:r>
            <a:r>
              <a:rPr lang="cs-CZ" sz="1800" dirty="0">
                <a:effectLst/>
                <a:latin typeface="Calibri" panose="020F0502020204030204" pitchFamily="34" charset="0"/>
                <a:ea typeface="Calibri" panose="020F0502020204030204" pitchFamily="34" charset="0"/>
                <a:cs typeface="Times New Roman" panose="02020603050405020304" pitchFamily="18" charset="0"/>
              </a:rPr>
              <a:t> Business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Central</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using</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either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same</a:t>
            </a:r>
            <a:r>
              <a:rPr lang="cs-CZ" sz="1800" dirty="0">
                <a:effectLst/>
                <a:latin typeface="Calibri" panose="020F0502020204030204" pitchFamily="34" charset="0"/>
                <a:ea typeface="Calibri" panose="020F0502020204030204" pitchFamily="34" charset="0"/>
                <a:cs typeface="Times New Roman" panose="02020603050405020304" pitchFamily="18" charset="0"/>
              </a:rPr>
              <a:t> link </a:t>
            </a:r>
            <a:r>
              <a:rPr lang="cs-CZ" sz="1800" dirty="0">
                <a:latin typeface="Calibri" panose="020F0502020204030204" pitchFamily="34" charset="0"/>
                <a:ea typeface="Calibri" panose="020F0502020204030204" pitchFamily="34" charset="0"/>
                <a:cs typeface="Times New Roman" panose="02020603050405020304" pitchFamily="18" charset="0"/>
              </a:rPr>
              <a:t>as </a:t>
            </a:r>
            <a:r>
              <a:rPr lang="cs-CZ" sz="1800" dirty="0" err="1">
                <a:latin typeface="Calibri" panose="020F0502020204030204" pitchFamily="34" charset="0"/>
                <a:ea typeface="Calibri" panose="020F0502020204030204" pitchFamily="34" charset="0"/>
                <a:cs typeface="Times New Roman" panose="02020603050405020304" pitchFamily="18" charset="0"/>
              </a:rPr>
              <a:t>the</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latin typeface="Calibri" panose="020F0502020204030204" pitchFamily="34" charset="0"/>
                <a:ea typeface="Calibri" panose="020F0502020204030204" pitchFamily="34" charset="0"/>
                <a:cs typeface="Times New Roman" panose="02020603050405020304" pitchFamily="18" charset="0"/>
              </a:rPr>
              <a:t>one</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latin typeface="Calibri" panose="020F0502020204030204" pitchFamily="34" charset="0"/>
                <a:ea typeface="Calibri" panose="020F0502020204030204" pitchFamily="34" charset="0"/>
                <a:cs typeface="Times New Roman" panose="02020603050405020304" pitchFamily="18" charset="0"/>
              </a:rPr>
              <a:t>used</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latin typeface="Calibri" panose="020F0502020204030204" pitchFamily="34" charset="0"/>
                <a:ea typeface="Calibri" panose="020F0502020204030204" pitchFamily="34" charset="0"/>
                <a:cs typeface="Times New Roman" panose="02020603050405020304" pitchFamily="18" charset="0"/>
              </a:rPr>
              <a:t>if</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err="1">
                <a:latin typeface="Calibri" panose="020F0502020204030204" pitchFamily="34" charset="0"/>
                <a:ea typeface="Calibri" panose="020F0502020204030204" pitchFamily="34" charset="0"/>
                <a:cs typeface="Times New Roman" panose="02020603050405020304" pitchFamily="18" charset="0"/>
              </a:rPr>
              <a:t>connected</a:t>
            </a:r>
            <a:r>
              <a:rPr lang="cs-CZ" sz="1800" dirty="0">
                <a:latin typeface="Calibri" panose="020F0502020204030204" pitchFamily="34" charset="0"/>
                <a:ea typeface="Calibri" panose="020F0502020204030204" pitchFamily="34" charset="0"/>
                <a:cs typeface="Times New Roman" panose="02020603050405020304" pitchFamily="18" charset="0"/>
              </a:rPr>
              <a:t> to ESF net </a:t>
            </a:r>
            <a:r>
              <a:rPr lang="cs-CZ" sz="1800" dirty="0" err="1">
                <a:latin typeface="Calibri" panose="020F0502020204030204" pitchFamily="34" charset="0"/>
                <a:ea typeface="Calibri" panose="020F0502020204030204" pitchFamily="34" charset="0"/>
                <a:cs typeface="Times New Roman" panose="02020603050405020304" pitchFamily="18" charset="0"/>
              </a:rPr>
              <a:t>or</a:t>
            </a:r>
            <a:r>
              <a:rPr lang="cs-CZ" sz="1800" dirty="0">
                <a:latin typeface="Calibri" panose="020F0502020204030204" pitchFamily="34" charset="0"/>
                <a:ea typeface="Calibri" panose="020F0502020204030204" pitchFamily="34" charset="0"/>
                <a:cs typeface="Times New Roman" panose="02020603050405020304" pitchFamily="18" charset="0"/>
              </a:rPr>
              <a:t> by use </a:t>
            </a:r>
            <a:r>
              <a:rPr lang="cs-CZ" sz="1800" dirty="0" err="1">
                <a:latin typeface="Calibri" panose="020F0502020204030204" pitchFamily="34" charset="0"/>
                <a:ea typeface="Calibri" panose="020F0502020204030204" pitchFamily="34" charset="0"/>
                <a:cs typeface="Times New Roman" panose="02020603050405020304" pitchFamily="18" charset="0"/>
              </a:rPr>
              <a:t>of</a:t>
            </a:r>
            <a:r>
              <a:rPr lang="cs-CZ" sz="1800" dirty="0">
                <a:latin typeface="Calibri" panose="020F0502020204030204" pitchFamily="34" charset="0"/>
                <a:ea typeface="Calibri" panose="020F0502020204030204" pitchFamily="34" charset="0"/>
                <a:cs typeface="Times New Roman" panose="02020603050405020304" pitchFamily="18" charset="0"/>
              </a:rPr>
              <a:t> </a:t>
            </a:r>
            <a:r>
              <a:rPr lang="cs-CZ" sz="18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endParaRPr lang="cs-CZ" sz="1100" b="0" i="0" u="none" strike="noStrike" dirty="0">
              <a:solidFill>
                <a:srgbClr val="4F52B2"/>
              </a:solidFill>
              <a:effectLst/>
              <a:latin typeface="-apple-system"/>
            </a:endParaRPr>
          </a:p>
          <a:p>
            <a:r>
              <a:rPr lang="cs-CZ" sz="1800" dirty="0">
                <a:solidFill>
                  <a:srgbClr val="00B050"/>
                </a:solidFill>
                <a:latin typeface="-apple-system"/>
                <a:ea typeface="Calibri" panose="020F0502020204030204" pitchFamily="34" charset="0"/>
                <a:cs typeface="Times New Roman" panose="02020603050405020304" pitchFamily="18" charset="0"/>
              </a:rPr>
              <a:t> </a:t>
            </a:r>
            <a:endParaRPr lang="cs-CZ"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latin typeface="Calibri" panose="020F0502020204030204" pitchFamily="34" charset="0"/>
                <a:cs typeface="Times New Roman" panose="02020603050405020304" pitchFamily="18" charset="0"/>
              </a:rPr>
              <a:t>Access to the server is now possible only from the MU network. Access from other networks (from home or abroad) will now only be possible when using </a:t>
            </a:r>
            <a:r>
              <a:rPr lang="en-US" sz="1800" dirty="0">
                <a:latin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MUNI VPN</a:t>
            </a:r>
            <a:r>
              <a:rPr lang="en-US" sz="1800" dirty="0">
                <a:latin typeface="Calibri" panose="020F0502020204030204" pitchFamily="34" charset="0"/>
                <a:cs typeface="Times New Roman" panose="02020603050405020304" pitchFamily="18" charset="0"/>
              </a:rPr>
              <a:t>. </a:t>
            </a:r>
            <a:r>
              <a:rPr lang="cs-CZ" sz="1800" dirty="0">
                <a:latin typeface="Calibri" panose="020F0502020204030204" pitchFamily="34" charset="0"/>
                <a:cs typeface="Times New Roman" panose="02020603050405020304" pitchFamily="18" charset="0"/>
              </a:rPr>
              <a:t> </a:t>
            </a:r>
            <a:endParaRPr lang="en-US" sz="14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5669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B4366F-5D7E-4E34-83D4-2E370DECCEFC}"/>
              </a:ext>
            </a:extLst>
          </p:cNvPr>
          <p:cNvSpPr>
            <a:spLocks noGrp="1"/>
          </p:cNvSpPr>
          <p:nvPr>
            <p:ph type="title"/>
          </p:nvPr>
        </p:nvSpPr>
        <p:spPr/>
        <p:txBody>
          <a:bodyPr>
            <a:normAutofit/>
          </a:bodyPr>
          <a:lstStyle/>
          <a:p>
            <a:r>
              <a:rPr lang="cs-CZ" sz="3600" dirty="0">
                <a:solidFill>
                  <a:srgbClr val="0070C0"/>
                </a:solidFill>
              </a:rPr>
              <a:t>MUNI VPN I.  </a:t>
            </a:r>
            <a:r>
              <a:rPr lang="cs-CZ" sz="2000" dirty="0">
                <a:solidFill>
                  <a:srgbClr val="FF0000"/>
                </a:solidFill>
              </a:rPr>
              <a:t>(</a:t>
            </a:r>
            <a:r>
              <a:rPr lang="cs-CZ" sz="2000" dirty="0" err="1">
                <a:solidFill>
                  <a:srgbClr val="FF0000"/>
                </a:solidFill>
              </a:rPr>
              <a:t>home</a:t>
            </a:r>
            <a:r>
              <a:rPr lang="cs-CZ" sz="2000" dirty="0">
                <a:solidFill>
                  <a:srgbClr val="FF0000"/>
                </a:solidFill>
              </a:rPr>
              <a:t> study)  </a:t>
            </a:r>
            <a:endParaRPr lang="en-US" sz="2000" dirty="0">
              <a:solidFill>
                <a:srgbClr val="FF0000"/>
              </a:solidFill>
            </a:endParaRPr>
          </a:p>
        </p:txBody>
      </p:sp>
      <p:sp>
        <p:nvSpPr>
          <p:cNvPr id="5" name="TextovéPole 4">
            <a:extLst>
              <a:ext uri="{FF2B5EF4-FFF2-40B4-BE49-F238E27FC236}">
                <a16:creationId xmlns:a16="http://schemas.microsoft.com/office/drawing/2014/main" id="{1E645031-F7D7-4889-813F-6C284D34B4E7}"/>
              </a:ext>
            </a:extLst>
          </p:cNvPr>
          <p:cNvSpPr txBox="1"/>
          <p:nvPr/>
        </p:nvSpPr>
        <p:spPr>
          <a:xfrm>
            <a:off x="723550" y="1451024"/>
            <a:ext cx="10244355" cy="646331"/>
          </a:xfrm>
          <a:prstGeom prst="rect">
            <a:avLst/>
          </a:prstGeom>
          <a:noFill/>
        </p:spPr>
        <p:txBody>
          <a:bodyPr wrap="square">
            <a:spAutoFit/>
          </a:bodyPr>
          <a:lstStyle/>
          <a:p>
            <a:r>
              <a:rPr lang="en-US" dirty="0">
                <a:latin typeface="Calibri" panose="020F0502020204030204" pitchFamily="34" charset="0"/>
                <a:cs typeface="Times New Roman" panose="02020603050405020304" pitchFamily="18" charset="0"/>
              </a:rPr>
              <a:t>Every active MU student or staff member can make use of a VPN. In order to log in, one must use </a:t>
            </a:r>
            <a:r>
              <a:rPr lang="en-US" b="1" dirty="0">
                <a:solidFill>
                  <a:srgbClr val="0070C0"/>
                </a:solidFill>
                <a:latin typeface="Calibri" panose="020F0502020204030204" pitchFamily="34" charset="0"/>
                <a:cs typeface="Times New Roman" panose="02020603050405020304" pitchFamily="18" charset="0"/>
              </a:rPr>
              <a:t>UČO</a:t>
            </a:r>
            <a:r>
              <a:rPr lang="en-US" dirty="0">
                <a:latin typeface="Calibri" panose="020F0502020204030204" pitchFamily="34" charset="0"/>
                <a:cs typeface="Times New Roman" panose="02020603050405020304" pitchFamily="18" charset="0"/>
              </a:rPr>
              <a:t> and a </a:t>
            </a:r>
            <a:r>
              <a:rPr lang="en-US" dirty="0">
                <a:solidFill>
                  <a:srgbClr val="0070C0"/>
                </a:solidFill>
                <a:latin typeface="Calibri" panose="020F0502020204030204" pitchFamily="34" charset="0"/>
                <a:cs typeface="Times New Roman" panose="02020603050405020304" pitchFamily="18" charset="0"/>
                <a:hlinkClick r:id="rId2" tooltip="K čemu slouží primární a sekundární heslo">
                  <a:extLst>
                    <a:ext uri="{A12FA001-AC4F-418D-AE19-62706E023703}">
                      <ahyp:hlinkClr xmlns:ahyp="http://schemas.microsoft.com/office/drawing/2018/hyperlinkcolor" val="tx"/>
                    </a:ext>
                  </a:extLst>
                </a:hlinkClick>
              </a:rPr>
              <a:t>secondary password</a:t>
            </a:r>
            <a:r>
              <a:rPr lang="en-US" dirty="0">
                <a:solidFill>
                  <a:srgbClr val="0070C0"/>
                </a:solidFill>
                <a:latin typeface="Calibri" panose="020F0502020204030204" pitchFamily="34" charset="0"/>
                <a:cs typeface="Times New Roman" panose="02020603050405020304" pitchFamily="18" charset="0"/>
              </a:rPr>
              <a:t> </a:t>
            </a:r>
            <a:r>
              <a:rPr lang="en-US" dirty="0">
                <a:latin typeface="Calibri" panose="020F0502020204030204" pitchFamily="34" charset="0"/>
                <a:cs typeface="Times New Roman" panose="02020603050405020304" pitchFamily="18" charset="0"/>
              </a:rPr>
              <a:t>as login data.</a:t>
            </a:r>
          </a:p>
        </p:txBody>
      </p:sp>
      <p:sp>
        <p:nvSpPr>
          <p:cNvPr id="7" name="TextovéPole 6">
            <a:extLst>
              <a:ext uri="{FF2B5EF4-FFF2-40B4-BE49-F238E27FC236}">
                <a16:creationId xmlns:a16="http://schemas.microsoft.com/office/drawing/2014/main" id="{C1FA5B67-DEE0-4BA5-BE2D-24BBDE701839}"/>
              </a:ext>
            </a:extLst>
          </p:cNvPr>
          <p:cNvSpPr txBox="1"/>
          <p:nvPr/>
        </p:nvSpPr>
        <p:spPr>
          <a:xfrm>
            <a:off x="723550" y="2239428"/>
            <a:ext cx="10928758" cy="923330"/>
          </a:xfrm>
          <a:prstGeom prst="rect">
            <a:avLst/>
          </a:prstGeom>
          <a:noFill/>
        </p:spPr>
        <p:txBody>
          <a:bodyPr wrap="square">
            <a:spAutoFit/>
          </a:bodyPr>
          <a:lstStyle/>
          <a:p>
            <a:r>
              <a:rPr lang="en-US" dirty="0">
                <a:latin typeface="Calibri" panose="020F0502020204030204" pitchFamily="34" charset="0"/>
                <a:cs typeface="Times New Roman" panose="02020603050405020304" pitchFamily="18" charset="0"/>
              </a:rPr>
              <a:t>Download the OpenVPN client (for </a:t>
            </a:r>
            <a:r>
              <a:rPr lang="en-US" b="1" dirty="0">
                <a:solidFill>
                  <a:srgbClr val="0070C0"/>
                </a:solidFill>
                <a:latin typeface="Calibri" panose="020F0502020204030204" pitchFamily="34" charset="0"/>
                <a:cs typeface="Times New Roman" panose="02020603050405020304" pitchFamily="18" charset="0"/>
                <a:hlinkClick r:id="rId3" tooltip="Openvpn 2.5.7 I602 X86">
                  <a:extLst>
                    <a:ext uri="{A12FA001-AC4F-418D-AE19-62706E023703}">
                      <ahyp:hlinkClr xmlns:ahyp="http://schemas.microsoft.com/office/drawing/2018/hyperlinkcolor" val="tx"/>
                    </a:ext>
                  </a:extLst>
                </a:hlinkClick>
              </a:rPr>
              <a:t>32b system</a:t>
            </a:r>
            <a:r>
              <a:rPr lang="en-US" b="1" dirty="0">
                <a:solidFill>
                  <a:srgbClr val="0070C0"/>
                </a:solidFill>
                <a:latin typeface="Calibri" panose="020F0502020204030204" pitchFamily="34" charset="0"/>
                <a:cs typeface="Times New Roman" panose="02020603050405020304" pitchFamily="18" charset="0"/>
              </a:rPr>
              <a:t> </a:t>
            </a:r>
            <a:r>
              <a:rPr lang="en-US" dirty="0">
                <a:latin typeface="Calibri" panose="020F0502020204030204" pitchFamily="34" charset="0"/>
                <a:cs typeface="Times New Roman" panose="02020603050405020304" pitchFamily="18" charset="0"/>
              </a:rPr>
              <a:t>and </a:t>
            </a:r>
            <a:r>
              <a:rPr lang="en-US" b="1" dirty="0">
                <a:solidFill>
                  <a:srgbClr val="0070C0"/>
                </a:solidFill>
                <a:latin typeface="Calibri" panose="020F0502020204030204" pitchFamily="34" charset="0"/>
                <a:cs typeface="Times New Roman" panose="02020603050405020304" pitchFamily="18" charset="0"/>
                <a:hlinkClick r:id="rId4" tooltip="Openvpn 2.5.7 I602 Amd64">
                  <a:extLst>
                    <a:ext uri="{A12FA001-AC4F-418D-AE19-62706E023703}">
                      <ahyp:hlinkClr xmlns:ahyp="http://schemas.microsoft.com/office/drawing/2018/hyperlinkcolor" val="tx"/>
                    </a:ext>
                  </a:extLst>
                </a:hlinkClick>
              </a:rPr>
              <a:t>64b system</a:t>
            </a:r>
            <a:r>
              <a:rPr lang="en-US" b="1" dirty="0">
                <a:solidFill>
                  <a:srgbClr val="0070C0"/>
                </a:solidFill>
                <a:latin typeface="Calibri" panose="020F0502020204030204" pitchFamily="34" charset="0"/>
                <a:cs typeface="Times New Roman" panose="02020603050405020304" pitchFamily="18" charset="0"/>
              </a:rPr>
              <a:t>)</a:t>
            </a:r>
            <a:r>
              <a:rPr lang="en-US" dirty="0">
                <a:latin typeface="Calibri" panose="020F0502020204030204" pitchFamily="34" charset="0"/>
                <a:cs typeface="Times New Roman" panose="02020603050405020304" pitchFamily="18" charset="0"/>
              </a:rPr>
              <a:t>. To find out the system type, click Start - Settings - System - About - System Type. Supported versions of Windows is 10 and 11. Older Windows operating systems are not supported.</a:t>
            </a:r>
          </a:p>
        </p:txBody>
      </p:sp>
      <p:cxnSp>
        <p:nvCxnSpPr>
          <p:cNvPr id="9" name="Přímá spojnice se šipkou 8">
            <a:extLst>
              <a:ext uri="{FF2B5EF4-FFF2-40B4-BE49-F238E27FC236}">
                <a16:creationId xmlns:a16="http://schemas.microsoft.com/office/drawing/2014/main" id="{82558F7D-C91B-4401-8C7C-35AEBB0D1371}"/>
              </a:ext>
            </a:extLst>
          </p:cNvPr>
          <p:cNvCxnSpPr/>
          <p:nvPr/>
        </p:nvCxnSpPr>
        <p:spPr>
          <a:xfrm>
            <a:off x="6635692" y="2541864"/>
            <a:ext cx="0" cy="746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1" name="Obrázek 10">
            <a:extLst>
              <a:ext uri="{FF2B5EF4-FFF2-40B4-BE49-F238E27FC236}">
                <a16:creationId xmlns:a16="http://schemas.microsoft.com/office/drawing/2014/main" id="{F50B6B61-8876-48BA-8B56-B30A7B2C09DF}"/>
              </a:ext>
            </a:extLst>
          </p:cNvPr>
          <p:cNvPicPr>
            <a:picLocks noChangeAspect="1"/>
          </p:cNvPicPr>
          <p:nvPr/>
        </p:nvPicPr>
        <p:blipFill>
          <a:blip r:embed="rId5"/>
          <a:stretch>
            <a:fillRect/>
          </a:stretch>
        </p:blipFill>
        <p:spPr>
          <a:xfrm>
            <a:off x="656438" y="3304831"/>
            <a:ext cx="6784597" cy="962731"/>
          </a:xfrm>
          <a:prstGeom prst="rect">
            <a:avLst/>
          </a:prstGeom>
          <a:ln>
            <a:solidFill>
              <a:schemeClr val="accent1"/>
            </a:solidFill>
          </a:ln>
        </p:spPr>
      </p:pic>
      <p:cxnSp>
        <p:nvCxnSpPr>
          <p:cNvPr id="12" name="Přímá spojnice se šipkou 11">
            <a:extLst>
              <a:ext uri="{FF2B5EF4-FFF2-40B4-BE49-F238E27FC236}">
                <a16:creationId xmlns:a16="http://schemas.microsoft.com/office/drawing/2014/main" id="{932CEF33-357A-4B78-801B-BD3F5EE163BF}"/>
              </a:ext>
            </a:extLst>
          </p:cNvPr>
          <p:cNvCxnSpPr>
            <a:cxnSpLocks/>
          </p:cNvCxnSpPr>
          <p:nvPr/>
        </p:nvCxnSpPr>
        <p:spPr>
          <a:xfrm>
            <a:off x="3493971" y="5101389"/>
            <a:ext cx="416773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14" name="Obrázek 13">
            <a:extLst>
              <a:ext uri="{FF2B5EF4-FFF2-40B4-BE49-F238E27FC236}">
                <a16:creationId xmlns:a16="http://schemas.microsoft.com/office/drawing/2014/main" id="{D6261300-D20A-429E-B369-8A44428C8C52}"/>
              </a:ext>
            </a:extLst>
          </p:cNvPr>
          <p:cNvPicPr>
            <a:picLocks noChangeAspect="1"/>
          </p:cNvPicPr>
          <p:nvPr/>
        </p:nvPicPr>
        <p:blipFill>
          <a:blip r:embed="rId6"/>
          <a:stretch>
            <a:fillRect/>
          </a:stretch>
        </p:blipFill>
        <p:spPr>
          <a:xfrm>
            <a:off x="7807272" y="3643633"/>
            <a:ext cx="3682731" cy="2410658"/>
          </a:xfrm>
          <a:prstGeom prst="rect">
            <a:avLst/>
          </a:prstGeom>
          <a:ln>
            <a:solidFill>
              <a:srgbClr val="FF0000"/>
            </a:solidFill>
          </a:ln>
        </p:spPr>
      </p:pic>
      <p:cxnSp>
        <p:nvCxnSpPr>
          <p:cNvPr id="17" name="Přímá spojnice 16">
            <a:extLst>
              <a:ext uri="{FF2B5EF4-FFF2-40B4-BE49-F238E27FC236}">
                <a16:creationId xmlns:a16="http://schemas.microsoft.com/office/drawing/2014/main" id="{7E65D87F-90FE-456E-B6D3-920B14D28D2E}"/>
              </a:ext>
            </a:extLst>
          </p:cNvPr>
          <p:cNvCxnSpPr/>
          <p:nvPr/>
        </p:nvCxnSpPr>
        <p:spPr>
          <a:xfrm>
            <a:off x="3493971" y="4129238"/>
            <a:ext cx="0" cy="972151"/>
          </a:xfrm>
          <a:prstGeom prst="line">
            <a:avLst/>
          </a:prstGeom>
        </p:spPr>
        <p:style>
          <a:lnRef idx="1">
            <a:schemeClr val="accent1"/>
          </a:lnRef>
          <a:fillRef idx="0">
            <a:schemeClr val="accent1"/>
          </a:fillRef>
          <a:effectRef idx="0">
            <a:schemeClr val="accent1"/>
          </a:effectRef>
          <a:fontRef idx="minor">
            <a:schemeClr val="tx1"/>
          </a:fontRef>
        </p:style>
      </p:cxnSp>
      <p:sp>
        <p:nvSpPr>
          <p:cNvPr id="20" name="Obdélník 19">
            <a:extLst>
              <a:ext uri="{FF2B5EF4-FFF2-40B4-BE49-F238E27FC236}">
                <a16:creationId xmlns:a16="http://schemas.microsoft.com/office/drawing/2014/main" id="{A6DB5D10-026A-4882-B6C9-3F31756EAB09}"/>
              </a:ext>
            </a:extLst>
          </p:cNvPr>
          <p:cNvSpPr/>
          <p:nvPr/>
        </p:nvSpPr>
        <p:spPr>
          <a:xfrm>
            <a:off x="9095874" y="5630779"/>
            <a:ext cx="981777" cy="27913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0874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9E704E-F31B-47A1-83A4-FC664921B024}"/>
              </a:ext>
            </a:extLst>
          </p:cNvPr>
          <p:cNvSpPr>
            <a:spLocks noGrp="1"/>
          </p:cNvSpPr>
          <p:nvPr>
            <p:ph type="title"/>
          </p:nvPr>
        </p:nvSpPr>
        <p:spPr/>
        <p:txBody>
          <a:bodyPr>
            <a:normAutofit/>
          </a:bodyPr>
          <a:lstStyle/>
          <a:p>
            <a:r>
              <a:rPr lang="cs-CZ" sz="3600" dirty="0">
                <a:solidFill>
                  <a:srgbClr val="0070C0"/>
                </a:solidFill>
              </a:rPr>
              <a:t>MUNI VPN II.  </a:t>
            </a:r>
            <a:r>
              <a:rPr lang="cs-CZ" sz="2000" dirty="0">
                <a:solidFill>
                  <a:srgbClr val="FF0000"/>
                </a:solidFill>
              </a:rPr>
              <a:t>(</a:t>
            </a:r>
            <a:r>
              <a:rPr lang="cs-CZ" sz="2000" dirty="0" err="1">
                <a:solidFill>
                  <a:srgbClr val="FF0000"/>
                </a:solidFill>
              </a:rPr>
              <a:t>home</a:t>
            </a:r>
            <a:r>
              <a:rPr lang="cs-CZ" sz="2000" dirty="0">
                <a:solidFill>
                  <a:srgbClr val="FF0000"/>
                </a:solidFill>
              </a:rPr>
              <a:t> study) </a:t>
            </a:r>
            <a:endParaRPr lang="en-US" sz="2000" dirty="0">
              <a:solidFill>
                <a:srgbClr val="FF0000"/>
              </a:solidFill>
            </a:endParaRPr>
          </a:p>
        </p:txBody>
      </p:sp>
      <p:pic>
        <p:nvPicPr>
          <p:cNvPr id="5" name="Obrázek 4">
            <a:extLst>
              <a:ext uri="{FF2B5EF4-FFF2-40B4-BE49-F238E27FC236}">
                <a16:creationId xmlns:a16="http://schemas.microsoft.com/office/drawing/2014/main" id="{BF634FDF-DBED-410A-8779-1A88D10FA4A5}"/>
              </a:ext>
            </a:extLst>
          </p:cNvPr>
          <p:cNvPicPr>
            <a:picLocks noChangeAspect="1"/>
          </p:cNvPicPr>
          <p:nvPr/>
        </p:nvPicPr>
        <p:blipFill>
          <a:blip r:embed="rId2"/>
          <a:stretch>
            <a:fillRect/>
          </a:stretch>
        </p:blipFill>
        <p:spPr>
          <a:xfrm>
            <a:off x="838200" y="1466670"/>
            <a:ext cx="899011" cy="891519"/>
          </a:xfrm>
          <a:prstGeom prst="rect">
            <a:avLst/>
          </a:prstGeom>
        </p:spPr>
      </p:pic>
      <p:sp>
        <p:nvSpPr>
          <p:cNvPr id="7" name="TextovéPole 6">
            <a:extLst>
              <a:ext uri="{FF2B5EF4-FFF2-40B4-BE49-F238E27FC236}">
                <a16:creationId xmlns:a16="http://schemas.microsoft.com/office/drawing/2014/main" id="{A492F13B-5943-4F06-A1F0-33868DF68090}"/>
              </a:ext>
            </a:extLst>
          </p:cNvPr>
          <p:cNvSpPr txBox="1"/>
          <p:nvPr/>
        </p:nvSpPr>
        <p:spPr>
          <a:xfrm>
            <a:off x="1951522" y="1589263"/>
            <a:ext cx="6097604" cy="646331"/>
          </a:xfrm>
          <a:prstGeom prst="rect">
            <a:avLst/>
          </a:prstGeom>
          <a:noFill/>
        </p:spPr>
        <p:txBody>
          <a:bodyPr wrap="square">
            <a:spAutoFit/>
          </a:bodyPr>
          <a:lstStyle/>
          <a:p>
            <a:r>
              <a:rPr lang="en-US" b="0" i="0" dirty="0">
                <a:solidFill>
                  <a:srgbClr val="0070C0"/>
                </a:solidFill>
                <a:effectLst/>
              </a:rPr>
              <a:t>An icon of the freshly installed OpenVPN will appear on your desktop (and also right in the system taskbar).</a:t>
            </a:r>
            <a:endParaRPr lang="en-US" dirty="0">
              <a:solidFill>
                <a:srgbClr val="0070C0"/>
              </a:solidFill>
            </a:endParaRPr>
          </a:p>
        </p:txBody>
      </p:sp>
      <p:sp>
        <p:nvSpPr>
          <p:cNvPr id="9" name="TextovéPole 8">
            <a:extLst>
              <a:ext uri="{FF2B5EF4-FFF2-40B4-BE49-F238E27FC236}">
                <a16:creationId xmlns:a16="http://schemas.microsoft.com/office/drawing/2014/main" id="{0769CD97-5073-435D-A1FE-D1CBB1AA5E53}"/>
              </a:ext>
            </a:extLst>
          </p:cNvPr>
          <p:cNvSpPr txBox="1"/>
          <p:nvPr/>
        </p:nvSpPr>
        <p:spPr>
          <a:xfrm>
            <a:off x="838200" y="2615190"/>
            <a:ext cx="9204158" cy="1477328"/>
          </a:xfrm>
          <a:prstGeom prst="rect">
            <a:avLst/>
          </a:prstGeom>
          <a:noFill/>
        </p:spPr>
        <p:txBody>
          <a:bodyPr wrap="square">
            <a:spAutoFit/>
          </a:bodyPr>
          <a:lstStyle/>
          <a:p>
            <a:pPr fontAlgn="t"/>
            <a:r>
              <a:rPr lang="en-US" b="0" i="0" dirty="0">
                <a:solidFill>
                  <a:srgbClr val="0070C0"/>
                </a:solidFill>
                <a:effectLst/>
                <a:cs typeface="Calibri Light" panose="020F0302020204030204" pitchFamily="34" charset="0"/>
              </a:rPr>
              <a:t>Download the </a:t>
            </a:r>
            <a:r>
              <a:rPr lang="en-US" b="1" i="0" u="sng" dirty="0">
                <a:solidFill>
                  <a:srgbClr val="0000DC"/>
                </a:solidFill>
                <a:effectLst/>
                <a:latin typeface="Arial" panose="020B0604020202020204" pitchFamily="34" charset="0"/>
                <a:hlinkClick r:id="rId3" tooltip="Muni Main Windows"/>
              </a:rPr>
              <a:t>configuration file</a:t>
            </a:r>
            <a:r>
              <a:rPr lang="en-US" b="1" i="0" dirty="0">
                <a:solidFill>
                  <a:srgbClr val="000000"/>
                </a:solidFill>
                <a:effectLst/>
                <a:latin typeface="Arial" panose="020B0604020202020204" pitchFamily="34" charset="0"/>
              </a:rPr>
              <a:t>.</a:t>
            </a:r>
            <a:br>
              <a:rPr lang="en-US" b="1" i="0" dirty="0">
                <a:solidFill>
                  <a:srgbClr val="000000"/>
                </a:solidFill>
                <a:effectLst/>
                <a:latin typeface="Arial" panose="020B0604020202020204" pitchFamily="34" charset="0"/>
              </a:rPr>
            </a:br>
            <a:r>
              <a:rPr lang="en-US" b="0" i="0" dirty="0">
                <a:solidFill>
                  <a:srgbClr val="0070C0"/>
                </a:solidFill>
                <a:effectLst/>
                <a:latin typeface="Calibri" panose="020F0502020204030204" pitchFamily="34" charset="0"/>
                <a:cs typeface="Calibri" panose="020F0502020204030204" pitchFamily="34" charset="0"/>
              </a:rPr>
              <a:t>Start the file. You will be prompted to import the configuration. Accept it. If you want to send network traffic only to the MU network, you will find this option in </a:t>
            </a:r>
            <a:r>
              <a:rPr lang="en-US" b="1" i="0" u="sng" dirty="0">
                <a:solidFill>
                  <a:srgbClr val="0000DC"/>
                </a:solidFill>
                <a:effectLst/>
                <a:latin typeface="Arial" panose="020B0604020202020204" pitchFamily="34" charset="0"/>
                <a:hlinkClick r:id="rId4" tooltip="Často kladené otázky"/>
              </a:rPr>
              <a:t>FAQ</a:t>
            </a:r>
            <a:r>
              <a:rPr lang="en-US" b="0" i="0" dirty="0">
                <a:solidFill>
                  <a:srgbClr val="000000"/>
                </a:solidFill>
                <a:effectLst/>
                <a:latin typeface="Arial" panose="020B0604020202020204" pitchFamily="34" charset="0"/>
              </a:rPr>
              <a:t>.</a:t>
            </a:r>
          </a:p>
          <a:p>
            <a:r>
              <a:rPr lang="en-US" b="0" i="0" dirty="0">
                <a:solidFill>
                  <a:srgbClr val="000000"/>
                </a:solidFill>
                <a:effectLst/>
                <a:latin typeface="Arial" panose="020B0604020202020204" pitchFamily="34" charset="0"/>
              </a:rPr>
              <a:t> </a:t>
            </a:r>
            <a:br>
              <a:rPr lang="en-US" b="0" i="0" dirty="0">
                <a:solidFill>
                  <a:srgbClr val="000000"/>
                </a:solidFill>
                <a:effectLst/>
                <a:latin typeface="Arial" panose="020B0604020202020204" pitchFamily="34" charset="0"/>
              </a:rPr>
            </a:br>
            <a:endParaRPr lang="en-US" dirty="0"/>
          </a:p>
        </p:txBody>
      </p:sp>
      <p:pic>
        <p:nvPicPr>
          <p:cNvPr id="11" name="Obrázek 10">
            <a:extLst>
              <a:ext uri="{FF2B5EF4-FFF2-40B4-BE49-F238E27FC236}">
                <a16:creationId xmlns:a16="http://schemas.microsoft.com/office/drawing/2014/main" id="{102EEF60-35FC-43CC-8564-A078B25A7836}"/>
              </a:ext>
            </a:extLst>
          </p:cNvPr>
          <p:cNvPicPr>
            <a:picLocks noChangeAspect="1"/>
          </p:cNvPicPr>
          <p:nvPr/>
        </p:nvPicPr>
        <p:blipFill>
          <a:blip r:embed="rId5"/>
          <a:stretch>
            <a:fillRect/>
          </a:stretch>
        </p:blipFill>
        <p:spPr>
          <a:xfrm>
            <a:off x="1951522" y="3916533"/>
            <a:ext cx="1706799" cy="951242"/>
          </a:xfrm>
          <a:prstGeom prst="rect">
            <a:avLst/>
          </a:prstGeom>
        </p:spPr>
      </p:pic>
      <p:cxnSp>
        <p:nvCxnSpPr>
          <p:cNvPr id="13" name="Přímá spojnice se šipkou 12">
            <a:extLst>
              <a:ext uri="{FF2B5EF4-FFF2-40B4-BE49-F238E27FC236}">
                <a16:creationId xmlns:a16="http://schemas.microsoft.com/office/drawing/2014/main" id="{F5A1220F-7B3C-4D74-B3AA-9D259E122213}"/>
              </a:ext>
            </a:extLst>
          </p:cNvPr>
          <p:cNvCxnSpPr/>
          <p:nvPr/>
        </p:nvCxnSpPr>
        <p:spPr>
          <a:xfrm>
            <a:off x="2916455" y="2914826"/>
            <a:ext cx="0" cy="1002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ovéPole 14">
            <a:extLst>
              <a:ext uri="{FF2B5EF4-FFF2-40B4-BE49-F238E27FC236}">
                <a16:creationId xmlns:a16="http://schemas.microsoft.com/office/drawing/2014/main" id="{7FD2E78F-413C-49BF-98C2-94DFE4EAD1E7}"/>
              </a:ext>
            </a:extLst>
          </p:cNvPr>
          <p:cNvSpPr txBox="1"/>
          <p:nvPr/>
        </p:nvSpPr>
        <p:spPr>
          <a:xfrm>
            <a:off x="866275" y="5218825"/>
            <a:ext cx="6097604" cy="1477328"/>
          </a:xfrm>
          <a:prstGeom prst="rect">
            <a:avLst/>
          </a:prstGeom>
          <a:noFill/>
        </p:spPr>
        <p:txBody>
          <a:bodyPr wrap="square">
            <a:spAutoFit/>
          </a:bodyPr>
          <a:lstStyle/>
          <a:p>
            <a:pPr fontAlgn="t"/>
            <a:r>
              <a:rPr lang="en-US" b="0" i="0" dirty="0">
                <a:solidFill>
                  <a:srgbClr val="0070C0"/>
                </a:solidFill>
                <a:effectLst/>
                <a:latin typeface="Calibri" panose="020F0502020204030204" pitchFamily="34" charset="0"/>
                <a:cs typeface="Calibri" panose="020F0502020204030204" pitchFamily="34" charset="0"/>
              </a:rPr>
              <a:t>After running the </a:t>
            </a:r>
            <a:r>
              <a:rPr lang="en-US" b="1" i="0" dirty="0">
                <a:solidFill>
                  <a:srgbClr val="0070C0"/>
                </a:solidFill>
                <a:effectLst/>
                <a:latin typeface="Calibri" panose="020F0502020204030204" pitchFamily="34" charset="0"/>
                <a:cs typeface="Calibri" panose="020F0502020204030204" pitchFamily="34" charset="0"/>
              </a:rPr>
              <a:t>OpenVPN</a:t>
            </a:r>
            <a:r>
              <a:rPr lang="en-US" b="0" i="0" dirty="0">
                <a:solidFill>
                  <a:srgbClr val="0070C0"/>
                </a:solidFill>
                <a:effectLst/>
                <a:latin typeface="Calibri" panose="020F0502020204030204" pitchFamily="34" charset="0"/>
                <a:cs typeface="Calibri" panose="020F0502020204030204" pitchFamily="34" charset="0"/>
              </a:rPr>
              <a:t>, a graphic interface icon will appear on the system taskbar. For connecting, tap the </a:t>
            </a:r>
            <a:r>
              <a:rPr lang="en-US" b="0" i="1" dirty="0">
                <a:solidFill>
                  <a:srgbClr val="0070C0"/>
                </a:solidFill>
                <a:effectLst/>
                <a:latin typeface="Calibri" panose="020F0502020204030204" pitchFamily="34" charset="0"/>
                <a:cs typeface="Calibri" panose="020F0502020204030204" pitchFamily="34" charset="0"/>
              </a:rPr>
              <a:t>application icon</a:t>
            </a:r>
            <a:r>
              <a:rPr lang="en-US" b="0" i="0" dirty="0">
                <a:solidFill>
                  <a:srgbClr val="0070C0"/>
                </a:solidFill>
                <a:effectLst/>
                <a:latin typeface="Calibri" panose="020F0502020204030204" pitchFamily="34" charset="0"/>
                <a:cs typeface="Calibri" panose="020F0502020204030204" pitchFamily="34" charset="0"/>
              </a:rPr>
              <a:t> and select </a:t>
            </a:r>
            <a:r>
              <a:rPr lang="en-US" b="0" i="1" dirty="0">
                <a:solidFill>
                  <a:srgbClr val="0070C0"/>
                </a:solidFill>
                <a:effectLst/>
                <a:latin typeface="Calibri" panose="020F0502020204030204" pitchFamily="34" charset="0"/>
                <a:cs typeface="Calibri" panose="020F0502020204030204" pitchFamily="34" charset="0"/>
              </a:rPr>
              <a:t>Connect</a:t>
            </a:r>
            <a:r>
              <a:rPr lang="en-US" b="0" i="0" dirty="0">
                <a:solidFill>
                  <a:srgbClr val="0070C0"/>
                </a:solidFill>
                <a:effectLst/>
                <a:latin typeface="Calibri" panose="020F0502020204030204" pitchFamily="34" charset="0"/>
                <a:cs typeface="Calibri" panose="020F0502020204030204" pitchFamily="34" charset="0"/>
              </a:rPr>
              <a:t>.</a:t>
            </a:r>
          </a:p>
          <a:p>
            <a:r>
              <a:rPr lang="en-US" b="0" i="0" dirty="0">
                <a:solidFill>
                  <a:srgbClr val="000000"/>
                </a:solidFill>
                <a:effectLst/>
                <a:latin typeface="Arial" panose="020B0604020202020204" pitchFamily="34" charset="0"/>
              </a:rPr>
              <a:t> </a:t>
            </a:r>
            <a:br>
              <a:rPr lang="en-US" b="0" i="0" dirty="0">
                <a:solidFill>
                  <a:srgbClr val="000000"/>
                </a:solidFill>
                <a:effectLst/>
                <a:latin typeface="Arial" panose="020B0604020202020204" pitchFamily="34" charset="0"/>
              </a:rPr>
            </a:br>
            <a:endParaRPr lang="en-US" dirty="0"/>
          </a:p>
        </p:txBody>
      </p:sp>
      <p:pic>
        <p:nvPicPr>
          <p:cNvPr id="17" name="Obrázek 16">
            <a:extLst>
              <a:ext uri="{FF2B5EF4-FFF2-40B4-BE49-F238E27FC236}">
                <a16:creationId xmlns:a16="http://schemas.microsoft.com/office/drawing/2014/main" id="{D9FDF3CF-786E-41A7-A5BC-E5E36805117E}"/>
              </a:ext>
            </a:extLst>
          </p:cNvPr>
          <p:cNvPicPr>
            <a:picLocks noChangeAspect="1"/>
          </p:cNvPicPr>
          <p:nvPr/>
        </p:nvPicPr>
        <p:blipFill>
          <a:blip r:embed="rId6"/>
          <a:stretch>
            <a:fillRect/>
          </a:stretch>
        </p:blipFill>
        <p:spPr>
          <a:xfrm>
            <a:off x="8527984" y="4894201"/>
            <a:ext cx="2331163" cy="1490223"/>
          </a:xfrm>
          <a:prstGeom prst="rect">
            <a:avLst/>
          </a:prstGeom>
        </p:spPr>
      </p:pic>
      <p:cxnSp>
        <p:nvCxnSpPr>
          <p:cNvPr id="19" name="Přímá spojnice se šipkou 18">
            <a:extLst>
              <a:ext uri="{FF2B5EF4-FFF2-40B4-BE49-F238E27FC236}">
                <a16:creationId xmlns:a16="http://schemas.microsoft.com/office/drawing/2014/main" id="{F5D8E50F-E848-446A-829A-B01E557A0276}"/>
              </a:ext>
            </a:extLst>
          </p:cNvPr>
          <p:cNvCxnSpPr/>
          <p:nvPr/>
        </p:nvCxnSpPr>
        <p:spPr>
          <a:xfrm>
            <a:off x="6535554" y="5476775"/>
            <a:ext cx="19635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5311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4D5C7A-9454-483E-9033-86D2FBD72277}"/>
              </a:ext>
            </a:extLst>
          </p:cNvPr>
          <p:cNvSpPr>
            <a:spLocks noGrp="1"/>
          </p:cNvSpPr>
          <p:nvPr>
            <p:ph type="title"/>
          </p:nvPr>
        </p:nvSpPr>
        <p:spPr/>
        <p:txBody>
          <a:bodyPr>
            <a:normAutofit/>
          </a:bodyPr>
          <a:lstStyle/>
          <a:p>
            <a:r>
              <a:rPr lang="cs-CZ" sz="3600" dirty="0">
                <a:solidFill>
                  <a:srgbClr val="0070C0"/>
                </a:solidFill>
              </a:rPr>
              <a:t>MUNI VPN III.  </a:t>
            </a:r>
            <a:r>
              <a:rPr lang="cs-CZ" sz="2000" dirty="0">
                <a:solidFill>
                  <a:srgbClr val="FF0000"/>
                </a:solidFill>
              </a:rPr>
              <a:t>(</a:t>
            </a:r>
            <a:r>
              <a:rPr lang="cs-CZ" sz="2000" dirty="0" err="1">
                <a:solidFill>
                  <a:srgbClr val="FF0000"/>
                </a:solidFill>
              </a:rPr>
              <a:t>home</a:t>
            </a:r>
            <a:r>
              <a:rPr lang="cs-CZ" sz="2000" dirty="0">
                <a:solidFill>
                  <a:srgbClr val="FF0000"/>
                </a:solidFill>
              </a:rPr>
              <a:t> study) </a:t>
            </a:r>
            <a:endParaRPr lang="en-US" sz="2000" dirty="0">
              <a:solidFill>
                <a:srgbClr val="FF0000"/>
              </a:solidFill>
            </a:endParaRPr>
          </a:p>
        </p:txBody>
      </p:sp>
      <p:sp>
        <p:nvSpPr>
          <p:cNvPr id="3" name="Zástupný obsah 2">
            <a:extLst>
              <a:ext uri="{FF2B5EF4-FFF2-40B4-BE49-F238E27FC236}">
                <a16:creationId xmlns:a16="http://schemas.microsoft.com/office/drawing/2014/main" id="{CF2D1F59-7C1A-4302-812D-AAADBEAC16C6}"/>
              </a:ext>
            </a:extLst>
          </p:cNvPr>
          <p:cNvSpPr>
            <a:spLocks noGrp="1"/>
          </p:cNvSpPr>
          <p:nvPr>
            <p:ph idx="1"/>
          </p:nvPr>
        </p:nvSpPr>
        <p:spPr/>
        <p:txBody>
          <a:bodyPr/>
          <a:lstStyle/>
          <a:p>
            <a:pPr fontAlgn="t"/>
            <a:r>
              <a:rPr lang="en-US" sz="1800" b="0" i="0" dirty="0">
                <a:solidFill>
                  <a:srgbClr val="0070C0"/>
                </a:solidFill>
                <a:effectLst/>
                <a:latin typeface="Calibri" panose="020F0502020204030204" pitchFamily="34" charset="0"/>
                <a:cs typeface="Calibri" panose="020F0502020204030204" pitchFamily="34" charset="0"/>
              </a:rPr>
              <a:t>The application’s login window will appear. You will be asked to enter login data. Use your </a:t>
            </a:r>
            <a:r>
              <a:rPr lang="en-US" sz="1800" b="1" i="0" dirty="0">
                <a:solidFill>
                  <a:srgbClr val="0070C0"/>
                </a:solidFill>
                <a:effectLst/>
                <a:latin typeface="Calibri" panose="020F0502020204030204" pitchFamily="34" charset="0"/>
                <a:cs typeface="Calibri" panose="020F0502020204030204" pitchFamily="34" charset="0"/>
              </a:rPr>
              <a:t>UČO</a:t>
            </a:r>
            <a:r>
              <a:rPr lang="en-US" sz="1800" b="0" i="0" dirty="0">
                <a:solidFill>
                  <a:srgbClr val="0070C0"/>
                </a:solidFill>
                <a:effectLst/>
                <a:latin typeface="Calibri" panose="020F0502020204030204" pitchFamily="34" charset="0"/>
                <a:cs typeface="Calibri" panose="020F0502020204030204" pitchFamily="34" charset="0"/>
              </a:rPr>
              <a:t> as </a:t>
            </a:r>
            <a:r>
              <a:rPr lang="en-US" sz="1800" b="0" i="1" dirty="0">
                <a:solidFill>
                  <a:srgbClr val="0070C0"/>
                </a:solidFill>
                <a:effectLst/>
                <a:latin typeface="Calibri" panose="020F0502020204030204" pitchFamily="34" charset="0"/>
                <a:cs typeface="Calibri" panose="020F0502020204030204" pitchFamily="34" charset="0"/>
              </a:rPr>
              <a:t>Username</a:t>
            </a:r>
            <a:r>
              <a:rPr lang="en-US" sz="1800" b="0" i="0" dirty="0">
                <a:solidFill>
                  <a:srgbClr val="0070C0"/>
                </a:solidFill>
                <a:effectLst/>
                <a:latin typeface="Calibri" panose="020F0502020204030204" pitchFamily="34" charset="0"/>
                <a:cs typeface="Calibri" panose="020F0502020204030204" pitchFamily="34" charset="0"/>
              </a:rPr>
              <a:t> and your </a:t>
            </a:r>
            <a:r>
              <a:rPr lang="en-US" sz="1800" b="1" i="0" dirty="0">
                <a:solidFill>
                  <a:srgbClr val="0070C0"/>
                </a:solidFill>
                <a:effectLst/>
                <a:latin typeface="Calibri" panose="020F0502020204030204" pitchFamily="34" charset="0"/>
                <a:cs typeface="Calibri" panose="020F0502020204030204" pitchFamily="34" charset="0"/>
              </a:rPr>
              <a:t>secondary password</a:t>
            </a:r>
            <a:r>
              <a:rPr lang="en-US" sz="1800" b="0" i="0" dirty="0">
                <a:solidFill>
                  <a:srgbClr val="0070C0"/>
                </a:solidFill>
                <a:effectLst/>
                <a:latin typeface="Calibri" panose="020F0502020204030204" pitchFamily="34" charset="0"/>
                <a:cs typeface="Calibri" panose="020F0502020204030204" pitchFamily="34" charset="0"/>
              </a:rPr>
              <a:t> as </a:t>
            </a:r>
            <a:r>
              <a:rPr lang="en-US" sz="1800" b="0" i="1" dirty="0">
                <a:solidFill>
                  <a:srgbClr val="0070C0"/>
                </a:solidFill>
                <a:effectLst/>
                <a:latin typeface="Calibri" panose="020F0502020204030204" pitchFamily="34" charset="0"/>
                <a:cs typeface="Calibri" panose="020F0502020204030204" pitchFamily="34" charset="0"/>
              </a:rPr>
              <a:t>Password</a:t>
            </a:r>
            <a:r>
              <a:rPr lang="en-US" sz="1800" b="0" i="0" dirty="0">
                <a:solidFill>
                  <a:srgbClr val="0070C0"/>
                </a:solidFill>
                <a:effectLst/>
                <a:latin typeface="Calibri" panose="020F0502020204030204" pitchFamily="34" charset="0"/>
                <a:cs typeface="Calibri" panose="020F0502020204030204" pitchFamily="34" charset="0"/>
              </a:rPr>
              <a:t>, then confirm by tapping </a:t>
            </a:r>
            <a:r>
              <a:rPr lang="en-US" sz="1800" b="0" i="1" dirty="0">
                <a:solidFill>
                  <a:srgbClr val="0070C0"/>
                </a:solidFill>
                <a:effectLst/>
                <a:latin typeface="Calibri" panose="020F0502020204030204" pitchFamily="34" charset="0"/>
                <a:cs typeface="Calibri" panose="020F0502020204030204" pitchFamily="34" charset="0"/>
              </a:rPr>
              <a:t>OK</a:t>
            </a:r>
            <a:r>
              <a:rPr lang="en-US" b="0" i="0" dirty="0">
                <a:solidFill>
                  <a:srgbClr val="000000"/>
                </a:solidFill>
                <a:effectLst/>
                <a:latin typeface="Arial" panose="020B0604020202020204" pitchFamily="34" charset="0"/>
              </a:rPr>
              <a:t>.</a:t>
            </a:r>
          </a:p>
          <a:p>
            <a:pPr marL="0" indent="0">
              <a:buNone/>
            </a:pPr>
            <a:r>
              <a:rPr lang="en-US" b="0" i="0" dirty="0">
                <a:solidFill>
                  <a:srgbClr val="000000"/>
                </a:solidFill>
                <a:effectLst/>
                <a:latin typeface="Arial" panose="020B0604020202020204" pitchFamily="34" charset="0"/>
              </a:rPr>
              <a:t> </a:t>
            </a:r>
            <a:br>
              <a:rPr lang="en-US" b="0" i="0" dirty="0">
                <a:solidFill>
                  <a:srgbClr val="000000"/>
                </a:solidFill>
                <a:effectLst/>
                <a:latin typeface="Arial" panose="020B0604020202020204" pitchFamily="34" charset="0"/>
              </a:rPr>
            </a:br>
            <a:endParaRPr lang="en-US" dirty="0"/>
          </a:p>
        </p:txBody>
      </p:sp>
      <p:pic>
        <p:nvPicPr>
          <p:cNvPr id="5" name="Obrázek 4">
            <a:extLst>
              <a:ext uri="{FF2B5EF4-FFF2-40B4-BE49-F238E27FC236}">
                <a16:creationId xmlns:a16="http://schemas.microsoft.com/office/drawing/2014/main" id="{8CD25C6E-3BA4-41E7-A6EF-2023DA97D168}"/>
              </a:ext>
            </a:extLst>
          </p:cNvPr>
          <p:cNvPicPr>
            <a:picLocks noChangeAspect="1"/>
          </p:cNvPicPr>
          <p:nvPr/>
        </p:nvPicPr>
        <p:blipFill>
          <a:blip r:embed="rId2"/>
          <a:stretch>
            <a:fillRect/>
          </a:stretch>
        </p:blipFill>
        <p:spPr>
          <a:xfrm>
            <a:off x="1050848" y="2575958"/>
            <a:ext cx="4221796" cy="2274920"/>
          </a:xfrm>
          <a:prstGeom prst="rect">
            <a:avLst/>
          </a:prstGeom>
          <a:ln>
            <a:solidFill>
              <a:schemeClr val="accent1"/>
            </a:solidFill>
          </a:ln>
        </p:spPr>
      </p:pic>
      <p:pic>
        <p:nvPicPr>
          <p:cNvPr id="7" name="Obrázek 6">
            <a:extLst>
              <a:ext uri="{FF2B5EF4-FFF2-40B4-BE49-F238E27FC236}">
                <a16:creationId xmlns:a16="http://schemas.microsoft.com/office/drawing/2014/main" id="{1FE15E77-4D3A-4BC4-9C86-1697BFE22E3E}"/>
              </a:ext>
            </a:extLst>
          </p:cNvPr>
          <p:cNvPicPr>
            <a:picLocks noChangeAspect="1"/>
          </p:cNvPicPr>
          <p:nvPr/>
        </p:nvPicPr>
        <p:blipFill>
          <a:blip r:embed="rId3"/>
          <a:stretch>
            <a:fillRect/>
          </a:stretch>
        </p:blipFill>
        <p:spPr>
          <a:xfrm>
            <a:off x="6536253" y="2575958"/>
            <a:ext cx="4404771" cy="2274920"/>
          </a:xfrm>
          <a:prstGeom prst="rect">
            <a:avLst/>
          </a:prstGeom>
        </p:spPr>
      </p:pic>
      <p:cxnSp>
        <p:nvCxnSpPr>
          <p:cNvPr id="9" name="Přímá spojnice se šipkou 8">
            <a:extLst>
              <a:ext uri="{FF2B5EF4-FFF2-40B4-BE49-F238E27FC236}">
                <a16:creationId xmlns:a16="http://schemas.microsoft.com/office/drawing/2014/main" id="{B379AED2-7FE2-430C-9B93-79B1500C9669}"/>
              </a:ext>
            </a:extLst>
          </p:cNvPr>
          <p:cNvCxnSpPr>
            <a:stCxn id="5" idx="3"/>
            <a:endCxn id="7" idx="1"/>
          </p:cNvCxnSpPr>
          <p:nvPr/>
        </p:nvCxnSpPr>
        <p:spPr>
          <a:xfrm>
            <a:off x="5272644" y="3713418"/>
            <a:ext cx="126360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9393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6B213C79-C9E9-457B-B10D-F6C77166760D}"/>
              </a:ext>
            </a:extLst>
          </p:cNvPr>
          <p:cNvPicPr>
            <a:picLocks noChangeAspect="1"/>
          </p:cNvPicPr>
          <p:nvPr/>
        </p:nvPicPr>
        <p:blipFill>
          <a:blip r:embed="rId2"/>
          <a:stretch>
            <a:fillRect/>
          </a:stretch>
        </p:blipFill>
        <p:spPr>
          <a:xfrm>
            <a:off x="3651733" y="1801982"/>
            <a:ext cx="5088005" cy="2858812"/>
          </a:xfrm>
          <a:prstGeom prst="rect">
            <a:avLst/>
          </a:prstGeom>
        </p:spPr>
      </p:pic>
    </p:spTree>
    <p:extLst>
      <p:ext uri="{BB962C8B-B14F-4D97-AF65-F5344CB8AC3E}">
        <p14:creationId xmlns:p14="http://schemas.microsoft.com/office/powerpoint/2010/main" val="107030853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2064</TotalTime>
  <Words>583</Words>
  <Application>Microsoft Office PowerPoint</Application>
  <PresentationFormat>Širokoúhlá obrazovka</PresentationFormat>
  <Paragraphs>46</Paragraphs>
  <Slides>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-apple-system</vt:lpstr>
      <vt:lpstr>Arial</vt:lpstr>
      <vt:lpstr>Calibri</vt:lpstr>
      <vt:lpstr>Calibri Light</vt:lpstr>
      <vt:lpstr>Motiv Office</vt:lpstr>
      <vt:lpstr>Microsoft 365 Business Central Introduction    (ERP=Microsoft Dynamics 365 Business Central) </vt:lpstr>
      <vt:lpstr>Principles</vt:lpstr>
      <vt:lpstr>Access to BC</vt:lpstr>
      <vt:lpstr>Remote Access from your PC at home</vt:lpstr>
      <vt:lpstr>MUNI VPN I.  (home study)  </vt:lpstr>
      <vt:lpstr>MUNI VPN II.  (home study) </vt:lpstr>
      <vt:lpstr>MUNI VPN III.  (home study)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 Reconciliation basics</dc:title>
  <dc:creator>Jaromir Skorkovsky</dc:creator>
  <cp:lastModifiedBy>Miki Skorkovský</cp:lastModifiedBy>
  <cp:revision>133</cp:revision>
  <dcterms:created xsi:type="dcterms:W3CDTF">2019-06-14T07:22:08Z</dcterms:created>
  <dcterms:modified xsi:type="dcterms:W3CDTF">2023-08-23T12:18:01Z</dcterms:modified>
</cp:coreProperties>
</file>