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1" r:id="rId4"/>
    <p:sldId id="302" r:id="rId5"/>
    <p:sldId id="303" r:id="rId6"/>
    <p:sldId id="325" r:id="rId7"/>
    <p:sldId id="259" r:id="rId8"/>
    <p:sldId id="293" r:id="rId9"/>
    <p:sldId id="294" r:id="rId10"/>
    <p:sldId id="291" r:id="rId11"/>
    <p:sldId id="261" r:id="rId12"/>
    <p:sldId id="262" r:id="rId13"/>
    <p:sldId id="263" r:id="rId14"/>
    <p:sldId id="264" r:id="rId15"/>
    <p:sldId id="265" r:id="rId16"/>
    <p:sldId id="266" r:id="rId17"/>
    <p:sldId id="304" r:id="rId18"/>
    <p:sldId id="267" r:id="rId19"/>
    <p:sldId id="305" r:id="rId20"/>
    <p:sldId id="269" r:id="rId21"/>
    <p:sldId id="270" r:id="rId22"/>
    <p:sldId id="271" r:id="rId23"/>
    <p:sldId id="272" r:id="rId24"/>
    <p:sldId id="273" r:id="rId25"/>
    <p:sldId id="274" r:id="rId26"/>
    <p:sldId id="311" r:id="rId27"/>
    <p:sldId id="275" r:id="rId28"/>
    <p:sldId id="276" r:id="rId29"/>
    <p:sldId id="277" r:id="rId30"/>
    <p:sldId id="280" r:id="rId31"/>
    <p:sldId id="278" r:id="rId32"/>
    <p:sldId id="306" r:id="rId33"/>
    <p:sldId id="279" r:id="rId34"/>
    <p:sldId id="307" r:id="rId35"/>
    <p:sldId id="281" r:id="rId36"/>
    <p:sldId id="282" r:id="rId37"/>
    <p:sldId id="283" r:id="rId38"/>
    <p:sldId id="284" r:id="rId39"/>
    <p:sldId id="287" r:id="rId40"/>
    <p:sldId id="289" r:id="rId41"/>
    <p:sldId id="285" r:id="rId42"/>
    <p:sldId id="286" r:id="rId43"/>
    <p:sldId id="290" r:id="rId44"/>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i Skorkovský" initials="MS" lastIdx="1" clrIdx="0">
    <p:extLst>
      <p:ext uri="{19B8F6BF-5375-455C-9EA6-DF929625EA0E}">
        <p15:presenceInfo xmlns:p15="http://schemas.microsoft.com/office/powerpoint/2012/main" userId="99fed7c2a5b57a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6DC35-3D30-40F0-9E76-C72B884A103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2BDAE78-73D7-4ED8-8A04-27BDF7BA0E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596812D-6D09-4222-84F8-0597975FD5DB}"/>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5" name="Zástupný symbol pro zápatí 4">
            <a:extLst>
              <a:ext uri="{FF2B5EF4-FFF2-40B4-BE49-F238E27FC236}">
                <a16:creationId xmlns:a16="http://schemas.microsoft.com/office/drawing/2014/main" id="{F56B2BE9-1D68-450F-A85C-AB9F05A980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788F40-16A2-4B03-9991-301253CB838C}"/>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07031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99A40A-0F22-4691-9BD0-87C2E9360BD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91C0D77-AA4E-4CC6-8877-9C19729635B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976694A-1288-4700-973F-FE4297CE088C}"/>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5" name="Zástupný symbol pro zápatí 4">
            <a:extLst>
              <a:ext uri="{FF2B5EF4-FFF2-40B4-BE49-F238E27FC236}">
                <a16:creationId xmlns:a16="http://schemas.microsoft.com/office/drawing/2014/main" id="{125B7924-8965-4B5F-8001-48D22EE552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9F94FC0-EC24-429B-B61C-E08CC101C692}"/>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84996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2193AAA-EBF9-4C9B-A782-090D59BA369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FF4D70A-B543-4C03-BDE1-E1379A58826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F062AF-7CD2-4FFC-971A-3F17009B16B0}"/>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5" name="Zástupný symbol pro zápatí 4">
            <a:extLst>
              <a:ext uri="{FF2B5EF4-FFF2-40B4-BE49-F238E27FC236}">
                <a16:creationId xmlns:a16="http://schemas.microsoft.com/office/drawing/2014/main" id="{3CFFE020-9E2C-4BC0-8F9D-F6B4385CAEE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5B4C450-EBFF-4F76-86E5-AAEF559BC8D1}"/>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4009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45BC4B-3687-48F7-AACE-250ED39E819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C4B699C-0E36-43D7-A29A-47E0130B82DB}"/>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FED1B7C-CDCC-43F0-9F67-4D5CFA983DA2}"/>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5" name="Zástupný symbol pro zápatí 4">
            <a:extLst>
              <a:ext uri="{FF2B5EF4-FFF2-40B4-BE49-F238E27FC236}">
                <a16:creationId xmlns:a16="http://schemas.microsoft.com/office/drawing/2014/main" id="{6AC759D9-4360-45BB-89AE-15624B1C16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835A2C-5E39-4881-86B8-BEDE241F59DA}"/>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36665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D0012C-99E7-4347-8774-B11589DAC9D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E92E6F0-2D54-4B61-8F94-14DB55596D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D630963-A235-47CE-8819-9A1E514D6B71}"/>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5" name="Zástupný symbol pro zápatí 4">
            <a:extLst>
              <a:ext uri="{FF2B5EF4-FFF2-40B4-BE49-F238E27FC236}">
                <a16:creationId xmlns:a16="http://schemas.microsoft.com/office/drawing/2014/main" id="{012EED4F-60EF-4A28-AE30-2C2C17FA94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9BA953-D95E-45E2-9641-F6CFFD849289}"/>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17318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4D1F76-B578-44E7-AFDE-EA8537C9E9A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AAA72D2-8230-4ED8-AB98-25F7A3E681B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B828889-2E88-486F-9668-1CDE58B1153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C7F7815-A675-4ADC-BFB0-539A7CD85092}"/>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6" name="Zástupný symbol pro zápatí 5">
            <a:extLst>
              <a:ext uri="{FF2B5EF4-FFF2-40B4-BE49-F238E27FC236}">
                <a16:creationId xmlns:a16="http://schemas.microsoft.com/office/drawing/2014/main" id="{7E84884B-8A55-4926-B60C-BFD2BF8C3EC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77B473-302A-4DD3-9196-C36E0C41CEF5}"/>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03420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E42B57-5C2B-4C76-A5BC-31423D8DF18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F5FA6F2-903D-447D-B4E1-1C6F89001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BDA2DF9-182C-4639-9183-58711408A5F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95A8F35-288D-401C-A0A8-F161BAB3F8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4E3911F-7599-4A0F-B817-5EAB2B1906D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9B470F0-15D3-4281-9563-52E693A197C2}"/>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8" name="Zástupný symbol pro zápatí 7">
            <a:extLst>
              <a:ext uri="{FF2B5EF4-FFF2-40B4-BE49-F238E27FC236}">
                <a16:creationId xmlns:a16="http://schemas.microsoft.com/office/drawing/2014/main" id="{859653BA-DBCF-44E4-94A5-9256FED5C39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A04C5249-82AD-47B1-A293-77C9500BD84F}"/>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21522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80296-265D-4930-8567-D2F81AD000D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879FD99-D6BE-4B55-A60E-1EC9EF5AD795}"/>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4" name="Zástupný symbol pro zápatí 3">
            <a:extLst>
              <a:ext uri="{FF2B5EF4-FFF2-40B4-BE49-F238E27FC236}">
                <a16:creationId xmlns:a16="http://schemas.microsoft.com/office/drawing/2014/main" id="{728C85DB-DAA8-48D7-BF1E-F12F03FEA62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8027D04-FE0A-4307-BFBB-EFCCCD13E0BD}"/>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87776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484F74A-505C-46AB-BFCC-09790686D7E8}"/>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3" name="Zástupný symbol pro zápatí 2">
            <a:extLst>
              <a:ext uri="{FF2B5EF4-FFF2-40B4-BE49-F238E27FC236}">
                <a16:creationId xmlns:a16="http://schemas.microsoft.com/office/drawing/2014/main" id="{85EC7536-BBF9-478C-BD21-5B79EEEA033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6AEDC3F-F623-4F2E-9D96-0F6263BD6DA0}"/>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380246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96867B-8595-4FC6-AFD1-9635158978B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680B523-4791-428E-BF89-F740496B6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CFC4992-9062-4BF6-B7E6-18C721D8E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8BC112A-513A-42CA-95F0-669C32A5412E}"/>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6" name="Zástupný symbol pro zápatí 5">
            <a:extLst>
              <a:ext uri="{FF2B5EF4-FFF2-40B4-BE49-F238E27FC236}">
                <a16:creationId xmlns:a16="http://schemas.microsoft.com/office/drawing/2014/main" id="{C7DE0D78-F818-4EFC-BC92-B13F65874FB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A57DFE0-D739-4588-B130-F44D08C8F4DA}"/>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210675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8199F8-1EE0-471E-BB5B-B7E22DBB2DB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E2684BD-1EFE-462F-A414-39F36EC52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3BF35B2-4AD8-4D59-A858-004A54881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C6B953B-B6AF-4582-BAC5-B48E40C36E0B}"/>
              </a:ext>
            </a:extLst>
          </p:cNvPr>
          <p:cNvSpPr>
            <a:spLocks noGrp="1"/>
          </p:cNvSpPr>
          <p:nvPr>
            <p:ph type="dt" sz="half" idx="10"/>
          </p:nvPr>
        </p:nvSpPr>
        <p:spPr/>
        <p:txBody>
          <a:bodyPr/>
          <a:lstStyle/>
          <a:p>
            <a:fld id="{B4DF6519-8B37-45FE-8E2F-DEF1273871D7}" type="datetimeFigureOut">
              <a:rPr lang="cs-CZ" smtClean="0"/>
              <a:t>23.08.2023</a:t>
            </a:fld>
            <a:endParaRPr lang="cs-CZ"/>
          </a:p>
        </p:txBody>
      </p:sp>
      <p:sp>
        <p:nvSpPr>
          <p:cNvPr id="6" name="Zástupný symbol pro zápatí 5">
            <a:extLst>
              <a:ext uri="{FF2B5EF4-FFF2-40B4-BE49-F238E27FC236}">
                <a16:creationId xmlns:a16="http://schemas.microsoft.com/office/drawing/2014/main" id="{2E3971D6-6957-41E0-9D9B-240D4BFD5F5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6B938EB-0AA1-4032-9E72-20D1F1C56267}"/>
              </a:ext>
            </a:extLst>
          </p:cNvPr>
          <p:cNvSpPr>
            <a:spLocks noGrp="1"/>
          </p:cNvSpPr>
          <p:nvPr>
            <p:ph type="sldNum" sz="quarter" idx="12"/>
          </p:nvPr>
        </p:nvSpPr>
        <p:spPr/>
        <p:txBody>
          <a:bodyPr/>
          <a:lstStyle/>
          <a:p>
            <a:fld id="{5D455399-91CF-4A5C-B05C-1CFADBF569A8}" type="slidenum">
              <a:rPr lang="cs-CZ" smtClean="0"/>
              <a:t>‹#›</a:t>
            </a:fld>
            <a:endParaRPr lang="cs-CZ"/>
          </a:p>
        </p:txBody>
      </p:sp>
    </p:spTree>
    <p:extLst>
      <p:ext uri="{BB962C8B-B14F-4D97-AF65-F5344CB8AC3E}">
        <p14:creationId xmlns:p14="http://schemas.microsoft.com/office/powerpoint/2010/main" val="195662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B705672-D089-40EF-A89C-6AB7E0435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58E6441-42F0-465F-9FDF-E75D5BCB7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2AD7813-56FA-48D2-9475-C0EF72841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F6519-8B37-45FE-8E2F-DEF1273871D7}" type="datetimeFigureOut">
              <a:rPr lang="cs-CZ" smtClean="0"/>
              <a:t>23.08.2023</a:t>
            </a:fld>
            <a:endParaRPr lang="cs-CZ"/>
          </a:p>
        </p:txBody>
      </p:sp>
      <p:sp>
        <p:nvSpPr>
          <p:cNvPr id="5" name="Zástupný symbol pro zápatí 4">
            <a:extLst>
              <a:ext uri="{FF2B5EF4-FFF2-40B4-BE49-F238E27FC236}">
                <a16:creationId xmlns:a16="http://schemas.microsoft.com/office/drawing/2014/main" id="{FFA2C0C6-1996-4C84-A709-FA1841369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5BAB999-86F6-4FBE-B17C-D80075AFD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55399-91CF-4A5C-B05C-1CFADBF569A8}" type="slidenum">
              <a:rPr lang="cs-CZ" smtClean="0"/>
              <a:t>‹#›</a:t>
            </a:fld>
            <a:endParaRPr lang="cs-CZ"/>
          </a:p>
        </p:txBody>
      </p:sp>
    </p:spTree>
    <p:extLst>
      <p:ext uri="{BB962C8B-B14F-4D97-AF65-F5344CB8AC3E}">
        <p14:creationId xmlns:p14="http://schemas.microsoft.com/office/powerpoint/2010/main" val="20890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DEDBC-8325-47C3-A9F0-0B453226C78C}"/>
              </a:ext>
            </a:extLst>
          </p:cNvPr>
          <p:cNvSpPr>
            <a:spLocks noGrp="1"/>
          </p:cNvSpPr>
          <p:nvPr>
            <p:ph type="ctrTitle"/>
          </p:nvPr>
        </p:nvSpPr>
        <p:spPr/>
        <p:txBody>
          <a:bodyPr>
            <a:normAutofit/>
          </a:bodyPr>
          <a:lstStyle/>
          <a:p>
            <a:r>
              <a:rPr lang="cs-CZ" dirty="0">
                <a:solidFill>
                  <a:srgbClr val="0070C0"/>
                </a:solidFill>
              </a:rPr>
              <a:t>Microsoft 365 Business </a:t>
            </a:r>
            <a:r>
              <a:rPr lang="cs-CZ" dirty="0" err="1">
                <a:solidFill>
                  <a:srgbClr val="0070C0"/>
                </a:solidFill>
              </a:rPr>
              <a:t>Central</a:t>
            </a:r>
            <a:r>
              <a:rPr lang="cs-CZ" dirty="0">
                <a:solidFill>
                  <a:srgbClr val="0070C0"/>
                </a:solidFill>
              </a:rPr>
              <a:t> </a:t>
            </a:r>
            <a:r>
              <a:rPr lang="cs-CZ" dirty="0" err="1">
                <a:solidFill>
                  <a:srgbClr val="0070C0"/>
                </a:solidFill>
              </a:rPr>
              <a:t>Introduction</a:t>
            </a:r>
            <a:r>
              <a:rPr lang="cs-CZ" dirty="0">
                <a:solidFill>
                  <a:srgbClr val="0070C0"/>
                </a:solidFill>
              </a:rPr>
              <a:t>   </a:t>
            </a:r>
            <a:br>
              <a:rPr lang="cs-CZ" dirty="0">
                <a:solidFill>
                  <a:srgbClr val="0070C0"/>
                </a:solidFill>
              </a:rPr>
            </a:br>
            <a:r>
              <a:rPr lang="cs-CZ" sz="1800" b="1" dirty="0">
                <a:solidFill>
                  <a:srgbClr val="7030A0"/>
                </a:solidFill>
              </a:rPr>
              <a:t>(ERP=</a:t>
            </a:r>
            <a:r>
              <a:rPr lang="en-US" sz="1800" b="1" dirty="0">
                <a:solidFill>
                  <a:srgbClr val="7030A0"/>
                </a:solidFill>
              </a:rPr>
              <a:t>Microsoft Dynamics 365 Business Central</a:t>
            </a:r>
            <a:r>
              <a:rPr lang="cs-CZ" sz="1800" b="1" dirty="0">
                <a:solidFill>
                  <a:srgbClr val="7030A0"/>
                </a:solidFill>
              </a:rPr>
              <a:t>) </a:t>
            </a:r>
          </a:p>
        </p:txBody>
      </p:sp>
      <p:sp>
        <p:nvSpPr>
          <p:cNvPr id="3" name="Podnadpis 2">
            <a:extLst>
              <a:ext uri="{FF2B5EF4-FFF2-40B4-BE49-F238E27FC236}">
                <a16:creationId xmlns:a16="http://schemas.microsoft.com/office/drawing/2014/main" id="{D73EE78C-AF54-4223-BAFF-4FADF96C542A}"/>
              </a:ext>
            </a:extLst>
          </p:cNvPr>
          <p:cNvSpPr>
            <a:spLocks noGrp="1"/>
          </p:cNvSpPr>
          <p:nvPr>
            <p:ph type="subTitle" idx="1"/>
          </p:nvPr>
        </p:nvSpPr>
        <p:spPr/>
        <p:txBody>
          <a:bodyPr>
            <a:normAutofit fontScale="77500" lnSpcReduction="20000"/>
          </a:bodyPr>
          <a:lstStyle/>
          <a:p>
            <a:r>
              <a:rPr lang="cs-CZ" dirty="0"/>
              <a:t> </a:t>
            </a:r>
            <a:r>
              <a:rPr lang="cs-CZ" dirty="0" err="1">
                <a:solidFill>
                  <a:srgbClr val="0070C0"/>
                </a:solidFill>
              </a:rPr>
              <a:t>Ing.J.Skorkovský,CSc</a:t>
            </a:r>
            <a:r>
              <a:rPr lang="cs-CZ" dirty="0">
                <a:solidFill>
                  <a:srgbClr val="0070C0"/>
                </a:solidFill>
              </a:rPr>
              <a:t>.</a:t>
            </a:r>
          </a:p>
          <a:p>
            <a:r>
              <a:rPr lang="cs-CZ" dirty="0">
                <a:solidFill>
                  <a:srgbClr val="0070C0"/>
                </a:solidFill>
              </a:rPr>
              <a:t>Department </a:t>
            </a:r>
            <a:r>
              <a:rPr lang="cs-CZ" dirty="0" err="1">
                <a:solidFill>
                  <a:srgbClr val="0070C0"/>
                </a:solidFill>
              </a:rPr>
              <a:t>of</a:t>
            </a:r>
            <a:r>
              <a:rPr lang="cs-CZ" dirty="0">
                <a:solidFill>
                  <a:srgbClr val="0070C0"/>
                </a:solidFill>
              </a:rPr>
              <a:t> Business Management</a:t>
            </a:r>
          </a:p>
          <a:p>
            <a:r>
              <a:rPr lang="cs-CZ" dirty="0" err="1">
                <a:solidFill>
                  <a:srgbClr val="0070C0"/>
                </a:solidFill>
              </a:rPr>
              <a:t>Faculty</a:t>
            </a:r>
            <a:r>
              <a:rPr lang="cs-CZ" dirty="0">
                <a:solidFill>
                  <a:srgbClr val="0070C0"/>
                </a:solidFill>
              </a:rPr>
              <a:t> </a:t>
            </a:r>
            <a:r>
              <a:rPr lang="cs-CZ" dirty="0" err="1">
                <a:solidFill>
                  <a:srgbClr val="0070C0"/>
                </a:solidFill>
              </a:rPr>
              <a:t>of</a:t>
            </a:r>
            <a:r>
              <a:rPr lang="cs-CZ" dirty="0">
                <a:solidFill>
                  <a:srgbClr val="0070C0"/>
                </a:solidFill>
              </a:rPr>
              <a:t> Business and </a:t>
            </a:r>
            <a:r>
              <a:rPr lang="cs-CZ" dirty="0" err="1">
                <a:solidFill>
                  <a:srgbClr val="0070C0"/>
                </a:solidFill>
              </a:rPr>
              <a:t>Administration</a:t>
            </a:r>
            <a:endParaRPr lang="cs-CZ" dirty="0">
              <a:solidFill>
                <a:srgbClr val="0070C0"/>
              </a:solidFill>
            </a:endParaRPr>
          </a:p>
          <a:p>
            <a:r>
              <a:rPr lang="cs-CZ" dirty="0">
                <a:solidFill>
                  <a:srgbClr val="0070C0"/>
                </a:solidFill>
              </a:rPr>
              <a:t>Masaryk University Brno</a:t>
            </a:r>
          </a:p>
          <a:p>
            <a:r>
              <a:rPr lang="cs-CZ" dirty="0">
                <a:solidFill>
                  <a:srgbClr val="0070C0"/>
                </a:solidFill>
              </a:rPr>
              <a:t>Czech Republic</a:t>
            </a:r>
            <a:r>
              <a:rPr lang="cs-CZ" dirty="0"/>
              <a:t> </a:t>
            </a:r>
          </a:p>
          <a:p>
            <a:endParaRPr lang="cs-CZ" dirty="0"/>
          </a:p>
        </p:txBody>
      </p:sp>
    </p:spTree>
    <p:extLst>
      <p:ext uri="{BB962C8B-B14F-4D97-AF65-F5344CB8AC3E}">
        <p14:creationId xmlns:p14="http://schemas.microsoft.com/office/powerpoint/2010/main" val="236425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A9CF-26AF-42F2-BD88-05E5DF2C5B3C}"/>
              </a:ext>
            </a:extLst>
          </p:cNvPr>
          <p:cNvSpPr>
            <a:spLocks noGrp="1"/>
          </p:cNvSpPr>
          <p:nvPr>
            <p:ph type="title"/>
          </p:nvPr>
        </p:nvSpPr>
        <p:spPr/>
        <p:txBody>
          <a:bodyPr>
            <a:normAutofit/>
          </a:bodyPr>
          <a:lstStyle/>
          <a:p>
            <a:r>
              <a:rPr lang="cs-CZ" sz="3600" dirty="0" err="1">
                <a:solidFill>
                  <a:srgbClr val="0070C0"/>
                </a:solidFill>
              </a:rPr>
              <a:t>Roles</a:t>
            </a:r>
            <a:r>
              <a:rPr lang="cs-CZ" sz="3600" dirty="0">
                <a:solidFill>
                  <a:srgbClr val="0070C0"/>
                </a:solidFill>
              </a:rPr>
              <a:t> in Business </a:t>
            </a:r>
            <a:r>
              <a:rPr lang="cs-CZ" sz="3600" dirty="0" err="1">
                <a:solidFill>
                  <a:srgbClr val="0070C0"/>
                </a:solidFill>
              </a:rPr>
              <a:t>Central</a:t>
            </a:r>
            <a:r>
              <a:rPr lang="cs-CZ" sz="3600" dirty="0">
                <a:solidFill>
                  <a:srgbClr val="0070C0"/>
                </a:solidFill>
              </a:rPr>
              <a:t> </a:t>
            </a:r>
          </a:p>
        </p:txBody>
      </p:sp>
      <p:pic>
        <p:nvPicPr>
          <p:cNvPr id="7" name="Obrázek 6">
            <a:extLst>
              <a:ext uri="{FF2B5EF4-FFF2-40B4-BE49-F238E27FC236}">
                <a16:creationId xmlns:a16="http://schemas.microsoft.com/office/drawing/2014/main" id="{39DC3951-04A8-4AAE-B397-ED00E43B4FB2}"/>
              </a:ext>
            </a:extLst>
          </p:cNvPr>
          <p:cNvPicPr>
            <a:picLocks noChangeAspect="1"/>
          </p:cNvPicPr>
          <p:nvPr/>
        </p:nvPicPr>
        <p:blipFill>
          <a:blip r:embed="rId2"/>
          <a:stretch>
            <a:fillRect/>
          </a:stretch>
        </p:blipFill>
        <p:spPr>
          <a:xfrm>
            <a:off x="838200" y="1425901"/>
            <a:ext cx="8373177" cy="4874814"/>
          </a:xfrm>
          <a:prstGeom prst="rect">
            <a:avLst/>
          </a:prstGeom>
          <a:ln>
            <a:solidFill>
              <a:schemeClr val="accent1"/>
            </a:solidFill>
          </a:ln>
        </p:spPr>
      </p:pic>
      <p:sp>
        <p:nvSpPr>
          <p:cNvPr id="3" name="Obdélník 2">
            <a:extLst>
              <a:ext uri="{FF2B5EF4-FFF2-40B4-BE49-F238E27FC236}">
                <a16:creationId xmlns:a16="http://schemas.microsoft.com/office/drawing/2014/main" id="{43AB7E47-A159-4E3B-824E-309F080D03F6}"/>
              </a:ext>
            </a:extLst>
          </p:cNvPr>
          <p:cNvSpPr/>
          <p:nvPr/>
        </p:nvSpPr>
        <p:spPr>
          <a:xfrm>
            <a:off x="4023572" y="1600548"/>
            <a:ext cx="4722383" cy="584775"/>
          </a:xfrm>
          <a:prstGeom prst="rect">
            <a:avLst/>
          </a:prstGeom>
          <a:noFill/>
        </p:spPr>
        <p:txBody>
          <a:bodyPr wrap="none" lIns="91440" tIns="45720" rIns="91440" bIns="45720">
            <a:spAutoFit/>
          </a:bodyPr>
          <a:lstStyle/>
          <a:p>
            <a:pPr algn="ctr"/>
            <a:r>
              <a:rPr lang="cs-C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Role </a:t>
            </a:r>
            <a:r>
              <a:rPr lang="cs-CZ" sz="32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Tailor</a:t>
            </a:r>
            <a:r>
              <a:rPr lang="cs-C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cs-CZ" sz="32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Client</a:t>
            </a:r>
            <a:r>
              <a:rPr lang="cs-C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cs-CZ" sz="32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Principle</a:t>
            </a:r>
            <a:r>
              <a:rPr lang="cs-CZ"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Tree>
    <p:extLst>
      <p:ext uri="{BB962C8B-B14F-4D97-AF65-F5344CB8AC3E}">
        <p14:creationId xmlns:p14="http://schemas.microsoft.com/office/powerpoint/2010/main" val="298084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953" y="211121"/>
            <a:ext cx="10515600" cy="1325563"/>
          </a:xfrm>
        </p:spPr>
        <p:txBody>
          <a:bodyPr>
            <a:normAutofit/>
          </a:bodyPr>
          <a:lstStyle/>
          <a:p>
            <a:r>
              <a:rPr lang="en-US" sz="3600" dirty="0">
                <a:solidFill>
                  <a:srgbClr val="0070C0"/>
                </a:solidFill>
              </a:rPr>
              <a:t>Basic functionalities for chosen role </a:t>
            </a:r>
          </a:p>
        </p:txBody>
      </p:sp>
      <p:pic>
        <p:nvPicPr>
          <p:cNvPr id="4" name="Obrázek 3"/>
          <p:cNvPicPr>
            <a:picLocks noChangeAspect="1"/>
          </p:cNvPicPr>
          <p:nvPr/>
        </p:nvPicPr>
        <p:blipFill>
          <a:blip r:embed="rId2"/>
          <a:stretch>
            <a:fillRect/>
          </a:stretch>
        </p:blipFill>
        <p:spPr>
          <a:xfrm>
            <a:off x="539014" y="1690688"/>
            <a:ext cx="10479539" cy="2285157"/>
          </a:xfrm>
          <a:prstGeom prst="rect">
            <a:avLst/>
          </a:prstGeom>
          <a:ln>
            <a:solidFill>
              <a:schemeClr val="accent1"/>
            </a:solidFill>
          </a:ln>
        </p:spPr>
      </p:pic>
    </p:spTree>
    <p:extLst>
      <p:ext uri="{BB962C8B-B14F-4D97-AF65-F5344CB8AC3E}">
        <p14:creationId xmlns:p14="http://schemas.microsoft.com/office/powerpoint/2010/main" val="149502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7516" y="399115"/>
            <a:ext cx="10515600" cy="1325563"/>
          </a:xfrm>
        </p:spPr>
        <p:txBody>
          <a:bodyPr>
            <a:normAutofit/>
          </a:bodyPr>
          <a:lstStyle/>
          <a:p>
            <a:r>
              <a:rPr lang="en-ZA" sz="3600" dirty="0">
                <a:solidFill>
                  <a:srgbClr val="0070C0"/>
                </a:solidFill>
              </a:rPr>
              <a:t>Basic activities</a:t>
            </a:r>
          </a:p>
        </p:txBody>
      </p:sp>
      <p:pic>
        <p:nvPicPr>
          <p:cNvPr id="4" name="Obrázek 3"/>
          <p:cNvPicPr>
            <a:picLocks noChangeAspect="1"/>
          </p:cNvPicPr>
          <p:nvPr/>
        </p:nvPicPr>
        <p:blipFill>
          <a:blip r:embed="rId2"/>
          <a:stretch>
            <a:fillRect/>
          </a:stretch>
        </p:blipFill>
        <p:spPr>
          <a:xfrm>
            <a:off x="577516" y="1796534"/>
            <a:ext cx="11222821" cy="3492548"/>
          </a:xfrm>
          <a:prstGeom prst="rect">
            <a:avLst/>
          </a:prstGeom>
          <a:ln>
            <a:solidFill>
              <a:schemeClr val="accent1"/>
            </a:solidFill>
          </a:ln>
        </p:spPr>
      </p:pic>
      <p:sp>
        <p:nvSpPr>
          <p:cNvPr id="5" name="TextovéPole 4"/>
          <p:cNvSpPr txBox="1"/>
          <p:nvPr/>
        </p:nvSpPr>
        <p:spPr>
          <a:xfrm>
            <a:off x="2492943" y="3265809"/>
            <a:ext cx="998863" cy="276999"/>
          </a:xfrm>
          <a:prstGeom prst="rect">
            <a:avLst/>
          </a:prstGeom>
          <a:noFill/>
        </p:spPr>
        <p:txBody>
          <a:bodyPr wrap="none" rtlCol="0">
            <a:spAutoFit/>
          </a:bodyPr>
          <a:lstStyle/>
          <a:p>
            <a:r>
              <a:rPr lang="cs-CZ" sz="1200" dirty="0">
                <a:solidFill>
                  <a:srgbClr val="FF0000"/>
                </a:solidFill>
              </a:rPr>
              <a:t>Display more</a:t>
            </a:r>
          </a:p>
        </p:txBody>
      </p:sp>
      <p:sp>
        <p:nvSpPr>
          <p:cNvPr id="6" name="TextovéPole 5"/>
          <p:cNvSpPr txBox="1"/>
          <p:nvPr/>
        </p:nvSpPr>
        <p:spPr>
          <a:xfrm>
            <a:off x="4379495" y="3265809"/>
            <a:ext cx="998863" cy="276999"/>
          </a:xfrm>
          <a:prstGeom prst="rect">
            <a:avLst/>
          </a:prstGeom>
          <a:noFill/>
        </p:spPr>
        <p:txBody>
          <a:bodyPr wrap="none" rtlCol="0">
            <a:spAutoFit/>
          </a:bodyPr>
          <a:lstStyle/>
          <a:p>
            <a:r>
              <a:rPr lang="cs-CZ" sz="1200" dirty="0">
                <a:solidFill>
                  <a:srgbClr val="FF0000"/>
                </a:solidFill>
              </a:rPr>
              <a:t>Display more</a:t>
            </a:r>
          </a:p>
        </p:txBody>
      </p:sp>
      <p:sp>
        <p:nvSpPr>
          <p:cNvPr id="7" name="TextovéPole 6"/>
          <p:cNvSpPr txBox="1"/>
          <p:nvPr/>
        </p:nvSpPr>
        <p:spPr>
          <a:xfrm>
            <a:off x="6360695" y="3265809"/>
            <a:ext cx="998863" cy="276999"/>
          </a:xfrm>
          <a:prstGeom prst="rect">
            <a:avLst/>
          </a:prstGeom>
          <a:noFill/>
        </p:spPr>
        <p:txBody>
          <a:bodyPr wrap="none" rtlCol="0">
            <a:spAutoFit/>
          </a:bodyPr>
          <a:lstStyle/>
          <a:p>
            <a:r>
              <a:rPr lang="cs-CZ" sz="1200" dirty="0">
                <a:solidFill>
                  <a:srgbClr val="FF0000"/>
                </a:solidFill>
              </a:rPr>
              <a:t>Display more</a:t>
            </a:r>
          </a:p>
        </p:txBody>
      </p:sp>
    </p:spTree>
    <p:extLst>
      <p:ext uri="{BB962C8B-B14F-4D97-AF65-F5344CB8AC3E}">
        <p14:creationId xmlns:p14="http://schemas.microsoft.com/office/powerpoint/2010/main" val="4014569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dirty="0">
                <a:solidFill>
                  <a:srgbClr val="0070C0"/>
                </a:solidFill>
              </a:rPr>
              <a:t>Basic summary (overview, survey</a:t>
            </a:r>
            <a:r>
              <a:rPr lang="cs-CZ" sz="3600" dirty="0">
                <a:solidFill>
                  <a:srgbClr val="0070C0"/>
                </a:solidFill>
              </a:rPr>
              <a:t>s</a:t>
            </a:r>
            <a:r>
              <a:rPr lang="en-US" sz="3600" dirty="0">
                <a:solidFill>
                  <a:srgbClr val="0070C0"/>
                </a:solidFill>
              </a:rPr>
              <a:t>,lists)</a:t>
            </a:r>
          </a:p>
        </p:txBody>
      </p:sp>
      <p:pic>
        <p:nvPicPr>
          <p:cNvPr id="4" name="Obrázek 3"/>
          <p:cNvPicPr>
            <a:picLocks noChangeAspect="1"/>
          </p:cNvPicPr>
          <p:nvPr/>
        </p:nvPicPr>
        <p:blipFill>
          <a:blip r:embed="rId2"/>
          <a:stretch>
            <a:fillRect/>
          </a:stretch>
        </p:blipFill>
        <p:spPr>
          <a:xfrm>
            <a:off x="838200" y="1690688"/>
            <a:ext cx="6294120" cy="2348552"/>
          </a:xfrm>
          <a:prstGeom prst="rect">
            <a:avLst/>
          </a:prstGeom>
          <a:ln>
            <a:solidFill>
              <a:schemeClr val="accent1"/>
            </a:solidFill>
          </a:ln>
        </p:spPr>
      </p:pic>
      <p:pic>
        <p:nvPicPr>
          <p:cNvPr id="5" name="Obrázek 4"/>
          <p:cNvPicPr>
            <a:picLocks noChangeAspect="1"/>
          </p:cNvPicPr>
          <p:nvPr/>
        </p:nvPicPr>
        <p:blipFill>
          <a:blip r:embed="rId3"/>
          <a:stretch>
            <a:fillRect/>
          </a:stretch>
        </p:blipFill>
        <p:spPr>
          <a:xfrm>
            <a:off x="1463039" y="2452113"/>
            <a:ext cx="10003079" cy="2344028"/>
          </a:xfrm>
          <a:prstGeom prst="rect">
            <a:avLst/>
          </a:prstGeom>
          <a:ln>
            <a:solidFill>
              <a:schemeClr val="accent1"/>
            </a:solidFill>
          </a:ln>
        </p:spPr>
      </p:pic>
      <p:pic>
        <p:nvPicPr>
          <p:cNvPr id="6" name="Obrázek 5"/>
          <p:cNvPicPr>
            <a:picLocks noChangeAspect="1"/>
          </p:cNvPicPr>
          <p:nvPr/>
        </p:nvPicPr>
        <p:blipFill>
          <a:blip r:embed="rId4"/>
          <a:stretch>
            <a:fillRect/>
          </a:stretch>
        </p:blipFill>
        <p:spPr>
          <a:xfrm>
            <a:off x="725880" y="4996680"/>
            <a:ext cx="10740239" cy="1444304"/>
          </a:xfrm>
          <a:prstGeom prst="rect">
            <a:avLst/>
          </a:prstGeom>
          <a:ln>
            <a:solidFill>
              <a:schemeClr val="accent1"/>
            </a:solidFill>
          </a:ln>
        </p:spPr>
      </p:pic>
    </p:spTree>
    <p:extLst>
      <p:ext uri="{BB962C8B-B14F-4D97-AF65-F5344CB8AC3E}">
        <p14:creationId xmlns:p14="http://schemas.microsoft.com/office/powerpoint/2010/main" val="35463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IE" sz="3600" dirty="0">
                <a:solidFill>
                  <a:srgbClr val="0070C0"/>
                </a:solidFill>
              </a:rPr>
              <a:t>Business Partners (Customers, Vendors, Banks)</a:t>
            </a:r>
          </a:p>
        </p:txBody>
      </p:sp>
      <p:pic>
        <p:nvPicPr>
          <p:cNvPr id="4" name="Obrázek 3"/>
          <p:cNvPicPr>
            <a:picLocks noChangeAspect="1"/>
          </p:cNvPicPr>
          <p:nvPr/>
        </p:nvPicPr>
        <p:blipFill>
          <a:blip r:embed="rId2"/>
          <a:stretch>
            <a:fillRect/>
          </a:stretch>
        </p:blipFill>
        <p:spPr>
          <a:xfrm>
            <a:off x="2503371" y="1806191"/>
            <a:ext cx="8560998" cy="1317618"/>
          </a:xfrm>
          <a:prstGeom prst="rect">
            <a:avLst/>
          </a:prstGeom>
          <a:ln>
            <a:solidFill>
              <a:schemeClr val="accent1"/>
            </a:solidFill>
          </a:ln>
        </p:spPr>
      </p:pic>
      <p:sp>
        <p:nvSpPr>
          <p:cNvPr id="5" name="TextovéPole 4"/>
          <p:cNvSpPr txBox="1"/>
          <p:nvPr/>
        </p:nvSpPr>
        <p:spPr>
          <a:xfrm>
            <a:off x="4302493" y="2166617"/>
            <a:ext cx="2056910" cy="369332"/>
          </a:xfrm>
          <a:prstGeom prst="rect">
            <a:avLst/>
          </a:prstGeom>
          <a:noFill/>
        </p:spPr>
        <p:txBody>
          <a:bodyPr wrap="none" rtlCol="0">
            <a:spAutoFit/>
          </a:bodyPr>
          <a:lstStyle/>
          <a:p>
            <a:r>
              <a:rPr lang="cs-CZ" dirty="0"/>
              <a:t> </a:t>
            </a:r>
            <a:r>
              <a:rPr lang="en-US" sz="1200" b="1" dirty="0">
                <a:solidFill>
                  <a:srgbClr val="FF0000"/>
                </a:solidFill>
              </a:rPr>
              <a:t>Tell me what you want to do</a:t>
            </a:r>
            <a:endParaRPr lang="cs-CZ" sz="1200" b="1" dirty="0">
              <a:solidFill>
                <a:srgbClr val="FF0000"/>
              </a:solidFill>
            </a:endParaRPr>
          </a:p>
        </p:txBody>
      </p:sp>
      <p:sp>
        <p:nvSpPr>
          <p:cNvPr id="6" name="TextovéPole 5"/>
          <p:cNvSpPr txBox="1"/>
          <p:nvPr/>
        </p:nvSpPr>
        <p:spPr>
          <a:xfrm>
            <a:off x="2799348" y="2535949"/>
            <a:ext cx="906017" cy="369332"/>
          </a:xfrm>
          <a:prstGeom prst="rect">
            <a:avLst/>
          </a:prstGeom>
          <a:noFill/>
        </p:spPr>
        <p:txBody>
          <a:bodyPr wrap="none" rtlCol="0">
            <a:spAutoFit/>
          </a:bodyPr>
          <a:lstStyle/>
          <a:p>
            <a:r>
              <a:rPr lang="cs-CZ" dirty="0"/>
              <a:t> </a:t>
            </a:r>
            <a:r>
              <a:rPr lang="cs-CZ" sz="1200" b="1" dirty="0" err="1">
                <a:solidFill>
                  <a:srgbClr val="0070C0"/>
                </a:solidFill>
              </a:rPr>
              <a:t>Customer</a:t>
            </a:r>
            <a:r>
              <a:rPr lang="cs-CZ" dirty="0"/>
              <a:t> </a:t>
            </a:r>
            <a:endParaRPr lang="cs-CZ" sz="1200" b="1" dirty="0">
              <a:solidFill>
                <a:srgbClr val="FF0000"/>
              </a:solidFill>
            </a:endParaRPr>
          </a:p>
        </p:txBody>
      </p:sp>
      <p:pic>
        <p:nvPicPr>
          <p:cNvPr id="7" name="Obrázek 6"/>
          <p:cNvPicPr>
            <a:picLocks noChangeAspect="1"/>
          </p:cNvPicPr>
          <p:nvPr/>
        </p:nvPicPr>
        <p:blipFill>
          <a:blip r:embed="rId3"/>
          <a:stretch>
            <a:fillRect/>
          </a:stretch>
        </p:blipFill>
        <p:spPr>
          <a:xfrm>
            <a:off x="2503371" y="3380989"/>
            <a:ext cx="4686701" cy="2826666"/>
          </a:xfrm>
          <a:prstGeom prst="rect">
            <a:avLst/>
          </a:prstGeom>
          <a:ln>
            <a:solidFill>
              <a:schemeClr val="accent1"/>
            </a:solidFill>
          </a:ln>
        </p:spPr>
      </p:pic>
      <p:sp>
        <p:nvSpPr>
          <p:cNvPr id="8" name="TextovéPole 7"/>
          <p:cNvSpPr txBox="1"/>
          <p:nvPr/>
        </p:nvSpPr>
        <p:spPr>
          <a:xfrm>
            <a:off x="6359403" y="4022688"/>
            <a:ext cx="550022" cy="369332"/>
          </a:xfrm>
          <a:prstGeom prst="rect">
            <a:avLst/>
          </a:prstGeom>
          <a:noFill/>
        </p:spPr>
        <p:txBody>
          <a:bodyPr wrap="none" rtlCol="0">
            <a:spAutoFit/>
          </a:bodyPr>
          <a:lstStyle/>
          <a:p>
            <a:r>
              <a:rPr lang="cs-CZ" dirty="0"/>
              <a:t> </a:t>
            </a:r>
            <a:r>
              <a:rPr lang="cs-CZ" sz="1200" b="1" dirty="0" err="1">
                <a:solidFill>
                  <a:srgbClr val="FF0000"/>
                </a:solidFill>
              </a:rPr>
              <a:t>Lists</a:t>
            </a:r>
            <a:r>
              <a:rPr lang="cs-CZ" sz="1200" b="1" dirty="0">
                <a:solidFill>
                  <a:srgbClr val="FF0000"/>
                </a:solidFill>
              </a:rPr>
              <a:t> </a:t>
            </a:r>
          </a:p>
        </p:txBody>
      </p:sp>
      <p:sp>
        <p:nvSpPr>
          <p:cNvPr id="9" name="TextovéPole 8"/>
          <p:cNvSpPr txBox="1"/>
          <p:nvPr/>
        </p:nvSpPr>
        <p:spPr>
          <a:xfrm>
            <a:off x="7378077" y="5418178"/>
            <a:ext cx="1568058" cy="369332"/>
          </a:xfrm>
          <a:prstGeom prst="rect">
            <a:avLst/>
          </a:prstGeom>
          <a:noFill/>
        </p:spPr>
        <p:txBody>
          <a:bodyPr wrap="none" rtlCol="0">
            <a:spAutoFit/>
          </a:bodyPr>
          <a:lstStyle/>
          <a:p>
            <a:r>
              <a:rPr lang="cs-CZ" dirty="0"/>
              <a:t> </a:t>
            </a:r>
            <a:r>
              <a:rPr lang="cs-CZ" sz="1200" b="1" dirty="0" err="1">
                <a:solidFill>
                  <a:srgbClr val="FF0000"/>
                </a:solidFill>
              </a:rPr>
              <a:t>Reports</a:t>
            </a:r>
            <a:r>
              <a:rPr lang="cs-CZ" sz="1200" b="1" dirty="0">
                <a:solidFill>
                  <a:srgbClr val="FF0000"/>
                </a:solidFill>
              </a:rPr>
              <a:t> and </a:t>
            </a:r>
            <a:r>
              <a:rPr lang="cs-CZ" sz="1200" b="1" dirty="0" err="1">
                <a:solidFill>
                  <a:srgbClr val="FF0000"/>
                </a:solidFill>
              </a:rPr>
              <a:t>Analysis</a:t>
            </a:r>
            <a:endParaRPr lang="cs-CZ" sz="1200" b="1" dirty="0">
              <a:solidFill>
                <a:srgbClr val="FF0000"/>
              </a:solidFill>
            </a:endParaRPr>
          </a:p>
        </p:txBody>
      </p:sp>
      <p:sp>
        <p:nvSpPr>
          <p:cNvPr id="10" name="Pravá složená závorka 9"/>
          <p:cNvSpPr/>
          <p:nvPr/>
        </p:nvSpPr>
        <p:spPr>
          <a:xfrm>
            <a:off x="7315513" y="5332396"/>
            <a:ext cx="125128" cy="7700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a:extLst>
              <a:ext uri="{FF2B5EF4-FFF2-40B4-BE49-F238E27FC236}">
                <a16:creationId xmlns:a16="http://schemas.microsoft.com/office/drawing/2014/main" id="{B7EF8A53-79EC-4510-9E60-B2F536703129}"/>
              </a:ext>
            </a:extLst>
          </p:cNvPr>
          <p:cNvSpPr txBox="1"/>
          <p:nvPr/>
        </p:nvSpPr>
        <p:spPr>
          <a:xfrm>
            <a:off x="7378077" y="3338726"/>
            <a:ext cx="3896708" cy="646331"/>
          </a:xfrm>
          <a:prstGeom prst="rect">
            <a:avLst/>
          </a:prstGeom>
          <a:noFill/>
        </p:spPr>
        <p:txBody>
          <a:bodyPr wrap="none" rtlCol="0">
            <a:spAutoFit/>
          </a:bodyPr>
          <a:lstStyle/>
          <a:p>
            <a:r>
              <a:rPr lang="cs-CZ" b="1" dirty="0">
                <a:solidFill>
                  <a:srgbClr val="FF0000"/>
                </a:solidFill>
              </a:rPr>
              <a:t>Full text </a:t>
            </a:r>
            <a:r>
              <a:rPr lang="cs-CZ" b="1" dirty="0" err="1">
                <a:solidFill>
                  <a:srgbClr val="FF0000"/>
                </a:solidFill>
              </a:rPr>
              <a:t>searching</a:t>
            </a:r>
            <a:r>
              <a:rPr lang="cs-CZ" b="1" dirty="0">
                <a:solidFill>
                  <a:srgbClr val="FF0000"/>
                </a:solidFill>
              </a:rPr>
              <a:t> </a:t>
            </a:r>
          </a:p>
          <a:p>
            <a:r>
              <a:rPr lang="cs-CZ" dirty="0">
                <a:solidFill>
                  <a:srgbClr val="FF0000"/>
                </a:solidFill>
              </a:rPr>
              <a:t>(</a:t>
            </a:r>
            <a:r>
              <a:rPr lang="cs-CZ" i="1" dirty="0">
                <a:solidFill>
                  <a:srgbClr val="FF0000"/>
                </a:solidFill>
              </a:rPr>
              <a:t>I call </a:t>
            </a:r>
            <a:r>
              <a:rPr lang="cs-CZ" i="1" dirty="0" err="1">
                <a:solidFill>
                  <a:srgbClr val="FF0000"/>
                </a:solidFill>
              </a:rPr>
              <a:t>it</a:t>
            </a:r>
            <a:r>
              <a:rPr lang="cs-CZ" i="1" dirty="0">
                <a:solidFill>
                  <a:srgbClr val="FF0000"/>
                </a:solidFill>
              </a:rPr>
              <a:t> Business </a:t>
            </a:r>
            <a:r>
              <a:rPr lang="cs-CZ" i="1" dirty="0" err="1">
                <a:solidFill>
                  <a:srgbClr val="FF0000"/>
                </a:solidFill>
              </a:rPr>
              <a:t>Central</a:t>
            </a:r>
            <a:r>
              <a:rPr lang="cs-CZ" i="1" dirty="0">
                <a:solidFill>
                  <a:srgbClr val="FF0000"/>
                </a:solidFill>
              </a:rPr>
              <a:t> Google </a:t>
            </a:r>
            <a:r>
              <a:rPr lang="cs-CZ" i="1" dirty="0" err="1">
                <a:solidFill>
                  <a:srgbClr val="FF0000"/>
                </a:solidFill>
              </a:rPr>
              <a:t>search</a:t>
            </a:r>
            <a:r>
              <a:rPr lang="cs-CZ" i="1" dirty="0">
                <a:solidFill>
                  <a:srgbClr val="FF0000"/>
                </a:solidFill>
              </a:rPr>
              <a:t>)</a:t>
            </a:r>
          </a:p>
        </p:txBody>
      </p:sp>
    </p:spTree>
    <p:extLst>
      <p:ext uri="{BB962C8B-B14F-4D97-AF65-F5344CB8AC3E}">
        <p14:creationId xmlns:p14="http://schemas.microsoft.com/office/powerpoint/2010/main" val="37980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Customer List and Customer </a:t>
            </a:r>
            <a:r>
              <a:rPr lang="cs-CZ" sz="3600" dirty="0" err="1">
                <a:solidFill>
                  <a:srgbClr val="0070C0"/>
                </a:solidFill>
              </a:rPr>
              <a:t>Card</a:t>
            </a:r>
            <a:endParaRPr lang="cs-CZ" sz="3600" dirty="0">
              <a:solidFill>
                <a:srgbClr val="0070C0"/>
              </a:solidFill>
            </a:endParaRPr>
          </a:p>
        </p:txBody>
      </p:sp>
      <p:pic>
        <p:nvPicPr>
          <p:cNvPr id="4" name="Obrázek 3"/>
          <p:cNvPicPr>
            <a:picLocks noChangeAspect="1"/>
          </p:cNvPicPr>
          <p:nvPr/>
        </p:nvPicPr>
        <p:blipFill>
          <a:blip r:embed="rId2"/>
          <a:stretch>
            <a:fillRect/>
          </a:stretch>
        </p:blipFill>
        <p:spPr>
          <a:xfrm>
            <a:off x="981776" y="1622226"/>
            <a:ext cx="9340133" cy="4348907"/>
          </a:xfrm>
          <a:prstGeom prst="rect">
            <a:avLst/>
          </a:prstGeom>
          <a:ln>
            <a:solidFill>
              <a:srgbClr val="FF0000"/>
            </a:solidFill>
          </a:ln>
        </p:spPr>
      </p:pic>
    </p:spTree>
    <p:extLst>
      <p:ext uri="{BB962C8B-B14F-4D97-AF65-F5344CB8AC3E}">
        <p14:creationId xmlns:p14="http://schemas.microsoft.com/office/powerpoint/2010/main" val="156318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Customer</a:t>
            </a:r>
            <a:r>
              <a:rPr lang="cs-CZ" sz="3600" dirty="0">
                <a:solidFill>
                  <a:srgbClr val="0070C0"/>
                </a:solidFill>
              </a:rPr>
              <a:t> </a:t>
            </a:r>
            <a:r>
              <a:rPr lang="cs-CZ" sz="3600" dirty="0" err="1">
                <a:solidFill>
                  <a:srgbClr val="0070C0"/>
                </a:solidFill>
              </a:rPr>
              <a:t>first</a:t>
            </a:r>
            <a:r>
              <a:rPr lang="cs-CZ" sz="3600" dirty="0">
                <a:solidFill>
                  <a:srgbClr val="0070C0"/>
                </a:solidFill>
              </a:rPr>
              <a:t> </a:t>
            </a:r>
            <a:r>
              <a:rPr lang="cs-CZ" sz="3600" dirty="0" err="1">
                <a:solidFill>
                  <a:srgbClr val="0070C0"/>
                </a:solidFill>
              </a:rPr>
              <a:t>tab</a:t>
            </a:r>
            <a:r>
              <a:rPr lang="cs-CZ" sz="3600" dirty="0">
                <a:solidFill>
                  <a:srgbClr val="0070C0"/>
                </a:solidFill>
              </a:rPr>
              <a:t> (on </a:t>
            </a:r>
            <a:r>
              <a:rPr lang="cs-CZ" sz="3600" dirty="0" err="1">
                <a:solidFill>
                  <a:srgbClr val="0070C0"/>
                </a:solidFill>
              </a:rPr>
              <a:t>Customer</a:t>
            </a:r>
            <a:r>
              <a:rPr lang="cs-CZ" sz="3600" dirty="0">
                <a:solidFill>
                  <a:srgbClr val="0070C0"/>
                </a:solidFill>
              </a:rPr>
              <a:t> </a:t>
            </a:r>
            <a:r>
              <a:rPr lang="cs-CZ" sz="3600" dirty="0" err="1">
                <a:solidFill>
                  <a:srgbClr val="0070C0"/>
                </a:solidFill>
              </a:rPr>
              <a:t>card</a:t>
            </a:r>
            <a:r>
              <a:rPr lang="cs-CZ" sz="3600" dirty="0">
                <a:solidFill>
                  <a:srgbClr val="0070C0"/>
                </a:solidFill>
              </a:rPr>
              <a:t>) </a:t>
            </a:r>
          </a:p>
        </p:txBody>
      </p:sp>
      <p:pic>
        <p:nvPicPr>
          <p:cNvPr id="4" name="Obrázek 3"/>
          <p:cNvPicPr>
            <a:picLocks noChangeAspect="1"/>
          </p:cNvPicPr>
          <p:nvPr/>
        </p:nvPicPr>
        <p:blipFill>
          <a:blip r:embed="rId2"/>
          <a:stretch>
            <a:fillRect/>
          </a:stretch>
        </p:blipFill>
        <p:spPr>
          <a:xfrm>
            <a:off x="770020" y="1690687"/>
            <a:ext cx="10316917" cy="2804311"/>
          </a:xfrm>
          <a:prstGeom prst="rect">
            <a:avLst/>
          </a:prstGeom>
          <a:ln>
            <a:solidFill>
              <a:srgbClr val="FF0000"/>
            </a:solidFill>
          </a:ln>
        </p:spPr>
      </p:pic>
      <p:sp>
        <p:nvSpPr>
          <p:cNvPr id="5" name="Obdélník 4"/>
          <p:cNvSpPr/>
          <p:nvPr/>
        </p:nvSpPr>
        <p:spPr>
          <a:xfrm>
            <a:off x="6343048" y="3724977"/>
            <a:ext cx="2088683" cy="539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2643500" y="3686476"/>
            <a:ext cx="2088683" cy="539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a:off x="3878981" y="3859731"/>
            <a:ext cx="0" cy="10299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2408417" y="4889634"/>
            <a:ext cx="3606489" cy="539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2625615" y="4974475"/>
            <a:ext cx="3038204" cy="369332"/>
          </a:xfrm>
          <a:prstGeom prst="rect">
            <a:avLst/>
          </a:prstGeom>
          <a:noFill/>
        </p:spPr>
        <p:txBody>
          <a:bodyPr wrap="none" rtlCol="0">
            <a:spAutoFit/>
          </a:bodyPr>
          <a:lstStyle/>
          <a:p>
            <a:r>
              <a:rPr lang="cs-CZ" b="1" dirty="0" err="1">
                <a:solidFill>
                  <a:srgbClr val="FF0000"/>
                </a:solidFill>
              </a:rPr>
              <a:t>Customer</a:t>
            </a:r>
            <a:r>
              <a:rPr lang="cs-CZ" b="1" dirty="0">
                <a:solidFill>
                  <a:srgbClr val="FF0000"/>
                </a:solidFill>
              </a:rPr>
              <a:t> </a:t>
            </a:r>
            <a:r>
              <a:rPr lang="cs-CZ" b="1" dirty="0" err="1">
                <a:solidFill>
                  <a:srgbClr val="FF0000"/>
                </a:solidFill>
              </a:rPr>
              <a:t>Ledger</a:t>
            </a:r>
            <a:r>
              <a:rPr lang="cs-CZ" b="1" dirty="0">
                <a:solidFill>
                  <a:srgbClr val="FF0000"/>
                </a:solidFill>
              </a:rPr>
              <a:t> </a:t>
            </a:r>
            <a:r>
              <a:rPr lang="cs-CZ" b="1" dirty="0" err="1">
                <a:solidFill>
                  <a:srgbClr val="FF0000"/>
                </a:solidFill>
              </a:rPr>
              <a:t>Entries</a:t>
            </a:r>
            <a:r>
              <a:rPr lang="cs-CZ" b="1" dirty="0">
                <a:solidFill>
                  <a:srgbClr val="FF0000"/>
                </a:solidFill>
              </a:rPr>
              <a:t> (CLE)</a:t>
            </a:r>
          </a:p>
        </p:txBody>
      </p:sp>
      <p:sp>
        <p:nvSpPr>
          <p:cNvPr id="3" name="Šipka: doleva 2">
            <a:extLst>
              <a:ext uri="{FF2B5EF4-FFF2-40B4-BE49-F238E27FC236}">
                <a16:creationId xmlns:a16="http://schemas.microsoft.com/office/drawing/2014/main" id="{B8DF5979-81FA-4543-890D-3DC62512308A}"/>
              </a:ext>
            </a:extLst>
          </p:cNvPr>
          <p:cNvSpPr/>
          <p:nvPr/>
        </p:nvSpPr>
        <p:spPr>
          <a:xfrm>
            <a:off x="6534060" y="4864330"/>
            <a:ext cx="3349584" cy="7603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Transactions</a:t>
            </a:r>
            <a:r>
              <a:rPr lang="cs-CZ" dirty="0"/>
              <a:t>=</a:t>
            </a:r>
            <a:r>
              <a:rPr lang="cs-CZ" dirty="0" err="1"/>
              <a:t>Entries</a:t>
            </a:r>
            <a:endParaRPr lang="en-US" dirty="0"/>
          </a:p>
        </p:txBody>
      </p:sp>
      <p:sp>
        <p:nvSpPr>
          <p:cNvPr id="7" name="TextovéPole 6">
            <a:extLst>
              <a:ext uri="{FF2B5EF4-FFF2-40B4-BE49-F238E27FC236}">
                <a16:creationId xmlns:a16="http://schemas.microsoft.com/office/drawing/2014/main" id="{3EBA3B69-7863-4069-8F24-9455732DD14E}"/>
              </a:ext>
            </a:extLst>
          </p:cNvPr>
          <p:cNvSpPr txBox="1"/>
          <p:nvPr/>
        </p:nvSpPr>
        <p:spPr>
          <a:xfrm>
            <a:off x="3989384" y="4494998"/>
            <a:ext cx="3980153" cy="369332"/>
          </a:xfrm>
          <a:prstGeom prst="rect">
            <a:avLst/>
          </a:prstGeom>
          <a:noFill/>
        </p:spPr>
        <p:txBody>
          <a:bodyPr wrap="square" rtlCol="0">
            <a:spAutoFit/>
          </a:bodyPr>
          <a:lstStyle/>
          <a:p>
            <a:r>
              <a:rPr lang="cs-CZ" b="1" dirty="0">
                <a:solidFill>
                  <a:srgbClr val="FF0000"/>
                </a:solidFill>
              </a:rPr>
              <a:t>Ctrl-F7 (</a:t>
            </a:r>
            <a:r>
              <a:rPr lang="cs-CZ" b="1" dirty="0" err="1">
                <a:solidFill>
                  <a:srgbClr val="FF0000"/>
                </a:solidFill>
              </a:rPr>
              <a:t>keyboard</a:t>
            </a:r>
            <a:r>
              <a:rPr lang="cs-CZ" b="1" dirty="0">
                <a:solidFill>
                  <a:srgbClr val="FF0000"/>
                </a:solidFill>
              </a:rPr>
              <a:t> </a:t>
            </a:r>
            <a:r>
              <a:rPr lang="cs-CZ" b="1" dirty="0" err="1">
                <a:solidFill>
                  <a:srgbClr val="FF0000"/>
                </a:solidFill>
              </a:rPr>
              <a:t>shortcut</a:t>
            </a:r>
            <a:r>
              <a:rPr lang="cs-CZ" b="1" dirty="0">
                <a:solidFill>
                  <a:srgbClr val="FF0000"/>
                </a:solidFill>
              </a:rPr>
              <a:t> to </a:t>
            </a:r>
            <a:r>
              <a:rPr lang="cs-CZ" b="1" dirty="0" err="1">
                <a:solidFill>
                  <a:srgbClr val="FF0000"/>
                </a:solidFill>
              </a:rPr>
              <a:t>get</a:t>
            </a:r>
            <a:r>
              <a:rPr lang="cs-CZ" b="1" dirty="0">
                <a:solidFill>
                  <a:srgbClr val="FF0000"/>
                </a:solidFill>
              </a:rPr>
              <a:t> CLE) </a:t>
            </a:r>
            <a:endParaRPr lang="en-US" b="1" dirty="0">
              <a:solidFill>
                <a:srgbClr val="FF0000"/>
              </a:solidFill>
            </a:endParaRPr>
          </a:p>
        </p:txBody>
      </p:sp>
    </p:spTree>
    <p:extLst>
      <p:ext uri="{BB962C8B-B14F-4D97-AF65-F5344CB8AC3E}">
        <p14:creationId xmlns:p14="http://schemas.microsoft.com/office/powerpoint/2010/main" val="76944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9006F9-114B-403F-B206-D4D0128E7050}"/>
              </a:ext>
            </a:extLst>
          </p:cNvPr>
          <p:cNvSpPr>
            <a:spLocks noGrp="1"/>
          </p:cNvSpPr>
          <p:nvPr>
            <p:ph type="title"/>
          </p:nvPr>
        </p:nvSpPr>
        <p:spPr/>
        <p:txBody>
          <a:bodyPr>
            <a:normAutofit/>
          </a:bodyPr>
          <a:lstStyle/>
          <a:p>
            <a:r>
              <a:rPr lang="en-US" sz="3600" dirty="0">
                <a:solidFill>
                  <a:srgbClr val="0070C0"/>
                </a:solidFill>
              </a:rPr>
              <a:t>Possibilities how to get to Customer Ledger Entries</a:t>
            </a:r>
          </a:p>
        </p:txBody>
      </p:sp>
      <p:sp>
        <p:nvSpPr>
          <p:cNvPr id="3" name="Zástupný obsah 2">
            <a:extLst>
              <a:ext uri="{FF2B5EF4-FFF2-40B4-BE49-F238E27FC236}">
                <a16:creationId xmlns:a16="http://schemas.microsoft.com/office/drawing/2014/main" id="{AE5F68B6-24E4-4913-8128-636907B74F22}"/>
              </a:ext>
            </a:extLst>
          </p:cNvPr>
          <p:cNvSpPr>
            <a:spLocks noGrp="1"/>
          </p:cNvSpPr>
          <p:nvPr>
            <p:ph idx="1"/>
          </p:nvPr>
        </p:nvSpPr>
        <p:spPr/>
        <p:txBody>
          <a:bodyPr/>
          <a:lstStyle/>
          <a:p>
            <a:r>
              <a:rPr lang="en-US" dirty="0">
                <a:solidFill>
                  <a:srgbClr val="0070C0"/>
                </a:solidFill>
              </a:rPr>
              <a:t>From Customer table </a:t>
            </a:r>
            <a:r>
              <a:rPr lang="cs-CZ" dirty="0" err="1">
                <a:solidFill>
                  <a:srgbClr val="0070C0"/>
                </a:solidFill>
              </a:rPr>
              <a:t>directly</a:t>
            </a:r>
            <a:r>
              <a:rPr lang="cs-CZ" dirty="0">
                <a:solidFill>
                  <a:srgbClr val="0070C0"/>
                </a:solidFill>
              </a:rPr>
              <a:t> </a:t>
            </a:r>
            <a:r>
              <a:rPr lang="en-US" dirty="0">
                <a:solidFill>
                  <a:srgbClr val="0070C0"/>
                </a:solidFill>
              </a:rPr>
              <a:t>by use of </a:t>
            </a:r>
            <a:r>
              <a:rPr lang="en-US" b="1" dirty="0">
                <a:solidFill>
                  <a:srgbClr val="FF0000"/>
                </a:solidFill>
              </a:rPr>
              <a:t>Ctrl-F7 </a:t>
            </a:r>
            <a:r>
              <a:rPr lang="cs-CZ" dirty="0">
                <a:solidFill>
                  <a:srgbClr val="0070C0"/>
                </a:solidFill>
              </a:rPr>
              <a:t>hot k</a:t>
            </a:r>
            <a:r>
              <a:rPr lang="en-US" dirty="0" err="1">
                <a:solidFill>
                  <a:srgbClr val="0070C0"/>
                </a:solidFill>
              </a:rPr>
              <a:t>ey</a:t>
            </a:r>
            <a:r>
              <a:rPr lang="cs-CZ" dirty="0">
                <a:solidFill>
                  <a:srgbClr val="0070C0"/>
                </a:solidFill>
              </a:rPr>
              <a:t>s</a:t>
            </a:r>
            <a:r>
              <a:rPr lang="en-US" dirty="0">
                <a:solidFill>
                  <a:srgbClr val="0070C0"/>
                </a:solidFill>
              </a:rPr>
              <a:t> combination</a:t>
            </a:r>
          </a:p>
          <a:p>
            <a:r>
              <a:rPr lang="en-US" dirty="0">
                <a:solidFill>
                  <a:srgbClr val="0070C0"/>
                </a:solidFill>
              </a:rPr>
              <a:t>By us</a:t>
            </a:r>
            <a:r>
              <a:rPr lang="cs-CZ" dirty="0">
                <a:solidFill>
                  <a:srgbClr val="0070C0"/>
                </a:solidFill>
              </a:rPr>
              <a:t>e</a:t>
            </a:r>
            <a:r>
              <a:rPr lang="en-US" dirty="0">
                <a:solidFill>
                  <a:srgbClr val="0070C0"/>
                </a:solidFill>
              </a:rPr>
              <a:t> of </a:t>
            </a:r>
            <a:r>
              <a:rPr lang="cs-CZ" dirty="0" err="1">
                <a:solidFill>
                  <a:srgbClr val="0070C0"/>
                </a:solidFill>
              </a:rPr>
              <a:t>appropriate</a:t>
            </a:r>
            <a:r>
              <a:rPr lang="cs-CZ" dirty="0">
                <a:solidFill>
                  <a:srgbClr val="0070C0"/>
                </a:solidFill>
              </a:rPr>
              <a:t> </a:t>
            </a:r>
            <a:r>
              <a:rPr lang="en-US" dirty="0">
                <a:solidFill>
                  <a:srgbClr val="0070C0"/>
                </a:solidFill>
              </a:rPr>
              <a:t>icon</a:t>
            </a:r>
            <a:r>
              <a:rPr lang="cs-CZ" dirty="0">
                <a:solidFill>
                  <a:srgbClr val="0070C0"/>
                </a:solidFill>
              </a:rPr>
              <a:t> (</a:t>
            </a:r>
            <a:r>
              <a:rPr lang="cs-CZ" dirty="0" err="1">
                <a:solidFill>
                  <a:srgbClr val="0070C0"/>
                </a:solidFill>
              </a:rPr>
              <a:t>less</a:t>
            </a:r>
            <a:r>
              <a:rPr lang="cs-CZ" dirty="0">
                <a:solidFill>
                  <a:srgbClr val="0070C0"/>
                </a:solidFill>
              </a:rPr>
              <a:t> </a:t>
            </a:r>
            <a:r>
              <a:rPr lang="cs-CZ" dirty="0" err="1">
                <a:solidFill>
                  <a:srgbClr val="0070C0"/>
                </a:solidFill>
              </a:rPr>
              <a:t>effective</a:t>
            </a:r>
            <a:r>
              <a:rPr lang="cs-CZ" dirty="0">
                <a:solidFill>
                  <a:srgbClr val="0070C0"/>
                </a:solidFill>
              </a:rPr>
              <a:t>)</a:t>
            </a:r>
            <a:endParaRPr lang="en-US" dirty="0">
              <a:solidFill>
                <a:srgbClr val="0070C0"/>
              </a:solidFill>
            </a:endParaRPr>
          </a:p>
          <a:p>
            <a:endParaRPr lang="cs-CZ" dirty="0">
              <a:solidFill>
                <a:srgbClr val="0070C0"/>
              </a:solidFill>
            </a:endParaRPr>
          </a:p>
          <a:p>
            <a:endParaRPr lang="en-US" dirty="0">
              <a:solidFill>
                <a:srgbClr val="0070C0"/>
              </a:solidFill>
            </a:endParaRPr>
          </a:p>
        </p:txBody>
      </p:sp>
      <p:pic>
        <p:nvPicPr>
          <p:cNvPr id="5" name="Obrázek 4">
            <a:extLst>
              <a:ext uri="{FF2B5EF4-FFF2-40B4-BE49-F238E27FC236}">
                <a16:creationId xmlns:a16="http://schemas.microsoft.com/office/drawing/2014/main" id="{818E0FE2-BA3C-4BAE-8922-94C975F54281}"/>
              </a:ext>
            </a:extLst>
          </p:cNvPr>
          <p:cNvPicPr>
            <a:picLocks noChangeAspect="1"/>
          </p:cNvPicPr>
          <p:nvPr/>
        </p:nvPicPr>
        <p:blipFill>
          <a:blip r:embed="rId2"/>
          <a:stretch>
            <a:fillRect/>
          </a:stretch>
        </p:blipFill>
        <p:spPr>
          <a:xfrm>
            <a:off x="1062889" y="2746998"/>
            <a:ext cx="7638417" cy="1364003"/>
          </a:xfrm>
          <a:prstGeom prst="rect">
            <a:avLst/>
          </a:prstGeom>
          <a:ln>
            <a:solidFill>
              <a:schemeClr val="accent1"/>
            </a:solidFill>
          </a:ln>
        </p:spPr>
      </p:pic>
      <p:sp>
        <p:nvSpPr>
          <p:cNvPr id="6" name="Obdélník 5">
            <a:extLst>
              <a:ext uri="{FF2B5EF4-FFF2-40B4-BE49-F238E27FC236}">
                <a16:creationId xmlns:a16="http://schemas.microsoft.com/office/drawing/2014/main" id="{E554D33A-2828-40B2-9B97-F365ED5EE055}"/>
              </a:ext>
            </a:extLst>
          </p:cNvPr>
          <p:cNvSpPr/>
          <p:nvPr/>
        </p:nvSpPr>
        <p:spPr>
          <a:xfrm>
            <a:off x="2002055" y="3821229"/>
            <a:ext cx="1029903" cy="285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56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Customer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r>
              <a:rPr lang="cs-CZ" sz="3600" dirty="0">
                <a:solidFill>
                  <a:srgbClr val="0070C0"/>
                </a:solidFill>
              </a:rPr>
              <a:t> </a:t>
            </a:r>
            <a:r>
              <a:rPr lang="cs-CZ" sz="2000" dirty="0">
                <a:solidFill>
                  <a:srgbClr val="7030A0"/>
                </a:solidFill>
              </a:rPr>
              <a:t>(</a:t>
            </a:r>
            <a:r>
              <a:rPr lang="cs-CZ" sz="2000" dirty="0" err="1">
                <a:solidFill>
                  <a:srgbClr val="7030A0"/>
                </a:solidFill>
              </a:rPr>
              <a:t>transactions</a:t>
            </a:r>
            <a:r>
              <a:rPr lang="cs-CZ" sz="2000" dirty="0">
                <a:solidFill>
                  <a:srgbClr val="7030A0"/>
                </a:solidFill>
              </a:rPr>
              <a:t> </a:t>
            </a:r>
            <a:r>
              <a:rPr lang="cs-CZ" sz="2000" dirty="0" err="1">
                <a:solidFill>
                  <a:srgbClr val="7030A0"/>
                </a:solidFill>
              </a:rPr>
              <a:t>see</a:t>
            </a:r>
            <a:r>
              <a:rPr lang="cs-CZ" sz="2000" dirty="0">
                <a:solidFill>
                  <a:srgbClr val="7030A0"/>
                </a:solidFill>
              </a:rPr>
              <a:t> data </a:t>
            </a:r>
            <a:r>
              <a:rPr lang="cs-CZ" sz="2000" dirty="0" err="1">
                <a:solidFill>
                  <a:srgbClr val="7030A0"/>
                </a:solidFill>
              </a:rPr>
              <a:t>specification</a:t>
            </a:r>
            <a:r>
              <a:rPr lang="cs-CZ" sz="2000" dirty="0">
                <a:solidFill>
                  <a:srgbClr val="7030A0"/>
                </a:solidFill>
              </a:rPr>
              <a:t>) </a:t>
            </a:r>
          </a:p>
        </p:txBody>
      </p:sp>
      <p:pic>
        <p:nvPicPr>
          <p:cNvPr id="5" name="Obrázek 4"/>
          <p:cNvPicPr>
            <a:picLocks noChangeAspect="1"/>
          </p:cNvPicPr>
          <p:nvPr/>
        </p:nvPicPr>
        <p:blipFill>
          <a:blip r:embed="rId2"/>
          <a:stretch>
            <a:fillRect/>
          </a:stretch>
        </p:blipFill>
        <p:spPr>
          <a:xfrm>
            <a:off x="838200" y="1471486"/>
            <a:ext cx="9153170" cy="4654994"/>
          </a:xfrm>
          <a:prstGeom prst="rect">
            <a:avLst/>
          </a:prstGeom>
          <a:ln>
            <a:solidFill>
              <a:srgbClr val="FF0000"/>
            </a:solidFill>
          </a:ln>
        </p:spPr>
      </p:pic>
      <p:sp>
        <p:nvSpPr>
          <p:cNvPr id="3" name="TextovéPole 2">
            <a:extLst>
              <a:ext uri="{FF2B5EF4-FFF2-40B4-BE49-F238E27FC236}">
                <a16:creationId xmlns:a16="http://schemas.microsoft.com/office/drawing/2014/main" id="{8A8137C3-3BFE-48A7-A130-A1A7EE8E79B0}"/>
              </a:ext>
            </a:extLst>
          </p:cNvPr>
          <p:cNvSpPr txBox="1"/>
          <p:nvPr/>
        </p:nvSpPr>
        <p:spPr>
          <a:xfrm>
            <a:off x="707882" y="6212116"/>
            <a:ext cx="9754017" cy="369332"/>
          </a:xfrm>
          <a:prstGeom prst="rect">
            <a:avLst/>
          </a:prstGeom>
          <a:noFill/>
        </p:spPr>
        <p:txBody>
          <a:bodyPr wrap="none" rtlCol="0">
            <a:spAutoFit/>
          </a:bodyPr>
          <a:lstStyle/>
          <a:p>
            <a:r>
              <a:rPr lang="cs-CZ" dirty="0" err="1">
                <a:solidFill>
                  <a:srgbClr val="0070C0"/>
                </a:solidFill>
              </a:rPr>
              <a:t>Entries</a:t>
            </a:r>
            <a:r>
              <a:rPr lang="cs-CZ" dirty="0">
                <a:solidFill>
                  <a:srgbClr val="0070C0"/>
                </a:solidFill>
              </a:rPr>
              <a:t> = </a:t>
            </a:r>
            <a:r>
              <a:rPr lang="cs-CZ" dirty="0" err="1">
                <a:solidFill>
                  <a:srgbClr val="0070C0"/>
                </a:solidFill>
              </a:rPr>
              <a:t>effects</a:t>
            </a:r>
            <a:r>
              <a:rPr lang="cs-CZ" dirty="0">
                <a:solidFill>
                  <a:srgbClr val="0070C0"/>
                </a:solidFill>
              </a:rPr>
              <a:t> </a:t>
            </a:r>
            <a:r>
              <a:rPr lang="cs-CZ" dirty="0" err="1">
                <a:solidFill>
                  <a:srgbClr val="0070C0"/>
                </a:solidFill>
              </a:rPr>
              <a:t>having</a:t>
            </a:r>
            <a:r>
              <a:rPr lang="cs-CZ" dirty="0">
                <a:solidFill>
                  <a:srgbClr val="0070C0"/>
                </a:solidFill>
              </a:rPr>
              <a:t> </a:t>
            </a:r>
            <a:r>
              <a:rPr lang="cs-CZ" dirty="0" err="1">
                <a:solidFill>
                  <a:srgbClr val="0070C0"/>
                </a:solidFill>
              </a:rPr>
              <a:t>the</a:t>
            </a:r>
            <a:r>
              <a:rPr lang="cs-CZ" dirty="0">
                <a:solidFill>
                  <a:srgbClr val="0070C0"/>
                </a:solidFill>
              </a:rPr>
              <a:t> </a:t>
            </a:r>
            <a:r>
              <a:rPr lang="cs-CZ" dirty="0" err="1">
                <a:solidFill>
                  <a:srgbClr val="0070C0"/>
                </a:solidFill>
              </a:rPr>
              <a:t>causes</a:t>
            </a:r>
            <a:r>
              <a:rPr lang="cs-CZ" dirty="0">
                <a:solidFill>
                  <a:srgbClr val="0070C0"/>
                </a:solidFill>
              </a:rPr>
              <a:t> in </a:t>
            </a:r>
            <a:r>
              <a:rPr lang="cs-CZ" dirty="0" err="1">
                <a:solidFill>
                  <a:srgbClr val="0070C0"/>
                </a:solidFill>
              </a:rPr>
              <a:t>posted</a:t>
            </a:r>
            <a:r>
              <a:rPr lang="cs-CZ" dirty="0">
                <a:solidFill>
                  <a:srgbClr val="0070C0"/>
                </a:solidFill>
              </a:rPr>
              <a:t> </a:t>
            </a:r>
            <a:r>
              <a:rPr lang="cs-CZ" dirty="0" err="1">
                <a:solidFill>
                  <a:srgbClr val="0070C0"/>
                </a:solidFill>
              </a:rPr>
              <a:t>documents</a:t>
            </a:r>
            <a:r>
              <a:rPr lang="cs-CZ" dirty="0">
                <a:solidFill>
                  <a:srgbClr val="0070C0"/>
                </a:solidFill>
              </a:rPr>
              <a:t> (</a:t>
            </a:r>
            <a:r>
              <a:rPr lang="cs-CZ" dirty="0" err="1">
                <a:solidFill>
                  <a:srgbClr val="0070C0"/>
                </a:solidFill>
              </a:rPr>
              <a:t>orders</a:t>
            </a:r>
            <a:r>
              <a:rPr lang="cs-CZ" dirty="0">
                <a:solidFill>
                  <a:srgbClr val="0070C0"/>
                </a:solidFill>
              </a:rPr>
              <a:t>, </a:t>
            </a:r>
            <a:r>
              <a:rPr lang="cs-CZ" dirty="0" err="1">
                <a:solidFill>
                  <a:srgbClr val="0070C0"/>
                </a:solidFill>
              </a:rPr>
              <a:t>credit</a:t>
            </a:r>
            <a:r>
              <a:rPr lang="cs-CZ" dirty="0">
                <a:solidFill>
                  <a:srgbClr val="0070C0"/>
                </a:solidFill>
              </a:rPr>
              <a:t> </a:t>
            </a:r>
            <a:r>
              <a:rPr lang="cs-CZ" dirty="0" err="1">
                <a:solidFill>
                  <a:srgbClr val="0070C0"/>
                </a:solidFill>
              </a:rPr>
              <a:t>memos</a:t>
            </a:r>
            <a:r>
              <a:rPr lang="cs-CZ" dirty="0">
                <a:solidFill>
                  <a:srgbClr val="0070C0"/>
                </a:solidFill>
              </a:rPr>
              <a:t>, </a:t>
            </a:r>
            <a:r>
              <a:rPr lang="cs-CZ" dirty="0" err="1">
                <a:solidFill>
                  <a:srgbClr val="0070C0"/>
                </a:solidFill>
              </a:rPr>
              <a:t>reminders</a:t>
            </a:r>
            <a:r>
              <a:rPr lang="cs-CZ" dirty="0">
                <a:solidFill>
                  <a:srgbClr val="0070C0"/>
                </a:solidFill>
              </a:rPr>
              <a:t> and so on)  </a:t>
            </a:r>
          </a:p>
        </p:txBody>
      </p:sp>
    </p:spTree>
    <p:extLst>
      <p:ext uri="{BB962C8B-B14F-4D97-AF65-F5344CB8AC3E}">
        <p14:creationId xmlns:p14="http://schemas.microsoft.com/office/powerpoint/2010/main" val="237620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A15C17-0095-479B-99BC-BF4538F01763}"/>
              </a:ext>
            </a:extLst>
          </p:cNvPr>
          <p:cNvSpPr>
            <a:spLocks noGrp="1"/>
          </p:cNvSpPr>
          <p:nvPr>
            <p:ph type="title"/>
          </p:nvPr>
        </p:nvSpPr>
        <p:spPr/>
        <p:txBody>
          <a:bodyPr>
            <a:normAutofit/>
          </a:bodyPr>
          <a:lstStyle/>
          <a:p>
            <a:r>
              <a:rPr lang="cs-CZ" sz="3600" dirty="0" err="1">
                <a:solidFill>
                  <a:srgbClr val="0070C0"/>
                </a:solidFill>
              </a:rPr>
              <a:t>Navigation</a:t>
            </a:r>
            <a:r>
              <a:rPr lang="cs-CZ" sz="3600" dirty="0">
                <a:solidFill>
                  <a:srgbClr val="0070C0"/>
                </a:solidFill>
              </a:rPr>
              <a:t> </a:t>
            </a:r>
            <a:r>
              <a:rPr lang="cs-CZ" sz="3600" dirty="0" err="1">
                <a:solidFill>
                  <a:srgbClr val="0070C0"/>
                </a:solidFill>
              </a:rPr>
              <a:t>principle</a:t>
            </a:r>
            <a:r>
              <a:rPr lang="cs-CZ" sz="3600" dirty="0">
                <a:solidFill>
                  <a:srgbClr val="0070C0"/>
                </a:solidFill>
              </a:rPr>
              <a:t> (</a:t>
            </a:r>
            <a:r>
              <a:rPr lang="cs-CZ" sz="3600" dirty="0" err="1">
                <a:solidFill>
                  <a:srgbClr val="0070C0"/>
                </a:solidFill>
              </a:rPr>
              <a:t>current</a:t>
            </a:r>
            <a:r>
              <a:rPr lang="cs-CZ" sz="3600" dirty="0">
                <a:solidFill>
                  <a:srgbClr val="0070C0"/>
                </a:solidFill>
              </a:rPr>
              <a:t> </a:t>
            </a:r>
            <a:r>
              <a:rPr lang="cs-CZ" sz="3600" dirty="0" err="1">
                <a:solidFill>
                  <a:srgbClr val="0070C0"/>
                </a:solidFill>
              </a:rPr>
              <a:t>version</a:t>
            </a:r>
            <a:r>
              <a:rPr lang="cs-CZ" sz="3600" dirty="0">
                <a:solidFill>
                  <a:srgbClr val="0070C0"/>
                </a:solidFill>
              </a:rPr>
              <a:t> </a:t>
            </a:r>
            <a:r>
              <a:rPr lang="cs-CZ" sz="3600" dirty="0" err="1">
                <a:solidFill>
                  <a:srgbClr val="0070C0"/>
                </a:solidFill>
              </a:rPr>
              <a:t>of</a:t>
            </a:r>
            <a:r>
              <a:rPr lang="cs-CZ" sz="3600" dirty="0">
                <a:solidFill>
                  <a:srgbClr val="0070C0"/>
                </a:solidFill>
              </a:rPr>
              <a:t> database)</a:t>
            </a:r>
            <a:endParaRPr lang="en-US" sz="3600" dirty="0"/>
          </a:p>
        </p:txBody>
      </p:sp>
      <p:pic>
        <p:nvPicPr>
          <p:cNvPr id="5" name="Obrázek 4">
            <a:extLst>
              <a:ext uri="{FF2B5EF4-FFF2-40B4-BE49-F238E27FC236}">
                <a16:creationId xmlns:a16="http://schemas.microsoft.com/office/drawing/2014/main" id="{E99C05FB-8A84-41D9-B611-E49AC82E8AAA}"/>
              </a:ext>
            </a:extLst>
          </p:cNvPr>
          <p:cNvPicPr>
            <a:picLocks noChangeAspect="1"/>
          </p:cNvPicPr>
          <p:nvPr/>
        </p:nvPicPr>
        <p:blipFill>
          <a:blip r:embed="rId2"/>
          <a:stretch>
            <a:fillRect/>
          </a:stretch>
        </p:blipFill>
        <p:spPr>
          <a:xfrm>
            <a:off x="1056904" y="1675368"/>
            <a:ext cx="9562544" cy="1753632"/>
          </a:xfrm>
          <a:prstGeom prst="rect">
            <a:avLst/>
          </a:prstGeom>
          <a:ln>
            <a:solidFill>
              <a:srgbClr val="FF0000"/>
            </a:solidFill>
          </a:ln>
        </p:spPr>
      </p:pic>
      <p:pic>
        <p:nvPicPr>
          <p:cNvPr id="7" name="Obrázek 6">
            <a:extLst>
              <a:ext uri="{FF2B5EF4-FFF2-40B4-BE49-F238E27FC236}">
                <a16:creationId xmlns:a16="http://schemas.microsoft.com/office/drawing/2014/main" id="{4BA9BD51-299A-4EAE-BD41-F92F44862685}"/>
              </a:ext>
            </a:extLst>
          </p:cNvPr>
          <p:cNvPicPr>
            <a:picLocks noChangeAspect="1"/>
          </p:cNvPicPr>
          <p:nvPr/>
        </p:nvPicPr>
        <p:blipFill>
          <a:blip r:embed="rId3"/>
          <a:stretch>
            <a:fillRect/>
          </a:stretch>
        </p:blipFill>
        <p:spPr>
          <a:xfrm>
            <a:off x="1056904" y="3584958"/>
            <a:ext cx="4260214" cy="2982150"/>
          </a:xfrm>
          <a:prstGeom prst="rect">
            <a:avLst/>
          </a:prstGeom>
          <a:ln>
            <a:solidFill>
              <a:schemeClr val="accent1"/>
            </a:solidFill>
          </a:ln>
        </p:spPr>
      </p:pic>
    </p:spTree>
    <p:extLst>
      <p:ext uri="{BB962C8B-B14F-4D97-AF65-F5344CB8AC3E}">
        <p14:creationId xmlns:p14="http://schemas.microsoft.com/office/powerpoint/2010/main" val="323388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90A6E0-B557-4A4F-9192-D7A9D904C982}"/>
              </a:ext>
            </a:extLst>
          </p:cNvPr>
          <p:cNvSpPr>
            <a:spLocks noGrp="1"/>
          </p:cNvSpPr>
          <p:nvPr>
            <p:ph type="title"/>
          </p:nvPr>
        </p:nvSpPr>
        <p:spPr/>
        <p:txBody>
          <a:bodyPr>
            <a:normAutofit/>
          </a:bodyPr>
          <a:lstStyle/>
          <a:p>
            <a:r>
              <a:rPr lang="cs-CZ" sz="3600" dirty="0" err="1">
                <a:solidFill>
                  <a:srgbClr val="0070C0"/>
                </a:solidFill>
              </a:rPr>
              <a:t>Types</a:t>
            </a:r>
            <a:r>
              <a:rPr lang="cs-CZ" sz="3600" dirty="0">
                <a:solidFill>
                  <a:srgbClr val="0070C0"/>
                </a:solidFill>
              </a:rPr>
              <a:t> </a:t>
            </a:r>
            <a:r>
              <a:rPr lang="cs-CZ" sz="3600" dirty="0" err="1">
                <a:solidFill>
                  <a:srgbClr val="0070C0"/>
                </a:solidFill>
              </a:rPr>
              <a:t>of</a:t>
            </a:r>
            <a:r>
              <a:rPr lang="cs-CZ" sz="3600" dirty="0">
                <a:solidFill>
                  <a:srgbClr val="0070C0"/>
                </a:solidFill>
              </a:rPr>
              <a:t> data I. - Data </a:t>
            </a:r>
            <a:r>
              <a:rPr lang="cs-CZ" sz="3600" dirty="0" err="1">
                <a:solidFill>
                  <a:srgbClr val="0070C0"/>
                </a:solidFill>
              </a:rPr>
              <a:t>representation</a:t>
            </a:r>
            <a:r>
              <a:rPr lang="cs-CZ" sz="3600" dirty="0">
                <a:solidFill>
                  <a:srgbClr val="0070C0"/>
                </a:solidFill>
              </a:rPr>
              <a:t> </a:t>
            </a:r>
            <a:r>
              <a:rPr lang="cs-CZ" sz="3600" dirty="0" err="1">
                <a:solidFill>
                  <a:srgbClr val="0070C0"/>
                </a:solidFill>
              </a:rPr>
              <a:t>method</a:t>
            </a:r>
            <a:endParaRPr lang="en-US" sz="3600" dirty="0">
              <a:solidFill>
                <a:srgbClr val="0070C0"/>
              </a:solidFill>
            </a:endParaRPr>
          </a:p>
        </p:txBody>
      </p:sp>
      <p:sp>
        <p:nvSpPr>
          <p:cNvPr id="3" name="Zástupný obsah 2">
            <a:extLst>
              <a:ext uri="{FF2B5EF4-FFF2-40B4-BE49-F238E27FC236}">
                <a16:creationId xmlns:a16="http://schemas.microsoft.com/office/drawing/2014/main" id="{56C058E1-E47B-4FA0-8E20-EA1C1F8F09FA}"/>
              </a:ext>
            </a:extLst>
          </p:cNvPr>
          <p:cNvSpPr>
            <a:spLocks noGrp="1"/>
          </p:cNvSpPr>
          <p:nvPr>
            <p:ph idx="1"/>
          </p:nvPr>
        </p:nvSpPr>
        <p:spPr>
          <a:xfrm>
            <a:off x="838200" y="1854501"/>
            <a:ext cx="10515600" cy="4351338"/>
          </a:xfrm>
        </p:spPr>
        <p:txBody>
          <a:bodyPr/>
          <a:lstStyle/>
          <a:p>
            <a:r>
              <a:rPr lang="en-US" sz="1700" dirty="0">
                <a:solidFill>
                  <a:srgbClr val="0070C0"/>
                </a:solidFill>
                <a:latin typeface="Calibri" panose="020F0502020204030204" pitchFamily="34" charset="0"/>
                <a:cs typeface="Times New Roman" panose="02020603050405020304" pitchFamily="18" charset="0"/>
              </a:rPr>
              <a:t>In computer programming, </a:t>
            </a:r>
            <a:r>
              <a:rPr lang="en-US" sz="1700" b="1" dirty="0">
                <a:solidFill>
                  <a:srgbClr val="0070C0"/>
                </a:solidFill>
                <a:latin typeface="Calibri" panose="020F0502020204030204" pitchFamily="34" charset="0"/>
                <a:cs typeface="Times New Roman" panose="02020603050405020304" pitchFamily="18" charset="0"/>
              </a:rPr>
              <a:t>source data </a:t>
            </a:r>
            <a:r>
              <a:rPr lang="en-US" sz="1700" dirty="0">
                <a:solidFill>
                  <a:srgbClr val="0070C0"/>
                </a:solidFill>
                <a:latin typeface="Calibri" panose="020F0502020204030204" pitchFamily="34" charset="0"/>
                <a:cs typeface="Times New Roman" panose="02020603050405020304" pitchFamily="18" charset="0"/>
              </a:rPr>
              <a:t>or </a:t>
            </a:r>
            <a:r>
              <a:rPr lang="en-US" sz="1700" b="1" dirty="0">
                <a:solidFill>
                  <a:srgbClr val="0070C0"/>
                </a:solidFill>
                <a:latin typeface="Calibri" panose="020F0502020204030204" pitchFamily="34" charset="0"/>
                <a:cs typeface="Times New Roman" panose="02020603050405020304" pitchFamily="18" charset="0"/>
              </a:rPr>
              <a:t>data source </a:t>
            </a:r>
            <a:r>
              <a:rPr lang="en-US" sz="1700" dirty="0">
                <a:solidFill>
                  <a:srgbClr val="0070C0"/>
                </a:solidFill>
                <a:latin typeface="Calibri" panose="020F0502020204030204" pitchFamily="34" charset="0"/>
                <a:cs typeface="Times New Roman" panose="02020603050405020304" pitchFamily="18" charset="0"/>
              </a:rPr>
              <a:t>is the primary location from where data comes (tables)</a:t>
            </a:r>
          </a:p>
          <a:p>
            <a:r>
              <a:rPr lang="en-US" sz="1700" dirty="0">
                <a:solidFill>
                  <a:srgbClr val="0070C0"/>
                </a:solidFill>
                <a:latin typeface="Calibri" panose="020F0502020204030204" pitchFamily="34" charset="0"/>
                <a:cs typeface="Times New Roman" panose="02020603050405020304" pitchFamily="18" charset="0"/>
              </a:rPr>
              <a:t>The data source is a database, a dataset, a spreadsheet or even hard-coded data. When data is displayed, it is retrieved from its data source. The software processes this data internally, performing additional calculation, format</a:t>
            </a:r>
            <a:r>
              <a:rPr lang="cs-CZ" sz="1700" dirty="0">
                <a:solidFill>
                  <a:srgbClr val="0070C0"/>
                </a:solidFill>
                <a:latin typeface="Calibri" panose="020F0502020204030204" pitchFamily="34" charset="0"/>
                <a:cs typeface="Times New Roman" panose="02020603050405020304" pitchFamily="18" charset="0"/>
              </a:rPr>
              <a:t>s</a:t>
            </a:r>
            <a:r>
              <a:rPr lang="en-US" sz="1700" dirty="0">
                <a:solidFill>
                  <a:srgbClr val="0070C0"/>
                </a:solidFill>
                <a:latin typeface="Calibri" panose="020F0502020204030204" pitchFamily="34" charset="0"/>
                <a:cs typeface="Times New Roman" panose="02020603050405020304" pitchFamily="18" charset="0"/>
              </a:rPr>
              <a:t> and updates the application window</a:t>
            </a:r>
            <a:r>
              <a:rPr lang="cs-CZ" sz="1700" dirty="0">
                <a:solidFill>
                  <a:srgbClr val="0070C0"/>
                </a:solidFill>
                <a:latin typeface="Calibri" panose="020F0502020204030204" pitchFamily="34" charset="0"/>
                <a:cs typeface="Times New Roman" panose="02020603050405020304" pitchFamily="18" charset="0"/>
              </a:rPr>
              <a:t>s</a:t>
            </a:r>
            <a:r>
              <a:rPr lang="en-US" sz="1700" dirty="0">
                <a:solidFill>
                  <a:srgbClr val="0070C0"/>
                </a:solidFill>
                <a:latin typeface="Calibri" panose="020F0502020204030204" pitchFamily="34" charset="0"/>
                <a:cs typeface="Times New Roman" panose="02020603050405020304" pitchFamily="18" charset="0"/>
              </a:rPr>
              <a:t>.</a:t>
            </a:r>
          </a:p>
          <a:p>
            <a:r>
              <a:rPr lang="en-US" sz="1700" dirty="0">
                <a:solidFill>
                  <a:srgbClr val="0070C0"/>
                </a:solidFill>
                <a:latin typeface="Calibri" panose="020F0502020204030204" pitchFamily="34" charset="0"/>
                <a:cs typeface="Times New Roman" panose="02020603050405020304" pitchFamily="18" charset="0"/>
              </a:rPr>
              <a:t>In our case it might be Customers, Vendors, Items, G/L Account and so on</a:t>
            </a:r>
            <a:r>
              <a:rPr lang="cs-CZ" sz="1700" dirty="0">
                <a:solidFill>
                  <a:srgbClr val="0070C0"/>
                </a:solidFill>
                <a:latin typeface="Calibri" panose="020F0502020204030204" pitchFamily="34" charset="0"/>
                <a:cs typeface="Times New Roman" panose="02020603050405020304" pitchFamily="18" charset="0"/>
              </a:rPr>
              <a:t>. </a:t>
            </a:r>
            <a:r>
              <a:rPr lang="en-US" sz="1700" dirty="0">
                <a:solidFill>
                  <a:srgbClr val="0070C0"/>
                </a:solidFill>
                <a:latin typeface="Calibri" panose="020F0502020204030204" pitchFamily="34" charset="0"/>
                <a:cs typeface="Times New Roman" panose="02020603050405020304" pitchFamily="18" charset="0"/>
              </a:rPr>
              <a:t>  </a:t>
            </a:r>
          </a:p>
        </p:txBody>
      </p:sp>
      <p:pic>
        <p:nvPicPr>
          <p:cNvPr id="5" name="Obrázek 4">
            <a:extLst>
              <a:ext uri="{FF2B5EF4-FFF2-40B4-BE49-F238E27FC236}">
                <a16:creationId xmlns:a16="http://schemas.microsoft.com/office/drawing/2014/main" id="{E43F7925-8F61-40AA-92A9-42DCD094636E}"/>
              </a:ext>
            </a:extLst>
          </p:cNvPr>
          <p:cNvPicPr>
            <a:picLocks noChangeAspect="1"/>
          </p:cNvPicPr>
          <p:nvPr/>
        </p:nvPicPr>
        <p:blipFill>
          <a:blip r:embed="rId2"/>
          <a:stretch>
            <a:fillRect/>
          </a:stretch>
        </p:blipFill>
        <p:spPr>
          <a:xfrm>
            <a:off x="1123950" y="3429000"/>
            <a:ext cx="6986020" cy="3174328"/>
          </a:xfrm>
          <a:prstGeom prst="rect">
            <a:avLst/>
          </a:prstGeom>
          <a:ln>
            <a:solidFill>
              <a:schemeClr val="accent1"/>
            </a:solidFill>
          </a:ln>
        </p:spPr>
      </p:pic>
      <p:sp>
        <p:nvSpPr>
          <p:cNvPr id="4" name="Pravá složená závorka 3">
            <a:extLst>
              <a:ext uri="{FF2B5EF4-FFF2-40B4-BE49-F238E27FC236}">
                <a16:creationId xmlns:a16="http://schemas.microsoft.com/office/drawing/2014/main" id="{3CDB1312-36C4-4AC6-8415-6B35B7D33D56}"/>
              </a:ext>
            </a:extLst>
          </p:cNvPr>
          <p:cNvSpPr/>
          <p:nvPr/>
        </p:nvSpPr>
        <p:spPr>
          <a:xfrm>
            <a:off x="8372213" y="3429000"/>
            <a:ext cx="562062" cy="3174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ovéPole 5">
            <a:extLst>
              <a:ext uri="{FF2B5EF4-FFF2-40B4-BE49-F238E27FC236}">
                <a16:creationId xmlns:a16="http://schemas.microsoft.com/office/drawing/2014/main" id="{9DE01DC6-3642-4861-9B8F-C4A898B3A711}"/>
              </a:ext>
            </a:extLst>
          </p:cNvPr>
          <p:cNvSpPr txBox="1"/>
          <p:nvPr/>
        </p:nvSpPr>
        <p:spPr>
          <a:xfrm>
            <a:off x="9102744" y="4808306"/>
            <a:ext cx="2544671" cy="646331"/>
          </a:xfrm>
          <a:prstGeom prst="rect">
            <a:avLst/>
          </a:prstGeom>
          <a:noFill/>
        </p:spPr>
        <p:txBody>
          <a:bodyPr wrap="none" rtlCol="0">
            <a:spAutoFit/>
          </a:bodyPr>
          <a:lstStyle/>
          <a:p>
            <a:r>
              <a:rPr lang="cs-CZ" dirty="0"/>
              <a:t>        </a:t>
            </a:r>
            <a:r>
              <a:rPr lang="cs-CZ" dirty="0" err="1">
                <a:solidFill>
                  <a:srgbClr val="0070C0"/>
                </a:solidFill>
              </a:rPr>
              <a:t>One</a:t>
            </a:r>
            <a:r>
              <a:rPr lang="cs-CZ" dirty="0">
                <a:solidFill>
                  <a:srgbClr val="0070C0"/>
                </a:solidFill>
              </a:rPr>
              <a:t> </a:t>
            </a:r>
            <a:r>
              <a:rPr lang="cs-CZ" dirty="0" err="1">
                <a:solidFill>
                  <a:srgbClr val="0070C0"/>
                </a:solidFill>
              </a:rPr>
              <a:t>record</a:t>
            </a:r>
            <a:r>
              <a:rPr lang="cs-CZ" dirty="0">
                <a:solidFill>
                  <a:srgbClr val="0070C0"/>
                </a:solidFill>
              </a:rPr>
              <a:t> </a:t>
            </a:r>
          </a:p>
          <a:p>
            <a:r>
              <a:rPr lang="cs-CZ" dirty="0">
                <a:solidFill>
                  <a:srgbClr val="0070C0"/>
                </a:solidFill>
              </a:rPr>
              <a:t>(</a:t>
            </a:r>
            <a:r>
              <a:rPr lang="cs-CZ" dirty="0" err="1">
                <a:solidFill>
                  <a:srgbClr val="0070C0"/>
                </a:solidFill>
              </a:rPr>
              <a:t>shown</a:t>
            </a:r>
            <a:r>
              <a:rPr lang="cs-CZ" dirty="0">
                <a:solidFill>
                  <a:srgbClr val="0070C0"/>
                </a:solidFill>
              </a:rPr>
              <a:t> in </a:t>
            </a:r>
            <a:r>
              <a:rPr lang="cs-CZ" dirty="0" err="1">
                <a:solidFill>
                  <a:srgbClr val="0070C0"/>
                </a:solidFill>
              </a:rPr>
              <a:t>form</a:t>
            </a:r>
            <a:r>
              <a:rPr lang="cs-CZ" dirty="0">
                <a:solidFill>
                  <a:srgbClr val="0070C0"/>
                </a:solidFill>
              </a:rPr>
              <a:t> </a:t>
            </a:r>
            <a:r>
              <a:rPr lang="cs-CZ" dirty="0" err="1">
                <a:solidFill>
                  <a:srgbClr val="0070C0"/>
                </a:solidFill>
              </a:rPr>
              <a:t>of</a:t>
            </a:r>
            <a:r>
              <a:rPr lang="cs-CZ" dirty="0">
                <a:solidFill>
                  <a:srgbClr val="0070C0"/>
                </a:solidFill>
              </a:rPr>
              <a:t> a </a:t>
            </a:r>
            <a:r>
              <a:rPr lang="cs-CZ" dirty="0" err="1">
                <a:solidFill>
                  <a:srgbClr val="0070C0"/>
                </a:solidFill>
              </a:rPr>
              <a:t>card</a:t>
            </a:r>
            <a:r>
              <a:rPr lang="cs-CZ" dirty="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409560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Navigation</a:t>
            </a:r>
            <a:r>
              <a:rPr lang="cs-CZ" sz="3600" dirty="0">
                <a:solidFill>
                  <a:srgbClr val="0070C0"/>
                </a:solidFill>
              </a:rPr>
              <a:t> </a:t>
            </a:r>
            <a:r>
              <a:rPr lang="cs-CZ" sz="3600" dirty="0" err="1">
                <a:solidFill>
                  <a:srgbClr val="0070C0"/>
                </a:solidFill>
              </a:rPr>
              <a:t>principle</a:t>
            </a:r>
            <a:endParaRPr lang="cs-CZ" sz="3600" dirty="0">
              <a:solidFill>
                <a:srgbClr val="0070C0"/>
              </a:solidFill>
            </a:endParaRPr>
          </a:p>
        </p:txBody>
      </p:sp>
      <p:pic>
        <p:nvPicPr>
          <p:cNvPr id="4" name="Obrázek 3"/>
          <p:cNvPicPr>
            <a:picLocks noChangeAspect="1"/>
          </p:cNvPicPr>
          <p:nvPr/>
        </p:nvPicPr>
        <p:blipFill>
          <a:blip r:embed="rId2"/>
          <a:stretch>
            <a:fillRect/>
          </a:stretch>
        </p:blipFill>
        <p:spPr>
          <a:xfrm>
            <a:off x="838199" y="1841105"/>
            <a:ext cx="9128981" cy="3626043"/>
          </a:xfrm>
          <a:prstGeom prst="rect">
            <a:avLst/>
          </a:prstGeom>
          <a:ln>
            <a:solidFill>
              <a:schemeClr val="accent1"/>
            </a:solidFill>
          </a:ln>
        </p:spPr>
      </p:pic>
      <p:pic>
        <p:nvPicPr>
          <p:cNvPr id="5" name="Obrázek 4">
            <a:extLst>
              <a:ext uri="{FF2B5EF4-FFF2-40B4-BE49-F238E27FC236}">
                <a16:creationId xmlns:a16="http://schemas.microsoft.com/office/drawing/2014/main" id="{E645C490-3DA3-4368-9889-DDF18D1F9000}"/>
              </a:ext>
            </a:extLst>
          </p:cNvPr>
          <p:cNvPicPr>
            <a:picLocks noChangeAspect="1"/>
          </p:cNvPicPr>
          <p:nvPr/>
        </p:nvPicPr>
        <p:blipFill>
          <a:blip r:embed="rId2"/>
          <a:stretch>
            <a:fillRect/>
          </a:stretch>
        </p:blipFill>
        <p:spPr>
          <a:xfrm>
            <a:off x="838200" y="1802604"/>
            <a:ext cx="9128981" cy="3626043"/>
          </a:xfrm>
          <a:prstGeom prst="rect">
            <a:avLst/>
          </a:prstGeom>
          <a:ln>
            <a:solidFill>
              <a:schemeClr val="accent1"/>
            </a:solidFill>
          </a:ln>
        </p:spPr>
      </p:pic>
      <p:pic>
        <p:nvPicPr>
          <p:cNvPr id="3" name="Obrázek 2">
            <a:extLst>
              <a:ext uri="{FF2B5EF4-FFF2-40B4-BE49-F238E27FC236}">
                <a16:creationId xmlns:a16="http://schemas.microsoft.com/office/drawing/2014/main" id="{4287C7C3-BB13-444D-9683-D45D7D96BD14}"/>
              </a:ext>
            </a:extLst>
          </p:cNvPr>
          <p:cNvPicPr>
            <a:picLocks noChangeAspect="1"/>
          </p:cNvPicPr>
          <p:nvPr/>
        </p:nvPicPr>
        <p:blipFill>
          <a:blip r:embed="rId3"/>
          <a:stretch>
            <a:fillRect/>
          </a:stretch>
        </p:blipFill>
        <p:spPr>
          <a:xfrm>
            <a:off x="4821938" y="1518007"/>
            <a:ext cx="6837858" cy="4550284"/>
          </a:xfrm>
          <a:prstGeom prst="rect">
            <a:avLst/>
          </a:prstGeom>
        </p:spPr>
      </p:pic>
      <p:sp>
        <p:nvSpPr>
          <p:cNvPr id="6" name="Obdélník 5">
            <a:extLst>
              <a:ext uri="{FF2B5EF4-FFF2-40B4-BE49-F238E27FC236}">
                <a16:creationId xmlns:a16="http://schemas.microsoft.com/office/drawing/2014/main" id="{E22B6B77-BF4A-4B35-A89A-061C20424DB9}"/>
              </a:ext>
            </a:extLst>
          </p:cNvPr>
          <p:cNvSpPr/>
          <p:nvPr/>
        </p:nvSpPr>
        <p:spPr>
          <a:xfrm>
            <a:off x="5303875" y="1518007"/>
            <a:ext cx="6049925"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So you don't get lost</a:t>
            </a:r>
            <a:endParaRPr lang="cs-CZ" sz="5400" b="1" cap="none" spc="0" dirty="0">
              <a:ln w="12700">
                <a:solidFill>
                  <a:schemeClr val="accent1"/>
                </a:solidFill>
                <a:prstDash val="solid"/>
              </a:ln>
              <a:solidFill>
                <a:srgbClr val="FF0000"/>
              </a:solidFill>
              <a:effectLst>
                <a:outerShdw dist="38100" dir="2640000" algn="bl" rotWithShape="0">
                  <a:schemeClr val="accent1"/>
                </a:outerShdw>
              </a:effectLst>
            </a:endParaRPr>
          </a:p>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 in a sea of data </a:t>
            </a:r>
            <a:r>
              <a:rPr lang="cs-CZ" sz="5400" b="1" cap="none" spc="0" dirty="0">
                <a:ln w="12700">
                  <a:solidFill>
                    <a:schemeClr val="accent1"/>
                  </a:solidFill>
                  <a:prstDash val="solid"/>
                </a:ln>
                <a:solidFill>
                  <a:srgbClr val="FF0000"/>
                </a:solidFill>
                <a:effectLst>
                  <a:outerShdw dist="38100" dir="2640000" algn="bl" rotWithShape="0">
                    <a:schemeClr val="accent1"/>
                  </a:outerShdw>
                </a:effectLst>
              </a:rPr>
              <a:t>  </a:t>
            </a:r>
            <a:r>
              <a:rPr lang="cs-CZ"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7343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 </a:t>
            </a:r>
          </a:p>
        </p:txBody>
      </p:sp>
      <p:sp>
        <p:nvSpPr>
          <p:cNvPr id="4" name="Nadpis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600" dirty="0" err="1">
                <a:solidFill>
                  <a:srgbClr val="0070C0"/>
                </a:solidFill>
              </a:rPr>
              <a:t>Navigation</a:t>
            </a:r>
            <a:r>
              <a:rPr lang="cs-CZ" sz="3600" dirty="0">
                <a:solidFill>
                  <a:srgbClr val="0070C0"/>
                </a:solidFill>
              </a:rPr>
              <a:t> </a:t>
            </a:r>
            <a:r>
              <a:rPr lang="cs-CZ" sz="3600" dirty="0" err="1">
                <a:solidFill>
                  <a:srgbClr val="0070C0"/>
                </a:solidFill>
              </a:rPr>
              <a:t>principle</a:t>
            </a:r>
            <a:endParaRPr lang="cs-CZ" sz="3600" dirty="0">
              <a:solidFill>
                <a:srgbClr val="0070C0"/>
              </a:solidFill>
            </a:endParaRPr>
          </a:p>
        </p:txBody>
      </p:sp>
      <p:pic>
        <p:nvPicPr>
          <p:cNvPr id="5" name="Obrázek 4"/>
          <p:cNvPicPr>
            <a:picLocks noChangeAspect="1"/>
          </p:cNvPicPr>
          <p:nvPr/>
        </p:nvPicPr>
        <p:blipFill>
          <a:blip r:embed="rId2"/>
          <a:stretch>
            <a:fillRect/>
          </a:stretch>
        </p:blipFill>
        <p:spPr>
          <a:xfrm>
            <a:off x="990600" y="1620981"/>
            <a:ext cx="7208125" cy="4448091"/>
          </a:xfrm>
          <a:prstGeom prst="rect">
            <a:avLst/>
          </a:prstGeom>
          <a:ln>
            <a:solidFill>
              <a:schemeClr val="accent1"/>
            </a:solidFill>
          </a:ln>
        </p:spPr>
      </p:pic>
      <p:pic>
        <p:nvPicPr>
          <p:cNvPr id="6" name="Obrázek 5"/>
          <p:cNvPicPr>
            <a:picLocks noChangeAspect="1"/>
          </p:cNvPicPr>
          <p:nvPr/>
        </p:nvPicPr>
        <p:blipFill>
          <a:blip r:embed="rId3"/>
          <a:stretch>
            <a:fillRect/>
          </a:stretch>
        </p:blipFill>
        <p:spPr>
          <a:xfrm>
            <a:off x="2358188" y="2523175"/>
            <a:ext cx="7651367" cy="2423046"/>
          </a:xfrm>
          <a:prstGeom prst="rect">
            <a:avLst/>
          </a:prstGeom>
          <a:ln>
            <a:solidFill>
              <a:schemeClr val="accent1"/>
            </a:solidFill>
          </a:ln>
        </p:spPr>
      </p:pic>
    </p:spTree>
    <p:extLst>
      <p:ext uri="{BB962C8B-B14F-4D97-AF65-F5344CB8AC3E}">
        <p14:creationId xmlns:p14="http://schemas.microsoft.com/office/powerpoint/2010/main" val="226686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Flow</a:t>
            </a:r>
            <a:r>
              <a:rPr lang="cs-CZ" sz="3600" dirty="0">
                <a:solidFill>
                  <a:srgbClr val="0070C0"/>
                </a:solidFill>
              </a:rPr>
              <a:t> </a:t>
            </a:r>
            <a:r>
              <a:rPr lang="cs-CZ" sz="3600" dirty="0" err="1">
                <a:solidFill>
                  <a:srgbClr val="0070C0"/>
                </a:solidFill>
              </a:rPr>
              <a:t>field</a:t>
            </a:r>
            <a:r>
              <a:rPr lang="cs-CZ" sz="3600" dirty="0">
                <a:solidFill>
                  <a:srgbClr val="0070C0"/>
                </a:solidFill>
              </a:rPr>
              <a:t> –</a:t>
            </a:r>
            <a:r>
              <a:rPr lang="cs-CZ" sz="3600" dirty="0" err="1">
                <a:solidFill>
                  <a:srgbClr val="0070C0"/>
                </a:solidFill>
              </a:rPr>
              <a:t>Calculated</a:t>
            </a:r>
            <a:r>
              <a:rPr lang="cs-CZ" sz="3600" dirty="0">
                <a:solidFill>
                  <a:srgbClr val="0070C0"/>
                </a:solidFill>
              </a:rPr>
              <a:t> </a:t>
            </a:r>
            <a:r>
              <a:rPr lang="cs-CZ" sz="3600" dirty="0" err="1">
                <a:solidFill>
                  <a:srgbClr val="0070C0"/>
                </a:solidFill>
              </a:rPr>
              <a:t>field</a:t>
            </a:r>
            <a:r>
              <a:rPr lang="cs-CZ" sz="3600" dirty="0">
                <a:solidFill>
                  <a:srgbClr val="0070C0"/>
                </a:solidFill>
              </a:rPr>
              <a:t> </a:t>
            </a:r>
            <a:r>
              <a:rPr lang="cs-CZ" sz="2400" dirty="0">
                <a:solidFill>
                  <a:srgbClr val="0070C0"/>
                </a:solidFill>
              </a:rPr>
              <a:t>(</a:t>
            </a:r>
            <a:r>
              <a:rPr lang="cs-CZ" sz="2400" dirty="0" err="1">
                <a:solidFill>
                  <a:srgbClr val="0070C0"/>
                </a:solidFill>
              </a:rPr>
              <a:t>balances</a:t>
            </a:r>
            <a:r>
              <a:rPr lang="cs-CZ" sz="2400" dirty="0">
                <a:solidFill>
                  <a:srgbClr val="0070C0"/>
                </a:solidFill>
              </a:rPr>
              <a:t>, </a:t>
            </a:r>
            <a:r>
              <a:rPr lang="cs-CZ" sz="2400" dirty="0" err="1">
                <a:solidFill>
                  <a:srgbClr val="0070C0"/>
                </a:solidFill>
              </a:rPr>
              <a:t>quantity</a:t>
            </a:r>
            <a:r>
              <a:rPr lang="cs-CZ" sz="2400" dirty="0">
                <a:solidFill>
                  <a:srgbClr val="0070C0"/>
                </a:solidFill>
              </a:rPr>
              <a:t> </a:t>
            </a:r>
            <a:r>
              <a:rPr lang="cs-CZ" sz="2400" dirty="0" err="1">
                <a:solidFill>
                  <a:srgbClr val="0070C0"/>
                </a:solidFill>
              </a:rPr>
              <a:t>of</a:t>
            </a:r>
            <a:r>
              <a:rPr lang="cs-CZ" sz="2400" dirty="0">
                <a:solidFill>
                  <a:srgbClr val="0070C0"/>
                </a:solidFill>
              </a:rPr>
              <a:t> </a:t>
            </a:r>
            <a:r>
              <a:rPr lang="cs-CZ" sz="2400" dirty="0" err="1">
                <a:solidFill>
                  <a:srgbClr val="0070C0"/>
                </a:solidFill>
              </a:rPr>
              <a:t>items</a:t>
            </a:r>
            <a:r>
              <a:rPr lang="cs-CZ" sz="2400" dirty="0">
                <a:solidFill>
                  <a:srgbClr val="0070C0"/>
                </a:solidFill>
              </a:rPr>
              <a:t> in </a:t>
            </a:r>
            <a:r>
              <a:rPr lang="cs-CZ" sz="2400" dirty="0" err="1">
                <a:solidFill>
                  <a:srgbClr val="0070C0"/>
                </a:solidFill>
              </a:rPr>
              <a:t>inventory</a:t>
            </a:r>
            <a:r>
              <a:rPr lang="cs-CZ" sz="2400" dirty="0">
                <a:solidFill>
                  <a:srgbClr val="0070C0"/>
                </a:solidFill>
              </a:rPr>
              <a:t>,..)</a:t>
            </a:r>
          </a:p>
        </p:txBody>
      </p:sp>
      <p:sp>
        <p:nvSpPr>
          <p:cNvPr id="4" name="Obdélník 3"/>
          <p:cNvSpPr/>
          <p:nvPr/>
        </p:nvSpPr>
        <p:spPr>
          <a:xfrm>
            <a:off x="1294598" y="1803131"/>
            <a:ext cx="4081111" cy="3272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rgbClr val="FF0000"/>
                </a:solidFill>
              </a:rPr>
              <a:t>Amount</a:t>
            </a:r>
            <a:r>
              <a:rPr lang="cs-CZ" dirty="0">
                <a:solidFill>
                  <a:srgbClr val="FF0000"/>
                </a:solidFill>
              </a:rPr>
              <a:t> =1</a:t>
            </a:r>
          </a:p>
        </p:txBody>
      </p:sp>
      <p:sp>
        <p:nvSpPr>
          <p:cNvPr id="7" name="Pravá složená závorka 6"/>
          <p:cNvSpPr/>
          <p:nvPr/>
        </p:nvSpPr>
        <p:spPr>
          <a:xfrm>
            <a:off x="5505651" y="1690688"/>
            <a:ext cx="500513" cy="21551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flipH="1">
            <a:off x="6420051" y="2500963"/>
            <a:ext cx="3099334" cy="369332"/>
          </a:xfrm>
          <a:prstGeom prst="rect">
            <a:avLst/>
          </a:prstGeom>
          <a:noFill/>
        </p:spPr>
        <p:txBody>
          <a:bodyPr wrap="square" rtlCol="0">
            <a:spAutoFit/>
          </a:bodyPr>
          <a:lstStyle/>
          <a:p>
            <a:r>
              <a:rPr lang="cs-CZ" b="1" dirty="0">
                <a:solidFill>
                  <a:srgbClr val="0070C0"/>
                </a:solidFill>
              </a:rPr>
              <a:t>General </a:t>
            </a:r>
            <a:r>
              <a:rPr lang="cs-CZ" b="1" dirty="0" err="1">
                <a:solidFill>
                  <a:srgbClr val="0070C0"/>
                </a:solidFill>
              </a:rPr>
              <a:t>Ledger</a:t>
            </a:r>
            <a:r>
              <a:rPr lang="cs-CZ" b="1" dirty="0">
                <a:solidFill>
                  <a:srgbClr val="0070C0"/>
                </a:solidFill>
              </a:rPr>
              <a:t> </a:t>
            </a:r>
            <a:r>
              <a:rPr lang="cs-CZ" b="1" dirty="0" err="1">
                <a:solidFill>
                  <a:srgbClr val="0070C0"/>
                </a:solidFill>
              </a:rPr>
              <a:t>Entries</a:t>
            </a:r>
            <a:r>
              <a:rPr lang="cs-CZ" b="1" dirty="0">
                <a:solidFill>
                  <a:srgbClr val="0070C0"/>
                </a:solidFill>
              </a:rPr>
              <a:t> </a:t>
            </a:r>
          </a:p>
        </p:txBody>
      </p:sp>
      <p:sp>
        <p:nvSpPr>
          <p:cNvPr id="9" name="Obdélník 8"/>
          <p:cNvSpPr/>
          <p:nvPr/>
        </p:nvSpPr>
        <p:spPr>
          <a:xfrm>
            <a:off x="1294598" y="2358370"/>
            <a:ext cx="4081111" cy="3272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rgbClr val="FF0000"/>
                </a:solidFill>
              </a:rPr>
              <a:t>Amount</a:t>
            </a:r>
            <a:r>
              <a:rPr lang="cs-CZ" dirty="0">
                <a:solidFill>
                  <a:srgbClr val="FF0000"/>
                </a:solidFill>
              </a:rPr>
              <a:t> =2</a:t>
            </a:r>
          </a:p>
        </p:txBody>
      </p:sp>
      <p:sp>
        <p:nvSpPr>
          <p:cNvPr id="10" name="Obdélník 9"/>
          <p:cNvSpPr/>
          <p:nvPr/>
        </p:nvSpPr>
        <p:spPr>
          <a:xfrm>
            <a:off x="1294598" y="2887760"/>
            <a:ext cx="4081111" cy="3272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rgbClr val="FF0000"/>
                </a:solidFill>
              </a:rPr>
              <a:t>Amount</a:t>
            </a:r>
            <a:r>
              <a:rPr lang="cs-CZ" dirty="0">
                <a:solidFill>
                  <a:srgbClr val="FF0000"/>
                </a:solidFill>
              </a:rPr>
              <a:t> =3</a:t>
            </a:r>
          </a:p>
        </p:txBody>
      </p:sp>
      <p:sp>
        <p:nvSpPr>
          <p:cNvPr id="11" name="Obdélník 10"/>
          <p:cNvSpPr/>
          <p:nvPr/>
        </p:nvSpPr>
        <p:spPr>
          <a:xfrm>
            <a:off x="1294598" y="3417150"/>
            <a:ext cx="4081111" cy="3272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rgbClr val="FF0000"/>
                </a:solidFill>
              </a:rPr>
              <a:t>Amount</a:t>
            </a:r>
            <a:r>
              <a:rPr lang="cs-CZ" dirty="0">
                <a:solidFill>
                  <a:srgbClr val="FF0000"/>
                </a:solidFill>
              </a:rPr>
              <a:t> =-</a:t>
            </a:r>
            <a:r>
              <a:rPr lang="cs-CZ" dirty="0">
                <a:solidFill>
                  <a:srgbClr val="00B050"/>
                </a:solidFill>
              </a:rPr>
              <a:t>4</a:t>
            </a:r>
          </a:p>
        </p:txBody>
      </p:sp>
      <p:sp>
        <p:nvSpPr>
          <p:cNvPr id="12" name="Obdélník 11"/>
          <p:cNvSpPr/>
          <p:nvPr/>
        </p:nvSpPr>
        <p:spPr>
          <a:xfrm>
            <a:off x="1294597" y="4100112"/>
            <a:ext cx="4081111" cy="1508836"/>
          </a:xfrm>
          <a:prstGeom prst="rec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FF0000"/>
                </a:solidFill>
              </a:rPr>
              <a:t>Balance = 2 = (1+2+3-4)</a:t>
            </a:r>
          </a:p>
        </p:txBody>
      </p:sp>
      <p:sp>
        <p:nvSpPr>
          <p:cNvPr id="13" name="TextovéPole 12"/>
          <p:cNvSpPr txBox="1"/>
          <p:nvPr/>
        </p:nvSpPr>
        <p:spPr>
          <a:xfrm>
            <a:off x="1434164" y="4254366"/>
            <a:ext cx="2798138" cy="369332"/>
          </a:xfrm>
          <a:prstGeom prst="rect">
            <a:avLst/>
          </a:prstGeom>
          <a:noFill/>
        </p:spPr>
        <p:txBody>
          <a:bodyPr wrap="none" rtlCol="0">
            <a:spAutoFit/>
          </a:bodyPr>
          <a:lstStyle/>
          <a:p>
            <a:r>
              <a:rPr lang="cs-CZ" b="1" dirty="0"/>
              <a:t>G/L </a:t>
            </a:r>
            <a:r>
              <a:rPr lang="cs-CZ" b="1" dirty="0" err="1"/>
              <a:t>AccountCustomer</a:t>
            </a:r>
            <a:r>
              <a:rPr lang="cs-CZ" b="1" dirty="0"/>
              <a:t> </a:t>
            </a:r>
            <a:r>
              <a:rPr lang="cs-CZ" b="1" dirty="0" err="1"/>
              <a:t>card</a:t>
            </a:r>
            <a:r>
              <a:rPr lang="cs-CZ" b="1" dirty="0"/>
              <a:t> </a:t>
            </a:r>
          </a:p>
        </p:txBody>
      </p:sp>
      <p:sp>
        <p:nvSpPr>
          <p:cNvPr id="14" name="TextovéPole 13">
            <a:extLst>
              <a:ext uri="{FF2B5EF4-FFF2-40B4-BE49-F238E27FC236}">
                <a16:creationId xmlns:a16="http://schemas.microsoft.com/office/drawing/2014/main" id="{7140CAD4-1AD6-43F8-9354-6F87B399DCA9}"/>
              </a:ext>
            </a:extLst>
          </p:cNvPr>
          <p:cNvSpPr txBox="1"/>
          <p:nvPr/>
        </p:nvSpPr>
        <p:spPr>
          <a:xfrm>
            <a:off x="5630779" y="4740119"/>
            <a:ext cx="6094602" cy="1200329"/>
          </a:xfrm>
          <a:prstGeom prst="rect">
            <a:avLst/>
          </a:prstGeom>
          <a:noFill/>
        </p:spPr>
        <p:txBody>
          <a:bodyPr wrap="square">
            <a:spAutoFit/>
          </a:bodyPr>
          <a:lstStyle/>
          <a:p>
            <a:r>
              <a:rPr lang="en-US" b="1" dirty="0">
                <a:solidFill>
                  <a:srgbClr val="FF0000"/>
                </a:solidFill>
              </a:rPr>
              <a:t>It is a calculated field, but is not stored in the database. Each time a new window is opened in which there is an option to display this calculated field, the amount displayed in this field is recalculated every time </a:t>
            </a:r>
          </a:p>
        </p:txBody>
      </p:sp>
      <p:cxnSp>
        <p:nvCxnSpPr>
          <p:cNvPr id="5" name="Přímá spojnice se šipkou 4">
            <a:extLst>
              <a:ext uri="{FF2B5EF4-FFF2-40B4-BE49-F238E27FC236}">
                <a16:creationId xmlns:a16="http://schemas.microsoft.com/office/drawing/2014/main" id="{F842297B-ED0B-4FB7-87E0-8BBD912980C6}"/>
              </a:ext>
            </a:extLst>
          </p:cNvPr>
          <p:cNvCxnSpPr>
            <a:cxnSpLocks/>
          </p:cNvCxnSpPr>
          <p:nvPr/>
        </p:nvCxnSpPr>
        <p:spPr>
          <a:xfrm>
            <a:off x="4947387" y="3552094"/>
            <a:ext cx="3022331"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B2111415-5F2A-40DB-8863-858A23584A00}"/>
              </a:ext>
            </a:extLst>
          </p:cNvPr>
          <p:cNvCxnSpPr/>
          <p:nvPr/>
        </p:nvCxnSpPr>
        <p:spPr>
          <a:xfrm>
            <a:off x="8191099" y="3311091"/>
            <a:ext cx="15977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B0F230AB-0B6A-444D-8891-9A40FB1E8466}"/>
              </a:ext>
            </a:extLst>
          </p:cNvPr>
          <p:cNvCxnSpPr>
            <a:cxnSpLocks/>
          </p:cNvCxnSpPr>
          <p:nvPr/>
        </p:nvCxnSpPr>
        <p:spPr>
          <a:xfrm flipV="1">
            <a:off x="8969142" y="3305476"/>
            <a:ext cx="0" cy="530993"/>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FAC92C02-7083-4D37-9A26-8ABA908EF605}"/>
              </a:ext>
            </a:extLst>
          </p:cNvPr>
          <p:cNvSpPr txBox="1"/>
          <p:nvPr/>
        </p:nvSpPr>
        <p:spPr>
          <a:xfrm>
            <a:off x="9228175" y="3396113"/>
            <a:ext cx="301686" cy="369332"/>
          </a:xfrm>
          <a:prstGeom prst="rect">
            <a:avLst/>
          </a:prstGeom>
          <a:noFill/>
        </p:spPr>
        <p:txBody>
          <a:bodyPr wrap="none" rtlCol="0">
            <a:spAutoFit/>
          </a:bodyPr>
          <a:lstStyle/>
          <a:p>
            <a:r>
              <a:rPr lang="cs-CZ" dirty="0">
                <a:solidFill>
                  <a:srgbClr val="00B050"/>
                </a:solidFill>
              </a:rPr>
              <a:t>4</a:t>
            </a:r>
            <a:endParaRPr lang="en-US" dirty="0">
              <a:solidFill>
                <a:srgbClr val="00B050"/>
              </a:solidFill>
            </a:endParaRPr>
          </a:p>
        </p:txBody>
      </p:sp>
      <p:sp>
        <p:nvSpPr>
          <p:cNvPr id="19" name="TextovéPole 18">
            <a:extLst>
              <a:ext uri="{FF2B5EF4-FFF2-40B4-BE49-F238E27FC236}">
                <a16:creationId xmlns:a16="http://schemas.microsoft.com/office/drawing/2014/main" id="{E2E4BBA5-0AF7-4DF4-AEBE-A0FC9FED2EA3}"/>
              </a:ext>
            </a:extLst>
          </p:cNvPr>
          <p:cNvSpPr txBox="1"/>
          <p:nvPr/>
        </p:nvSpPr>
        <p:spPr>
          <a:xfrm>
            <a:off x="7786510" y="2936144"/>
            <a:ext cx="2432589" cy="369332"/>
          </a:xfrm>
          <a:prstGeom prst="rect">
            <a:avLst/>
          </a:prstGeom>
          <a:noFill/>
        </p:spPr>
        <p:txBody>
          <a:bodyPr wrap="none" rtlCol="0">
            <a:spAutoFit/>
          </a:bodyPr>
          <a:lstStyle/>
          <a:p>
            <a:r>
              <a:rPr lang="cs-CZ" dirty="0"/>
              <a:t>General </a:t>
            </a:r>
            <a:r>
              <a:rPr lang="cs-CZ" dirty="0" err="1"/>
              <a:t>Ledger</a:t>
            </a:r>
            <a:r>
              <a:rPr lang="cs-CZ" dirty="0"/>
              <a:t> </a:t>
            </a:r>
            <a:r>
              <a:rPr lang="cs-CZ" dirty="0" err="1"/>
              <a:t>Account</a:t>
            </a:r>
            <a:endParaRPr lang="en-US" dirty="0"/>
          </a:p>
        </p:txBody>
      </p:sp>
      <p:sp>
        <p:nvSpPr>
          <p:cNvPr id="22" name="TextovéPole 21">
            <a:extLst>
              <a:ext uri="{FF2B5EF4-FFF2-40B4-BE49-F238E27FC236}">
                <a16:creationId xmlns:a16="http://schemas.microsoft.com/office/drawing/2014/main" id="{2CCE0F62-0804-49C2-8495-300183421CC0}"/>
              </a:ext>
            </a:extLst>
          </p:cNvPr>
          <p:cNvSpPr txBox="1"/>
          <p:nvPr/>
        </p:nvSpPr>
        <p:spPr>
          <a:xfrm flipH="1">
            <a:off x="8989996" y="3809379"/>
            <a:ext cx="3190822" cy="707886"/>
          </a:xfrm>
          <a:prstGeom prst="rect">
            <a:avLst/>
          </a:prstGeom>
          <a:noFill/>
        </p:spPr>
        <p:txBody>
          <a:bodyPr wrap="square" rtlCol="0">
            <a:spAutoFit/>
          </a:bodyPr>
          <a:lstStyle/>
          <a:p>
            <a:r>
              <a:rPr lang="cs-CZ" sz="2000" dirty="0">
                <a:solidFill>
                  <a:srgbClr val="00B050"/>
                </a:solidFill>
              </a:rPr>
              <a:t>Minus </a:t>
            </a:r>
            <a:r>
              <a:rPr lang="cs-CZ" sz="2000" dirty="0" err="1">
                <a:solidFill>
                  <a:srgbClr val="00B050"/>
                </a:solidFill>
              </a:rPr>
              <a:t>means</a:t>
            </a:r>
            <a:r>
              <a:rPr lang="cs-CZ" sz="2000" dirty="0">
                <a:solidFill>
                  <a:srgbClr val="00B050"/>
                </a:solidFill>
              </a:rPr>
              <a:t> </a:t>
            </a:r>
            <a:r>
              <a:rPr lang="cs-CZ" sz="2000" dirty="0" err="1">
                <a:solidFill>
                  <a:srgbClr val="00B050"/>
                </a:solidFill>
              </a:rPr>
              <a:t>Credit</a:t>
            </a:r>
            <a:r>
              <a:rPr lang="cs-CZ" sz="2000" dirty="0">
                <a:solidFill>
                  <a:srgbClr val="00B050"/>
                </a:solidFill>
              </a:rPr>
              <a:t> </a:t>
            </a:r>
            <a:r>
              <a:rPr lang="cs-CZ" sz="2000" dirty="0" err="1">
                <a:solidFill>
                  <a:srgbClr val="00B050"/>
                </a:solidFill>
              </a:rPr>
              <a:t>side</a:t>
            </a:r>
            <a:r>
              <a:rPr lang="cs-CZ" sz="2000" dirty="0">
                <a:solidFill>
                  <a:srgbClr val="00B050"/>
                </a:solidFill>
              </a:rPr>
              <a:t> </a:t>
            </a:r>
            <a:r>
              <a:rPr lang="cs-CZ" sz="2000" dirty="0" err="1">
                <a:solidFill>
                  <a:srgbClr val="00B050"/>
                </a:solidFill>
              </a:rPr>
              <a:t>of</a:t>
            </a:r>
            <a:r>
              <a:rPr lang="cs-CZ" sz="2000" dirty="0">
                <a:solidFill>
                  <a:srgbClr val="00B050"/>
                </a:solidFill>
              </a:rPr>
              <a:t> </a:t>
            </a:r>
            <a:r>
              <a:rPr lang="cs-CZ" sz="2000" dirty="0" err="1">
                <a:solidFill>
                  <a:srgbClr val="00B050"/>
                </a:solidFill>
              </a:rPr>
              <a:t>the</a:t>
            </a:r>
            <a:r>
              <a:rPr lang="cs-CZ" sz="2000" dirty="0">
                <a:solidFill>
                  <a:srgbClr val="00B050"/>
                </a:solidFill>
              </a:rPr>
              <a:t> </a:t>
            </a:r>
            <a:r>
              <a:rPr lang="cs-CZ" sz="2000" dirty="0" err="1">
                <a:solidFill>
                  <a:srgbClr val="00B050"/>
                </a:solidFill>
              </a:rPr>
              <a:t>account</a:t>
            </a:r>
            <a:endParaRPr lang="en-US" sz="2000" dirty="0">
              <a:solidFill>
                <a:srgbClr val="00B050"/>
              </a:solidFill>
            </a:endParaRPr>
          </a:p>
        </p:txBody>
      </p:sp>
    </p:spTree>
    <p:extLst>
      <p:ext uri="{BB962C8B-B14F-4D97-AF65-F5344CB8AC3E}">
        <p14:creationId xmlns:p14="http://schemas.microsoft.com/office/powerpoint/2010/main" val="7818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Other</a:t>
            </a:r>
            <a:r>
              <a:rPr lang="cs-CZ" sz="3600" dirty="0">
                <a:solidFill>
                  <a:srgbClr val="0070C0"/>
                </a:solidFill>
              </a:rPr>
              <a:t> </a:t>
            </a:r>
            <a:r>
              <a:rPr lang="cs-CZ" sz="3600" dirty="0" err="1">
                <a:solidFill>
                  <a:srgbClr val="0070C0"/>
                </a:solidFill>
              </a:rPr>
              <a:t>important</a:t>
            </a:r>
            <a:r>
              <a:rPr lang="cs-CZ" sz="3600" dirty="0">
                <a:solidFill>
                  <a:srgbClr val="0070C0"/>
                </a:solidFill>
              </a:rPr>
              <a:t> </a:t>
            </a:r>
            <a:r>
              <a:rPr lang="cs-CZ" sz="3600" dirty="0" err="1">
                <a:solidFill>
                  <a:srgbClr val="0070C0"/>
                </a:solidFill>
              </a:rPr>
              <a:t>Customer</a:t>
            </a:r>
            <a:r>
              <a:rPr lang="cs-CZ" sz="3600" dirty="0">
                <a:solidFill>
                  <a:srgbClr val="0070C0"/>
                </a:solidFill>
              </a:rPr>
              <a:t> </a:t>
            </a:r>
            <a:r>
              <a:rPr lang="cs-CZ" sz="3600" dirty="0" err="1">
                <a:solidFill>
                  <a:srgbClr val="0070C0"/>
                </a:solidFill>
              </a:rPr>
              <a:t>Card</a:t>
            </a:r>
            <a:r>
              <a:rPr lang="cs-CZ" sz="3600" dirty="0">
                <a:solidFill>
                  <a:srgbClr val="0070C0"/>
                </a:solidFill>
              </a:rPr>
              <a:t> </a:t>
            </a:r>
            <a:r>
              <a:rPr lang="cs-CZ" sz="3600" dirty="0" err="1">
                <a:solidFill>
                  <a:srgbClr val="0070C0"/>
                </a:solidFill>
              </a:rPr>
              <a:t>tabs</a:t>
            </a:r>
            <a:endParaRPr lang="cs-CZ" sz="3600" dirty="0">
              <a:solidFill>
                <a:srgbClr val="0070C0"/>
              </a:solidFill>
            </a:endParaRPr>
          </a:p>
        </p:txBody>
      </p:sp>
      <p:pic>
        <p:nvPicPr>
          <p:cNvPr id="4" name="Obrázek 3"/>
          <p:cNvPicPr>
            <a:picLocks noChangeAspect="1"/>
          </p:cNvPicPr>
          <p:nvPr/>
        </p:nvPicPr>
        <p:blipFill>
          <a:blip r:embed="rId2"/>
          <a:stretch>
            <a:fillRect/>
          </a:stretch>
        </p:blipFill>
        <p:spPr>
          <a:xfrm>
            <a:off x="743619" y="1690688"/>
            <a:ext cx="10704762" cy="3885714"/>
          </a:xfrm>
          <a:prstGeom prst="rect">
            <a:avLst/>
          </a:prstGeom>
          <a:ln>
            <a:solidFill>
              <a:srgbClr val="FFC000"/>
            </a:solidFill>
          </a:ln>
        </p:spPr>
      </p:pic>
      <p:sp>
        <p:nvSpPr>
          <p:cNvPr id="5" name="Obdélník 4"/>
          <p:cNvSpPr/>
          <p:nvPr/>
        </p:nvSpPr>
        <p:spPr>
          <a:xfrm>
            <a:off x="3031958" y="4225491"/>
            <a:ext cx="3064042" cy="12705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5900286" y="4610501"/>
            <a:ext cx="1540042" cy="111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a:picLocks noChangeAspect="1"/>
          </p:cNvPicPr>
          <p:nvPr/>
        </p:nvPicPr>
        <p:blipFill>
          <a:blip r:embed="rId3"/>
          <a:stretch>
            <a:fillRect/>
          </a:stretch>
        </p:blipFill>
        <p:spPr>
          <a:xfrm>
            <a:off x="7440328" y="5727032"/>
            <a:ext cx="2680217" cy="968682"/>
          </a:xfrm>
          <a:prstGeom prst="rect">
            <a:avLst/>
          </a:prstGeom>
          <a:ln>
            <a:solidFill>
              <a:schemeClr val="accent1"/>
            </a:solidFill>
          </a:ln>
        </p:spPr>
      </p:pic>
      <p:sp>
        <p:nvSpPr>
          <p:cNvPr id="9" name="TextovéPole 8">
            <a:extLst>
              <a:ext uri="{FF2B5EF4-FFF2-40B4-BE49-F238E27FC236}">
                <a16:creationId xmlns:a16="http://schemas.microsoft.com/office/drawing/2014/main" id="{BE8A3085-7BB7-42AC-8E4A-8EE402DC9E9E}"/>
              </a:ext>
            </a:extLst>
          </p:cNvPr>
          <p:cNvSpPr txBox="1"/>
          <p:nvPr/>
        </p:nvSpPr>
        <p:spPr>
          <a:xfrm>
            <a:off x="743619" y="5724156"/>
            <a:ext cx="6097604" cy="968278"/>
          </a:xfrm>
          <a:prstGeom prst="rect">
            <a:avLst/>
          </a:prstGeom>
          <a:noFill/>
        </p:spPr>
        <p:txBody>
          <a:bodyPr wrap="square">
            <a:spAutoFit/>
          </a:bodyPr>
          <a:lstStyle/>
          <a:p>
            <a:pPr>
              <a:lnSpc>
                <a:spcPct val="107000"/>
              </a:lnSpc>
              <a:spcAft>
                <a:spcPts val="800"/>
              </a:spcAft>
            </a:pP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way</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of</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pre-accounting</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i.e</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how</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amounts</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posted</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general</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ledger</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automatically</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by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setting</a:t>
            </a:r>
            <a:r>
              <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these </a:t>
            </a:r>
            <a:r>
              <a:rPr lang="cs-CZ" sz="18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parameters</a:t>
            </a:r>
            <a:endParaRPr lang="cs-CZ"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09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Setup</a:t>
            </a:r>
            <a:r>
              <a:rPr lang="cs-CZ" sz="3600" dirty="0">
                <a:solidFill>
                  <a:srgbClr val="0070C0"/>
                </a:solidFill>
              </a:rPr>
              <a:t> and  </a:t>
            </a:r>
            <a:r>
              <a:rPr lang="cs-CZ" sz="3600" dirty="0" err="1">
                <a:solidFill>
                  <a:srgbClr val="0070C0"/>
                </a:solidFill>
              </a:rPr>
              <a:t>purpose</a:t>
            </a:r>
            <a:r>
              <a:rPr lang="cs-CZ" sz="3600" dirty="0">
                <a:solidFill>
                  <a:srgbClr val="0070C0"/>
                </a:solidFill>
              </a:rPr>
              <a:t> </a:t>
            </a:r>
            <a:r>
              <a:rPr lang="cs-CZ" sz="3600" dirty="0" err="1">
                <a:solidFill>
                  <a:srgbClr val="0070C0"/>
                </a:solidFill>
              </a:rPr>
              <a:t>of</a:t>
            </a:r>
            <a:r>
              <a:rPr lang="cs-CZ" sz="3600" dirty="0">
                <a:solidFill>
                  <a:srgbClr val="0070C0"/>
                </a:solidFill>
              </a:rPr>
              <a:t> General Business </a:t>
            </a:r>
            <a:r>
              <a:rPr lang="cs-CZ" sz="3600" dirty="0" err="1">
                <a:solidFill>
                  <a:srgbClr val="0070C0"/>
                </a:solidFill>
              </a:rPr>
              <a:t>Posting</a:t>
            </a:r>
            <a:r>
              <a:rPr lang="cs-CZ" sz="3600" dirty="0">
                <a:solidFill>
                  <a:srgbClr val="0070C0"/>
                </a:solidFill>
              </a:rPr>
              <a:t> Group </a:t>
            </a:r>
            <a:r>
              <a:rPr lang="cs-CZ" sz="3600" dirty="0" err="1">
                <a:solidFill>
                  <a:srgbClr val="0070C0"/>
                </a:solidFill>
              </a:rPr>
              <a:t>codes</a:t>
            </a:r>
            <a:r>
              <a:rPr lang="cs-CZ" sz="3600" dirty="0">
                <a:solidFill>
                  <a:srgbClr val="0070C0"/>
                </a:solidFill>
              </a:rPr>
              <a:t> </a:t>
            </a:r>
          </a:p>
        </p:txBody>
      </p:sp>
      <p:pic>
        <p:nvPicPr>
          <p:cNvPr id="4" name="Obrázek 3"/>
          <p:cNvPicPr>
            <a:picLocks noChangeAspect="1"/>
          </p:cNvPicPr>
          <p:nvPr/>
        </p:nvPicPr>
        <p:blipFill>
          <a:blip r:embed="rId2"/>
          <a:stretch>
            <a:fillRect/>
          </a:stretch>
        </p:blipFill>
        <p:spPr>
          <a:xfrm>
            <a:off x="1028995" y="1690688"/>
            <a:ext cx="8304762" cy="2847619"/>
          </a:xfrm>
          <a:prstGeom prst="rect">
            <a:avLst/>
          </a:prstGeom>
          <a:ln>
            <a:solidFill>
              <a:schemeClr val="accent1"/>
            </a:solidFill>
          </a:ln>
        </p:spPr>
      </p:pic>
      <p:sp>
        <p:nvSpPr>
          <p:cNvPr id="5" name="Obdélník 4"/>
          <p:cNvSpPr/>
          <p:nvPr/>
        </p:nvSpPr>
        <p:spPr>
          <a:xfrm>
            <a:off x="9612890" y="2825321"/>
            <a:ext cx="1934678" cy="107802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9612890" y="4068965"/>
            <a:ext cx="1934678" cy="2565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9612890" y="1453415"/>
            <a:ext cx="1934678" cy="107802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9612890" y="4734026"/>
            <a:ext cx="1934678" cy="107802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9612890" y="4734026"/>
            <a:ext cx="1655545" cy="369332"/>
          </a:xfrm>
          <a:prstGeom prst="rect">
            <a:avLst/>
          </a:prstGeom>
          <a:noFill/>
        </p:spPr>
        <p:txBody>
          <a:bodyPr wrap="square" rtlCol="0">
            <a:spAutoFit/>
          </a:bodyPr>
          <a:lstStyle/>
          <a:p>
            <a:r>
              <a:rPr lang="cs-CZ" dirty="0" err="1"/>
              <a:t>Item</a:t>
            </a:r>
            <a:r>
              <a:rPr lang="cs-CZ" dirty="0"/>
              <a:t> </a:t>
            </a:r>
            <a:r>
              <a:rPr lang="cs-CZ" dirty="0" err="1"/>
              <a:t>card</a:t>
            </a:r>
            <a:endParaRPr lang="cs-CZ" dirty="0"/>
          </a:p>
        </p:txBody>
      </p:sp>
      <p:sp>
        <p:nvSpPr>
          <p:cNvPr id="10" name="TextovéPole 9"/>
          <p:cNvSpPr txBox="1"/>
          <p:nvPr/>
        </p:nvSpPr>
        <p:spPr>
          <a:xfrm>
            <a:off x="9698255" y="1453415"/>
            <a:ext cx="1655545" cy="369332"/>
          </a:xfrm>
          <a:prstGeom prst="rect">
            <a:avLst/>
          </a:prstGeom>
          <a:noFill/>
        </p:spPr>
        <p:txBody>
          <a:bodyPr wrap="square" rtlCol="0">
            <a:spAutoFit/>
          </a:bodyPr>
          <a:lstStyle/>
          <a:p>
            <a:r>
              <a:rPr lang="cs-CZ" dirty="0" err="1"/>
              <a:t>Customer</a:t>
            </a:r>
            <a:r>
              <a:rPr lang="cs-CZ" dirty="0"/>
              <a:t> </a:t>
            </a:r>
            <a:r>
              <a:rPr lang="cs-CZ" dirty="0" err="1"/>
              <a:t>card</a:t>
            </a:r>
            <a:endParaRPr lang="cs-CZ" dirty="0"/>
          </a:p>
        </p:txBody>
      </p:sp>
      <p:sp>
        <p:nvSpPr>
          <p:cNvPr id="11" name="TextovéPole 10"/>
          <p:cNvSpPr txBox="1"/>
          <p:nvPr/>
        </p:nvSpPr>
        <p:spPr>
          <a:xfrm>
            <a:off x="9618505" y="2849079"/>
            <a:ext cx="1655545" cy="276999"/>
          </a:xfrm>
          <a:prstGeom prst="rect">
            <a:avLst/>
          </a:prstGeom>
          <a:noFill/>
        </p:spPr>
        <p:txBody>
          <a:bodyPr wrap="square" rtlCol="0">
            <a:spAutoFit/>
          </a:bodyPr>
          <a:lstStyle/>
          <a:p>
            <a:r>
              <a:rPr lang="cs-CZ" sz="1200" dirty="0"/>
              <a:t>Sales </a:t>
            </a:r>
            <a:r>
              <a:rPr lang="cs-CZ" sz="1200" dirty="0" err="1"/>
              <a:t>Order</a:t>
            </a:r>
            <a:r>
              <a:rPr lang="cs-CZ" sz="1200" dirty="0"/>
              <a:t> </a:t>
            </a:r>
            <a:r>
              <a:rPr lang="cs-CZ" sz="1200" dirty="0" err="1"/>
              <a:t>Header</a:t>
            </a:r>
            <a:endParaRPr lang="cs-CZ" sz="1200" dirty="0"/>
          </a:p>
        </p:txBody>
      </p:sp>
      <p:sp>
        <p:nvSpPr>
          <p:cNvPr id="12" name="TextovéPole 11"/>
          <p:cNvSpPr txBox="1"/>
          <p:nvPr/>
        </p:nvSpPr>
        <p:spPr>
          <a:xfrm>
            <a:off x="9612890" y="4044366"/>
            <a:ext cx="1655545" cy="276999"/>
          </a:xfrm>
          <a:prstGeom prst="rect">
            <a:avLst/>
          </a:prstGeom>
          <a:noFill/>
        </p:spPr>
        <p:txBody>
          <a:bodyPr wrap="square" rtlCol="0">
            <a:spAutoFit/>
          </a:bodyPr>
          <a:lstStyle/>
          <a:p>
            <a:r>
              <a:rPr lang="cs-CZ" sz="1200" dirty="0"/>
              <a:t>Sales </a:t>
            </a:r>
            <a:r>
              <a:rPr lang="cs-CZ" sz="1200" dirty="0" err="1"/>
              <a:t>Order</a:t>
            </a:r>
            <a:r>
              <a:rPr lang="cs-CZ" sz="1200" dirty="0"/>
              <a:t> Line</a:t>
            </a:r>
          </a:p>
        </p:txBody>
      </p:sp>
      <p:sp>
        <p:nvSpPr>
          <p:cNvPr id="13" name="TextovéPole 12"/>
          <p:cNvSpPr txBox="1"/>
          <p:nvPr/>
        </p:nvSpPr>
        <p:spPr>
          <a:xfrm>
            <a:off x="10580229" y="5327229"/>
            <a:ext cx="735872" cy="369332"/>
          </a:xfrm>
          <a:prstGeom prst="rect">
            <a:avLst/>
          </a:prstGeom>
          <a:noFill/>
        </p:spPr>
        <p:txBody>
          <a:bodyPr wrap="square" rtlCol="0">
            <a:spAutoFit/>
          </a:bodyPr>
          <a:lstStyle/>
          <a:p>
            <a:r>
              <a:rPr lang="cs-CZ" sz="1600" dirty="0"/>
              <a:t>Retail</a:t>
            </a:r>
            <a:r>
              <a:rPr lang="cs-CZ" dirty="0"/>
              <a:t> </a:t>
            </a:r>
          </a:p>
        </p:txBody>
      </p:sp>
      <p:sp>
        <p:nvSpPr>
          <p:cNvPr id="14" name="Obdélník 13"/>
          <p:cNvSpPr/>
          <p:nvPr/>
        </p:nvSpPr>
        <p:spPr>
          <a:xfrm>
            <a:off x="10440662" y="5371269"/>
            <a:ext cx="962526" cy="31938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255755" y="3724976"/>
            <a:ext cx="962526" cy="3193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2550695" y="3705196"/>
            <a:ext cx="962526" cy="31938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ovéPole 17"/>
          <p:cNvSpPr txBox="1"/>
          <p:nvPr/>
        </p:nvSpPr>
        <p:spPr>
          <a:xfrm>
            <a:off x="10337533" y="1926400"/>
            <a:ext cx="1210035" cy="338554"/>
          </a:xfrm>
          <a:prstGeom prst="rect">
            <a:avLst/>
          </a:prstGeom>
          <a:noFill/>
        </p:spPr>
        <p:txBody>
          <a:bodyPr wrap="square" rtlCol="0">
            <a:spAutoFit/>
          </a:bodyPr>
          <a:lstStyle/>
          <a:p>
            <a:r>
              <a:rPr lang="cs-CZ" sz="1600" dirty="0" err="1"/>
              <a:t>Domestic</a:t>
            </a:r>
            <a:endParaRPr lang="cs-CZ" sz="1600" dirty="0"/>
          </a:p>
        </p:txBody>
      </p:sp>
      <p:sp>
        <p:nvSpPr>
          <p:cNvPr id="19" name="Obdélník 18"/>
          <p:cNvSpPr/>
          <p:nvPr/>
        </p:nvSpPr>
        <p:spPr>
          <a:xfrm>
            <a:off x="10353575" y="1951371"/>
            <a:ext cx="962526" cy="3193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se šipkou 20"/>
          <p:cNvCxnSpPr/>
          <p:nvPr/>
        </p:nvCxnSpPr>
        <p:spPr>
          <a:xfrm>
            <a:off x="11268435" y="2264954"/>
            <a:ext cx="0" cy="998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endCxn id="12" idx="3"/>
          </p:cNvCxnSpPr>
          <p:nvPr/>
        </p:nvCxnSpPr>
        <p:spPr>
          <a:xfrm flipV="1">
            <a:off x="11268435" y="4182866"/>
            <a:ext cx="0" cy="113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Šipka nahoru 25"/>
          <p:cNvSpPr/>
          <p:nvPr/>
        </p:nvSpPr>
        <p:spPr>
          <a:xfrm>
            <a:off x="9917802" y="4321365"/>
            <a:ext cx="150224" cy="412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Šipka dolů 26"/>
          <p:cNvSpPr/>
          <p:nvPr/>
        </p:nvSpPr>
        <p:spPr>
          <a:xfrm>
            <a:off x="9917801" y="2530147"/>
            <a:ext cx="146443" cy="296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a:extLst>
              <a:ext uri="{FF2B5EF4-FFF2-40B4-BE49-F238E27FC236}">
                <a16:creationId xmlns:a16="http://schemas.microsoft.com/office/drawing/2014/main" id="{DE73F3F0-C8E5-4FE8-A1AB-CF269BA02120}"/>
              </a:ext>
            </a:extLst>
          </p:cNvPr>
          <p:cNvSpPr txBox="1"/>
          <p:nvPr/>
        </p:nvSpPr>
        <p:spPr>
          <a:xfrm>
            <a:off x="950154" y="4884632"/>
            <a:ext cx="6097604" cy="646331"/>
          </a:xfrm>
          <a:prstGeom prst="rect">
            <a:avLst/>
          </a:prstGeom>
          <a:noFill/>
        </p:spPr>
        <p:txBody>
          <a:bodyPr wrap="square">
            <a:spAutoFit/>
          </a:bodyPr>
          <a:lstStyle/>
          <a:p>
            <a:r>
              <a:rPr lang="en-US" dirty="0"/>
              <a:t>The result of a combination of two codes from the customer and </a:t>
            </a:r>
            <a:r>
              <a:rPr lang="cs-CZ" dirty="0" err="1"/>
              <a:t>Item</a:t>
            </a:r>
            <a:r>
              <a:rPr lang="en-US" dirty="0"/>
              <a:t> cards</a:t>
            </a:r>
            <a:r>
              <a:rPr lang="cs-CZ" dirty="0"/>
              <a:t> (</a:t>
            </a:r>
            <a:r>
              <a:rPr lang="cs-CZ" dirty="0">
                <a:solidFill>
                  <a:srgbClr val="FF0000"/>
                </a:solidFill>
              </a:rPr>
              <a:t>DOMESTIC</a:t>
            </a:r>
            <a:r>
              <a:rPr lang="cs-CZ" dirty="0"/>
              <a:t> </a:t>
            </a:r>
            <a:r>
              <a:rPr lang="en-US" dirty="0"/>
              <a:t>&amp;</a:t>
            </a:r>
            <a:r>
              <a:rPr lang="cs-CZ" dirty="0"/>
              <a:t> </a:t>
            </a:r>
            <a:r>
              <a:rPr lang="cs-CZ" dirty="0">
                <a:solidFill>
                  <a:srgbClr val="0070C0"/>
                </a:solidFill>
              </a:rPr>
              <a:t>RETAIL</a:t>
            </a:r>
            <a:r>
              <a:rPr lang="cs-CZ" dirty="0"/>
              <a:t>)</a:t>
            </a:r>
            <a:endParaRPr lang="en-US" dirty="0"/>
          </a:p>
        </p:txBody>
      </p:sp>
    </p:spTree>
    <p:extLst>
      <p:ext uri="{BB962C8B-B14F-4D97-AF65-F5344CB8AC3E}">
        <p14:creationId xmlns:p14="http://schemas.microsoft.com/office/powerpoint/2010/main" val="287546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6181" y="333550"/>
            <a:ext cx="10515600" cy="1325563"/>
          </a:xfrm>
        </p:spPr>
        <p:txBody>
          <a:bodyPr>
            <a:normAutofit/>
          </a:bodyPr>
          <a:lstStyle/>
          <a:p>
            <a:r>
              <a:rPr lang="cs-CZ" sz="3600" dirty="0" err="1">
                <a:solidFill>
                  <a:srgbClr val="0070C0"/>
                </a:solidFill>
              </a:rPr>
              <a:t>Other</a:t>
            </a:r>
            <a:r>
              <a:rPr lang="cs-CZ" sz="3600" dirty="0">
                <a:solidFill>
                  <a:srgbClr val="0070C0"/>
                </a:solidFill>
              </a:rPr>
              <a:t> </a:t>
            </a:r>
            <a:r>
              <a:rPr lang="cs-CZ" sz="3600" dirty="0" err="1">
                <a:solidFill>
                  <a:srgbClr val="0070C0"/>
                </a:solidFill>
              </a:rPr>
              <a:t>important</a:t>
            </a:r>
            <a:r>
              <a:rPr lang="cs-CZ" sz="3600" dirty="0">
                <a:solidFill>
                  <a:srgbClr val="0070C0"/>
                </a:solidFill>
              </a:rPr>
              <a:t> </a:t>
            </a:r>
            <a:r>
              <a:rPr lang="cs-CZ" sz="3600" dirty="0" err="1">
                <a:solidFill>
                  <a:srgbClr val="0070C0"/>
                </a:solidFill>
              </a:rPr>
              <a:t>Customer</a:t>
            </a:r>
            <a:r>
              <a:rPr lang="cs-CZ" sz="3600" dirty="0">
                <a:solidFill>
                  <a:srgbClr val="0070C0"/>
                </a:solidFill>
              </a:rPr>
              <a:t> </a:t>
            </a:r>
            <a:r>
              <a:rPr lang="cs-CZ" sz="3600" dirty="0" err="1">
                <a:solidFill>
                  <a:srgbClr val="0070C0"/>
                </a:solidFill>
              </a:rPr>
              <a:t>Card</a:t>
            </a:r>
            <a:r>
              <a:rPr lang="cs-CZ" sz="3600" dirty="0">
                <a:solidFill>
                  <a:srgbClr val="0070C0"/>
                </a:solidFill>
              </a:rPr>
              <a:t> </a:t>
            </a:r>
            <a:r>
              <a:rPr lang="cs-CZ" sz="3600" dirty="0" err="1">
                <a:solidFill>
                  <a:srgbClr val="0070C0"/>
                </a:solidFill>
              </a:rPr>
              <a:t>tabs</a:t>
            </a:r>
            <a:endParaRPr lang="cs-CZ" sz="3600" dirty="0">
              <a:solidFill>
                <a:srgbClr val="0070C0"/>
              </a:solidFill>
            </a:endParaRPr>
          </a:p>
        </p:txBody>
      </p:sp>
      <p:cxnSp>
        <p:nvCxnSpPr>
          <p:cNvPr id="4" name="Přímá spojnice se šipkou 3"/>
          <p:cNvCxnSpPr/>
          <p:nvPr/>
        </p:nvCxnSpPr>
        <p:spPr>
          <a:xfrm>
            <a:off x="11268435" y="2264954"/>
            <a:ext cx="0" cy="998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Obrázek 4"/>
          <p:cNvPicPr>
            <a:picLocks noChangeAspect="1"/>
          </p:cNvPicPr>
          <p:nvPr/>
        </p:nvPicPr>
        <p:blipFill>
          <a:blip r:embed="rId2"/>
          <a:stretch>
            <a:fillRect/>
          </a:stretch>
        </p:blipFill>
        <p:spPr>
          <a:xfrm>
            <a:off x="706181" y="1763747"/>
            <a:ext cx="10647619" cy="2695238"/>
          </a:xfrm>
          <a:prstGeom prst="rect">
            <a:avLst/>
          </a:prstGeom>
          <a:ln>
            <a:solidFill>
              <a:schemeClr val="accent1"/>
            </a:solidFill>
          </a:ln>
        </p:spPr>
      </p:pic>
      <p:sp>
        <p:nvSpPr>
          <p:cNvPr id="6" name="Obdélník 5"/>
          <p:cNvSpPr/>
          <p:nvPr/>
        </p:nvSpPr>
        <p:spPr>
          <a:xfrm>
            <a:off x="2935705" y="3262964"/>
            <a:ext cx="3094285" cy="4331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a:off x="6029990" y="3782728"/>
            <a:ext cx="553690" cy="125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Obrázek 8"/>
          <p:cNvPicPr>
            <a:picLocks noChangeAspect="1"/>
          </p:cNvPicPr>
          <p:nvPr/>
        </p:nvPicPr>
        <p:blipFill>
          <a:blip r:embed="rId3"/>
          <a:stretch>
            <a:fillRect/>
          </a:stretch>
        </p:blipFill>
        <p:spPr>
          <a:xfrm>
            <a:off x="6655305" y="4668252"/>
            <a:ext cx="4174142" cy="1951750"/>
          </a:xfrm>
          <a:prstGeom prst="rect">
            <a:avLst/>
          </a:prstGeom>
          <a:ln>
            <a:solidFill>
              <a:schemeClr val="accent1"/>
            </a:solidFill>
          </a:ln>
        </p:spPr>
      </p:pic>
      <p:sp>
        <p:nvSpPr>
          <p:cNvPr id="3" name="TextovéPole 2">
            <a:extLst>
              <a:ext uri="{FF2B5EF4-FFF2-40B4-BE49-F238E27FC236}">
                <a16:creationId xmlns:a16="http://schemas.microsoft.com/office/drawing/2014/main" id="{9BC41EBB-0CC9-37E6-506E-8BC9A139F476}"/>
              </a:ext>
            </a:extLst>
          </p:cNvPr>
          <p:cNvSpPr txBox="1"/>
          <p:nvPr/>
        </p:nvSpPr>
        <p:spPr>
          <a:xfrm>
            <a:off x="3248526" y="4563619"/>
            <a:ext cx="1509837" cy="1477328"/>
          </a:xfrm>
          <a:prstGeom prst="rect">
            <a:avLst/>
          </a:prstGeom>
          <a:noFill/>
        </p:spPr>
        <p:txBody>
          <a:bodyPr wrap="none" rtlCol="0">
            <a:spAutoFit/>
          </a:bodyPr>
          <a:lstStyle/>
          <a:p>
            <a:r>
              <a:rPr lang="cs-CZ" dirty="0"/>
              <a:t>14D =  14day</a:t>
            </a:r>
          </a:p>
          <a:p>
            <a:r>
              <a:rPr lang="cs-CZ" dirty="0"/>
              <a:t>2W = 2 </a:t>
            </a:r>
            <a:r>
              <a:rPr lang="cs-CZ" dirty="0" err="1"/>
              <a:t>weeks</a:t>
            </a:r>
            <a:endParaRPr lang="cs-CZ" dirty="0"/>
          </a:p>
          <a:p>
            <a:r>
              <a:rPr lang="cs-CZ" dirty="0"/>
              <a:t>M= 1 </a:t>
            </a:r>
            <a:r>
              <a:rPr lang="cs-CZ" dirty="0" err="1"/>
              <a:t>month</a:t>
            </a:r>
            <a:r>
              <a:rPr lang="cs-CZ" dirty="0"/>
              <a:t> </a:t>
            </a:r>
          </a:p>
          <a:p>
            <a:r>
              <a:rPr lang="cs-CZ" dirty="0"/>
              <a:t>2Y = 2 </a:t>
            </a:r>
            <a:r>
              <a:rPr lang="cs-CZ" dirty="0" err="1"/>
              <a:t>Year</a:t>
            </a:r>
            <a:r>
              <a:rPr lang="cs-CZ" dirty="0"/>
              <a:t>  </a:t>
            </a:r>
          </a:p>
          <a:p>
            <a:r>
              <a:rPr lang="cs-CZ" dirty="0"/>
              <a:t> </a:t>
            </a:r>
          </a:p>
        </p:txBody>
      </p:sp>
      <p:sp>
        <p:nvSpPr>
          <p:cNvPr id="7" name="Levá složená závorka 6">
            <a:extLst>
              <a:ext uri="{FF2B5EF4-FFF2-40B4-BE49-F238E27FC236}">
                <a16:creationId xmlns:a16="http://schemas.microsoft.com/office/drawing/2014/main" id="{DD7B2A83-1774-42A0-9288-823014600418}"/>
              </a:ext>
            </a:extLst>
          </p:cNvPr>
          <p:cNvSpPr/>
          <p:nvPr/>
        </p:nvSpPr>
        <p:spPr>
          <a:xfrm>
            <a:off x="2743200" y="4668252"/>
            <a:ext cx="360727" cy="13802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ovéPole 9">
            <a:extLst>
              <a:ext uri="{FF2B5EF4-FFF2-40B4-BE49-F238E27FC236}">
                <a16:creationId xmlns:a16="http://schemas.microsoft.com/office/drawing/2014/main" id="{0F6CA630-1EBA-48DA-B8E1-BC1A2CB0D2DC}"/>
              </a:ext>
            </a:extLst>
          </p:cNvPr>
          <p:cNvSpPr txBox="1"/>
          <p:nvPr/>
        </p:nvSpPr>
        <p:spPr>
          <a:xfrm>
            <a:off x="1260869" y="5173691"/>
            <a:ext cx="1432059" cy="369332"/>
          </a:xfrm>
          <a:prstGeom prst="rect">
            <a:avLst/>
          </a:prstGeom>
          <a:noFill/>
        </p:spPr>
        <p:txBody>
          <a:bodyPr wrap="none" rtlCol="0">
            <a:spAutoFit/>
          </a:bodyPr>
          <a:lstStyle/>
          <a:p>
            <a:r>
              <a:rPr lang="cs-CZ" dirty="0" err="1"/>
              <a:t>Formula</a:t>
            </a:r>
            <a:r>
              <a:rPr lang="cs-CZ" dirty="0"/>
              <a:t> </a:t>
            </a:r>
            <a:r>
              <a:rPr lang="cs-CZ" dirty="0" err="1"/>
              <a:t>date</a:t>
            </a:r>
            <a:endParaRPr lang="en-US" dirty="0"/>
          </a:p>
        </p:txBody>
      </p:sp>
      <p:sp>
        <p:nvSpPr>
          <p:cNvPr id="11" name="Šipka: doprava 10">
            <a:extLst>
              <a:ext uri="{FF2B5EF4-FFF2-40B4-BE49-F238E27FC236}">
                <a16:creationId xmlns:a16="http://schemas.microsoft.com/office/drawing/2014/main" id="{5A51F6A5-28DD-42FA-8DCA-129A5B811DCF}"/>
              </a:ext>
            </a:extLst>
          </p:cNvPr>
          <p:cNvSpPr/>
          <p:nvPr/>
        </p:nvSpPr>
        <p:spPr>
          <a:xfrm>
            <a:off x="2298583" y="6040947"/>
            <a:ext cx="3078760" cy="579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a:t>
            </a:r>
            <a:r>
              <a:rPr lang="cs-CZ" dirty="0" err="1"/>
              <a:t>next</a:t>
            </a:r>
            <a:r>
              <a:rPr lang="cs-CZ" dirty="0"/>
              <a:t> slide</a:t>
            </a:r>
            <a:endParaRPr lang="en-US" dirty="0"/>
          </a:p>
        </p:txBody>
      </p:sp>
    </p:spTree>
    <p:extLst>
      <p:ext uri="{BB962C8B-B14F-4D97-AF65-F5344CB8AC3E}">
        <p14:creationId xmlns:p14="http://schemas.microsoft.com/office/powerpoint/2010/main" val="350040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7B4650-D4A6-4842-9E28-38AC69E394CD}"/>
              </a:ext>
            </a:extLst>
          </p:cNvPr>
          <p:cNvSpPr>
            <a:spLocks noGrp="1"/>
          </p:cNvSpPr>
          <p:nvPr>
            <p:ph type="title"/>
          </p:nvPr>
        </p:nvSpPr>
        <p:spPr/>
        <p:txBody>
          <a:bodyPr>
            <a:normAutofit/>
          </a:bodyPr>
          <a:lstStyle/>
          <a:p>
            <a:r>
              <a:rPr lang="cs-CZ" sz="3600" dirty="0" err="1">
                <a:solidFill>
                  <a:srgbClr val="0070C0"/>
                </a:solidFill>
              </a:rPr>
              <a:t>Formula</a:t>
            </a:r>
            <a:r>
              <a:rPr lang="cs-CZ" sz="3600" dirty="0">
                <a:solidFill>
                  <a:srgbClr val="0070C0"/>
                </a:solidFill>
              </a:rPr>
              <a:t> </a:t>
            </a:r>
            <a:r>
              <a:rPr lang="cs-CZ" sz="3600" dirty="0" err="1">
                <a:solidFill>
                  <a:srgbClr val="0070C0"/>
                </a:solidFill>
              </a:rPr>
              <a:t>date</a:t>
            </a:r>
            <a:endParaRPr lang="en-US" sz="3600" dirty="0">
              <a:solidFill>
                <a:srgbClr val="0070C0"/>
              </a:solidFill>
            </a:endParaRPr>
          </a:p>
        </p:txBody>
      </p:sp>
      <p:sp>
        <p:nvSpPr>
          <p:cNvPr id="3" name="Zástupný obsah 2">
            <a:extLst>
              <a:ext uri="{FF2B5EF4-FFF2-40B4-BE49-F238E27FC236}">
                <a16:creationId xmlns:a16="http://schemas.microsoft.com/office/drawing/2014/main" id="{7D5D22E3-6C62-4918-BB62-1BEDBB6FFCE3}"/>
              </a:ext>
            </a:extLst>
          </p:cNvPr>
          <p:cNvSpPr>
            <a:spLocks noGrp="1"/>
          </p:cNvSpPr>
          <p:nvPr>
            <p:ph idx="1"/>
          </p:nvPr>
        </p:nvSpPr>
        <p:spPr/>
        <p:txBody>
          <a:bodyPr/>
          <a:lstStyle/>
          <a:p>
            <a:r>
              <a:rPr lang="en-US" dirty="0">
                <a:solidFill>
                  <a:srgbClr val="0070C0"/>
                </a:solidFill>
              </a:rPr>
              <a:t>Enables you to enter the duration of each period. The start and end date of this period is specified by the process logic. For example, if we post an invoice on January 1, 2022 and the customer has a Payment Condition </a:t>
            </a:r>
            <a:r>
              <a:rPr lang="cs-CZ" dirty="0">
                <a:solidFill>
                  <a:srgbClr val="0070C0"/>
                </a:solidFill>
              </a:rPr>
              <a:t>(</a:t>
            </a:r>
            <a:r>
              <a:rPr lang="cs-CZ" b="1" dirty="0" err="1">
                <a:solidFill>
                  <a:srgbClr val="FF0000"/>
                </a:solidFill>
              </a:rPr>
              <a:t>Payment</a:t>
            </a:r>
            <a:r>
              <a:rPr lang="cs-CZ" b="1" dirty="0">
                <a:solidFill>
                  <a:srgbClr val="FF0000"/>
                </a:solidFill>
              </a:rPr>
              <a:t> Term </a:t>
            </a:r>
            <a:r>
              <a:rPr lang="cs-CZ" b="1" dirty="0" err="1">
                <a:solidFill>
                  <a:srgbClr val="FF0000"/>
                </a:solidFill>
              </a:rPr>
              <a:t>Code</a:t>
            </a:r>
            <a:r>
              <a:rPr lang="cs-CZ" dirty="0">
                <a:solidFill>
                  <a:srgbClr val="0070C0"/>
                </a:solidFill>
              </a:rPr>
              <a:t>)</a:t>
            </a:r>
            <a:r>
              <a:rPr lang="en-US" dirty="0">
                <a:solidFill>
                  <a:srgbClr val="0070C0"/>
                </a:solidFill>
              </a:rPr>
              <a:t>within 14 days (14D or otherwise also 2W ), the end of the period will be January 14, 2022.</a:t>
            </a:r>
            <a:endParaRPr lang="cs-CZ" dirty="0">
              <a:solidFill>
                <a:srgbClr val="0070C0"/>
              </a:solidFill>
            </a:endParaRPr>
          </a:p>
          <a:p>
            <a:r>
              <a:rPr lang="en-US" dirty="0">
                <a:solidFill>
                  <a:srgbClr val="0070C0"/>
                </a:solidFill>
              </a:rPr>
              <a:t>And the invoice will be overdue on 15.1.2022 </a:t>
            </a:r>
          </a:p>
        </p:txBody>
      </p:sp>
    </p:spTree>
    <p:extLst>
      <p:ext uri="{BB962C8B-B14F-4D97-AF65-F5344CB8AC3E}">
        <p14:creationId xmlns:p14="http://schemas.microsoft.com/office/powerpoint/2010/main" val="46674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Customer </a:t>
            </a:r>
            <a:r>
              <a:rPr lang="cs-CZ" sz="3600" dirty="0" err="1">
                <a:solidFill>
                  <a:srgbClr val="0070C0"/>
                </a:solidFill>
              </a:rPr>
              <a:t>card</a:t>
            </a:r>
            <a:r>
              <a:rPr lang="cs-CZ" sz="3600" dirty="0">
                <a:solidFill>
                  <a:srgbClr val="0070C0"/>
                </a:solidFill>
              </a:rPr>
              <a:t> </a:t>
            </a:r>
            <a:r>
              <a:rPr lang="cs-CZ" sz="3600" dirty="0" err="1">
                <a:solidFill>
                  <a:srgbClr val="0070C0"/>
                </a:solidFill>
              </a:rPr>
              <a:t>Statistics</a:t>
            </a:r>
            <a:r>
              <a:rPr lang="cs-CZ" sz="3600" dirty="0">
                <a:solidFill>
                  <a:srgbClr val="0070C0"/>
                </a:solidFill>
              </a:rPr>
              <a:t> (F7)</a:t>
            </a:r>
          </a:p>
        </p:txBody>
      </p:sp>
      <p:pic>
        <p:nvPicPr>
          <p:cNvPr id="4" name="Obrázek 3"/>
          <p:cNvPicPr>
            <a:picLocks noChangeAspect="1"/>
          </p:cNvPicPr>
          <p:nvPr/>
        </p:nvPicPr>
        <p:blipFill>
          <a:blip r:embed="rId2"/>
          <a:stretch>
            <a:fillRect/>
          </a:stretch>
        </p:blipFill>
        <p:spPr>
          <a:xfrm>
            <a:off x="838200" y="1530211"/>
            <a:ext cx="3990476" cy="3123809"/>
          </a:xfrm>
          <a:prstGeom prst="rect">
            <a:avLst/>
          </a:prstGeom>
          <a:ln>
            <a:solidFill>
              <a:schemeClr val="accent1"/>
            </a:solidFill>
          </a:ln>
        </p:spPr>
      </p:pic>
      <p:pic>
        <p:nvPicPr>
          <p:cNvPr id="5" name="Obrázek 4"/>
          <p:cNvPicPr>
            <a:picLocks noChangeAspect="1"/>
          </p:cNvPicPr>
          <p:nvPr/>
        </p:nvPicPr>
        <p:blipFill>
          <a:blip r:embed="rId3"/>
          <a:stretch>
            <a:fillRect/>
          </a:stretch>
        </p:blipFill>
        <p:spPr>
          <a:xfrm>
            <a:off x="5375988" y="1530211"/>
            <a:ext cx="4585227" cy="2053336"/>
          </a:xfrm>
          <a:prstGeom prst="rect">
            <a:avLst/>
          </a:prstGeom>
          <a:ln>
            <a:solidFill>
              <a:schemeClr val="accent1"/>
            </a:solidFill>
          </a:ln>
        </p:spPr>
      </p:pic>
      <p:pic>
        <p:nvPicPr>
          <p:cNvPr id="6" name="Obrázek 5"/>
          <p:cNvPicPr>
            <a:picLocks noChangeAspect="1"/>
          </p:cNvPicPr>
          <p:nvPr/>
        </p:nvPicPr>
        <p:blipFill>
          <a:blip r:embed="rId4"/>
          <a:stretch>
            <a:fillRect/>
          </a:stretch>
        </p:blipFill>
        <p:spPr>
          <a:xfrm>
            <a:off x="5338418" y="3718300"/>
            <a:ext cx="4660368" cy="2883109"/>
          </a:xfrm>
          <a:prstGeom prst="rect">
            <a:avLst/>
          </a:prstGeom>
          <a:ln>
            <a:solidFill>
              <a:schemeClr val="accent1"/>
            </a:solidFill>
          </a:ln>
        </p:spPr>
      </p:pic>
      <p:sp>
        <p:nvSpPr>
          <p:cNvPr id="3" name="TextovéPole 2">
            <a:extLst>
              <a:ext uri="{FF2B5EF4-FFF2-40B4-BE49-F238E27FC236}">
                <a16:creationId xmlns:a16="http://schemas.microsoft.com/office/drawing/2014/main" id="{87BC4729-08E1-2C6E-3F7C-949669E68F26}"/>
              </a:ext>
            </a:extLst>
          </p:cNvPr>
          <p:cNvSpPr txBox="1"/>
          <p:nvPr/>
        </p:nvSpPr>
        <p:spPr>
          <a:xfrm>
            <a:off x="745958" y="4958457"/>
            <a:ext cx="3528082" cy="369332"/>
          </a:xfrm>
          <a:prstGeom prst="rect">
            <a:avLst/>
          </a:prstGeom>
          <a:noFill/>
        </p:spPr>
        <p:txBody>
          <a:bodyPr wrap="none" rtlCol="0">
            <a:spAutoFit/>
          </a:bodyPr>
          <a:lstStyle/>
          <a:p>
            <a:r>
              <a:rPr lang="cs-CZ" b="1" dirty="0">
                <a:solidFill>
                  <a:srgbClr val="0070C0"/>
                </a:solidFill>
              </a:rPr>
              <a:t>Ctrl-F7 – </a:t>
            </a:r>
            <a:r>
              <a:rPr lang="cs-CZ" b="1" dirty="0" err="1">
                <a:solidFill>
                  <a:srgbClr val="0070C0"/>
                </a:solidFill>
              </a:rPr>
              <a:t>Customer</a:t>
            </a:r>
            <a:r>
              <a:rPr lang="cs-CZ" b="1" dirty="0">
                <a:solidFill>
                  <a:srgbClr val="0070C0"/>
                </a:solidFill>
              </a:rPr>
              <a:t> </a:t>
            </a:r>
            <a:r>
              <a:rPr lang="cs-CZ" b="1" dirty="0" err="1">
                <a:solidFill>
                  <a:srgbClr val="0070C0"/>
                </a:solidFill>
              </a:rPr>
              <a:t>Ledger</a:t>
            </a:r>
            <a:r>
              <a:rPr lang="cs-CZ" b="1" dirty="0">
                <a:solidFill>
                  <a:srgbClr val="0070C0"/>
                </a:solidFill>
              </a:rPr>
              <a:t> </a:t>
            </a:r>
            <a:r>
              <a:rPr lang="cs-CZ" b="1" dirty="0" err="1">
                <a:solidFill>
                  <a:srgbClr val="0070C0"/>
                </a:solidFill>
              </a:rPr>
              <a:t>Entries</a:t>
            </a:r>
            <a:r>
              <a:rPr lang="cs-CZ" b="1" dirty="0">
                <a:solidFill>
                  <a:srgbClr val="0070C0"/>
                </a:solidFill>
              </a:rPr>
              <a:t> </a:t>
            </a:r>
          </a:p>
        </p:txBody>
      </p:sp>
    </p:spTree>
    <p:extLst>
      <p:ext uri="{BB962C8B-B14F-4D97-AF65-F5344CB8AC3E}">
        <p14:creationId xmlns:p14="http://schemas.microsoft.com/office/powerpoint/2010/main" val="28104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Inventory and use </a:t>
            </a:r>
            <a:r>
              <a:rPr lang="cs-CZ" sz="3600" dirty="0" err="1">
                <a:solidFill>
                  <a:srgbClr val="0070C0"/>
                </a:solidFill>
              </a:rPr>
              <a:t>of</a:t>
            </a:r>
            <a:r>
              <a:rPr lang="cs-CZ" sz="3600" dirty="0">
                <a:solidFill>
                  <a:srgbClr val="0070C0"/>
                </a:solidFill>
              </a:rPr>
              <a:t> </a:t>
            </a:r>
            <a:r>
              <a:rPr lang="cs-CZ" sz="3600" dirty="0" err="1">
                <a:solidFill>
                  <a:srgbClr val="0070C0"/>
                </a:solidFill>
              </a:rPr>
              <a:t>filters</a:t>
            </a:r>
            <a:r>
              <a:rPr lang="cs-CZ" sz="3600" dirty="0">
                <a:solidFill>
                  <a:srgbClr val="0070C0"/>
                </a:solidFill>
              </a:rPr>
              <a:t> </a:t>
            </a:r>
            <a:r>
              <a:rPr lang="cs-CZ" sz="1800" dirty="0">
                <a:solidFill>
                  <a:srgbClr val="0070C0"/>
                </a:solidFill>
              </a:rPr>
              <a:t>(to </a:t>
            </a:r>
            <a:r>
              <a:rPr lang="cs-CZ" sz="1800" dirty="0" err="1">
                <a:solidFill>
                  <a:srgbClr val="0070C0"/>
                </a:solidFill>
              </a:rPr>
              <a:t>get</a:t>
            </a:r>
            <a:r>
              <a:rPr lang="cs-CZ" sz="1800" dirty="0">
                <a:solidFill>
                  <a:srgbClr val="0070C0"/>
                </a:solidFill>
              </a:rPr>
              <a:t> </a:t>
            </a:r>
            <a:r>
              <a:rPr lang="cs-CZ" sz="1800" dirty="0" err="1">
                <a:solidFill>
                  <a:srgbClr val="0070C0"/>
                </a:solidFill>
              </a:rPr>
              <a:t>faster</a:t>
            </a:r>
            <a:r>
              <a:rPr lang="cs-CZ" sz="1800" dirty="0">
                <a:solidFill>
                  <a:srgbClr val="0070C0"/>
                </a:solidFill>
              </a:rPr>
              <a:t> </a:t>
            </a:r>
            <a:r>
              <a:rPr lang="cs-CZ" sz="1800" dirty="0" err="1">
                <a:solidFill>
                  <a:srgbClr val="0070C0"/>
                </a:solidFill>
              </a:rPr>
              <a:t>required</a:t>
            </a:r>
            <a:r>
              <a:rPr lang="cs-CZ" sz="1800" dirty="0">
                <a:solidFill>
                  <a:srgbClr val="0070C0"/>
                </a:solidFill>
              </a:rPr>
              <a:t> </a:t>
            </a:r>
            <a:r>
              <a:rPr lang="cs-CZ" sz="1800" dirty="0" err="1">
                <a:solidFill>
                  <a:srgbClr val="0070C0"/>
                </a:solidFill>
              </a:rPr>
              <a:t>information</a:t>
            </a:r>
            <a:r>
              <a:rPr lang="cs-CZ" sz="1800" dirty="0">
                <a:solidFill>
                  <a:srgbClr val="0070C0"/>
                </a:solidFill>
              </a:rPr>
              <a:t>) </a:t>
            </a:r>
          </a:p>
        </p:txBody>
      </p:sp>
      <p:pic>
        <p:nvPicPr>
          <p:cNvPr id="4" name="Obrázek 3"/>
          <p:cNvPicPr>
            <a:picLocks noChangeAspect="1"/>
          </p:cNvPicPr>
          <p:nvPr/>
        </p:nvPicPr>
        <p:blipFill>
          <a:blip r:embed="rId2"/>
          <a:stretch>
            <a:fillRect/>
          </a:stretch>
        </p:blipFill>
        <p:spPr>
          <a:xfrm>
            <a:off x="838200" y="1424021"/>
            <a:ext cx="6076190" cy="533333"/>
          </a:xfrm>
          <a:prstGeom prst="rect">
            <a:avLst/>
          </a:prstGeom>
        </p:spPr>
      </p:pic>
      <p:sp>
        <p:nvSpPr>
          <p:cNvPr id="5" name="TextovéPole 4"/>
          <p:cNvSpPr txBox="1"/>
          <p:nvPr/>
        </p:nvSpPr>
        <p:spPr>
          <a:xfrm>
            <a:off x="4225490" y="1516244"/>
            <a:ext cx="1515030" cy="307777"/>
          </a:xfrm>
          <a:prstGeom prst="rect">
            <a:avLst/>
          </a:prstGeom>
          <a:noFill/>
        </p:spPr>
        <p:txBody>
          <a:bodyPr wrap="none" rtlCol="0">
            <a:spAutoFit/>
          </a:bodyPr>
          <a:lstStyle/>
          <a:p>
            <a:r>
              <a:rPr lang="cs-CZ" sz="1400" dirty="0" err="1">
                <a:solidFill>
                  <a:srgbClr val="FF0000"/>
                </a:solidFill>
              </a:rPr>
              <a:t>Searching</a:t>
            </a:r>
            <a:r>
              <a:rPr lang="cs-CZ" sz="1400" dirty="0">
                <a:solidFill>
                  <a:srgbClr val="FF0000"/>
                </a:solidFill>
              </a:rPr>
              <a:t> </a:t>
            </a:r>
            <a:r>
              <a:rPr lang="cs-CZ" sz="1400" dirty="0" err="1">
                <a:solidFill>
                  <a:srgbClr val="FF0000"/>
                </a:solidFill>
              </a:rPr>
              <a:t>window</a:t>
            </a:r>
            <a:endParaRPr lang="cs-CZ" sz="1400" dirty="0">
              <a:solidFill>
                <a:srgbClr val="FF0000"/>
              </a:solidFill>
            </a:endParaRPr>
          </a:p>
        </p:txBody>
      </p:sp>
      <p:pic>
        <p:nvPicPr>
          <p:cNvPr id="6" name="Obrázek 5"/>
          <p:cNvPicPr>
            <a:picLocks noChangeAspect="1"/>
          </p:cNvPicPr>
          <p:nvPr/>
        </p:nvPicPr>
        <p:blipFill>
          <a:blip r:embed="rId3"/>
          <a:stretch>
            <a:fillRect/>
          </a:stretch>
        </p:blipFill>
        <p:spPr>
          <a:xfrm>
            <a:off x="885819" y="2233061"/>
            <a:ext cx="6028571" cy="1123810"/>
          </a:xfrm>
          <a:prstGeom prst="rect">
            <a:avLst/>
          </a:prstGeom>
          <a:ln>
            <a:solidFill>
              <a:schemeClr val="accent1"/>
            </a:solidFill>
          </a:ln>
        </p:spPr>
      </p:pic>
      <p:cxnSp>
        <p:nvCxnSpPr>
          <p:cNvPr id="8" name="Přímá spojnice se šipkou 7"/>
          <p:cNvCxnSpPr/>
          <p:nvPr/>
        </p:nvCxnSpPr>
        <p:spPr>
          <a:xfrm>
            <a:off x="3368842" y="1824021"/>
            <a:ext cx="0" cy="409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5899485" y="2233061"/>
            <a:ext cx="541751" cy="307777"/>
          </a:xfrm>
          <a:prstGeom prst="rect">
            <a:avLst/>
          </a:prstGeom>
          <a:noFill/>
        </p:spPr>
        <p:txBody>
          <a:bodyPr wrap="none" rtlCol="0">
            <a:spAutoFit/>
          </a:bodyPr>
          <a:lstStyle/>
          <a:p>
            <a:r>
              <a:rPr lang="cs-CZ" sz="1400" dirty="0" err="1">
                <a:solidFill>
                  <a:srgbClr val="FF0000"/>
                </a:solidFill>
              </a:rPr>
              <a:t>Lists</a:t>
            </a:r>
            <a:r>
              <a:rPr lang="cs-CZ" sz="1400" dirty="0">
                <a:solidFill>
                  <a:srgbClr val="FF0000"/>
                </a:solidFill>
              </a:rPr>
              <a:t> </a:t>
            </a:r>
          </a:p>
        </p:txBody>
      </p:sp>
      <p:sp>
        <p:nvSpPr>
          <p:cNvPr id="10" name="TextovéPole 9"/>
          <p:cNvSpPr txBox="1"/>
          <p:nvPr/>
        </p:nvSpPr>
        <p:spPr>
          <a:xfrm>
            <a:off x="5925479" y="2567786"/>
            <a:ext cx="566502" cy="307777"/>
          </a:xfrm>
          <a:prstGeom prst="rect">
            <a:avLst/>
          </a:prstGeom>
          <a:noFill/>
        </p:spPr>
        <p:txBody>
          <a:bodyPr wrap="none" rtlCol="0">
            <a:spAutoFit/>
          </a:bodyPr>
          <a:lstStyle/>
          <a:p>
            <a:r>
              <a:rPr lang="cs-CZ" sz="1400" dirty="0" err="1">
                <a:solidFill>
                  <a:srgbClr val="FF0000"/>
                </a:solidFill>
              </a:rPr>
              <a:t>Tasks</a:t>
            </a:r>
            <a:endParaRPr lang="cs-CZ" sz="1400" dirty="0">
              <a:solidFill>
                <a:srgbClr val="FF0000"/>
              </a:solidFill>
            </a:endParaRPr>
          </a:p>
        </p:txBody>
      </p:sp>
      <p:pic>
        <p:nvPicPr>
          <p:cNvPr id="11" name="Obrázek 10"/>
          <p:cNvPicPr>
            <a:picLocks noChangeAspect="1"/>
          </p:cNvPicPr>
          <p:nvPr/>
        </p:nvPicPr>
        <p:blipFill>
          <a:blip r:embed="rId4"/>
          <a:stretch>
            <a:fillRect/>
          </a:stretch>
        </p:blipFill>
        <p:spPr>
          <a:xfrm>
            <a:off x="4071487" y="2540838"/>
            <a:ext cx="6415794" cy="4037912"/>
          </a:xfrm>
          <a:prstGeom prst="rect">
            <a:avLst/>
          </a:prstGeom>
          <a:ln>
            <a:solidFill>
              <a:schemeClr val="accent1"/>
            </a:solidFill>
          </a:ln>
        </p:spPr>
      </p:pic>
      <p:sp>
        <p:nvSpPr>
          <p:cNvPr id="12" name="TextovéPole 11"/>
          <p:cNvSpPr txBox="1"/>
          <p:nvPr/>
        </p:nvSpPr>
        <p:spPr>
          <a:xfrm>
            <a:off x="7128458" y="1515726"/>
            <a:ext cx="3689728" cy="369332"/>
          </a:xfrm>
          <a:prstGeom prst="rect">
            <a:avLst/>
          </a:prstGeom>
          <a:noFill/>
        </p:spPr>
        <p:txBody>
          <a:bodyPr wrap="none" rtlCol="0">
            <a:spAutoFit/>
          </a:bodyPr>
          <a:lstStyle/>
          <a:p>
            <a:r>
              <a:rPr lang="cs-CZ" dirty="0">
                <a:solidFill>
                  <a:srgbClr val="FF0000"/>
                </a:solidFill>
              </a:rPr>
              <a:t>Basic </a:t>
            </a:r>
            <a:r>
              <a:rPr lang="cs-CZ" dirty="0" err="1">
                <a:solidFill>
                  <a:srgbClr val="FF0000"/>
                </a:solidFill>
              </a:rPr>
              <a:t>filter</a:t>
            </a:r>
            <a:r>
              <a:rPr lang="cs-CZ" dirty="0">
                <a:solidFill>
                  <a:srgbClr val="FF0000"/>
                </a:solidFill>
              </a:rPr>
              <a:t> </a:t>
            </a:r>
            <a:r>
              <a:rPr lang="cs-CZ" dirty="0" err="1">
                <a:solidFill>
                  <a:srgbClr val="FF0000"/>
                </a:solidFill>
              </a:rPr>
              <a:t>will</a:t>
            </a:r>
            <a:r>
              <a:rPr lang="cs-CZ" dirty="0">
                <a:solidFill>
                  <a:srgbClr val="FF0000"/>
                </a:solidFill>
              </a:rPr>
              <a:t> </a:t>
            </a:r>
            <a:r>
              <a:rPr lang="cs-CZ" dirty="0" err="1">
                <a:solidFill>
                  <a:srgbClr val="FF0000"/>
                </a:solidFill>
              </a:rPr>
              <a:t>be</a:t>
            </a:r>
            <a:r>
              <a:rPr lang="cs-CZ" dirty="0">
                <a:solidFill>
                  <a:srgbClr val="FF0000"/>
                </a:solidFill>
              </a:rPr>
              <a:t> </a:t>
            </a:r>
            <a:r>
              <a:rPr lang="cs-CZ" dirty="0" err="1">
                <a:solidFill>
                  <a:srgbClr val="FF0000"/>
                </a:solidFill>
              </a:rPr>
              <a:t>presented</a:t>
            </a:r>
            <a:r>
              <a:rPr lang="cs-CZ" dirty="0">
                <a:solidFill>
                  <a:srgbClr val="FF0000"/>
                </a:solidFill>
              </a:rPr>
              <a:t> by tutor </a:t>
            </a:r>
          </a:p>
        </p:txBody>
      </p:sp>
    </p:spTree>
    <p:extLst>
      <p:ext uri="{BB962C8B-B14F-4D97-AF65-F5344CB8AC3E}">
        <p14:creationId xmlns:p14="http://schemas.microsoft.com/office/powerpoint/2010/main" val="39129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Item</a:t>
            </a:r>
            <a:r>
              <a:rPr lang="cs-CZ" sz="3600" dirty="0">
                <a:solidFill>
                  <a:srgbClr val="0070C0"/>
                </a:solidFill>
              </a:rPr>
              <a:t> </a:t>
            </a:r>
            <a:r>
              <a:rPr lang="cs-CZ" sz="3600" dirty="0" err="1">
                <a:solidFill>
                  <a:srgbClr val="0070C0"/>
                </a:solidFill>
              </a:rPr>
              <a:t>card</a:t>
            </a:r>
            <a:r>
              <a:rPr lang="cs-CZ" sz="3600" dirty="0">
                <a:solidFill>
                  <a:srgbClr val="0070C0"/>
                </a:solidFill>
              </a:rPr>
              <a:t> (</a:t>
            </a:r>
            <a:r>
              <a:rPr lang="cs-CZ" sz="3600" dirty="0" err="1">
                <a:solidFill>
                  <a:srgbClr val="0070C0"/>
                </a:solidFill>
              </a:rPr>
              <a:t>main</a:t>
            </a:r>
            <a:r>
              <a:rPr lang="cs-CZ" sz="3600" dirty="0">
                <a:solidFill>
                  <a:srgbClr val="0070C0"/>
                </a:solidFill>
              </a:rPr>
              <a:t> </a:t>
            </a:r>
            <a:r>
              <a:rPr lang="cs-CZ" sz="3600" dirty="0" err="1">
                <a:solidFill>
                  <a:srgbClr val="0070C0"/>
                </a:solidFill>
              </a:rPr>
              <a:t>tab</a:t>
            </a:r>
            <a:r>
              <a:rPr lang="cs-CZ" sz="3600" dirty="0">
                <a:solidFill>
                  <a:srgbClr val="0070C0"/>
                </a:solidFill>
              </a:rPr>
              <a:t>)</a:t>
            </a:r>
          </a:p>
        </p:txBody>
      </p:sp>
      <p:pic>
        <p:nvPicPr>
          <p:cNvPr id="4" name="Obrázek 3"/>
          <p:cNvPicPr>
            <a:picLocks noChangeAspect="1"/>
          </p:cNvPicPr>
          <p:nvPr/>
        </p:nvPicPr>
        <p:blipFill>
          <a:blip r:embed="rId2"/>
          <a:stretch>
            <a:fillRect/>
          </a:stretch>
        </p:blipFill>
        <p:spPr>
          <a:xfrm>
            <a:off x="948549" y="1565560"/>
            <a:ext cx="7878111" cy="3906856"/>
          </a:xfrm>
          <a:prstGeom prst="rect">
            <a:avLst/>
          </a:prstGeom>
          <a:ln>
            <a:solidFill>
              <a:schemeClr val="accent1"/>
            </a:solidFill>
          </a:ln>
        </p:spPr>
      </p:pic>
      <p:sp>
        <p:nvSpPr>
          <p:cNvPr id="5" name="Obdélník 4"/>
          <p:cNvSpPr/>
          <p:nvPr/>
        </p:nvSpPr>
        <p:spPr>
          <a:xfrm>
            <a:off x="4263992" y="3907857"/>
            <a:ext cx="616016" cy="269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545339" y="3907857"/>
            <a:ext cx="1420197" cy="523220"/>
          </a:xfrm>
          <a:prstGeom prst="rect">
            <a:avLst/>
          </a:prstGeom>
          <a:noFill/>
        </p:spPr>
        <p:txBody>
          <a:bodyPr wrap="none" rtlCol="0">
            <a:spAutoFit/>
          </a:bodyPr>
          <a:lstStyle/>
          <a:p>
            <a:r>
              <a:rPr lang="cs-CZ" sz="1400" dirty="0">
                <a:solidFill>
                  <a:srgbClr val="FF0000"/>
                </a:solidFill>
              </a:rPr>
              <a:t>     </a:t>
            </a:r>
            <a:r>
              <a:rPr lang="cs-CZ" sz="1400" dirty="0" err="1">
                <a:solidFill>
                  <a:srgbClr val="FF0000"/>
                </a:solidFill>
              </a:rPr>
              <a:t>Flow</a:t>
            </a:r>
            <a:r>
              <a:rPr lang="cs-CZ" sz="1400" dirty="0">
                <a:solidFill>
                  <a:srgbClr val="FF0000"/>
                </a:solidFill>
              </a:rPr>
              <a:t> </a:t>
            </a:r>
            <a:r>
              <a:rPr lang="cs-CZ" sz="1400" dirty="0" err="1">
                <a:solidFill>
                  <a:srgbClr val="FF0000"/>
                </a:solidFill>
              </a:rPr>
              <a:t>field</a:t>
            </a:r>
            <a:endParaRPr lang="cs-CZ" sz="1400" dirty="0">
              <a:solidFill>
                <a:srgbClr val="FF0000"/>
              </a:solidFill>
            </a:endParaRPr>
          </a:p>
          <a:p>
            <a:r>
              <a:rPr lang="cs-CZ" sz="1400" dirty="0">
                <a:solidFill>
                  <a:srgbClr val="FF0000"/>
                </a:solidFill>
              </a:rPr>
              <a:t>(</a:t>
            </a:r>
            <a:r>
              <a:rPr lang="cs-CZ" sz="1400" dirty="0" err="1">
                <a:solidFill>
                  <a:srgbClr val="FF0000"/>
                </a:solidFill>
              </a:rPr>
              <a:t>Calculated</a:t>
            </a:r>
            <a:r>
              <a:rPr lang="cs-CZ" sz="1400" dirty="0">
                <a:solidFill>
                  <a:srgbClr val="FF0000"/>
                </a:solidFill>
              </a:rPr>
              <a:t> </a:t>
            </a:r>
            <a:r>
              <a:rPr lang="cs-CZ" sz="1400" dirty="0" err="1">
                <a:solidFill>
                  <a:srgbClr val="FF0000"/>
                </a:solidFill>
              </a:rPr>
              <a:t>field</a:t>
            </a:r>
            <a:r>
              <a:rPr lang="cs-CZ" sz="1400" dirty="0">
                <a:solidFill>
                  <a:srgbClr val="FF0000"/>
                </a:solidFill>
              </a:rPr>
              <a:t>)</a:t>
            </a:r>
          </a:p>
        </p:txBody>
      </p:sp>
      <p:cxnSp>
        <p:nvCxnSpPr>
          <p:cNvPr id="9" name="Přímá spojnice se šipkou 8">
            <a:extLst>
              <a:ext uri="{FF2B5EF4-FFF2-40B4-BE49-F238E27FC236}">
                <a16:creationId xmlns:a16="http://schemas.microsoft.com/office/drawing/2014/main" id="{B231C5D4-AC5E-4F29-82E9-49BBD94A2C32}"/>
              </a:ext>
            </a:extLst>
          </p:cNvPr>
          <p:cNvCxnSpPr/>
          <p:nvPr/>
        </p:nvCxnSpPr>
        <p:spPr>
          <a:xfrm flipV="1">
            <a:off x="3825380" y="4042610"/>
            <a:ext cx="377504" cy="1268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0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E0068A-7381-4073-BCFC-1D895CA90AC6}"/>
              </a:ext>
            </a:extLst>
          </p:cNvPr>
          <p:cNvSpPr>
            <a:spLocks noGrp="1"/>
          </p:cNvSpPr>
          <p:nvPr>
            <p:ph type="title"/>
          </p:nvPr>
        </p:nvSpPr>
        <p:spPr/>
        <p:txBody>
          <a:bodyPr/>
          <a:lstStyle/>
          <a:p>
            <a:r>
              <a:rPr lang="cs-CZ" sz="3600" dirty="0" err="1">
                <a:solidFill>
                  <a:srgbClr val="0070C0"/>
                </a:solidFill>
              </a:rPr>
              <a:t>Types</a:t>
            </a:r>
            <a:r>
              <a:rPr lang="cs-CZ" sz="3600" dirty="0">
                <a:solidFill>
                  <a:srgbClr val="0070C0"/>
                </a:solidFill>
              </a:rPr>
              <a:t> </a:t>
            </a:r>
            <a:r>
              <a:rPr lang="cs-CZ" sz="3600" dirty="0" err="1">
                <a:solidFill>
                  <a:srgbClr val="0070C0"/>
                </a:solidFill>
              </a:rPr>
              <a:t>of</a:t>
            </a:r>
            <a:r>
              <a:rPr lang="cs-CZ" sz="3600" dirty="0">
                <a:solidFill>
                  <a:srgbClr val="0070C0"/>
                </a:solidFill>
              </a:rPr>
              <a:t> data II</a:t>
            </a:r>
            <a:r>
              <a:rPr lang="cs-CZ" sz="4400" dirty="0">
                <a:solidFill>
                  <a:srgbClr val="0070C0"/>
                </a:solidFill>
              </a:rPr>
              <a:t>. - </a:t>
            </a:r>
            <a:r>
              <a:rPr lang="cs-CZ" sz="3600" dirty="0">
                <a:solidFill>
                  <a:srgbClr val="0070C0"/>
                </a:solidFill>
              </a:rPr>
              <a:t>Data </a:t>
            </a:r>
            <a:r>
              <a:rPr lang="cs-CZ" sz="3600" dirty="0" err="1">
                <a:solidFill>
                  <a:srgbClr val="0070C0"/>
                </a:solidFill>
              </a:rPr>
              <a:t>representation</a:t>
            </a:r>
            <a:r>
              <a:rPr lang="cs-CZ" sz="3600" dirty="0">
                <a:solidFill>
                  <a:srgbClr val="0070C0"/>
                </a:solidFill>
              </a:rPr>
              <a:t> </a:t>
            </a:r>
            <a:r>
              <a:rPr lang="cs-CZ" sz="3600" dirty="0" err="1">
                <a:solidFill>
                  <a:srgbClr val="0070C0"/>
                </a:solidFill>
              </a:rPr>
              <a:t>method</a:t>
            </a:r>
            <a:endParaRPr lang="en-US" sz="3600" dirty="0"/>
          </a:p>
        </p:txBody>
      </p:sp>
      <p:sp>
        <p:nvSpPr>
          <p:cNvPr id="3" name="Zástupný obsah 2">
            <a:extLst>
              <a:ext uri="{FF2B5EF4-FFF2-40B4-BE49-F238E27FC236}">
                <a16:creationId xmlns:a16="http://schemas.microsoft.com/office/drawing/2014/main" id="{ADD91FAB-C105-488C-86C9-32CC60B919B0}"/>
              </a:ext>
            </a:extLst>
          </p:cNvPr>
          <p:cNvSpPr>
            <a:spLocks noGrp="1"/>
          </p:cNvSpPr>
          <p:nvPr>
            <p:ph idx="1"/>
          </p:nvPr>
        </p:nvSpPr>
        <p:spPr/>
        <p:txBody>
          <a:bodyPr/>
          <a:lstStyle/>
          <a:p>
            <a:r>
              <a:rPr lang="cs-CZ" dirty="0" err="1">
                <a:solidFill>
                  <a:srgbClr val="0070C0"/>
                </a:solidFill>
              </a:rPr>
              <a:t>Dials</a:t>
            </a:r>
            <a:r>
              <a:rPr lang="cs-CZ" dirty="0">
                <a:solidFill>
                  <a:srgbClr val="0070C0"/>
                </a:solidFill>
              </a:rPr>
              <a:t> - </a:t>
            </a:r>
            <a:r>
              <a:rPr lang="cs-CZ" dirty="0" err="1">
                <a:solidFill>
                  <a:srgbClr val="0070C0"/>
                </a:solidFill>
              </a:rPr>
              <a:t>lists</a:t>
            </a:r>
            <a:r>
              <a:rPr lang="cs-CZ" dirty="0"/>
              <a:t> </a:t>
            </a:r>
          </a:p>
          <a:p>
            <a:endParaRPr lang="cs-CZ" dirty="0"/>
          </a:p>
          <a:p>
            <a:endParaRPr lang="en-US" dirty="0"/>
          </a:p>
        </p:txBody>
      </p:sp>
      <p:pic>
        <p:nvPicPr>
          <p:cNvPr id="5" name="Obrázek 4">
            <a:extLst>
              <a:ext uri="{FF2B5EF4-FFF2-40B4-BE49-F238E27FC236}">
                <a16:creationId xmlns:a16="http://schemas.microsoft.com/office/drawing/2014/main" id="{418E429D-DE3C-4C4D-A062-65EE646076D2}"/>
              </a:ext>
            </a:extLst>
          </p:cNvPr>
          <p:cNvPicPr>
            <a:picLocks noChangeAspect="1"/>
          </p:cNvPicPr>
          <p:nvPr/>
        </p:nvPicPr>
        <p:blipFill>
          <a:blip r:embed="rId2"/>
          <a:stretch>
            <a:fillRect/>
          </a:stretch>
        </p:blipFill>
        <p:spPr>
          <a:xfrm>
            <a:off x="1086434" y="2264281"/>
            <a:ext cx="9352381" cy="4047619"/>
          </a:xfrm>
          <a:prstGeom prst="rect">
            <a:avLst/>
          </a:prstGeom>
          <a:ln>
            <a:solidFill>
              <a:schemeClr val="accent1"/>
            </a:solidFill>
          </a:ln>
        </p:spPr>
      </p:pic>
      <p:sp>
        <p:nvSpPr>
          <p:cNvPr id="6" name="TextovéPole 5">
            <a:extLst>
              <a:ext uri="{FF2B5EF4-FFF2-40B4-BE49-F238E27FC236}">
                <a16:creationId xmlns:a16="http://schemas.microsoft.com/office/drawing/2014/main" id="{A95E10FE-DFC6-4586-805D-1396DC0B0ED1}"/>
              </a:ext>
            </a:extLst>
          </p:cNvPr>
          <p:cNvSpPr txBox="1"/>
          <p:nvPr/>
        </p:nvSpPr>
        <p:spPr>
          <a:xfrm>
            <a:off x="3551329" y="1550481"/>
            <a:ext cx="8394594" cy="369332"/>
          </a:xfrm>
          <a:prstGeom prst="rect">
            <a:avLst/>
          </a:prstGeom>
          <a:noFill/>
        </p:spPr>
        <p:txBody>
          <a:bodyPr wrap="square" rtlCol="0">
            <a:spAutoFit/>
          </a:bodyPr>
          <a:lstStyle/>
          <a:p>
            <a:r>
              <a:rPr lang="cs-CZ" dirty="0">
                <a:solidFill>
                  <a:srgbClr val="0070C0"/>
                </a:solidFill>
              </a:rPr>
              <a:t>Many </a:t>
            </a:r>
            <a:r>
              <a:rPr lang="cs-CZ" dirty="0" err="1">
                <a:solidFill>
                  <a:srgbClr val="0070C0"/>
                </a:solidFill>
              </a:rPr>
              <a:t>records</a:t>
            </a:r>
            <a:r>
              <a:rPr lang="cs-CZ" dirty="0">
                <a:solidFill>
                  <a:srgbClr val="0070C0"/>
                </a:solidFill>
              </a:rPr>
              <a:t>  (</a:t>
            </a:r>
            <a:r>
              <a:rPr lang="cs-CZ" dirty="0" err="1">
                <a:solidFill>
                  <a:srgbClr val="0070C0"/>
                </a:solidFill>
              </a:rPr>
              <a:t>shown</a:t>
            </a:r>
            <a:r>
              <a:rPr lang="cs-CZ" dirty="0">
                <a:solidFill>
                  <a:srgbClr val="0070C0"/>
                </a:solidFill>
              </a:rPr>
              <a:t> in </a:t>
            </a:r>
            <a:r>
              <a:rPr lang="cs-CZ" dirty="0" err="1">
                <a:solidFill>
                  <a:srgbClr val="0070C0"/>
                </a:solidFill>
              </a:rPr>
              <a:t>form</a:t>
            </a:r>
            <a:r>
              <a:rPr lang="cs-CZ" dirty="0">
                <a:solidFill>
                  <a:srgbClr val="0070C0"/>
                </a:solidFill>
              </a:rPr>
              <a:t> </a:t>
            </a:r>
            <a:r>
              <a:rPr lang="cs-CZ" dirty="0" err="1">
                <a:solidFill>
                  <a:srgbClr val="0070C0"/>
                </a:solidFill>
              </a:rPr>
              <a:t>of</a:t>
            </a:r>
            <a:r>
              <a:rPr lang="cs-CZ" dirty="0">
                <a:solidFill>
                  <a:srgbClr val="0070C0"/>
                </a:solidFill>
              </a:rPr>
              <a:t> a list)</a:t>
            </a:r>
            <a:endParaRPr lang="en-US" dirty="0">
              <a:solidFill>
                <a:srgbClr val="0070C0"/>
              </a:solidFill>
            </a:endParaRPr>
          </a:p>
        </p:txBody>
      </p:sp>
    </p:spTree>
    <p:extLst>
      <p:ext uri="{BB962C8B-B14F-4D97-AF65-F5344CB8AC3E}">
        <p14:creationId xmlns:p14="http://schemas.microsoft.com/office/powerpoint/2010/main" val="1441833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1198" y="366332"/>
            <a:ext cx="10515600" cy="1325563"/>
          </a:xfrm>
        </p:spPr>
        <p:txBody>
          <a:bodyPr>
            <a:normAutofit/>
          </a:bodyPr>
          <a:lstStyle/>
          <a:p>
            <a:r>
              <a:rPr lang="cs-CZ" sz="3600" dirty="0" err="1">
                <a:solidFill>
                  <a:srgbClr val="0070C0"/>
                </a:solidFill>
              </a:rPr>
              <a:t>Item</a:t>
            </a:r>
            <a:r>
              <a:rPr lang="cs-CZ" sz="3600" dirty="0">
                <a:solidFill>
                  <a:srgbClr val="0070C0"/>
                </a:solidFill>
              </a:rPr>
              <a:t> </a:t>
            </a:r>
            <a:r>
              <a:rPr lang="cs-CZ" sz="3600" dirty="0" err="1">
                <a:solidFill>
                  <a:srgbClr val="0070C0"/>
                </a:solidFill>
              </a:rPr>
              <a:t>card</a:t>
            </a:r>
            <a:r>
              <a:rPr lang="cs-CZ" sz="3600" dirty="0">
                <a:solidFill>
                  <a:srgbClr val="0070C0"/>
                </a:solidFill>
              </a:rPr>
              <a:t>- </a:t>
            </a:r>
            <a:r>
              <a:rPr lang="cs-CZ" sz="3600" dirty="0" err="1">
                <a:solidFill>
                  <a:srgbClr val="0070C0"/>
                </a:solidFill>
              </a:rPr>
              <a:t>Cost</a:t>
            </a:r>
            <a:r>
              <a:rPr lang="cs-CZ" sz="3600" dirty="0">
                <a:solidFill>
                  <a:srgbClr val="0070C0"/>
                </a:solidFill>
              </a:rPr>
              <a:t> and </a:t>
            </a:r>
            <a:r>
              <a:rPr lang="cs-CZ" sz="3600" dirty="0" err="1">
                <a:solidFill>
                  <a:srgbClr val="0070C0"/>
                </a:solidFill>
              </a:rPr>
              <a:t>Posting</a:t>
            </a:r>
            <a:r>
              <a:rPr lang="cs-CZ" sz="3600" dirty="0">
                <a:solidFill>
                  <a:srgbClr val="0070C0"/>
                </a:solidFill>
              </a:rPr>
              <a:t> </a:t>
            </a:r>
            <a:r>
              <a:rPr lang="cs-CZ" sz="3600" dirty="0" err="1">
                <a:solidFill>
                  <a:srgbClr val="0070C0"/>
                </a:solidFill>
              </a:rPr>
              <a:t>tab</a:t>
            </a:r>
            <a:r>
              <a:rPr lang="cs-CZ" sz="3600" dirty="0">
                <a:solidFill>
                  <a:srgbClr val="0070C0"/>
                </a:solidFill>
              </a:rPr>
              <a:t>: </a:t>
            </a:r>
            <a:r>
              <a:rPr lang="cs-CZ" sz="3600" dirty="0" err="1">
                <a:solidFill>
                  <a:srgbClr val="0070C0"/>
                </a:solidFill>
              </a:rPr>
              <a:t>Price</a:t>
            </a:r>
            <a:r>
              <a:rPr lang="cs-CZ" sz="3600" dirty="0">
                <a:solidFill>
                  <a:srgbClr val="0070C0"/>
                </a:solidFill>
              </a:rPr>
              <a:t> and Sales</a:t>
            </a:r>
          </a:p>
        </p:txBody>
      </p:sp>
      <p:pic>
        <p:nvPicPr>
          <p:cNvPr id="4" name="Obrázek 3"/>
          <p:cNvPicPr>
            <a:picLocks noChangeAspect="1"/>
          </p:cNvPicPr>
          <p:nvPr/>
        </p:nvPicPr>
        <p:blipFill>
          <a:blip r:embed="rId2"/>
          <a:stretch>
            <a:fillRect/>
          </a:stretch>
        </p:blipFill>
        <p:spPr>
          <a:xfrm>
            <a:off x="838200" y="1423129"/>
            <a:ext cx="8841606" cy="4647206"/>
          </a:xfrm>
          <a:prstGeom prst="rect">
            <a:avLst/>
          </a:prstGeom>
          <a:ln>
            <a:solidFill>
              <a:schemeClr val="accent1"/>
            </a:solidFill>
          </a:ln>
        </p:spPr>
      </p:pic>
      <p:sp>
        <p:nvSpPr>
          <p:cNvPr id="5" name="TextovéPole 4"/>
          <p:cNvSpPr txBox="1"/>
          <p:nvPr/>
        </p:nvSpPr>
        <p:spPr>
          <a:xfrm>
            <a:off x="3384230" y="2106487"/>
            <a:ext cx="1205779" cy="261610"/>
          </a:xfrm>
          <a:prstGeom prst="rect">
            <a:avLst/>
          </a:prstGeom>
          <a:noFill/>
        </p:spPr>
        <p:txBody>
          <a:bodyPr wrap="none" rtlCol="0">
            <a:spAutoFit/>
          </a:bodyPr>
          <a:lstStyle/>
          <a:p>
            <a:r>
              <a:rPr lang="cs-CZ" sz="1100" dirty="0" err="1">
                <a:solidFill>
                  <a:srgbClr val="FF0000"/>
                </a:solidFill>
              </a:rPr>
              <a:t>Other</a:t>
            </a:r>
            <a:r>
              <a:rPr lang="cs-CZ" sz="1100" dirty="0">
                <a:solidFill>
                  <a:srgbClr val="FF0000"/>
                </a:solidFill>
              </a:rPr>
              <a:t> </a:t>
            </a:r>
            <a:r>
              <a:rPr lang="cs-CZ" sz="1100" dirty="0" err="1">
                <a:solidFill>
                  <a:srgbClr val="FF0000"/>
                </a:solidFill>
              </a:rPr>
              <a:t>options</a:t>
            </a:r>
            <a:r>
              <a:rPr lang="cs-CZ" sz="1100" dirty="0">
                <a:solidFill>
                  <a:srgbClr val="FF0000"/>
                </a:solidFill>
              </a:rPr>
              <a:t> </a:t>
            </a:r>
            <a:r>
              <a:rPr lang="cs-CZ" sz="1100" dirty="0" err="1">
                <a:solidFill>
                  <a:srgbClr val="FF0000"/>
                </a:solidFill>
              </a:rPr>
              <a:t>see</a:t>
            </a:r>
            <a:endParaRPr lang="cs-CZ" sz="1100" dirty="0">
              <a:solidFill>
                <a:srgbClr val="FF0000"/>
              </a:solidFill>
            </a:endParaRPr>
          </a:p>
        </p:txBody>
      </p:sp>
      <p:pic>
        <p:nvPicPr>
          <p:cNvPr id="6" name="Obrázek 5"/>
          <p:cNvPicPr>
            <a:picLocks noChangeAspect="1"/>
          </p:cNvPicPr>
          <p:nvPr/>
        </p:nvPicPr>
        <p:blipFill>
          <a:blip r:embed="rId3"/>
          <a:stretch>
            <a:fillRect/>
          </a:stretch>
        </p:blipFill>
        <p:spPr>
          <a:xfrm>
            <a:off x="10280288" y="2683771"/>
            <a:ext cx="685714" cy="990476"/>
          </a:xfrm>
          <a:prstGeom prst="rect">
            <a:avLst/>
          </a:prstGeom>
          <a:ln>
            <a:solidFill>
              <a:schemeClr val="accent1"/>
            </a:solidFill>
          </a:ln>
        </p:spPr>
      </p:pic>
      <p:cxnSp>
        <p:nvCxnSpPr>
          <p:cNvPr id="8" name="Přímá spojnice 7"/>
          <p:cNvCxnSpPr/>
          <p:nvPr/>
        </p:nvCxnSpPr>
        <p:spPr>
          <a:xfrm>
            <a:off x="4600876" y="2252312"/>
            <a:ext cx="779646" cy="1157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5380522" y="2368097"/>
            <a:ext cx="44612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9841807" y="2368097"/>
            <a:ext cx="476475" cy="326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693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Item</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r>
              <a:rPr lang="cs-CZ" sz="3600" dirty="0">
                <a:solidFill>
                  <a:srgbClr val="0070C0"/>
                </a:solidFill>
              </a:rPr>
              <a:t> – </a:t>
            </a:r>
            <a:r>
              <a:rPr lang="cs-CZ" sz="3600" dirty="0" err="1">
                <a:solidFill>
                  <a:srgbClr val="0070C0"/>
                </a:solidFill>
              </a:rPr>
              <a:t>how</a:t>
            </a:r>
            <a:r>
              <a:rPr lang="cs-CZ" sz="3600" dirty="0">
                <a:solidFill>
                  <a:srgbClr val="0070C0"/>
                </a:solidFill>
              </a:rPr>
              <a:t> to </a:t>
            </a:r>
            <a:r>
              <a:rPr lang="cs-CZ" sz="3600" dirty="0" err="1">
                <a:solidFill>
                  <a:srgbClr val="0070C0"/>
                </a:solidFill>
              </a:rPr>
              <a:t>get</a:t>
            </a:r>
            <a:r>
              <a:rPr lang="cs-CZ" sz="3600" dirty="0">
                <a:solidFill>
                  <a:srgbClr val="0070C0"/>
                </a:solidFill>
              </a:rPr>
              <a:t> </a:t>
            </a:r>
            <a:r>
              <a:rPr lang="cs-CZ" sz="3600" dirty="0" err="1">
                <a:solidFill>
                  <a:srgbClr val="0070C0"/>
                </a:solidFill>
              </a:rPr>
              <a:t>there</a:t>
            </a:r>
            <a:r>
              <a:rPr lang="cs-CZ" sz="3600" dirty="0">
                <a:solidFill>
                  <a:srgbClr val="0070C0"/>
                </a:solidFill>
              </a:rPr>
              <a:t> (</a:t>
            </a:r>
            <a:r>
              <a:rPr lang="cs-CZ" sz="3600" dirty="0" err="1">
                <a:solidFill>
                  <a:srgbClr val="0070C0"/>
                </a:solidFill>
              </a:rPr>
              <a:t>older</a:t>
            </a:r>
            <a:r>
              <a:rPr lang="cs-CZ" sz="3600" dirty="0">
                <a:solidFill>
                  <a:srgbClr val="0070C0"/>
                </a:solidFill>
              </a:rPr>
              <a:t> </a:t>
            </a:r>
            <a:r>
              <a:rPr lang="cs-CZ" sz="3600" dirty="0" err="1">
                <a:solidFill>
                  <a:srgbClr val="0070C0"/>
                </a:solidFill>
              </a:rPr>
              <a:t>version</a:t>
            </a:r>
            <a:r>
              <a:rPr lang="cs-CZ" sz="3600" dirty="0">
                <a:solidFill>
                  <a:srgbClr val="0070C0"/>
                </a:solidFill>
              </a:rPr>
              <a:t> </a:t>
            </a:r>
            <a:r>
              <a:rPr lang="cs-CZ" sz="3600" dirty="0" err="1">
                <a:solidFill>
                  <a:srgbClr val="0070C0"/>
                </a:solidFill>
              </a:rPr>
              <a:t>of</a:t>
            </a:r>
            <a:r>
              <a:rPr lang="cs-CZ" sz="3600" dirty="0">
                <a:solidFill>
                  <a:srgbClr val="0070C0"/>
                </a:solidFill>
              </a:rPr>
              <a:t> database) </a:t>
            </a:r>
          </a:p>
        </p:txBody>
      </p:sp>
      <p:pic>
        <p:nvPicPr>
          <p:cNvPr id="4" name="Obrázek 3"/>
          <p:cNvPicPr>
            <a:picLocks noChangeAspect="1"/>
          </p:cNvPicPr>
          <p:nvPr/>
        </p:nvPicPr>
        <p:blipFill>
          <a:blip r:embed="rId2"/>
          <a:stretch>
            <a:fillRect/>
          </a:stretch>
        </p:blipFill>
        <p:spPr>
          <a:xfrm>
            <a:off x="838200" y="1940524"/>
            <a:ext cx="8975498" cy="3831598"/>
          </a:xfrm>
          <a:prstGeom prst="rect">
            <a:avLst/>
          </a:prstGeom>
          <a:ln>
            <a:solidFill>
              <a:srgbClr val="FF0000"/>
            </a:solidFill>
          </a:ln>
        </p:spPr>
      </p:pic>
    </p:spTree>
    <p:extLst>
      <p:ext uri="{BB962C8B-B14F-4D97-AF65-F5344CB8AC3E}">
        <p14:creationId xmlns:p14="http://schemas.microsoft.com/office/powerpoint/2010/main" val="1589136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DD964A-8B93-4978-939A-DF68D326026D}"/>
              </a:ext>
            </a:extLst>
          </p:cNvPr>
          <p:cNvSpPr>
            <a:spLocks noGrp="1"/>
          </p:cNvSpPr>
          <p:nvPr>
            <p:ph type="title"/>
          </p:nvPr>
        </p:nvSpPr>
        <p:spPr/>
        <p:txBody>
          <a:bodyPr>
            <a:normAutofit/>
          </a:bodyPr>
          <a:lstStyle/>
          <a:p>
            <a:r>
              <a:rPr lang="cs-CZ" sz="3600" dirty="0" err="1">
                <a:solidFill>
                  <a:srgbClr val="0070C0"/>
                </a:solidFill>
              </a:rPr>
              <a:t>Item</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r>
              <a:rPr lang="cs-CZ" sz="3600" dirty="0">
                <a:solidFill>
                  <a:srgbClr val="0070C0"/>
                </a:solidFill>
              </a:rPr>
              <a:t> – </a:t>
            </a:r>
            <a:r>
              <a:rPr lang="cs-CZ" sz="3600" dirty="0" err="1">
                <a:solidFill>
                  <a:srgbClr val="0070C0"/>
                </a:solidFill>
              </a:rPr>
              <a:t>how</a:t>
            </a:r>
            <a:r>
              <a:rPr lang="cs-CZ" sz="3600" dirty="0">
                <a:solidFill>
                  <a:srgbClr val="0070C0"/>
                </a:solidFill>
              </a:rPr>
              <a:t> to </a:t>
            </a:r>
            <a:r>
              <a:rPr lang="cs-CZ" sz="3600" dirty="0" err="1">
                <a:solidFill>
                  <a:srgbClr val="0070C0"/>
                </a:solidFill>
              </a:rPr>
              <a:t>get</a:t>
            </a:r>
            <a:r>
              <a:rPr lang="cs-CZ" sz="3600" dirty="0">
                <a:solidFill>
                  <a:srgbClr val="0070C0"/>
                </a:solidFill>
              </a:rPr>
              <a:t> </a:t>
            </a:r>
            <a:r>
              <a:rPr lang="cs-CZ" sz="3600" dirty="0" err="1">
                <a:solidFill>
                  <a:srgbClr val="0070C0"/>
                </a:solidFill>
              </a:rPr>
              <a:t>there</a:t>
            </a:r>
            <a:r>
              <a:rPr lang="cs-CZ" sz="3600" dirty="0">
                <a:solidFill>
                  <a:srgbClr val="0070C0"/>
                </a:solidFill>
              </a:rPr>
              <a:t> (</a:t>
            </a:r>
            <a:r>
              <a:rPr lang="cs-CZ" sz="3600" dirty="0" err="1">
                <a:solidFill>
                  <a:srgbClr val="0070C0"/>
                </a:solidFill>
              </a:rPr>
              <a:t>newer</a:t>
            </a:r>
            <a:r>
              <a:rPr lang="cs-CZ" sz="3600" dirty="0">
                <a:solidFill>
                  <a:srgbClr val="0070C0"/>
                </a:solidFill>
              </a:rPr>
              <a:t> </a:t>
            </a:r>
            <a:r>
              <a:rPr lang="cs-CZ" sz="3600" dirty="0" err="1">
                <a:solidFill>
                  <a:srgbClr val="0070C0"/>
                </a:solidFill>
              </a:rPr>
              <a:t>version</a:t>
            </a:r>
            <a:r>
              <a:rPr lang="cs-CZ" sz="3600" dirty="0">
                <a:solidFill>
                  <a:srgbClr val="0070C0"/>
                </a:solidFill>
              </a:rPr>
              <a:t> </a:t>
            </a:r>
            <a:r>
              <a:rPr lang="cs-CZ" sz="3600" dirty="0" err="1">
                <a:solidFill>
                  <a:srgbClr val="0070C0"/>
                </a:solidFill>
              </a:rPr>
              <a:t>of</a:t>
            </a:r>
            <a:r>
              <a:rPr lang="cs-CZ" sz="3600" dirty="0">
                <a:solidFill>
                  <a:srgbClr val="0070C0"/>
                </a:solidFill>
              </a:rPr>
              <a:t> database-</a:t>
            </a:r>
            <a:r>
              <a:rPr lang="cs-CZ" sz="3600" dirty="0" err="1">
                <a:solidFill>
                  <a:srgbClr val="0070C0"/>
                </a:solidFill>
              </a:rPr>
              <a:t>our</a:t>
            </a:r>
            <a:r>
              <a:rPr lang="cs-CZ" sz="3600" dirty="0">
                <a:solidFill>
                  <a:srgbClr val="0070C0"/>
                </a:solidFill>
              </a:rPr>
              <a:t> case) </a:t>
            </a:r>
            <a:endParaRPr lang="en-US" sz="3600" dirty="0"/>
          </a:p>
        </p:txBody>
      </p:sp>
      <p:pic>
        <p:nvPicPr>
          <p:cNvPr id="5" name="Obrázek 4">
            <a:extLst>
              <a:ext uri="{FF2B5EF4-FFF2-40B4-BE49-F238E27FC236}">
                <a16:creationId xmlns:a16="http://schemas.microsoft.com/office/drawing/2014/main" id="{5113FAF9-8AA1-4B2A-B870-92CC389235C9}"/>
              </a:ext>
            </a:extLst>
          </p:cNvPr>
          <p:cNvPicPr>
            <a:picLocks noChangeAspect="1"/>
          </p:cNvPicPr>
          <p:nvPr/>
        </p:nvPicPr>
        <p:blipFill>
          <a:blip r:embed="rId2"/>
          <a:stretch>
            <a:fillRect/>
          </a:stretch>
        </p:blipFill>
        <p:spPr>
          <a:xfrm>
            <a:off x="838200" y="1569066"/>
            <a:ext cx="8180952" cy="4923809"/>
          </a:xfrm>
          <a:prstGeom prst="rect">
            <a:avLst/>
          </a:prstGeom>
          <a:ln>
            <a:solidFill>
              <a:srgbClr val="FF0000"/>
            </a:solidFill>
          </a:ln>
        </p:spPr>
      </p:pic>
    </p:spTree>
    <p:extLst>
      <p:ext uri="{BB962C8B-B14F-4D97-AF65-F5344CB8AC3E}">
        <p14:creationId xmlns:p14="http://schemas.microsoft.com/office/powerpoint/2010/main" val="97208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a:solidFill>
                  <a:srgbClr val="0070C0"/>
                </a:solidFill>
              </a:rPr>
              <a:t>Item</a:t>
            </a:r>
            <a:r>
              <a:rPr lang="cs-CZ" sz="3200" dirty="0">
                <a:solidFill>
                  <a:srgbClr val="0070C0"/>
                </a:solidFill>
              </a:rPr>
              <a:t> </a:t>
            </a:r>
            <a:r>
              <a:rPr lang="cs-CZ" sz="3200" dirty="0" err="1">
                <a:solidFill>
                  <a:srgbClr val="0070C0"/>
                </a:solidFill>
              </a:rPr>
              <a:t>Ledger</a:t>
            </a:r>
            <a:r>
              <a:rPr lang="cs-CZ" sz="3200" dirty="0">
                <a:solidFill>
                  <a:srgbClr val="0070C0"/>
                </a:solidFill>
              </a:rPr>
              <a:t> </a:t>
            </a:r>
            <a:r>
              <a:rPr lang="cs-CZ" sz="3200" dirty="0" err="1">
                <a:solidFill>
                  <a:srgbClr val="0070C0"/>
                </a:solidFill>
              </a:rPr>
              <a:t>Entries</a:t>
            </a:r>
            <a:endParaRPr lang="cs-CZ" sz="3200" dirty="0">
              <a:solidFill>
                <a:srgbClr val="0070C0"/>
              </a:solidFill>
            </a:endParaRPr>
          </a:p>
        </p:txBody>
      </p:sp>
      <p:pic>
        <p:nvPicPr>
          <p:cNvPr id="4" name="Obrázek 3"/>
          <p:cNvPicPr>
            <a:picLocks noChangeAspect="1"/>
          </p:cNvPicPr>
          <p:nvPr/>
        </p:nvPicPr>
        <p:blipFill>
          <a:blip r:embed="rId2"/>
          <a:stretch>
            <a:fillRect/>
          </a:stretch>
        </p:blipFill>
        <p:spPr>
          <a:xfrm>
            <a:off x="838200" y="1555934"/>
            <a:ext cx="8340328" cy="4500177"/>
          </a:xfrm>
          <a:prstGeom prst="rect">
            <a:avLst/>
          </a:prstGeom>
          <a:ln>
            <a:solidFill>
              <a:srgbClr val="FF0000"/>
            </a:solidFill>
          </a:ln>
        </p:spPr>
      </p:pic>
      <p:sp>
        <p:nvSpPr>
          <p:cNvPr id="5" name="TextovéPole 4"/>
          <p:cNvSpPr txBox="1"/>
          <p:nvPr/>
        </p:nvSpPr>
        <p:spPr>
          <a:xfrm>
            <a:off x="5331480" y="1690688"/>
            <a:ext cx="3555076" cy="584775"/>
          </a:xfrm>
          <a:prstGeom prst="rect">
            <a:avLst/>
          </a:prstGeom>
          <a:noFill/>
        </p:spPr>
        <p:txBody>
          <a:bodyPr wrap="none" rtlCol="0">
            <a:spAutoFit/>
          </a:bodyPr>
          <a:lstStyle/>
          <a:p>
            <a:r>
              <a:rPr lang="cs-CZ" sz="1600" dirty="0" err="1">
                <a:solidFill>
                  <a:srgbClr val="0070C0"/>
                </a:solidFill>
              </a:rPr>
              <a:t>Navigate</a:t>
            </a:r>
            <a:r>
              <a:rPr lang="cs-CZ" sz="1600" dirty="0">
                <a:solidFill>
                  <a:srgbClr val="0070C0"/>
                </a:solidFill>
              </a:rPr>
              <a:t> </a:t>
            </a:r>
            <a:r>
              <a:rPr lang="cs-CZ" sz="1600" dirty="0" err="1">
                <a:solidFill>
                  <a:srgbClr val="0070C0"/>
                </a:solidFill>
              </a:rPr>
              <a:t>function</a:t>
            </a:r>
            <a:r>
              <a:rPr lang="cs-CZ" sz="1600" dirty="0">
                <a:solidFill>
                  <a:srgbClr val="0070C0"/>
                </a:solidFill>
              </a:rPr>
              <a:t> </a:t>
            </a:r>
            <a:r>
              <a:rPr lang="cs-CZ" sz="1600" dirty="0" err="1">
                <a:solidFill>
                  <a:srgbClr val="0070C0"/>
                </a:solidFill>
              </a:rPr>
              <a:t>will</a:t>
            </a:r>
            <a:r>
              <a:rPr lang="cs-CZ" sz="1600" dirty="0">
                <a:solidFill>
                  <a:srgbClr val="0070C0"/>
                </a:solidFill>
              </a:rPr>
              <a:t> </a:t>
            </a:r>
            <a:r>
              <a:rPr lang="cs-CZ" sz="1600" dirty="0" err="1">
                <a:solidFill>
                  <a:srgbClr val="0070C0"/>
                </a:solidFill>
              </a:rPr>
              <a:t>be</a:t>
            </a:r>
            <a:r>
              <a:rPr lang="cs-CZ" sz="1600" dirty="0">
                <a:solidFill>
                  <a:srgbClr val="0070C0"/>
                </a:solidFill>
              </a:rPr>
              <a:t> </a:t>
            </a:r>
            <a:r>
              <a:rPr lang="cs-CZ" sz="1600" dirty="0" err="1">
                <a:solidFill>
                  <a:srgbClr val="0070C0"/>
                </a:solidFill>
              </a:rPr>
              <a:t>shown</a:t>
            </a:r>
            <a:r>
              <a:rPr lang="cs-CZ" sz="1600" dirty="0">
                <a:solidFill>
                  <a:srgbClr val="0070C0"/>
                </a:solidFill>
              </a:rPr>
              <a:t> by tutor</a:t>
            </a:r>
          </a:p>
          <a:p>
            <a:r>
              <a:rPr lang="cs-CZ" sz="1600" dirty="0">
                <a:solidFill>
                  <a:srgbClr val="0070C0"/>
                </a:solidFill>
              </a:rPr>
              <a:t>on </a:t>
            </a:r>
            <a:r>
              <a:rPr lang="cs-CZ" sz="1600" dirty="0" err="1">
                <a:solidFill>
                  <a:srgbClr val="0070C0"/>
                </a:solidFill>
              </a:rPr>
              <a:t>this</a:t>
            </a:r>
            <a:r>
              <a:rPr lang="cs-CZ" sz="1600" dirty="0">
                <a:solidFill>
                  <a:srgbClr val="0070C0"/>
                </a:solidFill>
              </a:rPr>
              <a:t> </a:t>
            </a:r>
            <a:r>
              <a:rPr lang="cs-CZ" sz="1600" dirty="0" err="1">
                <a:solidFill>
                  <a:srgbClr val="0070C0"/>
                </a:solidFill>
              </a:rPr>
              <a:t>screen</a:t>
            </a:r>
            <a:endParaRPr lang="cs-CZ" sz="1600" dirty="0">
              <a:solidFill>
                <a:srgbClr val="0070C0"/>
              </a:solidFill>
            </a:endParaRPr>
          </a:p>
        </p:txBody>
      </p:sp>
      <p:sp>
        <p:nvSpPr>
          <p:cNvPr id="6" name="TextovéPole 5"/>
          <p:cNvSpPr txBox="1"/>
          <p:nvPr/>
        </p:nvSpPr>
        <p:spPr>
          <a:xfrm>
            <a:off x="838199" y="6021405"/>
            <a:ext cx="9133573" cy="338554"/>
          </a:xfrm>
          <a:prstGeom prst="rect">
            <a:avLst/>
          </a:prstGeom>
          <a:noFill/>
        </p:spPr>
        <p:txBody>
          <a:bodyPr wrap="square" rtlCol="0">
            <a:spAutoFit/>
          </a:bodyPr>
          <a:lstStyle/>
          <a:p>
            <a:r>
              <a:rPr lang="cs-CZ" sz="1100" dirty="0">
                <a:solidFill>
                  <a:srgbClr val="FF0000"/>
                </a:solidFill>
              </a:rPr>
              <a:t> </a:t>
            </a:r>
            <a:r>
              <a:rPr lang="cs-CZ" sz="1600" dirty="0" err="1">
                <a:solidFill>
                  <a:srgbClr val="0070C0"/>
                </a:solidFill>
              </a:rPr>
              <a:t>Other</a:t>
            </a:r>
            <a:r>
              <a:rPr lang="cs-CZ" sz="1600" dirty="0">
                <a:solidFill>
                  <a:srgbClr val="0070C0"/>
                </a:solidFill>
              </a:rPr>
              <a:t> </a:t>
            </a:r>
            <a:r>
              <a:rPr lang="cs-CZ" sz="1600" dirty="0" err="1">
                <a:solidFill>
                  <a:srgbClr val="0070C0"/>
                </a:solidFill>
              </a:rPr>
              <a:t>tabs</a:t>
            </a:r>
            <a:r>
              <a:rPr lang="cs-CZ" sz="1600" dirty="0">
                <a:solidFill>
                  <a:srgbClr val="0070C0"/>
                </a:solidFill>
              </a:rPr>
              <a:t> </a:t>
            </a:r>
            <a:r>
              <a:rPr lang="cs-CZ" sz="1600" dirty="0" err="1">
                <a:solidFill>
                  <a:srgbClr val="0070C0"/>
                </a:solidFill>
              </a:rPr>
              <a:t>will</a:t>
            </a:r>
            <a:r>
              <a:rPr lang="cs-CZ" sz="1600" dirty="0">
                <a:solidFill>
                  <a:srgbClr val="0070C0"/>
                </a:solidFill>
              </a:rPr>
              <a:t> </a:t>
            </a:r>
            <a:r>
              <a:rPr lang="cs-CZ" sz="1600" dirty="0" err="1">
                <a:solidFill>
                  <a:srgbClr val="0070C0"/>
                </a:solidFill>
              </a:rPr>
              <a:t>be</a:t>
            </a:r>
            <a:r>
              <a:rPr lang="cs-CZ" sz="1600" dirty="0">
                <a:solidFill>
                  <a:srgbClr val="0070C0"/>
                </a:solidFill>
              </a:rPr>
              <a:t> </a:t>
            </a:r>
            <a:r>
              <a:rPr lang="cs-CZ" sz="1600" dirty="0" err="1">
                <a:solidFill>
                  <a:srgbClr val="0070C0"/>
                </a:solidFill>
              </a:rPr>
              <a:t>presented</a:t>
            </a:r>
            <a:r>
              <a:rPr lang="cs-CZ" sz="1600" dirty="0">
                <a:solidFill>
                  <a:srgbClr val="0070C0"/>
                </a:solidFill>
              </a:rPr>
              <a:t> </a:t>
            </a:r>
            <a:r>
              <a:rPr lang="cs-CZ" sz="1600" dirty="0" err="1">
                <a:solidFill>
                  <a:srgbClr val="0070C0"/>
                </a:solidFill>
              </a:rPr>
              <a:t>later</a:t>
            </a:r>
            <a:r>
              <a:rPr lang="cs-CZ" sz="1600" dirty="0">
                <a:solidFill>
                  <a:srgbClr val="0070C0"/>
                </a:solidFill>
              </a:rPr>
              <a:t> in </a:t>
            </a:r>
            <a:r>
              <a:rPr lang="cs-CZ" sz="1600" dirty="0" err="1">
                <a:solidFill>
                  <a:srgbClr val="0070C0"/>
                </a:solidFill>
              </a:rPr>
              <a:t>this</a:t>
            </a:r>
            <a:r>
              <a:rPr lang="cs-CZ" sz="1600" dirty="0">
                <a:solidFill>
                  <a:srgbClr val="0070C0"/>
                </a:solidFill>
              </a:rPr>
              <a:t> </a:t>
            </a:r>
            <a:r>
              <a:rPr lang="cs-CZ" sz="1600" dirty="0" err="1">
                <a:solidFill>
                  <a:srgbClr val="0070C0"/>
                </a:solidFill>
              </a:rPr>
              <a:t>course</a:t>
            </a:r>
            <a:r>
              <a:rPr lang="cs-CZ" sz="1600" dirty="0">
                <a:solidFill>
                  <a:srgbClr val="0070C0"/>
                </a:solidFill>
              </a:rPr>
              <a:t>  </a:t>
            </a:r>
          </a:p>
        </p:txBody>
      </p:sp>
    </p:spTree>
    <p:extLst>
      <p:ext uri="{BB962C8B-B14F-4D97-AF65-F5344CB8AC3E}">
        <p14:creationId xmlns:p14="http://schemas.microsoft.com/office/powerpoint/2010/main" val="1994351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64BF1F-1A3A-484B-ACDF-52E9C1FBA148}"/>
              </a:ext>
            </a:extLst>
          </p:cNvPr>
          <p:cNvSpPr>
            <a:spLocks noGrp="1"/>
          </p:cNvSpPr>
          <p:nvPr>
            <p:ph type="title"/>
          </p:nvPr>
        </p:nvSpPr>
        <p:spPr/>
        <p:txBody>
          <a:bodyPr>
            <a:normAutofit/>
          </a:bodyPr>
          <a:lstStyle/>
          <a:p>
            <a:r>
              <a:rPr lang="cs-CZ" sz="3600" dirty="0" err="1">
                <a:solidFill>
                  <a:srgbClr val="0070C0"/>
                </a:solidFill>
              </a:rPr>
              <a:t>Navigate</a:t>
            </a:r>
            <a:r>
              <a:rPr lang="cs-CZ" sz="3600" dirty="0">
                <a:solidFill>
                  <a:srgbClr val="0070C0"/>
                </a:solidFill>
              </a:rPr>
              <a:t> </a:t>
            </a:r>
            <a:r>
              <a:rPr lang="cs-CZ" sz="3600" dirty="0" err="1">
                <a:solidFill>
                  <a:srgbClr val="0070C0"/>
                </a:solidFill>
              </a:rPr>
              <a:t>from</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r>
              <a:rPr lang="cs-CZ" sz="3600" dirty="0">
                <a:solidFill>
                  <a:srgbClr val="0070C0"/>
                </a:solidFill>
              </a:rPr>
              <a:t> </a:t>
            </a:r>
            <a:r>
              <a:rPr lang="cs-CZ" sz="3600" dirty="0" err="1">
                <a:solidFill>
                  <a:srgbClr val="0070C0"/>
                </a:solidFill>
              </a:rPr>
              <a:t>card</a:t>
            </a:r>
            <a:endParaRPr lang="en-US" sz="3600" dirty="0">
              <a:solidFill>
                <a:srgbClr val="0070C0"/>
              </a:solidFill>
            </a:endParaRPr>
          </a:p>
        </p:txBody>
      </p:sp>
      <p:pic>
        <p:nvPicPr>
          <p:cNvPr id="5" name="Obrázek 4">
            <a:extLst>
              <a:ext uri="{FF2B5EF4-FFF2-40B4-BE49-F238E27FC236}">
                <a16:creationId xmlns:a16="http://schemas.microsoft.com/office/drawing/2014/main" id="{BCE4C0F1-FCCB-4DB1-842F-30F408EC47B7}"/>
              </a:ext>
            </a:extLst>
          </p:cNvPr>
          <p:cNvPicPr>
            <a:picLocks noChangeAspect="1"/>
          </p:cNvPicPr>
          <p:nvPr/>
        </p:nvPicPr>
        <p:blipFill>
          <a:blip r:embed="rId2"/>
          <a:stretch>
            <a:fillRect/>
          </a:stretch>
        </p:blipFill>
        <p:spPr>
          <a:xfrm>
            <a:off x="1014920" y="1618491"/>
            <a:ext cx="6523809" cy="952381"/>
          </a:xfrm>
          <a:prstGeom prst="rect">
            <a:avLst/>
          </a:prstGeom>
          <a:ln>
            <a:solidFill>
              <a:schemeClr val="accent1">
                <a:shade val="50000"/>
              </a:schemeClr>
            </a:solidFill>
          </a:ln>
        </p:spPr>
      </p:pic>
      <p:sp>
        <p:nvSpPr>
          <p:cNvPr id="8" name="Obdélník 7">
            <a:extLst>
              <a:ext uri="{FF2B5EF4-FFF2-40B4-BE49-F238E27FC236}">
                <a16:creationId xmlns:a16="http://schemas.microsoft.com/office/drawing/2014/main" id="{C3C57817-7A84-46BA-A70A-FDB095AF2BA1}"/>
              </a:ext>
            </a:extLst>
          </p:cNvPr>
          <p:cNvSpPr/>
          <p:nvPr/>
        </p:nvSpPr>
        <p:spPr>
          <a:xfrm>
            <a:off x="2682315" y="2832001"/>
            <a:ext cx="628698" cy="523220"/>
          </a:xfrm>
          <a:prstGeom prst="rect">
            <a:avLst/>
          </a:prstGeom>
          <a:noFill/>
        </p:spPr>
        <p:txBody>
          <a:bodyPr wrap="none" lIns="91440" tIns="45720" rIns="91440" bIns="45720">
            <a:spAutoFit/>
          </a:bodyPr>
          <a:lstStyle/>
          <a:p>
            <a:pPr algn="ctr"/>
            <a:r>
              <a:rPr lang="cs-CZ"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OR</a:t>
            </a:r>
          </a:p>
        </p:txBody>
      </p:sp>
      <p:pic>
        <p:nvPicPr>
          <p:cNvPr id="10" name="Obrázek 9">
            <a:extLst>
              <a:ext uri="{FF2B5EF4-FFF2-40B4-BE49-F238E27FC236}">
                <a16:creationId xmlns:a16="http://schemas.microsoft.com/office/drawing/2014/main" id="{A6D6B907-6723-4936-8E90-26CE91E45973}"/>
              </a:ext>
            </a:extLst>
          </p:cNvPr>
          <p:cNvPicPr>
            <a:picLocks noChangeAspect="1"/>
          </p:cNvPicPr>
          <p:nvPr/>
        </p:nvPicPr>
        <p:blipFill>
          <a:blip r:embed="rId3"/>
          <a:stretch>
            <a:fillRect/>
          </a:stretch>
        </p:blipFill>
        <p:spPr>
          <a:xfrm>
            <a:off x="1014920" y="3604632"/>
            <a:ext cx="6676190" cy="1742857"/>
          </a:xfrm>
          <a:prstGeom prst="rect">
            <a:avLst/>
          </a:prstGeom>
          <a:ln>
            <a:solidFill>
              <a:schemeClr val="accent1">
                <a:shade val="50000"/>
              </a:schemeClr>
            </a:solidFill>
          </a:ln>
        </p:spPr>
      </p:pic>
      <p:pic>
        <p:nvPicPr>
          <p:cNvPr id="12" name="Obrázek 11">
            <a:extLst>
              <a:ext uri="{FF2B5EF4-FFF2-40B4-BE49-F238E27FC236}">
                <a16:creationId xmlns:a16="http://schemas.microsoft.com/office/drawing/2014/main" id="{56BE77C9-3EF1-4F77-95F7-25A56A9B05AC}"/>
              </a:ext>
            </a:extLst>
          </p:cNvPr>
          <p:cNvPicPr>
            <a:picLocks noChangeAspect="1"/>
          </p:cNvPicPr>
          <p:nvPr/>
        </p:nvPicPr>
        <p:blipFill>
          <a:blip r:embed="rId4"/>
          <a:stretch>
            <a:fillRect/>
          </a:stretch>
        </p:blipFill>
        <p:spPr>
          <a:xfrm>
            <a:off x="8342459" y="2055516"/>
            <a:ext cx="3419048" cy="2076190"/>
          </a:xfrm>
          <a:prstGeom prst="rect">
            <a:avLst/>
          </a:prstGeom>
          <a:ln>
            <a:solidFill>
              <a:schemeClr val="accent1">
                <a:shade val="50000"/>
              </a:schemeClr>
            </a:solidFill>
          </a:ln>
        </p:spPr>
      </p:pic>
      <p:sp>
        <p:nvSpPr>
          <p:cNvPr id="13" name="Šipka: doprava 12">
            <a:extLst>
              <a:ext uri="{FF2B5EF4-FFF2-40B4-BE49-F238E27FC236}">
                <a16:creationId xmlns:a16="http://schemas.microsoft.com/office/drawing/2014/main" id="{EBB17A82-E5BA-4A73-8DB6-F720B576A7DE}"/>
              </a:ext>
            </a:extLst>
          </p:cNvPr>
          <p:cNvSpPr/>
          <p:nvPr/>
        </p:nvSpPr>
        <p:spPr>
          <a:xfrm>
            <a:off x="7084194" y="2406316"/>
            <a:ext cx="1328286" cy="1808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40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srgbClr val="0070C0"/>
                </a:solidFill>
              </a:rPr>
              <a:t>Sales </a:t>
            </a:r>
            <a:r>
              <a:rPr lang="cs-CZ" sz="3600" dirty="0" err="1">
                <a:solidFill>
                  <a:srgbClr val="0070C0"/>
                </a:solidFill>
              </a:rPr>
              <a:t>order</a:t>
            </a:r>
            <a:r>
              <a:rPr lang="cs-CZ" sz="3600" dirty="0">
                <a:solidFill>
                  <a:srgbClr val="0070C0"/>
                </a:solidFill>
              </a:rPr>
              <a:t> </a:t>
            </a:r>
            <a:r>
              <a:rPr lang="cs-CZ" sz="3600" dirty="0" err="1">
                <a:solidFill>
                  <a:srgbClr val="0070C0"/>
                </a:solidFill>
              </a:rPr>
              <a:t>creation</a:t>
            </a:r>
            <a:r>
              <a:rPr lang="cs-CZ" sz="3600" dirty="0">
                <a:solidFill>
                  <a:srgbClr val="0070C0"/>
                </a:solidFill>
              </a:rPr>
              <a:t> (</a:t>
            </a:r>
            <a:r>
              <a:rPr lang="cs-CZ" sz="3600" dirty="0" err="1">
                <a:solidFill>
                  <a:srgbClr val="0070C0"/>
                </a:solidFill>
              </a:rPr>
              <a:t>creation</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demand</a:t>
            </a:r>
            <a:r>
              <a:rPr lang="cs-CZ" sz="3600" dirty="0">
                <a:solidFill>
                  <a:srgbClr val="0070C0"/>
                </a:solidFill>
              </a:rPr>
              <a:t>)</a:t>
            </a:r>
            <a:r>
              <a:rPr lang="cs-CZ" dirty="0"/>
              <a:t>  </a:t>
            </a:r>
          </a:p>
        </p:txBody>
      </p:sp>
      <p:pic>
        <p:nvPicPr>
          <p:cNvPr id="4" name="Obrázek 3"/>
          <p:cNvPicPr>
            <a:picLocks noChangeAspect="1"/>
          </p:cNvPicPr>
          <p:nvPr/>
        </p:nvPicPr>
        <p:blipFill>
          <a:blip r:embed="rId2"/>
          <a:stretch>
            <a:fillRect/>
          </a:stretch>
        </p:blipFill>
        <p:spPr>
          <a:xfrm>
            <a:off x="983406" y="1534573"/>
            <a:ext cx="6028571" cy="3942857"/>
          </a:xfrm>
          <a:prstGeom prst="rect">
            <a:avLst/>
          </a:prstGeom>
          <a:ln>
            <a:solidFill>
              <a:srgbClr val="FF0000"/>
            </a:solidFill>
          </a:ln>
        </p:spPr>
      </p:pic>
      <p:sp>
        <p:nvSpPr>
          <p:cNvPr id="6" name="TextovéPole 5"/>
          <p:cNvSpPr txBox="1"/>
          <p:nvPr/>
        </p:nvSpPr>
        <p:spPr>
          <a:xfrm>
            <a:off x="4302492" y="1612496"/>
            <a:ext cx="1515030" cy="307777"/>
          </a:xfrm>
          <a:prstGeom prst="rect">
            <a:avLst/>
          </a:prstGeom>
          <a:noFill/>
        </p:spPr>
        <p:txBody>
          <a:bodyPr wrap="none" rtlCol="0">
            <a:spAutoFit/>
          </a:bodyPr>
          <a:lstStyle/>
          <a:p>
            <a:r>
              <a:rPr lang="cs-CZ" sz="1400" dirty="0" err="1">
                <a:solidFill>
                  <a:srgbClr val="FF0000"/>
                </a:solidFill>
              </a:rPr>
              <a:t>Searching</a:t>
            </a:r>
            <a:r>
              <a:rPr lang="cs-CZ" sz="1400" dirty="0">
                <a:solidFill>
                  <a:srgbClr val="FF0000"/>
                </a:solidFill>
              </a:rPr>
              <a:t> </a:t>
            </a:r>
            <a:r>
              <a:rPr lang="cs-CZ" sz="1400" dirty="0" err="1">
                <a:solidFill>
                  <a:srgbClr val="FF0000"/>
                </a:solidFill>
              </a:rPr>
              <a:t>window</a:t>
            </a:r>
            <a:endParaRPr lang="cs-CZ" sz="1400" dirty="0">
              <a:solidFill>
                <a:srgbClr val="FF0000"/>
              </a:solidFill>
            </a:endParaRPr>
          </a:p>
        </p:txBody>
      </p:sp>
      <p:sp>
        <p:nvSpPr>
          <p:cNvPr id="7" name="TextovéPole 6"/>
          <p:cNvSpPr txBox="1"/>
          <p:nvPr/>
        </p:nvSpPr>
        <p:spPr>
          <a:xfrm>
            <a:off x="6096000" y="4681351"/>
            <a:ext cx="541751" cy="307777"/>
          </a:xfrm>
          <a:prstGeom prst="rect">
            <a:avLst/>
          </a:prstGeom>
          <a:noFill/>
        </p:spPr>
        <p:txBody>
          <a:bodyPr wrap="none" rtlCol="0">
            <a:spAutoFit/>
          </a:bodyPr>
          <a:lstStyle/>
          <a:p>
            <a:r>
              <a:rPr lang="cs-CZ" sz="1400" dirty="0" err="1">
                <a:solidFill>
                  <a:srgbClr val="FF0000"/>
                </a:solidFill>
              </a:rPr>
              <a:t>Lists</a:t>
            </a:r>
            <a:r>
              <a:rPr lang="cs-CZ" sz="1400" dirty="0">
                <a:solidFill>
                  <a:srgbClr val="FF0000"/>
                </a:solidFill>
              </a:rPr>
              <a:t> </a:t>
            </a:r>
          </a:p>
        </p:txBody>
      </p:sp>
      <p:sp>
        <p:nvSpPr>
          <p:cNvPr id="8" name="TextovéPole 7"/>
          <p:cNvSpPr txBox="1"/>
          <p:nvPr/>
        </p:nvSpPr>
        <p:spPr>
          <a:xfrm>
            <a:off x="6095999" y="4373574"/>
            <a:ext cx="541751" cy="307777"/>
          </a:xfrm>
          <a:prstGeom prst="rect">
            <a:avLst/>
          </a:prstGeom>
          <a:noFill/>
        </p:spPr>
        <p:txBody>
          <a:bodyPr wrap="none" rtlCol="0">
            <a:spAutoFit/>
          </a:bodyPr>
          <a:lstStyle/>
          <a:p>
            <a:r>
              <a:rPr lang="cs-CZ" sz="1400" dirty="0" err="1">
                <a:solidFill>
                  <a:srgbClr val="FF0000"/>
                </a:solidFill>
              </a:rPr>
              <a:t>Lists</a:t>
            </a:r>
            <a:r>
              <a:rPr lang="cs-CZ" sz="1400" dirty="0">
                <a:solidFill>
                  <a:srgbClr val="FF0000"/>
                </a:solidFill>
              </a:rPr>
              <a:t> </a:t>
            </a:r>
          </a:p>
        </p:txBody>
      </p:sp>
      <p:sp>
        <p:nvSpPr>
          <p:cNvPr id="9" name="Šipka doprava 8"/>
          <p:cNvSpPr/>
          <p:nvPr/>
        </p:nvSpPr>
        <p:spPr>
          <a:xfrm>
            <a:off x="7238198" y="4527462"/>
            <a:ext cx="3243714" cy="679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a:t>
            </a:r>
            <a:r>
              <a:rPr lang="cs-CZ" dirty="0" err="1"/>
              <a:t>next</a:t>
            </a:r>
            <a:r>
              <a:rPr lang="cs-CZ" dirty="0"/>
              <a:t> </a:t>
            </a:r>
            <a:r>
              <a:rPr lang="cs-CZ" dirty="0" err="1"/>
              <a:t>slide</a:t>
            </a:r>
            <a:endParaRPr lang="cs-CZ" dirty="0"/>
          </a:p>
        </p:txBody>
      </p:sp>
    </p:spTree>
    <p:extLst>
      <p:ext uri="{BB962C8B-B14F-4D97-AF65-F5344CB8AC3E}">
        <p14:creationId xmlns:p14="http://schemas.microsoft.com/office/powerpoint/2010/main" val="261981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List </a:t>
            </a:r>
            <a:r>
              <a:rPr lang="cs-CZ" sz="3600" dirty="0" err="1">
                <a:solidFill>
                  <a:srgbClr val="0070C0"/>
                </a:solidFill>
              </a:rPr>
              <a:t>of</a:t>
            </a:r>
            <a:r>
              <a:rPr lang="cs-CZ" sz="3600" dirty="0">
                <a:solidFill>
                  <a:srgbClr val="0070C0"/>
                </a:solidFill>
              </a:rPr>
              <a:t> </a:t>
            </a:r>
            <a:r>
              <a:rPr lang="cs-CZ" sz="3600" dirty="0" err="1">
                <a:solidFill>
                  <a:srgbClr val="0070C0"/>
                </a:solidFill>
              </a:rPr>
              <a:t>already</a:t>
            </a:r>
            <a:r>
              <a:rPr lang="cs-CZ" sz="3600" dirty="0">
                <a:solidFill>
                  <a:srgbClr val="0070C0"/>
                </a:solidFill>
              </a:rPr>
              <a:t> </a:t>
            </a:r>
            <a:r>
              <a:rPr lang="cs-CZ" sz="3600" dirty="0" err="1">
                <a:solidFill>
                  <a:srgbClr val="0070C0"/>
                </a:solidFill>
              </a:rPr>
              <a:t>created</a:t>
            </a:r>
            <a:r>
              <a:rPr lang="cs-CZ" sz="3600" dirty="0">
                <a:solidFill>
                  <a:srgbClr val="0070C0"/>
                </a:solidFill>
              </a:rPr>
              <a:t> Sales </a:t>
            </a:r>
            <a:r>
              <a:rPr lang="cs-CZ" sz="3600" dirty="0" err="1">
                <a:solidFill>
                  <a:srgbClr val="0070C0"/>
                </a:solidFill>
              </a:rPr>
              <a:t>Orders</a:t>
            </a:r>
            <a:r>
              <a:rPr lang="cs-CZ" sz="3600" dirty="0">
                <a:solidFill>
                  <a:srgbClr val="0070C0"/>
                </a:solidFill>
              </a:rPr>
              <a:t> –SO (filtr </a:t>
            </a:r>
            <a:r>
              <a:rPr lang="cs-CZ" sz="3600" dirty="0" err="1">
                <a:solidFill>
                  <a:srgbClr val="0070C0"/>
                </a:solidFill>
              </a:rPr>
              <a:t>applied</a:t>
            </a:r>
            <a:r>
              <a:rPr lang="cs-CZ" sz="3600" dirty="0">
                <a:solidFill>
                  <a:srgbClr val="0070C0"/>
                </a:solidFill>
              </a:rPr>
              <a:t>) </a:t>
            </a:r>
          </a:p>
        </p:txBody>
      </p:sp>
      <p:pic>
        <p:nvPicPr>
          <p:cNvPr id="4" name="Obrázek 3"/>
          <p:cNvPicPr>
            <a:picLocks noChangeAspect="1"/>
          </p:cNvPicPr>
          <p:nvPr/>
        </p:nvPicPr>
        <p:blipFill>
          <a:blip r:embed="rId2"/>
          <a:stretch>
            <a:fillRect/>
          </a:stretch>
        </p:blipFill>
        <p:spPr>
          <a:xfrm>
            <a:off x="838200" y="1690688"/>
            <a:ext cx="9564303" cy="2308201"/>
          </a:xfrm>
          <a:prstGeom prst="rect">
            <a:avLst/>
          </a:prstGeom>
          <a:ln>
            <a:solidFill>
              <a:schemeClr val="accent1">
                <a:shade val="50000"/>
              </a:schemeClr>
            </a:solidFill>
          </a:ln>
        </p:spPr>
      </p:pic>
      <p:sp>
        <p:nvSpPr>
          <p:cNvPr id="5" name="TextovéPole 4"/>
          <p:cNvSpPr txBox="1"/>
          <p:nvPr/>
        </p:nvSpPr>
        <p:spPr>
          <a:xfrm>
            <a:off x="838200" y="4686409"/>
            <a:ext cx="6072739" cy="369332"/>
          </a:xfrm>
          <a:prstGeom prst="rect">
            <a:avLst/>
          </a:prstGeom>
          <a:noFill/>
        </p:spPr>
        <p:txBody>
          <a:bodyPr wrap="square" rtlCol="0">
            <a:spAutoFit/>
          </a:bodyPr>
          <a:lstStyle/>
          <a:p>
            <a:r>
              <a:rPr lang="cs-CZ" dirty="0">
                <a:solidFill>
                  <a:srgbClr val="0070C0"/>
                </a:solidFill>
              </a:rPr>
              <a:t>New SO </a:t>
            </a:r>
            <a:r>
              <a:rPr lang="cs-CZ" dirty="0" err="1">
                <a:solidFill>
                  <a:srgbClr val="0070C0"/>
                </a:solidFill>
              </a:rPr>
              <a:t>created</a:t>
            </a:r>
            <a:r>
              <a:rPr lang="cs-CZ" dirty="0">
                <a:solidFill>
                  <a:srgbClr val="0070C0"/>
                </a:solidFill>
              </a:rPr>
              <a:t> by use </a:t>
            </a:r>
            <a:r>
              <a:rPr lang="cs-CZ" dirty="0" err="1">
                <a:solidFill>
                  <a:srgbClr val="0070C0"/>
                </a:solidFill>
              </a:rPr>
              <a:t>of</a:t>
            </a:r>
            <a:r>
              <a:rPr lang="cs-CZ" dirty="0">
                <a:solidFill>
                  <a:srgbClr val="0070C0"/>
                </a:solidFill>
              </a:rPr>
              <a:t> </a:t>
            </a:r>
            <a:r>
              <a:rPr lang="cs-CZ" dirty="0" err="1">
                <a:solidFill>
                  <a:srgbClr val="0070C0"/>
                </a:solidFill>
              </a:rPr>
              <a:t>icon</a:t>
            </a:r>
            <a:r>
              <a:rPr lang="cs-CZ" dirty="0">
                <a:solidFill>
                  <a:srgbClr val="0070C0"/>
                </a:solidFill>
              </a:rPr>
              <a:t> NEW </a:t>
            </a:r>
            <a:r>
              <a:rPr lang="cs-CZ" dirty="0" err="1">
                <a:solidFill>
                  <a:srgbClr val="0070C0"/>
                </a:solidFill>
              </a:rPr>
              <a:t>or</a:t>
            </a:r>
            <a:r>
              <a:rPr lang="cs-CZ" dirty="0">
                <a:solidFill>
                  <a:srgbClr val="0070C0"/>
                </a:solidFill>
              </a:rPr>
              <a:t> </a:t>
            </a:r>
            <a:r>
              <a:rPr lang="cs-CZ" dirty="0" err="1">
                <a:solidFill>
                  <a:srgbClr val="0070C0"/>
                </a:solidFill>
              </a:rPr>
              <a:t>key</a:t>
            </a:r>
            <a:r>
              <a:rPr lang="cs-CZ" dirty="0">
                <a:solidFill>
                  <a:srgbClr val="0070C0"/>
                </a:solidFill>
              </a:rPr>
              <a:t> </a:t>
            </a:r>
            <a:r>
              <a:rPr lang="cs-CZ" dirty="0" err="1">
                <a:solidFill>
                  <a:srgbClr val="0070C0"/>
                </a:solidFill>
              </a:rPr>
              <a:t>combination</a:t>
            </a:r>
            <a:r>
              <a:rPr lang="cs-CZ" dirty="0">
                <a:solidFill>
                  <a:srgbClr val="0070C0"/>
                </a:solidFill>
              </a:rPr>
              <a:t> Ctrl-N</a:t>
            </a:r>
          </a:p>
        </p:txBody>
      </p:sp>
      <p:sp>
        <p:nvSpPr>
          <p:cNvPr id="6" name="Šipka doprava 5"/>
          <p:cNvSpPr/>
          <p:nvPr/>
        </p:nvSpPr>
        <p:spPr>
          <a:xfrm>
            <a:off x="7806089" y="4644647"/>
            <a:ext cx="3243714" cy="679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a:t>
            </a:r>
            <a:r>
              <a:rPr lang="cs-CZ" dirty="0" err="1"/>
              <a:t>next</a:t>
            </a:r>
            <a:r>
              <a:rPr lang="cs-CZ" dirty="0"/>
              <a:t> </a:t>
            </a:r>
            <a:r>
              <a:rPr lang="cs-CZ" dirty="0" err="1"/>
              <a:t>slide</a:t>
            </a:r>
            <a:endParaRPr lang="cs-CZ" dirty="0"/>
          </a:p>
        </p:txBody>
      </p:sp>
    </p:spTree>
    <p:extLst>
      <p:ext uri="{BB962C8B-B14F-4D97-AF65-F5344CB8AC3E}">
        <p14:creationId xmlns:p14="http://schemas.microsoft.com/office/powerpoint/2010/main" val="6556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New Sales </a:t>
            </a:r>
            <a:r>
              <a:rPr lang="cs-CZ" sz="3600" dirty="0" err="1">
                <a:solidFill>
                  <a:srgbClr val="0070C0"/>
                </a:solidFill>
              </a:rPr>
              <a:t>Order</a:t>
            </a:r>
            <a:r>
              <a:rPr lang="cs-CZ" sz="3600" dirty="0">
                <a:solidFill>
                  <a:srgbClr val="0070C0"/>
                </a:solidFill>
              </a:rPr>
              <a:t> (SO)</a:t>
            </a:r>
          </a:p>
        </p:txBody>
      </p:sp>
      <p:pic>
        <p:nvPicPr>
          <p:cNvPr id="4" name="Obrázek 3"/>
          <p:cNvPicPr>
            <a:picLocks noChangeAspect="1"/>
          </p:cNvPicPr>
          <p:nvPr/>
        </p:nvPicPr>
        <p:blipFill>
          <a:blip r:embed="rId2"/>
          <a:stretch>
            <a:fillRect/>
          </a:stretch>
        </p:blipFill>
        <p:spPr>
          <a:xfrm>
            <a:off x="915203" y="1331244"/>
            <a:ext cx="9460832" cy="4993914"/>
          </a:xfrm>
          <a:prstGeom prst="rect">
            <a:avLst/>
          </a:prstGeom>
          <a:ln>
            <a:solidFill>
              <a:schemeClr val="accent1">
                <a:shade val="50000"/>
              </a:schemeClr>
            </a:solidFill>
          </a:ln>
        </p:spPr>
      </p:pic>
      <p:sp>
        <p:nvSpPr>
          <p:cNvPr id="3" name="Pravá složená závorka 2">
            <a:extLst>
              <a:ext uri="{FF2B5EF4-FFF2-40B4-BE49-F238E27FC236}">
                <a16:creationId xmlns:a16="http://schemas.microsoft.com/office/drawing/2014/main" id="{0D19DE60-2A07-4152-B02A-8FB9A84E24A3}"/>
              </a:ext>
            </a:extLst>
          </p:cNvPr>
          <p:cNvSpPr/>
          <p:nvPr/>
        </p:nvSpPr>
        <p:spPr>
          <a:xfrm>
            <a:off x="10453036" y="1331244"/>
            <a:ext cx="823761" cy="27979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ravá složená závorka 4">
            <a:extLst>
              <a:ext uri="{FF2B5EF4-FFF2-40B4-BE49-F238E27FC236}">
                <a16:creationId xmlns:a16="http://schemas.microsoft.com/office/drawing/2014/main" id="{0927FC6A-6B06-4E71-BD5B-E52C627730C1}"/>
              </a:ext>
            </a:extLst>
          </p:cNvPr>
          <p:cNvSpPr/>
          <p:nvPr/>
        </p:nvSpPr>
        <p:spPr>
          <a:xfrm>
            <a:off x="10453036" y="4332170"/>
            <a:ext cx="823761" cy="9232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ovéPole 5">
            <a:extLst>
              <a:ext uri="{FF2B5EF4-FFF2-40B4-BE49-F238E27FC236}">
                <a16:creationId xmlns:a16="http://schemas.microsoft.com/office/drawing/2014/main" id="{80D9C97F-B3AB-41F5-9D52-B55976885AFB}"/>
              </a:ext>
            </a:extLst>
          </p:cNvPr>
          <p:cNvSpPr txBox="1"/>
          <p:nvPr/>
        </p:nvSpPr>
        <p:spPr>
          <a:xfrm>
            <a:off x="10917620" y="2826763"/>
            <a:ext cx="1183337" cy="369332"/>
          </a:xfrm>
          <a:prstGeom prst="rect">
            <a:avLst/>
          </a:prstGeom>
          <a:noFill/>
        </p:spPr>
        <p:txBody>
          <a:bodyPr wrap="none" rtlCol="0">
            <a:spAutoFit/>
          </a:bodyPr>
          <a:lstStyle/>
          <a:p>
            <a:r>
              <a:rPr lang="cs-CZ" dirty="0">
                <a:solidFill>
                  <a:srgbClr val="0070C0"/>
                </a:solidFill>
              </a:rPr>
              <a:t>SO </a:t>
            </a:r>
            <a:r>
              <a:rPr lang="cs-CZ" dirty="0" err="1">
                <a:solidFill>
                  <a:srgbClr val="0070C0"/>
                </a:solidFill>
              </a:rPr>
              <a:t>Header</a:t>
            </a:r>
            <a:endParaRPr lang="en-US" dirty="0">
              <a:solidFill>
                <a:srgbClr val="0070C0"/>
              </a:solidFill>
            </a:endParaRPr>
          </a:p>
        </p:txBody>
      </p:sp>
      <p:sp>
        <p:nvSpPr>
          <p:cNvPr id="7" name="TextovéPole 6">
            <a:extLst>
              <a:ext uri="{FF2B5EF4-FFF2-40B4-BE49-F238E27FC236}">
                <a16:creationId xmlns:a16="http://schemas.microsoft.com/office/drawing/2014/main" id="{5BA74FDD-5D1A-4999-BB4B-3EC3F81450FB}"/>
              </a:ext>
            </a:extLst>
          </p:cNvPr>
          <p:cNvSpPr txBox="1"/>
          <p:nvPr/>
        </p:nvSpPr>
        <p:spPr>
          <a:xfrm>
            <a:off x="10923234" y="4886061"/>
            <a:ext cx="1026243" cy="369332"/>
          </a:xfrm>
          <a:prstGeom prst="rect">
            <a:avLst/>
          </a:prstGeom>
          <a:noFill/>
        </p:spPr>
        <p:txBody>
          <a:bodyPr wrap="none" rtlCol="0">
            <a:spAutoFit/>
          </a:bodyPr>
          <a:lstStyle/>
          <a:p>
            <a:r>
              <a:rPr lang="cs-CZ" dirty="0">
                <a:solidFill>
                  <a:srgbClr val="0070C0"/>
                </a:solidFill>
              </a:rPr>
              <a:t> SO Lines</a:t>
            </a:r>
            <a:endParaRPr lang="en-US" dirty="0">
              <a:solidFill>
                <a:srgbClr val="0070C0"/>
              </a:solidFill>
            </a:endParaRPr>
          </a:p>
        </p:txBody>
      </p:sp>
    </p:spTree>
    <p:extLst>
      <p:ext uri="{BB962C8B-B14F-4D97-AF65-F5344CB8AC3E}">
        <p14:creationId xmlns:p14="http://schemas.microsoft.com/office/powerpoint/2010/main" val="1803448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Printed</a:t>
            </a:r>
            <a:r>
              <a:rPr lang="cs-CZ" sz="3600" dirty="0">
                <a:solidFill>
                  <a:srgbClr val="0070C0"/>
                </a:solidFill>
              </a:rPr>
              <a:t> </a:t>
            </a:r>
            <a:r>
              <a:rPr lang="cs-CZ" sz="3600" dirty="0" err="1">
                <a:solidFill>
                  <a:srgbClr val="0070C0"/>
                </a:solidFill>
              </a:rPr>
              <a:t>confirmation</a:t>
            </a:r>
            <a:r>
              <a:rPr lang="cs-CZ" sz="3600" dirty="0">
                <a:solidFill>
                  <a:srgbClr val="0070C0"/>
                </a:solidFill>
              </a:rPr>
              <a:t> </a:t>
            </a:r>
            <a:r>
              <a:rPr lang="cs-CZ" sz="3600" dirty="0" err="1">
                <a:solidFill>
                  <a:srgbClr val="0070C0"/>
                </a:solidFill>
              </a:rPr>
              <a:t>of</a:t>
            </a:r>
            <a:r>
              <a:rPr lang="cs-CZ" sz="3600" dirty="0">
                <a:solidFill>
                  <a:srgbClr val="0070C0"/>
                </a:solidFill>
              </a:rPr>
              <a:t>  SO – </a:t>
            </a:r>
            <a:r>
              <a:rPr lang="cs-CZ" sz="3600" dirty="0" err="1">
                <a:solidFill>
                  <a:srgbClr val="0070C0"/>
                </a:solidFill>
              </a:rPr>
              <a:t>preview</a:t>
            </a:r>
            <a:r>
              <a:rPr lang="cs-CZ" sz="3600" dirty="0">
                <a:solidFill>
                  <a:srgbClr val="0070C0"/>
                </a:solidFill>
              </a:rPr>
              <a:t> (</a:t>
            </a:r>
            <a:r>
              <a:rPr lang="cs-CZ" sz="3600" dirty="0" err="1">
                <a:solidFill>
                  <a:srgbClr val="0070C0"/>
                </a:solidFill>
              </a:rPr>
              <a:t>icon</a:t>
            </a:r>
            <a:r>
              <a:rPr lang="cs-CZ" sz="3600" dirty="0">
                <a:solidFill>
                  <a:srgbClr val="0070C0"/>
                </a:solidFill>
              </a:rPr>
              <a:t> </a:t>
            </a:r>
            <a:r>
              <a:rPr lang="cs-CZ" sz="3600" dirty="0" err="1">
                <a:solidFill>
                  <a:srgbClr val="0070C0"/>
                </a:solidFill>
              </a:rPr>
              <a:t>Print</a:t>
            </a:r>
            <a:r>
              <a:rPr lang="cs-CZ" sz="3600" dirty="0">
                <a:solidFill>
                  <a:srgbClr val="0070C0"/>
                </a:solidFill>
              </a:rPr>
              <a:t>/</a:t>
            </a:r>
            <a:r>
              <a:rPr lang="cs-CZ" sz="3600" dirty="0" err="1">
                <a:solidFill>
                  <a:srgbClr val="0070C0"/>
                </a:solidFill>
              </a:rPr>
              <a:t>Send</a:t>
            </a:r>
            <a:r>
              <a:rPr lang="cs-CZ" sz="3600" dirty="0">
                <a:solidFill>
                  <a:srgbClr val="0070C0"/>
                </a:solidFill>
              </a:rPr>
              <a:t>)</a:t>
            </a:r>
          </a:p>
        </p:txBody>
      </p:sp>
      <p:pic>
        <p:nvPicPr>
          <p:cNvPr id="4" name="Obrázek 3"/>
          <p:cNvPicPr>
            <a:picLocks noChangeAspect="1"/>
          </p:cNvPicPr>
          <p:nvPr/>
        </p:nvPicPr>
        <p:blipFill>
          <a:blip r:embed="rId2"/>
          <a:stretch>
            <a:fillRect/>
          </a:stretch>
        </p:blipFill>
        <p:spPr>
          <a:xfrm>
            <a:off x="931426" y="1539139"/>
            <a:ext cx="5304762" cy="4800000"/>
          </a:xfrm>
          <a:prstGeom prst="rect">
            <a:avLst/>
          </a:prstGeom>
          <a:ln>
            <a:solidFill>
              <a:schemeClr val="accent1">
                <a:shade val="50000"/>
              </a:schemeClr>
            </a:solidFill>
          </a:ln>
        </p:spPr>
      </p:pic>
    </p:spTree>
    <p:extLst>
      <p:ext uri="{BB962C8B-B14F-4D97-AF65-F5344CB8AC3E}">
        <p14:creationId xmlns:p14="http://schemas.microsoft.com/office/powerpoint/2010/main" val="558217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2EFB2-8CC3-4E2B-BFAE-4EFB6C9A6B33}"/>
              </a:ext>
            </a:extLst>
          </p:cNvPr>
          <p:cNvSpPr>
            <a:spLocks noGrp="1"/>
          </p:cNvSpPr>
          <p:nvPr>
            <p:ph type="title"/>
          </p:nvPr>
        </p:nvSpPr>
        <p:spPr>
          <a:xfrm>
            <a:off x="838199" y="250825"/>
            <a:ext cx="10515600" cy="1325563"/>
          </a:xfrm>
        </p:spPr>
        <p:txBody>
          <a:bodyPr>
            <a:normAutofit/>
          </a:bodyPr>
          <a:lstStyle/>
          <a:p>
            <a:r>
              <a:rPr lang="cs-CZ" sz="3600" dirty="0">
                <a:solidFill>
                  <a:srgbClr val="0070C0"/>
                </a:solidFill>
              </a:rPr>
              <a:t> </a:t>
            </a:r>
            <a:r>
              <a:rPr lang="cs-CZ" sz="3600" dirty="0" err="1">
                <a:solidFill>
                  <a:srgbClr val="0070C0"/>
                </a:solidFill>
              </a:rPr>
              <a:t>Assigned</a:t>
            </a:r>
            <a:r>
              <a:rPr lang="cs-CZ" sz="3600" dirty="0">
                <a:solidFill>
                  <a:srgbClr val="0070C0"/>
                </a:solidFill>
              </a:rPr>
              <a:t> user ID </a:t>
            </a:r>
          </a:p>
        </p:txBody>
      </p:sp>
      <p:pic>
        <p:nvPicPr>
          <p:cNvPr id="4" name="Zástupný obsah 3">
            <a:extLst>
              <a:ext uri="{FF2B5EF4-FFF2-40B4-BE49-F238E27FC236}">
                <a16:creationId xmlns:a16="http://schemas.microsoft.com/office/drawing/2014/main" id="{AFD00E11-41C4-44D8-97AC-6BF0D11CEB0F}"/>
              </a:ext>
            </a:extLst>
          </p:cNvPr>
          <p:cNvPicPr>
            <a:picLocks noGrp="1" noChangeAspect="1"/>
          </p:cNvPicPr>
          <p:nvPr>
            <p:ph idx="1"/>
          </p:nvPr>
        </p:nvPicPr>
        <p:blipFill>
          <a:blip r:embed="rId2"/>
          <a:stretch>
            <a:fillRect/>
          </a:stretch>
        </p:blipFill>
        <p:spPr>
          <a:xfrm>
            <a:off x="1009650" y="1419668"/>
            <a:ext cx="10344149" cy="5037553"/>
          </a:xfrm>
          <a:prstGeom prst="rect">
            <a:avLst/>
          </a:prstGeom>
          <a:ln>
            <a:solidFill>
              <a:schemeClr val="accent1"/>
            </a:solidFill>
          </a:ln>
        </p:spPr>
      </p:pic>
      <p:sp>
        <p:nvSpPr>
          <p:cNvPr id="3" name="TextovéPole 2">
            <a:extLst>
              <a:ext uri="{FF2B5EF4-FFF2-40B4-BE49-F238E27FC236}">
                <a16:creationId xmlns:a16="http://schemas.microsoft.com/office/drawing/2014/main" id="{81BF78BA-E981-48A6-B2B3-9BD3DC43FCEA}"/>
              </a:ext>
            </a:extLst>
          </p:cNvPr>
          <p:cNvSpPr txBox="1"/>
          <p:nvPr/>
        </p:nvSpPr>
        <p:spPr>
          <a:xfrm>
            <a:off x="10286656" y="1419668"/>
            <a:ext cx="895694" cy="307777"/>
          </a:xfrm>
          <a:prstGeom prst="rect">
            <a:avLst/>
          </a:prstGeom>
          <a:noFill/>
        </p:spPr>
        <p:txBody>
          <a:bodyPr wrap="none" rtlCol="0">
            <a:spAutoFit/>
          </a:bodyPr>
          <a:lstStyle/>
          <a:p>
            <a:r>
              <a:rPr lang="cs-CZ" sz="1400" dirty="0">
                <a:solidFill>
                  <a:srgbClr val="0070C0"/>
                </a:solidFill>
              </a:rPr>
              <a:t>Show </a:t>
            </a:r>
            <a:r>
              <a:rPr lang="cs-CZ" sz="1400" dirty="0" err="1">
                <a:solidFill>
                  <a:srgbClr val="0070C0"/>
                </a:solidFill>
              </a:rPr>
              <a:t>less</a:t>
            </a:r>
            <a:endParaRPr lang="en-US" sz="1400" dirty="0">
              <a:solidFill>
                <a:srgbClr val="0070C0"/>
              </a:solidFill>
            </a:endParaRPr>
          </a:p>
        </p:txBody>
      </p:sp>
    </p:spTree>
    <p:extLst>
      <p:ext uri="{BB962C8B-B14F-4D97-AF65-F5344CB8AC3E}">
        <p14:creationId xmlns:p14="http://schemas.microsoft.com/office/powerpoint/2010/main" val="308922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6BF84-FD96-4B4B-AD4A-27AA669CF1F3}"/>
              </a:ext>
            </a:extLst>
          </p:cNvPr>
          <p:cNvSpPr>
            <a:spLocks noGrp="1"/>
          </p:cNvSpPr>
          <p:nvPr>
            <p:ph type="title"/>
          </p:nvPr>
        </p:nvSpPr>
        <p:spPr/>
        <p:txBody>
          <a:bodyPr>
            <a:normAutofit/>
          </a:bodyPr>
          <a:lstStyle/>
          <a:p>
            <a:r>
              <a:rPr lang="cs-CZ" sz="3600" dirty="0" err="1">
                <a:solidFill>
                  <a:srgbClr val="0070C0"/>
                </a:solidFill>
              </a:rPr>
              <a:t>Types</a:t>
            </a:r>
            <a:r>
              <a:rPr lang="cs-CZ" sz="3600" dirty="0">
                <a:solidFill>
                  <a:srgbClr val="0070C0"/>
                </a:solidFill>
              </a:rPr>
              <a:t> </a:t>
            </a:r>
            <a:r>
              <a:rPr lang="cs-CZ" sz="3600" dirty="0" err="1">
                <a:solidFill>
                  <a:srgbClr val="0070C0"/>
                </a:solidFill>
              </a:rPr>
              <a:t>of</a:t>
            </a:r>
            <a:r>
              <a:rPr lang="cs-CZ" sz="3600" dirty="0">
                <a:solidFill>
                  <a:srgbClr val="0070C0"/>
                </a:solidFill>
              </a:rPr>
              <a:t> data III. -. Data </a:t>
            </a:r>
            <a:r>
              <a:rPr lang="cs-CZ" sz="3600" dirty="0" err="1">
                <a:solidFill>
                  <a:srgbClr val="0070C0"/>
                </a:solidFill>
              </a:rPr>
              <a:t>representation</a:t>
            </a:r>
            <a:r>
              <a:rPr lang="cs-CZ" sz="3600" dirty="0">
                <a:solidFill>
                  <a:srgbClr val="0070C0"/>
                </a:solidFill>
              </a:rPr>
              <a:t> </a:t>
            </a:r>
            <a:r>
              <a:rPr lang="cs-CZ" sz="3600" dirty="0" err="1">
                <a:solidFill>
                  <a:srgbClr val="0070C0"/>
                </a:solidFill>
              </a:rPr>
              <a:t>method</a:t>
            </a:r>
            <a:endParaRPr lang="en-US" sz="3600" dirty="0"/>
          </a:p>
        </p:txBody>
      </p:sp>
      <p:sp>
        <p:nvSpPr>
          <p:cNvPr id="3" name="Zástupný obsah 2">
            <a:extLst>
              <a:ext uri="{FF2B5EF4-FFF2-40B4-BE49-F238E27FC236}">
                <a16:creationId xmlns:a16="http://schemas.microsoft.com/office/drawing/2014/main" id="{9CDC59DD-98B1-4B91-9CFE-C5794A833205}"/>
              </a:ext>
            </a:extLst>
          </p:cNvPr>
          <p:cNvSpPr>
            <a:spLocks noGrp="1"/>
          </p:cNvSpPr>
          <p:nvPr>
            <p:ph idx="1"/>
          </p:nvPr>
        </p:nvSpPr>
        <p:spPr/>
        <p:txBody>
          <a:bodyPr>
            <a:normAutofit/>
          </a:bodyPr>
          <a:lstStyle/>
          <a:p>
            <a:r>
              <a:rPr lang="cs-CZ" sz="2400" dirty="0" err="1">
                <a:solidFill>
                  <a:srgbClr val="0070C0"/>
                </a:solidFill>
              </a:rPr>
              <a:t>Parameters</a:t>
            </a:r>
            <a:r>
              <a:rPr lang="cs-CZ" sz="2400" dirty="0">
                <a:solidFill>
                  <a:srgbClr val="0070C0"/>
                </a:solidFill>
              </a:rPr>
              <a:t> (</a:t>
            </a:r>
            <a:r>
              <a:rPr lang="cs-CZ" sz="2400" dirty="0" err="1">
                <a:solidFill>
                  <a:srgbClr val="0070C0"/>
                </a:solidFill>
              </a:rPr>
              <a:t>one</a:t>
            </a:r>
            <a:r>
              <a:rPr lang="cs-CZ" sz="2400" dirty="0">
                <a:solidFill>
                  <a:srgbClr val="0070C0"/>
                </a:solidFill>
              </a:rPr>
              <a:t> </a:t>
            </a:r>
            <a:r>
              <a:rPr lang="cs-CZ" sz="2400" dirty="0" err="1">
                <a:solidFill>
                  <a:srgbClr val="0070C0"/>
                </a:solidFill>
              </a:rPr>
              <a:t>of</a:t>
            </a:r>
            <a:r>
              <a:rPr lang="cs-CZ" sz="2400" dirty="0">
                <a:solidFill>
                  <a:srgbClr val="0070C0"/>
                </a:solidFill>
              </a:rPr>
              <a:t> many </a:t>
            </a:r>
            <a:r>
              <a:rPr lang="cs-CZ" sz="2400" dirty="0" err="1">
                <a:solidFill>
                  <a:srgbClr val="0070C0"/>
                </a:solidFill>
              </a:rPr>
              <a:t>examples</a:t>
            </a:r>
            <a:r>
              <a:rPr lang="cs-CZ" sz="2400" dirty="0">
                <a:solidFill>
                  <a:srgbClr val="0070C0"/>
                </a:solidFill>
              </a:rPr>
              <a:t>)  – </a:t>
            </a:r>
            <a:r>
              <a:rPr lang="cs-CZ" sz="2400" dirty="0" err="1">
                <a:solidFill>
                  <a:srgbClr val="0070C0"/>
                </a:solidFill>
              </a:rPr>
              <a:t>Used</a:t>
            </a:r>
            <a:r>
              <a:rPr lang="cs-CZ" sz="2400" dirty="0">
                <a:solidFill>
                  <a:srgbClr val="0070C0"/>
                </a:solidFill>
              </a:rPr>
              <a:t> </a:t>
            </a:r>
            <a:r>
              <a:rPr lang="cs-CZ" sz="2400" dirty="0" err="1">
                <a:solidFill>
                  <a:srgbClr val="0070C0"/>
                </a:solidFill>
              </a:rPr>
              <a:t>for</a:t>
            </a:r>
            <a:r>
              <a:rPr lang="cs-CZ" sz="2400" dirty="0">
                <a:solidFill>
                  <a:srgbClr val="0070C0"/>
                </a:solidFill>
              </a:rPr>
              <a:t> Basic Business </a:t>
            </a:r>
            <a:r>
              <a:rPr lang="cs-CZ" sz="2400" dirty="0" err="1">
                <a:solidFill>
                  <a:srgbClr val="0070C0"/>
                </a:solidFill>
              </a:rPr>
              <a:t>Central</a:t>
            </a:r>
            <a:r>
              <a:rPr lang="cs-CZ" sz="2400" dirty="0">
                <a:solidFill>
                  <a:srgbClr val="0070C0"/>
                </a:solidFill>
              </a:rPr>
              <a:t> setup </a:t>
            </a:r>
            <a:endParaRPr lang="en-US" sz="2400" dirty="0">
              <a:solidFill>
                <a:srgbClr val="0070C0"/>
              </a:solidFill>
            </a:endParaRPr>
          </a:p>
        </p:txBody>
      </p:sp>
      <p:pic>
        <p:nvPicPr>
          <p:cNvPr id="5" name="Obrázek 4">
            <a:extLst>
              <a:ext uri="{FF2B5EF4-FFF2-40B4-BE49-F238E27FC236}">
                <a16:creationId xmlns:a16="http://schemas.microsoft.com/office/drawing/2014/main" id="{5B153026-544B-486B-8E63-BA0DEA6590DF}"/>
              </a:ext>
            </a:extLst>
          </p:cNvPr>
          <p:cNvPicPr>
            <a:picLocks noChangeAspect="1"/>
          </p:cNvPicPr>
          <p:nvPr/>
        </p:nvPicPr>
        <p:blipFill>
          <a:blip r:embed="rId2"/>
          <a:stretch>
            <a:fillRect/>
          </a:stretch>
        </p:blipFill>
        <p:spPr>
          <a:xfrm>
            <a:off x="983902" y="2470042"/>
            <a:ext cx="5853484" cy="4197953"/>
          </a:xfrm>
          <a:prstGeom prst="rect">
            <a:avLst/>
          </a:prstGeom>
          <a:ln>
            <a:solidFill>
              <a:schemeClr val="accent1"/>
            </a:solidFill>
          </a:ln>
        </p:spPr>
      </p:pic>
    </p:spTree>
    <p:extLst>
      <p:ext uri="{BB962C8B-B14F-4D97-AF65-F5344CB8AC3E}">
        <p14:creationId xmlns:p14="http://schemas.microsoft.com/office/powerpoint/2010/main" val="1197194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21AF88-D88D-4E61-9620-2395E75D1FFA}"/>
              </a:ext>
            </a:extLst>
          </p:cNvPr>
          <p:cNvSpPr>
            <a:spLocks noGrp="1"/>
          </p:cNvSpPr>
          <p:nvPr>
            <p:ph type="title"/>
          </p:nvPr>
        </p:nvSpPr>
        <p:spPr/>
        <p:txBody>
          <a:bodyPr>
            <a:normAutofit/>
          </a:bodyPr>
          <a:lstStyle/>
          <a:p>
            <a:r>
              <a:rPr lang="cs-CZ" sz="3600" b="1" dirty="0">
                <a:solidFill>
                  <a:srgbClr val="0070C0"/>
                </a:solidFill>
              </a:rPr>
              <a:t>F9</a:t>
            </a:r>
            <a:r>
              <a:rPr lang="cs-CZ" sz="3600" dirty="0">
                <a:solidFill>
                  <a:srgbClr val="0070C0"/>
                </a:solidFill>
              </a:rPr>
              <a:t> – </a:t>
            </a:r>
            <a:r>
              <a:rPr lang="cs-CZ" sz="3600" dirty="0" err="1">
                <a:solidFill>
                  <a:srgbClr val="0070C0"/>
                </a:solidFill>
              </a:rPr>
              <a:t>Posting</a:t>
            </a:r>
            <a:r>
              <a:rPr lang="cs-CZ" sz="3600" dirty="0">
                <a:solidFill>
                  <a:srgbClr val="0070C0"/>
                </a:solidFill>
              </a:rPr>
              <a:t> </a:t>
            </a:r>
            <a:r>
              <a:rPr lang="cs-CZ" sz="3600" dirty="0" err="1">
                <a:solidFill>
                  <a:srgbClr val="0070C0"/>
                </a:solidFill>
              </a:rPr>
              <a:t>key</a:t>
            </a:r>
            <a:r>
              <a:rPr lang="cs-CZ" sz="3600" dirty="0">
                <a:solidFill>
                  <a:srgbClr val="0070C0"/>
                </a:solidFill>
              </a:rPr>
              <a:t> (</a:t>
            </a:r>
            <a:r>
              <a:rPr lang="cs-CZ" sz="3600" dirty="0" err="1">
                <a:solidFill>
                  <a:srgbClr val="0070C0"/>
                </a:solidFill>
              </a:rPr>
              <a:t>simplest</a:t>
            </a:r>
            <a:r>
              <a:rPr lang="cs-CZ" sz="3600" dirty="0">
                <a:solidFill>
                  <a:srgbClr val="0070C0"/>
                </a:solidFill>
              </a:rPr>
              <a:t> </a:t>
            </a:r>
            <a:r>
              <a:rPr lang="cs-CZ" sz="3600" dirty="0" err="1">
                <a:solidFill>
                  <a:srgbClr val="0070C0"/>
                </a:solidFill>
              </a:rPr>
              <a:t>way</a:t>
            </a:r>
            <a:r>
              <a:rPr lang="cs-CZ" sz="3600" dirty="0">
                <a:solidFill>
                  <a:srgbClr val="0070C0"/>
                </a:solidFill>
              </a:rPr>
              <a:t>) </a:t>
            </a:r>
          </a:p>
        </p:txBody>
      </p:sp>
      <p:pic>
        <p:nvPicPr>
          <p:cNvPr id="4" name="Obrázek 3">
            <a:extLst>
              <a:ext uri="{FF2B5EF4-FFF2-40B4-BE49-F238E27FC236}">
                <a16:creationId xmlns:a16="http://schemas.microsoft.com/office/drawing/2014/main" id="{44BCC1A5-96C6-47D4-960E-F48F2372588C}"/>
              </a:ext>
            </a:extLst>
          </p:cNvPr>
          <p:cNvPicPr>
            <a:picLocks noChangeAspect="1"/>
          </p:cNvPicPr>
          <p:nvPr/>
        </p:nvPicPr>
        <p:blipFill>
          <a:blip r:embed="rId2"/>
          <a:stretch>
            <a:fillRect/>
          </a:stretch>
        </p:blipFill>
        <p:spPr>
          <a:xfrm>
            <a:off x="838200" y="1690688"/>
            <a:ext cx="7973999" cy="3692658"/>
          </a:xfrm>
          <a:prstGeom prst="rect">
            <a:avLst/>
          </a:prstGeom>
          <a:ln>
            <a:solidFill>
              <a:schemeClr val="accent1"/>
            </a:solidFill>
          </a:ln>
        </p:spPr>
      </p:pic>
    </p:spTree>
    <p:extLst>
      <p:ext uri="{BB962C8B-B14F-4D97-AF65-F5344CB8AC3E}">
        <p14:creationId xmlns:p14="http://schemas.microsoft.com/office/powerpoint/2010/main" val="1964714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Post SO (</a:t>
            </a:r>
            <a:r>
              <a:rPr lang="cs-CZ" sz="3600" dirty="0" err="1">
                <a:solidFill>
                  <a:srgbClr val="0070C0"/>
                </a:solidFill>
              </a:rPr>
              <a:t>Icons</a:t>
            </a:r>
            <a:r>
              <a:rPr lang="cs-CZ" sz="3600" dirty="0">
                <a:solidFill>
                  <a:srgbClr val="0070C0"/>
                </a:solidFill>
              </a:rPr>
              <a:t> </a:t>
            </a:r>
            <a:r>
              <a:rPr lang="cs-CZ" sz="3600" dirty="0" err="1">
                <a:solidFill>
                  <a:srgbClr val="0070C0"/>
                </a:solidFill>
              </a:rPr>
              <a:t>Posting</a:t>
            </a:r>
            <a:r>
              <a:rPr lang="cs-CZ" sz="3600" dirty="0">
                <a:solidFill>
                  <a:srgbClr val="0070C0"/>
                </a:solidFill>
              </a:rPr>
              <a:t>-&gt;Post </a:t>
            </a:r>
            <a:r>
              <a:rPr lang="cs-CZ" sz="3600" dirty="0" err="1">
                <a:solidFill>
                  <a:srgbClr val="0070C0"/>
                </a:solidFill>
              </a:rPr>
              <a:t>document</a:t>
            </a:r>
            <a:r>
              <a:rPr lang="cs-CZ" sz="3600" dirty="0">
                <a:solidFill>
                  <a:srgbClr val="0070C0"/>
                </a:solidFill>
              </a:rPr>
              <a:t>)</a:t>
            </a:r>
          </a:p>
        </p:txBody>
      </p:sp>
      <p:pic>
        <p:nvPicPr>
          <p:cNvPr id="4" name="Obrázek 3"/>
          <p:cNvPicPr>
            <a:picLocks noChangeAspect="1"/>
          </p:cNvPicPr>
          <p:nvPr/>
        </p:nvPicPr>
        <p:blipFill>
          <a:blip r:embed="rId2"/>
          <a:stretch>
            <a:fillRect/>
          </a:stretch>
        </p:blipFill>
        <p:spPr>
          <a:xfrm>
            <a:off x="919548" y="1587949"/>
            <a:ext cx="2171429" cy="1314286"/>
          </a:xfrm>
          <a:prstGeom prst="rect">
            <a:avLst/>
          </a:prstGeom>
          <a:ln>
            <a:solidFill>
              <a:schemeClr val="accent1">
                <a:shade val="50000"/>
              </a:schemeClr>
            </a:solidFill>
          </a:ln>
        </p:spPr>
      </p:pic>
      <p:sp>
        <p:nvSpPr>
          <p:cNvPr id="5" name="Pravá složená závorka 4"/>
          <p:cNvSpPr/>
          <p:nvPr/>
        </p:nvSpPr>
        <p:spPr>
          <a:xfrm>
            <a:off x="3291840" y="1578543"/>
            <a:ext cx="375385" cy="13667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3792354" y="2111795"/>
            <a:ext cx="1778436" cy="369332"/>
          </a:xfrm>
          <a:prstGeom prst="rect">
            <a:avLst/>
          </a:prstGeom>
          <a:noFill/>
        </p:spPr>
        <p:txBody>
          <a:bodyPr wrap="none" rtlCol="0">
            <a:spAutoFit/>
          </a:bodyPr>
          <a:lstStyle/>
          <a:p>
            <a:r>
              <a:rPr lang="cs-CZ" dirty="0" err="1"/>
              <a:t>Chosen</a:t>
            </a:r>
            <a:r>
              <a:rPr lang="cs-CZ" dirty="0"/>
              <a:t> </a:t>
            </a:r>
            <a:r>
              <a:rPr lang="cs-CZ" dirty="0" err="1"/>
              <a:t>method</a:t>
            </a:r>
            <a:r>
              <a:rPr lang="cs-CZ" dirty="0"/>
              <a:t> </a:t>
            </a:r>
          </a:p>
        </p:txBody>
      </p:sp>
      <p:pic>
        <p:nvPicPr>
          <p:cNvPr id="7" name="Obrázek 6"/>
          <p:cNvPicPr>
            <a:picLocks noChangeAspect="1"/>
          </p:cNvPicPr>
          <p:nvPr/>
        </p:nvPicPr>
        <p:blipFill>
          <a:blip r:embed="rId3"/>
          <a:stretch>
            <a:fillRect/>
          </a:stretch>
        </p:blipFill>
        <p:spPr>
          <a:xfrm>
            <a:off x="6474543" y="1687949"/>
            <a:ext cx="2400000" cy="1114286"/>
          </a:xfrm>
          <a:prstGeom prst="rect">
            <a:avLst/>
          </a:prstGeom>
          <a:ln>
            <a:solidFill>
              <a:schemeClr val="accent1"/>
            </a:solidFill>
          </a:ln>
        </p:spPr>
      </p:pic>
      <p:cxnSp>
        <p:nvCxnSpPr>
          <p:cNvPr id="9" name="Přímá spojnice se šipkou 8"/>
          <p:cNvCxnSpPr>
            <a:stCxn id="6" idx="3"/>
          </p:cNvCxnSpPr>
          <p:nvPr/>
        </p:nvCxnSpPr>
        <p:spPr>
          <a:xfrm>
            <a:off x="5570790" y="2296461"/>
            <a:ext cx="810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9612890" y="2825321"/>
            <a:ext cx="1934678" cy="10780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9612890" y="1453415"/>
            <a:ext cx="1934678" cy="10780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9612890" y="4734027"/>
            <a:ext cx="1934678" cy="7691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9612890" y="4734026"/>
            <a:ext cx="1655545" cy="369332"/>
          </a:xfrm>
          <a:prstGeom prst="rect">
            <a:avLst/>
          </a:prstGeom>
          <a:noFill/>
        </p:spPr>
        <p:txBody>
          <a:bodyPr wrap="square" rtlCol="0">
            <a:spAutoFit/>
          </a:bodyPr>
          <a:lstStyle/>
          <a:p>
            <a:r>
              <a:rPr lang="cs-CZ" b="1" dirty="0" err="1"/>
              <a:t>Item</a:t>
            </a:r>
            <a:r>
              <a:rPr lang="cs-CZ" b="1" dirty="0"/>
              <a:t> </a:t>
            </a:r>
            <a:r>
              <a:rPr lang="cs-CZ" b="1" dirty="0" err="1"/>
              <a:t>card</a:t>
            </a:r>
            <a:endParaRPr lang="cs-CZ" b="1" dirty="0"/>
          </a:p>
        </p:txBody>
      </p:sp>
      <p:sp>
        <p:nvSpPr>
          <p:cNvPr id="17" name="TextovéPole 16"/>
          <p:cNvSpPr txBox="1"/>
          <p:nvPr/>
        </p:nvSpPr>
        <p:spPr>
          <a:xfrm>
            <a:off x="9698255" y="1453415"/>
            <a:ext cx="1655545" cy="369332"/>
          </a:xfrm>
          <a:prstGeom prst="rect">
            <a:avLst/>
          </a:prstGeom>
          <a:noFill/>
        </p:spPr>
        <p:txBody>
          <a:bodyPr wrap="square" rtlCol="0">
            <a:spAutoFit/>
          </a:bodyPr>
          <a:lstStyle/>
          <a:p>
            <a:r>
              <a:rPr lang="cs-CZ" dirty="0" err="1"/>
              <a:t>Customer</a:t>
            </a:r>
            <a:r>
              <a:rPr lang="cs-CZ" dirty="0"/>
              <a:t> </a:t>
            </a:r>
            <a:r>
              <a:rPr lang="cs-CZ" dirty="0" err="1"/>
              <a:t>Card</a:t>
            </a:r>
            <a:endParaRPr lang="cs-CZ" dirty="0"/>
          </a:p>
        </p:txBody>
      </p:sp>
      <p:sp>
        <p:nvSpPr>
          <p:cNvPr id="18" name="TextovéPole 17"/>
          <p:cNvSpPr txBox="1"/>
          <p:nvPr/>
        </p:nvSpPr>
        <p:spPr>
          <a:xfrm>
            <a:off x="9618505" y="2849079"/>
            <a:ext cx="1655545" cy="276999"/>
          </a:xfrm>
          <a:prstGeom prst="rect">
            <a:avLst/>
          </a:prstGeom>
          <a:noFill/>
        </p:spPr>
        <p:txBody>
          <a:bodyPr wrap="square" rtlCol="0">
            <a:spAutoFit/>
          </a:bodyPr>
          <a:lstStyle/>
          <a:p>
            <a:r>
              <a:rPr lang="cs-CZ" sz="1200" b="1" dirty="0"/>
              <a:t>Sales </a:t>
            </a:r>
            <a:r>
              <a:rPr lang="cs-CZ" sz="1200" b="1" dirty="0" err="1"/>
              <a:t>Order</a:t>
            </a:r>
            <a:r>
              <a:rPr lang="cs-CZ" sz="1200" b="1" dirty="0"/>
              <a:t> </a:t>
            </a:r>
            <a:r>
              <a:rPr lang="cs-CZ" sz="1200" b="1" dirty="0" err="1"/>
              <a:t>Header</a:t>
            </a:r>
            <a:endParaRPr lang="cs-CZ" sz="1200" b="1" dirty="0"/>
          </a:p>
        </p:txBody>
      </p:sp>
      <p:sp>
        <p:nvSpPr>
          <p:cNvPr id="19" name="TextovéPole 18"/>
          <p:cNvSpPr txBox="1"/>
          <p:nvPr/>
        </p:nvSpPr>
        <p:spPr>
          <a:xfrm>
            <a:off x="9612890" y="4044366"/>
            <a:ext cx="1934678" cy="276999"/>
          </a:xfrm>
          <a:prstGeom prst="rect">
            <a:avLst/>
          </a:prstGeom>
          <a:solidFill>
            <a:srgbClr val="92D050"/>
          </a:solidFill>
        </p:spPr>
        <p:txBody>
          <a:bodyPr wrap="square" rtlCol="0">
            <a:spAutoFit/>
          </a:bodyPr>
          <a:lstStyle/>
          <a:p>
            <a:r>
              <a:rPr lang="cs-CZ" sz="1200" b="1" dirty="0"/>
              <a:t>Sales </a:t>
            </a:r>
            <a:r>
              <a:rPr lang="cs-CZ" sz="1200" b="1" dirty="0" err="1"/>
              <a:t>Order</a:t>
            </a:r>
            <a:r>
              <a:rPr lang="cs-CZ" sz="1200" b="1" dirty="0"/>
              <a:t> Line (s)</a:t>
            </a:r>
          </a:p>
        </p:txBody>
      </p:sp>
      <p:sp>
        <p:nvSpPr>
          <p:cNvPr id="24" name="Šipka nahoru 23"/>
          <p:cNvSpPr/>
          <p:nvPr/>
        </p:nvSpPr>
        <p:spPr>
          <a:xfrm>
            <a:off x="9917802" y="4321365"/>
            <a:ext cx="150224" cy="412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9917801" y="2530147"/>
            <a:ext cx="146443" cy="296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4" name="Obrázek 33"/>
          <p:cNvPicPr>
            <a:picLocks noChangeAspect="1"/>
          </p:cNvPicPr>
          <p:nvPr/>
        </p:nvPicPr>
        <p:blipFill>
          <a:blip r:embed="rId4"/>
          <a:stretch>
            <a:fillRect/>
          </a:stretch>
        </p:blipFill>
        <p:spPr>
          <a:xfrm>
            <a:off x="838200" y="3364336"/>
            <a:ext cx="5360469" cy="2077592"/>
          </a:xfrm>
          <a:prstGeom prst="rect">
            <a:avLst/>
          </a:prstGeom>
          <a:ln>
            <a:solidFill>
              <a:schemeClr val="accent1"/>
            </a:solidFill>
          </a:ln>
        </p:spPr>
      </p:pic>
      <p:sp>
        <p:nvSpPr>
          <p:cNvPr id="35" name="TextovéPole 34"/>
          <p:cNvSpPr txBox="1"/>
          <p:nvPr/>
        </p:nvSpPr>
        <p:spPr>
          <a:xfrm>
            <a:off x="2918814" y="4918692"/>
            <a:ext cx="2509213" cy="369332"/>
          </a:xfrm>
          <a:prstGeom prst="rect">
            <a:avLst/>
          </a:prstGeom>
          <a:noFill/>
        </p:spPr>
        <p:txBody>
          <a:bodyPr wrap="none" rtlCol="0">
            <a:spAutoFit/>
          </a:bodyPr>
          <a:lstStyle/>
          <a:p>
            <a:r>
              <a:rPr lang="cs-CZ" b="1" dirty="0" err="1">
                <a:solidFill>
                  <a:srgbClr val="0070C0"/>
                </a:solidFill>
              </a:rPr>
              <a:t>Customer</a:t>
            </a:r>
            <a:r>
              <a:rPr lang="cs-CZ" b="1" dirty="0">
                <a:solidFill>
                  <a:srgbClr val="0070C0"/>
                </a:solidFill>
              </a:rPr>
              <a:t> </a:t>
            </a:r>
            <a:r>
              <a:rPr lang="cs-CZ" b="1" dirty="0" err="1">
                <a:solidFill>
                  <a:srgbClr val="0070C0"/>
                </a:solidFill>
              </a:rPr>
              <a:t>Ledger</a:t>
            </a:r>
            <a:r>
              <a:rPr lang="cs-CZ" b="1" dirty="0">
                <a:solidFill>
                  <a:srgbClr val="0070C0"/>
                </a:solidFill>
              </a:rPr>
              <a:t> </a:t>
            </a:r>
            <a:r>
              <a:rPr lang="cs-CZ" b="1" dirty="0" err="1">
                <a:solidFill>
                  <a:srgbClr val="0070C0"/>
                </a:solidFill>
              </a:rPr>
              <a:t>Entries</a:t>
            </a:r>
            <a:endParaRPr lang="cs-CZ" b="1" dirty="0">
              <a:solidFill>
                <a:srgbClr val="0070C0"/>
              </a:solidFill>
            </a:endParaRPr>
          </a:p>
        </p:txBody>
      </p:sp>
      <p:cxnSp>
        <p:nvCxnSpPr>
          <p:cNvPr id="36" name="Přímá spojnice se šipkou 35"/>
          <p:cNvCxnSpPr/>
          <p:nvPr/>
        </p:nvCxnSpPr>
        <p:spPr>
          <a:xfrm flipH="1">
            <a:off x="5472569" y="2045036"/>
            <a:ext cx="4042101" cy="3161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Obrázek 42"/>
          <p:cNvPicPr>
            <a:picLocks noChangeAspect="1"/>
          </p:cNvPicPr>
          <p:nvPr/>
        </p:nvPicPr>
        <p:blipFill>
          <a:blip r:embed="rId5"/>
          <a:stretch>
            <a:fillRect/>
          </a:stretch>
        </p:blipFill>
        <p:spPr>
          <a:xfrm>
            <a:off x="785472" y="5879143"/>
            <a:ext cx="10826394" cy="758584"/>
          </a:xfrm>
          <a:prstGeom prst="rect">
            <a:avLst/>
          </a:prstGeom>
          <a:ln>
            <a:solidFill>
              <a:schemeClr val="accent1">
                <a:shade val="50000"/>
              </a:schemeClr>
            </a:solidFill>
          </a:ln>
        </p:spPr>
      </p:pic>
      <p:sp>
        <p:nvSpPr>
          <p:cNvPr id="49" name="TextovéPole 48"/>
          <p:cNvSpPr txBox="1"/>
          <p:nvPr/>
        </p:nvSpPr>
        <p:spPr>
          <a:xfrm>
            <a:off x="4313285" y="6300250"/>
            <a:ext cx="2060051" cy="369332"/>
          </a:xfrm>
          <a:prstGeom prst="rect">
            <a:avLst/>
          </a:prstGeom>
          <a:noFill/>
        </p:spPr>
        <p:txBody>
          <a:bodyPr wrap="none" rtlCol="0">
            <a:spAutoFit/>
          </a:bodyPr>
          <a:lstStyle/>
          <a:p>
            <a:r>
              <a:rPr lang="cs-CZ" dirty="0" err="1">
                <a:solidFill>
                  <a:srgbClr val="0070C0"/>
                </a:solidFill>
              </a:rPr>
              <a:t>Item</a:t>
            </a:r>
            <a:r>
              <a:rPr lang="cs-CZ" dirty="0">
                <a:solidFill>
                  <a:srgbClr val="0070C0"/>
                </a:solidFill>
              </a:rPr>
              <a:t> </a:t>
            </a:r>
            <a:r>
              <a:rPr lang="cs-CZ" dirty="0" err="1">
                <a:solidFill>
                  <a:srgbClr val="0070C0"/>
                </a:solidFill>
              </a:rPr>
              <a:t>Ledger</a:t>
            </a:r>
            <a:r>
              <a:rPr lang="cs-CZ" dirty="0">
                <a:solidFill>
                  <a:srgbClr val="0070C0"/>
                </a:solidFill>
              </a:rPr>
              <a:t> </a:t>
            </a:r>
            <a:r>
              <a:rPr lang="cs-CZ" dirty="0" err="1">
                <a:solidFill>
                  <a:srgbClr val="0070C0"/>
                </a:solidFill>
              </a:rPr>
              <a:t>Entries</a:t>
            </a:r>
            <a:endParaRPr lang="cs-CZ" dirty="0">
              <a:solidFill>
                <a:srgbClr val="0070C0"/>
              </a:solidFill>
            </a:endParaRPr>
          </a:p>
        </p:txBody>
      </p:sp>
      <p:cxnSp>
        <p:nvCxnSpPr>
          <p:cNvPr id="51" name="Přímá spojnice se šipkou 50"/>
          <p:cNvCxnSpPr/>
          <p:nvPr/>
        </p:nvCxnSpPr>
        <p:spPr>
          <a:xfrm flipH="1">
            <a:off x="6275553" y="5270997"/>
            <a:ext cx="3489737" cy="1247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763191" y="5534697"/>
            <a:ext cx="3667799" cy="369332"/>
          </a:xfrm>
          <a:prstGeom prst="rect">
            <a:avLst/>
          </a:prstGeom>
          <a:noFill/>
        </p:spPr>
        <p:txBody>
          <a:bodyPr wrap="none" rtlCol="0">
            <a:spAutoFit/>
          </a:bodyPr>
          <a:lstStyle/>
          <a:p>
            <a:r>
              <a:rPr lang="cs-CZ" dirty="0" err="1">
                <a:solidFill>
                  <a:srgbClr val="0070C0"/>
                </a:solidFill>
              </a:rPr>
              <a:t>Item</a:t>
            </a:r>
            <a:r>
              <a:rPr lang="cs-CZ" dirty="0">
                <a:solidFill>
                  <a:srgbClr val="0070C0"/>
                </a:solidFill>
              </a:rPr>
              <a:t> </a:t>
            </a:r>
            <a:r>
              <a:rPr lang="cs-CZ" dirty="0" err="1">
                <a:solidFill>
                  <a:srgbClr val="0070C0"/>
                </a:solidFill>
              </a:rPr>
              <a:t>Card</a:t>
            </a:r>
            <a:r>
              <a:rPr lang="cs-CZ" dirty="0">
                <a:solidFill>
                  <a:srgbClr val="0070C0"/>
                </a:solidFill>
              </a:rPr>
              <a:t>-&gt;</a:t>
            </a:r>
            <a:r>
              <a:rPr lang="cs-CZ" dirty="0" err="1">
                <a:solidFill>
                  <a:srgbClr val="0070C0"/>
                </a:solidFill>
              </a:rPr>
              <a:t>Action</a:t>
            </a:r>
            <a:r>
              <a:rPr lang="cs-CZ" dirty="0">
                <a:solidFill>
                  <a:srgbClr val="0070C0"/>
                </a:solidFill>
              </a:rPr>
              <a:t>-&gt;</a:t>
            </a:r>
            <a:r>
              <a:rPr lang="cs-CZ" dirty="0" err="1">
                <a:solidFill>
                  <a:srgbClr val="0070C0"/>
                </a:solidFill>
              </a:rPr>
              <a:t>History</a:t>
            </a:r>
            <a:r>
              <a:rPr lang="cs-CZ" dirty="0">
                <a:solidFill>
                  <a:srgbClr val="0070C0"/>
                </a:solidFill>
              </a:rPr>
              <a:t>-&gt;</a:t>
            </a:r>
            <a:r>
              <a:rPr lang="cs-CZ" dirty="0" err="1">
                <a:solidFill>
                  <a:srgbClr val="0070C0"/>
                </a:solidFill>
              </a:rPr>
              <a:t>Entries</a:t>
            </a:r>
            <a:endParaRPr lang="cs-CZ" dirty="0">
              <a:solidFill>
                <a:srgbClr val="0070C0"/>
              </a:solidFill>
            </a:endParaRPr>
          </a:p>
        </p:txBody>
      </p:sp>
    </p:spTree>
    <p:extLst>
      <p:ext uri="{BB962C8B-B14F-4D97-AF65-F5344CB8AC3E}">
        <p14:creationId xmlns:p14="http://schemas.microsoft.com/office/powerpoint/2010/main" val="1430872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Impacts</a:t>
            </a:r>
            <a:r>
              <a:rPr lang="cs-CZ" sz="3600" dirty="0">
                <a:solidFill>
                  <a:srgbClr val="0070C0"/>
                </a:solidFill>
              </a:rPr>
              <a:t> in General </a:t>
            </a:r>
            <a:r>
              <a:rPr lang="cs-CZ" sz="3600" dirty="0" err="1">
                <a:solidFill>
                  <a:srgbClr val="0070C0"/>
                </a:solidFill>
              </a:rPr>
              <a:t>Ledger</a:t>
            </a:r>
            <a:r>
              <a:rPr lang="cs-CZ" sz="3600" dirty="0">
                <a:solidFill>
                  <a:srgbClr val="0070C0"/>
                </a:solidFill>
              </a:rPr>
              <a:t> - basic ERP </a:t>
            </a:r>
            <a:r>
              <a:rPr lang="cs-CZ" sz="3600" dirty="0" err="1">
                <a:solidFill>
                  <a:srgbClr val="0070C0"/>
                </a:solidFill>
              </a:rPr>
              <a:t>principles</a:t>
            </a:r>
            <a:r>
              <a:rPr lang="cs-CZ" sz="3600" dirty="0">
                <a:solidFill>
                  <a:srgbClr val="0070C0"/>
                </a:solidFill>
              </a:rPr>
              <a:t> </a:t>
            </a:r>
          </a:p>
        </p:txBody>
      </p:sp>
      <p:pic>
        <p:nvPicPr>
          <p:cNvPr id="4" name="Obrázek 3"/>
          <p:cNvPicPr>
            <a:picLocks noChangeAspect="1"/>
          </p:cNvPicPr>
          <p:nvPr/>
        </p:nvPicPr>
        <p:blipFill>
          <a:blip r:embed="rId2"/>
          <a:stretch>
            <a:fillRect/>
          </a:stretch>
        </p:blipFill>
        <p:spPr>
          <a:xfrm>
            <a:off x="1129138" y="1476398"/>
            <a:ext cx="6888706" cy="735038"/>
          </a:xfrm>
          <a:prstGeom prst="rect">
            <a:avLst/>
          </a:prstGeom>
          <a:ln>
            <a:solidFill>
              <a:schemeClr val="accent1">
                <a:shade val="50000"/>
              </a:schemeClr>
            </a:solidFill>
          </a:ln>
        </p:spPr>
      </p:pic>
      <p:pic>
        <p:nvPicPr>
          <p:cNvPr id="5" name="Obrázek 4"/>
          <p:cNvPicPr>
            <a:picLocks noChangeAspect="1"/>
          </p:cNvPicPr>
          <p:nvPr/>
        </p:nvPicPr>
        <p:blipFill>
          <a:blip r:embed="rId3"/>
          <a:stretch>
            <a:fillRect/>
          </a:stretch>
        </p:blipFill>
        <p:spPr>
          <a:xfrm>
            <a:off x="1129138" y="2472467"/>
            <a:ext cx="9126536" cy="1263311"/>
          </a:xfrm>
          <a:prstGeom prst="rect">
            <a:avLst/>
          </a:prstGeom>
          <a:ln>
            <a:solidFill>
              <a:schemeClr val="accent1">
                <a:shade val="50000"/>
              </a:schemeClr>
            </a:solidFill>
          </a:ln>
        </p:spPr>
      </p:pic>
      <p:cxnSp>
        <p:nvCxnSpPr>
          <p:cNvPr id="7" name="Přímá spojnice se šipkou 6"/>
          <p:cNvCxnSpPr>
            <a:stCxn id="4" idx="2"/>
          </p:cNvCxnSpPr>
          <p:nvPr/>
        </p:nvCxnSpPr>
        <p:spPr>
          <a:xfrm>
            <a:off x="4573491" y="2211436"/>
            <a:ext cx="0" cy="26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a:picLocks noChangeAspect="1"/>
          </p:cNvPicPr>
          <p:nvPr/>
        </p:nvPicPr>
        <p:blipFill>
          <a:blip r:embed="rId4"/>
          <a:stretch>
            <a:fillRect/>
          </a:stretch>
        </p:blipFill>
        <p:spPr>
          <a:xfrm>
            <a:off x="1129138" y="4093063"/>
            <a:ext cx="10001736" cy="1345212"/>
          </a:xfrm>
          <a:prstGeom prst="rect">
            <a:avLst/>
          </a:prstGeom>
          <a:ln>
            <a:solidFill>
              <a:schemeClr val="accent1"/>
            </a:solidFill>
          </a:ln>
        </p:spPr>
      </p:pic>
      <p:cxnSp>
        <p:nvCxnSpPr>
          <p:cNvPr id="10" name="Přímá spojnice se šipkou 9"/>
          <p:cNvCxnSpPr/>
          <p:nvPr/>
        </p:nvCxnSpPr>
        <p:spPr>
          <a:xfrm flipH="1">
            <a:off x="3060834" y="3012707"/>
            <a:ext cx="19250" cy="10803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1115109" y="5610894"/>
            <a:ext cx="8706614" cy="584775"/>
          </a:xfrm>
          <a:prstGeom prst="rect">
            <a:avLst/>
          </a:prstGeom>
          <a:noFill/>
        </p:spPr>
        <p:txBody>
          <a:bodyPr wrap="none" rtlCol="0">
            <a:spAutoFit/>
          </a:bodyPr>
          <a:lstStyle/>
          <a:p>
            <a:r>
              <a:rPr lang="cs-CZ" sz="3200" dirty="0" err="1">
                <a:solidFill>
                  <a:srgbClr val="0070C0"/>
                </a:solidFill>
              </a:rPr>
              <a:t>Credit</a:t>
            </a:r>
            <a:r>
              <a:rPr lang="cs-CZ" sz="3200" dirty="0">
                <a:solidFill>
                  <a:srgbClr val="0070C0"/>
                </a:solidFill>
              </a:rPr>
              <a:t> -&gt;sign =minus, </a:t>
            </a:r>
            <a:r>
              <a:rPr lang="cs-CZ" sz="3200" dirty="0" err="1">
                <a:solidFill>
                  <a:srgbClr val="0070C0"/>
                </a:solidFill>
              </a:rPr>
              <a:t>Debit</a:t>
            </a:r>
            <a:r>
              <a:rPr lang="cs-CZ" sz="3200" dirty="0">
                <a:solidFill>
                  <a:srgbClr val="0070C0"/>
                </a:solidFill>
              </a:rPr>
              <a:t> -&gt;sign=plus   -&gt; Syntax </a:t>
            </a:r>
          </a:p>
        </p:txBody>
      </p:sp>
    </p:spTree>
    <p:extLst>
      <p:ext uri="{BB962C8B-B14F-4D97-AF65-F5344CB8AC3E}">
        <p14:creationId xmlns:p14="http://schemas.microsoft.com/office/powerpoint/2010/main" val="2997085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B213C79-C9E9-457B-B10D-F6C77166760D}"/>
              </a:ext>
            </a:extLst>
          </p:cNvPr>
          <p:cNvPicPr>
            <a:picLocks noChangeAspect="1"/>
          </p:cNvPicPr>
          <p:nvPr/>
        </p:nvPicPr>
        <p:blipFill>
          <a:blip r:embed="rId2"/>
          <a:stretch>
            <a:fillRect/>
          </a:stretch>
        </p:blipFill>
        <p:spPr>
          <a:xfrm>
            <a:off x="3651733" y="1801982"/>
            <a:ext cx="5088005" cy="2858812"/>
          </a:xfrm>
          <a:prstGeom prst="rect">
            <a:avLst/>
          </a:prstGeom>
        </p:spPr>
      </p:pic>
    </p:spTree>
    <p:extLst>
      <p:ext uri="{BB962C8B-B14F-4D97-AF65-F5344CB8AC3E}">
        <p14:creationId xmlns:p14="http://schemas.microsoft.com/office/powerpoint/2010/main" val="107030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3DFB1F-0F54-4D5D-9AB6-35414FB76065}"/>
              </a:ext>
            </a:extLst>
          </p:cNvPr>
          <p:cNvSpPr>
            <a:spLocks noGrp="1"/>
          </p:cNvSpPr>
          <p:nvPr>
            <p:ph type="title"/>
          </p:nvPr>
        </p:nvSpPr>
        <p:spPr/>
        <p:txBody>
          <a:bodyPr>
            <a:normAutofit/>
          </a:bodyPr>
          <a:lstStyle/>
          <a:p>
            <a:r>
              <a:rPr lang="cs-CZ" sz="3600" dirty="0" err="1">
                <a:solidFill>
                  <a:srgbClr val="0070C0"/>
                </a:solidFill>
              </a:rPr>
              <a:t>Types</a:t>
            </a:r>
            <a:r>
              <a:rPr lang="cs-CZ" sz="3600" dirty="0">
                <a:solidFill>
                  <a:srgbClr val="0070C0"/>
                </a:solidFill>
              </a:rPr>
              <a:t> </a:t>
            </a:r>
            <a:r>
              <a:rPr lang="cs-CZ" sz="3600" dirty="0" err="1">
                <a:solidFill>
                  <a:srgbClr val="0070C0"/>
                </a:solidFill>
              </a:rPr>
              <a:t>of</a:t>
            </a:r>
            <a:r>
              <a:rPr lang="cs-CZ" sz="3600" dirty="0">
                <a:solidFill>
                  <a:srgbClr val="0070C0"/>
                </a:solidFill>
              </a:rPr>
              <a:t> data IV.</a:t>
            </a:r>
            <a:endParaRPr lang="en-US" sz="3600" dirty="0"/>
          </a:p>
        </p:txBody>
      </p:sp>
      <p:sp>
        <p:nvSpPr>
          <p:cNvPr id="3" name="Zástupný obsah 2">
            <a:extLst>
              <a:ext uri="{FF2B5EF4-FFF2-40B4-BE49-F238E27FC236}">
                <a16:creationId xmlns:a16="http://schemas.microsoft.com/office/drawing/2014/main" id="{7E9A85A5-5D12-4141-9073-FF0F35A60F7C}"/>
              </a:ext>
            </a:extLst>
          </p:cNvPr>
          <p:cNvSpPr>
            <a:spLocks noGrp="1"/>
          </p:cNvSpPr>
          <p:nvPr>
            <p:ph idx="1"/>
          </p:nvPr>
        </p:nvSpPr>
        <p:spPr/>
        <p:txBody>
          <a:bodyPr/>
          <a:lstStyle/>
          <a:p>
            <a:r>
              <a:rPr lang="cs-CZ" dirty="0" err="1">
                <a:solidFill>
                  <a:srgbClr val="0070C0"/>
                </a:solidFill>
              </a:rPr>
              <a:t>Transactions</a:t>
            </a:r>
            <a:r>
              <a:rPr lang="cs-CZ" dirty="0">
                <a:solidFill>
                  <a:srgbClr val="0070C0"/>
                </a:solidFill>
              </a:rPr>
              <a:t>-&gt; </a:t>
            </a:r>
            <a:r>
              <a:rPr lang="cs-CZ" dirty="0" err="1">
                <a:solidFill>
                  <a:srgbClr val="0070C0"/>
                </a:solidFill>
              </a:rPr>
              <a:t>Entries</a:t>
            </a:r>
            <a:r>
              <a:rPr lang="cs-CZ" dirty="0">
                <a:solidFill>
                  <a:srgbClr val="0070C0"/>
                </a:solidFill>
              </a:rPr>
              <a:t> -&gt; </a:t>
            </a:r>
            <a:r>
              <a:rPr lang="cs-CZ" dirty="0" err="1">
                <a:solidFill>
                  <a:srgbClr val="0070C0"/>
                </a:solidFill>
              </a:rPr>
              <a:t>Created</a:t>
            </a:r>
            <a:r>
              <a:rPr lang="cs-CZ" dirty="0">
                <a:solidFill>
                  <a:srgbClr val="0070C0"/>
                </a:solidFill>
              </a:rPr>
              <a:t> by </a:t>
            </a:r>
            <a:r>
              <a:rPr lang="cs-CZ" dirty="0" err="1">
                <a:solidFill>
                  <a:srgbClr val="0070C0"/>
                </a:solidFill>
              </a:rPr>
              <a:t>users</a:t>
            </a:r>
            <a:r>
              <a:rPr lang="cs-CZ" dirty="0">
                <a:solidFill>
                  <a:srgbClr val="0070C0"/>
                </a:solidFill>
              </a:rPr>
              <a:t> (by </a:t>
            </a:r>
            <a:r>
              <a:rPr lang="cs-CZ" dirty="0" err="1">
                <a:solidFill>
                  <a:srgbClr val="0070C0"/>
                </a:solidFill>
              </a:rPr>
              <a:t>posting</a:t>
            </a:r>
            <a:r>
              <a:rPr lang="cs-CZ" dirty="0">
                <a:solidFill>
                  <a:srgbClr val="0070C0"/>
                </a:solidFill>
              </a:rPr>
              <a:t> </a:t>
            </a:r>
            <a:r>
              <a:rPr lang="cs-CZ" dirty="0" err="1">
                <a:solidFill>
                  <a:srgbClr val="0070C0"/>
                </a:solidFill>
              </a:rPr>
              <a:t>documents</a:t>
            </a:r>
            <a:r>
              <a:rPr lang="cs-CZ" dirty="0">
                <a:solidFill>
                  <a:srgbClr val="0070C0"/>
                </a:solidFill>
              </a:rPr>
              <a:t>) </a:t>
            </a:r>
            <a:endParaRPr lang="en-US" dirty="0">
              <a:solidFill>
                <a:srgbClr val="0070C0"/>
              </a:solidFill>
            </a:endParaRPr>
          </a:p>
        </p:txBody>
      </p:sp>
      <p:pic>
        <p:nvPicPr>
          <p:cNvPr id="5" name="Obrázek 4">
            <a:extLst>
              <a:ext uri="{FF2B5EF4-FFF2-40B4-BE49-F238E27FC236}">
                <a16:creationId xmlns:a16="http://schemas.microsoft.com/office/drawing/2014/main" id="{8F4E13FE-612F-47F7-A1AE-109526E999DA}"/>
              </a:ext>
            </a:extLst>
          </p:cNvPr>
          <p:cNvPicPr>
            <a:picLocks noChangeAspect="1"/>
          </p:cNvPicPr>
          <p:nvPr/>
        </p:nvPicPr>
        <p:blipFill>
          <a:blip r:embed="rId2"/>
          <a:stretch>
            <a:fillRect/>
          </a:stretch>
        </p:blipFill>
        <p:spPr>
          <a:xfrm>
            <a:off x="985652" y="2569260"/>
            <a:ext cx="9464634" cy="3593328"/>
          </a:xfrm>
          <a:prstGeom prst="rect">
            <a:avLst/>
          </a:prstGeom>
          <a:ln>
            <a:solidFill>
              <a:schemeClr val="accent1"/>
            </a:solidFill>
          </a:ln>
        </p:spPr>
      </p:pic>
    </p:spTree>
    <p:extLst>
      <p:ext uri="{BB962C8B-B14F-4D97-AF65-F5344CB8AC3E}">
        <p14:creationId xmlns:p14="http://schemas.microsoft.com/office/powerpoint/2010/main" val="265654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31027B-E340-48AC-8DAA-9D0AA477058B}"/>
              </a:ext>
            </a:extLst>
          </p:cNvPr>
          <p:cNvSpPr>
            <a:spLocks noGrp="1"/>
          </p:cNvSpPr>
          <p:nvPr>
            <p:ph type="title"/>
          </p:nvPr>
        </p:nvSpPr>
        <p:spPr/>
        <p:txBody>
          <a:bodyPr>
            <a:normAutofit/>
          </a:bodyPr>
          <a:lstStyle/>
          <a:p>
            <a:r>
              <a:rPr lang="cs-CZ" sz="3600" dirty="0" err="1">
                <a:solidFill>
                  <a:srgbClr val="0070C0"/>
                </a:solidFill>
              </a:rPr>
              <a:t>Some</a:t>
            </a:r>
            <a:r>
              <a:rPr lang="cs-CZ" sz="3600" dirty="0">
                <a:solidFill>
                  <a:srgbClr val="0070C0"/>
                </a:solidFill>
              </a:rPr>
              <a:t> </a:t>
            </a:r>
            <a:r>
              <a:rPr lang="cs-CZ" sz="3600" dirty="0" err="1">
                <a:solidFill>
                  <a:srgbClr val="0070C0"/>
                </a:solidFill>
              </a:rPr>
              <a:t>chosen</a:t>
            </a:r>
            <a:r>
              <a:rPr lang="cs-CZ" sz="3600" dirty="0">
                <a:solidFill>
                  <a:srgbClr val="0070C0"/>
                </a:solidFill>
              </a:rPr>
              <a:t> </a:t>
            </a:r>
            <a:r>
              <a:rPr lang="cs-CZ" sz="3600" dirty="0" err="1">
                <a:solidFill>
                  <a:srgbClr val="0070C0"/>
                </a:solidFill>
              </a:rPr>
              <a:t>documents</a:t>
            </a:r>
            <a:r>
              <a:rPr lang="cs-CZ" sz="3600" dirty="0">
                <a:solidFill>
                  <a:srgbClr val="0070C0"/>
                </a:solidFill>
              </a:rPr>
              <a:t> </a:t>
            </a:r>
            <a:r>
              <a:rPr lang="cs-CZ" sz="3600" dirty="0" err="1">
                <a:solidFill>
                  <a:srgbClr val="0070C0"/>
                </a:solidFill>
              </a:rPr>
              <a:t>handled</a:t>
            </a:r>
            <a:r>
              <a:rPr lang="cs-CZ" sz="3600" dirty="0">
                <a:solidFill>
                  <a:srgbClr val="0070C0"/>
                </a:solidFill>
              </a:rPr>
              <a:t> by ERP  </a:t>
            </a:r>
            <a:endParaRPr lang="en-US" sz="3600" dirty="0">
              <a:solidFill>
                <a:srgbClr val="0070C0"/>
              </a:solidFill>
            </a:endParaRPr>
          </a:p>
        </p:txBody>
      </p:sp>
      <p:sp>
        <p:nvSpPr>
          <p:cNvPr id="3" name="Zástupný obsah 2">
            <a:extLst>
              <a:ext uri="{FF2B5EF4-FFF2-40B4-BE49-F238E27FC236}">
                <a16:creationId xmlns:a16="http://schemas.microsoft.com/office/drawing/2014/main" id="{31506F88-AF6A-4605-AFF3-546416D69BA5}"/>
              </a:ext>
            </a:extLst>
          </p:cNvPr>
          <p:cNvSpPr>
            <a:spLocks noGrp="1"/>
          </p:cNvSpPr>
          <p:nvPr>
            <p:ph idx="1"/>
          </p:nvPr>
        </p:nvSpPr>
        <p:spPr/>
        <p:txBody>
          <a:bodyPr/>
          <a:lstStyle/>
          <a:p>
            <a:r>
              <a:rPr lang="cs-CZ" dirty="0">
                <a:solidFill>
                  <a:srgbClr val="0070C0"/>
                </a:solidFill>
              </a:rPr>
              <a:t>Sales </a:t>
            </a:r>
            <a:r>
              <a:rPr lang="cs-CZ" dirty="0" err="1">
                <a:solidFill>
                  <a:srgbClr val="0070C0"/>
                </a:solidFill>
              </a:rPr>
              <a:t>Order</a:t>
            </a:r>
            <a:endParaRPr lang="cs-CZ" dirty="0">
              <a:solidFill>
                <a:srgbClr val="0070C0"/>
              </a:solidFill>
            </a:endParaRPr>
          </a:p>
          <a:p>
            <a:r>
              <a:rPr lang="cs-CZ" dirty="0" err="1">
                <a:solidFill>
                  <a:srgbClr val="0070C0"/>
                </a:solidFill>
              </a:rPr>
              <a:t>Purchase</a:t>
            </a:r>
            <a:r>
              <a:rPr lang="cs-CZ" dirty="0">
                <a:solidFill>
                  <a:srgbClr val="0070C0"/>
                </a:solidFill>
              </a:rPr>
              <a:t> </a:t>
            </a:r>
            <a:r>
              <a:rPr lang="cs-CZ" dirty="0" err="1">
                <a:solidFill>
                  <a:srgbClr val="0070C0"/>
                </a:solidFill>
              </a:rPr>
              <a:t>Order</a:t>
            </a:r>
            <a:r>
              <a:rPr lang="cs-CZ" dirty="0">
                <a:solidFill>
                  <a:srgbClr val="0070C0"/>
                </a:solidFill>
              </a:rPr>
              <a:t> </a:t>
            </a:r>
          </a:p>
          <a:p>
            <a:r>
              <a:rPr lang="cs-CZ" dirty="0">
                <a:solidFill>
                  <a:srgbClr val="0070C0"/>
                </a:solidFill>
              </a:rPr>
              <a:t>Transfer </a:t>
            </a:r>
            <a:r>
              <a:rPr lang="cs-CZ" dirty="0" err="1">
                <a:solidFill>
                  <a:srgbClr val="0070C0"/>
                </a:solidFill>
              </a:rPr>
              <a:t>Order</a:t>
            </a:r>
            <a:endParaRPr lang="cs-CZ" dirty="0">
              <a:solidFill>
                <a:srgbClr val="0070C0"/>
              </a:solidFill>
            </a:endParaRPr>
          </a:p>
          <a:p>
            <a:r>
              <a:rPr lang="cs-CZ" dirty="0" err="1">
                <a:solidFill>
                  <a:srgbClr val="0070C0"/>
                </a:solidFill>
              </a:rPr>
              <a:t>Credit</a:t>
            </a:r>
            <a:r>
              <a:rPr lang="cs-CZ" dirty="0">
                <a:solidFill>
                  <a:srgbClr val="0070C0"/>
                </a:solidFill>
              </a:rPr>
              <a:t> </a:t>
            </a:r>
            <a:r>
              <a:rPr lang="cs-CZ" dirty="0" err="1">
                <a:solidFill>
                  <a:srgbClr val="0070C0"/>
                </a:solidFill>
              </a:rPr>
              <a:t>Memo</a:t>
            </a:r>
            <a:r>
              <a:rPr lang="cs-CZ" dirty="0">
                <a:solidFill>
                  <a:srgbClr val="0070C0"/>
                </a:solidFill>
              </a:rPr>
              <a:t> </a:t>
            </a:r>
          </a:p>
          <a:p>
            <a:r>
              <a:rPr lang="cs-CZ" dirty="0" err="1">
                <a:solidFill>
                  <a:srgbClr val="0070C0"/>
                </a:solidFill>
              </a:rPr>
              <a:t>Reminder</a:t>
            </a:r>
            <a:r>
              <a:rPr lang="cs-CZ" dirty="0">
                <a:solidFill>
                  <a:srgbClr val="0070C0"/>
                </a:solidFill>
              </a:rPr>
              <a:t>  </a:t>
            </a:r>
          </a:p>
          <a:p>
            <a:r>
              <a:rPr lang="cs-CZ" dirty="0" err="1">
                <a:solidFill>
                  <a:srgbClr val="0070C0"/>
                </a:solidFill>
              </a:rPr>
              <a:t>Production</a:t>
            </a:r>
            <a:r>
              <a:rPr lang="cs-CZ" dirty="0">
                <a:solidFill>
                  <a:srgbClr val="0070C0"/>
                </a:solidFill>
              </a:rPr>
              <a:t> </a:t>
            </a:r>
            <a:r>
              <a:rPr lang="cs-CZ" dirty="0" err="1">
                <a:solidFill>
                  <a:srgbClr val="0070C0"/>
                </a:solidFill>
              </a:rPr>
              <a:t>Order</a:t>
            </a:r>
            <a:endParaRPr lang="cs-CZ" dirty="0">
              <a:solidFill>
                <a:srgbClr val="0070C0"/>
              </a:solidFill>
            </a:endParaRPr>
          </a:p>
          <a:p>
            <a:r>
              <a:rPr lang="cs-CZ" dirty="0">
                <a:solidFill>
                  <a:srgbClr val="0070C0"/>
                </a:solidFill>
              </a:rPr>
              <a:t>Bank </a:t>
            </a:r>
            <a:r>
              <a:rPr lang="cs-CZ" dirty="0" err="1">
                <a:solidFill>
                  <a:srgbClr val="0070C0"/>
                </a:solidFill>
              </a:rPr>
              <a:t>Statement</a:t>
            </a:r>
            <a:endParaRPr lang="en-US" dirty="0">
              <a:solidFill>
                <a:srgbClr val="0070C0"/>
              </a:solidFill>
            </a:endParaRPr>
          </a:p>
        </p:txBody>
      </p:sp>
    </p:spTree>
    <p:extLst>
      <p:ext uri="{BB962C8B-B14F-4D97-AF65-F5344CB8AC3E}">
        <p14:creationId xmlns:p14="http://schemas.microsoft.com/office/powerpoint/2010/main" val="54732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3701" y="132898"/>
            <a:ext cx="10515600" cy="1325563"/>
          </a:xfrm>
        </p:spPr>
        <p:txBody>
          <a:bodyPr>
            <a:normAutofit/>
          </a:bodyPr>
          <a:lstStyle/>
          <a:p>
            <a:r>
              <a:rPr lang="en-ZA" sz="3600" dirty="0">
                <a:solidFill>
                  <a:srgbClr val="0070C0"/>
                </a:solidFill>
              </a:rPr>
              <a:t>Access and roles</a:t>
            </a:r>
            <a:r>
              <a:rPr lang="cs-CZ" sz="3600" dirty="0">
                <a:solidFill>
                  <a:srgbClr val="0070C0"/>
                </a:solidFill>
              </a:rPr>
              <a:t> -</a:t>
            </a:r>
            <a:r>
              <a:rPr lang="en-US" sz="2800" dirty="0">
                <a:solidFill>
                  <a:srgbClr val="0070C0"/>
                </a:solidFill>
              </a:rPr>
              <a:t>Setting rules for different types of users</a:t>
            </a:r>
            <a:r>
              <a:rPr lang="en-ZA" sz="2800" dirty="0">
                <a:solidFill>
                  <a:srgbClr val="0070C0"/>
                </a:solidFill>
              </a:rPr>
              <a:t> </a:t>
            </a:r>
          </a:p>
        </p:txBody>
      </p:sp>
      <p:pic>
        <p:nvPicPr>
          <p:cNvPr id="4" name="Obrázek 3"/>
          <p:cNvPicPr>
            <a:picLocks noChangeAspect="1"/>
          </p:cNvPicPr>
          <p:nvPr/>
        </p:nvPicPr>
        <p:blipFill>
          <a:blip r:embed="rId2"/>
          <a:stretch>
            <a:fillRect/>
          </a:stretch>
        </p:blipFill>
        <p:spPr>
          <a:xfrm>
            <a:off x="523701" y="1458461"/>
            <a:ext cx="11241090" cy="902354"/>
          </a:xfrm>
          <a:prstGeom prst="rect">
            <a:avLst/>
          </a:prstGeom>
          <a:ln>
            <a:solidFill>
              <a:schemeClr val="accent1"/>
            </a:solidFill>
          </a:ln>
        </p:spPr>
      </p:pic>
      <p:sp>
        <p:nvSpPr>
          <p:cNvPr id="5" name="TextovéPole 4"/>
          <p:cNvSpPr txBox="1"/>
          <p:nvPr/>
        </p:nvSpPr>
        <p:spPr>
          <a:xfrm>
            <a:off x="10270156" y="2502569"/>
            <a:ext cx="1425005" cy="369332"/>
          </a:xfrm>
          <a:prstGeom prst="rect">
            <a:avLst/>
          </a:prstGeom>
          <a:noFill/>
        </p:spPr>
        <p:txBody>
          <a:bodyPr wrap="none" rtlCol="0">
            <a:spAutoFit/>
          </a:bodyPr>
          <a:lstStyle/>
          <a:p>
            <a:r>
              <a:rPr lang="en-IE" b="1" dirty="0"/>
              <a:t>M</a:t>
            </a:r>
            <a:r>
              <a:rPr lang="cs-CZ" b="1" dirty="0"/>
              <a:t>Y SETTING</a:t>
            </a:r>
            <a:endParaRPr lang="en-IE" b="1" dirty="0"/>
          </a:p>
        </p:txBody>
      </p:sp>
      <p:cxnSp>
        <p:nvCxnSpPr>
          <p:cNvPr id="7" name="Přímá spojnice se šipkou 6"/>
          <p:cNvCxnSpPr/>
          <p:nvPr/>
        </p:nvCxnSpPr>
        <p:spPr>
          <a:xfrm flipH="1">
            <a:off x="4566249" y="2784024"/>
            <a:ext cx="56076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a:picLocks noChangeAspect="1"/>
          </p:cNvPicPr>
          <p:nvPr/>
        </p:nvPicPr>
        <p:blipFill>
          <a:blip r:embed="rId3"/>
          <a:stretch>
            <a:fillRect/>
          </a:stretch>
        </p:blipFill>
        <p:spPr>
          <a:xfrm>
            <a:off x="481918" y="2502569"/>
            <a:ext cx="4052127" cy="3079009"/>
          </a:xfrm>
          <a:prstGeom prst="rect">
            <a:avLst/>
          </a:prstGeom>
          <a:ln>
            <a:solidFill>
              <a:schemeClr val="accent1"/>
            </a:solidFill>
          </a:ln>
        </p:spPr>
      </p:pic>
      <p:cxnSp>
        <p:nvCxnSpPr>
          <p:cNvPr id="11" name="Přímá spojnice se šipkou 10"/>
          <p:cNvCxnSpPr/>
          <p:nvPr/>
        </p:nvCxnSpPr>
        <p:spPr>
          <a:xfrm>
            <a:off x="4566249" y="3223763"/>
            <a:ext cx="1043403" cy="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Obrázek 12"/>
          <p:cNvPicPr>
            <a:picLocks noChangeAspect="1"/>
          </p:cNvPicPr>
          <p:nvPr/>
        </p:nvPicPr>
        <p:blipFill>
          <a:blip r:embed="rId4"/>
          <a:stretch>
            <a:fillRect/>
          </a:stretch>
        </p:blipFill>
        <p:spPr>
          <a:xfrm>
            <a:off x="5641856" y="3012580"/>
            <a:ext cx="4628300" cy="3323645"/>
          </a:xfrm>
          <a:prstGeom prst="rect">
            <a:avLst/>
          </a:prstGeom>
          <a:ln>
            <a:solidFill>
              <a:schemeClr val="accent1"/>
            </a:solidFill>
          </a:ln>
        </p:spPr>
      </p:pic>
      <p:sp>
        <p:nvSpPr>
          <p:cNvPr id="3" name="Obdélník 2">
            <a:extLst>
              <a:ext uri="{FF2B5EF4-FFF2-40B4-BE49-F238E27FC236}">
                <a16:creationId xmlns:a16="http://schemas.microsoft.com/office/drawing/2014/main" id="{D9899217-258C-45AE-9AC4-55E95D9225C5}"/>
              </a:ext>
            </a:extLst>
          </p:cNvPr>
          <p:cNvSpPr/>
          <p:nvPr/>
        </p:nvSpPr>
        <p:spPr>
          <a:xfrm>
            <a:off x="1792318" y="5723332"/>
            <a:ext cx="3467488" cy="400110"/>
          </a:xfrm>
          <a:prstGeom prst="rect">
            <a:avLst/>
          </a:prstGeom>
          <a:noFill/>
        </p:spPr>
        <p:txBody>
          <a:bodyPr wrap="none" lIns="91440" tIns="45720" rIns="91440" bIns="45720">
            <a:spAutoFit/>
          </a:bodyPr>
          <a:lstStyle/>
          <a:p>
            <a:pPr algn="ctr"/>
            <a:r>
              <a:rPr lang="cs-CZ" sz="2000" b="1" cap="none" spc="0" dirty="0">
                <a:ln w="13462">
                  <a:solidFill>
                    <a:schemeClr val="bg1"/>
                  </a:solidFill>
                  <a:prstDash val="solid"/>
                </a:ln>
                <a:solidFill>
                  <a:srgbClr val="0070C0"/>
                </a:solidFill>
                <a:effectLst>
                  <a:outerShdw dist="38100" dir="2700000" algn="bl" rotWithShape="0">
                    <a:schemeClr val="accent5"/>
                  </a:outerShdw>
                </a:effectLst>
              </a:rPr>
              <a:t>Role </a:t>
            </a:r>
            <a:r>
              <a:rPr lang="cs-CZ" sz="2000" b="1" cap="none" spc="0" dirty="0" err="1">
                <a:ln w="13462">
                  <a:solidFill>
                    <a:schemeClr val="bg1"/>
                  </a:solidFill>
                  <a:prstDash val="solid"/>
                </a:ln>
                <a:solidFill>
                  <a:srgbClr val="0070C0"/>
                </a:solidFill>
                <a:effectLst>
                  <a:outerShdw dist="38100" dir="2700000" algn="bl" rotWithShape="0">
                    <a:schemeClr val="accent5"/>
                  </a:outerShdw>
                </a:effectLst>
              </a:rPr>
              <a:t>Tailored</a:t>
            </a:r>
            <a:r>
              <a:rPr lang="cs-CZ" sz="2000" b="1" cap="none" spc="0" dirty="0">
                <a:ln w="13462">
                  <a:solidFill>
                    <a:schemeClr val="bg1"/>
                  </a:solidFill>
                  <a:prstDash val="solid"/>
                </a:ln>
                <a:solidFill>
                  <a:srgbClr val="0070C0"/>
                </a:solidFill>
                <a:effectLst>
                  <a:outerShdw dist="38100" dir="2700000" algn="bl" rotWithShape="0">
                    <a:schemeClr val="accent5"/>
                  </a:outerShdw>
                </a:effectLst>
              </a:rPr>
              <a:t> </a:t>
            </a:r>
            <a:r>
              <a:rPr lang="cs-CZ" sz="2000" b="1" cap="none" spc="0" dirty="0" err="1">
                <a:ln w="13462">
                  <a:solidFill>
                    <a:schemeClr val="bg1"/>
                  </a:solidFill>
                  <a:prstDash val="solid"/>
                </a:ln>
                <a:solidFill>
                  <a:srgbClr val="0070C0"/>
                </a:solidFill>
                <a:effectLst>
                  <a:outerShdw dist="38100" dir="2700000" algn="bl" rotWithShape="0">
                    <a:schemeClr val="accent5"/>
                  </a:outerShdw>
                </a:effectLst>
              </a:rPr>
              <a:t>Client</a:t>
            </a:r>
            <a:r>
              <a:rPr lang="cs-CZ" sz="2000" b="1" cap="none" spc="0" dirty="0">
                <a:ln w="13462">
                  <a:solidFill>
                    <a:schemeClr val="bg1"/>
                  </a:solidFill>
                  <a:prstDash val="solid"/>
                </a:ln>
                <a:solidFill>
                  <a:srgbClr val="0070C0"/>
                </a:solidFill>
                <a:effectLst>
                  <a:outerShdw dist="38100" dir="2700000" algn="bl" rotWithShape="0">
                    <a:schemeClr val="accent5"/>
                  </a:outerShdw>
                </a:effectLst>
              </a:rPr>
              <a:t> </a:t>
            </a:r>
            <a:r>
              <a:rPr lang="cs-CZ" sz="2000" b="1" cap="none" spc="0" dirty="0" err="1">
                <a:ln w="13462">
                  <a:solidFill>
                    <a:schemeClr val="bg1"/>
                  </a:solidFill>
                  <a:prstDash val="solid"/>
                </a:ln>
                <a:solidFill>
                  <a:srgbClr val="0070C0"/>
                </a:solidFill>
                <a:effectLst>
                  <a:outerShdw dist="38100" dir="2700000" algn="bl" rotWithShape="0">
                    <a:schemeClr val="accent5"/>
                  </a:outerShdw>
                </a:effectLst>
              </a:rPr>
              <a:t>philosophy</a:t>
            </a:r>
            <a:endParaRPr lang="cs-CZ" sz="2000" b="1" cap="none" spc="0" dirty="0">
              <a:ln w="13462">
                <a:solidFill>
                  <a:schemeClr val="bg1"/>
                </a:solidFill>
                <a:prstDash val="solid"/>
              </a:ln>
              <a:solidFill>
                <a:srgbClr val="0070C0"/>
              </a:solidFill>
              <a:effectLst>
                <a:outerShdw dist="38100" dir="2700000" algn="bl" rotWithShape="0">
                  <a:schemeClr val="accent5"/>
                </a:outerShdw>
              </a:effectLst>
            </a:endParaRPr>
          </a:p>
        </p:txBody>
      </p:sp>
    </p:spTree>
    <p:extLst>
      <p:ext uri="{BB962C8B-B14F-4D97-AF65-F5344CB8AC3E}">
        <p14:creationId xmlns:p14="http://schemas.microsoft.com/office/powerpoint/2010/main" val="266167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AC2C45-C301-4DEC-9F46-F794F0BF6705}"/>
              </a:ext>
            </a:extLst>
          </p:cNvPr>
          <p:cNvSpPr>
            <a:spLocks noGrp="1"/>
          </p:cNvSpPr>
          <p:nvPr>
            <p:ph type="title"/>
          </p:nvPr>
        </p:nvSpPr>
        <p:spPr/>
        <p:txBody>
          <a:bodyPr/>
          <a:lstStyle/>
          <a:p>
            <a:r>
              <a:rPr lang="en-US" sz="3600" dirty="0">
                <a:solidFill>
                  <a:srgbClr val="0070C0"/>
                </a:solidFill>
              </a:rPr>
              <a:t>Information </a:t>
            </a:r>
            <a:r>
              <a:rPr lang="cs-CZ" sz="3600" dirty="0" err="1">
                <a:solidFill>
                  <a:srgbClr val="0070C0"/>
                </a:solidFill>
              </a:rPr>
              <a:t>is</a:t>
            </a:r>
            <a:r>
              <a:rPr lang="cs-CZ" sz="3600" dirty="0">
                <a:solidFill>
                  <a:srgbClr val="0070C0"/>
                </a:solidFill>
              </a:rPr>
              <a:t> </a:t>
            </a:r>
            <a:r>
              <a:rPr lang="en-US" sz="3600" dirty="0">
                <a:solidFill>
                  <a:srgbClr val="0070C0"/>
                </a:solidFill>
              </a:rPr>
              <a:t>available </a:t>
            </a:r>
            <a:r>
              <a:rPr lang="cs-CZ" sz="3600" dirty="0" err="1">
                <a:solidFill>
                  <a:srgbClr val="0070C0"/>
                </a:solidFill>
              </a:rPr>
              <a:t>from</a:t>
            </a:r>
            <a:r>
              <a:rPr lang="cs-CZ" sz="3600" dirty="0">
                <a:solidFill>
                  <a:srgbClr val="0070C0"/>
                </a:solidFill>
              </a:rPr>
              <a:t> </a:t>
            </a:r>
            <a:r>
              <a:rPr lang="en-US" sz="3600" dirty="0">
                <a:solidFill>
                  <a:srgbClr val="0070C0"/>
                </a:solidFill>
              </a:rPr>
              <a:t>everywhere</a:t>
            </a:r>
            <a:br>
              <a:rPr lang="cs-CZ" b="1" i="0" dirty="0">
                <a:solidFill>
                  <a:srgbClr val="0A0000"/>
                </a:solidFill>
                <a:effectLst/>
                <a:latin typeface="Inter"/>
              </a:rPr>
            </a:br>
            <a:endParaRPr lang="en-US" dirty="0"/>
          </a:p>
        </p:txBody>
      </p:sp>
      <p:pic>
        <p:nvPicPr>
          <p:cNvPr id="5" name="Obrázek 4">
            <a:extLst>
              <a:ext uri="{FF2B5EF4-FFF2-40B4-BE49-F238E27FC236}">
                <a16:creationId xmlns:a16="http://schemas.microsoft.com/office/drawing/2014/main" id="{128C310B-B3AC-4A67-B9E5-083FA0FD3D17}"/>
              </a:ext>
            </a:extLst>
          </p:cNvPr>
          <p:cNvPicPr>
            <a:picLocks noChangeAspect="1"/>
          </p:cNvPicPr>
          <p:nvPr/>
        </p:nvPicPr>
        <p:blipFill>
          <a:blip r:embed="rId2"/>
          <a:stretch>
            <a:fillRect/>
          </a:stretch>
        </p:blipFill>
        <p:spPr>
          <a:xfrm>
            <a:off x="966510" y="1495911"/>
            <a:ext cx="8345270" cy="4425700"/>
          </a:xfrm>
          <a:prstGeom prst="rect">
            <a:avLst/>
          </a:prstGeom>
          <a:ln>
            <a:solidFill>
              <a:schemeClr val="accent1"/>
            </a:solidFill>
          </a:ln>
        </p:spPr>
      </p:pic>
    </p:spTree>
    <p:extLst>
      <p:ext uri="{BB962C8B-B14F-4D97-AF65-F5344CB8AC3E}">
        <p14:creationId xmlns:p14="http://schemas.microsoft.com/office/powerpoint/2010/main" val="3447762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EA063-7193-40A3-BF76-8580E2ECF44C}"/>
              </a:ext>
            </a:extLst>
          </p:cNvPr>
          <p:cNvSpPr>
            <a:spLocks noGrp="1"/>
          </p:cNvSpPr>
          <p:nvPr>
            <p:ph type="title"/>
          </p:nvPr>
        </p:nvSpPr>
        <p:spPr/>
        <p:txBody>
          <a:bodyPr>
            <a:normAutofit/>
          </a:bodyPr>
          <a:lstStyle/>
          <a:p>
            <a:r>
              <a:rPr lang="en-US" sz="3600" dirty="0">
                <a:solidFill>
                  <a:srgbClr val="0070C0"/>
                </a:solidFill>
              </a:rPr>
              <a:t>Functionalities</a:t>
            </a:r>
            <a:r>
              <a:rPr lang="cs-CZ" sz="3600" dirty="0">
                <a:solidFill>
                  <a:srgbClr val="0070C0"/>
                </a:solidFill>
              </a:rPr>
              <a:t> </a:t>
            </a:r>
            <a:r>
              <a:rPr lang="cs-CZ" sz="3600" dirty="0" err="1">
                <a:solidFill>
                  <a:srgbClr val="0070C0"/>
                </a:solidFill>
              </a:rPr>
              <a:t>managed</a:t>
            </a:r>
            <a:r>
              <a:rPr lang="cs-CZ" sz="3600" dirty="0">
                <a:solidFill>
                  <a:srgbClr val="0070C0"/>
                </a:solidFill>
              </a:rPr>
              <a:t> by ERP </a:t>
            </a:r>
            <a:r>
              <a:rPr lang="cs-CZ" sz="3600" b="1" dirty="0">
                <a:solidFill>
                  <a:srgbClr val="FF0000"/>
                </a:solidFill>
              </a:rPr>
              <a:t>(</a:t>
            </a:r>
            <a:r>
              <a:rPr lang="cs-CZ" sz="3600" b="1" dirty="0" err="1">
                <a:solidFill>
                  <a:srgbClr val="FF0000"/>
                </a:solidFill>
              </a:rPr>
              <a:t>home</a:t>
            </a:r>
            <a:r>
              <a:rPr lang="cs-CZ" sz="3600" b="1" dirty="0">
                <a:solidFill>
                  <a:srgbClr val="FF0000"/>
                </a:solidFill>
              </a:rPr>
              <a:t> study) </a:t>
            </a:r>
            <a:endParaRPr lang="en-US" sz="3600" b="1" dirty="0">
              <a:solidFill>
                <a:srgbClr val="FF0000"/>
              </a:solidFill>
            </a:endParaRPr>
          </a:p>
        </p:txBody>
      </p:sp>
      <p:sp>
        <p:nvSpPr>
          <p:cNvPr id="3" name="Zástupný obsah 2">
            <a:extLst>
              <a:ext uri="{FF2B5EF4-FFF2-40B4-BE49-F238E27FC236}">
                <a16:creationId xmlns:a16="http://schemas.microsoft.com/office/drawing/2014/main" id="{E882FE77-50B5-457F-B168-78A81A890815}"/>
              </a:ext>
            </a:extLst>
          </p:cNvPr>
          <p:cNvSpPr>
            <a:spLocks noGrp="1"/>
          </p:cNvSpPr>
          <p:nvPr>
            <p:ph idx="1"/>
          </p:nvPr>
        </p:nvSpPr>
        <p:spPr/>
        <p:txBody>
          <a:bodyPr>
            <a:normAutofit fontScale="70000" lnSpcReduction="20000"/>
          </a:bodyPr>
          <a:lstStyle/>
          <a:p>
            <a:pPr algn="l" fontAlgn="base">
              <a:buFont typeface="Arial" panose="020B0604020202020204" pitchFamily="34" charset="0"/>
              <a:buChar char="•"/>
            </a:pPr>
            <a:r>
              <a:rPr lang="en-US" b="1" i="0" dirty="0">
                <a:solidFill>
                  <a:srgbClr val="0070C0"/>
                </a:solidFill>
                <a:effectLst/>
                <a:latin typeface="Calibri" panose="020F0502020204030204" pitchFamily="34" charset="0"/>
                <a:cs typeface="Calibri" panose="020F0502020204030204" pitchFamily="34" charset="0"/>
              </a:rPr>
              <a:t>Financial Management</a:t>
            </a:r>
            <a:r>
              <a:rPr lang="en-US" b="0" i="0" dirty="0">
                <a:solidFill>
                  <a:srgbClr val="0070C0"/>
                </a:solidFill>
                <a:effectLst/>
                <a:latin typeface="Calibri" panose="020F0502020204030204" pitchFamily="34" charset="0"/>
                <a:cs typeface="Calibri" panose="020F0502020204030204" pitchFamily="34" charset="0"/>
              </a:rPr>
              <a:t> – general ledger, workflows and audit trails, bank management, budgets, deferrals, bank reconciliation, dimensions, fixed assets and currencies.</a:t>
            </a:r>
          </a:p>
          <a:p>
            <a:pPr algn="l" fontAlgn="base">
              <a:buFont typeface="Arial" panose="020B0604020202020204" pitchFamily="34" charset="0"/>
              <a:buChar char="•"/>
            </a:pPr>
            <a:r>
              <a:rPr lang="en-US" b="1" i="0" dirty="0">
                <a:solidFill>
                  <a:srgbClr val="0070C0"/>
                </a:solidFill>
                <a:effectLst/>
                <a:latin typeface="Calibri" panose="020F0502020204030204" pitchFamily="34" charset="0"/>
                <a:cs typeface="Calibri" panose="020F0502020204030204" pitchFamily="34" charset="0"/>
              </a:rPr>
              <a:t>Customer Relational Management</a:t>
            </a:r>
            <a:r>
              <a:rPr lang="en-US" b="0" i="0" dirty="0">
                <a:solidFill>
                  <a:srgbClr val="0070C0"/>
                </a:solidFill>
                <a:effectLst/>
                <a:latin typeface="Calibri" panose="020F0502020204030204" pitchFamily="34" charset="0"/>
                <a:cs typeface="Calibri" panose="020F0502020204030204" pitchFamily="34" charset="0"/>
              </a:rPr>
              <a:t> – contacts, campaigns, opportunity management and built-in integration with Dynamics 365 for Sales.</a:t>
            </a:r>
          </a:p>
          <a:p>
            <a:pPr algn="l" fontAlgn="base">
              <a:buFont typeface="Arial" panose="020B0604020202020204" pitchFamily="34" charset="0"/>
              <a:buChar char="•"/>
            </a:pPr>
            <a:r>
              <a:rPr lang="en-US" b="1" i="0" dirty="0">
                <a:solidFill>
                  <a:srgbClr val="0070C0"/>
                </a:solidFill>
                <a:effectLst/>
                <a:latin typeface="Calibri" panose="020F0502020204030204" pitchFamily="34" charset="0"/>
                <a:cs typeface="Calibri" panose="020F0502020204030204" pitchFamily="34" charset="0"/>
              </a:rPr>
              <a:t>Supply Chain Management</a:t>
            </a:r>
            <a:r>
              <a:rPr lang="en-US" b="0" i="0" dirty="0">
                <a:solidFill>
                  <a:srgbClr val="0070C0"/>
                </a:solidFill>
                <a:effectLst/>
                <a:latin typeface="Calibri" panose="020F0502020204030204" pitchFamily="34" charset="0"/>
                <a:cs typeface="Calibri" panose="020F0502020204030204" pitchFamily="34" charset="0"/>
              </a:rPr>
              <a:t> – sales order management, basic receivables, purchase order management, locations, item transfers, and basic warehousing.</a:t>
            </a:r>
          </a:p>
          <a:p>
            <a:pPr algn="l" fontAlgn="base">
              <a:buFont typeface="Arial" panose="020B0604020202020204" pitchFamily="34" charset="0"/>
              <a:buChar char="•"/>
            </a:pPr>
            <a:r>
              <a:rPr lang="en-US" b="1" i="0" dirty="0">
                <a:solidFill>
                  <a:srgbClr val="0070C0"/>
                </a:solidFill>
                <a:effectLst/>
                <a:latin typeface="Calibri" panose="020F0502020204030204" pitchFamily="34" charset="0"/>
                <a:cs typeface="Calibri" panose="020F0502020204030204" pitchFamily="34" charset="0"/>
              </a:rPr>
              <a:t>Human Resources</a:t>
            </a:r>
            <a:r>
              <a:rPr lang="en-US" b="0" i="0" dirty="0">
                <a:solidFill>
                  <a:srgbClr val="0070C0"/>
                </a:solidFill>
                <a:effectLst/>
                <a:latin typeface="Calibri" panose="020F0502020204030204" pitchFamily="34" charset="0"/>
                <a:cs typeface="Calibri" panose="020F0502020204030204" pitchFamily="34" charset="0"/>
              </a:rPr>
              <a:t> – employees and expense management.</a:t>
            </a:r>
          </a:p>
          <a:p>
            <a:pPr algn="l" fontAlgn="base">
              <a:buFont typeface="Arial" panose="020B0604020202020204" pitchFamily="34" charset="0"/>
              <a:buChar char="•"/>
            </a:pPr>
            <a:r>
              <a:rPr lang="en-US" b="1" i="0" dirty="0">
                <a:solidFill>
                  <a:srgbClr val="0070C0"/>
                </a:solidFill>
                <a:effectLst/>
                <a:latin typeface="Calibri" panose="020F0502020204030204" pitchFamily="34" charset="0"/>
                <a:cs typeface="Calibri" panose="020F0502020204030204" pitchFamily="34" charset="0"/>
              </a:rPr>
              <a:t>Project Management</a:t>
            </a:r>
            <a:r>
              <a:rPr lang="en-US" b="0" i="0" dirty="0">
                <a:solidFill>
                  <a:srgbClr val="0070C0"/>
                </a:solidFill>
                <a:effectLst/>
                <a:latin typeface="Calibri" panose="020F0502020204030204" pitchFamily="34" charset="0"/>
                <a:cs typeface="Calibri" panose="020F0502020204030204" pitchFamily="34" charset="0"/>
              </a:rPr>
              <a:t> – resources, estimates, jobs and time sheets</a:t>
            </a:r>
            <a:r>
              <a:rPr lang="cs-CZ" b="0" i="0" dirty="0">
                <a:solidFill>
                  <a:srgbClr val="0070C0"/>
                </a:solidFill>
                <a:effectLst/>
                <a:latin typeface="Calibri" panose="020F0502020204030204" pitchFamily="34" charset="0"/>
                <a:cs typeface="Calibri" panose="020F0502020204030204" pitchFamily="34" charset="0"/>
              </a:rPr>
              <a:t> (</a:t>
            </a:r>
            <a:r>
              <a:rPr lang="cs-CZ" b="0" i="0" dirty="0" err="1">
                <a:solidFill>
                  <a:srgbClr val="0070C0"/>
                </a:solidFill>
                <a:effectLst/>
                <a:latin typeface="Calibri" panose="020F0502020204030204" pitchFamily="34" charset="0"/>
                <a:cs typeface="Calibri" panose="020F0502020204030204" pitchFamily="34" charset="0"/>
              </a:rPr>
              <a:t>planning</a:t>
            </a:r>
            <a:r>
              <a:rPr lang="cs-CZ" b="0" i="0" dirty="0">
                <a:solidFill>
                  <a:srgbClr val="0070C0"/>
                </a:solidFill>
                <a:effectLst/>
                <a:latin typeface="Calibri" panose="020F0502020204030204" pitchFamily="34" charset="0"/>
                <a:cs typeface="Calibri" panose="020F0502020204030204" pitchFamily="34" charset="0"/>
              </a:rPr>
              <a:t>).</a:t>
            </a:r>
            <a:endParaRPr lang="en-US" b="0" i="0" dirty="0">
              <a:solidFill>
                <a:srgbClr val="0070C0"/>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b="1" i="0" dirty="0">
                <a:solidFill>
                  <a:srgbClr val="0070C0"/>
                </a:solidFill>
                <a:effectLst/>
                <a:latin typeface="Calibri" panose="020F0502020204030204" pitchFamily="34" charset="0"/>
                <a:cs typeface="Calibri" panose="020F0502020204030204" pitchFamily="34" charset="0"/>
              </a:rPr>
              <a:t>Other</a:t>
            </a:r>
            <a:r>
              <a:rPr lang="en-US" b="0" i="0" dirty="0">
                <a:solidFill>
                  <a:srgbClr val="0070C0"/>
                </a:solidFill>
                <a:effectLst/>
                <a:latin typeface="Calibri" panose="020F0502020204030204" pitchFamily="34" charset="0"/>
                <a:cs typeface="Calibri" panose="020F0502020204030204" pitchFamily="34" charset="0"/>
              </a:rPr>
              <a:t> – multiple languages, reason codes, extended text, Intrastat reporting, scheduled tasks and Outlook integration.</a:t>
            </a:r>
          </a:p>
          <a:p>
            <a:pPr algn="l" fontAlgn="base"/>
            <a:r>
              <a:rPr lang="en-US" b="1" i="0" dirty="0">
                <a:solidFill>
                  <a:srgbClr val="0070C0"/>
                </a:solidFill>
                <a:effectLst/>
                <a:latin typeface="Calibri" panose="020F0502020204030204" pitchFamily="34" charset="0"/>
                <a:cs typeface="Calibri" panose="020F0502020204030204" pitchFamily="34" charset="0"/>
              </a:rPr>
              <a:t>Service Order Management</a:t>
            </a:r>
            <a:r>
              <a:rPr lang="en-US" b="0" i="0" dirty="0">
                <a:solidFill>
                  <a:srgbClr val="0070C0"/>
                </a:solidFill>
                <a:effectLst/>
                <a:latin typeface="Calibri" panose="020F0502020204030204" pitchFamily="34" charset="0"/>
                <a:cs typeface="Calibri" panose="020F0502020204030204" pitchFamily="34" charset="0"/>
              </a:rPr>
              <a:t> – service orders, service price management, service item management, service contract management, planning and dispatching.</a:t>
            </a:r>
          </a:p>
          <a:p>
            <a:pPr algn="l" fontAlgn="base">
              <a:buFont typeface="Arial" panose="020B0604020202020204" pitchFamily="34" charset="0"/>
              <a:buChar char="•"/>
            </a:pPr>
            <a:r>
              <a:rPr lang="en-US" b="1" i="0" dirty="0">
                <a:solidFill>
                  <a:srgbClr val="0070C0"/>
                </a:solidFill>
                <a:effectLst/>
                <a:latin typeface="Calibri" panose="020F0502020204030204" pitchFamily="34" charset="0"/>
                <a:cs typeface="Calibri" panose="020F0502020204030204" pitchFamily="34" charset="0"/>
              </a:rPr>
              <a:t>Manufacturing</a:t>
            </a:r>
            <a:r>
              <a:rPr lang="en-US" b="0" i="0" dirty="0">
                <a:solidFill>
                  <a:srgbClr val="0070C0"/>
                </a:solidFill>
                <a:effectLst/>
                <a:latin typeface="Calibri" panose="020F0502020204030204" pitchFamily="34" charset="0"/>
                <a:cs typeface="Calibri" panose="020F0502020204030204" pitchFamily="34" charset="0"/>
              </a:rPr>
              <a:t> – production orders, version management, agile manufacturing, basic supply planning, demand forecasting, capacity planning, machine cent</a:t>
            </a:r>
            <a:r>
              <a:rPr lang="cs-CZ" b="0" i="0" dirty="0">
                <a:solidFill>
                  <a:srgbClr val="0070C0"/>
                </a:solidFill>
                <a:effectLst/>
                <a:latin typeface="Calibri" panose="020F0502020204030204" pitchFamily="34" charset="0"/>
                <a:cs typeface="Calibri" panose="020F0502020204030204" pitchFamily="34" charset="0"/>
              </a:rPr>
              <a:t>e</a:t>
            </a:r>
            <a:r>
              <a:rPr lang="en-US" b="0" i="0" dirty="0">
                <a:solidFill>
                  <a:srgbClr val="0070C0"/>
                </a:solidFill>
                <a:effectLst/>
                <a:latin typeface="Calibri" panose="020F0502020204030204" pitchFamily="34" charset="0"/>
                <a:cs typeface="Calibri" panose="020F0502020204030204" pitchFamily="34" charset="0"/>
              </a:rPr>
              <a:t>r</a:t>
            </a:r>
            <a:r>
              <a:rPr lang="cs-CZ" b="0" i="0" dirty="0">
                <a:solidFill>
                  <a:srgbClr val="0070C0"/>
                </a:solidFill>
                <a:effectLst/>
                <a:latin typeface="Calibri" panose="020F0502020204030204" pitchFamily="34" charset="0"/>
                <a:cs typeface="Calibri" panose="020F0502020204030204" pitchFamily="34" charset="0"/>
              </a:rPr>
              <a:t>s</a:t>
            </a:r>
            <a:r>
              <a:rPr lang="en-US" b="0" i="0" dirty="0">
                <a:solidFill>
                  <a:srgbClr val="0070C0"/>
                </a:solidFill>
                <a:effectLst/>
                <a:latin typeface="Calibri" panose="020F0502020204030204" pitchFamily="34" charset="0"/>
                <a:cs typeface="Calibri" panose="020F0502020204030204" pitchFamily="34" charset="0"/>
              </a:rPr>
              <a:t> and finite loading.</a:t>
            </a:r>
          </a:p>
          <a:p>
            <a:endParaRPr lang="en-US" dirty="0"/>
          </a:p>
        </p:txBody>
      </p:sp>
    </p:spTree>
    <p:extLst>
      <p:ext uri="{BB962C8B-B14F-4D97-AF65-F5344CB8AC3E}">
        <p14:creationId xmlns:p14="http://schemas.microsoft.com/office/powerpoint/2010/main" val="394213121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1142</Words>
  <Application>Microsoft Office PowerPoint</Application>
  <PresentationFormat>Širokoúhlá obrazovka</PresentationFormat>
  <Paragraphs>150</Paragraphs>
  <Slides>43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Arial</vt:lpstr>
      <vt:lpstr>Calibri</vt:lpstr>
      <vt:lpstr>Calibri Light</vt:lpstr>
      <vt:lpstr>Inter</vt:lpstr>
      <vt:lpstr>Motiv Office</vt:lpstr>
      <vt:lpstr>Microsoft 365 Business Central Introduction    (ERP=Microsoft Dynamics 365 Business Central) </vt:lpstr>
      <vt:lpstr>Types of data I. - Data representation method</vt:lpstr>
      <vt:lpstr>Types of data II. - Data representation method</vt:lpstr>
      <vt:lpstr>Types of data III. -. Data representation method</vt:lpstr>
      <vt:lpstr>Types of data IV.</vt:lpstr>
      <vt:lpstr>Some chosen documents handled by ERP  </vt:lpstr>
      <vt:lpstr>Access and roles -Setting rules for different types of users </vt:lpstr>
      <vt:lpstr>Information is available from everywhere </vt:lpstr>
      <vt:lpstr>Functionalities managed by ERP (home study) </vt:lpstr>
      <vt:lpstr>Roles in Business Central </vt:lpstr>
      <vt:lpstr>Basic functionalities for chosen role </vt:lpstr>
      <vt:lpstr>Basic activities</vt:lpstr>
      <vt:lpstr>Basic summary (overview, surveys,lists)</vt:lpstr>
      <vt:lpstr>Business Partners (Customers, Vendors, Banks)</vt:lpstr>
      <vt:lpstr>Customer List and Customer Card</vt:lpstr>
      <vt:lpstr>Customer first tab (on Customer card) </vt:lpstr>
      <vt:lpstr>Possibilities how to get to Customer Ledger Entries</vt:lpstr>
      <vt:lpstr>Customer Ledger Entries (transactions see data specification) </vt:lpstr>
      <vt:lpstr>Navigation principle (current version of database)</vt:lpstr>
      <vt:lpstr>Navigation principle</vt:lpstr>
      <vt:lpstr> </vt:lpstr>
      <vt:lpstr>Flow field –Calculated field (balances, quantity of items in inventory,..)</vt:lpstr>
      <vt:lpstr>Other important Customer Card tabs</vt:lpstr>
      <vt:lpstr>Setup and  purpose of General Business Posting Group codes </vt:lpstr>
      <vt:lpstr>Other important Customer Card tabs</vt:lpstr>
      <vt:lpstr>Formula date</vt:lpstr>
      <vt:lpstr>Customer card Statistics (F7)</vt:lpstr>
      <vt:lpstr>Inventory and use of filters (to get faster required information) </vt:lpstr>
      <vt:lpstr>Item card (main tab)</vt:lpstr>
      <vt:lpstr>Item card- Cost and Posting tab: Price and Sales</vt:lpstr>
      <vt:lpstr>Item Ledger Entries – how to get there (older version of database) </vt:lpstr>
      <vt:lpstr>Item Ledger Entries – how to get there (newer version of database-our case) </vt:lpstr>
      <vt:lpstr>Item Ledger Entries</vt:lpstr>
      <vt:lpstr>Navigate from Item Ledger Entries card</vt:lpstr>
      <vt:lpstr>Sales order creation (creation of demand)  </vt:lpstr>
      <vt:lpstr>List of already created Sales Orders –SO (filtr applied) </vt:lpstr>
      <vt:lpstr>New Sales Order (SO)</vt:lpstr>
      <vt:lpstr>Printed confirmation of  SO – preview (icon Print/Send)</vt:lpstr>
      <vt:lpstr> Assigned user ID </vt:lpstr>
      <vt:lpstr>F9 – Posting key (simplest way) </vt:lpstr>
      <vt:lpstr>Post SO (Icons Posting-&gt;Post document)</vt:lpstr>
      <vt:lpstr>Impacts in General Ledger - basic ERP principles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Reconciliation basics</dc:title>
  <dc:creator>Jaromir Skorkovsky</dc:creator>
  <cp:lastModifiedBy>Miki Skorkovský</cp:lastModifiedBy>
  <cp:revision>133</cp:revision>
  <dcterms:created xsi:type="dcterms:W3CDTF">2019-06-14T07:22:08Z</dcterms:created>
  <dcterms:modified xsi:type="dcterms:W3CDTF">2023-08-23T12:30:08Z</dcterms:modified>
</cp:coreProperties>
</file>