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076137168" r:id="rId15"/>
    <p:sldId id="2076137175" r:id="rId16"/>
    <p:sldId id="269" r:id="rId17"/>
    <p:sldId id="270" r:id="rId18"/>
    <p:sldId id="271" r:id="rId19"/>
    <p:sldId id="272" r:id="rId20"/>
    <p:sldId id="273" r:id="rId21"/>
    <p:sldId id="274" r:id="rId22"/>
    <p:sldId id="2076137169" r:id="rId23"/>
    <p:sldId id="275" r:id="rId24"/>
    <p:sldId id="276" r:id="rId25"/>
    <p:sldId id="2076137174" r:id="rId26"/>
    <p:sldId id="277" r:id="rId27"/>
    <p:sldId id="280" r:id="rId28"/>
    <p:sldId id="278" r:id="rId29"/>
    <p:sldId id="279" r:id="rId30"/>
    <p:sldId id="281" r:id="rId31"/>
    <p:sldId id="282" r:id="rId32"/>
    <p:sldId id="283" r:id="rId33"/>
    <p:sldId id="284" r:id="rId34"/>
    <p:sldId id="285" r:id="rId35"/>
    <p:sldId id="286" r:id="rId36"/>
    <p:sldId id="2076137176" r:id="rId3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D0D31-35AC-4693-A2BD-A14B44CD5538}" v="1" dt="2023-02-01T11:16:59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C452-82E5-4DF6-9591-357870FD4DA2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A0F33-94CA-4B9D-B2D6-30E83033F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2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DC35-3D30-40F0-9E76-C72B884A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DAE78-73D7-4ED8-8A04-27BDF7BA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6812D-6D09-4222-84F8-0597975F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B2BE9-1D68-450F-A85C-AB9F05A9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88F40-16A2-4B03-9991-301253CB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1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A40A-0F22-4691-9BD0-87C2E93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1C0D77-AA4E-4CC6-8877-9C197296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6694A-1288-4700-973F-FE4297CE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B7924-8965-4B5F-8001-48D22EE5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94FC0-EC24-429B-B61C-E08CC101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93AAA-EBF9-4C9B-A782-090D59BA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4D70A-B543-4C03-BDE1-E1379A58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062AF-7CD2-4FFC-971A-3F17009B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FE020-9E2C-4BC0-8F9D-F6B4385C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4C450-EBFF-4F76-86E5-AAEF559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5BC4B-3687-48F7-AACE-250ED39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699C-0E36-43D7-A29A-47E0130B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D1B7C-CDCC-43F0-9F67-4D5CFA9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759D9-4360-45BB-89AE-15624B1C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35A2C-5E39-4881-86B8-BEDE241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012C-99E7-4347-8774-B11589D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92E6F0-2D54-4B61-8F94-14DB5559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30963-A235-47CE-8819-9A1E514D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ED4F-60EF-4A28-AE30-2C2C17F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BA953-D95E-45E2-9641-F6CFFD84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D1F76-B578-44E7-AFDE-EA8537C9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A72D2-8230-4ED8-AB98-25F7A3E6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828889-2E88-486F-9668-1CDE58B1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F7815-A675-4ADC-BFB0-539A7CD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84884B-8A55-4926-B60C-BFD2BF8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7B473-302A-4DD3-9196-C36E0C4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2B57-5C2B-4C76-A5BC-31423D8D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FA6F2-903D-447D-B4E1-1C6F8900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A2DF9-182C-4639-9183-58711408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5A8F35-288D-401C-A0A8-F161BAB3F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3911F-7599-4A0F-B817-5EAB2B190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B470F0-15D3-4281-9563-52E693A1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9653BA-DBCF-44E4-94A5-9256FED5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4C5249-82AD-47B1-A293-77C9500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2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80296-265D-4930-8567-D2F81AD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79FD99-D6BE-4B55-A60E-1EC9EF5A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8C85DB-DAA8-48D7-BF1E-F12F03FE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027D04-FE0A-4307-BFBB-EFCCCD1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84F74A-505C-46AB-BFCC-09790686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EC7536-BBF9-478C-BD21-5B79EEE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EDC3F-F623-4F2E-9D96-0F6263B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867B-8595-4FC6-AFD1-96351589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0B523-4791-428E-BF89-F740496B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C4992-9062-4BF6-B7E6-18C721D8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BC112A-513A-42CA-95F0-669C32A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E0D78-F818-4EFC-BC92-B13F6587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57DFE0-D739-4588-B130-F44D08C8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99F8-1EE0-471E-BB5B-B7E22DBB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2684BD-1EFE-462F-A414-39F36EC52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BF35B2-4AD8-4D59-A858-004A5488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B953B-B6AF-4582-BAC5-B48E40C3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971D6-6957-41E0-9D9B-240D4BFD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38EB-0AA1-4032-9E72-20D1F1C5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705672-D089-40EF-A89C-6AB7E04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E6441-42F0-465F-9FDF-E75D5BCB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D7813-56FA-48D2-9475-C0EF72841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6519-8B37-45FE-8E2F-DEF1273871D7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2C0C6-1996-4C84-A709-FA1841369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AB999-86F6-4FBE-B17C-D80075AFD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dynamics365/business-central/dev-itpro/developer/devenv-entering-criteria-in-filter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Business </a:t>
            </a:r>
            <a:r>
              <a:rPr lang="cs-CZ" sz="4000" dirty="0" err="1">
                <a:solidFill>
                  <a:srgbClr val="0070C0"/>
                </a:solidFill>
              </a:rPr>
              <a:t>Central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Introduction-principles</a:t>
            </a:r>
            <a:br>
              <a:rPr lang="cs-CZ" dirty="0"/>
            </a:br>
            <a:r>
              <a:rPr lang="cs-CZ" sz="27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Ing.J.Skorkovský,CSc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r>
              <a:rPr lang="cs-CZ" dirty="0">
                <a:solidFill>
                  <a:srgbClr val="0070C0"/>
                </a:solidFill>
              </a:rPr>
              <a:t>Department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Business Management</a:t>
            </a:r>
          </a:p>
          <a:p>
            <a:r>
              <a:rPr lang="cs-CZ" dirty="0" err="1">
                <a:solidFill>
                  <a:srgbClr val="0070C0"/>
                </a:solidFill>
              </a:rPr>
              <a:t>Faculty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Business and </a:t>
            </a:r>
            <a:r>
              <a:rPr lang="cs-CZ" dirty="0" err="1">
                <a:solidFill>
                  <a:srgbClr val="0070C0"/>
                </a:solidFill>
              </a:rPr>
              <a:t>Administration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Masaryk University Brno</a:t>
            </a:r>
          </a:p>
          <a:p>
            <a:r>
              <a:rPr lang="cs-CZ" dirty="0">
                <a:solidFill>
                  <a:srgbClr val="0070C0"/>
                </a:solidFill>
              </a:rPr>
              <a:t>Czech Republic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transactions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1486"/>
            <a:ext cx="9153170" cy="46549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7620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C2AA8-EFDB-62E5-B25C-ED9E4035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Cause and </a:t>
            </a:r>
            <a:r>
              <a:rPr lang="cs-CZ" dirty="0" err="1">
                <a:solidFill>
                  <a:srgbClr val="0070C0"/>
                </a:solidFill>
              </a:rPr>
              <a:t>effect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other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way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round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A5BF47-2E7F-7DDC-DEE9-E1D7BCFF0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59" y="1810966"/>
            <a:ext cx="1876425" cy="2438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E6ED0B-E27C-C19C-A5BA-C1FFB9932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2230066"/>
            <a:ext cx="2857500" cy="16002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20E249A-065D-F2A0-01F8-66D7A2AFE71D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841084" y="3030166"/>
            <a:ext cx="1235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C1B2E68-E222-12EC-93F9-DC4CAE73F8D3}"/>
              </a:ext>
            </a:extLst>
          </p:cNvPr>
          <p:cNvCxnSpPr>
            <a:cxnSpLocks/>
          </p:cNvCxnSpPr>
          <p:nvPr/>
        </p:nvCxnSpPr>
        <p:spPr>
          <a:xfrm flipV="1">
            <a:off x="6934200" y="2449585"/>
            <a:ext cx="1161176" cy="48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1D8E56A-FB97-2C28-9CEB-D0C0CBA355A1}"/>
              </a:ext>
            </a:extLst>
          </p:cNvPr>
          <p:cNvCxnSpPr>
            <a:cxnSpLocks/>
          </p:cNvCxnSpPr>
          <p:nvPr/>
        </p:nvCxnSpPr>
        <p:spPr>
          <a:xfrm>
            <a:off x="6934200" y="3428985"/>
            <a:ext cx="1235616" cy="329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621520-8F1B-DAAC-6701-078DBE2872FA}"/>
              </a:ext>
            </a:extLst>
          </p:cNvPr>
          <p:cNvSpPr txBox="1"/>
          <p:nvPr/>
        </p:nvSpPr>
        <p:spPr>
          <a:xfrm>
            <a:off x="8169816" y="2517371"/>
            <a:ext cx="385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Entries</a:t>
            </a:r>
            <a:r>
              <a:rPr lang="cs-CZ" dirty="0">
                <a:solidFill>
                  <a:srgbClr val="0070C0"/>
                </a:solidFill>
              </a:rPr>
              <a:t> _</a:t>
            </a:r>
            <a:r>
              <a:rPr lang="cs-CZ" dirty="0" err="1">
                <a:solidFill>
                  <a:srgbClr val="0070C0"/>
                </a:solidFill>
              </a:rPr>
              <a:t>transactions</a:t>
            </a:r>
            <a:r>
              <a:rPr lang="cs-CZ" dirty="0">
                <a:solidFill>
                  <a:srgbClr val="0070C0"/>
                </a:solidFill>
              </a:rPr>
              <a:t> in General </a:t>
            </a:r>
            <a:r>
              <a:rPr lang="cs-CZ" dirty="0" err="1">
                <a:solidFill>
                  <a:srgbClr val="0070C0"/>
                </a:solidFill>
              </a:rPr>
              <a:t>Ledger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CEB44C-A315-2DEC-1481-00FD43F14C34}"/>
              </a:ext>
            </a:extLst>
          </p:cNvPr>
          <p:cNvSpPr txBox="1"/>
          <p:nvPr/>
        </p:nvSpPr>
        <p:spPr>
          <a:xfrm>
            <a:off x="8169816" y="3460934"/>
            <a:ext cx="309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Entry</a:t>
            </a:r>
            <a:r>
              <a:rPr lang="cs-CZ" dirty="0">
                <a:solidFill>
                  <a:srgbClr val="7030A0"/>
                </a:solidFill>
              </a:rPr>
              <a:t> _</a:t>
            </a:r>
            <a:r>
              <a:rPr lang="cs-CZ" dirty="0" err="1">
                <a:solidFill>
                  <a:srgbClr val="7030A0"/>
                </a:solidFill>
              </a:rPr>
              <a:t>transaction</a:t>
            </a:r>
            <a:r>
              <a:rPr lang="cs-CZ" dirty="0">
                <a:solidFill>
                  <a:srgbClr val="7030A0"/>
                </a:solidFill>
              </a:rPr>
              <a:t> in Customer</a:t>
            </a:r>
          </a:p>
          <a:p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Ledger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Entry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34281F6-D47B-0D69-D6D5-8579E928322F}"/>
              </a:ext>
            </a:extLst>
          </p:cNvPr>
          <p:cNvSpPr/>
          <p:nvPr/>
        </p:nvSpPr>
        <p:spPr>
          <a:xfrm>
            <a:off x="8219650" y="1868156"/>
            <a:ext cx="3606289" cy="142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1C8CEEF-7909-F2D6-FDA1-B0C26CCA7D15}"/>
              </a:ext>
            </a:extLst>
          </p:cNvPr>
          <p:cNvSpPr/>
          <p:nvPr/>
        </p:nvSpPr>
        <p:spPr>
          <a:xfrm>
            <a:off x="8294090" y="4143752"/>
            <a:ext cx="3606289" cy="2448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3CC6985-5A3F-549D-5753-141414C4B1AF}"/>
              </a:ext>
            </a:extLst>
          </p:cNvPr>
          <p:cNvSpPr/>
          <p:nvPr/>
        </p:nvSpPr>
        <p:spPr>
          <a:xfrm>
            <a:off x="8219649" y="2076688"/>
            <a:ext cx="3606289" cy="142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67F43BB-38D9-0A43-1A77-77609EEBE123}"/>
              </a:ext>
            </a:extLst>
          </p:cNvPr>
          <p:cNvSpPr/>
          <p:nvPr/>
        </p:nvSpPr>
        <p:spPr>
          <a:xfrm>
            <a:off x="8219650" y="2306816"/>
            <a:ext cx="3606289" cy="142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85165C0-2310-8E46-5C58-5A62CF65BC58}"/>
              </a:ext>
            </a:extLst>
          </p:cNvPr>
          <p:cNvCxnSpPr>
            <a:cxnSpLocks/>
          </p:cNvCxnSpPr>
          <p:nvPr/>
        </p:nvCxnSpPr>
        <p:spPr>
          <a:xfrm>
            <a:off x="9182834" y="4388602"/>
            <a:ext cx="0" cy="71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6402FBE-2A31-54FB-C231-BCF296D4B690}"/>
              </a:ext>
            </a:extLst>
          </p:cNvPr>
          <p:cNvCxnSpPr>
            <a:cxnSpLocks/>
          </p:cNvCxnSpPr>
          <p:nvPr/>
        </p:nvCxnSpPr>
        <p:spPr>
          <a:xfrm flipH="1">
            <a:off x="2196269" y="5116704"/>
            <a:ext cx="698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1C0C7335-402A-56A9-81AB-0132CCD3A0A3}"/>
              </a:ext>
            </a:extLst>
          </p:cNvPr>
          <p:cNvCxnSpPr>
            <a:cxnSpLocks/>
          </p:cNvCxnSpPr>
          <p:nvPr/>
        </p:nvCxnSpPr>
        <p:spPr>
          <a:xfrm>
            <a:off x="9095952" y="1555335"/>
            <a:ext cx="0" cy="31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5B015E9E-90E1-D261-900F-D83BEA86F398}"/>
              </a:ext>
            </a:extLst>
          </p:cNvPr>
          <p:cNvCxnSpPr>
            <a:cxnSpLocks/>
          </p:cNvCxnSpPr>
          <p:nvPr/>
        </p:nvCxnSpPr>
        <p:spPr>
          <a:xfrm flipH="1">
            <a:off x="2109387" y="1534592"/>
            <a:ext cx="698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9292BC95-CCD0-8882-C1C0-D7B7AEB0A182}"/>
              </a:ext>
            </a:extLst>
          </p:cNvPr>
          <p:cNvCxnSpPr/>
          <p:nvPr/>
        </p:nvCxnSpPr>
        <p:spPr>
          <a:xfrm flipV="1">
            <a:off x="2196269" y="4266177"/>
            <a:ext cx="0" cy="835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19636E34-32F2-569E-50A4-956B15BA50F9}"/>
              </a:ext>
            </a:extLst>
          </p:cNvPr>
          <p:cNvCxnSpPr>
            <a:cxnSpLocks/>
          </p:cNvCxnSpPr>
          <p:nvPr/>
        </p:nvCxnSpPr>
        <p:spPr>
          <a:xfrm>
            <a:off x="2125054" y="1523490"/>
            <a:ext cx="0" cy="416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id="{7C14A7E3-27CA-9E16-1307-7B756E396205}"/>
              </a:ext>
            </a:extLst>
          </p:cNvPr>
          <p:cNvSpPr/>
          <p:nvPr/>
        </p:nvSpPr>
        <p:spPr>
          <a:xfrm>
            <a:off x="4070246" y="5101839"/>
            <a:ext cx="35776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Navigation</a:t>
            </a:r>
            <a:r>
              <a:rPr lang="cs-CZ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in BC </a:t>
            </a:r>
            <a:r>
              <a:rPr lang="cs-CZ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calls</a:t>
            </a:r>
            <a:r>
              <a:rPr lang="cs-CZ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FIND ENTRY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D61FC2D7-70D8-278D-ECC2-F73EB9A49E0C}"/>
              </a:ext>
            </a:extLst>
          </p:cNvPr>
          <p:cNvSpPr/>
          <p:nvPr/>
        </p:nvSpPr>
        <p:spPr>
          <a:xfrm>
            <a:off x="4252232" y="1570208"/>
            <a:ext cx="25562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Navigation</a:t>
            </a:r>
            <a:r>
              <a:rPr lang="cs-CZ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¨FIND  ENTRY</a:t>
            </a: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39398EC8-27F4-2A97-F473-A6D991AC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843" y="5511856"/>
            <a:ext cx="1338682" cy="981019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E80E6BE-00E8-4341-8B09-F5918424DE8C}"/>
              </a:ext>
            </a:extLst>
          </p:cNvPr>
          <p:cNvCxnSpPr/>
          <p:nvPr/>
        </p:nvCxnSpPr>
        <p:spPr>
          <a:xfrm flipV="1">
            <a:off x="9940954" y="4496499"/>
            <a:ext cx="0" cy="110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360708BA-17E1-4A43-A2D7-2B75A63D424C}"/>
              </a:ext>
            </a:extLst>
          </p:cNvPr>
          <p:cNvSpPr/>
          <p:nvPr/>
        </p:nvSpPr>
        <p:spPr>
          <a:xfrm>
            <a:off x="8973028" y="5660139"/>
            <a:ext cx="20708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Data  in many </a:t>
            </a:r>
            <a:r>
              <a:rPr lang="cs-CZ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fields</a:t>
            </a:r>
            <a:endParaRPr lang="cs-CZ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BAA9FACC-8759-4CF7-9067-BCED2CD312FF}"/>
              </a:ext>
            </a:extLst>
          </p:cNvPr>
          <p:cNvSpPr/>
          <p:nvPr/>
        </p:nvSpPr>
        <p:spPr>
          <a:xfrm>
            <a:off x="9220903" y="1241690"/>
            <a:ext cx="20708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Data  in many </a:t>
            </a:r>
            <a:r>
              <a:rPr lang="cs-CZ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fields</a:t>
            </a:r>
            <a:endParaRPr lang="cs-CZ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D685DC1F-6691-495D-AE2C-8212535B36B0}"/>
              </a:ext>
            </a:extLst>
          </p:cNvPr>
          <p:cNvCxnSpPr>
            <a:cxnSpLocks/>
          </p:cNvCxnSpPr>
          <p:nvPr/>
        </p:nvCxnSpPr>
        <p:spPr>
          <a:xfrm>
            <a:off x="10638638" y="1503214"/>
            <a:ext cx="0" cy="364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5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758CA-6035-42A3-917F-413842DB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Navigation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actual</a:t>
            </a:r>
            <a:r>
              <a:rPr lang="cs-CZ" sz="3600" dirty="0">
                <a:solidFill>
                  <a:srgbClr val="0070C0"/>
                </a:solidFill>
              </a:rPr>
              <a:t> Business </a:t>
            </a:r>
            <a:r>
              <a:rPr lang="cs-CZ" sz="3600" dirty="0" err="1">
                <a:solidFill>
                  <a:srgbClr val="0070C0"/>
                </a:solidFill>
              </a:rPr>
              <a:t>Central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version</a:t>
            </a:r>
            <a:r>
              <a:rPr lang="cs-CZ" sz="3600" dirty="0">
                <a:solidFill>
                  <a:srgbClr val="0070C0"/>
                </a:solidFill>
              </a:rPr>
              <a:t> in ESF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A6E812-FD01-4247-91DE-660ED584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54" y="1770076"/>
            <a:ext cx="11321311" cy="28809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065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Navigation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Fined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r>
              <a:rPr lang="cs-CZ" sz="3600" dirty="0" err="1">
                <a:solidFill>
                  <a:srgbClr val="0070C0"/>
                </a:solidFill>
              </a:rPr>
              <a:t>principle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41105"/>
            <a:ext cx="9128981" cy="36260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437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>
                <a:solidFill>
                  <a:srgbClr val="0070C0"/>
                </a:solidFill>
              </a:rPr>
              <a:t>Navigation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Find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r>
              <a:rPr lang="cs-CZ" sz="3600" dirty="0">
                <a:solidFill>
                  <a:srgbClr val="0070C0"/>
                </a:solidFill>
              </a:rPr>
              <a:t> )</a:t>
            </a:r>
            <a:r>
              <a:rPr lang="cs-CZ" sz="3600" dirty="0" err="1">
                <a:solidFill>
                  <a:srgbClr val="0070C0"/>
                </a:solidFill>
              </a:rPr>
              <a:t>principle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20981"/>
            <a:ext cx="7208125" cy="4448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88" y="2523175"/>
            <a:ext cx="7651367" cy="24230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68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Flow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field</a:t>
            </a:r>
            <a:r>
              <a:rPr lang="cs-CZ" dirty="0">
                <a:solidFill>
                  <a:srgbClr val="0070C0"/>
                </a:solidFill>
              </a:rPr>
              <a:t> (G/L balance, </a:t>
            </a:r>
            <a:r>
              <a:rPr lang="cs-CZ" dirty="0" err="1">
                <a:solidFill>
                  <a:srgbClr val="0070C0"/>
                </a:solidFill>
              </a:rPr>
              <a:t>inventory</a:t>
            </a:r>
            <a:r>
              <a:rPr lang="cs-CZ" dirty="0">
                <a:solidFill>
                  <a:srgbClr val="0070C0"/>
                </a:solidFill>
              </a:rPr>
              <a:t>,…..)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94598" y="1803131"/>
            <a:ext cx="4081111" cy="32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Amount</a:t>
            </a:r>
            <a:r>
              <a:rPr lang="cs-CZ" dirty="0">
                <a:solidFill>
                  <a:srgbClr val="FF0000"/>
                </a:solidFill>
              </a:rPr>
              <a:t> =1</a:t>
            </a:r>
          </a:p>
        </p:txBody>
      </p:sp>
      <p:sp>
        <p:nvSpPr>
          <p:cNvPr id="7" name="Pravá složená závorka 6"/>
          <p:cNvSpPr/>
          <p:nvPr/>
        </p:nvSpPr>
        <p:spPr>
          <a:xfrm>
            <a:off x="5555382" y="1671813"/>
            <a:ext cx="500513" cy="20537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flipH="1">
            <a:off x="6136106" y="2532882"/>
            <a:ext cx="30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Customer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Ledger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94598" y="2358370"/>
            <a:ext cx="4081111" cy="32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Amount</a:t>
            </a:r>
            <a:r>
              <a:rPr lang="cs-CZ" dirty="0">
                <a:solidFill>
                  <a:srgbClr val="FF0000"/>
                </a:solidFill>
              </a:rPr>
              <a:t> =2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94598" y="2887760"/>
            <a:ext cx="4081111" cy="32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Amount</a:t>
            </a:r>
            <a:r>
              <a:rPr lang="cs-CZ" dirty="0">
                <a:solidFill>
                  <a:srgbClr val="FF0000"/>
                </a:solidFill>
              </a:rPr>
              <a:t> =3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294598" y="3417150"/>
            <a:ext cx="4081111" cy="32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Amount</a:t>
            </a:r>
            <a:r>
              <a:rPr lang="cs-CZ" dirty="0">
                <a:solidFill>
                  <a:srgbClr val="FF0000"/>
                </a:solidFill>
              </a:rPr>
              <a:t> =-4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294598" y="4167663"/>
            <a:ext cx="4081111" cy="1508836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Balance = 2 = (1+2+3-4)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34164" y="4254366"/>
            <a:ext cx="160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</a:t>
            </a:r>
          </a:p>
        </p:txBody>
      </p:sp>
      <p:sp>
        <p:nvSpPr>
          <p:cNvPr id="14" name="Pravá složená závorka 13">
            <a:extLst>
              <a:ext uri="{FF2B5EF4-FFF2-40B4-BE49-F238E27FC236}">
                <a16:creationId xmlns:a16="http://schemas.microsoft.com/office/drawing/2014/main" id="{3620156E-07DF-4B2F-BBE5-8AB4BE0BE2D6}"/>
              </a:ext>
            </a:extLst>
          </p:cNvPr>
          <p:cNvSpPr/>
          <p:nvPr/>
        </p:nvSpPr>
        <p:spPr>
          <a:xfrm>
            <a:off x="5595487" y="4254366"/>
            <a:ext cx="540619" cy="1422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A4A59D5-4633-4700-A2DE-27D53B4C94CA}"/>
              </a:ext>
            </a:extLst>
          </p:cNvPr>
          <p:cNvSpPr txBox="1"/>
          <p:nvPr/>
        </p:nvSpPr>
        <p:spPr>
          <a:xfrm flipH="1">
            <a:off x="6176210" y="4697185"/>
            <a:ext cx="334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Calculation</a:t>
            </a:r>
            <a:r>
              <a:rPr lang="cs-CZ" b="1" dirty="0">
                <a:solidFill>
                  <a:srgbClr val="0070C0"/>
                </a:solidFill>
              </a:rPr>
              <a:t>  (plus sign = </a:t>
            </a:r>
            <a:r>
              <a:rPr lang="cs-CZ" b="1" dirty="0" err="1">
                <a:solidFill>
                  <a:srgbClr val="0070C0"/>
                </a:solidFill>
              </a:rPr>
              <a:t>Debit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amount</a:t>
            </a:r>
            <a:r>
              <a:rPr lang="cs-CZ" b="1" dirty="0">
                <a:solidFill>
                  <a:srgbClr val="0070C0"/>
                </a:solidFill>
              </a:rPr>
              <a:t>, minus sign = </a:t>
            </a:r>
            <a:r>
              <a:rPr lang="cs-CZ" b="1" dirty="0" err="1">
                <a:solidFill>
                  <a:srgbClr val="0070C0"/>
                </a:solidFill>
              </a:rPr>
              <a:t>Credit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Amount</a:t>
            </a:r>
            <a:r>
              <a:rPr lang="cs-CZ" b="1" dirty="0">
                <a:solidFill>
                  <a:srgbClr val="0070C0"/>
                </a:solidFill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78184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Other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important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tabs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19" y="1690688"/>
            <a:ext cx="10704762" cy="388571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3031958" y="4225491"/>
            <a:ext cx="3064042" cy="1270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5900286" y="4610501"/>
            <a:ext cx="1540042" cy="111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328" y="5727032"/>
            <a:ext cx="2680217" cy="9686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097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394" y="365125"/>
            <a:ext cx="11341916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Setup</a:t>
            </a:r>
            <a:r>
              <a:rPr lang="cs-CZ" sz="3600" dirty="0">
                <a:solidFill>
                  <a:srgbClr val="0070C0"/>
                </a:solidFill>
              </a:rPr>
              <a:t> and  </a:t>
            </a:r>
            <a:r>
              <a:rPr lang="cs-CZ" sz="3600" dirty="0" err="1">
                <a:solidFill>
                  <a:srgbClr val="0070C0"/>
                </a:solidFill>
              </a:rPr>
              <a:t>purpose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b="1" dirty="0">
                <a:solidFill>
                  <a:srgbClr val="0070C0"/>
                </a:solidFill>
              </a:rPr>
              <a:t>General Business </a:t>
            </a:r>
            <a:r>
              <a:rPr lang="cs-CZ" sz="3600" b="1" dirty="0" err="1">
                <a:solidFill>
                  <a:srgbClr val="0070C0"/>
                </a:solidFill>
              </a:rPr>
              <a:t>Posting</a:t>
            </a:r>
            <a:r>
              <a:rPr lang="cs-CZ" sz="3600" b="1" dirty="0">
                <a:solidFill>
                  <a:srgbClr val="0070C0"/>
                </a:solidFill>
              </a:rPr>
              <a:t> Group </a:t>
            </a:r>
            <a:r>
              <a:rPr lang="cs-CZ" sz="3600" dirty="0" err="1">
                <a:solidFill>
                  <a:srgbClr val="0070C0"/>
                </a:solidFill>
              </a:rPr>
              <a:t>codes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95" y="1690688"/>
            <a:ext cx="8304762" cy="2847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9612890" y="2825321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612890" y="4068965"/>
            <a:ext cx="1934678" cy="256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612890" y="1453415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612890" y="4734026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9612890" y="4734026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698255" y="1453415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618505" y="2849079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</a:t>
            </a:r>
            <a:r>
              <a:rPr lang="cs-CZ" sz="1200" dirty="0" err="1"/>
              <a:t>Header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612890" y="4044366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Line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580229" y="5327229"/>
            <a:ext cx="73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Retail</a:t>
            </a:r>
            <a:r>
              <a:rPr lang="cs-CZ" dirty="0"/>
              <a:t>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440662" y="5371269"/>
            <a:ext cx="962526" cy="3193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255755" y="3724976"/>
            <a:ext cx="962526" cy="319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550695" y="3705196"/>
            <a:ext cx="962526" cy="3193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0337533" y="1926400"/>
            <a:ext cx="121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Domestic</a:t>
            </a:r>
            <a:endParaRPr lang="cs-CZ" sz="1600" dirty="0"/>
          </a:p>
        </p:txBody>
      </p:sp>
      <p:sp>
        <p:nvSpPr>
          <p:cNvPr id="19" name="Obdélník 18"/>
          <p:cNvSpPr/>
          <p:nvPr/>
        </p:nvSpPr>
        <p:spPr>
          <a:xfrm>
            <a:off x="10353575" y="1951371"/>
            <a:ext cx="962526" cy="319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11268435" y="2264954"/>
            <a:ext cx="0" cy="99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12" idx="3"/>
          </p:cNvCxnSpPr>
          <p:nvPr/>
        </p:nvCxnSpPr>
        <p:spPr>
          <a:xfrm flipV="1">
            <a:off x="11268435" y="4182866"/>
            <a:ext cx="0" cy="113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Šipka nahoru 25"/>
          <p:cNvSpPr/>
          <p:nvPr/>
        </p:nvSpPr>
        <p:spPr>
          <a:xfrm>
            <a:off x="9917802" y="4321365"/>
            <a:ext cx="150224" cy="4126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9917801" y="2530147"/>
            <a:ext cx="146443" cy="29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6E73D2A-FF7F-4992-9C52-C766648DD5DE}"/>
              </a:ext>
            </a:extLst>
          </p:cNvPr>
          <p:cNvSpPr txBox="1"/>
          <p:nvPr/>
        </p:nvSpPr>
        <p:spPr>
          <a:xfrm>
            <a:off x="2918084" y="4797980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Presetting General Ledge</a:t>
            </a:r>
            <a:r>
              <a:rPr lang="cs-CZ" b="1" dirty="0"/>
              <a:t>r </a:t>
            </a:r>
            <a:r>
              <a:rPr lang="cs-CZ" b="1" dirty="0" err="1"/>
              <a:t>Accounts</a:t>
            </a:r>
            <a:r>
              <a:rPr lang="cs-CZ" b="1" dirty="0"/>
              <a:t> </a:t>
            </a:r>
            <a:r>
              <a:rPr lang="cs-CZ" b="1" dirty="0" err="1"/>
              <a:t>where</a:t>
            </a:r>
            <a:r>
              <a:rPr lang="cs-CZ" b="1" dirty="0"/>
              <a:t> </a:t>
            </a:r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transaction</a:t>
            </a:r>
            <a:r>
              <a:rPr lang="cs-CZ" b="1" dirty="0"/>
              <a:t> </a:t>
            </a:r>
            <a:r>
              <a:rPr lang="cs-CZ" b="1" dirty="0" err="1"/>
              <a:t>related</a:t>
            </a:r>
            <a:r>
              <a:rPr lang="cs-CZ" b="1" dirty="0"/>
              <a:t> tu business </a:t>
            </a:r>
            <a:r>
              <a:rPr lang="cs-CZ" b="1" dirty="0" err="1"/>
              <a:t>cases</a:t>
            </a:r>
            <a:r>
              <a:rPr lang="cs-CZ" b="1" dirty="0"/>
              <a:t> are </a:t>
            </a:r>
            <a:r>
              <a:rPr lang="cs-CZ" b="1" dirty="0" err="1"/>
              <a:t>posted</a:t>
            </a:r>
            <a:r>
              <a:rPr lang="cs-CZ" b="1" dirty="0"/>
              <a:t> (</a:t>
            </a:r>
            <a:r>
              <a:rPr lang="cs-CZ" b="1" dirty="0" err="1"/>
              <a:t>booked</a:t>
            </a:r>
            <a:r>
              <a:rPr lang="cs-CZ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46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Other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important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tabs</a:t>
            </a:r>
            <a:endParaRPr lang="cs-CZ" sz="3600" dirty="0">
              <a:solidFill>
                <a:srgbClr val="0070C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1268435" y="2264954"/>
            <a:ext cx="0" cy="99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1" y="1763747"/>
            <a:ext cx="10647619" cy="2695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2935705" y="3262964"/>
            <a:ext cx="3094285" cy="433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cxnSpLocks/>
          </p:cNvCxnSpPr>
          <p:nvPr/>
        </p:nvCxnSpPr>
        <p:spPr>
          <a:xfrm>
            <a:off x="6029990" y="3782728"/>
            <a:ext cx="904210" cy="199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148" y="4658975"/>
            <a:ext cx="4174142" cy="195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1050233" y="46177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relevant discount in case we pay the customer </a:t>
            </a:r>
          </a:p>
          <a:p>
            <a:r>
              <a:rPr lang="en-US" dirty="0">
                <a:solidFill>
                  <a:srgbClr val="0070C0"/>
                </a:solidFill>
              </a:rPr>
              <a:t>within 8 days or earlier is then posted and can</a:t>
            </a:r>
          </a:p>
          <a:p>
            <a:r>
              <a:rPr lang="en-US" dirty="0">
                <a:solidFill>
                  <a:srgbClr val="0070C0"/>
                </a:solidFill>
              </a:rPr>
              <a:t>be seen with the help of Customer Detailed Entries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will be presented in extra PWP presentation later)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18212" y="5782295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0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942C2-00F6-17D1-CD9C-FE5D210A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rgbClr val="0070C0"/>
                </a:solidFill>
              </a:rPr>
              <a:t>Other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important</a:t>
            </a:r>
            <a:r>
              <a:rPr lang="cs-CZ" sz="4400" dirty="0">
                <a:solidFill>
                  <a:srgbClr val="0070C0"/>
                </a:solidFill>
              </a:rPr>
              <a:t> Customer </a:t>
            </a:r>
            <a:r>
              <a:rPr lang="cs-CZ" sz="4400" dirty="0" err="1">
                <a:solidFill>
                  <a:srgbClr val="0070C0"/>
                </a:solidFill>
              </a:rPr>
              <a:t>Card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tabs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512D92-1FB6-07A8-F64E-376CEF80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700"/>
            <a:ext cx="6428187" cy="31527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35E29C-0BE1-1ABD-BA2C-10BA72C5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472" y="3799794"/>
            <a:ext cx="8577829" cy="21256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011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Roadmap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areas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en-US" sz="3600" dirty="0">
                <a:solidFill>
                  <a:srgbClr val="0070C0"/>
                </a:solidFill>
              </a:rPr>
              <a:t>repetition to refresh from the last class.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Functional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Consultant</a:t>
            </a:r>
            <a:r>
              <a:rPr lang="cs-CZ" dirty="0">
                <a:solidFill>
                  <a:srgbClr val="0070C0"/>
                </a:solidFill>
              </a:rPr>
              <a:t> -  S</a:t>
            </a:r>
            <a:r>
              <a:rPr lang="en-US" dirty="0" err="1">
                <a:solidFill>
                  <a:srgbClr val="0070C0"/>
                </a:solidFill>
              </a:rPr>
              <a:t>ome</a:t>
            </a:r>
            <a:r>
              <a:rPr lang="en-US" dirty="0">
                <a:solidFill>
                  <a:srgbClr val="0070C0"/>
                </a:solidFill>
              </a:rPr>
              <a:t> of the areas in which an ERP consultant can offer its services due to its expertise 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 err="1"/>
              <a:t>Service</a:t>
            </a:r>
            <a:r>
              <a:rPr lang="cs-CZ" dirty="0"/>
              <a:t> Management </a:t>
            </a:r>
          </a:p>
          <a:p>
            <a:pPr lvl="1"/>
            <a:r>
              <a:rPr lang="cs-CZ" dirty="0"/>
              <a:t>Sales and </a:t>
            </a:r>
            <a:r>
              <a:rPr lang="cs-CZ" dirty="0" err="1"/>
              <a:t>Purchasing</a:t>
            </a:r>
            <a:endParaRPr lang="cs-CZ" dirty="0"/>
          </a:p>
          <a:p>
            <a:pPr lvl="1"/>
            <a:r>
              <a:rPr lang="cs-CZ" dirty="0" err="1"/>
              <a:t>Financial</a:t>
            </a:r>
            <a:r>
              <a:rPr lang="cs-CZ" dirty="0"/>
              <a:t> Management </a:t>
            </a:r>
          </a:p>
          <a:p>
            <a:pPr lvl="1"/>
            <a:r>
              <a:rPr lang="cs-CZ" dirty="0"/>
              <a:t>Marketing (CRM) – </a:t>
            </a:r>
            <a:r>
              <a:rPr lang="cs-CZ" sz="2000" dirty="0"/>
              <a:t>CRM =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Customer Relationship Management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 (CRM) is a strategy that companies use to manage interactions with customers and potential customers</a:t>
            </a:r>
            <a:r>
              <a:rPr lang="cs-CZ" sz="2000" dirty="0"/>
              <a:t> </a:t>
            </a:r>
          </a:p>
          <a:p>
            <a:pPr lvl="1"/>
            <a:r>
              <a:rPr lang="cs-CZ" dirty="0" err="1"/>
              <a:t>Production</a:t>
            </a:r>
            <a:r>
              <a:rPr lang="cs-CZ" dirty="0"/>
              <a:t> ( </a:t>
            </a:r>
            <a:r>
              <a:rPr lang="cs-CZ" dirty="0" err="1"/>
              <a:t>Manufacturing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Warehousing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782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statistics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-&gt;F7 </a:t>
            </a:r>
            <a:r>
              <a:rPr lang="cs-CZ" sz="3600" dirty="0" err="1">
                <a:solidFill>
                  <a:srgbClr val="0070C0"/>
                </a:solidFill>
              </a:rPr>
              <a:t>key</a:t>
            </a:r>
            <a:r>
              <a:rPr lang="cs-CZ" sz="3600" dirty="0">
                <a:solidFill>
                  <a:srgbClr val="0070C0"/>
                </a:solidFill>
              </a:rPr>
              <a:t>-&gt;</a:t>
            </a:r>
            <a:r>
              <a:rPr lang="cs-CZ" sz="3600" dirty="0" err="1">
                <a:solidFill>
                  <a:srgbClr val="0070C0"/>
                </a:solidFill>
              </a:rPr>
              <a:t>Statistics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0211"/>
            <a:ext cx="3990476" cy="3123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88" y="1530211"/>
            <a:ext cx="4585227" cy="2053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418" y="3718300"/>
            <a:ext cx="4660368" cy="28831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04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Inventory</a:t>
            </a:r>
            <a:r>
              <a:rPr lang="cs-CZ" sz="3600" dirty="0">
                <a:solidFill>
                  <a:srgbClr val="0070C0"/>
                </a:solidFill>
              </a:rPr>
              <a:t> and use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filters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4021"/>
            <a:ext cx="6076190" cy="53333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25490" y="1516244"/>
            <a:ext cx="1515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Searching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window</a:t>
            </a:r>
            <a:endParaRPr lang="cs-CZ" sz="14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19" y="2233061"/>
            <a:ext cx="6028571" cy="1123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>
            <a:off x="3368842" y="1824021"/>
            <a:ext cx="0" cy="409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899485" y="2233061"/>
            <a:ext cx="541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Lists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25479" y="2567786"/>
            <a:ext cx="566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Tasks</a:t>
            </a:r>
            <a:endParaRPr lang="cs-CZ" sz="1400" dirty="0">
              <a:solidFill>
                <a:srgbClr val="FF000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87" y="2540838"/>
            <a:ext cx="6415794" cy="40379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7128458" y="1540341"/>
            <a:ext cx="424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Basic </a:t>
            </a:r>
            <a:r>
              <a:rPr lang="cs-CZ" sz="2000" dirty="0" err="1">
                <a:solidFill>
                  <a:srgbClr val="FF0000"/>
                </a:solidFill>
              </a:rPr>
              <a:t>filter</a:t>
            </a:r>
            <a:r>
              <a:rPr lang="cs-CZ" sz="2000" dirty="0">
                <a:solidFill>
                  <a:srgbClr val="FF0000"/>
                </a:solidFill>
              </a:rPr>
              <a:t>  </a:t>
            </a:r>
            <a:r>
              <a:rPr lang="cs-CZ" sz="2000" dirty="0" err="1">
                <a:solidFill>
                  <a:srgbClr val="FF0000"/>
                </a:solidFill>
              </a:rPr>
              <a:t>will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be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shown</a:t>
            </a:r>
            <a:r>
              <a:rPr lang="cs-CZ" sz="2000" dirty="0">
                <a:solidFill>
                  <a:srgbClr val="FF0000"/>
                </a:solidFill>
              </a:rPr>
              <a:t> by tutor </a:t>
            </a:r>
            <a:r>
              <a:rPr lang="cs-CZ" sz="2000" dirty="0" err="1">
                <a:solidFill>
                  <a:srgbClr val="FF0000"/>
                </a:solidFill>
              </a:rPr>
              <a:t>here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A822D-95A5-20C2-2DE3-0D3B2E46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Filters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229EE-8C2F-C81F-5FC8-1DAD71D5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Entering Criteria in Filters - Business Central | Microsoft Learn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37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49" y="1565560"/>
            <a:ext cx="7878111" cy="3906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263992" y="3907857"/>
            <a:ext cx="616016" cy="2695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870086" y="3907857"/>
            <a:ext cx="892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Flow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field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45AC4F1-85F9-4CF7-8B27-CFFDC35F572E}"/>
              </a:ext>
            </a:extLst>
          </p:cNvPr>
          <p:cNvSpPr txBox="1"/>
          <p:nvPr/>
        </p:nvSpPr>
        <p:spPr>
          <a:xfrm>
            <a:off x="2334237" y="5790053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At the moment of opening the item card window, this number displays how much of the selected item we actually have in stock 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9B229A6-1584-46B0-84B3-FCE2489E802E}"/>
              </a:ext>
            </a:extLst>
          </p:cNvPr>
          <p:cNvCxnSpPr/>
          <p:nvPr/>
        </p:nvCxnSpPr>
        <p:spPr>
          <a:xfrm flipV="1">
            <a:off x="3967993" y="4286774"/>
            <a:ext cx="427838" cy="144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0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-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:</a:t>
            </a:r>
            <a:r>
              <a:rPr lang="cs-CZ" sz="3600" dirty="0" err="1">
                <a:solidFill>
                  <a:srgbClr val="0070C0"/>
                </a:solidFill>
              </a:rPr>
              <a:t>Price</a:t>
            </a:r>
            <a:r>
              <a:rPr lang="cs-CZ" sz="3600" dirty="0">
                <a:solidFill>
                  <a:srgbClr val="0070C0"/>
                </a:solidFill>
              </a:rPr>
              <a:t> and Sales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3129"/>
            <a:ext cx="8841606" cy="46472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384230" y="2106487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FF0000"/>
                </a:solidFill>
              </a:rPr>
              <a:t>Other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options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see</a:t>
            </a:r>
            <a:endParaRPr lang="cs-CZ" sz="11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88" y="2683771"/>
            <a:ext cx="685714" cy="990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7"/>
          <p:cNvCxnSpPr/>
          <p:nvPr/>
        </p:nvCxnSpPr>
        <p:spPr>
          <a:xfrm>
            <a:off x="4600876" y="2252312"/>
            <a:ext cx="779646" cy="1157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5380522" y="2368097"/>
            <a:ext cx="446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9841807" y="2368097"/>
            <a:ext cx="476475" cy="326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9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4876" y="240216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err="1">
                <a:solidFill>
                  <a:srgbClr val="0070C0"/>
                </a:solidFill>
              </a:rPr>
              <a:t>Item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ledger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Entries</a:t>
            </a:r>
            <a:r>
              <a:rPr lang="cs-CZ" sz="2800" dirty="0">
                <a:solidFill>
                  <a:srgbClr val="0070C0"/>
                </a:solidFill>
              </a:rPr>
              <a:t> – </a:t>
            </a:r>
            <a:r>
              <a:rPr lang="cs-CZ" sz="2800" dirty="0" err="1">
                <a:solidFill>
                  <a:srgbClr val="0070C0"/>
                </a:solidFill>
              </a:rPr>
              <a:t>how</a:t>
            </a:r>
            <a:r>
              <a:rPr lang="cs-CZ" sz="2800" dirty="0">
                <a:solidFill>
                  <a:srgbClr val="0070C0"/>
                </a:solidFill>
              </a:rPr>
              <a:t> to </a:t>
            </a:r>
            <a:r>
              <a:rPr lang="cs-CZ" sz="2800" dirty="0" err="1">
                <a:solidFill>
                  <a:srgbClr val="0070C0"/>
                </a:solidFill>
              </a:rPr>
              <a:t>get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there</a:t>
            </a:r>
            <a:r>
              <a:rPr lang="cs-CZ" sz="2800" dirty="0">
                <a:solidFill>
                  <a:srgbClr val="0070C0"/>
                </a:solidFill>
              </a:rPr>
              <a:t> (</a:t>
            </a:r>
            <a:r>
              <a:rPr lang="cs-CZ" sz="2800" dirty="0" err="1">
                <a:solidFill>
                  <a:srgbClr val="0070C0"/>
                </a:solidFill>
              </a:rPr>
              <a:t>or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keyboard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shortcut</a:t>
            </a:r>
            <a:r>
              <a:rPr lang="cs-CZ" sz="2800" dirty="0">
                <a:solidFill>
                  <a:srgbClr val="0070C0"/>
                </a:solidFill>
              </a:rPr>
              <a:t> Ctrl-F7)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5" y="1450240"/>
            <a:ext cx="10552381" cy="45047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8913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5934"/>
            <a:ext cx="6283036" cy="33901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85799" y="5484244"/>
            <a:ext cx="398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Find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will be shown by tutor here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5799" y="5084135"/>
            <a:ext cx="884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Other tabs will be presented during the essential Inventory Management section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351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demand</a:t>
            </a:r>
            <a:r>
              <a:rPr lang="cs-CZ" sz="3600" dirty="0">
                <a:solidFill>
                  <a:srgbClr val="0070C0"/>
                </a:solidFill>
              </a:rPr>
              <a:t>)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06" y="1534573"/>
            <a:ext cx="6028571" cy="39428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302492" y="1612496"/>
            <a:ext cx="1515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Searching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window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96000" y="4681351"/>
            <a:ext cx="541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Lists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95999" y="4373574"/>
            <a:ext cx="541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Lists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67074" y="3429000"/>
            <a:ext cx="3243714" cy="679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8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already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Orders</a:t>
            </a:r>
            <a:r>
              <a:rPr lang="cs-CZ" sz="3600" dirty="0">
                <a:solidFill>
                  <a:srgbClr val="0070C0"/>
                </a:solidFill>
              </a:rPr>
              <a:t> –SO (filtr </a:t>
            </a:r>
            <a:r>
              <a:rPr lang="cs-CZ" sz="3600" dirty="0" err="1">
                <a:solidFill>
                  <a:srgbClr val="0070C0"/>
                </a:solidFill>
              </a:rPr>
              <a:t>applied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64303" cy="23082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67949" y="4449169"/>
            <a:ext cx="5415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New SO created by use of icon NEW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6573180" y="4449169"/>
            <a:ext cx="3243714" cy="679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6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New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03" y="1331244"/>
            <a:ext cx="9460832" cy="49939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6D06C92B-EBD9-D8DF-D50A-541D40FB3F60}"/>
              </a:ext>
            </a:extLst>
          </p:cNvPr>
          <p:cNvSpPr/>
          <p:nvPr/>
        </p:nvSpPr>
        <p:spPr>
          <a:xfrm>
            <a:off x="10539663" y="1414914"/>
            <a:ext cx="240632" cy="28394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5A3D37B5-80DA-5A3D-ABCE-49BEB0473B5B}"/>
              </a:ext>
            </a:extLst>
          </p:cNvPr>
          <p:cNvSpPr/>
          <p:nvPr/>
        </p:nvSpPr>
        <p:spPr>
          <a:xfrm>
            <a:off x="10428973" y="4464518"/>
            <a:ext cx="240632" cy="10796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25B7D9-C14D-9ABD-B686-366871EA69BE}"/>
              </a:ext>
            </a:extLst>
          </p:cNvPr>
          <p:cNvSpPr txBox="1"/>
          <p:nvPr/>
        </p:nvSpPr>
        <p:spPr>
          <a:xfrm>
            <a:off x="10840619" y="2603195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Sales </a:t>
            </a:r>
          </a:p>
          <a:p>
            <a:r>
              <a:rPr lang="cs-CZ" dirty="0" err="1">
                <a:solidFill>
                  <a:srgbClr val="0070C0"/>
                </a:solidFill>
              </a:rPr>
              <a:t>Header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46653A-3BF2-4539-6436-4EE4CD926A22}"/>
              </a:ext>
            </a:extLst>
          </p:cNvPr>
          <p:cNvSpPr txBox="1"/>
          <p:nvPr/>
        </p:nvSpPr>
        <p:spPr>
          <a:xfrm>
            <a:off x="10722543" y="479754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Sales Lines</a:t>
            </a:r>
          </a:p>
        </p:txBody>
      </p:sp>
    </p:spTree>
    <p:extLst>
      <p:ext uri="{BB962C8B-B14F-4D97-AF65-F5344CB8AC3E}">
        <p14:creationId xmlns:p14="http://schemas.microsoft.com/office/powerpoint/2010/main" val="180344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701" y="132898"/>
            <a:ext cx="10515600" cy="1325563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rgbClr val="0070C0"/>
                </a:solidFill>
              </a:rPr>
              <a:t>Access and roles</a:t>
            </a:r>
            <a:r>
              <a:rPr lang="cs-CZ" sz="3600" dirty="0">
                <a:solidFill>
                  <a:srgbClr val="0070C0"/>
                </a:solidFill>
              </a:rPr>
              <a:t> – Role </a:t>
            </a:r>
            <a:r>
              <a:rPr lang="cs-CZ" sz="3600" dirty="0" err="1">
                <a:solidFill>
                  <a:srgbClr val="0070C0"/>
                </a:solidFill>
              </a:rPr>
              <a:t>Tailored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Client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Principles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ZA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1" y="1458461"/>
            <a:ext cx="11241090" cy="9023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0270156" y="2502569"/>
            <a:ext cx="142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M</a:t>
            </a:r>
            <a:r>
              <a:rPr lang="cs-CZ" b="1" dirty="0">
                <a:solidFill>
                  <a:srgbClr val="0070C0"/>
                </a:solidFill>
              </a:rPr>
              <a:t>Y SETTING</a:t>
            </a:r>
            <a:endParaRPr lang="en-IE" b="1" dirty="0">
              <a:solidFill>
                <a:srgbClr val="0070C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4566249" y="2784024"/>
            <a:ext cx="5607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8" y="2502569"/>
            <a:ext cx="4052127" cy="3079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Přímá spojnice se šipkou 10"/>
          <p:cNvCxnSpPr/>
          <p:nvPr/>
        </p:nvCxnSpPr>
        <p:spPr>
          <a:xfrm>
            <a:off x="4566249" y="3223763"/>
            <a:ext cx="1043403" cy="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856" y="3012580"/>
            <a:ext cx="4628300" cy="3323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C3F11C8-FC07-4C06-83BA-D7139E022545}"/>
              </a:ext>
            </a:extLst>
          </p:cNvPr>
          <p:cNvSpPr txBox="1"/>
          <p:nvPr/>
        </p:nvSpPr>
        <p:spPr>
          <a:xfrm>
            <a:off x="523701" y="5723332"/>
            <a:ext cx="365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US" i="1" dirty="0">
                <a:solidFill>
                  <a:srgbClr val="FF0000"/>
                </a:solidFill>
              </a:rPr>
              <a:t>Our setup for most of the model</a:t>
            </a:r>
            <a:endParaRPr lang="cs-CZ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 is a role called Sales Order Processor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1BEB693-B552-4648-A639-47D8C58545DC}"/>
              </a:ext>
            </a:extLst>
          </p:cNvPr>
          <p:cNvCxnSpPr/>
          <p:nvPr/>
        </p:nvCxnSpPr>
        <p:spPr>
          <a:xfrm flipV="1">
            <a:off x="4261607" y="4999839"/>
            <a:ext cx="1459685" cy="10466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671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4750"/>
            <a:ext cx="10515600" cy="132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Printed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confirmation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 SO – 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icon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Print</a:t>
            </a:r>
            <a:r>
              <a:rPr lang="cs-CZ" sz="3600" dirty="0">
                <a:solidFill>
                  <a:srgbClr val="0070C0"/>
                </a:solidFill>
              </a:rPr>
              <a:t>/</a:t>
            </a:r>
            <a:r>
              <a:rPr lang="cs-CZ" sz="3600" dirty="0" err="1">
                <a:solidFill>
                  <a:srgbClr val="0070C0"/>
                </a:solidFill>
              </a:rPr>
              <a:t>Send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655" y="1963553"/>
            <a:ext cx="4835716" cy="437558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8217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Post SO (</a:t>
            </a:r>
            <a:r>
              <a:rPr lang="cs-CZ" sz="3600" dirty="0" err="1">
                <a:solidFill>
                  <a:srgbClr val="0070C0"/>
                </a:solidFill>
              </a:rPr>
              <a:t>Icons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-&gt;Post)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48" y="1587949"/>
            <a:ext cx="2171429" cy="13142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Pravá složená závorka 4"/>
          <p:cNvSpPr/>
          <p:nvPr/>
        </p:nvSpPr>
        <p:spPr>
          <a:xfrm>
            <a:off x="3291840" y="1578543"/>
            <a:ext cx="375385" cy="13667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792354" y="2111795"/>
            <a:ext cx="177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355" y="1666708"/>
            <a:ext cx="2321902" cy="1078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/>
          <p:cNvCxnSpPr>
            <a:cxnSpLocks/>
          </p:cNvCxnSpPr>
          <p:nvPr/>
        </p:nvCxnSpPr>
        <p:spPr>
          <a:xfrm>
            <a:off x="5464794" y="2296461"/>
            <a:ext cx="4932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9612890" y="2825321"/>
            <a:ext cx="1934678" cy="107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9612890" y="1453415"/>
            <a:ext cx="1934678" cy="1078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612890" y="4734027"/>
            <a:ext cx="1934678" cy="769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9612890" y="4734026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9698255" y="1453415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618505" y="2849079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</a:t>
            </a:r>
            <a:r>
              <a:rPr lang="cs-CZ" sz="1200" dirty="0" err="1"/>
              <a:t>Header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9612890" y="4044366"/>
            <a:ext cx="193467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Line</a:t>
            </a:r>
          </a:p>
        </p:txBody>
      </p:sp>
      <p:sp>
        <p:nvSpPr>
          <p:cNvPr id="24" name="Šipka nahoru 23"/>
          <p:cNvSpPr/>
          <p:nvPr/>
        </p:nvSpPr>
        <p:spPr>
          <a:xfrm>
            <a:off x="9917802" y="4321365"/>
            <a:ext cx="150224" cy="4126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9917801" y="2530147"/>
            <a:ext cx="146443" cy="29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 flipH="1">
            <a:off x="9612890" y="2480173"/>
            <a:ext cx="1836457" cy="216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64336"/>
            <a:ext cx="5360469" cy="2077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TextovéPole 34"/>
          <p:cNvSpPr txBox="1"/>
          <p:nvPr/>
        </p:nvSpPr>
        <p:spPr>
          <a:xfrm>
            <a:off x="2918814" y="4918692"/>
            <a:ext cx="248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5472569" y="2045036"/>
            <a:ext cx="4042101" cy="3161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ázek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72" y="5879143"/>
            <a:ext cx="10826394" cy="7585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9" name="TextovéPole 48"/>
          <p:cNvSpPr txBox="1"/>
          <p:nvPr/>
        </p:nvSpPr>
        <p:spPr>
          <a:xfrm>
            <a:off x="4313285" y="6300250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ledger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51" name="Přímá spojnice se šipkou 50"/>
          <p:cNvCxnSpPr/>
          <p:nvPr/>
        </p:nvCxnSpPr>
        <p:spPr>
          <a:xfrm flipH="1">
            <a:off x="6275553" y="5270997"/>
            <a:ext cx="3489737" cy="124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763191" y="5534697"/>
            <a:ext cx="366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Card</a:t>
            </a:r>
            <a:r>
              <a:rPr lang="cs-CZ" dirty="0">
                <a:solidFill>
                  <a:srgbClr val="0070C0"/>
                </a:solidFill>
              </a:rPr>
              <a:t>-&gt;</a:t>
            </a:r>
            <a:r>
              <a:rPr lang="cs-CZ" dirty="0" err="1">
                <a:solidFill>
                  <a:srgbClr val="0070C0"/>
                </a:solidFill>
              </a:rPr>
              <a:t>Action</a:t>
            </a:r>
            <a:r>
              <a:rPr lang="cs-CZ" dirty="0">
                <a:solidFill>
                  <a:srgbClr val="0070C0"/>
                </a:solidFill>
              </a:rPr>
              <a:t>-&gt;</a:t>
            </a:r>
            <a:r>
              <a:rPr lang="cs-CZ" dirty="0" err="1">
                <a:solidFill>
                  <a:srgbClr val="0070C0"/>
                </a:solidFill>
              </a:rPr>
              <a:t>History</a:t>
            </a:r>
            <a:r>
              <a:rPr lang="cs-CZ" dirty="0">
                <a:solidFill>
                  <a:srgbClr val="0070C0"/>
                </a:solidFill>
              </a:rPr>
              <a:t>-&gt;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72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Impacts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 in 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38" y="1476398"/>
            <a:ext cx="6888706" cy="7350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38" y="2472467"/>
            <a:ext cx="9126536" cy="126331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7" name="Přímá spojnice se šipkou 6"/>
          <p:cNvCxnSpPr>
            <a:stCxn id="4" idx="2"/>
          </p:cNvCxnSpPr>
          <p:nvPr/>
        </p:nvCxnSpPr>
        <p:spPr>
          <a:xfrm>
            <a:off x="4573491" y="2211436"/>
            <a:ext cx="0" cy="261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38" y="4093063"/>
            <a:ext cx="10001736" cy="1345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 flipH="1">
            <a:off x="3060834" y="3012707"/>
            <a:ext cx="19250" cy="1080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958405" y="5696236"/>
            <a:ext cx="6772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Credit</a:t>
            </a:r>
            <a:r>
              <a:rPr lang="cs-CZ" sz="3200" dirty="0">
                <a:solidFill>
                  <a:srgbClr val="0070C0"/>
                </a:solidFill>
              </a:rPr>
              <a:t> -&gt;sign =minus, </a:t>
            </a:r>
            <a:r>
              <a:rPr lang="cs-CZ" sz="3200" dirty="0" err="1">
                <a:solidFill>
                  <a:srgbClr val="0070C0"/>
                </a:solidFill>
              </a:rPr>
              <a:t>Debit</a:t>
            </a:r>
            <a:r>
              <a:rPr lang="cs-CZ" sz="3200" dirty="0">
                <a:solidFill>
                  <a:srgbClr val="0070C0"/>
                </a:solidFill>
              </a:rPr>
              <a:t> -&gt;sign=plus </a:t>
            </a:r>
          </a:p>
        </p:txBody>
      </p:sp>
      <p:sp>
        <p:nvSpPr>
          <p:cNvPr id="3" name="Šipka doleva 2"/>
          <p:cNvSpPr/>
          <p:nvPr/>
        </p:nvSpPr>
        <p:spPr>
          <a:xfrm>
            <a:off x="7647709" y="5553378"/>
            <a:ext cx="3483165" cy="8704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BC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85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7556B-7935-4FA1-BA44-E9E85301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768" y="2103437"/>
            <a:ext cx="8498746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Thank you for keeping a watchful eye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F25D93-6366-4F5E-9A97-C4288CA91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668" y="3239995"/>
            <a:ext cx="2504762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3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Basic </a:t>
            </a:r>
            <a:r>
              <a:rPr lang="cs-CZ" sz="3600" dirty="0" err="1">
                <a:solidFill>
                  <a:srgbClr val="0070C0"/>
                </a:solidFill>
              </a:rPr>
              <a:t>functionalites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chosen</a:t>
            </a:r>
            <a:r>
              <a:rPr lang="cs-CZ" sz="3600" dirty="0">
                <a:solidFill>
                  <a:srgbClr val="0070C0"/>
                </a:solidFill>
              </a:rPr>
              <a:t> role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4" y="1690688"/>
            <a:ext cx="10479539" cy="22851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9502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>
                <a:solidFill>
                  <a:srgbClr val="0070C0"/>
                </a:solidFill>
              </a:rPr>
              <a:t>Basic activities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1796534"/>
            <a:ext cx="11222821" cy="34925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492943" y="3265809"/>
            <a:ext cx="998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Display more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79495" y="3265809"/>
            <a:ext cx="998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Display more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60695" y="3265809"/>
            <a:ext cx="998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Display more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7699F8-5508-4F07-939D-44EBDC7640C2}"/>
              </a:ext>
            </a:extLst>
          </p:cNvPr>
          <p:cNvSpPr txBox="1"/>
          <p:nvPr/>
        </p:nvSpPr>
        <p:spPr>
          <a:xfrm>
            <a:off x="1831625" y="583905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Each of the icon shows the most important activities of the logged-in user. 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6C13BAD-0144-4E92-A1AB-E0DAA736837C}"/>
              </a:ext>
            </a:extLst>
          </p:cNvPr>
          <p:cNvCxnSpPr/>
          <p:nvPr/>
        </p:nvCxnSpPr>
        <p:spPr>
          <a:xfrm flipH="1" flipV="1">
            <a:off x="2332289" y="5012083"/>
            <a:ext cx="1490745" cy="88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12E2959-29B1-40F6-9B0E-59E8D3E8274D}"/>
              </a:ext>
            </a:extLst>
          </p:cNvPr>
          <p:cNvCxnSpPr>
            <a:cxnSpLocks/>
          </p:cNvCxnSpPr>
          <p:nvPr/>
        </p:nvCxnSpPr>
        <p:spPr>
          <a:xfrm flipH="1" flipV="1">
            <a:off x="1586917" y="5134487"/>
            <a:ext cx="1198228" cy="76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6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solidFill>
                  <a:srgbClr val="0070C0"/>
                </a:solidFill>
              </a:rPr>
              <a:t>Basic summary (overview, survey)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294120" cy="2348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9" y="2452113"/>
            <a:ext cx="10003079" cy="2344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80" y="4996680"/>
            <a:ext cx="10740239" cy="14443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63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>
                <a:solidFill>
                  <a:srgbClr val="0070C0"/>
                </a:solidFill>
              </a:rPr>
              <a:t>Business Partners (Customers, Vendors, Banks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IE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71" y="1806191"/>
            <a:ext cx="8560998" cy="13176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302493" y="2166617"/>
            <a:ext cx="205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US" sz="1200" b="1" dirty="0">
                <a:solidFill>
                  <a:srgbClr val="FF0000"/>
                </a:solidFill>
              </a:rPr>
              <a:t>Tell me what you want to do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99348" y="253594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sz="1200" b="1" dirty="0" err="1">
                <a:solidFill>
                  <a:srgbClr val="0070C0"/>
                </a:solidFill>
              </a:rPr>
              <a:t>Customer</a:t>
            </a:r>
            <a:r>
              <a:rPr lang="cs-CZ" dirty="0"/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371" y="3380989"/>
            <a:ext cx="4686701" cy="2826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359403" y="4022688"/>
            <a:ext cx="55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Lists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78077" y="541817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Reports</a:t>
            </a:r>
            <a:r>
              <a:rPr lang="cs-CZ" sz="1200" b="1" dirty="0">
                <a:solidFill>
                  <a:srgbClr val="FF0000"/>
                </a:solidFill>
              </a:rPr>
              <a:t> and </a:t>
            </a:r>
            <a:r>
              <a:rPr lang="cs-CZ" sz="1200" b="1" dirty="0" err="1">
                <a:solidFill>
                  <a:srgbClr val="FF0000"/>
                </a:solidFill>
              </a:rPr>
              <a:t>Analysis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7315513" y="5332396"/>
            <a:ext cx="125128" cy="77002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130287" y="1243329"/>
            <a:ext cx="449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Use </a:t>
            </a:r>
            <a:r>
              <a:rPr lang="cs-CZ" b="1" dirty="0" err="1">
                <a:solidFill>
                  <a:srgbClr val="7030A0"/>
                </a:solidFill>
              </a:rPr>
              <a:t>of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searching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window</a:t>
            </a:r>
            <a:r>
              <a:rPr lang="cs-CZ" b="1" dirty="0">
                <a:solidFill>
                  <a:srgbClr val="7030A0"/>
                </a:solidFill>
              </a:rPr>
              <a:t> – full text </a:t>
            </a:r>
            <a:r>
              <a:rPr lang="cs-CZ" b="1" dirty="0" err="1">
                <a:solidFill>
                  <a:srgbClr val="7030A0"/>
                </a:solidFill>
              </a:rPr>
              <a:t>searching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D26C100-7037-4C70-AED5-1B810AE5B79D}"/>
              </a:ext>
            </a:extLst>
          </p:cNvPr>
          <p:cNvSpPr/>
          <p:nvPr/>
        </p:nvSpPr>
        <p:spPr>
          <a:xfrm>
            <a:off x="6258187" y="3734192"/>
            <a:ext cx="1451296" cy="288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BF26F4F-428B-4087-837A-8745A24D0F3D}"/>
              </a:ext>
            </a:extLst>
          </p:cNvPr>
          <p:cNvSpPr/>
          <p:nvPr/>
        </p:nvSpPr>
        <p:spPr>
          <a:xfrm>
            <a:off x="6215848" y="4989693"/>
            <a:ext cx="1451296" cy="288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8A1269-CE2D-4701-8BBE-8538B537797A}"/>
              </a:ext>
            </a:extLst>
          </p:cNvPr>
          <p:cNvSpPr txBox="1"/>
          <p:nvPr/>
        </p:nvSpPr>
        <p:spPr>
          <a:xfrm>
            <a:off x="7709483" y="4918605"/>
            <a:ext cx="19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Show </a:t>
            </a:r>
            <a:r>
              <a:rPr lang="cs-CZ" dirty="0" err="1"/>
              <a:t>all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9457FF3-D010-43A5-8914-2828E045F64B}"/>
              </a:ext>
            </a:extLst>
          </p:cNvPr>
          <p:cNvSpPr txBox="1"/>
          <p:nvPr/>
        </p:nvSpPr>
        <p:spPr>
          <a:xfrm>
            <a:off x="7709482" y="3726052"/>
            <a:ext cx="19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Show </a:t>
            </a:r>
            <a:r>
              <a:rPr lang="cs-CZ" dirty="0" err="1"/>
              <a:t>all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 List and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form</a:t>
            </a:r>
            <a:r>
              <a:rPr lang="cs-CZ" sz="3600" dirty="0">
                <a:solidFill>
                  <a:srgbClr val="0070C0"/>
                </a:solidFill>
              </a:rPr>
              <a:t> type list)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76" y="1622226"/>
            <a:ext cx="9340133" cy="43489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6318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first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( 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form</a:t>
            </a:r>
            <a:r>
              <a:rPr lang="cs-CZ" sz="3600" dirty="0">
                <a:solidFill>
                  <a:srgbClr val="0070C0"/>
                </a:solidFill>
              </a:rPr>
              <a:t> type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0" y="1690687"/>
            <a:ext cx="10316917" cy="28043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343048" y="3724977"/>
            <a:ext cx="2088683" cy="539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643500" y="3686476"/>
            <a:ext cx="2088683" cy="539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878981" y="3859731"/>
            <a:ext cx="0" cy="1029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408417" y="4889634"/>
            <a:ext cx="2918537" cy="539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625615" y="4974475"/>
            <a:ext cx="25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Customer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Ledger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Entries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EF8636-71F4-4CE3-86AC-71E84538B9EF}"/>
              </a:ext>
            </a:extLst>
          </p:cNvPr>
          <p:cNvSpPr txBox="1"/>
          <p:nvPr/>
        </p:nvSpPr>
        <p:spPr>
          <a:xfrm>
            <a:off x="5544152" y="4668385"/>
            <a:ext cx="627197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The balance is essentially the sum of the amounts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on the posted documents that have not been balanced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(e.g. by payments or credit notes). 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It is a so</a:t>
            </a:r>
            <a:r>
              <a:rPr lang="cs-CZ" sz="1600" dirty="0">
                <a:solidFill>
                  <a:srgbClr val="0070C0"/>
                </a:solidFill>
              </a:rPr>
              <a:t>-</a:t>
            </a:r>
            <a:r>
              <a:rPr lang="en-US" sz="1600" dirty="0">
                <a:solidFill>
                  <a:srgbClr val="0070C0"/>
                </a:solidFill>
              </a:rPr>
              <a:t>called calculated field, which is also called a flow field.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It is a virtual field type that is calculated in the background 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from the entries (transactions) that represent the documents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posted in the system. This figure is not stored on disk (storage medium)</a:t>
            </a:r>
            <a:r>
              <a:rPr lang="en-US" dirty="0">
                <a:solidFill>
                  <a:srgbClr val="0070C0"/>
                </a:solidFill>
              </a:rPr>
              <a:t> .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cs-CZ" dirty="0"/>
              <a:t> 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07AE153-4CAB-4B3D-955B-2B2D9827B94F}"/>
              </a:ext>
            </a:extLst>
          </p:cNvPr>
          <p:cNvSpPr txBox="1"/>
          <p:nvPr/>
        </p:nvSpPr>
        <p:spPr>
          <a:xfrm>
            <a:off x="441074" y="5684047"/>
            <a:ext cx="48476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Ke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yboard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shortcut used to view the entry (transaction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This keyboard shortcut is used everywhere </a:t>
            </a:r>
            <a:endParaRPr lang="cs-CZ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in the system to view chosen entry. 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F2A568F-7864-4BC9-AFC4-0DCC219E5D47}"/>
              </a:ext>
            </a:extLst>
          </p:cNvPr>
          <p:cNvSpPr txBox="1"/>
          <p:nvPr/>
        </p:nvSpPr>
        <p:spPr>
          <a:xfrm>
            <a:off x="1241571" y="4579839"/>
            <a:ext cx="93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CTRL-F7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Šipka: nahoru 9">
            <a:extLst>
              <a:ext uri="{FF2B5EF4-FFF2-40B4-BE49-F238E27FC236}">
                <a16:creationId xmlns:a16="http://schemas.microsoft.com/office/drawing/2014/main" id="{A3326259-24D7-40C6-882F-02C50F2F5B2A}"/>
              </a:ext>
            </a:extLst>
          </p:cNvPr>
          <p:cNvSpPr/>
          <p:nvPr/>
        </p:nvSpPr>
        <p:spPr>
          <a:xfrm>
            <a:off x="1241571" y="4949171"/>
            <a:ext cx="937629" cy="5643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49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7D411DAF9DF849B6B7128EB23DE58F" ma:contentTypeVersion="4" ma:contentTypeDescription="Vytvoří nový dokument" ma:contentTypeScope="" ma:versionID="6abb869e91d48c3a971aba353c87435e">
  <xsd:schema xmlns:xsd="http://www.w3.org/2001/XMLSchema" xmlns:xs="http://www.w3.org/2001/XMLSchema" xmlns:p="http://schemas.microsoft.com/office/2006/metadata/properties" xmlns:ns2="b1a66d9f-11f6-40d8-a2d8-54b92f5a1efe" targetNamespace="http://schemas.microsoft.com/office/2006/metadata/properties" ma:root="true" ma:fieldsID="6a4eebafeee20109e10296dea697b7c7" ns2:_="">
    <xsd:import namespace="b1a66d9f-11f6-40d8-a2d8-54b92f5a1e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6d9f-11f6-40d8-a2d8-54b92f5a1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25503-969D-492F-9B83-48E81D09CB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E49165-FB71-485E-AADA-CB74E4A293E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5AA9D52-E882-4673-9B90-3A7F3E052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6d9f-11f6-40d8-a2d8-54b92f5a1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790</Words>
  <Application>Microsoft Office PowerPoint</Application>
  <PresentationFormat>Širokoúhlá obrazovka</PresentationFormat>
  <Paragraphs>129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Google Sans</vt:lpstr>
      <vt:lpstr>Motiv Office</vt:lpstr>
      <vt:lpstr>Business Central Introduction-principles  </vt:lpstr>
      <vt:lpstr>Roadmap – areas - repetition to refresh from the last class. </vt:lpstr>
      <vt:lpstr>Access and roles – Role Tailored Client Principles  </vt:lpstr>
      <vt:lpstr>Basic functionalites for chosen role </vt:lpstr>
      <vt:lpstr>Basic activities</vt:lpstr>
      <vt:lpstr>Basic summary (overview, survey)</vt:lpstr>
      <vt:lpstr>Business Partners (Customers, Vendors, Banks )</vt:lpstr>
      <vt:lpstr>Customer  List and card (form type list)</vt:lpstr>
      <vt:lpstr>Customer first tab ( part of form type card)  </vt:lpstr>
      <vt:lpstr>Customer Ledger Entries (created transactions) </vt:lpstr>
      <vt:lpstr>Cause and effect and the other way round</vt:lpstr>
      <vt:lpstr>Navigation – actual Business Central  version in ESF</vt:lpstr>
      <vt:lpstr>Navigation (Fined Entry) principle</vt:lpstr>
      <vt:lpstr> </vt:lpstr>
      <vt:lpstr>Flow field (G/L balance, inventory,…..)</vt:lpstr>
      <vt:lpstr>Other important Customer Card tabs </vt:lpstr>
      <vt:lpstr>Setup and  purpose of General Business Posting Group codes </vt:lpstr>
      <vt:lpstr>Other important Customer Card tabs</vt:lpstr>
      <vt:lpstr>Other important Customer Card tabs</vt:lpstr>
      <vt:lpstr>Customer card statistics (Card-&gt;F7 key-&gt;Statistics)</vt:lpstr>
      <vt:lpstr>Inventory and use of filters </vt:lpstr>
      <vt:lpstr>Filters rules</vt:lpstr>
      <vt:lpstr>Item card</vt:lpstr>
      <vt:lpstr>Item card- Cost and Posting :Price and Sales</vt:lpstr>
      <vt:lpstr>Item ledger Entries – how to get there (or keyboard shortcut Ctrl-F7) </vt:lpstr>
      <vt:lpstr>Item Ledger Entries</vt:lpstr>
      <vt:lpstr>Sales Order Creation (creation of demand)  </vt:lpstr>
      <vt:lpstr>List of already created Sales Orders –SO (filtr applied) </vt:lpstr>
      <vt:lpstr>New Sales Order</vt:lpstr>
      <vt:lpstr>Printed confirmation of  SO – preview (icon Print/Send)</vt:lpstr>
      <vt:lpstr>Post SO (Icons Posting-&gt;Post)</vt:lpstr>
      <vt:lpstr>Impacts of posting Sales Order  in General Ledger </vt:lpstr>
      <vt:lpstr>Thank you for keeping a watchful eye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Reconciliation basics</dc:title>
  <dc:creator>Jaromir Skorkovsky</dc:creator>
  <cp:lastModifiedBy>Miki Skorkovský</cp:lastModifiedBy>
  <cp:revision>121</cp:revision>
  <dcterms:created xsi:type="dcterms:W3CDTF">2019-06-14T07:22:08Z</dcterms:created>
  <dcterms:modified xsi:type="dcterms:W3CDTF">2023-10-04T09:24:58Z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0x010100237D411DAF9DF849B6B7128EB23DE58F</vt:lpwstr>
  </property>
</Properties>
</file>