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70" r:id="rId2"/>
    <p:sldId id="2076137173" r:id="rId3"/>
    <p:sldId id="2076137174" r:id="rId4"/>
    <p:sldId id="2076137175" r:id="rId5"/>
    <p:sldId id="2076137176" r:id="rId6"/>
    <p:sldId id="2076137177" r:id="rId7"/>
    <p:sldId id="2076137178" r:id="rId8"/>
    <p:sldId id="2076137179" r:id="rId9"/>
    <p:sldId id="2076137180" r:id="rId10"/>
    <p:sldId id="2076137181" r:id="rId11"/>
    <p:sldId id="2076137182" r:id="rId12"/>
    <p:sldId id="2076137183" r:id="rId13"/>
    <p:sldId id="2076137184" r:id="rId14"/>
    <p:sldId id="2076137193" r:id="rId15"/>
    <p:sldId id="2076137185" r:id="rId16"/>
    <p:sldId id="2076137186" r:id="rId17"/>
    <p:sldId id="2076137187" r:id="rId18"/>
    <p:sldId id="2076137188" r:id="rId19"/>
    <p:sldId id="2076137189" r:id="rId20"/>
    <p:sldId id="2076137190" r:id="rId21"/>
    <p:sldId id="2076137191" r:id="rId22"/>
    <p:sldId id="2076137192" r:id="rId23"/>
    <p:sldId id="371" r:id="rId24"/>
    <p:sldId id="335" r:id="rId25"/>
    <p:sldId id="336" r:id="rId26"/>
    <p:sldId id="337" r:id="rId27"/>
    <p:sldId id="339" r:id="rId28"/>
    <p:sldId id="340" r:id="rId29"/>
    <p:sldId id="2076137172" r:id="rId30"/>
    <p:sldId id="372" r:id="rId31"/>
    <p:sldId id="338" r:id="rId3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2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4" autoAdjust="0"/>
    <p:restoredTop sz="96395" autoAdjust="0"/>
  </p:normalViewPr>
  <p:slideViewPr>
    <p:cSldViewPr snapToGrid="0">
      <p:cViewPr varScale="1">
        <p:scale>
          <a:sx n="110" d="100"/>
          <a:sy n="110" d="100"/>
        </p:scale>
        <p:origin x="45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01833-B7CD-48EE-A9BA-0F3CB5E7098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CDE0C-3029-49F5-ADFF-9C3CCAF0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0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CDE0C-3029-49F5-ADFF-9C3CCAF081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4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6DC35-3D30-40F0-9E76-C72B884A1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BDAE78-73D7-4ED8-8A04-27BDF7BA0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96812D-6D09-4222-84F8-0597975F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6B2BE9-1D68-450F-A85C-AB9F05A9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788F40-16A2-4B03-9991-301253CB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31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9A40A-0F22-4691-9BD0-87C2E936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1C0D77-AA4E-4CC6-8877-9C1972963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76694A-1288-4700-973F-FE4297CE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5B7924-8965-4B5F-8001-48D22EE5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F94FC0-EC24-429B-B61C-E08CC101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6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2193AAA-EBF9-4C9B-A782-090D59BA3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F4D70A-B543-4C03-BDE1-E1379A588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062AF-7CD2-4FFC-971A-3F17009B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FFE020-9E2C-4BC0-8F9D-F6B4385C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4C450-EBFF-4F76-86E5-AAEF559B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5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5BC4B-3687-48F7-AACE-250ED39E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4B699C-0E36-43D7-A29A-47E0130B8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ED1B7C-CDCC-43F0-9F67-4D5CFA98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C759D9-4360-45BB-89AE-15624B1C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835A2C-5E39-4881-86B8-BEDE241F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65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0012C-99E7-4347-8774-B11589DA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92E6F0-2D54-4B61-8F94-14DB5559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630963-A235-47CE-8819-9A1E514D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EED4F-60EF-4A28-AE30-2C2C17FA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9BA953-D95E-45E2-9641-F6CFFD84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18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D1F76-B578-44E7-AFDE-EA8537C9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A72D2-8230-4ED8-AB98-25F7A3E68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828889-2E88-486F-9668-1CDE58B11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7F7815-A675-4ADC-BFB0-539A7CD8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84884B-8A55-4926-B60C-BFD2BF8C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77B473-302A-4DD3-9196-C36E0C41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20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42B57-5C2B-4C76-A5BC-31423D8D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5FA6F2-903D-447D-B4E1-1C6F8900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DA2DF9-182C-4639-9183-58711408A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5A8F35-288D-401C-A0A8-F161BAB3F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4E3911F-7599-4A0F-B817-5EAB2B190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B470F0-15D3-4281-9563-52E693A1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9653BA-DBCF-44E4-94A5-9256FED5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04C5249-82AD-47B1-A293-77C9500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22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80296-265D-4930-8567-D2F81AD0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79FD99-D6BE-4B55-A60E-1EC9EF5A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8C85DB-DAA8-48D7-BF1E-F12F03FE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027D04-FE0A-4307-BFBB-EFCCCD13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76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84F74A-505C-46AB-BFCC-09790686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EC7536-BBF9-478C-BD21-5B79EEEA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AEDC3F-F623-4F2E-9D96-0F6263BD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4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6867B-8595-4FC6-AFD1-96351589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80B523-4791-428E-BF89-F740496B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FC4992-9062-4BF6-B7E6-18C721D8E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BC112A-513A-42CA-95F0-669C32A5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DE0D78-F818-4EFC-BC92-B13F6587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57DFE0-D739-4588-B130-F44D08C8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75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199F8-1EE0-471E-BB5B-B7E22DBB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2684BD-1EFE-462F-A414-39F36EC52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BF35B2-4AD8-4D59-A858-004A5488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6B953B-B6AF-4582-BAC5-B48E40C36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3971D6-6957-41E0-9D9B-240D4BFD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B938EB-0AA1-4032-9E72-20D1F1C5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62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705672-D089-40EF-A89C-6AB7E043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E6441-42F0-465F-9FDF-E75D5BCB7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AD7813-56FA-48D2-9475-C0EF72841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F6519-8B37-45FE-8E2F-DEF1273871D7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A2C0C6-1996-4C84-A709-FA1841369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BAB999-86F6-4FBE-B17C-D80075AFD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DEDBC-8325-47C3-A9F0-0B453226C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Business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Introduction</a:t>
            </a:r>
            <a:r>
              <a:rPr lang="cs-CZ" dirty="0"/>
              <a:t>  </a:t>
            </a:r>
            <a:r>
              <a:rPr lang="cs-CZ" sz="3100" b="1" dirty="0" err="1">
                <a:solidFill>
                  <a:srgbClr val="7030A0"/>
                </a:solidFill>
              </a:rPr>
              <a:t>Applying</a:t>
            </a:r>
            <a:r>
              <a:rPr lang="cs-CZ" sz="3100" b="1" dirty="0">
                <a:solidFill>
                  <a:srgbClr val="7030A0"/>
                </a:solidFill>
              </a:rPr>
              <a:t> </a:t>
            </a:r>
            <a:r>
              <a:rPr lang="cs-CZ" sz="3100" b="1" dirty="0" err="1">
                <a:solidFill>
                  <a:srgbClr val="7030A0"/>
                </a:solidFill>
              </a:rPr>
              <a:t>Item</a:t>
            </a:r>
            <a:r>
              <a:rPr lang="cs-CZ" sz="3100" b="1" dirty="0">
                <a:solidFill>
                  <a:srgbClr val="7030A0"/>
                </a:solidFill>
              </a:rPr>
              <a:t> </a:t>
            </a:r>
            <a:r>
              <a:rPr lang="cs-CZ" sz="3100" b="1" dirty="0" err="1">
                <a:solidFill>
                  <a:srgbClr val="7030A0"/>
                </a:solidFill>
              </a:rPr>
              <a:t>Ledger</a:t>
            </a:r>
            <a:r>
              <a:rPr lang="cs-CZ" sz="3100" b="1" dirty="0">
                <a:solidFill>
                  <a:srgbClr val="7030A0"/>
                </a:solidFill>
              </a:rPr>
              <a:t> </a:t>
            </a:r>
            <a:r>
              <a:rPr lang="cs-CZ" sz="3100" b="1" dirty="0" err="1">
                <a:solidFill>
                  <a:srgbClr val="7030A0"/>
                </a:solidFill>
              </a:rPr>
              <a:t>Entries</a:t>
            </a:r>
            <a:br>
              <a:rPr lang="cs-CZ" dirty="0"/>
            </a:br>
            <a:r>
              <a:rPr lang="cs-CZ" sz="2700" dirty="0"/>
              <a:t>(ERP=</a:t>
            </a:r>
            <a:r>
              <a:rPr lang="en-US" sz="2700" dirty="0"/>
              <a:t>Microsoft Dynamics 365 Business Central</a:t>
            </a:r>
            <a:r>
              <a:rPr lang="cs-CZ" sz="2700" dirty="0"/>
              <a:t>)</a:t>
            </a:r>
            <a:br>
              <a:rPr lang="cs-CZ" sz="2700" dirty="0"/>
            </a:br>
            <a:br>
              <a:rPr lang="cs-CZ" sz="2700" dirty="0"/>
            </a:br>
            <a:r>
              <a:rPr lang="cs-CZ" sz="2700" b="1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3EE78C-AF54-4223-BAFF-4FADF96C5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Miki Skorkovský </a:t>
            </a:r>
          </a:p>
          <a:p>
            <a:r>
              <a:rPr lang="cs-CZ" dirty="0" err="1"/>
              <a:t>Navertica</a:t>
            </a:r>
            <a:r>
              <a:rPr lang="cs-CZ" dirty="0"/>
              <a:t> | Masaryk University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119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D5786-13F1-C379-2D6B-42DE5A58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Average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calculation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overview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Purchases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only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54AEA2-CD22-7BF0-01B8-85406BFED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448" y="2362333"/>
            <a:ext cx="8104762" cy="2133333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76E9C3C-09D0-05EC-C554-0E32D6757AF3}"/>
              </a:ext>
            </a:extLst>
          </p:cNvPr>
          <p:cNvCxnSpPr/>
          <p:nvPr/>
        </p:nvCxnSpPr>
        <p:spPr>
          <a:xfrm>
            <a:off x="428747" y="3611881"/>
            <a:ext cx="298970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D8D0FB25-D099-1D75-34D9-75A091FE741D}"/>
              </a:ext>
            </a:extLst>
          </p:cNvPr>
          <p:cNvSpPr txBox="1"/>
          <p:nvPr/>
        </p:nvSpPr>
        <p:spPr>
          <a:xfrm>
            <a:off x="1134048" y="2629623"/>
            <a:ext cx="157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>
                <a:solidFill>
                  <a:srgbClr val="FF0000"/>
                </a:solidFill>
              </a:rPr>
              <a:t>Click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A4774A5-6F81-E346-A20B-F97BAEDF150B}"/>
              </a:ext>
            </a:extLst>
          </p:cNvPr>
          <p:cNvSpPr txBox="1"/>
          <p:nvPr/>
        </p:nvSpPr>
        <p:spPr>
          <a:xfrm>
            <a:off x="3418448" y="4844145"/>
            <a:ext cx="770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10 x 10 a 10 x 20 =300 and 300/20=15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14FCECB-41EC-3E83-1D97-6EC444561DB4}"/>
              </a:ext>
            </a:extLst>
          </p:cNvPr>
          <p:cNvSpPr/>
          <p:nvPr/>
        </p:nvSpPr>
        <p:spPr>
          <a:xfrm>
            <a:off x="6987124" y="3598614"/>
            <a:ext cx="967409" cy="390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47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0F31B-AC85-FCB8-AD16-8A760874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Selling</a:t>
            </a:r>
            <a:r>
              <a:rPr lang="cs-CZ" sz="3600" dirty="0">
                <a:solidFill>
                  <a:srgbClr val="0070C0"/>
                </a:solidFill>
              </a:rPr>
              <a:t> 12 </a:t>
            </a:r>
            <a:r>
              <a:rPr lang="cs-CZ" sz="3600" dirty="0" err="1">
                <a:solidFill>
                  <a:srgbClr val="0070C0"/>
                </a:solidFill>
              </a:rPr>
              <a:t>pcs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our</a:t>
            </a:r>
            <a:r>
              <a:rPr lang="cs-CZ" sz="3600" dirty="0">
                <a:solidFill>
                  <a:srgbClr val="0070C0"/>
                </a:solidFill>
              </a:rPr>
              <a:t> model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2800" dirty="0">
                <a:solidFill>
                  <a:srgbClr val="0070C0"/>
                </a:solidFill>
              </a:rPr>
              <a:t>(</a:t>
            </a:r>
            <a:r>
              <a:rPr lang="cs-CZ" sz="2800" dirty="0" err="1">
                <a:solidFill>
                  <a:srgbClr val="0070C0"/>
                </a:solidFill>
              </a:rPr>
              <a:t>only</a:t>
            </a:r>
            <a:r>
              <a:rPr lang="cs-CZ" sz="2800" dirty="0">
                <a:solidFill>
                  <a:srgbClr val="0070C0"/>
                </a:solidFill>
              </a:rPr>
              <a:t> sales lines </a:t>
            </a:r>
            <a:r>
              <a:rPr lang="cs-CZ" sz="2800" dirty="0" err="1">
                <a:solidFill>
                  <a:srgbClr val="0070C0"/>
                </a:solidFill>
              </a:rPr>
              <a:t>shown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partly</a:t>
            </a:r>
            <a:r>
              <a:rPr lang="cs-CZ" sz="2800" dirty="0">
                <a:solidFill>
                  <a:srgbClr val="0070C0"/>
                </a:solidFill>
              </a:rPr>
              <a:t>)</a:t>
            </a:r>
            <a:r>
              <a:rPr lang="cs-CZ" sz="2800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D16A62-31C7-34A3-5F5C-8059ACE3E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0" y="2129129"/>
            <a:ext cx="10269416" cy="129987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5E2BF0B-2B04-4E0E-9564-EA64352E21A5}"/>
              </a:ext>
            </a:extLst>
          </p:cNvPr>
          <p:cNvSpPr/>
          <p:nvPr/>
        </p:nvSpPr>
        <p:spPr>
          <a:xfrm>
            <a:off x="1979535" y="4078683"/>
            <a:ext cx="7923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Push</a:t>
            </a:r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F9 to post Sales </a:t>
            </a:r>
            <a:r>
              <a:rPr lang="cs-CZ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order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07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B2F2A-8FF0-B95E-2022-07976081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(ILE)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selling</a:t>
            </a:r>
            <a:r>
              <a:rPr lang="cs-CZ" sz="3600" dirty="0">
                <a:solidFill>
                  <a:srgbClr val="0070C0"/>
                </a:solidFill>
              </a:rPr>
              <a:t> 12 </a:t>
            </a:r>
            <a:r>
              <a:rPr lang="cs-CZ" sz="3600" dirty="0" err="1">
                <a:solidFill>
                  <a:srgbClr val="0070C0"/>
                </a:solidFill>
              </a:rPr>
              <a:t>pcs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E8E716-0D6B-299C-2D3B-AC3FA015B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0505"/>
            <a:ext cx="6673948" cy="14057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C8C35D-A46D-5C22-0E2E-BF07A6C4F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95405"/>
            <a:ext cx="10366329" cy="155209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360082B-058D-7175-BA02-9C0BA541E85C}"/>
              </a:ext>
            </a:extLst>
          </p:cNvPr>
          <p:cNvCxnSpPr/>
          <p:nvPr/>
        </p:nvCxnSpPr>
        <p:spPr>
          <a:xfrm>
            <a:off x="7695028" y="1997612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062E7440-E806-383E-7611-A4D0EB3D37A9}"/>
              </a:ext>
            </a:extLst>
          </p:cNvPr>
          <p:cNvSpPr/>
          <p:nvPr/>
        </p:nvSpPr>
        <p:spPr>
          <a:xfrm>
            <a:off x="8722754" y="1355334"/>
            <a:ext cx="2481775" cy="1491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Item</a:t>
            </a:r>
            <a:r>
              <a:rPr lang="cs-CZ" dirty="0"/>
              <a:t>  </a:t>
            </a:r>
            <a:r>
              <a:rPr lang="cs-CZ" dirty="0" err="1"/>
              <a:t>card</a:t>
            </a:r>
            <a:r>
              <a:rPr lang="cs-CZ" dirty="0"/>
              <a:t> JB_001</a:t>
            </a: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20BA7170-5130-325B-A10D-2ED4A951279D}"/>
              </a:ext>
            </a:extLst>
          </p:cNvPr>
          <p:cNvSpPr/>
          <p:nvPr/>
        </p:nvSpPr>
        <p:spPr>
          <a:xfrm>
            <a:off x="8871927" y="2610241"/>
            <a:ext cx="2183427" cy="10851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Ctrl-F7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56B49BB-04F9-54AC-921E-051791D9C564}"/>
              </a:ext>
            </a:extLst>
          </p:cNvPr>
          <p:cNvSpPr txBox="1"/>
          <p:nvPr/>
        </p:nvSpPr>
        <p:spPr>
          <a:xfrm>
            <a:off x="838199" y="5467959"/>
            <a:ext cx="7630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Cost</a:t>
            </a:r>
            <a:r>
              <a:rPr lang="cs-CZ" b="1" dirty="0"/>
              <a:t> </a:t>
            </a:r>
            <a:r>
              <a:rPr lang="cs-CZ" b="1" dirty="0" err="1"/>
              <a:t>actual</a:t>
            </a:r>
            <a:r>
              <a:rPr lang="cs-CZ" b="1" dirty="0"/>
              <a:t> </a:t>
            </a:r>
            <a:r>
              <a:rPr lang="cs-CZ" dirty="0"/>
              <a:t>=120=10 x </a:t>
            </a:r>
            <a:r>
              <a:rPr lang="cs-CZ" dirty="0">
                <a:solidFill>
                  <a:srgbClr val="FF0000"/>
                </a:solidFill>
              </a:rPr>
              <a:t>10 </a:t>
            </a:r>
            <a:r>
              <a:rPr lang="cs-CZ" dirty="0"/>
              <a:t>+ 2x </a:t>
            </a:r>
            <a:r>
              <a:rPr lang="cs-CZ" dirty="0">
                <a:solidFill>
                  <a:srgbClr val="FF0000"/>
                </a:solidFill>
              </a:rPr>
              <a:t>10 </a:t>
            </a:r>
            <a:r>
              <a:rPr lang="en-US" dirty="0"/>
              <a:t>and it's supposed to be</a:t>
            </a:r>
            <a:r>
              <a:rPr lang="cs-CZ" dirty="0"/>
              <a:t> </a:t>
            </a:r>
            <a:r>
              <a:rPr lang="cs-CZ" b="1" dirty="0"/>
              <a:t>140</a:t>
            </a:r>
            <a:r>
              <a:rPr lang="cs-CZ" dirty="0"/>
              <a:t>=10 x </a:t>
            </a:r>
            <a:r>
              <a:rPr lang="cs-CZ" dirty="0">
                <a:solidFill>
                  <a:srgbClr val="00B050"/>
                </a:solidFill>
              </a:rPr>
              <a:t>10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+ 2x </a:t>
            </a:r>
            <a:r>
              <a:rPr lang="cs-CZ" dirty="0">
                <a:solidFill>
                  <a:srgbClr val="7030A0"/>
                </a:solidFill>
              </a:rPr>
              <a:t>20  </a:t>
            </a:r>
          </a:p>
          <a:p>
            <a:r>
              <a:rPr lang="cs-CZ" dirty="0">
                <a:solidFill>
                  <a:srgbClr val="7030A0"/>
                </a:solidFill>
              </a:rPr>
              <a:t>    </a:t>
            </a:r>
          </a:p>
          <a:p>
            <a:r>
              <a:rPr lang="cs-CZ" dirty="0">
                <a:solidFill>
                  <a:srgbClr val="FF0000"/>
                </a:solidFill>
              </a:rPr>
              <a:t>      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42B5B09-5DEA-7243-5354-543D75BA662E}"/>
              </a:ext>
            </a:extLst>
          </p:cNvPr>
          <p:cNvSpPr txBox="1"/>
          <p:nvPr/>
        </p:nvSpPr>
        <p:spPr>
          <a:xfrm>
            <a:off x="792221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Unit </a:t>
            </a:r>
            <a:r>
              <a:rPr lang="cs-CZ" dirty="0" err="1">
                <a:solidFill>
                  <a:srgbClr val="FF0000"/>
                </a:solidFill>
              </a:rPr>
              <a:t>cost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Cost</a:t>
            </a:r>
            <a:r>
              <a:rPr lang="cs-CZ" dirty="0">
                <a:solidFill>
                  <a:srgbClr val="FF0000"/>
                </a:solidFill>
              </a:rPr>
              <a:t> &amp; </a:t>
            </a:r>
            <a:r>
              <a:rPr lang="cs-CZ" dirty="0" err="1">
                <a:solidFill>
                  <a:srgbClr val="FF0000"/>
                </a:solidFill>
              </a:rPr>
              <a:t>Posting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tab</a:t>
            </a:r>
            <a:r>
              <a:rPr lang="cs-CZ" dirty="0">
                <a:solidFill>
                  <a:srgbClr val="FF0000"/>
                </a:solidFill>
              </a:rPr>
              <a:t> are </a:t>
            </a:r>
            <a:r>
              <a:rPr lang="cs-CZ" dirty="0" err="1">
                <a:solidFill>
                  <a:srgbClr val="FF0000"/>
                </a:solidFill>
              </a:rPr>
              <a:t>still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valued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at</a:t>
            </a:r>
            <a:r>
              <a:rPr lang="cs-CZ" dirty="0">
                <a:solidFill>
                  <a:srgbClr val="FF0000"/>
                </a:solidFill>
              </a:rPr>
              <a:t> 10 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BADBEDD-D1DD-A434-F0B3-9826C3EBEED7}"/>
              </a:ext>
            </a:extLst>
          </p:cNvPr>
          <p:cNvCxnSpPr/>
          <p:nvPr/>
        </p:nvCxnSpPr>
        <p:spPr>
          <a:xfrm flipH="1" flipV="1">
            <a:off x="3935896" y="5817704"/>
            <a:ext cx="2085468" cy="30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E97CDE40-F744-DAF3-3B04-F1323453E8E8}"/>
              </a:ext>
            </a:extLst>
          </p:cNvPr>
          <p:cNvSpPr txBox="1"/>
          <p:nvPr/>
        </p:nvSpPr>
        <p:spPr>
          <a:xfrm>
            <a:off x="6934199" y="5911725"/>
            <a:ext cx="1265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1st ILE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5F428A9-F580-9CB4-D9CD-8B259A130A69}"/>
              </a:ext>
            </a:extLst>
          </p:cNvPr>
          <p:cNvSpPr txBox="1"/>
          <p:nvPr/>
        </p:nvSpPr>
        <p:spPr>
          <a:xfrm>
            <a:off x="7882139" y="5926649"/>
            <a:ext cx="1265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2nd ILE </a:t>
            </a:r>
          </a:p>
        </p:txBody>
      </p:sp>
    </p:spTree>
    <p:extLst>
      <p:ext uri="{BB962C8B-B14F-4D97-AF65-F5344CB8AC3E}">
        <p14:creationId xmlns:p14="http://schemas.microsoft.com/office/powerpoint/2010/main" val="394785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52C05F-7C15-D90A-5352-8A5270B7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Average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calculation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overview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subsequent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selling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12 </a:t>
            </a:r>
            <a:r>
              <a:rPr lang="cs-CZ" sz="3600" dirty="0" err="1">
                <a:solidFill>
                  <a:srgbClr val="0070C0"/>
                </a:solidFill>
              </a:rPr>
              <a:t>pcs</a:t>
            </a:r>
            <a:endParaRPr lang="cs-CZ" sz="3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5A51A61-F2B8-B276-0213-6E7FD9F2B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690688"/>
            <a:ext cx="11353800" cy="13255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5B1BDC6-34CD-E812-4337-6EFB3E463C65}"/>
              </a:ext>
            </a:extLst>
          </p:cNvPr>
          <p:cNvSpPr txBox="1"/>
          <p:nvPr/>
        </p:nvSpPr>
        <p:spPr>
          <a:xfrm>
            <a:off x="1427493" y="3404604"/>
            <a:ext cx="99263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</a:rPr>
              <a:t>100+200=300 =</a:t>
            </a:r>
            <a:r>
              <a:rPr lang="cs-CZ" sz="2800" b="1" dirty="0" err="1">
                <a:solidFill>
                  <a:srgbClr val="00B050"/>
                </a:solidFill>
              </a:rPr>
              <a:t>original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cost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after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two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purchases</a:t>
            </a:r>
            <a:endParaRPr lang="cs-CZ" sz="2800" b="1" dirty="0">
              <a:solidFill>
                <a:srgbClr val="00B050"/>
              </a:solidFill>
            </a:endParaRPr>
          </a:p>
          <a:p>
            <a:r>
              <a:rPr lang="cs-CZ" sz="2800" b="1" dirty="0">
                <a:solidFill>
                  <a:srgbClr val="00B050"/>
                </a:solidFill>
              </a:rPr>
              <a:t>300</a:t>
            </a:r>
            <a:r>
              <a:rPr lang="cs-CZ" sz="2800" dirty="0"/>
              <a:t>-12x10=180 = </a:t>
            </a:r>
            <a:r>
              <a:rPr lang="cs-CZ" sz="2800" dirty="0" err="1"/>
              <a:t>new</a:t>
            </a:r>
            <a:r>
              <a:rPr lang="cs-CZ" sz="2800" dirty="0"/>
              <a:t> </a:t>
            </a:r>
            <a:r>
              <a:rPr lang="cs-CZ" sz="2800" dirty="0" err="1"/>
              <a:t>cost</a:t>
            </a:r>
            <a:r>
              <a:rPr lang="cs-CZ" sz="2800" dirty="0"/>
              <a:t> </a:t>
            </a:r>
            <a:r>
              <a:rPr lang="cs-CZ" sz="2800" dirty="0" err="1"/>
              <a:t>after</a:t>
            </a:r>
            <a:r>
              <a:rPr lang="cs-CZ" sz="2800" dirty="0"/>
              <a:t> </a:t>
            </a:r>
            <a:r>
              <a:rPr lang="cs-CZ" sz="2800" dirty="0" err="1"/>
              <a:t>selling</a:t>
            </a:r>
            <a:r>
              <a:rPr lang="cs-CZ" sz="2800" dirty="0"/>
              <a:t> 12 </a:t>
            </a:r>
            <a:r>
              <a:rPr lang="cs-CZ" sz="2800" dirty="0" err="1"/>
              <a:t>pcs</a:t>
            </a:r>
            <a:r>
              <a:rPr lang="cs-CZ" sz="2800" dirty="0"/>
              <a:t> (</a:t>
            </a:r>
            <a:r>
              <a:rPr lang="cs-CZ" sz="2800" dirty="0" err="1"/>
              <a:t>used</a:t>
            </a:r>
            <a:r>
              <a:rPr lang="cs-CZ" sz="2800" dirty="0"/>
              <a:t> </a:t>
            </a:r>
            <a:r>
              <a:rPr lang="cs-CZ" sz="2800" dirty="0" err="1"/>
              <a:t>average</a:t>
            </a:r>
            <a:r>
              <a:rPr lang="cs-CZ" sz="2800" dirty="0"/>
              <a:t> </a:t>
            </a:r>
            <a:r>
              <a:rPr lang="cs-CZ" sz="2800" dirty="0" err="1"/>
              <a:t>cost</a:t>
            </a:r>
            <a:r>
              <a:rPr lang="cs-CZ" sz="2800" dirty="0"/>
              <a:t>)</a:t>
            </a:r>
          </a:p>
          <a:p>
            <a:r>
              <a:rPr lang="cs-CZ" sz="2800" dirty="0"/>
              <a:t>180/8=22,50 = </a:t>
            </a:r>
            <a:r>
              <a:rPr lang="cs-CZ" sz="2800" dirty="0" err="1"/>
              <a:t>average</a:t>
            </a:r>
            <a:r>
              <a:rPr lang="cs-CZ" sz="2800" dirty="0"/>
              <a:t> </a:t>
            </a:r>
            <a:r>
              <a:rPr lang="cs-CZ" sz="2800" dirty="0" err="1"/>
              <a:t>cost</a:t>
            </a:r>
            <a:r>
              <a:rPr lang="cs-CZ" sz="2800" dirty="0"/>
              <a:t> </a:t>
            </a:r>
            <a:r>
              <a:rPr lang="cs-CZ" sz="2800" dirty="0" err="1"/>
              <a:t>after</a:t>
            </a:r>
            <a:r>
              <a:rPr lang="cs-CZ" sz="2800" dirty="0"/>
              <a:t> </a:t>
            </a:r>
            <a:r>
              <a:rPr lang="cs-CZ" sz="2800" dirty="0" err="1"/>
              <a:t>selling</a:t>
            </a:r>
            <a:r>
              <a:rPr lang="cs-CZ" sz="2800" dirty="0"/>
              <a:t> 12 </a:t>
            </a:r>
            <a:r>
              <a:rPr lang="cs-CZ" sz="2800" dirty="0" err="1"/>
              <a:t>pcs</a:t>
            </a:r>
            <a:endParaRPr lang="cs-CZ" sz="28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3B87F52-FA27-AF8D-D25C-7005785E8053}"/>
              </a:ext>
            </a:extLst>
          </p:cNvPr>
          <p:cNvSpPr/>
          <p:nvPr/>
        </p:nvSpPr>
        <p:spPr>
          <a:xfrm>
            <a:off x="10999304" y="2266122"/>
            <a:ext cx="980661" cy="3975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7ACFC8C-20AB-DB36-38FD-491A4871A984}"/>
              </a:ext>
            </a:extLst>
          </p:cNvPr>
          <p:cNvCxnSpPr/>
          <p:nvPr/>
        </p:nvCxnSpPr>
        <p:spPr>
          <a:xfrm flipV="1">
            <a:off x="10548730" y="2147472"/>
            <a:ext cx="0" cy="1694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E75C079-BCEE-BF5A-587C-649B1A3A3956}"/>
              </a:ext>
            </a:extLst>
          </p:cNvPr>
          <p:cNvCxnSpPr/>
          <p:nvPr/>
        </p:nvCxnSpPr>
        <p:spPr>
          <a:xfrm>
            <a:off x="10535478" y="2120348"/>
            <a:ext cx="6891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2392C81-432C-A7A5-64FE-FFEDD189E843}"/>
              </a:ext>
            </a:extLst>
          </p:cNvPr>
          <p:cNvSpPr txBox="1"/>
          <p:nvPr/>
        </p:nvSpPr>
        <p:spPr>
          <a:xfrm>
            <a:off x="1033670" y="5177952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/>
              <a:t>10+10-12 = 8</a:t>
            </a:r>
            <a:endParaRPr lang="cs-CZ" dirty="0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9B1841F-DC64-DA1D-D54E-26D832141C41}"/>
              </a:ext>
            </a:extLst>
          </p:cNvPr>
          <p:cNvCxnSpPr/>
          <p:nvPr/>
        </p:nvCxnSpPr>
        <p:spPr>
          <a:xfrm flipV="1">
            <a:off x="2266122" y="4789599"/>
            <a:ext cx="0" cy="388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974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077E0-83D0-4CC7-977E-91D7472F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Inventory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Adjustment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r>
              <a:rPr lang="cs-CZ" sz="3600" dirty="0" err="1">
                <a:solidFill>
                  <a:srgbClr val="0070C0"/>
                </a:solidFill>
              </a:rPr>
              <a:t>principles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ADCDB81-7671-4AF9-ADC2-1563762FAA49}"/>
              </a:ext>
            </a:extLst>
          </p:cNvPr>
          <p:cNvSpPr txBox="1"/>
          <p:nvPr/>
        </p:nvSpPr>
        <p:spPr>
          <a:xfrm>
            <a:off x="923109" y="15060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posting process takes two stages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69704BC-3085-4368-A73C-F714BFB71946}"/>
              </a:ext>
            </a:extLst>
          </p:cNvPr>
          <p:cNvSpPr/>
          <p:nvPr/>
        </p:nvSpPr>
        <p:spPr>
          <a:xfrm>
            <a:off x="1018903" y="2238103"/>
            <a:ext cx="5947954" cy="269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Inventory </a:t>
            </a:r>
            <a:r>
              <a:rPr lang="cs-CZ" dirty="0" err="1"/>
              <a:t>Ledger</a:t>
            </a:r>
            <a:endParaRPr lang="en-US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4405CF0-D83D-4716-A4EA-4CC69FD0ABBA}"/>
              </a:ext>
            </a:extLst>
          </p:cNvPr>
          <p:cNvSpPr/>
          <p:nvPr/>
        </p:nvSpPr>
        <p:spPr>
          <a:xfrm>
            <a:off x="1018903" y="2684285"/>
            <a:ext cx="2479766" cy="9174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rgbClr val="0070C0"/>
                </a:solidFill>
              </a:rPr>
              <a:t>Item</a:t>
            </a:r>
            <a:r>
              <a:rPr lang="cs-CZ" sz="1200" dirty="0">
                <a:solidFill>
                  <a:srgbClr val="0070C0"/>
                </a:solidFill>
              </a:rPr>
              <a:t> </a:t>
            </a:r>
            <a:r>
              <a:rPr lang="cs-CZ" sz="1200" dirty="0" err="1">
                <a:solidFill>
                  <a:srgbClr val="0070C0"/>
                </a:solidFill>
              </a:rPr>
              <a:t>Purchases</a:t>
            </a:r>
            <a:r>
              <a:rPr lang="cs-CZ" sz="1200" dirty="0">
                <a:solidFill>
                  <a:srgbClr val="0070C0"/>
                </a:solidFill>
              </a:rPr>
              <a:t> and Sales, Inventory </a:t>
            </a:r>
            <a:r>
              <a:rPr lang="cs-CZ" sz="1200" dirty="0" err="1">
                <a:solidFill>
                  <a:srgbClr val="0070C0"/>
                </a:solidFill>
              </a:rPr>
              <a:t>Adjustment</a:t>
            </a:r>
            <a:r>
              <a:rPr lang="cs-CZ" sz="1200" dirty="0">
                <a:solidFill>
                  <a:srgbClr val="0070C0"/>
                </a:solidFill>
              </a:rPr>
              <a:t>, </a:t>
            </a:r>
            <a:r>
              <a:rPr lang="cs-CZ" sz="1200" dirty="0" err="1">
                <a:solidFill>
                  <a:srgbClr val="0070C0"/>
                </a:solidFill>
              </a:rPr>
              <a:t>Transfers</a:t>
            </a:r>
            <a:r>
              <a:rPr lang="cs-CZ" sz="1200" dirty="0">
                <a:solidFill>
                  <a:srgbClr val="0070C0"/>
                </a:solidFill>
              </a:rPr>
              <a:t>, </a:t>
            </a:r>
            <a:r>
              <a:rPr lang="cs-CZ" sz="1200" dirty="0" err="1">
                <a:solidFill>
                  <a:srgbClr val="0070C0"/>
                </a:solidFill>
              </a:rPr>
              <a:t>Consumption</a:t>
            </a:r>
            <a:r>
              <a:rPr lang="cs-CZ" sz="1200" dirty="0">
                <a:solidFill>
                  <a:srgbClr val="0070C0"/>
                </a:solidFill>
              </a:rPr>
              <a:t> and Output </a:t>
            </a:r>
            <a:r>
              <a:rPr lang="cs-CZ" sz="1200" dirty="0" err="1">
                <a:solidFill>
                  <a:srgbClr val="0070C0"/>
                </a:solidFill>
              </a:rPr>
              <a:t>types</a:t>
            </a:r>
            <a:r>
              <a:rPr lang="cs-CZ" sz="1200" dirty="0">
                <a:solidFill>
                  <a:srgbClr val="0070C0"/>
                </a:solidFill>
              </a:rPr>
              <a:t> </a:t>
            </a:r>
            <a:r>
              <a:rPr lang="cs-CZ" sz="1200" dirty="0" err="1">
                <a:solidFill>
                  <a:srgbClr val="0070C0"/>
                </a:solidFill>
              </a:rPr>
              <a:t>of</a:t>
            </a:r>
            <a:r>
              <a:rPr lang="cs-CZ" sz="1200" dirty="0">
                <a:solidFill>
                  <a:srgbClr val="0070C0"/>
                </a:solidFill>
              </a:rPr>
              <a:t> Inventory </a:t>
            </a:r>
            <a:r>
              <a:rPr lang="cs-CZ" sz="1200" dirty="0" err="1">
                <a:solidFill>
                  <a:srgbClr val="0070C0"/>
                </a:solidFill>
              </a:rPr>
              <a:t>ledger</a:t>
            </a:r>
            <a:r>
              <a:rPr lang="cs-CZ" sz="1200" dirty="0">
                <a:solidFill>
                  <a:srgbClr val="0070C0"/>
                </a:solidFill>
              </a:rPr>
              <a:t> </a:t>
            </a:r>
            <a:r>
              <a:rPr lang="cs-CZ" sz="1200" dirty="0" err="1">
                <a:solidFill>
                  <a:srgbClr val="0070C0"/>
                </a:solidFill>
              </a:rPr>
              <a:t>entries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FBAE419-2EC0-4ADA-A387-C88FA254D8C3}"/>
              </a:ext>
            </a:extLst>
          </p:cNvPr>
          <p:cNvSpPr/>
          <p:nvPr/>
        </p:nvSpPr>
        <p:spPr>
          <a:xfrm>
            <a:off x="4410892" y="2645576"/>
            <a:ext cx="2479766" cy="9174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rgbClr val="0070C0"/>
                </a:solidFill>
              </a:rPr>
              <a:t>Other</a:t>
            </a:r>
            <a:r>
              <a:rPr lang="cs-CZ" sz="1200" dirty="0">
                <a:solidFill>
                  <a:srgbClr val="0070C0"/>
                </a:solidFill>
              </a:rPr>
              <a:t> Direct and </a:t>
            </a:r>
            <a:r>
              <a:rPr lang="cs-CZ" sz="1200" dirty="0" err="1">
                <a:solidFill>
                  <a:srgbClr val="0070C0"/>
                </a:solidFill>
              </a:rPr>
              <a:t>Indirect</a:t>
            </a:r>
            <a:r>
              <a:rPr lang="cs-CZ" sz="1200" dirty="0">
                <a:solidFill>
                  <a:srgbClr val="0070C0"/>
                </a:solidFill>
              </a:rPr>
              <a:t> </a:t>
            </a:r>
            <a:r>
              <a:rPr lang="cs-CZ" sz="1200" dirty="0" err="1">
                <a:solidFill>
                  <a:srgbClr val="0070C0"/>
                </a:solidFill>
              </a:rPr>
              <a:t>Costs</a:t>
            </a:r>
            <a:r>
              <a:rPr lang="cs-CZ" sz="1200" dirty="0">
                <a:solidFill>
                  <a:srgbClr val="0070C0"/>
                </a:solidFill>
              </a:rPr>
              <a:t>, </a:t>
            </a:r>
            <a:r>
              <a:rPr lang="cs-CZ" sz="1200" dirty="0" err="1">
                <a:solidFill>
                  <a:srgbClr val="0070C0"/>
                </a:solidFill>
              </a:rPr>
              <a:t>Revaulation</a:t>
            </a:r>
            <a:r>
              <a:rPr lang="cs-CZ" sz="1200" dirty="0">
                <a:solidFill>
                  <a:srgbClr val="0070C0"/>
                </a:solidFill>
              </a:rPr>
              <a:t> and </a:t>
            </a:r>
            <a:r>
              <a:rPr lang="cs-CZ" sz="1200" dirty="0" err="1">
                <a:solidFill>
                  <a:srgbClr val="0070C0"/>
                </a:solidFill>
              </a:rPr>
              <a:t>Rounding</a:t>
            </a:r>
            <a:r>
              <a:rPr lang="cs-CZ" sz="1200" dirty="0">
                <a:solidFill>
                  <a:srgbClr val="0070C0"/>
                </a:solidFill>
              </a:rPr>
              <a:t> 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" name="Vývojový diagram: magnetický disk 9">
            <a:extLst>
              <a:ext uri="{FF2B5EF4-FFF2-40B4-BE49-F238E27FC236}">
                <a16:creationId xmlns:a16="http://schemas.microsoft.com/office/drawing/2014/main" id="{1BEBC20F-2853-4F3E-9B40-A6875E3A050B}"/>
              </a:ext>
            </a:extLst>
          </p:cNvPr>
          <p:cNvSpPr/>
          <p:nvPr/>
        </p:nvSpPr>
        <p:spPr>
          <a:xfrm>
            <a:off x="1318260" y="4213163"/>
            <a:ext cx="1881052" cy="70718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Entry</a:t>
            </a:r>
            <a:endParaRPr lang="en-US" dirty="0"/>
          </a:p>
        </p:txBody>
      </p:sp>
      <p:sp>
        <p:nvSpPr>
          <p:cNvPr id="11" name="Vývojový diagram: magnetický disk 10">
            <a:extLst>
              <a:ext uri="{FF2B5EF4-FFF2-40B4-BE49-F238E27FC236}">
                <a16:creationId xmlns:a16="http://schemas.microsoft.com/office/drawing/2014/main" id="{0FE7A838-B885-4978-ADFE-03C6726BA962}"/>
              </a:ext>
            </a:extLst>
          </p:cNvPr>
          <p:cNvSpPr/>
          <p:nvPr/>
        </p:nvSpPr>
        <p:spPr>
          <a:xfrm>
            <a:off x="4710249" y="4195746"/>
            <a:ext cx="1881052" cy="70718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/>
              <a:t>Value </a:t>
            </a:r>
            <a:r>
              <a:rPr lang="cs-CZ" sz="1600" dirty="0" err="1"/>
              <a:t>Entries</a:t>
            </a:r>
            <a:endParaRPr lang="en-US" sz="16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DC78E84-2AAE-4C3E-B049-C50D7D55E8F5}"/>
              </a:ext>
            </a:extLst>
          </p:cNvPr>
          <p:cNvSpPr/>
          <p:nvPr/>
        </p:nvSpPr>
        <p:spPr>
          <a:xfrm>
            <a:off x="906780" y="2035266"/>
            <a:ext cx="6096000" cy="3052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218C2448-9F9A-4FC5-9E2B-0F6E0CAEAD62}"/>
              </a:ext>
            </a:extLst>
          </p:cNvPr>
          <p:cNvCxnSpPr>
            <a:endCxn id="10" idx="1"/>
          </p:cNvCxnSpPr>
          <p:nvPr/>
        </p:nvCxnSpPr>
        <p:spPr>
          <a:xfrm flipH="1">
            <a:off x="2258786" y="3601740"/>
            <a:ext cx="5443" cy="611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945189C-A91B-4BB2-8FA8-4AC49AB6578B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258786" y="3601740"/>
            <a:ext cx="2451463" cy="76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E8482340-269F-49EB-B8C3-FE6D86A6A2F1}"/>
              </a:ext>
            </a:extLst>
          </p:cNvPr>
          <p:cNvCxnSpPr/>
          <p:nvPr/>
        </p:nvCxnSpPr>
        <p:spPr>
          <a:xfrm flipH="1">
            <a:off x="5641522" y="3584323"/>
            <a:ext cx="5443" cy="611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DC5D252D-8352-473C-901F-BB6D3D5A1366}"/>
              </a:ext>
            </a:extLst>
          </p:cNvPr>
          <p:cNvCxnSpPr>
            <a:endCxn id="11" idx="2"/>
          </p:cNvCxnSpPr>
          <p:nvPr/>
        </p:nvCxnSpPr>
        <p:spPr>
          <a:xfrm>
            <a:off x="3199312" y="4549336"/>
            <a:ext cx="1510937" cy="0"/>
          </a:xfrm>
          <a:prstGeom prst="straightConnector1">
            <a:avLst/>
          </a:prstGeom>
          <a:ln w="571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Vývojový diagram: dokument 20">
            <a:extLst>
              <a:ext uri="{FF2B5EF4-FFF2-40B4-BE49-F238E27FC236}">
                <a16:creationId xmlns:a16="http://schemas.microsoft.com/office/drawing/2014/main" id="{6D561BB6-E1CA-4064-AB60-0C0E338E2A23}"/>
              </a:ext>
            </a:extLst>
          </p:cNvPr>
          <p:cNvSpPr/>
          <p:nvPr/>
        </p:nvSpPr>
        <p:spPr>
          <a:xfrm>
            <a:off x="3199312" y="5284162"/>
            <a:ext cx="1764574" cy="495208"/>
          </a:xfrm>
          <a:prstGeom prst="flowChart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0070C0"/>
                </a:solidFill>
              </a:rPr>
              <a:t>Post Inventory </a:t>
            </a:r>
            <a:r>
              <a:rPr lang="cs-CZ" sz="1400" b="1" dirty="0" err="1">
                <a:solidFill>
                  <a:srgbClr val="0070C0"/>
                </a:solidFill>
              </a:rPr>
              <a:t>Cost</a:t>
            </a:r>
            <a:r>
              <a:rPr lang="cs-CZ" sz="1400" b="1" dirty="0">
                <a:solidFill>
                  <a:srgbClr val="0070C0"/>
                </a:solidFill>
              </a:rPr>
              <a:t> to G/L </a:t>
            </a:r>
            <a:r>
              <a:rPr lang="cs-CZ" sz="1400" b="1" dirty="0" err="1">
                <a:solidFill>
                  <a:srgbClr val="0070C0"/>
                </a:solidFill>
              </a:rPr>
              <a:t>batch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cs-CZ" sz="1400" b="1" dirty="0" err="1">
                <a:solidFill>
                  <a:srgbClr val="0070C0"/>
                </a:solidFill>
              </a:rPr>
              <a:t>job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2" name="Vývojový diagram: magnetický disk 21">
            <a:extLst>
              <a:ext uri="{FF2B5EF4-FFF2-40B4-BE49-F238E27FC236}">
                <a16:creationId xmlns:a16="http://schemas.microsoft.com/office/drawing/2014/main" id="{24574729-86C0-40AC-BB0F-1F0F32AFDFAD}"/>
              </a:ext>
            </a:extLst>
          </p:cNvPr>
          <p:cNvSpPr/>
          <p:nvPr/>
        </p:nvSpPr>
        <p:spPr>
          <a:xfrm>
            <a:off x="3082834" y="6000354"/>
            <a:ext cx="1881052" cy="545068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70C0"/>
                </a:solidFill>
              </a:rPr>
              <a:t>G/L </a:t>
            </a:r>
            <a:r>
              <a:rPr lang="cs-CZ" sz="1600" b="1" dirty="0" err="1">
                <a:solidFill>
                  <a:srgbClr val="0070C0"/>
                </a:solidFill>
              </a:rPr>
              <a:t>Entries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7D669BE6-435F-4F85-BF31-5DA3DFE371F8}"/>
              </a:ext>
            </a:extLst>
          </p:cNvPr>
          <p:cNvCxnSpPr>
            <a:cxnSpLocks/>
          </p:cNvCxnSpPr>
          <p:nvPr/>
        </p:nvCxnSpPr>
        <p:spPr>
          <a:xfrm flipH="1">
            <a:off x="4228012" y="4745910"/>
            <a:ext cx="482237" cy="5371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576A4457-7EA3-47E7-8008-0F52E89205EA}"/>
              </a:ext>
            </a:extLst>
          </p:cNvPr>
          <p:cNvCxnSpPr>
            <a:cxnSpLocks/>
          </p:cNvCxnSpPr>
          <p:nvPr/>
        </p:nvCxnSpPr>
        <p:spPr>
          <a:xfrm>
            <a:off x="3954780" y="5779370"/>
            <a:ext cx="0" cy="220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>
            <a:extLst>
              <a:ext uri="{FF2B5EF4-FFF2-40B4-BE49-F238E27FC236}">
                <a16:creationId xmlns:a16="http://schemas.microsoft.com/office/drawing/2014/main" id="{99161F40-69A5-4561-8B00-14E8D8064505}"/>
              </a:ext>
            </a:extLst>
          </p:cNvPr>
          <p:cNvSpPr/>
          <p:nvPr/>
        </p:nvSpPr>
        <p:spPr>
          <a:xfrm>
            <a:off x="906780" y="5889862"/>
            <a:ext cx="6096000" cy="8275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ravá složená závorka 34">
            <a:extLst>
              <a:ext uri="{FF2B5EF4-FFF2-40B4-BE49-F238E27FC236}">
                <a16:creationId xmlns:a16="http://schemas.microsoft.com/office/drawing/2014/main" id="{282AC40F-E65D-4F53-9EA3-FC7EB14F1CD7}"/>
              </a:ext>
            </a:extLst>
          </p:cNvPr>
          <p:cNvSpPr/>
          <p:nvPr/>
        </p:nvSpPr>
        <p:spPr>
          <a:xfrm>
            <a:off x="7332617" y="1996557"/>
            <a:ext cx="152400" cy="305232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8BC62D9-1A33-4D2A-B3D1-8059200C861D}"/>
              </a:ext>
            </a:extLst>
          </p:cNvPr>
          <p:cNvSpPr txBox="1"/>
          <p:nvPr/>
        </p:nvSpPr>
        <p:spPr>
          <a:xfrm>
            <a:off x="7789818" y="3601740"/>
            <a:ext cx="118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1st   </a:t>
            </a:r>
            <a:r>
              <a:rPr lang="cs-CZ" b="1" dirty="0" err="1">
                <a:solidFill>
                  <a:srgbClr val="FF0000"/>
                </a:solidFill>
              </a:rPr>
              <a:t>stage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Pravá složená závorka 36">
            <a:extLst>
              <a:ext uri="{FF2B5EF4-FFF2-40B4-BE49-F238E27FC236}">
                <a16:creationId xmlns:a16="http://schemas.microsoft.com/office/drawing/2014/main" id="{6B86CFA5-3EBF-4FA4-9A8B-73958A3FB93E}"/>
              </a:ext>
            </a:extLst>
          </p:cNvPr>
          <p:cNvSpPr/>
          <p:nvPr/>
        </p:nvSpPr>
        <p:spPr>
          <a:xfrm>
            <a:off x="7346223" y="5285260"/>
            <a:ext cx="152400" cy="1260162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104AFA26-6C1B-466A-9814-2A27CDA09457}"/>
              </a:ext>
            </a:extLst>
          </p:cNvPr>
          <p:cNvSpPr txBox="1"/>
          <p:nvPr/>
        </p:nvSpPr>
        <p:spPr>
          <a:xfrm>
            <a:off x="7705956" y="5730675"/>
            <a:ext cx="125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2nd   </a:t>
            </a:r>
            <a:r>
              <a:rPr lang="cs-CZ" b="1" dirty="0" err="1">
                <a:solidFill>
                  <a:srgbClr val="00B050"/>
                </a:solidFill>
              </a:rPr>
              <a:t>stage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4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0D13D-1ECE-DD48-D89D-7138C4B9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Manual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adjustment</a:t>
            </a:r>
            <a:r>
              <a:rPr lang="cs-CZ" sz="3600" dirty="0">
                <a:solidFill>
                  <a:srgbClr val="0070C0"/>
                </a:solidFill>
              </a:rPr>
              <a:t> 1st </a:t>
            </a:r>
            <a:r>
              <a:rPr lang="cs-CZ" sz="3600" dirty="0" err="1">
                <a:solidFill>
                  <a:srgbClr val="0070C0"/>
                </a:solidFill>
              </a:rPr>
              <a:t>stage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4A965A-776F-504A-9688-DAA33979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1238"/>
            <a:ext cx="2019048" cy="153333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9CD876A-93C2-96CC-0044-BE25333702D5}"/>
              </a:ext>
            </a:extLst>
          </p:cNvPr>
          <p:cNvCxnSpPr/>
          <p:nvPr/>
        </p:nvCxnSpPr>
        <p:spPr>
          <a:xfrm>
            <a:off x="2743200" y="2236763"/>
            <a:ext cx="1294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70BBF243-872A-265A-CDDE-6C3EEFAAE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843" y="1690688"/>
            <a:ext cx="5628571" cy="31753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0404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A5E0C-EC25-4997-F32A-E481E26D2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adjustment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01914F-E4D9-D247-405F-AD2159ABC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74" y="1690688"/>
            <a:ext cx="6228571" cy="359047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F425509E-798D-36FE-04DC-ABF5DB605D74}"/>
              </a:ext>
            </a:extLst>
          </p:cNvPr>
          <p:cNvCxnSpPr/>
          <p:nvPr/>
        </p:nvCxnSpPr>
        <p:spPr>
          <a:xfrm>
            <a:off x="7167172" y="3162760"/>
            <a:ext cx="298970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5E031FF1-BA3F-D622-A295-BB34307537CB}"/>
              </a:ext>
            </a:extLst>
          </p:cNvPr>
          <p:cNvSpPr txBox="1"/>
          <p:nvPr/>
        </p:nvSpPr>
        <p:spPr>
          <a:xfrm>
            <a:off x="7872473" y="2180502"/>
            <a:ext cx="157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>
                <a:solidFill>
                  <a:srgbClr val="FF0000"/>
                </a:solidFill>
              </a:rPr>
              <a:t>Click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4A6AFD-05C2-D709-06A4-510836F68D75}"/>
              </a:ext>
            </a:extLst>
          </p:cNvPr>
          <p:cNvSpPr txBox="1"/>
          <p:nvPr/>
        </p:nvSpPr>
        <p:spPr>
          <a:xfrm>
            <a:off x="736845" y="5481287"/>
            <a:ext cx="90565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The</a:t>
            </a:r>
            <a:r>
              <a:rPr lang="cs-CZ" sz="2400" dirty="0">
                <a:solidFill>
                  <a:srgbClr val="0070C0"/>
                </a:solidFill>
              </a:rPr>
              <a:t> second </a:t>
            </a:r>
            <a:r>
              <a:rPr lang="cs-CZ" sz="2400" dirty="0" err="1">
                <a:solidFill>
                  <a:srgbClr val="0070C0"/>
                </a:solidFill>
              </a:rPr>
              <a:t>item</a:t>
            </a:r>
            <a:r>
              <a:rPr lang="cs-CZ" sz="2400" dirty="0">
                <a:solidFill>
                  <a:srgbClr val="0070C0"/>
                </a:solidFill>
              </a:rPr>
              <a:t> (</a:t>
            </a:r>
            <a:r>
              <a:rPr lang="cs-CZ" sz="2400" dirty="0" err="1">
                <a:solidFill>
                  <a:srgbClr val="0070C0"/>
                </a:solidFill>
              </a:rPr>
              <a:t>same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number</a:t>
            </a:r>
            <a:r>
              <a:rPr lang="cs-CZ" sz="2400" dirty="0">
                <a:solidFill>
                  <a:srgbClr val="0070C0"/>
                </a:solidFill>
              </a:rPr>
              <a:t>) </a:t>
            </a:r>
            <a:r>
              <a:rPr lang="cs-CZ" sz="2400" dirty="0" err="1">
                <a:solidFill>
                  <a:srgbClr val="0070C0"/>
                </a:solidFill>
              </a:rPr>
              <a:t>was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purchased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for</a:t>
            </a:r>
            <a:r>
              <a:rPr lang="cs-CZ" sz="2400" dirty="0">
                <a:solidFill>
                  <a:srgbClr val="0070C0"/>
                </a:solidFill>
              </a:rPr>
              <a:t> 20 and has not </a:t>
            </a:r>
            <a:r>
              <a:rPr lang="cs-CZ" sz="2400" dirty="0" err="1">
                <a:solidFill>
                  <a:srgbClr val="0070C0"/>
                </a:solidFill>
              </a:rPr>
              <a:t>yet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been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balanced</a:t>
            </a:r>
            <a:r>
              <a:rPr lang="cs-CZ" sz="2400" dirty="0">
                <a:solidFill>
                  <a:srgbClr val="0070C0"/>
                </a:solidFill>
              </a:rPr>
              <a:t> by </a:t>
            </a:r>
            <a:r>
              <a:rPr lang="cs-CZ" sz="2400" dirty="0" err="1">
                <a:solidFill>
                  <a:srgbClr val="0070C0"/>
                </a:solidFill>
              </a:rPr>
              <a:t>other</a:t>
            </a:r>
            <a:r>
              <a:rPr lang="cs-CZ" sz="2400" dirty="0">
                <a:solidFill>
                  <a:srgbClr val="0070C0"/>
                </a:solidFill>
              </a:rPr>
              <a:t> sales</a:t>
            </a:r>
          </a:p>
        </p:txBody>
      </p:sp>
    </p:spTree>
    <p:extLst>
      <p:ext uri="{BB962C8B-B14F-4D97-AF65-F5344CB8AC3E}">
        <p14:creationId xmlns:p14="http://schemas.microsoft.com/office/powerpoint/2010/main" val="327473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222C1-A34C-05FD-63E0-5F8D9757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adjustment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1B8335-4CE5-8B3E-AE0B-ECDD6FE4A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690688"/>
            <a:ext cx="11094720" cy="16354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74C82F-C1B0-ACD6-3162-935CF780E79B}"/>
              </a:ext>
            </a:extLst>
          </p:cNvPr>
          <p:cNvSpPr txBox="1"/>
          <p:nvPr/>
        </p:nvSpPr>
        <p:spPr>
          <a:xfrm>
            <a:off x="733305" y="3743787"/>
            <a:ext cx="93787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100+200=300 =</a:t>
            </a:r>
            <a:r>
              <a:rPr lang="cs-CZ" sz="2800" dirty="0" err="1"/>
              <a:t>original</a:t>
            </a:r>
            <a:r>
              <a:rPr lang="cs-CZ" sz="2800" dirty="0"/>
              <a:t> </a:t>
            </a:r>
            <a:r>
              <a:rPr lang="cs-CZ" sz="2800" dirty="0" err="1"/>
              <a:t>cost</a:t>
            </a:r>
            <a:r>
              <a:rPr lang="cs-CZ" sz="2800" dirty="0"/>
              <a:t> </a:t>
            </a:r>
            <a:r>
              <a:rPr lang="cs-CZ" sz="2800" dirty="0" err="1"/>
              <a:t>after</a:t>
            </a:r>
            <a:r>
              <a:rPr lang="cs-CZ" sz="2800" dirty="0"/>
              <a:t> </a:t>
            </a:r>
            <a:r>
              <a:rPr lang="cs-CZ" sz="2800" dirty="0" err="1"/>
              <a:t>two</a:t>
            </a:r>
            <a:r>
              <a:rPr lang="cs-CZ" sz="2800" dirty="0"/>
              <a:t> </a:t>
            </a:r>
            <a:r>
              <a:rPr lang="cs-CZ" sz="2800" dirty="0" err="1"/>
              <a:t>purchases</a:t>
            </a:r>
            <a:endParaRPr lang="cs-CZ" sz="2800" dirty="0"/>
          </a:p>
          <a:p>
            <a:r>
              <a:rPr lang="cs-CZ" sz="2800" dirty="0"/>
              <a:t>300-(10x10 + 2x20)= 300-</a:t>
            </a:r>
            <a:r>
              <a:rPr lang="cs-CZ" sz="2800" b="1" dirty="0">
                <a:solidFill>
                  <a:srgbClr val="00B050"/>
                </a:solidFill>
              </a:rPr>
              <a:t>140</a:t>
            </a:r>
            <a:r>
              <a:rPr lang="cs-CZ" sz="2800" dirty="0"/>
              <a:t> =160 = </a:t>
            </a:r>
            <a:r>
              <a:rPr lang="cs-CZ" sz="2800" dirty="0" err="1"/>
              <a:t>after</a:t>
            </a:r>
            <a:r>
              <a:rPr lang="cs-CZ" sz="2800" dirty="0"/>
              <a:t> </a:t>
            </a:r>
            <a:r>
              <a:rPr lang="cs-CZ" sz="2800" dirty="0" err="1"/>
              <a:t>new</a:t>
            </a:r>
            <a:r>
              <a:rPr lang="cs-CZ" sz="2800" dirty="0"/>
              <a:t> </a:t>
            </a:r>
            <a:r>
              <a:rPr lang="cs-CZ" sz="2800" dirty="0" err="1"/>
              <a:t>cost</a:t>
            </a:r>
            <a:r>
              <a:rPr lang="cs-CZ" sz="2800" dirty="0"/>
              <a:t> </a:t>
            </a:r>
            <a:r>
              <a:rPr lang="cs-CZ" sz="2800" dirty="0" err="1"/>
              <a:t>adjustment</a:t>
            </a:r>
            <a:endParaRPr lang="cs-CZ" sz="2800" dirty="0"/>
          </a:p>
          <a:p>
            <a:r>
              <a:rPr lang="cs-CZ" sz="2800" dirty="0"/>
              <a:t>160/8=20 = </a:t>
            </a:r>
            <a:r>
              <a:rPr lang="cs-CZ" sz="2800" dirty="0" err="1"/>
              <a:t>new</a:t>
            </a:r>
            <a:r>
              <a:rPr lang="cs-CZ" sz="2800" dirty="0"/>
              <a:t> </a:t>
            </a:r>
            <a:r>
              <a:rPr lang="cs-CZ" sz="2800" dirty="0" err="1"/>
              <a:t>cost</a:t>
            </a:r>
            <a:r>
              <a:rPr lang="cs-CZ" sz="2800" dirty="0"/>
              <a:t> </a:t>
            </a:r>
          </a:p>
          <a:p>
            <a:r>
              <a:rPr lang="cs-CZ" sz="2800" dirty="0" err="1"/>
              <a:t>Cost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Good</a:t>
            </a:r>
            <a:r>
              <a:rPr lang="cs-CZ" sz="2800" dirty="0"/>
              <a:t> Sold =  </a:t>
            </a:r>
            <a:r>
              <a:rPr lang="cs-CZ" sz="2800" b="1" dirty="0">
                <a:solidFill>
                  <a:srgbClr val="00B050"/>
                </a:solidFill>
              </a:rPr>
              <a:t>140</a:t>
            </a:r>
            <a:r>
              <a:rPr lang="cs-CZ" sz="2800" dirty="0"/>
              <a:t>/12=11,67 per </a:t>
            </a:r>
            <a:r>
              <a:rPr lang="cs-CZ" sz="2800" dirty="0" err="1"/>
              <a:t>one</a:t>
            </a:r>
            <a:r>
              <a:rPr lang="cs-CZ" sz="2800" dirty="0"/>
              <a:t> </a:t>
            </a:r>
            <a:r>
              <a:rPr lang="cs-CZ" sz="2800" dirty="0" err="1"/>
              <a:t>pc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JB_001 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445BAC0-E69E-9F29-3785-CD794E992FB8}"/>
              </a:ext>
            </a:extLst>
          </p:cNvPr>
          <p:cNvSpPr txBox="1"/>
          <p:nvPr/>
        </p:nvSpPr>
        <p:spPr>
          <a:xfrm>
            <a:off x="2107642" y="6123543"/>
            <a:ext cx="402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The sale was carried out for this amount</a:t>
            </a:r>
            <a:endParaRPr lang="cs-CZ" b="1" dirty="0">
              <a:solidFill>
                <a:srgbClr val="00B050"/>
              </a:solidFill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6302FAB-874D-425A-DD61-723E43108C0B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4086581" y="5559669"/>
            <a:ext cx="35491" cy="56387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224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84FB5-0341-09E1-ADE1-F2001314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inventory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to 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065BC5-A244-A049-53A4-8F2DCB2A6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5181"/>
            <a:ext cx="3752381" cy="349523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234C58B-6A5B-047B-C5BC-914449FE9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306" y="1605181"/>
            <a:ext cx="3819048" cy="42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E88EB29-119B-004C-317E-DF823CF57066}"/>
              </a:ext>
            </a:extLst>
          </p:cNvPr>
          <p:cNvCxnSpPr/>
          <p:nvPr/>
        </p:nvCxnSpPr>
        <p:spPr>
          <a:xfrm>
            <a:off x="4881489" y="3123028"/>
            <a:ext cx="12145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78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FBBD4-0B93-9472-884B-89140FDB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" y="216782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Results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1FA3C2-1756-7845-84FC-B98760B9A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3" y="1542345"/>
            <a:ext cx="11145432" cy="31306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7433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17EDB-1ADF-20A2-1635-0F27EDC5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Basic </a:t>
            </a:r>
            <a:r>
              <a:rPr lang="cs-CZ" sz="3600" dirty="0" err="1">
                <a:solidFill>
                  <a:srgbClr val="0070C0"/>
                </a:solidFill>
              </a:rPr>
              <a:t>principles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Applying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9705BC-6A37-F991-D5C4-F4A0B88FB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Purchase of 10 items xxx at cost 10 at time t 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2.   </a:t>
            </a:r>
            <a:r>
              <a:rPr lang="en-US" dirty="0">
                <a:solidFill>
                  <a:srgbClr val="0070C0"/>
                </a:solidFill>
              </a:rPr>
              <a:t>Purchase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10 items of </a:t>
            </a:r>
            <a:r>
              <a:rPr lang="cs-CZ" dirty="0" err="1">
                <a:solidFill>
                  <a:srgbClr val="0070C0"/>
                </a:solidFill>
              </a:rPr>
              <a:t>items</a:t>
            </a:r>
            <a:r>
              <a:rPr lang="en-US" dirty="0">
                <a:solidFill>
                  <a:srgbClr val="0070C0"/>
                </a:solidFill>
              </a:rPr>
              <a:t> xxx at cost 20 at time t+1D (later)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3.</a:t>
            </a:r>
            <a:r>
              <a:rPr lang="cs-CZ" dirty="0"/>
              <a:t>  </a:t>
            </a:r>
            <a:r>
              <a:rPr lang="en-US" dirty="0"/>
              <a:t> Selling 12 items of </a:t>
            </a:r>
            <a:r>
              <a:rPr lang="cs-CZ" dirty="0" err="1"/>
              <a:t>items</a:t>
            </a:r>
            <a:r>
              <a:rPr lang="en-US" dirty="0"/>
              <a:t> xxx at time t+2D</a:t>
            </a:r>
            <a:endParaRPr lang="cs-CZ" dirty="0"/>
          </a:p>
          <a:p>
            <a:pPr marL="514350" indent="-514350">
              <a:buAutoNum type="arabicPeriod" startAt="4"/>
            </a:pPr>
            <a:r>
              <a:rPr lang="en-US" dirty="0"/>
              <a:t>Cost of Good Sold = </a:t>
            </a:r>
            <a:r>
              <a:rPr lang="en-US" dirty="0">
                <a:solidFill>
                  <a:srgbClr val="FF0000"/>
                </a:solidFill>
              </a:rPr>
              <a:t>10 x 10 </a:t>
            </a:r>
            <a:r>
              <a:rPr lang="en-US" dirty="0"/>
              <a:t>+ </a:t>
            </a:r>
            <a:r>
              <a:rPr lang="en-US" dirty="0">
                <a:solidFill>
                  <a:srgbClr val="0070C0"/>
                </a:solidFill>
              </a:rPr>
              <a:t>2x 20 </a:t>
            </a:r>
            <a:r>
              <a:rPr lang="en-US" dirty="0"/>
              <a:t>= 140 - applied (balanced)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</a:t>
            </a:r>
            <a:r>
              <a:rPr lang="en-US" dirty="0"/>
              <a:t>according to FIFO principle </a:t>
            </a:r>
            <a:endParaRPr lang="cs-CZ" dirty="0"/>
          </a:p>
          <a:p>
            <a:pPr marL="514350" indent="-514350">
              <a:buAutoNum type="arabicPeriod" startAt="5"/>
            </a:pPr>
            <a:r>
              <a:rPr lang="en-US" dirty="0"/>
              <a:t>FIFO applying of item ledger entries is carried out as in Costing </a:t>
            </a:r>
            <a:r>
              <a:rPr lang="cs-CZ" dirty="0"/>
              <a:t>  </a:t>
            </a:r>
          </a:p>
          <a:p>
            <a:pPr marL="0" indent="0">
              <a:buNone/>
            </a:pPr>
            <a:r>
              <a:rPr lang="cs-CZ" dirty="0"/>
              <a:t>      </a:t>
            </a:r>
            <a:r>
              <a:rPr lang="en-US" dirty="0"/>
              <a:t>Method =FIFO and in Costing Method =Average 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4614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2DCF0-3D50-083C-9F4B-3D97BAB8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G/L </a:t>
            </a:r>
            <a:r>
              <a:rPr lang="cs-CZ" sz="3600" dirty="0" err="1">
                <a:solidFill>
                  <a:srgbClr val="0070C0"/>
                </a:solidFill>
              </a:rPr>
              <a:t>Registers</a:t>
            </a:r>
            <a:r>
              <a:rPr lang="cs-CZ" sz="3600" dirty="0">
                <a:solidFill>
                  <a:srgbClr val="0070C0"/>
                </a:solidFill>
              </a:rPr>
              <a:t>-&gt;Archive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279F53-11E2-D814-49AC-7BBB7CB66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6734"/>
            <a:ext cx="7574280" cy="19004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CD49753-8AB1-6B96-F6CB-7CE0AE2FC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950" y="2306464"/>
            <a:ext cx="9345181" cy="2912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9180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46456-B337-9D41-415A-9B5D7D49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D4C71B-D08A-15A6-4B90-2B4A5AAC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247619" cy="43904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64152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998867D-A3ED-D7F6-F436-876F43AE6404}"/>
              </a:ext>
            </a:extLst>
          </p:cNvPr>
          <p:cNvSpPr/>
          <p:nvPr/>
        </p:nvSpPr>
        <p:spPr>
          <a:xfrm>
            <a:off x="2938950" y="2967335"/>
            <a:ext cx="63141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Another</a:t>
            </a:r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cs-CZ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example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cs-CZ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(use </a:t>
            </a:r>
            <a:r>
              <a:rPr lang="cs-CZ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of</a:t>
            </a:r>
            <a:r>
              <a:rPr lang="cs-CZ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cs-CZ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item</a:t>
            </a:r>
            <a:r>
              <a:rPr lang="cs-CZ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cs-CZ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journals</a:t>
            </a:r>
            <a:r>
              <a:rPr lang="cs-CZ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116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39FCB-CB00-43DA-9CB8-0FA0CA145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Access to </a:t>
            </a:r>
            <a:r>
              <a:rPr lang="cs-CZ" dirty="0" err="1">
                <a:solidFill>
                  <a:srgbClr val="0070C0"/>
                </a:solidFill>
              </a:rPr>
              <a:t>Item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Journal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798DDF-66C7-4527-9F1A-6E5306F73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2328"/>
            <a:ext cx="2342857" cy="17142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2B19209-E422-47D9-87F5-B69CE1C89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18443"/>
            <a:ext cx="11095522" cy="195992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0B5C992-2039-4A74-9AFA-FDE7210267A3}"/>
              </a:ext>
            </a:extLst>
          </p:cNvPr>
          <p:cNvCxnSpPr/>
          <p:nvPr/>
        </p:nvCxnSpPr>
        <p:spPr>
          <a:xfrm>
            <a:off x="3031958" y="2857891"/>
            <a:ext cx="0" cy="838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3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Applying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B050"/>
                </a:solidFill>
              </a:rPr>
              <a:t>Purchase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of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the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brand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new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item</a:t>
            </a:r>
            <a:r>
              <a:rPr lang="cs-CZ" dirty="0">
                <a:solidFill>
                  <a:srgbClr val="00B050"/>
                </a:solidFill>
              </a:rPr>
              <a:t> by use </a:t>
            </a:r>
            <a:r>
              <a:rPr lang="cs-CZ" dirty="0" err="1">
                <a:solidFill>
                  <a:srgbClr val="00B050"/>
                </a:solidFill>
              </a:rPr>
              <a:t>of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item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journal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with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different</a:t>
            </a:r>
            <a:r>
              <a:rPr lang="cs-CZ" dirty="0">
                <a:solidFill>
                  <a:srgbClr val="00B050"/>
                </a:solidFill>
              </a:rPr>
              <a:t>  </a:t>
            </a:r>
            <a:r>
              <a:rPr lang="cs-CZ" dirty="0" err="1">
                <a:solidFill>
                  <a:srgbClr val="00B050"/>
                </a:solidFill>
              </a:rPr>
              <a:t>Cost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Amounts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38354"/>
            <a:ext cx="10882746" cy="9525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Šipka dolů 4"/>
          <p:cNvSpPr/>
          <p:nvPr/>
        </p:nvSpPr>
        <p:spPr>
          <a:xfrm>
            <a:off x="8052262" y="3621121"/>
            <a:ext cx="1842654" cy="787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F9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8451273" y="2638354"/>
            <a:ext cx="775854" cy="825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2" y="4403605"/>
            <a:ext cx="10894634" cy="153999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149732B-2973-4FBA-A512-F7D16143DC29}"/>
              </a:ext>
            </a:extLst>
          </p:cNvPr>
          <p:cNvSpPr txBox="1"/>
          <p:nvPr/>
        </p:nvSpPr>
        <p:spPr>
          <a:xfrm>
            <a:off x="764588" y="3622337"/>
            <a:ext cx="6573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Preparation of data for modelling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 the applying of item ledger </a:t>
            </a:r>
            <a:r>
              <a:rPr lang="en-US" dirty="0" err="1">
                <a:solidFill>
                  <a:srgbClr val="0070C0"/>
                </a:solidFill>
              </a:rPr>
              <a:t>entri</a:t>
            </a:r>
            <a:r>
              <a:rPr lang="cs-CZ" dirty="0">
                <a:solidFill>
                  <a:srgbClr val="0070C0"/>
                </a:solidFill>
              </a:rPr>
              <a:t>e</a:t>
            </a:r>
            <a:r>
              <a:rPr lang="en-US" dirty="0">
                <a:solidFill>
                  <a:srgbClr val="0070C0"/>
                </a:solidFill>
              </a:rPr>
              <a:t>s with different acquisition costs </a:t>
            </a:r>
          </a:p>
        </p:txBody>
      </p:sp>
    </p:spTree>
    <p:extLst>
      <p:ext uri="{BB962C8B-B14F-4D97-AF65-F5344CB8AC3E}">
        <p14:creationId xmlns:p14="http://schemas.microsoft.com/office/powerpoint/2010/main" val="4115194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average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calculation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overview</a:t>
            </a:r>
            <a:r>
              <a:rPr lang="cs-CZ" sz="3600" dirty="0">
                <a:solidFill>
                  <a:srgbClr val="0070C0"/>
                </a:solidFill>
              </a:rPr>
              <a:t>  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980952" cy="308571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066" y="3233545"/>
            <a:ext cx="7866667" cy="249523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62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Selling</a:t>
            </a:r>
            <a:r>
              <a:rPr lang="cs-CZ" sz="3600" dirty="0">
                <a:solidFill>
                  <a:srgbClr val="0070C0"/>
                </a:solidFill>
              </a:rPr>
              <a:t> 11 </a:t>
            </a:r>
            <a:r>
              <a:rPr lang="cs-CZ" sz="3600" dirty="0" err="1">
                <a:solidFill>
                  <a:srgbClr val="0070C0"/>
                </a:solidFill>
              </a:rPr>
              <a:t>pcs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our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 80101 by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journal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1" y="1690688"/>
            <a:ext cx="10929627" cy="9693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Šipka dolů 5"/>
          <p:cNvSpPr/>
          <p:nvPr/>
        </p:nvSpPr>
        <p:spPr>
          <a:xfrm>
            <a:off x="4959928" y="2660073"/>
            <a:ext cx="1842654" cy="787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F9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81" y="3544405"/>
            <a:ext cx="10885038" cy="145665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706581" y="5098230"/>
            <a:ext cx="10556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20 </a:t>
            </a:r>
            <a:r>
              <a:rPr lang="cs-CZ" dirty="0" err="1"/>
              <a:t>pcs</a:t>
            </a:r>
            <a:r>
              <a:rPr lang="cs-CZ" dirty="0"/>
              <a:t> = (10 x 14)  + (10 x 12) = 120 =260  </a:t>
            </a:r>
          </a:p>
          <a:p>
            <a:r>
              <a:rPr lang="cs-CZ" dirty="0"/>
              <a:t>FIFO </a:t>
            </a:r>
            <a:r>
              <a:rPr lang="cs-CZ" dirty="0" err="1"/>
              <a:t>principle</a:t>
            </a:r>
            <a:r>
              <a:rPr lang="cs-CZ" dirty="0"/>
              <a:t> od </a:t>
            </a:r>
            <a:r>
              <a:rPr lang="cs-CZ" dirty="0" err="1"/>
              <a:t>applying</a:t>
            </a:r>
            <a:r>
              <a:rPr lang="cs-CZ" dirty="0"/>
              <a:t> : 260 - 10x12 - 1x14 = 126 -&gt; </a:t>
            </a:r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 </a:t>
            </a:r>
            <a:r>
              <a:rPr lang="cs-CZ" dirty="0" err="1"/>
              <a:t>be</a:t>
            </a:r>
            <a:r>
              <a:rPr lang="cs-CZ" dirty="0"/>
              <a:t>  = </a:t>
            </a:r>
            <a:r>
              <a:rPr lang="cs-CZ" b="1" dirty="0"/>
              <a:t>126/9=14 but </a:t>
            </a:r>
            <a:r>
              <a:rPr lang="cs-CZ" b="1" dirty="0" err="1"/>
              <a:t>see</a:t>
            </a:r>
            <a:r>
              <a:rPr lang="cs-CZ" b="1" dirty="0"/>
              <a:t> </a:t>
            </a:r>
            <a:r>
              <a:rPr lang="cs-CZ" b="1" dirty="0" err="1"/>
              <a:t>next</a:t>
            </a:r>
            <a:r>
              <a:rPr lang="cs-CZ" b="1" dirty="0"/>
              <a:t> slide </a:t>
            </a:r>
          </a:p>
          <a:p>
            <a:r>
              <a:rPr lang="cs-CZ" dirty="0"/>
              <a:t>BC </a:t>
            </a:r>
            <a:r>
              <a:rPr lang="cs-CZ" dirty="0" err="1"/>
              <a:t>calculated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as 11*</a:t>
            </a:r>
            <a:r>
              <a:rPr lang="cs-CZ" dirty="0">
                <a:solidFill>
                  <a:srgbClr val="0070C0"/>
                </a:solidFill>
              </a:rPr>
              <a:t>12</a:t>
            </a:r>
            <a:r>
              <a:rPr lang="cs-CZ" dirty="0"/>
              <a:t>=132.   </a:t>
            </a:r>
            <a:endParaRPr lang="en-US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11591619" y="2313709"/>
            <a:ext cx="30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11901055" y="2313709"/>
            <a:ext cx="9220" cy="429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269673" y="6603834"/>
            <a:ext cx="8631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3269673" y="5910724"/>
            <a:ext cx="0" cy="693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282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average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calculation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overview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6725"/>
            <a:ext cx="2897354" cy="15651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554181" y="5652412"/>
            <a:ext cx="7678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20 </a:t>
            </a:r>
            <a:r>
              <a:rPr lang="cs-CZ" dirty="0" err="1"/>
              <a:t>pcs</a:t>
            </a:r>
            <a:r>
              <a:rPr lang="cs-CZ" dirty="0"/>
              <a:t> = 140 + 120 =</a:t>
            </a:r>
            <a:r>
              <a:rPr lang="cs-CZ" b="1" dirty="0">
                <a:solidFill>
                  <a:srgbClr val="00B050"/>
                </a:solidFill>
              </a:rPr>
              <a:t>260</a:t>
            </a:r>
            <a:r>
              <a:rPr lang="cs-CZ" dirty="0"/>
              <a:t>  (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slide) </a:t>
            </a:r>
          </a:p>
          <a:p>
            <a:r>
              <a:rPr lang="cs-CZ" dirty="0"/>
              <a:t>FIFO </a:t>
            </a:r>
            <a:r>
              <a:rPr lang="cs-CZ" dirty="0" err="1"/>
              <a:t>principle</a:t>
            </a:r>
            <a:r>
              <a:rPr lang="cs-CZ" dirty="0"/>
              <a:t> : 260 -10x12 - 1x14 = 126 -&gt;</a:t>
            </a:r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 </a:t>
            </a:r>
            <a:r>
              <a:rPr lang="cs-CZ" dirty="0" err="1"/>
              <a:t>be</a:t>
            </a:r>
            <a:r>
              <a:rPr lang="cs-CZ" dirty="0"/>
              <a:t>  = 126/9=</a:t>
            </a:r>
            <a:r>
              <a:rPr lang="cs-CZ" dirty="0">
                <a:solidFill>
                  <a:srgbClr val="7030A0"/>
                </a:solidFill>
              </a:rPr>
              <a:t>14 </a:t>
            </a:r>
            <a:r>
              <a:rPr lang="cs-CZ" dirty="0"/>
              <a:t> </a:t>
            </a:r>
          </a:p>
          <a:p>
            <a:r>
              <a:rPr lang="cs-CZ" dirty="0"/>
              <a:t>BC </a:t>
            </a:r>
            <a:r>
              <a:rPr lang="cs-CZ" dirty="0" err="1"/>
              <a:t>calculated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as 11*</a:t>
            </a:r>
            <a:r>
              <a:rPr lang="cs-CZ" dirty="0">
                <a:solidFill>
                  <a:srgbClr val="0070C0"/>
                </a:solidFill>
              </a:rPr>
              <a:t>12</a:t>
            </a:r>
            <a:r>
              <a:rPr lang="cs-CZ" dirty="0"/>
              <a:t>=</a:t>
            </a:r>
            <a:r>
              <a:rPr lang="cs-CZ" dirty="0">
                <a:solidFill>
                  <a:srgbClr val="FF0000"/>
                </a:solidFill>
              </a:rPr>
              <a:t>132</a:t>
            </a:r>
            <a:r>
              <a:rPr lang="cs-CZ" dirty="0"/>
              <a:t>.   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98780"/>
            <a:ext cx="8676190" cy="1590476"/>
          </a:xfrm>
          <a:prstGeom prst="rect">
            <a:avLst/>
          </a:prstGeom>
          <a:ln>
            <a:solidFill>
              <a:schemeClr val="dk1"/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 flipH="1" flipV="1">
            <a:off x="9356667" y="4987636"/>
            <a:ext cx="1560714" cy="149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3865418" y="6483494"/>
            <a:ext cx="7051963" cy="13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9975273" y="4987636"/>
            <a:ext cx="16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260</a:t>
            </a:r>
            <a:r>
              <a:rPr lang="cs-CZ" dirty="0"/>
              <a:t>-</a:t>
            </a:r>
            <a:r>
              <a:rPr lang="cs-CZ" b="1" dirty="0">
                <a:solidFill>
                  <a:srgbClr val="FF0000"/>
                </a:solidFill>
              </a:rPr>
              <a:t>132</a:t>
            </a:r>
            <a:r>
              <a:rPr lang="cs-CZ" dirty="0"/>
              <a:t>=128</a:t>
            </a:r>
          </a:p>
          <a:p>
            <a:r>
              <a:rPr lang="cs-CZ" dirty="0"/>
              <a:t>128/9=</a:t>
            </a:r>
            <a:r>
              <a:rPr lang="cs-CZ" dirty="0">
                <a:solidFill>
                  <a:srgbClr val="7030A0"/>
                </a:solidFill>
              </a:rPr>
              <a:t>14,22</a:t>
            </a:r>
            <a:r>
              <a:rPr lang="cs-CZ" dirty="0"/>
              <a:t> !!!</a:t>
            </a:r>
            <a:endParaRPr lang="en-US" dirty="0"/>
          </a:p>
        </p:txBody>
      </p:sp>
      <p:sp>
        <p:nvSpPr>
          <p:cNvPr id="14" name="Šipka doprava 13"/>
          <p:cNvSpPr/>
          <p:nvPr/>
        </p:nvSpPr>
        <p:spPr>
          <a:xfrm>
            <a:off x="4267200" y="1690688"/>
            <a:ext cx="7086600" cy="1177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adjusted</a:t>
            </a:r>
            <a:r>
              <a:rPr lang="cs-CZ" dirty="0"/>
              <a:t> by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adjust</a:t>
            </a:r>
            <a:r>
              <a:rPr lang="cs-CZ" dirty="0"/>
              <a:t> </a:t>
            </a:r>
            <a:r>
              <a:rPr lang="cs-CZ" dirty="0" err="1"/>
              <a:t>cost-item</a:t>
            </a:r>
            <a:r>
              <a:rPr lang="cs-CZ" dirty="0"/>
              <a:t> </a:t>
            </a:r>
            <a:r>
              <a:rPr lang="cs-CZ" dirty="0" err="1"/>
              <a:t>entries</a:t>
            </a:r>
            <a:r>
              <a:rPr lang="cs-CZ" dirty="0"/>
              <a:t> </a:t>
            </a:r>
            <a:r>
              <a:rPr lang="cs-CZ" dirty="0" err="1"/>
              <a:t>batch</a:t>
            </a:r>
            <a:r>
              <a:rPr lang="cs-CZ" dirty="0"/>
              <a:t> </a:t>
            </a:r>
            <a:r>
              <a:rPr lang="cs-CZ" dirty="0" err="1"/>
              <a:t>job</a:t>
            </a:r>
            <a:r>
              <a:rPr lang="cs-CZ" dirty="0"/>
              <a:t> ! </a:t>
            </a:r>
            <a:endParaRPr lang="en-US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7BCFD64-52A2-4BFB-9F00-464997AA2B74}"/>
              </a:ext>
            </a:extLst>
          </p:cNvPr>
          <p:cNvCxnSpPr/>
          <p:nvPr/>
        </p:nvCxnSpPr>
        <p:spPr>
          <a:xfrm flipV="1">
            <a:off x="11126804" y="4032985"/>
            <a:ext cx="0" cy="954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639C226-8768-4C01-8BE1-AC861F28D131}"/>
              </a:ext>
            </a:extLst>
          </p:cNvPr>
          <p:cNvCxnSpPr>
            <a:cxnSpLocks/>
          </p:cNvCxnSpPr>
          <p:nvPr/>
        </p:nvCxnSpPr>
        <p:spPr>
          <a:xfrm flipH="1">
            <a:off x="9359256" y="4032985"/>
            <a:ext cx="1767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037A096B-BB6D-4FC9-9936-00A9E8FFF785}"/>
              </a:ext>
            </a:extLst>
          </p:cNvPr>
          <p:cNvCxnSpPr/>
          <p:nvPr/>
        </p:nvCxnSpPr>
        <p:spPr>
          <a:xfrm flipH="1">
            <a:off x="8008219" y="6121667"/>
            <a:ext cx="1967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8D2F3C7-CE83-4A0C-90B6-1A662068BBE7}"/>
              </a:ext>
            </a:extLst>
          </p:cNvPr>
          <p:cNvCxnSpPr>
            <a:cxnSpLocks/>
          </p:cNvCxnSpPr>
          <p:nvPr/>
        </p:nvCxnSpPr>
        <p:spPr>
          <a:xfrm flipV="1">
            <a:off x="9975273" y="5652413"/>
            <a:ext cx="942108" cy="469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82BF00A-710A-4329-9D1E-6B3945AA05E5}"/>
              </a:ext>
            </a:extLst>
          </p:cNvPr>
          <p:cNvSpPr txBox="1"/>
          <p:nvPr/>
        </p:nvSpPr>
        <p:spPr>
          <a:xfrm>
            <a:off x="8881711" y="5712217"/>
            <a:ext cx="60976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dis</a:t>
            </a:r>
            <a:r>
              <a:rPr lang="cs-CZ" sz="1600" b="1" dirty="0">
                <a:solidFill>
                  <a:srgbClr val="7030A0"/>
                </a:solidFill>
              </a:rPr>
              <a:t>c</a:t>
            </a:r>
            <a:r>
              <a:rPr lang="en-US" sz="1600" b="1" dirty="0">
                <a:solidFill>
                  <a:srgbClr val="7030A0"/>
                </a:solidFill>
              </a:rPr>
              <a:t>r</a:t>
            </a:r>
            <a:r>
              <a:rPr lang="cs-CZ" sz="1600" b="1" dirty="0">
                <a:solidFill>
                  <a:srgbClr val="7030A0"/>
                </a:solidFill>
              </a:rPr>
              <a:t>e</a:t>
            </a:r>
            <a:r>
              <a:rPr lang="en-US" sz="1600" b="1" dirty="0" err="1">
                <a:solidFill>
                  <a:srgbClr val="7030A0"/>
                </a:solidFill>
              </a:rPr>
              <a:t>panc</a:t>
            </a:r>
            <a:r>
              <a:rPr lang="cs-CZ" sz="1600" b="1" dirty="0">
                <a:solidFill>
                  <a:srgbClr val="7030A0"/>
                </a:solidFill>
              </a:rPr>
              <a:t>y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78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Adjust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-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manually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5068"/>
            <a:ext cx="4200417" cy="32624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943" y="1585822"/>
            <a:ext cx="5942857" cy="3180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Přímá spojnice se šipkou 6"/>
          <p:cNvCxnSpPr>
            <a:stCxn id="4" idx="3"/>
            <a:endCxn id="5" idx="1"/>
          </p:cNvCxnSpPr>
          <p:nvPr/>
        </p:nvCxnSpPr>
        <p:spPr>
          <a:xfrm>
            <a:off x="5038617" y="3176298"/>
            <a:ext cx="3723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04095"/>
            <a:ext cx="8638095" cy="14380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657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EB4E76D-4CBF-81ED-1DE3-FA3C47BC5BAA}"/>
              </a:ext>
            </a:extLst>
          </p:cNvPr>
          <p:cNvSpPr/>
          <p:nvPr/>
        </p:nvSpPr>
        <p:spPr>
          <a:xfrm>
            <a:off x="2258251" y="2967335"/>
            <a:ext cx="767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dirty="0" err="1">
                <a:solidFill>
                  <a:srgbClr val="FF0000"/>
                </a:solidFill>
              </a:rPr>
              <a:t>Nulla</a:t>
            </a:r>
            <a:r>
              <a:rPr lang="cs-CZ" sz="5400" b="0" dirty="0">
                <a:solidFill>
                  <a:srgbClr val="FF0000"/>
                </a:solidFill>
              </a:rPr>
              <a:t> </a:t>
            </a:r>
            <a:r>
              <a:rPr lang="cs-CZ" sz="5400" b="0" dirty="0" err="1">
                <a:solidFill>
                  <a:srgbClr val="FF0000"/>
                </a:solidFill>
              </a:rPr>
              <a:t>dies</a:t>
            </a:r>
            <a:r>
              <a:rPr lang="cs-CZ" sz="5400" b="0" dirty="0">
                <a:solidFill>
                  <a:srgbClr val="FF0000"/>
                </a:solidFill>
              </a:rPr>
              <a:t> sine </a:t>
            </a:r>
            <a:r>
              <a:rPr lang="cs-CZ" sz="5400" b="0" dirty="0" err="1">
                <a:solidFill>
                  <a:srgbClr val="FF0000"/>
                </a:solidFill>
              </a:rPr>
              <a:t>gaudium</a:t>
            </a:r>
            <a:r>
              <a:rPr lang="cs-CZ" sz="5400" b="0" dirty="0">
                <a:solidFill>
                  <a:srgbClr val="FF0000"/>
                </a:solidFill>
              </a:rPr>
              <a:t> !!!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95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86406-8CA4-F3AA-4FAA-801702A9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en-US" sz="3600" dirty="0">
                <a:solidFill>
                  <a:srgbClr val="0070C0"/>
                </a:solidFill>
              </a:rPr>
              <a:t>The settings that allow the example to run smoothly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E59B8B-592A-EC56-5EF0-91947A261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82" y="1479465"/>
            <a:ext cx="2905712" cy="27115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5A5CAD7-5E45-D0B1-7B2D-DC8A19C90C39}"/>
              </a:ext>
            </a:extLst>
          </p:cNvPr>
          <p:cNvSpPr txBox="1"/>
          <p:nvPr/>
        </p:nvSpPr>
        <p:spPr>
          <a:xfrm>
            <a:off x="590550" y="4420110"/>
            <a:ext cx="111819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Specifies if value entries are automatically posted to the inventory account, </a:t>
            </a:r>
            <a:endParaRPr lang="cs-CZ" sz="2000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sz="20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adjustment account, and COGS account in the general ledger when an item transaction is posted.</a:t>
            </a:r>
            <a:endParaRPr lang="cs-CZ" sz="2000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cs-CZ" sz="2000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sz="20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Alternatively, you can manually post the values at regular intervals with the Post Inventory</a:t>
            </a:r>
            <a:endParaRPr lang="cs-CZ" sz="2000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sz="2000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Cost to G/L batch job. </a:t>
            </a:r>
            <a:endParaRPr lang="cs-CZ" sz="2000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cs-CZ" sz="2000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sz="2000" b="1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Note that costs must be adjusted before posting to the general ledger.</a:t>
            </a:r>
          </a:p>
          <a:p>
            <a:br>
              <a:rPr lang="en-US" sz="2000" b="1" dirty="0"/>
            </a:br>
            <a:endParaRPr lang="cs-CZ" sz="20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B8677E2-762C-78CC-BF73-91D7447EAF97}"/>
              </a:ext>
            </a:extLst>
          </p:cNvPr>
          <p:cNvSpPr txBox="1"/>
          <p:nvPr/>
        </p:nvSpPr>
        <p:spPr>
          <a:xfrm>
            <a:off x="6096000" y="2623930"/>
            <a:ext cx="437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Cost</a:t>
            </a:r>
            <a:r>
              <a:rPr lang="cs-CZ" b="1" dirty="0"/>
              <a:t> </a:t>
            </a:r>
            <a:r>
              <a:rPr lang="cs-CZ" b="1" dirty="0" err="1"/>
              <a:t>adjustment</a:t>
            </a:r>
            <a:r>
              <a:rPr lang="cs-CZ" b="1" dirty="0"/>
              <a:t> </a:t>
            </a:r>
            <a:r>
              <a:rPr lang="cs-CZ" b="1" dirty="0" err="1"/>
              <a:t>will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processed</a:t>
            </a:r>
            <a:r>
              <a:rPr lang="cs-CZ" b="1" dirty="0"/>
              <a:t> </a:t>
            </a:r>
            <a:r>
              <a:rPr lang="cs-CZ" b="1" dirty="0" err="1"/>
              <a:t>manually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55190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A33AD97-3EA5-4257-95C6-AB8E8180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000" y="686143"/>
            <a:ext cx="4800000" cy="5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16940" y="1995785"/>
            <a:ext cx="940584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cs-CZ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cs-CZ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nd </a:t>
            </a:r>
            <a:r>
              <a:rPr lang="cs-CZ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of</a:t>
            </a:r>
            <a:r>
              <a:rPr lang="cs-CZ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Business </a:t>
            </a:r>
            <a:r>
              <a:rPr lang="cs-CZ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Central</a:t>
            </a:r>
            <a:r>
              <a:rPr lang="cs-CZ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cs-CZ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introduction</a:t>
            </a:r>
            <a:r>
              <a:rPr lang="cs-CZ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IV</a:t>
            </a:r>
          </a:p>
        </p:txBody>
      </p:sp>
    </p:spTree>
    <p:extLst>
      <p:ext uri="{BB962C8B-B14F-4D97-AF65-F5344CB8AC3E}">
        <p14:creationId xmlns:p14="http://schemas.microsoft.com/office/powerpoint/2010/main" val="368778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1F471-50EA-1431-29F2-F7A8B55A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New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template</a:t>
            </a:r>
            <a:r>
              <a:rPr lang="cs-CZ" sz="3600" dirty="0">
                <a:solidFill>
                  <a:srgbClr val="0070C0"/>
                </a:solidFill>
              </a:rPr>
              <a:t> to </a:t>
            </a:r>
            <a:r>
              <a:rPr lang="cs-CZ" sz="3600" dirty="0" err="1">
                <a:solidFill>
                  <a:srgbClr val="0070C0"/>
                </a:solidFill>
              </a:rPr>
              <a:t>create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new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1E7BA8-7AC0-B342-0ED5-4BA3D9BF4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52" y="1690688"/>
            <a:ext cx="2038095" cy="1676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01396FCB-A430-3C0C-D967-CB8722A54D76}"/>
              </a:ext>
            </a:extLst>
          </p:cNvPr>
          <p:cNvCxnSpPr>
            <a:cxnSpLocks/>
          </p:cNvCxnSpPr>
          <p:nvPr/>
        </p:nvCxnSpPr>
        <p:spPr>
          <a:xfrm>
            <a:off x="3228847" y="2528783"/>
            <a:ext cx="11336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366F2E71-B85A-F94D-C7CB-B0A31AEC7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452" y="1685926"/>
            <a:ext cx="4400000" cy="16857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311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AC637-2889-4B5B-2A4D-C85985DB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7985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template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2800" dirty="0">
                <a:solidFill>
                  <a:srgbClr val="0070C0"/>
                </a:solidFill>
              </a:rPr>
              <a:t>(</a:t>
            </a:r>
            <a:r>
              <a:rPr lang="en-US" sz="2800" dirty="0">
                <a:solidFill>
                  <a:srgbClr val="0070C0"/>
                </a:solidFill>
              </a:rPr>
              <a:t>Creation would be part of the course</a:t>
            </a:r>
            <a:r>
              <a:rPr lang="cs-CZ" sz="28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18B789-FFF6-D672-2A44-97CA23E71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" y="1493740"/>
            <a:ext cx="4838572" cy="4079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B95063E-2811-EFFD-C8FE-45D6DB947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112" y="1493740"/>
            <a:ext cx="5613925" cy="40798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013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C4C6E-9379-A9FD-AFEA-BFBC0B3C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New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created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AD0EDF6-0868-3357-49B7-8E861D262ADC}"/>
              </a:ext>
            </a:extLst>
          </p:cNvPr>
          <p:cNvSpPr txBox="1"/>
          <p:nvPr/>
        </p:nvSpPr>
        <p:spPr>
          <a:xfrm>
            <a:off x="838199" y="1690688"/>
            <a:ext cx="927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Item -list-&gt;New-&gt;selected template</a:t>
            </a:r>
            <a:r>
              <a:rPr lang="cs-CZ" sz="2800" dirty="0">
                <a:solidFill>
                  <a:srgbClr val="0070C0"/>
                </a:solidFill>
              </a:rPr>
              <a:t>-&gt; OK-&gt; Unit </a:t>
            </a:r>
            <a:r>
              <a:rPr lang="cs-CZ" sz="2800" dirty="0" err="1">
                <a:solidFill>
                  <a:srgbClr val="0070C0"/>
                </a:solidFill>
              </a:rPr>
              <a:t>Price</a:t>
            </a:r>
            <a:r>
              <a:rPr lang="cs-CZ" sz="2800" dirty="0">
                <a:solidFill>
                  <a:srgbClr val="0070C0"/>
                </a:solidFill>
              </a:rPr>
              <a:t> = 40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7CD223A-DC91-A210-CC19-F52C3015A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1" y="2232402"/>
            <a:ext cx="8250540" cy="41778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082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4EEB4-1AAC-7574-0919-FD92C67E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Two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purchase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(</a:t>
            </a:r>
            <a:r>
              <a:rPr lang="cs-CZ" sz="2400" dirty="0" err="1">
                <a:solidFill>
                  <a:srgbClr val="0070C0"/>
                </a:solidFill>
              </a:rPr>
              <a:t>only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purchase</a:t>
            </a:r>
            <a:r>
              <a:rPr lang="cs-CZ" sz="2400" dirty="0">
                <a:solidFill>
                  <a:srgbClr val="0070C0"/>
                </a:solidFill>
              </a:rPr>
              <a:t> line </a:t>
            </a:r>
            <a:r>
              <a:rPr lang="cs-CZ" sz="2400" dirty="0" err="1">
                <a:solidFill>
                  <a:srgbClr val="0070C0"/>
                </a:solidFill>
              </a:rPr>
              <a:t>shown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before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posting</a:t>
            </a:r>
            <a:r>
              <a:rPr lang="cs-CZ" sz="2400" dirty="0">
                <a:solidFill>
                  <a:srgbClr val="0070C0"/>
                </a:solidFill>
              </a:rPr>
              <a:t> by F9)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343081-A36C-0FDC-1B20-02CC25F53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9232"/>
            <a:ext cx="10934114" cy="1152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14F852-C022-6F69-6A01-60991987A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8821"/>
            <a:ext cx="10934114" cy="1152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3D80250-0EB1-6B98-01DD-58C514222A5E}"/>
              </a:ext>
            </a:extLst>
          </p:cNvPr>
          <p:cNvSpPr txBox="1"/>
          <p:nvPr/>
        </p:nvSpPr>
        <p:spPr>
          <a:xfrm>
            <a:off x="7077680" y="548374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 x F9 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30ADE9EE-BBBB-92BC-61B6-9B6FDAC8FF09}"/>
              </a:ext>
            </a:extLst>
          </p:cNvPr>
          <p:cNvSpPr/>
          <p:nvPr/>
        </p:nvSpPr>
        <p:spPr>
          <a:xfrm>
            <a:off x="8231027" y="5092099"/>
            <a:ext cx="3446585" cy="1152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slide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BBD9544-9127-B0B7-A883-69D30F5F389A}"/>
              </a:ext>
            </a:extLst>
          </p:cNvPr>
          <p:cNvSpPr txBox="1"/>
          <p:nvPr/>
        </p:nvSpPr>
        <p:spPr>
          <a:xfrm>
            <a:off x="838200" y="5911224"/>
            <a:ext cx="5658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It </a:t>
            </a:r>
            <a:r>
              <a:rPr lang="cs-CZ" sz="2400" b="1" dirty="0" err="1">
                <a:solidFill>
                  <a:srgbClr val="FF0000"/>
                </a:solidFill>
              </a:rPr>
              <a:t>could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be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replaced</a:t>
            </a:r>
            <a:r>
              <a:rPr lang="cs-CZ" sz="2400" b="1" dirty="0">
                <a:solidFill>
                  <a:srgbClr val="FF0000"/>
                </a:solidFill>
              </a:rPr>
              <a:t> by </a:t>
            </a:r>
            <a:r>
              <a:rPr lang="cs-CZ" sz="2400" b="1" dirty="0" err="1">
                <a:solidFill>
                  <a:srgbClr val="FF0000"/>
                </a:solidFill>
              </a:rPr>
              <a:t>item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journal</a:t>
            </a:r>
            <a:r>
              <a:rPr lang="cs-CZ" sz="2400" b="1" dirty="0">
                <a:solidFill>
                  <a:srgbClr val="FF0000"/>
                </a:solidFill>
              </a:rPr>
              <a:t> as </a:t>
            </a:r>
            <a:r>
              <a:rPr lang="cs-CZ" sz="2400" b="1" dirty="0" err="1">
                <a:solidFill>
                  <a:srgbClr val="FF0000"/>
                </a:solidFill>
              </a:rPr>
              <a:t>well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BA222-8CDA-19AA-C5DA-18B41F3C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344293-5880-6F2A-BF1D-8BD8516C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" y="1690688"/>
            <a:ext cx="11211952" cy="110878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3F9511F-4279-12AF-C407-25444C528920}"/>
              </a:ext>
            </a:extLst>
          </p:cNvPr>
          <p:cNvSpPr/>
          <p:nvPr/>
        </p:nvSpPr>
        <p:spPr>
          <a:xfrm>
            <a:off x="838200" y="3249637"/>
            <a:ext cx="2481775" cy="1491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Item</a:t>
            </a:r>
            <a:r>
              <a:rPr lang="cs-CZ" dirty="0"/>
              <a:t>  </a:t>
            </a:r>
            <a:r>
              <a:rPr lang="cs-CZ" dirty="0" err="1"/>
              <a:t>card</a:t>
            </a:r>
            <a:r>
              <a:rPr lang="cs-CZ" dirty="0"/>
              <a:t> JB_001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6A447FF-59FB-7467-38FA-B6BE0F7C887E}"/>
              </a:ext>
            </a:extLst>
          </p:cNvPr>
          <p:cNvCxnSpPr/>
          <p:nvPr/>
        </p:nvCxnSpPr>
        <p:spPr>
          <a:xfrm>
            <a:off x="3530991" y="4058530"/>
            <a:ext cx="9003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1DDB0929-557D-4946-CF97-9F9E4C2AC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679" y="3249637"/>
            <a:ext cx="6200000" cy="24476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3345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67882-9A60-2567-6A5D-C0D16ED0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Costs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EBE6D7-2F2B-68C5-717F-E2A1E29A2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047619" cy="42095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9249858-D2E0-BABC-5304-38E74460B2A1}"/>
              </a:ext>
            </a:extLst>
          </p:cNvPr>
          <p:cNvCxnSpPr/>
          <p:nvPr/>
        </p:nvCxnSpPr>
        <p:spPr>
          <a:xfrm>
            <a:off x="6759209" y="3302391"/>
            <a:ext cx="298970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DB248D07-CCE6-E0DA-7A5B-B5E5599782D0}"/>
              </a:ext>
            </a:extLst>
          </p:cNvPr>
          <p:cNvSpPr txBox="1"/>
          <p:nvPr/>
        </p:nvSpPr>
        <p:spPr>
          <a:xfrm>
            <a:off x="7888460" y="2656060"/>
            <a:ext cx="157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>
                <a:solidFill>
                  <a:srgbClr val="FF0000"/>
                </a:solidFill>
              </a:rPr>
              <a:t>Click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Šipka: doleva 2">
            <a:extLst>
              <a:ext uri="{FF2B5EF4-FFF2-40B4-BE49-F238E27FC236}">
                <a16:creationId xmlns:a16="http://schemas.microsoft.com/office/drawing/2014/main" id="{79760EA0-7173-9118-AA63-2DB9BA8701B6}"/>
              </a:ext>
            </a:extLst>
          </p:cNvPr>
          <p:cNvSpPr/>
          <p:nvPr/>
        </p:nvSpPr>
        <p:spPr>
          <a:xfrm>
            <a:off x="4837043" y="4598503"/>
            <a:ext cx="4412974" cy="74212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Adjustment did not take place</a:t>
            </a:r>
            <a:r>
              <a:rPr lang="cs-CZ" dirty="0"/>
              <a:t> so far</a:t>
            </a:r>
          </a:p>
        </p:txBody>
      </p:sp>
    </p:spTree>
    <p:extLst>
      <p:ext uri="{BB962C8B-B14F-4D97-AF65-F5344CB8AC3E}">
        <p14:creationId xmlns:p14="http://schemas.microsoft.com/office/powerpoint/2010/main" val="25873507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786</Words>
  <Application>Microsoft Office PowerPoint</Application>
  <PresentationFormat>Širokoúhlá obrazovka</PresentationFormat>
  <Paragraphs>108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Segoe UI</vt:lpstr>
      <vt:lpstr>Motiv Office</vt:lpstr>
      <vt:lpstr>Business Central Introduction  Applying Item Ledger Entries (ERP=Microsoft Dynamics 365 Business Central)   </vt:lpstr>
      <vt:lpstr>Basic principles of Applying</vt:lpstr>
      <vt:lpstr> The settings that allow the example to run smoothly</vt:lpstr>
      <vt:lpstr>New item template to create new item </vt:lpstr>
      <vt:lpstr>Item template (Creation would be part of the course)</vt:lpstr>
      <vt:lpstr>New item created  </vt:lpstr>
      <vt:lpstr>Two purchase orders (only purchase line shown before posting by F9)</vt:lpstr>
      <vt:lpstr>Item ledger entries </vt:lpstr>
      <vt:lpstr>Costs and Posting </vt:lpstr>
      <vt:lpstr>Average cost calculation overview after Purchases only</vt:lpstr>
      <vt:lpstr>Selling 12 pcs of our model item (only sales lines shown partly) </vt:lpstr>
      <vt:lpstr>Item ledger entries (ILE) after selling 12 pcs </vt:lpstr>
      <vt:lpstr>Average cost calculation overview after subsequent selling of 12 pcs</vt:lpstr>
      <vt:lpstr>Inventory Cost Adjustment  principles</vt:lpstr>
      <vt:lpstr>Manual cost adjustment 1st stage </vt:lpstr>
      <vt:lpstr>Item card after cost adjustment  </vt:lpstr>
      <vt:lpstr>Item card after cost adjustment </vt:lpstr>
      <vt:lpstr>Posting inventory cost to General Ledger</vt:lpstr>
      <vt:lpstr>Results</vt:lpstr>
      <vt:lpstr>G/L Registers-&gt;Archive</vt:lpstr>
      <vt:lpstr>Item card</vt:lpstr>
      <vt:lpstr>Prezentace aplikace PowerPoint</vt:lpstr>
      <vt:lpstr>Access to Item Journal</vt:lpstr>
      <vt:lpstr>Applying Item Ledger Entries</vt:lpstr>
      <vt:lpstr>Item card and average cost calculation overview   </vt:lpstr>
      <vt:lpstr>Selling 11 pcs of our item  80101 by Item journal</vt:lpstr>
      <vt:lpstr>Item card and average cost calculation overview </vt:lpstr>
      <vt:lpstr>Adjust cost - item entries (manually)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Reconciliation basics</dc:title>
  <dc:creator>Jaromir Skorkovsky</dc:creator>
  <cp:lastModifiedBy>Miki Skorkovský</cp:lastModifiedBy>
  <cp:revision>179</cp:revision>
  <dcterms:created xsi:type="dcterms:W3CDTF">2019-06-14T07:22:08Z</dcterms:created>
  <dcterms:modified xsi:type="dcterms:W3CDTF">2023-10-20T10:34:09Z</dcterms:modified>
</cp:coreProperties>
</file>