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93" r:id="rId3"/>
    <p:sldId id="325" r:id="rId4"/>
    <p:sldId id="326" r:id="rId5"/>
    <p:sldId id="392" r:id="rId6"/>
    <p:sldId id="294" r:id="rId7"/>
    <p:sldId id="351" r:id="rId8"/>
    <p:sldId id="301" r:id="rId9"/>
    <p:sldId id="352" r:id="rId10"/>
    <p:sldId id="302" r:id="rId11"/>
    <p:sldId id="349" r:id="rId12"/>
    <p:sldId id="350" r:id="rId13"/>
    <p:sldId id="393" r:id="rId14"/>
    <p:sldId id="394" r:id="rId15"/>
    <p:sldId id="304" r:id="rId16"/>
    <p:sldId id="303" r:id="rId17"/>
    <p:sldId id="299" r:id="rId18"/>
    <p:sldId id="395" r:id="rId19"/>
    <p:sldId id="353" r:id="rId20"/>
    <p:sldId id="396" r:id="rId21"/>
    <p:sldId id="397" r:id="rId22"/>
    <p:sldId id="40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8" r:id="rId33"/>
    <p:sldId id="307" r:id="rId34"/>
    <p:sldId id="354" r:id="rId35"/>
    <p:sldId id="306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409" r:id="rId46"/>
    <p:sldId id="364" r:id="rId47"/>
    <p:sldId id="335" r:id="rId48"/>
    <p:sldId id="365" r:id="rId49"/>
    <p:sldId id="366" r:id="rId50"/>
    <p:sldId id="367" r:id="rId51"/>
    <p:sldId id="336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98" d="100"/>
          <a:sy n="98" d="100"/>
        </p:scale>
        <p:origin x="6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06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to </a:t>
            </a:r>
            <a:r>
              <a:rPr lang="cs-CZ" dirty="0" err="1">
                <a:solidFill>
                  <a:srgbClr val="0070C0"/>
                </a:solidFill>
              </a:rPr>
              <a:t>Busniess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/>
            </a:br>
            <a:r>
              <a:rPr lang="cs-CZ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(Customer </a:t>
            </a:r>
            <a:r>
              <a:rPr lang="cs-CZ" sz="1600" b="1" dirty="0" err="1">
                <a:solidFill>
                  <a:srgbClr val="0070C0"/>
                </a:solidFill>
              </a:rPr>
              <a:t>Relationship</a:t>
            </a:r>
            <a:r>
              <a:rPr lang="cs-CZ" sz="1600" b="1" dirty="0">
                <a:solidFill>
                  <a:srgbClr val="0070C0"/>
                </a:solidFill>
              </a:rPr>
              <a:t> Management)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cs-CZ" sz="3200" dirty="0">
                <a:solidFill>
                  <a:srgbClr val="0070C0"/>
                </a:solidFill>
              </a:rPr>
              <a:t>Contact card – company </a:t>
            </a:r>
            <a:r>
              <a:rPr lang="en-US" altLang="cs-CZ" sz="3200" dirty="0"/>
              <a:t>-  </a:t>
            </a:r>
            <a:r>
              <a:rPr lang="en-US" altLang="cs-CZ" sz="1800" dirty="0">
                <a:solidFill>
                  <a:srgbClr val="0070C0"/>
                </a:solidFill>
              </a:rPr>
              <a:t>(Header of the contact card)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52363" y="495690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 </a:t>
            </a:r>
            <a:r>
              <a:rPr lang="cs-CZ" sz="1200" dirty="0" err="1"/>
              <a:t>Eric</a:t>
            </a:r>
            <a:r>
              <a:rPr lang="cs-CZ" sz="1200" dirty="0"/>
              <a:t> </a:t>
            </a:r>
            <a:r>
              <a:rPr lang="cs-CZ" sz="1200" dirty="0" err="1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275856" y="495690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Luciano </a:t>
            </a:r>
            <a:r>
              <a:rPr lang="cs-CZ" sz="1200" dirty="0" err="1"/>
              <a:t>Pavarotti</a:t>
            </a:r>
            <a:r>
              <a:rPr lang="cs-CZ" sz="1200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15496" y="4935539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Paul </a:t>
            </a:r>
            <a:r>
              <a:rPr lang="cs-CZ" sz="1200" dirty="0" err="1"/>
              <a:t>McCartney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715952" y="5172551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308183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51920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015295" y="4474296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244559" y="5625966"/>
            <a:ext cx="556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Contact  persons type card</a:t>
            </a:r>
            <a:r>
              <a:rPr lang="cs-CZ" sz="2800" b="1" dirty="0"/>
              <a:t>s</a:t>
            </a:r>
            <a:r>
              <a:rPr lang="en-US" sz="2800" b="1" dirty="0"/>
              <a:t>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182330-FC73-4F50-9307-6D2C8801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86" y="1147494"/>
            <a:ext cx="5349570" cy="3467832"/>
          </a:xfrm>
          <a:prstGeom prst="rect">
            <a:avLst/>
          </a:prstGeom>
          <a:ln>
            <a:solidFill>
              <a:srgbClr val="000080"/>
            </a:solidFill>
          </a:ln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6D98C0C3-15A8-40C5-9F72-937FE69970B3}"/>
              </a:ext>
            </a:extLst>
          </p:cNvPr>
          <p:cNvSpPr txBox="1"/>
          <p:nvPr/>
        </p:nvSpPr>
        <p:spPr>
          <a:xfrm>
            <a:off x="4408812" y="1360707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Company Contact Card </a:t>
            </a:r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-&gt;</a:t>
            </a:r>
            <a:r>
              <a:rPr lang="cs-CZ" sz="3600" dirty="0" err="1">
                <a:solidFill>
                  <a:srgbClr val="0070C0"/>
                </a:solidFill>
              </a:rPr>
              <a:t>Contact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relationship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13153" y="3789040"/>
            <a:ext cx="1536824" cy="84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9" name="Šipka doprava 8"/>
          <p:cNvSpPr/>
          <p:nvPr/>
        </p:nvSpPr>
        <p:spPr>
          <a:xfrm>
            <a:off x="2843808" y="3704044"/>
            <a:ext cx="600831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8597F3-EE30-4ED8-A02B-8DBDD2BB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3" y="1556792"/>
            <a:ext cx="6411175" cy="200809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8051B30-68C3-46B7-BA3D-BFAC5FF88BD0}"/>
              </a:ext>
            </a:extLst>
          </p:cNvPr>
          <p:cNvCxnSpPr>
            <a:cxnSpLocks/>
          </p:cNvCxnSpPr>
          <p:nvPr/>
        </p:nvCxnSpPr>
        <p:spPr>
          <a:xfrm>
            <a:off x="1763688" y="2946254"/>
            <a:ext cx="0" cy="842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45B574-49BA-43B0-A967-46412685EB4D}"/>
              </a:ext>
            </a:extLst>
          </p:cNvPr>
          <p:cNvSpPr txBox="1"/>
          <p:nvPr/>
        </p:nvSpPr>
        <p:spPr>
          <a:xfrm>
            <a:off x="1105853" y="4855976"/>
            <a:ext cx="8118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Another option for accessing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contacts from the customer card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34764A-33E5-47A1-A706-132387E7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757" y="4547468"/>
            <a:ext cx="2950890" cy="1151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Šipka doprava 8">
            <a:extLst>
              <a:ext uri="{FF2B5EF4-FFF2-40B4-BE49-F238E27FC236}">
                <a16:creationId xmlns:a16="http://schemas.microsoft.com/office/drawing/2014/main" id="{139814C9-8939-45FB-AD26-7E80D747EF73}"/>
              </a:ext>
            </a:extLst>
          </p:cNvPr>
          <p:cNvSpPr/>
          <p:nvPr/>
        </p:nvSpPr>
        <p:spPr>
          <a:xfrm>
            <a:off x="4499992" y="4926243"/>
            <a:ext cx="9733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Contact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cards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4204683"/>
            <a:ext cx="158608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Person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1169778" y="4932067"/>
            <a:ext cx="158608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cxnSp>
        <p:nvCxnSpPr>
          <p:cNvPr id="8" name="Přímá spojnice se šipkou 7"/>
          <p:cNvCxnSpPr>
            <a:cxnSpLocks/>
          </p:cNvCxnSpPr>
          <p:nvPr/>
        </p:nvCxnSpPr>
        <p:spPr>
          <a:xfrm>
            <a:off x="1043608" y="3187478"/>
            <a:ext cx="0" cy="96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/>
          <p:cNvSpPr/>
          <p:nvPr/>
        </p:nvSpPr>
        <p:spPr>
          <a:xfrm>
            <a:off x="2956408" y="4896704"/>
            <a:ext cx="4320480" cy="68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05A3FA-73B5-465D-8CC8-BE73817C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4" y="1428240"/>
            <a:ext cx="6875057" cy="175923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AF9F44F-14B9-457C-A23E-28CB429362DE}"/>
              </a:ext>
            </a:extLst>
          </p:cNvPr>
          <p:cNvCxnSpPr>
            <a:cxnSpLocks/>
          </p:cNvCxnSpPr>
          <p:nvPr/>
        </p:nvCxnSpPr>
        <p:spPr>
          <a:xfrm flipH="1">
            <a:off x="2629694" y="2171271"/>
            <a:ext cx="1" cy="276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4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EA95B-2CB4-41D1-9AFA-1833B04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Questionnaire</a:t>
            </a:r>
            <a:r>
              <a:rPr lang="cs-CZ" sz="3600" dirty="0">
                <a:solidFill>
                  <a:srgbClr val="0070C0"/>
                </a:solidFill>
              </a:rPr>
              <a:t> Setup I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D89C32-D945-4B3E-904E-5429AD8C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8" y="1424401"/>
            <a:ext cx="4091090" cy="1572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3828CF-AA74-4A3A-9012-09AFEB16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29000"/>
            <a:ext cx="5534026" cy="2473963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51EFBCF-AD85-48FE-B6F5-02AD4692B144}"/>
              </a:ext>
            </a:extLst>
          </p:cNvPr>
          <p:cNvCxnSpPr/>
          <p:nvPr/>
        </p:nvCxnSpPr>
        <p:spPr>
          <a:xfrm>
            <a:off x="1907704" y="2348880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37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EA95B-2CB4-41D1-9AFA-1833B04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Questionnaire</a:t>
            </a:r>
            <a:r>
              <a:rPr lang="cs-CZ" sz="3600" dirty="0">
                <a:solidFill>
                  <a:srgbClr val="0070C0"/>
                </a:solidFill>
              </a:rPr>
              <a:t> Setup II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FD037F-1637-4133-9BC6-FD6CB9AE7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3337015" cy="4496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B5CD21A-8E80-4B4C-9284-AFA532051CCC}"/>
              </a:ext>
            </a:extLst>
          </p:cNvPr>
          <p:cNvSpPr txBox="1"/>
          <p:nvPr/>
        </p:nvSpPr>
        <p:spPr>
          <a:xfrm flipH="1">
            <a:off x="4644008" y="5085184"/>
            <a:ext cx="276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You enter this in by yourself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B6BD4DE0-4FDD-421F-934B-38CAAF2775FA}"/>
              </a:ext>
            </a:extLst>
          </p:cNvPr>
          <p:cNvSpPr/>
          <p:nvPr/>
        </p:nvSpPr>
        <p:spPr>
          <a:xfrm>
            <a:off x="4499993" y="5157192"/>
            <a:ext cx="144015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Contact Card</a:t>
            </a:r>
            <a:r>
              <a:rPr lang="cs-CZ" sz="3600" dirty="0">
                <a:solidFill>
                  <a:srgbClr val="0070C0"/>
                </a:solidFill>
              </a:rPr>
              <a:t> (CC) </a:t>
            </a:r>
            <a:r>
              <a:rPr lang="en-US" sz="3600" dirty="0">
                <a:solidFill>
                  <a:srgbClr val="0070C0"/>
                </a:solidFill>
              </a:rPr>
              <a:t>–</a:t>
            </a:r>
            <a:r>
              <a:rPr lang="cs-CZ" sz="3600" dirty="0">
                <a:solidFill>
                  <a:srgbClr val="0070C0"/>
                </a:solidFill>
              </a:rPr>
              <a:t> type=C</a:t>
            </a:r>
            <a:r>
              <a:rPr lang="en-US" sz="3600" dirty="0" err="1">
                <a:solidFill>
                  <a:srgbClr val="0070C0"/>
                </a:solidFill>
              </a:rPr>
              <a:t>ompany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BE9ED1-92FC-4AA9-A9C9-829E7239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3" y="1556792"/>
            <a:ext cx="5569086" cy="3232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90CBBB-59D4-4950-AEF7-5663E04E0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17" y="4365104"/>
            <a:ext cx="7308304" cy="1416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F9E2140-DCD6-4DD5-AD5B-D95CD5B017A0}"/>
              </a:ext>
            </a:extLst>
          </p:cNvPr>
          <p:cNvSpPr txBox="1"/>
          <p:nvPr/>
        </p:nvSpPr>
        <p:spPr>
          <a:xfrm>
            <a:off x="5849653" y="4365104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Profile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598E5FA-302C-41B4-9B96-3895B57BF7A4}"/>
              </a:ext>
            </a:extLst>
          </p:cNvPr>
          <p:cNvSpPr txBox="1"/>
          <p:nvPr/>
        </p:nvSpPr>
        <p:spPr>
          <a:xfrm>
            <a:off x="1042717" y="5936114"/>
            <a:ext cx="684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>
                <a:solidFill>
                  <a:srgbClr val="0070C0"/>
                </a:solidFill>
              </a:rPr>
              <a:t>How</a:t>
            </a:r>
            <a:r>
              <a:rPr lang="cs-CZ" dirty="0">
                <a:solidFill>
                  <a:srgbClr val="0070C0"/>
                </a:solidFill>
              </a:rPr>
              <a:t> to e</a:t>
            </a:r>
            <a:r>
              <a:rPr lang="en-US" dirty="0" err="1">
                <a:solidFill>
                  <a:srgbClr val="0070C0"/>
                </a:solidFill>
              </a:rPr>
              <a:t>dit</a:t>
            </a:r>
            <a:r>
              <a:rPr lang="en-US" dirty="0">
                <a:solidFill>
                  <a:srgbClr val="0070C0"/>
                </a:solidFill>
              </a:rPr>
              <a:t> and edit profile </a:t>
            </a:r>
            <a:r>
              <a:rPr lang="cs-CZ" dirty="0" err="1">
                <a:solidFill>
                  <a:srgbClr val="0070C0"/>
                </a:solidFill>
              </a:rPr>
              <a:t>from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one</a:t>
            </a:r>
            <a:r>
              <a:rPr lang="cs-CZ" dirty="0">
                <a:solidFill>
                  <a:srgbClr val="0070C0"/>
                </a:solidFill>
              </a:rPr>
              <a:t> CC </a:t>
            </a:r>
            <a:r>
              <a:rPr lang="en-US" dirty="0">
                <a:solidFill>
                  <a:srgbClr val="0070C0"/>
                </a:solidFill>
              </a:rPr>
              <a:t>-&gt;Rel</a:t>
            </a:r>
            <a:r>
              <a:rPr lang="cs-CZ" dirty="0">
                <a:solidFill>
                  <a:srgbClr val="0070C0"/>
                </a:solidFill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ted-&gt;Contact-&gt;Profiles</a:t>
            </a:r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ZA" altLang="cs-CZ" sz="3600" dirty="0">
                <a:solidFill>
                  <a:srgbClr val="0070C0"/>
                </a:solidFill>
              </a:rPr>
              <a:t>Contact Card- Person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6D17F8-C42C-45C1-B53B-27232C5D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50" y="1268760"/>
            <a:ext cx="7633835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03A39750-2647-4FD7-907D-05671DFD4098}"/>
              </a:ext>
            </a:extLst>
          </p:cNvPr>
          <p:cNvSpPr/>
          <p:nvPr/>
        </p:nvSpPr>
        <p:spPr>
          <a:xfrm>
            <a:off x="4279354" y="3933056"/>
            <a:ext cx="43204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6C79E0-6D95-4935-92E5-7BF6C7A596CB}"/>
              </a:ext>
            </a:extLst>
          </p:cNvPr>
          <p:cNvSpPr txBox="1"/>
          <p:nvPr/>
        </p:nvSpPr>
        <p:spPr>
          <a:xfrm>
            <a:off x="4692063" y="4180438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Profile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>
                <a:solidFill>
                  <a:srgbClr val="0070C0"/>
                </a:solidFill>
              </a:rPr>
              <a:t>Contact Card- Company-new person </a:t>
            </a:r>
            <a:endParaRPr lang="cs-CZ" altLang="cs-CZ" sz="3200" dirty="0">
              <a:solidFill>
                <a:srgbClr val="0070C0"/>
              </a:solidFill>
            </a:endParaRPr>
          </a:p>
          <a:p>
            <a:r>
              <a:rPr lang="en-ZA" altLang="cs-CZ" sz="2000" dirty="0"/>
              <a:t> </a:t>
            </a:r>
            <a:r>
              <a:rPr lang="en-ZA" altLang="cs-CZ" sz="1400" dirty="0">
                <a:solidFill>
                  <a:srgbClr val="0070C0"/>
                </a:solidFill>
              </a:rPr>
              <a:t>(created from Company card)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5842288" y="515719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See profile settings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9BC376-A85B-45EC-AEB9-CE0655FC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9" y="1851448"/>
            <a:ext cx="7546708" cy="3018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CBA902-F140-472F-B74F-53568C0D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6" y="1425550"/>
            <a:ext cx="6263680" cy="15086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8E19F4-24EC-4CE8-B19D-5CE20BCF273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620688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2800" dirty="0" err="1">
                <a:solidFill>
                  <a:srgbClr val="0070C0"/>
                </a:solidFill>
              </a:rPr>
              <a:t>Two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ways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how</a:t>
            </a:r>
            <a:r>
              <a:rPr lang="cs-CZ" altLang="cs-CZ" sz="2800" dirty="0">
                <a:solidFill>
                  <a:srgbClr val="0070C0"/>
                </a:solidFill>
              </a:rPr>
              <a:t> to </a:t>
            </a:r>
            <a:r>
              <a:rPr lang="cs-CZ" altLang="cs-CZ" sz="2800" dirty="0" err="1">
                <a:solidFill>
                  <a:srgbClr val="0070C0"/>
                </a:solidFill>
              </a:rPr>
              <a:t>access</a:t>
            </a:r>
            <a:r>
              <a:rPr lang="cs-CZ" altLang="cs-CZ" sz="2800" dirty="0">
                <a:solidFill>
                  <a:srgbClr val="0070C0"/>
                </a:solidFill>
              </a:rPr>
              <a:t> profile </a:t>
            </a:r>
            <a:r>
              <a:rPr lang="cs-CZ" altLang="cs-CZ" sz="2800" dirty="0" err="1">
                <a:solidFill>
                  <a:srgbClr val="0070C0"/>
                </a:solidFill>
              </a:rPr>
              <a:t>of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the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en-ZA" altLang="cs-CZ" sz="2800" dirty="0">
                <a:solidFill>
                  <a:srgbClr val="0070C0"/>
                </a:solidFill>
              </a:rPr>
              <a:t>Contact Card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EB03AB-852E-46DA-8869-A928D3B6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82" y="3310310"/>
            <a:ext cx="5474072" cy="230937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25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3C090E-7709-4BC3-879C-CE60B99D7EC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620688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>
                <a:solidFill>
                  <a:srgbClr val="0070C0"/>
                </a:solidFill>
              </a:rPr>
              <a:t>Contact Card- Company-new person</a:t>
            </a:r>
            <a:r>
              <a:rPr lang="cs-CZ" altLang="cs-CZ" sz="3200" dirty="0">
                <a:solidFill>
                  <a:srgbClr val="0070C0"/>
                </a:solidFill>
              </a:rPr>
              <a:t> – profile I</a:t>
            </a:r>
            <a:endParaRPr lang="en-ZA" altLang="cs-CZ" sz="1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D3E6A7-AB72-41B8-8DA5-8644E5AA3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0136"/>
            <a:ext cx="2358029" cy="21880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59969-EFD8-461A-84E7-B39C6788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410136"/>
            <a:ext cx="5479878" cy="458112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96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CRM – Customer Relationship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PROs</a:t>
            </a:r>
          </a:p>
          <a:p>
            <a:pPr lvl="1"/>
            <a:r>
              <a:rPr lang="en-US" dirty="0"/>
              <a:t>It enables us to keep track of all prospective customer (suspects and prospects)</a:t>
            </a:r>
          </a:p>
          <a:p>
            <a:pPr lvl="1"/>
            <a:r>
              <a:rPr lang="en-US" dirty="0"/>
              <a:t>Improve sales and marketing service </a:t>
            </a:r>
          </a:p>
          <a:p>
            <a:pPr lvl="1"/>
            <a:r>
              <a:rPr lang="en-US" dirty="0"/>
              <a:t>The company can promote the work it has done for its customers to approach prospects</a:t>
            </a:r>
          </a:p>
          <a:p>
            <a:r>
              <a:rPr lang="en-US" b="1" dirty="0"/>
              <a:t>CONs</a:t>
            </a:r>
          </a:p>
          <a:p>
            <a:pPr lvl="1"/>
            <a:r>
              <a:rPr lang="en-US" dirty="0"/>
              <a:t>CRM software may not integrate well with other email and accounting systems</a:t>
            </a:r>
          </a:p>
          <a:p>
            <a:pPr lvl="1"/>
            <a:r>
              <a:rPr lang="en-US" dirty="0"/>
              <a:t>Another disadvantage to a newly implemented CRM software is the learning curve.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F20449-9A16-4010-ADAD-A309A54F6C2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620688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>
                <a:solidFill>
                  <a:srgbClr val="0070C0"/>
                </a:solidFill>
              </a:rPr>
              <a:t>Contact Card- Company-new person</a:t>
            </a:r>
            <a:r>
              <a:rPr lang="cs-CZ" altLang="cs-CZ" sz="3200" dirty="0">
                <a:solidFill>
                  <a:srgbClr val="0070C0"/>
                </a:solidFill>
              </a:rPr>
              <a:t> – profile II</a:t>
            </a:r>
            <a:r>
              <a:rPr lang="en-ZA" altLang="cs-CZ" sz="2000" dirty="0"/>
              <a:t> </a:t>
            </a:r>
            <a:r>
              <a:rPr lang="cs-CZ" altLang="cs-CZ" sz="1400" dirty="0">
                <a:solidFill>
                  <a:srgbClr val="0070C0"/>
                </a:solidFill>
              </a:rPr>
              <a:t> </a:t>
            </a:r>
            <a:endParaRPr lang="en-ZA" altLang="cs-CZ" sz="1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530B18-F0FE-4627-8023-75A21FC6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092280" cy="310477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9404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522A25-3D1C-4736-B7D2-09417917360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36196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analysis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explanantion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1400" dirty="0">
                <a:solidFill>
                  <a:srgbClr val="0070C0"/>
                </a:solidFill>
              </a:rPr>
              <a:t> </a:t>
            </a:r>
            <a:endParaRPr lang="en-ZA" altLang="cs-CZ" sz="14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40CBCE1-C277-40E1-B70B-AEC68F6F40C9}"/>
              </a:ext>
            </a:extLst>
          </p:cNvPr>
          <p:cNvSpPr/>
          <p:nvPr/>
        </p:nvSpPr>
        <p:spPr>
          <a:xfrm>
            <a:off x="381161" y="123842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1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D26D874-8362-483C-994D-77B9E84DD39B}"/>
              </a:ext>
            </a:extLst>
          </p:cNvPr>
          <p:cNvSpPr/>
          <p:nvPr/>
        </p:nvSpPr>
        <p:spPr>
          <a:xfrm>
            <a:off x="381161" y="3047163"/>
            <a:ext cx="1296144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2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7D5F4AC-BD20-4200-98D2-6FB05B0B92E6}"/>
              </a:ext>
            </a:extLst>
          </p:cNvPr>
          <p:cNvSpPr/>
          <p:nvPr/>
        </p:nvSpPr>
        <p:spPr>
          <a:xfrm>
            <a:off x="381161" y="4698781"/>
            <a:ext cx="1296144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Customer</a:t>
            </a:r>
            <a:r>
              <a:rPr lang="cs-CZ" dirty="0">
                <a:solidFill>
                  <a:srgbClr val="0070C0"/>
                </a:solidFill>
              </a:rPr>
              <a:t>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441B69-4AEF-4F0C-B2C7-4DFED295E6B6}"/>
              </a:ext>
            </a:extLst>
          </p:cNvPr>
          <p:cNvSpPr/>
          <p:nvPr/>
        </p:nvSpPr>
        <p:spPr>
          <a:xfrm>
            <a:off x="381161" y="1870991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 1</a:t>
            </a:r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A7AF36-9B5F-4BF0-BB41-3E840EC91A00}"/>
              </a:ext>
            </a:extLst>
          </p:cNvPr>
          <p:cNvSpPr/>
          <p:nvPr/>
        </p:nvSpPr>
        <p:spPr>
          <a:xfrm>
            <a:off x="395536" y="2503560"/>
            <a:ext cx="1296144" cy="17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Profile - 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27B9829-3EE3-4007-83C7-D729FD20F89B}"/>
              </a:ext>
            </a:extLst>
          </p:cNvPr>
          <p:cNvSpPr/>
          <p:nvPr/>
        </p:nvSpPr>
        <p:spPr>
          <a:xfrm>
            <a:off x="395536" y="3691196"/>
            <a:ext cx="1296144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2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D624614-6108-438E-AA0B-E900F5207B26}"/>
              </a:ext>
            </a:extLst>
          </p:cNvPr>
          <p:cNvSpPr/>
          <p:nvPr/>
        </p:nvSpPr>
        <p:spPr>
          <a:xfrm>
            <a:off x="381161" y="4318249"/>
            <a:ext cx="1296144" cy="17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Profile - 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545D1BE-680D-46F5-A832-22F77FD033BF}"/>
              </a:ext>
            </a:extLst>
          </p:cNvPr>
          <p:cNvSpPr/>
          <p:nvPr/>
        </p:nvSpPr>
        <p:spPr>
          <a:xfrm>
            <a:off x="354610" y="5367550"/>
            <a:ext cx="1296144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Contact</a:t>
            </a:r>
            <a:r>
              <a:rPr lang="cs-CZ" dirty="0">
                <a:solidFill>
                  <a:srgbClr val="0070C0"/>
                </a:solidFill>
              </a:rPr>
              <a:t>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7A24A3E-34FD-41D9-A66B-A15FE3D6F9BA}"/>
              </a:ext>
            </a:extLst>
          </p:cNvPr>
          <p:cNvSpPr/>
          <p:nvPr/>
        </p:nvSpPr>
        <p:spPr>
          <a:xfrm>
            <a:off x="354610" y="6013232"/>
            <a:ext cx="1296144" cy="17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Profile - 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8BEBCC4-E407-4386-91E8-1559708DA847}"/>
              </a:ext>
            </a:extLst>
          </p:cNvPr>
          <p:cNvSpPr/>
          <p:nvPr/>
        </p:nvSpPr>
        <p:spPr>
          <a:xfrm>
            <a:off x="1979712" y="1238422"/>
            <a:ext cx="3096344" cy="1743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1000</a:t>
            </a:r>
            <a:endParaRPr lang="en-US" sz="14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1895937-1279-4816-9A0D-0D2D7FFA26AE}"/>
              </a:ext>
            </a:extLst>
          </p:cNvPr>
          <p:cNvSpPr/>
          <p:nvPr/>
        </p:nvSpPr>
        <p:spPr>
          <a:xfrm>
            <a:off x="1985059" y="1555825"/>
            <a:ext cx="3096344" cy="1743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800</a:t>
            </a:r>
            <a:endParaRPr lang="en-US" sz="14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E9E0D27-26AE-4B3B-820F-D8C552613CC1}"/>
              </a:ext>
            </a:extLst>
          </p:cNvPr>
          <p:cNvSpPr/>
          <p:nvPr/>
        </p:nvSpPr>
        <p:spPr>
          <a:xfrm>
            <a:off x="1950296" y="3059462"/>
            <a:ext cx="3096344" cy="1743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90</a:t>
            </a:r>
            <a:endParaRPr lang="en-US" sz="14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7C2B15C-A761-48B6-9C25-94434189B040}"/>
              </a:ext>
            </a:extLst>
          </p:cNvPr>
          <p:cNvSpPr/>
          <p:nvPr/>
        </p:nvSpPr>
        <p:spPr>
          <a:xfrm>
            <a:off x="1955643" y="3376865"/>
            <a:ext cx="3096344" cy="1743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70</a:t>
            </a:r>
            <a:endParaRPr lang="en-US" sz="1400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251CDC1-45E1-479C-9A17-AA7B85CC1C0A}"/>
              </a:ext>
            </a:extLst>
          </p:cNvPr>
          <p:cNvSpPr/>
          <p:nvPr/>
        </p:nvSpPr>
        <p:spPr>
          <a:xfrm>
            <a:off x="1907704" y="4706148"/>
            <a:ext cx="3096344" cy="1743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Customer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Ledger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Entry</a:t>
            </a:r>
            <a:r>
              <a:rPr lang="cs-CZ" sz="1400" dirty="0">
                <a:solidFill>
                  <a:schemeClr val="tx1"/>
                </a:solidFill>
              </a:rPr>
              <a:t> 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A64F36-A5EB-4DA9-9297-BB86345AADB4}"/>
              </a:ext>
            </a:extLst>
          </p:cNvPr>
          <p:cNvSpPr/>
          <p:nvPr/>
        </p:nvSpPr>
        <p:spPr>
          <a:xfrm>
            <a:off x="1928126" y="5023551"/>
            <a:ext cx="3096344" cy="1743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Customer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Ledger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Entry</a:t>
            </a:r>
            <a:r>
              <a:rPr lang="cs-CZ" sz="1400" dirty="0">
                <a:solidFill>
                  <a:schemeClr val="tx1"/>
                </a:solidFill>
              </a:rPr>
              <a:t> 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7EEA67-3B83-4E2C-8D00-0EE88C285B13}"/>
              </a:ext>
            </a:extLst>
          </p:cNvPr>
          <p:cNvSpPr txBox="1"/>
          <p:nvPr/>
        </p:nvSpPr>
        <p:spPr>
          <a:xfrm>
            <a:off x="5111402" y="12985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1800</a:t>
            </a:r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91C4928-1836-4472-B386-06F45C78F25B}"/>
              </a:ext>
            </a:extLst>
          </p:cNvPr>
          <p:cNvSpPr txBox="1"/>
          <p:nvPr/>
        </p:nvSpPr>
        <p:spPr>
          <a:xfrm>
            <a:off x="5076056" y="311452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160</a:t>
            </a:r>
            <a:endParaRPr lang="en-US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CF564FD-8DB2-4EC2-82AF-583CAF7CFD7C}"/>
              </a:ext>
            </a:extLst>
          </p:cNvPr>
          <p:cNvSpPr txBox="1"/>
          <p:nvPr/>
        </p:nvSpPr>
        <p:spPr>
          <a:xfrm>
            <a:off x="5068577" y="476614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</a:t>
            </a:r>
            <a:endParaRPr lang="en-US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98F70-AB92-43D6-A7BD-F2A041393E29}"/>
              </a:ext>
            </a:extLst>
          </p:cNvPr>
          <p:cNvSpPr txBox="1"/>
          <p:nvPr/>
        </p:nvSpPr>
        <p:spPr>
          <a:xfrm>
            <a:off x="5118764" y="1621721"/>
            <a:ext cx="323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en-US" dirty="0"/>
              <a:t>ales from 1000 and above</a:t>
            </a:r>
            <a:r>
              <a:rPr lang="cs-CZ" dirty="0"/>
              <a:t> -&gt; A</a:t>
            </a:r>
            <a:endParaRPr lang="en-US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D543BC1-E159-4DAA-AC64-82889D99CF10}"/>
              </a:ext>
            </a:extLst>
          </p:cNvPr>
          <p:cNvSpPr txBox="1"/>
          <p:nvPr/>
        </p:nvSpPr>
        <p:spPr>
          <a:xfrm>
            <a:off x="5086483" y="3483857"/>
            <a:ext cx="274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en-US" dirty="0"/>
              <a:t>ales from 100 to 999</a:t>
            </a:r>
            <a:r>
              <a:rPr lang="cs-CZ" dirty="0"/>
              <a:t>S -&gt; B</a:t>
            </a:r>
            <a:endParaRPr lang="en-US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200A71A-0579-4719-B4EC-5895C91A3A8F}"/>
              </a:ext>
            </a:extLst>
          </p:cNvPr>
          <p:cNvSpPr txBox="1"/>
          <p:nvPr/>
        </p:nvSpPr>
        <p:spPr>
          <a:xfrm>
            <a:off x="5076056" y="5190140"/>
            <a:ext cx="228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en-US" dirty="0"/>
              <a:t>ales from 0 to 99</a:t>
            </a:r>
            <a:r>
              <a:rPr lang="cs-CZ" dirty="0"/>
              <a:t> -&gt;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8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ED773BE-18C2-4D67-A49A-4A89161B9D2D}"/>
              </a:ext>
            </a:extLst>
          </p:cNvPr>
          <p:cNvSpPr txBox="1"/>
          <p:nvPr/>
        </p:nvSpPr>
        <p:spPr>
          <a:xfrm>
            <a:off x="899592" y="476672"/>
            <a:ext cx="7044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Questionaire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modification-creation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E252-8D97-4376-89FF-4B58C0ED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340769"/>
            <a:ext cx="3558290" cy="18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79BDA3-D6BE-4A5E-A9B3-38AB9511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429000"/>
            <a:ext cx="5848978" cy="2781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097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5374" y="515659"/>
            <a:ext cx="815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3600" dirty="0">
                <a:solidFill>
                  <a:srgbClr val="0070C0"/>
                </a:solidFill>
              </a:rPr>
              <a:t>Pareto analysis-see extra example material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E3C66BA-2A32-44B7-A532-FFE4CE92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67" y="1594856"/>
            <a:ext cx="6333333" cy="34666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D805523-F296-444F-A87B-9274A85C2C70}"/>
              </a:ext>
            </a:extLst>
          </p:cNvPr>
          <p:cNvSpPr/>
          <p:nvPr/>
        </p:nvSpPr>
        <p:spPr>
          <a:xfrm>
            <a:off x="2704437" y="5061523"/>
            <a:ext cx="37351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create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profile</a:t>
            </a:r>
          </a:p>
          <a:p>
            <a:pPr algn="ctr"/>
            <a:r>
              <a:rPr lang="cs-CZ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named</a:t>
            </a:r>
            <a: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PARETO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37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1355" y="405560"/>
            <a:ext cx="8843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A0598-517E-4844-93CE-9D89648E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1891"/>
            <a:ext cx="5328592" cy="2372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362CF-310D-4964-A0B9-7BF190ED5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23132"/>
            <a:ext cx="1495238" cy="8476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79F46D3-F310-4B16-9BD6-26B96288A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9" y="4207449"/>
            <a:ext cx="8589117" cy="12694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5A069E2-9B50-49CD-9FC5-39508F33211F}"/>
              </a:ext>
            </a:extLst>
          </p:cNvPr>
          <p:cNvCxnSpPr/>
          <p:nvPr/>
        </p:nvCxnSpPr>
        <p:spPr>
          <a:xfrm flipV="1">
            <a:off x="1259632" y="5373216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C0146512-8B24-4837-8EB8-89C67E9E2CB8}"/>
              </a:ext>
            </a:extLst>
          </p:cNvPr>
          <p:cNvSpPr/>
          <p:nvPr/>
        </p:nvSpPr>
        <p:spPr>
          <a:xfrm>
            <a:off x="1259632" y="5529110"/>
            <a:ext cx="1893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</a:t>
            </a:r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F83B28F-D3EB-479A-8B4A-67B7F4578074}"/>
              </a:ext>
            </a:extLst>
          </p:cNvPr>
          <p:cNvCxnSpPr/>
          <p:nvPr/>
        </p:nvCxnSpPr>
        <p:spPr>
          <a:xfrm flipV="1">
            <a:off x="6300192" y="5305558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B68472-673A-4B8C-8914-881A78C29855}"/>
              </a:ext>
            </a:extLst>
          </p:cNvPr>
          <p:cNvSpPr txBox="1"/>
          <p:nvPr/>
        </p:nvSpPr>
        <p:spPr>
          <a:xfrm>
            <a:off x="4788023" y="6156371"/>
            <a:ext cx="338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There will be either A, B or C</a:t>
            </a:r>
          </a:p>
        </p:txBody>
      </p:sp>
    </p:spTree>
    <p:extLst>
      <p:ext uri="{BB962C8B-B14F-4D97-AF65-F5344CB8AC3E}">
        <p14:creationId xmlns:p14="http://schemas.microsoft.com/office/powerpoint/2010/main" val="18961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1355" y="405560"/>
            <a:ext cx="8843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79F46D3-F310-4B16-9BD6-26B96288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3" y="1484784"/>
            <a:ext cx="8366460" cy="1236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2BD5B1B-F7B9-4A65-A6C2-3A71387B14CE}"/>
              </a:ext>
            </a:extLst>
          </p:cNvPr>
          <p:cNvSpPr txBox="1"/>
          <p:nvPr/>
        </p:nvSpPr>
        <p:spPr>
          <a:xfrm>
            <a:off x="231355" y="4725144"/>
            <a:ext cx="7899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Next, you need to specify the Details of the question </a:t>
            </a:r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that will then be automatically evaluated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0C76AA-3CC1-4494-944E-5E7AC5BC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58391"/>
            <a:ext cx="6912768" cy="1529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724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96B5FA-D3E1-49A4-8A02-F998C3F2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556792"/>
            <a:ext cx="7217743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62B4C18-CB7A-4F27-93F7-CDFAA77B602A}"/>
              </a:ext>
            </a:extLst>
          </p:cNvPr>
          <p:cNvSpPr/>
          <p:nvPr/>
        </p:nvSpPr>
        <p:spPr>
          <a:xfrm>
            <a:off x="395536" y="764704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F46F5D-D55A-4119-B2F7-B2A7A1C70BF1}"/>
              </a:ext>
            </a:extLst>
          </p:cNvPr>
          <p:cNvSpPr txBox="1"/>
          <p:nvPr/>
        </p:nvSpPr>
        <p:spPr>
          <a:xfrm>
            <a:off x="734731" y="5770130"/>
            <a:ext cx="721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dirty="0"/>
              <a:t>We will analyze the sales amounts that are part of Customer Ledger Entries</a:t>
            </a:r>
            <a:endParaRPr lang="cs-CZ" dirty="0"/>
          </a:p>
          <a:p>
            <a:r>
              <a:rPr lang="en-US" dirty="0"/>
              <a:t> five years backwards (-</a:t>
            </a:r>
            <a:r>
              <a:rPr lang="en-US" dirty="0">
                <a:solidFill>
                  <a:srgbClr val="0070C0"/>
                </a:solidFill>
              </a:rPr>
              <a:t>5Y</a:t>
            </a:r>
            <a:r>
              <a:rPr lang="en-US" dirty="0"/>
              <a:t>) and end the analysis in the current month (</a:t>
            </a:r>
            <a:r>
              <a:rPr lang="en-US" dirty="0">
                <a:solidFill>
                  <a:srgbClr val="0070C0"/>
                </a:solidFill>
              </a:rPr>
              <a:t>CM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1146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62B4C18-CB7A-4F27-93F7-CDFAA77B602A}"/>
              </a:ext>
            </a:extLst>
          </p:cNvPr>
          <p:cNvSpPr/>
          <p:nvPr/>
        </p:nvSpPr>
        <p:spPr>
          <a:xfrm>
            <a:off x="395536" y="764704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DDF8C0-2DCC-4E1D-B7DC-B5838F916645}"/>
              </a:ext>
            </a:extLst>
          </p:cNvPr>
          <p:cNvSpPr txBox="1"/>
          <p:nvPr/>
        </p:nvSpPr>
        <p:spPr>
          <a:xfrm>
            <a:off x="6166520" y="2780928"/>
            <a:ext cx="297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Values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limits</a:t>
            </a:r>
            <a:r>
              <a:rPr lang="cs-CZ" dirty="0">
                <a:solidFill>
                  <a:srgbClr val="FF0000"/>
                </a:solidFill>
              </a:rPr>
              <a:t> are </a:t>
            </a:r>
            <a:r>
              <a:rPr lang="cs-CZ" dirty="0" err="1">
                <a:solidFill>
                  <a:srgbClr val="FF0000"/>
                </a:solidFill>
              </a:rPr>
              <a:t>entered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manualy</a:t>
            </a:r>
            <a:r>
              <a:rPr lang="cs-CZ" dirty="0">
                <a:solidFill>
                  <a:srgbClr val="FF0000"/>
                </a:solidFill>
              </a:rPr>
              <a:t> !!!!!!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9F5DE8F-C227-47E1-8929-E24172E70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6" y="2965594"/>
            <a:ext cx="5288358" cy="12670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57D58DA-56AF-45D3-B7B1-62A5D175436D}"/>
              </a:ext>
            </a:extLst>
          </p:cNvPr>
          <p:cNvCxnSpPr/>
          <p:nvPr/>
        </p:nvCxnSpPr>
        <p:spPr>
          <a:xfrm>
            <a:off x="7979533" y="52292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04D76D9-3BF8-42C7-AA0A-DAD9A7278DB6}"/>
              </a:ext>
            </a:extLst>
          </p:cNvPr>
          <p:cNvSpPr txBox="1"/>
          <p:nvPr/>
        </p:nvSpPr>
        <p:spPr>
          <a:xfrm>
            <a:off x="8103644" y="535185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Click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BA2BD1-7976-4E25-99A1-B704E61FB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4" y="1679730"/>
            <a:ext cx="6876256" cy="925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F2F536-215E-4793-8A54-A1375D9E9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4" y="4625932"/>
            <a:ext cx="7430870" cy="910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10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6856B9-579E-4993-8CAF-8EB577443CE5}"/>
              </a:ext>
            </a:extLst>
          </p:cNvPr>
          <p:cNvSpPr/>
          <p:nvPr/>
        </p:nvSpPr>
        <p:spPr>
          <a:xfrm>
            <a:off x="395536" y="764704"/>
            <a:ext cx="84505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400" dirty="0">
                <a:solidFill>
                  <a:srgbClr val="0070C0"/>
                </a:solidFill>
              </a:rPr>
              <a:t>Pareto analysis –</a:t>
            </a:r>
            <a:r>
              <a:rPr lang="cs-CZ" altLang="cs-CZ" sz="3400" dirty="0">
                <a:solidFill>
                  <a:srgbClr val="0070C0"/>
                </a:solidFill>
              </a:rPr>
              <a:t> </a:t>
            </a:r>
            <a:r>
              <a:rPr lang="en-GB" altLang="cs-CZ" sz="3400" dirty="0">
                <a:solidFill>
                  <a:srgbClr val="0070C0"/>
                </a:solidFill>
              </a:rPr>
              <a:t>specification of questionnaire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24F8E1-C7CB-4416-9DC9-E6FAF115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14714"/>
            <a:ext cx="6457143" cy="38285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71936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6856B9-579E-4993-8CAF-8EB577443CE5}"/>
              </a:ext>
            </a:extLst>
          </p:cNvPr>
          <p:cNvSpPr/>
          <p:nvPr/>
        </p:nvSpPr>
        <p:spPr>
          <a:xfrm>
            <a:off x="395536" y="764704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CF6D7D-5E07-4879-A53E-EDF849F8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429485" cy="29523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FF7D798-4A59-4D7A-B4B6-E892239F5D7D}"/>
              </a:ext>
            </a:extLst>
          </p:cNvPr>
          <p:cNvCxnSpPr/>
          <p:nvPr/>
        </p:nvCxnSpPr>
        <p:spPr>
          <a:xfrm>
            <a:off x="2051720" y="2924944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7E6EBB7-6B05-4B67-ADFA-2B4CFEF18007}"/>
              </a:ext>
            </a:extLst>
          </p:cNvPr>
          <p:cNvCxnSpPr/>
          <p:nvPr/>
        </p:nvCxnSpPr>
        <p:spPr>
          <a:xfrm>
            <a:off x="2051720" y="5085184"/>
            <a:ext cx="6552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B6F5BB-8FF2-433E-9094-98CDE727CA5A}"/>
              </a:ext>
            </a:extLst>
          </p:cNvPr>
          <p:cNvSpPr txBox="1"/>
          <p:nvPr/>
        </p:nvSpPr>
        <p:spPr>
          <a:xfrm>
            <a:off x="5436096" y="4693486"/>
            <a:ext cx="19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Open </a:t>
            </a:r>
            <a:r>
              <a:rPr lang="cs-CZ" b="1" dirty="0" err="1">
                <a:solidFill>
                  <a:srgbClr val="0070C0"/>
                </a:solidFill>
              </a:rPr>
              <a:t>contact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dirty="0">
                <a:solidFill>
                  <a:srgbClr val="0070C0"/>
                </a:solidFill>
              </a:rPr>
              <a:t>CRM – Customer Relationship Management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Relationship management is a customer-oriented feature with service response based on customer input, one-to-one solutions to customers’ requirements, direct online communications with customer and customer service centers that help customers solve their issues.</a:t>
            </a:r>
          </a:p>
          <a:p>
            <a:r>
              <a:rPr lang="en-US" sz="2000" dirty="0"/>
              <a:t>Salesforce automation</a:t>
            </a:r>
          </a:p>
          <a:p>
            <a:pPr lvl="1"/>
            <a:r>
              <a:rPr lang="en-US" sz="1600" dirty="0"/>
              <a:t>Sales promotion analysis</a:t>
            </a:r>
          </a:p>
          <a:p>
            <a:pPr lvl="2"/>
            <a:r>
              <a:rPr lang="en-US" sz="1200" dirty="0"/>
              <a:t>Advertising</a:t>
            </a:r>
          </a:p>
          <a:p>
            <a:pPr lvl="2"/>
            <a:r>
              <a:rPr lang="en-US" sz="1200" dirty="0"/>
              <a:t>Personal selling </a:t>
            </a:r>
          </a:p>
          <a:p>
            <a:pPr lvl="2"/>
            <a:r>
              <a:rPr lang="en-US" sz="1200" dirty="0"/>
              <a:t>Direct marketing </a:t>
            </a:r>
          </a:p>
          <a:p>
            <a:pPr lvl="2"/>
            <a:r>
              <a:rPr lang="en-US" sz="1200" dirty="0"/>
              <a:t>Public relations</a:t>
            </a:r>
          </a:p>
          <a:p>
            <a:pPr lvl="1"/>
            <a:r>
              <a:rPr lang="en-US" sz="1600" dirty="0"/>
              <a:t>Automate tracking of a client’s account history </a:t>
            </a:r>
          </a:p>
          <a:p>
            <a:pPr lvl="1"/>
            <a:r>
              <a:rPr lang="en-US" sz="1600" dirty="0"/>
              <a:t>Use of technology (ERP-&gt;MS Dynamics NAV) </a:t>
            </a:r>
          </a:p>
          <a:p>
            <a:r>
              <a:rPr lang="en-US" sz="2000" b="1" dirty="0"/>
              <a:t>Opportunity Management </a:t>
            </a:r>
            <a:r>
              <a:rPr lang="en-US" sz="1600" dirty="0"/>
              <a:t>(see an extra picture related to so-called Business Rainbow)</a:t>
            </a:r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D5E6CBC-54E5-469E-8AA4-CD0925C8E0DA}"/>
              </a:ext>
            </a:extLst>
          </p:cNvPr>
          <p:cNvSpPr/>
          <p:nvPr/>
        </p:nvSpPr>
        <p:spPr>
          <a:xfrm>
            <a:off x="395536" y="764704"/>
            <a:ext cx="798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en-GB" altLang="cs-CZ" sz="3200" dirty="0">
                <a:solidFill>
                  <a:srgbClr val="0070C0"/>
                </a:solidFill>
              </a:rPr>
              <a:t>specification of questionnaire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3BC856-E1FB-474E-9E7E-6CD059E9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01441"/>
            <a:ext cx="7992888" cy="469936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186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70C0"/>
                </a:solidFill>
              </a:rPr>
              <a:t>End </a:t>
            </a:r>
            <a:r>
              <a:rPr lang="cs-CZ" sz="4000" dirty="0" err="1">
                <a:solidFill>
                  <a:srgbClr val="0070C0"/>
                </a:solidFill>
              </a:rPr>
              <a:t>of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the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section</a:t>
            </a:r>
            <a:r>
              <a:rPr lang="cs-CZ" sz="4000" dirty="0">
                <a:solidFill>
                  <a:srgbClr val="0070C0"/>
                </a:solidFill>
              </a:rPr>
              <a:t> 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6297991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95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615E924-C417-455A-8556-B660C27A164A}"/>
              </a:ext>
            </a:extLst>
          </p:cNvPr>
          <p:cNvSpPr/>
          <p:nvPr/>
        </p:nvSpPr>
        <p:spPr>
          <a:xfrm>
            <a:off x="2689721" y="2132856"/>
            <a:ext cx="3764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Interactions</a:t>
            </a:r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376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52536" y="747920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600" dirty="0">
                <a:solidFill>
                  <a:srgbClr val="0070C0"/>
                </a:solidFill>
              </a:rPr>
              <a:t>New interaction- use of wizard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F5CC03-D989-40D8-A4CB-02110074F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5363"/>
            <a:ext cx="4882437" cy="13363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9FF65B-B95A-43EB-800E-31F3B7E4D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740" y="2293556"/>
            <a:ext cx="4534481" cy="369200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908720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600" dirty="0" err="1">
                <a:solidFill>
                  <a:srgbClr val="0070C0"/>
                </a:solidFill>
              </a:rPr>
              <a:t>Interaction</a:t>
            </a:r>
            <a:r>
              <a:rPr lang="cs-CZ" altLang="cs-CZ" sz="3600" dirty="0">
                <a:solidFill>
                  <a:srgbClr val="0070C0"/>
                </a:solidFill>
              </a:rPr>
              <a:t> log </a:t>
            </a:r>
            <a:r>
              <a:rPr lang="cs-CZ" altLang="cs-CZ" sz="3600" dirty="0" err="1">
                <a:solidFill>
                  <a:srgbClr val="0070C0"/>
                </a:solidFill>
              </a:rPr>
              <a:t>entries</a:t>
            </a:r>
            <a:endParaRPr lang="en-US" alt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A1E93-F330-4BBE-A479-4E76C795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132856"/>
            <a:ext cx="7922827" cy="15121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76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From searching window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592237"/>
            <a:ext cx="6385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Another CRM area : Opportunity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E0D31D-3CE6-4798-9A1A-A33A5492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40348"/>
            <a:ext cx="6335688" cy="4160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199B158-FA86-4981-96F2-D7F712AB0825}"/>
              </a:ext>
            </a:extLst>
          </p:cNvPr>
          <p:cNvSpPr/>
          <p:nvPr/>
        </p:nvSpPr>
        <p:spPr>
          <a:xfrm>
            <a:off x="82146" y="674783"/>
            <a:ext cx="450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en-US" altLang="cs-CZ" sz="3600" dirty="0">
                <a:solidFill>
                  <a:srgbClr val="0070C0"/>
                </a:solidFill>
              </a:rPr>
              <a:t>Opportunity  structure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BE6AF0-C924-4D02-BADB-FA1E56A5E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369388" cy="2592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3BDE80-F2A4-4193-B7D4-D86D68FD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139971"/>
            <a:ext cx="5890150" cy="1143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A3D5AE9-84C7-414E-B4C9-CD3C99EDF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0" y="4561925"/>
            <a:ext cx="5879340" cy="381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3504A53-C7CA-466A-9F2A-3706C0F1A88A}"/>
              </a:ext>
            </a:extLst>
          </p:cNvPr>
          <p:cNvSpPr/>
          <p:nvPr/>
        </p:nvSpPr>
        <p:spPr>
          <a:xfrm>
            <a:off x="4211960" y="5139971"/>
            <a:ext cx="417646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075B14-D5F1-4FC0-9870-6FA77A1B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135888" cy="1291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9D822DB-79CB-4328-BF24-9E01A9E2C21A}"/>
              </a:ext>
            </a:extLst>
          </p:cNvPr>
          <p:cNvSpPr/>
          <p:nvPr/>
        </p:nvSpPr>
        <p:spPr>
          <a:xfrm>
            <a:off x="323528" y="1196752"/>
            <a:ext cx="3450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Sale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Cycle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Stages</a:t>
            </a:r>
            <a:r>
              <a:rPr lang="en-GB" altLang="cs-CZ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374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3665CDF-4C0E-46A4-BD3E-06275B2D8B2B}"/>
              </a:ext>
            </a:extLst>
          </p:cNvPr>
          <p:cNvSpPr/>
          <p:nvPr/>
        </p:nvSpPr>
        <p:spPr>
          <a:xfrm>
            <a:off x="323535" y="377353"/>
            <a:ext cx="4130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22E8CF-EEB8-40EC-AA59-995153A4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4" y="1279008"/>
            <a:ext cx="7756125" cy="23042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E503B33-BB7C-4436-8FF1-E97459CC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4" y="3813387"/>
            <a:ext cx="3024329" cy="4059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CD2EE10-67EE-43CD-9DD2-AE358BCDE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70" y="4535376"/>
            <a:ext cx="7756125" cy="60492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C8E396-1B1C-490B-9F6E-E502D8F62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35" y="5456336"/>
            <a:ext cx="6012936" cy="7955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72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442303F-562F-4D36-B5EF-529D37038247}"/>
              </a:ext>
            </a:extLst>
          </p:cNvPr>
          <p:cNvSpPr/>
          <p:nvPr/>
        </p:nvSpPr>
        <p:spPr>
          <a:xfrm>
            <a:off x="323535" y="377353"/>
            <a:ext cx="4130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F6D292-CA72-4059-BD3E-564C937E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02813"/>
            <a:ext cx="6185921" cy="34388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AF92E1-8A34-4B01-8FC2-7028AFECD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81" y="4869160"/>
            <a:ext cx="7680637" cy="7610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811ADC9-12A0-4971-98E7-619E35E04A84}"/>
              </a:ext>
            </a:extLst>
          </p:cNvPr>
          <p:cNvSpPr txBox="1"/>
          <p:nvPr/>
        </p:nvSpPr>
        <p:spPr>
          <a:xfrm>
            <a:off x="445140" y="5855187"/>
            <a:ext cx="515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Next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stage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dependent</a:t>
            </a:r>
            <a:r>
              <a:rPr lang="cs-CZ" dirty="0">
                <a:solidFill>
                  <a:srgbClr val="0070C0"/>
                </a:solidFill>
              </a:rPr>
              <a:t> on a </a:t>
            </a:r>
            <a:r>
              <a:rPr lang="cs-CZ" dirty="0" err="1">
                <a:solidFill>
                  <a:srgbClr val="0070C0"/>
                </a:solidFill>
              </a:rPr>
              <a:t>new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creation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3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Market </a:t>
            </a:r>
            <a:r>
              <a:rPr lang="cs-CZ" dirty="0" err="1">
                <a:solidFill>
                  <a:srgbClr val="0070C0"/>
                </a:solidFill>
              </a:rPr>
              <a:t>leaders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dirty="0" err="1">
                <a:solidFill>
                  <a:srgbClr val="FF0000"/>
                </a:solidFill>
              </a:rPr>
              <a:t>home</a:t>
            </a:r>
            <a:r>
              <a:rPr lang="cs-CZ" sz="2000" dirty="0">
                <a:solidFill>
                  <a:srgbClr val="FF0000"/>
                </a:solidFill>
              </a:rPr>
              <a:t> study)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79" y="1977094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Source: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714F3C-B59B-47E3-8985-A5F4E4662F44}"/>
              </a:ext>
            </a:extLst>
          </p:cNvPr>
          <p:cNvSpPr txBox="1"/>
          <p:nvPr/>
        </p:nvSpPr>
        <p:spPr>
          <a:xfrm flipH="1">
            <a:off x="1487131" y="1223041"/>
            <a:ext cx="589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Although the table is somewhat old-fashioned, I can confirm that the importance of CRM is growing at an extreme pace</a:t>
            </a:r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6A4E96F-ED33-40A4-B302-822B6A121753}"/>
              </a:ext>
            </a:extLst>
          </p:cNvPr>
          <p:cNvSpPr/>
          <p:nvPr/>
        </p:nvSpPr>
        <p:spPr>
          <a:xfrm>
            <a:off x="323535" y="377353"/>
            <a:ext cx="6372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-  </a:t>
            </a:r>
            <a:r>
              <a:rPr lang="cs-CZ" altLang="cs-CZ" sz="3600" dirty="0" err="1">
                <a:solidFill>
                  <a:srgbClr val="0070C0"/>
                </a:solidFill>
              </a:rPr>
              <a:t>new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stage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64A77D-44F4-40BF-8761-21F4F468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1" y="1519523"/>
            <a:ext cx="1391387" cy="133341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C26B5C-0F46-47A6-8386-8DE0244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00808"/>
            <a:ext cx="6479704" cy="42688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3452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DAACF96-D1D4-42FF-B1D3-458F7288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559987" cy="42969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2AEA8B5-F1C5-4257-997D-C0A4473D0A8B}"/>
              </a:ext>
            </a:extLst>
          </p:cNvPr>
          <p:cNvSpPr/>
          <p:nvPr/>
        </p:nvSpPr>
        <p:spPr>
          <a:xfrm>
            <a:off x="323535" y="377353"/>
            <a:ext cx="8731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after</a:t>
            </a:r>
            <a:r>
              <a:rPr lang="cs-CZ" altLang="cs-CZ" sz="3600" dirty="0">
                <a:solidFill>
                  <a:srgbClr val="0070C0"/>
                </a:solidFill>
              </a:rPr>
              <a:t> Sales </a:t>
            </a:r>
            <a:r>
              <a:rPr lang="cs-CZ" altLang="cs-CZ" sz="3600" dirty="0" err="1">
                <a:solidFill>
                  <a:srgbClr val="0070C0"/>
                </a:solidFill>
              </a:rPr>
              <a:t>Quotation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4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BEE018-8EAB-494F-B0A1-FB62BA08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8064896" cy="9533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D41A152-BFF1-4DF5-ADF5-AA98EFB8B2C8}"/>
              </a:ext>
            </a:extLst>
          </p:cNvPr>
          <p:cNvSpPr/>
          <p:nvPr/>
        </p:nvSpPr>
        <p:spPr>
          <a:xfrm>
            <a:off x="402983" y="548680"/>
            <a:ext cx="8731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after</a:t>
            </a:r>
            <a:r>
              <a:rPr lang="cs-CZ" altLang="cs-CZ" sz="3600" dirty="0">
                <a:solidFill>
                  <a:srgbClr val="0070C0"/>
                </a:solidFill>
              </a:rPr>
              <a:t> Sales </a:t>
            </a:r>
            <a:r>
              <a:rPr lang="cs-CZ" altLang="cs-CZ" sz="3600" dirty="0" err="1">
                <a:solidFill>
                  <a:srgbClr val="0070C0"/>
                </a:solidFill>
              </a:rPr>
              <a:t>Quotation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9F6474-2030-49E0-99D9-B902EFF61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4" y="3396337"/>
            <a:ext cx="7920880" cy="10287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9718A4-F7D0-4C13-A951-9686F628F65B}"/>
              </a:ext>
            </a:extLst>
          </p:cNvPr>
          <p:cNvSpPr txBox="1"/>
          <p:nvPr/>
        </p:nvSpPr>
        <p:spPr>
          <a:xfrm>
            <a:off x="626401" y="2835171"/>
            <a:ext cx="13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Next</a:t>
            </a:r>
            <a:r>
              <a:rPr lang="cs-CZ" dirty="0">
                <a:solidFill>
                  <a:srgbClr val="0070C0"/>
                </a:solidFill>
              </a:rPr>
              <a:t> update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241E11-A9F7-4FBE-A0DB-7B9CD98E5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68" y="4509120"/>
            <a:ext cx="1516748" cy="20643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0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AD274-CC95-44CB-A9DC-88922FE3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8" y="1484784"/>
            <a:ext cx="5661740" cy="25433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48B7122-6888-4706-8A2A-1C0CBCFD7A3F}"/>
              </a:ext>
            </a:extLst>
          </p:cNvPr>
          <p:cNvSpPr/>
          <p:nvPr/>
        </p:nvSpPr>
        <p:spPr>
          <a:xfrm>
            <a:off x="402983" y="548680"/>
            <a:ext cx="5860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closing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68A2B1-F294-4B96-9185-1E26020B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8" y="4311687"/>
            <a:ext cx="4619048" cy="15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93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8FE9D8-3F59-482F-B03B-F37D2B4D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3" y="1281717"/>
            <a:ext cx="7920880" cy="42945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C378568-9EF1-4BE3-96F2-3F10518C2D7F}"/>
              </a:ext>
            </a:extLst>
          </p:cNvPr>
          <p:cNvSpPr/>
          <p:nvPr/>
        </p:nvSpPr>
        <p:spPr>
          <a:xfrm>
            <a:off x="539552" y="476672"/>
            <a:ext cx="6793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successfuly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processed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10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3E02184-37C7-4DD8-BCB3-4FEFF1CD925C}"/>
              </a:ext>
            </a:extLst>
          </p:cNvPr>
          <p:cNvSpPr/>
          <p:nvPr/>
        </p:nvSpPr>
        <p:spPr>
          <a:xfrm>
            <a:off x="899592" y="2564904"/>
            <a:ext cx="28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AA82EA9-FAB2-48D6-8EB7-38A30C571BBB}"/>
              </a:ext>
            </a:extLst>
          </p:cNvPr>
          <p:cNvSpPr/>
          <p:nvPr/>
        </p:nvSpPr>
        <p:spPr>
          <a:xfrm>
            <a:off x="2140501" y="2967335"/>
            <a:ext cx="48629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alt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Personal</a:t>
            </a:r>
            <a:r>
              <a:rPr lang="cs-CZ" alt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profile </a:t>
            </a:r>
          </a:p>
          <a:p>
            <a:pPr algn="ctr"/>
            <a:r>
              <a:rPr lang="cs-CZ" alt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alt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modificatoins</a:t>
            </a:r>
            <a:r>
              <a:rPr lang="cs-CZ" alt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49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727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1200" dirty="0">
                <a:solidFill>
                  <a:srgbClr val="7030A0"/>
                </a:solidFill>
              </a:rPr>
              <a:t>(</a:t>
            </a:r>
            <a:r>
              <a:rPr lang="cs-CZ" altLang="cs-CZ" sz="1200" dirty="0" err="1">
                <a:solidFill>
                  <a:srgbClr val="7030A0"/>
                </a:solidFill>
              </a:rPr>
              <a:t>from</a:t>
            </a:r>
            <a:r>
              <a:rPr lang="cs-CZ" altLang="cs-CZ" sz="1200" dirty="0">
                <a:solidFill>
                  <a:srgbClr val="7030A0"/>
                </a:solidFill>
              </a:rPr>
              <a:t> </a:t>
            </a:r>
            <a:r>
              <a:rPr lang="cs-CZ" altLang="cs-CZ" sz="1200" dirty="0" err="1">
                <a:solidFill>
                  <a:srgbClr val="7030A0"/>
                </a:solidFill>
              </a:rPr>
              <a:t>Contact</a:t>
            </a:r>
            <a:r>
              <a:rPr lang="cs-CZ" altLang="cs-CZ" sz="1200" dirty="0">
                <a:solidFill>
                  <a:srgbClr val="7030A0"/>
                </a:solidFill>
              </a:rPr>
              <a:t> </a:t>
            </a:r>
            <a:r>
              <a:rPr lang="cs-CZ" altLang="cs-CZ" sz="1200" dirty="0" err="1">
                <a:solidFill>
                  <a:srgbClr val="7030A0"/>
                </a:solidFill>
              </a:rPr>
              <a:t>card</a:t>
            </a:r>
            <a:r>
              <a:rPr lang="cs-CZ" altLang="cs-CZ" sz="1200" dirty="0">
                <a:solidFill>
                  <a:srgbClr val="7030A0"/>
                </a:solidFill>
              </a:rPr>
              <a:t> OR </a:t>
            </a:r>
            <a:r>
              <a:rPr lang="cs-CZ" altLang="cs-CZ" sz="1200" dirty="0" err="1">
                <a:solidFill>
                  <a:srgbClr val="7030A0"/>
                </a:solidFill>
              </a:rPr>
              <a:t>Search</a:t>
            </a:r>
            <a:r>
              <a:rPr lang="cs-CZ" altLang="cs-CZ" sz="1200" dirty="0">
                <a:solidFill>
                  <a:srgbClr val="7030A0"/>
                </a:solidFill>
              </a:rPr>
              <a:t> </a:t>
            </a:r>
            <a:r>
              <a:rPr lang="cs-CZ" altLang="cs-CZ" sz="1200" dirty="0" err="1">
                <a:solidFill>
                  <a:srgbClr val="7030A0"/>
                </a:solidFill>
              </a:rPr>
              <a:t>window</a:t>
            </a:r>
            <a:r>
              <a:rPr lang="cs-CZ" altLang="cs-CZ" sz="1200" dirty="0">
                <a:solidFill>
                  <a:srgbClr val="7030A0"/>
                </a:solidFill>
              </a:rPr>
              <a:t>)</a:t>
            </a:r>
            <a:endParaRPr lang="en-GB" altLang="cs-CZ" sz="1200" dirty="0">
              <a:solidFill>
                <a:srgbClr val="7030A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458220-24E8-4411-9AD2-18B8B984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4857143" cy="26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25452D-1AC6-4FD0-8628-4880DBAF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861048"/>
            <a:ext cx="4657143" cy="24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453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05F9A3-304B-4740-A3B4-A96909A8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485714" cy="27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940ABD0-6D61-4155-A1D8-37349F55F69B}"/>
              </a:ext>
            </a:extLst>
          </p:cNvPr>
          <p:cNvSpPr txBox="1"/>
          <p:nvPr/>
        </p:nvSpPr>
        <p:spPr>
          <a:xfrm>
            <a:off x="1484301" y="4797152"/>
            <a:ext cx="5941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You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have</a:t>
            </a:r>
            <a:r>
              <a:rPr lang="cs-CZ" sz="3200" dirty="0">
                <a:solidFill>
                  <a:srgbClr val="0070C0"/>
                </a:solidFill>
              </a:rPr>
              <a:t> to EDIT </a:t>
            </a:r>
            <a:r>
              <a:rPr lang="cs-CZ" sz="3200" dirty="0" err="1">
                <a:solidFill>
                  <a:srgbClr val="0070C0"/>
                </a:solidFill>
              </a:rPr>
              <a:t>Questionnaire</a:t>
            </a:r>
            <a:r>
              <a:rPr lang="cs-CZ" sz="3200" dirty="0">
                <a:solidFill>
                  <a:srgbClr val="0070C0"/>
                </a:solidFill>
              </a:rPr>
              <a:t> -&gt; </a:t>
            </a:r>
          </a:p>
        </p:txBody>
      </p:sp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4F87D7-FABE-43B9-BBEA-A4E497AC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7956376" cy="3011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50CE779-A701-4E1A-9472-A053D1AFA171}"/>
              </a:ext>
            </a:extLst>
          </p:cNvPr>
          <p:cNvSpPr/>
          <p:nvPr/>
        </p:nvSpPr>
        <p:spPr>
          <a:xfrm>
            <a:off x="755576" y="4077072"/>
            <a:ext cx="41044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366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8BE275-4925-40FD-8076-5BB3E165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443132"/>
            <a:ext cx="7884368" cy="3971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2A5D8C-7990-45BB-85C2-BE0293E92822}"/>
              </a:ext>
            </a:extLst>
          </p:cNvPr>
          <p:cNvSpPr txBox="1"/>
          <p:nvPr/>
        </p:nvSpPr>
        <p:spPr>
          <a:xfrm>
            <a:off x="5148064" y="486916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Click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906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AAFF2-8F0A-4AE7-BC87-BE6746C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(Vendor)-</a:t>
            </a:r>
            <a:r>
              <a:rPr lang="cs-CZ" sz="3600" dirty="0" err="1">
                <a:solidFill>
                  <a:srgbClr val="0070C0"/>
                </a:solidFill>
              </a:rPr>
              <a:t>Contact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B4DB0D1-DEBB-4F2D-92B3-B590085BF0F9}"/>
              </a:ext>
            </a:extLst>
          </p:cNvPr>
          <p:cNvSpPr/>
          <p:nvPr/>
        </p:nvSpPr>
        <p:spPr>
          <a:xfrm>
            <a:off x="5796136" y="134915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17E4B8-3037-41E9-B95D-DA4000B35C9B}"/>
              </a:ext>
            </a:extLst>
          </p:cNvPr>
          <p:cNvSpPr/>
          <p:nvPr/>
        </p:nvSpPr>
        <p:spPr>
          <a:xfrm>
            <a:off x="731315" y="3404878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1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0C0942A-1CCC-4B63-90E6-8386F80E1679}"/>
              </a:ext>
            </a:extLst>
          </p:cNvPr>
          <p:cNvSpPr/>
          <p:nvPr/>
        </p:nvSpPr>
        <p:spPr>
          <a:xfrm>
            <a:off x="739685" y="4149472"/>
            <a:ext cx="1944216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Opportunity</a:t>
            </a:r>
            <a:r>
              <a:rPr lang="cs-CZ" dirty="0"/>
              <a:t> 1 </a:t>
            </a:r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4ADA7E6-96E8-4AAF-BCAE-421819951F59}"/>
              </a:ext>
            </a:extLst>
          </p:cNvPr>
          <p:cNvSpPr/>
          <p:nvPr/>
        </p:nvSpPr>
        <p:spPr>
          <a:xfrm>
            <a:off x="756425" y="494076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Sales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stages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0F0232B-39FA-4CE5-A57B-4F2B7314DBDF}"/>
              </a:ext>
            </a:extLst>
          </p:cNvPr>
          <p:cNvSpPr/>
          <p:nvPr/>
        </p:nvSpPr>
        <p:spPr>
          <a:xfrm>
            <a:off x="3197085" y="3296484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2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796F5C9-6ED4-486D-819F-B558A1842A91}"/>
              </a:ext>
            </a:extLst>
          </p:cNvPr>
          <p:cNvSpPr/>
          <p:nvPr/>
        </p:nvSpPr>
        <p:spPr>
          <a:xfrm>
            <a:off x="3230532" y="4118623"/>
            <a:ext cx="1944216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Opportunity</a:t>
            </a:r>
            <a:r>
              <a:rPr lang="cs-CZ" dirty="0"/>
              <a:t> 2 </a:t>
            </a:r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4314D61-2416-45B3-9710-A1A0EA441BB9}"/>
              </a:ext>
            </a:extLst>
          </p:cNvPr>
          <p:cNvSpPr/>
          <p:nvPr/>
        </p:nvSpPr>
        <p:spPr>
          <a:xfrm>
            <a:off x="3251187" y="4913167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Sales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stages</a:t>
            </a:r>
            <a:endParaRPr lang="en-US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9CBF52B-99A7-43E2-A830-4D6A770E4634}"/>
              </a:ext>
            </a:extLst>
          </p:cNvPr>
          <p:cNvSpPr/>
          <p:nvPr/>
        </p:nvSpPr>
        <p:spPr>
          <a:xfrm>
            <a:off x="5775481" y="3285030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3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246CDD2-9DC4-4BB8-B103-CB9DB9DB85D2}"/>
              </a:ext>
            </a:extLst>
          </p:cNvPr>
          <p:cNvSpPr/>
          <p:nvPr/>
        </p:nvSpPr>
        <p:spPr>
          <a:xfrm>
            <a:off x="5775481" y="4107169"/>
            <a:ext cx="1944216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Opportunity</a:t>
            </a:r>
            <a:r>
              <a:rPr lang="cs-CZ" dirty="0"/>
              <a:t> 3 </a:t>
            </a:r>
            <a:endParaRPr lang="en-US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742D703-18DD-44F1-A78E-9CB874A42158}"/>
              </a:ext>
            </a:extLst>
          </p:cNvPr>
          <p:cNvSpPr/>
          <p:nvPr/>
        </p:nvSpPr>
        <p:spPr>
          <a:xfrm>
            <a:off x="5796136" y="4929308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Sales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stages</a:t>
            </a:r>
            <a:endParaRPr lang="en-US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76D0AAE-EFDE-4C13-8505-43BEA9B75DB1}"/>
              </a:ext>
            </a:extLst>
          </p:cNvPr>
          <p:cNvSpPr/>
          <p:nvPr/>
        </p:nvSpPr>
        <p:spPr>
          <a:xfrm>
            <a:off x="739685" y="2505194"/>
            <a:ext cx="19442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Interactions</a:t>
            </a: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A243DFF-5107-4BA7-80D6-4D715D7BFA07}"/>
              </a:ext>
            </a:extLst>
          </p:cNvPr>
          <p:cNvSpPr/>
          <p:nvPr/>
        </p:nvSpPr>
        <p:spPr>
          <a:xfrm>
            <a:off x="3162938" y="2531723"/>
            <a:ext cx="19442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Interactions</a:t>
            </a:r>
            <a:endParaRPr lang="en-US" dirty="0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63AD4EB6-557D-4DE9-A9FD-1608ED5F466B}"/>
              </a:ext>
            </a:extLst>
          </p:cNvPr>
          <p:cNvSpPr/>
          <p:nvPr/>
        </p:nvSpPr>
        <p:spPr>
          <a:xfrm>
            <a:off x="5796136" y="2509858"/>
            <a:ext cx="19442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Interactions</a:t>
            </a:r>
            <a:endParaRPr lang="en-US" dirty="0"/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960020B2-C0CA-4A08-BDB6-3DEECFD4D094}"/>
              </a:ext>
            </a:extLst>
          </p:cNvPr>
          <p:cNvCxnSpPr>
            <a:cxnSpLocks/>
          </p:cNvCxnSpPr>
          <p:nvPr/>
        </p:nvCxnSpPr>
        <p:spPr>
          <a:xfrm>
            <a:off x="5940152" y="1920552"/>
            <a:ext cx="0" cy="584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2587CA6-619C-4A59-BC5D-0460DE57DC96}"/>
              </a:ext>
            </a:extLst>
          </p:cNvPr>
          <p:cNvSpPr txBox="1"/>
          <p:nvPr/>
        </p:nvSpPr>
        <p:spPr>
          <a:xfrm>
            <a:off x="6084169" y="2017489"/>
            <a:ext cx="27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Creation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C1577DC9-41A7-4215-8B7C-55CF25F1D01E}"/>
              </a:ext>
            </a:extLst>
          </p:cNvPr>
          <p:cNvSpPr/>
          <p:nvPr/>
        </p:nvSpPr>
        <p:spPr>
          <a:xfrm>
            <a:off x="1135729" y="5853886"/>
            <a:ext cx="115212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Lost</a:t>
            </a:r>
            <a:endParaRPr lang="en-US" dirty="0"/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3ED9CBC6-E63F-4E5F-8675-2E767DF3180F}"/>
              </a:ext>
            </a:extLst>
          </p:cNvPr>
          <p:cNvSpPr/>
          <p:nvPr/>
        </p:nvSpPr>
        <p:spPr>
          <a:xfrm>
            <a:off x="3491880" y="5853886"/>
            <a:ext cx="115212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Lost</a:t>
            </a:r>
            <a:endParaRPr lang="en-US" dirty="0"/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772A01E8-3147-48DA-AE3D-90A967C2B241}"/>
              </a:ext>
            </a:extLst>
          </p:cNvPr>
          <p:cNvSpPr/>
          <p:nvPr/>
        </p:nvSpPr>
        <p:spPr>
          <a:xfrm>
            <a:off x="6192180" y="5840713"/>
            <a:ext cx="115212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WIN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3AEE2A3-CB75-4C12-8EC1-0BCEB97C944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1711793" y="4725536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26550F58-367F-4167-8AEC-53620BDFDCCD}"/>
              </a:ext>
            </a:extLst>
          </p:cNvPr>
          <p:cNvCxnSpPr/>
          <p:nvPr/>
        </p:nvCxnSpPr>
        <p:spPr>
          <a:xfrm>
            <a:off x="4197618" y="4697941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D04D5555-B82D-4A73-90FC-D84504508C85}"/>
              </a:ext>
            </a:extLst>
          </p:cNvPr>
          <p:cNvCxnSpPr/>
          <p:nvPr/>
        </p:nvCxnSpPr>
        <p:spPr>
          <a:xfrm>
            <a:off x="6777855" y="4706858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E67FFAD9-5641-4AE2-AC97-CA43F56DF2D7}"/>
              </a:ext>
            </a:extLst>
          </p:cNvPr>
          <p:cNvCxnSpPr/>
          <p:nvPr/>
        </p:nvCxnSpPr>
        <p:spPr>
          <a:xfrm>
            <a:off x="1695053" y="3934246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D0926D15-0763-4883-A356-5B4DE9C52738}"/>
              </a:ext>
            </a:extLst>
          </p:cNvPr>
          <p:cNvCxnSpPr/>
          <p:nvPr/>
        </p:nvCxnSpPr>
        <p:spPr>
          <a:xfrm>
            <a:off x="4115379" y="3910648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527FFA56-5FDE-4AEC-9123-0D25EB1E07D2}"/>
              </a:ext>
            </a:extLst>
          </p:cNvPr>
          <p:cNvCxnSpPr/>
          <p:nvPr/>
        </p:nvCxnSpPr>
        <p:spPr>
          <a:xfrm>
            <a:off x="6777855" y="3903397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5329D62E-B47F-4E49-AB8B-2F5856B36636}"/>
              </a:ext>
            </a:extLst>
          </p:cNvPr>
          <p:cNvCxnSpPr>
            <a:stCxn id="5" idx="0"/>
            <a:endCxn id="14" idx="2"/>
          </p:cNvCxnSpPr>
          <p:nvPr/>
        </p:nvCxnSpPr>
        <p:spPr>
          <a:xfrm flipV="1">
            <a:off x="1703423" y="3081258"/>
            <a:ext cx="8370" cy="323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F4BCB1B8-2B61-432D-BFD6-52C137863B9A}"/>
              </a:ext>
            </a:extLst>
          </p:cNvPr>
          <p:cNvCxnSpPr/>
          <p:nvPr/>
        </p:nvCxnSpPr>
        <p:spPr>
          <a:xfrm flipV="1">
            <a:off x="4132119" y="3081258"/>
            <a:ext cx="0" cy="2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EC3FF299-A1C4-443F-B8A8-4F37F0EDDE3F}"/>
              </a:ext>
            </a:extLst>
          </p:cNvPr>
          <p:cNvCxnSpPr/>
          <p:nvPr/>
        </p:nvCxnSpPr>
        <p:spPr>
          <a:xfrm flipV="1">
            <a:off x="1711793" y="3081258"/>
            <a:ext cx="0" cy="2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7815F1D4-F21C-4BF6-BCC2-6FC10793DB78}"/>
              </a:ext>
            </a:extLst>
          </p:cNvPr>
          <p:cNvCxnSpPr/>
          <p:nvPr/>
        </p:nvCxnSpPr>
        <p:spPr>
          <a:xfrm flipV="1">
            <a:off x="6768244" y="3081257"/>
            <a:ext cx="0" cy="2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17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CC204-6058-4456-A488-7A72071B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4799274" cy="4814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59E9E6-1D97-486D-8E47-6BDF06090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6" y="2852936"/>
            <a:ext cx="8135888" cy="1607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90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548680"/>
            <a:ext cx="7713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back</a:t>
            </a:r>
            <a:r>
              <a:rPr lang="cs-CZ" altLang="cs-CZ" sz="3600" dirty="0">
                <a:solidFill>
                  <a:srgbClr val="0070C0"/>
                </a:solidFill>
              </a:rPr>
              <a:t> to setup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D0132C-614A-438B-AB05-309E9DA1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172400" cy="1453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90ED2A9-A774-4C9D-A80D-06142A94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50" y="3419152"/>
            <a:ext cx="2271302" cy="28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022069" y="2908289"/>
            <a:ext cx="2143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>
                <a:latin typeface="Calibri" pitchFamily="34" charset="0"/>
              </a:rPr>
              <a:t>Profile </a:t>
            </a:r>
            <a:r>
              <a:rPr lang="en-US" altLang="cs-CZ" sz="1200" dirty="0">
                <a:latin typeface="Calibri" pitchFamily="34" charset="0"/>
              </a:rPr>
              <a:t>(</a:t>
            </a:r>
            <a:r>
              <a:rPr lang="cs-CZ" altLang="cs-CZ" sz="1200" dirty="0" err="1">
                <a:latin typeface="Calibri" pitchFamily="34" charset="0"/>
              </a:rPr>
              <a:t>Contact</a:t>
            </a:r>
            <a:r>
              <a:rPr lang="cs-CZ" altLang="cs-CZ" sz="1200" dirty="0">
                <a:latin typeface="Calibri" pitchFamily="34" charset="0"/>
              </a:rPr>
              <a:t> </a:t>
            </a:r>
            <a:r>
              <a:rPr lang="cs-CZ" altLang="cs-CZ" sz="1200" dirty="0" err="1">
                <a:latin typeface="Calibri" pitchFamily="34" charset="0"/>
              </a:rPr>
              <a:t>properties</a:t>
            </a:r>
            <a:r>
              <a:rPr lang="en-US" altLang="cs-CZ" sz="1200" dirty="0">
                <a:latin typeface="Calibri" pitchFamily="34" charset="0"/>
              </a:rPr>
              <a:t>)</a:t>
            </a: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440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dirty="0" err="1">
                <a:latin typeface="Calibri" pitchFamily="34" charset="0"/>
              </a:rPr>
              <a:t>Customer</a:t>
            </a:r>
            <a:r>
              <a:rPr lang="cs-CZ" altLang="cs-CZ" sz="1400" b="1" dirty="0">
                <a:latin typeface="Calibri" pitchFamily="34" charset="0"/>
              </a:rPr>
              <a:t> </a:t>
            </a:r>
            <a:r>
              <a:rPr lang="cs-CZ" altLang="cs-CZ" sz="1400" b="1" dirty="0" err="1">
                <a:latin typeface="Calibri" pitchFamily="34" charset="0"/>
              </a:rPr>
              <a:t>Ledger</a:t>
            </a:r>
            <a:endParaRPr lang="cs-CZ" altLang="cs-CZ" sz="1400" b="1" dirty="0">
              <a:latin typeface="Calibri" pitchFamily="34" charset="0"/>
            </a:endParaRPr>
          </a:p>
          <a:p>
            <a:pPr eaLnBrk="1" hangingPunct="1"/>
            <a:r>
              <a:rPr lang="cs-CZ" altLang="cs-CZ" sz="1400" b="1" dirty="0">
                <a:latin typeface="Calibri" pitchFamily="34" charset="0"/>
              </a:rPr>
              <a:t>       </a:t>
            </a:r>
            <a:r>
              <a:rPr lang="cs-CZ" altLang="cs-CZ" sz="1400" b="1" dirty="0" err="1">
                <a:latin typeface="Calibri" pitchFamily="34" charset="0"/>
              </a:rPr>
              <a:t>Entries</a:t>
            </a:r>
            <a:endParaRPr lang="en-GB" altLang="cs-CZ" sz="14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6785956" y="1125550"/>
            <a:ext cx="10007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Interaction</a:t>
            </a:r>
            <a:endParaRPr lang="cs-CZ" altLang="cs-CZ" sz="1400" b="1" dirty="0">
              <a:solidFill>
                <a:srgbClr val="00B05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>
                <a:solidFill>
                  <a:srgbClr val="00B050"/>
                </a:solidFill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Entries</a:t>
            </a:r>
            <a:endParaRPr lang="en-GB" altLang="cs-CZ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Statistic</a:t>
            </a:r>
            <a:r>
              <a:rPr lang="cs-CZ" altLang="cs-CZ" sz="1400" dirty="0">
                <a:latin typeface="Calibri" pitchFamily="34" charset="0"/>
              </a:rPr>
              <a:t> :</a:t>
            </a:r>
          </a:p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Costs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Calibri" pitchFamily="34" charset="0"/>
              </a:rPr>
              <a:t>(To-Do)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620257" y="5007303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Calibri" pitchFamily="34" charset="0"/>
              </a:rPr>
              <a:t>Sales </a:t>
            </a:r>
            <a:r>
              <a:rPr lang="cs-CZ" altLang="cs-CZ" sz="1400" dirty="0" err="1">
                <a:latin typeface="Calibri" pitchFamily="34" charset="0"/>
              </a:rPr>
              <a:t>Cycle</a:t>
            </a: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Stages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1"/>
            <a:ext cx="277812" cy="431800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code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>
            <a:off x="5940425" y="602138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Partial</a:t>
            </a:r>
            <a:r>
              <a:rPr lang="cs-CZ" altLang="cs-CZ" sz="1400" dirty="0">
                <a:latin typeface="Calibri" pitchFamily="34" charset="0"/>
              </a:rPr>
              <a:t> </a:t>
            </a:r>
            <a:r>
              <a:rPr lang="cs-CZ" altLang="cs-CZ" sz="1400" dirty="0" err="1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6083299" y="6054435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Calibri" pitchFamily="34" charset="0"/>
              </a:rPr>
              <a:t>Meeting /</a:t>
            </a:r>
            <a:r>
              <a:rPr lang="cs-CZ" altLang="cs-CZ" sz="1400" dirty="0" err="1">
                <a:latin typeface="Calibri" pitchFamily="34" charset="0"/>
              </a:rPr>
              <a:t>Telephone</a:t>
            </a:r>
            <a:r>
              <a:rPr lang="cs-CZ" altLang="cs-CZ" sz="1400" dirty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39562" y="6165850"/>
            <a:ext cx="1297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Interaction</a:t>
            </a:r>
            <a:r>
              <a:rPr lang="cs-CZ" altLang="cs-CZ" sz="1400" b="1" dirty="0">
                <a:solidFill>
                  <a:srgbClr val="00B050"/>
                </a:solidFill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Entries</a:t>
            </a:r>
            <a:r>
              <a:rPr lang="cs-CZ" altLang="cs-CZ" sz="14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en-GB" altLang="cs-CZ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48305" y="3909290"/>
            <a:ext cx="159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>
                <a:latin typeface="Calibri" pitchFamily="34" charset="0"/>
              </a:rPr>
              <a:t>Interactions, </a:t>
            </a:r>
            <a:endParaRPr lang="cs-CZ" altLang="cs-CZ" sz="12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200" dirty="0">
                <a:latin typeface="Calibri" pitchFamily="34" charset="0"/>
              </a:rPr>
              <a:t>Sales </a:t>
            </a:r>
            <a:r>
              <a:rPr lang="cs-CZ" altLang="cs-CZ" sz="1200" dirty="0" err="1">
                <a:latin typeface="Calibri" pitchFamily="34" charset="0"/>
              </a:rPr>
              <a:t>Cycle</a:t>
            </a:r>
            <a:r>
              <a:rPr lang="cs-CZ" altLang="cs-CZ" sz="1200" dirty="0">
                <a:latin typeface="Calibri" pitchFamily="34" charset="0"/>
              </a:rPr>
              <a:t> s</a:t>
            </a:r>
            <a:r>
              <a:rPr lang="en-US" altLang="cs-CZ" sz="1200" dirty="0" err="1">
                <a:latin typeface="Calibri" pitchFamily="34" charset="0"/>
              </a:rPr>
              <a:t>tages</a:t>
            </a:r>
            <a:r>
              <a:rPr lang="en-US" altLang="cs-CZ" sz="1200" dirty="0">
                <a:latin typeface="Calibri" pitchFamily="34" charset="0"/>
              </a:rPr>
              <a:t>, </a:t>
            </a:r>
          </a:p>
          <a:p>
            <a:pPr algn="ctr" eaLnBrk="1" hangingPunct="1"/>
            <a:r>
              <a:rPr lang="cs-CZ" altLang="cs-CZ" sz="1200" dirty="0" err="1">
                <a:latin typeface="Calibri" pitchFamily="34" charset="0"/>
              </a:rPr>
              <a:t>Deal</a:t>
            </a:r>
            <a:r>
              <a:rPr lang="cs-CZ" altLang="cs-CZ" sz="1200" dirty="0">
                <a:latin typeface="Calibri" pitchFamily="34" charset="0"/>
              </a:rPr>
              <a:t> c</a:t>
            </a:r>
            <a:r>
              <a:rPr lang="en-US" altLang="cs-CZ" sz="1200" dirty="0" err="1">
                <a:latin typeface="Calibri" pitchFamily="34" charset="0"/>
              </a:rPr>
              <a:t>hances</a:t>
            </a:r>
            <a:r>
              <a:rPr lang="en-US" altLang="cs-CZ" sz="1200" dirty="0">
                <a:latin typeface="Calibri" pitchFamily="34" charset="0"/>
              </a:rPr>
              <a:t>, Values</a:t>
            </a:r>
            <a:r>
              <a:rPr lang="cs-CZ" altLang="cs-CZ" sz="1200" dirty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Stage</a:t>
            </a:r>
            <a:r>
              <a:rPr lang="cs-CZ" altLang="cs-CZ" sz="1400" dirty="0">
                <a:latin typeface="Calibri" pitchFamily="34" charset="0"/>
              </a:rPr>
              <a:t> </a:t>
            </a:r>
            <a:r>
              <a:rPr lang="cs-CZ" altLang="cs-CZ" sz="1400" dirty="0" err="1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Partially  for  MPH_AOPR </a:t>
            </a:r>
            <a:r>
              <a:rPr lang="cs-CZ" sz="1600" b="1" dirty="0">
                <a:solidFill>
                  <a:srgbClr val="FF0000"/>
                </a:solidFill>
              </a:rPr>
              <a:t>  - </a:t>
            </a:r>
            <a:r>
              <a:rPr lang="cs-CZ" sz="1600" b="1" dirty="0" err="1">
                <a:solidFill>
                  <a:srgbClr val="FF0000"/>
                </a:solidFill>
              </a:rPr>
              <a:t>read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frame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only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825" y="188913"/>
            <a:ext cx="5103702" cy="655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6444208" y="1268413"/>
            <a:ext cx="288032" cy="647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FE21011-BCCC-406D-A2C5-45886D66D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2962484" cy="2596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379537C-1304-41AB-AA24-7B0349447FF7}"/>
              </a:ext>
            </a:extLst>
          </p:cNvPr>
          <p:cNvCxnSpPr>
            <a:cxnSpLocks/>
          </p:cNvCxnSpPr>
          <p:nvPr/>
        </p:nvCxnSpPr>
        <p:spPr>
          <a:xfrm>
            <a:off x="2019978" y="3181128"/>
            <a:ext cx="0" cy="79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8D3DF51D-AED0-4BE6-929E-FF8A027D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00368"/>
            <a:ext cx="7055768" cy="7363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479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cs-CZ" sz="3600" dirty="0">
                <a:solidFill>
                  <a:srgbClr val="0070C0"/>
                </a:solidFill>
              </a:rPr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/>
              <a:t>Contact card- company</a:t>
            </a:r>
            <a:r>
              <a:rPr lang="cs-CZ" altLang="cs-CZ" sz="2000" dirty="0"/>
              <a:t>-&gt;</a:t>
            </a:r>
            <a:r>
              <a:rPr lang="cs-CZ" altLang="cs-CZ" sz="2000" dirty="0" err="1"/>
              <a:t>Customer</a:t>
            </a:r>
            <a:r>
              <a:rPr lang="cs-CZ" altLang="cs-CZ" sz="2000" dirty="0"/>
              <a:t> (Vendor)</a:t>
            </a:r>
            <a:r>
              <a:rPr lang="en-US" altLang="cs-CZ" sz="20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altLang="cs-CZ" sz="2000" dirty="0"/>
              <a:t>Contact card- person</a:t>
            </a:r>
            <a:r>
              <a:rPr lang="cs-CZ" altLang="cs-CZ" sz="2000" dirty="0"/>
              <a:t> -&gt; </a:t>
            </a:r>
            <a:r>
              <a:rPr lang="cs-CZ" altLang="cs-CZ" sz="2000" dirty="0" err="1"/>
              <a:t>Customer</a:t>
            </a:r>
            <a:r>
              <a:rPr lang="cs-CZ" altLang="cs-CZ" sz="2000" dirty="0"/>
              <a:t> (Vendor)</a:t>
            </a:r>
            <a:r>
              <a:rPr lang="en-US" altLang="cs-CZ" sz="2000" dirty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/>
              <a:t>Interactions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driven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mostly</a:t>
            </a:r>
            <a:r>
              <a:rPr lang="cs-CZ" altLang="cs-CZ" sz="2000" dirty="0"/>
              <a:t> by </a:t>
            </a:r>
            <a:r>
              <a:rPr lang="cs-CZ" altLang="cs-CZ" sz="2000" dirty="0" err="1"/>
              <a:t>wizard</a:t>
            </a:r>
            <a:r>
              <a:rPr lang="cs-CZ" altLang="cs-CZ" sz="2000" dirty="0"/>
              <a:t>) – </a:t>
            </a:r>
            <a:r>
              <a:rPr lang="cs-CZ" altLang="cs-CZ" sz="2000" dirty="0" err="1"/>
              <a:t>telephones</a:t>
            </a:r>
            <a:r>
              <a:rPr lang="cs-CZ" altLang="cs-CZ" sz="2000" dirty="0"/>
              <a:t> , </a:t>
            </a:r>
            <a:r>
              <a:rPr lang="cs-CZ" altLang="cs-CZ" sz="2000" dirty="0" err="1"/>
              <a:t>meetings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presentations</a:t>
            </a:r>
            <a:endParaRPr lang="en-US" altLang="cs-CZ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/>
              <a:t>Sales Cycles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activities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stages</a:t>
            </a:r>
            <a:r>
              <a:rPr lang="cs-CZ" altLang="cs-CZ" sz="2000" dirty="0"/>
              <a:t>)</a:t>
            </a:r>
            <a:r>
              <a:rPr lang="en-US" altLang="cs-CZ" sz="2000" dirty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/>
              <a:t>Customer Card creation from Contact card </a:t>
            </a:r>
            <a:r>
              <a:rPr lang="cs-CZ" altLang="cs-CZ" sz="2000" dirty="0" err="1"/>
              <a:t>using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templates</a:t>
            </a:r>
            <a:endParaRPr lang="en-US" altLang="cs-CZ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/>
              <a:t>Quotes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assigned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Contact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cards</a:t>
            </a:r>
            <a:endParaRPr lang="cs-CZ" altLang="cs-CZ" sz="2000" dirty="0"/>
          </a:p>
          <a:p>
            <a:pPr>
              <a:buFont typeface="Wingdings" pitchFamily="2" charset="2"/>
              <a:buChar char="§"/>
            </a:pPr>
            <a:r>
              <a:rPr lang="en-ZA" altLang="cs-CZ" sz="2000" dirty="0">
                <a:solidFill>
                  <a:srgbClr val="00B050"/>
                </a:solidFill>
              </a:rPr>
              <a:t>Interaction </a:t>
            </a:r>
            <a:r>
              <a:rPr lang="cs-CZ" altLang="cs-CZ" sz="2000" dirty="0">
                <a:solidFill>
                  <a:srgbClr val="00B050"/>
                </a:solidFill>
              </a:rPr>
              <a:t>log </a:t>
            </a:r>
            <a:r>
              <a:rPr lang="en-ZA" altLang="cs-CZ" sz="2000" dirty="0">
                <a:solidFill>
                  <a:srgbClr val="00B050"/>
                </a:solidFill>
              </a:rPr>
              <a:t>entries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2000" dirty="0"/>
          </a:p>
          <a:p>
            <a:pPr eaLnBrk="1" hangingPunct="1">
              <a:buFont typeface="Wingdings" pitchFamily="2" charset="2"/>
              <a:buChar char="§"/>
            </a:pPr>
            <a:endParaRPr lang="en-US" alt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0A253-929D-47BC-A571-58A717A3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contact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B8879A-F32D-4DFE-ABBB-5200D3DE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0060"/>
            <a:ext cx="8135888" cy="3817880"/>
          </a:xfrm>
          <a:prstGeom prst="rect">
            <a:avLst/>
          </a:prstGeom>
          <a:ln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21213318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870</Words>
  <Application>Microsoft Office PowerPoint</Application>
  <PresentationFormat>Předvádění na obrazovce (4:3)</PresentationFormat>
  <Paragraphs>197</Paragraphs>
  <Slides>51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Motiv systému Office</vt:lpstr>
      <vt:lpstr>Introduction to Busniess Central    (Customer Relationship Management)</vt:lpstr>
      <vt:lpstr>CRM – Customer Relationship Management</vt:lpstr>
      <vt:lpstr>CRM – Customer Relationship Management</vt:lpstr>
      <vt:lpstr>Market leaders (home study) </vt:lpstr>
      <vt:lpstr>Customer (Vendor)-Contact Cards</vt:lpstr>
      <vt:lpstr>Prezentace aplikace PowerPoint</vt:lpstr>
      <vt:lpstr>Prezentace aplikace PowerPoint</vt:lpstr>
      <vt:lpstr>Contact cards</vt:lpstr>
      <vt:lpstr>List of contact</vt:lpstr>
      <vt:lpstr>Contact card – company -  (Header of the contact card) </vt:lpstr>
      <vt:lpstr>Customer card-&gt;Contact card (relationship)</vt:lpstr>
      <vt:lpstr>Contact  cards</vt:lpstr>
      <vt:lpstr>Questionnaire Setup I</vt:lpstr>
      <vt:lpstr>Questionnaire Setup II</vt:lpstr>
      <vt:lpstr>Contact Card (CC) – type=Company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222</cp:revision>
  <dcterms:created xsi:type="dcterms:W3CDTF">2014-09-15T11:04:04Z</dcterms:created>
  <dcterms:modified xsi:type="dcterms:W3CDTF">2023-12-06T10:05:11Z</dcterms:modified>
</cp:coreProperties>
</file>