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5CE378-8D9F-F53D-B1D9-53C5B73A8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F598606-5013-6189-7C08-88149E457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AAC0F4-B53D-53AD-47E2-7F66AA6F2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D562EA-6F1F-517E-C0A8-FE965D1DA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0C4B0-44AF-73CA-217F-E6B752232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5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44652-00FC-1C43-0D75-27E4DACE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8A15596-CCD1-F8B5-2D95-C2F0D0B47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9260B0-C913-1FAC-7867-55BB1FB9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C690B9-0159-19D1-E32F-E2C0C9A9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B79024-0F60-ED40-4EE2-A78FD5E0C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9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98CE1B7-3CDD-3254-FCCF-EFA6A68048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4886C55-BE44-473D-BD73-82EE049C4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854591-9DF0-D244-4BC0-D1CDE2777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6E1225-599C-388A-FCB3-74BB76A5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395FFC-1294-9D1F-0F36-4C0C5568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44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0F953C-5F87-0ECA-23B5-DDFBAF55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6FE4D9-B6CA-E398-ED0E-9282CB7D5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833A93-F720-E8A5-557C-777CCC052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69984C-0DF2-4D1E-63DC-102F1AC97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E5ED24-EA73-CB19-FB57-03995308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57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54851B-582D-3C2C-8823-1AE0E6788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AB6E514-113A-A22E-F5B4-F1C852E14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F7F83-2E2A-5D1A-7849-42F2A6E6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2B96B8-AB07-3410-A932-25C69B153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7CB3F4-6D93-9A2E-5D54-566F89A1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32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1D0998-C4EA-181D-CE13-BE4A7CA9D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544883-E21E-AB3E-45F0-F7C25A961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09B387-C976-17A7-D253-ACDA43B9D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FA14D8-E507-84A3-0730-C1707C858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484DBB2-0C47-BEAE-98A7-AA724AAFD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1D12DFE-772F-F322-CAB2-9EA57422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56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0D421-862F-9717-A6B3-BC61C5D4E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279E4E4-2C26-0261-0C5F-0FCC65373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960B4C-C500-14AB-03B5-8D52D4B92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B535D84-B76E-73F1-5C0B-1A5D4C55F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C1373A5-A75C-1B6A-83E7-AE167E197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EB14931-7DB3-8FE9-06FF-B18D4EE0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D069611-315A-64C1-BB78-E82989242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9455C78-6E5D-3F51-4CBE-CAD133581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41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05A1B8-4B1D-F60A-9436-850509E81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301BF77-10BA-276D-87EB-07432DD9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A7B3725-783D-3815-F283-9AC9FDDF9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ED4DC6-7BB9-B0B6-C64F-2A06CB9B5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63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58ABFD-67A1-5C4F-FB73-A85C6E497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B53377D-E089-FE64-87D8-64B52F89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2D2FC5-7520-B915-F37E-12F71EF6E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82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5C4199-EB2D-C4E4-6BF8-8F57A5DDB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039880-1AC8-1E3B-093F-E4F33518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C7493DE-F8FF-4050-D86C-A5EE9FC87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9F5A62-F3EE-09C6-7DDA-45B0E070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DC2E09-7AB2-B6B5-C52F-C23EE6E9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AFD81E6-85BD-0F6B-58F2-47DF91917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21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4B6978-283D-7086-6F04-CAC0F6D9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7F0380-7E0F-5859-5CEA-C4D36B545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88BE715-D9FD-A9F2-8828-739C485DD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56A6A4D-5143-A7E8-11F6-65B07D97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D20697-3F14-C3BA-C7B0-91A1AC7AD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34951A-D783-01CE-90A9-66B865D0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94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243B316-249C-FCC3-7368-6B22166E6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1D0F0D6-57B6-6A9E-50F8-4D75CF559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C99F07-25B2-621A-B124-98F630D7C8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D580-E8F3-466E-8BCD-100D6C05303F}" type="datetimeFigureOut">
              <a:rPr lang="cs-CZ" smtClean="0"/>
              <a:t>10.11.2023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6452B-48EF-AAB9-96BC-448FA06DE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C55973-66F3-F7BB-0A53-FB18406B6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67C32-040A-46A9-A81D-7B8384A7B5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84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89A9B7FF-C493-6268-5BC2-C8FEEE25FB80}"/>
              </a:ext>
            </a:extLst>
          </p:cNvPr>
          <p:cNvSpPr/>
          <p:nvPr/>
        </p:nvSpPr>
        <p:spPr>
          <a:xfrm>
            <a:off x="570451" y="461393"/>
            <a:ext cx="1241571" cy="16232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D926236-26E9-058B-5ACC-D311EDE06A78}"/>
              </a:ext>
            </a:extLst>
          </p:cNvPr>
          <p:cNvSpPr/>
          <p:nvPr/>
        </p:nvSpPr>
        <p:spPr>
          <a:xfrm>
            <a:off x="2055301" y="461394"/>
            <a:ext cx="1795246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Balance (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Calculated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1CA0DE7-3E16-E8C4-803D-D3A1FED854CC}"/>
              </a:ext>
            </a:extLst>
          </p:cNvPr>
          <p:cNvSpPr/>
          <p:nvPr/>
        </p:nvSpPr>
        <p:spPr>
          <a:xfrm>
            <a:off x="2055300" y="915797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 Bus.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Posting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E99B0BE-A014-3CBD-FD9E-8091FCAC2ACF}"/>
              </a:ext>
            </a:extLst>
          </p:cNvPr>
          <p:cNvSpPr/>
          <p:nvPr/>
        </p:nvSpPr>
        <p:spPr>
          <a:xfrm>
            <a:off x="2055300" y="1370201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Payment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Terms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Code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1293D72-4726-FB5B-E265-501EF1180D5E}"/>
              </a:ext>
            </a:extLst>
          </p:cNvPr>
          <p:cNvSpPr/>
          <p:nvPr/>
        </p:nvSpPr>
        <p:spPr>
          <a:xfrm>
            <a:off x="4300753" y="461393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87969A2-A1DC-0722-3118-C0907DF95BFA}"/>
              </a:ext>
            </a:extLst>
          </p:cNvPr>
          <p:cNvSpPr/>
          <p:nvPr/>
        </p:nvSpPr>
        <p:spPr>
          <a:xfrm>
            <a:off x="4300753" y="756405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93D668B-E012-50A6-F21D-FB5C8159EF7A}"/>
              </a:ext>
            </a:extLst>
          </p:cNvPr>
          <p:cNvSpPr/>
          <p:nvPr/>
        </p:nvSpPr>
        <p:spPr>
          <a:xfrm>
            <a:off x="2055299" y="1824605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Prices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and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Discounts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C03FD07C-3E6B-FDDB-2958-6FE7823210F9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870745" y="591424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D861D7B0-5CC6-7B14-C48B-3E2B90F631D0}"/>
              </a:ext>
            </a:extLst>
          </p:cNvPr>
          <p:cNvCxnSpPr>
            <a:cxnSpLocks/>
          </p:cNvCxnSpPr>
          <p:nvPr/>
        </p:nvCxnSpPr>
        <p:spPr>
          <a:xfrm>
            <a:off x="1870743" y="1051420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22A0017-C07F-4CBB-B5A5-2DC378F7B74B}"/>
              </a:ext>
            </a:extLst>
          </p:cNvPr>
          <p:cNvCxnSpPr>
            <a:cxnSpLocks/>
          </p:cNvCxnSpPr>
          <p:nvPr/>
        </p:nvCxnSpPr>
        <p:spPr>
          <a:xfrm>
            <a:off x="1872140" y="1500231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35D51DC4-F859-7924-5891-84487B4AE8F4}"/>
              </a:ext>
            </a:extLst>
          </p:cNvPr>
          <p:cNvCxnSpPr>
            <a:cxnSpLocks/>
          </p:cNvCxnSpPr>
          <p:nvPr/>
        </p:nvCxnSpPr>
        <p:spPr>
          <a:xfrm>
            <a:off x="1870743" y="1954635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BCCB80BF-47C1-1F2E-5AFE-93A7F5FC8451}"/>
              </a:ext>
            </a:extLst>
          </p:cNvPr>
          <p:cNvCxnSpPr>
            <a:cxnSpLocks/>
          </p:cNvCxnSpPr>
          <p:nvPr/>
        </p:nvCxnSpPr>
        <p:spPr>
          <a:xfrm>
            <a:off x="3959604" y="548081"/>
            <a:ext cx="341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D4C35C99-D5B0-F1CD-D52E-7A90545D50D7}"/>
              </a:ext>
            </a:extLst>
          </p:cNvPr>
          <p:cNvSpPr txBox="1"/>
          <p:nvPr/>
        </p:nvSpPr>
        <p:spPr>
          <a:xfrm>
            <a:off x="3823980" y="199783"/>
            <a:ext cx="6123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Ctrl-F7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571F0E5F-AA5A-5D93-259A-B816D3E01CB2}"/>
              </a:ext>
            </a:extLst>
          </p:cNvPr>
          <p:cNvSpPr txBox="1"/>
          <p:nvPr/>
        </p:nvSpPr>
        <p:spPr>
          <a:xfrm>
            <a:off x="6041465" y="2989829"/>
            <a:ext cx="6123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Ctrl-F7</a:t>
            </a:r>
          </a:p>
        </p:txBody>
      </p:sp>
      <p:sp>
        <p:nvSpPr>
          <p:cNvPr id="24" name="Ovál 23">
            <a:extLst>
              <a:ext uri="{FF2B5EF4-FFF2-40B4-BE49-F238E27FC236}">
                <a16:creationId xmlns:a16="http://schemas.microsoft.com/office/drawing/2014/main" id="{F3A775B3-4E7E-CBBF-BB28-FE7862805342}"/>
              </a:ext>
            </a:extLst>
          </p:cNvPr>
          <p:cNvSpPr/>
          <p:nvPr/>
        </p:nvSpPr>
        <p:spPr>
          <a:xfrm>
            <a:off x="6096000" y="234821"/>
            <a:ext cx="251664" cy="9074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C3B7F059-C325-D6F1-482B-1289319BBCDA}"/>
              </a:ext>
            </a:extLst>
          </p:cNvPr>
          <p:cNvSpPr txBox="1"/>
          <p:nvPr/>
        </p:nvSpPr>
        <p:spPr>
          <a:xfrm>
            <a:off x="6749585" y="517260"/>
            <a:ext cx="25154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Data </a:t>
            </a:r>
            <a:r>
              <a:rPr lang="cs-CZ" sz="1400" b="1" dirty="0" err="1">
                <a:solidFill>
                  <a:srgbClr val="00B050"/>
                </a:solidFill>
              </a:rPr>
              <a:t>enabling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  <a:r>
              <a:rPr lang="cs-CZ" sz="1400" b="1" dirty="0" err="1">
                <a:solidFill>
                  <a:srgbClr val="00B050"/>
                </a:solidFill>
              </a:rPr>
              <a:t>reports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  <a:r>
              <a:rPr lang="cs-CZ" sz="1400" b="1" dirty="0" err="1">
                <a:solidFill>
                  <a:srgbClr val="00B050"/>
                </a:solidFill>
              </a:rPr>
              <a:t>creation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</a:p>
        </p:txBody>
      </p:sp>
      <p:cxnSp>
        <p:nvCxnSpPr>
          <p:cNvPr id="27" name="Přímá spojnice se šipkou 26">
            <a:extLst>
              <a:ext uri="{FF2B5EF4-FFF2-40B4-BE49-F238E27FC236}">
                <a16:creationId xmlns:a16="http://schemas.microsoft.com/office/drawing/2014/main" id="{B483F764-26EB-D133-A011-8CA7FAB55A84}"/>
              </a:ext>
            </a:extLst>
          </p:cNvPr>
          <p:cNvCxnSpPr>
            <a:cxnSpLocks/>
          </p:cNvCxnSpPr>
          <p:nvPr/>
        </p:nvCxnSpPr>
        <p:spPr>
          <a:xfrm flipV="1">
            <a:off x="6428378" y="671149"/>
            <a:ext cx="385145" cy="831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>
            <a:extLst>
              <a:ext uri="{FF2B5EF4-FFF2-40B4-BE49-F238E27FC236}">
                <a16:creationId xmlns:a16="http://schemas.microsoft.com/office/drawing/2014/main" id="{DA1CD284-5B12-B317-90CB-A1A4A0372993}"/>
              </a:ext>
            </a:extLst>
          </p:cNvPr>
          <p:cNvCxnSpPr>
            <a:cxnSpLocks/>
          </p:cNvCxnSpPr>
          <p:nvPr/>
        </p:nvCxnSpPr>
        <p:spPr>
          <a:xfrm>
            <a:off x="4744092" y="932358"/>
            <a:ext cx="0" cy="10970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593A9529-DB33-E491-DDF4-8B2623933F19}"/>
              </a:ext>
            </a:extLst>
          </p:cNvPr>
          <p:cNvSpPr txBox="1"/>
          <p:nvPr/>
        </p:nvSpPr>
        <p:spPr>
          <a:xfrm>
            <a:off x="4772863" y="1296113"/>
            <a:ext cx="27038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err="1">
                <a:solidFill>
                  <a:srgbClr val="FF0000"/>
                </a:solidFill>
              </a:rPr>
              <a:t>Find</a:t>
            </a:r>
            <a:r>
              <a:rPr lang="cs-CZ" sz="1400" b="1" dirty="0">
                <a:solidFill>
                  <a:srgbClr val="FF0000"/>
                </a:solidFill>
              </a:rPr>
              <a:t> </a:t>
            </a:r>
            <a:r>
              <a:rPr lang="cs-CZ" sz="1400" b="1" dirty="0" err="1">
                <a:solidFill>
                  <a:srgbClr val="FF0000"/>
                </a:solidFill>
              </a:rPr>
              <a:t>Entries</a:t>
            </a:r>
            <a:r>
              <a:rPr lang="cs-CZ" sz="1400" b="1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4258ECA0-A940-9025-BFED-8FED7DF126A3}"/>
              </a:ext>
            </a:extLst>
          </p:cNvPr>
          <p:cNvSpPr/>
          <p:nvPr/>
        </p:nvSpPr>
        <p:spPr>
          <a:xfrm>
            <a:off x="4300753" y="2101337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1B67280A-6463-0505-4A00-E66AA000EEE1}"/>
              </a:ext>
            </a:extLst>
          </p:cNvPr>
          <p:cNvSpPr/>
          <p:nvPr/>
        </p:nvSpPr>
        <p:spPr>
          <a:xfrm>
            <a:off x="4300752" y="2377211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0D0F2220-4419-B779-3426-34396AC7C019}"/>
              </a:ext>
            </a:extLst>
          </p:cNvPr>
          <p:cNvSpPr/>
          <p:nvPr/>
        </p:nvSpPr>
        <p:spPr>
          <a:xfrm>
            <a:off x="4300753" y="2621622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8" name="Přímá spojnice se šipkou 37">
            <a:extLst>
              <a:ext uri="{FF2B5EF4-FFF2-40B4-BE49-F238E27FC236}">
                <a16:creationId xmlns:a16="http://schemas.microsoft.com/office/drawing/2014/main" id="{2D2747BF-6613-C596-0C3B-128CB7C36BA1}"/>
              </a:ext>
            </a:extLst>
          </p:cNvPr>
          <p:cNvCxnSpPr>
            <a:cxnSpLocks/>
          </p:cNvCxnSpPr>
          <p:nvPr/>
        </p:nvCxnSpPr>
        <p:spPr>
          <a:xfrm>
            <a:off x="4744092" y="1099952"/>
            <a:ext cx="2514057" cy="182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>
            <a:extLst>
              <a:ext uri="{FF2B5EF4-FFF2-40B4-BE49-F238E27FC236}">
                <a16:creationId xmlns:a16="http://schemas.microsoft.com/office/drawing/2014/main" id="{1ECEBD44-EA65-EAE2-C7A7-22B36C69AAFA}"/>
              </a:ext>
            </a:extLst>
          </p:cNvPr>
          <p:cNvSpPr/>
          <p:nvPr/>
        </p:nvSpPr>
        <p:spPr>
          <a:xfrm>
            <a:off x="7219415" y="933811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Obdélník 41">
            <a:extLst>
              <a:ext uri="{FF2B5EF4-FFF2-40B4-BE49-F238E27FC236}">
                <a16:creationId xmlns:a16="http://schemas.microsoft.com/office/drawing/2014/main" id="{38A520CC-CBCE-1681-A85B-B6D002998290}"/>
              </a:ext>
            </a:extLst>
          </p:cNvPr>
          <p:cNvSpPr/>
          <p:nvPr/>
        </p:nvSpPr>
        <p:spPr>
          <a:xfrm>
            <a:off x="7209379" y="1757552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43" name="Ovál 42">
            <a:extLst>
              <a:ext uri="{FF2B5EF4-FFF2-40B4-BE49-F238E27FC236}">
                <a16:creationId xmlns:a16="http://schemas.microsoft.com/office/drawing/2014/main" id="{F0BAB257-F397-9328-41A5-0AD8DB9074A6}"/>
              </a:ext>
            </a:extLst>
          </p:cNvPr>
          <p:cNvSpPr/>
          <p:nvPr/>
        </p:nvSpPr>
        <p:spPr>
          <a:xfrm>
            <a:off x="6079224" y="1966193"/>
            <a:ext cx="251664" cy="10140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95F9F000-6889-2468-8470-2F37853297AC}"/>
              </a:ext>
            </a:extLst>
          </p:cNvPr>
          <p:cNvSpPr txBox="1"/>
          <p:nvPr/>
        </p:nvSpPr>
        <p:spPr>
          <a:xfrm>
            <a:off x="6805229" y="2156522"/>
            <a:ext cx="4231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Data </a:t>
            </a:r>
            <a:r>
              <a:rPr lang="cs-CZ" sz="1400" b="1" dirty="0" err="1">
                <a:solidFill>
                  <a:srgbClr val="00B050"/>
                </a:solidFill>
              </a:rPr>
              <a:t>enabling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  <a:r>
              <a:rPr lang="cs-CZ" sz="1400" b="1" dirty="0" err="1">
                <a:solidFill>
                  <a:srgbClr val="00B050"/>
                </a:solidFill>
              </a:rPr>
              <a:t>financial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  <a:r>
              <a:rPr lang="cs-CZ" sz="1400" b="1" dirty="0" err="1">
                <a:solidFill>
                  <a:srgbClr val="00B050"/>
                </a:solidFill>
              </a:rPr>
              <a:t>reports</a:t>
            </a:r>
            <a:r>
              <a:rPr lang="cs-CZ" sz="1400" b="1" dirty="0">
                <a:solidFill>
                  <a:srgbClr val="00B050"/>
                </a:solidFill>
              </a:rPr>
              <a:t> and </a:t>
            </a:r>
            <a:r>
              <a:rPr lang="cs-CZ" sz="1400" b="1" dirty="0" err="1">
                <a:solidFill>
                  <a:srgbClr val="FF0000"/>
                </a:solidFill>
              </a:rPr>
              <a:t>Budgeting</a:t>
            </a:r>
            <a:r>
              <a:rPr lang="cs-CZ" sz="1400" b="1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45" name="Přímá spojnice se šipkou 44">
            <a:extLst>
              <a:ext uri="{FF2B5EF4-FFF2-40B4-BE49-F238E27FC236}">
                <a16:creationId xmlns:a16="http://schemas.microsoft.com/office/drawing/2014/main" id="{4900630E-7B89-1A18-3074-02C73667A8C3}"/>
              </a:ext>
            </a:extLst>
          </p:cNvPr>
          <p:cNvCxnSpPr>
            <a:cxnSpLocks/>
          </p:cNvCxnSpPr>
          <p:nvPr/>
        </p:nvCxnSpPr>
        <p:spPr>
          <a:xfrm>
            <a:off x="6518137" y="2331729"/>
            <a:ext cx="333519" cy="448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se šipkou 49">
            <a:extLst>
              <a:ext uri="{FF2B5EF4-FFF2-40B4-BE49-F238E27FC236}">
                <a16:creationId xmlns:a16="http://schemas.microsoft.com/office/drawing/2014/main" id="{C403217A-8A61-4455-6B32-1F7FA998C9B6}"/>
              </a:ext>
            </a:extLst>
          </p:cNvPr>
          <p:cNvCxnSpPr>
            <a:cxnSpLocks/>
          </p:cNvCxnSpPr>
          <p:nvPr/>
        </p:nvCxnSpPr>
        <p:spPr>
          <a:xfrm>
            <a:off x="7818309" y="2536603"/>
            <a:ext cx="0" cy="58366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9FB28F70-B5C4-E6E0-22C9-5869832DE8EE}"/>
              </a:ext>
            </a:extLst>
          </p:cNvPr>
          <p:cNvSpPr txBox="1"/>
          <p:nvPr/>
        </p:nvSpPr>
        <p:spPr>
          <a:xfrm>
            <a:off x="6651581" y="2976644"/>
            <a:ext cx="4231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>
                <a:solidFill>
                  <a:srgbClr val="0070C0"/>
                </a:solidFill>
              </a:rPr>
              <a:t>Financial</a:t>
            </a:r>
            <a:r>
              <a:rPr lang="cs-CZ" b="1" dirty="0">
                <a:solidFill>
                  <a:srgbClr val="0070C0"/>
                </a:solidFill>
              </a:rPr>
              <a:t> report  (Reporting </a:t>
            </a:r>
            <a:r>
              <a:rPr lang="cs-CZ" b="1" dirty="0" err="1">
                <a:solidFill>
                  <a:srgbClr val="0070C0"/>
                </a:solidFill>
              </a:rPr>
              <a:t>tool</a:t>
            </a:r>
            <a:r>
              <a:rPr lang="cs-CZ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53" name="Obdélník 52">
            <a:extLst>
              <a:ext uri="{FF2B5EF4-FFF2-40B4-BE49-F238E27FC236}">
                <a16:creationId xmlns:a16="http://schemas.microsoft.com/office/drawing/2014/main" id="{F6F82F01-B1CC-89A0-0703-A54328E37897}"/>
              </a:ext>
            </a:extLst>
          </p:cNvPr>
          <p:cNvSpPr/>
          <p:nvPr/>
        </p:nvSpPr>
        <p:spPr>
          <a:xfrm>
            <a:off x="570450" y="2327764"/>
            <a:ext cx="1241571" cy="5662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Chart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Šipka: obousměrná vodorovná 53">
            <a:extLst>
              <a:ext uri="{FF2B5EF4-FFF2-40B4-BE49-F238E27FC236}">
                <a16:creationId xmlns:a16="http://schemas.microsoft.com/office/drawing/2014/main" id="{4D667447-EDAA-0645-DD02-13B4B5EEEE73}"/>
              </a:ext>
            </a:extLst>
          </p:cNvPr>
          <p:cNvSpPr/>
          <p:nvPr/>
        </p:nvSpPr>
        <p:spPr>
          <a:xfrm>
            <a:off x="1870743" y="2487156"/>
            <a:ext cx="2383171" cy="271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DB8EB642-6AA3-2C3E-78D5-491BFB3D4B49}"/>
              </a:ext>
            </a:extLst>
          </p:cNvPr>
          <p:cNvSpPr/>
          <p:nvPr/>
        </p:nvSpPr>
        <p:spPr>
          <a:xfrm>
            <a:off x="570450" y="3050581"/>
            <a:ext cx="1241571" cy="248986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Obdélník 55">
            <a:extLst>
              <a:ext uri="{FF2B5EF4-FFF2-40B4-BE49-F238E27FC236}">
                <a16:creationId xmlns:a16="http://schemas.microsoft.com/office/drawing/2014/main" id="{7D90286D-161C-3368-E9A2-D634845FA732}"/>
              </a:ext>
            </a:extLst>
          </p:cNvPr>
          <p:cNvSpPr/>
          <p:nvPr/>
        </p:nvSpPr>
        <p:spPr>
          <a:xfrm>
            <a:off x="2067382" y="3073978"/>
            <a:ext cx="1795246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Quantity 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Inventory </a:t>
            </a:r>
          </a:p>
        </p:txBody>
      </p:sp>
      <p:sp>
        <p:nvSpPr>
          <p:cNvPr id="57" name="Obdélník 56">
            <a:extLst>
              <a:ext uri="{FF2B5EF4-FFF2-40B4-BE49-F238E27FC236}">
                <a16:creationId xmlns:a16="http://schemas.microsoft.com/office/drawing/2014/main" id="{5BCCAA6E-3CEE-B0A6-4EA3-13FBC37C9EC0}"/>
              </a:ext>
            </a:extLst>
          </p:cNvPr>
          <p:cNvSpPr/>
          <p:nvPr/>
        </p:nvSpPr>
        <p:spPr>
          <a:xfrm>
            <a:off x="2067381" y="3528381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 Bus.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Posting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Obdélník 57">
            <a:extLst>
              <a:ext uri="{FF2B5EF4-FFF2-40B4-BE49-F238E27FC236}">
                <a16:creationId xmlns:a16="http://schemas.microsoft.com/office/drawing/2014/main" id="{79C1F6F7-AD20-8242-B8EC-D29E009945F9}"/>
              </a:ext>
            </a:extLst>
          </p:cNvPr>
          <p:cNvSpPr/>
          <p:nvPr/>
        </p:nvSpPr>
        <p:spPr>
          <a:xfrm>
            <a:off x="2067381" y="3982785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Cost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Unit Price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9" name="Obdélník 58">
            <a:extLst>
              <a:ext uri="{FF2B5EF4-FFF2-40B4-BE49-F238E27FC236}">
                <a16:creationId xmlns:a16="http://schemas.microsoft.com/office/drawing/2014/main" id="{E321EA3C-455E-A467-A691-6D5A3A699122}"/>
              </a:ext>
            </a:extLst>
          </p:cNvPr>
          <p:cNvSpPr/>
          <p:nvPr/>
        </p:nvSpPr>
        <p:spPr>
          <a:xfrm>
            <a:off x="2067380" y="4437189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Prices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and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Discounts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0" name="Přímá spojnice se šipkou 59">
            <a:extLst>
              <a:ext uri="{FF2B5EF4-FFF2-40B4-BE49-F238E27FC236}">
                <a16:creationId xmlns:a16="http://schemas.microsoft.com/office/drawing/2014/main" id="{560DAACF-907F-1C66-E630-748172396EE3}"/>
              </a:ext>
            </a:extLst>
          </p:cNvPr>
          <p:cNvCxnSpPr>
            <a:cxnSpLocks/>
            <a:endCxn id="56" idx="1"/>
          </p:cNvCxnSpPr>
          <p:nvPr/>
        </p:nvCxnSpPr>
        <p:spPr>
          <a:xfrm>
            <a:off x="1882826" y="3204008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>
            <a:extLst>
              <a:ext uri="{FF2B5EF4-FFF2-40B4-BE49-F238E27FC236}">
                <a16:creationId xmlns:a16="http://schemas.microsoft.com/office/drawing/2014/main" id="{58398276-64B1-338E-E697-D6DEABDEC6C6}"/>
              </a:ext>
            </a:extLst>
          </p:cNvPr>
          <p:cNvCxnSpPr>
            <a:cxnSpLocks/>
          </p:cNvCxnSpPr>
          <p:nvPr/>
        </p:nvCxnSpPr>
        <p:spPr>
          <a:xfrm>
            <a:off x="1882824" y="3664004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34CF2D3A-A706-4804-053B-2C632203908E}"/>
              </a:ext>
            </a:extLst>
          </p:cNvPr>
          <p:cNvCxnSpPr>
            <a:cxnSpLocks/>
          </p:cNvCxnSpPr>
          <p:nvPr/>
        </p:nvCxnSpPr>
        <p:spPr>
          <a:xfrm>
            <a:off x="1884221" y="4112815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se šipkou 62">
            <a:extLst>
              <a:ext uri="{FF2B5EF4-FFF2-40B4-BE49-F238E27FC236}">
                <a16:creationId xmlns:a16="http://schemas.microsoft.com/office/drawing/2014/main" id="{E1C789F8-E076-C0AA-B397-7D61C149768E}"/>
              </a:ext>
            </a:extLst>
          </p:cNvPr>
          <p:cNvCxnSpPr>
            <a:cxnSpLocks/>
          </p:cNvCxnSpPr>
          <p:nvPr/>
        </p:nvCxnSpPr>
        <p:spPr>
          <a:xfrm>
            <a:off x="1882824" y="4567219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bdélník 63">
            <a:extLst>
              <a:ext uri="{FF2B5EF4-FFF2-40B4-BE49-F238E27FC236}">
                <a16:creationId xmlns:a16="http://schemas.microsoft.com/office/drawing/2014/main" id="{30808974-CBD0-0154-0C04-17390062435E}"/>
              </a:ext>
            </a:extLst>
          </p:cNvPr>
          <p:cNvSpPr/>
          <p:nvPr/>
        </p:nvSpPr>
        <p:spPr>
          <a:xfrm>
            <a:off x="2067380" y="4827279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Availability 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</a:t>
            </a:r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cations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cxnSp>
        <p:nvCxnSpPr>
          <p:cNvPr id="65" name="Přímá spojnice se šipkou 64">
            <a:extLst>
              <a:ext uri="{FF2B5EF4-FFF2-40B4-BE49-F238E27FC236}">
                <a16:creationId xmlns:a16="http://schemas.microsoft.com/office/drawing/2014/main" id="{25438345-5BE0-5636-ADED-8C5B06F96676}"/>
              </a:ext>
            </a:extLst>
          </p:cNvPr>
          <p:cNvCxnSpPr>
            <a:cxnSpLocks/>
          </p:cNvCxnSpPr>
          <p:nvPr/>
        </p:nvCxnSpPr>
        <p:spPr>
          <a:xfrm>
            <a:off x="1882824" y="4957309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bdélník 65">
            <a:extLst>
              <a:ext uri="{FF2B5EF4-FFF2-40B4-BE49-F238E27FC236}">
                <a16:creationId xmlns:a16="http://schemas.microsoft.com/office/drawing/2014/main" id="{71DA290D-B1AF-1393-BE91-B068AC379B7B}"/>
              </a:ext>
            </a:extLst>
          </p:cNvPr>
          <p:cNvSpPr/>
          <p:nvPr/>
        </p:nvSpPr>
        <p:spPr>
          <a:xfrm>
            <a:off x="2055299" y="5222659"/>
            <a:ext cx="1795245" cy="2600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Way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Replenishment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7" name="Přímá spojnice se šipkou 66">
            <a:extLst>
              <a:ext uri="{FF2B5EF4-FFF2-40B4-BE49-F238E27FC236}">
                <a16:creationId xmlns:a16="http://schemas.microsoft.com/office/drawing/2014/main" id="{DC77F494-1DEA-DBC3-408D-4D32620888D1}"/>
              </a:ext>
            </a:extLst>
          </p:cNvPr>
          <p:cNvCxnSpPr>
            <a:cxnSpLocks/>
          </p:cNvCxnSpPr>
          <p:nvPr/>
        </p:nvCxnSpPr>
        <p:spPr>
          <a:xfrm>
            <a:off x="1870743" y="5352689"/>
            <a:ext cx="1845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délník 67">
            <a:extLst>
              <a:ext uri="{FF2B5EF4-FFF2-40B4-BE49-F238E27FC236}">
                <a16:creationId xmlns:a16="http://schemas.microsoft.com/office/drawing/2014/main" id="{4188868E-603D-7C7B-B05B-9013CA62FB09}"/>
              </a:ext>
            </a:extLst>
          </p:cNvPr>
          <p:cNvSpPr/>
          <p:nvPr/>
        </p:nvSpPr>
        <p:spPr>
          <a:xfrm>
            <a:off x="4420349" y="3802229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9" name="Obdélník 68">
            <a:extLst>
              <a:ext uri="{FF2B5EF4-FFF2-40B4-BE49-F238E27FC236}">
                <a16:creationId xmlns:a16="http://schemas.microsoft.com/office/drawing/2014/main" id="{FABF5F67-37DA-665E-637E-87243FF23FF0}"/>
              </a:ext>
            </a:extLst>
          </p:cNvPr>
          <p:cNvSpPr/>
          <p:nvPr/>
        </p:nvSpPr>
        <p:spPr>
          <a:xfrm>
            <a:off x="4420349" y="4097241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0" name="Přímá spojnice se šipkou 69">
            <a:extLst>
              <a:ext uri="{FF2B5EF4-FFF2-40B4-BE49-F238E27FC236}">
                <a16:creationId xmlns:a16="http://schemas.microsoft.com/office/drawing/2014/main" id="{590C7A50-A823-A5AE-2846-2FB6679C20F2}"/>
              </a:ext>
            </a:extLst>
          </p:cNvPr>
          <p:cNvCxnSpPr>
            <a:cxnSpLocks/>
          </p:cNvCxnSpPr>
          <p:nvPr/>
        </p:nvCxnSpPr>
        <p:spPr>
          <a:xfrm>
            <a:off x="1790546" y="3888917"/>
            <a:ext cx="262980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E386C8A6-4BD2-515F-6DFF-34B8A6C2F817}"/>
              </a:ext>
            </a:extLst>
          </p:cNvPr>
          <p:cNvSpPr txBox="1"/>
          <p:nvPr/>
        </p:nvSpPr>
        <p:spPr>
          <a:xfrm>
            <a:off x="3943576" y="3540619"/>
            <a:ext cx="6123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Ctrl-F7</a:t>
            </a:r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9FA14D1E-038A-CC75-63B4-8DE2785E4E1D}"/>
              </a:ext>
            </a:extLst>
          </p:cNvPr>
          <p:cNvSpPr/>
          <p:nvPr/>
        </p:nvSpPr>
        <p:spPr>
          <a:xfrm>
            <a:off x="548975" y="5652862"/>
            <a:ext cx="1241571" cy="8093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Operations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78" name="Přímá spojnice 77">
            <a:extLst>
              <a:ext uri="{FF2B5EF4-FFF2-40B4-BE49-F238E27FC236}">
                <a16:creationId xmlns:a16="http://schemas.microsoft.com/office/drawing/2014/main" id="{1D1C3AE8-E11D-E17C-12D2-AA67E72395C8}"/>
              </a:ext>
            </a:extLst>
          </p:cNvPr>
          <p:cNvCxnSpPr>
            <a:cxnSpLocks/>
          </p:cNvCxnSpPr>
          <p:nvPr/>
        </p:nvCxnSpPr>
        <p:spPr>
          <a:xfrm flipH="1">
            <a:off x="4406244" y="4825307"/>
            <a:ext cx="22628" cy="143929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bdélník 79">
            <a:extLst>
              <a:ext uri="{FF2B5EF4-FFF2-40B4-BE49-F238E27FC236}">
                <a16:creationId xmlns:a16="http://schemas.microsoft.com/office/drawing/2014/main" id="{7ED85FA0-7E88-AE65-5EBE-72F5E529238E}"/>
              </a:ext>
            </a:extLst>
          </p:cNvPr>
          <p:cNvSpPr/>
          <p:nvPr/>
        </p:nvSpPr>
        <p:spPr>
          <a:xfrm>
            <a:off x="4608904" y="4825307"/>
            <a:ext cx="1241571" cy="2069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Purchase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1" name="Obdélník 80">
            <a:extLst>
              <a:ext uri="{FF2B5EF4-FFF2-40B4-BE49-F238E27FC236}">
                <a16:creationId xmlns:a16="http://schemas.microsoft.com/office/drawing/2014/main" id="{821D3C0F-C4CE-D704-6827-08AE3BAFA61D}"/>
              </a:ext>
            </a:extLst>
          </p:cNvPr>
          <p:cNvSpPr/>
          <p:nvPr/>
        </p:nvSpPr>
        <p:spPr>
          <a:xfrm>
            <a:off x="4623796" y="5148429"/>
            <a:ext cx="1241571" cy="2069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</a:t>
            </a:r>
          </a:p>
        </p:txBody>
      </p:sp>
      <p:sp>
        <p:nvSpPr>
          <p:cNvPr id="82" name="Obdélník 81">
            <a:extLst>
              <a:ext uri="{FF2B5EF4-FFF2-40B4-BE49-F238E27FC236}">
                <a16:creationId xmlns:a16="http://schemas.microsoft.com/office/drawing/2014/main" id="{0DFB08C2-C84A-1ADD-8477-D37A628FCB1E}"/>
              </a:ext>
            </a:extLst>
          </p:cNvPr>
          <p:cNvSpPr/>
          <p:nvPr/>
        </p:nvSpPr>
        <p:spPr>
          <a:xfrm>
            <a:off x="4599014" y="5482719"/>
            <a:ext cx="1241571" cy="2069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Transfers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3" name="Obdélník 82">
            <a:extLst>
              <a:ext uri="{FF2B5EF4-FFF2-40B4-BE49-F238E27FC236}">
                <a16:creationId xmlns:a16="http://schemas.microsoft.com/office/drawing/2014/main" id="{B581B9DF-06A7-0FDB-60B1-DCB832D05343}"/>
              </a:ext>
            </a:extLst>
          </p:cNvPr>
          <p:cNvSpPr/>
          <p:nvPr/>
        </p:nvSpPr>
        <p:spPr>
          <a:xfrm>
            <a:off x="4607619" y="5837034"/>
            <a:ext cx="1241571" cy="2069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Production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4" name="Ovál 83">
            <a:extLst>
              <a:ext uri="{FF2B5EF4-FFF2-40B4-BE49-F238E27FC236}">
                <a16:creationId xmlns:a16="http://schemas.microsoft.com/office/drawing/2014/main" id="{2EB7E0F5-1F39-F920-DFE8-4C17E4B18DF5}"/>
              </a:ext>
            </a:extLst>
          </p:cNvPr>
          <p:cNvSpPr/>
          <p:nvPr/>
        </p:nvSpPr>
        <p:spPr>
          <a:xfrm>
            <a:off x="6104724" y="3401885"/>
            <a:ext cx="251664" cy="10140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5" name="Přímá spojnice se šipkou 84">
            <a:extLst>
              <a:ext uri="{FF2B5EF4-FFF2-40B4-BE49-F238E27FC236}">
                <a16:creationId xmlns:a16="http://schemas.microsoft.com/office/drawing/2014/main" id="{5CEBAE8B-1924-7801-5BCD-CC71730241E9}"/>
              </a:ext>
            </a:extLst>
          </p:cNvPr>
          <p:cNvCxnSpPr>
            <a:cxnSpLocks/>
          </p:cNvCxnSpPr>
          <p:nvPr/>
        </p:nvCxnSpPr>
        <p:spPr>
          <a:xfrm>
            <a:off x="6518137" y="3592214"/>
            <a:ext cx="333518" cy="1434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ovéPole 85">
            <a:extLst>
              <a:ext uri="{FF2B5EF4-FFF2-40B4-BE49-F238E27FC236}">
                <a16:creationId xmlns:a16="http://schemas.microsoft.com/office/drawing/2014/main" id="{8EFA8B02-AE53-6CE9-B078-5D568934B218}"/>
              </a:ext>
            </a:extLst>
          </p:cNvPr>
          <p:cNvSpPr txBox="1"/>
          <p:nvPr/>
        </p:nvSpPr>
        <p:spPr>
          <a:xfrm>
            <a:off x="6780822" y="3453643"/>
            <a:ext cx="2791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00B050"/>
                </a:solidFill>
              </a:rPr>
              <a:t>Data </a:t>
            </a:r>
            <a:r>
              <a:rPr lang="cs-CZ" sz="1400" b="1" dirty="0" err="1">
                <a:solidFill>
                  <a:srgbClr val="00B050"/>
                </a:solidFill>
              </a:rPr>
              <a:t>enabling</a:t>
            </a:r>
            <a:r>
              <a:rPr lang="cs-CZ" sz="1400" b="1" dirty="0">
                <a:solidFill>
                  <a:srgbClr val="00B050"/>
                </a:solidFill>
              </a:rPr>
              <a:t> </a:t>
            </a:r>
            <a:r>
              <a:rPr lang="cs-CZ" sz="1400" b="1" dirty="0" err="1">
                <a:solidFill>
                  <a:srgbClr val="00B050"/>
                </a:solidFill>
              </a:rPr>
              <a:t>warehouse</a:t>
            </a:r>
            <a:r>
              <a:rPr lang="cs-CZ" sz="1400" b="1" dirty="0">
                <a:solidFill>
                  <a:srgbClr val="00B050"/>
                </a:solidFill>
              </a:rPr>
              <a:t> reporting</a:t>
            </a:r>
          </a:p>
        </p:txBody>
      </p:sp>
      <p:sp>
        <p:nvSpPr>
          <p:cNvPr id="87" name="Obdélník 86">
            <a:extLst>
              <a:ext uri="{FF2B5EF4-FFF2-40B4-BE49-F238E27FC236}">
                <a16:creationId xmlns:a16="http://schemas.microsoft.com/office/drawing/2014/main" id="{114A76AA-6442-D3C2-0197-DF5729D12206}"/>
              </a:ext>
            </a:extLst>
          </p:cNvPr>
          <p:cNvSpPr/>
          <p:nvPr/>
        </p:nvSpPr>
        <p:spPr>
          <a:xfrm>
            <a:off x="6968687" y="4264927"/>
            <a:ext cx="1241571" cy="40024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8" name="Obdélník 87">
            <a:extLst>
              <a:ext uri="{FF2B5EF4-FFF2-40B4-BE49-F238E27FC236}">
                <a16:creationId xmlns:a16="http://schemas.microsoft.com/office/drawing/2014/main" id="{1E4D859A-224F-FEC6-C807-ACB233ABD8EC}"/>
              </a:ext>
            </a:extLst>
          </p:cNvPr>
          <p:cNvSpPr/>
          <p:nvPr/>
        </p:nvSpPr>
        <p:spPr>
          <a:xfrm>
            <a:off x="7006067" y="6187455"/>
            <a:ext cx="1241571" cy="306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sz="1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9" name="Obdélník 88">
            <a:extLst>
              <a:ext uri="{FF2B5EF4-FFF2-40B4-BE49-F238E27FC236}">
                <a16:creationId xmlns:a16="http://schemas.microsoft.com/office/drawing/2014/main" id="{BEA82FEA-7F49-72DC-15B2-ED48B5663B42}"/>
              </a:ext>
            </a:extLst>
          </p:cNvPr>
          <p:cNvSpPr/>
          <p:nvPr/>
        </p:nvSpPr>
        <p:spPr>
          <a:xfrm>
            <a:off x="6968687" y="4815842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0" name="Obdélník 89">
            <a:extLst>
              <a:ext uri="{FF2B5EF4-FFF2-40B4-BE49-F238E27FC236}">
                <a16:creationId xmlns:a16="http://schemas.microsoft.com/office/drawing/2014/main" id="{DCE38061-CEF0-885F-6080-125F49AEFF11}"/>
              </a:ext>
            </a:extLst>
          </p:cNvPr>
          <p:cNvSpPr/>
          <p:nvPr/>
        </p:nvSpPr>
        <p:spPr>
          <a:xfrm>
            <a:off x="6999099" y="5706229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cxnSp>
        <p:nvCxnSpPr>
          <p:cNvPr id="91" name="Přímá spojnice se šipkou 90">
            <a:extLst>
              <a:ext uri="{FF2B5EF4-FFF2-40B4-BE49-F238E27FC236}">
                <a16:creationId xmlns:a16="http://schemas.microsoft.com/office/drawing/2014/main" id="{17EA3BA7-8EA3-8968-532C-AAB849F4B9EE}"/>
              </a:ext>
            </a:extLst>
          </p:cNvPr>
          <p:cNvCxnSpPr>
            <a:cxnSpLocks/>
          </p:cNvCxnSpPr>
          <p:nvPr/>
        </p:nvCxnSpPr>
        <p:spPr>
          <a:xfrm>
            <a:off x="8068907" y="4567219"/>
            <a:ext cx="0" cy="4547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nice se šipkou 92">
            <a:extLst>
              <a:ext uri="{FF2B5EF4-FFF2-40B4-BE49-F238E27FC236}">
                <a16:creationId xmlns:a16="http://schemas.microsoft.com/office/drawing/2014/main" id="{69CEAB08-7D7D-A292-6E84-842723BA77C0}"/>
              </a:ext>
            </a:extLst>
          </p:cNvPr>
          <p:cNvCxnSpPr>
            <a:cxnSpLocks/>
          </p:cNvCxnSpPr>
          <p:nvPr/>
        </p:nvCxnSpPr>
        <p:spPr>
          <a:xfrm flipV="1">
            <a:off x="7108944" y="5967839"/>
            <a:ext cx="0" cy="31395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Šipka: obousměrná vodorovná 96">
            <a:extLst>
              <a:ext uri="{FF2B5EF4-FFF2-40B4-BE49-F238E27FC236}">
                <a16:creationId xmlns:a16="http://schemas.microsoft.com/office/drawing/2014/main" id="{97679BAD-147F-5442-AC51-E02988FEB5AA}"/>
              </a:ext>
            </a:extLst>
          </p:cNvPr>
          <p:cNvSpPr/>
          <p:nvPr/>
        </p:nvSpPr>
        <p:spPr>
          <a:xfrm>
            <a:off x="1907910" y="5900515"/>
            <a:ext cx="2383171" cy="271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8" name="Přímá spojnice 97">
            <a:extLst>
              <a:ext uri="{FF2B5EF4-FFF2-40B4-BE49-F238E27FC236}">
                <a16:creationId xmlns:a16="http://schemas.microsoft.com/office/drawing/2014/main" id="{58103282-6AB9-F8F1-EBCE-535BC1B64937}"/>
              </a:ext>
            </a:extLst>
          </p:cNvPr>
          <p:cNvCxnSpPr>
            <a:cxnSpLocks/>
          </p:cNvCxnSpPr>
          <p:nvPr/>
        </p:nvCxnSpPr>
        <p:spPr>
          <a:xfrm>
            <a:off x="8371211" y="4242845"/>
            <a:ext cx="0" cy="22846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Šipka: doprava 100">
            <a:extLst>
              <a:ext uri="{FF2B5EF4-FFF2-40B4-BE49-F238E27FC236}">
                <a16:creationId xmlns:a16="http://schemas.microsoft.com/office/drawing/2014/main" id="{9EFDA615-9684-A483-47EB-ACFCA726A81D}"/>
              </a:ext>
            </a:extLst>
          </p:cNvPr>
          <p:cNvSpPr/>
          <p:nvPr/>
        </p:nvSpPr>
        <p:spPr>
          <a:xfrm>
            <a:off x="8509770" y="4744000"/>
            <a:ext cx="660755" cy="1172148"/>
          </a:xfrm>
          <a:prstGeom prst="rightArrow">
            <a:avLst>
              <a:gd name="adj1" fmla="val 50000"/>
              <a:gd name="adj2" fmla="val 657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F9</a:t>
            </a:r>
          </a:p>
        </p:txBody>
      </p:sp>
      <p:sp>
        <p:nvSpPr>
          <p:cNvPr id="102" name="Obdélník 101">
            <a:extLst>
              <a:ext uri="{FF2B5EF4-FFF2-40B4-BE49-F238E27FC236}">
                <a16:creationId xmlns:a16="http://schemas.microsoft.com/office/drawing/2014/main" id="{4C23AB49-C81C-A00D-2D6C-C5291F4B8830}"/>
              </a:ext>
            </a:extLst>
          </p:cNvPr>
          <p:cNvSpPr/>
          <p:nvPr/>
        </p:nvSpPr>
        <p:spPr>
          <a:xfrm>
            <a:off x="8970187" y="4307287"/>
            <a:ext cx="2791954" cy="1964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3" name="Přímá spojnice se šipkou 102">
            <a:extLst>
              <a:ext uri="{FF2B5EF4-FFF2-40B4-BE49-F238E27FC236}">
                <a16:creationId xmlns:a16="http://schemas.microsoft.com/office/drawing/2014/main" id="{73F0D0C5-925C-A5C8-AA60-B5AAD21D7241}"/>
              </a:ext>
            </a:extLst>
          </p:cNvPr>
          <p:cNvCxnSpPr>
            <a:cxnSpLocks/>
          </p:cNvCxnSpPr>
          <p:nvPr/>
        </p:nvCxnSpPr>
        <p:spPr>
          <a:xfrm>
            <a:off x="8450950" y="4311830"/>
            <a:ext cx="341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bdélník 105">
            <a:extLst>
              <a:ext uri="{FF2B5EF4-FFF2-40B4-BE49-F238E27FC236}">
                <a16:creationId xmlns:a16="http://schemas.microsoft.com/office/drawing/2014/main" id="{0DEF6D14-89EC-6AAD-8287-3E2F1EB04EFD}"/>
              </a:ext>
            </a:extLst>
          </p:cNvPr>
          <p:cNvSpPr/>
          <p:nvPr/>
        </p:nvSpPr>
        <p:spPr>
          <a:xfrm>
            <a:off x="8970187" y="4058023"/>
            <a:ext cx="2791960" cy="20690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Entries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7" name="Obdélník 106">
            <a:extLst>
              <a:ext uri="{FF2B5EF4-FFF2-40B4-BE49-F238E27FC236}">
                <a16:creationId xmlns:a16="http://schemas.microsoft.com/office/drawing/2014/main" id="{5F5A1854-2E16-3EB6-45B2-B2164794358C}"/>
              </a:ext>
            </a:extLst>
          </p:cNvPr>
          <p:cNvSpPr/>
          <p:nvPr/>
        </p:nvSpPr>
        <p:spPr>
          <a:xfrm>
            <a:off x="8924612" y="6181348"/>
            <a:ext cx="2962583" cy="1964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9" name="Přímá spojnice se šipkou 108">
            <a:extLst>
              <a:ext uri="{FF2B5EF4-FFF2-40B4-BE49-F238E27FC236}">
                <a16:creationId xmlns:a16="http://schemas.microsoft.com/office/drawing/2014/main" id="{03563471-93BC-C252-6F80-ED6DB007BCC7}"/>
              </a:ext>
            </a:extLst>
          </p:cNvPr>
          <p:cNvCxnSpPr>
            <a:cxnSpLocks/>
          </p:cNvCxnSpPr>
          <p:nvPr/>
        </p:nvCxnSpPr>
        <p:spPr>
          <a:xfrm>
            <a:off x="8460986" y="6281790"/>
            <a:ext cx="341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Přímá spojnice 109">
            <a:extLst>
              <a:ext uri="{FF2B5EF4-FFF2-40B4-BE49-F238E27FC236}">
                <a16:creationId xmlns:a16="http://schemas.microsoft.com/office/drawing/2014/main" id="{A5C398B6-53B1-AE8D-8389-718F71A4127B}"/>
              </a:ext>
            </a:extLst>
          </p:cNvPr>
          <p:cNvCxnSpPr>
            <a:cxnSpLocks/>
          </p:cNvCxnSpPr>
          <p:nvPr/>
        </p:nvCxnSpPr>
        <p:spPr>
          <a:xfrm>
            <a:off x="8840147" y="4061197"/>
            <a:ext cx="0" cy="3632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ál 112">
            <a:extLst>
              <a:ext uri="{FF2B5EF4-FFF2-40B4-BE49-F238E27FC236}">
                <a16:creationId xmlns:a16="http://schemas.microsoft.com/office/drawing/2014/main" id="{B91921A4-C7C1-9FD5-691D-5021D0E3C342}"/>
              </a:ext>
            </a:extLst>
          </p:cNvPr>
          <p:cNvSpPr/>
          <p:nvPr/>
        </p:nvSpPr>
        <p:spPr>
          <a:xfrm>
            <a:off x="11339029" y="3909484"/>
            <a:ext cx="380881" cy="262634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4" name="Přímá spojnice se šipkou 113">
            <a:extLst>
              <a:ext uri="{FF2B5EF4-FFF2-40B4-BE49-F238E27FC236}">
                <a16:creationId xmlns:a16="http://schemas.microsoft.com/office/drawing/2014/main" id="{11BB690B-4B72-D425-3E75-D88F3C0F1BCC}"/>
              </a:ext>
            </a:extLst>
          </p:cNvPr>
          <p:cNvCxnSpPr>
            <a:cxnSpLocks/>
          </p:cNvCxnSpPr>
          <p:nvPr/>
        </p:nvCxnSpPr>
        <p:spPr>
          <a:xfrm flipH="1">
            <a:off x="10725735" y="5115111"/>
            <a:ext cx="622437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ovéPole 114">
            <a:extLst>
              <a:ext uri="{FF2B5EF4-FFF2-40B4-BE49-F238E27FC236}">
                <a16:creationId xmlns:a16="http://schemas.microsoft.com/office/drawing/2014/main" id="{4AD37ADE-7C4A-44E1-831A-33AB4240B77B}"/>
              </a:ext>
            </a:extLst>
          </p:cNvPr>
          <p:cNvSpPr txBox="1"/>
          <p:nvPr/>
        </p:nvSpPr>
        <p:spPr>
          <a:xfrm>
            <a:off x="9085900" y="4797055"/>
            <a:ext cx="1941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00B050"/>
                </a:solidFill>
              </a:rPr>
              <a:t>Data </a:t>
            </a:r>
            <a:r>
              <a:rPr lang="cs-CZ" sz="1200" b="1" dirty="0" err="1">
                <a:solidFill>
                  <a:srgbClr val="00B050"/>
                </a:solidFill>
              </a:rPr>
              <a:t>created</a:t>
            </a:r>
            <a:r>
              <a:rPr lang="cs-CZ" sz="1200" b="1" dirty="0">
                <a:solidFill>
                  <a:srgbClr val="00B050"/>
                </a:solidFill>
              </a:rPr>
              <a:t> by SO </a:t>
            </a:r>
            <a:r>
              <a:rPr lang="cs-CZ" sz="1200" b="1" dirty="0" err="1">
                <a:solidFill>
                  <a:srgbClr val="00B050"/>
                </a:solidFill>
              </a:rPr>
              <a:t>posting</a:t>
            </a:r>
            <a:r>
              <a:rPr lang="cs-CZ" sz="1200" b="1" dirty="0">
                <a:solidFill>
                  <a:srgbClr val="00B050"/>
                </a:solidFill>
              </a:rPr>
              <a:t> (</a:t>
            </a:r>
            <a:r>
              <a:rPr lang="cs-CZ" sz="1200" b="1" dirty="0" err="1">
                <a:solidFill>
                  <a:srgbClr val="00B050"/>
                </a:solidFill>
              </a:rPr>
              <a:t>used</a:t>
            </a:r>
            <a:r>
              <a:rPr lang="cs-CZ" sz="1200" b="1" dirty="0">
                <a:solidFill>
                  <a:srgbClr val="00B050"/>
                </a:solidFill>
              </a:rPr>
              <a:t> to </a:t>
            </a:r>
            <a:r>
              <a:rPr lang="cs-CZ" sz="1200" b="1" dirty="0" err="1">
                <a:solidFill>
                  <a:srgbClr val="00B050"/>
                </a:solidFill>
              </a:rPr>
              <a:t>create</a:t>
            </a:r>
            <a:r>
              <a:rPr lang="cs-CZ" sz="1200" b="1" dirty="0">
                <a:solidFill>
                  <a:srgbClr val="00B050"/>
                </a:solidFill>
              </a:rPr>
              <a:t> </a:t>
            </a:r>
            <a:r>
              <a:rPr lang="cs-CZ" sz="1200" b="1" dirty="0" err="1">
                <a:solidFill>
                  <a:srgbClr val="00B050"/>
                </a:solidFill>
              </a:rPr>
              <a:t>reports</a:t>
            </a:r>
            <a:r>
              <a:rPr lang="cs-CZ" sz="1200" b="1" dirty="0">
                <a:solidFill>
                  <a:srgbClr val="00B050"/>
                </a:solidFill>
              </a:rPr>
              <a:t>) </a:t>
            </a:r>
          </a:p>
        </p:txBody>
      </p:sp>
      <p:sp>
        <p:nvSpPr>
          <p:cNvPr id="125" name="TextovéPole 124">
            <a:extLst>
              <a:ext uri="{FF2B5EF4-FFF2-40B4-BE49-F238E27FC236}">
                <a16:creationId xmlns:a16="http://schemas.microsoft.com/office/drawing/2014/main" id="{CAD25567-E97C-1117-6024-EB02E80C4736}"/>
              </a:ext>
            </a:extLst>
          </p:cNvPr>
          <p:cNvSpPr txBox="1"/>
          <p:nvPr/>
        </p:nvSpPr>
        <p:spPr>
          <a:xfrm>
            <a:off x="2658803" y="2282203"/>
            <a:ext cx="6123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Ctrl-F7</a:t>
            </a:r>
          </a:p>
        </p:txBody>
      </p:sp>
      <p:sp>
        <p:nvSpPr>
          <p:cNvPr id="126" name="Obdélník 125">
            <a:extLst>
              <a:ext uri="{FF2B5EF4-FFF2-40B4-BE49-F238E27FC236}">
                <a16:creationId xmlns:a16="http://schemas.microsoft.com/office/drawing/2014/main" id="{A34798A8-7C7D-8649-BD59-38D912B152B7}"/>
              </a:ext>
            </a:extLst>
          </p:cNvPr>
          <p:cNvSpPr/>
          <p:nvPr/>
        </p:nvSpPr>
        <p:spPr>
          <a:xfrm>
            <a:off x="9279482" y="405511"/>
            <a:ext cx="2497152" cy="232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6110   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-1000</a:t>
            </a:r>
          </a:p>
        </p:txBody>
      </p:sp>
      <p:sp>
        <p:nvSpPr>
          <p:cNvPr id="127" name="Obdélník 126">
            <a:extLst>
              <a:ext uri="{FF2B5EF4-FFF2-40B4-BE49-F238E27FC236}">
                <a16:creationId xmlns:a16="http://schemas.microsoft.com/office/drawing/2014/main" id="{802697FF-7829-33FC-52C6-4357429921E4}"/>
              </a:ext>
            </a:extLst>
          </p:cNvPr>
          <p:cNvSpPr/>
          <p:nvPr/>
        </p:nvSpPr>
        <p:spPr>
          <a:xfrm>
            <a:off x="9323940" y="1721861"/>
            <a:ext cx="2563254" cy="1485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6110         Budget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-500 </a:t>
            </a:r>
          </a:p>
        </p:txBody>
      </p:sp>
      <p:sp>
        <p:nvSpPr>
          <p:cNvPr id="128" name="Šipka: obousměrná svislá 127">
            <a:extLst>
              <a:ext uri="{FF2B5EF4-FFF2-40B4-BE49-F238E27FC236}">
                <a16:creationId xmlns:a16="http://schemas.microsoft.com/office/drawing/2014/main" id="{33B2740F-3312-8E61-D234-63E4297983AC}"/>
              </a:ext>
            </a:extLst>
          </p:cNvPr>
          <p:cNvSpPr/>
          <p:nvPr/>
        </p:nvSpPr>
        <p:spPr>
          <a:xfrm>
            <a:off x="9555053" y="667439"/>
            <a:ext cx="520126" cy="1033006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cs-CZ" sz="1100" dirty="0"/>
          </a:p>
        </p:txBody>
      </p:sp>
      <p:cxnSp>
        <p:nvCxnSpPr>
          <p:cNvPr id="130" name="Přímá spojnice 129">
            <a:extLst>
              <a:ext uri="{FF2B5EF4-FFF2-40B4-BE49-F238E27FC236}">
                <a16:creationId xmlns:a16="http://schemas.microsoft.com/office/drawing/2014/main" id="{458A1C83-2ABC-7F5B-4914-9FF6C4179B89}"/>
              </a:ext>
            </a:extLst>
          </p:cNvPr>
          <p:cNvCxnSpPr/>
          <p:nvPr/>
        </p:nvCxnSpPr>
        <p:spPr>
          <a:xfrm>
            <a:off x="10312924" y="2327764"/>
            <a:ext cx="121605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nice se šipkou 131">
            <a:extLst>
              <a:ext uri="{FF2B5EF4-FFF2-40B4-BE49-F238E27FC236}">
                <a16:creationId xmlns:a16="http://schemas.microsoft.com/office/drawing/2014/main" id="{2B4229E8-5CA6-90F2-EFCE-63641130D0B5}"/>
              </a:ext>
            </a:extLst>
          </p:cNvPr>
          <p:cNvCxnSpPr/>
          <p:nvPr/>
        </p:nvCxnSpPr>
        <p:spPr>
          <a:xfrm flipV="1">
            <a:off x="11528981" y="1915961"/>
            <a:ext cx="0" cy="4118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Válec 132">
            <a:extLst>
              <a:ext uri="{FF2B5EF4-FFF2-40B4-BE49-F238E27FC236}">
                <a16:creationId xmlns:a16="http://schemas.microsoft.com/office/drawing/2014/main" id="{3C354DFB-913D-6848-4E1A-82505C202885}"/>
              </a:ext>
            </a:extLst>
          </p:cNvPr>
          <p:cNvSpPr/>
          <p:nvPr/>
        </p:nvSpPr>
        <p:spPr>
          <a:xfrm>
            <a:off x="6091130" y="4654081"/>
            <a:ext cx="425701" cy="415412"/>
          </a:xfrm>
          <a:prstGeom prst="can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 </a:t>
            </a:r>
          </a:p>
        </p:txBody>
      </p:sp>
      <p:sp>
        <p:nvSpPr>
          <p:cNvPr id="134" name="Válec 133">
            <a:extLst>
              <a:ext uri="{FF2B5EF4-FFF2-40B4-BE49-F238E27FC236}">
                <a16:creationId xmlns:a16="http://schemas.microsoft.com/office/drawing/2014/main" id="{0AB50A0B-4A2F-2B66-B74A-A4CB883ADD3D}"/>
              </a:ext>
            </a:extLst>
          </p:cNvPr>
          <p:cNvSpPr/>
          <p:nvPr/>
        </p:nvSpPr>
        <p:spPr>
          <a:xfrm>
            <a:off x="6114410" y="6118510"/>
            <a:ext cx="425701" cy="444459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 </a:t>
            </a:r>
          </a:p>
        </p:txBody>
      </p:sp>
      <p:sp>
        <p:nvSpPr>
          <p:cNvPr id="135" name="Šipka: obousměrná svislá 134">
            <a:extLst>
              <a:ext uri="{FF2B5EF4-FFF2-40B4-BE49-F238E27FC236}">
                <a16:creationId xmlns:a16="http://schemas.microsoft.com/office/drawing/2014/main" id="{E9818536-2D77-97BC-DC8A-D63603B12025}"/>
              </a:ext>
            </a:extLst>
          </p:cNvPr>
          <p:cNvSpPr/>
          <p:nvPr/>
        </p:nvSpPr>
        <p:spPr>
          <a:xfrm>
            <a:off x="6273375" y="5083359"/>
            <a:ext cx="65731" cy="29416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8" name="Šipka: obousměrná svislá 137">
            <a:extLst>
              <a:ext uri="{FF2B5EF4-FFF2-40B4-BE49-F238E27FC236}">
                <a16:creationId xmlns:a16="http://schemas.microsoft.com/office/drawing/2014/main" id="{F7408ECD-A609-A589-CB8C-BDD77F6E7DD5}"/>
              </a:ext>
            </a:extLst>
          </p:cNvPr>
          <p:cNvSpPr/>
          <p:nvPr/>
        </p:nvSpPr>
        <p:spPr>
          <a:xfrm>
            <a:off x="6290657" y="5776699"/>
            <a:ext cx="65731" cy="29416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0" name="Obrázek 139">
            <a:extLst>
              <a:ext uri="{FF2B5EF4-FFF2-40B4-BE49-F238E27FC236}">
                <a16:creationId xmlns:a16="http://schemas.microsoft.com/office/drawing/2014/main" id="{A02DA58E-2B3B-AD48-7232-389CDD3F68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724" y="5390208"/>
            <a:ext cx="441414" cy="374281"/>
          </a:xfrm>
          <a:prstGeom prst="rect">
            <a:avLst/>
          </a:prstGeom>
        </p:spPr>
      </p:pic>
      <p:cxnSp>
        <p:nvCxnSpPr>
          <p:cNvPr id="144" name="Přímá spojnice se šipkou 143">
            <a:extLst>
              <a:ext uri="{FF2B5EF4-FFF2-40B4-BE49-F238E27FC236}">
                <a16:creationId xmlns:a16="http://schemas.microsoft.com/office/drawing/2014/main" id="{65BE74C6-4F90-865E-4E39-B589A651B5ED}"/>
              </a:ext>
            </a:extLst>
          </p:cNvPr>
          <p:cNvCxnSpPr>
            <a:cxnSpLocks/>
            <a:stCxn id="82" idx="3"/>
            <a:endCxn id="140" idx="1"/>
          </p:cNvCxnSpPr>
          <p:nvPr/>
        </p:nvCxnSpPr>
        <p:spPr>
          <a:xfrm flipV="1">
            <a:off x="5840585" y="5577349"/>
            <a:ext cx="264139" cy="8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ek 1">
            <a:extLst>
              <a:ext uri="{FF2B5EF4-FFF2-40B4-BE49-F238E27FC236}">
                <a16:creationId xmlns:a16="http://schemas.microsoft.com/office/drawing/2014/main" id="{C7E0942A-22EE-403D-9EE7-1A094D4E5B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7266" y="948090"/>
            <a:ext cx="985248" cy="500443"/>
          </a:xfrm>
          <a:prstGeom prst="rect">
            <a:avLst/>
          </a:prstGeom>
        </p:spPr>
      </p:pic>
      <p:sp>
        <p:nvSpPr>
          <p:cNvPr id="92" name="TextovéPole 91">
            <a:extLst>
              <a:ext uri="{FF2B5EF4-FFF2-40B4-BE49-F238E27FC236}">
                <a16:creationId xmlns:a16="http://schemas.microsoft.com/office/drawing/2014/main" id="{996BF083-6219-42B0-A552-613A565D393A}"/>
              </a:ext>
            </a:extLst>
          </p:cNvPr>
          <p:cNvSpPr txBox="1"/>
          <p:nvPr/>
        </p:nvSpPr>
        <p:spPr>
          <a:xfrm>
            <a:off x="11212341" y="1462941"/>
            <a:ext cx="7140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B050"/>
                </a:solidFill>
              </a:rPr>
              <a:t>Expected</a:t>
            </a:r>
            <a:endParaRPr lang="cs-CZ" sz="1100" b="1" dirty="0">
              <a:solidFill>
                <a:srgbClr val="00B050"/>
              </a:solidFill>
            </a:endParaRPr>
          </a:p>
        </p:txBody>
      </p:sp>
      <p:sp>
        <p:nvSpPr>
          <p:cNvPr id="94" name="TextovéPole 93">
            <a:extLst>
              <a:ext uri="{FF2B5EF4-FFF2-40B4-BE49-F238E27FC236}">
                <a16:creationId xmlns:a16="http://schemas.microsoft.com/office/drawing/2014/main" id="{15072962-4E12-439C-BB77-D02145043772}"/>
              </a:ext>
            </a:extLst>
          </p:cNvPr>
          <p:cNvSpPr txBox="1"/>
          <p:nvPr/>
        </p:nvSpPr>
        <p:spPr>
          <a:xfrm>
            <a:off x="11279890" y="612211"/>
            <a:ext cx="7723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Actual</a:t>
            </a:r>
            <a:endParaRPr lang="cs-CZ" sz="1100" b="1" dirty="0">
              <a:solidFill>
                <a:srgbClr val="0070C0"/>
              </a:solidFill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82D884B-304F-4537-BAAA-B914C1740B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1307" y="2671828"/>
            <a:ext cx="812913" cy="1014002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EC2F681C-1E13-45D4-A48C-982CF1F91C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0206" y="2642202"/>
            <a:ext cx="477425" cy="1014001"/>
          </a:xfrm>
          <a:prstGeom prst="rect">
            <a:avLst/>
          </a:prstGeom>
        </p:spPr>
      </p:pic>
      <p:sp>
        <p:nvSpPr>
          <p:cNvPr id="95" name="TextovéPole 94">
            <a:extLst>
              <a:ext uri="{FF2B5EF4-FFF2-40B4-BE49-F238E27FC236}">
                <a16:creationId xmlns:a16="http://schemas.microsoft.com/office/drawing/2014/main" id="{A464AE66-445F-456B-B186-4173E2E17C1A}"/>
              </a:ext>
            </a:extLst>
          </p:cNvPr>
          <p:cNvSpPr txBox="1"/>
          <p:nvPr/>
        </p:nvSpPr>
        <p:spPr>
          <a:xfrm>
            <a:off x="10056740" y="1021644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100%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8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DE62AED6-77F7-615B-C757-8CF923D88E93}"/>
              </a:ext>
            </a:extLst>
          </p:cNvPr>
          <p:cNvSpPr/>
          <p:nvPr/>
        </p:nvSpPr>
        <p:spPr>
          <a:xfrm>
            <a:off x="374940" y="322101"/>
            <a:ext cx="1241571" cy="40024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4DFB052-6A30-65AB-5E40-3E08EDEEEA43}"/>
              </a:ext>
            </a:extLst>
          </p:cNvPr>
          <p:cNvSpPr/>
          <p:nvPr/>
        </p:nvSpPr>
        <p:spPr>
          <a:xfrm>
            <a:off x="412320" y="2244629"/>
            <a:ext cx="1241571" cy="30657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endParaRPr lang="cs-CZ" sz="1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21B9AB9-CB0D-3A7A-C3D4-A2F5CA936216}"/>
              </a:ext>
            </a:extLst>
          </p:cNvPr>
          <p:cNvSpPr/>
          <p:nvPr/>
        </p:nvSpPr>
        <p:spPr>
          <a:xfrm>
            <a:off x="374940" y="873016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6D995BE-2484-F764-DA64-CFA725961E3B}"/>
              </a:ext>
            </a:extLst>
          </p:cNvPr>
          <p:cNvSpPr/>
          <p:nvPr/>
        </p:nvSpPr>
        <p:spPr>
          <a:xfrm>
            <a:off x="405352" y="1763403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B29BD482-2628-6F5F-D903-0187FAA9CD7A}"/>
              </a:ext>
            </a:extLst>
          </p:cNvPr>
          <p:cNvCxnSpPr>
            <a:cxnSpLocks/>
          </p:cNvCxnSpPr>
          <p:nvPr/>
        </p:nvCxnSpPr>
        <p:spPr>
          <a:xfrm>
            <a:off x="1475160" y="624393"/>
            <a:ext cx="0" cy="4547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B5A59B6D-7397-C87D-A85A-58DDAF226211}"/>
              </a:ext>
            </a:extLst>
          </p:cNvPr>
          <p:cNvCxnSpPr>
            <a:cxnSpLocks/>
          </p:cNvCxnSpPr>
          <p:nvPr/>
        </p:nvCxnSpPr>
        <p:spPr>
          <a:xfrm>
            <a:off x="1777464" y="300019"/>
            <a:ext cx="0" cy="22846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2F1092FD-3F2F-750C-BCFB-1BD484BF8E57}"/>
              </a:ext>
            </a:extLst>
          </p:cNvPr>
          <p:cNvSpPr/>
          <p:nvPr/>
        </p:nvSpPr>
        <p:spPr>
          <a:xfrm>
            <a:off x="1916023" y="801174"/>
            <a:ext cx="660755" cy="1172148"/>
          </a:xfrm>
          <a:prstGeom prst="rightArrow">
            <a:avLst>
              <a:gd name="adj1" fmla="val 50000"/>
              <a:gd name="adj2" fmla="val 657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F9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9A56C58A-0CDF-6989-20FE-7076A8EC6D03}"/>
              </a:ext>
            </a:extLst>
          </p:cNvPr>
          <p:cNvCxnSpPr>
            <a:cxnSpLocks/>
          </p:cNvCxnSpPr>
          <p:nvPr/>
        </p:nvCxnSpPr>
        <p:spPr>
          <a:xfrm flipV="1">
            <a:off x="1867239" y="461393"/>
            <a:ext cx="1060519" cy="82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F4BFCDAB-1DDE-457E-5BE6-984BCEA11DB1}"/>
              </a:ext>
            </a:extLst>
          </p:cNvPr>
          <p:cNvCxnSpPr>
            <a:cxnSpLocks/>
          </p:cNvCxnSpPr>
          <p:nvPr/>
        </p:nvCxnSpPr>
        <p:spPr>
          <a:xfrm>
            <a:off x="1867239" y="2338964"/>
            <a:ext cx="341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>
            <a:extLst>
              <a:ext uri="{FF2B5EF4-FFF2-40B4-BE49-F238E27FC236}">
                <a16:creationId xmlns:a16="http://schemas.microsoft.com/office/drawing/2014/main" id="{F334F8FD-2B29-B030-A056-DA4EB6B62036}"/>
              </a:ext>
            </a:extLst>
          </p:cNvPr>
          <p:cNvSpPr/>
          <p:nvPr/>
        </p:nvSpPr>
        <p:spPr>
          <a:xfrm>
            <a:off x="2585417" y="1038799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2A0578A-DF50-D1BD-3AE2-BBF880E70D57}"/>
              </a:ext>
            </a:extLst>
          </p:cNvPr>
          <p:cNvSpPr/>
          <p:nvPr/>
        </p:nvSpPr>
        <p:spPr>
          <a:xfrm>
            <a:off x="2575381" y="1862540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19BC3295-FA79-C8EB-6E9B-95CF36A7FC24}"/>
              </a:ext>
            </a:extLst>
          </p:cNvPr>
          <p:cNvSpPr/>
          <p:nvPr/>
        </p:nvSpPr>
        <p:spPr>
          <a:xfrm>
            <a:off x="3017532" y="300019"/>
            <a:ext cx="3441991" cy="3328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103265    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125</a:t>
            </a:r>
          </a:p>
        </p:txBody>
      </p: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09A2BEBB-B9AC-9514-CBD9-F90C3DC94EEC}"/>
              </a:ext>
            </a:extLst>
          </p:cNvPr>
          <p:cNvCxnSpPr/>
          <p:nvPr/>
        </p:nvCxnSpPr>
        <p:spPr>
          <a:xfrm>
            <a:off x="7399090" y="522224"/>
            <a:ext cx="965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D9E4374A-CA59-01BE-8E78-4522389A38CA}"/>
              </a:ext>
            </a:extLst>
          </p:cNvPr>
          <p:cNvCxnSpPr>
            <a:cxnSpLocks/>
          </p:cNvCxnSpPr>
          <p:nvPr/>
        </p:nvCxnSpPr>
        <p:spPr>
          <a:xfrm>
            <a:off x="7875061" y="541089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4011A017-2798-18D4-7AB2-F25467D3E5D7}"/>
              </a:ext>
            </a:extLst>
          </p:cNvPr>
          <p:cNvCxnSpPr/>
          <p:nvPr/>
        </p:nvCxnSpPr>
        <p:spPr>
          <a:xfrm>
            <a:off x="10550266" y="520827"/>
            <a:ext cx="965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24C64949-2DF8-2DA3-5F06-CA1B2E2A7535}"/>
              </a:ext>
            </a:extLst>
          </p:cNvPr>
          <p:cNvCxnSpPr>
            <a:cxnSpLocks/>
          </p:cNvCxnSpPr>
          <p:nvPr/>
        </p:nvCxnSpPr>
        <p:spPr>
          <a:xfrm>
            <a:off x="10994233" y="541089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54F76C1F-F95D-DD19-FE82-0CFD579A1613}"/>
              </a:ext>
            </a:extLst>
          </p:cNvPr>
          <p:cNvCxnSpPr/>
          <p:nvPr/>
        </p:nvCxnSpPr>
        <p:spPr>
          <a:xfrm>
            <a:off x="8668624" y="501962"/>
            <a:ext cx="965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>
            <a:extLst>
              <a:ext uri="{FF2B5EF4-FFF2-40B4-BE49-F238E27FC236}">
                <a16:creationId xmlns:a16="http://schemas.microsoft.com/office/drawing/2014/main" id="{460D1661-01FF-CCB7-D7F7-14D053D42359}"/>
              </a:ext>
            </a:extLst>
          </p:cNvPr>
          <p:cNvCxnSpPr>
            <a:cxnSpLocks/>
          </p:cNvCxnSpPr>
          <p:nvPr/>
        </p:nvCxnSpPr>
        <p:spPr>
          <a:xfrm>
            <a:off x="9144595" y="520827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bdélník 28">
            <a:extLst>
              <a:ext uri="{FF2B5EF4-FFF2-40B4-BE49-F238E27FC236}">
                <a16:creationId xmlns:a16="http://schemas.microsoft.com/office/drawing/2014/main" id="{367BB2BD-B256-D9F0-22C4-B31F11F80CCB}"/>
              </a:ext>
            </a:extLst>
          </p:cNvPr>
          <p:cNvSpPr/>
          <p:nvPr/>
        </p:nvSpPr>
        <p:spPr>
          <a:xfrm>
            <a:off x="4331996" y="1083726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5E33A142-6EF5-00DE-C1FE-6C6B09AE1471}"/>
              </a:ext>
            </a:extLst>
          </p:cNvPr>
          <p:cNvSpPr/>
          <p:nvPr/>
        </p:nvSpPr>
        <p:spPr>
          <a:xfrm>
            <a:off x="4331995" y="1359600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BC3AEA3F-C59F-891E-FD42-69766DB3F591}"/>
              </a:ext>
            </a:extLst>
          </p:cNvPr>
          <p:cNvSpPr/>
          <p:nvPr/>
        </p:nvSpPr>
        <p:spPr>
          <a:xfrm>
            <a:off x="4331996" y="1604011"/>
            <a:ext cx="2158769" cy="1593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endParaRPr lang="cs-CZ" sz="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Ovál 31">
            <a:extLst>
              <a:ext uri="{FF2B5EF4-FFF2-40B4-BE49-F238E27FC236}">
                <a16:creationId xmlns:a16="http://schemas.microsoft.com/office/drawing/2014/main" id="{3F835D10-686E-E2C2-D8CB-0F028AEC2118}"/>
              </a:ext>
            </a:extLst>
          </p:cNvPr>
          <p:cNvSpPr/>
          <p:nvPr/>
        </p:nvSpPr>
        <p:spPr>
          <a:xfrm>
            <a:off x="6110467" y="948582"/>
            <a:ext cx="251664" cy="10140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B34C3E87-B404-8148-A638-D8C9BFD9311E}"/>
              </a:ext>
            </a:extLst>
          </p:cNvPr>
          <p:cNvCxnSpPr>
            <a:cxnSpLocks/>
          </p:cNvCxnSpPr>
          <p:nvPr/>
        </p:nvCxnSpPr>
        <p:spPr>
          <a:xfrm flipV="1">
            <a:off x="6549380" y="841265"/>
            <a:ext cx="605233" cy="47285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22D13CC4-32A2-70CC-65F1-0C7345340ED4}"/>
              </a:ext>
            </a:extLst>
          </p:cNvPr>
          <p:cNvSpPr txBox="1"/>
          <p:nvPr/>
        </p:nvSpPr>
        <p:spPr>
          <a:xfrm>
            <a:off x="8596208" y="212988"/>
            <a:ext cx="171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</a:t>
            </a:r>
            <a:r>
              <a:rPr lang="cs-CZ" sz="1100" b="1" dirty="0" err="1">
                <a:solidFill>
                  <a:srgbClr val="0070C0"/>
                </a:solidFill>
              </a:rPr>
              <a:t>Revenue</a:t>
            </a:r>
            <a:r>
              <a:rPr lang="cs-CZ" sz="1100" b="1" dirty="0">
                <a:solidFill>
                  <a:srgbClr val="0070C0"/>
                </a:solidFill>
              </a:rPr>
              <a:t> 6110</a:t>
            </a:r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6001E453-A3C2-53F1-0B73-1FAE4FD4C2B6}"/>
              </a:ext>
            </a:extLst>
          </p:cNvPr>
          <p:cNvSpPr txBox="1"/>
          <p:nvPr/>
        </p:nvSpPr>
        <p:spPr>
          <a:xfrm>
            <a:off x="6942673" y="231852"/>
            <a:ext cx="18290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  Customer2310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D0F2CCCF-7323-1217-B4F8-F07485309310}"/>
              </a:ext>
            </a:extLst>
          </p:cNvPr>
          <p:cNvSpPr txBox="1"/>
          <p:nvPr/>
        </p:nvSpPr>
        <p:spPr>
          <a:xfrm>
            <a:off x="6472401" y="339255"/>
            <a:ext cx="1193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/>
              <a:t>Open</a:t>
            </a:r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C65E25DD-8741-A433-7648-9F009FC6FD70}"/>
              </a:ext>
            </a:extLst>
          </p:cNvPr>
          <p:cNvSpPr txBox="1"/>
          <p:nvPr/>
        </p:nvSpPr>
        <p:spPr>
          <a:xfrm>
            <a:off x="10364159" y="208450"/>
            <a:ext cx="1844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 5610 –VAT 25%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3A32FE47-086F-CA7C-3008-975CCB6980EA}"/>
              </a:ext>
            </a:extLst>
          </p:cNvPr>
          <p:cNvSpPr txBox="1"/>
          <p:nvPr/>
        </p:nvSpPr>
        <p:spPr>
          <a:xfrm>
            <a:off x="7300936" y="611406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125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6E743247-778C-BF2B-39C1-D4666C13C223}"/>
              </a:ext>
            </a:extLst>
          </p:cNvPr>
          <p:cNvSpPr txBox="1"/>
          <p:nvPr/>
        </p:nvSpPr>
        <p:spPr>
          <a:xfrm>
            <a:off x="9144595" y="559826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100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88D1973E-1EEF-7885-3032-3E45A9B25687}"/>
              </a:ext>
            </a:extLst>
          </p:cNvPr>
          <p:cNvSpPr txBox="1"/>
          <p:nvPr/>
        </p:nvSpPr>
        <p:spPr>
          <a:xfrm>
            <a:off x="11088071" y="587807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25</a:t>
            </a:r>
          </a:p>
        </p:txBody>
      </p:sp>
      <p:cxnSp>
        <p:nvCxnSpPr>
          <p:cNvPr id="48" name="Přímá spojnice 47">
            <a:extLst>
              <a:ext uri="{FF2B5EF4-FFF2-40B4-BE49-F238E27FC236}">
                <a16:creationId xmlns:a16="http://schemas.microsoft.com/office/drawing/2014/main" id="{B4721DAC-C7CF-6CA2-2B6C-7CE890EC9F45}"/>
              </a:ext>
            </a:extLst>
          </p:cNvPr>
          <p:cNvCxnSpPr/>
          <p:nvPr/>
        </p:nvCxnSpPr>
        <p:spPr>
          <a:xfrm>
            <a:off x="8836513" y="1517769"/>
            <a:ext cx="9659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>
            <a:extLst>
              <a:ext uri="{FF2B5EF4-FFF2-40B4-BE49-F238E27FC236}">
                <a16:creationId xmlns:a16="http://schemas.microsoft.com/office/drawing/2014/main" id="{B8C3E51D-3F88-B8E8-18EB-EB72C69EF274}"/>
              </a:ext>
            </a:extLst>
          </p:cNvPr>
          <p:cNvCxnSpPr>
            <a:cxnSpLocks/>
          </p:cNvCxnSpPr>
          <p:nvPr/>
        </p:nvCxnSpPr>
        <p:spPr>
          <a:xfrm>
            <a:off x="9312484" y="1536634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>
            <a:extLst>
              <a:ext uri="{FF2B5EF4-FFF2-40B4-BE49-F238E27FC236}">
                <a16:creationId xmlns:a16="http://schemas.microsoft.com/office/drawing/2014/main" id="{B6137564-9B87-0A25-7A8D-5B18087E0878}"/>
              </a:ext>
            </a:extLst>
          </p:cNvPr>
          <p:cNvSpPr txBox="1"/>
          <p:nvPr/>
        </p:nvSpPr>
        <p:spPr>
          <a:xfrm>
            <a:off x="8764097" y="1228795"/>
            <a:ext cx="171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FF0000"/>
                </a:solidFill>
              </a:rPr>
              <a:t>Account</a:t>
            </a:r>
            <a:r>
              <a:rPr lang="cs-CZ" sz="1100" b="1" dirty="0">
                <a:solidFill>
                  <a:srgbClr val="FF0000"/>
                </a:solidFill>
              </a:rPr>
              <a:t>  2920 -Bank</a:t>
            </a:r>
          </a:p>
        </p:txBody>
      </p:sp>
      <p:sp>
        <p:nvSpPr>
          <p:cNvPr id="51" name="TextovéPole 50">
            <a:extLst>
              <a:ext uri="{FF2B5EF4-FFF2-40B4-BE49-F238E27FC236}">
                <a16:creationId xmlns:a16="http://schemas.microsoft.com/office/drawing/2014/main" id="{0AFA0656-55D3-5F0E-6E1C-249B326CD435}"/>
              </a:ext>
            </a:extLst>
          </p:cNvPr>
          <p:cNvSpPr txBox="1"/>
          <p:nvPr/>
        </p:nvSpPr>
        <p:spPr>
          <a:xfrm>
            <a:off x="8878081" y="1632598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125</a:t>
            </a:r>
          </a:p>
        </p:txBody>
      </p: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1B6292E0-B5C1-DF44-2505-F49372EE2A32}"/>
              </a:ext>
            </a:extLst>
          </p:cNvPr>
          <p:cNvSpPr txBox="1"/>
          <p:nvPr/>
        </p:nvSpPr>
        <p:spPr>
          <a:xfrm>
            <a:off x="7886188" y="601654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125</a:t>
            </a:r>
          </a:p>
        </p:txBody>
      </p:sp>
      <p:cxnSp>
        <p:nvCxnSpPr>
          <p:cNvPr id="54" name="Přímá spojnice se šipkou 53">
            <a:extLst>
              <a:ext uri="{FF2B5EF4-FFF2-40B4-BE49-F238E27FC236}">
                <a16:creationId xmlns:a16="http://schemas.microsoft.com/office/drawing/2014/main" id="{3D1F447D-7DA6-5061-1E7D-959E540E60FC}"/>
              </a:ext>
            </a:extLst>
          </p:cNvPr>
          <p:cNvCxnSpPr>
            <a:cxnSpLocks/>
            <a:stCxn id="52" idx="2"/>
          </p:cNvCxnSpPr>
          <p:nvPr/>
        </p:nvCxnSpPr>
        <p:spPr>
          <a:xfrm>
            <a:off x="8100248" y="863264"/>
            <a:ext cx="736264" cy="700619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ovéPole 55">
            <a:extLst>
              <a:ext uri="{FF2B5EF4-FFF2-40B4-BE49-F238E27FC236}">
                <a16:creationId xmlns:a16="http://schemas.microsoft.com/office/drawing/2014/main" id="{48090FCC-2CF5-96D2-4F95-A803A82C346A}"/>
              </a:ext>
            </a:extLst>
          </p:cNvPr>
          <p:cNvSpPr txBox="1"/>
          <p:nvPr/>
        </p:nvSpPr>
        <p:spPr>
          <a:xfrm>
            <a:off x="6699207" y="1211482"/>
            <a:ext cx="1850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FF0000"/>
                </a:solidFill>
              </a:rPr>
              <a:t>Balanced</a:t>
            </a:r>
            <a:r>
              <a:rPr lang="cs-CZ" sz="1100" b="1" dirty="0">
                <a:solidFill>
                  <a:srgbClr val="FF0000"/>
                </a:solidFill>
              </a:rPr>
              <a:t> by General </a:t>
            </a:r>
            <a:r>
              <a:rPr lang="cs-CZ" sz="1100" b="1" dirty="0" err="1">
                <a:solidFill>
                  <a:srgbClr val="FF0000"/>
                </a:solidFill>
              </a:rPr>
              <a:t>Journal</a:t>
            </a:r>
            <a:endParaRPr lang="cs-CZ" sz="1100" b="1" dirty="0">
              <a:solidFill>
                <a:srgbClr val="FF0000"/>
              </a:solidFill>
            </a:endParaRPr>
          </a:p>
        </p:txBody>
      </p:sp>
      <p:pic>
        <p:nvPicPr>
          <p:cNvPr id="59" name="Obrázek 58">
            <a:extLst>
              <a:ext uri="{FF2B5EF4-FFF2-40B4-BE49-F238E27FC236}">
                <a16:creationId xmlns:a16="http://schemas.microsoft.com/office/drawing/2014/main" id="{9C24AAFB-6950-BE85-1751-E8364B5DF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074" y="2435152"/>
            <a:ext cx="7125055" cy="67149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61" name="Přímá spojnice se šipkou 60">
            <a:extLst>
              <a:ext uri="{FF2B5EF4-FFF2-40B4-BE49-F238E27FC236}">
                <a16:creationId xmlns:a16="http://schemas.microsoft.com/office/drawing/2014/main" id="{C7B13694-8C00-E16E-2CE5-BEBB8468F4F7}"/>
              </a:ext>
            </a:extLst>
          </p:cNvPr>
          <p:cNvCxnSpPr/>
          <p:nvPr/>
        </p:nvCxnSpPr>
        <p:spPr>
          <a:xfrm>
            <a:off x="4157221" y="2865748"/>
            <a:ext cx="0" cy="4901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244CBCEF-FD76-76F5-25F4-F7695C9D4E3B}"/>
              </a:ext>
            </a:extLst>
          </p:cNvPr>
          <p:cNvCxnSpPr/>
          <p:nvPr/>
        </p:nvCxnSpPr>
        <p:spPr>
          <a:xfrm>
            <a:off x="9369652" y="2861553"/>
            <a:ext cx="0" cy="4901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D67C321F-2426-164D-9B08-C59CC4C8A300}"/>
              </a:ext>
            </a:extLst>
          </p:cNvPr>
          <p:cNvSpPr txBox="1"/>
          <p:nvPr/>
        </p:nvSpPr>
        <p:spPr>
          <a:xfrm>
            <a:off x="8836513" y="3278955"/>
            <a:ext cx="171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FF0000"/>
                </a:solidFill>
              </a:rPr>
              <a:t>Account</a:t>
            </a:r>
            <a:r>
              <a:rPr lang="cs-CZ" sz="1100" b="1" dirty="0">
                <a:solidFill>
                  <a:srgbClr val="FF0000"/>
                </a:solidFill>
              </a:rPr>
              <a:t>  2920 -Bank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35EDCE90-0274-89E2-E265-DE8EB0991CE8}"/>
              </a:ext>
            </a:extLst>
          </p:cNvPr>
          <p:cNvSpPr txBox="1"/>
          <p:nvPr/>
        </p:nvSpPr>
        <p:spPr>
          <a:xfrm>
            <a:off x="3300344" y="3317606"/>
            <a:ext cx="171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 Customer  2310</a:t>
            </a:r>
          </a:p>
        </p:txBody>
      </p:sp>
      <p:sp>
        <p:nvSpPr>
          <p:cNvPr id="65" name="Šipka: dolů 64">
            <a:extLst>
              <a:ext uri="{FF2B5EF4-FFF2-40B4-BE49-F238E27FC236}">
                <a16:creationId xmlns:a16="http://schemas.microsoft.com/office/drawing/2014/main" id="{0E227AFD-0191-D850-9659-410E318A9110}"/>
              </a:ext>
            </a:extLst>
          </p:cNvPr>
          <p:cNvSpPr/>
          <p:nvPr/>
        </p:nvSpPr>
        <p:spPr>
          <a:xfrm>
            <a:off x="7399090" y="1604011"/>
            <a:ext cx="304830" cy="7832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7" name="Přímá spojnice se šipkou 66">
            <a:extLst>
              <a:ext uri="{FF2B5EF4-FFF2-40B4-BE49-F238E27FC236}">
                <a16:creationId xmlns:a16="http://schemas.microsoft.com/office/drawing/2014/main" id="{8539F94F-4047-DAFF-02AF-8FBEF883CEDE}"/>
              </a:ext>
            </a:extLst>
          </p:cNvPr>
          <p:cNvCxnSpPr>
            <a:cxnSpLocks/>
          </p:cNvCxnSpPr>
          <p:nvPr/>
        </p:nvCxnSpPr>
        <p:spPr>
          <a:xfrm flipH="1">
            <a:off x="8100247" y="3134058"/>
            <a:ext cx="1" cy="44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délník 67">
            <a:extLst>
              <a:ext uri="{FF2B5EF4-FFF2-40B4-BE49-F238E27FC236}">
                <a16:creationId xmlns:a16="http://schemas.microsoft.com/office/drawing/2014/main" id="{833F69AC-51E3-4E33-865D-DFFA5982DC71}"/>
              </a:ext>
            </a:extLst>
          </p:cNvPr>
          <p:cNvSpPr/>
          <p:nvPr/>
        </p:nvSpPr>
        <p:spPr>
          <a:xfrm>
            <a:off x="6512357" y="3583383"/>
            <a:ext cx="3441991" cy="3328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103265    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125</a:t>
            </a:r>
          </a:p>
        </p:txBody>
      </p:sp>
      <p:sp>
        <p:nvSpPr>
          <p:cNvPr id="70" name="TextovéPole 69">
            <a:extLst>
              <a:ext uri="{FF2B5EF4-FFF2-40B4-BE49-F238E27FC236}">
                <a16:creationId xmlns:a16="http://schemas.microsoft.com/office/drawing/2014/main" id="{DA7B92C3-E5A6-C7A7-34F8-0B6F1565A7ED}"/>
              </a:ext>
            </a:extLst>
          </p:cNvPr>
          <p:cNvSpPr txBox="1"/>
          <p:nvPr/>
        </p:nvSpPr>
        <p:spPr>
          <a:xfrm>
            <a:off x="9953497" y="3679846"/>
            <a:ext cx="1193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/>
              <a:t>Open</a:t>
            </a:r>
          </a:p>
        </p:txBody>
      </p:sp>
      <p:pic>
        <p:nvPicPr>
          <p:cNvPr id="75" name="Obrázek 74">
            <a:extLst>
              <a:ext uri="{FF2B5EF4-FFF2-40B4-BE49-F238E27FC236}">
                <a16:creationId xmlns:a16="http://schemas.microsoft.com/office/drawing/2014/main" id="{87387BA0-2751-7EB8-DE14-242F9921E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10" y="4306802"/>
            <a:ext cx="9620952" cy="574119"/>
          </a:xfrm>
          <a:prstGeom prst="rect">
            <a:avLst/>
          </a:prstGeom>
          <a:ln>
            <a:solidFill>
              <a:schemeClr val="accent4">
                <a:shade val="50000"/>
              </a:schemeClr>
            </a:solidFill>
          </a:ln>
        </p:spPr>
      </p:pic>
      <p:sp>
        <p:nvSpPr>
          <p:cNvPr id="76" name="Šipka: dolů 75">
            <a:extLst>
              <a:ext uri="{FF2B5EF4-FFF2-40B4-BE49-F238E27FC236}">
                <a16:creationId xmlns:a16="http://schemas.microsoft.com/office/drawing/2014/main" id="{C094D698-1BEE-FB8C-29C6-EEC68F32840E}"/>
              </a:ext>
            </a:extLst>
          </p:cNvPr>
          <p:cNvSpPr/>
          <p:nvPr/>
        </p:nvSpPr>
        <p:spPr>
          <a:xfrm>
            <a:off x="5614606" y="3218895"/>
            <a:ext cx="565218" cy="948729"/>
          </a:xfrm>
          <a:prstGeom prst="downArrow">
            <a:avLst>
              <a:gd name="adj1" fmla="val 50000"/>
              <a:gd name="adj2" fmla="val 4105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914742D9-12BA-F5C0-909D-B6F579AD6361}"/>
              </a:ext>
            </a:extLst>
          </p:cNvPr>
          <p:cNvSpPr txBox="1"/>
          <p:nvPr/>
        </p:nvSpPr>
        <p:spPr>
          <a:xfrm>
            <a:off x="1585343" y="3638982"/>
            <a:ext cx="44317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After you select an open customer ledger entry</a:t>
            </a:r>
            <a:r>
              <a:rPr lang="cs-CZ" sz="1100" b="1" dirty="0">
                <a:solidFill>
                  <a:srgbClr val="7030A0"/>
                </a:solidFill>
              </a:rPr>
              <a:t> and </a:t>
            </a:r>
            <a:r>
              <a:rPr lang="cs-CZ" sz="1100" b="1" dirty="0" err="1">
                <a:solidFill>
                  <a:srgbClr val="7030A0"/>
                </a:solidFill>
              </a:rPr>
              <a:t>confirm</a:t>
            </a:r>
            <a:r>
              <a:rPr lang="cs-CZ" sz="1100" b="1" dirty="0">
                <a:solidFill>
                  <a:srgbClr val="7030A0"/>
                </a:solidFill>
              </a:rPr>
              <a:t> by OK   </a:t>
            </a:r>
          </a:p>
        </p:txBody>
      </p:sp>
      <p:sp>
        <p:nvSpPr>
          <p:cNvPr id="78" name="Šipka: dolů 77">
            <a:extLst>
              <a:ext uri="{FF2B5EF4-FFF2-40B4-BE49-F238E27FC236}">
                <a16:creationId xmlns:a16="http://schemas.microsoft.com/office/drawing/2014/main" id="{8DDF4DDA-9EE6-F8AD-C25A-2BA4D8F24441}"/>
              </a:ext>
            </a:extLst>
          </p:cNvPr>
          <p:cNvSpPr/>
          <p:nvPr/>
        </p:nvSpPr>
        <p:spPr>
          <a:xfrm>
            <a:off x="5411379" y="4965765"/>
            <a:ext cx="1743234" cy="474365"/>
          </a:xfrm>
          <a:prstGeom prst="downArrow">
            <a:avLst>
              <a:gd name="adj1" fmla="val 50000"/>
              <a:gd name="adj2" fmla="val 4105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F9</a:t>
            </a:r>
          </a:p>
        </p:txBody>
      </p:sp>
      <p:sp>
        <p:nvSpPr>
          <p:cNvPr id="79" name="Obdélník 78">
            <a:extLst>
              <a:ext uri="{FF2B5EF4-FFF2-40B4-BE49-F238E27FC236}">
                <a16:creationId xmlns:a16="http://schemas.microsoft.com/office/drawing/2014/main" id="{55F581AF-8246-0A6B-0670-46925C5FF22C}"/>
              </a:ext>
            </a:extLst>
          </p:cNvPr>
          <p:cNvSpPr/>
          <p:nvPr/>
        </p:nvSpPr>
        <p:spPr>
          <a:xfrm>
            <a:off x="4641135" y="5523673"/>
            <a:ext cx="3441991" cy="3328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103265    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125</a:t>
            </a:r>
          </a:p>
        </p:txBody>
      </p:sp>
      <p:sp>
        <p:nvSpPr>
          <p:cNvPr id="80" name="Obdélník 79">
            <a:extLst>
              <a:ext uri="{FF2B5EF4-FFF2-40B4-BE49-F238E27FC236}">
                <a16:creationId xmlns:a16="http://schemas.microsoft.com/office/drawing/2014/main" id="{587AEF1A-C27E-8E6D-A080-7902774B7E4F}"/>
              </a:ext>
            </a:extLst>
          </p:cNvPr>
          <p:cNvSpPr/>
          <p:nvPr/>
        </p:nvSpPr>
        <p:spPr>
          <a:xfrm>
            <a:off x="4647109" y="6132173"/>
            <a:ext cx="3441991" cy="3328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Payment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103265    Customer 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- 125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37E1E15E-6CAA-2E55-9F18-2356001B1B9F}"/>
              </a:ext>
            </a:extLst>
          </p:cNvPr>
          <p:cNvSpPr txBox="1"/>
          <p:nvPr/>
        </p:nvSpPr>
        <p:spPr>
          <a:xfrm>
            <a:off x="8096654" y="5585000"/>
            <a:ext cx="1193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err="1"/>
              <a:t>Closed</a:t>
            </a:r>
            <a:endParaRPr lang="cs-CZ" sz="900" b="1" dirty="0"/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17AFAC6F-9112-712D-26F6-6F9B4BF4DD22}"/>
              </a:ext>
            </a:extLst>
          </p:cNvPr>
          <p:cNvSpPr txBox="1"/>
          <p:nvPr/>
        </p:nvSpPr>
        <p:spPr>
          <a:xfrm>
            <a:off x="8165117" y="6134294"/>
            <a:ext cx="11935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b="1" dirty="0" err="1"/>
              <a:t>Closed</a:t>
            </a:r>
            <a:endParaRPr lang="cs-CZ" sz="900" b="1" dirty="0"/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0EB912CD-0486-D344-E585-0DD8B774BEE1}"/>
              </a:ext>
            </a:extLst>
          </p:cNvPr>
          <p:cNvSpPr txBox="1"/>
          <p:nvPr/>
        </p:nvSpPr>
        <p:spPr>
          <a:xfrm>
            <a:off x="9095440" y="6127590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125</a:t>
            </a:r>
          </a:p>
        </p:txBody>
      </p:sp>
      <p:sp>
        <p:nvSpPr>
          <p:cNvPr id="84" name="TextovéPole 83">
            <a:extLst>
              <a:ext uri="{FF2B5EF4-FFF2-40B4-BE49-F238E27FC236}">
                <a16:creationId xmlns:a16="http://schemas.microsoft.com/office/drawing/2014/main" id="{5DA4050E-2727-91EB-BDD1-C390DCF119CD}"/>
              </a:ext>
            </a:extLst>
          </p:cNvPr>
          <p:cNvSpPr txBox="1"/>
          <p:nvPr/>
        </p:nvSpPr>
        <p:spPr>
          <a:xfrm>
            <a:off x="9083550" y="5578568"/>
            <a:ext cx="5114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125</a:t>
            </a:r>
          </a:p>
        </p:txBody>
      </p:sp>
      <p:cxnSp>
        <p:nvCxnSpPr>
          <p:cNvPr id="85" name="Přímá spojnice se šipkou 84">
            <a:extLst>
              <a:ext uri="{FF2B5EF4-FFF2-40B4-BE49-F238E27FC236}">
                <a16:creationId xmlns:a16="http://schemas.microsoft.com/office/drawing/2014/main" id="{86638CE0-E7A8-E6B9-D8F2-4BEE5117FCB8}"/>
              </a:ext>
            </a:extLst>
          </p:cNvPr>
          <p:cNvCxnSpPr>
            <a:cxnSpLocks/>
            <a:endCxn id="83" idx="0"/>
          </p:cNvCxnSpPr>
          <p:nvPr/>
        </p:nvCxnSpPr>
        <p:spPr>
          <a:xfrm>
            <a:off x="9291237" y="5794487"/>
            <a:ext cx="18263" cy="33310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Pravá složená závorka 90">
            <a:extLst>
              <a:ext uri="{FF2B5EF4-FFF2-40B4-BE49-F238E27FC236}">
                <a16:creationId xmlns:a16="http://schemas.microsoft.com/office/drawing/2014/main" id="{02E891D3-4415-981C-E0C0-F875F87A8F44}"/>
              </a:ext>
            </a:extLst>
          </p:cNvPr>
          <p:cNvSpPr/>
          <p:nvPr/>
        </p:nvSpPr>
        <p:spPr>
          <a:xfrm>
            <a:off x="9869862" y="2435152"/>
            <a:ext cx="169684" cy="6019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Pravá složená závorka 91">
            <a:extLst>
              <a:ext uri="{FF2B5EF4-FFF2-40B4-BE49-F238E27FC236}">
                <a16:creationId xmlns:a16="http://schemas.microsoft.com/office/drawing/2014/main" id="{EF16E48D-1AEB-6712-057E-4E1A663E4296}"/>
              </a:ext>
            </a:extLst>
          </p:cNvPr>
          <p:cNvSpPr/>
          <p:nvPr/>
        </p:nvSpPr>
        <p:spPr>
          <a:xfrm>
            <a:off x="10027156" y="4334422"/>
            <a:ext cx="341889" cy="6313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TextovéPole 92">
            <a:extLst>
              <a:ext uri="{FF2B5EF4-FFF2-40B4-BE49-F238E27FC236}">
                <a16:creationId xmlns:a16="http://schemas.microsoft.com/office/drawing/2014/main" id="{0DFEB93C-8B56-2D51-B0EE-AD32464DE223}"/>
              </a:ext>
            </a:extLst>
          </p:cNvPr>
          <p:cNvSpPr txBox="1"/>
          <p:nvPr/>
        </p:nvSpPr>
        <p:spPr>
          <a:xfrm>
            <a:off x="10163002" y="2549297"/>
            <a:ext cx="1850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General </a:t>
            </a:r>
            <a:r>
              <a:rPr lang="cs-CZ" sz="1100" b="1" dirty="0" err="1">
                <a:solidFill>
                  <a:srgbClr val="FF0000"/>
                </a:solidFill>
              </a:rPr>
              <a:t>Journal</a:t>
            </a:r>
            <a:endParaRPr lang="cs-CZ" sz="1100" b="1" dirty="0">
              <a:solidFill>
                <a:srgbClr val="FF0000"/>
              </a:solidFill>
            </a:endParaRPr>
          </a:p>
        </p:txBody>
      </p:sp>
      <p:sp>
        <p:nvSpPr>
          <p:cNvPr id="94" name="TextovéPole 93">
            <a:extLst>
              <a:ext uri="{FF2B5EF4-FFF2-40B4-BE49-F238E27FC236}">
                <a16:creationId xmlns:a16="http://schemas.microsoft.com/office/drawing/2014/main" id="{CE4974EB-7E92-F4B5-A4D1-F5DCEE7BBBD0}"/>
              </a:ext>
            </a:extLst>
          </p:cNvPr>
          <p:cNvSpPr txBox="1"/>
          <p:nvPr/>
        </p:nvSpPr>
        <p:spPr>
          <a:xfrm>
            <a:off x="10526339" y="4572092"/>
            <a:ext cx="1850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General </a:t>
            </a:r>
            <a:r>
              <a:rPr lang="cs-CZ" sz="1100" b="1" dirty="0" err="1">
                <a:solidFill>
                  <a:srgbClr val="FF0000"/>
                </a:solidFill>
              </a:rPr>
              <a:t>Journal</a:t>
            </a:r>
            <a:endParaRPr lang="cs-CZ" sz="1100" b="1" dirty="0">
              <a:solidFill>
                <a:srgbClr val="FF0000"/>
              </a:solidFill>
            </a:endParaRPr>
          </a:p>
        </p:txBody>
      </p:sp>
      <p:sp>
        <p:nvSpPr>
          <p:cNvPr id="66" name="Obdélník 65">
            <a:extLst>
              <a:ext uri="{FF2B5EF4-FFF2-40B4-BE49-F238E27FC236}">
                <a16:creationId xmlns:a16="http://schemas.microsoft.com/office/drawing/2014/main" id="{B5EF481C-ACFA-4CDD-9FCB-2076F895A86F}"/>
              </a:ext>
            </a:extLst>
          </p:cNvPr>
          <p:cNvSpPr/>
          <p:nvPr/>
        </p:nvSpPr>
        <p:spPr>
          <a:xfrm>
            <a:off x="516977" y="5347858"/>
            <a:ext cx="322081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cs-CZ" sz="36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2000" b="1" cap="none" spc="0" dirty="0">
                <a:ln/>
                <a:solidFill>
                  <a:srgbClr val="FF0000"/>
                </a:solidFill>
                <a:effectLst/>
              </a:rPr>
              <a:t>The technique of balancing </a:t>
            </a:r>
            <a:endParaRPr lang="cs-CZ" sz="2000" b="1" cap="none" spc="0" dirty="0">
              <a:ln/>
              <a:solidFill>
                <a:srgbClr val="FF0000"/>
              </a:solidFill>
              <a:effectLst/>
            </a:endParaRPr>
          </a:p>
          <a:p>
            <a:pPr algn="ctr"/>
            <a:r>
              <a:rPr lang="en-US" sz="2000" b="1" cap="none" spc="0" dirty="0">
                <a:ln/>
                <a:solidFill>
                  <a:srgbClr val="FF0000"/>
                </a:solidFill>
                <a:effectLst/>
              </a:rPr>
              <a:t>receivables and payables</a:t>
            </a:r>
            <a:endParaRPr lang="cs-CZ" sz="20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87315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E902BAD1-A51E-47EA-9E13-FB0EB3164BD0}"/>
              </a:ext>
            </a:extLst>
          </p:cNvPr>
          <p:cNvSpPr/>
          <p:nvPr/>
        </p:nvSpPr>
        <p:spPr>
          <a:xfrm>
            <a:off x="412319" y="706277"/>
            <a:ext cx="1241571" cy="70974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Customer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N1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5561B4F-DA2F-4424-B013-8BEC72DE0900}"/>
              </a:ext>
            </a:extLst>
          </p:cNvPr>
          <p:cNvSpPr/>
          <p:nvPr/>
        </p:nvSpPr>
        <p:spPr>
          <a:xfrm>
            <a:off x="2585946" y="1848458"/>
            <a:ext cx="1241571" cy="8388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Card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X1</a:t>
            </a:r>
          </a:p>
          <a:p>
            <a:pPr algn="ctr"/>
            <a:endParaRPr lang="cs-CZ" sz="1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Unit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=100</a:t>
            </a:r>
          </a:p>
        </p:txBody>
      </p: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BBB706D6-49FA-4C1E-8FBB-23449E478EBF}"/>
              </a:ext>
            </a:extLst>
          </p:cNvPr>
          <p:cNvCxnSpPr>
            <a:cxnSpLocks/>
          </p:cNvCxnSpPr>
          <p:nvPr/>
        </p:nvCxnSpPr>
        <p:spPr>
          <a:xfrm flipV="1">
            <a:off x="1674600" y="1083845"/>
            <a:ext cx="640761" cy="9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>
            <a:extLst>
              <a:ext uri="{FF2B5EF4-FFF2-40B4-BE49-F238E27FC236}">
                <a16:creationId xmlns:a16="http://schemas.microsoft.com/office/drawing/2014/main" id="{00810579-2DB6-4400-9025-F42FD54B840B}"/>
              </a:ext>
            </a:extLst>
          </p:cNvPr>
          <p:cNvSpPr/>
          <p:nvPr/>
        </p:nvSpPr>
        <p:spPr>
          <a:xfrm>
            <a:off x="2315361" y="923733"/>
            <a:ext cx="1731223" cy="32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Discount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setups</a:t>
            </a:r>
            <a:endParaRPr lang="cs-CZ" sz="12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ED25A2E-E3CA-4EAD-9203-CEBE023BCE95}"/>
              </a:ext>
            </a:extLst>
          </p:cNvPr>
          <p:cNvSpPr/>
          <p:nvPr/>
        </p:nvSpPr>
        <p:spPr>
          <a:xfrm>
            <a:off x="4853263" y="504439"/>
            <a:ext cx="1863522" cy="3202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Unit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1800459B-F805-44ED-8BD6-5651C47C9667}"/>
              </a:ext>
            </a:extLst>
          </p:cNvPr>
          <p:cNvCxnSpPr>
            <a:cxnSpLocks/>
          </p:cNvCxnSpPr>
          <p:nvPr/>
        </p:nvCxnSpPr>
        <p:spPr>
          <a:xfrm>
            <a:off x="5757504" y="857002"/>
            <a:ext cx="0" cy="226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>
            <a:extLst>
              <a:ext uri="{FF2B5EF4-FFF2-40B4-BE49-F238E27FC236}">
                <a16:creationId xmlns:a16="http://schemas.microsoft.com/office/drawing/2014/main" id="{72930403-D285-46E1-A668-E42D9DE9F9EE}"/>
              </a:ext>
            </a:extLst>
          </p:cNvPr>
          <p:cNvSpPr/>
          <p:nvPr/>
        </p:nvSpPr>
        <p:spPr>
          <a:xfrm>
            <a:off x="4853262" y="1104108"/>
            <a:ext cx="3099497" cy="3202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sold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Qty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&gt;=Limit 1 (e.g.5)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Unit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</a:t>
            </a:r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90</a:t>
            </a:r>
          </a:p>
        </p:txBody>
      </p:sp>
      <p:cxnSp>
        <p:nvCxnSpPr>
          <p:cNvPr id="13" name="Přímá spojnice se šipkou 12">
            <a:extLst>
              <a:ext uri="{FF2B5EF4-FFF2-40B4-BE49-F238E27FC236}">
                <a16:creationId xmlns:a16="http://schemas.microsoft.com/office/drawing/2014/main" id="{CF2BB65B-9EAF-49A3-A2DC-305FA2B603A1}"/>
              </a:ext>
            </a:extLst>
          </p:cNvPr>
          <p:cNvCxnSpPr>
            <a:cxnSpLocks/>
          </p:cNvCxnSpPr>
          <p:nvPr/>
        </p:nvCxnSpPr>
        <p:spPr>
          <a:xfrm>
            <a:off x="4484821" y="664550"/>
            <a:ext cx="36844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DB257320-0540-4F00-A878-F0C79A319137}"/>
              </a:ext>
            </a:extLst>
          </p:cNvPr>
          <p:cNvCxnSpPr>
            <a:cxnSpLocks/>
          </p:cNvCxnSpPr>
          <p:nvPr/>
        </p:nvCxnSpPr>
        <p:spPr>
          <a:xfrm>
            <a:off x="4484821" y="664551"/>
            <a:ext cx="0" cy="419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3BAB20E5-00CD-46CB-B426-9FEB6D705A79}"/>
              </a:ext>
            </a:extLst>
          </p:cNvPr>
          <p:cNvCxnSpPr>
            <a:cxnSpLocks/>
            <a:endCxn id="7" idx="3"/>
          </p:cNvCxnSpPr>
          <p:nvPr/>
        </p:nvCxnSpPr>
        <p:spPr>
          <a:xfrm flipH="1" flipV="1">
            <a:off x="4046584" y="1083846"/>
            <a:ext cx="437966" cy="9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>
            <a:extLst>
              <a:ext uri="{FF2B5EF4-FFF2-40B4-BE49-F238E27FC236}">
                <a16:creationId xmlns:a16="http://schemas.microsoft.com/office/drawing/2014/main" id="{4B736F1A-2B4C-4DA7-8709-B68EBD52783C}"/>
              </a:ext>
            </a:extLst>
          </p:cNvPr>
          <p:cNvSpPr/>
          <p:nvPr/>
        </p:nvSpPr>
        <p:spPr>
          <a:xfrm>
            <a:off x="4853263" y="1719245"/>
            <a:ext cx="1863522" cy="32022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%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Unit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91902979-8D6C-46C0-8F8C-B6274C59BF6F}"/>
              </a:ext>
            </a:extLst>
          </p:cNvPr>
          <p:cNvCxnSpPr>
            <a:cxnSpLocks/>
          </p:cNvCxnSpPr>
          <p:nvPr/>
        </p:nvCxnSpPr>
        <p:spPr>
          <a:xfrm>
            <a:off x="4484821" y="1848614"/>
            <a:ext cx="36844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74E96FDF-67DB-4722-AA0B-9A525AC2FF6C}"/>
              </a:ext>
            </a:extLst>
          </p:cNvPr>
          <p:cNvCxnSpPr>
            <a:cxnSpLocks/>
          </p:cNvCxnSpPr>
          <p:nvPr/>
        </p:nvCxnSpPr>
        <p:spPr>
          <a:xfrm flipV="1">
            <a:off x="4484821" y="1104108"/>
            <a:ext cx="0" cy="744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B171FEF5-ED62-4B7C-86D9-002745A4021E}"/>
              </a:ext>
            </a:extLst>
          </p:cNvPr>
          <p:cNvCxnSpPr>
            <a:cxnSpLocks/>
          </p:cNvCxnSpPr>
          <p:nvPr/>
        </p:nvCxnSpPr>
        <p:spPr>
          <a:xfrm>
            <a:off x="5757504" y="2041064"/>
            <a:ext cx="0" cy="226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délník 25">
            <a:extLst>
              <a:ext uri="{FF2B5EF4-FFF2-40B4-BE49-F238E27FC236}">
                <a16:creationId xmlns:a16="http://schemas.microsoft.com/office/drawing/2014/main" id="{01066BDE-B0BF-4A8F-B5B9-BEB07DA3712F}"/>
              </a:ext>
            </a:extLst>
          </p:cNvPr>
          <p:cNvSpPr/>
          <p:nvPr/>
        </p:nvSpPr>
        <p:spPr>
          <a:xfrm>
            <a:off x="4853262" y="2267908"/>
            <a:ext cx="5893032" cy="32022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sold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Qty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&gt;=Limit 2 (e.g.10)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new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Unit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*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chosen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%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value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(e.g.10%)=90*0,9=81 </a:t>
            </a:r>
          </a:p>
        </p:txBody>
      </p:sp>
      <p:cxnSp>
        <p:nvCxnSpPr>
          <p:cNvPr id="28" name="Přímá spojnice se šipkou 27">
            <a:extLst>
              <a:ext uri="{FF2B5EF4-FFF2-40B4-BE49-F238E27FC236}">
                <a16:creationId xmlns:a16="http://schemas.microsoft.com/office/drawing/2014/main" id="{9C42C50F-8357-4789-A175-EB0E24CD91BA}"/>
              </a:ext>
            </a:extLst>
          </p:cNvPr>
          <p:cNvCxnSpPr/>
          <p:nvPr/>
        </p:nvCxnSpPr>
        <p:spPr>
          <a:xfrm>
            <a:off x="3170212" y="1243958"/>
            <a:ext cx="0" cy="60465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id="{95449967-72F2-4D52-A7A0-6A112772C77A}"/>
              </a:ext>
            </a:extLst>
          </p:cNvPr>
          <p:cNvCxnSpPr>
            <a:cxnSpLocks/>
          </p:cNvCxnSpPr>
          <p:nvPr/>
        </p:nvCxnSpPr>
        <p:spPr>
          <a:xfrm flipV="1">
            <a:off x="8518450" y="316265"/>
            <a:ext cx="0" cy="1412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941FC97D-AE19-4E37-990F-318258E2D37E}"/>
              </a:ext>
            </a:extLst>
          </p:cNvPr>
          <p:cNvCxnSpPr>
            <a:cxnSpLocks/>
          </p:cNvCxnSpPr>
          <p:nvPr/>
        </p:nvCxnSpPr>
        <p:spPr>
          <a:xfrm>
            <a:off x="8518450" y="1719245"/>
            <a:ext cx="22851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16EEB624-585A-47EB-B9E3-64DC0EE05237}"/>
              </a:ext>
            </a:extLst>
          </p:cNvPr>
          <p:cNvSpPr txBox="1"/>
          <p:nvPr/>
        </p:nvSpPr>
        <p:spPr>
          <a:xfrm>
            <a:off x="10601445" y="1748552"/>
            <a:ext cx="1590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Quantity</a:t>
            </a:r>
            <a:r>
              <a:rPr lang="cs-CZ" sz="1100" b="1" dirty="0">
                <a:solidFill>
                  <a:srgbClr val="0070C0"/>
                </a:solidFill>
              </a:rPr>
              <a:t> in Sales line</a:t>
            </a: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5C9550CE-6245-4159-8C80-8BDCB8305866}"/>
              </a:ext>
            </a:extLst>
          </p:cNvPr>
          <p:cNvSpPr txBox="1"/>
          <p:nvPr/>
        </p:nvSpPr>
        <p:spPr>
          <a:xfrm>
            <a:off x="7699110" y="304185"/>
            <a:ext cx="9496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Unit </a:t>
            </a:r>
            <a:r>
              <a:rPr lang="cs-CZ" sz="1100" b="1" dirty="0" err="1">
                <a:solidFill>
                  <a:srgbClr val="0070C0"/>
                </a:solidFill>
              </a:rPr>
              <a:t>price</a:t>
            </a:r>
            <a:endParaRPr lang="cs-CZ" sz="1100" b="1" dirty="0">
              <a:solidFill>
                <a:srgbClr val="0070C0"/>
              </a:solidFill>
            </a:endParaRPr>
          </a:p>
        </p:txBody>
      </p:sp>
      <p:cxnSp>
        <p:nvCxnSpPr>
          <p:cNvPr id="42" name="Přímá spojnice 41">
            <a:extLst>
              <a:ext uri="{FF2B5EF4-FFF2-40B4-BE49-F238E27FC236}">
                <a16:creationId xmlns:a16="http://schemas.microsoft.com/office/drawing/2014/main" id="{556815D5-A8D1-4273-BA77-2E0DEB679C82}"/>
              </a:ext>
            </a:extLst>
          </p:cNvPr>
          <p:cNvCxnSpPr>
            <a:cxnSpLocks/>
          </p:cNvCxnSpPr>
          <p:nvPr/>
        </p:nvCxnSpPr>
        <p:spPr>
          <a:xfrm>
            <a:off x="8518450" y="640986"/>
            <a:ext cx="9774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EF61C3AE-C051-495C-B447-60EAAFDD8F9D}"/>
              </a:ext>
            </a:extLst>
          </p:cNvPr>
          <p:cNvSpPr txBox="1"/>
          <p:nvPr/>
        </p:nvSpPr>
        <p:spPr>
          <a:xfrm>
            <a:off x="8518450" y="82862"/>
            <a:ext cx="10784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/>
              <a:t>Unit </a:t>
            </a:r>
            <a:r>
              <a:rPr lang="cs-CZ" sz="1000" b="1" dirty="0" err="1"/>
              <a:t>price</a:t>
            </a:r>
            <a:r>
              <a:rPr lang="cs-CZ" sz="1000" b="1" dirty="0"/>
              <a:t> =100</a:t>
            </a: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43740F49-9D13-4A40-98E1-0B8AAB751D89}"/>
              </a:ext>
            </a:extLst>
          </p:cNvPr>
          <p:cNvCxnSpPr/>
          <p:nvPr/>
        </p:nvCxnSpPr>
        <p:spPr>
          <a:xfrm flipV="1">
            <a:off x="9522698" y="427839"/>
            <a:ext cx="0" cy="129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887CCE22-82C3-4D93-9191-94D963855BAC}"/>
              </a:ext>
            </a:extLst>
          </p:cNvPr>
          <p:cNvSpPr txBox="1"/>
          <p:nvPr/>
        </p:nvSpPr>
        <p:spPr>
          <a:xfrm>
            <a:off x="9377869" y="1728495"/>
            <a:ext cx="2360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68E37517-F32A-462D-BA9D-9BE3F56C0179}"/>
              </a:ext>
            </a:extLst>
          </p:cNvPr>
          <p:cNvSpPr txBox="1"/>
          <p:nvPr/>
        </p:nvSpPr>
        <p:spPr>
          <a:xfrm>
            <a:off x="10270438" y="1736592"/>
            <a:ext cx="4057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10</a:t>
            </a:r>
          </a:p>
        </p:txBody>
      </p:sp>
      <p:cxnSp>
        <p:nvCxnSpPr>
          <p:cNvPr id="49" name="Přímá spojnice 48">
            <a:extLst>
              <a:ext uri="{FF2B5EF4-FFF2-40B4-BE49-F238E27FC236}">
                <a16:creationId xmlns:a16="http://schemas.microsoft.com/office/drawing/2014/main" id="{E7398608-D936-47F0-848C-D7D9A63DE197}"/>
              </a:ext>
            </a:extLst>
          </p:cNvPr>
          <p:cNvCxnSpPr/>
          <p:nvPr/>
        </p:nvCxnSpPr>
        <p:spPr>
          <a:xfrm flipV="1">
            <a:off x="10375640" y="415446"/>
            <a:ext cx="0" cy="129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>
            <a:extLst>
              <a:ext uri="{FF2B5EF4-FFF2-40B4-BE49-F238E27FC236}">
                <a16:creationId xmlns:a16="http://schemas.microsoft.com/office/drawing/2014/main" id="{FB1341E8-C968-48A6-9094-F760E3904988}"/>
              </a:ext>
            </a:extLst>
          </p:cNvPr>
          <p:cNvCxnSpPr>
            <a:cxnSpLocks/>
          </p:cNvCxnSpPr>
          <p:nvPr/>
        </p:nvCxnSpPr>
        <p:spPr>
          <a:xfrm>
            <a:off x="9522698" y="837074"/>
            <a:ext cx="873956" cy="1371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>
            <a:extLst>
              <a:ext uri="{FF2B5EF4-FFF2-40B4-BE49-F238E27FC236}">
                <a16:creationId xmlns:a16="http://schemas.microsoft.com/office/drawing/2014/main" id="{417304F4-AF97-43A2-8115-AFA632ADC4B2}"/>
              </a:ext>
            </a:extLst>
          </p:cNvPr>
          <p:cNvSpPr txBox="1"/>
          <p:nvPr/>
        </p:nvSpPr>
        <p:spPr>
          <a:xfrm>
            <a:off x="9477730" y="516204"/>
            <a:ext cx="10784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>
                <a:solidFill>
                  <a:srgbClr val="00B050"/>
                </a:solidFill>
              </a:rPr>
              <a:t>Unit </a:t>
            </a:r>
            <a:r>
              <a:rPr lang="cs-CZ" sz="1000" b="1" dirty="0" err="1">
                <a:solidFill>
                  <a:srgbClr val="00B050"/>
                </a:solidFill>
              </a:rPr>
              <a:t>price</a:t>
            </a:r>
            <a:r>
              <a:rPr lang="cs-CZ" sz="1000" b="1" dirty="0">
                <a:solidFill>
                  <a:srgbClr val="00B050"/>
                </a:solidFill>
              </a:rPr>
              <a:t> =90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CF124383-A7D1-4F3A-93BC-6F6158B86AC0}"/>
              </a:ext>
            </a:extLst>
          </p:cNvPr>
          <p:cNvSpPr txBox="1"/>
          <p:nvPr/>
        </p:nvSpPr>
        <p:spPr>
          <a:xfrm>
            <a:off x="10501776" y="740072"/>
            <a:ext cx="10784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>
                <a:solidFill>
                  <a:srgbClr val="00B0F0"/>
                </a:solidFill>
              </a:rPr>
              <a:t>Unit </a:t>
            </a:r>
            <a:r>
              <a:rPr lang="cs-CZ" sz="1000" b="1" dirty="0" err="1">
                <a:solidFill>
                  <a:srgbClr val="00B0F0"/>
                </a:solidFill>
              </a:rPr>
              <a:t>price</a:t>
            </a:r>
            <a:r>
              <a:rPr lang="cs-CZ" sz="1000" b="1" dirty="0">
                <a:solidFill>
                  <a:srgbClr val="00B0F0"/>
                </a:solidFill>
              </a:rPr>
              <a:t> =81</a:t>
            </a:r>
          </a:p>
        </p:txBody>
      </p:sp>
      <p:cxnSp>
        <p:nvCxnSpPr>
          <p:cNvPr id="58" name="Přímá spojnice 57">
            <a:extLst>
              <a:ext uri="{FF2B5EF4-FFF2-40B4-BE49-F238E27FC236}">
                <a16:creationId xmlns:a16="http://schemas.microsoft.com/office/drawing/2014/main" id="{96CA2E86-82EF-486A-ACB0-8C0A645B1CE2}"/>
              </a:ext>
            </a:extLst>
          </p:cNvPr>
          <p:cNvCxnSpPr>
            <a:cxnSpLocks/>
          </p:cNvCxnSpPr>
          <p:nvPr/>
        </p:nvCxnSpPr>
        <p:spPr>
          <a:xfrm>
            <a:off x="10396654" y="1040228"/>
            <a:ext cx="873956" cy="1371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bdélník 58">
            <a:extLst>
              <a:ext uri="{FF2B5EF4-FFF2-40B4-BE49-F238E27FC236}">
                <a16:creationId xmlns:a16="http://schemas.microsoft.com/office/drawing/2014/main" id="{5A630824-E303-4ECF-80D3-24690F82439A}"/>
              </a:ext>
            </a:extLst>
          </p:cNvPr>
          <p:cNvSpPr/>
          <p:nvPr/>
        </p:nvSpPr>
        <p:spPr>
          <a:xfrm>
            <a:off x="2341119" y="2971632"/>
            <a:ext cx="1731223" cy="3202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cs-CZ" sz="12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Discount</a:t>
            </a:r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setup</a:t>
            </a:r>
          </a:p>
        </p:txBody>
      </p:sp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15777128-22BA-4F75-9133-2249932F4A15}"/>
              </a:ext>
            </a:extLst>
          </p:cNvPr>
          <p:cNvCxnSpPr>
            <a:cxnSpLocks/>
          </p:cNvCxnSpPr>
          <p:nvPr/>
        </p:nvCxnSpPr>
        <p:spPr>
          <a:xfrm flipV="1">
            <a:off x="1033104" y="1399600"/>
            <a:ext cx="0" cy="1732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2282213F-12A8-440B-B5EC-7A06BD6022E8}"/>
              </a:ext>
            </a:extLst>
          </p:cNvPr>
          <p:cNvCxnSpPr>
            <a:cxnSpLocks/>
            <a:endCxn id="59" idx="1"/>
          </p:cNvCxnSpPr>
          <p:nvPr/>
        </p:nvCxnSpPr>
        <p:spPr>
          <a:xfrm>
            <a:off x="1046350" y="3131745"/>
            <a:ext cx="12947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se šipkou 66">
            <a:extLst>
              <a:ext uri="{FF2B5EF4-FFF2-40B4-BE49-F238E27FC236}">
                <a16:creationId xmlns:a16="http://schemas.microsoft.com/office/drawing/2014/main" id="{58F0E6F5-4FEF-4C63-A5A8-4A0A37BE4C50}"/>
              </a:ext>
            </a:extLst>
          </p:cNvPr>
          <p:cNvCxnSpPr>
            <a:cxnSpLocks/>
            <a:endCxn id="68" idx="1"/>
          </p:cNvCxnSpPr>
          <p:nvPr/>
        </p:nvCxnSpPr>
        <p:spPr>
          <a:xfrm flipV="1">
            <a:off x="4116108" y="3126446"/>
            <a:ext cx="737154" cy="5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bdélník 67">
            <a:extLst>
              <a:ext uri="{FF2B5EF4-FFF2-40B4-BE49-F238E27FC236}">
                <a16:creationId xmlns:a16="http://schemas.microsoft.com/office/drawing/2014/main" id="{FCDCF995-E96D-48C1-90F6-584BBC17F71A}"/>
              </a:ext>
            </a:extLst>
          </p:cNvPr>
          <p:cNvSpPr/>
          <p:nvPr/>
        </p:nvSpPr>
        <p:spPr>
          <a:xfrm>
            <a:off x="4853262" y="2966333"/>
            <a:ext cx="5893032" cy="3202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If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total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amount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on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&gt;=Limit 3 (e.g.1000)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granted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discount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=10 % out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</a:t>
            </a:r>
            <a:r>
              <a:rPr lang="cs-CZ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</a:t>
            </a:r>
            <a:endParaRPr lang="cs-CZ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914F8FF0-809D-4A34-835D-BF542A69822C}"/>
              </a:ext>
            </a:extLst>
          </p:cNvPr>
          <p:cNvSpPr/>
          <p:nvPr/>
        </p:nvSpPr>
        <p:spPr>
          <a:xfrm>
            <a:off x="4854429" y="3546819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EA90774A-4565-49C6-95D7-29A10EB18C74}"/>
              </a:ext>
            </a:extLst>
          </p:cNvPr>
          <p:cNvSpPr/>
          <p:nvPr/>
        </p:nvSpPr>
        <p:spPr>
          <a:xfrm>
            <a:off x="4844393" y="4370560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0A774079-3B66-41CC-AD94-1E6C86B0B188}"/>
              </a:ext>
            </a:extLst>
          </p:cNvPr>
          <p:cNvSpPr/>
          <p:nvPr/>
        </p:nvSpPr>
        <p:spPr>
          <a:xfrm>
            <a:off x="4844392" y="4788418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75" name="Pravá složená závorka 74">
            <a:extLst>
              <a:ext uri="{FF2B5EF4-FFF2-40B4-BE49-F238E27FC236}">
                <a16:creationId xmlns:a16="http://schemas.microsoft.com/office/drawing/2014/main" id="{C93A4AFD-65CF-422A-B14D-42E08DF9B505}"/>
              </a:ext>
            </a:extLst>
          </p:cNvPr>
          <p:cNvSpPr/>
          <p:nvPr/>
        </p:nvSpPr>
        <p:spPr>
          <a:xfrm>
            <a:off x="6165908" y="4310508"/>
            <a:ext cx="218114" cy="7396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ovéPole 76">
            <a:extLst>
              <a:ext uri="{FF2B5EF4-FFF2-40B4-BE49-F238E27FC236}">
                <a16:creationId xmlns:a16="http://schemas.microsoft.com/office/drawing/2014/main" id="{20BEC6DA-7100-41E4-A49A-03E56F68A930}"/>
              </a:ext>
            </a:extLst>
          </p:cNvPr>
          <p:cNvSpPr txBox="1"/>
          <p:nvPr/>
        </p:nvSpPr>
        <p:spPr>
          <a:xfrm>
            <a:off x="6448990" y="4501365"/>
            <a:ext cx="1663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err="1"/>
              <a:t>Total</a:t>
            </a:r>
            <a:r>
              <a:rPr lang="cs-CZ" sz="1000" b="1" dirty="0"/>
              <a:t> </a:t>
            </a:r>
            <a:r>
              <a:rPr lang="cs-CZ" sz="1000" b="1" dirty="0" err="1"/>
              <a:t>amount</a:t>
            </a:r>
            <a:r>
              <a:rPr lang="cs-CZ" sz="1000" b="1" dirty="0"/>
              <a:t> =</a:t>
            </a:r>
            <a:r>
              <a:rPr lang="cs-CZ" sz="1400" b="1" dirty="0"/>
              <a:t>1000</a:t>
            </a:r>
          </a:p>
        </p:txBody>
      </p:sp>
      <p:sp>
        <p:nvSpPr>
          <p:cNvPr id="78" name="Šipka: doprava 77">
            <a:extLst>
              <a:ext uri="{FF2B5EF4-FFF2-40B4-BE49-F238E27FC236}">
                <a16:creationId xmlns:a16="http://schemas.microsoft.com/office/drawing/2014/main" id="{EF16B907-0562-4B0D-8F10-FC1A94694DC0}"/>
              </a:ext>
            </a:extLst>
          </p:cNvPr>
          <p:cNvSpPr/>
          <p:nvPr/>
        </p:nvSpPr>
        <p:spPr>
          <a:xfrm>
            <a:off x="6175944" y="3546819"/>
            <a:ext cx="2329581" cy="7465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/>
              <a:t>Manual</a:t>
            </a:r>
            <a:r>
              <a:rPr lang="cs-CZ" sz="1200" b="1" dirty="0"/>
              <a:t> </a:t>
            </a:r>
            <a:r>
              <a:rPr lang="cs-CZ" sz="1200" b="1" dirty="0" err="1"/>
              <a:t>discount</a:t>
            </a:r>
            <a:r>
              <a:rPr lang="cs-CZ" sz="1200" b="1" dirty="0"/>
              <a:t> </a:t>
            </a:r>
            <a:r>
              <a:rPr lang="cs-CZ" sz="1200" b="1" dirty="0" err="1"/>
              <a:t>providing</a:t>
            </a:r>
            <a:endParaRPr lang="cs-CZ" sz="1200" b="1" dirty="0"/>
          </a:p>
        </p:txBody>
      </p:sp>
      <p:sp>
        <p:nvSpPr>
          <p:cNvPr id="79" name="Obdélník 78">
            <a:extLst>
              <a:ext uri="{FF2B5EF4-FFF2-40B4-BE49-F238E27FC236}">
                <a16:creationId xmlns:a16="http://schemas.microsoft.com/office/drawing/2014/main" id="{51EA8ADA-E7A1-4D65-A8CB-647CBA3DDE41}"/>
              </a:ext>
            </a:extLst>
          </p:cNvPr>
          <p:cNvSpPr/>
          <p:nvPr/>
        </p:nvSpPr>
        <p:spPr>
          <a:xfrm>
            <a:off x="8528487" y="3475435"/>
            <a:ext cx="1241571" cy="7246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Header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Obdélník 79">
            <a:extLst>
              <a:ext uri="{FF2B5EF4-FFF2-40B4-BE49-F238E27FC236}">
                <a16:creationId xmlns:a16="http://schemas.microsoft.com/office/drawing/2014/main" id="{D6E19B69-741C-4F68-8FDA-FF8C9B222149}"/>
              </a:ext>
            </a:extLst>
          </p:cNvPr>
          <p:cNvSpPr/>
          <p:nvPr/>
        </p:nvSpPr>
        <p:spPr>
          <a:xfrm>
            <a:off x="8518451" y="4299176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81" name="Obdélník 80">
            <a:extLst>
              <a:ext uri="{FF2B5EF4-FFF2-40B4-BE49-F238E27FC236}">
                <a16:creationId xmlns:a16="http://schemas.microsoft.com/office/drawing/2014/main" id="{8D8A311A-0E16-4665-ACEB-4DAC2C793CE2}"/>
              </a:ext>
            </a:extLst>
          </p:cNvPr>
          <p:cNvSpPr/>
          <p:nvPr/>
        </p:nvSpPr>
        <p:spPr>
          <a:xfrm>
            <a:off x="8518450" y="4717034"/>
            <a:ext cx="1241571" cy="26161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Sales </a:t>
            </a:r>
            <a:r>
              <a:rPr lang="cs-CZ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Invoice</a:t>
            </a:r>
            <a:r>
              <a:rPr lang="cs-CZ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Line</a:t>
            </a:r>
          </a:p>
        </p:txBody>
      </p:sp>
      <p:sp>
        <p:nvSpPr>
          <p:cNvPr id="82" name="Pravá složená závorka 81">
            <a:extLst>
              <a:ext uri="{FF2B5EF4-FFF2-40B4-BE49-F238E27FC236}">
                <a16:creationId xmlns:a16="http://schemas.microsoft.com/office/drawing/2014/main" id="{6C38676C-C4D0-49EA-9423-033E02426108}"/>
              </a:ext>
            </a:extLst>
          </p:cNvPr>
          <p:cNvSpPr/>
          <p:nvPr/>
        </p:nvSpPr>
        <p:spPr>
          <a:xfrm>
            <a:off x="9839966" y="4239124"/>
            <a:ext cx="218114" cy="7396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D81646C7-1282-4D16-8900-D8FF1EE137FE}"/>
              </a:ext>
            </a:extLst>
          </p:cNvPr>
          <p:cNvSpPr txBox="1"/>
          <p:nvPr/>
        </p:nvSpPr>
        <p:spPr>
          <a:xfrm>
            <a:off x="10071006" y="4429981"/>
            <a:ext cx="1315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err="1"/>
              <a:t>Total</a:t>
            </a:r>
            <a:r>
              <a:rPr lang="cs-CZ" sz="1000" b="1" dirty="0"/>
              <a:t> </a:t>
            </a:r>
            <a:r>
              <a:rPr lang="cs-CZ" sz="1000" b="1" dirty="0" err="1"/>
              <a:t>amount</a:t>
            </a:r>
            <a:r>
              <a:rPr lang="cs-CZ" sz="1000" b="1" dirty="0"/>
              <a:t> =</a:t>
            </a:r>
            <a:r>
              <a:rPr lang="cs-CZ" sz="1400" b="1" dirty="0"/>
              <a:t>900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F265365-49AE-4250-AA8E-2C01F3141169}"/>
              </a:ext>
            </a:extLst>
          </p:cNvPr>
          <p:cNvSpPr/>
          <p:nvPr/>
        </p:nvSpPr>
        <p:spPr>
          <a:xfrm>
            <a:off x="3130801" y="5532151"/>
            <a:ext cx="44934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cs-CZ" sz="3600" b="1" cap="none" spc="0" dirty="0" err="1">
                <a:ln/>
                <a:solidFill>
                  <a:srgbClr val="FF0000"/>
                </a:solidFill>
                <a:effectLst/>
              </a:rPr>
              <a:t>Principles</a:t>
            </a:r>
            <a:r>
              <a:rPr lang="cs-CZ" sz="3600" b="1" cap="none" spc="0" dirty="0">
                <a:ln/>
                <a:solidFill>
                  <a:srgbClr val="FF0000"/>
                </a:solidFill>
                <a:effectLst/>
              </a:rPr>
              <a:t> </a:t>
            </a:r>
            <a:r>
              <a:rPr lang="cs-CZ" sz="3600" b="1" cap="none" spc="0" dirty="0" err="1">
                <a:ln/>
                <a:solidFill>
                  <a:srgbClr val="FF0000"/>
                </a:solidFill>
                <a:effectLst/>
              </a:rPr>
              <a:t>of</a:t>
            </a:r>
            <a:r>
              <a:rPr lang="cs-CZ" sz="3600" b="1" cap="none" spc="0" dirty="0">
                <a:ln/>
                <a:solidFill>
                  <a:srgbClr val="FF0000"/>
                </a:solidFill>
                <a:effectLst/>
              </a:rPr>
              <a:t> </a:t>
            </a:r>
            <a:r>
              <a:rPr lang="cs-CZ" sz="3600" b="1" cap="none" spc="0" dirty="0" err="1">
                <a:ln/>
                <a:solidFill>
                  <a:srgbClr val="FF0000"/>
                </a:solidFill>
                <a:effectLst/>
              </a:rPr>
              <a:t>discount</a:t>
            </a:r>
            <a:r>
              <a:rPr lang="cs-CZ" sz="3600" b="1" cap="none" spc="0" dirty="0">
                <a:ln/>
                <a:solidFill>
                  <a:srgbClr val="FF0000"/>
                </a:solidFill>
                <a:effectLst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40100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D91B481-97B6-4B57-B716-253CD5E47974}"/>
              </a:ext>
            </a:extLst>
          </p:cNvPr>
          <p:cNvSpPr/>
          <p:nvPr/>
        </p:nvSpPr>
        <p:spPr>
          <a:xfrm>
            <a:off x="3652665" y="5777069"/>
            <a:ext cx="357084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cs-CZ" sz="36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cs-CZ" sz="20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2000" b="1" cap="none" spc="0" dirty="0">
                <a:ln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A tool for the creation </a:t>
            </a:r>
            <a:endParaRPr lang="cs-CZ" sz="2000" b="1" cap="none" spc="0" dirty="0">
              <a:ln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  <a:p>
            <a:pPr algn="ctr"/>
            <a:r>
              <a:rPr lang="en-US" sz="2000" b="1" cap="none" spc="0" dirty="0">
                <a:ln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of financial reports</a:t>
            </a:r>
            <a:r>
              <a:rPr lang="cs-CZ" sz="2000" b="1" cap="none" spc="0" dirty="0">
                <a:ln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 and </a:t>
            </a:r>
            <a:r>
              <a:rPr lang="cs-CZ" sz="2000" b="1" cap="none" spc="0" dirty="0" err="1">
                <a:ln/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budgets</a:t>
            </a:r>
            <a:endParaRPr lang="cs-CZ" sz="2000" b="1" cap="none" spc="0" dirty="0">
              <a:ln/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B784E0B5-AB6B-4EDD-A9BB-BEB2215C1C85}"/>
              </a:ext>
            </a:extLst>
          </p:cNvPr>
          <p:cNvSpPr/>
          <p:nvPr/>
        </p:nvSpPr>
        <p:spPr>
          <a:xfrm>
            <a:off x="3758268" y="461393"/>
            <a:ext cx="2472841" cy="1593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2310     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550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B249EAF-FCA3-429A-ADC3-7DE2399E0396}"/>
              </a:ext>
            </a:extLst>
          </p:cNvPr>
          <p:cNvSpPr/>
          <p:nvPr/>
        </p:nvSpPr>
        <p:spPr>
          <a:xfrm>
            <a:off x="3758267" y="737267"/>
            <a:ext cx="2472835" cy="1593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6410     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-500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CC837A23-F182-4CBA-8F49-3303113AB214}"/>
              </a:ext>
            </a:extLst>
          </p:cNvPr>
          <p:cNvSpPr/>
          <p:nvPr/>
        </p:nvSpPr>
        <p:spPr>
          <a:xfrm>
            <a:off x="3758268" y="981678"/>
            <a:ext cx="2472822" cy="15939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5611     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-50 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9DC726A-FA11-4575-A1E7-863FD2AE93C6}"/>
              </a:ext>
            </a:extLst>
          </p:cNvPr>
          <p:cNvSpPr/>
          <p:nvPr/>
        </p:nvSpPr>
        <p:spPr>
          <a:xfrm>
            <a:off x="400388" y="355755"/>
            <a:ext cx="1241571" cy="10200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Financial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report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accounts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endParaRPr lang="cs-CZ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6410</a:t>
            </a:r>
          </a:p>
        </p:txBody>
      </p:sp>
      <p:sp>
        <p:nvSpPr>
          <p:cNvPr id="9" name="Šipka: obousměrná vodorovná 8">
            <a:extLst>
              <a:ext uri="{FF2B5EF4-FFF2-40B4-BE49-F238E27FC236}">
                <a16:creationId xmlns:a16="http://schemas.microsoft.com/office/drawing/2014/main" id="{02F13B51-7B52-4638-8744-651C40BA1A1D}"/>
              </a:ext>
            </a:extLst>
          </p:cNvPr>
          <p:cNvSpPr/>
          <p:nvPr/>
        </p:nvSpPr>
        <p:spPr>
          <a:xfrm>
            <a:off x="1677797" y="498965"/>
            <a:ext cx="453007" cy="271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74D813-47E9-423E-80B2-064EEE864384}"/>
              </a:ext>
            </a:extLst>
          </p:cNvPr>
          <p:cNvSpPr txBox="1"/>
          <p:nvPr/>
        </p:nvSpPr>
        <p:spPr>
          <a:xfrm>
            <a:off x="3244154" y="150142"/>
            <a:ext cx="6123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Ctrl-F7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7DDF34C-A440-47F6-8C8C-F6EFC8F47089}"/>
              </a:ext>
            </a:extLst>
          </p:cNvPr>
          <p:cNvSpPr txBox="1"/>
          <p:nvPr/>
        </p:nvSpPr>
        <p:spPr>
          <a:xfrm>
            <a:off x="3856551" y="1219181"/>
            <a:ext cx="823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FF0000"/>
                </a:solidFill>
              </a:rPr>
              <a:t>Accounts</a:t>
            </a:r>
            <a:endParaRPr lang="cs-CZ" sz="1100" b="1" dirty="0">
              <a:solidFill>
                <a:srgbClr val="FF0000"/>
              </a:solidFill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E69D29BA-A6E7-409F-804C-43699EB65AA3}"/>
              </a:ext>
            </a:extLst>
          </p:cNvPr>
          <p:cNvSpPr/>
          <p:nvPr/>
        </p:nvSpPr>
        <p:spPr>
          <a:xfrm>
            <a:off x="2174149" y="330588"/>
            <a:ext cx="919990" cy="70974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cs-CZ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6410</a:t>
            </a:r>
          </a:p>
        </p:txBody>
      </p:sp>
      <p:sp>
        <p:nvSpPr>
          <p:cNvPr id="13" name="Šipka: obousměrná vodorovná 12">
            <a:extLst>
              <a:ext uri="{FF2B5EF4-FFF2-40B4-BE49-F238E27FC236}">
                <a16:creationId xmlns:a16="http://schemas.microsoft.com/office/drawing/2014/main" id="{85F751CC-3DB9-4809-B3B9-2FDF6FFFC532}"/>
              </a:ext>
            </a:extLst>
          </p:cNvPr>
          <p:cNvSpPr/>
          <p:nvPr/>
        </p:nvSpPr>
        <p:spPr>
          <a:xfrm>
            <a:off x="3152861" y="466248"/>
            <a:ext cx="453007" cy="271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13">
            <a:extLst>
              <a:ext uri="{FF2B5EF4-FFF2-40B4-BE49-F238E27FC236}">
                <a16:creationId xmlns:a16="http://schemas.microsoft.com/office/drawing/2014/main" id="{9BA9E581-E5BE-4C0E-8CEE-23547B2DEF2C}"/>
              </a:ext>
            </a:extLst>
          </p:cNvPr>
          <p:cNvCxnSpPr>
            <a:cxnSpLocks/>
          </p:cNvCxnSpPr>
          <p:nvPr/>
        </p:nvCxnSpPr>
        <p:spPr>
          <a:xfrm>
            <a:off x="3641706" y="461393"/>
            <a:ext cx="0" cy="67967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ál 16">
            <a:extLst>
              <a:ext uri="{FF2B5EF4-FFF2-40B4-BE49-F238E27FC236}">
                <a16:creationId xmlns:a16="http://schemas.microsoft.com/office/drawing/2014/main" id="{F0403D88-00A7-4A0E-8207-AB0716E2F49C}"/>
              </a:ext>
            </a:extLst>
          </p:cNvPr>
          <p:cNvSpPr/>
          <p:nvPr/>
        </p:nvSpPr>
        <p:spPr>
          <a:xfrm>
            <a:off x="4020878" y="355151"/>
            <a:ext cx="453002" cy="907403"/>
          </a:xfrm>
          <a:prstGeom prst="ellipse">
            <a:avLst/>
          </a:prstGeom>
          <a:solidFill>
            <a:schemeClr val="accent6">
              <a:lumMod val="20000"/>
              <a:lumOff val="80000"/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B65564CA-8970-4DD1-B022-B975A7FD6FE6}"/>
              </a:ext>
            </a:extLst>
          </p:cNvPr>
          <p:cNvSpPr txBox="1"/>
          <p:nvPr/>
        </p:nvSpPr>
        <p:spPr>
          <a:xfrm>
            <a:off x="5548291" y="1219181"/>
            <a:ext cx="823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FF0000"/>
                </a:solidFill>
              </a:rPr>
              <a:t>Amounts</a:t>
            </a:r>
            <a:endParaRPr lang="cs-CZ" sz="1100" b="1" dirty="0">
              <a:solidFill>
                <a:srgbClr val="FF0000"/>
              </a:solidFill>
            </a:endParaRP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B9F7359F-CE68-42AA-998B-EC306CE20F84}"/>
              </a:ext>
            </a:extLst>
          </p:cNvPr>
          <p:cNvSpPr/>
          <p:nvPr/>
        </p:nvSpPr>
        <p:spPr>
          <a:xfrm>
            <a:off x="5589077" y="339926"/>
            <a:ext cx="453002" cy="907403"/>
          </a:xfrm>
          <a:prstGeom prst="ellipse">
            <a:avLst/>
          </a:prstGeom>
          <a:solidFill>
            <a:schemeClr val="accent6">
              <a:lumMod val="20000"/>
              <a:lumOff val="80000"/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5059B693-F9C7-4DBA-ABB0-FED818AD0993}"/>
              </a:ext>
            </a:extLst>
          </p:cNvPr>
          <p:cNvCxnSpPr>
            <a:cxnSpLocks/>
          </p:cNvCxnSpPr>
          <p:nvPr/>
        </p:nvCxnSpPr>
        <p:spPr>
          <a:xfrm>
            <a:off x="1214945" y="2000761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6AB221B1-CEBB-46EC-89EC-9408D4946D9A}"/>
              </a:ext>
            </a:extLst>
          </p:cNvPr>
          <p:cNvCxnSpPr>
            <a:cxnSpLocks/>
          </p:cNvCxnSpPr>
          <p:nvPr/>
        </p:nvCxnSpPr>
        <p:spPr>
          <a:xfrm>
            <a:off x="3856551" y="2000761"/>
            <a:ext cx="1375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63A133F3-D8C1-4633-8B31-0AF9367B94A1}"/>
              </a:ext>
            </a:extLst>
          </p:cNvPr>
          <p:cNvCxnSpPr>
            <a:cxnSpLocks/>
          </p:cNvCxnSpPr>
          <p:nvPr/>
        </p:nvCxnSpPr>
        <p:spPr>
          <a:xfrm>
            <a:off x="4334117" y="2000761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504F7CC9-3B84-4FE8-A214-C54FC07AED42}"/>
              </a:ext>
            </a:extLst>
          </p:cNvPr>
          <p:cNvCxnSpPr>
            <a:cxnSpLocks/>
          </p:cNvCxnSpPr>
          <p:nvPr/>
        </p:nvCxnSpPr>
        <p:spPr>
          <a:xfrm>
            <a:off x="2008224" y="2028492"/>
            <a:ext cx="13711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>
            <a:extLst>
              <a:ext uri="{FF2B5EF4-FFF2-40B4-BE49-F238E27FC236}">
                <a16:creationId xmlns:a16="http://schemas.microsoft.com/office/drawing/2014/main" id="{868FB2C4-1746-4C4F-8B29-CB94AB396BB7}"/>
              </a:ext>
            </a:extLst>
          </p:cNvPr>
          <p:cNvCxnSpPr>
            <a:cxnSpLocks/>
          </p:cNvCxnSpPr>
          <p:nvPr/>
        </p:nvCxnSpPr>
        <p:spPr>
          <a:xfrm>
            <a:off x="2484479" y="2047479"/>
            <a:ext cx="0" cy="560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B56F4035-043F-4429-B719-9981904B318F}"/>
              </a:ext>
            </a:extLst>
          </p:cNvPr>
          <p:cNvSpPr txBox="1"/>
          <p:nvPr/>
        </p:nvSpPr>
        <p:spPr>
          <a:xfrm>
            <a:off x="1938912" y="1697676"/>
            <a:ext cx="171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</a:t>
            </a:r>
            <a:r>
              <a:rPr lang="cs-CZ" sz="1100" b="1" dirty="0" err="1">
                <a:solidFill>
                  <a:srgbClr val="0070C0"/>
                </a:solidFill>
              </a:rPr>
              <a:t>Revenue</a:t>
            </a:r>
            <a:r>
              <a:rPr lang="cs-CZ" sz="1100" b="1" dirty="0">
                <a:solidFill>
                  <a:srgbClr val="0070C0"/>
                </a:solidFill>
              </a:rPr>
              <a:t> 6410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CD7058EE-DAE3-4462-8F56-C223EE75BA72}"/>
              </a:ext>
            </a:extLst>
          </p:cNvPr>
          <p:cNvSpPr txBox="1"/>
          <p:nvPr/>
        </p:nvSpPr>
        <p:spPr>
          <a:xfrm>
            <a:off x="282557" y="1691524"/>
            <a:ext cx="18290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  </a:t>
            </a:r>
            <a:r>
              <a:rPr lang="cs-CZ" sz="1100" b="1" dirty="0" err="1">
                <a:solidFill>
                  <a:srgbClr val="0070C0"/>
                </a:solidFill>
              </a:rPr>
              <a:t>Customer</a:t>
            </a:r>
            <a:r>
              <a:rPr lang="cs-CZ" sz="1100" b="1" dirty="0">
                <a:solidFill>
                  <a:srgbClr val="0070C0"/>
                </a:solidFill>
              </a:rPr>
              <a:t> 2310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B0DE54A8-DD95-405B-A770-4A2C1D18B11E}"/>
              </a:ext>
            </a:extLst>
          </p:cNvPr>
          <p:cNvSpPr txBox="1"/>
          <p:nvPr/>
        </p:nvSpPr>
        <p:spPr>
          <a:xfrm>
            <a:off x="3704043" y="1668122"/>
            <a:ext cx="1844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r>
              <a:rPr lang="cs-CZ" sz="1100" b="1" dirty="0">
                <a:solidFill>
                  <a:srgbClr val="0070C0"/>
                </a:solidFill>
              </a:rPr>
              <a:t>  5611 –VAT 10%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01F9F01B-2821-4B92-94F6-E1E408470B58}"/>
              </a:ext>
            </a:extLst>
          </p:cNvPr>
          <p:cNvSpPr txBox="1"/>
          <p:nvPr/>
        </p:nvSpPr>
        <p:spPr>
          <a:xfrm>
            <a:off x="640820" y="2071078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550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CBF03073-BA39-4DA4-8C22-EDC95814244F}"/>
              </a:ext>
            </a:extLst>
          </p:cNvPr>
          <p:cNvSpPr txBox="1"/>
          <p:nvPr/>
        </p:nvSpPr>
        <p:spPr>
          <a:xfrm>
            <a:off x="2484479" y="2019431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500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D53F8685-C958-4B1C-9ED6-48AA3C84E652}"/>
              </a:ext>
            </a:extLst>
          </p:cNvPr>
          <p:cNvSpPr txBox="1"/>
          <p:nvPr/>
        </p:nvSpPr>
        <p:spPr>
          <a:xfrm>
            <a:off x="4427955" y="2047479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50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6A7B5298-F983-44F6-AFE9-E3A69C507910}"/>
              </a:ext>
            </a:extLst>
          </p:cNvPr>
          <p:cNvSpPr txBox="1"/>
          <p:nvPr/>
        </p:nvSpPr>
        <p:spPr>
          <a:xfrm>
            <a:off x="1226072" y="2061326"/>
            <a:ext cx="4281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2A303B87-E162-4A87-B81E-24F07CA90E99}"/>
              </a:ext>
            </a:extLst>
          </p:cNvPr>
          <p:cNvCxnSpPr>
            <a:cxnSpLocks/>
          </p:cNvCxnSpPr>
          <p:nvPr/>
        </p:nvCxnSpPr>
        <p:spPr>
          <a:xfrm>
            <a:off x="400388" y="2000761"/>
            <a:ext cx="13086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bdélník 36">
            <a:extLst>
              <a:ext uri="{FF2B5EF4-FFF2-40B4-BE49-F238E27FC236}">
                <a16:creationId xmlns:a16="http://schemas.microsoft.com/office/drawing/2014/main" id="{547AFC16-77F0-47FB-BAAF-4B98C705F130}"/>
              </a:ext>
            </a:extLst>
          </p:cNvPr>
          <p:cNvSpPr/>
          <p:nvPr/>
        </p:nvSpPr>
        <p:spPr>
          <a:xfrm>
            <a:off x="129086" y="1649311"/>
            <a:ext cx="5129415" cy="1347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Financial expression of a booked 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10B6E902-EF8D-4555-87B5-7390E5ECA1CB}"/>
              </a:ext>
            </a:extLst>
          </p:cNvPr>
          <p:cNvSpPr txBox="1"/>
          <p:nvPr/>
        </p:nvSpPr>
        <p:spPr>
          <a:xfrm>
            <a:off x="941263" y="2539251"/>
            <a:ext cx="3575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</a:rPr>
              <a:t>Financial expression of a booked sales invoice</a:t>
            </a: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310CFD68-2A09-40DE-81F5-919270525286}"/>
              </a:ext>
            </a:extLst>
          </p:cNvPr>
          <p:cNvSpPr/>
          <p:nvPr/>
        </p:nvSpPr>
        <p:spPr>
          <a:xfrm>
            <a:off x="7276754" y="456123"/>
            <a:ext cx="2497152" cy="2325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6410   General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</a:t>
            </a:r>
            <a:r>
              <a:rPr lang="cs-CZ" sz="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-500</a:t>
            </a:r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C9AF71D1-6355-47C2-9496-27204FA00A33}"/>
              </a:ext>
            </a:extLst>
          </p:cNvPr>
          <p:cNvSpPr/>
          <p:nvPr/>
        </p:nvSpPr>
        <p:spPr>
          <a:xfrm>
            <a:off x="7321212" y="1772473"/>
            <a:ext cx="2563254" cy="1485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Account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6410         Budget </a:t>
            </a:r>
            <a:r>
              <a:rPr lang="cs-CZ" sz="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entry</a:t>
            </a:r>
            <a:r>
              <a:rPr lang="cs-CZ" sz="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-250 </a:t>
            </a:r>
          </a:p>
        </p:txBody>
      </p:sp>
      <p:sp>
        <p:nvSpPr>
          <p:cNvPr id="41" name="Šipka: obousměrná svislá 40">
            <a:extLst>
              <a:ext uri="{FF2B5EF4-FFF2-40B4-BE49-F238E27FC236}">
                <a16:creationId xmlns:a16="http://schemas.microsoft.com/office/drawing/2014/main" id="{4E0725C6-B60B-4B95-9C4E-F113EA850DBD}"/>
              </a:ext>
            </a:extLst>
          </p:cNvPr>
          <p:cNvSpPr/>
          <p:nvPr/>
        </p:nvSpPr>
        <p:spPr>
          <a:xfrm>
            <a:off x="7611669" y="696656"/>
            <a:ext cx="378077" cy="1033006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1100" dirty="0"/>
              <a:t> </a:t>
            </a:r>
          </a:p>
        </p:txBody>
      </p:sp>
      <p:pic>
        <p:nvPicPr>
          <p:cNvPr id="42" name="Obrázek 41">
            <a:extLst>
              <a:ext uri="{FF2B5EF4-FFF2-40B4-BE49-F238E27FC236}">
                <a16:creationId xmlns:a16="http://schemas.microsoft.com/office/drawing/2014/main" id="{A8627F45-AAC8-4473-8620-84D7DA7A8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538" y="998702"/>
            <a:ext cx="985248" cy="500443"/>
          </a:xfrm>
          <a:prstGeom prst="rect">
            <a:avLst/>
          </a:prstGeom>
        </p:spPr>
      </p:pic>
      <p:sp>
        <p:nvSpPr>
          <p:cNvPr id="43" name="TextovéPole 42">
            <a:extLst>
              <a:ext uri="{FF2B5EF4-FFF2-40B4-BE49-F238E27FC236}">
                <a16:creationId xmlns:a16="http://schemas.microsoft.com/office/drawing/2014/main" id="{18759CF4-89D7-4760-9358-A91E3AB4C4FB}"/>
              </a:ext>
            </a:extLst>
          </p:cNvPr>
          <p:cNvSpPr txBox="1"/>
          <p:nvPr/>
        </p:nvSpPr>
        <p:spPr>
          <a:xfrm>
            <a:off x="9209613" y="1513553"/>
            <a:ext cx="7140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B050"/>
                </a:solidFill>
              </a:rPr>
              <a:t>Expected</a:t>
            </a:r>
            <a:endParaRPr lang="cs-CZ" sz="1100" b="1" dirty="0">
              <a:solidFill>
                <a:srgbClr val="00B050"/>
              </a:solidFill>
            </a:endParaRP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F9200B20-2E49-4D10-A7D0-CFC264AEBCD7}"/>
              </a:ext>
            </a:extLst>
          </p:cNvPr>
          <p:cNvSpPr txBox="1"/>
          <p:nvPr/>
        </p:nvSpPr>
        <p:spPr>
          <a:xfrm>
            <a:off x="9277162" y="662823"/>
            <a:ext cx="7723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>
                <a:solidFill>
                  <a:srgbClr val="0070C0"/>
                </a:solidFill>
              </a:rPr>
              <a:t>Actual</a:t>
            </a:r>
            <a:endParaRPr lang="cs-CZ" sz="1100" b="1" dirty="0">
              <a:solidFill>
                <a:srgbClr val="0070C0"/>
              </a:solidFill>
            </a:endParaRP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A3792712-2FA4-4458-BBD8-7A453A5D159D}"/>
              </a:ext>
            </a:extLst>
          </p:cNvPr>
          <p:cNvSpPr/>
          <p:nvPr/>
        </p:nvSpPr>
        <p:spPr>
          <a:xfrm>
            <a:off x="7088957" y="2322936"/>
            <a:ext cx="678730" cy="2163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solidFill>
                  <a:srgbClr val="0070C0"/>
                </a:solidFill>
              </a:rPr>
              <a:t>Code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47" name="Obdélník 46">
            <a:extLst>
              <a:ext uri="{FF2B5EF4-FFF2-40B4-BE49-F238E27FC236}">
                <a16:creationId xmlns:a16="http://schemas.microsoft.com/office/drawing/2014/main" id="{5522DE38-776C-49BF-B289-4374F34FA0B3}"/>
              </a:ext>
            </a:extLst>
          </p:cNvPr>
          <p:cNvSpPr/>
          <p:nvPr/>
        </p:nvSpPr>
        <p:spPr>
          <a:xfrm>
            <a:off x="7846600" y="2318087"/>
            <a:ext cx="777942" cy="2356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Name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56" name="Obdélník 55">
            <a:extLst>
              <a:ext uri="{FF2B5EF4-FFF2-40B4-BE49-F238E27FC236}">
                <a16:creationId xmlns:a16="http://schemas.microsoft.com/office/drawing/2014/main" id="{5D7D05A8-736D-437D-98FD-3543092A699B}"/>
              </a:ext>
            </a:extLst>
          </p:cNvPr>
          <p:cNvSpPr/>
          <p:nvPr/>
        </p:nvSpPr>
        <p:spPr>
          <a:xfrm>
            <a:off x="8721716" y="2309089"/>
            <a:ext cx="678730" cy="2163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Budget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58" name="Obdélník 57">
            <a:extLst>
              <a:ext uri="{FF2B5EF4-FFF2-40B4-BE49-F238E27FC236}">
                <a16:creationId xmlns:a16="http://schemas.microsoft.com/office/drawing/2014/main" id="{740B95AB-5A6A-44B1-A08C-860A8127CBB0}"/>
              </a:ext>
            </a:extLst>
          </p:cNvPr>
          <p:cNvSpPr/>
          <p:nvPr/>
        </p:nvSpPr>
        <p:spPr>
          <a:xfrm>
            <a:off x="7088957" y="2608173"/>
            <a:ext cx="678730" cy="2937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6410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59" name="Obdélník 58">
            <a:extLst>
              <a:ext uri="{FF2B5EF4-FFF2-40B4-BE49-F238E27FC236}">
                <a16:creationId xmlns:a16="http://schemas.microsoft.com/office/drawing/2014/main" id="{C5573ED4-DFCA-4DD8-8BF1-CF68D72A4215}"/>
              </a:ext>
            </a:extLst>
          </p:cNvPr>
          <p:cNvSpPr/>
          <p:nvPr/>
        </p:nvSpPr>
        <p:spPr>
          <a:xfrm>
            <a:off x="7861236" y="2613628"/>
            <a:ext cx="774123" cy="2523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SW sales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65" name="Obdélník 64">
            <a:extLst>
              <a:ext uri="{FF2B5EF4-FFF2-40B4-BE49-F238E27FC236}">
                <a16:creationId xmlns:a16="http://schemas.microsoft.com/office/drawing/2014/main" id="{641C8E40-A375-4193-9A81-86AA3D734017}"/>
              </a:ext>
            </a:extLst>
          </p:cNvPr>
          <p:cNvSpPr/>
          <p:nvPr/>
        </p:nvSpPr>
        <p:spPr>
          <a:xfrm>
            <a:off x="8721716" y="2594662"/>
            <a:ext cx="678730" cy="2523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solidFill>
                  <a:srgbClr val="0070C0"/>
                </a:solidFill>
              </a:rPr>
              <a:t>--</a:t>
            </a:r>
            <a:r>
              <a:rPr lang="cs-CZ" sz="1100" dirty="0">
                <a:solidFill>
                  <a:srgbClr val="0070C0"/>
                </a:solidFill>
              </a:rPr>
              <a:t>250</a:t>
            </a:r>
            <a:endParaRPr lang="en-US" sz="1100" dirty="0">
              <a:solidFill>
                <a:srgbClr val="0070C0"/>
              </a:solidFill>
            </a:endParaRPr>
          </a:p>
        </p:txBody>
      </p:sp>
      <p:sp>
        <p:nvSpPr>
          <p:cNvPr id="66" name="Šipka: obousměrná svislá 65">
            <a:extLst>
              <a:ext uri="{FF2B5EF4-FFF2-40B4-BE49-F238E27FC236}">
                <a16:creationId xmlns:a16="http://schemas.microsoft.com/office/drawing/2014/main" id="{04682F69-7EC2-48BF-A889-C41904D3F3A8}"/>
              </a:ext>
            </a:extLst>
          </p:cNvPr>
          <p:cNvSpPr/>
          <p:nvPr/>
        </p:nvSpPr>
        <p:spPr>
          <a:xfrm>
            <a:off x="8323868" y="1953134"/>
            <a:ext cx="151253" cy="30504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F312888E-EFC3-47A5-962D-CF4818B3D2BD}"/>
              </a:ext>
            </a:extLst>
          </p:cNvPr>
          <p:cNvSpPr txBox="1"/>
          <p:nvPr/>
        </p:nvSpPr>
        <p:spPr>
          <a:xfrm>
            <a:off x="163565" y="3200851"/>
            <a:ext cx="814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err="1">
                <a:solidFill>
                  <a:srgbClr val="0070C0"/>
                </a:solidFill>
              </a:rPr>
              <a:t>Financial</a:t>
            </a:r>
            <a:r>
              <a:rPr lang="cs-CZ" sz="1600" b="1" dirty="0">
                <a:solidFill>
                  <a:srgbClr val="0070C0"/>
                </a:solidFill>
              </a:rPr>
              <a:t> report </a:t>
            </a:r>
            <a:r>
              <a:rPr lang="cs-CZ" sz="1600" b="1" dirty="0" err="1">
                <a:solidFill>
                  <a:srgbClr val="0070C0"/>
                </a:solidFill>
              </a:rPr>
              <a:t>consists</a:t>
            </a:r>
            <a:r>
              <a:rPr lang="cs-CZ" sz="1600" b="1" dirty="0">
                <a:solidFill>
                  <a:srgbClr val="0070C0"/>
                </a:solidFill>
              </a:rPr>
              <a:t> </a:t>
            </a:r>
            <a:r>
              <a:rPr lang="cs-CZ" sz="1600" b="1" dirty="0" err="1">
                <a:solidFill>
                  <a:srgbClr val="0070C0"/>
                </a:solidFill>
              </a:rPr>
              <a:t>of</a:t>
            </a:r>
            <a:r>
              <a:rPr lang="cs-CZ" sz="1600" b="1" dirty="0">
                <a:solidFill>
                  <a:srgbClr val="0070C0"/>
                </a:solidFill>
              </a:rPr>
              <a:t> Name, </a:t>
            </a:r>
            <a:r>
              <a:rPr lang="cs-CZ" sz="1600" b="1" dirty="0" err="1">
                <a:solidFill>
                  <a:srgbClr val="0070C0"/>
                </a:solidFill>
              </a:rPr>
              <a:t>Description</a:t>
            </a:r>
            <a:r>
              <a:rPr lang="cs-CZ" sz="1600" b="1" dirty="0">
                <a:solidFill>
                  <a:srgbClr val="0070C0"/>
                </a:solidFill>
              </a:rPr>
              <a:t>, </a:t>
            </a:r>
            <a:r>
              <a:rPr lang="cs-CZ" sz="1600" b="1" dirty="0" err="1">
                <a:solidFill>
                  <a:srgbClr val="FF0000"/>
                </a:solidFill>
              </a:rPr>
              <a:t>Row</a:t>
            </a:r>
            <a:r>
              <a:rPr lang="cs-CZ" sz="1600" b="1" dirty="0">
                <a:solidFill>
                  <a:srgbClr val="0070C0"/>
                </a:solidFill>
              </a:rPr>
              <a:t> layout, </a:t>
            </a:r>
            <a:r>
              <a:rPr lang="cs-CZ" sz="1600" b="1" dirty="0" err="1">
                <a:solidFill>
                  <a:srgbClr val="00B050"/>
                </a:solidFill>
              </a:rPr>
              <a:t>Column</a:t>
            </a:r>
            <a:r>
              <a:rPr lang="cs-CZ" sz="1600" b="1" dirty="0">
                <a:solidFill>
                  <a:srgbClr val="00B050"/>
                </a:solidFill>
              </a:rPr>
              <a:t> layout </a:t>
            </a:r>
            <a:r>
              <a:rPr lang="cs-CZ" sz="1600" b="1" dirty="0">
                <a:solidFill>
                  <a:srgbClr val="0070C0"/>
                </a:solidFill>
              </a:rPr>
              <a:t>and </a:t>
            </a:r>
            <a:r>
              <a:rPr lang="cs-CZ" sz="1600" b="1" dirty="0" err="1">
                <a:solidFill>
                  <a:srgbClr val="0070C0"/>
                </a:solidFill>
              </a:rPr>
              <a:t>Analysis</a:t>
            </a:r>
            <a:r>
              <a:rPr lang="cs-CZ" sz="1600" b="1" dirty="0">
                <a:solidFill>
                  <a:srgbClr val="0070C0"/>
                </a:solidFill>
              </a:rPr>
              <a:t> </a:t>
            </a:r>
            <a:r>
              <a:rPr lang="cs-CZ" sz="1600" b="1" dirty="0" err="1">
                <a:solidFill>
                  <a:srgbClr val="0070C0"/>
                </a:solidFill>
              </a:rPr>
              <a:t>view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70" name="Obdélník 69">
            <a:extLst>
              <a:ext uri="{FF2B5EF4-FFF2-40B4-BE49-F238E27FC236}">
                <a16:creationId xmlns:a16="http://schemas.microsoft.com/office/drawing/2014/main" id="{A9E97178-D63B-42FC-ACD6-222C8139B124}"/>
              </a:ext>
            </a:extLst>
          </p:cNvPr>
          <p:cNvSpPr/>
          <p:nvPr/>
        </p:nvSpPr>
        <p:spPr>
          <a:xfrm>
            <a:off x="172990" y="3653521"/>
            <a:ext cx="581154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solidFill>
                  <a:srgbClr val="FF0000"/>
                </a:solidFill>
              </a:rPr>
              <a:t>Row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1" name="Obdélník 70">
            <a:extLst>
              <a:ext uri="{FF2B5EF4-FFF2-40B4-BE49-F238E27FC236}">
                <a16:creationId xmlns:a16="http://schemas.microsoft.com/office/drawing/2014/main" id="{5F2A921B-6939-4BEA-A53B-CE62BF37EEE0}"/>
              </a:ext>
            </a:extLst>
          </p:cNvPr>
          <p:cNvSpPr/>
          <p:nvPr/>
        </p:nvSpPr>
        <p:spPr>
          <a:xfrm>
            <a:off x="858286" y="3648735"/>
            <a:ext cx="969571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solidFill>
                  <a:srgbClr val="0070C0"/>
                </a:solidFill>
              </a:rPr>
              <a:t>Description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E6A74960-3088-463D-BA08-FD6F78725B7D}"/>
              </a:ext>
            </a:extLst>
          </p:cNvPr>
          <p:cNvSpPr/>
          <p:nvPr/>
        </p:nvSpPr>
        <p:spPr>
          <a:xfrm>
            <a:off x="1954324" y="3648734"/>
            <a:ext cx="1139816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solidFill>
                  <a:srgbClr val="0070C0"/>
                </a:solidFill>
              </a:rPr>
              <a:t>Totaling</a:t>
            </a:r>
            <a:r>
              <a:rPr lang="cs-CZ" sz="1200" b="1" dirty="0">
                <a:solidFill>
                  <a:srgbClr val="0070C0"/>
                </a:solidFill>
              </a:rPr>
              <a:t> type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73" name="Obdélník 72">
            <a:extLst>
              <a:ext uri="{FF2B5EF4-FFF2-40B4-BE49-F238E27FC236}">
                <a16:creationId xmlns:a16="http://schemas.microsoft.com/office/drawing/2014/main" id="{0C09D6E1-1572-4223-8FA9-D8952E36A2DE}"/>
              </a:ext>
            </a:extLst>
          </p:cNvPr>
          <p:cNvSpPr/>
          <p:nvPr/>
        </p:nvSpPr>
        <p:spPr>
          <a:xfrm>
            <a:off x="3202742" y="3661361"/>
            <a:ext cx="1477537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solidFill>
                  <a:srgbClr val="0070C0"/>
                </a:solidFill>
              </a:rPr>
              <a:t>Totaling</a:t>
            </a:r>
            <a:r>
              <a:rPr lang="cs-CZ" sz="1200" b="1" dirty="0">
                <a:solidFill>
                  <a:srgbClr val="0070C0"/>
                </a:solidFill>
              </a:rPr>
              <a:t> (</a:t>
            </a:r>
            <a:r>
              <a:rPr lang="cs-CZ" sz="1200" b="1" dirty="0" err="1">
                <a:solidFill>
                  <a:srgbClr val="0070C0"/>
                </a:solidFill>
              </a:rPr>
              <a:t>Account</a:t>
            </a:r>
            <a:r>
              <a:rPr lang="cs-CZ" sz="1200" b="1" dirty="0">
                <a:solidFill>
                  <a:srgbClr val="0070C0"/>
                </a:solidFill>
              </a:rPr>
              <a:t>)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74" name="Obdélník 73">
            <a:extLst>
              <a:ext uri="{FF2B5EF4-FFF2-40B4-BE49-F238E27FC236}">
                <a16:creationId xmlns:a16="http://schemas.microsoft.com/office/drawing/2014/main" id="{7AB6C333-CD0D-4E20-8699-91C98A1F3090}"/>
              </a:ext>
            </a:extLst>
          </p:cNvPr>
          <p:cNvSpPr/>
          <p:nvPr/>
        </p:nvSpPr>
        <p:spPr>
          <a:xfrm>
            <a:off x="212895" y="4057386"/>
            <a:ext cx="541246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SW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75" name="Obdélník 74">
            <a:extLst>
              <a:ext uri="{FF2B5EF4-FFF2-40B4-BE49-F238E27FC236}">
                <a16:creationId xmlns:a16="http://schemas.microsoft.com/office/drawing/2014/main" id="{A979E106-1D04-44D3-AE1B-0AC91F110963}"/>
              </a:ext>
            </a:extLst>
          </p:cNvPr>
          <p:cNvSpPr/>
          <p:nvPr/>
        </p:nvSpPr>
        <p:spPr>
          <a:xfrm>
            <a:off x="848861" y="4057386"/>
            <a:ext cx="969571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Sw </a:t>
            </a:r>
            <a:r>
              <a:rPr lang="cs-CZ" sz="1200" b="1" dirty="0" err="1">
                <a:solidFill>
                  <a:srgbClr val="0070C0"/>
                </a:solidFill>
              </a:rPr>
              <a:t>consult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76" name="Obdélník 75">
            <a:extLst>
              <a:ext uri="{FF2B5EF4-FFF2-40B4-BE49-F238E27FC236}">
                <a16:creationId xmlns:a16="http://schemas.microsoft.com/office/drawing/2014/main" id="{9345ACA4-FB36-4110-ABA7-8AC2AEFB6EB0}"/>
              </a:ext>
            </a:extLst>
          </p:cNvPr>
          <p:cNvSpPr/>
          <p:nvPr/>
        </p:nvSpPr>
        <p:spPr>
          <a:xfrm>
            <a:off x="1954324" y="4055728"/>
            <a:ext cx="1139815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 err="1">
                <a:solidFill>
                  <a:srgbClr val="0070C0"/>
                </a:solidFill>
              </a:rPr>
              <a:t>Posting</a:t>
            </a:r>
            <a:r>
              <a:rPr lang="cs-CZ" sz="1100" b="1" dirty="0">
                <a:solidFill>
                  <a:srgbClr val="0070C0"/>
                </a:solidFill>
              </a:rPr>
              <a:t> </a:t>
            </a:r>
            <a:r>
              <a:rPr lang="cs-CZ" sz="1100" b="1" dirty="0" err="1">
                <a:solidFill>
                  <a:srgbClr val="0070C0"/>
                </a:solidFill>
              </a:rPr>
              <a:t>Account</a:t>
            </a:r>
            <a:endParaRPr lang="en-US" sz="1100" b="1" dirty="0">
              <a:solidFill>
                <a:srgbClr val="0070C0"/>
              </a:solidFill>
            </a:endParaRPr>
          </a:p>
        </p:txBody>
      </p:sp>
      <p:sp>
        <p:nvSpPr>
          <p:cNvPr id="77" name="Obdélník 76">
            <a:extLst>
              <a:ext uri="{FF2B5EF4-FFF2-40B4-BE49-F238E27FC236}">
                <a16:creationId xmlns:a16="http://schemas.microsoft.com/office/drawing/2014/main" id="{3DAC99F8-4AAC-4339-85ED-A4C5E194D59F}"/>
              </a:ext>
            </a:extLst>
          </p:cNvPr>
          <p:cNvSpPr/>
          <p:nvPr/>
        </p:nvSpPr>
        <p:spPr>
          <a:xfrm>
            <a:off x="3188883" y="4055728"/>
            <a:ext cx="1491396" cy="257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rgbClr val="0070C0"/>
                </a:solidFill>
              </a:rPr>
              <a:t>6410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93" name="TextovéPole 92">
            <a:extLst>
              <a:ext uri="{FF2B5EF4-FFF2-40B4-BE49-F238E27FC236}">
                <a16:creationId xmlns:a16="http://schemas.microsoft.com/office/drawing/2014/main" id="{72A7516A-0E1A-4F1E-926A-CC4B37D17643}"/>
              </a:ext>
            </a:extLst>
          </p:cNvPr>
          <p:cNvSpPr txBox="1"/>
          <p:nvPr/>
        </p:nvSpPr>
        <p:spPr>
          <a:xfrm>
            <a:off x="42682" y="4441192"/>
            <a:ext cx="157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cs-CZ" sz="1200" b="1" dirty="0">
                <a:solidFill>
                  <a:srgbClr val="0070C0"/>
                </a:solidFill>
              </a:rPr>
              <a:t>T</a:t>
            </a:r>
            <a:r>
              <a:rPr lang="en-US" sz="1200" b="1" dirty="0" err="1">
                <a:solidFill>
                  <a:srgbClr val="0070C0"/>
                </a:solidFill>
              </a:rPr>
              <a:t>ranscribed</a:t>
            </a:r>
            <a:r>
              <a:rPr lang="en-US" sz="1200" b="1" dirty="0">
                <a:solidFill>
                  <a:srgbClr val="0070C0"/>
                </a:solidFill>
              </a:rPr>
              <a:t> by hand</a:t>
            </a:r>
          </a:p>
        </p:txBody>
      </p:sp>
      <p:cxnSp>
        <p:nvCxnSpPr>
          <p:cNvPr id="99" name="Přímá spojnice se šipkou 98">
            <a:extLst>
              <a:ext uri="{FF2B5EF4-FFF2-40B4-BE49-F238E27FC236}">
                <a16:creationId xmlns:a16="http://schemas.microsoft.com/office/drawing/2014/main" id="{C5F61873-EBB9-49FE-BECA-FAD9DC22EE24}"/>
              </a:ext>
            </a:extLst>
          </p:cNvPr>
          <p:cNvCxnSpPr>
            <a:cxnSpLocks/>
          </p:cNvCxnSpPr>
          <p:nvPr/>
        </p:nvCxnSpPr>
        <p:spPr>
          <a:xfrm flipV="1">
            <a:off x="433131" y="4398889"/>
            <a:ext cx="0" cy="156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Pravá složená závorka 100">
            <a:extLst>
              <a:ext uri="{FF2B5EF4-FFF2-40B4-BE49-F238E27FC236}">
                <a16:creationId xmlns:a16="http://schemas.microsoft.com/office/drawing/2014/main" id="{ABD5E96A-1EC9-4DDE-9B3D-894383EBE285}"/>
              </a:ext>
            </a:extLst>
          </p:cNvPr>
          <p:cNvSpPr/>
          <p:nvPr/>
        </p:nvSpPr>
        <p:spPr>
          <a:xfrm>
            <a:off x="4728433" y="3693945"/>
            <a:ext cx="215163" cy="6189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ovéPole 101">
            <a:extLst>
              <a:ext uri="{FF2B5EF4-FFF2-40B4-BE49-F238E27FC236}">
                <a16:creationId xmlns:a16="http://schemas.microsoft.com/office/drawing/2014/main" id="{60AF0413-D6DB-4C78-A267-9C7D90E51CFF}"/>
              </a:ext>
            </a:extLst>
          </p:cNvPr>
          <p:cNvSpPr txBox="1"/>
          <p:nvPr/>
        </p:nvSpPr>
        <p:spPr>
          <a:xfrm>
            <a:off x="4943596" y="3707522"/>
            <a:ext cx="84912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rgbClr val="0070C0"/>
                </a:solidFill>
              </a:rPr>
              <a:t>  </a:t>
            </a:r>
            <a:r>
              <a:rPr lang="cs-CZ" sz="1100" b="1" dirty="0" err="1">
                <a:solidFill>
                  <a:srgbClr val="0070C0"/>
                </a:solidFill>
              </a:rPr>
              <a:t>Edited</a:t>
            </a:r>
            <a:r>
              <a:rPr lang="cs-CZ" sz="1100" b="1" dirty="0">
                <a:solidFill>
                  <a:srgbClr val="0070C0"/>
                </a:solidFill>
              </a:rPr>
              <a:t> </a:t>
            </a:r>
          </a:p>
          <a:p>
            <a:r>
              <a:rPr lang="cs-CZ" sz="1100" b="1" dirty="0" err="1">
                <a:solidFill>
                  <a:srgbClr val="0070C0"/>
                </a:solidFill>
              </a:rPr>
              <a:t>schedule</a:t>
            </a:r>
            <a:r>
              <a:rPr lang="cs-CZ" sz="1100" b="1" dirty="0">
                <a:solidFill>
                  <a:srgbClr val="0070C0"/>
                </a:solidFill>
              </a:rPr>
              <a:t> </a:t>
            </a:r>
          </a:p>
          <a:p>
            <a:r>
              <a:rPr lang="cs-CZ" sz="1100" b="1" dirty="0">
                <a:solidFill>
                  <a:srgbClr val="0070C0"/>
                </a:solidFill>
              </a:rPr>
              <a:t>    line</a:t>
            </a:r>
          </a:p>
        </p:txBody>
      </p:sp>
      <p:sp>
        <p:nvSpPr>
          <p:cNvPr id="103" name="Obdélník 102">
            <a:extLst>
              <a:ext uri="{FF2B5EF4-FFF2-40B4-BE49-F238E27FC236}">
                <a16:creationId xmlns:a16="http://schemas.microsoft.com/office/drawing/2014/main" id="{8080643B-2A5F-4367-8EEA-3DB3BA799B04}"/>
              </a:ext>
            </a:extLst>
          </p:cNvPr>
          <p:cNvSpPr/>
          <p:nvPr/>
        </p:nvSpPr>
        <p:spPr>
          <a:xfrm>
            <a:off x="5610304" y="3599414"/>
            <a:ext cx="1241571" cy="7288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Column</a:t>
            </a:r>
            <a:r>
              <a:rPr lang="cs-CZ" sz="1200" b="1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layout</a:t>
            </a:r>
          </a:p>
          <a:p>
            <a:pPr algn="ctr"/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Budget </a:t>
            </a:r>
            <a:r>
              <a:rPr lang="cs-CZ" sz="1200" b="1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Analysis</a:t>
            </a:r>
            <a:endParaRPr lang="cs-CZ" sz="120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" name="Obdélník 103">
            <a:extLst>
              <a:ext uri="{FF2B5EF4-FFF2-40B4-BE49-F238E27FC236}">
                <a16:creationId xmlns:a16="http://schemas.microsoft.com/office/drawing/2014/main" id="{D1431430-2F1E-404C-ABF7-E6A1A02BE5AE}"/>
              </a:ext>
            </a:extLst>
          </p:cNvPr>
          <p:cNvSpPr/>
          <p:nvPr/>
        </p:nvSpPr>
        <p:spPr>
          <a:xfrm>
            <a:off x="7013268" y="3594545"/>
            <a:ext cx="1241571" cy="7183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Analysis</a:t>
            </a:r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1200" b="1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view</a:t>
            </a:r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(6410) </a:t>
            </a:r>
            <a:endParaRPr lang="en-US" sz="120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</a:p>
          <a:p>
            <a:pPr algn="ctr"/>
            <a:r>
              <a:rPr lang="cs-CZ" sz="12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UPDATE ACTION</a:t>
            </a:r>
          </a:p>
        </p:txBody>
      </p:sp>
      <p:pic>
        <p:nvPicPr>
          <p:cNvPr id="106" name="Obrázek 105">
            <a:extLst>
              <a:ext uri="{FF2B5EF4-FFF2-40B4-BE49-F238E27FC236}">
                <a16:creationId xmlns:a16="http://schemas.microsoft.com/office/drawing/2014/main" id="{07257D9B-F07F-43C8-B5D6-1D6243356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025" y="5274032"/>
            <a:ext cx="10646531" cy="532002"/>
          </a:xfrm>
          <a:prstGeom prst="rect">
            <a:avLst/>
          </a:prstGeom>
        </p:spPr>
      </p:pic>
      <p:sp>
        <p:nvSpPr>
          <p:cNvPr id="107" name="Šipka: dolů 106">
            <a:extLst>
              <a:ext uri="{FF2B5EF4-FFF2-40B4-BE49-F238E27FC236}">
                <a16:creationId xmlns:a16="http://schemas.microsoft.com/office/drawing/2014/main" id="{F0340A08-4928-486C-B3E9-F78D79B42232}"/>
              </a:ext>
            </a:extLst>
          </p:cNvPr>
          <p:cNvSpPr/>
          <p:nvPr/>
        </p:nvSpPr>
        <p:spPr>
          <a:xfrm>
            <a:off x="4744790" y="4581476"/>
            <a:ext cx="481948" cy="6425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ovéPole 107">
            <a:extLst>
              <a:ext uri="{FF2B5EF4-FFF2-40B4-BE49-F238E27FC236}">
                <a16:creationId xmlns:a16="http://schemas.microsoft.com/office/drawing/2014/main" id="{E1E5B06E-A326-4298-9C05-41F9A681383A}"/>
              </a:ext>
            </a:extLst>
          </p:cNvPr>
          <p:cNvSpPr txBox="1"/>
          <p:nvPr/>
        </p:nvSpPr>
        <p:spPr>
          <a:xfrm>
            <a:off x="5137253" y="4510645"/>
            <a:ext cx="1578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Overview</a:t>
            </a:r>
            <a:r>
              <a:rPr lang="cs-CZ" b="1" dirty="0">
                <a:solidFill>
                  <a:srgbClr val="0070C0"/>
                </a:solidFill>
              </a:rPr>
              <a:t>    (</a:t>
            </a:r>
            <a:r>
              <a:rPr lang="cs-CZ" b="1" dirty="0" err="1">
                <a:solidFill>
                  <a:srgbClr val="0070C0"/>
                </a:solidFill>
              </a:rPr>
              <a:t>final</a:t>
            </a:r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err="1">
                <a:solidFill>
                  <a:srgbClr val="0070C0"/>
                </a:solidFill>
              </a:rPr>
              <a:t>result</a:t>
            </a:r>
            <a:r>
              <a:rPr lang="cs-CZ" b="1" dirty="0">
                <a:solidFill>
                  <a:srgbClr val="0070C0"/>
                </a:solidFill>
              </a:rPr>
              <a:t>)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109" name="TextovéPole 108">
            <a:extLst>
              <a:ext uri="{FF2B5EF4-FFF2-40B4-BE49-F238E27FC236}">
                <a16:creationId xmlns:a16="http://schemas.microsoft.com/office/drawing/2014/main" id="{FF930D08-3AB6-4EA4-AFF6-8F8396945BD0}"/>
              </a:ext>
            </a:extLst>
          </p:cNvPr>
          <p:cNvSpPr txBox="1"/>
          <p:nvPr/>
        </p:nvSpPr>
        <p:spPr>
          <a:xfrm>
            <a:off x="7049613" y="991522"/>
            <a:ext cx="587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100%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11" name="Přímá spojnice 110">
            <a:extLst>
              <a:ext uri="{FF2B5EF4-FFF2-40B4-BE49-F238E27FC236}">
                <a16:creationId xmlns:a16="http://schemas.microsoft.com/office/drawing/2014/main" id="{B16DD034-DB9B-4123-B74C-DC9AD5D77D19}"/>
              </a:ext>
            </a:extLst>
          </p:cNvPr>
          <p:cNvCxnSpPr/>
          <p:nvPr/>
        </p:nvCxnSpPr>
        <p:spPr>
          <a:xfrm>
            <a:off x="10049507" y="1213159"/>
            <a:ext cx="5933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nice se šipkou 112">
            <a:extLst>
              <a:ext uri="{FF2B5EF4-FFF2-40B4-BE49-F238E27FC236}">
                <a16:creationId xmlns:a16="http://schemas.microsoft.com/office/drawing/2014/main" id="{9B2563AF-B1A7-4627-8B81-D27835D303D8}"/>
              </a:ext>
            </a:extLst>
          </p:cNvPr>
          <p:cNvCxnSpPr/>
          <p:nvPr/>
        </p:nvCxnSpPr>
        <p:spPr>
          <a:xfrm>
            <a:off x="10642862" y="1213159"/>
            <a:ext cx="0" cy="3858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se šipkou 113">
            <a:extLst>
              <a:ext uri="{FF2B5EF4-FFF2-40B4-BE49-F238E27FC236}">
                <a16:creationId xmlns:a16="http://schemas.microsoft.com/office/drawing/2014/main" id="{E5EAF0CA-C3AB-45C6-B448-44064D630328}"/>
              </a:ext>
            </a:extLst>
          </p:cNvPr>
          <p:cNvCxnSpPr>
            <a:cxnSpLocks/>
          </p:cNvCxnSpPr>
          <p:nvPr/>
        </p:nvCxnSpPr>
        <p:spPr>
          <a:xfrm>
            <a:off x="8842670" y="2847028"/>
            <a:ext cx="0" cy="229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ovéPole 115">
            <a:extLst>
              <a:ext uri="{FF2B5EF4-FFF2-40B4-BE49-F238E27FC236}">
                <a16:creationId xmlns:a16="http://schemas.microsoft.com/office/drawing/2014/main" id="{7B1317FF-5CFB-4614-B43D-0635EC2E257B}"/>
              </a:ext>
            </a:extLst>
          </p:cNvPr>
          <p:cNvSpPr txBox="1"/>
          <p:nvPr/>
        </p:nvSpPr>
        <p:spPr>
          <a:xfrm>
            <a:off x="2942232" y="4544853"/>
            <a:ext cx="157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b="1" dirty="0" err="1">
                <a:solidFill>
                  <a:srgbClr val="0070C0"/>
                </a:solidFill>
              </a:rPr>
              <a:t>Inserted</a:t>
            </a:r>
            <a:r>
              <a:rPr lang="cs-CZ" sz="1200" b="1" dirty="0">
                <a:solidFill>
                  <a:srgbClr val="0070C0"/>
                </a:solidFill>
              </a:rPr>
              <a:t> </a:t>
            </a:r>
            <a:r>
              <a:rPr lang="cs-CZ" sz="1200" b="1" dirty="0" err="1">
                <a:solidFill>
                  <a:srgbClr val="0070C0"/>
                </a:solidFill>
              </a:rPr>
              <a:t>from</a:t>
            </a:r>
            <a:r>
              <a:rPr lang="cs-CZ" sz="1200" b="1" dirty="0">
                <a:solidFill>
                  <a:srgbClr val="0070C0"/>
                </a:solidFill>
              </a:rPr>
              <a:t> Chart        </a:t>
            </a:r>
            <a:r>
              <a:rPr lang="cs-CZ" sz="1200" b="1" dirty="0" err="1">
                <a:solidFill>
                  <a:srgbClr val="0070C0"/>
                </a:solidFill>
              </a:rPr>
              <a:t>of</a:t>
            </a:r>
            <a:r>
              <a:rPr lang="cs-CZ" sz="1200" b="1" dirty="0">
                <a:solidFill>
                  <a:srgbClr val="0070C0"/>
                </a:solidFill>
              </a:rPr>
              <a:t> </a:t>
            </a:r>
            <a:r>
              <a:rPr lang="cs-CZ" sz="1200" b="1" dirty="0" err="1">
                <a:solidFill>
                  <a:srgbClr val="0070C0"/>
                </a:solidFill>
              </a:rPr>
              <a:t>Accounts</a:t>
            </a:r>
            <a:endParaRPr lang="en-US" sz="1200" b="1" dirty="0">
              <a:solidFill>
                <a:srgbClr val="0070C0"/>
              </a:solidFill>
            </a:endParaRPr>
          </a:p>
        </p:txBody>
      </p:sp>
      <p:cxnSp>
        <p:nvCxnSpPr>
          <p:cNvPr id="117" name="Přímá spojnice se šipkou 116">
            <a:extLst>
              <a:ext uri="{FF2B5EF4-FFF2-40B4-BE49-F238E27FC236}">
                <a16:creationId xmlns:a16="http://schemas.microsoft.com/office/drawing/2014/main" id="{F4F5B81F-BE2A-45EF-8865-1C0092ADF885}"/>
              </a:ext>
            </a:extLst>
          </p:cNvPr>
          <p:cNvCxnSpPr>
            <a:cxnSpLocks/>
          </p:cNvCxnSpPr>
          <p:nvPr/>
        </p:nvCxnSpPr>
        <p:spPr>
          <a:xfrm flipV="1">
            <a:off x="3856551" y="4362888"/>
            <a:ext cx="0" cy="156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6700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581</Words>
  <Application>Microsoft Office PowerPoint</Application>
  <PresentationFormat>Širokoúhlá obrazovka</PresentationFormat>
  <Paragraphs>174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Miki Skorkovský</dc:creator>
  <cp:lastModifiedBy>Miki Skorkovský</cp:lastModifiedBy>
  <cp:revision>22</cp:revision>
  <cp:lastPrinted>2022-12-19T11:26:05Z</cp:lastPrinted>
  <dcterms:created xsi:type="dcterms:W3CDTF">2022-12-13T09:22:56Z</dcterms:created>
  <dcterms:modified xsi:type="dcterms:W3CDTF">2023-11-10T11:51:07Z</dcterms:modified>
</cp:coreProperties>
</file>