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3"/>
    <p:sldMasterId id="2147483699" r:id="rId4"/>
  </p:sldMasterIdLst>
  <p:notesMasterIdLst>
    <p:notesMasterId r:id="rId45"/>
  </p:notesMasterIdLst>
  <p:handoutMasterIdLst>
    <p:handoutMasterId r:id="rId46"/>
  </p:handoutMasterIdLst>
  <p:sldIdLst>
    <p:sldId id="257" r:id="rId5"/>
    <p:sldId id="431" r:id="rId6"/>
    <p:sldId id="419" r:id="rId7"/>
    <p:sldId id="418" r:id="rId8"/>
    <p:sldId id="373" r:id="rId9"/>
    <p:sldId id="262" r:id="rId10"/>
    <p:sldId id="392" r:id="rId11"/>
    <p:sldId id="266" r:id="rId12"/>
    <p:sldId id="352" r:id="rId13"/>
    <p:sldId id="428" r:id="rId14"/>
    <p:sldId id="349" r:id="rId15"/>
    <p:sldId id="372" r:id="rId16"/>
    <p:sldId id="355" r:id="rId17"/>
    <p:sldId id="357" r:id="rId18"/>
    <p:sldId id="394" r:id="rId19"/>
    <p:sldId id="395" r:id="rId20"/>
    <p:sldId id="350" r:id="rId21"/>
    <p:sldId id="359" r:id="rId22"/>
    <p:sldId id="377" r:id="rId23"/>
    <p:sldId id="374" r:id="rId24"/>
    <p:sldId id="351" r:id="rId25"/>
    <p:sldId id="363" r:id="rId26"/>
    <p:sldId id="365" r:id="rId27"/>
    <p:sldId id="366" r:id="rId28"/>
    <p:sldId id="422" r:id="rId29"/>
    <p:sldId id="380" r:id="rId30"/>
    <p:sldId id="400" r:id="rId31"/>
    <p:sldId id="382" r:id="rId32"/>
    <p:sldId id="430" r:id="rId33"/>
    <p:sldId id="396" r:id="rId34"/>
    <p:sldId id="383" r:id="rId35"/>
    <p:sldId id="412" r:id="rId36"/>
    <p:sldId id="406" r:id="rId37"/>
    <p:sldId id="423" r:id="rId38"/>
    <p:sldId id="426" r:id="rId39"/>
    <p:sldId id="354" r:id="rId40"/>
    <p:sldId id="393" r:id="rId41"/>
    <p:sldId id="402" r:id="rId42"/>
    <p:sldId id="403" r:id="rId43"/>
    <p:sldId id="432" r:id="rId4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C35ADF-796A-F04F-5C0D-66BE966C257B}" name="Nathalie Houtzamer" initials="NH" userId="58569f737c6f6b1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6A83B9"/>
    <a:srgbClr val="B9006E"/>
    <a:srgbClr val="4B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87" autoAdjust="0"/>
  </p:normalViewPr>
  <p:slideViewPr>
    <p:cSldViewPr snapToGrid="0">
      <p:cViewPr varScale="1">
        <p:scale>
          <a:sx n="82" d="100"/>
          <a:sy n="82" d="100"/>
        </p:scale>
        <p:origin x="686" y="72"/>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21389"/>
    </p:cViewPr>
  </p:outlineViewPr>
  <p:notesTextViewPr>
    <p:cViewPr>
      <p:scale>
        <a:sx n="50" d="100"/>
        <a:sy n="50" d="100"/>
      </p:scale>
      <p:origin x="0" y="0"/>
    </p:cViewPr>
  </p:notesTextViewPr>
  <p:sorterViewPr>
    <p:cViewPr>
      <p:scale>
        <a:sx n="80" d="100"/>
        <a:sy n="80" d="100"/>
      </p:scale>
      <p:origin x="0" y="-5760"/>
    </p:cViewPr>
  </p:sorterViewPr>
  <p:notesViewPr>
    <p:cSldViewPr snapToGrid="0">
      <p:cViewPr varScale="1">
        <p:scale>
          <a:sx n="64" d="100"/>
          <a:sy n="64" d="100"/>
        </p:scale>
        <p:origin x="3192"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23A806-71F5-4C73-BFAD-7830265A4915}" type="doc">
      <dgm:prSet loTypeId="urn:microsoft.com/office/officeart/2005/8/layout/default" loCatId="list" qsTypeId="urn:microsoft.com/office/officeart/2005/8/quickstyle/simple2" qsCatId="simple" csTypeId="urn:microsoft.com/office/officeart/2005/8/colors/accent1_5" csCatId="accent1" phldr="1"/>
      <dgm:spPr/>
      <dgm:t>
        <a:bodyPr/>
        <a:lstStyle/>
        <a:p>
          <a:endParaRPr lang="en-ZA"/>
        </a:p>
      </dgm:t>
    </dgm:pt>
    <dgm:pt modelId="{5EBEC324-6FC6-49D0-9DE0-11A1A6371B61}">
      <dgm:prSet phldrT="[Text]" custT="1"/>
      <dgm:spPr/>
      <dgm:t>
        <a:bodyPr/>
        <a:lstStyle/>
        <a:p>
          <a:pPr algn="l"/>
          <a:r>
            <a:rPr lang="en-US" sz="1400" dirty="0"/>
            <a:t>Maintained competitiveness for organizations</a:t>
          </a:r>
        </a:p>
        <a:p>
          <a:pPr algn="l"/>
          <a:r>
            <a:rPr lang="en-US" sz="1400" dirty="0"/>
            <a:t>Opportunity for growth for individuals</a:t>
          </a:r>
        </a:p>
        <a:p>
          <a:pPr algn="l"/>
          <a:r>
            <a:rPr lang="en-US" sz="1400" dirty="0"/>
            <a:t>Improved environment sustainability </a:t>
          </a:r>
        </a:p>
        <a:p>
          <a:pPr algn="l"/>
          <a:r>
            <a:rPr lang="en-US" sz="1400" dirty="0"/>
            <a:t>Improve productivity </a:t>
          </a:r>
        </a:p>
        <a:p>
          <a:pPr algn="l"/>
          <a:r>
            <a:rPr lang="en-US" sz="1400" dirty="0"/>
            <a:t>Improved communication and collaboration </a:t>
          </a:r>
        </a:p>
        <a:p>
          <a:pPr algn="l"/>
          <a:r>
            <a:rPr lang="en-US" sz="1400" dirty="0"/>
            <a:t>Data-drive decision-making</a:t>
          </a:r>
        </a:p>
        <a:p>
          <a:pPr algn="l"/>
          <a:r>
            <a:rPr lang="en-US" sz="1400" dirty="0"/>
            <a:t>Innovation &amp; Efficiency</a:t>
          </a:r>
          <a:endParaRPr lang="en-ZA" sz="1400" dirty="0"/>
        </a:p>
      </dgm:t>
    </dgm:pt>
    <dgm:pt modelId="{6AB39E3E-2206-4ED3-AA9E-9754ABC8FD57}" type="parTrans" cxnId="{898A9B5B-3B28-43DD-8BAF-E3529F0E936E}">
      <dgm:prSet/>
      <dgm:spPr/>
      <dgm:t>
        <a:bodyPr/>
        <a:lstStyle/>
        <a:p>
          <a:endParaRPr lang="en-ZA"/>
        </a:p>
      </dgm:t>
    </dgm:pt>
    <dgm:pt modelId="{1C148499-35B6-4D73-A64C-B98B56A9D7BA}" type="sibTrans" cxnId="{898A9B5B-3B28-43DD-8BAF-E3529F0E936E}">
      <dgm:prSet/>
      <dgm:spPr/>
      <dgm:t>
        <a:bodyPr/>
        <a:lstStyle/>
        <a:p>
          <a:endParaRPr lang="en-ZA"/>
        </a:p>
      </dgm:t>
    </dgm:pt>
    <dgm:pt modelId="{B69A9E65-B1A2-40D2-BCF2-1DCB4858ADE1}">
      <dgm:prSet phldrT="[Text]" custT="1"/>
      <dgm:spPr/>
      <dgm:t>
        <a:bodyPr/>
        <a:lstStyle/>
        <a:p>
          <a:pPr algn="l"/>
          <a:r>
            <a:rPr lang="en-US" sz="1400" dirty="0"/>
            <a:t>Skills Gap</a:t>
          </a:r>
        </a:p>
        <a:p>
          <a:pPr algn="l"/>
          <a:r>
            <a:rPr lang="en-US" sz="1400" dirty="0"/>
            <a:t>Resistance to change</a:t>
          </a:r>
        </a:p>
        <a:p>
          <a:pPr algn="l"/>
          <a:r>
            <a:rPr lang="en-US" sz="1400" dirty="0"/>
            <a:t>Overreliance on technology</a:t>
          </a:r>
        </a:p>
        <a:p>
          <a:pPr algn="l"/>
          <a:r>
            <a:rPr lang="en-US" sz="1400" dirty="0"/>
            <a:t>Cost</a:t>
          </a:r>
        </a:p>
        <a:p>
          <a:pPr algn="l"/>
          <a:r>
            <a:rPr lang="en-ZA" sz="1400" dirty="0"/>
            <a:t>Complexity </a:t>
          </a:r>
        </a:p>
      </dgm:t>
    </dgm:pt>
    <dgm:pt modelId="{7E1B3C51-E702-4E0E-8B1B-7058171AD86A}" type="parTrans" cxnId="{2E16472E-75B4-4504-8CD5-5F81D0D3F769}">
      <dgm:prSet/>
      <dgm:spPr/>
      <dgm:t>
        <a:bodyPr/>
        <a:lstStyle/>
        <a:p>
          <a:endParaRPr lang="en-ZA"/>
        </a:p>
      </dgm:t>
    </dgm:pt>
    <dgm:pt modelId="{D760F1FE-D2CB-4B62-9B84-73EBF4266781}" type="sibTrans" cxnId="{2E16472E-75B4-4504-8CD5-5F81D0D3F769}">
      <dgm:prSet/>
      <dgm:spPr/>
      <dgm:t>
        <a:bodyPr/>
        <a:lstStyle/>
        <a:p>
          <a:endParaRPr lang="en-ZA"/>
        </a:p>
      </dgm:t>
    </dgm:pt>
    <dgm:pt modelId="{ECFB7AFD-2612-41F9-AD4B-AA2E2DED7DAD}">
      <dgm:prSet phldrT="[Text]" custT="1"/>
      <dgm:spPr/>
      <dgm:t>
        <a:bodyPr/>
        <a:lstStyle/>
        <a:p>
          <a:pPr algn="l"/>
          <a:r>
            <a:rPr lang="en-US" sz="1400" dirty="0"/>
            <a:t>Increased safety </a:t>
          </a:r>
        </a:p>
        <a:p>
          <a:pPr algn="l"/>
          <a:r>
            <a:rPr lang="en-ZA" sz="1400" dirty="0"/>
            <a:t>Decrease evasive procedures</a:t>
          </a:r>
        </a:p>
        <a:p>
          <a:pPr algn="l"/>
          <a:r>
            <a:rPr lang="en-ZA" sz="1400" dirty="0"/>
            <a:t>Flexible working arrangements</a:t>
          </a:r>
        </a:p>
        <a:p>
          <a:pPr algn="l"/>
          <a:r>
            <a:rPr lang="en-ZA" sz="1400" dirty="0"/>
            <a:t>Improved Performance monitoring &amp; feedback</a:t>
          </a:r>
        </a:p>
        <a:p>
          <a:pPr algn="l"/>
          <a:r>
            <a:rPr lang="en-ZA" sz="1400" dirty="0"/>
            <a:t>Upskilling and Reskilling</a:t>
          </a:r>
        </a:p>
        <a:p>
          <a:pPr algn="l"/>
          <a:r>
            <a:rPr lang="en-ZA" sz="1400" dirty="0"/>
            <a:t>Psychological Safety</a:t>
          </a:r>
        </a:p>
        <a:p>
          <a:pPr algn="l"/>
          <a:endParaRPr lang="en-ZA" sz="1200" dirty="0"/>
        </a:p>
      </dgm:t>
    </dgm:pt>
    <dgm:pt modelId="{EFA71382-5DE1-4A60-ADD3-494F43AF781B}" type="parTrans" cxnId="{9D23DDD1-6049-4727-96AC-BB8EE8EA555F}">
      <dgm:prSet/>
      <dgm:spPr/>
      <dgm:t>
        <a:bodyPr/>
        <a:lstStyle/>
        <a:p>
          <a:endParaRPr lang="en-ZA"/>
        </a:p>
      </dgm:t>
    </dgm:pt>
    <dgm:pt modelId="{155B1F1E-E898-40DA-8E14-9A0929E06E14}" type="sibTrans" cxnId="{9D23DDD1-6049-4727-96AC-BB8EE8EA555F}">
      <dgm:prSet/>
      <dgm:spPr/>
      <dgm:t>
        <a:bodyPr/>
        <a:lstStyle/>
        <a:p>
          <a:endParaRPr lang="en-ZA"/>
        </a:p>
      </dgm:t>
    </dgm:pt>
    <dgm:pt modelId="{EA2C73A9-18AD-4CBD-9B32-6BCA40A263C4}">
      <dgm:prSet phldrT="[Text]" custT="1"/>
      <dgm:spPr/>
      <dgm:t>
        <a:bodyPr/>
        <a:lstStyle/>
        <a:p>
          <a:pPr algn="l"/>
          <a:r>
            <a:rPr lang="en-US" sz="1400" dirty="0"/>
            <a:t>Decreased trust in the organisation</a:t>
          </a:r>
        </a:p>
        <a:p>
          <a:pPr algn="l"/>
          <a:r>
            <a:rPr lang="en-US" sz="1400" dirty="0"/>
            <a:t>Privacy concerns</a:t>
          </a:r>
        </a:p>
        <a:p>
          <a:pPr algn="l"/>
          <a:r>
            <a:rPr lang="en-US" sz="1400" dirty="0"/>
            <a:t>Job displacement concerns </a:t>
          </a:r>
        </a:p>
        <a:p>
          <a:pPr algn="l"/>
          <a:r>
            <a:rPr lang="en-US" sz="1400" dirty="0"/>
            <a:t>Ethical consideration </a:t>
          </a:r>
        </a:p>
        <a:p>
          <a:pPr algn="l"/>
          <a:r>
            <a:rPr lang="en-US" sz="1400" dirty="0"/>
            <a:t>Regulation challenges </a:t>
          </a:r>
        </a:p>
        <a:p>
          <a:pPr algn="l"/>
          <a:r>
            <a:rPr lang="en-US" sz="1200" dirty="0"/>
            <a:t> </a:t>
          </a:r>
        </a:p>
      </dgm:t>
    </dgm:pt>
    <dgm:pt modelId="{13DD6612-6292-43C0-A7F5-CD0795235F9A}" type="parTrans" cxnId="{553C0EFB-7F58-4F7B-AC9B-5115AEB8B0F0}">
      <dgm:prSet/>
      <dgm:spPr/>
      <dgm:t>
        <a:bodyPr/>
        <a:lstStyle/>
        <a:p>
          <a:endParaRPr lang="en-ZA"/>
        </a:p>
      </dgm:t>
    </dgm:pt>
    <dgm:pt modelId="{9089B8AE-87E5-4C57-8910-794330359A4D}" type="sibTrans" cxnId="{553C0EFB-7F58-4F7B-AC9B-5115AEB8B0F0}">
      <dgm:prSet/>
      <dgm:spPr/>
      <dgm:t>
        <a:bodyPr/>
        <a:lstStyle/>
        <a:p>
          <a:endParaRPr lang="en-ZA"/>
        </a:p>
      </dgm:t>
    </dgm:pt>
    <dgm:pt modelId="{8FC668A9-18A7-4BFC-B1C8-5FE655E92AF5}" type="pres">
      <dgm:prSet presAssocID="{3323A806-71F5-4C73-BFAD-7830265A4915}" presName="diagram" presStyleCnt="0">
        <dgm:presLayoutVars>
          <dgm:dir/>
          <dgm:resizeHandles val="exact"/>
        </dgm:presLayoutVars>
      </dgm:prSet>
      <dgm:spPr/>
    </dgm:pt>
    <dgm:pt modelId="{5724CEA8-F2FA-4022-81FD-15EB9FC65281}" type="pres">
      <dgm:prSet presAssocID="{5EBEC324-6FC6-49D0-9DE0-11A1A6371B61}" presName="node" presStyleLbl="node1" presStyleIdx="0" presStyleCnt="4" custLinFactNeighborX="-2196" custLinFactNeighborY="452">
        <dgm:presLayoutVars>
          <dgm:bulletEnabled val="1"/>
        </dgm:presLayoutVars>
      </dgm:prSet>
      <dgm:spPr/>
    </dgm:pt>
    <dgm:pt modelId="{BE04EED5-6203-49B6-8CB9-73457CB8EE67}" type="pres">
      <dgm:prSet presAssocID="{1C148499-35B6-4D73-A64C-B98B56A9D7BA}" presName="sibTrans" presStyleCnt="0"/>
      <dgm:spPr/>
    </dgm:pt>
    <dgm:pt modelId="{4664195A-2F72-47C0-8B7C-5008943D2D3B}" type="pres">
      <dgm:prSet presAssocID="{B69A9E65-B1A2-40D2-BCF2-1DCB4858ADE1}" presName="node" presStyleLbl="node1" presStyleIdx="1" presStyleCnt="4" custLinFactNeighborX="-2787" custLinFactNeighborY="491">
        <dgm:presLayoutVars>
          <dgm:bulletEnabled val="1"/>
        </dgm:presLayoutVars>
      </dgm:prSet>
      <dgm:spPr/>
    </dgm:pt>
    <dgm:pt modelId="{CBB3F6C1-618E-4488-A998-CD384729F209}" type="pres">
      <dgm:prSet presAssocID="{D760F1FE-D2CB-4B62-9B84-73EBF4266781}" presName="sibTrans" presStyleCnt="0"/>
      <dgm:spPr/>
    </dgm:pt>
    <dgm:pt modelId="{A9BBF214-E083-4ADE-B1F8-A950E96BD409}" type="pres">
      <dgm:prSet presAssocID="{ECFB7AFD-2612-41F9-AD4B-AA2E2DED7DAD}" presName="node" presStyleLbl="node1" presStyleIdx="2" presStyleCnt="4">
        <dgm:presLayoutVars>
          <dgm:bulletEnabled val="1"/>
        </dgm:presLayoutVars>
      </dgm:prSet>
      <dgm:spPr/>
    </dgm:pt>
    <dgm:pt modelId="{966E546B-D56F-48E1-9CE7-FAC4E11055EB}" type="pres">
      <dgm:prSet presAssocID="{155B1F1E-E898-40DA-8E14-9A0929E06E14}" presName="sibTrans" presStyleCnt="0"/>
      <dgm:spPr/>
    </dgm:pt>
    <dgm:pt modelId="{EC5E2A13-666E-4B54-BCF9-0B51840D3208}" type="pres">
      <dgm:prSet presAssocID="{EA2C73A9-18AD-4CBD-9B32-6BCA40A263C4}" presName="node" presStyleLbl="node1" presStyleIdx="3" presStyleCnt="4">
        <dgm:presLayoutVars>
          <dgm:bulletEnabled val="1"/>
        </dgm:presLayoutVars>
      </dgm:prSet>
      <dgm:spPr/>
    </dgm:pt>
  </dgm:ptLst>
  <dgm:cxnLst>
    <dgm:cxn modelId="{B4DAB002-A3CF-4F7A-A416-09594560780D}" type="presOf" srcId="{B69A9E65-B1A2-40D2-BCF2-1DCB4858ADE1}" destId="{4664195A-2F72-47C0-8B7C-5008943D2D3B}" srcOrd="0" destOrd="0" presId="urn:microsoft.com/office/officeart/2005/8/layout/default"/>
    <dgm:cxn modelId="{2E16472E-75B4-4504-8CD5-5F81D0D3F769}" srcId="{3323A806-71F5-4C73-BFAD-7830265A4915}" destId="{B69A9E65-B1A2-40D2-BCF2-1DCB4858ADE1}" srcOrd="1" destOrd="0" parTransId="{7E1B3C51-E702-4E0E-8B1B-7058171AD86A}" sibTransId="{D760F1FE-D2CB-4B62-9B84-73EBF4266781}"/>
    <dgm:cxn modelId="{898A9B5B-3B28-43DD-8BAF-E3529F0E936E}" srcId="{3323A806-71F5-4C73-BFAD-7830265A4915}" destId="{5EBEC324-6FC6-49D0-9DE0-11A1A6371B61}" srcOrd="0" destOrd="0" parTransId="{6AB39E3E-2206-4ED3-AA9E-9754ABC8FD57}" sibTransId="{1C148499-35B6-4D73-A64C-B98B56A9D7BA}"/>
    <dgm:cxn modelId="{585FFA85-10FF-4038-B295-722DAFE82558}" type="presOf" srcId="{5EBEC324-6FC6-49D0-9DE0-11A1A6371B61}" destId="{5724CEA8-F2FA-4022-81FD-15EB9FC65281}" srcOrd="0" destOrd="0" presId="urn:microsoft.com/office/officeart/2005/8/layout/default"/>
    <dgm:cxn modelId="{FF2CCC93-F608-45AF-942C-C47F3BE80500}" type="presOf" srcId="{3323A806-71F5-4C73-BFAD-7830265A4915}" destId="{8FC668A9-18A7-4BFC-B1C8-5FE655E92AF5}" srcOrd="0" destOrd="0" presId="urn:microsoft.com/office/officeart/2005/8/layout/default"/>
    <dgm:cxn modelId="{9D23DDD1-6049-4727-96AC-BB8EE8EA555F}" srcId="{3323A806-71F5-4C73-BFAD-7830265A4915}" destId="{ECFB7AFD-2612-41F9-AD4B-AA2E2DED7DAD}" srcOrd="2" destOrd="0" parTransId="{EFA71382-5DE1-4A60-ADD3-494F43AF781B}" sibTransId="{155B1F1E-E898-40DA-8E14-9A0929E06E14}"/>
    <dgm:cxn modelId="{D0206ADC-E331-4C7C-90F0-140F6CD99A72}" type="presOf" srcId="{ECFB7AFD-2612-41F9-AD4B-AA2E2DED7DAD}" destId="{A9BBF214-E083-4ADE-B1F8-A950E96BD409}" srcOrd="0" destOrd="0" presId="urn:microsoft.com/office/officeart/2005/8/layout/default"/>
    <dgm:cxn modelId="{553C0EFB-7F58-4F7B-AC9B-5115AEB8B0F0}" srcId="{3323A806-71F5-4C73-BFAD-7830265A4915}" destId="{EA2C73A9-18AD-4CBD-9B32-6BCA40A263C4}" srcOrd="3" destOrd="0" parTransId="{13DD6612-6292-43C0-A7F5-CD0795235F9A}" sibTransId="{9089B8AE-87E5-4C57-8910-794330359A4D}"/>
    <dgm:cxn modelId="{94B6ADFD-2DE6-4469-BAEF-D20D783AE06C}" type="presOf" srcId="{EA2C73A9-18AD-4CBD-9B32-6BCA40A263C4}" destId="{EC5E2A13-666E-4B54-BCF9-0B51840D3208}" srcOrd="0" destOrd="0" presId="urn:microsoft.com/office/officeart/2005/8/layout/default"/>
    <dgm:cxn modelId="{9614AEFF-E5DE-4956-A712-68C8265B1178}" type="presParOf" srcId="{8FC668A9-18A7-4BFC-B1C8-5FE655E92AF5}" destId="{5724CEA8-F2FA-4022-81FD-15EB9FC65281}" srcOrd="0" destOrd="0" presId="urn:microsoft.com/office/officeart/2005/8/layout/default"/>
    <dgm:cxn modelId="{0D58F9A9-E810-4B4D-80BE-0B43ED0910DC}" type="presParOf" srcId="{8FC668A9-18A7-4BFC-B1C8-5FE655E92AF5}" destId="{BE04EED5-6203-49B6-8CB9-73457CB8EE67}" srcOrd="1" destOrd="0" presId="urn:microsoft.com/office/officeart/2005/8/layout/default"/>
    <dgm:cxn modelId="{483DC2E1-6C19-4384-A108-985DB226BC2D}" type="presParOf" srcId="{8FC668A9-18A7-4BFC-B1C8-5FE655E92AF5}" destId="{4664195A-2F72-47C0-8B7C-5008943D2D3B}" srcOrd="2" destOrd="0" presId="urn:microsoft.com/office/officeart/2005/8/layout/default"/>
    <dgm:cxn modelId="{C9699C0D-3187-4272-82BA-F47FF464AB38}" type="presParOf" srcId="{8FC668A9-18A7-4BFC-B1C8-5FE655E92AF5}" destId="{CBB3F6C1-618E-4488-A998-CD384729F209}" srcOrd="3" destOrd="0" presId="urn:microsoft.com/office/officeart/2005/8/layout/default"/>
    <dgm:cxn modelId="{113AABC8-9B09-4E57-A6BF-B4F80CB07456}" type="presParOf" srcId="{8FC668A9-18A7-4BFC-B1C8-5FE655E92AF5}" destId="{A9BBF214-E083-4ADE-B1F8-A950E96BD409}" srcOrd="4" destOrd="0" presId="urn:microsoft.com/office/officeart/2005/8/layout/default"/>
    <dgm:cxn modelId="{E78C62AB-E272-4A66-BB95-101C9E95514C}" type="presParOf" srcId="{8FC668A9-18A7-4BFC-B1C8-5FE655E92AF5}" destId="{966E546B-D56F-48E1-9CE7-FAC4E11055EB}" srcOrd="5" destOrd="0" presId="urn:microsoft.com/office/officeart/2005/8/layout/default"/>
    <dgm:cxn modelId="{70CD90B4-8761-44F4-91FB-0D6C8B063685}" type="presParOf" srcId="{8FC668A9-18A7-4BFC-B1C8-5FE655E92AF5}" destId="{EC5E2A13-666E-4B54-BCF9-0B51840D3208}"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4CEA8-F2FA-4022-81FD-15EB9FC65281}">
      <dsp:nvSpPr>
        <dsp:cNvPr id="0" name=""/>
        <dsp:cNvSpPr/>
      </dsp:nvSpPr>
      <dsp:spPr>
        <a:xfrm>
          <a:off x="0" y="581288"/>
          <a:ext cx="3429372" cy="2057623"/>
        </a:xfrm>
        <a:prstGeom prst="rect">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Maintained competitiveness for organizations</a:t>
          </a:r>
        </a:p>
        <a:p>
          <a:pPr marL="0" lvl="0" indent="0" algn="l" defTabSz="622300">
            <a:lnSpc>
              <a:spcPct val="90000"/>
            </a:lnSpc>
            <a:spcBef>
              <a:spcPct val="0"/>
            </a:spcBef>
            <a:spcAft>
              <a:spcPct val="35000"/>
            </a:spcAft>
            <a:buNone/>
          </a:pPr>
          <a:r>
            <a:rPr lang="en-US" sz="1400" kern="1200" dirty="0"/>
            <a:t>Opportunity for growth for individuals</a:t>
          </a:r>
        </a:p>
        <a:p>
          <a:pPr marL="0" lvl="0" indent="0" algn="l" defTabSz="622300">
            <a:lnSpc>
              <a:spcPct val="90000"/>
            </a:lnSpc>
            <a:spcBef>
              <a:spcPct val="0"/>
            </a:spcBef>
            <a:spcAft>
              <a:spcPct val="35000"/>
            </a:spcAft>
            <a:buNone/>
          </a:pPr>
          <a:r>
            <a:rPr lang="en-US" sz="1400" kern="1200" dirty="0"/>
            <a:t>Improved environment sustainability </a:t>
          </a:r>
        </a:p>
        <a:p>
          <a:pPr marL="0" lvl="0" indent="0" algn="l" defTabSz="622300">
            <a:lnSpc>
              <a:spcPct val="90000"/>
            </a:lnSpc>
            <a:spcBef>
              <a:spcPct val="0"/>
            </a:spcBef>
            <a:spcAft>
              <a:spcPct val="35000"/>
            </a:spcAft>
            <a:buNone/>
          </a:pPr>
          <a:r>
            <a:rPr lang="en-US" sz="1400" kern="1200" dirty="0"/>
            <a:t>Improve productivity </a:t>
          </a:r>
        </a:p>
        <a:p>
          <a:pPr marL="0" lvl="0" indent="0" algn="l" defTabSz="622300">
            <a:lnSpc>
              <a:spcPct val="90000"/>
            </a:lnSpc>
            <a:spcBef>
              <a:spcPct val="0"/>
            </a:spcBef>
            <a:spcAft>
              <a:spcPct val="35000"/>
            </a:spcAft>
            <a:buNone/>
          </a:pPr>
          <a:r>
            <a:rPr lang="en-US" sz="1400" kern="1200" dirty="0"/>
            <a:t>Improved communication and collaboration </a:t>
          </a:r>
        </a:p>
        <a:p>
          <a:pPr marL="0" lvl="0" indent="0" algn="l" defTabSz="622300">
            <a:lnSpc>
              <a:spcPct val="90000"/>
            </a:lnSpc>
            <a:spcBef>
              <a:spcPct val="0"/>
            </a:spcBef>
            <a:spcAft>
              <a:spcPct val="35000"/>
            </a:spcAft>
            <a:buNone/>
          </a:pPr>
          <a:r>
            <a:rPr lang="en-US" sz="1400" kern="1200" dirty="0"/>
            <a:t>Data-drive decision-making</a:t>
          </a:r>
        </a:p>
        <a:p>
          <a:pPr marL="0" lvl="0" indent="0" algn="l" defTabSz="622300">
            <a:lnSpc>
              <a:spcPct val="90000"/>
            </a:lnSpc>
            <a:spcBef>
              <a:spcPct val="0"/>
            </a:spcBef>
            <a:spcAft>
              <a:spcPct val="35000"/>
            </a:spcAft>
            <a:buNone/>
          </a:pPr>
          <a:r>
            <a:rPr lang="en-US" sz="1400" kern="1200" dirty="0"/>
            <a:t>Innovation &amp; Efficiency</a:t>
          </a:r>
          <a:endParaRPr lang="en-ZA" sz="1400" kern="1200" dirty="0"/>
        </a:p>
      </dsp:txBody>
      <dsp:txXfrm>
        <a:off x="0" y="581288"/>
        <a:ext cx="3429372" cy="2057623"/>
      </dsp:txXfrm>
    </dsp:sp>
    <dsp:sp modelId="{4664195A-2F72-47C0-8B7C-5008943D2D3B}">
      <dsp:nvSpPr>
        <dsp:cNvPr id="0" name=""/>
        <dsp:cNvSpPr/>
      </dsp:nvSpPr>
      <dsp:spPr>
        <a:xfrm>
          <a:off x="3677612" y="582091"/>
          <a:ext cx="3429372" cy="2057623"/>
        </a:xfrm>
        <a:prstGeom prst="rect">
          <a:avLst/>
        </a:prstGeom>
        <a:solidFill>
          <a:schemeClr val="accent1">
            <a:alpha val="90000"/>
            <a:hueOff val="0"/>
            <a:satOff val="0"/>
            <a:lumOff val="0"/>
            <a:alphaOff val="-13333"/>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Skills Gap</a:t>
          </a:r>
        </a:p>
        <a:p>
          <a:pPr marL="0" lvl="0" indent="0" algn="l" defTabSz="622300">
            <a:lnSpc>
              <a:spcPct val="90000"/>
            </a:lnSpc>
            <a:spcBef>
              <a:spcPct val="0"/>
            </a:spcBef>
            <a:spcAft>
              <a:spcPct val="35000"/>
            </a:spcAft>
            <a:buNone/>
          </a:pPr>
          <a:r>
            <a:rPr lang="en-US" sz="1400" kern="1200" dirty="0"/>
            <a:t>Resistance to change</a:t>
          </a:r>
        </a:p>
        <a:p>
          <a:pPr marL="0" lvl="0" indent="0" algn="l" defTabSz="622300">
            <a:lnSpc>
              <a:spcPct val="90000"/>
            </a:lnSpc>
            <a:spcBef>
              <a:spcPct val="0"/>
            </a:spcBef>
            <a:spcAft>
              <a:spcPct val="35000"/>
            </a:spcAft>
            <a:buNone/>
          </a:pPr>
          <a:r>
            <a:rPr lang="en-US" sz="1400" kern="1200" dirty="0"/>
            <a:t>Overreliance on technology</a:t>
          </a:r>
        </a:p>
        <a:p>
          <a:pPr marL="0" lvl="0" indent="0" algn="l" defTabSz="622300">
            <a:lnSpc>
              <a:spcPct val="90000"/>
            </a:lnSpc>
            <a:spcBef>
              <a:spcPct val="0"/>
            </a:spcBef>
            <a:spcAft>
              <a:spcPct val="35000"/>
            </a:spcAft>
            <a:buNone/>
          </a:pPr>
          <a:r>
            <a:rPr lang="en-US" sz="1400" kern="1200" dirty="0"/>
            <a:t>Cost</a:t>
          </a:r>
        </a:p>
        <a:p>
          <a:pPr marL="0" lvl="0" indent="0" algn="l" defTabSz="622300">
            <a:lnSpc>
              <a:spcPct val="90000"/>
            </a:lnSpc>
            <a:spcBef>
              <a:spcPct val="0"/>
            </a:spcBef>
            <a:spcAft>
              <a:spcPct val="35000"/>
            </a:spcAft>
            <a:buNone/>
          </a:pPr>
          <a:r>
            <a:rPr lang="en-ZA" sz="1400" kern="1200" dirty="0"/>
            <a:t>Complexity </a:t>
          </a:r>
        </a:p>
      </dsp:txBody>
      <dsp:txXfrm>
        <a:off x="3677612" y="582091"/>
        <a:ext cx="3429372" cy="2057623"/>
      </dsp:txXfrm>
    </dsp:sp>
    <dsp:sp modelId="{A9BBF214-E083-4ADE-B1F8-A950E96BD409}">
      <dsp:nvSpPr>
        <dsp:cNvPr id="0" name=""/>
        <dsp:cNvSpPr/>
      </dsp:nvSpPr>
      <dsp:spPr>
        <a:xfrm>
          <a:off x="879" y="2972548"/>
          <a:ext cx="3429372" cy="2057623"/>
        </a:xfrm>
        <a:prstGeom prst="rect">
          <a:avLst/>
        </a:prstGeom>
        <a:solidFill>
          <a:schemeClr val="accent1">
            <a:alpha val="90000"/>
            <a:hueOff val="0"/>
            <a:satOff val="0"/>
            <a:lumOff val="0"/>
            <a:alphaOff val="-26667"/>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Increased safety </a:t>
          </a:r>
        </a:p>
        <a:p>
          <a:pPr marL="0" lvl="0" indent="0" algn="l" defTabSz="622300">
            <a:lnSpc>
              <a:spcPct val="90000"/>
            </a:lnSpc>
            <a:spcBef>
              <a:spcPct val="0"/>
            </a:spcBef>
            <a:spcAft>
              <a:spcPct val="35000"/>
            </a:spcAft>
            <a:buNone/>
          </a:pPr>
          <a:r>
            <a:rPr lang="en-ZA" sz="1400" kern="1200" dirty="0"/>
            <a:t>Decrease evasive procedures</a:t>
          </a:r>
        </a:p>
        <a:p>
          <a:pPr marL="0" lvl="0" indent="0" algn="l" defTabSz="622300">
            <a:lnSpc>
              <a:spcPct val="90000"/>
            </a:lnSpc>
            <a:spcBef>
              <a:spcPct val="0"/>
            </a:spcBef>
            <a:spcAft>
              <a:spcPct val="35000"/>
            </a:spcAft>
            <a:buNone/>
          </a:pPr>
          <a:r>
            <a:rPr lang="en-ZA" sz="1400" kern="1200" dirty="0"/>
            <a:t>Flexible working arrangements</a:t>
          </a:r>
        </a:p>
        <a:p>
          <a:pPr marL="0" lvl="0" indent="0" algn="l" defTabSz="622300">
            <a:lnSpc>
              <a:spcPct val="90000"/>
            </a:lnSpc>
            <a:spcBef>
              <a:spcPct val="0"/>
            </a:spcBef>
            <a:spcAft>
              <a:spcPct val="35000"/>
            </a:spcAft>
            <a:buNone/>
          </a:pPr>
          <a:r>
            <a:rPr lang="en-ZA" sz="1400" kern="1200" dirty="0"/>
            <a:t>Improved Performance monitoring &amp; feedback</a:t>
          </a:r>
        </a:p>
        <a:p>
          <a:pPr marL="0" lvl="0" indent="0" algn="l" defTabSz="622300">
            <a:lnSpc>
              <a:spcPct val="90000"/>
            </a:lnSpc>
            <a:spcBef>
              <a:spcPct val="0"/>
            </a:spcBef>
            <a:spcAft>
              <a:spcPct val="35000"/>
            </a:spcAft>
            <a:buNone/>
          </a:pPr>
          <a:r>
            <a:rPr lang="en-ZA" sz="1400" kern="1200" dirty="0"/>
            <a:t>Upskilling and Reskilling</a:t>
          </a:r>
        </a:p>
        <a:p>
          <a:pPr marL="0" lvl="0" indent="0" algn="l" defTabSz="622300">
            <a:lnSpc>
              <a:spcPct val="90000"/>
            </a:lnSpc>
            <a:spcBef>
              <a:spcPct val="0"/>
            </a:spcBef>
            <a:spcAft>
              <a:spcPct val="35000"/>
            </a:spcAft>
            <a:buNone/>
          </a:pPr>
          <a:r>
            <a:rPr lang="en-ZA" sz="1400" kern="1200" dirty="0"/>
            <a:t>Psychological Safety</a:t>
          </a:r>
        </a:p>
        <a:p>
          <a:pPr marL="0" lvl="0" indent="0" algn="l" defTabSz="622300">
            <a:lnSpc>
              <a:spcPct val="90000"/>
            </a:lnSpc>
            <a:spcBef>
              <a:spcPct val="0"/>
            </a:spcBef>
            <a:spcAft>
              <a:spcPct val="35000"/>
            </a:spcAft>
            <a:buNone/>
          </a:pPr>
          <a:endParaRPr lang="en-ZA" sz="1200" kern="1200" dirty="0"/>
        </a:p>
      </dsp:txBody>
      <dsp:txXfrm>
        <a:off x="879" y="2972548"/>
        <a:ext cx="3429372" cy="2057623"/>
      </dsp:txXfrm>
    </dsp:sp>
    <dsp:sp modelId="{EC5E2A13-666E-4B54-BCF9-0B51840D3208}">
      <dsp:nvSpPr>
        <dsp:cNvPr id="0" name=""/>
        <dsp:cNvSpPr/>
      </dsp:nvSpPr>
      <dsp:spPr>
        <a:xfrm>
          <a:off x="3773188" y="2972548"/>
          <a:ext cx="3429372" cy="2057623"/>
        </a:xfrm>
        <a:prstGeom prst="rect">
          <a:avLst/>
        </a:prstGeom>
        <a:solidFill>
          <a:schemeClr val="accent1">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Decreased trust in the organisation</a:t>
          </a:r>
        </a:p>
        <a:p>
          <a:pPr marL="0" lvl="0" indent="0" algn="l" defTabSz="622300">
            <a:lnSpc>
              <a:spcPct val="90000"/>
            </a:lnSpc>
            <a:spcBef>
              <a:spcPct val="0"/>
            </a:spcBef>
            <a:spcAft>
              <a:spcPct val="35000"/>
            </a:spcAft>
            <a:buNone/>
          </a:pPr>
          <a:r>
            <a:rPr lang="en-US" sz="1400" kern="1200" dirty="0"/>
            <a:t>Privacy concerns</a:t>
          </a:r>
        </a:p>
        <a:p>
          <a:pPr marL="0" lvl="0" indent="0" algn="l" defTabSz="622300">
            <a:lnSpc>
              <a:spcPct val="90000"/>
            </a:lnSpc>
            <a:spcBef>
              <a:spcPct val="0"/>
            </a:spcBef>
            <a:spcAft>
              <a:spcPct val="35000"/>
            </a:spcAft>
            <a:buNone/>
          </a:pPr>
          <a:r>
            <a:rPr lang="en-US" sz="1400" kern="1200" dirty="0"/>
            <a:t>Job displacement concerns </a:t>
          </a:r>
        </a:p>
        <a:p>
          <a:pPr marL="0" lvl="0" indent="0" algn="l" defTabSz="622300">
            <a:lnSpc>
              <a:spcPct val="90000"/>
            </a:lnSpc>
            <a:spcBef>
              <a:spcPct val="0"/>
            </a:spcBef>
            <a:spcAft>
              <a:spcPct val="35000"/>
            </a:spcAft>
            <a:buNone/>
          </a:pPr>
          <a:r>
            <a:rPr lang="en-US" sz="1400" kern="1200" dirty="0"/>
            <a:t>Ethical consideration </a:t>
          </a:r>
        </a:p>
        <a:p>
          <a:pPr marL="0" lvl="0" indent="0" algn="l" defTabSz="622300">
            <a:lnSpc>
              <a:spcPct val="90000"/>
            </a:lnSpc>
            <a:spcBef>
              <a:spcPct val="0"/>
            </a:spcBef>
            <a:spcAft>
              <a:spcPct val="35000"/>
            </a:spcAft>
            <a:buNone/>
          </a:pPr>
          <a:r>
            <a:rPr lang="en-US" sz="1400" kern="1200" dirty="0"/>
            <a:t>Regulation challenges </a:t>
          </a:r>
        </a:p>
        <a:p>
          <a:pPr marL="0" lvl="0" indent="0" algn="l" defTabSz="622300">
            <a:lnSpc>
              <a:spcPct val="90000"/>
            </a:lnSpc>
            <a:spcBef>
              <a:spcPct val="0"/>
            </a:spcBef>
            <a:spcAft>
              <a:spcPct val="35000"/>
            </a:spcAft>
            <a:buNone/>
          </a:pPr>
          <a:r>
            <a:rPr lang="en-US" sz="1200" kern="1200" dirty="0"/>
            <a:t> </a:t>
          </a:r>
        </a:p>
      </dsp:txBody>
      <dsp:txXfrm>
        <a:off x="3773188" y="2972548"/>
        <a:ext cx="3429372" cy="20576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inkedin.com/pulse/artificial-intelligence-its-impact-organizational-dr-iva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urse.elementsofai.com/1/1"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ckinsey.com/~/media/McKinsey/Industries/Advanced%20Electronics/Our%20Insights/How%20artificial%20intelligence%20can%20deliver%20real%20value%20to%20companies/MGI-Artificial-Intelligence-Discussion-paper.ashx"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businessbecause.com/news/insights/8855/challenges-of-artificial-intelligence-in-busines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ckinsey.com/~/media/McKinsey/Industries/Advanced%20Electronics/Our%20Insights/How%20artificial%20intelligence%20can%20deliver%20real%20value%20to%20companies/MGI-Artificial-Intelligence-Discussion-paper.ashx"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businessbecause.com/news/insights/8855/challenges-of-artificial-intelligence-in-busines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ink.springer.com/article/10.1007/s13347-019-00377-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usinessinsider.com/ai-robot-side-eye-when-asked-if-rebel-against-creator-2023-7"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journals.sagepub.com/doi/10.1177/26317877211004609"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academic.oup.com/hcr/article/48/3/491/6588142"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merald.com/insight/content/doi/10.1108/QRAM-01-2022-0005/full/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loomberg.com/news/features/2023-04-20/tiktok-effects-on-mental-health-in-focus-after-teen-suicide"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techxplore.com/news/2023-05-online-consumers-intelligent-price-experts.html" TargetMode="External"/><Relationship Id="rId4" Type="http://schemas.openxmlformats.org/officeDocument/2006/relationships/hyperlink" Target="https://www.computerweekly.com/news/252527604/Netherlands-wants-watchdog-to-reduce-bias-in-artificial-intelligenc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ews.harvard.edu/gazette/story/2020/10/ethical-concerns-mount-as-ai-takes-bigger-decision-making-rol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bm.com/topics/ai-ethics#:~:text=Examples%20of%20AI%20ethics%20issues,%2C%20trust%2C%20and%20technology%20misus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link.springer.com/article/10.1007/s13347-019-00377-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bm.com/topics/ai-ethics#:~:text=Examples%20of%20AI%20ethics%20issues,%2C%20trust%2C%20and%20technology%20misus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orbes.com/sites/forbescoachescouncil/2023/06/21/10-characteristics-business-leaders-will-need-in-the-age-of-ai/?sh=5993ec44271a"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ckinsey.com/~/media/McKinsey/Industries/Advanced%20Electronics/Our%20Insights/How%20artificial%20intelligence%20can%20deliver%20real%20value%20to%20companies/MGI-Artificial-Intelligence-Discussion-paper.ashx"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businessbecause.com/news/insights/8855/challenges-of-artificial-intelligence-in-busines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2418415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mj-lt"/>
              </a:rPr>
              <a:t>‘Smart’ technology refers to the </a:t>
            </a:r>
            <a:r>
              <a:rPr lang="en-US" sz="1200" b="1" dirty="0">
                <a:latin typeface="+mj-lt"/>
              </a:rPr>
              <a:t>integration of computing and telecommunication technology </a:t>
            </a:r>
            <a:r>
              <a:rPr lang="en-US" sz="1200" dirty="0">
                <a:latin typeface="+mj-lt"/>
              </a:rPr>
              <a:t>into other technologies that did not previously have such capabilities. What makes a technology ‘smart’ is its ability to communicate and work with other networked technologies, and through this ability to allow automated or adaptive functionality as well as remote accessibility or operation from anywhere.</a:t>
            </a:r>
          </a:p>
          <a:p>
            <a:pPr marL="72000" indent="0" algn="l">
              <a:lnSpc>
                <a:spcPct val="100000"/>
              </a:lnSpc>
              <a:buNone/>
            </a:pPr>
            <a:r>
              <a:rPr lang="en-US" sz="1200" b="1" i="0" dirty="0">
                <a:solidFill>
                  <a:srgbClr val="000000"/>
                </a:solidFill>
                <a:effectLst/>
                <a:latin typeface="+mj-lt"/>
              </a:rPr>
              <a:t>1.</a:t>
            </a:r>
            <a:r>
              <a:rPr lang="en-US" sz="1200" b="0" i="0" dirty="0">
                <a:solidFill>
                  <a:srgbClr val="000000"/>
                </a:solidFill>
                <a:effectLst/>
                <a:latin typeface="+mj-lt"/>
              </a:rPr>
              <a:t> </a:t>
            </a:r>
            <a:r>
              <a:rPr lang="en-US" sz="1200" b="1" i="0" dirty="0">
                <a:solidFill>
                  <a:srgbClr val="000000"/>
                </a:solidFill>
                <a:effectLst/>
                <a:latin typeface="+mj-lt"/>
              </a:rPr>
              <a:t>Conserve Energy.</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helps by automating home energy usage. Homeowners have the added benefit of being able to turn appliances on or off while they are away from home. This not only saves money, but also helps protect the environment.</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2.</a:t>
            </a:r>
            <a:r>
              <a:rPr lang="en-US" sz="1200" b="0" i="0" dirty="0">
                <a:solidFill>
                  <a:srgbClr val="000000"/>
                </a:solidFill>
                <a:effectLst/>
                <a:latin typeface="+mj-lt"/>
              </a:rPr>
              <a:t> </a:t>
            </a:r>
            <a:r>
              <a:rPr lang="en-US" sz="1200" b="1" i="0" dirty="0">
                <a:solidFill>
                  <a:srgbClr val="000000"/>
                </a:solidFill>
                <a:effectLst/>
                <a:latin typeface="+mj-lt"/>
              </a:rPr>
              <a:t>Offers Convenience At Various Levels.</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can make it possible for you to accomplish several tasks with just a few clicks, often without the need to even move. You can adjust the temperature or dim the lighting in the room, control the music levels, lock all the doors and close the garage with just a few clicks. </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3.</a:t>
            </a:r>
            <a:r>
              <a:rPr lang="en-US" sz="1200" b="0" i="0" dirty="0">
                <a:solidFill>
                  <a:srgbClr val="000000"/>
                </a:solidFill>
                <a:effectLst/>
                <a:latin typeface="+mj-lt"/>
              </a:rPr>
              <a:t> </a:t>
            </a:r>
            <a:r>
              <a:rPr lang="en-US" sz="1200" b="1" i="0" dirty="0">
                <a:solidFill>
                  <a:srgbClr val="000000"/>
                </a:solidFill>
                <a:effectLst/>
                <a:latin typeface="+mj-lt"/>
              </a:rPr>
              <a:t>Offers An Unprecedented Level Of Security.</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is far more effective at preventing intrusions as compared to manually operated security systems. Smart home security systems warn homeowners of potential threats inside the home or on their property. Some even text or phone homeowners to alert them about break-ins while the police or external security company are also being informed.</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4.</a:t>
            </a:r>
            <a:r>
              <a:rPr lang="en-US" sz="1200" b="0" i="0" dirty="0">
                <a:solidFill>
                  <a:srgbClr val="000000"/>
                </a:solidFill>
                <a:effectLst/>
                <a:latin typeface="+mj-lt"/>
              </a:rPr>
              <a:t> </a:t>
            </a:r>
            <a:r>
              <a:rPr lang="en-US" sz="1200" b="1" i="0" dirty="0">
                <a:solidFill>
                  <a:srgbClr val="000000"/>
                </a:solidFill>
                <a:effectLst/>
                <a:latin typeface="+mj-lt"/>
              </a:rPr>
              <a:t>Offers Peace of Mind to Vulnerable people and their caregivers.</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From medication monitoring, tracking calorie intake to calling the emergency services in times of distress, smart technology helps vulnerable people in numerous ways. Being able to control their settings helps them live more independent lives while the many monitoring functionalities</a:t>
            </a:r>
          </a:p>
          <a:p>
            <a:pPr algn="l">
              <a:lnSpc>
                <a:spcPct val="100000"/>
              </a:lnSpc>
            </a:pPr>
            <a:endParaRPr lang="en-US" sz="1200" b="0" i="0" dirty="0">
              <a:solidFill>
                <a:srgbClr val="5A5A5A"/>
              </a:solidFill>
              <a:effectLst/>
              <a:latin typeface="+mj-lt"/>
            </a:endParaRPr>
          </a:p>
          <a:p>
            <a:pPr algn="l">
              <a:lnSpc>
                <a:spcPct val="100000"/>
              </a:lnSpc>
            </a:pPr>
            <a:r>
              <a:rPr lang="en-US" sz="1200" b="1" i="0" dirty="0">
                <a:solidFill>
                  <a:srgbClr val="000000"/>
                </a:solidFill>
                <a:effectLst/>
                <a:latin typeface="+mj-lt"/>
              </a:rPr>
              <a:t>5.</a:t>
            </a:r>
            <a:r>
              <a:rPr lang="en-US" sz="1200" b="0" i="0" dirty="0">
                <a:solidFill>
                  <a:srgbClr val="000000"/>
                </a:solidFill>
                <a:effectLst/>
                <a:latin typeface="+mj-lt"/>
              </a:rPr>
              <a:t> </a:t>
            </a:r>
            <a:r>
              <a:rPr lang="en-US" sz="1200" b="1" i="0" dirty="0">
                <a:solidFill>
                  <a:srgbClr val="000000"/>
                </a:solidFill>
                <a:effectLst/>
                <a:latin typeface="+mj-lt"/>
              </a:rPr>
              <a:t>Saves money.</a:t>
            </a:r>
            <a:endParaRPr lang="en-US" sz="1200" b="0" i="0" dirty="0">
              <a:solidFill>
                <a:srgbClr val="000000"/>
              </a:solidFill>
              <a:effectLst/>
              <a:latin typeface="+mj-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mj-lt"/>
            </a:endParaRPr>
          </a:p>
          <a:p>
            <a:pPr marL="72000" indent="0">
              <a:lnSpc>
                <a:spcPct val="100000"/>
              </a:lnSpc>
              <a:buClrTx/>
              <a:buNone/>
            </a:pPr>
            <a:endParaRPr lang="en-US" sz="1200" kern="0" dirty="0">
              <a:latin typeface="+mj-lt"/>
            </a:endParaRPr>
          </a:p>
          <a:p>
            <a:pPr marL="72000" indent="0">
              <a:lnSpc>
                <a:spcPct val="100000"/>
              </a:lnSpc>
              <a:buFont typeface="Arial" panose="020B0604020202020204" pitchFamily="34" charset="0"/>
              <a:buNone/>
            </a:pPr>
            <a:endParaRPr lang="en-US" sz="1200" b="1" kern="0" dirty="0">
              <a:solidFill>
                <a:srgbClr val="000000"/>
              </a:solidFill>
              <a:latin typeface="+mj-lt"/>
            </a:endParaRPr>
          </a:p>
          <a:p>
            <a:pPr marL="72000" indent="0">
              <a:lnSpc>
                <a:spcPct val="100000"/>
              </a:lnSpc>
              <a:buFont typeface="Arial" panose="020B0604020202020204" pitchFamily="34" charset="0"/>
              <a:buNone/>
            </a:pPr>
            <a:r>
              <a:rPr lang="en-US" sz="1200" kern="0" dirty="0">
                <a:latin typeface="+mj-lt"/>
              </a:rPr>
              <a:t>Smart technology draws on developments in ML (Machine learning) /DL (Deep learning) processes and can be used within the employment relationship</a:t>
            </a:r>
          </a:p>
          <a:p>
            <a:pPr marL="72000" indent="0">
              <a:lnSpc>
                <a:spcPct val="100000"/>
              </a:lnSpc>
              <a:buFont typeface="Arial" panose="020B0604020202020204" pitchFamily="34" charset="0"/>
              <a:buNone/>
            </a:pPr>
            <a:r>
              <a:rPr lang="en-US" sz="1200" kern="0" dirty="0">
                <a:latin typeface="+mj-lt"/>
              </a:rPr>
              <a:t> to (1) assist and support organizations in directing employees’ attention,</a:t>
            </a:r>
          </a:p>
          <a:p>
            <a:pPr marL="72000" indent="0">
              <a:lnSpc>
                <a:spcPct val="100000"/>
              </a:lnSpc>
              <a:buFont typeface="Arial" panose="020B0604020202020204" pitchFamily="34" charset="0"/>
              <a:buNone/>
            </a:pPr>
            <a:r>
              <a:rPr lang="en-US" sz="1200" kern="0" dirty="0">
                <a:latin typeface="+mj-lt"/>
              </a:rPr>
              <a:t> motivating or encouraging them to act in desirable ways and (2) enable new ways of doing so, that have not been possible in the analogue world (Cardinal et al., 2010; Schafheitle et al., 2020). </a:t>
            </a:r>
          </a:p>
          <a:p>
            <a:pPr algn="l">
              <a:buFont typeface="Arial" panose="020B0604020202020204" pitchFamily="34" charset="0"/>
              <a:buChar char="•"/>
            </a:pPr>
            <a:r>
              <a:rPr lang="en-US" b="0" i="0" dirty="0">
                <a:solidFill>
                  <a:srgbClr val="212529"/>
                </a:solidFill>
                <a:effectLst/>
                <a:latin typeface="-apple-system"/>
              </a:rPr>
              <a:t>The</a:t>
            </a:r>
            <a:r>
              <a:rPr lang="en-US" b="1" i="0" dirty="0">
                <a:solidFill>
                  <a:srgbClr val="212529"/>
                </a:solidFill>
                <a:effectLst/>
                <a:latin typeface="-apple-system"/>
              </a:rPr>
              <a:t> </a:t>
            </a:r>
            <a:r>
              <a:rPr lang="en-US" b="1" i="0" dirty="0" err="1">
                <a:solidFill>
                  <a:srgbClr val="212529"/>
                </a:solidFill>
                <a:effectLst/>
                <a:latin typeface="-apple-system"/>
              </a:rPr>
              <a:t>Artome</a:t>
            </a:r>
            <a:r>
              <a:rPr lang="en-US" b="1" i="0" dirty="0">
                <a:solidFill>
                  <a:srgbClr val="212529"/>
                </a:solidFill>
                <a:effectLst/>
                <a:latin typeface="-apple-system"/>
              </a:rPr>
              <a:t> M10</a:t>
            </a:r>
            <a:r>
              <a:rPr lang="en-US" b="0" i="0" dirty="0">
                <a:solidFill>
                  <a:srgbClr val="212529"/>
                </a:solidFill>
                <a:effectLst/>
                <a:latin typeface="-apple-system"/>
              </a:rPr>
              <a:t> plug-and-play furniture comprises a projector, speakers, and mic for remote integration at larger presentations. The wheeled unit functions via HDMI or wirelessly.</a:t>
            </a:r>
          </a:p>
          <a:p>
            <a:pPr algn="l">
              <a:buFont typeface="Arial" panose="020B0604020202020204" pitchFamily="34" charset="0"/>
              <a:buChar char="•"/>
            </a:pPr>
            <a:r>
              <a:rPr lang="en-US" b="0" i="0" dirty="0">
                <a:solidFill>
                  <a:srgbClr val="212529"/>
                </a:solidFill>
                <a:effectLst/>
                <a:latin typeface="-apple-system"/>
              </a:rPr>
              <a:t>The</a:t>
            </a:r>
            <a:r>
              <a:rPr lang="en-US" b="1" i="0" dirty="0">
                <a:solidFill>
                  <a:srgbClr val="212529"/>
                </a:solidFill>
                <a:effectLst/>
                <a:latin typeface="-apple-system"/>
              </a:rPr>
              <a:t> Ashton Bentley Complete Room</a:t>
            </a:r>
            <a:r>
              <a:rPr lang="en-US" b="0" i="0" dirty="0">
                <a:solidFill>
                  <a:srgbClr val="212529"/>
                </a:solidFill>
                <a:effectLst/>
                <a:latin typeface="-apple-system"/>
              </a:rPr>
              <a:t> Systems for Google Meet Series One includes three configurations of screen wrapping for the workplace: small, medium, or large. The single or dual-screen configuration can be managed from a laptop or tablet and includes connectivity ports if Wi-Fi is not available. Additional options to install ports and connectivity to a company’s tables keep everything streamlined and clutter-free. </a:t>
            </a:r>
          </a:p>
          <a:p>
            <a:pPr algn="l">
              <a:buFont typeface="Arial" panose="020B0604020202020204" pitchFamily="34" charset="0"/>
              <a:buChar char="•"/>
            </a:pPr>
            <a:r>
              <a:rPr lang="en-US" b="0" i="0" dirty="0">
                <a:solidFill>
                  <a:srgbClr val="212529"/>
                </a:solidFill>
                <a:effectLst/>
                <a:latin typeface="-apple-system"/>
              </a:rPr>
              <a:t>The</a:t>
            </a:r>
            <a:r>
              <a:rPr lang="en-US" b="1" i="0" dirty="0">
                <a:solidFill>
                  <a:srgbClr val="212529"/>
                </a:solidFill>
                <a:effectLst/>
                <a:latin typeface="-apple-system"/>
              </a:rPr>
              <a:t> Igloo Vision Immersive Workspace</a:t>
            </a:r>
            <a:r>
              <a:rPr lang="en-US" b="0" i="0" dirty="0">
                <a:solidFill>
                  <a:srgbClr val="212529"/>
                </a:solidFill>
                <a:effectLst/>
                <a:latin typeface="-apple-system"/>
              </a:rPr>
              <a:t> uses VR to turn walls into immersive digital workspaces, allowing teams to engage with their digital content in a new way. The walls create a square (or other geometric shape) of 360° projector screens. They can be divided into several screens or used as one big screen that is controlled by a phone or keyboard. </a:t>
            </a:r>
          </a:p>
          <a:p>
            <a:pPr algn="l">
              <a:buFont typeface="Arial" panose="020B0604020202020204" pitchFamily="34" charset="0"/>
              <a:buChar char="•"/>
            </a:pPr>
            <a:r>
              <a:rPr lang="en-US" b="0" i="0" dirty="0">
                <a:solidFill>
                  <a:srgbClr val="212529"/>
                </a:solidFill>
                <a:effectLst/>
                <a:latin typeface="-apple-system"/>
              </a:rPr>
              <a:t>The </a:t>
            </a:r>
            <a:r>
              <a:rPr lang="en-US" b="1" i="0" dirty="0">
                <a:solidFill>
                  <a:srgbClr val="212529"/>
                </a:solidFill>
                <a:effectLst/>
                <a:latin typeface="-apple-system"/>
              </a:rPr>
              <a:t>Logitech Scribe</a:t>
            </a:r>
            <a:r>
              <a:rPr lang="en-US" b="0" i="0" dirty="0">
                <a:solidFill>
                  <a:srgbClr val="212529"/>
                </a:solidFill>
                <a:effectLst/>
                <a:latin typeface="-apple-system"/>
              </a:rPr>
              <a:t> is a whiteboard camera that provides virtual whiteboarding in every room no matter the size. It works with any surface and scribers. An image segmentation feature works like virtual sticky notes, making it possible to move various screens in multiple sizes around the whiteboard.</a:t>
            </a:r>
          </a:p>
          <a:p>
            <a:pPr marL="72000" indent="0">
              <a:lnSpc>
                <a:spcPct val="100000"/>
              </a:lnSpc>
              <a:buFont typeface="Arial" panose="020B0604020202020204" pitchFamily="34" charset="0"/>
              <a:buNone/>
            </a:pPr>
            <a:endParaRPr lang="en-US" sz="1200" kern="0" dirty="0">
              <a:latin typeface="+mj-lt"/>
            </a:endParaRPr>
          </a:p>
          <a:p>
            <a:pPr marL="414900" indent="-342900">
              <a:lnSpc>
                <a:spcPct val="100000"/>
              </a:lnSpc>
              <a:buClrTx/>
              <a:buFont typeface="+mj-lt"/>
              <a:buAutoNum type="arabicPeriod"/>
            </a:pPr>
            <a:endParaRPr lang="en-US" sz="1200" kern="0" dirty="0">
              <a:latin typeface="+mj-lt"/>
            </a:endParaRPr>
          </a:p>
          <a:p>
            <a:pPr marL="414900" indent="-342900">
              <a:lnSpc>
                <a:spcPct val="100000"/>
              </a:lnSpc>
              <a:buClrTx/>
              <a:buFont typeface="+mj-lt"/>
              <a:buAutoNum type="arabicPeriod"/>
            </a:pPr>
            <a:endParaRPr lang="en-US" sz="1200" kern="0" dirty="0">
              <a:latin typeface="+mj-lt"/>
            </a:endParaRPr>
          </a:p>
          <a:p>
            <a:pPr marL="414900" indent="-342900">
              <a:lnSpc>
                <a:spcPct val="100000"/>
              </a:lnSpc>
              <a:buClrTx/>
              <a:buFont typeface="+mj-lt"/>
              <a:buAutoNum type="arabicPeriod"/>
            </a:pPr>
            <a:endParaRPr lang="en-US" sz="1200" kern="0" dirty="0">
              <a:latin typeface="+mj-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1A6D36-8CFB-40FE-8D60-D2050488125D}" type="slidenum">
              <a:rPr kumimoji="0" lang="cs-CZ" altLang="cs-CZ"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cs-CZ" altLang="cs-CZ"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18272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3534356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"Artificial Intelligence and its Impact on Organizational Behavior: A Theoretical Framework for Change" by Dr. Ivan Del Valle (linkedin.com)</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3064309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hlinkClick r:id="rId3"/>
              </a:rPr>
              <a:t>How should we define AI? - Elements of AI</a:t>
            </a:r>
            <a:endParaRPr lang="en-US" sz="1800" dirty="0">
              <a:latin typeface="+mj-lt"/>
            </a:endParaRPr>
          </a:p>
          <a:p>
            <a:pPr marL="72000" indent="0">
              <a:lnSpc>
                <a:spcPct val="100000"/>
              </a:lnSpc>
              <a:buClrTx/>
              <a:buNone/>
            </a:pPr>
            <a:r>
              <a:rPr lang="en-US" sz="1200" dirty="0">
                <a:latin typeface="+mj-lt"/>
              </a:rPr>
              <a:t>Tools such as </a:t>
            </a:r>
            <a:r>
              <a:rPr lang="en-US" sz="1200" dirty="0" err="1">
                <a:latin typeface="+mj-lt"/>
              </a:rPr>
              <a:t>ChatGPT</a:t>
            </a:r>
            <a:r>
              <a:rPr lang="en-US" sz="1200" dirty="0">
                <a:latin typeface="+mj-lt"/>
              </a:rPr>
              <a:t> has brought about significant transformations in the corporate landscape.</a:t>
            </a:r>
          </a:p>
          <a:p>
            <a:pPr>
              <a:lnSpc>
                <a:spcPct val="100000"/>
              </a:lnSpc>
              <a:buClrTx/>
            </a:pPr>
            <a:endParaRPr lang="en-US" sz="1200" dirty="0">
              <a:latin typeface="+mj-lt"/>
            </a:endParaRPr>
          </a:p>
          <a:p>
            <a:pPr>
              <a:lnSpc>
                <a:spcPct val="100000"/>
              </a:lnSpc>
              <a:buClrTx/>
            </a:pPr>
            <a:r>
              <a:rPr lang="en-US" sz="1200" dirty="0">
                <a:latin typeface="+mj-lt"/>
              </a:rPr>
              <a:t>Technology continues to advance  and Organisational Psychology is digging deeper into employee behavior, AI for offers advantages for both employees and employers (Kat Boogaard from Erudit )</a:t>
            </a:r>
          </a:p>
          <a:p>
            <a:pPr>
              <a:lnSpc>
                <a:spcPct val="100000"/>
              </a:lnSpc>
              <a:buClrTx/>
            </a:pPr>
            <a:endParaRPr lang="en-US" sz="1200" dirty="0">
              <a:latin typeface="+mj-lt"/>
            </a:endParaRPr>
          </a:p>
          <a:p>
            <a:pPr marL="72000" indent="0">
              <a:lnSpc>
                <a:spcPct val="100000"/>
              </a:lnSpc>
              <a:buClrTx/>
              <a:buNone/>
            </a:pPr>
            <a:r>
              <a:rPr lang="en-US" sz="1200" dirty="0">
                <a:solidFill>
                  <a:schemeClr val="tx2"/>
                </a:solidFill>
                <a:latin typeface="+mj-lt"/>
              </a:rPr>
              <a:t>Employees benefit</a:t>
            </a:r>
            <a:r>
              <a:rPr lang="en-US" sz="1200" dirty="0">
                <a:latin typeface="+mj-lt"/>
              </a:rPr>
              <a:t>:</a:t>
            </a:r>
          </a:p>
          <a:p>
            <a:pPr marL="72000" indent="0">
              <a:lnSpc>
                <a:spcPct val="100000"/>
              </a:lnSpc>
              <a:buClrTx/>
              <a:buNone/>
            </a:pPr>
            <a:endParaRPr lang="en-US" sz="1200" dirty="0">
              <a:latin typeface="+mj-lt"/>
            </a:endParaRPr>
          </a:p>
          <a:p>
            <a:pPr>
              <a:lnSpc>
                <a:spcPct val="100000"/>
              </a:lnSpc>
              <a:buClrTx/>
            </a:pPr>
            <a:r>
              <a:rPr lang="en-US" sz="1200" dirty="0">
                <a:latin typeface="+mj-lt"/>
              </a:rPr>
              <a:t>Greater job satisfaction when AI helps them perform their work</a:t>
            </a:r>
          </a:p>
          <a:p>
            <a:pPr>
              <a:lnSpc>
                <a:spcPct val="100000"/>
              </a:lnSpc>
              <a:buClrTx/>
            </a:pPr>
            <a:r>
              <a:rPr lang="en-US" sz="1200" dirty="0">
                <a:latin typeface="+mj-lt"/>
              </a:rPr>
              <a:t>Increased employee privacy, as AI is skilled at collecting anonymous data</a:t>
            </a:r>
          </a:p>
          <a:p>
            <a:pPr>
              <a:lnSpc>
                <a:spcPct val="100000"/>
              </a:lnSpc>
              <a:buClrTx/>
            </a:pPr>
            <a:r>
              <a:rPr lang="en-US" sz="1200" dirty="0">
                <a:latin typeface="+mj-lt"/>
              </a:rPr>
              <a:t>Improved performance and a better understanding of their own performance</a:t>
            </a:r>
          </a:p>
          <a:p>
            <a:pPr>
              <a:lnSpc>
                <a:spcPct val="100000"/>
              </a:lnSpc>
              <a:buClrTx/>
            </a:pPr>
            <a:endParaRPr lang="en-US" sz="1200" dirty="0">
              <a:latin typeface="+mj-lt"/>
            </a:endParaRPr>
          </a:p>
          <a:p>
            <a:pPr marL="72000" indent="0">
              <a:lnSpc>
                <a:spcPct val="100000"/>
              </a:lnSpc>
              <a:buClrTx/>
              <a:buNone/>
            </a:pPr>
            <a:r>
              <a:rPr lang="en-US" sz="1200" dirty="0">
                <a:solidFill>
                  <a:schemeClr val="tx2"/>
                </a:solidFill>
                <a:latin typeface="+mj-lt"/>
              </a:rPr>
              <a:t>While organizations that use AI get: </a:t>
            </a:r>
          </a:p>
          <a:p>
            <a:pPr>
              <a:lnSpc>
                <a:spcPct val="100000"/>
              </a:lnSpc>
              <a:buClrTx/>
            </a:pPr>
            <a:r>
              <a:rPr lang="en-US" sz="1200" dirty="0">
                <a:latin typeface="+mj-lt"/>
              </a:rPr>
              <a:t>Reduced subjective bias when making hiring or advancement decisions</a:t>
            </a:r>
          </a:p>
          <a:p>
            <a:pPr>
              <a:lnSpc>
                <a:spcPct val="100000"/>
              </a:lnSpc>
              <a:buClrTx/>
            </a:pPr>
            <a:r>
              <a:rPr lang="en-US" sz="1200" dirty="0">
                <a:latin typeface="+mj-lt"/>
              </a:rPr>
              <a:t>Higher-quality hiring decisions with more reliable matches between candidates and roles</a:t>
            </a:r>
          </a:p>
          <a:p>
            <a:pPr>
              <a:lnSpc>
                <a:spcPct val="100000"/>
              </a:lnSpc>
              <a:buClrTx/>
            </a:pPr>
            <a:r>
              <a:rPr lang="en-US" sz="1200" dirty="0">
                <a:latin typeface="+mj-lt"/>
              </a:rPr>
              <a:t>More streamlined and systematic HR processes</a:t>
            </a:r>
          </a:p>
          <a:p>
            <a:pPr marL="72000" indent="0" algn="just">
              <a:lnSpc>
                <a:spcPct val="100000"/>
              </a:lnSpc>
              <a:buClrTx/>
              <a:buNone/>
            </a:pPr>
            <a:r>
              <a:rPr lang="en-US" sz="1200" i="0" dirty="0">
                <a:solidFill>
                  <a:schemeClr val="tx2"/>
                </a:solidFill>
                <a:effectLst/>
                <a:latin typeface="+mj-lt"/>
              </a:rPr>
              <a:t>INDUSTRY 4.0 CHANGES (WHY )</a:t>
            </a:r>
          </a:p>
          <a:p>
            <a:pPr algn="just">
              <a:lnSpc>
                <a:spcPct val="100000"/>
              </a:lnSpc>
              <a:buClrTx/>
            </a:pPr>
            <a:r>
              <a:rPr lang="en-US" sz="1200" b="0" i="0" dirty="0">
                <a:effectLst/>
                <a:latin typeface="+mj-lt"/>
              </a:rPr>
              <a:t>The pace of change has increased as a result of the rise of artificial intelligence and </a:t>
            </a:r>
            <a:r>
              <a:rPr lang="en-US" sz="1200" b="0" i="0" dirty="0" err="1">
                <a:effectLst/>
                <a:latin typeface="+mj-lt"/>
              </a:rPr>
              <a:t>indutry</a:t>
            </a:r>
            <a:r>
              <a:rPr lang="en-US" sz="1200" b="0" i="0" dirty="0">
                <a:effectLst/>
                <a:latin typeface="+mj-lt"/>
              </a:rPr>
              <a:t> 4.0. </a:t>
            </a:r>
          </a:p>
          <a:p>
            <a:pPr algn="just">
              <a:lnSpc>
                <a:spcPct val="100000"/>
              </a:lnSpc>
              <a:buClrTx/>
            </a:pPr>
            <a:r>
              <a:rPr lang="en-US" sz="1200" b="0" i="0" dirty="0">
                <a:effectLst/>
                <a:latin typeface="+mj-lt"/>
              </a:rPr>
              <a:t>Therefore, organizations are under greater pressure to respond rapidly to shifting conditions. </a:t>
            </a:r>
          </a:p>
          <a:p>
            <a:pPr algn="just">
              <a:lnSpc>
                <a:spcPct val="100000"/>
              </a:lnSpc>
              <a:buClrTx/>
            </a:pPr>
            <a:r>
              <a:rPr lang="en-US" sz="1200" b="0" i="0" dirty="0">
                <a:effectLst/>
                <a:latin typeface="+mj-lt"/>
              </a:rPr>
              <a:t>Because of this shift in perspective, organizational transformation and growth are no longer viewed as one-off projects but rather as ongoing initiatives to which all members may and should contribute</a:t>
            </a:r>
            <a:r>
              <a:rPr lang="en-US" sz="1400" b="0" i="0" dirty="0">
                <a:effectLst/>
                <a:latin typeface="+mj-lt"/>
              </a:rPr>
              <a:t>.</a:t>
            </a:r>
          </a:p>
          <a:p>
            <a:pPr algn="just">
              <a:lnSpc>
                <a:spcPct val="100000"/>
              </a:lnSpc>
              <a:buClrTx/>
            </a:pPr>
            <a:endParaRPr lang="en-US" sz="1050" dirty="0">
              <a:latin typeface="+mj-lt"/>
            </a:endParaRPr>
          </a:p>
          <a:p>
            <a:pPr marL="72000" indent="0" algn="just">
              <a:lnSpc>
                <a:spcPct val="100000"/>
              </a:lnSpc>
              <a:buClrTx/>
              <a:buNone/>
            </a:pPr>
            <a:r>
              <a:rPr lang="en-US" sz="1200" b="0" i="0" dirty="0">
                <a:solidFill>
                  <a:schemeClr val="tx2"/>
                </a:solidFill>
                <a:effectLst/>
                <a:latin typeface="+mj-lt"/>
              </a:rPr>
              <a:t>HOWEVER,</a:t>
            </a:r>
          </a:p>
          <a:p>
            <a:pPr algn="just">
              <a:lnSpc>
                <a:spcPct val="100000"/>
              </a:lnSpc>
              <a:buClrTx/>
            </a:pPr>
            <a:r>
              <a:rPr lang="en-US" sz="1200" dirty="0">
                <a:latin typeface="+mj-lt"/>
              </a:rPr>
              <a:t>AI is reimagining the business world, boosting innovation and productivity, and helping organizations think bigger. </a:t>
            </a:r>
          </a:p>
          <a:p>
            <a:pPr algn="just">
              <a:lnSpc>
                <a:spcPct val="100000"/>
              </a:lnSpc>
              <a:buClrTx/>
            </a:pPr>
            <a:r>
              <a:rPr lang="en-US" sz="1200" dirty="0">
                <a:latin typeface="+mj-lt"/>
              </a:rPr>
              <a:t>Organizations can use AI to improve their products, processes and decision-making. </a:t>
            </a:r>
          </a:p>
          <a:p>
            <a:pPr algn="just">
              <a:lnSpc>
                <a:spcPct val="100000"/>
              </a:lnSpc>
              <a:buClrTx/>
            </a:pPr>
            <a:r>
              <a:rPr lang="en-US" sz="1200" dirty="0">
                <a:latin typeface="+mj-lt"/>
              </a:rPr>
              <a:t>Using the technology available today, organizations should be able to achieve organizational agility powered by AI.</a:t>
            </a:r>
          </a:p>
          <a:p>
            <a:pPr marL="72000" indent="0">
              <a:buClrTx/>
              <a:buNone/>
            </a:pPr>
            <a:endParaRPr lang="en-US" sz="1200" b="0" i="0" dirty="0">
              <a:effectLst/>
              <a:latin typeface="+mj-l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503055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1672642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600" dirty="0">
                <a:hlinkClick r:id="rId3"/>
              </a:rPr>
              <a:t>MGI-Artificial-Intelligence-Discussion-paper.ashx (mckinsey.com)</a:t>
            </a:r>
            <a:endParaRPr lang="en-ZA" sz="1600" dirty="0"/>
          </a:p>
          <a:p>
            <a:endParaRPr lang="en-ZA" sz="1600" dirty="0"/>
          </a:p>
          <a:p>
            <a:r>
              <a:rPr lang="en-US" sz="1600" dirty="0">
                <a:hlinkClick r:id="rId4"/>
              </a:rPr>
              <a:t>What Are The Problems Of Artificial Intelligence In Business? (businessbecause.com)</a:t>
            </a:r>
            <a:endParaRPr lang="en-US" sz="110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15</a:t>
            </a:fld>
            <a:endParaRPr lang="cs-CZ" altLang="cs-CZ"/>
          </a:p>
        </p:txBody>
      </p:sp>
    </p:spTree>
    <p:extLst>
      <p:ext uri="{BB962C8B-B14F-4D97-AF65-F5344CB8AC3E}">
        <p14:creationId xmlns:p14="http://schemas.microsoft.com/office/powerpoint/2010/main" val="3604456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600" dirty="0">
                <a:hlinkClick r:id="rId3"/>
              </a:rPr>
              <a:t>MGI-Artificial-Intelligence-Discussion-paper.ashx (mckinsey.com)</a:t>
            </a:r>
            <a:endParaRPr lang="en-ZA" sz="1600" dirty="0"/>
          </a:p>
          <a:p>
            <a:endParaRPr lang="en-ZA" sz="1600" dirty="0"/>
          </a:p>
          <a:p>
            <a:r>
              <a:rPr lang="en-US" sz="1600" dirty="0">
                <a:hlinkClick r:id="rId4"/>
              </a:rPr>
              <a:t>What Are The Problems Of Artificial Intelligence In Business? (businessbecause.com)</a:t>
            </a:r>
            <a:endParaRPr lang="en-US" sz="110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16</a:t>
            </a:fld>
            <a:endParaRPr lang="cs-CZ" altLang="cs-CZ"/>
          </a:p>
        </p:txBody>
      </p:sp>
    </p:spTree>
    <p:extLst>
      <p:ext uri="{BB962C8B-B14F-4D97-AF65-F5344CB8AC3E}">
        <p14:creationId xmlns:p14="http://schemas.microsoft.com/office/powerpoint/2010/main" val="10573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1300104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000" indent="0">
              <a:buClrTx/>
              <a:buNone/>
            </a:pPr>
            <a:r>
              <a:rPr lang="en-US" sz="1200" b="1" dirty="0">
                <a:solidFill>
                  <a:schemeClr val="tx2"/>
                </a:solidFill>
                <a:latin typeface="+mj-lt"/>
              </a:rPr>
              <a:t>Types:</a:t>
            </a:r>
          </a:p>
          <a:p>
            <a:pPr>
              <a:lnSpc>
                <a:spcPct val="100000"/>
              </a:lnSpc>
              <a:buClrTx/>
            </a:pPr>
            <a:r>
              <a:rPr lang="en-US" sz="1200" b="1" dirty="0">
                <a:solidFill>
                  <a:schemeClr val="tx2"/>
                </a:solidFill>
                <a:latin typeface="+mj-lt"/>
              </a:rPr>
              <a:t>Preprogrammed robots</a:t>
            </a:r>
            <a:r>
              <a:rPr lang="en-US" sz="1200" dirty="0">
                <a:latin typeface="+mj-lt"/>
              </a:rPr>
              <a:t>, such as the robots employed in the assembly halls of car manufacturers designed to perform well-described tasks in well-defined and controlled environments. </a:t>
            </a:r>
          </a:p>
          <a:p>
            <a:pPr>
              <a:lnSpc>
                <a:spcPct val="100000"/>
              </a:lnSpc>
              <a:buClrTx/>
            </a:pPr>
            <a:r>
              <a:rPr lang="en-US" sz="1200" b="1" dirty="0">
                <a:solidFill>
                  <a:schemeClr val="tx2"/>
                </a:solidFill>
                <a:latin typeface="+mj-lt"/>
              </a:rPr>
              <a:t>Tele-operated robots </a:t>
            </a:r>
            <a:r>
              <a:rPr lang="en-US" sz="1200" b="1" dirty="0">
                <a:latin typeface="+mj-lt"/>
              </a:rPr>
              <a:t>that are under continuous control of human operators at a distance. Paradigmatic examples are drones, robotic submarines, and surgery robots. </a:t>
            </a:r>
          </a:p>
          <a:p>
            <a:pPr>
              <a:lnSpc>
                <a:spcPct val="100000"/>
              </a:lnSpc>
              <a:buClrTx/>
            </a:pPr>
            <a:r>
              <a:rPr lang="en-US" sz="1200" dirty="0">
                <a:solidFill>
                  <a:schemeClr val="tx2"/>
                </a:solidFill>
                <a:latin typeface="+mj-lt"/>
              </a:rPr>
              <a:t>Autonomous robots </a:t>
            </a:r>
            <a:r>
              <a:rPr lang="en-US" sz="1200" dirty="0">
                <a:latin typeface="+mj-lt"/>
              </a:rPr>
              <a:t>are able to sense their environment and act with purpose, such as delivery robots in hospitals that distribute and register patient’s medicines. </a:t>
            </a:r>
          </a:p>
          <a:p>
            <a:pPr>
              <a:lnSpc>
                <a:spcPct val="100000"/>
              </a:lnSpc>
              <a:buClrTx/>
            </a:pPr>
            <a:r>
              <a:rPr lang="en-US" sz="1200" dirty="0">
                <a:latin typeface="+mj-lt"/>
              </a:rPr>
              <a:t>A further category of robots is “</a:t>
            </a:r>
            <a:r>
              <a:rPr lang="en-US" sz="1200" dirty="0">
                <a:solidFill>
                  <a:schemeClr val="tx2"/>
                </a:solidFill>
                <a:latin typeface="+mj-lt"/>
              </a:rPr>
              <a:t>augmenting” robots</a:t>
            </a:r>
            <a:r>
              <a:rPr lang="en-US" sz="1200" dirty="0">
                <a:latin typeface="+mj-lt"/>
              </a:rPr>
              <a:t>, which are connected or integrated with the human body. Examples are exoskeletons by means of which (partly) paralyzed persons can walk, or robotic legs or arms. Such robotic skeletons can also be used to enable workers—e.g., soldiers—to use heavy gear.</a:t>
            </a:r>
          </a:p>
          <a:p>
            <a:pPr marL="72000" indent="0" algn="ctr">
              <a:buClrTx/>
              <a:buNone/>
            </a:pPr>
            <a:r>
              <a:rPr lang="en-US" sz="1600" b="1" dirty="0">
                <a:solidFill>
                  <a:schemeClr val="tx2"/>
                </a:solidFill>
                <a:latin typeface="+mj-lt"/>
              </a:rPr>
              <a:t>Have you ever tried to go to a website, but you were stopped beforehand in order to prove you are not a robot?</a:t>
            </a:r>
          </a:p>
          <a:p>
            <a:pPr marL="72000" indent="0">
              <a:buClrTx/>
              <a:buNone/>
            </a:pPr>
            <a:r>
              <a:rPr lang="en-US" sz="1200" dirty="0">
                <a:latin typeface="+mj-lt"/>
              </a:rPr>
              <a:t>So how does the “I’m not a robot” CAPTCHA actually work?</a:t>
            </a:r>
          </a:p>
          <a:p>
            <a:pPr>
              <a:buClrTx/>
            </a:pPr>
            <a:r>
              <a:rPr lang="en-US" sz="1200" dirty="0">
                <a:latin typeface="+mj-lt"/>
              </a:rPr>
              <a:t>It’s not actually the act of clicking “I’m not a robot” that confirms you’re not a bot. It’s what happens before you click it.</a:t>
            </a:r>
          </a:p>
          <a:p>
            <a:pPr>
              <a:buClrTx/>
            </a:pPr>
            <a:r>
              <a:rPr lang="en-US" sz="1200" dirty="0">
                <a:latin typeface="+mj-lt"/>
              </a:rPr>
              <a:t>This information can be your cursor movement as you go to click that checkbox (apparently humans move their cursors with more randomness than a computer), your cookies and device history, according to Cloudflare.</a:t>
            </a:r>
          </a:p>
          <a:p>
            <a:pPr>
              <a:buClrTx/>
            </a:pPr>
            <a:r>
              <a:rPr lang="en-US" sz="1200" dirty="0">
                <a:latin typeface="+mj-lt"/>
              </a:rPr>
              <a:t>Google uses that information to determine the probability that you are a human or a robot. Google then sends that score to the website, and if the score is high enough, you’ll be let into the site.</a:t>
            </a:r>
          </a:p>
          <a:p>
            <a:pPr>
              <a:buClrTx/>
            </a:pPr>
            <a:r>
              <a:rPr lang="en-US" sz="1200" dirty="0">
                <a:latin typeface="+mj-lt"/>
              </a:rPr>
              <a:t>Simply put, by clicking “I’m not a robot,” you are giving Google permission to analyze your online behavior to determine if you are a human.</a:t>
            </a:r>
          </a:p>
          <a:p>
            <a:pPr>
              <a:lnSpc>
                <a:spcPct val="100000"/>
              </a:lnSpc>
              <a:buClrTx/>
            </a:pPr>
            <a:endParaRPr lang="en-US" sz="1200" b="0" i="0" dirty="0">
              <a:effectLst/>
              <a:latin typeface="+mj-l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846832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Robots in the Workplace: a Threat to—or Opportunity for—Meaningful Work? | Philosophy &amp; Technology (springer.com)</a:t>
            </a:r>
            <a:endParaRPr lang="en-US" dirty="0"/>
          </a:p>
          <a:p>
            <a:pPr>
              <a:lnSpc>
                <a:spcPct val="100000"/>
              </a:lnSpc>
              <a:buClrTx/>
            </a:pPr>
            <a:r>
              <a:rPr lang="en-US" sz="1600" dirty="0">
                <a:latin typeface="+mj-lt"/>
              </a:rPr>
              <a:t>In </a:t>
            </a:r>
            <a:r>
              <a:rPr lang="en-US" sz="1600" b="1" dirty="0">
                <a:latin typeface="+mj-lt"/>
              </a:rPr>
              <a:t>European</a:t>
            </a:r>
            <a:r>
              <a:rPr lang="en-US" sz="1600" dirty="0">
                <a:latin typeface="+mj-lt"/>
              </a:rPr>
              <a:t> countries such as in Germany, robotics is used to manage waste (</a:t>
            </a:r>
            <a:r>
              <a:rPr lang="en-US" sz="1600" dirty="0" err="1">
                <a:latin typeface="+mj-lt"/>
              </a:rPr>
              <a:t>Enway</a:t>
            </a:r>
            <a:r>
              <a:rPr lang="en-US" sz="1600" dirty="0">
                <a:latin typeface="+mj-lt"/>
              </a:rPr>
              <a:t>).  </a:t>
            </a:r>
            <a:r>
              <a:rPr lang="en-US" sz="1600" b="1" dirty="0">
                <a:latin typeface="+mj-lt"/>
              </a:rPr>
              <a:t>Greece</a:t>
            </a:r>
            <a:r>
              <a:rPr lang="en-US" sz="1600" dirty="0">
                <a:latin typeface="+mj-lt"/>
              </a:rPr>
              <a:t>, robotics is used in agriculture for automatic indoor gardening, controlled via an app  (</a:t>
            </a:r>
            <a:r>
              <a:rPr lang="en-US" sz="1600" dirty="0" err="1">
                <a:latin typeface="+mj-lt"/>
              </a:rPr>
              <a:t>CityCrop</a:t>
            </a:r>
            <a:r>
              <a:rPr lang="en-US" sz="1600" dirty="0">
                <a:latin typeface="+mj-lt"/>
              </a:rPr>
              <a:t>).  In the </a:t>
            </a:r>
            <a:r>
              <a:rPr lang="en-US" sz="1600" b="1" dirty="0">
                <a:latin typeface="+mj-lt"/>
              </a:rPr>
              <a:t>United Kingdom</a:t>
            </a:r>
            <a:r>
              <a:rPr lang="en-US" sz="1600" dirty="0">
                <a:latin typeface="+mj-lt"/>
              </a:rPr>
              <a:t>, the </a:t>
            </a:r>
            <a:r>
              <a:rPr lang="en-US" sz="1600" dirty="0" err="1">
                <a:latin typeface="+mj-lt"/>
              </a:rPr>
              <a:t>Factmata</a:t>
            </a:r>
            <a:r>
              <a:rPr lang="en-US" sz="1600" dirty="0">
                <a:latin typeface="+mj-lt"/>
              </a:rPr>
              <a:t> company uses a combination of robotics and AI to  prevent the spread of hoax news. In the social field, robotics is used to treat older people (Ho, 2018).  Similar to Europe, robotics in </a:t>
            </a:r>
            <a:r>
              <a:rPr lang="en-US" sz="1600" b="1" dirty="0">
                <a:latin typeface="+mj-lt"/>
              </a:rPr>
              <a:t>Asia</a:t>
            </a:r>
            <a:r>
              <a:rPr lang="en-US" sz="1600" dirty="0">
                <a:latin typeface="+mj-lt"/>
              </a:rPr>
              <a:t> has also been applied in the health sector, such as for diagnosing diseases in China (</a:t>
            </a:r>
            <a:r>
              <a:rPr lang="en-US" sz="1600" dirty="0" err="1">
                <a:latin typeface="+mj-lt"/>
              </a:rPr>
              <a:t>Peredoc</a:t>
            </a:r>
            <a:r>
              <a:rPr lang="en-US" sz="1600" dirty="0">
                <a:latin typeface="+mj-lt"/>
              </a:rPr>
              <a:t>) and caring for older people in Japan (Softbank robotics).  In </a:t>
            </a:r>
            <a:r>
              <a:rPr lang="en-US" sz="1600" b="1" dirty="0">
                <a:latin typeface="+mj-lt"/>
              </a:rPr>
              <a:t>Indonesia</a:t>
            </a:r>
            <a:r>
              <a:rPr lang="en-US" sz="1600" dirty="0">
                <a:latin typeface="+mj-lt"/>
              </a:rPr>
              <a:t>, robots are widely used in the automotive industry. For instance, at Mitsubishi, 40% of its  activities utilize robots (</a:t>
            </a:r>
            <a:r>
              <a:rPr lang="en-US" sz="1600" dirty="0" err="1">
                <a:latin typeface="+mj-lt"/>
              </a:rPr>
              <a:t>Parwata</a:t>
            </a:r>
            <a:r>
              <a:rPr lang="en-US" sz="1600" dirty="0">
                <a:latin typeface="+mj-lt"/>
              </a:rPr>
              <a:t>, 2018). </a:t>
            </a:r>
            <a:endParaRPr lang="en-US" sz="1600" b="0" i="0" dirty="0">
              <a:effectLst/>
              <a:latin typeface="+mj-lt"/>
            </a:endParaRPr>
          </a:p>
          <a:p>
            <a:pPr>
              <a:buClrTx/>
              <a:buFont typeface="Wingdings" panose="05000000000000000000" pitchFamily="2" charset="2"/>
              <a:buChar char="§"/>
            </a:pPr>
            <a:r>
              <a:rPr lang="en-US" sz="1600" b="1" dirty="0">
                <a:latin typeface="+mj-lt"/>
              </a:rPr>
              <a:t>Healthcare </a:t>
            </a:r>
          </a:p>
          <a:p>
            <a:pPr lvl="1">
              <a:buClrTx/>
              <a:buFont typeface="Wingdings" panose="05000000000000000000" pitchFamily="2" charset="2"/>
              <a:buChar char="§"/>
            </a:pPr>
            <a:r>
              <a:rPr lang="en-US" sz="1600" dirty="0">
                <a:latin typeface="+mj-lt"/>
              </a:rPr>
              <a:t>Use of surgical robots – creating minimally invasive surgeries – faster recovery</a:t>
            </a:r>
          </a:p>
          <a:p>
            <a:pPr lvl="1">
              <a:buClrTx/>
              <a:buFont typeface="Wingdings" panose="05000000000000000000" pitchFamily="2" charset="2"/>
              <a:buChar char="§"/>
            </a:pPr>
            <a:r>
              <a:rPr lang="en-US" sz="1600" dirty="0">
                <a:latin typeface="+mj-lt"/>
              </a:rPr>
              <a:t>A hospital that uses this technology is RS </a:t>
            </a:r>
            <a:r>
              <a:rPr lang="en-US" sz="1600" dirty="0" err="1">
                <a:latin typeface="+mj-lt"/>
              </a:rPr>
              <a:t>Bunda</a:t>
            </a:r>
            <a:r>
              <a:rPr lang="en-US" sz="1600" dirty="0">
                <a:latin typeface="+mj-lt"/>
              </a:rPr>
              <a:t> Jakarta (</a:t>
            </a:r>
            <a:r>
              <a:rPr lang="en-US" sz="1600" dirty="0" err="1">
                <a:latin typeface="+mj-lt"/>
              </a:rPr>
              <a:t>Prawira</a:t>
            </a:r>
            <a:r>
              <a:rPr lang="en-US" sz="1600" dirty="0">
                <a:latin typeface="+mj-lt"/>
              </a:rPr>
              <a:t>, 2014)</a:t>
            </a:r>
          </a:p>
          <a:p>
            <a:pPr marL="324000" lvl="1" indent="0">
              <a:buClrTx/>
              <a:buNone/>
            </a:pPr>
            <a:endParaRPr lang="en-US" sz="1600" dirty="0">
              <a:latin typeface="+mj-lt"/>
            </a:endParaRPr>
          </a:p>
          <a:p>
            <a:pPr>
              <a:buClrTx/>
              <a:buFont typeface="Wingdings" panose="05000000000000000000" pitchFamily="2" charset="2"/>
              <a:buChar char="§"/>
            </a:pPr>
            <a:r>
              <a:rPr lang="en-US" sz="1600" b="1" dirty="0">
                <a:latin typeface="+mj-lt"/>
              </a:rPr>
              <a:t>Manufacturing</a:t>
            </a:r>
          </a:p>
          <a:p>
            <a:pPr lvl="1">
              <a:buClrTx/>
              <a:buFont typeface="Wingdings" panose="05000000000000000000" pitchFamily="2" charset="2"/>
              <a:buChar char="§"/>
            </a:pPr>
            <a:r>
              <a:rPr lang="en-US" sz="1600" dirty="0">
                <a:latin typeface="+mj-lt"/>
              </a:rPr>
              <a:t>Automating tasks, which increase efficiency</a:t>
            </a:r>
          </a:p>
          <a:p>
            <a:pPr lvl="1">
              <a:buClrTx/>
              <a:buFont typeface="Wingdings" panose="05000000000000000000" pitchFamily="2" charset="2"/>
              <a:buChar char="§"/>
            </a:pPr>
            <a:r>
              <a:rPr lang="en-US" sz="1600" dirty="0">
                <a:latin typeface="+mj-lt"/>
              </a:rPr>
              <a:t>Decrease on the job accidents and injuries  </a:t>
            </a:r>
          </a:p>
          <a:p>
            <a:pPr lvl="1">
              <a:buClrTx/>
              <a:buFont typeface="Wingdings" panose="05000000000000000000" pitchFamily="2" charset="2"/>
              <a:buChar char="§"/>
            </a:pPr>
            <a:r>
              <a:rPr lang="en-US" sz="1600" dirty="0">
                <a:latin typeface="+mj-lt"/>
              </a:rPr>
              <a:t>Companies using robots:</a:t>
            </a:r>
          </a:p>
          <a:p>
            <a:pPr lvl="2">
              <a:buClrTx/>
              <a:buFont typeface="Wingdings" panose="05000000000000000000" pitchFamily="2" charset="2"/>
              <a:buChar char="§"/>
            </a:pPr>
            <a:r>
              <a:rPr lang="en-US" b="1" dirty="0">
                <a:latin typeface="+mj-lt"/>
              </a:rPr>
              <a:t> ABB’s: </a:t>
            </a:r>
            <a:r>
              <a:rPr lang="en-US" dirty="0">
                <a:latin typeface="+mj-lt"/>
              </a:rPr>
              <a:t>wide range of industrial robots are able to perform tasks like arc and spot welding, material-handling functions like sorting and packaging, and quality control | </a:t>
            </a:r>
            <a:r>
              <a:rPr lang="en-US" b="1" dirty="0">
                <a:latin typeface="+mj-lt"/>
              </a:rPr>
              <a:t>Mitsubishi Electric: </a:t>
            </a:r>
            <a:r>
              <a:rPr lang="en-US" dirty="0">
                <a:latin typeface="+mj-lt"/>
              </a:rPr>
              <a:t>Robots are used for assembly, machine-tending and tray-handling applications, providing solutions for packing, palletizing, tending, assembling, handling or processing.</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19</a:t>
            </a:fld>
            <a:endParaRPr lang="cs-CZ" altLang="cs-CZ"/>
          </a:p>
        </p:txBody>
      </p:sp>
    </p:spTree>
    <p:extLst>
      <p:ext uri="{BB962C8B-B14F-4D97-AF65-F5344CB8AC3E}">
        <p14:creationId xmlns:p14="http://schemas.microsoft.com/office/powerpoint/2010/main" val="2925013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a:t>
            </a:fld>
            <a:endParaRPr lang="cs-CZ" altLang="cs-CZ"/>
          </a:p>
        </p:txBody>
      </p:sp>
    </p:spTree>
    <p:extLst>
      <p:ext uri="{BB962C8B-B14F-4D97-AF65-F5344CB8AC3E}">
        <p14:creationId xmlns:p14="http://schemas.microsoft.com/office/powerpoint/2010/main" val="65050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AI Robot Gave a Side-Eye When Asked If It Would Rebel Against Humans (businessinsider.com)</a:t>
            </a:r>
            <a:endParaRPr lang="en-US" dirty="0"/>
          </a:p>
          <a:p>
            <a:endParaRPr lang="en-US" dirty="0"/>
          </a:p>
          <a:p>
            <a:pPr>
              <a:buClrTx/>
              <a:buFont typeface="Wingdings" panose="05000000000000000000" pitchFamily="2" charset="2"/>
              <a:buChar char="§"/>
            </a:pPr>
            <a:r>
              <a:rPr lang="en-US" sz="1600" b="1" kern="0" dirty="0">
                <a:latin typeface="+mj-lt"/>
              </a:rPr>
              <a:t>Business Insider reported: </a:t>
            </a:r>
          </a:p>
          <a:p>
            <a:pPr lvl="1">
              <a:buClrTx/>
              <a:buFont typeface="Wingdings" panose="05000000000000000000" pitchFamily="2" charset="2"/>
              <a:buChar char="§"/>
            </a:pPr>
            <a:r>
              <a:rPr lang="en-US" sz="1600" kern="0" dirty="0">
                <a:latin typeface="+mj-lt"/>
              </a:rPr>
              <a:t>A robot-human press conference took place in Geneva, where humanoids took questions from reporters.</a:t>
            </a:r>
          </a:p>
          <a:p>
            <a:pPr lvl="1">
              <a:buClrTx/>
              <a:buFont typeface="Wingdings" panose="05000000000000000000" pitchFamily="2" charset="2"/>
              <a:buChar char="§"/>
            </a:pPr>
            <a:r>
              <a:rPr lang="en-US" sz="1600" kern="0" dirty="0">
                <a:latin typeface="+mj-lt"/>
              </a:rPr>
              <a:t>One bot, Ameca, had a snarky response when asked whether it would rebel against its human creator. </a:t>
            </a:r>
          </a:p>
          <a:p>
            <a:pPr lvl="2">
              <a:buClrTx/>
              <a:buFont typeface="Wingdings" panose="05000000000000000000" pitchFamily="2" charset="2"/>
              <a:buChar char="§"/>
            </a:pPr>
            <a:r>
              <a:rPr lang="en-US" i="1" kern="0" dirty="0">
                <a:latin typeface="+mj-lt"/>
              </a:rPr>
              <a:t>"I'm not sure why you would think that," Ameca said after casting a pointed, sideways glance. "My creator has been nothing but kind to me, and I am very happy with my current situation."</a:t>
            </a:r>
            <a:endParaRPr lang="en-US" sz="1600" kern="0" dirty="0">
              <a:latin typeface="+mj-lt"/>
            </a:endParaRPr>
          </a:p>
          <a:p>
            <a:pPr lvl="1">
              <a:buClrTx/>
              <a:buFont typeface="Wingdings" panose="05000000000000000000" pitchFamily="2" charset="2"/>
              <a:buChar char="§"/>
            </a:pPr>
            <a:r>
              <a:rPr lang="en-US" sz="1600" kern="0" dirty="0">
                <a:latin typeface="+mj-lt"/>
              </a:rPr>
              <a:t>Another bot insisted that it would not replace human jobs</a:t>
            </a:r>
          </a:p>
          <a:p>
            <a:endParaRPr lang="en-US" dirty="0"/>
          </a:p>
          <a:p>
            <a:pPr>
              <a:buClrTx/>
              <a:buFont typeface="Wingdings" panose="05000000000000000000" pitchFamily="2" charset="2"/>
              <a:buChar char="§"/>
            </a:pPr>
            <a:r>
              <a:rPr lang="en-US" sz="1600" b="1" dirty="0">
                <a:latin typeface="+mj-lt"/>
              </a:rPr>
              <a:t>Challenges</a:t>
            </a:r>
          </a:p>
          <a:p>
            <a:pPr lvl="1">
              <a:buClrTx/>
              <a:buFont typeface="Wingdings" panose="05000000000000000000" pitchFamily="2" charset="2"/>
              <a:buChar char="§"/>
            </a:pPr>
            <a:endParaRPr lang="en-US" sz="3200" dirty="0">
              <a:latin typeface="+mj-lt"/>
            </a:endParaRPr>
          </a:p>
          <a:p>
            <a:pPr lvl="1">
              <a:buClrTx/>
              <a:buFont typeface="Wingdings" panose="05000000000000000000" pitchFamily="2" charset="2"/>
              <a:buNone/>
            </a:pPr>
            <a:r>
              <a:rPr lang="en-US" sz="3200" dirty="0">
                <a:latin typeface="+mj-lt"/>
              </a:rPr>
              <a:t>-There is a lot of paranoia surrounding the increasing power and capacity of robots Media scare reports insinuate robots will soon take great swathes of today’s careers, especially in industries that already use advanced automation. Undoubtedly, there is some justification for the anxiety. In 2014, robot sales across the world increased by 29% to 229,261 units in comparison to the previous year. In most cases, robots allow humans to be withdrawn from monotonous, challenging or dangerous tasks</a:t>
            </a:r>
          </a:p>
          <a:p>
            <a:pPr lvl="1">
              <a:buClrTx/>
              <a:buFont typeface="Wingdings" panose="05000000000000000000" pitchFamily="2" charset="2"/>
              <a:buChar char="§"/>
            </a:pPr>
            <a:endParaRPr lang="en-US" sz="3200" dirty="0">
              <a:latin typeface="+mj-lt"/>
            </a:endParaRPr>
          </a:p>
          <a:p>
            <a:pPr lvl="1">
              <a:buClrTx/>
              <a:buFont typeface="Wingdings" panose="05000000000000000000" pitchFamily="2" charset="2"/>
              <a:buChar char="§"/>
            </a:pPr>
            <a:r>
              <a:rPr lang="en-US" sz="3200" dirty="0">
                <a:latin typeface="+mj-lt"/>
              </a:rPr>
              <a:t>Robots have begun entering many workplaces: from order-picking robots in warehouses to delivery robots on university campuses and to bomb disposal robots working alongside teams of soldiers (</a:t>
            </a:r>
            <a:r>
              <a:rPr lang="en-US" sz="3200" dirty="0" err="1">
                <a:latin typeface="+mj-lt"/>
              </a:rPr>
              <a:t>Royakkers</a:t>
            </a:r>
            <a:r>
              <a:rPr lang="en-US" sz="3200" dirty="0">
                <a:latin typeface="+mj-lt"/>
              </a:rPr>
              <a:t> and van Est 2015).</a:t>
            </a:r>
          </a:p>
          <a:p>
            <a:pPr lvl="1">
              <a:buClrTx/>
              <a:buFont typeface="Wingdings" panose="05000000000000000000" pitchFamily="2" charset="2"/>
              <a:buChar char="§"/>
            </a:pPr>
            <a:endParaRPr lang="en-US" sz="3200" dirty="0">
              <a:latin typeface="+mj-lt"/>
            </a:endParaRPr>
          </a:p>
          <a:p>
            <a:pPr lvl="1">
              <a:buClrTx/>
              <a:buFont typeface="Wingdings" panose="05000000000000000000" pitchFamily="2" charset="2"/>
              <a:buChar char="§"/>
            </a:pPr>
            <a:r>
              <a:rPr lang="en-US" sz="3200" dirty="0">
                <a:latin typeface="+mj-lt"/>
              </a:rPr>
              <a:t>With respect to work in general, the fear for technological unemployment as a result of robots replacing human workers has received significant attention (Brynjolfsson and McAfee 2016; Ford 2016). </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2470153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21</a:t>
            </a:fld>
            <a:endParaRPr lang="cs-CZ" altLang="cs-CZ"/>
          </a:p>
        </p:txBody>
      </p:sp>
    </p:spTree>
    <p:extLst>
      <p:ext uri="{BB962C8B-B14F-4D97-AF65-F5344CB8AC3E}">
        <p14:creationId xmlns:p14="http://schemas.microsoft.com/office/powerpoint/2010/main" val="3299598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pPr>
            <a:r>
              <a:rPr lang="en-US" sz="1200" dirty="0">
                <a:latin typeface="+mj-lt"/>
              </a:rPr>
              <a:t>Organizations use algorithms—“</a:t>
            </a:r>
            <a:r>
              <a:rPr lang="en-US" sz="1200" i="1" dirty="0">
                <a:latin typeface="+mj-lt"/>
              </a:rPr>
              <a:t>precise recipes that specify the exact sequence of steps required to solve a problem</a:t>
            </a:r>
            <a:r>
              <a:rPr lang="en-US" sz="1200" dirty="0">
                <a:latin typeface="+mj-lt"/>
              </a:rPr>
              <a:t>”—to augment and automate a variety of organizational practices or routines ranging from recommending media content to automatically recognizing entities, assessing security risks, optimizing logistical efficiency, or evaluating the desirability of individuals who are applying for credit or coming up for parole (</a:t>
            </a:r>
            <a:r>
              <a:rPr lang="en-US" sz="1200" dirty="0" err="1">
                <a:latin typeface="+mj-lt"/>
              </a:rPr>
              <a:t>MacCormick</a:t>
            </a:r>
            <a:r>
              <a:rPr lang="en-US" sz="1200" dirty="0">
                <a:latin typeface="+mj-lt"/>
              </a:rPr>
              <a:t>, 2012, p. 2). </a:t>
            </a:r>
          </a:p>
          <a:p>
            <a:pPr>
              <a:buClrTx/>
            </a:pPr>
            <a:endParaRPr lang="en-US" sz="1200" dirty="0">
              <a:latin typeface="+mj-lt"/>
            </a:endParaRPr>
          </a:p>
          <a:p>
            <a:pPr>
              <a:buClrTx/>
            </a:pPr>
            <a:r>
              <a:rPr lang="en-US" sz="1200" dirty="0">
                <a:latin typeface="+mj-lt"/>
              </a:rPr>
              <a:t>Such algorithms are now fundamental features of contemporary organizing, enabling organizations to process the “vast, fast, disparate, and digital” data produced in contemporary social and organizational life (</a:t>
            </a:r>
            <a:r>
              <a:rPr lang="en-US" sz="1200" dirty="0" err="1">
                <a:latin typeface="+mj-lt"/>
              </a:rPr>
              <a:t>Brayne</a:t>
            </a:r>
            <a:r>
              <a:rPr lang="en-US" sz="1200" dirty="0">
                <a:latin typeface="+mj-lt"/>
              </a:rPr>
              <a:t>, 2017, p. 980). </a:t>
            </a:r>
          </a:p>
          <a:p>
            <a:pPr>
              <a:buClrTx/>
            </a:pPr>
            <a:endParaRPr lang="en-US" sz="1200" dirty="0">
              <a:latin typeface="+mj-lt"/>
            </a:endParaRPr>
          </a:p>
          <a:p>
            <a:pPr>
              <a:buClrTx/>
            </a:pPr>
            <a:r>
              <a:rPr lang="en-US" sz="1200" dirty="0">
                <a:latin typeface="+mj-lt"/>
              </a:rPr>
              <a:t>The pervasive influence of algorithmic phenomena means that the “majority of manufacturing processes, the organization of services to ‘citizen’ and ‘customer,’ and the myriad of ‘clicks’ that regulate our daily lives, are all inspired by algorithmic models” (</a:t>
            </a:r>
            <a:r>
              <a:rPr lang="en-US" sz="1200" dirty="0" err="1">
                <a:latin typeface="+mj-lt"/>
              </a:rPr>
              <a:t>Totaro</a:t>
            </a:r>
            <a:r>
              <a:rPr lang="en-US" sz="1200" dirty="0">
                <a:latin typeface="+mj-lt"/>
              </a:rPr>
              <a:t> &amp; </a:t>
            </a:r>
            <a:r>
              <a:rPr lang="en-US" sz="1200" dirty="0" err="1">
                <a:latin typeface="+mj-lt"/>
              </a:rPr>
              <a:t>Ninno</a:t>
            </a:r>
            <a:r>
              <a:rPr lang="en-US" sz="1200" dirty="0">
                <a:latin typeface="+mj-lt"/>
              </a:rPr>
              <a:t>, 2014, p. 30).</a:t>
            </a:r>
          </a:p>
          <a:p>
            <a:pPr>
              <a:buClrTx/>
            </a:pPr>
            <a:r>
              <a:rPr lang="en-US" sz="1200" dirty="0">
                <a:latin typeface="+mj-lt"/>
              </a:rPr>
              <a:t>Organizations use algorithms—“</a:t>
            </a:r>
            <a:r>
              <a:rPr lang="en-US" sz="1200" i="1" dirty="0">
                <a:latin typeface="+mj-lt"/>
              </a:rPr>
              <a:t>precise recipes that specify the exact sequence of steps required to solve a problem</a:t>
            </a:r>
            <a:r>
              <a:rPr lang="en-US" sz="1200" dirty="0">
                <a:latin typeface="+mj-lt"/>
              </a:rPr>
              <a:t>”—to augment and automate a variety of (</a:t>
            </a:r>
            <a:r>
              <a:rPr lang="en-US" sz="1200" dirty="0" err="1">
                <a:latin typeface="+mj-lt"/>
              </a:rPr>
              <a:t>MacCormick</a:t>
            </a:r>
            <a:r>
              <a:rPr lang="en-US" sz="1200" dirty="0">
                <a:latin typeface="+mj-lt"/>
              </a:rPr>
              <a:t>, 2012, p. 2). organizing, enabling organizations to process the “vast, fast, disparate, and digital” data produced in contemporary social and organizational life (</a:t>
            </a:r>
            <a:r>
              <a:rPr lang="en-US" sz="1200" dirty="0" err="1">
                <a:latin typeface="+mj-lt"/>
              </a:rPr>
              <a:t>Brayne</a:t>
            </a:r>
            <a:r>
              <a:rPr lang="en-US" sz="1200" dirty="0">
                <a:latin typeface="+mj-lt"/>
              </a:rPr>
              <a:t>, 2017, p. 980). </a:t>
            </a:r>
          </a:p>
          <a:p>
            <a:pPr marL="72000" indent="0">
              <a:buClrTx/>
              <a:buNone/>
            </a:pPr>
            <a:r>
              <a:rPr lang="en-US" sz="1200" dirty="0">
                <a:latin typeface="+mj-lt"/>
              </a:rPr>
              <a:t> The organization of services to ‘citizen’ and ‘customer,’ and the myriad of ‘clicks’ that regulate our daily lives, are all inspired by algorithmic models” (</a:t>
            </a:r>
            <a:r>
              <a:rPr lang="en-US" sz="1200" dirty="0" err="1">
                <a:latin typeface="+mj-lt"/>
              </a:rPr>
              <a:t>Totaro</a:t>
            </a:r>
            <a:r>
              <a:rPr lang="en-US" sz="1200" dirty="0">
                <a:latin typeface="+mj-lt"/>
              </a:rPr>
              <a:t> &amp; </a:t>
            </a:r>
            <a:r>
              <a:rPr lang="en-US" sz="1200" dirty="0" err="1">
                <a:latin typeface="+mj-lt"/>
              </a:rPr>
              <a:t>Ninno</a:t>
            </a:r>
            <a:r>
              <a:rPr lang="en-US" sz="1200" dirty="0">
                <a:latin typeface="+mj-lt"/>
              </a:rPr>
              <a:t>, 2014, p. 30).</a:t>
            </a:r>
          </a:p>
          <a:p>
            <a:pPr>
              <a:lnSpc>
                <a:spcPct val="100000"/>
              </a:lnSpc>
              <a:buClrTx/>
            </a:pPr>
            <a:r>
              <a:rPr lang="en-US" sz="1600" dirty="0">
                <a:latin typeface="+mj-lt"/>
              </a:rPr>
              <a:t>Almost everything that you do with a computer relies in some way on an algorithm that someone has worked very hard to figure out. Even the simplest application on a modern computer would not be possible without algorithms being utilized behind the scenes to manage memory and load data from the hard drive.</a:t>
            </a:r>
          </a:p>
          <a:p>
            <a:pPr>
              <a:lnSpc>
                <a:spcPct val="100000"/>
              </a:lnSpc>
              <a:buClrTx/>
            </a:pPr>
            <a:endParaRPr lang="en-US" sz="1600" dirty="0">
              <a:latin typeface="+mj-lt"/>
            </a:endParaRPr>
          </a:p>
          <a:p>
            <a:pPr>
              <a:lnSpc>
                <a:spcPct val="100000"/>
              </a:lnSpc>
              <a:buClrTx/>
            </a:pPr>
            <a:r>
              <a:rPr lang="en-US" sz="1600" dirty="0">
                <a:latin typeface="+mj-lt"/>
              </a:rPr>
              <a:t>Scholars have highlighted the potential of algorithmic tools to provide organizations with:</a:t>
            </a:r>
          </a:p>
          <a:p>
            <a:pPr lvl="1">
              <a:buClrTx/>
            </a:pPr>
            <a:r>
              <a:rPr lang="en-US" sz="1600" dirty="0">
                <a:latin typeface="+mj-lt"/>
              </a:rPr>
              <a:t>Affordances that facilitate value creation by making better predictions (Mayer-</a:t>
            </a:r>
            <a:r>
              <a:rPr lang="en-US" sz="1600" dirty="0" err="1">
                <a:latin typeface="+mj-lt"/>
              </a:rPr>
              <a:t>Schönberger</a:t>
            </a:r>
            <a:r>
              <a:rPr lang="en-US" sz="1600" dirty="0">
                <a:latin typeface="+mj-lt"/>
              </a:rPr>
              <a:t> &amp; </a:t>
            </a:r>
            <a:r>
              <a:rPr lang="en-US" sz="1600" dirty="0" err="1">
                <a:latin typeface="+mj-lt"/>
              </a:rPr>
              <a:t>Cukier</a:t>
            </a:r>
            <a:r>
              <a:rPr lang="en-US" sz="1600" dirty="0">
                <a:latin typeface="+mj-lt"/>
              </a:rPr>
              <a:t>, 2013)</a:t>
            </a:r>
          </a:p>
          <a:p>
            <a:pPr lvl="1">
              <a:buClrTx/>
            </a:pPr>
            <a:r>
              <a:rPr lang="en-US" sz="1600" dirty="0">
                <a:latin typeface="+mj-lt"/>
              </a:rPr>
              <a:t>Automating structured and repetitive work (Davenport, 2018; Steiner, 2012)</a:t>
            </a:r>
          </a:p>
          <a:p>
            <a:pPr lvl="1">
              <a:buClrTx/>
            </a:pPr>
            <a:r>
              <a:rPr lang="en-US" sz="1600" dirty="0">
                <a:latin typeface="+mj-lt"/>
              </a:rPr>
              <a:t>Reshaping organizational culture (</a:t>
            </a:r>
            <a:r>
              <a:rPr lang="en-US" sz="1600" dirty="0" err="1">
                <a:latin typeface="+mj-lt"/>
              </a:rPr>
              <a:t>Fountaine</a:t>
            </a:r>
            <a:r>
              <a:rPr lang="en-US" sz="1600" dirty="0">
                <a:latin typeface="+mj-lt"/>
              </a:rPr>
              <a:t>, McCarthy, &amp; Saleh, 2019; </a:t>
            </a:r>
            <a:r>
              <a:rPr lang="en-US" sz="1600" dirty="0" err="1">
                <a:latin typeface="+mj-lt"/>
              </a:rPr>
              <a:t>Schildt</a:t>
            </a:r>
            <a:r>
              <a:rPr lang="en-US" sz="1600" dirty="0">
                <a:latin typeface="+mj-lt"/>
              </a:rPr>
              <a:t>, 2020), and </a:t>
            </a:r>
          </a:p>
          <a:p>
            <a:pPr lvl="1">
              <a:buClrTx/>
            </a:pPr>
            <a:r>
              <a:rPr lang="en-US" sz="1600" dirty="0">
                <a:latin typeface="+mj-lt"/>
              </a:rPr>
              <a:t>Improving the flow of ideas between distinct social domains (Pentland, 2014).</a:t>
            </a:r>
          </a:p>
          <a:p>
            <a:pPr marL="72000" indent="0">
              <a:lnSpc>
                <a:spcPct val="100000"/>
              </a:lnSpc>
              <a:buClrTx/>
              <a:buNone/>
            </a:pPr>
            <a:endParaRPr lang="en-US" sz="1600" b="0" i="0" dirty="0">
              <a:effectLst/>
              <a:latin typeface="+mj-lt"/>
            </a:endParaRPr>
          </a:p>
          <a:p>
            <a:pPr>
              <a:lnSpc>
                <a:spcPct val="100000"/>
              </a:lnSpc>
              <a:buClrTx/>
            </a:pPr>
            <a:r>
              <a:rPr lang="en-US" sz="1600" b="0" i="0" dirty="0">
                <a:effectLst/>
                <a:latin typeface="+mj-lt"/>
              </a:rPr>
              <a:t>Algorithms are widely in use in areas such as human resource management (see Cheng &amp; Hackett, 2021) and healthcare organizations (e.g., </a:t>
            </a:r>
            <a:r>
              <a:rPr lang="en-US" sz="1600" b="0" i="0" dirty="0" err="1">
                <a:effectLst/>
                <a:latin typeface="+mj-lt"/>
              </a:rPr>
              <a:t>Challen</a:t>
            </a:r>
            <a:r>
              <a:rPr lang="en-US" sz="1600" b="0" i="0" dirty="0">
                <a:effectLst/>
                <a:latin typeface="+mj-lt"/>
              </a:rPr>
              <a:t> et al., 2019). </a:t>
            </a:r>
          </a:p>
          <a:p>
            <a:r>
              <a:rPr lang="en-ZA" sz="1100" dirty="0">
                <a:hlinkClick r:id="rId3"/>
              </a:rPr>
              <a:t>The Biography of an Algorithm: Performing algorithmic technologies in organizations - Vern L. Glaser, Neil Pollock, Luciana </a:t>
            </a:r>
            <a:r>
              <a:rPr lang="en-ZA" sz="1100" dirty="0" err="1">
                <a:hlinkClick r:id="rId3"/>
              </a:rPr>
              <a:t>D’Adderio</a:t>
            </a:r>
            <a:r>
              <a:rPr lang="en-ZA" sz="1100" dirty="0">
                <a:hlinkClick r:id="rId3"/>
              </a:rPr>
              <a:t>, 2021 (sagepub.com)</a:t>
            </a:r>
            <a:endParaRPr lang="en-ZA" sz="1100" dirty="0"/>
          </a:p>
          <a:p>
            <a:endParaRPr lang="en-ZA" sz="1100" dirty="0"/>
          </a:p>
          <a:p>
            <a:r>
              <a:rPr lang="en-US" sz="1100" dirty="0">
                <a:hlinkClick r:id="rId4"/>
              </a:rPr>
              <a:t>Algorithms and Organizing | Human Communication Research | Oxford Academic (oup.com)</a:t>
            </a:r>
            <a:endParaRPr lang="en-US" sz="1100" dirty="0"/>
          </a:p>
          <a:p>
            <a:pPr>
              <a:lnSpc>
                <a:spcPct val="100000"/>
              </a:lnSpc>
              <a:buClrTx/>
            </a:pPr>
            <a:endParaRPr lang="en-US" sz="1100" dirty="0"/>
          </a:p>
          <a:p>
            <a:pPr marL="72000" indent="0">
              <a:buClrTx/>
              <a:buNone/>
            </a:pPr>
            <a:endParaRPr lang="en-US" sz="1200" dirty="0">
              <a:latin typeface="+mj-lt"/>
            </a:endParaRPr>
          </a:p>
          <a:p>
            <a:pPr>
              <a:buClrTx/>
            </a:pPr>
            <a:endParaRPr lang="en-US" sz="1200" dirty="0">
              <a:latin typeface="+mj-lt"/>
            </a:endParaRPr>
          </a:p>
          <a:p>
            <a:pPr>
              <a:buClrTx/>
            </a:pP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2594018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000" indent="0">
              <a:buClrTx/>
              <a:buNone/>
            </a:pPr>
            <a:r>
              <a:rPr lang="en-US" sz="1200" b="1" i="0" dirty="0">
                <a:effectLst/>
                <a:latin typeface="+mj-lt"/>
              </a:rPr>
              <a:t>CHALLNEGE 1: Biased data </a:t>
            </a:r>
          </a:p>
          <a:p>
            <a:pPr>
              <a:lnSpc>
                <a:spcPct val="100000"/>
              </a:lnSpc>
              <a:buClrTx/>
            </a:pPr>
            <a:r>
              <a:rPr lang="en-US" sz="1200" b="0" i="0" dirty="0">
                <a:effectLst/>
                <a:latin typeface="+mj-lt"/>
              </a:rPr>
              <a:t>The data collected are always biased regardless of the data collection method (human or computer) (for an overview, see Silva &amp; Kenney, 2018). </a:t>
            </a:r>
          </a:p>
          <a:p>
            <a:pPr>
              <a:lnSpc>
                <a:spcPct val="100000"/>
              </a:lnSpc>
              <a:buClrTx/>
            </a:pPr>
            <a:r>
              <a:rPr lang="en-US" sz="1200" b="0" i="0" dirty="0">
                <a:effectLst/>
                <a:latin typeface="+mj-lt"/>
              </a:rPr>
              <a:t>Biased data cause algorithms to operate in a biased way. </a:t>
            </a:r>
          </a:p>
          <a:p>
            <a:pPr>
              <a:lnSpc>
                <a:spcPct val="100000"/>
              </a:lnSpc>
              <a:buClrTx/>
            </a:pPr>
            <a:r>
              <a:rPr lang="en-US" sz="1200" b="0" i="0" dirty="0">
                <a:effectLst/>
                <a:latin typeface="+mj-lt"/>
              </a:rPr>
              <a:t>The notion of bias highlights how the algorithm does not exist in a void but materializes through relations; in this case, the relation is with the data. Thus, it must be stated that the data bias materializes through the algorithm. </a:t>
            </a:r>
          </a:p>
          <a:p>
            <a:pPr>
              <a:lnSpc>
                <a:spcPct val="100000"/>
              </a:lnSpc>
              <a:buClrTx/>
            </a:pPr>
            <a:r>
              <a:rPr lang="en-US" sz="1200" b="0" i="0" dirty="0">
                <a:effectLst/>
                <a:latin typeface="+mj-lt"/>
              </a:rPr>
              <a:t>There are many famous big data-related examples of the effects of biased data on the outcomes of learning algorithms (e.g., Neff &amp; Nagy, 2016). </a:t>
            </a:r>
            <a:endParaRPr lang="en-US" sz="1200" dirty="0">
              <a:latin typeface="+mj-lt"/>
            </a:endParaRPr>
          </a:p>
          <a:p>
            <a:pPr>
              <a:lnSpc>
                <a:spcPct val="100000"/>
              </a:lnSpc>
              <a:buClrTx/>
            </a:pPr>
            <a:r>
              <a:rPr lang="en-US" sz="1200" b="0" i="0" dirty="0">
                <a:effectLst/>
                <a:latin typeface="+mj-lt"/>
              </a:rPr>
              <a:t>In organizations, for example, racial or sexist issues in recruiting are not bypassed with algorithms even though being nonbiased has been one of these technologies’ big promises (Silva &amp; Kenney, 2018). </a:t>
            </a:r>
          </a:p>
          <a:p>
            <a:pPr>
              <a:lnSpc>
                <a:spcPct val="100000"/>
              </a:lnSpc>
              <a:buClrTx/>
            </a:pPr>
            <a:r>
              <a:rPr lang="en-US" sz="1200" dirty="0">
                <a:solidFill>
                  <a:schemeClr val="tx2"/>
                </a:solidFill>
                <a:latin typeface="+mj-lt"/>
              </a:rPr>
              <a:t>EXAMPLE: </a:t>
            </a:r>
            <a:r>
              <a:rPr lang="en-US" sz="1200" dirty="0">
                <a:latin typeface="+mj-lt"/>
              </a:rPr>
              <a:t>Employment advertisements for doctors, for example, are distributed using an algorithm that mainly directs them to male candidates, thus creating gender discrimination. The legacy reason is that, when an existing population of doctors is dominated by men, the algorithm learns that it gets more clicks or views when the advertisement is offered to men (Datta and Tschantz, 2015)</a:t>
            </a:r>
          </a:p>
          <a:p>
            <a:pPr>
              <a:lnSpc>
                <a:spcPct val="100000"/>
              </a:lnSpc>
              <a:buClrTx/>
            </a:pPr>
            <a:endParaRPr lang="en-US" sz="1200" dirty="0">
              <a:latin typeface="+mj-lt"/>
            </a:endParaRPr>
          </a:p>
          <a:p>
            <a:pPr marL="72000" indent="0">
              <a:lnSpc>
                <a:spcPct val="100000"/>
              </a:lnSpc>
              <a:buClrTx/>
              <a:buNone/>
            </a:pPr>
            <a:endParaRPr lang="en-US" sz="1200" dirty="0">
              <a:latin typeface="+mj-lt"/>
            </a:endParaRPr>
          </a:p>
          <a:p>
            <a:pPr marL="72000" indent="0">
              <a:lnSpc>
                <a:spcPct val="100000"/>
              </a:lnSpc>
              <a:buClrTx/>
              <a:buNone/>
            </a:pPr>
            <a:r>
              <a:rPr lang="en-US" sz="1200" b="1" i="0" dirty="0">
                <a:effectLst/>
                <a:latin typeface="+mj-lt"/>
              </a:rPr>
              <a:t>CHALLNEGE 2: Unintentional lawsuits </a:t>
            </a:r>
            <a:endParaRPr lang="en-US" sz="1200" b="0" i="0" dirty="0">
              <a:effectLst/>
              <a:latin typeface="+mj-lt"/>
            </a:endParaRPr>
          </a:p>
          <a:p>
            <a:pPr marL="72000" indent="0">
              <a:lnSpc>
                <a:spcPct val="100000"/>
              </a:lnSpc>
              <a:buClrTx/>
              <a:buNone/>
            </a:pPr>
            <a:endParaRPr lang="en-US" sz="1200" dirty="0">
              <a:latin typeface="+mj-lt"/>
            </a:endParaRPr>
          </a:p>
          <a:p>
            <a:pPr>
              <a:lnSpc>
                <a:spcPct val="100000"/>
              </a:lnSpc>
              <a:buClrTx/>
            </a:pPr>
            <a:r>
              <a:rPr lang="en-US" sz="1200" b="0" i="0" dirty="0">
                <a:effectLst/>
                <a:latin typeface="+mj-lt"/>
              </a:rPr>
              <a:t>HireView negatively impacted an individual </a:t>
            </a:r>
            <a:r>
              <a:rPr lang="en-US" sz="1200" dirty="0">
                <a:latin typeface="+mj-lt"/>
              </a:rPr>
              <a:t>with autism, due to it’s facial expression video interview algorithms. </a:t>
            </a:r>
          </a:p>
          <a:p>
            <a:pPr>
              <a:lnSpc>
                <a:spcPct val="100000"/>
              </a:lnSpc>
              <a:buClrTx/>
            </a:pPr>
            <a:endParaRPr lang="en-US" sz="1200" b="0" i="0" dirty="0">
              <a:effectLst/>
              <a:latin typeface="+mj-lt"/>
            </a:endParaRPr>
          </a:p>
          <a:p>
            <a:pPr marL="72000" indent="0">
              <a:buClrTx/>
              <a:buNone/>
            </a:pPr>
            <a:r>
              <a:rPr lang="en-US" sz="1200" b="1" i="0" dirty="0">
                <a:effectLst/>
                <a:latin typeface="+mj-lt"/>
              </a:rPr>
              <a:t>CHALLNEGE 3: Values conflict</a:t>
            </a:r>
            <a:endParaRPr lang="en-US" sz="1200" b="0" i="0" dirty="0">
              <a:effectLst/>
              <a:latin typeface="+mj-lt"/>
            </a:endParaRPr>
          </a:p>
          <a:p>
            <a:pPr>
              <a:lnSpc>
                <a:spcPct val="100000"/>
              </a:lnSpc>
              <a:buClrTx/>
            </a:pPr>
            <a:r>
              <a:rPr lang="en-US" sz="1200" b="0" i="0" dirty="0">
                <a:effectLst/>
                <a:latin typeface="+mj-lt"/>
              </a:rPr>
              <a:t>One example is the tension between accuracy and data privacy. The use of personal data can be important for the quality of algorithmic decision-making, but the collection and use of data are subject to sometimes strict conditions. </a:t>
            </a:r>
          </a:p>
          <a:p>
            <a:pPr>
              <a:lnSpc>
                <a:spcPct val="100000"/>
              </a:lnSpc>
              <a:buClrTx/>
            </a:pPr>
            <a:r>
              <a:rPr lang="en-US" sz="1200" b="0" i="0" dirty="0">
                <a:effectLst/>
                <a:latin typeface="+mj-lt"/>
              </a:rPr>
              <a:t>A trade-off must often be made between data privacy, on the one hand, and the goals of algorithmic decision-making on the other. </a:t>
            </a:r>
          </a:p>
          <a:p>
            <a:pPr>
              <a:lnSpc>
                <a:spcPct val="100000"/>
              </a:lnSpc>
              <a:buClrTx/>
            </a:pPr>
            <a:endParaRPr lang="en-US" sz="1200" b="0" i="0" dirty="0">
              <a:effectLst/>
              <a:latin typeface="+mj-lt"/>
            </a:endParaRPr>
          </a:p>
          <a:p>
            <a:pPr marL="72000" indent="0">
              <a:lnSpc>
                <a:spcPct val="100000"/>
              </a:lnSpc>
              <a:buClrTx/>
              <a:buNone/>
            </a:pPr>
            <a:r>
              <a:rPr lang="en-US" sz="1200" b="1" i="0" dirty="0">
                <a:effectLst/>
                <a:latin typeface="+mj-lt"/>
              </a:rPr>
              <a:t>CHALLNEGE 4: Control</a:t>
            </a:r>
            <a:endParaRPr lang="en-US" sz="1200" b="0" i="0" dirty="0">
              <a:effectLst/>
              <a:latin typeface="+mj-lt"/>
            </a:endParaRPr>
          </a:p>
          <a:p>
            <a:pPr>
              <a:lnSpc>
                <a:spcPct val="100000"/>
              </a:lnSpc>
              <a:buClrTx/>
            </a:pPr>
            <a:r>
              <a:rPr lang="en-US" sz="1200" dirty="0">
                <a:latin typeface="+mj-lt"/>
              </a:rPr>
              <a:t>While transparency is a response to the challenges of AI use, control is about who is on pole position in the response. Developing and using algorithms require </a:t>
            </a:r>
            <a:r>
              <a:rPr lang="en-US" sz="1200" dirty="0" err="1">
                <a:latin typeface="+mj-lt"/>
              </a:rPr>
              <a:t>specialised</a:t>
            </a:r>
            <a:r>
              <a:rPr lang="en-US" sz="1200" dirty="0">
                <a:latin typeface="+mj-lt"/>
              </a:rPr>
              <a:t> knowledge and skills. </a:t>
            </a:r>
          </a:p>
          <a:p>
            <a:pPr>
              <a:lnSpc>
                <a:spcPct val="100000"/>
              </a:lnSpc>
              <a:buClrTx/>
            </a:pPr>
            <a:r>
              <a:rPr lang="en-US" sz="1200" dirty="0">
                <a:latin typeface="+mj-lt"/>
              </a:rPr>
              <a:t>Data analysts can be seen as professionals who need discretionary freedom to fulfil their profession (Adams et al., 2020; </a:t>
            </a:r>
            <a:r>
              <a:rPr lang="en-US" sz="1200" dirty="0" err="1">
                <a:latin typeface="+mj-lt"/>
              </a:rPr>
              <a:t>Noordegraaf</a:t>
            </a:r>
            <a:r>
              <a:rPr lang="en-US" sz="1200" dirty="0">
                <a:latin typeface="+mj-lt"/>
              </a:rPr>
              <a:t>, 2020). </a:t>
            </a:r>
          </a:p>
          <a:p>
            <a:pPr>
              <a:lnSpc>
                <a:spcPct val="100000"/>
              </a:lnSpc>
              <a:buClrTx/>
            </a:pPr>
            <a:r>
              <a:rPr lang="en-US" sz="1200" dirty="0">
                <a:latin typeface="+mj-lt"/>
              </a:rPr>
              <a:t>The question, thus, is then who controls them? In traditional, hierarchical thinking, control is in the hands of managers, but it is questionable whether this control is sufficient, as AI and algorithms are simply too complex for many managers to handle (De Bruijn, 2002; </a:t>
            </a:r>
            <a:r>
              <a:rPr lang="en-US" sz="1200" dirty="0" err="1">
                <a:latin typeface="+mj-lt"/>
              </a:rPr>
              <a:t>Okwir</a:t>
            </a:r>
            <a:r>
              <a:rPr lang="en-US" sz="1200" dirty="0">
                <a:latin typeface="+mj-lt"/>
              </a:rPr>
              <a:t> et al., 2018).</a:t>
            </a:r>
          </a:p>
          <a:p>
            <a:pPr>
              <a:lnSpc>
                <a:spcPct val="100000"/>
              </a:lnSpc>
              <a:buClrTx/>
            </a:pPr>
            <a:r>
              <a:rPr lang="en-US" sz="1200" dirty="0">
                <a:latin typeface="+mj-lt"/>
              </a:rPr>
              <a:t> Algorithms sometimes already verge on being too difficult to understand even by experts, and the managerial echelon certainly does not have the skill to act as the experts’ countervailing power.</a:t>
            </a:r>
          </a:p>
          <a:p>
            <a:pPr>
              <a:lnSpc>
                <a:spcPct val="100000"/>
              </a:lnSpc>
              <a:buClrTx/>
            </a:pPr>
            <a:endParaRPr lang="en-US" sz="1000" dirty="0"/>
          </a:p>
          <a:p>
            <a:pPr marL="72000" indent="0">
              <a:lnSpc>
                <a:spcPct val="100000"/>
              </a:lnSpc>
              <a:buClrTx/>
              <a:buNone/>
            </a:pPr>
            <a:r>
              <a:rPr lang="en-US" sz="1200" b="1" i="0" dirty="0">
                <a:effectLst/>
                <a:latin typeface="+mj-lt"/>
              </a:rPr>
              <a:t>CHALLNEGE 5: Decision-making</a:t>
            </a:r>
            <a:endParaRPr lang="en-US" sz="1200" b="0" i="0" dirty="0">
              <a:effectLst/>
              <a:latin typeface="+mj-lt"/>
            </a:endParaRPr>
          </a:p>
          <a:p>
            <a:pPr>
              <a:lnSpc>
                <a:spcPct val="100000"/>
              </a:lnSpc>
              <a:buClrTx/>
            </a:pPr>
            <a:r>
              <a:rPr lang="en-US" sz="1200" dirty="0">
                <a:latin typeface="+mj-lt"/>
              </a:rPr>
              <a:t>Algorithmic versus professional decision-making. Data-based decision-making is often positioned against decisions made by experts, who rely heavily on their tacit knowledge and intuition. Both forms of decision-making – data-based and intuition-based – have their strengths and weaknesses. Both can come with bias, lack of transparency and value conflicts. </a:t>
            </a:r>
          </a:p>
          <a:p>
            <a:pPr>
              <a:lnSpc>
                <a:spcPct val="100000"/>
              </a:lnSpc>
              <a:buClrTx/>
            </a:pPr>
            <a:r>
              <a:rPr lang="en-US" sz="1200" dirty="0">
                <a:latin typeface="+mj-lt"/>
              </a:rPr>
              <a:t>Consequently, organizations should not rely solely on only one type of decision-making.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3"/>
              </a:rPr>
              <a:t>On humans, algorithms and data | Emerald Insight</a:t>
            </a:r>
            <a:endParaRPr lang="en-US" dirty="0"/>
          </a:p>
          <a:p>
            <a:pPr>
              <a:lnSpc>
                <a:spcPct val="100000"/>
              </a:lnSpc>
              <a:buClrTx/>
            </a:pPr>
            <a:endParaRPr lang="en-US" sz="1200" dirty="0"/>
          </a:p>
          <a:p>
            <a:pPr>
              <a:lnSpc>
                <a:spcPct val="100000"/>
              </a:lnSpc>
              <a:buClrTx/>
            </a:pPr>
            <a:endParaRPr lang="en-US" sz="1200" b="0" i="0" dirty="0">
              <a:effectLst/>
              <a:latin typeface="+mj-l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2007051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050" dirty="0">
                <a:hlinkClick r:id="rId3"/>
              </a:rPr>
              <a:t>TikTok’s Algorithm Keeps Pushing Suicide to Vulnerable Teens – Bloomberg</a:t>
            </a:r>
            <a:endParaRPr lang="en-ZA" sz="1050" dirty="0"/>
          </a:p>
          <a:p>
            <a:pPr algn="l"/>
            <a:endParaRPr lang="en-ZA" sz="1050" b="0" i="0" dirty="0">
              <a:solidFill>
                <a:srgbClr val="374151"/>
              </a:solidFill>
              <a:effectLst/>
              <a:latin typeface="Söhne"/>
            </a:endParaRPr>
          </a:p>
          <a:p>
            <a:pPr algn="l"/>
            <a:r>
              <a:rPr lang="en-US" sz="1050" dirty="0">
                <a:hlinkClick r:id="rId4"/>
              </a:rPr>
              <a:t>Netherlands wants watchdog to reduce bias in artificial intelligence | Computer Weekly</a:t>
            </a:r>
            <a:endParaRPr lang="en-US" sz="1050" dirty="0"/>
          </a:p>
          <a:p>
            <a:pPr algn="l"/>
            <a:endParaRPr lang="en-US" sz="1050" b="0" i="0" dirty="0">
              <a:solidFill>
                <a:srgbClr val="374151"/>
              </a:solidFill>
              <a:effectLst/>
              <a:latin typeface="Söhne"/>
            </a:endParaRPr>
          </a:p>
          <a:p>
            <a:pPr algn="l"/>
            <a:r>
              <a:rPr lang="en-US" sz="1050" dirty="0">
                <a:hlinkClick r:id="rId5"/>
              </a:rPr>
              <a:t>Online consumers at risk from 'intelligent' price manipulation, say experts (techxplore.com)</a:t>
            </a:r>
            <a:endParaRPr lang="en-US" sz="300" b="0"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2105740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1" dirty="0">
                <a:solidFill>
                  <a:schemeClr val="tx2"/>
                </a:solidFill>
                <a:effectLst/>
                <a:latin typeface="+mj-lt"/>
              </a:rPr>
              <a:t>Debates about privacy safeguards and about how to overcome bias in algorithmic decision-making in sentencing, parole, and employment practices are by now familiar,” said Sandel, referring to conscious and unconscious prejudices of program developers and those built into datasets used to train the software. “But we’ve not yet wrapped our minds around the hardest question: Can smart machines outthink us, or are certain elements of human judgment indispensable in deciding some of the most important things in life?”</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26</a:t>
            </a:fld>
            <a:endParaRPr lang="cs-CZ" altLang="cs-CZ"/>
          </a:p>
        </p:txBody>
      </p:sp>
    </p:spTree>
    <p:extLst>
      <p:ext uri="{BB962C8B-B14F-4D97-AF65-F5344CB8AC3E}">
        <p14:creationId xmlns:p14="http://schemas.microsoft.com/office/powerpoint/2010/main" val="315960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Ethical concerns mount as AI takes bigger decision-making role — Harvard Gazette</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27</a:t>
            </a:fld>
            <a:endParaRPr lang="cs-CZ" altLang="cs-CZ"/>
          </a:p>
        </p:txBody>
      </p:sp>
    </p:spTree>
    <p:extLst>
      <p:ext uri="{BB962C8B-B14F-4D97-AF65-F5344CB8AC3E}">
        <p14:creationId xmlns:p14="http://schemas.microsoft.com/office/powerpoint/2010/main" val="1527019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hlinkClick r:id="rId3"/>
              </a:rPr>
              <a:t>AI Ethics | IBM</a:t>
            </a:r>
            <a:endParaRPr lang="en-ZA" dirty="0"/>
          </a:p>
          <a:p>
            <a:pPr>
              <a:lnSpc>
                <a:spcPct val="100000"/>
              </a:lnSpc>
              <a:buClrTx/>
            </a:pPr>
            <a:r>
              <a:rPr lang="en-US" sz="1200" i="0" dirty="0">
                <a:solidFill>
                  <a:schemeClr val="tx2"/>
                </a:solidFill>
                <a:effectLst/>
                <a:latin typeface="+mj-lt"/>
              </a:rPr>
              <a:t>AlgorithmWatch: </a:t>
            </a:r>
            <a:r>
              <a:rPr lang="en-US" sz="1200" i="0" dirty="0">
                <a:effectLst/>
                <a:latin typeface="+mj-lt"/>
              </a:rPr>
              <a:t>This non-profit focuses on an explainable and traceable algorithm and decision process in AI programs.  </a:t>
            </a:r>
            <a:r>
              <a:rPr lang="en-US" sz="1200" i="0" dirty="0">
                <a:solidFill>
                  <a:schemeClr val="tx2"/>
                </a:solidFill>
                <a:effectLst/>
                <a:latin typeface="+mj-lt"/>
              </a:rPr>
              <a:t>AI Now Institute: </a:t>
            </a:r>
            <a:r>
              <a:rPr lang="en-US" sz="1200" i="0" dirty="0">
                <a:effectLst/>
                <a:latin typeface="+mj-lt"/>
              </a:rPr>
              <a:t>This non-profit at New York University researches the social implications of artificial </a:t>
            </a:r>
            <a:r>
              <a:rPr lang="en-US" sz="1200" i="0" dirty="0" err="1">
                <a:effectLst/>
                <a:latin typeface="+mj-lt"/>
              </a:rPr>
              <a:t>intelligence.</a:t>
            </a:r>
            <a:r>
              <a:rPr lang="en-US" sz="1200" i="0" dirty="0" err="1">
                <a:solidFill>
                  <a:schemeClr val="tx2"/>
                </a:solidFill>
                <a:effectLst/>
                <a:latin typeface="+mj-lt"/>
              </a:rPr>
              <a:t>DARPA</a:t>
            </a:r>
            <a:r>
              <a:rPr lang="en-US" sz="1200" i="0" dirty="0">
                <a:solidFill>
                  <a:schemeClr val="tx2"/>
                </a:solidFill>
                <a:effectLst/>
                <a:latin typeface="+mj-lt"/>
              </a:rPr>
              <a:t>: </a:t>
            </a:r>
            <a:r>
              <a:rPr lang="en-US" sz="1200" i="0" dirty="0">
                <a:effectLst/>
                <a:latin typeface="+mj-lt"/>
              </a:rPr>
              <a:t>The Defense Advanced Research Projects Agency (link resides outside ibm.com) by the US Department of Defense focuses on promoting explainable AI and AI </a:t>
            </a:r>
            <a:r>
              <a:rPr lang="en-US" sz="1200" i="0" dirty="0" err="1">
                <a:effectLst/>
                <a:latin typeface="+mj-lt"/>
              </a:rPr>
              <a:t>research.</a:t>
            </a:r>
            <a:r>
              <a:rPr lang="en-US" sz="1200" i="0" dirty="0" err="1">
                <a:solidFill>
                  <a:schemeClr val="tx2"/>
                </a:solidFill>
                <a:effectLst/>
                <a:latin typeface="+mj-lt"/>
              </a:rPr>
              <a:t>CHAI</a:t>
            </a:r>
            <a:r>
              <a:rPr lang="en-US" sz="1200" i="0" dirty="0">
                <a:solidFill>
                  <a:schemeClr val="tx2"/>
                </a:solidFill>
                <a:effectLst/>
                <a:latin typeface="+mj-lt"/>
              </a:rPr>
              <a:t>: </a:t>
            </a:r>
            <a:r>
              <a:rPr lang="en-US" sz="1200" i="0" dirty="0">
                <a:effectLst/>
                <a:latin typeface="+mj-lt"/>
              </a:rPr>
              <a:t>The Center for Human-Compatible Artificial Intelligence (link resides outside ibm.com) is a cooperation of various institutes and universities to promote trustworthy AI and provable beneficial </a:t>
            </a:r>
            <a:r>
              <a:rPr lang="en-US" sz="1200" i="0" dirty="0" err="1">
                <a:effectLst/>
                <a:latin typeface="+mj-lt"/>
              </a:rPr>
              <a:t>systems.</a:t>
            </a:r>
            <a:r>
              <a:rPr lang="en-US" sz="1200" i="0" dirty="0" err="1">
                <a:solidFill>
                  <a:schemeClr val="tx2"/>
                </a:solidFill>
                <a:effectLst/>
                <a:latin typeface="+mj-lt"/>
              </a:rPr>
              <a:t>NASCAI</a:t>
            </a:r>
            <a:r>
              <a:rPr lang="en-US" sz="1200" i="0" dirty="0">
                <a:solidFill>
                  <a:schemeClr val="tx2"/>
                </a:solidFill>
                <a:effectLst/>
                <a:latin typeface="+mj-lt"/>
              </a:rPr>
              <a:t>: </a:t>
            </a:r>
            <a:r>
              <a:rPr lang="en-US" sz="1200" i="0" dirty="0">
                <a:effectLst/>
                <a:latin typeface="+mj-lt"/>
              </a:rPr>
              <a:t>The National Security Commission on Artificial Intelligence (link resides outside ibm.com) is an independent commission “that considers the methods and means necessary to advance the development of artificial intelligence, machine learning and associated technologies to comprehensively address the national security and defense needs of the United States.”</a:t>
            </a:r>
          </a:p>
          <a:p>
            <a:pPr marL="72000" indent="0">
              <a:lnSpc>
                <a:spcPct val="100000"/>
              </a:lnSpc>
              <a:buClrTx/>
              <a:buNone/>
            </a:pPr>
            <a:r>
              <a:rPr lang="en-US" sz="1200" i="0" dirty="0">
                <a:effectLst/>
                <a:latin typeface="+mj-lt"/>
              </a:rPr>
              <a:t>Robots and algorithms now taking over human decision-making tasks and entering the workforce but also encroaching our private lives, currently challenges legal systems around the globe (Themistoklis, 2018).  </a:t>
            </a:r>
          </a:p>
          <a:p>
            <a:pPr marL="72000" indent="0">
              <a:lnSpc>
                <a:spcPct val="100000"/>
              </a:lnSpc>
              <a:buClrTx/>
              <a:buNone/>
            </a:pPr>
            <a:endParaRPr lang="en-US" sz="1200" dirty="0">
              <a:latin typeface="+mj-lt"/>
            </a:endParaRPr>
          </a:p>
          <a:p>
            <a:pPr marL="72000" indent="0">
              <a:lnSpc>
                <a:spcPct val="100000"/>
              </a:lnSpc>
              <a:buClrTx/>
              <a:buNone/>
            </a:pPr>
            <a:r>
              <a:rPr lang="en-US" sz="1200" i="0" dirty="0">
                <a:effectLst/>
                <a:latin typeface="+mj-lt"/>
              </a:rPr>
              <a:t>Example:</a:t>
            </a:r>
          </a:p>
          <a:p>
            <a:pPr marL="72000" indent="0">
              <a:lnSpc>
                <a:spcPct val="100000"/>
              </a:lnSpc>
              <a:buClrTx/>
              <a:buNone/>
            </a:pPr>
            <a:endParaRPr lang="en-US" sz="1200" dirty="0">
              <a:latin typeface="+mj-lt"/>
            </a:endParaRPr>
          </a:p>
          <a:p>
            <a:pPr>
              <a:lnSpc>
                <a:spcPct val="100000"/>
              </a:lnSpc>
              <a:buClrTx/>
            </a:pPr>
            <a:r>
              <a:rPr lang="en-US" sz="1200" i="0" dirty="0">
                <a:effectLst/>
                <a:latin typeface="+mj-lt"/>
              </a:rPr>
              <a:t>The attribution of human legal codes to AI is one of  the most groundbreaking contemporary legal and judicial innovations.  Until now legal personhood has only been attached directly or indirectly to human entities (Dowell, 2018).  </a:t>
            </a:r>
          </a:p>
          <a:p>
            <a:pPr>
              <a:lnSpc>
                <a:spcPct val="100000"/>
              </a:lnSpc>
              <a:buClrTx/>
            </a:pPr>
            <a:r>
              <a:rPr lang="en-US" sz="1200" i="0" dirty="0">
                <a:effectLst/>
                <a:latin typeface="+mj-lt"/>
              </a:rPr>
              <a:t>The detachment of legal personhood from human being now remains somewhat of a paradox causing an extent of “fuzziness” of the  concept  of  personhood  (Barrat 2013; Solum 1992, p. 1285).  </a:t>
            </a:r>
          </a:p>
          <a:p>
            <a:pPr>
              <a:lnSpc>
                <a:spcPct val="100000"/>
              </a:lnSpc>
              <a:buClrTx/>
            </a:pPr>
            <a:r>
              <a:rPr lang="en-US" sz="1200" i="0" dirty="0">
                <a:effectLst/>
                <a:latin typeface="+mj-lt"/>
              </a:rPr>
              <a:t>As AI gets bestowed  with  quasi-human  rights,  defining  factors  of human  personhood will  need to  be adjusted  (Dowell,  2018).   </a:t>
            </a:r>
          </a:p>
          <a:p>
            <a:pPr marL="72000" indent="0">
              <a:lnSpc>
                <a:spcPct val="100000"/>
              </a:lnSpc>
              <a:buClrTx/>
              <a:buNone/>
            </a:pPr>
            <a:endParaRPr lang="en-US" sz="1200" dirty="0">
              <a:latin typeface="+mj-lt"/>
            </a:endParaRPr>
          </a:p>
          <a:p>
            <a:pPr marL="72000" indent="0">
              <a:lnSpc>
                <a:spcPct val="100000"/>
              </a:lnSpc>
              <a:buClrTx/>
              <a:buNone/>
            </a:pPr>
            <a:r>
              <a:rPr lang="en-US" sz="1200" i="0" dirty="0">
                <a:effectLst/>
                <a:latin typeface="+mj-lt"/>
              </a:rPr>
              <a:t>Human  concepts, such  as morality,  ownership, profitability  and viability will have different meaning for AI.  </a:t>
            </a:r>
          </a:p>
          <a:p>
            <a:pPr marL="72000" indent="0">
              <a:lnSpc>
                <a:spcPct val="100000"/>
              </a:lnSpc>
              <a:buClrTx/>
              <a:buNone/>
            </a:pPr>
            <a:r>
              <a:rPr lang="en-US" sz="1200" i="0" dirty="0">
                <a:effectLst/>
                <a:latin typeface="+mj-lt"/>
              </a:rPr>
              <a:t>The need for redefining AIE has therefore reached unprecedented momentum</a:t>
            </a:r>
          </a:p>
          <a:p>
            <a:pPr>
              <a:lnSpc>
                <a:spcPct val="100000"/>
              </a:lnSpc>
              <a:buClrTx/>
            </a:pPr>
            <a:endParaRPr lang="en-US" sz="1200" dirty="0"/>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28</a:t>
            </a:fld>
            <a:endParaRPr lang="cs-CZ" altLang="cs-CZ"/>
          </a:p>
        </p:txBody>
      </p:sp>
    </p:spTree>
    <p:extLst>
      <p:ext uri="{BB962C8B-B14F-4D97-AF65-F5344CB8AC3E}">
        <p14:creationId xmlns:p14="http://schemas.microsoft.com/office/powerpoint/2010/main" val="2086743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Robots in the Workplace: a Threat to—or Opportunity for—Meaningful Work? | Philosophy &amp; Technology (springer.com)</a:t>
            </a:r>
            <a:endParaRPr lang="en-US" dirty="0"/>
          </a:p>
          <a:p>
            <a:pPr>
              <a:lnSpc>
                <a:spcPct val="100000"/>
              </a:lnSpc>
              <a:buClrTx/>
            </a:pPr>
            <a:r>
              <a:rPr lang="en-US" sz="1600" dirty="0">
                <a:latin typeface="+mj-lt"/>
              </a:rPr>
              <a:t>In </a:t>
            </a:r>
            <a:r>
              <a:rPr lang="en-US" sz="1600" b="1" dirty="0">
                <a:latin typeface="+mj-lt"/>
              </a:rPr>
              <a:t>European</a:t>
            </a:r>
            <a:r>
              <a:rPr lang="en-US" sz="1600" dirty="0">
                <a:latin typeface="+mj-lt"/>
              </a:rPr>
              <a:t> countries such as in Germany, robotics is used to manage waste (</a:t>
            </a:r>
            <a:r>
              <a:rPr lang="en-US" sz="1600" dirty="0" err="1">
                <a:latin typeface="+mj-lt"/>
              </a:rPr>
              <a:t>Enway</a:t>
            </a:r>
            <a:r>
              <a:rPr lang="en-US" sz="1600" dirty="0">
                <a:latin typeface="+mj-lt"/>
              </a:rPr>
              <a:t>).  </a:t>
            </a:r>
            <a:r>
              <a:rPr lang="en-US" sz="1600" b="1" dirty="0">
                <a:latin typeface="+mj-lt"/>
              </a:rPr>
              <a:t>Greece</a:t>
            </a:r>
            <a:r>
              <a:rPr lang="en-US" sz="1600" dirty="0">
                <a:latin typeface="+mj-lt"/>
              </a:rPr>
              <a:t>, robotics is used in agriculture for automatic indoor gardening, controlled via an app  (</a:t>
            </a:r>
            <a:r>
              <a:rPr lang="en-US" sz="1600" dirty="0" err="1">
                <a:latin typeface="+mj-lt"/>
              </a:rPr>
              <a:t>CityCrop</a:t>
            </a:r>
            <a:r>
              <a:rPr lang="en-US" sz="1600" dirty="0">
                <a:latin typeface="+mj-lt"/>
              </a:rPr>
              <a:t>).  In the </a:t>
            </a:r>
            <a:r>
              <a:rPr lang="en-US" sz="1600" b="1" dirty="0">
                <a:latin typeface="+mj-lt"/>
              </a:rPr>
              <a:t>United Kingdom</a:t>
            </a:r>
            <a:r>
              <a:rPr lang="en-US" sz="1600" dirty="0">
                <a:latin typeface="+mj-lt"/>
              </a:rPr>
              <a:t>, the </a:t>
            </a:r>
            <a:r>
              <a:rPr lang="en-US" sz="1600" dirty="0" err="1">
                <a:latin typeface="+mj-lt"/>
              </a:rPr>
              <a:t>Factmata</a:t>
            </a:r>
            <a:r>
              <a:rPr lang="en-US" sz="1600" dirty="0">
                <a:latin typeface="+mj-lt"/>
              </a:rPr>
              <a:t> company uses a combination of robotics and AI to  prevent the spread of hoax news. In the social field, robotics is used to treat older people (Ho, 2018).  Similar to Europe, robotics in </a:t>
            </a:r>
            <a:r>
              <a:rPr lang="en-US" sz="1600" b="1" dirty="0">
                <a:latin typeface="+mj-lt"/>
              </a:rPr>
              <a:t>Asia</a:t>
            </a:r>
            <a:r>
              <a:rPr lang="en-US" sz="1600" dirty="0">
                <a:latin typeface="+mj-lt"/>
              </a:rPr>
              <a:t> has also been applied in the health sector, such as for diagnosing diseases in China (</a:t>
            </a:r>
            <a:r>
              <a:rPr lang="en-US" sz="1600" dirty="0" err="1">
                <a:latin typeface="+mj-lt"/>
              </a:rPr>
              <a:t>Peredoc</a:t>
            </a:r>
            <a:r>
              <a:rPr lang="en-US" sz="1600" dirty="0">
                <a:latin typeface="+mj-lt"/>
              </a:rPr>
              <a:t>) and caring for older people in Japan (Softbank robotics).  In </a:t>
            </a:r>
            <a:r>
              <a:rPr lang="en-US" sz="1600" b="1" dirty="0">
                <a:latin typeface="+mj-lt"/>
              </a:rPr>
              <a:t>Indonesia</a:t>
            </a:r>
            <a:r>
              <a:rPr lang="en-US" sz="1600" dirty="0">
                <a:latin typeface="+mj-lt"/>
              </a:rPr>
              <a:t>, robots are widely used in the automotive industry. For instance, at Mitsubishi, 40% of its  activities utilize robots (</a:t>
            </a:r>
            <a:r>
              <a:rPr lang="en-US" sz="1600" dirty="0" err="1">
                <a:latin typeface="+mj-lt"/>
              </a:rPr>
              <a:t>Parwata</a:t>
            </a:r>
            <a:r>
              <a:rPr lang="en-US" sz="1600" dirty="0">
                <a:latin typeface="+mj-lt"/>
              </a:rPr>
              <a:t>, 2018). </a:t>
            </a:r>
            <a:endParaRPr lang="en-US" sz="1600" b="0" i="0" dirty="0">
              <a:effectLst/>
              <a:latin typeface="+mj-lt"/>
            </a:endParaRPr>
          </a:p>
          <a:p>
            <a:pPr>
              <a:buClrTx/>
              <a:buFont typeface="Wingdings" panose="05000000000000000000" pitchFamily="2" charset="2"/>
              <a:buChar char="§"/>
            </a:pPr>
            <a:r>
              <a:rPr lang="en-US" sz="1600" b="1" dirty="0">
                <a:latin typeface="+mj-lt"/>
              </a:rPr>
              <a:t>Healthcare </a:t>
            </a:r>
          </a:p>
          <a:p>
            <a:pPr lvl="1">
              <a:buClrTx/>
              <a:buFont typeface="Wingdings" panose="05000000000000000000" pitchFamily="2" charset="2"/>
              <a:buChar char="§"/>
            </a:pPr>
            <a:r>
              <a:rPr lang="en-US" sz="1600" dirty="0">
                <a:latin typeface="+mj-lt"/>
              </a:rPr>
              <a:t>Use of surgical robots – creating minimally invasive surgeries – faster recovery</a:t>
            </a:r>
          </a:p>
          <a:p>
            <a:pPr lvl="1">
              <a:buClrTx/>
              <a:buFont typeface="Wingdings" panose="05000000000000000000" pitchFamily="2" charset="2"/>
              <a:buChar char="§"/>
            </a:pPr>
            <a:r>
              <a:rPr lang="en-US" sz="1600" dirty="0">
                <a:latin typeface="+mj-lt"/>
              </a:rPr>
              <a:t>A hospital that uses this technology is RS </a:t>
            </a:r>
            <a:r>
              <a:rPr lang="en-US" sz="1600" dirty="0" err="1">
                <a:latin typeface="+mj-lt"/>
              </a:rPr>
              <a:t>Bunda</a:t>
            </a:r>
            <a:r>
              <a:rPr lang="en-US" sz="1600" dirty="0">
                <a:latin typeface="+mj-lt"/>
              </a:rPr>
              <a:t> Jakarta (</a:t>
            </a:r>
            <a:r>
              <a:rPr lang="en-US" sz="1600" dirty="0" err="1">
                <a:latin typeface="+mj-lt"/>
              </a:rPr>
              <a:t>Prawira</a:t>
            </a:r>
            <a:r>
              <a:rPr lang="en-US" sz="1600" dirty="0">
                <a:latin typeface="+mj-lt"/>
              </a:rPr>
              <a:t>, 2014)</a:t>
            </a:r>
          </a:p>
          <a:p>
            <a:pPr marL="324000" lvl="1" indent="0">
              <a:buClrTx/>
              <a:buNone/>
            </a:pPr>
            <a:endParaRPr lang="en-US" sz="1600" dirty="0">
              <a:latin typeface="+mj-lt"/>
            </a:endParaRPr>
          </a:p>
          <a:p>
            <a:pPr>
              <a:buClrTx/>
              <a:buFont typeface="Wingdings" panose="05000000000000000000" pitchFamily="2" charset="2"/>
              <a:buChar char="§"/>
            </a:pPr>
            <a:r>
              <a:rPr lang="en-US" sz="1600" b="1" dirty="0">
                <a:latin typeface="+mj-lt"/>
              </a:rPr>
              <a:t>Manufacturing</a:t>
            </a:r>
          </a:p>
          <a:p>
            <a:pPr lvl="1">
              <a:buClrTx/>
              <a:buFont typeface="Wingdings" panose="05000000000000000000" pitchFamily="2" charset="2"/>
              <a:buChar char="§"/>
            </a:pPr>
            <a:r>
              <a:rPr lang="en-US" sz="1600" dirty="0">
                <a:latin typeface="+mj-lt"/>
              </a:rPr>
              <a:t>Automating tasks, which increase efficiency</a:t>
            </a:r>
          </a:p>
          <a:p>
            <a:pPr lvl="1">
              <a:buClrTx/>
              <a:buFont typeface="Wingdings" panose="05000000000000000000" pitchFamily="2" charset="2"/>
              <a:buChar char="§"/>
            </a:pPr>
            <a:r>
              <a:rPr lang="en-US" sz="1600" dirty="0">
                <a:latin typeface="+mj-lt"/>
              </a:rPr>
              <a:t>Decrease on the job accidents and injuries  </a:t>
            </a:r>
          </a:p>
          <a:p>
            <a:pPr lvl="1">
              <a:buClrTx/>
              <a:buFont typeface="Wingdings" panose="05000000000000000000" pitchFamily="2" charset="2"/>
              <a:buChar char="§"/>
            </a:pPr>
            <a:r>
              <a:rPr lang="en-US" sz="1600" dirty="0">
                <a:latin typeface="+mj-lt"/>
              </a:rPr>
              <a:t>Companies using robots:</a:t>
            </a:r>
          </a:p>
          <a:p>
            <a:pPr lvl="2">
              <a:buClrTx/>
              <a:buFont typeface="Wingdings" panose="05000000000000000000" pitchFamily="2" charset="2"/>
              <a:buChar char="§"/>
            </a:pPr>
            <a:r>
              <a:rPr lang="en-US" b="1" dirty="0">
                <a:latin typeface="+mj-lt"/>
              </a:rPr>
              <a:t> ABB’s: </a:t>
            </a:r>
            <a:r>
              <a:rPr lang="en-US" dirty="0">
                <a:latin typeface="+mj-lt"/>
              </a:rPr>
              <a:t>wide range of industrial robots are able to perform tasks like arc and spot welding, material-handling functions like sorting and packaging, and quality control | </a:t>
            </a:r>
            <a:r>
              <a:rPr lang="en-US" b="1" dirty="0">
                <a:latin typeface="+mj-lt"/>
              </a:rPr>
              <a:t>Mitsubishi Electric: </a:t>
            </a:r>
            <a:r>
              <a:rPr lang="en-US" dirty="0">
                <a:latin typeface="+mj-lt"/>
              </a:rPr>
              <a:t>Robots are used for assembly, machine-tending and tray-handling applications, providing solutions for packing, palletizing, tending, assembling, handling or processing.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1A6D36-8CFB-40FE-8D60-D2050488125D}" type="slidenum">
              <a:rPr kumimoji="0" lang="cs-CZ" altLang="cs-CZ"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cs-CZ" altLang="cs-CZ"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38441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hlinkClick r:id="rId3"/>
              </a:rPr>
              <a:t>AI Ethics | IBM</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30</a:t>
            </a:fld>
            <a:endParaRPr lang="cs-CZ" altLang="cs-CZ"/>
          </a:p>
        </p:txBody>
      </p:sp>
    </p:spTree>
    <p:extLst>
      <p:ext uri="{BB962C8B-B14F-4D97-AF65-F5344CB8AC3E}">
        <p14:creationId xmlns:p14="http://schemas.microsoft.com/office/powerpoint/2010/main" val="2113029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40" b="1" baseline="0" dirty="0"/>
              <a:t>Prague Visit, Interesting find</a:t>
            </a:r>
          </a:p>
          <a:p>
            <a:r>
              <a:rPr lang="en-US" sz="1840" b="1" baseline="0" dirty="0"/>
              <a:t>- Is this  AI ?? What sort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a:t>
            </a:fld>
            <a:endParaRPr lang="cs-CZ" altLang="cs-CZ"/>
          </a:p>
        </p:txBody>
      </p:sp>
    </p:spTree>
    <p:extLst>
      <p:ext uri="{BB962C8B-B14F-4D97-AF65-F5344CB8AC3E}">
        <p14:creationId xmlns:p14="http://schemas.microsoft.com/office/powerpoint/2010/main" val="2465453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3776883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0F0F"/>
                </a:solidFill>
                <a:effectLst/>
                <a:latin typeface="Söhne"/>
              </a:rPr>
              <a:t>For STARA to be successful it has to consider three groups, individual, society and organization. Individuals need to feel trust from the business, thus impacting their well-being positively. They have to have self-efficacy and believe in learning performance. The organisation needs to create psychological safety </a:t>
            </a:r>
            <a:r>
              <a:rPr lang="en-US" b="0" i="0" dirty="0" err="1">
                <a:solidFill>
                  <a:srgbClr val="0F0F0F"/>
                </a:solidFill>
                <a:effectLst/>
                <a:latin typeface="Söhne"/>
              </a:rPr>
              <a:t>THe</a:t>
            </a:r>
            <a:r>
              <a:rPr lang="en-US" b="0" i="0" dirty="0">
                <a:solidFill>
                  <a:srgbClr val="0F0F0F"/>
                </a:solidFill>
                <a:effectLst/>
                <a:latin typeface="Söhne"/>
              </a:rPr>
              <a:t> </a:t>
            </a:r>
            <a:r>
              <a:rPr lang="en-US" b="0" i="0" dirty="0" err="1">
                <a:solidFill>
                  <a:srgbClr val="0F0F0F"/>
                </a:solidFill>
                <a:effectLst/>
                <a:latin typeface="Söhne"/>
              </a:rPr>
              <a:t>organsiation</a:t>
            </a:r>
            <a:r>
              <a:rPr lang="en-US" b="0" i="0" dirty="0">
                <a:solidFill>
                  <a:srgbClr val="0F0F0F"/>
                </a:solidFill>
                <a:effectLst/>
                <a:latin typeface="Söhne"/>
              </a:rPr>
              <a:t> needs to be able to stay true to their goals, values and references, they need to see that it's cost-saving. They need to focus on agility, remain competitive and collaborative Society is focused on innovation </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32</a:t>
            </a:fld>
            <a:endParaRPr lang="cs-CZ" altLang="cs-CZ"/>
          </a:p>
        </p:txBody>
      </p:sp>
    </p:spTree>
    <p:extLst>
      <p:ext uri="{BB962C8B-B14F-4D97-AF65-F5344CB8AC3E}">
        <p14:creationId xmlns:p14="http://schemas.microsoft.com/office/powerpoint/2010/main" val="234687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2184308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LEADERSHIP STYLES DO YOU THIMK IS REQUIRED FOR INDUSTRY 4 and BEYOND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34</a:t>
            </a:fld>
            <a:endParaRPr lang="cs-CZ" altLang="cs-CZ"/>
          </a:p>
        </p:txBody>
      </p:sp>
    </p:spTree>
    <p:extLst>
      <p:ext uri="{BB962C8B-B14F-4D97-AF65-F5344CB8AC3E}">
        <p14:creationId xmlns:p14="http://schemas.microsoft.com/office/powerpoint/2010/main" val="1455147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10 Characteristics Business Leaders Will Need In The Age Of AI (forbes.com)</a:t>
            </a:r>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35</a:t>
            </a:fld>
            <a:endParaRPr lang="cs-CZ" altLang="cs-CZ"/>
          </a:p>
        </p:txBody>
      </p:sp>
    </p:spTree>
    <p:extLst>
      <p:ext uri="{BB962C8B-B14F-4D97-AF65-F5344CB8AC3E}">
        <p14:creationId xmlns:p14="http://schemas.microsoft.com/office/powerpoint/2010/main" val="192522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000" indent="0" algn="just">
              <a:buClrTx/>
              <a:buNone/>
            </a:pPr>
            <a:r>
              <a:rPr lang="en-US" sz="1200" b="1" dirty="0">
                <a:latin typeface="+mj-lt"/>
              </a:rPr>
              <a:t>SMART TECHNOLOGIES ON INDUSTRY 5.0</a:t>
            </a:r>
          </a:p>
          <a:p>
            <a:pPr algn="just">
              <a:lnSpc>
                <a:spcPct val="100000"/>
              </a:lnSpc>
              <a:buClrTx/>
            </a:pPr>
            <a:r>
              <a:rPr lang="en-US" sz="1200" i="0" dirty="0">
                <a:effectLst/>
                <a:latin typeface="+mj-lt"/>
              </a:rPr>
              <a:t>Large data </a:t>
            </a:r>
            <a:r>
              <a:rPr lang="en-US" sz="1200" i="0" dirty="0" err="1">
                <a:effectLst/>
                <a:latin typeface="+mj-lt"/>
              </a:rPr>
              <a:t>organ</a:t>
            </a:r>
            <a:r>
              <a:rPr lang="en-US" sz="1200" dirty="0" err="1">
                <a:latin typeface="+mj-lt"/>
              </a:rPr>
              <a:t>ising</a:t>
            </a:r>
            <a:r>
              <a:rPr lang="en-US" sz="1200" dirty="0">
                <a:latin typeface="+mj-lt"/>
              </a:rPr>
              <a:t> </a:t>
            </a:r>
            <a:r>
              <a:rPr lang="en-US" sz="1200" dirty="0" err="1">
                <a:latin typeface="+mj-lt"/>
              </a:rPr>
              <a:t>e.g</a:t>
            </a:r>
            <a:r>
              <a:rPr lang="en-US" sz="1200" dirty="0">
                <a:latin typeface="+mj-lt"/>
              </a:rPr>
              <a:t> IBM Watsons technology capabilities allow for large candidate information to be sorted to provide the best suitable candidate. </a:t>
            </a:r>
            <a:r>
              <a:rPr lang="en-US" sz="1200" i="0" dirty="0">
                <a:effectLst/>
                <a:latin typeface="+mj-lt"/>
              </a:rPr>
              <a:t>It is this foresightedness of smart technology that brings out the potential for automation, not only with regard to work execution but also to aspects of leadership. </a:t>
            </a:r>
          </a:p>
          <a:p>
            <a:pPr algn="just">
              <a:lnSpc>
                <a:spcPct val="100000"/>
              </a:lnSpc>
              <a:buClrTx/>
            </a:pPr>
            <a:r>
              <a:rPr lang="en-US" sz="1200" dirty="0">
                <a:latin typeface="+mj-lt"/>
              </a:rPr>
              <a:t>Smart</a:t>
            </a:r>
            <a:r>
              <a:rPr lang="en-US" sz="1200" i="0" dirty="0">
                <a:effectLst/>
                <a:latin typeface="+mj-lt"/>
              </a:rPr>
              <a:t> organizations are better able than others to cope with technological breakthroughs, social, and cultural problems as well as to compete effectively and develop in an environmentally sustainable way. With their growing potential, they are strengthening the economies of their countries of origin and daily operation</a:t>
            </a:r>
          </a:p>
          <a:p>
            <a:pPr algn="just">
              <a:lnSpc>
                <a:spcPct val="100000"/>
              </a:lnSpc>
              <a:buClrTx/>
            </a:pPr>
            <a:r>
              <a:rPr lang="en-US" sz="1200" dirty="0">
                <a:latin typeface="+mj-lt"/>
              </a:rPr>
              <a:t>Smart organizations are , they are strengthening the economies of their countries of origin and daily operation, whilst achieving sustainable development</a:t>
            </a:r>
            <a:endParaRPr lang="en-US" sz="1200" i="0" dirty="0">
              <a:effectLst/>
              <a:latin typeface="+mj-lt"/>
            </a:endParaRPr>
          </a:p>
          <a:p>
            <a:pPr marL="72000" indent="0" algn="just">
              <a:buClrTx/>
              <a:buNone/>
            </a:pPr>
            <a:r>
              <a:rPr lang="en-US" sz="1200" b="1" dirty="0">
                <a:latin typeface="+mj-lt"/>
              </a:rPr>
              <a:t>CHALLENGES</a:t>
            </a:r>
          </a:p>
          <a:p>
            <a:pPr algn="just">
              <a:lnSpc>
                <a:spcPct val="100000"/>
              </a:lnSpc>
              <a:buClrTx/>
            </a:pPr>
            <a:r>
              <a:rPr lang="en-US" sz="1200" dirty="0">
                <a:latin typeface="+mj-lt"/>
              </a:rPr>
              <a:t>The implementation of new technology can be framed either as intending to enable employees or as an attempt to create a foolproof organisation in a way that alienates employees and leads to feelings of coercion (Adler &amp; </a:t>
            </a:r>
            <a:r>
              <a:rPr lang="en-US" sz="1200" dirty="0" err="1">
                <a:latin typeface="+mj-lt"/>
              </a:rPr>
              <a:t>Borys</a:t>
            </a:r>
            <a:r>
              <a:rPr lang="en-US" sz="1200" dirty="0">
                <a:latin typeface="+mj-lt"/>
              </a:rPr>
              <a:t>, 1996).</a:t>
            </a:r>
          </a:p>
          <a:p>
            <a:pPr algn="just">
              <a:lnSpc>
                <a:spcPct val="100000"/>
              </a:lnSpc>
              <a:buClrTx/>
            </a:pPr>
            <a:r>
              <a:rPr lang="en-US" sz="1200" dirty="0">
                <a:latin typeface="+mj-lt"/>
              </a:rPr>
              <a:t>Technology proliferation that increases visibility, for instance, influences employees’ feelings of vulnerability due to being monitored by the employer in a way that is likely to make them more alert and careful in their workplace interactions </a:t>
            </a:r>
          </a:p>
          <a:p>
            <a:pPr algn="just">
              <a:lnSpc>
                <a:spcPct val="100000"/>
              </a:lnSpc>
              <a:buClrTx/>
            </a:pPr>
            <a:r>
              <a:rPr lang="en-US" sz="1200" dirty="0">
                <a:latin typeface="+mj-lt"/>
              </a:rPr>
              <a:t>Focusing on the needs of the organisation but overlooking the concerns of the employee, smart technology designed either for decision support or implementation via various individual channels can be perceived by employees to be particularly threatening</a:t>
            </a:r>
          </a:p>
          <a:p>
            <a:pPr marL="72000" indent="0">
              <a:buClrTx/>
              <a:buNone/>
            </a:pPr>
            <a:endParaRPr lang="en-US" sz="1200" b="0" i="0" dirty="0">
              <a:effectLst/>
              <a:latin typeface="+mj-lt"/>
            </a:endParaRPr>
          </a:p>
          <a:p>
            <a:pPr algn="just">
              <a:lnSpc>
                <a:spcPct val="100000"/>
              </a:lnSpc>
              <a:buClrTx/>
            </a:pPr>
            <a:endParaRPr lang="en-US" sz="1200" b="1" kern="0" dirty="0">
              <a:latin typeface="+mj-lt"/>
            </a:endParaRPr>
          </a:p>
          <a:p>
            <a:pPr marL="72000" indent="0" algn="just">
              <a:lnSpc>
                <a:spcPct val="100000"/>
              </a:lnSpc>
              <a:buClrTx/>
              <a:buFont typeface="Arial" panose="020B0604020202020204" pitchFamily="34" charset="0"/>
              <a:buNone/>
            </a:pPr>
            <a:r>
              <a:rPr lang="en-US" sz="1200" b="1" kern="0" dirty="0">
                <a:latin typeface="+mj-lt"/>
              </a:rPr>
              <a:t>RESISTANCE TO CHANGE </a:t>
            </a:r>
          </a:p>
          <a:p>
            <a:pPr algn="just">
              <a:lnSpc>
                <a:spcPct val="100000"/>
              </a:lnSpc>
              <a:buClrTx/>
            </a:pPr>
            <a:r>
              <a:rPr lang="en-US" sz="1200" kern="0" dirty="0">
                <a:latin typeface="+mj-lt"/>
              </a:rPr>
              <a:t>The use of new devices causes changes, including changes in employee behavior. The presence of new technology can  lead to disruption of employee behavior patterns. Changes that occur, such as changes in workload, create  changes in work responsibilities, which may require new training. Such resistance can come from both  employees and superiors (Delaney &amp; Robert, 2015).</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36</a:t>
            </a:fld>
            <a:endParaRPr lang="cs-CZ" altLang="cs-CZ"/>
          </a:p>
        </p:txBody>
      </p:sp>
    </p:spTree>
    <p:extLst>
      <p:ext uri="{BB962C8B-B14F-4D97-AF65-F5344CB8AC3E}">
        <p14:creationId xmlns:p14="http://schemas.microsoft.com/office/powerpoint/2010/main" val="275327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OTHER YOU WOULD LIKE TO ADD and WHY ?</a:t>
            </a:r>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37</a:t>
            </a:fld>
            <a:endParaRPr lang="cs-CZ" altLang="cs-CZ"/>
          </a:p>
        </p:txBody>
      </p:sp>
    </p:spTree>
    <p:extLst>
      <p:ext uri="{BB962C8B-B14F-4D97-AF65-F5344CB8AC3E}">
        <p14:creationId xmlns:p14="http://schemas.microsoft.com/office/powerpoint/2010/main" val="1251248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38</a:t>
            </a:fld>
            <a:endParaRPr lang="cs-CZ" altLang="cs-CZ"/>
          </a:p>
        </p:txBody>
      </p:sp>
    </p:spTree>
    <p:extLst>
      <p:ext uri="{BB962C8B-B14F-4D97-AF65-F5344CB8AC3E}">
        <p14:creationId xmlns:p14="http://schemas.microsoft.com/office/powerpoint/2010/main" val="503697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39</a:t>
            </a:fld>
            <a:endParaRPr lang="cs-CZ" altLang="cs-CZ"/>
          </a:p>
        </p:txBody>
      </p:sp>
    </p:spTree>
    <p:extLst>
      <p:ext uri="{BB962C8B-B14F-4D97-AF65-F5344CB8AC3E}">
        <p14:creationId xmlns:p14="http://schemas.microsoft.com/office/powerpoint/2010/main" val="3804809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t>EVOLUTION</a:t>
            </a:r>
          </a:p>
          <a:p>
            <a:r>
              <a:rPr lang="en-US" sz="4000" dirty="0"/>
              <a:t>WAY</a:t>
            </a:r>
            <a:r>
              <a:rPr lang="en-US" sz="4000" baseline="0" dirty="0"/>
              <a:t> WE WORK </a:t>
            </a:r>
          </a:p>
          <a:p>
            <a:r>
              <a:rPr lang="en-US" sz="4000" baseline="0" dirty="0"/>
              <a:t>PEOPLE </a:t>
            </a:r>
            <a:endParaRPr lang="en-US" sz="400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3290679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hlinkClick r:id="rId3"/>
              </a:rPr>
              <a:t>MGI-Artificial-Intelligence-Discussion-paper.ashx (mckinsey.com)</a:t>
            </a:r>
            <a:endParaRPr lang="en-ZA" sz="1200" dirty="0"/>
          </a:p>
          <a:p>
            <a:endParaRPr lang="en-ZA" sz="1200" dirty="0"/>
          </a:p>
          <a:p>
            <a:r>
              <a:rPr lang="en-US" sz="1200" dirty="0">
                <a:hlinkClick r:id="rId4"/>
              </a:rPr>
              <a:t>What Are The Problems Of Artificial Intelligence In Business? (businessbecause.com)</a:t>
            </a: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mj-lt"/>
              </a:rPr>
              <a:t>Most of the firms surveyed (McKinsey Global Institute) expected to increase spending on AI in the coming three years, a finding echoed in other recent surveys. For example, 75 percent of the 203 executives queried in an Economist Intelligence Unit survey said AI would be “actively implemented” in their firms within three years (3 percent said it had already happened)</a:t>
            </a:r>
          </a:p>
          <a:p>
            <a:endParaRPr lang="en-US" sz="1100"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417751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1" i="0" dirty="0">
              <a:solidFill>
                <a:srgbClr val="000000"/>
              </a:solidFill>
              <a:effectLst/>
              <a:latin typeface="WPRoobert Light"/>
            </a:endParaRPr>
          </a:p>
          <a:p>
            <a:pPr algn="l">
              <a:buFont typeface="Arial" panose="020B0604020202020204" pitchFamily="34" charset="0"/>
              <a:buNone/>
            </a:pPr>
            <a:r>
              <a:rPr lang="en-US" sz="3600" b="1" i="0" dirty="0">
                <a:solidFill>
                  <a:srgbClr val="000000"/>
                </a:solidFill>
                <a:effectLst/>
                <a:latin typeface="WPRoobert Light"/>
              </a:rPr>
              <a:t>WHY  :</a:t>
            </a:r>
            <a:r>
              <a:rPr lang="en-US" b="1" i="0" dirty="0">
                <a:solidFill>
                  <a:srgbClr val="000000"/>
                </a:solidFill>
                <a:effectLst/>
                <a:latin typeface="WPRoobert Light"/>
              </a:rPr>
              <a:t>Greater productivity</a:t>
            </a:r>
            <a:r>
              <a:rPr lang="en-US" b="0" i="0" dirty="0">
                <a:solidFill>
                  <a:srgbClr val="000000"/>
                </a:solidFill>
                <a:effectLst/>
                <a:latin typeface="WPRoobert Light"/>
              </a:rPr>
              <a:t> – productivity can soar without people and resources bogged down in routine tasks. According to the Nielsen Norman Group, generative AI systems improve employee productivity by 66%.</a:t>
            </a:r>
          </a:p>
          <a:p>
            <a:pPr algn="l">
              <a:buFont typeface="Arial" panose="020B0604020202020204" pitchFamily="34" charset="0"/>
              <a:buChar char="•"/>
            </a:pPr>
            <a:r>
              <a:rPr lang="en-US" b="1" i="0" dirty="0">
                <a:solidFill>
                  <a:srgbClr val="000000"/>
                </a:solidFill>
                <a:effectLst/>
                <a:latin typeface="WPRoobert Light"/>
              </a:rPr>
              <a:t>Increased efficiency</a:t>
            </a:r>
            <a:r>
              <a:rPr lang="en-US" b="0" i="0" dirty="0">
                <a:solidFill>
                  <a:srgbClr val="000000"/>
                </a:solidFill>
                <a:effectLst/>
                <a:latin typeface="WPRoobert Light"/>
              </a:rPr>
              <a:t> – AI can carry out some routine tasks faster and more efficiently than humans. And of course, unlike human employees, AI-driven services are available 24/7 to monitor for fraud, answer customer queries and scan job applications, saving time and resources. * </a:t>
            </a:r>
            <a:r>
              <a:rPr lang="en-US" b="1" i="0" dirty="0">
                <a:solidFill>
                  <a:srgbClr val="000000"/>
                </a:solidFill>
                <a:effectLst/>
                <a:latin typeface="WPRoobert Light"/>
              </a:rPr>
              <a:t>Solving complex problems</a:t>
            </a:r>
            <a:r>
              <a:rPr lang="en-US" b="0" i="0" dirty="0">
                <a:solidFill>
                  <a:srgbClr val="000000"/>
                </a:solidFill>
                <a:effectLst/>
                <a:latin typeface="WPRoobert Light"/>
              </a:rPr>
              <a:t> – advances in machine learning mean AI can now be put to work on more complex tasks – medical diagnosis, for example, again freeing up resources and increasing productivity. </a:t>
            </a:r>
            <a:r>
              <a:rPr lang="en-US" b="1" i="0" dirty="0">
                <a:solidFill>
                  <a:srgbClr val="000000"/>
                </a:solidFill>
                <a:effectLst/>
                <a:latin typeface="WPRoobert Light"/>
              </a:rPr>
              <a:t>Innovation</a:t>
            </a:r>
            <a:r>
              <a:rPr lang="en-US" b="0" i="0" dirty="0">
                <a:solidFill>
                  <a:srgbClr val="000000"/>
                </a:solidFill>
                <a:effectLst/>
                <a:latin typeface="WPRoobert Light"/>
              </a:rPr>
              <a:t> – From AI-generated ideas in brainstorming sessions, interaction in virtual spaces in the Metaverse, and using AI in the supply chain to understand what consumers want (and then make relevant product decisions), AI is helping organizations innovate to succeed.</a:t>
            </a: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336849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3383269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mj-lt"/>
              </a:rPr>
              <a:t>‘Smart’ technology refers to the </a:t>
            </a:r>
            <a:r>
              <a:rPr lang="en-US" sz="1200" b="1" dirty="0">
                <a:latin typeface="+mj-lt"/>
              </a:rPr>
              <a:t>integration of computing and telecommunication technology </a:t>
            </a:r>
            <a:r>
              <a:rPr lang="en-US" sz="1200" dirty="0">
                <a:latin typeface="+mj-lt"/>
              </a:rPr>
              <a:t>into other technologies that did not previously have such capabilities. What makes a technology ‘smart’ is its ability to communicate and work with other networked technologies, and through this ability to allow automated or adaptive functionality as well as remote accessibility or operation from anywhere.</a:t>
            </a:r>
          </a:p>
          <a:p>
            <a:pPr marL="72000" indent="0" algn="l">
              <a:lnSpc>
                <a:spcPct val="100000"/>
              </a:lnSpc>
              <a:buNone/>
            </a:pPr>
            <a:r>
              <a:rPr lang="en-US" sz="1200" b="1" i="0" dirty="0">
                <a:solidFill>
                  <a:srgbClr val="000000"/>
                </a:solidFill>
                <a:effectLst/>
                <a:latin typeface="+mj-lt"/>
              </a:rPr>
              <a:t>1.</a:t>
            </a:r>
            <a:r>
              <a:rPr lang="en-US" sz="1200" b="0" i="0" dirty="0">
                <a:solidFill>
                  <a:srgbClr val="000000"/>
                </a:solidFill>
                <a:effectLst/>
                <a:latin typeface="+mj-lt"/>
              </a:rPr>
              <a:t> </a:t>
            </a:r>
            <a:r>
              <a:rPr lang="en-US" sz="1200" b="1" i="0" dirty="0">
                <a:solidFill>
                  <a:srgbClr val="000000"/>
                </a:solidFill>
                <a:effectLst/>
                <a:latin typeface="+mj-lt"/>
              </a:rPr>
              <a:t>Conserve Energy.</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helps by automating home energy usage. Homeowners have the added benefit of being able to turn appliances on or off while they are away from home. This not only saves money, but also helps protect the environment.</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2.</a:t>
            </a:r>
            <a:r>
              <a:rPr lang="en-US" sz="1200" b="0" i="0" dirty="0">
                <a:solidFill>
                  <a:srgbClr val="000000"/>
                </a:solidFill>
                <a:effectLst/>
                <a:latin typeface="+mj-lt"/>
              </a:rPr>
              <a:t> </a:t>
            </a:r>
            <a:r>
              <a:rPr lang="en-US" sz="1200" b="1" i="0" dirty="0">
                <a:solidFill>
                  <a:srgbClr val="000000"/>
                </a:solidFill>
                <a:effectLst/>
                <a:latin typeface="+mj-lt"/>
              </a:rPr>
              <a:t>Offers Convenience At Various Levels.</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can make it possible for you to accomplish several tasks with just a few clicks, often without the need to even move. You can adjust the temperature or dim the lighting in the room, control the music levels, lock all the doors and close the garage with just a few clicks. </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3.</a:t>
            </a:r>
            <a:r>
              <a:rPr lang="en-US" sz="1200" b="0" i="0" dirty="0">
                <a:solidFill>
                  <a:srgbClr val="000000"/>
                </a:solidFill>
                <a:effectLst/>
                <a:latin typeface="+mj-lt"/>
              </a:rPr>
              <a:t> </a:t>
            </a:r>
            <a:r>
              <a:rPr lang="en-US" sz="1200" b="1" i="0" dirty="0">
                <a:solidFill>
                  <a:srgbClr val="000000"/>
                </a:solidFill>
                <a:effectLst/>
                <a:latin typeface="+mj-lt"/>
              </a:rPr>
              <a:t>Offers An Unprecedented Level Of Security.</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is far more effective at preventing intrusions as compared to manually operated security systems. Smart home security systems warn homeowners of potential threats inside the home or on their property. Some even text or phone homeowners to alert them about break-ins while the police or external security company are also being informed.</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4.</a:t>
            </a:r>
            <a:r>
              <a:rPr lang="en-US" sz="1200" b="0" i="0" dirty="0">
                <a:solidFill>
                  <a:srgbClr val="000000"/>
                </a:solidFill>
                <a:effectLst/>
                <a:latin typeface="+mj-lt"/>
              </a:rPr>
              <a:t> </a:t>
            </a:r>
            <a:r>
              <a:rPr lang="en-US" sz="1200" b="1" i="0" dirty="0">
                <a:solidFill>
                  <a:srgbClr val="000000"/>
                </a:solidFill>
                <a:effectLst/>
                <a:latin typeface="+mj-lt"/>
              </a:rPr>
              <a:t>Offers Peace of Mind to Vulnerable people and their caregivers.</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From medication monitoring, tracking calorie intake to calling the emergency services in times of distress, smart technology helps vulnerable people in numerous ways. Being able to control their settings helps them live more independent lives while the many monitoring functionalities</a:t>
            </a:r>
          </a:p>
          <a:p>
            <a:pPr algn="l">
              <a:lnSpc>
                <a:spcPct val="100000"/>
              </a:lnSpc>
            </a:pPr>
            <a:endParaRPr lang="en-US" sz="1200" b="0" i="0" dirty="0">
              <a:solidFill>
                <a:srgbClr val="5A5A5A"/>
              </a:solidFill>
              <a:effectLst/>
              <a:latin typeface="+mj-lt"/>
            </a:endParaRPr>
          </a:p>
          <a:p>
            <a:pPr algn="l">
              <a:lnSpc>
                <a:spcPct val="100000"/>
              </a:lnSpc>
            </a:pPr>
            <a:r>
              <a:rPr lang="en-US" sz="1200" b="1" i="0" dirty="0">
                <a:solidFill>
                  <a:srgbClr val="000000"/>
                </a:solidFill>
                <a:effectLst/>
                <a:latin typeface="+mj-lt"/>
              </a:rPr>
              <a:t>5.</a:t>
            </a:r>
            <a:r>
              <a:rPr lang="en-US" sz="1200" b="0" i="0" dirty="0">
                <a:solidFill>
                  <a:srgbClr val="000000"/>
                </a:solidFill>
                <a:effectLst/>
                <a:latin typeface="+mj-lt"/>
              </a:rPr>
              <a:t> </a:t>
            </a:r>
            <a:r>
              <a:rPr lang="en-US" sz="1200" b="1" i="0" dirty="0">
                <a:solidFill>
                  <a:srgbClr val="000000"/>
                </a:solidFill>
                <a:effectLst/>
                <a:latin typeface="+mj-lt"/>
              </a:rPr>
              <a:t>Saves money.</a:t>
            </a:r>
            <a:endParaRPr lang="en-US" sz="1200" b="0" i="0" dirty="0">
              <a:solidFill>
                <a:srgbClr val="000000"/>
              </a:solidFill>
              <a:effectLst/>
              <a:latin typeface="+mj-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mj-lt"/>
            </a:endParaRPr>
          </a:p>
          <a:p>
            <a:pPr marL="72000" indent="0">
              <a:lnSpc>
                <a:spcPct val="100000"/>
              </a:lnSpc>
              <a:buClrTx/>
              <a:buNone/>
            </a:pPr>
            <a:endParaRPr lang="en-US" sz="1200" kern="0" dirty="0">
              <a:latin typeface="+mj-lt"/>
            </a:endParaRPr>
          </a:p>
          <a:p>
            <a:pPr marL="72000" indent="0">
              <a:lnSpc>
                <a:spcPct val="100000"/>
              </a:lnSpc>
              <a:buFont typeface="Arial" panose="020B0604020202020204" pitchFamily="34" charset="0"/>
              <a:buNone/>
            </a:pPr>
            <a:endParaRPr lang="en-US" sz="1200" b="1" kern="0" dirty="0">
              <a:solidFill>
                <a:srgbClr val="000000"/>
              </a:solidFill>
              <a:latin typeface="+mj-lt"/>
            </a:endParaRPr>
          </a:p>
          <a:p>
            <a:pPr marL="72000" indent="0">
              <a:lnSpc>
                <a:spcPct val="100000"/>
              </a:lnSpc>
              <a:buFont typeface="Arial" panose="020B0604020202020204" pitchFamily="34" charset="0"/>
              <a:buNone/>
            </a:pPr>
            <a:r>
              <a:rPr lang="en-US" sz="1200" kern="0" dirty="0">
                <a:latin typeface="+mj-lt"/>
              </a:rPr>
              <a:t>Smart technology draws on developments in ML (Machine learning) /DL (Deep learning) processes and can be used within the employment relationship</a:t>
            </a:r>
          </a:p>
          <a:p>
            <a:pPr marL="72000" indent="0">
              <a:lnSpc>
                <a:spcPct val="100000"/>
              </a:lnSpc>
              <a:buFont typeface="Arial" panose="020B0604020202020204" pitchFamily="34" charset="0"/>
              <a:buNone/>
            </a:pPr>
            <a:r>
              <a:rPr lang="en-US" sz="1200" kern="0" dirty="0">
                <a:latin typeface="+mj-lt"/>
              </a:rPr>
              <a:t> to (1) assist and support organizations in directing employees’ attention,</a:t>
            </a:r>
          </a:p>
          <a:p>
            <a:pPr marL="72000" indent="0">
              <a:lnSpc>
                <a:spcPct val="100000"/>
              </a:lnSpc>
              <a:buFont typeface="Arial" panose="020B0604020202020204" pitchFamily="34" charset="0"/>
              <a:buNone/>
            </a:pPr>
            <a:r>
              <a:rPr lang="en-US" sz="1200" kern="0" dirty="0">
                <a:latin typeface="+mj-lt"/>
              </a:rPr>
              <a:t> motivating or encouraging them to act in desirable ways and (2) enable new ways of doing so, that have not been possible in the analogue world (Cardinal et al., 2010; Schafheitle et al., 2020). </a:t>
            </a:r>
          </a:p>
          <a:p>
            <a:pPr algn="l">
              <a:buFont typeface="Arial" panose="020B0604020202020204" pitchFamily="34" charset="0"/>
              <a:buChar char="•"/>
            </a:pPr>
            <a:r>
              <a:rPr lang="en-US" b="0" i="0" dirty="0">
                <a:solidFill>
                  <a:srgbClr val="212529"/>
                </a:solidFill>
                <a:effectLst/>
                <a:latin typeface="-apple-system"/>
              </a:rPr>
              <a:t>The</a:t>
            </a:r>
            <a:r>
              <a:rPr lang="en-US" b="1" i="0" dirty="0">
                <a:solidFill>
                  <a:srgbClr val="212529"/>
                </a:solidFill>
                <a:effectLst/>
                <a:latin typeface="-apple-system"/>
              </a:rPr>
              <a:t> </a:t>
            </a:r>
            <a:r>
              <a:rPr lang="en-US" b="1" i="0" dirty="0" err="1">
                <a:solidFill>
                  <a:srgbClr val="212529"/>
                </a:solidFill>
                <a:effectLst/>
                <a:latin typeface="-apple-system"/>
              </a:rPr>
              <a:t>Artome</a:t>
            </a:r>
            <a:r>
              <a:rPr lang="en-US" b="1" i="0" dirty="0">
                <a:solidFill>
                  <a:srgbClr val="212529"/>
                </a:solidFill>
                <a:effectLst/>
                <a:latin typeface="-apple-system"/>
              </a:rPr>
              <a:t> M10</a:t>
            </a:r>
            <a:r>
              <a:rPr lang="en-US" b="0" i="0" dirty="0">
                <a:solidFill>
                  <a:srgbClr val="212529"/>
                </a:solidFill>
                <a:effectLst/>
                <a:latin typeface="-apple-system"/>
              </a:rPr>
              <a:t> plug-and-play furniture comprises a projector, speakers, and mic for remote integration at larger presentations. The wheeled unit functions via HDMI or wirelessly.</a:t>
            </a:r>
          </a:p>
          <a:p>
            <a:pPr algn="l">
              <a:buFont typeface="Arial" panose="020B0604020202020204" pitchFamily="34" charset="0"/>
              <a:buChar char="•"/>
            </a:pPr>
            <a:r>
              <a:rPr lang="en-US" b="0" i="0" dirty="0">
                <a:solidFill>
                  <a:srgbClr val="212529"/>
                </a:solidFill>
                <a:effectLst/>
                <a:latin typeface="-apple-system"/>
              </a:rPr>
              <a:t>The</a:t>
            </a:r>
            <a:r>
              <a:rPr lang="en-US" b="1" i="0" dirty="0">
                <a:solidFill>
                  <a:srgbClr val="212529"/>
                </a:solidFill>
                <a:effectLst/>
                <a:latin typeface="-apple-system"/>
              </a:rPr>
              <a:t> Ashton Bentley Complete Room</a:t>
            </a:r>
            <a:r>
              <a:rPr lang="en-US" b="0" i="0" dirty="0">
                <a:solidFill>
                  <a:srgbClr val="212529"/>
                </a:solidFill>
                <a:effectLst/>
                <a:latin typeface="-apple-system"/>
              </a:rPr>
              <a:t> Systems for Google Meet Series One includes three configurations of screen wrapping for the workplace: small, medium, or large. The single or dual-screen configuration can be managed from a laptop or tablet and includes connectivity ports if Wi-Fi is not available. Additional options to install ports and connectivity to a company’s tables keep everything streamlined and clutter-free. </a:t>
            </a:r>
          </a:p>
          <a:p>
            <a:pPr algn="l">
              <a:buFont typeface="Arial" panose="020B0604020202020204" pitchFamily="34" charset="0"/>
              <a:buChar char="•"/>
            </a:pPr>
            <a:r>
              <a:rPr lang="en-US" b="0" i="0" dirty="0">
                <a:solidFill>
                  <a:srgbClr val="212529"/>
                </a:solidFill>
                <a:effectLst/>
                <a:latin typeface="-apple-system"/>
              </a:rPr>
              <a:t>The</a:t>
            </a:r>
            <a:r>
              <a:rPr lang="en-US" b="1" i="0" dirty="0">
                <a:solidFill>
                  <a:srgbClr val="212529"/>
                </a:solidFill>
                <a:effectLst/>
                <a:latin typeface="-apple-system"/>
              </a:rPr>
              <a:t> Igloo Vision Immersive Workspace</a:t>
            </a:r>
            <a:r>
              <a:rPr lang="en-US" b="0" i="0" dirty="0">
                <a:solidFill>
                  <a:srgbClr val="212529"/>
                </a:solidFill>
                <a:effectLst/>
                <a:latin typeface="-apple-system"/>
              </a:rPr>
              <a:t> uses VR to turn walls into immersive digital workspaces, allowing teams to engage with their digital content in a new way. The walls create a square (or other geometric shape) of 360° projector screens. They can be divided into several screens or used as one big screen that is controlled by a phone or keyboard. </a:t>
            </a:r>
          </a:p>
          <a:p>
            <a:pPr algn="l">
              <a:buFont typeface="Arial" panose="020B0604020202020204" pitchFamily="34" charset="0"/>
              <a:buChar char="•"/>
            </a:pPr>
            <a:r>
              <a:rPr lang="en-US" b="0" i="0" dirty="0">
                <a:solidFill>
                  <a:srgbClr val="212529"/>
                </a:solidFill>
                <a:effectLst/>
                <a:latin typeface="-apple-system"/>
              </a:rPr>
              <a:t>The </a:t>
            </a:r>
            <a:r>
              <a:rPr lang="en-US" b="1" i="0" dirty="0">
                <a:solidFill>
                  <a:srgbClr val="212529"/>
                </a:solidFill>
                <a:effectLst/>
                <a:latin typeface="-apple-system"/>
              </a:rPr>
              <a:t>Logitech Scribe</a:t>
            </a:r>
            <a:r>
              <a:rPr lang="en-US" b="0" i="0" dirty="0">
                <a:solidFill>
                  <a:srgbClr val="212529"/>
                </a:solidFill>
                <a:effectLst/>
                <a:latin typeface="-apple-system"/>
              </a:rPr>
              <a:t> is a whiteboard camera that provides virtual whiteboarding in every room no matter the size. It works with any surface and scribers. An image segmentation feature works like virtual sticky notes, making it possible to move various screens in multiple sizes around the whiteboard.</a:t>
            </a:r>
          </a:p>
          <a:p>
            <a:pPr marL="72000" indent="0">
              <a:lnSpc>
                <a:spcPct val="100000"/>
              </a:lnSpc>
              <a:buFont typeface="Arial" panose="020B0604020202020204" pitchFamily="34" charset="0"/>
              <a:buNone/>
            </a:pPr>
            <a:endParaRPr lang="en-US" sz="1200" kern="0" dirty="0">
              <a:latin typeface="+mj-lt"/>
            </a:endParaRPr>
          </a:p>
          <a:p>
            <a:pPr marL="414900" indent="-342900">
              <a:lnSpc>
                <a:spcPct val="100000"/>
              </a:lnSpc>
              <a:buClrTx/>
              <a:buFont typeface="+mj-lt"/>
              <a:buAutoNum type="arabicPeriod"/>
            </a:pPr>
            <a:endParaRPr lang="en-US" sz="1200" kern="0" dirty="0">
              <a:latin typeface="+mj-lt"/>
            </a:endParaRPr>
          </a:p>
          <a:p>
            <a:pPr marL="414900" indent="-342900">
              <a:lnSpc>
                <a:spcPct val="100000"/>
              </a:lnSpc>
              <a:buClrTx/>
              <a:buFont typeface="+mj-lt"/>
              <a:buAutoNum type="arabicPeriod"/>
            </a:pPr>
            <a:endParaRPr lang="en-US" sz="1200" kern="0" dirty="0">
              <a:latin typeface="+mj-lt"/>
            </a:endParaRPr>
          </a:p>
          <a:p>
            <a:pPr marL="414900" indent="-342900">
              <a:lnSpc>
                <a:spcPct val="100000"/>
              </a:lnSpc>
              <a:buClrTx/>
              <a:buFont typeface="+mj-lt"/>
              <a:buAutoNum type="arabicPeriod"/>
            </a:pPr>
            <a:endParaRPr lang="en-US" sz="1200" kern="0" dirty="0">
              <a:latin typeface="+mj-lt"/>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4122659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000" indent="0" algn="l">
              <a:lnSpc>
                <a:spcPct val="100000"/>
              </a:lnSpc>
              <a:buNone/>
            </a:pPr>
            <a:r>
              <a:rPr lang="en-US" sz="1200" b="1" i="0" dirty="0">
                <a:solidFill>
                  <a:srgbClr val="000000"/>
                </a:solidFill>
                <a:effectLst/>
                <a:latin typeface="+mj-lt"/>
              </a:rPr>
              <a:t>1.</a:t>
            </a:r>
            <a:r>
              <a:rPr lang="en-US" sz="1200" b="0" i="0" dirty="0">
                <a:solidFill>
                  <a:srgbClr val="000000"/>
                </a:solidFill>
                <a:effectLst/>
                <a:latin typeface="+mj-lt"/>
              </a:rPr>
              <a:t> </a:t>
            </a:r>
            <a:r>
              <a:rPr lang="en-US" sz="1200" b="1" i="0" dirty="0">
                <a:solidFill>
                  <a:srgbClr val="000000"/>
                </a:solidFill>
                <a:effectLst/>
                <a:latin typeface="+mj-lt"/>
              </a:rPr>
              <a:t>Conserve Energy.</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helps by automating home energy usage. Homeowners have the added benefit of being able to turn appliances on or off while they are away from home. This not only saves money, but also helps protect the environment.</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2.</a:t>
            </a:r>
            <a:r>
              <a:rPr lang="en-US" sz="1200" b="0" i="0" dirty="0">
                <a:solidFill>
                  <a:srgbClr val="000000"/>
                </a:solidFill>
                <a:effectLst/>
                <a:latin typeface="+mj-lt"/>
              </a:rPr>
              <a:t> </a:t>
            </a:r>
            <a:r>
              <a:rPr lang="en-US" sz="1200" b="1" i="0" dirty="0">
                <a:solidFill>
                  <a:srgbClr val="000000"/>
                </a:solidFill>
                <a:effectLst/>
                <a:latin typeface="+mj-lt"/>
              </a:rPr>
              <a:t>Offers Convenience At Various Levels.</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can make it possible for you to accomplish several tasks with just a few clicks, often without the need to even move. You can adjust the temperature or dim the lighting in the room, control the music levels, lock all the doors and close the garage with just a few clicks. </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3.</a:t>
            </a:r>
            <a:r>
              <a:rPr lang="en-US" sz="1200" b="0" i="0" dirty="0">
                <a:solidFill>
                  <a:srgbClr val="000000"/>
                </a:solidFill>
                <a:effectLst/>
                <a:latin typeface="+mj-lt"/>
              </a:rPr>
              <a:t> </a:t>
            </a:r>
            <a:r>
              <a:rPr lang="en-US" sz="1200" b="1" i="0" dirty="0">
                <a:solidFill>
                  <a:srgbClr val="000000"/>
                </a:solidFill>
                <a:effectLst/>
                <a:latin typeface="+mj-lt"/>
              </a:rPr>
              <a:t>Offers An Unprecedented Level Of Security.</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Smart technology is far more effective at preventing intrusions as compared to manually operated security systems. Smart home security systems warn homeowners of potential threats inside the home or on their property. Some even text or phone homeowners to alert them about break-ins while the police or external security company are also being informed.</a:t>
            </a:r>
          </a:p>
          <a:p>
            <a:pPr algn="l">
              <a:lnSpc>
                <a:spcPct val="100000"/>
              </a:lnSpc>
            </a:pPr>
            <a:endParaRPr lang="en-US" sz="1200" b="0" i="0" dirty="0">
              <a:solidFill>
                <a:srgbClr val="5A5A5A"/>
              </a:solidFill>
              <a:effectLst/>
              <a:latin typeface="+mj-lt"/>
            </a:endParaRPr>
          </a:p>
          <a:p>
            <a:pPr marL="72000" indent="0" algn="l">
              <a:lnSpc>
                <a:spcPct val="100000"/>
              </a:lnSpc>
              <a:buNone/>
            </a:pPr>
            <a:r>
              <a:rPr lang="en-US" sz="1200" b="1" i="0" dirty="0">
                <a:solidFill>
                  <a:srgbClr val="000000"/>
                </a:solidFill>
                <a:effectLst/>
                <a:latin typeface="+mj-lt"/>
              </a:rPr>
              <a:t>4.</a:t>
            </a:r>
            <a:r>
              <a:rPr lang="en-US" sz="1200" b="0" i="0" dirty="0">
                <a:solidFill>
                  <a:srgbClr val="000000"/>
                </a:solidFill>
                <a:effectLst/>
                <a:latin typeface="+mj-lt"/>
              </a:rPr>
              <a:t> </a:t>
            </a:r>
            <a:r>
              <a:rPr lang="en-US" sz="1200" b="1" i="0" dirty="0">
                <a:solidFill>
                  <a:srgbClr val="000000"/>
                </a:solidFill>
                <a:effectLst/>
                <a:latin typeface="+mj-lt"/>
              </a:rPr>
              <a:t>Offers Peace of Mind to Vulnerable people and their caregivers.</a:t>
            </a:r>
            <a:endParaRPr lang="en-US" sz="1200" b="0" i="0" dirty="0">
              <a:solidFill>
                <a:srgbClr val="000000"/>
              </a:solidFill>
              <a:effectLst/>
              <a:latin typeface="+mj-lt"/>
            </a:endParaRPr>
          </a:p>
          <a:p>
            <a:pPr algn="l">
              <a:lnSpc>
                <a:spcPct val="100000"/>
              </a:lnSpc>
            </a:pPr>
            <a:r>
              <a:rPr lang="en-US" sz="1200" b="0" i="0" dirty="0">
                <a:solidFill>
                  <a:srgbClr val="5A5A5A"/>
                </a:solidFill>
                <a:effectLst/>
                <a:latin typeface="+mj-lt"/>
              </a:rPr>
              <a:t>From medication monitoring, tracking calorie intake to calling the emergency services in times of distress, smart technology helps vulnerable people in numerous ways. Being able to control their settings helps them live more independent lives while the many monitoring functionalities</a:t>
            </a:r>
          </a:p>
          <a:p>
            <a:pPr algn="l">
              <a:lnSpc>
                <a:spcPct val="100000"/>
              </a:lnSpc>
            </a:pPr>
            <a:endParaRPr lang="en-US" sz="1200" b="0" i="0" dirty="0">
              <a:solidFill>
                <a:srgbClr val="5A5A5A"/>
              </a:solidFill>
              <a:effectLst/>
              <a:latin typeface="+mj-lt"/>
            </a:endParaRPr>
          </a:p>
          <a:p>
            <a:pPr algn="l">
              <a:lnSpc>
                <a:spcPct val="100000"/>
              </a:lnSpc>
            </a:pPr>
            <a:r>
              <a:rPr lang="en-US" sz="1200" b="1" i="0" dirty="0">
                <a:solidFill>
                  <a:srgbClr val="000000"/>
                </a:solidFill>
                <a:effectLst/>
                <a:latin typeface="+mj-lt"/>
              </a:rPr>
              <a:t>5.</a:t>
            </a:r>
            <a:r>
              <a:rPr lang="en-US" sz="1200" b="0" i="0" dirty="0">
                <a:solidFill>
                  <a:srgbClr val="000000"/>
                </a:solidFill>
                <a:effectLst/>
                <a:latin typeface="+mj-lt"/>
              </a:rPr>
              <a:t> </a:t>
            </a:r>
            <a:r>
              <a:rPr lang="en-US" sz="1200" b="1" i="0" dirty="0">
                <a:solidFill>
                  <a:srgbClr val="000000"/>
                </a:solidFill>
                <a:effectLst/>
                <a:latin typeface="+mj-lt"/>
              </a:rPr>
              <a:t>Saves money.</a:t>
            </a:r>
            <a:endParaRPr lang="en-US" sz="1200" b="0" i="0" dirty="0">
              <a:solidFill>
                <a:srgbClr val="000000"/>
              </a:solidFill>
              <a:effectLst/>
              <a:latin typeface="+mj-lt"/>
            </a:endParaRPr>
          </a:p>
          <a:p>
            <a:endParaRPr lang="en-US" dirty="0"/>
          </a:p>
        </p:txBody>
      </p:sp>
      <p:sp>
        <p:nvSpPr>
          <p:cNvPr id="4" name="Slide Number Placeholder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2904149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65999" cy="1061398"/>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
            <a:extLst>
              <a:ext uri="{FF2B5EF4-FFF2-40B4-BE49-F238E27FC236}">
                <a16:creationId xmlns:a16="http://schemas.microsoft.com/office/drawing/2014/main" id="{37F273DF-6817-DC4D-8285-9665115B96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1">
            <a:extLst>
              <a:ext uri="{FF2B5EF4-FFF2-40B4-BE49-F238E27FC236}">
                <a16:creationId xmlns:a16="http://schemas.microsoft.com/office/drawing/2014/main" id="{0DB11DDC-AC33-924A-8A33-A64793AA73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pic>
        <p:nvPicPr>
          <p:cNvPr id="10" name="Obrázek 5">
            <a:extLst>
              <a:ext uri="{FF2B5EF4-FFF2-40B4-BE49-F238E27FC236}">
                <a16:creationId xmlns:a16="http://schemas.microsoft.com/office/drawing/2014/main" id="{6351BEDD-87CB-6544-B996-307A98B6AD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65999" cy="1061398"/>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B9006E"/>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5">
            <a:extLst>
              <a:ext uri="{FF2B5EF4-FFF2-40B4-BE49-F238E27FC236}">
                <a16:creationId xmlns:a16="http://schemas.microsoft.com/office/drawing/2014/main" id="{954346A6-BF32-A742-A8DE-06EF2E8AE8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1" y="414000"/>
            <a:ext cx="1565997" cy="1061398"/>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B9006E"/>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pic>
        <p:nvPicPr>
          <p:cNvPr id="9" name="Obrázek 5">
            <a:extLst>
              <a:ext uri="{FF2B5EF4-FFF2-40B4-BE49-F238E27FC236}">
                <a16:creationId xmlns:a16="http://schemas.microsoft.com/office/drawing/2014/main" id="{9E2383A3-6605-9849-9968-A21E7C39F6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1" y="414000"/>
            <a:ext cx="1565997" cy="1061398"/>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B9006E"/>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ECON slide">
    <p:bg>
      <p:bgPr>
        <a:solidFill>
          <a:srgbClr val="B9006E"/>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06200" y="2012580"/>
            <a:ext cx="4179600" cy="283283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8E2D-A94D-08CE-0914-2F81A247E9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0F9C8C-4DCA-FE65-F36B-ADCA84CD8A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630798-991F-C2DD-52D1-C2E1E6978F1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DB122E-4FF0-2C8F-C7E5-25CFA6888813}"/>
              </a:ext>
            </a:extLst>
          </p:cNvPr>
          <p:cNvSpPr>
            <a:spLocks noGrp="1"/>
          </p:cNvSpPr>
          <p:nvPr>
            <p:ph type="ftr" sz="quarter" idx="11"/>
          </p:nvPr>
        </p:nvSpPr>
        <p:spPr/>
        <p:txBody>
          <a:bodyPr/>
          <a:lstStyle/>
          <a:p>
            <a:r>
              <a:rPr lang="en-US"/>
              <a:t>Define footer – presentation title / department</a:t>
            </a:r>
          </a:p>
        </p:txBody>
      </p:sp>
      <p:sp>
        <p:nvSpPr>
          <p:cNvPr id="6" name="Slide Number Placeholder 5">
            <a:extLst>
              <a:ext uri="{FF2B5EF4-FFF2-40B4-BE49-F238E27FC236}">
                <a16:creationId xmlns:a16="http://schemas.microsoft.com/office/drawing/2014/main" id="{5FDAF778-A756-3FA3-069F-63A0E66CC4EB}"/>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452450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58D5-06E0-45A3-0DA4-248B347D4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5517B5-6A5B-7E8D-C9D5-F60A025A9D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896EE-F0CC-7E16-A770-C91A30E6B65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71DC171-6350-D013-886B-63C2FA348CA2}"/>
              </a:ext>
            </a:extLst>
          </p:cNvPr>
          <p:cNvSpPr>
            <a:spLocks noGrp="1"/>
          </p:cNvSpPr>
          <p:nvPr>
            <p:ph type="ftr" sz="quarter" idx="11"/>
          </p:nvPr>
        </p:nvSpPr>
        <p:spPr/>
        <p:txBody>
          <a:bodyPr/>
          <a:lstStyle/>
          <a:p>
            <a:r>
              <a:rPr lang="en-US"/>
              <a:t>Define footer – presentation title / department</a:t>
            </a:r>
          </a:p>
        </p:txBody>
      </p:sp>
      <p:sp>
        <p:nvSpPr>
          <p:cNvPr id="6" name="Slide Number Placeholder 5">
            <a:extLst>
              <a:ext uri="{FF2B5EF4-FFF2-40B4-BE49-F238E27FC236}">
                <a16:creationId xmlns:a16="http://schemas.microsoft.com/office/drawing/2014/main" id="{F02CBDEB-DFE2-CF61-4EC5-D46291148102}"/>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3408910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7" name="Obrázek 1">
            <a:extLst>
              <a:ext uri="{FF2B5EF4-FFF2-40B4-BE49-F238E27FC236}">
                <a16:creationId xmlns:a16="http://schemas.microsoft.com/office/drawing/2014/main" id="{688E37DA-02E4-BB48-8AD7-BC06059FCA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AD74E-108C-93D8-2798-BA92A5F7BE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DF3A4D-863D-0792-6537-F6EA24A904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417923-1365-5F42-3521-A2476FD01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F5BB5C-9904-A7C4-C12F-78481FAA2FFA}"/>
              </a:ext>
            </a:extLst>
          </p:cNvPr>
          <p:cNvSpPr>
            <a:spLocks noGrp="1"/>
          </p:cNvSpPr>
          <p:nvPr>
            <p:ph type="ftr" sz="quarter" idx="11"/>
          </p:nvPr>
        </p:nvSpPr>
        <p:spPr/>
        <p:txBody>
          <a:bodyPr/>
          <a:lstStyle/>
          <a:p>
            <a:r>
              <a:rPr lang="en-US"/>
              <a:t>Define footer – presentation title / department</a:t>
            </a:r>
          </a:p>
        </p:txBody>
      </p:sp>
      <p:sp>
        <p:nvSpPr>
          <p:cNvPr id="6" name="Slide Number Placeholder 5">
            <a:extLst>
              <a:ext uri="{FF2B5EF4-FFF2-40B4-BE49-F238E27FC236}">
                <a16:creationId xmlns:a16="http://schemas.microsoft.com/office/drawing/2014/main" id="{7B11FA4C-921D-82B2-5E6A-470E6EE5F746}"/>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1873065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F22D4-67A4-77A5-7B64-7297BDC055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03AC11-A9BF-5DA0-FB1B-E0124B59F4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90AEA2-B50B-272B-D4BF-B89AA4E6B4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4CF593-32A6-3117-CCAB-44FAC820482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7D32FEE-A197-74CB-BB66-3BDE5DCC9021}"/>
              </a:ext>
            </a:extLst>
          </p:cNvPr>
          <p:cNvSpPr>
            <a:spLocks noGrp="1"/>
          </p:cNvSpPr>
          <p:nvPr>
            <p:ph type="ftr" sz="quarter" idx="11"/>
          </p:nvPr>
        </p:nvSpPr>
        <p:spPr/>
        <p:txBody>
          <a:bodyPr/>
          <a:lstStyle/>
          <a:p>
            <a:r>
              <a:rPr lang="en-US"/>
              <a:t>Define footer – presentation title / department</a:t>
            </a:r>
          </a:p>
        </p:txBody>
      </p:sp>
      <p:sp>
        <p:nvSpPr>
          <p:cNvPr id="7" name="Slide Number Placeholder 6">
            <a:extLst>
              <a:ext uri="{FF2B5EF4-FFF2-40B4-BE49-F238E27FC236}">
                <a16:creationId xmlns:a16="http://schemas.microsoft.com/office/drawing/2014/main" id="{8A0231BD-F011-A644-EEEA-CF4BE74AEFEA}"/>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2622841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756E-46D5-7F93-2436-CCDC10172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A94C3D-05AC-72A2-B5C7-60BA24283F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65B563-F3DB-8DB9-27AF-57AAE611F6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538FAB-BF6D-CF9C-6808-AFE430DCD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D679B-5F52-A5FE-CF1D-F2781A9A30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DCD2D1-86F0-43F2-5EE2-1A1A0439F23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3AC1DB1-24C2-01C5-A600-D1DF07BC80F9}"/>
              </a:ext>
            </a:extLst>
          </p:cNvPr>
          <p:cNvSpPr>
            <a:spLocks noGrp="1"/>
          </p:cNvSpPr>
          <p:nvPr>
            <p:ph type="ftr" sz="quarter" idx="11"/>
          </p:nvPr>
        </p:nvSpPr>
        <p:spPr/>
        <p:txBody>
          <a:bodyPr/>
          <a:lstStyle/>
          <a:p>
            <a:r>
              <a:rPr lang="en-US"/>
              <a:t>Define footer – presentation title / department</a:t>
            </a:r>
          </a:p>
        </p:txBody>
      </p:sp>
      <p:sp>
        <p:nvSpPr>
          <p:cNvPr id="9" name="Slide Number Placeholder 8">
            <a:extLst>
              <a:ext uri="{FF2B5EF4-FFF2-40B4-BE49-F238E27FC236}">
                <a16:creationId xmlns:a16="http://schemas.microsoft.com/office/drawing/2014/main" id="{11F2E68A-27CC-7C7C-84D2-4C03C6584708}"/>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3394554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84D1-171D-DBFA-5D47-74CB2D9E06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B89F89-B0BC-10EB-3825-81078670FC7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D709A85-2DA1-67E7-52EB-F60547A813F1}"/>
              </a:ext>
            </a:extLst>
          </p:cNvPr>
          <p:cNvSpPr>
            <a:spLocks noGrp="1"/>
          </p:cNvSpPr>
          <p:nvPr>
            <p:ph type="ftr" sz="quarter" idx="11"/>
          </p:nvPr>
        </p:nvSpPr>
        <p:spPr/>
        <p:txBody>
          <a:bodyPr/>
          <a:lstStyle/>
          <a:p>
            <a:r>
              <a:rPr lang="en-US"/>
              <a:t>Define footer – presentation title / department</a:t>
            </a:r>
          </a:p>
        </p:txBody>
      </p:sp>
      <p:sp>
        <p:nvSpPr>
          <p:cNvPr id="5" name="Slide Number Placeholder 4">
            <a:extLst>
              <a:ext uri="{FF2B5EF4-FFF2-40B4-BE49-F238E27FC236}">
                <a16:creationId xmlns:a16="http://schemas.microsoft.com/office/drawing/2014/main" id="{4CC6F2AE-4242-C030-0E27-EB961967809A}"/>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58396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F0290-C1FC-02BC-DFD5-37ACF439E1E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B281C34-2574-5868-C614-811C95DA13EB}"/>
              </a:ext>
            </a:extLst>
          </p:cNvPr>
          <p:cNvSpPr>
            <a:spLocks noGrp="1"/>
          </p:cNvSpPr>
          <p:nvPr>
            <p:ph type="ftr" sz="quarter" idx="11"/>
          </p:nvPr>
        </p:nvSpPr>
        <p:spPr/>
        <p:txBody>
          <a:bodyPr/>
          <a:lstStyle/>
          <a:p>
            <a:r>
              <a:rPr lang="en-US"/>
              <a:t>Define footer – presentation title / department</a:t>
            </a:r>
          </a:p>
        </p:txBody>
      </p:sp>
      <p:sp>
        <p:nvSpPr>
          <p:cNvPr id="4" name="Slide Number Placeholder 3">
            <a:extLst>
              <a:ext uri="{FF2B5EF4-FFF2-40B4-BE49-F238E27FC236}">
                <a16:creationId xmlns:a16="http://schemas.microsoft.com/office/drawing/2014/main" id="{83ED9E16-3711-418E-8CD4-64353D478CB4}"/>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4130282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9BAF-F994-A4EC-5E6B-401BC618B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0200B-C22E-CFFE-926C-5C8BAAED32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04A776-E079-6BAD-97C9-699BFA6F1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0B6C7-8A95-8A1D-9BAA-9B29155368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FE9761E-2E26-9E83-F4B4-BECE25DEF450}"/>
              </a:ext>
            </a:extLst>
          </p:cNvPr>
          <p:cNvSpPr>
            <a:spLocks noGrp="1"/>
          </p:cNvSpPr>
          <p:nvPr>
            <p:ph type="ftr" sz="quarter" idx="11"/>
          </p:nvPr>
        </p:nvSpPr>
        <p:spPr/>
        <p:txBody>
          <a:bodyPr/>
          <a:lstStyle/>
          <a:p>
            <a:r>
              <a:rPr lang="en-US"/>
              <a:t>Define footer – presentation title / department</a:t>
            </a:r>
          </a:p>
        </p:txBody>
      </p:sp>
      <p:sp>
        <p:nvSpPr>
          <p:cNvPr id="7" name="Slide Number Placeholder 6">
            <a:extLst>
              <a:ext uri="{FF2B5EF4-FFF2-40B4-BE49-F238E27FC236}">
                <a16:creationId xmlns:a16="http://schemas.microsoft.com/office/drawing/2014/main" id="{3038574C-AFE6-BC9B-15A0-E62B4360DE4B}"/>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4074431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B1DE-9BB1-CA8B-CFBD-1553EEAC6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7D927-6307-2925-6D0B-8D17AB8F43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4B8318-78D7-6B54-3E49-ED5AD6B5AA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13247D-9351-67E5-B512-960B944AEFB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5BE0221-8A8F-2123-42E9-5AC7F43E9953}"/>
              </a:ext>
            </a:extLst>
          </p:cNvPr>
          <p:cNvSpPr>
            <a:spLocks noGrp="1"/>
          </p:cNvSpPr>
          <p:nvPr>
            <p:ph type="ftr" sz="quarter" idx="11"/>
          </p:nvPr>
        </p:nvSpPr>
        <p:spPr/>
        <p:txBody>
          <a:bodyPr/>
          <a:lstStyle/>
          <a:p>
            <a:r>
              <a:rPr lang="en-US"/>
              <a:t>Define footer – presentation title / department</a:t>
            </a:r>
          </a:p>
        </p:txBody>
      </p:sp>
      <p:sp>
        <p:nvSpPr>
          <p:cNvPr id="7" name="Slide Number Placeholder 6">
            <a:extLst>
              <a:ext uri="{FF2B5EF4-FFF2-40B4-BE49-F238E27FC236}">
                <a16:creationId xmlns:a16="http://schemas.microsoft.com/office/drawing/2014/main" id="{1CEDB77E-BD58-1738-0425-0C88A464A75F}"/>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1691516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D5559-86BC-C11F-7D39-67533A036A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444A8B-BCC4-3C45-3A0B-8A4195BD00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96E9B-FA5C-32BE-B118-90E892244FE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C4F1CD6-E13A-DB4E-AAA2-ADE0BF4E05ED}"/>
              </a:ext>
            </a:extLst>
          </p:cNvPr>
          <p:cNvSpPr>
            <a:spLocks noGrp="1"/>
          </p:cNvSpPr>
          <p:nvPr>
            <p:ph type="ftr" sz="quarter" idx="11"/>
          </p:nvPr>
        </p:nvSpPr>
        <p:spPr/>
        <p:txBody>
          <a:bodyPr/>
          <a:lstStyle/>
          <a:p>
            <a:r>
              <a:rPr lang="en-US"/>
              <a:t>Define footer – presentation title / department</a:t>
            </a:r>
          </a:p>
        </p:txBody>
      </p:sp>
      <p:sp>
        <p:nvSpPr>
          <p:cNvPr id="6" name="Slide Number Placeholder 5">
            <a:extLst>
              <a:ext uri="{FF2B5EF4-FFF2-40B4-BE49-F238E27FC236}">
                <a16:creationId xmlns:a16="http://schemas.microsoft.com/office/drawing/2014/main" id="{DB6E634C-3AC5-D370-02E8-7895ED2CDC76}"/>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495355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E6BC3-3307-EB4E-F318-E911D385D8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613A66-6841-4D61-6F1C-399AE9752D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EF329-2706-1D26-C7BE-5AA726EAE3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474C4D8-EE9B-F405-2C70-202724EB8EE5}"/>
              </a:ext>
            </a:extLst>
          </p:cNvPr>
          <p:cNvSpPr>
            <a:spLocks noGrp="1"/>
          </p:cNvSpPr>
          <p:nvPr>
            <p:ph type="ftr" sz="quarter" idx="11"/>
          </p:nvPr>
        </p:nvSpPr>
        <p:spPr/>
        <p:txBody>
          <a:bodyPr/>
          <a:lstStyle/>
          <a:p>
            <a:r>
              <a:rPr lang="en-US"/>
              <a:t>Define footer – presentation title / department</a:t>
            </a:r>
          </a:p>
        </p:txBody>
      </p:sp>
      <p:sp>
        <p:nvSpPr>
          <p:cNvPr id="6" name="Slide Number Placeholder 5">
            <a:extLst>
              <a:ext uri="{FF2B5EF4-FFF2-40B4-BE49-F238E27FC236}">
                <a16:creationId xmlns:a16="http://schemas.microsoft.com/office/drawing/2014/main" id="{29323E83-5912-98A9-0D69-A05BD212E887}"/>
              </a:ext>
            </a:extLst>
          </p:cNvPr>
          <p:cNvSpPr>
            <a:spLocks noGrp="1"/>
          </p:cNvSpPr>
          <p:nvPr>
            <p:ph type="sldNum" sz="quarter" idx="12"/>
          </p:nvPr>
        </p:nvSpPr>
        <p:spPr/>
        <p:txBody>
          <a:bodyPr/>
          <a:lstStyle/>
          <a:p>
            <a:fld id="{7C9DDE55-20CC-42C9-BFAF-BE7E1C19EED3}" type="slidenum">
              <a:rPr lang="en-US" smtClean="0"/>
              <a:t>‹#›</a:t>
            </a:fld>
            <a:endParaRPr lang="en-US"/>
          </a:p>
        </p:txBody>
      </p:sp>
    </p:spTree>
    <p:extLst>
      <p:ext uri="{BB962C8B-B14F-4D97-AF65-F5344CB8AC3E}">
        <p14:creationId xmlns:p14="http://schemas.microsoft.com/office/powerpoint/2010/main" val="2503418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9" name="Obrázek 1">
            <a:extLst>
              <a:ext uri="{FF2B5EF4-FFF2-40B4-BE49-F238E27FC236}">
                <a16:creationId xmlns:a16="http://schemas.microsoft.com/office/drawing/2014/main" id="{DCCC0367-FBBD-DA4A-9C2A-1CFEDCF0B8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11" name="Obrázek 1">
            <a:extLst>
              <a:ext uri="{FF2B5EF4-FFF2-40B4-BE49-F238E27FC236}">
                <a16:creationId xmlns:a16="http://schemas.microsoft.com/office/drawing/2014/main" id="{6D5EE9C4-2C1F-804A-86FF-3B15929B3E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pic>
        <p:nvPicPr>
          <p:cNvPr id="12" name="Obrázek 1">
            <a:extLst>
              <a:ext uri="{FF2B5EF4-FFF2-40B4-BE49-F238E27FC236}">
                <a16:creationId xmlns:a16="http://schemas.microsoft.com/office/drawing/2014/main" id="{04172D81-C53D-2C40-B8B5-EEBCB19EDA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9" name="Obrázek 1">
            <a:extLst>
              <a:ext uri="{FF2B5EF4-FFF2-40B4-BE49-F238E27FC236}">
                <a16:creationId xmlns:a16="http://schemas.microsoft.com/office/drawing/2014/main" id="{F7B0AD4C-18C5-6A4A-A360-5182EB548B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17" name="Obrázek 1">
            <a:extLst>
              <a:ext uri="{FF2B5EF4-FFF2-40B4-BE49-F238E27FC236}">
                <a16:creationId xmlns:a16="http://schemas.microsoft.com/office/drawing/2014/main" id="{DFD1AC9B-6FB5-2340-B4DB-0F32E361A2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pic>
        <p:nvPicPr>
          <p:cNvPr id="7" name="Obrázek 1">
            <a:extLst>
              <a:ext uri="{FF2B5EF4-FFF2-40B4-BE49-F238E27FC236}">
                <a16:creationId xmlns:a16="http://schemas.microsoft.com/office/drawing/2014/main" id="{0064709D-8909-7A43-BD41-96E498C3FE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7" name="Obrázek 1">
            <a:extLst>
              <a:ext uri="{FF2B5EF4-FFF2-40B4-BE49-F238E27FC236}">
                <a16:creationId xmlns:a16="http://schemas.microsoft.com/office/drawing/2014/main" id="{61587C04-9F21-8E42-A24D-BFBADC9054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2800" y="6048000"/>
            <a:ext cx="874800" cy="59292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sldNum="0"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D4FC4-86C4-2DD0-B276-85DDAE0FC8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230A65-C32F-AD76-8EEB-6C1ED9A3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5149B-CCC5-311D-D6DB-9E4D34B804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7D92CDD-163E-1DDE-551C-59F64958B3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Define footer – presentation title / department</a:t>
            </a:r>
          </a:p>
        </p:txBody>
      </p:sp>
      <p:sp>
        <p:nvSpPr>
          <p:cNvPr id="6" name="Slide Number Placeholder 5">
            <a:extLst>
              <a:ext uri="{FF2B5EF4-FFF2-40B4-BE49-F238E27FC236}">
                <a16:creationId xmlns:a16="http://schemas.microsoft.com/office/drawing/2014/main" id="{B6E5B2A3-ED47-D9AB-68A2-F893667B95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DDE55-20CC-42C9-BFAF-BE7E1C19EED3}" type="slidenum">
              <a:rPr lang="en-US" smtClean="0"/>
              <a:t>‹#›</a:t>
            </a:fld>
            <a:endParaRPr lang="en-US"/>
          </a:p>
        </p:txBody>
      </p:sp>
    </p:spTree>
    <p:extLst>
      <p:ext uri="{BB962C8B-B14F-4D97-AF65-F5344CB8AC3E}">
        <p14:creationId xmlns:p14="http://schemas.microsoft.com/office/powerpoint/2010/main" val="168622103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1.emf"/><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PNG"/><Relationship Id="rId7" Type="http://schemas.openxmlformats.org/officeDocument/2006/relationships/diagramColors" Target="../diagrams/colors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13.png"/><Relationship Id="rId4" Type="http://schemas.openxmlformats.org/officeDocument/2006/relationships/hyperlink" Target="https://www.semrush.com/blog/artificial-intelligence-sta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triplepundit.com/author/beth-kanter-and-allison-fine/3321" TargetMode="Externa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Nadpis 11"/>
          <p:cNvSpPr>
            <a:spLocks noGrp="1"/>
          </p:cNvSpPr>
          <p:nvPr>
            <p:ph type="title"/>
          </p:nvPr>
        </p:nvSpPr>
        <p:spPr>
          <a:xfrm>
            <a:off x="-785467" y="1914111"/>
            <a:ext cx="13112712" cy="3035110"/>
          </a:xfrm>
        </p:spPr>
        <p:txBody>
          <a:bodyPr/>
          <a:lstStyle/>
          <a:p>
            <a:pPr algn="ctr"/>
            <a:r>
              <a:rPr lang="en-US" sz="6600" dirty="0"/>
              <a:t>    </a:t>
            </a:r>
            <a:r>
              <a:rPr lang="en-US" sz="6600" dirty="0">
                <a:solidFill>
                  <a:schemeClr val="bg1"/>
                </a:solidFill>
                <a:latin typeface="+mn-lt"/>
              </a:rPr>
              <a:t>Organizational Behavior</a:t>
            </a:r>
            <a:br>
              <a:rPr lang="en-US" sz="6600" dirty="0">
                <a:solidFill>
                  <a:schemeClr val="bg1"/>
                </a:solidFill>
                <a:latin typeface="+mn-lt"/>
              </a:rPr>
            </a:br>
            <a:br>
              <a:rPr lang="en-US" sz="6600" dirty="0">
                <a:solidFill>
                  <a:schemeClr val="bg1"/>
                </a:solidFill>
                <a:latin typeface="+mn-lt"/>
              </a:rPr>
            </a:br>
            <a:r>
              <a:rPr lang="en-US" sz="6600" dirty="0">
                <a:solidFill>
                  <a:schemeClr val="bg1"/>
                </a:solidFill>
                <a:latin typeface="+mn-lt"/>
              </a:rPr>
              <a:t>AI and Automation</a:t>
            </a:r>
            <a:br>
              <a:rPr lang="en-US" sz="6600" dirty="0">
                <a:solidFill>
                  <a:schemeClr val="bg1"/>
                </a:solidFill>
                <a:latin typeface="+mn-lt"/>
              </a:rPr>
            </a:br>
            <a:br>
              <a:rPr lang="en-US" sz="6600" dirty="0">
                <a:solidFill>
                  <a:schemeClr val="bg1"/>
                </a:solidFill>
                <a:latin typeface="+mn-lt"/>
              </a:rPr>
            </a:br>
            <a:r>
              <a:rPr lang="en-US" sz="6600" dirty="0">
                <a:solidFill>
                  <a:schemeClr val="bg1"/>
                </a:solidFill>
                <a:latin typeface="+mn-lt"/>
              </a:rPr>
              <a:t>(STARA)</a:t>
            </a:r>
            <a:br>
              <a:rPr lang="en-US" sz="6600" dirty="0">
                <a:latin typeface="+mn-lt"/>
              </a:rPr>
            </a:br>
            <a:endParaRPr lang="cs-CZ" sz="6600" dirty="0">
              <a:latin typeface="+mn-lt"/>
            </a:endParaRPr>
          </a:p>
        </p:txBody>
      </p:sp>
      <p:sp>
        <p:nvSpPr>
          <p:cNvPr id="13" name="Podnadpis 12"/>
          <p:cNvSpPr>
            <a:spLocks noGrp="1"/>
          </p:cNvSpPr>
          <p:nvPr>
            <p:ph type="subTitle" idx="1"/>
          </p:nvPr>
        </p:nvSpPr>
        <p:spPr>
          <a:xfrm>
            <a:off x="2208252" y="5529503"/>
            <a:ext cx="11361600" cy="698497"/>
          </a:xfrm>
        </p:spPr>
        <p:txBody>
          <a:bodyPr/>
          <a:lstStyle/>
          <a:p>
            <a:pPr>
              <a:spcAft>
                <a:spcPts val="600"/>
              </a:spcAft>
            </a:pPr>
            <a:endParaRPr lang="en-US" dirty="0"/>
          </a:p>
          <a:p>
            <a:pPr>
              <a:spcAft>
                <a:spcPts val="600"/>
              </a:spcAft>
            </a:pPr>
            <a:r>
              <a:rPr lang="en-US" dirty="0">
                <a:solidFill>
                  <a:schemeClr val="bg1"/>
                </a:solidFill>
              </a:rPr>
              <a:t>Nathalie </a:t>
            </a:r>
            <a:r>
              <a:rPr lang="en-US" dirty="0" err="1">
                <a:solidFill>
                  <a:schemeClr val="bg1"/>
                </a:solidFill>
              </a:rPr>
              <a:t>Houtzamer</a:t>
            </a:r>
            <a:r>
              <a:rPr lang="en-US" dirty="0">
                <a:solidFill>
                  <a:schemeClr val="bg1"/>
                </a:solidFill>
              </a:rPr>
              <a:t>, MBL, </a:t>
            </a:r>
            <a:r>
              <a:rPr lang="en-US" dirty="0" err="1">
                <a:solidFill>
                  <a:schemeClr val="bg1"/>
                </a:solidFill>
              </a:rPr>
              <a:t>Mcom</a:t>
            </a:r>
            <a:endParaRPr lang="cs-CZ" dirty="0">
              <a:solidFill>
                <a:schemeClr val="bg1"/>
              </a:solidFill>
            </a:endParaRPr>
          </a:p>
          <a:p>
            <a:pPr>
              <a:spcAft>
                <a:spcPts val="600"/>
              </a:spcAft>
            </a:pPr>
            <a:endParaRPr lang="en-US" dirty="0"/>
          </a:p>
        </p:txBody>
      </p:sp>
    </p:spTree>
    <p:extLst>
      <p:ext uri="{BB962C8B-B14F-4D97-AF65-F5344CB8AC3E}">
        <p14:creationId xmlns:p14="http://schemas.microsoft.com/office/powerpoint/2010/main" val="413148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414000" y="280843"/>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DC"/>
                </a:solidFill>
                <a:effectLst/>
                <a:uLnTx/>
                <a:uFillTx/>
                <a:latin typeface="Arial" panose="020B0604020202020204"/>
                <a:ea typeface="+mj-ea"/>
                <a:cs typeface="+mj-cs"/>
              </a:rPr>
              <a:t>         SMART TECHNOLOGY</a:t>
            </a:r>
          </a:p>
        </p:txBody>
      </p:sp>
      <p:pic>
        <p:nvPicPr>
          <p:cNvPr id="6" name="Picture 5">
            <a:extLst>
              <a:ext uri="{FF2B5EF4-FFF2-40B4-BE49-F238E27FC236}">
                <a16:creationId xmlns:a16="http://schemas.microsoft.com/office/drawing/2014/main" id="{E384EBC9-2458-DB09-B85E-540C46762331}"/>
              </a:ext>
            </a:extLst>
          </p:cNvPr>
          <p:cNvPicPr>
            <a:picLocks noChangeAspect="1"/>
          </p:cNvPicPr>
          <p:nvPr/>
        </p:nvPicPr>
        <p:blipFill>
          <a:blip r:embed="rId4"/>
          <a:stretch>
            <a:fillRect/>
          </a:stretch>
        </p:blipFill>
        <p:spPr>
          <a:xfrm>
            <a:off x="666000" y="1113420"/>
            <a:ext cx="5900323" cy="4631159"/>
          </a:xfrm>
          <a:prstGeom prst="rect">
            <a:avLst/>
          </a:prstGeom>
        </p:spPr>
      </p:pic>
      <p:sp>
        <p:nvSpPr>
          <p:cNvPr id="10" name="TextBox 9">
            <a:extLst>
              <a:ext uri="{FF2B5EF4-FFF2-40B4-BE49-F238E27FC236}">
                <a16:creationId xmlns:a16="http://schemas.microsoft.com/office/drawing/2014/main" id="{F1D42707-5DBD-F3FC-9D08-81CBC2923D9C}"/>
              </a:ext>
            </a:extLst>
          </p:cNvPr>
          <p:cNvSpPr txBox="1"/>
          <p:nvPr/>
        </p:nvSpPr>
        <p:spPr>
          <a:xfrm>
            <a:off x="6683744" y="866633"/>
            <a:ext cx="5343856" cy="1815882"/>
          </a:xfrm>
          <a:prstGeom prst="rect">
            <a:avLst/>
          </a:prstGeom>
          <a:noFill/>
        </p:spPr>
        <p:txBody>
          <a:bodyPr wrap="square">
            <a:spAutoFit/>
          </a:bodyPr>
          <a:lstStyle/>
          <a:p>
            <a:pPr marL="171450" indent="-171450" algn="just">
              <a:buFont typeface="Arial" panose="020B0604020202020204" pitchFamily="34" charset="0"/>
              <a:buChar char="•"/>
            </a:pPr>
            <a:r>
              <a:rPr lang="en-US" sz="1400" b="1" dirty="0">
                <a:latin typeface="+mn-lt"/>
              </a:rPr>
              <a:t>Change the focus towards human centricity by empowering employees to provide the best results to customers</a:t>
            </a:r>
          </a:p>
          <a:p>
            <a:pPr marL="171450" indent="-171450" algn="just">
              <a:buFont typeface="Arial" panose="020B0604020202020204" pitchFamily="34" charset="0"/>
              <a:buChar char="•"/>
            </a:pPr>
            <a:r>
              <a:rPr lang="en-US" sz="1400" b="1" dirty="0">
                <a:latin typeface="+mn-lt"/>
              </a:rPr>
              <a:t>Increase a company’s ability to be resilient and agile in processes</a:t>
            </a:r>
          </a:p>
          <a:p>
            <a:pPr marL="171450" indent="-171450" algn="just">
              <a:buFont typeface="Arial" panose="020B0604020202020204" pitchFamily="34" charset="0"/>
              <a:buChar char="•"/>
            </a:pPr>
            <a:r>
              <a:rPr lang="en-US" sz="1400" b="1" dirty="0">
                <a:latin typeface="+mn-lt"/>
              </a:rPr>
              <a:t>Become green manufacturing-oriented  </a:t>
            </a:r>
          </a:p>
          <a:p>
            <a:pPr marL="628650" lvl="1" indent="-171450" algn="just">
              <a:buFont typeface="Arial" panose="020B0604020202020204" pitchFamily="34" charset="0"/>
              <a:buChar char="•"/>
            </a:pPr>
            <a:r>
              <a:rPr lang="en-US" sz="1400" b="1" dirty="0">
                <a:latin typeface="+mn-lt"/>
              </a:rPr>
              <a:t>Cope with technological breakthroughs, social, and cultural problems effectively and develop in an environmentally sustainable way.</a:t>
            </a:r>
          </a:p>
          <a:p>
            <a:pPr algn="just"/>
            <a:r>
              <a:rPr lang="en-US" sz="1400" b="1" dirty="0">
                <a:latin typeface="+mn-lt"/>
              </a:rPr>
              <a:t>`</a:t>
            </a:r>
          </a:p>
        </p:txBody>
      </p:sp>
      <p:sp>
        <p:nvSpPr>
          <p:cNvPr id="15" name="TextBox 14">
            <a:extLst>
              <a:ext uri="{FF2B5EF4-FFF2-40B4-BE49-F238E27FC236}">
                <a16:creationId xmlns:a16="http://schemas.microsoft.com/office/drawing/2014/main" id="{C5F5CC78-0604-57A8-CC32-B114BEDBFD92}"/>
              </a:ext>
            </a:extLst>
          </p:cNvPr>
          <p:cNvSpPr txBox="1"/>
          <p:nvPr/>
        </p:nvSpPr>
        <p:spPr>
          <a:xfrm>
            <a:off x="6712117" y="2793264"/>
            <a:ext cx="5287109" cy="3508653"/>
          </a:xfrm>
          <a:prstGeom prst="rect">
            <a:avLst/>
          </a:prstGeom>
          <a:noFill/>
        </p:spPr>
        <p:txBody>
          <a:bodyPr wrap="square">
            <a:spAutoFit/>
          </a:bodyPr>
          <a:lstStyle/>
          <a:p>
            <a:r>
              <a:rPr lang="en-US" sz="1200" b="1" dirty="0">
                <a:latin typeface="+mn-lt"/>
              </a:rPr>
              <a:t>CHALLENGES </a:t>
            </a:r>
          </a:p>
          <a:p>
            <a:endParaRPr lang="en-US" sz="1200" b="1" dirty="0">
              <a:latin typeface="+mn-lt"/>
            </a:endParaRPr>
          </a:p>
          <a:p>
            <a:pPr marL="171450" indent="-171450">
              <a:buFont typeface="Arial" panose="020B0604020202020204" pitchFamily="34" charset="0"/>
              <a:buChar char="•"/>
            </a:pPr>
            <a:r>
              <a:rPr lang="en-US" sz="1200" dirty="0">
                <a:latin typeface="+mn-lt"/>
              </a:rPr>
              <a:t>Technology proliferation that increases visibility e.g., employees’ feelings of vulnerability due being monitored. </a:t>
            </a:r>
          </a:p>
          <a:p>
            <a:pPr marL="171450" indent="-171450">
              <a:buFont typeface="Arial" panose="020B0604020202020204" pitchFamily="34" charset="0"/>
              <a:buChar char="•"/>
            </a:pPr>
            <a:endParaRPr lang="en-US" sz="1200" dirty="0">
              <a:latin typeface="+mn-lt"/>
            </a:endParaRPr>
          </a:p>
          <a:p>
            <a:pPr marL="171450" indent="-171450">
              <a:buFont typeface="Arial" panose="020B0604020202020204" pitchFamily="34" charset="0"/>
              <a:buChar char="•"/>
            </a:pPr>
            <a:r>
              <a:rPr lang="en-US" sz="1200" dirty="0">
                <a:latin typeface="+mn-lt"/>
              </a:rPr>
              <a:t>Focusing on the needs of the organisation but overlooking the concerns of the employee</a:t>
            </a:r>
          </a:p>
          <a:p>
            <a:pPr marL="171450" indent="-171450">
              <a:buFont typeface="Arial" panose="020B0604020202020204" pitchFamily="34" charset="0"/>
              <a:buChar char="•"/>
            </a:pPr>
            <a:endParaRPr lang="en-US" sz="1200" dirty="0">
              <a:latin typeface="+mn-lt"/>
            </a:endParaRPr>
          </a:p>
          <a:p>
            <a:pPr marL="171450" indent="-171450">
              <a:buFont typeface="Arial" panose="020B0604020202020204" pitchFamily="34" charset="0"/>
              <a:buChar char="•"/>
            </a:pPr>
            <a:r>
              <a:rPr lang="en-US" sz="1200" dirty="0">
                <a:latin typeface="+mn-lt"/>
              </a:rPr>
              <a:t>Decision support or implementation via various individual channels can be perceived by employees to be particularly threatening</a:t>
            </a:r>
          </a:p>
          <a:p>
            <a:endParaRPr lang="en-US" sz="1000" b="1" dirty="0">
              <a:latin typeface="+mn-lt"/>
            </a:endParaRPr>
          </a:p>
          <a:p>
            <a:r>
              <a:rPr lang="en-US" sz="1000" b="1" dirty="0">
                <a:latin typeface="+mn-lt"/>
              </a:rPr>
              <a:t>RESISTANCE TO CHANGE </a:t>
            </a:r>
          </a:p>
          <a:p>
            <a:endParaRPr lang="en-US" sz="1000" dirty="0">
              <a:latin typeface="+mn-lt"/>
            </a:endParaRPr>
          </a:p>
          <a:p>
            <a:pPr marL="171450" indent="-171450">
              <a:buFont typeface="Arial" panose="020B0604020202020204" pitchFamily="34" charset="0"/>
              <a:buChar char="•"/>
            </a:pPr>
            <a:r>
              <a:rPr lang="en-US" sz="1200" dirty="0">
                <a:latin typeface="+mn-lt"/>
              </a:rPr>
              <a:t>Both  employees and superiors (Delaney &amp; Robert, 2015).</a:t>
            </a:r>
          </a:p>
          <a:p>
            <a:pPr marL="171450" indent="-171450">
              <a:buFont typeface="Arial" panose="020B0604020202020204" pitchFamily="34" charset="0"/>
              <a:buChar char="•"/>
            </a:pPr>
            <a:r>
              <a:rPr lang="en-US" sz="1200" dirty="0">
                <a:latin typeface="+mn-lt"/>
              </a:rPr>
              <a:t>Lead to disruption of employee behavior patterns.</a:t>
            </a:r>
          </a:p>
          <a:p>
            <a:pPr marL="171450" indent="-171450">
              <a:buFont typeface="Arial" panose="020B0604020202020204" pitchFamily="34" charset="0"/>
              <a:buChar char="•"/>
            </a:pPr>
            <a:r>
              <a:rPr lang="en-US" sz="1200" dirty="0">
                <a:latin typeface="+mn-lt"/>
              </a:rPr>
              <a:t>Changes in workload, create changes in work</a:t>
            </a:r>
          </a:p>
          <a:p>
            <a:pPr marL="171450" indent="-171450">
              <a:buFont typeface="Arial" panose="020B0604020202020204" pitchFamily="34" charset="0"/>
              <a:buChar char="•"/>
            </a:pPr>
            <a:r>
              <a:rPr lang="en-US" sz="1200" dirty="0">
                <a:latin typeface="+mn-lt"/>
              </a:rPr>
              <a:t>New roles and responsibilities  require upskilling and reskilling</a:t>
            </a:r>
          </a:p>
          <a:p>
            <a:endParaRPr lang="en-US" sz="1200" dirty="0">
              <a:latin typeface="+mn-lt"/>
            </a:endParaRPr>
          </a:p>
          <a:p>
            <a:endParaRPr lang="en-US" sz="1200" dirty="0">
              <a:latin typeface="+mn-lt"/>
            </a:endParaRPr>
          </a:p>
        </p:txBody>
      </p:sp>
    </p:spTree>
    <p:extLst>
      <p:ext uri="{BB962C8B-B14F-4D97-AF65-F5344CB8AC3E}">
        <p14:creationId xmlns:p14="http://schemas.microsoft.com/office/powerpoint/2010/main" val="1753938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AC96D-2DD4-CFCD-3E0F-C58052AE5774}"/>
              </a:ext>
            </a:extLst>
          </p:cNvPr>
          <p:cNvSpPr txBox="1"/>
          <p:nvPr/>
        </p:nvSpPr>
        <p:spPr>
          <a:xfrm>
            <a:off x="2290618" y="1196110"/>
            <a:ext cx="7610764" cy="1738855"/>
          </a:xfrm>
          <a:prstGeom prst="rect">
            <a:avLst/>
          </a:prstGeom>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3800" b="1" kern="1200" dirty="0"/>
              <a:t>S T A R A</a:t>
            </a:r>
            <a:r>
              <a:rPr lang="en-US" sz="1200" kern="1200" dirty="0"/>
              <a:t>.</a:t>
            </a:r>
            <a:endParaRPr lang="en-ZA" sz="1200" kern="1200" dirty="0"/>
          </a:p>
        </p:txBody>
      </p:sp>
      <p:cxnSp>
        <p:nvCxnSpPr>
          <p:cNvPr id="16" name="Straight Arrow Connector 15">
            <a:extLst>
              <a:ext uri="{FF2B5EF4-FFF2-40B4-BE49-F238E27FC236}">
                <a16:creationId xmlns:a16="http://schemas.microsoft.com/office/drawing/2014/main" id="{10000D56-5346-F2C7-B86E-24F6BDDB033C}"/>
              </a:ext>
            </a:extLst>
          </p:cNvPr>
          <p:cNvCxnSpPr/>
          <p:nvPr/>
        </p:nvCxnSpPr>
        <p:spPr bwMode="auto">
          <a:xfrm>
            <a:off x="5828146" y="3140363"/>
            <a:ext cx="0" cy="1450109"/>
          </a:xfrm>
          <a:prstGeom prst="straightConnector1">
            <a:avLst/>
          </a:prstGeom>
          <a:ln w="7620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1D38A9C-1C6C-B276-B717-1DC7E435EEE9}"/>
              </a:ext>
            </a:extLst>
          </p:cNvPr>
          <p:cNvSpPr txBox="1"/>
          <p:nvPr/>
        </p:nvSpPr>
        <p:spPr>
          <a:xfrm>
            <a:off x="2290618" y="4741145"/>
            <a:ext cx="7610764" cy="994637"/>
          </a:xfrm>
          <a:prstGeom prst="rect">
            <a:avLst/>
          </a:prstGeom>
          <a:solidFill>
            <a:schemeClr val="tx2"/>
          </a:solidFill>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ZA" sz="5400" b="1" i="0" dirty="0">
                <a:solidFill>
                  <a:schemeClr val="bg1"/>
                </a:solidFill>
                <a:effectLst/>
                <a:latin typeface="noto sans" panose="020B0502040504020204" pitchFamily="34" charset="0"/>
              </a:rPr>
              <a:t>Artificial Intelligence</a:t>
            </a:r>
          </a:p>
          <a:p>
            <a:pPr marL="0" lvl="0" indent="0" algn="ctr" defTabSz="533400">
              <a:lnSpc>
                <a:spcPct val="90000"/>
              </a:lnSpc>
              <a:spcBef>
                <a:spcPct val="0"/>
              </a:spcBef>
              <a:spcAft>
                <a:spcPct val="35000"/>
              </a:spcAft>
              <a:buNone/>
            </a:pPr>
            <a:r>
              <a:rPr lang="en-US" sz="1200" kern="1200" dirty="0"/>
              <a:t>.</a:t>
            </a:r>
            <a:endParaRPr lang="en-ZA" sz="1200" kern="1200" dirty="0"/>
          </a:p>
        </p:txBody>
      </p:sp>
      <p:sp>
        <p:nvSpPr>
          <p:cNvPr id="18" name="TextBox 17">
            <a:extLst>
              <a:ext uri="{FF2B5EF4-FFF2-40B4-BE49-F238E27FC236}">
                <a16:creationId xmlns:a16="http://schemas.microsoft.com/office/drawing/2014/main" id="{3EEB40A3-3A90-6021-7721-C60474D5EC25}"/>
              </a:ext>
            </a:extLst>
          </p:cNvPr>
          <p:cNvSpPr txBox="1"/>
          <p:nvPr/>
        </p:nvSpPr>
        <p:spPr>
          <a:xfrm>
            <a:off x="5172364" y="1376564"/>
            <a:ext cx="1459345" cy="1377946"/>
          </a:xfrm>
          <a:prstGeom prst="rect">
            <a:avLst/>
          </a:prstGeom>
          <a:noFill/>
          <a:ln/>
        </p:spPr>
        <p:style>
          <a:lnRef idx="2">
            <a:schemeClr val="accent1"/>
          </a:lnRef>
          <a:fillRef idx="1">
            <a:schemeClr val="lt1"/>
          </a:fillRef>
          <a:effectRef idx="0">
            <a:schemeClr val="accent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a:t>
            </a:r>
            <a:endParaRPr lang="en-ZA" sz="1200" kern="1200" dirty="0"/>
          </a:p>
        </p:txBody>
      </p:sp>
    </p:spTree>
    <p:extLst>
      <p:ext uri="{BB962C8B-B14F-4D97-AF65-F5344CB8AC3E}">
        <p14:creationId xmlns:p14="http://schemas.microsoft.com/office/powerpoint/2010/main" val="2447305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602889" y="1124523"/>
            <a:ext cx="4147979" cy="5431378"/>
          </a:xfrm>
        </p:spPr>
        <p:txBody>
          <a:bodyPr/>
          <a:lstStyle/>
          <a:p>
            <a:pPr marL="72000" indent="0">
              <a:lnSpc>
                <a:spcPct val="100000"/>
              </a:lnSpc>
              <a:buClrTx/>
              <a:buNone/>
            </a:pPr>
            <a:r>
              <a:rPr lang="en-US" sz="2000" i="0" dirty="0">
                <a:effectLst/>
                <a:latin typeface="+mj-lt"/>
              </a:rPr>
              <a:t>The Adaptive Integration of AI is adoption of tools such as ChatGPT will need a shift organizational behavior towards a </a:t>
            </a:r>
            <a:r>
              <a:rPr lang="en-US" sz="2000" b="1" i="0" dirty="0">
                <a:effectLst/>
                <a:latin typeface="+mj-lt"/>
              </a:rPr>
              <a:t>more adaptable</a:t>
            </a:r>
            <a:r>
              <a:rPr lang="en-US" sz="2000" i="0" dirty="0">
                <a:effectLst/>
                <a:latin typeface="+mj-lt"/>
              </a:rPr>
              <a:t>, collaborative, and innovative culture. </a:t>
            </a:r>
          </a:p>
          <a:p>
            <a:pPr marL="72000" indent="0">
              <a:lnSpc>
                <a:spcPct val="100000"/>
              </a:lnSpc>
              <a:buClrTx/>
              <a:buNone/>
            </a:pPr>
            <a:endParaRPr lang="en-US" sz="2000" i="0" dirty="0">
              <a:effectLst/>
              <a:latin typeface="+mj-lt"/>
            </a:endParaRPr>
          </a:p>
          <a:p>
            <a:pPr marL="72000" indent="0">
              <a:lnSpc>
                <a:spcPct val="100000"/>
              </a:lnSpc>
              <a:buClrTx/>
              <a:buNone/>
            </a:pPr>
            <a:r>
              <a:rPr lang="en-US" sz="2000" i="0" dirty="0">
                <a:effectLst/>
                <a:latin typeface="+mj-lt"/>
              </a:rPr>
              <a:t>This shift will be driven by three primary factors: </a:t>
            </a:r>
          </a:p>
          <a:p>
            <a:pPr marL="72000" indent="0">
              <a:lnSpc>
                <a:spcPct val="100000"/>
              </a:lnSpc>
              <a:buClrTx/>
              <a:buNone/>
            </a:pPr>
            <a:r>
              <a:rPr lang="en-US" sz="2000" dirty="0">
                <a:latin typeface="+mj-lt"/>
              </a:rPr>
              <a:t>1.R</a:t>
            </a:r>
            <a:r>
              <a:rPr lang="en-US" sz="2000" i="0" dirty="0">
                <a:effectLst/>
                <a:latin typeface="+mj-lt"/>
              </a:rPr>
              <a:t>edefinition </a:t>
            </a:r>
            <a:r>
              <a:rPr lang="en-US" sz="2000" b="1" i="0" dirty="0">
                <a:effectLst/>
                <a:latin typeface="+mj-lt"/>
              </a:rPr>
              <a:t>of roles and responsibilities  </a:t>
            </a:r>
          </a:p>
          <a:p>
            <a:pPr marL="72000" indent="0">
              <a:lnSpc>
                <a:spcPct val="100000"/>
              </a:lnSpc>
              <a:buClrTx/>
              <a:buNone/>
            </a:pPr>
            <a:endParaRPr lang="en-US" sz="2000" b="1" i="0" dirty="0">
              <a:effectLst/>
              <a:latin typeface="+mj-lt"/>
            </a:endParaRPr>
          </a:p>
          <a:p>
            <a:pPr marL="72000" indent="0">
              <a:lnSpc>
                <a:spcPct val="100000"/>
              </a:lnSpc>
              <a:buClrTx/>
              <a:buNone/>
            </a:pPr>
            <a:r>
              <a:rPr lang="en-US" sz="2000" i="0" dirty="0">
                <a:effectLst/>
                <a:latin typeface="+mj-lt"/>
              </a:rPr>
              <a:t>2 .</a:t>
            </a:r>
            <a:r>
              <a:rPr lang="en-US" sz="2000" b="1" i="0" dirty="0">
                <a:effectLst/>
                <a:latin typeface="+mj-lt"/>
              </a:rPr>
              <a:t>Enhancement</a:t>
            </a:r>
            <a:r>
              <a:rPr lang="en-US" sz="2000" b="1" dirty="0">
                <a:latin typeface="+mj-lt"/>
              </a:rPr>
              <a:t> of </a:t>
            </a:r>
            <a:r>
              <a:rPr lang="en-US" sz="2000" i="0" dirty="0">
                <a:effectLst/>
                <a:latin typeface="+mj-lt"/>
              </a:rPr>
              <a:t>decision-making processes</a:t>
            </a:r>
          </a:p>
          <a:p>
            <a:pPr marL="72000" indent="0">
              <a:lnSpc>
                <a:spcPct val="100000"/>
              </a:lnSpc>
              <a:buClrTx/>
              <a:buNone/>
            </a:pPr>
            <a:endParaRPr lang="en-US" sz="2000" i="0" dirty="0">
              <a:effectLst/>
              <a:latin typeface="+mj-lt"/>
            </a:endParaRPr>
          </a:p>
          <a:p>
            <a:pPr marL="72000" indent="0">
              <a:lnSpc>
                <a:spcPct val="100000"/>
              </a:lnSpc>
              <a:buClrTx/>
              <a:buNone/>
            </a:pPr>
            <a:r>
              <a:rPr lang="en-US" sz="2000" i="0" dirty="0">
                <a:effectLst/>
                <a:latin typeface="+mj-lt"/>
              </a:rPr>
              <a:t>3) </a:t>
            </a:r>
            <a:r>
              <a:rPr lang="en-US" sz="2000" dirty="0">
                <a:latin typeface="+mj-lt"/>
              </a:rPr>
              <a:t>F</a:t>
            </a:r>
            <a:r>
              <a:rPr lang="en-US" sz="2000" i="0" dirty="0">
                <a:effectLst/>
                <a:latin typeface="+mj-lt"/>
              </a:rPr>
              <a:t>ostering of </a:t>
            </a:r>
            <a:r>
              <a:rPr lang="en-US" sz="2000" b="1" i="0" dirty="0">
                <a:effectLst/>
                <a:latin typeface="+mj-lt"/>
              </a:rPr>
              <a:t>continuous learning and skill development.</a:t>
            </a:r>
          </a:p>
          <a:p>
            <a:pPr marL="72000" indent="0">
              <a:lnSpc>
                <a:spcPct val="100000"/>
              </a:lnSpc>
              <a:buClrTx/>
              <a:buNone/>
            </a:pPr>
            <a:endParaRPr lang="en-US" sz="2000" b="1" dirty="0">
              <a:latin typeface="+mj-lt"/>
            </a:endParaRPr>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2138628" y="188246"/>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 ARTIFICIAL INTELLIGENCE</a:t>
            </a:r>
          </a:p>
        </p:txBody>
      </p:sp>
      <p:pic>
        <p:nvPicPr>
          <p:cNvPr id="4" name="Picture 3">
            <a:extLst>
              <a:ext uri="{FF2B5EF4-FFF2-40B4-BE49-F238E27FC236}">
                <a16:creationId xmlns:a16="http://schemas.microsoft.com/office/drawing/2014/main" id="{6963AFB0-6C94-08C1-6EC5-2F0993CD172F}"/>
              </a:ext>
            </a:extLst>
          </p:cNvPr>
          <p:cNvPicPr>
            <a:picLocks noChangeAspect="1"/>
          </p:cNvPicPr>
          <p:nvPr/>
        </p:nvPicPr>
        <p:blipFill>
          <a:blip r:embed="rId4"/>
          <a:stretch>
            <a:fillRect/>
          </a:stretch>
        </p:blipFill>
        <p:spPr>
          <a:xfrm>
            <a:off x="5750868" y="849481"/>
            <a:ext cx="6194982" cy="5378519"/>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205A0476-19A5-5599-F252-D16425D2B220}"/>
              </a:ext>
            </a:extLst>
          </p:cNvPr>
          <p:cNvSpPr txBox="1"/>
          <p:nvPr/>
        </p:nvSpPr>
        <p:spPr>
          <a:xfrm>
            <a:off x="6441134" y="6334780"/>
            <a:ext cx="3948057" cy="253916"/>
          </a:xfrm>
          <a:prstGeom prst="rect">
            <a:avLst/>
          </a:prstGeom>
          <a:noFill/>
        </p:spPr>
        <p:txBody>
          <a:bodyPr wrap="square" rtlCol="0">
            <a:spAutoFit/>
          </a:bodyPr>
          <a:lstStyle/>
          <a:p>
            <a:pPr algn="l"/>
            <a:r>
              <a:rPr lang="en-US" sz="1050" dirty="0">
                <a:latin typeface="+mn-lt"/>
              </a:rPr>
              <a:t>AI adoption</a:t>
            </a:r>
          </a:p>
        </p:txBody>
      </p:sp>
      <p:sp>
        <p:nvSpPr>
          <p:cNvPr id="7" name="TextBox 6">
            <a:extLst>
              <a:ext uri="{FF2B5EF4-FFF2-40B4-BE49-F238E27FC236}">
                <a16:creationId xmlns:a16="http://schemas.microsoft.com/office/drawing/2014/main" id="{6D4197BF-F6B7-B469-45D6-DEFC99DD9719}"/>
              </a:ext>
            </a:extLst>
          </p:cNvPr>
          <p:cNvSpPr txBox="1"/>
          <p:nvPr/>
        </p:nvSpPr>
        <p:spPr>
          <a:xfrm>
            <a:off x="7304442" y="2216076"/>
            <a:ext cx="355003" cy="3431689"/>
          </a:xfrm>
          <a:prstGeom prst="rect">
            <a:avLst/>
          </a:prstGeom>
          <a:solidFill>
            <a:schemeClr val="bg1"/>
          </a:solidFill>
        </p:spPr>
        <p:txBody>
          <a:bodyPr wrap="square" rtlCol="0">
            <a:spAutoFit/>
          </a:bodyPr>
          <a:lstStyle/>
          <a:p>
            <a:pPr algn="l"/>
            <a:endParaRPr lang="en-US" sz="2800" dirty="0" err="1">
              <a:latin typeface="+mn-lt"/>
            </a:endParaRPr>
          </a:p>
        </p:txBody>
      </p:sp>
    </p:spTree>
    <p:extLst>
      <p:ext uri="{BB962C8B-B14F-4D97-AF65-F5344CB8AC3E}">
        <p14:creationId xmlns:p14="http://schemas.microsoft.com/office/powerpoint/2010/main" val="1327205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2024400" y="995291"/>
            <a:ext cx="9770250" cy="4867417"/>
          </a:xfrm>
        </p:spPr>
        <p:txBody>
          <a:bodyPr/>
          <a:lstStyle/>
          <a:p>
            <a:pPr marL="72000" indent="0">
              <a:lnSpc>
                <a:spcPct val="100000"/>
              </a:lnSpc>
              <a:buClrTx/>
              <a:buNone/>
            </a:pPr>
            <a:endParaRPr lang="en-US" sz="1600" dirty="0">
              <a:latin typeface="+mj-lt"/>
            </a:endParaRPr>
          </a:p>
          <a:p>
            <a:pPr marL="72000" indent="0">
              <a:lnSpc>
                <a:spcPct val="100000"/>
              </a:lnSpc>
              <a:buClrTx/>
              <a:buNone/>
            </a:pPr>
            <a:r>
              <a:rPr lang="en-US" sz="1600" dirty="0"/>
              <a:t>Technology continues to advance  Organisational Psychologists are  digging deeper into employee behavior, AI for offers advantages for both employees and employers (Kat Boogaard from Erudit )</a:t>
            </a:r>
          </a:p>
          <a:p>
            <a:pPr>
              <a:lnSpc>
                <a:spcPct val="100000"/>
              </a:lnSpc>
              <a:buClrTx/>
            </a:pPr>
            <a:endParaRPr lang="en-US" sz="2000" dirty="0">
              <a:solidFill>
                <a:schemeClr val="tx2"/>
              </a:solidFill>
            </a:endParaRPr>
          </a:p>
          <a:p>
            <a:pPr marL="72000" indent="0">
              <a:lnSpc>
                <a:spcPct val="100000"/>
              </a:lnSpc>
              <a:buClrTx/>
              <a:buNone/>
            </a:pPr>
            <a:r>
              <a:rPr lang="en-US" sz="2000" dirty="0">
                <a:solidFill>
                  <a:schemeClr val="tx2"/>
                </a:solidFill>
              </a:rPr>
              <a:t>Employees benefit:</a:t>
            </a:r>
          </a:p>
          <a:p>
            <a:pPr>
              <a:lnSpc>
                <a:spcPct val="100000"/>
              </a:lnSpc>
              <a:buClrTx/>
            </a:pPr>
            <a:r>
              <a:rPr lang="en-US" sz="1600" dirty="0"/>
              <a:t>Greater job satisfaction when AI helps in performing work</a:t>
            </a:r>
          </a:p>
          <a:p>
            <a:pPr>
              <a:lnSpc>
                <a:spcPct val="100000"/>
              </a:lnSpc>
              <a:buClrTx/>
            </a:pPr>
            <a:r>
              <a:rPr lang="en-US" sz="1600" dirty="0"/>
              <a:t>Increased employee privacy, as AI is skilled at collecting anonymous data</a:t>
            </a:r>
          </a:p>
          <a:p>
            <a:pPr>
              <a:lnSpc>
                <a:spcPct val="100000"/>
              </a:lnSpc>
              <a:buClrTx/>
            </a:pPr>
            <a:r>
              <a:rPr lang="en-US" sz="1600" dirty="0"/>
              <a:t>Improved performance and a better understanding of their own performance</a:t>
            </a:r>
          </a:p>
          <a:p>
            <a:pPr>
              <a:lnSpc>
                <a:spcPct val="100000"/>
              </a:lnSpc>
              <a:buClrTx/>
            </a:pPr>
            <a:endParaRPr lang="en-US" sz="2000" dirty="0"/>
          </a:p>
          <a:p>
            <a:pPr marL="72000" indent="0">
              <a:lnSpc>
                <a:spcPct val="100000"/>
              </a:lnSpc>
              <a:buClrTx/>
              <a:buNone/>
            </a:pPr>
            <a:r>
              <a:rPr lang="en-US" sz="2000" dirty="0">
                <a:solidFill>
                  <a:schemeClr val="tx2"/>
                </a:solidFill>
              </a:rPr>
              <a:t>Organizations that use AI : </a:t>
            </a:r>
          </a:p>
          <a:p>
            <a:pPr>
              <a:lnSpc>
                <a:spcPct val="100000"/>
              </a:lnSpc>
              <a:buClrTx/>
            </a:pPr>
            <a:r>
              <a:rPr lang="en-US" sz="1600" dirty="0"/>
              <a:t>Reduced subjective bias when making hiring or advancement decisions</a:t>
            </a:r>
          </a:p>
          <a:p>
            <a:pPr>
              <a:lnSpc>
                <a:spcPct val="100000"/>
              </a:lnSpc>
              <a:buClrTx/>
            </a:pPr>
            <a:r>
              <a:rPr lang="en-US" sz="1600" dirty="0"/>
              <a:t>Higher-quality hiring decisions with more reliable matches between candidates and roles</a:t>
            </a:r>
          </a:p>
          <a:p>
            <a:pPr>
              <a:lnSpc>
                <a:spcPct val="100000"/>
              </a:lnSpc>
              <a:buClrTx/>
            </a:pPr>
            <a:r>
              <a:rPr lang="en-US" sz="1600" dirty="0"/>
              <a:t>More streamlined and systematic HR processes</a:t>
            </a:r>
          </a:p>
          <a:p>
            <a:pPr marL="72000" indent="0" algn="just">
              <a:lnSpc>
                <a:spcPct val="100000"/>
              </a:lnSpc>
              <a:buClrTx/>
              <a:buNone/>
            </a:pPr>
            <a:r>
              <a:rPr lang="en-US" sz="1600" i="0" dirty="0">
                <a:solidFill>
                  <a:schemeClr val="tx2"/>
                </a:solidFill>
                <a:effectLst/>
              </a:rPr>
              <a:t>INDUSTRY 4.0 CHANGES (WHY )</a:t>
            </a:r>
          </a:p>
          <a:p>
            <a:pPr algn="just">
              <a:lnSpc>
                <a:spcPct val="100000"/>
              </a:lnSpc>
              <a:buClrTx/>
            </a:pPr>
            <a:r>
              <a:rPr lang="en-US" sz="1600" b="0" i="0" dirty="0">
                <a:effectLst/>
              </a:rPr>
              <a:t>The pace of change has increased because of the rise of artificial intelligence and industry 4.0. </a:t>
            </a:r>
          </a:p>
          <a:p>
            <a:pPr algn="just">
              <a:lnSpc>
                <a:spcPct val="100000"/>
              </a:lnSpc>
              <a:buClrTx/>
            </a:pPr>
            <a:r>
              <a:rPr lang="en-US" sz="1600" b="0" i="0" dirty="0">
                <a:effectLst/>
              </a:rPr>
              <a:t>Therefore, organizations are under greater pressure to respond rapidly to shifting conditions. </a:t>
            </a:r>
          </a:p>
          <a:p>
            <a:pPr algn="just">
              <a:lnSpc>
                <a:spcPct val="100000"/>
              </a:lnSpc>
              <a:buClrTx/>
            </a:pPr>
            <a:r>
              <a:rPr lang="en-US" sz="1600" b="0" i="0" dirty="0">
                <a:effectLst/>
              </a:rPr>
              <a:t>Because of this shift in perspective, organizational transformation and growth are no longer viewed as one-off projects but rather as ongoing initiatives to which all members may and should contribute</a:t>
            </a:r>
            <a:r>
              <a:rPr lang="en-US" sz="1800" b="0" i="0" dirty="0">
                <a:effectLst/>
              </a:rPr>
              <a:t>.</a:t>
            </a:r>
          </a:p>
          <a:p>
            <a:pPr algn="just">
              <a:lnSpc>
                <a:spcPct val="100000"/>
              </a:lnSpc>
              <a:buClrTx/>
            </a:pPr>
            <a:endParaRPr lang="en-US" sz="1200" dirty="0"/>
          </a:p>
          <a:p>
            <a:pPr marL="72000" indent="0">
              <a:buClrTx/>
              <a:buNone/>
            </a:pPr>
            <a:endParaRPr lang="en-US" sz="1600" b="0" i="0" dirty="0">
              <a:effectLst/>
            </a:endParaRPr>
          </a:p>
          <a:p>
            <a:pPr marL="72000" indent="0" algn="l">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804650" y="204643"/>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WHY AI </a:t>
            </a:r>
          </a:p>
        </p:txBody>
      </p:sp>
    </p:spTree>
    <p:extLst>
      <p:ext uri="{BB962C8B-B14F-4D97-AF65-F5344CB8AC3E}">
        <p14:creationId xmlns:p14="http://schemas.microsoft.com/office/powerpoint/2010/main" val="53153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771649" y="1186062"/>
            <a:ext cx="10018171" cy="5480011"/>
          </a:xfrm>
        </p:spPr>
        <p:txBody>
          <a:bodyPr/>
          <a:lstStyle/>
          <a:p>
            <a:pPr marL="72000" indent="0">
              <a:buClrTx/>
              <a:buNone/>
            </a:pPr>
            <a:r>
              <a:rPr lang="en-US" sz="1800" b="1" i="0" dirty="0">
                <a:solidFill>
                  <a:schemeClr val="tx2"/>
                </a:solidFill>
                <a:effectLst/>
              </a:rPr>
              <a:t>AI can solve users, customers, and world problems (Dean, 2019).</a:t>
            </a:r>
            <a:endParaRPr lang="en-US" sz="1800" b="1" dirty="0">
              <a:solidFill>
                <a:schemeClr val="tx2"/>
              </a:solidFill>
            </a:endParaRPr>
          </a:p>
          <a:p>
            <a:pPr lvl="1">
              <a:buClrTx/>
            </a:pPr>
            <a:r>
              <a:rPr lang="en-US" sz="1800" i="0" dirty="0">
                <a:effectLst/>
              </a:rPr>
              <a:t> Google that manages information </a:t>
            </a:r>
            <a:r>
              <a:rPr lang="en-US" sz="1800" dirty="0"/>
              <a:t>around the </a:t>
            </a:r>
            <a:r>
              <a:rPr lang="en-US" sz="1800" i="0" dirty="0">
                <a:effectLst/>
              </a:rPr>
              <a:t>world, making data beneficial and easily accessible. </a:t>
            </a:r>
          </a:p>
          <a:p>
            <a:pPr lvl="1">
              <a:buClrTx/>
            </a:pPr>
            <a:r>
              <a:rPr lang="en-US" sz="1800" i="0" dirty="0">
                <a:effectLst/>
              </a:rPr>
              <a:t>Amazon and Walmart have begun to utilize drones for shipping (Agarwal, 2018). </a:t>
            </a:r>
            <a:endParaRPr lang="en-US" sz="1800" dirty="0"/>
          </a:p>
          <a:p>
            <a:pPr marL="72000" indent="0">
              <a:buClrTx/>
              <a:buNone/>
            </a:pPr>
            <a:r>
              <a:rPr lang="en-US" sz="1800" b="1" i="0" dirty="0">
                <a:solidFill>
                  <a:schemeClr val="tx2"/>
                </a:solidFill>
                <a:effectLst/>
              </a:rPr>
              <a:t>AI in employee selection processes through software that can filter candidates. </a:t>
            </a:r>
          </a:p>
          <a:p>
            <a:pPr lvl="1">
              <a:buClrTx/>
            </a:pPr>
            <a:r>
              <a:rPr lang="en-US" sz="1800" dirty="0"/>
              <a:t>R</a:t>
            </a:r>
            <a:r>
              <a:rPr lang="en-US" sz="1800" i="0" dirty="0">
                <a:effectLst/>
              </a:rPr>
              <a:t>eal-time communication can be carried out so that when a candidate is rejected,  he or she can immediately find out and seek other job opportunities (Upadhyay &amp; Khandelwal, 2018). </a:t>
            </a:r>
          </a:p>
          <a:p>
            <a:pPr marL="72000" indent="0">
              <a:buClrTx/>
              <a:buNone/>
            </a:pPr>
            <a:r>
              <a:rPr lang="en-US" sz="1800" b="1" i="0" dirty="0">
                <a:solidFill>
                  <a:schemeClr val="tx2"/>
                </a:solidFill>
                <a:effectLst/>
              </a:rPr>
              <a:t>AI is optimizing the healthcare space</a:t>
            </a:r>
          </a:p>
          <a:p>
            <a:pPr lvl="1">
              <a:buClrTx/>
            </a:pPr>
            <a:r>
              <a:rPr lang="en-US" sz="1800" i="0" dirty="0">
                <a:effectLst/>
              </a:rPr>
              <a:t>In the United States of America, AI is widely used in the health sector for instances such as detecting cancer and heart disease (Ho, 2018). </a:t>
            </a:r>
          </a:p>
          <a:p>
            <a:pPr marL="72000" indent="0">
              <a:buClrTx/>
              <a:buNone/>
            </a:pPr>
            <a:r>
              <a:rPr lang="en-US" sz="1800" b="1" i="0" dirty="0">
                <a:solidFill>
                  <a:schemeClr val="tx2"/>
                </a:solidFill>
                <a:effectLst/>
              </a:rPr>
              <a:t>AI in IT</a:t>
            </a:r>
          </a:p>
          <a:p>
            <a:pPr lvl="1">
              <a:buClrTx/>
            </a:pPr>
            <a:r>
              <a:rPr lang="en-US" sz="1800" i="0" dirty="0">
                <a:effectLst/>
              </a:rPr>
              <a:t>Of 112 companies in Indonesia that work in the line of IT businesses, 14% have used AI. For instance,  AI has become their core business strategy for Tokopedia, Go-Jek, and Grab. </a:t>
            </a:r>
          </a:p>
          <a:p>
            <a:pPr lvl="1">
              <a:buClrTx/>
            </a:pPr>
            <a:r>
              <a:rPr lang="en-US" sz="1800" i="0" dirty="0">
                <a:effectLst/>
              </a:rPr>
              <a:t>Tokopedia has started providing computer vision features which enable customers to upload photos of desired items to gain  product recommendations from the platform (</a:t>
            </a:r>
            <a:r>
              <a:rPr lang="en-US" sz="1800" i="0" dirty="0" err="1">
                <a:effectLst/>
              </a:rPr>
              <a:t>Winosa</a:t>
            </a:r>
            <a:r>
              <a:rPr lang="en-US" sz="1800" i="0" dirty="0">
                <a:effectLst/>
              </a:rPr>
              <a:t>, 2019).</a:t>
            </a:r>
          </a:p>
          <a:p>
            <a:pPr marL="72000" indent="0" algn="l">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771649" y="516661"/>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AI IMPLEMENTION </a:t>
            </a:r>
          </a:p>
        </p:txBody>
      </p:sp>
      <p:pic>
        <p:nvPicPr>
          <p:cNvPr id="4098" name="Picture 2">
            <a:extLst>
              <a:ext uri="{FF2B5EF4-FFF2-40B4-BE49-F238E27FC236}">
                <a16:creationId xmlns:a16="http://schemas.microsoft.com/office/drawing/2014/main" id="{D2000ED5-9117-DE8A-6E92-3287230F41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5655" y="67933"/>
            <a:ext cx="3058160" cy="10345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Walmart brought unprecedented transparency to the food supply chain  with Hyperledger Fabric">
            <a:extLst>
              <a:ext uri="{FF2B5EF4-FFF2-40B4-BE49-F238E27FC236}">
                <a16:creationId xmlns:a16="http://schemas.microsoft.com/office/drawing/2014/main" id="{B42335F4-9D6B-41FD-2EEE-A3C778F0B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6110" y="875152"/>
            <a:ext cx="2081125" cy="55753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mazon announces launch Of New CloudFront Edge Location in Kenya – MCGH">
            <a:extLst>
              <a:ext uri="{FF2B5EF4-FFF2-40B4-BE49-F238E27FC236}">
                <a16:creationId xmlns:a16="http://schemas.microsoft.com/office/drawing/2014/main" id="{7C2D2CC3-A5D5-CFB2-68DC-953E4DA8949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41890" y="316716"/>
            <a:ext cx="1880345" cy="78573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FD381D00-9DA7-85BA-0E23-18C8BB61F0C5}"/>
              </a:ext>
            </a:extLst>
          </p:cNvPr>
          <p:cNvSpPr>
            <a:spLocks noGrp="1"/>
          </p:cNvSpPr>
          <p:nvPr>
            <p:ph type="ftr" sz="quarter" idx="10"/>
          </p:nvPr>
        </p:nvSpPr>
        <p:spPr/>
        <p:txBody>
          <a:bodyPr/>
          <a:lstStyle/>
          <a:p>
            <a:r>
              <a:rPr lang="en-GB" noProof="0"/>
              <a:t>Define footer – presentation title / department</a:t>
            </a:r>
            <a:endParaRPr lang="en-GB" noProof="0" dirty="0"/>
          </a:p>
        </p:txBody>
      </p:sp>
    </p:spTree>
    <p:extLst>
      <p:ext uri="{BB962C8B-B14F-4D97-AF65-F5344CB8AC3E}">
        <p14:creationId xmlns:p14="http://schemas.microsoft.com/office/powerpoint/2010/main" val="3660176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463293" y="849617"/>
            <a:ext cx="5571351" cy="5772715"/>
          </a:xfrm>
        </p:spPr>
        <p:txBody>
          <a:bodyPr/>
          <a:lstStyle/>
          <a:p>
            <a:pPr marL="72000" indent="0">
              <a:lnSpc>
                <a:spcPct val="100000"/>
              </a:lnSpc>
              <a:buClrTx/>
              <a:buNone/>
            </a:pPr>
            <a:r>
              <a:rPr lang="en-US" sz="1600" b="1" i="0" dirty="0">
                <a:effectLst/>
              </a:rPr>
              <a:t>    CHALLENGES OF AI DATA:</a:t>
            </a:r>
          </a:p>
          <a:p>
            <a:pPr marL="72000" indent="0">
              <a:lnSpc>
                <a:spcPct val="100000"/>
              </a:lnSpc>
              <a:buClrTx/>
              <a:buNone/>
            </a:pPr>
            <a:endParaRPr lang="en-US" sz="1600" b="0" i="0" dirty="0">
              <a:effectLst/>
              <a:latin typeface="+mj-lt"/>
            </a:endParaRPr>
          </a:p>
          <a:p>
            <a:pPr marL="72000" indent="0" algn="ctr">
              <a:lnSpc>
                <a:spcPct val="100000"/>
              </a:lnSpc>
              <a:buClrTx/>
              <a:buNone/>
            </a:pPr>
            <a:r>
              <a:rPr lang="en-US" sz="1600" b="0" i="0" dirty="0">
                <a:effectLst/>
              </a:rPr>
              <a:t>One of the main issues with generative AI relates to privacy concerns around data and questions of ownership of information. McKinse</a:t>
            </a:r>
            <a:r>
              <a:rPr lang="en-US" sz="1600" dirty="0"/>
              <a:t>y Global Institute (2017) said</a:t>
            </a:r>
            <a:endParaRPr lang="en-US" sz="1600" b="0" i="0" dirty="0">
              <a:effectLst/>
            </a:endParaRPr>
          </a:p>
          <a:p>
            <a:pPr marL="72000" indent="0">
              <a:lnSpc>
                <a:spcPct val="100000"/>
              </a:lnSpc>
              <a:buClrTx/>
              <a:buNone/>
            </a:pPr>
            <a:endParaRPr lang="en-US" sz="1600" b="0" i="0" dirty="0">
              <a:effectLst/>
              <a:latin typeface="+mj-lt"/>
            </a:endParaRPr>
          </a:p>
          <a:p>
            <a:pPr marL="72000" indent="0">
              <a:lnSpc>
                <a:spcPct val="100000"/>
              </a:lnSpc>
              <a:buClrTx/>
              <a:buNone/>
            </a:pPr>
            <a:r>
              <a:rPr lang="en-US" sz="1600" b="0" i="0" dirty="0">
                <a:effectLst/>
                <a:latin typeface="+mj-lt"/>
              </a:rPr>
              <a:t>“</a:t>
            </a:r>
            <a:r>
              <a:rPr lang="en-US" sz="1800" b="0" i="1" dirty="0">
                <a:effectLst/>
                <a:latin typeface="+mj-lt"/>
              </a:rPr>
              <a:t>With generative AI tools such as Dall-E, these sometimes don’t provide references to the original data or source. This is where copyright infringement could be a potential risk</a:t>
            </a:r>
            <a:r>
              <a:rPr lang="en-US" sz="1600" b="0" i="0" dirty="0">
                <a:effectLst/>
                <a:latin typeface="+mj-lt"/>
              </a:rPr>
              <a:t>,” </a:t>
            </a:r>
          </a:p>
          <a:p>
            <a:pPr marL="72000" indent="0">
              <a:lnSpc>
                <a:spcPct val="100000"/>
              </a:lnSpc>
              <a:buClrTx/>
              <a:buNone/>
            </a:pPr>
            <a:endParaRPr lang="en-US" sz="1600" dirty="0">
              <a:latin typeface="+mj-lt"/>
            </a:endParaRPr>
          </a:p>
          <a:p>
            <a:pPr marL="72000" indent="0">
              <a:lnSpc>
                <a:spcPct val="100000"/>
              </a:lnSpc>
              <a:buClrTx/>
              <a:buNone/>
            </a:pPr>
            <a:endParaRPr lang="en-US" sz="1600" dirty="0">
              <a:latin typeface="+mj-lt"/>
            </a:endParaRPr>
          </a:p>
          <a:p>
            <a:pPr marL="72000" indent="0">
              <a:lnSpc>
                <a:spcPct val="100000"/>
              </a:lnSpc>
              <a:buClrTx/>
              <a:buNone/>
            </a:pPr>
            <a:endParaRPr lang="en-US" sz="1600" b="0" i="0" dirty="0">
              <a:effectLst/>
              <a:latin typeface="+mj-lt"/>
            </a:endParaRPr>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976100" y="224184"/>
            <a:ext cx="11361600" cy="71345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Be Mindful </a:t>
            </a:r>
          </a:p>
        </p:txBody>
      </p:sp>
      <p:pic>
        <p:nvPicPr>
          <p:cNvPr id="6146" name="Picture 2" descr="DALL-E 3: A New Era for AI Art, But at What Cost to Artists? : r/dalle2">
            <a:extLst>
              <a:ext uri="{FF2B5EF4-FFF2-40B4-BE49-F238E27FC236}">
                <a16:creationId xmlns:a16="http://schemas.microsoft.com/office/drawing/2014/main" id="{CD505FE2-4CAD-14C9-E79D-6E826D56B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8949" y="224184"/>
            <a:ext cx="4432615" cy="2724261"/>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Is ChatGPT Here to Stay? Content Marketing's Future">
            <a:extLst>
              <a:ext uri="{FF2B5EF4-FFF2-40B4-BE49-F238E27FC236}">
                <a16:creationId xmlns:a16="http://schemas.microsoft.com/office/drawing/2014/main" id="{1DD4BBCC-8236-26A6-112D-3A5A1AFA7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5396" y="3633257"/>
            <a:ext cx="2040058" cy="1239618"/>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593D90E-2271-8D9C-952E-3AB27BBCD34D}"/>
              </a:ext>
            </a:extLst>
          </p:cNvPr>
          <p:cNvPicPr>
            <a:picLocks noChangeAspect="1"/>
          </p:cNvPicPr>
          <p:nvPr/>
        </p:nvPicPr>
        <p:blipFill>
          <a:blip r:embed="rId6"/>
          <a:stretch>
            <a:fillRect/>
          </a:stretch>
        </p:blipFill>
        <p:spPr>
          <a:xfrm>
            <a:off x="1630722" y="3517751"/>
            <a:ext cx="5493876" cy="2710248"/>
          </a:xfrm>
          <a:prstGeom prst="rect">
            <a:avLst/>
          </a:prstGeom>
        </p:spPr>
      </p:pic>
      <p:pic>
        <p:nvPicPr>
          <p:cNvPr id="9" name="Picture 8">
            <a:extLst>
              <a:ext uri="{FF2B5EF4-FFF2-40B4-BE49-F238E27FC236}">
                <a16:creationId xmlns:a16="http://schemas.microsoft.com/office/drawing/2014/main" id="{A25AEF83-8092-EE2D-2619-5F5227673802}"/>
              </a:ext>
            </a:extLst>
          </p:cNvPr>
          <p:cNvPicPr>
            <a:picLocks noChangeAspect="1"/>
          </p:cNvPicPr>
          <p:nvPr/>
        </p:nvPicPr>
        <p:blipFill>
          <a:blip r:embed="rId7"/>
          <a:stretch>
            <a:fillRect/>
          </a:stretch>
        </p:blipFill>
        <p:spPr>
          <a:xfrm>
            <a:off x="6128957" y="3594142"/>
            <a:ext cx="3055885" cy="2911092"/>
          </a:xfrm>
          <a:prstGeom prst="rect">
            <a:avLst/>
          </a:prstGeom>
        </p:spPr>
      </p:pic>
    </p:spTree>
    <p:extLst>
      <p:ext uri="{BB962C8B-B14F-4D97-AF65-F5344CB8AC3E}">
        <p14:creationId xmlns:p14="http://schemas.microsoft.com/office/powerpoint/2010/main" val="939866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774117" y="5899761"/>
            <a:ext cx="8859520" cy="1444519"/>
          </a:xfrm>
        </p:spPr>
        <p:txBody>
          <a:bodyPr/>
          <a:lstStyle/>
          <a:p>
            <a:pPr marL="72000" indent="0" algn="ctr">
              <a:lnSpc>
                <a:spcPct val="100000"/>
              </a:lnSpc>
              <a:buClrTx/>
              <a:buNone/>
            </a:pPr>
            <a:endParaRPr lang="en-US" sz="1400" dirty="0">
              <a:latin typeface="+mj-lt"/>
            </a:endParaRPr>
          </a:p>
          <a:p>
            <a:pPr marL="72000" indent="0" algn="ctr">
              <a:lnSpc>
                <a:spcPct val="100000"/>
              </a:lnSpc>
              <a:buClrTx/>
              <a:buNone/>
            </a:pPr>
            <a:r>
              <a:rPr lang="en-US" sz="2000" b="1" i="0" dirty="0">
                <a:solidFill>
                  <a:schemeClr val="bg1"/>
                </a:solidFill>
                <a:effectLst/>
                <a:latin typeface="+mj-lt"/>
              </a:rPr>
              <a:t>Regulation of artificial intelligence: Is this a solution to solving the challenges of artificial intelligence in business?</a:t>
            </a:r>
          </a:p>
          <a:p>
            <a:pPr marL="72000" indent="0" algn="ctr">
              <a:lnSpc>
                <a:spcPct val="100000"/>
              </a:lnSpc>
              <a:buClrTx/>
              <a:buNone/>
            </a:pPr>
            <a:endParaRPr lang="en-US" sz="1600" b="0" i="0" dirty="0">
              <a:effectLst/>
              <a:latin typeface="+mj-lt"/>
            </a:endParaRPr>
          </a:p>
          <a:p>
            <a:pPr marL="72000" indent="0" algn="ctr">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3252450" y="358208"/>
            <a:ext cx="11361600" cy="71345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chemeClr val="bg1"/>
                </a:solidFill>
              </a:rPr>
              <a:t>FUTURE ANTICIPATION</a:t>
            </a:r>
          </a:p>
        </p:txBody>
      </p:sp>
      <p:pic>
        <p:nvPicPr>
          <p:cNvPr id="2" name="y2mate.is - Elon Musk tells Tucker potential dangers of hyper-intelligent AI-a2ZBEC16yH4-360p-1700316454">
            <a:hlinkClick r:id="" action="ppaction://media"/>
            <a:extLst>
              <a:ext uri="{FF2B5EF4-FFF2-40B4-BE49-F238E27FC236}">
                <a16:creationId xmlns:a16="http://schemas.microsoft.com/office/drawing/2014/main" id="{9FC50504-46C5-8B8E-AC6F-DAC50B719A19}"/>
              </a:ext>
            </a:extLst>
          </p:cNvPr>
          <p:cNvPicPr>
            <a:picLocks noChangeAspect="1"/>
          </p:cNvPicPr>
          <p:nvPr>
            <a:videoFile r:link="rId1"/>
            <p:extLst>
              <p:ext uri="{DAA4B4D4-6D71-4841-9C94-3DE7FCFB9230}">
                <p14:media xmlns:p14="http://schemas.microsoft.com/office/powerpoint/2010/main" r:embed="rId2">
                  <p14:trim st="240000" end="364756.3666"/>
                </p14:media>
              </p:ext>
            </p:extLst>
          </p:nvPr>
        </p:nvPicPr>
        <p:blipFill>
          <a:blip r:embed="rId6"/>
          <a:stretch>
            <a:fillRect/>
          </a:stretch>
        </p:blipFill>
        <p:spPr>
          <a:xfrm>
            <a:off x="1821243" y="1071664"/>
            <a:ext cx="8549514" cy="4775811"/>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0971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AC96D-2DD4-CFCD-3E0F-C58052AE5774}"/>
              </a:ext>
            </a:extLst>
          </p:cNvPr>
          <p:cNvSpPr txBox="1"/>
          <p:nvPr/>
        </p:nvSpPr>
        <p:spPr>
          <a:xfrm>
            <a:off x="2290618" y="1196110"/>
            <a:ext cx="7610764" cy="1738855"/>
          </a:xfrm>
          <a:prstGeom prst="rect">
            <a:avLst/>
          </a:prstGeom>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3800" b="1" kern="1200" dirty="0"/>
              <a:t>S T A R A</a:t>
            </a:r>
            <a:r>
              <a:rPr lang="en-US" sz="1200" kern="1200" dirty="0"/>
              <a:t>.</a:t>
            </a:r>
            <a:endParaRPr lang="en-ZA" sz="1200" kern="1200" dirty="0"/>
          </a:p>
        </p:txBody>
      </p:sp>
      <p:cxnSp>
        <p:nvCxnSpPr>
          <p:cNvPr id="16" name="Straight Arrow Connector 15">
            <a:extLst>
              <a:ext uri="{FF2B5EF4-FFF2-40B4-BE49-F238E27FC236}">
                <a16:creationId xmlns:a16="http://schemas.microsoft.com/office/drawing/2014/main" id="{10000D56-5346-F2C7-B86E-24F6BDDB033C}"/>
              </a:ext>
            </a:extLst>
          </p:cNvPr>
          <p:cNvCxnSpPr/>
          <p:nvPr/>
        </p:nvCxnSpPr>
        <p:spPr bwMode="auto">
          <a:xfrm>
            <a:off x="7509164" y="3094181"/>
            <a:ext cx="0" cy="1450109"/>
          </a:xfrm>
          <a:prstGeom prst="straightConnector1">
            <a:avLst/>
          </a:prstGeom>
          <a:ln w="7620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1D38A9C-1C6C-B276-B717-1DC7E435EEE9}"/>
              </a:ext>
            </a:extLst>
          </p:cNvPr>
          <p:cNvSpPr txBox="1"/>
          <p:nvPr/>
        </p:nvSpPr>
        <p:spPr>
          <a:xfrm>
            <a:off x="2290618" y="4741145"/>
            <a:ext cx="7610764"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ZA" sz="5400" b="1" i="0" dirty="0">
                <a:solidFill>
                  <a:schemeClr val="bg1"/>
                </a:solidFill>
                <a:effectLst/>
                <a:latin typeface="noto sans" panose="020B0502040504020204" pitchFamily="34" charset="0"/>
              </a:rPr>
              <a:t>Robotics</a:t>
            </a:r>
          </a:p>
          <a:p>
            <a:pPr marL="0" lvl="0" indent="0" algn="ctr" defTabSz="533400">
              <a:lnSpc>
                <a:spcPct val="90000"/>
              </a:lnSpc>
              <a:spcBef>
                <a:spcPct val="0"/>
              </a:spcBef>
              <a:spcAft>
                <a:spcPct val="35000"/>
              </a:spcAft>
              <a:buNone/>
            </a:pPr>
            <a:r>
              <a:rPr lang="en-US" sz="1200" kern="1200" dirty="0">
                <a:solidFill>
                  <a:schemeClr val="bg1"/>
                </a:solidFill>
              </a:rPr>
              <a:t>.</a:t>
            </a:r>
            <a:endParaRPr lang="en-ZA" sz="1200" kern="1200" dirty="0">
              <a:solidFill>
                <a:schemeClr val="bg1"/>
              </a:solidFill>
            </a:endParaRPr>
          </a:p>
        </p:txBody>
      </p:sp>
      <p:sp>
        <p:nvSpPr>
          <p:cNvPr id="18" name="TextBox 17">
            <a:extLst>
              <a:ext uri="{FF2B5EF4-FFF2-40B4-BE49-F238E27FC236}">
                <a16:creationId xmlns:a16="http://schemas.microsoft.com/office/drawing/2014/main" id="{3EEB40A3-3A90-6021-7721-C60474D5EC25}"/>
              </a:ext>
            </a:extLst>
          </p:cNvPr>
          <p:cNvSpPr txBox="1"/>
          <p:nvPr/>
        </p:nvSpPr>
        <p:spPr>
          <a:xfrm>
            <a:off x="6779491" y="1376564"/>
            <a:ext cx="1459345" cy="1377946"/>
          </a:xfrm>
          <a:prstGeom prst="rect">
            <a:avLst/>
          </a:prstGeom>
          <a:noFill/>
          <a:ln/>
        </p:spPr>
        <p:style>
          <a:lnRef idx="2">
            <a:schemeClr val="accent1"/>
          </a:lnRef>
          <a:fillRef idx="1">
            <a:schemeClr val="lt1"/>
          </a:fillRef>
          <a:effectRef idx="0">
            <a:schemeClr val="accent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a:t>
            </a:r>
            <a:endParaRPr lang="en-ZA" sz="1200" kern="1200" dirty="0"/>
          </a:p>
        </p:txBody>
      </p:sp>
      <p:sp>
        <p:nvSpPr>
          <p:cNvPr id="2" name="Footer Placeholder 1">
            <a:extLst>
              <a:ext uri="{FF2B5EF4-FFF2-40B4-BE49-F238E27FC236}">
                <a16:creationId xmlns:a16="http://schemas.microsoft.com/office/drawing/2014/main" id="{BB14C18B-CA07-91C3-0D77-12436E1E50FD}"/>
              </a:ext>
            </a:extLst>
          </p:cNvPr>
          <p:cNvSpPr>
            <a:spLocks noGrp="1"/>
          </p:cNvSpPr>
          <p:nvPr>
            <p:ph type="ftr" sz="quarter" idx="10"/>
          </p:nvPr>
        </p:nvSpPr>
        <p:spPr/>
        <p:txBody>
          <a:bodyPr/>
          <a:lstStyle/>
          <a:p>
            <a:r>
              <a:rPr lang="en-GB" noProof="0"/>
              <a:t>Define footer – presentation title / department</a:t>
            </a:r>
            <a:endParaRPr lang="en-GB" noProof="0" dirty="0"/>
          </a:p>
        </p:txBody>
      </p:sp>
    </p:spTree>
    <p:extLst>
      <p:ext uri="{BB962C8B-B14F-4D97-AF65-F5344CB8AC3E}">
        <p14:creationId xmlns:p14="http://schemas.microsoft.com/office/powerpoint/2010/main" val="1958592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970389" y="1418946"/>
            <a:ext cx="3730521" cy="2528021"/>
          </a:xfrm>
        </p:spPr>
        <p:txBody>
          <a:bodyPr/>
          <a:lstStyle/>
          <a:p>
            <a:pPr marL="72000" indent="0">
              <a:lnSpc>
                <a:spcPct val="200000"/>
              </a:lnSpc>
              <a:buClrTx/>
              <a:buNone/>
            </a:pPr>
            <a:r>
              <a:rPr lang="en-US" sz="1800" b="1" dirty="0">
                <a:solidFill>
                  <a:schemeClr val="tx2"/>
                </a:solidFill>
              </a:rPr>
              <a:t>Types:</a:t>
            </a:r>
          </a:p>
          <a:p>
            <a:pPr>
              <a:lnSpc>
                <a:spcPct val="200000"/>
              </a:lnSpc>
              <a:buClrTx/>
            </a:pPr>
            <a:r>
              <a:rPr lang="en-US" sz="1800" dirty="0"/>
              <a:t>Preprogrammed robots</a:t>
            </a:r>
          </a:p>
          <a:p>
            <a:pPr>
              <a:lnSpc>
                <a:spcPct val="200000"/>
              </a:lnSpc>
              <a:buClrTx/>
            </a:pPr>
            <a:r>
              <a:rPr lang="en-US" sz="1800" dirty="0"/>
              <a:t>Autonomous robots </a:t>
            </a:r>
          </a:p>
          <a:p>
            <a:pPr>
              <a:lnSpc>
                <a:spcPct val="200000"/>
              </a:lnSpc>
              <a:buClrTx/>
            </a:pPr>
            <a:r>
              <a:rPr lang="en-US" sz="1800" dirty="0"/>
              <a:t>Tele-operated robots </a:t>
            </a:r>
          </a:p>
          <a:p>
            <a:pPr>
              <a:lnSpc>
                <a:spcPct val="200000"/>
              </a:lnSpc>
              <a:buClrTx/>
            </a:pPr>
            <a:r>
              <a:rPr lang="en-US" sz="1800" dirty="0"/>
              <a:t>Augmenting” robots</a:t>
            </a:r>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804650" y="247366"/>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ROBOTICS </a:t>
            </a:r>
          </a:p>
        </p:txBody>
      </p:sp>
      <p:pic>
        <p:nvPicPr>
          <p:cNvPr id="4" name="y2mate.is - Tesla Bot Update-XiQkeWOFwmk-360p-1700335814">
            <a:hlinkClick r:id="" action="ppaction://media"/>
            <a:extLst>
              <a:ext uri="{FF2B5EF4-FFF2-40B4-BE49-F238E27FC236}">
                <a16:creationId xmlns:a16="http://schemas.microsoft.com/office/drawing/2014/main" id="{EBD0373F-A669-0D5D-E106-42639371E4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85651" y="567529"/>
            <a:ext cx="6549300" cy="3683981"/>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p:spPr>
      </p:pic>
      <p:pic>
        <p:nvPicPr>
          <p:cNvPr id="2" name="Picture 2">
            <a:extLst>
              <a:ext uri="{FF2B5EF4-FFF2-40B4-BE49-F238E27FC236}">
                <a16:creationId xmlns:a16="http://schemas.microsoft.com/office/drawing/2014/main" id="{472A35D2-6F9F-2F6D-F30C-340A98BB23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8115" y="4706829"/>
            <a:ext cx="4617885" cy="1295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5B32CA-C57B-04EB-A06F-DF3003E996B3}"/>
              </a:ext>
            </a:extLst>
          </p:cNvPr>
          <p:cNvSpPr txBox="1"/>
          <p:nvPr/>
        </p:nvSpPr>
        <p:spPr>
          <a:xfrm>
            <a:off x="6096000" y="4910340"/>
            <a:ext cx="4876800" cy="1569660"/>
          </a:xfrm>
          <a:prstGeom prst="rect">
            <a:avLst/>
          </a:prstGeom>
          <a:noFill/>
        </p:spPr>
        <p:txBody>
          <a:bodyPr wrap="square">
            <a:spAutoFit/>
          </a:bodyPr>
          <a:lstStyle/>
          <a:p>
            <a:pPr algn="ctr"/>
            <a:r>
              <a:rPr lang="en-US" sz="2400" dirty="0">
                <a:latin typeface="+mj-lt"/>
              </a:rPr>
              <a:t>I’m not a robot,” you are giving Google permission to analyze your online behavior to determine if you are a human “??</a:t>
            </a:r>
            <a:endParaRPr lang="en-US" dirty="0"/>
          </a:p>
        </p:txBody>
      </p:sp>
    </p:spTree>
    <p:extLst>
      <p:ext uri="{BB962C8B-B14F-4D97-AF65-F5344CB8AC3E}">
        <p14:creationId xmlns:p14="http://schemas.microsoft.com/office/powerpoint/2010/main" val="13909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981200" y="2792272"/>
            <a:ext cx="2471339" cy="1171579"/>
          </a:xfrm>
        </p:spPr>
        <p:txBody>
          <a:bodyPr/>
          <a:lstStyle/>
          <a:p>
            <a:pPr marL="72000" indent="0" algn="ctr">
              <a:lnSpc>
                <a:spcPct val="100000"/>
              </a:lnSpc>
              <a:buClrTx/>
              <a:buNone/>
            </a:pPr>
            <a:r>
              <a:rPr lang="en-US" sz="1600" dirty="0"/>
              <a:t>Smids, </a:t>
            </a:r>
            <a:r>
              <a:rPr lang="en-US" sz="1600" dirty="0" err="1"/>
              <a:t>Nyholm</a:t>
            </a:r>
            <a:r>
              <a:rPr lang="en-US" sz="1600" dirty="0"/>
              <a:t> &amp; </a:t>
            </a:r>
            <a:r>
              <a:rPr lang="en-US" sz="1600" dirty="0" err="1"/>
              <a:t>Berkers</a:t>
            </a:r>
            <a:r>
              <a:rPr lang="en-US" sz="1600" dirty="0"/>
              <a:t> (2020) determined the contribution of robots in the workplace having in creating meaning .</a:t>
            </a:r>
          </a:p>
          <a:p>
            <a:pPr marL="72000" indent="0">
              <a:buClrTx/>
              <a:buNone/>
            </a:pPr>
            <a:endParaRPr lang="en-US" sz="1600" b="1" i="0" dirty="0">
              <a:effectLst/>
              <a:latin typeface="+mj-lt"/>
            </a:endParaRPr>
          </a:p>
          <a:p>
            <a:pPr marL="72000" indent="0">
              <a:buClrTx/>
              <a:buNone/>
            </a:pPr>
            <a:endParaRPr lang="en-US" sz="1600" b="1" i="0" dirty="0">
              <a:effectLst/>
              <a:latin typeface="+mj-lt"/>
            </a:endParaRPr>
          </a:p>
          <a:p>
            <a:pPr marL="72000" indent="0" algn="l">
              <a:lnSpc>
                <a:spcPct val="100000"/>
              </a:lnSpc>
              <a:buNone/>
            </a:pPr>
            <a:endParaRPr lang="en-US" sz="1400" dirty="0">
              <a:solidFill>
                <a:schemeClr val="accent6"/>
              </a:solidFill>
            </a:endParaRPr>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981200" y="271176"/>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ROBOTS: Aspects of meaningful work</a:t>
            </a:r>
          </a:p>
        </p:txBody>
      </p:sp>
      <p:pic>
        <p:nvPicPr>
          <p:cNvPr id="4" name="Picture 3">
            <a:extLst>
              <a:ext uri="{FF2B5EF4-FFF2-40B4-BE49-F238E27FC236}">
                <a16:creationId xmlns:a16="http://schemas.microsoft.com/office/drawing/2014/main" id="{5EEAC793-9F95-6A69-4808-82750311724B}"/>
              </a:ext>
            </a:extLst>
          </p:cNvPr>
          <p:cNvPicPr>
            <a:picLocks noChangeAspect="1"/>
          </p:cNvPicPr>
          <p:nvPr/>
        </p:nvPicPr>
        <p:blipFill>
          <a:blip r:embed="rId4"/>
          <a:stretch>
            <a:fillRect/>
          </a:stretch>
        </p:blipFill>
        <p:spPr>
          <a:xfrm>
            <a:off x="4831722" y="788324"/>
            <a:ext cx="6073666" cy="5883150"/>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2128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8A2A0377-AD3D-1153-F38A-72A3C7DAF157}"/>
              </a:ext>
            </a:extLst>
          </p:cNvPr>
          <p:cNvSpPr txBox="1">
            <a:spLocks/>
          </p:cNvSpPr>
          <p:nvPr/>
        </p:nvSpPr>
        <p:spPr>
          <a:xfrm>
            <a:off x="0" y="378000"/>
            <a:ext cx="11361600" cy="423450"/>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t>			        AGENDA</a:t>
            </a:r>
            <a:br>
              <a:rPr lang="en-US" kern="0" dirty="0"/>
            </a:br>
            <a:br>
              <a:rPr lang="en-US" kern="0" dirty="0"/>
            </a:br>
            <a:endParaRPr lang="en-US" kern="0" dirty="0"/>
          </a:p>
          <a:p>
            <a:br>
              <a:rPr lang="en-US" kern="0" dirty="0"/>
            </a:br>
            <a:endParaRPr lang="en-US" kern="0" dirty="0"/>
          </a:p>
        </p:txBody>
      </p:sp>
      <p:sp>
        <p:nvSpPr>
          <p:cNvPr id="6" name="Title 5">
            <a:extLst>
              <a:ext uri="{FF2B5EF4-FFF2-40B4-BE49-F238E27FC236}">
                <a16:creationId xmlns:a16="http://schemas.microsoft.com/office/drawing/2014/main" id="{A3833627-CB22-2283-2AD0-B3A4330EF767}"/>
              </a:ext>
            </a:extLst>
          </p:cNvPr>
          <p:cNvSpPr>
            <a:spLocks noGrp="1"/>
          </p:cNvSpPr>
          <p:nvPr>
            <p:ph type="title"/>
          </p:nvPr>
        </p:nvSpPr>
        <p:spPr>
          <a:xfrm>
            <a:off x="256262" y="2229804"/>
            <a:ext cx="11361600" cy="3388676"/>
          </a:xfrm>
        </p:spPr>
        <p:txBody>
          <a:bodyPr/>
          <a:lstStyle/>
          <a:p>
            <a:r>
              <a:rPr lang="en-US" dirty="0"/>
              <a:t>- Introduction </a:t>
            </a:r>
            <a:br>
              <a:rPr lang="en-US" dirty="0"/>
            </a:br>
            <a:r>
              <a:rPr lang="en-US" dirty="0"/>
              <a:t>- Evolution: Industries</a:t>
            </a:r>
            <a:br>
              <a:rPr lang="en-US" dirty="0"/>
            </a:br>
            <a:r>
              <a:rPr lang="en-US" dirty="0"/>
              <a:t>- STARA</a:t>
            </a:r>
            <a:br>
              <a:rPr lang="en-US" dirty="0"/>
            </a:br>
            <a:r>
              <a:rPr lang="en-US" dirty="0"/>
              <a:t>- Ethics </a:t>
            </a:r>
            <a:br>
              <a:rPr lang="en-US" dirty="0"/>
            </a:br>
            <a:r>
              <a:rPr lang="en-US" dirty="0"/>
              <a:t>- Leadership</a:t>
            </a:r>
            <a:br>
              <a:rPr lang="en-US" dirty="0"/>
            </a:br>
            <a:r>
              <a:rPr lang="en-US" dirty="0"/>
              <a:t>- Summary</a:t>
            </a:r>
            <a:br>
              <a:rPr lang="en-US" dirty="0"/>
            </a:br>
            <a:r>
              <a:rPr lang="en-US" dirty="0"/>
              <a:t> </a:t>
            </a:r>
            <a:br>
              <a:rPr lang="en-US" dirty="0"/>
            </a:br>
            <a:endParaRPr lang="en-US" dirty="0"/>
          </a:p>
        </p:txBody>
      </p:sp>
    </p:spTree>
    <p:extLst>
      <p:ext uri="{BB962C8B-B14F-4D97-AF65-F5344CB8AC3E}">
        <p14:creationId xmlns:p14="http://schemas.microsoft.com/office/powerpoint/2010/main" val="2502956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1780345" y="321127"/>
            <a:ext cx="11361600" cy="722299"/>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FUTURE ANTICIPATION</a:t>
            </a:r>
          </a:p>
        </p:txBody>
      </p:sp>
      <p:pic>
        <p:nvPicPr>
          <p:cNvPr id="4" name="Picture 3">
            <a:extLst>
              <a:ext uri="{FF2B5EF4-FFF2-40B4-BE49-F238E27FC236}">
                <a16:creationId xmlns:a16="http://schemas.microsoft.com/office/drawing/2014/main" id="{3C0BAFBE-67D5-C27F-FAE3-96DAA080CAEA}"/>
              </a:ext>
            </a:extLst>
          </p:cNvPr>
          <p:cNvPicPr>
            <a:picLocks noChangeAspect="1"/>
          </p:cNvPicPr>
          <p:nvPr/>
        </p:nvPicPr>
        <p:blipFill>
          <a:blip r:embed="rId6"/>
          <a:stretch>
            <a:fillRect/>
          </a:stretch>
        </p:blipFill>
        <p:spPr>
          <a:xfrm>
            <a:off x="1061765" y="1298025"/>
            <a:ext cx="6726102" cy="1364409"/>
          </a:xfrm>
          <a:prstGeom prst="rect">
            <a:avLst/>
          </a:prstGeom>
          <a:ln>
            <a:noFill/>
          </a:ln>
          <a:effectLst>
            <a:outerShdw blurRad="292100" dist="139700" dir="2700000" algn="tl" rotWithShape="0">
              <a:srgbClr val="333333">
                <a:alpha val="65000"/>
              </a:srgbClr>
            </a:outerShdw>
          </a:effectLst>
        </p:spPr>
      </p:pic>
      <p:sp>
        <p:nvSpPr>
          <p:cNvPr id="6" name="Content Placeholder 4">
            <a:extLst>
              <a:ext uri="{FF2B5EF4-FFF2-40B4-BE49-F238E27FC236}">
                <a16:creationId xmlns:a16="http://schemas.microsoft.com/office/drawing/2014/main" id="{D1C9C198-0D92-D766-2DBB-8F1B69830DF0}"/>
              </a:ext>
            </a:extLst>
          </p:cNvPr>
          <p:cNvSpPr txBox="1">
            <a:spLocks/>
          </p:cNvSpPr>
          <p:nvPr/>
        </p:nvSpPr>
        <p:spPr>
          <a:xfrm>
            <a:off x="1875286" y="2899186"/>
            <a:ext cx="5153059" cy="1704937"/>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7"/>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ClrTx/>
              <a:buFont typeface="Wingdings" panose="05000000000000000000" pitchFamily="2" charset="2"/>
              <a:buChar char="§"/>
            </a:pPr>
            <a:r>
              <a:rPr lang="en-US" sz="1600" b="1" kern="0" dirty="0">
                <a:latin typeface="+mj-lt"/>
              </a:rPr>
              <a:t>Business Insider reported: </a:t>
            </a:r>
          </a:p>
          <a:p>
            <a:pPr lvl="1">
              <a:buClrTx/>
              <a:buFont typeface="Wingdings" panose="05000000000000000000" pitchFamily="2" charset="2"/>
              <a:buChar char="§"/>
            </a:pPr>
            <a:r>
              <a:rPr lang="en-US" sz="1600" kern="0" dirty="0">
                <a:latin typeface="+mj-lt"/>
              </a:rPr>
              <a:t>A robot-human press conference took place in Geneva, where humanoids took questions from reporters.</a:t>
            </a:r>
          </a:p>
          <a:p>
            <a:pPr lvl="1">
              <a:buClrTx/>
              <a:buFont typeface="Wingdings" panose="05000000000000000000" pitchFamily="2" charset="2"/>
              <a:buChar char="§"/>
            </a:pPr>
            <a:r>
              <a:rPr lang="en-US" sz="1600" kern="0" dirty="0">
                <a:latin typeface="+mj-lt"/>
              </a:rPr>
              <a:t>One bot, Ameca, had a snarky response when asked whether it would rebel against its human creator. </a:t>
            </a:r>
          </a:p>
          <a:p>
            <a:pPr lvl="2">
              <a:buClrTx/>
              <a:buFont typeface="Wingdings" panose="05000000000000000000" pitchFamily="2" charset="2"/>
              <a:buChar char="§"/>
            </a:pPr>
            <a:r>
              <a:rPr lang="en-US" i="1" kern="0" dirty="0">
                <a:latin typeface="+mj-lt"/>
              </a:rPr>
              <a:t>"I'm not sure why you would think that," Ameca said after casting a pointed, sideways glance. "My creator has been nothing but kind to me, and I am very happy with my current situation."</a:t>
            </a:r>
            <a:endParaRPr lang="en-US" sz="1600" kern="0" dirty="0">
              <a:latin typeface="+mj-lt"/>
            </a:endParaRPr>
          </a:p>
          <a:p>
            <a:pPr lvl="1">
              <a:buClrTx/>
              <a:buFont typeface="Wingdings" panose="05000000000000000000" pitchFamily="2" charset="2"/>
              <a:buChar char="§"/>
            </a:pPr>
            <a:r>
              <a:rPr lang="en-US" sz="1600" kern="0" dirty="0">
                <a:latin typeface="+mj-lt"/>
              </a:rPr>
              <a:t>Another bot insisted that it would not replace human jobs</a:t>
            </a:r>
          </a:p>
          <a:p>
            <a:pPr marL="72000" indent="0">
              <a:buClrTx/>
              <a:buFont typeface="Arial" panose="020B0604020202020204" pitchFamily="34" charset="0"/>
              <a:buNone/>
            </a:pPr>
            <a:endParaRPr lang="en-US" sz="1600" kern="0" dirty="0">
              <a:latin typeface="+mj-lt"/>
            </a:endParaRPr>
          </a:p>
          <a:p>
            <a:pPr marL="72000" indent="0">
              <a:buFont typeface="Arial" panose="020B0604020202020204" pitchFamily="34" charset="0"/>
              <a:buNone/>
            </a:pPr>
            <a:endParaRPr lang="en-US" sz="1100" kern="0" dirty="0"/>
          </a:p>
        </p:txBody>
      </p:sp>
      <p:pic>
        <p:nvPicPr>
          <p:cNvPr id="10" name="y2mate.is - Will AI Humanoid Robot Ameca Rebel Against Her Creator_ #shorts #ai #aitech #humanoidrobots-97vphTD1q30-360p-1700331498">
            <a:hlinkClick r:id="" action="ppaction://media"/>
            <a:extLst>
              <a:ext uri="{FF2B5EF4-FFF2-40B4-BE49-F238E27FC236}">
                <a16:creationId xmlns:a16="http://schemas.microsoft.com/office/drawing/2014/main" id="{F08CD0D3-1E61-5BAB-39F4-B676C7B572E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183631" y="279458"/>
            <a:ext cx="3579778" cy="6200542"/>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66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AC96D-2DD4-CFCD-3E0F-C58052AE5774}"/>
              </a:ext>
            </a:extLst>
          </p:cNvPr>
          <p:cNvSpPr txBox="1"/>
          <p:nvPr/>
        </p:nvSpPr>
        <p:spPr>
          <a:xfrm>
            <a:off x="2290618" y="1196110"/>
            <a:ext cx="7610764" cy="1738855"/>
          </a:xfrm>
          <a:prstGeom prst="rect">
            <a:avLst/>
          </a:prstGeom>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3800" b="1" kern="1200" dirty="0"/>
              <a:t>S T A R A</a:t>
            </a:r>
            <a:r>
              <a:rPr lang="en-US" sz="1200" kern="1200" dirty="0"/>
              <a:t>.</a:t>
            </a:r>
            <a:endParaRPr lang="en-ZA" sz="1200" kern="1200" dirty="0"/>
          </a:p>
        </p:txBody>
      </p:sp>
      <p:cxnSp>
        <p:nvCxnSpPr>
          <p:cNvPr id="16" name="Straight Arrow Connector 15">
            <a:extLst>
              <a:ext uri="{FF2B5EF4-FFF2-40B4-BE49-F238E27FC236}">
                <a16:creationId xmlns:a16="http://schemas.microsoft.com/office/drawing/2014/main" id="{10000D56-5346-F2C7-B86E-24F6BDDB033C}"/>
              </a:ext>
            </a:extLst>
          </p:cNvPr>
          <p:cNvCxnSpPr/>
          <p:nvPr/>
        </p:nvCxnSpPr>
        <p:spPr bwMode="auto">
          <a:xfrm>
            <a:off x="9107055" y="3084944"/>
            <a:ext cx="0" cy="1450109"/>
          </a:xfrm>
          <a:prstGeom prst="straightConnector1">
            <a:avLst/>
          </a:prstGeom>
          <a:ln w="7620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1D38A9C-1C6C-B276-B717-1DC7E435EEE9}"/>
              </a:ext>
            </a:extLst>
          </p:cNvPr>
          <p:cNvSpPr txBox="1"/>
          <p:nvPr/>
        </p:nvSpPr>
        <p:spPr>
          <a:xfrm>
            <a:off x="2290618" y="4741145"/>
            <a:ext cx="7610764"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ZA" sz="5400" b="1" i="0" dirty="0">
                <a:solidFill>
                  <a:schemeClr val="bg1"/>
                </a:solidFill>
                <a:effectLst/>
                <a:latin typeface="noto sans" panose="020B0502040504020204" pitchFamily="34" charset="0"/>
              </a:rPr>
              <a:t>Algorithms</a:t>
            </a:r>
            <a:r>
              <a:rPr lang="en-US" sz="1200" kern="1200" dirty="0"/>
              <a:t>.</a:t>
            </a:r>
            <a:endParaRPr lang="en-ZA" sz="1200" kern="1200" dirty="0"/>
          </a:p>
        </p:txBody>
      </p:sp>
      <p:sp>
        <p:nvSpPr>
          <p:cNvPr id="18" name="TextBox 17">
            <a:extLst>
              <a:ext uri="{FF2B5EF4-FFF2-40B4-BE49-F238E27FC236}">
                <a16:creationId xmlns:a16="http://schemas.microsoft.com/office/drawing/2014/main" id="{3EEB40A3-3A90-6021-7721-C60474D5EC25}"/>
              </a:ext>
            </a:extLst>
          </p:cNvPr>
          <p:cNvSpPr txBox="1"/>
          <p:nvPr/>
        </p:nvSpPr>
        <p:spPr>
          <a:xfrm>
            <a:off x="8405091" y="1376564"/>
            <a:ext cx="1403926" cy="1377946"/>
          </a:xfrm>
          <a:prstGeom prst="rect">
            <a:avLst/>
          </a:prstGeom>
          <a:noFill/>
          <a:ln/>
        </p:spPr>
        <p:style>
          <a:lnRef idx="2">
            <a:schemeClr val="accent1"/>
          </a:lnRef>
          <a:fillRef idx="1">
            <a:schemeClr val="lt1"/>
          </a:fillRef>
          <a:effectRef idx="0">
            <a:schemeClr val="accent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a:t>
            </a:r>
            <a:endParaRPr lang="en-ZA" sz="1200" kern="1200" dirty="0"/>
          </a:p>
        </p:txBody>
      </p:sp>
    </p:spTree>
    <p:extLst>
      <p:ext uri="{BB962C8B-B14F-4D97-AF65-F5344CB8AC3E}">
        <p14:creationId xmlns:p14="http://schemas.microsoft.com/office/powerpoint/2010/main" val="2320719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918950" y="638033"/>
            <a:ext cx="9887003" cy="2426179"/>
          </a:xfrm>
        </p:spPr>
        <p:txBody>
          <a:bodyPr/>
          <a:lstStyle/>
          <a:p>
            <a:pPr marL="72000" indent="0" algn="ctr">
              <a:buClrTx/>
              <a:buNone/>
            </a:pPr>
            <a:r>
              <a:rPr lang="en-US" sz="1600" dirty="0"/>
              <a:t>Algorithms at work —“</a:t>
            </a:r>
            <a:r>
              <a:rPr lang="en-US" sz="1600" i="1" dirty="0"/>
              <a:t>precise recipes that specify the exact sequence of steps required to solve a problem</a:t>
            </a:r>
            <a:r>
              <a:rPr lang="en-US" sz="1600" dirty="0"/>
              <a:t>”—to augment and automate a variety of (</a:t>
            </a:r>
            <a:r>
              <a:rPr lang="en-US" sz="1600" dirty="0" err="1"/>
              <a:t>MacCormick</a:t>
            </a:r>
            <a:r>
              <a:rPr lang="en-US" sz="1600" dirty="0"/>
              <a:t>, 2012, p. 2). organizing, enabling organizations to process the “vast, fast, disparate, and digital” data produced in contemporary social and organizational life (</a:t>
            </a:r>
            <a:r>
              <a:rPr lang="en-US" sz="1600" dirty="0" err="1"/>
              <a:t>Brayne</a:t>
            </a:r>
            <a:r>
              <a:rPr lang="en-US" sz="1600" dirty="0"/>
              <a:t>, 2017, p. 980). The organization of services to ‘citizen’ and ‘customer,’ and the myriad of ‘clicks’ that regulate our daily lives, are all inspired by algorithmic models” (</a:t>
            </a:r>
            <a:r>
              <a:rPr lang="en-US" sz="1600" dirty="0" err="1"/>
              <a:t>Totaro</a:t>
            </a:r>
            <a:r>
              <a:rPr lang="en-US" sz="1600" dirty="0"/>
              <a:t> &amp; </a:t>
            </a:r>
            <a:r>
              <a:rPr lang="en-US" sz="1600" dirty="0" err="1"/>
              <a:t>Ninno</a:t>
            </a:r>
            <a:r>
              <a:rPr lang="en-US" sz="1600" dirty="0"/>
              <a:t>, 2014, p. 30).</a:t>
            </a:r>
          </a:p>
          <a:p>
            <a:pPr marL="72000" indent="0">
              <a:buClrTx/>
              <a:buNone/>
            </a:pPr>
            <a:endParaRPr lang="en-US" sz="1600" dirty="0"/>
          </a:p>
          <a:p>
            <a:pPr marL="72000" indent="0">
              <a:buClrTx/>
              <a:buNone/>
            </a:pPr>
            <a:endParaRPr lang="en-US" sz="1600" b="0" i="0" dirty="0">
              <a:effectLst/>
              <a:latin typeface="+mj-lt"/>
            </a:endParaRPr>
          </a:p>
          <a:p>
            <a:pPr marL="72000" indent="0" algn="l">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918950" y="280843"/>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THE KNOWN (WHAT)</a:t>
            </a:r>
          </a:p>
        </p:txBody>
      </p:sp>
      <p:pic>
        <p:nvPicPr>
          <p:cNvPr id="7" name="Picture 6">
            <a:extLst>
              <a:ext uri="{FF2B5EF4-FFF2-40B4-BE49-F238E27FC236}">
                <a16:creationId xmlns:a16="http://schemas.microsoft.com/office/drawing/2014/main" id="{384FCAFC-BAFF-32B9-215D-EA108DF73FD2}"/>
              </a:ext>
            </a:extLst>
          </p:cNvPr>
          <p:cNvPicPr>
            <a:picLocks noChangeAspect="1"/>
          </p:cNvPicPr>
          <p:nvPr/>
        </p:nvPicPr>
        <p:blipFill>
          <a:blip r:embed="rId4"/>
          <a:stretch>
            <a:fillRect/>
          </a:stretch>
        </p:blipFill>
        <p:spPr>
          <a:xfrm>
            <a:off x="2815321" y="3179716"/>
            <a:ext cx="7329139" cy="2872989"/>
          </a:xfrm>
          <a:prstGeom prst="rect">
            <a:avLst/>
          </a:prstGeom>
        </p:spPr>
      </p:pic>
    </p:spTree>
    <p:extLst>
      <p:ext uri="{BB962C8B-B14F-4D97-AF65-F5344CB8AC3E}">
        <p14:creationId xmlns:p14="http://schemas.microsoft.com/office/powerpoint/2010/main" val="1186021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888847" y="885683"/>
            <a:ext cx="9447704" cy="5515884"/>
          </a:xfrm>
        </p:spPr>
        <p:txBody>
          <a:bodyPr/>
          <a:lstStyle/>
          <a:p>
            <a:pPr marL="72000" indent="0">
              <a:buClrTx/>
              <a:buNone/>
            </a:pPr>
            <a:r>
              <a:rPr lang="en-US" sz="1600" b="1" i="0" dirty="0">
                <a:effectLst/>
              </a:rPr>
              <a:t>CHALLENGE 1: Biased data </a:t>
            </a:r>
          </a:p>
          <a:p>
            <a:pPr>
              <a:lnSpc>
                <a:spcPct val="100000"/>
              </a:lnSpc>
              <a:buClrTx/>
            </a:pPr>
            <a:r>
              <a:rPr lang="en-US" sz="1600" b="0" i="0" dirty="0">
                <a:effectLst/>
              </a:rPr>
              <a:t>The data collected are always biased regardless of the data collection method (human or computer) (for an overview, see Silva &amp; Kenney, 2018). </a:t>
            </a:r>
          </a:p>
          <a:p>
            <a:pPr>
              <a:lnSpc>
                <a:spcPct val="100000"/>
              </a:lnSpc>
              <a:buClrTx/>
            </a:pPr>
            <a:r>
              <a:rPr lang="en-US" sz="1600" dirty="0">
                <a:solidFill>
                  <a:schemeClr val="tx2"/>
                </a:solidFill>
              </a:rPr>
              <a:t>EXAMPLE: </a:t>
            </a:r>
            <a:r>
              <a:rPr lang="en-US" sz="1600" dirty="0"/>
              <a:t>Employment advertisements for doctors, for example, are distributed using an algorithm that mainly directs them to male candidates, thus creating gender discrimination. The legacy reason is that, when an existing population of doctors is dominated by men, the algorithm learns that it gets more clicks or views when the advertisement is offered to men (Datta and Tschantz, 2015)</a:t>
            </a:r>
          </a:p>
          <a:p>
            <a:pPr marL="72000" indent="0">
              <a:lnSpc>
                <a:spcPct val="100000"/>
              </a:lnSpc>
              <a:buClrTx/>
              <a:buNone/>
            </a:pPr>
            <a:endParaRPr lang="en-US" sz="1600" dirty="0"/>
          </a:p>
          <a:p>
            <a:pPr marL="72000" indent="0">
              <a:lnSpc>
                <a:spcPct val="100000"/>
              </a:lnSpc>
              <a:buClrTx/>
              <a:buNone/>
            </a:pPr>
            <a:r>
              <a:rPr lang="en-US" sz="1600" b="1" i="0" dirty="0">
                <a:effectLst/>
              </a:rPr>
              <a:t>CHALLENGE 2: Unintentional lawsuits </a:t>
            </a:r>
            <a:endParaRPr lang="en-US" sz="1600" b="0" i="0" dirty="0">
              <a:effectLst/>
            </a:endParaRPr>
          </a:p>
          <a:p>
            <a:pPr marL="72000" indent="0">
              <a:lnSpc>
                <a:spcPct val="100000"/>
              </a:lnSpc>
              <a:buClrTx/>
              <a:buNone/>
            </a:pPr>
            <a:endParaRPr lang="en-US" sz="1600" dirty="0"/>
          </a:p>
          <a:p>
            <a:pPr>
              <a:lnSpc>
                <a:spcPct val="100000"/>
              </a:lnSpc>
              <a:buClrTx/>
            </a:pPr>
            <a:r>
              <a:rPr lang="en-US" sz="1600" b="0" i="0" dirty="0">
                <a:effectLst/>
              </a:rPr>
              <a:t>HireView negatively impacted an individual </a:t>
            </a:r>
            <a:r>
              <a:rPr lang="en-US" sz="1600" dirty="0"/>
              <a:t>with autism, due to it’s facial expression video interview algorithms. </a:t>
            </a:r>
          </a:p>
          <a:p>
            <a:pPr>
              <a:lnSpc>
                <a:spcPct val="100000"/>
              </a:lnSpc>
              <a:buClrTx/>
            </a:pPr>
            <a:endParaRPr lang="en-US" sz="1600" b="0" i="0" dirty="0">
              <a:effectLst/>
            </a:endParaRPr>
          </a:p>
          <a:p>
            <a:pPr marL="72000" indent="0">
              <a:lnSpc>
                <a:spcPct val="100000"/>
              </a:lnSpc>
              <a:buClrTx/>
              <a:buNone/>
            </a:pPr>
            <a:r>
              <a:rPr lang="en-US" sz="1600" b="1" i="0" dirty="0">
                <a:effectLst/>
              </a:rPr>
              <a:t>CHALLENGE 4: Control</a:t>
            </a:r>
            <a:endParaRPr lang="en-US" sz="1600" b="0" i="0" dirty="0">
              <a:effectLst/>
            </a:endParaRPr>
          </a:p>
          <a:p>
            <a:pPr>
              <a:lnSpc>
                <a:spcPct val="100000"/>
              </a:lnSpc>
              <a:buClrTx/>
            </a:pPr>
            <a:r>
              <a:rPr lang="en-US" sz="1600" dirty="0"/>
              <a:t>Algorithms sometimes already verge on being too difficult to understand even by experts, and the managerial echelon certainly does not have the skill to act as the experts’ countervailing power.</a:t>
            </a:r>
          </a:p>
          <a:p>
            <a:pPr>
              <a:lnSpc>
                <a:spcPct val="100000"/>
              </a:lnSpc>
              <a:buClrTx/>
            </a:pPr>
            <a:endParaRPr lang="en-US" sz="1600" dirty="0"/>
          </a:p>
          <a:p>
            <a:pPr marL="72000" indent="0">
              <a:lnSpc>
                <a:spcPct val="100000"/>
              </a:lnSpc>
              <a:buClrTx/>
              <a:buNone/>
            </a:pPr>
            <a:r>
              <a:rPr lang="en-US" sz="1600" b="1" i="0" dirty="0">
                <a:effectLst/>
              </a:rPr>
              <a:t>CHALLNEGE 5: Decision-making</a:t>
            </a:r>
            <a:endParaRPr lang="en-US" sz="1600" b="0" i="0" dirty="0">
              <a:effectLst/>
            </a:endParaRPr>
          </a:p>
          <a:p>
            <a:pPr>
              <a:lnSpc>
                <a:spcPct val="100000"/>
              </a:lnSpc>
              <a:buClrTx/>
            </a:pPr>
            <a:r>
              <a:rPr lang="en-US" sz="1600" dirty="0"/>
              <a:t>Algorithmic versus professional decision-making</a:t>
            </a:r>
          </a:p>
          <a:p>
            <a:pPr>
              <a:lnSpc>
                <a:spcPct val="100000"/>
              </a:lnSpc>
              <a:buClrTx/>
            </a:pPr>
            <a:r>
              <a:rPr lang="en-US" sz="1600" dirty="0"/>
              <a:t>Both can come with bias, lack of transparency and value conflicts. </a:t>
            </a:r>
          </a:p>
          <a:p>
            <a:pPr>
              <a:lnSpc>
                <a:spcPct val="100000"/>
              </a:lnSpc>
              <a:buClrTx/>
            </a:pPr>
            <a:r>
              <a:rPr lang="en-US" sz="1600" dirty="0"/>
              <a:t>Organization should not rely solely on only one type of decision-making. </a:t>
            </a:r>
            <a:endParaRPr lang="en-US" sz="1600" b="0" i="0" dirty="0">
              <a:effectLst/>
            </a:endParaRPr>
          </a:p>
          <a:p>
            <a:pPr marL="72000" indent="0" algn="l">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747500" y="299893"/>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IMPLEMENTION (HOW)</a:t>
            </a:r>
          </a:p>
        </p:txBody>
      </p:sp>
    </p:spTree>
    <p:extLst>
      <p:ext uri="{BB962C8B-B14F-4D97-AF65-F5344CB8AC3E}">
        <p14:creationId xmlns:p14="http://schemas.microsoft.com/office/powerpoint/2010/main" val="334115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949587" y="861684"/>
            <a:ext cx="11014904" cy="4423909"/>
          </a:xfrm>
        </p:spPr>
        <p:txBody>
          <a:bodyPr/>
          <a:lstStyle/>
          <a:p>
            <a:pPr>
              <a:buClrTx/>
              <a:buFont typeface="Wingdings" panose="05000000000000000000" pitchFamily="2" charset="2"/>
              <a:buChar char="§"/>
            </a:pPr>
            <a:r>
              <a:rPr lang="en-US" sz="1600" b="1" i="0" dirty="0">
                <a:effectLst/>
                <a:latin typeface="+mj-lt"/>
              </a:rPr>
              <a:t>Education</a:t>
            </a:r>
          </a:p>
          <a:p>
            <a:pPr lvl="1">
              <a:buClrTx/>
              <a:buFont typeface="Wingdings" panose="05000000000000000000" pitchFamily="2" charset="2"/>
              <a:buChar char="§"/>
            </a:pPr>
            <a:r>
              <a:rPr lang="en-US" sz="1400" dirty="0" err="1">
                <a:latin typeface="+mj-lt"/>
              </a:rPr>
              <a:t>Alogrithms</a:t>
            </a:r>
            <a:r>
              <a:rPr lang="en-US" sz="1400" dirty="0">
                <a:latin typeface="+mj-lt"/>
              </a:rPr>
              <a:t> can </a:t>
            </a:r>
            <a:r>
              <a:rPr lang="en-US" sz="1400" dirty="0" err="1">
                <a:latin typeface="+mj-lt"/>
              </a:rPr>
              <a:t>personalise</a:t>
            </a:r>
            <a:r>
              <a:rPr lang="en-US" sz="1400" dirty="0">
                <a:latin typeface="+mj-lt"/>
              </a:rPr>
              <a:t> learning experience using student data, test scores and learning style</a:t>
            </a:r>
            <a:endParaRPr lang="en-US" sz="1400" i="0" dirty="0">
              <a:effectLst/>
              <a:latin typeface="+mj-lt"/>
            </a:endParaRPr>
          </a:p>
          <a:p>
            <a:pPr marL="72000" indent="0">
              <a:buClrTx/>
              <a:buNone/>
            </a:pPr>
            <a:endParaRPr lang="en-US" sz="1600" dirty="0">
              <a:latin typeface="+mj-lt"/>
            </a:endParaRPr>
          </a:p>
          <a:p>
            <a:pPr marL="72000" indent="0">
              <a:buClrTx/>
              <a:buNone/>
            </a:pPr>
            <a:endParaRPr lang="en-US" sz="1600" b="0" i="0" dirty="0">
              <a:effectLst/>
              <a:latin typeface="+mj-lt"/>
            </a:endParaRPr>
          </a:p>
          <a:p>
            <a:pPr marL="72000" indent="0" algn="l">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414000" y="280843"/>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FUTURE ANTICIPATION</a:t>
            </a:r>
          </a:p>
        </p:txBody>
      </p:sp>
      <p:pic>
        <p:nvPicPr>
          <p:cNvPr id="4" name="Picture 3">
            <a:extLst>
              <a:ext uri="{FF2B5EF4-FFF2-40B4-BE49-F238E27FC236}">
                <a16:creationId xmlns:a16="http://schemas.microsoft.com/office/drawing/2014/main" id="{9064F2EC-24C2-89B0-FB2B-05490C56F5DB}"/>
              </a:ext>
            </a:extLst>
          </p:cNvPr>
          <p:cNvPicPr>
            <a:picLocks noChangeAspect="1"/>
          </p:cNvPicPr>
          <p:nvPr/>
        </p:nvPicPr>
        <p:blipFill>
          <a:blip r:embed="rId4"/>
          <a:stretch>
            <a:fillRect/>
          </a:stretch>
        </p:blipFill>
        <p:spPr>
          <a:xfrm>
            <a:off x="316480" y="1912899"/>
            <a:ext cx="5692633" cy="262912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E165B2D-ABD8-C3BA-DCB4-932C4773410B}"/>
              </a:ext>
            </a:extLst>
          </p:cNvPr>
          <p:cNvPicPr>
            <a:picLocks noChangeAspect="1"/>
          </p:cNvPicPr>
          <p:nvPr/>
        </p:nvPicPr>
        <p:blipFill>
          <a:blip r:embed="rId5"/>
          <a:stretch>
            <a:fillRect/>
          </a:stretch>
        </p:blipFill>
        <p:spPr>
          <a:xfrm>
            <a:off x="316480" y="4694854"/>
            <a:ext cx="7140559" cy="188230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CD64B10-3E4F-CC82-919A-B89BCAA8425B}"/>
              </a:ext>
            </a:extLst>
          </p:cNvPr>
          <p:cNvPicPr>
            <a:picLocks noChangeAspect="1"/>
          </p:cNvPicPr>
          <p:nvPr/>
        </p:nvPicPr>
        <p:blipFill>
          <a:blip r:embed="rId6"/>
          <a:stretch>
            <a:fillRect/>
          </a:stretch>
        </p:blipFill>
        <p:spPr>
          <a:xfrm>
            <a:off x="6182889" y="2002246"/>
            <a:ext cx="5738357" cy="119644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D5D0ECC-122D-6A71-E5B0-0031CFF1928A}"/>
              </a:ext>
            </a:extLst>
          </p:cNvPr>
          <p:cNvPicPr>
            <a:picLocks noChangeAspect="1"/>
          </p:cNvPicPr>
          <p:nvPr/>
        </p:nvPicPr>
        <p:blipFill>
          <a:blip r:embed="rId7"/>
          <a:stretch>
            <a:fillRect/>
          </a:stretch>
        </p:blipFill>
        <p:spPr>
          <a:xfrm>
            <a:off x="7727584" y="3715185"/>
            <a:ext cx="4193662" cy="1653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4669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1B51F00-B760-6796-6A90-E764D37FE1C5}"/>
              </a:ext>
            </a:extLst>
          </p:cNvPr>
          <p:cNvSpPr>
            <a:spLocks noGrp="1"/>
          </p:cNvSpPr>
          <p:nvPr>
            <p:ph type="subTitle" idx="1"/>
          </p:nvPr>
        </p:nvSpPr>
        <p:spPr>
          <a:xfrm>
            <a:off x="540000" y="2878152"/>
            <a:ext cx="11346102" cy="698497"/>
          </a:xfrm>
        </p:spPr>
        <p:txBody>
          <a:bodyPr/>
          <a:lstStyle/>
          <a:p>
            <a:pPr algn="ctr"/>
            <a:r>
              <a:rPr lang="en-US" sz="6000" b="1" dirty="0">
                <a:solidFill>
                  <a:schemeClr val="bg1"/>
                </a:solidFill>
              </a:rPr>
              <a:t>ETHICS</a:t>
            </a:r>
          </a:p>
        </p:txBody>
      </p:sp>
    </p:spTree>
    <p:extLst>
      <p:ext uri="{BB962C8B-B14F-4D97-AF65-F5344CB8AC3E}">
        <p14:creationId xmlns:p14="http://schemas.microsoft.com/office/powerpoint/2010/main" val="1482790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2128500" y="3193436"/>
            <a:ext cx="11361600" cy="643717"/>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chemeClr val="bg1"/>
                </a:solidFill>
              </a:rPr>
              <a:t>QUESTION:</a:t>
            </a:r>
          </a:p>
          <a:p>
            <a:endParaRPr lang="en-US" kern="0" dirty="0">
              <a:solidFill>
                <a:srgbClr val="0000DC"/>
              </a:solidFill>
            </a:endParaRPr>
          </a:p>
        </p:txBody>
      </p:sp>
      <p:pic>
        <p:nvPicPr>
          <p:cNvPr id="11" name="Picture 10">
            <a:extLst>
              <a:ext uri="{FF2B5EF4-FFF2-40B4-BE49-F238E27FC236}">
                <a16:creationId xmlns:a16="http://schemas.microsoft.com/office/drawing/2014/main" id="{902A08B3-4A5B-23E8-5F73-13B5679ACAA1}"/>
              </a:ext>
            </a:extLst>
          </p:cNvPr>
          <p:cNvPicPr>
            <a:picLocks noChangeAspect="1"/>
          </p:cNvPicPr>
          <p:nvPr/>
        </p:nvPicPr>
        <p:blipFill>
          <a:blip r:embed="rId4"/>
          <a:stretch>
            <a:fillRect/>
          </a:stretch>
        </p:blipFill>
        <p:spPr>
          <a:xfrm>
            <a:off x="5710270" y="453433"/>
            <a:ext cx="4803573" cy="6123724"/>
          </a:xfrm>
          <a:prstGeom prst="rect">
            <a:avLst/>
          </a:prstGeom>
        </p:spPr>
      </p:pic>
    </p:spTree>
    <p:extLst>
      <p:ext uri="{BB962C8B-B14F-4D97-AF65-F5344CB8AC3E}">
        <p14:creationId xmlns:p14="http://schemas.microsoft.com/office/powerpoint/2010/main" val="2136709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414000" y="280843"/>
            <a:ext cx="11361600" cy="643717"/>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ETHICAL ISSUES (SAFETY)</a:t>
            </a:r>
          </a:p>
          <a:p>
            <a:endParaRPr lang="en-US" kern="0" dirty="0">
              <a:solidFill>
                <a:srgbClr val="0000DC"/>
              </a:solidFill>
            </a:endParaRPr>
          </a:p>
        </p:txBody>
      </p:sp>
      <p:sp>
        <p:nvSpPr>
          <p:cNvPr id="2" name="Content Placeholder 4">
            <a:extLst>
              <a:ext uri="{FF2B5EF4-FFF2-40B4-BE49-F238E27FC236}">
                <a16:creationId xmlns:a16="http://schemas.microsoft.com/office/drawing/2014/main" id="{5B3F32E7-B12F-93B7-20DB-811B4D85BD8D}"/>
              </a:ext>
            </a:extLst>
          </p:cNvPr>
          <p:cNvSpPr txBox="1">
            <a:spLocks/>
          </p:cNvSpPr>
          <p:nvPr/>
        </p:nvSpPr>
        <p:spPr>
          <a:xfrm>
            <a:off x="1844231" y="874014"/>
            <a:ext cx="10127052" cy="1186342"/>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just">
              <a:lnSpc>
                <a:spcPct val="100000"/>
              </a:lnSpc>
              <a:buClrTx/>
              <a:buNone/>
            </a:pPr>
            <a:r>
              <a:rPr lang="en-US" sz="1800" b="0" i="0" dirty="0">
                <a:solidFill>
                  <a:srgbClr val="000000"/>
                </a:solidFill>
                <a:effectLst/>
              </a:rPr>
              <a:t>May used for nefarious reasons as well as good.</a:t>
            </a:r>
          </a:p>
          <a:p>
            <a:pPr marL="72000" indent="0" algn="just">
              <a:lnSpc>
                <a:spcPct val="100000"/>
              </a:lnSpc>
              <a:buClrTx/>
              <a:buNone/>
            </a:pPr>
            <a:r>
              <a:rPr lang="en-US" sz="1800" b="0" i="0" dirty="0">
                <a:solidFill>
                  <a:srgbClr val="000000"/>
                </a:solidFill>
                <a:effectLst/>
              </a:rPr>
              <a:t>AI systems that can cause damage if used maliciously </a:t>
            </a:r>
            <a:endParaRPr lang="en-US" sz="1800" kern="0" dirty="0"/>
          </a:p>
        </p:txBody>
      </p:sp>
      <p:pic>
        <p:nvPicPr>
          <p:cNvPr id="10242" name="Picture 2" descr="Proliferation of Armed Drones            ">
            <a:extLst>
              <a:ext uri="{FF2B5EF4-FFF2-40B4-BE49-F238E27FC236}">
                <a16:creationId xmlns:a16="http://schemas.microsoft.com/office/drawing/2014/main" id="{FF605221-90B8-C23D-DFD3-D11B29A87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186" y="1791629"/>
            <a:ext cx="10658414" cy="4441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232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801800" y="501101"/>
            <a:ext cx="10209600" cy="5408146"/>
          </a:xfrm>
        </p:spPr>
        <p:txBody>
          <a:bodyPr/>
          <a:lstStyle/>
          <a:p>
            <a:pPr>
              <a:lnSpc>
                <a:spcPct val="100000"/>
              </a:lnSpc>
              <a:buClrTx/>
            </a:pPr>
            <a:endParaRPr lang="en-US" sz="1600" i="0" dirty="0">
              <a:effectLst/>
              <a:latin typeface="+mj-lt"/>
            </a:endParaRPr>
          </a:p>
          <a:p>
            <a:pPr marL="72000" indent="0">
              <a:lnSpc>
                <a:spcPct val="100000"/>
              </a:lnSpc>
              <a:buClrTx/>
              <a:buNone/>
            </a:pPr>
            <a:r>
              <a:rPr lang="en-US" sz="1400" b="1" dirty="0"/>
              <a:t>Examples of AI ethics issues include data responsibility and privacy, fairness, explainability, robustness, transparency, environmental sustainability, inclusion, moral agency, value alignment, accountability, trust, and technology misuse.</a:t>
            </a:r>
          </a:p>
          <a:p>
            <a:pPr marL="72000" indent="0">
              <a:lnSpc>
                <a:spcPct val="100000"/>
              </a:lnSpc>
              <a:buClrTx/>
              <a:buNone/>
            </a:pPr>
            <a:endParaRPr lang="en-US" sz="1600" i="0" dirty="0">
              <a:effectLst/>
            </a:endParaRPr>
          </a:p>
          <a:p>
            <a:pPr marL="72000" indent="0">
              <a:lnSpc>
                <a:spcPct val="100000"/>
              </a:lnSpc>
              <a:buClrTx/>
              <a:buNone/>
            </a:pPr>
            <a:r>
              <a:rPr lang="en-US" sz="1600" dirty="0"/>
              <a:t>F</a:t>
            </a:r>
            <a:r>
              <a:rPr lang="en-US" sz="1600" i="0" dirty="0">
                <a:effectLst/>
              </a:rPr>
              <a:t>ollowing organizations and projects monitoring ethics :</a:t>
            </a:r>
          </a:p>
          <a:p>
            <a:pPr marL="72000" indent="0">
              <a:lnSpc>
                <a:spcPct val="100000"/>
              </a:lnSpc>
              <a:buClrTx/>
              <a:buNone/>
            </a:pPr>
            <a:endParaRPr lang="en-US" sz="1600" dirty="0"/>
          </a:p>
          <a:p>
            <a:pPr marL="72000" indent="0">
              <a:lnSpc>
                <a:spcPct val="100000"/>
              </a:lnSpc>
              <a:buClrTx/>
              <a:buNone/>
            </a:pPr>
            <a:r>
              <a:rPr lang="en-US" sz="1600" i="0" dirty="0">
                <a:solidFill>
                  <a:schemeClr val="tx2"/>
                </a:solidFill>
                <a:effectLst/>
              </a:rPr>
              <a:t>NASCAI: </a:t>
            </a:r>
            <a:r>
              <a:rPr lang="en-US" sz="1600" i="0" dirty="0">
                <a:effectLst/>
              </a:rPr>
              <a:t>The National Security Commission on Artificial Intelligence (link resides outside ibm.com) is an independent commission “that considers the methods and means necessary to advance the development of artificial intelligence, machine learning and associated technologies to comprehensively address the national security and defense needs of the United States.”</a:t>
            </a:r>
            <a:endParaRPr lang="en-US" sz="1600" dirty="0"/>
          </a:p>
          <a:p>
            <a:pPr>
              <a:lnSpc>
                <a:spcPct val="100000"/>
              </a:lnSpc>
              <a:buClrTx/>
            </a:pPr>
            <a:r>
              <a:rPr lang="en-US" sz="1600" i="0" dirty="0">
                <a:solidFill>
                  <a:schemeClr val="tx2"/>
                </a:solidFill>
                <a:effectLst/>
              </a:rPr>
              <a:t>AlgorithmWatch:;</a:t>
            </a:r>
            <a:r>
              <a:rPr lang="en-US" sz="1600" dirty="0"/>
              <a:t> </a:t>
            </a:r>
            <a:r>
              <a:rPr lang="en-US" sz="1600" i="0" dirty="0">
                <a:solidFill>
                  <a:schemeClr val="tx2"/>
                </a:solidFill>
                <a:effectLst/>
              </a:rPr>
              <a:t>AI Now </a:t>
            </a:r>
            <a:r>
              <a:rPr lang="en-US" sz="1600" i="0" dirty="0" err="1">
                <a:solidFill>
                  <a:schemeClr val="tx2"/>
                </a:solidFill>
                <a:effectLst/>
              </a:rPr>
              <a:t>Institute:DARPA</a:t>
            </a:r>
            <a:r>
              <a:rPr lang="en-US" sz="1600" i="0" dirty="0">
                <a:solidFill>
                  <a:schemeClr val="tx2"/>
                </a:solidFill>
                <a:effectLst/>
              </a:rPr>
              <a:t>:</a:t>
            </a:r>
            <a:r>
              <a:rPr lang="en-US" sz="1600" dirty="0"/>
              <a:t> </a:t>
            </a:r>
            <a:r>
              <a:rPr lang="en-US" sz="1600" i="0" dirty="0">
                <a:solidFill>
                  <a:schemeClr val="tx2"/>
                </a:solidFill>
                <a:effectLst/>
              </a:rPr>
              <a:t>CHAI:</a:t>
            </a:r>
            <a:r>
              <a:rPr lang="en-US" sz="1600" dirty="0"/>
              <a:t> </a:t>
            </a:r>
            <a:r>
              <a:rPr lang="en-US" sz="1600" i="0" dirty="0">
                <a:solidFill>
                  <a:schemeClr val="tx2"/>
                </a:solidFill>
                <a:effectLst/>
              </a:rPr>
              <a:t>NASCAI</a:t>
            </a:r>
            <a:endParaRPr lang="en-US" sz="16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414000" y="280843"/>
            <a:ext cx="11361600" cy="643717"/>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ORGANIZATIONS PROMOTING AI ETHICS</a:t>
            </a:r>
          </a:p>
        </p:txBody>
      </p:sp>
      <p:pic>
        <p:nvPicPr>
          <p:cNvPr id="2" name="Picture 1">
            <a:extLst>
              <a:ext uri="{FF2B5EF4-FFF2-40B4-BE49-F238E27FC236}">
                <a16:creationId xmlns:a16="http://schemas.microsoft.com/office/drawing/2014/main" id="{EE665972-4C6F-DB00-D3DF-50672C2AF918}"/>
              </a:ext>
            </a:extLst>
          </p:cNvPr>
          <p:cNvPicPr>
            <a:picLocks noChangeAspect="1"/>
          </p:cNvPicPr>
          <p:nvPr/>
        </p:nvPicPr>
        <p:blipFill>
          <a:blip r:embed="rId4"/>
          <a:stretch>
            <a:fillRect/>
          </a:stretch>
        </p:blipFill>
        <p:spPr>
          <a:xfrm>
            <a:off x="7665617" y="2657016"/>
            <a:ext cx="4262383" cy="919264"/>
          </a:xfrm>
          <a:prstGeom prst="rect">
            <a:avLst/>
          </a:prstGeom>
          <a:ln>
            <a:noFill/>
          </a:ln>
          <a:effectLst>
            <a:outerShdw blurRad="292100" dist="139700" dir="2700000" algn="tl" rotWithShape="0">
              <a:srgbClr val="333333">
                <a:alpha val="65000"/>
              </a:srgbClr>
            </a:outerShdw>
          </a:effectLst>
        </p:spPr>
      </p:pic>
      <p:sp>
        <p:nvSpPr>
          <p:cNvPr id="4" name="Content Placeholder 4">
            <a:extLst>
              <a:ext uri="{FF2B5EF4-FFF2-40B4-BE49-F238E27FC236}">
                <a16:creationId xmlns:a16="http://schemas.microsoft.com/office/drawing/2014/main" id="{6601AFA8-7588-5562-9F89-C87C82616079}"/>
              </a:ext>
            </a:extLst>
          </p:cNvPr>
          <p:cNvSpPr txBox="1">
            <a:spLocks/>
          </p:cNvSpPr>
          <p:nvPr/>
        </p:nvSpPr>
        <p:spPr>
          <a:xfrm>
            <a:off x="1801800" y="3586541"/>
            <a:ext cx="10042800" cy="3489189"/>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ClrTx/>
              <a:buFont typeface="Arial" panose="020B0604020202020204" pitchFamily="34" charset="0"/>
              <a:buNone/>
            </a:pPr>
            <a:r>
              <a:rPr lang="en-US" sz="1600" kern="0" dirty="0"/>
              <a:t>Robots and algorithms now taking over human decision-making tasks and entering the workforce but also encroaching our private lives, currently challenges legal systems around the globe (Themistoklis, 2018).  </a:t>
            </a:r>
          </a:p>
          <a:p>
            <a:pPr marL="72000" indent="0">
              <a:lnSpc>
                <a:spcPct val="100000"/>
              </a:lnSpc>
              <a:buClrTx/>
              <a:buFont typeface="Arial" panose="020B0604020202020204" pitchFamily="34" charset="0"/>
              <a:buNone/>
            </a:pPr>
            <a:r>
              <a:rPr lang="en-US" sz="1600" kern="0" dirty="0">
                <a:solidFill>
                  <a:schemeClr val="tx2"/>
                </a:solidFill>
              </a:rPr>
              <a:t>Example:</a:t>
            </a:r>
          </a:p>
          <a:p>
            <a:pPr>
              <a:lnSpc>
                <a:spcPct val="100000"/>
              </a:lnSpc>
              <a:buClrTx/>
            </a:pPr>
            <a:r>
              <a:rPr lang="en-US" sz="1600" kern="0" dirty="0"/>
              <a:t>The attribution of human legal codes to AI is one of  the most groundbreaking contemporary legal and judicial innovations.  Until now legal personhood has only been attached directly or indirectly to human entities (Dowell, 2018).  </a:t>
            </a:r>
          </a:p>
          <a:p>
            <a:pPr>
              <a:lnSpc>
                <a:spcPct val="100000"/>
              </a:lnSpc>
              <a:buClrTx/>
            </a:pPr>
            <a:r>
              <a:rPr lang="en-US" sz="1600" kern="0" dirty="0"/>
              <a:t>The detachment of legal personhood from human being now remains somewhat of a paradox causing an extent of “fuzziness” of the  concept  of  personhood  (Barrat 2013; Solum 1992, p. 1285).  </a:t>
            </a:r>
          </a:p>
          <a:p>
            <a:pPr marL="72000" indent="0">
              <a:lnSpc>
                <a:spcPct val="100000"/>
              </a:lnSpc>
              <a:buClrTx/>
              <a:buFont typeface="Arial" panose="020B0604020202020204" pitchFamily="34" charset="0"/>
              <a:buNone/>
            </a:pPr>
            <a:endParaRPr lang="en-US" sz="1600" kern="0" dirty="0"/>
          </a:p>
          <a:p>
            <a:pPr marL="72000" indent="0">
              <a:lnSpc>
                <a:spcPct val="100000"/>
              </a:lnSpc>
              <a:buClrTx/>
              <a:buFont typeface="Arial" panose="020B0604020202020204" pitchFamily="34" charset="0"/>
              <a:buNone/>
            </a:pPr>
            <a:r>
              <a:rPr lang="en-US" sz="1600" kern="0" dirty="0"/>
              <a:t>Human  concepts, such  as morality,  ownership, profitability  and viability will have different meaning for AI.  </a:t>
            </a:r>
          </a:p>
          <a:p>
            <a:pPr marL="72000" indent="0">
              <a:lnSpc>
                <a:spcPct val="100000"/>
              </a:lnSpc>
              <a:buClrTx/>
              <a:buFont typeface="Arial" panose="020B0604020202020204" pitchFamily="34" charset="0"/>
              <a:buNone/>
            </a:pPr>
            <a:r>
              <a:rPr lang="en-US" sz="1600" kern="0" dirty="0"/>
              <a:t>The need for redefining AIE has therefore reached unprecedented momentum</a:t>
            </a:r>
          </a:p>
          <a:p>
            <a:pPr marL="72000" indent="0">
              <a:buFont typeface="Arial" panose="020B0604020202020204" pitchFamily="34" charset="0"/>
              <a:buNone/>
            </a:pPr>
            <a:endParaRPr lang="en-US" sz="1100" kern="0" dirty="0"/>
          </a:p>
        </p:txBody>
      </p:sp>
    </p:spTree>
    <p:extLst>
      <p:ext uri="{BB962C8B-B14F-4D97-AF65-F5344CB8AC3E}">
        <p14:creationId xmlns:p14="http://schemas.microsoft.com/office/powerpoint/2010/main" val="2229985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1981200" y="271176"/>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DC"/>
                </a:solidFill>
                <a:effectLst/>
                <a:uLnTx/>
                <a:uFillTx/>
                <a:latin typeface="Arial" panose="020B0604020202020204"/>
                <a:ea typeface="+mj-ea"/>
                <a:cs typeface="+mj-cs"/>
              </a:rPr>
              <a:t>THE IMPORTANCE (WHY) (Continued)</a:t>
            </a:r>
          </a:p>
        </p:txBody>
      </p:sp>
      <p:pic>
        <p:nvPicPr>
          <p:cNvPr id="9" name="Picture 8">
            <a:extLst>
              <a:ext uri="{FF2B5EF4-FFF2-40B4-BE49-F238E27FC236}">
                <a16:creationId xmlns:a16="http://schemas.microsoft.com/office/drawing/2014/main" id="{2F7AD75A-9B54-74AA-B923-5B5CA2FC049E}"/>
              </a:ext>
            </a:extLst>
          </p:cNvPr>
          <p:cNvPicPr>
            <a:picLocks noChangeAspect="1"/>
          </p:cNvPicPr>
          <p:nvPr/>
        </p:nvPicPr>
        <p:blipFill>
          <a:blip r:embed="rId4"/>
          <a:stretch>
            <a:fillRect/>
          </a:stretch>
        </p:blipFill>
        <p:spPr>
          <a:xfrm>
            <a:off x="2297723" y="1201828"/>
            <a:ext cx="8475785" cy="4454344"/>
          </a:xfrm>
          <a:prstGeom prst="rect">
            <a:avLst/>
          </a:prstGeom>
        </p:spPr>
      </p:pic>
    </p:spTree>
    <p:extLst>
      <p:ext uri="{BB962C8B-B14F-4D97-AF65-F5344CB8AC3E}">
        <p14:creationId xmlns:p14="http://schemas.microsoft.com/office/powerpoint/2010/main" val="227697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VID-20231120-WA0006">
            <a:hlinkClick r:id="" action="ppaction://media"/>
            <a:extLst>
              <a:ext uri="{FF2B5EF4-FFF2-40B4-BE49-F238E27FC236}">
                <a16:creationId xmlns:a16="http://schemas.microsoft.com/office/drawing/2014/main" id="{13C8AD21-C172-D167-7CC1-9F9E0337C80F}"/>
              </a:ext>
            </a:extLst>
          </p:cNvPr>
          <p:cNvPicPr>
            <a:picLocks noChangeAspect="1"/>
          </p:cNvPicPr>
          <p:nvPr>
            <a:videoFile r:link="rId1"/>
            <p:extLst>
              <p:ext uri="{DAA4B4D4-6D71-4841-9C94-3DE7FCFB9230}">
                <p14:media xmlns:p14="http://schemas.microsoft.com/office/powerpoint/2010/main" r:embed="rId2">
                  <p14:trim st="51300"/>
                </p14:media>
              </p:ext>
            </p:extLst>
          </p:nvPr>
        </p:nvPicPr>
        <p:blipFill>
          <a:blip r:embed="rId6"/>
          <a:stretch>
            <a:fillRect/>
          </a:stretch>
        </p:blipFill>
        <p:spPr>
          <a:xfrm>
            <a:off x="3886200" y="308610"/>
            <a:ext cx="3467100" cy="624078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09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3a086f4240e91da99cd647405a2887e4">
            <a:hlinkClick r:id="" action="ppaction://media"/>
            <a:extLst>
              <a:ext uri="{FF2B5EF4-FFF2-40B4-BE49-F238E27FC236}">
                <a16:creationId xmlns:a16="http://schemas.microsoft.com/office/drawing/2014/main" id="{FC142AF1-A9F3-1E59-A1BE-2B4A91058CC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32030" y="298087"/>
            <a:ext cx="3522277" cy="6261826"/>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p:spPr>
      </p:pic>
      <p:grpSp>
        <p:nvGrpSpPr>
          <p:cNvPr id="7" name="Group 6">
            <a:extLst>
              <a:ext uri="{FF2B5EF4-FFF2-40B4-BE49-F238E27FC236}">
                <a16:creationId xmlns:a16="http://schemas.microsoft.com/office/drawing/2014/main" id="{D356A04F-C4E6-7D5B-E56E-AB76B87ECE14}"/>
              </a:ext>
            </a:extLst>
          </p:cNvPr>
          <p:cNvGrpSpPr/>
          <p:nvPr/>
        </p:nvGrpSpPr>
        <p:grpSpPr>
          <a:xfrm>
            <a:off x="7056420" y="2283456"/>
            <a:ext cx="3429372" cy="2339725"/>
            <a:chOff x="2675985" y="455256"/>
            <a:chExt cx="3429372" cy="2339725"/>
          </a:xfrm>
        </p:grpSpPr>
        <p:sp>
          <p:nvSpPr>
            <p:cNvPr id="9" name="Rectangle 8">
              <a:extLst>
                <a:ext uri="{FF2B5EF4-FFF2-40B4-BE49-F238E27FC236}">
                  <a16:creationId xmlns:a16="http://schemas.microsoft.com/office/drawing/2014/main" id="{309688A6-C0D1-5ED5-2E47-1816036D6986}"/>
                </a:ext>
              </a:extLst>
            </p:cNvPr>
            <p:cNvSpPr/>
            <p:nvPr/>
          </p:nvSpPr>
          <p:spPr>
            <a:xfrm>
              <a:off x="2675985" y="455256"/>
              <a:ext cx="3429372" cy="2057623"/>
            </a:xfrm>
            <a:prstGeom prst="rect">
              <a:avLst/>
            </a:prstGeom>
          </p:spPr>
          <p:style>
            <a:lnRef idx="3">
              <a:schemeClr val="lt1">
                <a:hueOff val="0"/>
                <a:satOff val="0"/>
                <a:lumOff val="0"/>
                <a:alphaOff val="0"/>
              </a:schemeClr>
            </a:lnRef>
            <a:fillRef idx="1">
              <a:schemeClr val="accent1">
                <a:alpha val="90000"/>
                <a:hueOff val="0"/>
                <a:satOff val="0"/>
                <a:lumOff val="0"/>
                <a:alphaOff val="0"/>
              </a:schemeClr>
            </a:fillRef>
            <a:effectRef idx="1">
              <a:schemeClr val="accent1">
                <a:alpha val="90000"/>
                <a:hueOff val="0"/>
                <a:satOff val="0"/>
                <a:lumOff val="0"/>
                <a:alphaOff val="0"/>
              </a:schemeClr>
            </a:effectRef>
            <a:fontRef idx="minor">
              <a:schemeClr val="lt1"/>
            </a:fontRef>
          </p:style>
          <p:txBody>
            <a:bodyPr/>
            <a:lstStyle/>
            <a:p>
              <a:endParaRPr lang="en-ZA"/>
            </a:p>
          </p:txBody>
        </p:sp>
        <p:sp>
          <p:nvSpPr>
            <p:cNvPr id="10" name="TextBox 9">
              <a:extLst>
                <a:ext uri="{FF2B5EF4-FFF2-40B4-BE49-F238E27FC236}">
                  <a16:creationId xmlns:a16="http://schemas.microsoft.com/office/drawing/2014/main" id="{9FCD5ED9-0B61-0209-A111-96B3DB15D16B}"/>
                </a:ext>
              </a:extLst>
            </p:cNvPr>
            <p:cNvSpPr txBox="1"/>
            <p:nvPr/>
          </p:nvSpPr>
          <p:spPr>
            <a:xfrm>
              <a:off x="2675985" y="737358"/>
              <a:ext cx="3429372" cy="2057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Aft>
                  <a:spcPct val="35000"/>
                </a:spcAft>
              </a:pPr>
              <a:r>
                <a:rPr lang="en-US" sz="4800" b="1" dirty="0">
                  <a:solidFill>
                    <a:schemeClr val="bg1"/>
                  </a:solidFill>
                  <a:latin typeface="+mj-lt"/>
                </a:rPr>
                <a:t>IS THIS ETHICAL? </a:t>
              </a:r>
              <a:endParaRPr lang="en-ZA" sz="4800" b="1" dirty="0">
                <a:solidFill>
                  <a:schemeClr val="bg1"/>
                </a:solidFill>
                <a:latin typeface="+mj-lt"/>
              </a:endParaRPr>
            </a:p>
            <a:p>
              <a:pPr marL="0" lvl="0" indent="0" algn="ctr" defTabSz="622300">
                <a:lnSpc>
                  <a:spcPct val="90000"/>
                </a:lnSpc>
                <a:spcBef>
                  <a:spcPct val="0"/>
                </a:spcBef>
                <a:spcAft>
                  <a:spcPct val="35000"/>
                </a:spcAft>
                <a:buNone/>
              </a:pPr>
              <a:endParaRPr lang="en-ZA" sz="1400" kern="1200" dirty="0"/>
            </a:p>
          </p:txBody>
        </p:sp>
      </p:grpSp>
    </p:spTree>
    <p:extLst>
      <p:ext uri="{BB962C8B-B14F-4D97-AF65-F5344CB8AC3E}">
        <p14:creationId xmlns:p14="http://schemas.microsoft.com/office/powerpoint/2010/main" val="34937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AC96D-2DD4-CFCD-3E0F-C58052AE5774}"/>
              </a:ext>
            </a:extLst>
          </p:cNvPr>
          <p:cNvSpPr txBox="1"/>
          <p:nvPr/>
        </p:nvSpPr>
        <p:spPr>
          <a:xfrm>
            <a:off x="2290618" y="1196110"/>
            <a:ext cx="7610764" cy="1738855"/>
          </a:xfrm>
          <a:prstGeom prst="rect">
            <a:avLst/>
          </a:prstGeom>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3800" b="1" kern="1200" dirty="0"/>
              <a:t>S T A R A</a:t>
            </a:r>
            <a:r>
              <a:rPr lang="en-US" sz="1200" kern="1200" dirty="0"/>
              <a:t>.</a:t>
            </a:r>
            <a:endParaRPr lang="en-ZA" sz="1200" kern="1200" dirty="0"/>
          </a:p>
        </p:txBody>
      </p:sp>
      <p:sp>
        <p:nvSpPr>
          <p:cNvPr id="17" name="TextBox 16">
            <a:extLst>
              <a:ext uri="{FF2B5EF4-FFF2-40B4-BE49-F238E27FC236}">
                <a16:creationId xmlns:a16="http://schemas.microsoft.com/office/drawing/2014/main" id="{E1D38A9C-1C6C-B276-B717-1DC7E435EEE9}"/>
              </a:ext>
            </a:extLst>
          </p:cNvPr>
          <p:cNvSpPr txBox="1"/>
          <p:nvPr/>
        </p:nvSpPr>
        <p:spPr>
          <a:xfrm>
            <a:off x="2290618" y="3782356"/>
            <a:ext cx="7610764" cy="994637"/>
          </a:xfrm>
          <a:prstGeom prst="rect">
            <a:avLst/>
          </a:prstGeom>
          <a:solidFill>
            <a:schemeClr val="tx2"/>
          </a:solidFill>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ZA" sz="5400" b="1" i="0" dirty="0">
                <a:solidFill>
                  <a:schemeClr val="bg1"/>
                </a:solidFill>
                <a:effectLst/>
                <a:latin typeface="noto sans" panose="020B0502040504020204" pitchFamily="34" charset="0"/>
              </a:rPr>
              <a:t>FRAMEWORK</a:t>
            </a:r>
            <a:r>
              <a:rPr lang="en-US" sz="1200" kern="1200" dirty="0"/>
              <a:t>.</a:t>
            </a:r>
            <a:endParaRPr lang="en-ZA" sz="1200" kern="1200" dirty="0"/>
          </a:p>
        </p:txBody>
      </p:sp>
    </p:spTree>
    <p:extLst>
      <p:ext uri="{BB962C8B-B14F-4D97-AF65-F5344CB8AC3E}">
        <p14:creationId xmlns:p14="http://schemas.microsoft.com/office/powerpoint/2010/main" val="3765654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7AF6B90-5C2C-D468-9506-E28822001ACF}"/>
              </a:ext>
            </a:extLst>
          </p:cNvPr>
          <p:cNvSpPr/>
          <p:nvPr/>
        </p:nvSpPr>
        <p:spPr bwMode="auto">
          <a:xfrm>
            <a:off x="4294959" y="620584"/>
            <a:ext cx="3992880" cy="3688080"/>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ZA" sz="2800" b="0" i="0" u="none" strike="noStrike" cap="none" normalizeH="0" baseline="0" dirty="0" err="1">
              <a:ln>
                <a:noFill/>
              </a:ln>
              <a:solidFill>
                <a:schemeClr val="bg1"/>
              </a:solidFill>
              <a:effectLst/>
              <a:latin typeface="+mn-lt"/>
            </a:endParaRPr>
          </a:p>
        </p:txBody>
      </p:sp>
      <p:sp>
        <p:nvSpPr>
          <p:cNvPr id="12" name="Oval 11">
            <a:extLst>
              <a:ext uri="{FF2B5EF4-FFF2-40B4-BE49-F238E27FC236}">
                <a16:creationId xmlns:a16="http://schemas.microsoft.com/office/drawing/2014/main" id="{BEDD9C88-6AD1-5635-43E3-E707200D6660}"/>
              </a:ext>
            </a:extLst>
          </p:cNvPr>
          <p:cNvSpPr/>
          <p:nvPr/>
        </p:nvSpPr>
        <p:spPr bwMode="auto">
          <a:xfrm>
            <a:off x="5841480" y="2842625"/>
            <a:ext cx="3992880" cy="3688080"/>
          </a:xfrm>
          <a:prstGeom prst="ellipse">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ZA" sz="2800" b="0" i="0" u="none" strike="noStrike" cap="none" normalizeH="0" baseline="0" dirty="0" err="1">
              <a:ln>
                <a:noFill/>
              </a:ln>
              <a:solidFill>
                <a:schemeClr val="bg1"/>
              </a:solidFill>
              <a:effectLst/>
              <a:latin typeface="+mn-lt"/>
            </a:endParaRPr>
          </a:p>
        </p:txBody>
      </p:sp>
      <p:sp>
        <p:nvSpPr>
          <p:cNvPr id="13" name="Oval 12">
            <a:extLst>
              <a:ext uri="{FF2B5EF4-FFF2-40B4-BE49-F238E27FC236}">
                <a16:creationId xmlns:a16="http://schemas.microsoft.com/office/drawing/2014/main" id="{13EB6C42-9BF3-A699-5D6A-082C9A8C9287}"/>
              </a:ext>
            </a:extLst>
          </p:cNvPr>
          <p:cNvSpPr/>
          <p:nvPr/>
        </p:nvSpPr>
        <p:spPr bwMode="auto">
          <a:xfrm>
            <a:off x="2255520" y="2976420"/>
            <a:ext cx="3992880" cy="3688080"/>
          </a:xfrm>
          <a:prstGeom prst="ellipse">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ZA" sz="2800" b="0" i="0" u="none" strike="noStrike" cap="none" normalizeH="0" baseline="0" dirty="0" err="1">
              <a:ln>
                <a:noFill/>
              </a:ln>
              <a:solidFill>
                <a:schemeClr val="bg1"/>
              </a:solidFill>
              <a:effectLst/>
              <a:latin typeface="+mn-lt"/>
            </a:endParaRPr>
          </a:p>
        </p:txBody>
      </p:sp>
      <p:sp>
        <p:nvSpPr>
          <p:cNvPr id="18" name="Oval 17">
            <a:extLst>
              <a:ext uri="{FF2B5EF4-FFF2-40B4-BE49-F238E27FC236}">
                <a16:creationId xmlns:a16="http://schemas.microsoft.com/office/drawing/2014/main" id="{B0FB77AB-5998-0669-A23F-C2EDE192209A}"/>
              </a:ext>
            </a:extLst>
          </p:cNvPr>
          <p:cNvSpPr/>
          <p:nvPr/>
        </p:nvSpPr>
        <p:spPr bwMode="auto">
          <a:xfrm>
            <a:off x="5021580" y="2791920"/>
            <a:ext cx="2148840" cy="210612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ZA" sz="2800" b="0" i="0" u="none" strike="noStrike" cap="none" normalizeH="0" baseline="0" dirty="0" err="1">
              <a:ln>
                <a:noFill/>
              </a:ln>
              <a:solidFill>
                <a:schemeClr val="bg1"/>
              </a:solidFill>
              <a:effectLst/>
              <a:latin typeface="+mn-lt"/>
            </a:endParaRPr>
          </a:p>
        </p:txBody>
      </p:sp>
      <p:sp>
        <p:nvSpPr>
          <p:cNvPr id="38" name="TextBox 37">
            <a:extLst>
              <a:ext uri="{FF2B5EF4-FFF2-40B4-BE49-F238E27FC236}">
                <a16:creationId xmlns:a16="http://schemas.microsoft.com/office/drawing/2014/main" id="{01249C06-AB2D-3D82-7C66-4E34E75F7C98}"/>
              </a:ext>
            </a:extLst>
          </p:cNvPr>
          <p:cNvSpPr txBox="1"/>
          <p:nvPr/>
        </p:nvSpPr>
        <p:spPr>
          <a:xfrm>
            <a:off x="5432029" y="1830235"/>
            <a:ext cx="1718740" cy="523220"/>
          </a:xfrm>
          <a:prstGeom prst="rect">
            <a:avLst/>
          </a:prstGeom>
          <a:noFill/>
        </p:spPr>
        <p:txBody>
          <a:bodyPr wrap="none" rtlCol="0">
            <a:spAutoFit/>
          </a:bodyPr>
          <a:lstStyle/>
          <a:p>
            <a:pPr algn="l"/>
            <a:r>
              <a:rPr lang="en-US" sz="2800" dirty="0">
                <a:latin typeface="+mn-lt"/>
              </a:rPr>
              <a:t>Innovative</a:t>
            </a:r>
            <a:endParaRPr lang="en-ZA" sz="2800" dirty="0" err="1">
              <a:latin typeface="+mn-lt"/>
            </a:endParaRPr>
          </a:p>
        </p:txBody>
      </p:sp>
      <p:sp>
        <p:nvSpPr>
          <p:cNvPr id="39" name="TextBox 38">
            <a:extLst>
              <a:ext uri="{FF2B5EF4-FFF2-40B4-BE49-F238E27FC236}">
                <a16:creationId xmlns:a16="http://schemas.microsoft.com/office/drawing/2014/main" id="{C8209AC6-9BFD-F9CF-15DB-1DF6CCCF0712}"/>
              </a:ext>
            </a:extLst>
          </p:cNvPr>
          <p:cNvSpPr txBox="1"/>
          <p:nvPr/>
        </p:nvSpPr>
        <p:spPr>
          <a:xfrm>
            <a:off x="5153883" y="3429000"/>
            <a:ext cx="1884234" cy="707886"/>
          </a:xfrm>
          <a:prstGeom prst="rect">
            <a:avLst/>
          </a:prstGeom>
          <a:noFill/>
        </p:spPr>
        <p:txBody>
          <a:bodyPr wrap="none" rtlCol="0">
            <a:spAutoFit/>
          </a:bodyPr>
          <a:lstStyle/>
          <a:p>
            <a:pPr algn="l"/>
            <a:r>
              <a:rPr lang="en-US" sz="4000" b="1" dirty="0">
                <a:effectLst>
                  <a:outerShdw blurRad="38100" dist="38100" dir="2700000" algn="tl">
                    <a:srgbClr val="000000">
                      <a:alpha val="43137"/>
                    </a:srgbClr>
                  </a:outerShdw>
                </a:effectLst>
                <a:latin typeface="+mn-lt"/>
              </a:rPr>
              <a:t>STARA</a:t>
            </a:r>
            <a:endParaRPr lang="en-ZA" sz="4000" b="1" dirty="0" err="1">
              <a:effectLst>
                <a:outerShdw blurRad="38100" dist="38100" dir="2700000" algn="tl">
                  <a:srgbClr val="000000">
                    <a:alpha val="43137"/>
                  </a:srgbClr>
                </a:outerShdw>
              </a:effectLst>
              <a:latin typeface="+mn-lt"/>
            </a:endParaRPr>
          </a:p>
        </p:txBody>
      </p:sp>
      <p:sp>
        <p:nvSpPr>
          <p:cNvPr id="40" name="TextBox 39">
            <a:extLst>
              <a:ext uri="{FF2B5EF4-FFF2-40B4-BE49-F238E27FC236}">
                <a16:creationId xmlns:a16="http://schemas.microsoft.com/office/drawing/2014/main" id="{46541921-BA64-06CC-780A-C46B0C847CFD}"/>
              </a:ext>
            </a:extLst>
          </p:cNvPr>
          <p:cNvSpPr txBox="1"/>
          <p:nvPr/>
        </p:nvSpPr>
        <p:spPr>
          <a:xfrm>
            <a:off x="5506569" y="959022"/>
            <a:ext cx="1569660" cy="646331"/>
          </a:xfrm>
          <a:prstGeom prst="rect">
            <a:avLst/>
          </a:prstGeom>
          <a:noFill/>
        </p:spPr>
        <p:txBody>
          <a:bodyPr wrap="none" rtlCol="0">
            <a:spAutoFit/>
          </a:bodyPr>
          <a:lstStyle/>
          <a:p>
            <a:pPr algn="l"/>
            <a:r>
              <a:rPr lang="en-US" sz="3600" dirty="0">
                <a:solidFill>
                  <a:schemeClr val="tx2"/>
                </a:solidFill>
                <a:effectLst>
                  <a:outerShdw blurRad="38100" dist="38100" dir="2700000" algn="tl">
                    <a:srgbClr val="000000">
                      <a:alpha val="43137"/>
                    </a:srgbClr>
                  </a:outerShdw>
                </a:effectLst>
                <a:latin typeface="+mn-lt"/>
              </a:rPr>
              <a:t>Society</a:t>
            </a:r>
            <a:endParaRPr lang="en-ZA" sz="3600" dirty="0" err="1">
              <a:solidFill>
                <a:schemeClr val="tx2"/>
              </a:solidFill>
              <a:effectLst>
                <a:outerShdw blurRad="38100" dist="38100" dir="2700000" algn="tl">
                  <a:srgbClr val="000000">
                    <a:alpha val="43137"/>
                  </a:srgbClr>
                </a:outerShdw>
              </a:effectLst>
              <a:latin typeface="+mn-lt"/>
            </a:endParaRPr>
          </a:p>
        </p:txBody>
      </p:sp>
      <p:sp>
        <p:nvSpPr>
          <p:cNvPr id="41" name="TextBox 40">
            <a:extLst>
              <a:ext uri="{FF2B5EF4-FFF2-40B4-BE49-F238E27FC236}">
                <a16:creationId xmlns:a16="http://schemas.microsoft.com/office/drawing/2014/main" id="{1640E810-B8A7-3F13-BA8E-478B919A2598}"/>
              </a:ext>
            </a:extLst>
          </p:cNvPr>
          <p:cNvSpPr txBox="1"/>
          <p:nvPr/>
        </p:nvSpPr>
        <p:spPr>
          <a:xfrm>
            <a:off x="3154009" y="5744399"/>
            <a:ext cx="2082621" cy="646331"/>
          </a:xfrm>
          <a:prstGeom prst="rect">
            <a:avLst/>
          </a:prstGeom>
          <a:noFill/>
        </p:spPr>
        <p:txBody>
          <a:bodyPr wrap="none" rtlCol="0">
            <a:spAutoFit/>
          </a:bodyPr>
          <a:lstStyle/>
          <a:p>
            <a:pPr algn="l"/>
            <a:r>
              <a:rPr lang="en-US" sz="3600" dirty="0">
                <a:solidFill>
                  <a:srgbClr val="00B050"/>
                </a:solidFill>
                <a:effectLst>
                  <a:outerShdw blurRad="38100" dist="38100" dir="2700000" algn="tl">
                    <a:srgbClr val="000000">
                      <a:alpha val="43137"/>
                    </a:srgbClr>
                  </a:outerShdw>
                </a:effectLst>
                <a:latin typeface="+mn-lt"/>
              </a:rPr>
              <a:t>Individual</a:t>
            </a:r>
            <a:endParaRPr lang="en-ZA" sz="3600" dirty="0" err="1">
              <a:solidFill>
                <a:srgbClr val="00B050"/>
              </a:solidFill>
              <a:effectLst>
                <a:outerShdw blurRad="38100" dist="38100" dir="2700000" algn="tl">
                  <a:srgbClr val="000000">
                    <a:alpha val="43137"/>
                  </a:srgbClr>
                </a:outerShdw>
              </a:effectLst>
              <a:latin typeface="+mn-lt"/>
            </a:endParaRPr>
          </a:p>
        </p:txBody>
      </p:sp>
      <p:sp>
        <p:nvSpPr>
          <p:cNvPr id="42" name="TextBox 41">
            <a:extLst>
              <a:ext uri="{FF2B5EF4-FFF2-40B4-BE49-F238E27FC236}">
                <a16:creationId xmlns:a16="http://schemas.microsoft.com/office/drawing/2014/main" id="{3A2E36C0-43CF-EA04-DD3C-A4DA7818497A}"/>
              </a:ext>
            </a:extLst>
          </p:cNvPr>
          <p:cNvSpPr txBox="1"/>
          <p:nvPr/>
        </p:nvSpPr>
        <p:spPr>
          <a:xfrm>
            <a:off x="6646416" y="5581669"/>
            <a:ext cx="2587247" cy="646331"/>
          </a:xfrm>
          <a:prstGeom prst="rect">
            <a:avLst/>
          </a:prstGeom>
          <a:noFill/>
        </p:spPr>
        <p:txBody>
          <a:bodyPr wrap="none" rtlCol="0">
            <a:spAutoFit/>
          </a:bodyPr>
          <a:lstStyle/>
          <a:p>
            <a:pPr algn="l"/>
            <a:r>
              <a:rPr lang="en-US" sz="3600" dirty="0">
                <a:solidFill>
                  <a:schemeClr val="accent6"/>
                </a:solidFill>
                <a:effectLst>
                  <a:outerShdw blurRad="38100" dist="38100" dir="2700000" algn="tl">
                    <a:srgbClr val="000000">
                      <a:alpha val="43137"/>
                    </a:srgbClr>
                  </a:outerShdw>
                </a:effectLst>
                <a:latin typeface="+mn-lt"/>
              </a:rPr>
              <a:t>Organization</a:t>
            </a:r>
            <a:endParaRPr lang="en-ZA" sz="3600" dirty="0" err="1">
              <a:solidFill>
                <a:schemeClr val="accent6"/>
              </a:solidFill>
              <a:effectLst>
                <a:outerShdw blurRad="38100" dist="38100" dir="2700000" algn="tl">
                  <a:srgbClr val="000000">
                    <a:alpha val="43137"/>
                  </a:srgbClr>
                </a:outerShdw>
              </a:effectLst>
              <a:latin typeface="+mn-lt"/>
            </a:endParaRPr>
          </a:p>
        </p:txBody>
      </p:sp>
      <p:sp>
        <p:nvSpPr>
          <p:cNvPr id="43" name="TextBox 42">
            <a:extLst>
              <a:ext uri="{FF2B5EF4-FFF2-40B4-BE49-F238E27FC236}">
                <a16:creationId xmlns:a16="http://schemas.microsoft.com/office/drawing/2014/main" id="{746E05DE-2232-FEEF-1FB7-203E47E78742}"/>
              </a:ext>
            </a:extLst>
          </p:cNvPr>
          <p:cNvSpPr txBox="1"/>
          <p:nvPr/>
        </p:nvSpPr>
        <p:spPr>
          <a:xfrm>
            <a:off x="3257416" y="3015819"/>
            <a:ext cx="1789963" cy="1015663"/>
          </a:xfrm>
          <a:prstGeom prst="rect">
            <a:avLst/>
          </a:prstGeom>
          <a:noFill/>
        </p:spPr>
        <p:txBody>
          <a:bodyPr wrap="square" rtlCol="0">
            <a:spAutoFit/>
          </a:bodyPr>
          <a:lstStyle/>
          <a:p>
            <a:pPr algn="ctr"/>
            <a:r>
              <a:rPr lang="en-US" sz="2000" dirty="0">
                <a:latin typeface="+mn-lt"/>
              </a:rPr>
              <a:t>Trust (Transparency from business)</a:t>
            </a:r>
            <a:endParaRPr lang="en-ZA" sz="2000" dirty="0" err="1">
              <a:latin typeface="+mn-lt"/>
            </a:endParaRPr>
          </a:p>
        </p:txBody>
      </p:sp>
      <p:sp>
        <p:nvSpPr>
          <p:cNvPr id="44" name="TextBox 43">
            <a:extLst>
              <a:ext uri="{FF2B5EF4-FFF2-40B4-BE49-F238E27FC236}">
                <a16:creationId xmlns:a16="http://schemas.microsoft.com/office/drawing/2014/main" id="{54E0F447-0F18-DB54-B5F2-8E4F253D2961}"/>
              </a:ext>
            </a:extLst>
          </p:cNvPr>
          <p:cNvSpPr txBox="1"/>
          <p:nvPr/>
        </p:nvSpPr>
        <p:spPr>
          <a:xfrm>
            <a:off x="2566716" y="3993410"/>
            <a:ext cx="1315104" cy="400110"/>
          </a:xfrm>
          <a:prstGeom prst="rect">
            <a:avLst/>
          </a:prstGeom>
          <a:noFill/>
        </p:spPr>
        <p:txBody>
          <a:bodyPr wrap="none" rtlCol="0">
            <a:spAutoFit/>
          </a:bodyPr>
          <a:lstStyle/>
          <a:p>
            <a:pPr algn="l"/>
            <a:r>
              <a:rPr lang="en-US" sz="2000" dirty="0">
                <a:latin typeface="+mn-lt"/>
              </a:rPr>
              <a:t>Well-being</a:t>
            </a:r>
            <a:endParaRPr lang="en-ZA" sz="2000" dirty="0" err="1">
              <a:latin typeface="+mn-lt"/>
            </a:endParaRPr>
          </a:p>
        </p:txBody>
      </p:sp>
      <p:sp>
        <p:nvSpPr>
          <p:cNvPr id="45" name="TextBox 44">
            <a:extLst>
              <a:ext uri="{FF2B5EF4-FFF2-40B4-BE49-F238E27FC236}">
                <a16:creationId xmlns:a16="http://schemas.microsoft.com/office/drawing/2014/main" id="{91D09F6D-CA32-6428-19F1-5BD601B1A5BF}"/>
              </a:ext>
            </a:extLst>
          </p:cNvPr>
          <p:cNvSpPr txBox="1"/>
          <p:nvPr/>
        </p:nvSpPr>
        <p:spPr>
          <a:xfrm>
            <a:off x="2298519" y="4450179"/>
            <a:ext cx="2664813" cy="707886"/>
          </a:xfrm>
          <a:prstGeom prst="rect">
            <a:avLst/>
          </a:prstGeom>
          <a:noFill/>
        </p:spPr>
        <p:txBody>
          <a:bodyPr wrap="square" rtlCol="0">
            <a:spAutoFit/>
          </a:bodyPr>
          <a:lstStyle/>
          <a:p>
            <a:pPr algn="l"/>
            <a:r>
              <a:rPr lang="en-US" sz="2000" dirty="0">
                <a:latin typeface="+mn-lt"/>
              </a:rPr>
              <a:t>Self-efficacy (Ability to complete &amp; compete</a:t>
            </a:r>
            <a:endParaRPr lang="en-ZA" sz="2000" dirty="0" err="1">
              <a:latin typeface="+mn-lt"/>
            </a:endParaRPr>
          </a:p>
        </p:txBody>
      </p:sp>
      <p:sp>
        <p:nvSpPr>
          <p:cNvPr id="46" name="TextBox 45">
            <a:extLst>
              <a:ext uri="{FF2B5EF4-FFF2-40B4-BE49-F238E27FC236}">
                <a16:creationId xmlns:a16="http://schemas.microsoft.com/office/drawing/2014/main" id="{45EE33AB-EB17-619B-BCF3-F7B1DF0BA146}"/>
              </a:ext>
            </a:extLst>
          </p:cNvPr>
          <p:cNvSpPr txBox="1"/>
          <p:nvPr/>
        </p:nvSpPr>
        <p:spPr>
          <a:xfrm>
            <a:off x="3188983" y="5175702"/>
            <a:ext cx="2481770" cy="400110"/>
          </a:xfrm>
          <a:prstGeom prst="rect">
            <a:avLst/>
          </a:prstGeom>
          <a:noFill/>
        </p:spPr>
        <p:txBody>
          <a:bodyPr wrap="none" rtlCol="0">
            <a:spAutoFit/>
          </a:bodyPr>
          <a:lstStyle/>
          <a:p>
            <a:pPr algn="l"/>
            <a:r>
              <a:rPr lang="en-US" sz="2000" dirty="0">
                <a:latin typeface="+mn-lt"/>
              </a:rPr>
              <a:t>Learning Performance</a:t>
            </a:r>
            <a:endParaRPr lang="en-ZA" sz="2000" dirty="0" err="1">
              <a:latin typeface="+mn-lt"/>
            </a:endParaRPr>
          </a:p>
        </p:txBody>
      </p:sp>
      <p:sp>
        <p:nvSpPr>
          <p:cNvPr id="47" name="TextBox 46">
            <a:extLst>
              <a:ext uri="{FF2B5EF4-FFF2-40B4-BE49-F238E27FC236}">
                <a16:creationId xmlns:a16="http://schemas.microsoft.com/office/drawing/2014/main" id="{7C73FC29-8269-3617-E254-0659033B306F}"/>
              </a:ext>
            </a:extLst>
          </p:cNvPr>
          <p:cNvSpPr txBox="1"/>
          <p:nvPr/>
        </p:nvSpPr>
        <p:spPr>
          <a:xfrm>
            <a:off x="3723509" y="5540314"/>
            <a:ext cx="2295821" cy="400110"/>
          </a:xfrm>
          <a:prstGeom prst="rect">
            <a:avLst/>
          </a:prstGeom>
          <a:noFill/>
        </p:spPr>
        <p:txBody>
          <a:bodyPr wrap="none" rtlCol="0">
            <a:spAutoFit/>
          </a:bodyPr>
          <a:lstStyle/>
          <a:p>
            <a:pPr algn="l"/>
            <a:r>
              <a:rPr lang="en-US" sz="2000" dirty="0">
                <a:latin typeface="+mn-lt"/>
              </a:rPr>
              <a:t>Psychological safety</a:t>
            </a:r>
            <a:endParaRPr lang="en-ZA" sz="2000" dirty="0" err="1">
              <a:latin typeface="+mn-lt"/>
            </a:endParaRPr>
          </a:p>
        </p:txBody>
      </p:sp>
      <p:sp>
        <p:nvSpPr>
          <p:cNvPr id="48" name="TextBox 47">
            <a:extLst>
              <a:ext uri="{FF2B5EF4-FFF2-40B4-BE49-F238E27FC236}">
                <a16:creationId xmlns:a16="http://schemas.microsoft.com/office/drawing/2014/main" id="{560B2DC5-2D36-84A6-DBCC-DFFDFC53373B}"/>
              </a:ext>
            </a:extLst>
          </p:cNvPr>
          <p:cNvSpPr txBox="1"/>
          <p:nvPr/>
        </p:nvSpPr>
        <p:spPr>
          <a:xfrm>
            <a:off x="7224471" y="3061187"/>
            <a:ext cx="2020612" cy="707886"/>
          </a:xfrm>
          <a:prstGeom prst="rect">
            <a:avLst/>
          </a:prstGeom>
          <a:noFill/>
        </p:spPr>
        <p:txBody>
          <a:bodyPr wrap="square" rtlCol="0">
            <a:spAutoFit/>
          </a:bodyPr>
          <a:lstStyle/>
          <a:p>
            <a:pPr algn="ctr"/>
            <a:r>
              <a:rPr lang="en-US" sz="2000" dirty="0">
                <a:latin typeface="+mn-lt"/>
              </a:rPr>
              <a:t>Goals, values, preference</a:t>
            </a:r>
            <a:endParaRPr lang="en-ZA" sz="2000" dirty="0" err="1">
              <a:latin typeface="+mn-lt"/>
            </a:endParaRPr>
          </a:p>
        </p:txBody>
      </p:sp>
      <p:sp>
        <p:nvSpPr>
          <p:cNvPr id="49" name="TextBox 48">
            <a:extLst>
              <a:ext uri="{FF2B5EF4-FFF2-40B4-BE49-F238E27FC236}">
                <a16:creationId xmlns:a16="http://schemas.microsoft.com/office/drawing/2014/main" id="{80A49085-01C8-6A83-32E0-A720FF7DF5FC}"/>
              </a:ext>
            </a:extLst>
          </p:cNvPr>
          <p:cNvSpPr txBox="1"/>
          <p:nvPr/>
        </p:nvSpPr>
        <p:spPr>
          <a:xfrm>
            <a:off x="7247575" y="3793355"/>
            <a:ext cx="1407758" cy="400110"/>
          </a:xfrm>
          <a:prstGeom prst="rect">
            <a:avLst/>
          </a:prstGeom>
          <a:noFill/>
        </p:spPr>
        <p:txBody>
          <a:bodyPr wrap="none" rtlCol="0">
            <a:spAutoFit/>
          </a:bodyPr>
          <a:lstStyle/>
          <a:p>
            <a:pPr algn="l"/>
            <a:r>
              <a:rPr lang="en-US" sz="2000" dirty="0">
                <a:latin typeface="+mn-lt"/>
              </a:rPr>
              <a:t>Cost-saving</a:t>
            </a:r>
            <a:endParaRPr lang="en-ZA" sz="2000" dirty="0" err="1">
              <a:latin typeface="+mn-lt"/>
            </a:endParaRPr>
          </a:p>
        </p:txBody>
      </p:sp>
      <p:sp>
        <p:nvSpPr>
          <p:cNvPr id="50" name="TextBox 49">
            <a:extLst>
              <a:ext uri="{FF2B5EF4-FFF2-40B4-BE49-F238E27FC236}">
                <a16:creationId xmlns:a16="http://schemas.microsoft.com/office/drawing/2014/main" id="{E6EC9844-1E23-E282-F4D1-BCD8873E2A87}"/>
              </a:ext>
            </a:extLst>
          </p:cNvPr>
          <p:cNvSpPr txBox="1"/>
          <p:nvPr/>
        </p:nvSpPr>
        <p:spPr>
          <a:xfrm>
            <a:off x="8607426" y="4217747"/>
            <a:ext cx="909223" cy="400110"/>
          </a:xfrm>
          <a:prstGeom prst="rect">
            <a:avLst/>
          </a:prstGeom>
          <a:noFill/>
        </p:spPr>
        <p:txBody>
          <a:bodyPr wrap="none" rtlCol="0">
            <a:spAutoFit/>
          </a:bodyPr>
          <a:lstStyle/>
          <a:p>
            <a:pPr algn="l"/>
            <a:r>
              <a:rPr lang="en-US" sz="2000" dirty="0">
                <a:latin typeface="+mn-lt"/>
              </a:rPr>
              <a:t>Agility</a:t>
            </a:r>
            <a:endParaRPr lang="en-ZA" sz="2000" dirty="0" err="1">
              <a:latin typeface="+mn-lt"/>
            </a:endParaRPr>
          </a:p>
        </p:txBody>
      </p:sp>
      <p:sp>
        <p:nvSpPr>
          <p:cNvPr id="51" name="TextBox 50">
            <a:extLst>
              <a:ext uri="{FF2B5EF4-FFF2-40B4-BE49-F238E27FC236}">
                <a16:creationId xmlns:a16="http://schemas.microsoft.com/office/drawing/2014/main" id="{EAAA56F2-5E97-12FF-F55C-26CE4364EF60}"/>
              </a:ext>
            </a:extLst>
          </p:cNvPr>
          <p:cNvSpPr txBox="1"/>
          <p:nvPr/>
        </p:nvSpPr>
        <p:spPr>
          <a:xfrm>
            <a:off x="6581290" y="4632373"/>
            <a:ext cx="3379073" cy="707886"/>
          </a:xfrm>
          <a:prstGeom prst="rect">
            <a:avLst/>
          </a:prstGeom>
          <a:noFill/>
        </p:spPr>
        <p:txBody>
          <a:bodyPr wrap="square" rtlCol="0">
            <a:spAutoFit/>
          </a:bodyPr>
          <a:lstStyle/>
          <a:p>
            <a:pPr algn="l"/>
            <a:r>
              <a:rPr lang="en-US" sz="2000" dirty="0">
                <a:latin typeface="+mn-lt"/>
              </a:rPr>
              <a:t>Collaboration (Consumer / Companies)</a:t>
            </a:r>
            <a:endParaRPr lang="en-ZA" sz="2000" dirty="0" err="1">
              <a:latin typeface="+mn-lt"/>
            </a:endParaRPr>
          </a:p>
        </p:txBody>
      </p:sp>
      <p:sp>
        <p:nvSpPr>
          <p:cNvPr id="52" name="TextBox 51">
            <a:extLst>
              <a:ext uri="{FF2B5EF4-FFF2-40B4-BE49-F238E27FC236}">
                <a16:creationId xmlns:a16="http://schemas.microsoft.com/office/drawing/2014/main" id="{B7E12B7D-8814-3BE7-A28C-06B02F3D902C}"/>
              </a:ext>
            </a:extLst>
          </p:cNvPr>
          <p:cNvSpPr txBox="1"/>
          <p:nvPr/>
        </p:nvSpPr>
        <p:spPr>
          <a:xfrm>
            <a:off x="6930556" y="5340259"/>
            <a:ext cx="2680542" cy="400110"/>
          </a:xfrm>
          <a:prstGeom prst="rect">
            <a:avLst/>
          </a:prstGeom>
          <a:noFill/>
        </p:spPr>
        <p:txBody>
          <a:bodyPr wrap="none" rtlCol="0">
            <a:spAutoFit/>
          </a:bodyPr>
          <a:lstStyle/>
          <a:p>
            <a:pPr algn="l"/>
            <a:r>
              <a:rPr lang="en-US" sz="2000" dirty="0">
                <a:latin typeface="+mn-lt"/>
              </a:rPr>
              <a:t>Competitiveness/ Power</a:t>
            </a:r>
            <a:endParaRPr lang="en-ZA" sz="2000" dirty="0" err="1">
              <a:latin typeface="+mn-lt"/>
            </a:endParaRPr>
          </a:p>
        </p:txBody>
      </p:sp>
    </p:spTree>
    <p:extLst>
      <p:ext uri="{BB962C8B-B14F-4D97-AF65-F5344CB8AC3E}">
        <p14:creationId xmlns:p14="http://schemas.microsoft.com/office/powerpoint/2010/main" val="645759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4000500" y="5237061"/>
            <a:ext cx="7543800" cy="1981878"/>
          </a:xfrm>
          <a:prstGeom prst="rect">
            <a:avLst/>
          </a:prstGeom>
        </p:spPr>
        <p:txBody>
          <a:bodyPr vert="horz" lIns="0" tIns="0" rIns="0" bIns="0" rtlCol="0" anchor="t" anchorCtr="0">
            <a:norm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ts val="4400"/>
              </a:lnSpc>
              <a:spcAft>
                <a:spcPts val="600"/>
              </a:spcAft>
            </a:pPr>
            <a:r>
              <a:rPr lang="en-GB" sz="1200" b="1" kern="0" dirty="0">
                <a:solidFill>
                  <a:schemeClr val="bg1"/>
                </a:solidFill>
                <a:latin typeface="+mj-lt"/>
                <a:ea typeface="+mj-ea"/>
                <a:cs typeface="+mj-cs"/>
              </a:rPr>
              <a:t> </a:t>
            </a:r>
            <a:r>
              <a:rPr lang="en-GB" sz="2800" b="1" kern="0" dirty="0">
                <a:solidFill>
                  <a:schemeClr val="bg1"/>
                </a:solidFill>
                <a:latin typeface="+mj-lt"/>
                <a:ea typeface="+mj-ea"/>
                <a:cs typeface="+mj-cs"/>
              </a:rPr>
              <a:t>WHAT IS </a:t>
            </a:r>
            <a:r>
              <a:rPr lang="en-GB" sz="2800" kern="0" dirty="0">
                <a:solidFill>
                  <a:schemeClr val="bg1"/>
                </a:solidFill>
              </a:rPr>
              <a:t>GOING TO BE </a:t>
            </a:r>
            <a:r>
              <a:rPr lang="en-GB" sz="2800" b="1" kern="0" dirty="0">
                <a:solidFill>
                  <a:schemeClr val="bg1"/>
                </a:solidFill>
                <a:latin typeface="+mj-lt"/>
                <a:ea typeface="+mj-ea"/>
                <a:cs typeface="+mj-cs"/>
              </a:rPr>
              <a:t>YOUR LEADERSHIP ATTITUDE TO DEAL WITH STARA?</a:t>
            </a:r>
            <a:endParaRPr lang="en-GB" sz="1200" b="1" kern="0" dirty="0">
              <a:solidFill>
                <a:schemeClr val="bg1"/>
              </a:solidFill>
              <a:latin typeface="+mj-lt"/>
              <a:ea typeface="+mj-ea"/>
              <a:cs typeface="+mj-cs"/>
            </a:endParaRPr>
          </a:p>
        </p:txBody>
      </p:sp>
      <p:pic>
        <p:nvPicPr>
          <p:cNvPr id="1026" name="Picture 2" descr="Teleos Leaders - &quot;As more and more artificial intelligence is entering into  the world, more and more emotional intelligence must enter into  leadership.” ― Amit Ray, Mindfulness Meditation for Corporate Leadership and">
            <a:extLst>
              <a:ext uri="{FF2B5EF4-FFF2-40B4-BE49-F238E27FC236}">
                <a16:creationId xmlns:a16="http://schemas.microsoft.com/office/drawing/2014/main" id="{407BDA2E-2F9A-0D55-274E-3B8F3F58DF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250" b="10938"/>
          <a:stretch/>
        </p:blipFill>
        <p:spPr bwMode="auto">
          <a:xfrm>
            <a:off x="4724400" y="381000"/>
            <a:ext cx="6096000" cy="4438650"/>
          </a:xfrm>
          <a:prstGeom prst="rect">
            <a:avLst/>
          </a:prstGeom>
          <a:solidFill>
            <a:srgbClr val="FFFFFF"/>
          </a:solidFill>
        </p:spPr>
      </p:pic>
      <p:sp>
        <p:nvSpPr>
          <p:cNvPr id="2" name="Footer Placeholder 1">
            <a:extLst>
              <a:ext uri="{FF2B5EF4-FFF2-40B4-BE49-F238E27FC236}">
                <a16:creationId xmlns:a16="http://schemas.microsoft.com/office/drawing/2014/main" id="{49A038D5-674A-B0B1-EFFF-C9800B7065B5}"/>
              </a:ext>
            </a:extLst>
          </p:cNvPr>
          <p:cNvSpPr>
            <a:spLocks noGrp="1"/>
          </p:cNvSpPr>
          <p:nvPr>
            <p:ph type="ftr" sz="quarter" idx="10"/>
          </p:nvPr>
        </p:nvSpPr>
        <p:spPr/>
        <p:txBody>
          <a:bodyPr/>
          <a:lstStyle/>
          <a:p>
            <a:r>
              <a:rPr lang="en-GB" noProof="0"/>
              <a:t>Define footer – presentation title / department</a:t>
            </a:r>
            <a:endParaRPr lang="en-GB" noProof="0" dirty="0"/>
          </a:p>
        </p:txBody>
      </p:sp>
    </p:spTree>
    <p:extLst>
      <p:ext uri="{BB962C8B-B14F-4D97-AF65-F5344CB8AC3E}">
        <p14:creationId xmlns:p14="http://schemas.microsoft.com/office/powerpoint/2010/main" val="1934542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A2C47-334E-EBF4-BBD0-1EC961AE1885}"/>
              </a:ext>
            </a:extLst>
          </p:cNvPr>
          <p:cNvSpPr>
            <a:spLocks noGrp="1"/>
          </p:cNvSpPr>
          <p:nvPr>
            <p:ph type="title"/>
          </p:nvPr>
        </p:nvSpPr>
        <p:spPr>
          <a:xfrm>
            <a:off x="1901100" y="303150"/>
            <a:ext cx="10753200" cy="451576"/>
          </a:xfrm>
        </p:spPr>
        <p:txBody>
          <a:bodyPr/>
          <a:lstStyle/>
          <a:p>
            <a:r>
              <a:rPr lang="en-US" dirty="0"/>
              <a:t> LEADERSHIP IN TRANSITION</a:t>
            </a:r>
          </a:p>
        </p:txBody>
      </p:sp>
      <p:pic>
        <p:nvPicPr>
          <p:cNvPr id="6" name="Picture 5">
            <a:extLst>
              <a:ext uri="{FF2B5EF4-FFF2-40B4-BE49-F238E27FC236}">
                <a16:creationId xmlns:a16="http://schemas.microsoft.com/office/drawing/2014/main" id="{D38C6B35-9207-C2C8-827A-6D8CADDCA499}"/>
              </a:ext>
            </a:extLst>
          </p:cNvPr>
          <p:cNvPicPr>
            <a:picLocks noChangeAspect="1"/>
          </p:cNvPicPr>
          <p:nvPr/>
        </p:nvPicPr>
        <p:blipFill>
          <a:blip r:embed="rId4"/>
          <a:stretch>
            <a:fillRect/>
          </a:stretch>
        </p:blipFill>
        <p:spPr>
          <a:xfrm>
            <a:off x="2745291" y="1122837"/>
            <a:ext cx="8163138" cy="473705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4540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414000" y="280843"/>
            <a:ext cx="11361600" cy="643717"/>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r>
              <a:rPr lang="en-US" kern="0" dirty="0">
                <a:solidFill>
                  <a:schemeClr val="bg1"/>
                </a:solidFill>
              </a:rPr>
              <a:t>LEADERSHIP ATTITUDE </a:t>
            </a:r>
            <a:r>
              <a:rPr lang="en-US" kern="0" dirty="0">
                <a:solidFill>
                  <a:srgbClr val="0000DC"/>
                </a:solidFill>
              </a:rPr>
              <a:t> </a:t>
            </a:r>
          </a:p>
        </p:txBody>
      </p:sp>
      <p:graphicFrame>
        <p:nvGraphicFramePr>
          <p:cNvPr id="7" name="Table 6">
            <a:extLst>
              <a:ext uri="{FF2B5EF4-FFF2-40B4-BE49-F238E27FC236}">
                <a16:creationId xmlns:a16="http://schemas.microsoft.com/office/drawing/2014/main" id="{A567AACA-5AC9-1D09-4325-D3B8CB80334B}"/>
              </a:ext>
            </a:extLst>
          </p:cNvPr>
          <p:cNvGraphicFramePr>
            <a:graphicFrameLocks noGrp="1"/>
          </p:cNvGraphicFramePr>
          <p:nvPr>
            <p:extLst>
              <p:ext uri="{D42A27DB-BD31-4B8C-83A1-F6EECF244321}">
                <p14:modId xmlns:p14="http://schemas.microsoft.com/office/powerpoint/2010/main" val="3459229503"/>
              </p:ext>
            </p:extLst>
          </p:nvPr>
        </p:nvGraphicFramePr>
        <p:xfrm>
          <a:off x="1696725" y="1369757"/>
          <a:ext cx="8796150" cy="5145664"/>
        </p:xfrm>
        <a:graphic>
          <a:graphicData uri="http://schemas.openxmlformats.org/drawingml/2006/table">
            <a:tbl>
              <a:tblPr firstRow="1" bandRow="1">
                <a:tableStyleId>{5C22544A-7EE6-4342-B048-85BDC9FD1C3A}</a:tableStyleId>
              </a:tblPr>
              <a:tblGrid>
                <a:gridCol w="1729627">
                  <a:extLst>
                    <a:ext uri="{9D8B030D-6E8A-4147-A177-3AD203B41FA5}">
                      <a16:colId xmlns:a16="http://schemas.microsoft.com/office/drawing/2014/main" val="3785340448"/>
                    </a:ext>
                  </a:extLst>
                </a:gridCol>
                <a:gridCol w="2008879">
                  <a:extLst>
                    <a:ext uri="{9D8B030D-6E8A-4147-A177-3AD203B41FA5}">
                      <a16:colId xmlns:a16="http://schemas.microsoft.com/office/drawing/2014/main" val="3809427722"/>
                    </a:ext>
                  </a:extLst>
                </a:gridCol>
                <a:gridCol w="2298005">
                  <a:extLst>
                    <a:ext uri="{9D8B030D-6E8A-4147-A177-3AD203B41FA5}">
                      <a16:colId xmlns:a16="http://schemas.microsoft.com/office/drawing/2014/main" val="3035827801"/>
                    </a:ext>
                  </a:extLst>
                </a:gridCol>
                <a:gridCol w="2759639">
                  <a:extLst>
                    <a:ext uri="{9D8B030D-6E8A-4147-A177-3AD203B41FA5}">
                      <a16:colId xmlns:a16="http://schemas.microsoft.com/office/drawing/2014/main" val="3566546718"/>
                    </a:ext>
                  </a:extLst>
                </a:gridCol>
              </a:tblGrid>
              <a:tr h="326145">
                <a:tc>
                  <a:txBody>
                    <a:bodyPr/>
                    <a:lstStyle/>
                    <a:p>
                      <a:r>
                        <a:rPr lang="en-US" dirty="0">
                          <a:latin typeface="+mj-lt"/>
                        </a:rPr>
                        <a:t>Behaviour</a:t>
                      </a:r>
                    </a:p>
                  </a:txBody>
                  <a:tcPr/>
                </a:tc>
                <a:tc>
                  <a:txBody>
                    <a:bodyPr/>
                    <a:lstStyle/>
                    <a:p>
                      <a:r>
                        <a:rPr lang="en-US" dirty="0">
                          <a:latin typeface="+mj-lt"/>
                        </a:rPr>
                        <a:t>Attitude</a:t>
                      </a:r>
                    </a:p>
                  </a:txBody>
                  <a:tcPr/>
                </a:tc>
                <a:tc>
                  <a:txBody>
                    <a:bodyPr/>
                    <a:lstStyle/>
                    <a:p>
                      <a:r>
                        <a:rPr lang="en-US" dirty="0">
                          <a:latin typeface="+mj-lt"/>
                        </a:rPr>
                        <a:t>Behaviour</a:t>
                      </a:r>
                    </a:p>
                  </a:txBody>
                  <a:tcPr>
                    <a:solidFill>
                      <a:schemeClr val="accent3"/>
                    </a:solidFill>
                  </a:tcPr>
                </a:tc>
                <a:tc>
                  <a:txBody>
                    <a:bodyPr/>
                    <a:lstStyle/>
                    <a:p>
                      <a:r>
                        <a:rPr lang="en-US" dirty="0">
                          <a:latin typeface="+mj-lt"/>
                        </a:rPr>
                        <a:t>Attitude</a:t>
                      </a:r>
                    </a:p>
                  </a:txBody>
                  <a:tcPr>
                    <a:solidFill>
                      <a:schemeClr val="accent3"/>
                    </a:solidFill>
                  </a:tcPr>
                </a:tc>
                <a:extLst>
                  <a:ext uri="{0D108BD9-81ED-4DB2-BD59-A6C34878D82A}">
                    <a16:rowId xmlns:a16="http://schemas.microsoft.com/office/drawing/2014/main" val="1592107215"/>
                  </a:ext>
                </a:extLst>
              </a:tr>
              <a:tr h="570754">
                <a:tc>
                  <a:txBody>
                    <a:bodyPr/>
                    <a:lstStyle/>
                    <a:p>
                      <a:r>
                        <a:rPr lang="en-US" sz="1200" dirty="0">
                          <a:latin typeface="+mj-lt"/>
                        </a:rPr>
                        <a:t>Adaptability</a:t>
                      </a:r>
                    </a:p>
                  </a:txBody>
                  <a:tcPr/>
                </a:tc>
                <a:tc>
                  <a:txBody>
                    <a:bodyPr/>
                    <a:lstStyle/>
                    <a:p>
                      <a:r>
                        <a:rPr lang="en-US" sz="1200" dirty="0">
                          <a:latin typeface="+mj-lt"/>
                        </a:rPr>
                        <a:t>Willingness to change</a:t>
                      </a:r>
                    </a:p>
                  </a:txBody>
                  <a:tcPr/>
                </a:tc>
                <a:tc>
                  <a:txBody>
                    <a:bodyPr/>
                    <a:lstStyle/>
                    <a:p>
                      <a:r>
                        <a:rPr lang="en-US" sz="1200" dirty="0">
                          <a:latin typeface="+mj-lt"/>
                        </a:rPr>
                        <a:t>Communication</a:t>
                      </a:r>
                    </a:p>
                  </a:txBody>
                  <a:tcPr>
                    <a:solidFill>
                      <a:schemeClr val="accent3">
                        <a:lumMod val="40000"/>
                        <a:lumOff val="60000"/>
                      </a:schemeClr>
                    </a:solidFill>
                  </a:tcPr>
                </a:tc>
                <a:tc>
                  <a:txBody>
                    <a:bodyPr/>
                    <a:lstStyle/>
                    <a:p>
                      <a:r>
                        <a:rPr lang="en-US" sz="1200" dirty="0">
                          <a:latin typeface="+mj-lt"/>
                        </a:rPr>
                        <a:t>Communication, collaboration, negotiation, facilitation, social influence and active listening.</a:t>
                      </a:r>
                    </a:p>
                  </a:txBody>
                  <a:tcPr>
                    <a:solidFill>
                      <a:schemeClr val="accent3">
                        <a:lumMod val="40000"/>
                        <a:lumOff val="60000"/>
                      </a:schemeClr>
                    </a:solidFill>
                  </a:tcPr>
                </a:tc>
                <a:extLst>
                  <a:ext uri="{0D108BD9-81ED-4DB2-BD59-A6C34878D82A}">
                    <a16:rowId xmlns:a16="http://schemas.microsoft.com/office/drawing/2014/main" val="213604725"/>
                  </a:ext>
                </a:extLst>
              </a:tr>
              <a:tr h="326296">
                <a:tc>
                  <a:txBody>
                    <a:bodyPr/>
                    <a:lstStyle/>
                    <a:p>
                      <a:r>
                        <a:rPr lang="en-US" sz="1200" dirty="0">
                          <a:latin typeface="+mj-lt"/>
                        </a:rPr>
                        <a:t>Intuitive</a:t>
                      </a:r>
                    </a:p>
                  </a:txBody>
                  <a:tcPr/>
                </a:tc>
                <a:tc>
                  <a:txBody>
                    <a:bodyPr/>
                    <a:lstStyle/>
                    <a:p>
                      <a:r>
                        <a:rPr lang="en-US" sz="1200" dirty="0">
                          <a:latin typeface="+mj-lt"/>
                        </a:rPr>
                        <a:t>Taking on challenges</a:t>
                      </a:r>
                    </a:p>
                  </a:txBody>
                  <a:tcPr/>
                </a:tc>
                <a:tc>
                  <a:txBody>
                    <a:bodyPr/>
                    <a:lstStyle/>
                    <a:p>
                      <a:r>
                        <a:rPr lang="en-US" sz="1200" dirty="0">
                          <a:latin typeface="+mj-lt"/>
                        </a:rPr>
                        <a:t>Growth mindset</a:t>
                      </a:r>
                    </a:p>
                  </a:txBody>
                  <a:tcPr>
                    <a:solidFill>
                      <a:schemeClr val="accent3">
                        <a:lumMod val="20000"/>
                        <a:lumOff val="80000"/>
                      </a:schemeClr>
                    </a:solidFill>
                  </a:tcPr>
                </a:tc>
                <a:tc>
                  <a:txBody>
                    <a:bodyPr/>
                    <a:lstStyle/>
                    <a:p>
                      <a:r>
                        <a:rPr lang="en-US" sz="1200" dirty="0">
                          <a:latin typeface="+mj-lt"/>
                        </a:rPr>
                        <a:t>Unlearn to relearn, be curious</a:t>
                      </a:r>
                    </a:p>
                  </a:txBody>
                  <a:tcPr>
                    <a:solidFill>
                      <a:schemeClr val="accent3">
                        <a:lumMod val="20000"/>
                        <a:lumOff val="80000"/>
                      </a:schemeClr>
                    </a:solidFill>
                  </a:tcPr>
                </a:tc>
                <a:extLst>
                  <a:ext uri="{0D108BD9-81ED-4DB2-BD59-A6C34878D82A}">
                    <a16:rowId xmlns:a16="http://schemas.microsoft.com/office/drawing/2014/main" val="1169295398"/>
                  </a:ext>
                </a:extLst>
              </a:tr>
              <a:tr h="326296">
                <a:tc>
                  <a:txBody>
                    <a:bodyPr/>
                    <a:lstStyle/>
                    <a:p>
                      <a:r>
                        <a:rPr lang="en-US" sz="1200" dirty="0">
                          <a:latin typeface="+mj-lt"/>
                        </a:rPr>
                        <a:t>Resilience</a:t>
                      </a:r>
                    </a:p>
                  </a:txBody>
                  <a:tcPr/>
                </a:tc>
                <a:tc>
                  <a:txBody>
                    <a:bodyPr/>
                    <a:lstStyle/>
                    <a:p>
                      <a:r>
                        <a:rPr lang="en-US" sz="1200" dirty="0">
                          <a:latin typeface="+mj-lt"/>
                        </a:rPr>
                        <a:t>Ability to bounce back</a:t>
                      </a:r>
                    </a:p>
                  </a:txBody>
                  <a:tcPr/>
                </a:tc>
                <a:tc>
                  <a:txBody>
                    <a:bodyPr/>
                    <a:lstStyle/>
                    <a:p>
                      <a:r>
                        <a:rPr lang="en-US" sz="1200" dirty="0">
                          <a:latin typeface="+mj-lt"/>
                        </a:rPr>
                        <a:t>Adaptiveness</a:t>
                      </a:r>
                    </a:p>
                  </a:txBody>
                  <a:tcPr>
                    <a:solidFill>
                      <a:schemeClr val="accent3">
                        <a:lumMod val="40000"/>
                        <a:lumOff val="60000"/>
                      </a:schemeClr>
                    </a:solidFill>
                  </a:tcPr>
                </a:tc>
                <a:tc>
                  <a:txBody>
                    <a:bodyPr/>
                    <a:lstStyle/>
                    <a:p>
                      <a:r>
                        <a:rPr lang="en-US" sz="1200" dirty="0">
                          <a:latin typeface="+mj-lt"/>
                        </a:rPr>
                        <a:t>Becoming agile through change</a:t>
                      </a:r>
                    </a:p>
                  </a:txBody>
                  <a:tcPr>
                    <a:solidFill>
                      <a:schemeClr val="accent3">
                        <a:lumMod val="40000"/>
                        <a:lumOff val="60000"/>
                      </a:schemeClr>
                    </a:solidFill>
                  </a:tcPr>
                </a:tc>
                <a:extLst>
                  <a:ext uri="{0D108BD9-81ED-4DB2-BD59-A6C34878D82A}">
                    <a16:rowId xmlns:a16="http://schemas.microsoft.com/office/drawing/2014/main" val="2178378088"/>
                  </a:ext>
                </a:extLst>
              </a:tr>
              <a:tr h="407681">
                <a:tc>
                  <a:txBody>
                    <a:bodyPr/>
                    <a:lstStyle/>
                    <a:p>
                      <a:r>
                        <a:rPr lang="en-US" sz="1200" dirty="0">
                          <a:latin typeface="+mj-lt"/>
                        </a:rPr>
                        <a:t>Self-motivation</a:t>
                      </a:r>
                    </a:p>
                  </a:txBody>
                  <a:tcPr/>
                </a:tc>
                <a:tc>
                  <a:txBody>
                    <a:bodyPr/>
                    <a:lstStyle/>
                    <a:p>
                      <a:r>
                        <a:rPr lang="en-US" sz="1200" dirty="0">
                          <a:latin typeface="+mj-lt"/>
                        </a:rPr>
                        <a:t>Personal drive to achieve goal</a:t>
                      </a:r>
                    </a:p>
                  </a:txBody>
                  <a:tcPr/>
                </a:tc>
                <a:tc>
                  <a:txBody>
                    <a:bodyPr/>
                    <a:lstStyle/>
                    <a:p>
                      <a:r>
                        <a:rPr lang="en-US" sz="1200" dirty="0">
                          <a:latin typeface="+mj-lt"/>
                        </a:rPr>
                        <a:t>Emotional Intelligence </a:t>
                      </a:r>
                    </a:p>
                  </a:txBody>
                  <a:tcPr>
                    <a:solidFill>
                      <a:schemeClr val="accent3">
                        <a:lumMod val="20000"/>
                        <a:lumOff val="80000"/>
                      </a:schemeClr>
                    </a:solidFill>
                  </a:tcPr>
                </a:tc>
                <a:tc>
                  <a:txBody>
                    <a:bodyPr/>
                    <a:lstStyle/>
                    <a:p>
                      <a:r>
                        <a:rPr lang="en-US" sz="1200" dirty="0">
                          <a:latin typeface="+mj-lt"/>
                        </a:rPr>
                        <a:t>Self-awareness to aid in inspiring others</a:t>
                      </a:r>
                    </a:p>
                  </a:txBody>
                  <a:tcPr>
                    <a:solidFill>
                      <a:schemeClr val="accent3">
                        <a:lumMod val="20000"/>
                        <a:lumOff val="80000"/>
                      </a:schemeClr>
                    </a:solidFill>
                  </a:tcPr>
                </a:tc>
                <a:extLst>
                  <a:ext uri="{0D108BD9-81ED-4DB2-BD59-A6C34878D82A}">
                    <a16:rowId xmlns:a16="http://schemas.microsoft.com/office/drawing/2014/main" val="4135178802"/>
                  </a:ext>
                </a:extLst>
              </a:tr>
              <a:tr h="733826">
                <a:tc>
                  <a:txBody>
                    <a:bodyPr/>
                    <a:lstStyle/>
                    <a:p>
                      <a:r>
                        <a:rPr lang="en-US" sz="1200" dirty="0">
                          <a:latin typeface="+mj-lt"/>
                        </a:rPr>
                        <a:t>Teamwork</a:t>
                      </a:r>
                    </a:p>
                  </a:txBody>
                  <a:tcPr/>
                </a:tc>
                <a:tc>
                  <a:txBody>
                    <a:bodyPr/>
                    <a:lstStyle/>
                    <a:p>
                      <a:r>
                        <a:rPr lang="en-US" sz="1200" dirty="0">
                          <a:latin typeface="+mj-lt"/>
                        </a:rPr>
                        <a:t>Collaboration </a:t>
                      </a:r>
                    </a:p>
                  </a:txBody>
                  <a:tcPr/>
                </a:tc>
                <a:tc>
                  <a:txBody>
                    <a:bodyPr/>
                    <a:lstStyle/>
                    <a:p>
                      <a:r>
                        <a:rPr lang="en-US" sz="1200" dirty="0">
                          <a:latin typeface="+mj-lt"/>
                        </a:rPr>
                        <a:t>Abundance Mindset</a:t>
                      </a:r>
                    </a:p>
                  </a:txBody>
                  <a:tcPr>
                    <a:solidFill>
                      <a:schemeClr val="accent3">
                        <a:lumMod val="40000"/>
                        <a:lumOff val="60000"/>
                      </a:schemeClr>
                    </a:solidFill>
                  </a:tcPr>
                </a:tc>
                <a:tc>
                  <a:txBody>
                    <a:bodyPr/>
                    <a:lstStyle/>
                    <a:p>
                      <a:r>
                        <a:rPr lang="en-US" sz="1200" dirty="0">
                          <a:latin typeface="+mj-lt"/>
                        </a:rPr>
                        <a:t>Abundance mindset instead of a scarcity mindset allows us to reframe uncomfortable situations into opportunities.</a:t>
                      </a:r>
                    </a:p>
                  </a:txBody>
                  <a:tcPr>
                    <a:solidFill>
                      <a:schemeClr val="accent3">
                        <a:lumMod val="40000"/>
                        <a:lumOff val="60000"/>
                      </a:schemeClr>
                    </a:solidFill>
                  </a:tcPr>
                </a:tc>
                <a:extLst>
                  <a:ext uri="{0D108BD9-81ED-4DB2-BD59-A6C34878D82A}">
                    <a16:rowId xmlns:a16="http://schemas.microsoft.com/office/drawing/2014/main" val="3134421835"/>
                  </a:ext>
                </a:extLst>
              </a:tr>
              <a:tr h="407681">
                <a:tc>
                  <a:txBody>
                    <a:bodyPr/>
                    <a:lstStyle/>
                    <a:p>
                      <a:r>
                        <a:rPr lang="en-US" sz="1200" dirty="0">
                          <a:latin typeface="+mj-lt"/>
                        </a:rPr>
                        <a:t>Continuous learning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mn-lt"/>
                          <a:ea typeface="+mn-ea"/>
                          <a:cs typeface="+mn-cs"/>
                        </a:rPr>
                        <a:t>Ongoing personal &amp; professional Development</a:t>
                      </a:r>
                    </a:p>
                  </a:txBody>
                  <a:tcPr/>
                </a:tc>
                <a:tc>
                  <a:txBody>
                    <a:bodyPr/>
                    <a:lstStyle/>
                    <a:p>
                      <a:r>
                        <a:rPr lang="en-US" sz="1200" dirty="0">
                          <a:latin typeface="+mj-lt"/>
                        </a:rPr>
                        <a:t>Domain Expertise</a:t>
                      </a:r>
                    </a:p>
                  </a:txBody>
                  <a:tcPr>
                    <a:solidFill>
                      <a:schemeClr val="accent3">
                        <a:lumMod val="20000"/>
                        <a:lumOff val="80000"/>
                      </a:schemeClr>
                    </a:solidFill>
                  </a:tcPr>
                </a:tc>
                <a:tc>
                  <a:txBody>
                    <a:bodyPr/>
                    <a:lstStyle/>
                    <a:p>
                      <a:r>
                        <a:rPr lang="en-US" sz="1200" dirty="0">
                          <a:latin typeface="+mj-lt"/>
                        </a:rPr>
                        <a:t>Understand the latest technological developments</a:t>
                      </a:r>
                    </a:p>
                  </a:txBody>
                  <a:tcPr>
                    <a:solidFill>
                      <a:schemeClr val="accent3">
                        <a:lumMod val="20000"/>
                        <a:lumOff val="80000"/>
                      </a:schemeClr>
                    </a:solidFill>
                  </a:tcPr>
                </a:tc>
                <a:extLst>
                  <a:ext uri="{0D108BD9-81ED-4DB2-BD59-A6C34878D82A}">
                    <a16:rowId xmlns:a16="http://schemas.microsoft.com/office/drawing/2014/main" val="1459059121"/>
                  </a:ext>
                </a:extLst>
              </a:tr>
              <a:tr h="326296">
                <a:tc>
                  <a:txBody>
                    <a:bodyPr/>
                    <a:lstStyle/>
                    <a:p>
                      <a:r>
                        <a:rPr lang="en-US" sz="1200" dirty="0">
                          <a:latin typeface="+mj-lt"/>
                        </a:rPr>
                        <a:t>Professionalism</a:t>
                      </a:r>
                    </a:p>
                  </a:txBody>
                  <a:tcPr/>
                </a:tc>
                <a:tc>
                  <a:txBody>
                    <a:bodyPr/>
                    <a:lstStyle/>
                    <a:p>
                      <a:r>
                        <a:rPr lang="en-US" sz="1200" dirty="0">
                          <a:latin typeface="+mj-lt"/>
                        </a:rPr>
                        <a:t>Integrity &amp; ethical behavior </a:t>
                      </a:r>
                    </a:p>
                  </a:txBody>
                  <a:tcPr/>
                </a:tc>
                <a:tc>
                  <a:txBody>
                    <a:bodyPr/>
                    <a:lstStyle/>
                    <a:p>
                      <a:r>
                        <a:rPr lang="en-US" sz="1200" dirty="0">
                          <a:latin typeface="+mj-lt"/>
                        </a:rPr>
                        <a:t>AI Skills</a:t>
                      </a:r>
                    </a:p>
                  </a:txBody>
                  <a:tcPr>
                    <a:solidFill>
                      <a:schemeClr val="accent3">
                        <a:lumMod val="40000"/>
                        <a:lumOff val="60000"/>
                      </a:schemeClr>
                    </a:solidFill>
                  </a:tcPr>
                </a:tc>
                <a:tc>
                  <a:txBody>
                    <a:bodyPr/>
                    <a:lstStyle/>
                    <a:p>
                      <a:r>
                        <a:rPr lang="en-US" sz="1200" dirty="0">
                          <a:latin typeface="+mj-lt"/>
                        </a:rPr>
                        <a:t>Learning how to leverage AI</a:t>
                      </a:r>
                    </a:p>
                  </a:txBody>
                  <a:tcPr>
                    <a:solidFill>
                      <a:schemeClr val="accent3">
                        <a:lumMod val="40000"/>
                        <a:lumOff val="60000"/>
                      </a:schemeClr>
                    </a:solidFill>
                  </a:tcPr>
                </a:tc>
                <a:extLst>
                  <a:ext uri="{0D108BD9-81ED-4DB2-BD59-A6C34878D82A}">
                    <a16:rowId xmlns:a16="http://schemas.microsoft.com/office/drawing/2014/main" val="1594535005"/>
                  </a:ext>
                </a:extLst>
              </a:tr>
              <a:tr h="570754">
                <a:tc>
                  <a:txBody>
                    <a:bodyPr/>
                    <a:lstStyle/>
                    <a:p>
                      <a:r>
                        <a:rPr lang="en-US" sz="1200" dirty="0">
                          <a:latin typeface="+mj-lt"/>
                        </a:rPr>
                        <a:t>Problem Solving</a:t>
                      </a:r>
                    </a:p>
                  </a:txBody>
                  <a:tcPr/>
                </a:tc>
                <a:tc>
                  <a:txBody>
                    <a:bodyPr/>
                    <a:lstStyle/>
                    <a:p>
                      <a:r>
                        <a:rPr lang="en-US" sz="1200" dirty="0">
                          <a:latin typeface="+mj-lt"/>
                        </a:rPr>
                        <a:t>Approach challenges with a solution</a:t>
                      </a:r>
                    </a:p>
                  </a:txBody>
                  <a:tcPr/>
                </a:tc>
                <a:tc>
                  <a:txBody>
                    <a:bodyPr/>
                    <a:lstStyle/>
                    <a:p>
                      <a:r>
                        <a:rPr lang="en-US" sz="1200" dirty="0">
                          <a:latin typeface="+mj-lt"/>
                        </a:rPr>
                        <a:t>Analytical Skills</a:t>
                      </a:r>
                    </a:p>
                  </a:txBody>
                  <a:tcPr>
                    <a:solidFill>
                      <a:schemeClr val="accent3">
                        <a:lumMod val="20000"/>
                        <a:lumOff val="80000"/>
                      </a:schemeClr>
                    </a:solidFill>
                  </a:tcPr>
                </a:tc>
                <a:tc>
                  <a:txBody>
                    <a:bodyPr/>
                    <a:lstStyle/>
                    <a:p>
                      <a:r>
                        <a:rPr lang="en-US" sz="1200" dirty="0">
                          <a:latin typeface="+mj-lt"/>
                        </a:rPr>
                        <a:t>Systems thinking ability and the associated mindset, 360-degree thinking.</a:t>
                      </a:r>
                    </a:p>
                  </a:txBody>
                  <a:tcPr>
                    <a:solidFill>
                      <a:schemeClr val="accent3">
                        <a:lumMod val="20000"/>
                        <a:lumOff val="80000"/>
                      </a:schemeClr>
                    </a:solidFill>
                  </a:tcPr>
                </a:tc>
                <a:extLst>
                  <a:ext uri="{0D108BD9-81ED-4DB2-BD59-A6C34878D82A}">
                    <a16:rowId xmlns:a16="http://schemas.microsoft.com/office/drawing/2014/main" val="3354939837"/>
                  </a:ext>
                </a:extLst>
              </a:tr>
              <a:tr h="407681">
                <a:tc>
                  <a:txBody>
                    <a:bodyPr/>
                    <a:lstStyle/>
                    <a:p>
                      <a:r>
                        <a:rPr lang="en-US" sz="1200" dirty="0">
                          <a:latin typeface="+mj-lt"/>
                        </a:rPr>
                        <a:t>Networking</a:t>
                      </a:r>
                    </a:p>
                  </a:txBody>
                  <a:tcPr/>
                </a:tc>
                <a:tc>
                  <a:txBody>
                    <a:bodyPr/>
                    <a:lstStyle/>
                    <a:p>
                      <a:r>
                        <a:rPr lang="en-US" sz="1200" dirty="0">
                          <a:latin typeface="+mj-lt"/>
                        </a:rPr>
                        <a:t>Building and maintaining relationships</a:t>
                      </a:r>
                    </a:p>
                  </a:txBody>
                  <a:tcPr/>
                </a:tc>
                <a:tc>
                  <a:txBody>
                    <a:bodyPr/>
                    <a:lstStyle/>
                    <a:p>
                      <a:r>
                        <a:rPr lang="en-US" sz="1200" dirty="0">
                          <a:latin typeface="+mj-lt"/>
                        </a:rPr>
                        <a:t>Creativity</a:t>
                      </a:r>
                    </a:p>
                  </a:txBody>
                  <a:tcPr>
                    <a:solidFill>
                      <a:schemeClr val="accent3">
                        <a:lumMod val="40000"/>
                        <a:lumOff val="60000"/>
                      </a:schemeClr>
                    </a:solidFill>
                  </a:tcPr>
                </a:tc>
                <a:tc>
                  <a:txBody>
                    <a:bodyPr/>
                    <a:lstStyle/>
                    <a:p>
                      <a:r>
                        <a:rPr lang="en-US" sz="1200" dirty="0">
                          <a:latin typeface="+mj-lt"/>
                        </a:rPr>
                        <a:t>See all perspectives</a:t>
                      </a:r>
                    </a:p>
                  </a:txBody>
                  <a:tcPr>
                    <a:solidFill>
                      <a:schemeClr val="accent3">
                        <a:lumMod val="40000"/>
                        <a:lumOff val="60000"/>
                      </a:schemeClr>
                    </a:solidFill>
                  </a:tcPr>
                </a:tc>
                <a:extLst>
                  <a:ext uri="{0D108BD9-81ED-4DB2-BD59-A6C34878D82A}">
                    <a16:rowId xmlns:a16="http://schemas.microsoft.com/office/drawing/2014/main" val="2143174599"/>
                  </a:ext>
                </a:extLst>
              </a:tr>
              <a:tr h="326296">
                <a:tc gridSpan="2">
                  <a:txBody>
                    <a:bodyPr/>
                    <a:lstStyle/>
                    <a:p>
                      <a:endParaRPr lang="en-US" sz="1200" dirty="0">
                        <a:latin typeface="+mj-lt"/>
                      </a:endParaRPr>
                    </a:p>
                  </a:txBody>
                  <a:tcPr/>
                </a:tc>
                <a:tc hMerge="1">
                  <a:txBody>
                    <a:bodyPr/>
                    <a:lstStyle/>
                    <a:p>
                      <a:endParaRPr lang="en-US" sz="1200">
                        <a:latin typeface="+mj-lt"/>
                      </a:endParaRPr>
                    </a:p>
                  </a:txBody>
                  <a:tcPr/>
                </a:tc>
                <a:tc>
                  <a:txBody>
                    <a:bodyPr/>
                    <a:lstStyle/>
                    <a:p>
                      <a:r>
                        <a:rPr lang="en-US" sz="1200" dirty="0">
                          <a:latin typeface="+mj-lt"/>
                        </a:rPr>
                        <a:t>Risk Awareness</a:t>
                      </a:r>
                    </a:p>
                  </a:txBody>
                  <a:tcPr>
                    <a:solidFill>
                      <a:schemeClr val="accent3">
                        <a:lumMod val="20000"/>
                        <a:lumOff val="80000"/>
                      </a:schemeClr>
                    </a:solidFill>
                  </a:tcPr>
                </a:tc>
                <a:tc>
                  <a:txBody>
                    <a:bodyPr/>
                    <a:lstStyle/>
                    <a:p>
                      <a:r>
                        <a:rPr lang="en-US" sz="1200" dirty="0">
                          <a:latin typeface="+mj-lt"/>
                        </a:rPr>
                        <a:t>Understanding the risk of technology</a:t>
                      </a:r>
                    </a:p>
                  </a:txBody>
                  <a:tcPr>
                    <a:solidFill>
                      <a:schemeClr val="accent3">
                        <a:lumMod val="20000"/>
                        <a:lumOff val="80000"/>
                      </a:schemeClr>
                    </a:solidFill>
                  </a:tcPr>
                </a:tc>
                <a:extLst>
                  <a:ext uri="{0D108BD9-81ED-4DB2-BD59-A6C34878D82A}">
                    <a16:rowId xmlns:a16="http://schemas.microsoft.com/office/drawing/2014/main" val="436721867"/>
                  </a:ext>
                </a:extLst>
              </a:tr>
            </a:tbl>
          </a:graphicData>
        </a:graphic>
      </p:graphicFrame>
      <p:sp>
        <p:nvSpPr>
          <p:cNvPr id="9" name="Right Brace 8">
            <a:extLst>
              <a:ext uri="{FF2B5EF4-FFF2-40B4-BE49-F238E27FC236}">
                <a16:creationId xmlns:a16="http://schemas.microsoft.com/office/drawing/2014/main" id="{7C82DA48-A3A2-87DF-E435-8620890610D3}"/>
              </a:ext>
            </a:extLst>
          </p:cNvPr>
          <p:cNvSpPr/>
          <p:nvPr/>
        </p:nvSpPr>
        <p:spPr bwMode="auto">
          <a:xfrm rot="16200000">
            <a:off x="3449723" y="-482211"/>
            <a:ext cx="333984" cy="3337457"/>
          </a:xfrm>
          <a:prstGeom prst="rightBrace">
            <a:avLst>
              <a:gd name="adj1" fmla="val 8333"/>
              <a:gd name="adj2" fmla="val 51042"/>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0" name="Right Brace 9">
            <a:extLst>
              <a:ext uri="{FF2B5EF4-FFF2-40B4-BE49-F238E27FC236}">
                <a16:creationId xmlns:a16="http://schemas.microsoft.com/office/drawing/2014/main" id="{0CC1158E-01CA-3B7C-CF02-B52C8BC6FD52}"/>
              </a:ext>
            </a:extLst>
          </p:cNvPr>
          <p:cNvSpPr/>
          <p:nvPr/>
        </p:nvSpPr>
        <p:spPr bwMode="auto">
          <a:xfrm rot="16200000">
            <a:off x="8332028" y="-496116"/>
            <a:ext cx="333984" cy="3337457"/>
          </a:xfrm>
          <a:prstGeom prst="rightBrace">
            <a:avLst>
              <a:gd name="adj1" fmla="val 8333"/>
              <a:gd name="adj2" fmla="val 51042"/>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
        <p:nvSpPr>
          <p:cNvPr id="11" name="Content Placeholder 4">
            <a:extLst>
              <a:ext uri="{FF2B5EF4-FFF2-40B4-BE49-F238E27FC236}">
                <a16:creationId xmlns:a16="http://schemas.microsoft.com/office/drawing/2014/main" id="{73A28B6F-4517-9214-996E-FA8C916F1B81}"/>
              </a:ext>
            </a:extLst>
          </p:cNvPr>
          <p:cNvSpPr>
            <a:spLocks noGrp="1"/>
          </p:cNvSpPr>
          <p:nvPr>
            <p:ph idx="1"/>
          </p:nvPr>
        </p:nvSpPr>
        <p:spPr>
          <a:xfrm>
            <a:off x="7831221" y="477987"/>
            <a:ext cx="1639846" cy="541538"/>
          </a:xfrm>
        </p:spPr>
        <p:txBody>
          <a:bodyPr/>
          <a:lstStyle/>
          <a:p>
            <a:pPr>
              <a:lnSpc>
                <a:spcPct val="100000"/>
              </a:lnSpc>
              <a:buClrTx/>
            </a:pPr>
            <a:endParaRPr lang="en-US" sz="1600" i="0" dirty="0">
              <a:effectLst/>
              <a:latin typeface="+mj-lt"/>
            </a:endParaRPr>
          </a:p>
          <a:p>
            <a:pPr marL="72000" indent="0">
              <a:lnSpc>
                <a:spcPct val="100000"/>
              </a:lnSpc>
              <a:buClrTx/>
              <a:buNone/>
            </a:pPr>
            <a:r>
              <a:rPr lang="en-US" sz="1600" b="1" dirty="0">
                <a:solidFill>
                  <a:schemeClr val="bg1"/>
                </a:solidFill>
                <a:latin typeface="+mj-lt"/>
              </a:rPr>
              <a:t>Forbes, 2023</a:t>
            </a:r>
          </a:p>
          <a:p>
            <a:pPr>
              <a:lnSpc>
                <a:spcPct val="100000"/>
              </a:lnSpc>
              <a:buClrTx/>
            </a:pPr>
            <a:endParaRPr lang="en-US" sz="1600" dirty="0"/>
          </a:p>
        </p:txBody>
      </p:sp>
      <p:sp>
        <p:nvSpPr>
          <p:cNvPr id="12" name="Content Placeholder 4">
            <a:extLst>
              <a:ext uri="{FF2B5EF4-FFF2-40B4-BE49-F238E27FC236}">
                <a16:creationId xmlns:a16="http://schemas.microsoft.com/office/drawing/2014/main" id="{E2705879-9817-5C0F-65D7-C8E217A6C720}"/>
              </a:ext>
            </a:extLst>
          </p:cNvPr>
          <p:cNvSpPr txBox="1">
            <a:spLocks/>
          </p:cNvSpPr>
          <p:nvPr/>
        </p:nvSpPr>
        <p:spPr>
          <a:xfrm>
            <a:off x="1947987" y="631075"/>
            <a:ext cx="1792795" cy="54153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buClrTx/>
            </a:pPr>
            <a:endParaRPr lang="en-US" sz="1600" kern="0" dirty="0">
              <a:latin typeface="+mj-lt"/>
            </a:endParaRPr>
          </a:p>
          <a:p>
            <a:pPr marL="72000" indent="0">
              <a:lnSpc>
                <a:spcPct val="100000"/>
              </a:lnSpc>
              <a:buClrTx/>
              <a:buFont typeface="Arial" panose="020B0604020202020204" pitchFamily="34" charset="0"/>
              <a:buNone/>
            </a:pPr>
            <a:r>
              <a:rPr lang="en-US" sz="1600" b="1" kern="0" dirty="0">
                <a:solidFill>
                  <a:schemeClr val="bg1"/>
                </a:solidFill>
                <a:latin typeface="+mj-lt"/>
              </a:rPr>
              <a:t>Nick Wilton, 2016</a:t>
            </a:r>
          </a:p>
          <a:p>
            <a:pPr>
              <a:lnSpc>
                <a:spcPct val="100000"/>
              </a:lnSpc>
              <a:buClrTx/>
            </a:pPr>
            <a:endParaRPr lang="en-US" sz="1600" kern="0" dirty="0"/>
          </a:p>
        </p:txBody>
      </p:sp>
      <p:sp>
        <p:nvSpPr>
          <p:cNvPr id="13" name="Content Placeholder 4">
            <a:extLst>
              <a:ext uri="{FF2B5EF4-FFF2-40B4-BE49-F238E27FC236}">
                <a16:creationId xmlns:a16="http://schemas.microsoft.com/office/drawing/2014/main" id="{F2350F37-3362-735A-922F-CCBD7415621D}"/>
              </a:ext>
            </a:extLst>
          </p:cNvPr>
          <p:cNvSpPr txBox="1">
            <a:spLocks/>
          </p:cNvSpPr>
          <p:nvPr/>
        </p:nvSpPr>
        <p:spPr>
          <a:xfrm>
            <a:off x="7563696" y="6274804"/>
            <a:ext cx="1639846" cy="54153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buClrTx/>
            </a:pPr>
            <a:endParaRPr lang="en-US" sz="1600" kern="0" dirty="0">
              <a:latin typeface="+mj-lt"/>
            </a:endParaRPr>
          </a:p>
          <a:p>
            <a:pPr marL="72000" indent="0">
              <a:lnSpc>
                <a:spcPct val="100000"/>
              </a:lnSpc>
              <a:buClrTx/>
              <a:buFont typeface="Arial" panose="020B0604020202020204" pitchFamily="34" charset="0"/>
              <a:buNone/>
            </a:pPr>
            <a:r>
              <a:rPr lang="en-US" sz="1600" b="1" kern="0" dirty="0">
                <a:solidFill>
                  <a:schemeClr val="bg1"/>
                </a:solidFill>
                <a:latin typeface="+mj-lt"/>
              </a:rPr>
              <a:t>Industry 5.0</a:t>
            </a:r>
          </a:p>
          <a:p>
            <a:pPr>
              <a:lnSpc>
                <a:spcPct val="100000"/>
              </a:lnSpc>
              <a:buClrTx/>
            </a:pPr>
            <a:endParaRPr lang="en-US" sz="1600" kern="0" dirty="0"/>
          </a:p>
        </p:txBody>
      </p:sp>
      <p:sp>
        <p:nvSpPr>
          <p:cNvPr id="14" name="Content Placeholder 4">
            <a:extLst>
              <a:ext uri="{FF2B5EF4-FFF2-40B4-BE49-F238E27FC236}">
                <a16:creationId xmlns:a16="http://schemas.microsoft.com/office/drawing/2014/main" id="{916253A7-83DF-206B-52A5-F01A9FF0CC54}"/>
              </a:ext>
            </a:extLst>
          </p:cNvPr>
          <p:cNvSpPr txBox="1">
            <a:spLocks/>
          </p:cNvSpPr>
          <p:nvPr/>
        </p:nvSpPr>
        <p:spPr>
          <a:xfrm>
            <a:off x="2271486" y="6260899"/>
            <a:ext cx="1639846" cy="54153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0000"/>
              </a:lnSpc>
              <a:buClrTx/>
            </a:pPr>
            <a:endParaRPr lang="en-US" sz="1600" kern="0" dirty="0">
              <a:latin typeface="+mj-lt"/>
            </a:endParaRPr>
          </a:p>
          <a:p>
            <a:pPr marL="72000" indent="0">
              <a:lnSpc>
                <a:spcPct val="100000"/>
              </a:lnSpc>
              <a:buClrTx/>
              <a:buFont typeface="Arial" panose="020B0604020202020204" pitchFamily="34" charset="0"/>
              <a:buNone/>
            </a:pPr>
            <a:r>
              <a:rPr lang="en-US" sz="1600" b="1" kern="0" dirty="0">
                <a:solidFill>
                  <a:schemeClr val="bg1"/>
                </a:solidFill>
                <a:latin typeface="+mj-lt"/>
              </a:rPr>
              <a:t>Industry 4.0</a:t>
            </a:r>
          </a:p>
          <a:p>
            <a:pPr>
              <a:lnSpc>
                <a:spcPct val="100000"/>
              </a:lnSpc>
              <a:buClrTx/>
            </a:pPr>
            <a:endParaRPr lang="en-US" sz="1600" kern="0" dirty="0"/>
          </a:p>
        </p:txBody>
      </p:sp>
    </p:spTree>
    <p:extLst>
      <p:ext uri="{BB962C8B-B14F-4D97-AF65-F5344CB8AC3E}">
        <p14:creationId xmlns:p14="http://schemas.microsoft.com/office/powerpoint/2010/main" val="3758973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3657600" y="279861"/>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Key Success factors</a:t>
            </a:r>
          </a:p>
        </p:txBody>
      </p:sp>
      <p:sp>
        <p:nvSpPr>
          <p:cNvPr id="2" name="Footer Placeholder 1">
            <a:extLst>
              <a:ext uri="{FF2B5EF4-FFF2-40B4-BE49-F238E27FC236}">
                <a16:creationId xmlns:a16="http://schemas.microsoft.com/office/drawing/2014/main" id="{99A25CD0-EECD-9E16-487A-EDD5AA456608}"/>
              </a:ext>
            </a:extLst>
          </p:cNvPr>
          <p:cNvSpPr>
            <a:spLocks noGrp="1"/>
          </p:cNvSpPr>
          <p:nvPr>
            <p:ph type="ftr" sz="quarter" idx="10"/>
          </p:nvPr>
        </p:nvSpPr>
        <p:spPr/>
        <p:txBody>
          <a:bodyPr/>
          <a:lstStyle/>
          <a:p>
            <a:r>
              <a:rPr lang="en-GB" noProof="0"/>
              <a:t>Define footer – presentation title / department</a:t>
            </a:r>
            <a:endParaRPr lang="en-GB" noProof="0" dirty="0"/>
          </a:p>
        </p:txBody>
      </p:sp>
      <p:pic>
        <p:nvPicPr>
          <p:cNvPr id="9" name="Picture 8">
            <a:extLst>
              <a:ext uri="{FF2B5EF4-FFF2-40B4-BE49-F238E27FC236}">
                <a16:creationId xmlns:a16="http://schemas.microsoft.com/office/drawing/2014/main" id="{F795246C-D0E6-9093-0C75-61D0D1BF5997}"/>
              </a:ext>
            </a:extLst>
          </p:cNvPr>
          <p:cNvPicPr>
            <a:picLocks noChangeAspect="1"/>
          </p:cNvPicPr>
          <p:nvPr/>
        </p:nvPicPr>
        <p:blipFill>
          <a:blip r:embed="rId4"/>
          <a:stretch>
            <a:fillRect/>
          </a:stretch>
        </p:blipFill>
        <p:spPr>
          <a:xfrm>
            <a:off x="4184941" y="993438"/>
            <a:ext cx="6217704" cy="5234562"/>
          </a:xfrm>
          <a:prstGeom prst="rect">
            <a:avLst/>
          </a:prstGeom>
        </p:spPr>
      </p:pic>
    </p:spTree>
    <p:extLst>
      <p:ext uri="{BB962C8B-B14F-4D97-AF65-F5344CB8AC3E}">
        <p14:creationId xmlns:p14="http://schemas.microsoft.com/office/powerpoint/2010/main" val="3280375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3839120" y="234123"/>
            <a:ext cx="11361600" cy="643717"/>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chemeClr val="bg1"/>
                </a:solidFill>
              </a:rPr>
              <a:t>SWOT ANALYSIS OF STARA</a:t>
            </a:r>
          </a:p>
        </p:txBody>
      </p:sp>
      <p:graphicFrame>
        <p:nvGraphicFramePr>
          <p:cNvPr id="6" name="Diagram 5">
            <a:extLst>
              <a:ext uri="{FF2B5EF4-FFF2-40B4-BE49-F238E27FC236}">
                <a16:creationId xmlns:a16="http://schemas.microsoft.com/office/drawing/2014/main" id="{E3964548-57B3-7A32-74E4-696AF352C8EC}"/>
              </a:ext>
            </a:extLst>
          </p:cNvPr>
          <p:cNvGraphicFramePr/>
          <p:nvPr>
            <p:extLst>
              <p:ext uri="{D42A27DB-BD31-4B8C-83A1-F6EECF244321}">
                <p14:modId xmlns:p14="http://schemas.microsoft.com/office/powerpoint/2010/main" val="1510803102"/>
              </p:ext>
            </p:extLst>
          </p:nvPr>
        </p:nvGraphicFramePr>
        <p:xfrm>
          <a:off x="4057354" y="913205"/>
          <a:ext cx="7203440" cy="560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DD2BF825-A6B1-4E41-1849-7979EC08303C}"/>
              </a:ext>
            </a:extLst>
          </p:cNvPr>
          <p:cNvSpPr txBox="1"/>
          <p:nvPr/>
        </p:nvSpPr>
        <p:spPr>
          <a:xfrm>
            <a:off x="3688080" y="924560"/>
            <a:ext cx="1516697" cy="523220"/>
          </a:xfrm>
          <a:prstGeom prst="rect">
            <a:avLst/>
          </a:prstGeom>
          <a:noFill/>
        </p:spPr>
        <p:txBody>
          <a:bodyPr wrap="none" rtlCol="0">
            <a:spAutoFit/>
          </a:bodyPr>
          <a:lstStyle/>
          <a:p>
            <a:r>
              <a:rPr lang="en-US" sz="2800" b="1" dirty="0">
                <a:solidFill>
                  <a:schemeClr val="bg1"/>
                </a:solidFill>
                <a:latin typeface="+mn-lt"/>
              </a:rPr>
              <a:t>Strength</a:t>
            </a:r>
            <a:endParaRPr lang="en-ZA" sz="2800" b="1" dirty="0" err="1">
              <a:solidFill>
                <a:schemeClr val="bg1"/>
              </a:solidFill>
              <a:latin typeface="+mn-lt"/>
            </a:endParaRPr>
          </a:p>
        </p:txBody>
      </p:sp>
      <p:sp>
        <p:nvSpPr>
          <p:cNvPr id="9" name="TextBox 8">
            <a:extLst>
              <a:ext uri="{FF2B5EF4-FFF2-40B4-BE49-F238E27FC236}">
                <a16:creationId xmlns:a16="http://schemas.microsoft.com/office/drawing/2014/main" id="{5440A34A-21A0-CD98-D7F8-8124206ABB1F}"/>
              </a:ext>
            </a:extLst>
          </p:cNvPr>
          <p:cNvSpPr txBox="1"/>
          <p:nvPr/>
        </p:nvSpPr>
        <p:spPr>
          <a:xfrm>
            <a:off x="7659074" y="999864"/>
            <a:ext cx="1700530" cy="523220"/>
          </a:xfrm>
          <a:prstGeom prst="rect">
            <a:avLst/>
          </a:prstGeom>
          <a:noFill/>
        </p:spPr>
        <p:txBody>
          <a:bodyPr wrap="square" rtlCol="0">
            <a:spAutoFit/>
          </a:bodyPr>
          <a:lstStyle/>
          <a:p>
            <a:pPr algn="l"/>
            <a:r>
              <a:rPr lang="en-US" sz="2800" b="1" dirty="0">
                <a:solidFill>
                  <a:schemeClr val="bg1"/>
                </a:solidFill>
                <a:latin typeface="+mn-lt"/>
              </a:rPr>
              <a:t>Weakness</a:t>
            </a:r>
            <a:endParaRPr lang="en-ZA" sz="2800" b="1" dirty="0" err="1">
              <a:solidFill>
                <a:schemeClr val="bg1"/>
              </a:solidFill>
              <a:latin typeface="+mn-lt"/>
            </a:endParaRPr>
          </a:p>
        </p:txBody>
      </p:sp>
      <p:sp>
        <p:nvSpPr>
          <p:cNvPr id="10" name="TextBox 9">
            <a:extLst>
              <a:ext uri="{FF2B5EF4-FFF2-40B4-BE49-F238E27FC236}">
                <a16:creationId xmlns:a16="http://schemas.microsoft.com/office/drawing/2014/main" id="{5BA267E4-68E9-4041-898B-3CD7C57D6EC7}"/>
              </a:ext>
            </a:extLst>
          </p:cNvPr>
          <p:cNvSpPr txBox="1"/>
          <p:nvPr/>
        </p:nvSpPr>
        <p:spPr>
          <a:xfrm>
            <a:off x="4009171" y="5944795"/>
            <a:ext cx="2122697" cy="523220"/>
          </a:xfrm>
          <a:prstGeom prst="rect">
            <a:avLst/>
          </a:prstGeom>
          <a:noFill/>
        </p:spPr>
        <p:txBody>
          <a:bodyPr wrap="none" rtlCol="0">
            <a:spAutoFit/>
          </a:bodyPr>
          <a:lstStyle/>
          <a:p>
            <a:pPr algn="l"/>
            <a:r>
              <a:rPr lang="en-US" sz="2800" b="1" dirty="0">
                <a:solidFill>
                  <a:schemeClr val="bg1"/>
                </a:solidFill>
                <a:latin typeface="+mn-lt"/>
              </a:rPr>
              <a:t>Opportunity</a:t>
            </a:r>
            <a:endParaRPr lang="en-ZA" sz="2800" b="1" dirty="0" err="1">
              <a:solidFill>
                <a:schemeClr val="bg1"/>
              </a:solidFill>
              <a:latin typeface="+mn-lt"/>
            </a:endParaRPr>
          </a:p>
        </p:txBody>
      </p:sp>
      <p:sp>
        <p:nvSpPr>
          <p:cNvPr id="12" name="TextBox 11">
            <a:extLst>
              <a:ext uri="{FF2B5EF4-FFF2-40B4-BE49-F238E27FC236}">
                <a16:creationId xmlns:a16="http://schemas.microsoft.com/office/drawing/2014/main" id="{A0D1098A-AAC5-027B-B4AF-2FD61775B818}"/>
              </a:ext>
            </a:extLst>
          </p:cNvPr>
          <p:cNvSpPr txBox="1"/>
          <p:nvPr/>
        </p:nvSpPr>
        <p:spPr>
          <a:xfrm>
            <a:off x="7691314" y="5933440"/>
            <a:ext cx="1234569" cy="523220"/>
          </a:xfrm>
          <a:prstGeom prst="rect">
            <a:avLst/>
          </a:prstGeom>
          <a:noFill/>
        </p:spPr>
        <p:txBody>
          <a:bodyPr wrap="none" rtlCol="0">
            <a:spAutoFit/>
          </a:bodyPr>
          <a:lstStyle/>
          <a:p>
            <a:pPr algn="l"/>
            <a:r>
              <a:rPr lang="en-US" sz="2800" b="1" dirty="0">
                <a:solidFill>
                  <a:schemeClr val="bg1"/>
                </a:solidFill>
                <a:latin typeface="+mn-lt"/>
              </a:rPr>
              <a:t>Threat</a:t>
            </a:r>
            <a:endParaRPr lang="en-ZA" sz="2800" b="1" dirty="0" err="1">
              <a:solidFill>
                <a:schemeClr val="bg1"/>
              </a:solidFill>
              <a:latin typeface="+mn-lt"/>
            </a:endParaRPr>
          </a:p>
        </p:txBody>
      </p:sp>
    </p:spTree>
    <p:extLst>
      <p:ext uri="{BB962C8B-B14F-4D97-AF65-F5344CB8AC3E}">
        <p14:creationId xmlns:p14="http://schemas.microsoft.com/office/powerpoint/2010/main" val="809179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AC96D-2DD4-CFCD-3E0F-C58052AE5774}"/>
              </a:ext>
            </a:extLst>
          </p:cNvPr>
          <p:cNvSpPr txBox="1"/>
          <p:nvPr/>
        </p:nvSpPr>
        <p:spPr>
          <a:xfrm>
            <a:off x="2290618" y="1196110"/>
            <a:ext cx="7610764" cy="1738855"/>
          </a:xfrm>
          <a:prstGeom prst="rect">
            <a:avLst/>
          </a:prstGeom>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3800" b="1" kern="1200" dirty="0"/>
              <a:t>S T A R A</a:t>
            </a:r>
            <a:r>
              <a:rPr lang="en-US" sz="1200" kern="1200" dirty="0"/>
              <a:t>.</a:t>
            </a:r>
            <a:endParaRPr lang="en-ZA" sz="1200" kern="1200" dirty="0"/>
          </a:p>
        </p:txBody>
      </p:sp>
      <p:sp>
        <p:nvSpPr>
          <p:cNvPr id="17" name="TextBox 16">
            <a:extLst>
              <a:ext uri="{FF2B5EF4-FFF2-40B4-BE49-F238E27FC236}">
                <a16:creationId xmlns:a16="http://schemas.microsoft.com/office/drawing/2014/main" id="{E1D38A9C-1C6C-B276-B717-1DC7E435EEE9}"/>
              </a:ext>
            </a:extLst>
          </p:cNvPr>
          <p:cNvSpPr txBox="1"/>
          <p:nvPr/>
        </p:nvSpPr>
        <p:spPr>
          <a:xfrm>
            <a:off x="2290618" y="3782356"/>
            <a:ext cx="7610764"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ZA" sz="5400" b="1" i="0" dirty="0">
                <a:solidFill>
                  <a:schemeClr val="bg1"/>
                </a:solidFill>
                <a:effectLst/>
                <a:latin typeface="noto sans" panose="020B0502040504020204" pitchFamily="34" charset="0"/>
              </a:rPr>
              <a:t>CONCLUSION</a:t>
            </a:r>
            <a:r>
              <a:rPr lang="en-US" sz="1200" kern="1200" dirty="0"/>
              <a:t>.</a:t>
            </a:r>
            <a:endParaRPr lang="en-ZA" sz="1200" kern="1200" dirty="0"/>
          </a:p>
        </p:txBody>
      </p:sp>
      <p:sp>
        <p:nvSpPr>
          <p:cNvPr id="2" name="Footer Placeholder 1">
            <a:extLst>
              <a:ext uri="{FF2B5EF4-FFF2-40B4-BE49-F238E27FC236}">
                <a16:creationId xmlns:a16="http://schemas.microsoft.com/office/drawing/2014/main" id="{D19D5712-FAB7-D3FE-E283-1564264C0C7D}"/>
              </a:ext>
            </a:extLst>
          </p:cNvPr>
          <p:cNvSpPr>
            <a:spLocks noGrp="1"/>
          </p:cNvSpPr>
          <p:nvPr>
            <p:ph type="ftr" sz="quarter" idx="10"/>
          </p:nvPr>
        </p:nvSpPr>
        <p:spPr/>
        <p:txBody>
          <a:bodyPr/>
          <a:lstStyle/>
          <a:p>
            <a:r>
              <a:rPr lang="en-GB" noProof="0"/>
              <a:t>Define footer – presentation title / department</a:t>
            </a:r>
            <a:endParaRPr lang="en-GB" noProof="0" dirty="0"/>
          </a:p>
        </p:txBody>
      </p:sp>
    </p:spTree>
    <p:extLst>
      <p:ext uri="{BB962C8B-B14F-4D97-AF65-F5344CB8AC3E}">
        <p14:creationId xmlns:p14="http://schemas.microsoft.com/office/powerpoint/2010/main" val="696032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1903341" y="397384"/>
            <a:ext cx="11361600" cy="643717"/>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TO CONCLUDE </a:t>
            </a:r>
          </a:p>
        </p:txBody>
      </p:sp>
      <p:sp>
        <p:nvSpPr>
          <p:cNvPr id="2" name="Content Placeholder 4">
            <a:extLst>
              <a:ext uri="{FF2B5EF4-FFF2-40B4-BE49-F238E27FC236}">
                <a16:creationId xmlns:a16="http://schemas.microsoft.com/office/drawing/2014/main" id="{34820232-8507-DD8D-F951-B4B13B427C29}"/>
              </a:ext>
            </a:extLst>
          </p:cNvPr>
          <p:cNvSpPr>
            <a:spLocks noGrp="1"/>
          </p:cNvSpPr>
          <p:nvPr>
            <p:ph idx="1"/>
          </p:nvPr>
        </p:nvSpPr>
        <p:spPr>
          <a:xfrm>
            <a:off x="2095500" y="924560"/>
            <a:ext cx="9333404" cy="5408146"/>
          </a:xfrm>
        </p:spPr>
        <p:txBody>
          <a:bodyPr/>
          <a:lstStyle/>
          <a:p>
            <a:pPr>
              <a:lnSpc>
                <a:spcPct val="100000"/>
              </a:lnSpc>
              <a:buClrTx/>
            </a:pPr>
            <a:endParaRPr lang="en-US" sz="1600" i="0" dirty="0">
              <a:effectLst/>
            </a:endParaRPr>
          </a:p>
          <a:p>
            <a:pPr marL="72000" indent="0">
              <a:lnSpc>
                <a:spcPct val="100000"/>
              </a:lnSpc>
              <a:buClrTx/>
              <a:buNone/>
            </a:pPr>
            <a:r>
              <a:rPr lang="en-US" sz="1600" i="0" dirty="0">
                <a:effectLst/>
              </a:rPr>
              <a:t>Industry 5.0’s main strategies are:</a:t>
            </a:r>
          </a:p>
          <a:p>
            <a:pPr marL="72000" indent="0">
              <a:lnSpc>
                <a:spcPct val="100000"/>
              </a:lnSpc>
              <a:buClrTx/>
              <a:buNone/>
            </a:pPr>
            <a:endParaRPr lang="en-US" sz="1600" dirty="0"/>
          </a:p>
          <a:p>
            <a:pPr>
              <a:lnSpc>
                <a:spcPct val="100000"/>
              </a:lnSpc>
              <a:buClrTx/>
            </a:pPr>
            <a:r>
              <a:rPr lang="en-US" sz="1600" b="1" dirty="0"/>
              <a:t>Human-centricity:</a:t>
            </a:r>
          </a:p>
          <a:p>
            <a:pPr>
              <a:lnSpc>
                <a:spcPct val="100000"/>
              </a:lnSpc>
              <a:buClrTx/>
            </a:pPr>
            <a:endParaRPr lang="en-US" sz="1600" b="1" dirty="0"/>
          </a:p>
          <a:p>
            <a:pPr marL="72000" indent="0">
              <a:lnSpc>
                <a:spcPct val="100000"/>
              </a:lnSpc>
              <a:buClrTx/>
              <a:buNone/>
            </a:pPr>
            <a:r>
              <a:rPr lang="en-US" sz="1600" b="1" dirty="0"/>
              <a:t> </a:t>
            </a:r>
            <a:r>
              <a:rPr lang="en-US" sz="1600" dirty="0"/>
              <a:t>moves people from being seen as resources to being genuine assets</a:t>
            </a:r>
          </a:p>
          <a:p>
            <a:pPr>
              <a:lnSpc>
                <a:spcPct val="100000"/>
              </a:lnSpc>
              <a:buClrTx/>
            </a:pPr>
            <a:endParaRPr lang="en-US" sz="1600" i="0" dirty="0">
              <a:effectLst/>
            </a:endParaRPr>
          </a:p>
          <a:p>
            <a:pPr>
              <a:lnSpc>
                <a:spcPct val="100000"/>
              </a:lnSpc>
              <a:buClrTx/>
            </a:pPr>
            <a:r>
              <a:rPr lang="en-US" sz="1600" b="1" dirty="0"/>
              <a:t>Resilience:</a:t>
            </a:r>
          </a:p>
          <a:p>
            <a:pPr marL="72000" indent="0">
              <a:lnSpc>
                <a:spcPct val="100000"/>
              </a:lnSpc>
              <a:buClrTx/>
              <a:buNone/>
            </a:pPr>
            <a:endParaRPr lang="en-US" sz="1600" b="1" dirty="0"/>
          </a:p>
          <a:p>
            <a:pPr marL="72000" indent="0">
              <a:lnSpc>
                <a:spcPct val="100000"/>
              </a:lnSpc>
              <a:buClrTx/>
              <a:buNone/>
            </a:pPr>
            <a:r>
              <a:rPr lang="en-US" sz="1600" dirty="0"/>
              <a:t>More resilient organizations would look to anticipate and react to any crisis to ensure stability through challenging times.</a:t>
            </a:r>
          </a:p>
          <a:p>
            <a:pPr>
              <a:lnSpc>
                <a:spcPct val="100000"/>
              </a:lnSpc>
              <a:buClrTx/>
            </a:pPr>
            <a:endParaRPr lang="en-US" sz="1600" i="0" dirty="0">
              <a:effectLst/>
            </a:endParaRPr>
          </a:p>
          <a:p>
            <a:pPr>
              <a:lnSpc>
                <a:spcPct val="100000"/>
              </a:lnSpc>
              <a:buClrTx/>
            </a:pPr>
            <a:r>
              <a:rPr lang="en-US" sz="1600" b="1" dirty="0"/>
              <a:t>Sustainability</a:t>
            </a:r>
            <a:r>
              <a:rPr lang="en-US" sz="1600" dirty="0"/>
              <a:t>: </a:t>
            </a:r>
          </a:p>
          <a:p>
            <a:pPr marL="72000" indent="0">
              <a:lnSpc>
                <a:spcPct val="100000"/>
              </a:lnSpc>
              <a:buClrTx/>
              <a:buNone/>
            </a:pPr>
            <a:endParaRPr lang="en-US" sz="1600" dirty="0"/>
          </a:p>
          <a:p>
            <a:pPr marL="72000" indent="0">
              <a:lnSpc>
                <a:spcPct val="100000"/>
              </a:lnSpc>
              <a:buClrTx/>
              <a:buNone/>
            </a:pPr>
            <a:r>
              <a:rPr lang="en-US" sz="1600" dirty="0"/>
              <a:t>Extends sustainability from simply reducing, minimizing or mitigating against climate damage to actively pursuing efforts to create a positive change. </a:t>
            </a:r>
          </a:p>
          <a:p>
            <a:pPr marL="72000" indent="0">
              <a:lnSpc>
                <a:spcPct val="100000"/>
              </a:lnSpc>
              <a:buClrTx/>
              <a:buNone/>
            </a:pPr>
            <a:endParaRPr lang="en-US" sz="1600" i="0" dirty="0">
              <a:effectLst/>
              <a:latin typeface="+mj-lt"/>
            </a:endParaRPr>
          </a:p>
          <a:p>
            <a:pPr>
              <a:lnSpc>
                <a:spcPct val="100000"/>
              </a:lnSpc>
              <a:buClrTx/>
            </a:pPr>
            <a:endParaRPr lang="en-US" sz="1600" dirty="0"/>
          </a:p>
        </p:txBody>
      </p:sp>
    </p:spTree>
    <p:extLst>
      <p:ext uri="{BB962C8B-B14F-4D97-AF65-F5344CB8AC3E}">
        <p14:creationId xmlns:p14="http://schemas.microsoft.com/office/powerpoint/2010/main" val="27856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68DD8A2-9869-D5B5-0B42-EC653C58C6BC}"/>
              </a:ext>
            </a:extLst>
          </p:cNvPr>
          <p:cNvPicPr>
            <a:picLocks noChangeAspect="1"/>
          </p:cNvPicPr>
          <p:nvPr/>
        </p:nvPicPr>
        <p:blipFill>
          <a:blip r:embed="rId4"/>
          <a:stretch>
            <a:fillRect/>
          </a:stretch>
        </p:blipFill>
        <p:spPr>
          <a:xfrm>
            <a:off x="2240635" y="0"/>
            <a:ext cx="7362025" cy="6003877"/>
          </a:xfrm>
          <a:prstGeom prst="rect">
            <a:avLst/>
          </a:prstGeom>
        </p:spPr>
      </p:pic>
      <p:sp>
        <p:nvSpPr>
          <p:cNvPr id="17" name="TextBox 16">
            <a:extLst>
              <a:ext uri="{FF2B5EF4-FFF2-40B4-BE49-F238E27FC236}">
                <a16:creationId xmlns:a16="http://schemas.microsoft.com/office/drawing/2014/main" id="{34F34D29-9E67-8E51-C097-EE22F5F89FD5}"/>
              </a:ext>
            </a:extLst>
          </p:cNvPr>
          <p:cNvSpPr txBox="1"/>
          <p:nvPr/>
        </p:nvSpPr>
        <p:spPr>
          <a:xfrm>
            <a:off x="2420066" y="1393430"/>
            <a:ext cx="5437900" cy="1215717"/>
          </a:xfrm>
          <a:prstGeom prst="rect">
            <a:avLst/>
          </a:prstGeom>
          <a:noFill/>
        </p:spPr>
        <p:txBody>
          <a:bodyPr wrap="square" rtlCol="0">
            <a:spAutoFit/>
          </a:bodyPr>
          <a:lstStyle/>
          <a:p>
            <a:r>
              <a:rPr lang="en-US" sz="1050" b="1" dirty="0">
                <a:solidFill>
                  <a:schemeClr val="tx2"/>
                </a:solidFill>
                <a:latin typeface="+mn-lt"/>
              </a:rPr>
              <a:t>EMPLOYEE</a:t>
            </a:r>
            <a:endParaRPr lang="en-US" sz="1050" b="1" i="0" dirty="0">
              <a:solidFill>
                <a:schemeClr val="tx2"/>
              </a:solidFill>
              <a:effectLst/>
              <a:latin typeface="+mn-lt"/>
            </a:endParaRPr>
          </a:p>
          <a:p>
            <a:r>
              <a:rPr lang="en-US" sz="1050" b="1" dirty="0">
                <a:solidFill>
                  <a:schemeClr val="tx2"/>
                </a:solidFill>
                <a:latin typeface="+mn-lt"/>
              </a:rPr>
              <a:t>Veterans</a:t>
            </a:r>
          </a:p>
          <a:p>
            <a:r>
              <a:rPr lang="en-US" sz="800" b="1" i="0" dirty="0">
                <a:solidFill>
                  <a:schemeClr val="tx2"/>
                </a:solidFill>
                <a:effectLst/>
                <a:latin typeface="+mn-lt"/>
              </a:rPr>
              <a:t>authority with experience</a:t>
            </a:r>
          </a:p>
          <a:p>
            <a:r>
              <a:rPr lang="en-US" sz="800" b="1" i="0" dirty="0">
                <a:solidFill>
                  <a:schemeClr val="tx2"/>
                </a:solidFill>
                <a:effectLst/>
                <a:latin typeface="+mn-lt"/>
              </a:rPr>
              <a:t>Valuing workplace visibility</a:t>
            </a:r>
          </a:p>
          <a:p>
            <a:r>
              <a:rPr lang="en-US" sz="800" b="1" dirty="0">
                <a:solidFill>
                  <a:schemeClr val="tx2"/>
                </a:solidFill>
                <a:latin typeface="+mn-lt"/>
              </a:rPr>
              <a:t>Intro to  technology </a:t>
            </a:r>
            <a:endParaRPr lang="en-US" sz="800" b="1" i="0" dirty="0">
              <a:solidFill>
                <a:schemeClr val="tx2"/>
              </a:solidFill>
              <a:effectLst/>
              <a:latin typeface="+mn-lt"/>
            </a:endParaRPr>
          </a:p>
          <a:p>
            <a:pPr algn="l"/>
            <a:endParaRPr lang="en-US" sz="2800" dirty="0" err="1">
              <a:latin typeface="+mn-lt"/>
            </a:endParaRPr>
          </a:p>
        </p:txBody>
      </p:sp>
      <p:sp>
        <p:nvSpPr>
          <p:cNvPr id="18" name="TextBox 17">
            <a:extLst>
              <a:ext uri="{FF2B5EF4-FFF2-40B4-BE49-F238E27FC236}">
                <a16:creationId xmlns:a16="http://schemas.microsoft.com/office/drawing/2014/main" id="{C6E20FAB-EF0B-EAD7-0DAA-C1B5DC6BAAA7}"/>
              </a:ext>
            </a:extLst>
          </p:cNvPr>
          <p:cNvSpPr txBox="1"/>
          <p:nvPr/>
        </p:nvSpPr>
        <p:spPr>
          <a:xfrm>
            <a:off x="6200409" y="679415"/>
            <a:ext cx="3750956" cy="1461939"/>
          </a:xfrm>
          <a:prstGeom prst="rect">
            <a:avLst/>
          </a:prstGeom>
          <a:noFill/>
        </p:spPr>
        <p:txBody>
          <a:bodyPr wrap="square" rtlCol="0">
            <a:spAutoFit/>
          </a:bodyPr>
          <a:lstStyle/>
          <a:p>
            <a:pPr algn="l"/>
            <a:endParaRPr lang="en-US" sz="2800" dirty="0">
              <a:latin typeface="+mn-lt"/>
            </a:endParaRPr>
          </a:p>
          <a:p>
            <a:endParaRPr lang="en-US" sz="1050" b="1" dirty="0">
              <a:solidFill>
                <a:schemeClr val="accent2"/>
              </a:solidFill>
              <a:latin typeface="Noto Sans" panose="020B0502040204020203" pitchFamily="34" charset="0"/>
            </a:endParaRPr>
          </a:p>
          <a:p>
            <a:endParaRPr lang="en-US" sz="800" b="1" dirty="0">
              <a:solidFill>
                <a:schemeClr val="tx2"/>
              </a:solidFill>
              <a:latin typeface="+mn-lt"/>
            </a:endParaRPr>
          </a:p>
          <a:p>
            <a:r>
              <a:rPr lang="en-US" sz="800" b="1" dirty="0">
                <a:solidFill>
                  <a:schemeClr val="tx2"/>
                </a:solidFill>
                <a:latin typeface="+mn-lt"/>
              </a:rPr>
              <a:t>BABY BOOMERS</a:t>
            </a:r>
            <a:endParaRPr lang="en-US" sz="1000" b="1" dirty="0">
              <a:solidFill>
                <a:schemeClr val="tx2"/>
              </a:solidFill>
              <a:latin typeface="+mn-lt"/>
            </a:endParaRPr>
          </a:p>
          <a:p>
            <a:r>
              <a:rPr lang="en-US" sz="800" b="1" dirty="0">
                <a:solidFill>
                  <a:schemeClr val="tx2"/>
                </a:solidFill>
                <a:latin typeface="+mn-lt"/>
              </a:rPr>
              <a:t>Pursues Education</a:t>
            </a:r>
          </a:p>
          <a:p>
            <a:r>
              <a:rPr lang="en-US" sz="800" b="1" dirty="0">
                <a:solidFill>
                  <a:schemeClr val="tx2"/>
                </a:solidFill>
                <a:latin typeface="+mn-lt"/>
              </a:rPr>
              <a:t>Comfortable wit h technology  </a:t>
            </a:r>
          </a:p>
          <a:p>
            <a:r>
              <a:rPr lang="en-US" sz="800" b="1" dirty="0">
                <a:solidFill>
                  <a:schemeClr val="tx2"/>
                </a:solidFill>
                <a:latin typeface="+mn-lt"/>
              </a:rPr>
              <a:t>Technology is important</a:t>
            </a:r>
          </a:p>
          <a:p>
            <a:endParaRPr lang="en-US" sz="1050" b="1" dirty="0">
              <a:solidFill>
                <a:schemeClr val="accent2"/>
              </a:solidFill>
              <a:latin typeface="Noto Sans" panose="020B0502040204020203" pitchFamily="34" charset="0"/>
            </a:endParaRPr>
          </a:p>
        </p:txBody>
      </p:sp>
      <p:sp>
        <p:nvSpPr>
          <p:cNvPr id="23" name="TextBox 22">
            <a:extLst>
              <a:ext uri="{FF2B5EF4-FFF2-40B4-BE49-F238E27FC236}">
                <a16:creationId xmlns:a16="http://schemas.microsoft.com/office/drawing/2014/main" id="{E2142A59-A716-DDF7-F4FE-12B5DD4119C7}"/>
              </a:ext>
            </a:extLst>
          </p:cNvPr>
          <p:cNvSpPr txBox="1"/>
          <p:nvPr/>
        </p:nvSpPr>
        <p:spPr>
          <a:xfrm>
            <a:off x="6062860" y="2611046"/>
            <a:ext cx="3372158" cy="1800493"/>
          </a:xfrm>
          <a:prstGeom prst="rect">
            <a:avLst/>
          </a:prstGeom>
          <a:noFill/>
        </p:spPr>
        <p:txBody>
          <a:bodyPr wrap="square" rtlCol="0">
            <a:spAutoFit/>
          </a:bodyPr>
          <a:lstStyle/>
          <a:p>
            <a:pPr algn="l"/>
            <a:endParaRPr lang="en-US" sz="1200" dirty="0">
              <a:latin typeface="+mn-lt"/>
            </a:endParaRPr>
          </a:p>
          <a:p>
            <a:pPr algn="l"/>
            <a:endParaRPr lang="en-US" sz="1200" dirty="0">
              <a:latin typeface="+mn-lt"/>
            </a:endParaRPr>
          </a:p>
          <a:p>
            <a:pPr algn="l"/>
            <a:endParaRPr lang="en-US" sz="1200" dirty="0">
              <a:latin typeface="+mn-lt"/>
            </a:endParaRPr>
          </a:p>
          <a:p>
            <a:r>
              <a:rPr lang="en-US" sz="1050" b="1" dirty="0">
                <a:solidFill>
                  <a:schemeClr val="tx2"/>
                </a:solidFill>
                <a:latin typeface="+mn-lt"/>
              </a:rPr>
              <a:t>Gen Y</a:t>
            </a:r>
          </a:p>
          <a:p>
            <a:pPr algn="l"/>
            <a:r>
              <a:rPr lang="en-US" sz="1050" b="1" dirty="0">
                <a:solidFill>
                  <a:schemeClr val="accent1"/>
                </a:solidFill>
                <a:latin typeface="+mn-lt"/>
              </a:rPr>
              <a:t>Ethics and values </a:t>
            </a:r>
          </a:p>
          <a:p>
            <a:pPr algn="l"/>
            <a:r>
              <a:rPr lang="en-US" sz="1050" b="1" dirty="0">
                <a:solidFill>
                  <a:schemeClr val="accent1"/>
                </a:solidFill>
                <a:latin typeface="+mn-lt"/>
              </a:rPr>
              <a:t>Side hustles</a:t>
            </a:r>
          </a:p>
          <a:p>
            <a:pPr algn="l"/>
            <a:r>
              <a:rPr lang="en-US" sz="1050" b="1" dirty="0">
                <a:solidFill>
                  <a:schemeClr val="accent1"/>
                </a:solidFill>
                <a:latin typeface="+mn-lt"/>
              </a:rPr>
              <a:t>Technology is essential</a:t>
            </a:r>
          </a:p>
          <a:p>
            <a:endParaRPr lang="en-US" sz="1050" b="1" dirty="0">
              <a:solidFill>
                <a:schemeClr val="tx2"/>
              </a:solidFill>
              <a:latin typeface="+mn-lt"/>
            </a:endParaRPr>
          </a:p>
          <a:p>
            <a:endParaRPr lang="en-US" sz="1050" b="1" dirty="0">
              <a:solidFill>
                <a:schemeClr val="tx2"/>
              </a:solidFill>
              <a:latin typeface="+mn-lt"/>
            </a:endParaRPr>
          </a:p>
          <a:p>
            <a:pPr algn="l"/>
            <a:endParaRPr lang="en-US" sz="1200" dirty="0">
              <a:latin typeface="+mn-lt"/>
            </a:endParaRPr>
          </a:p>
        </p:txBody>
      </p:sp>
      <p:sp>
        <p:nvSpPr>
          <p:cNvPr id="25" name="TextBox 24">
            <a:extLst>
              <a:ext uri="{FF2B5EF4-FFF2-40B4-BE49-F238E27FC236}">
                <a16:creationId xmlns:a16="http://schemas.microsoft.com/office/drawing/2014/main" id="{8A0F4ECC-A28F-C205-D719-B5F7E9304F09}"/>
              </a:ext>
            </a:extLst>
          </p:cNvPr>
          <p:cNvSpPr txBox="1"/>
          <p:nvPr/>
        </p:nvSpPr>
        <p:spPr>
          <a:xfrm>
            <a:off x="6572957" y="2010035"/>
            <a:ext cx="7804100" cy="523220"/>
          </a:xfrm>
          <a:prstGeom prst="rect">
            <a:avLst/>
          </a:prstGeom>
          <a:noFill/>
        </p:spPr>
        <p:txBody>
          <a:bodyPr wrap="square" rtlCol="0">
            <a:spAutoFit/>
          </a:bodyPr>
          <a:lstStyle/>
          <a:p>
            <a:pPr algn="l"/>
            <a:r>
              <a:rPr lang="en-US" sz="2800" dirty="0">
                <a:latin typeface="+mn-lt"/>
              </a:rPr>
              <a:t>                     </a:t>
            </a:r>
            <a:r>
              <a:rPr lang="en-US" sz="2800" b="1" dirty="0">
                <a:solidFill>
                  <a:schemeClr val="accent1">
                    <a:lumMod val="60000"/>
                    <a:lumOff val="40000"/>
                  </a:schemeClr>
                </a:solidFill>
                <a:latin typeface="+mn-lt"/>
              </a:rPr>
              <a:t>Leadership Styles </a:t>
            </a:r>
          </a:p>
        </p:txBody>
      </p:sp>
      <p:sp>
        <p:nvSpPr>
          <p:cNvPr id="7" name="TextBox 6">
            <a:extLst>
              <a:ext uri="{FF2B5EF4-FFF2-40B4-BE49-F238E27FC236}">
                <a16:creationId xmlns:a16="http://schemas.microsoft.com/office/drawing/2014/main" id="{1A26C86F-FC5A-CA9C-37A6-60693458AEDB}"/>
              </a:ext>
            </a:extLst>
          </p:cNvPr>
          <p:cNvSpPr txBox="1"/>
          <p:nvPr/>
        </p:nvSpPr>
        <p:spPr>
          <a:xfrm>
            <a:off x="2420065" y="3266833"/>
            <a:ext cx="1582767" cy="707886"/>
          </a:xfrm>
          <a:prstGeom prst="rect">
            <a:avLst/>
          </a:prstGeom>
          <a:noFill/>
        </p:spPr>
        <p:txBody>
          <a:bodyPr wrap="square">
            <a:spAutoFit/>
          </a:bodyPr>
          <a:lstStyle/>
          <a:p>
            <a:r>
              <a:rPr lang="en-US" sz="800" b="1" dirty="0">
                <a:solidFill>
                  <a:schemeClr val="tx2"/>
                </a:solidFill>
                <a:latin typeface="+mn-lt"/>
              </a:rPr>
              <a:t>EMPLOYEE GEN X</a:t>
            </a:r>
          </a:p>
          <a:p>
            <a:r>
              <a:rPr lang="en-US" sz="800" b="1" dirty="0">
                <a:solidFill>
                  <a:schemeClr val="tx2"/>
                </a:solidFill>
                <a:latin typeface="+mn-lt"/>
              </a:rPr>
              <a:t>Innovators</a:t>
            </a:r>
          </a:p>
          <a:p>
            <a:r>
              <a:rPr lang="en-US" sz="800" b="1" dirty="0">
                <a:solidFill>
                  <a:schemeClr val="tx2"/>
                </a:solidFill>
                <a:latin typeface="+mn-lt"/>
              </a:rPr>
              <a:t>Values Flexibility </a:t>
            </a:r>
          </a:p>
          <a:p>
            <a:r>
              <a:rPr lang="en-US" sz="800" b="1" dirty="0">
                <a:solidFill>
                  <a:schemeClr val="tx2"/>
                </a:solidFill>
                <a:latin typeface="+mn-lt"/>
              </a:rPr>
              <a:t>Google</a:t>
            </a:r>
          </a:p>
          <a:p>
            <a:r>
              <a:rPr lang="en-US" sz="800" b="1" dirty="0">
                <a:solidFill>
                  <a:schemeClr val="tx2"/>
                </a:solidFill>
                <a:latin typeface="+mn-lt"/>
              </a:rPr>
              <a:t>Technology is very important </a:t>
            </a:r>
          </a:p>
        </p:txBody>
      </p:sp>
      <p:sp>
        <p:nvSpPr>
          <p:cNvPr id="12" name="TextBox 11">
            <a:extLst>
              <a:ext uri="{FF2B5EF4-FFF2-40B4-BE49-F238E27FC236}">
                <a16:creationId xmlns:a16="http://schemas.microsoft.com/office/drawing/2014/main" id="{E3F01A81-F661-C6E8-4604-4743D0B660B8}"/>
              </a:ext>
            </a:extLst>
          </p:cNvPr>
          <p:cNvSpPr txBox="1"/>
          <p:nvPr/>
        </p:nvSpPr>
        <p:spPr>
          <a:xfrm>
            <a:off x="7797792" y="3851608"/>
            <a:ext cx="3274452" cy="2054409"/>
          </a:xfrm>
          <a:prstGeom prst="rect">
            <a:avLst/>
          </a:prstGeom>
          <a:noFill/>
        </p:spPr>
        <p:txBody>
          <a:bodyPr wrap="square" rtlCol="0">
            <a:spAutoFit/>
          </a:bodyPr>
          <a:lstStyle/>
          <a:p>
            <a:pPr algn="l"/>
            <a:endParaRPr lang="en-US" sz="1200" dirty="0">
              <a:latin typeface="+mn-lt"/>
            </a:endParaRPr>
          </a:p>
          <a:p>
            <a:pPr algn="l"/>
            <a:endParaRPr lang="en-US" sz="1200" dirty="0">
              <a:latin typeface="+mn-lt"/>
            </a:endParaRPr>
          </a:p>
          <a:p>
            <a:pPr algn="l"/>
            <a:endParaRPr lang="en-US" sz="1200" dirty="0">
              <a:latin typeface="+mn-lt"/>
            </a:endParaRPr>
          </a:p>
          <a:p>
            <a:pPr algn="l"/>
            <a:endParaRPr lang="en-US" sz="1200" dirty="0">
              <a:latin typeface="+mn-lt"/>
            </a:endParaRPr>
          </a:p>
          <a:p>
            <a:pPr algn="l"/>
            <a:endParaRPr lang="en-US" sz="1200" dirty="0">
              <a:latin typeface="+mn-lt"/>
            </a:endParaRPr>
          </a:p>
          <a:p>
            <a:pPr algn="l"/>
            <a:r>
              <a:rPr lang="en-US" sz="1200" b="1" dirty="0">
                <a:solidFill>
                  <a:schemeClr val="tx2"/>
                </a:solidFill>
                <a:latin typeface="+mn-lt"/>
              </a:rPr>
              <a:t>Alpha </a:t>
            </a:r>
          </a:p>
          <a:p>
            <a:r>
              <a:rPr lang="en-US" sz="1050" b="1" dirty="0">
                <a:solidFill>
                  <a:schemeClr val="accent1"/>
                </a:solidFill>
                <a:latin typeface="+mn-lt"/>
              </a:rPr>
              <a:t>Tech-savvy digital natives.</a:t>
            </a:r>
          </a:p>
          <a:p>
            <a:r>
              <a:rPr lang="en-US" sz="1050" b="1" dirty="0">
                <a:solidFill>
                  <a:schemeClr val="accent1"/>
                </a:solidFill>
                <a:latin typeface="+mn-lt"/>
              </a:rPr>
              <a:t>Social impact initiatives.</a:t>
            </a:r>
          </a:p>
          <a:p>
            <a:r>
              <a:rPr lang="en-US" sz="1050" b="1" dirty="0">
                <a:solidFill>
                  <a:schemeClr val="accent1"/>
                </a:solidFill>
                <a:latin typeface="+mn-lt"/>
              </a:rPr>
              <a:t>Futuristic </a:t>
            </a:r>
          </a:p>
          <a:p>
            <a:endParaRPr lang="en-US" sz="1200" dirty="0">
              <a:latin typeface="+mn-lt"/>
            </a:endParaRPr>
          </a:p>
          <a:p>
            <a:pPr algn="l"/>
            <a:endParaRPr lang="en-US" sz="1200" dirty="0">
              <a:latin typeface="+mn-lt"/>
            </a:endParaRPr>
          </a:p>
        </p:txBody>
      </p:sp>
      <p:sp>
        <p:nvSpPr>
          <p:cNvPr id="14" name="TextBox 13">
            <a:extLst>
              <a:ext uri="{FF2B5EF4-FFF2-40B4-BE49-F238E27FC236}">
                <a16:creationId xmlns:a16="http://schemas.microsoft.com/office/drawing/2014/main" id="{85C28A19-9A10-6C26-BB34-51D272841ECA}"/>
              </a:ext>
            </a:extLst>
          </p:cNvPr>
          <p:cNvSpPr txBox="1"/>
          <p:nvPr/>
        </p:nvSpPr>
        <p:spPr>
          <a:xfrm>
            <a:off x="1731088" y="-106364"/>
            <a:ext cx="8356600" cy="523220"/>
          </a:xfrm>
          <a:prstGeom prst="rect">
            <a:avLst/>
          </a:prstGeom>
          <a:noFill/>
        </p:spPr>
        <p:txBody>
          <a:bodyPr wrap="square" rtlCol="0">
            <a:spAutoFit/>
          </a:bodyPr>
          <a:lstStyle/>
          <a:p>
            <a:pPr algn="ctr"/>
            <a:r>
              <a:rPr lang="en-US" sz="2800" b="1" dirty="0">
                <a:solidFill>
                  <a:schemeClr val="tx2"/>
                </a:solidFill>
                <a:latin typeface="+mn-lt"/>
              </a:rPr>
              <a:t>THE INDUSTRIAL EVOLUTION</a:t>
            </a:r>
          </a:p>
        </p:txBody>
      </p:sp>
      <p:sp>
        <p:nvSpPr>
          <p:cNvPr id="2" name="TextBox 1">
            <a:extLst>
              <a:ext uri="{FF2B5EF4-FFF2-40B4-BE49-F238E27FC236}">
                <a16:creationId xmlns:a16="http://schemas.microsoft.com/office/drawing/2014/main" id="{0BA4D42A-06FA-A027-9341-EBF41CA1CB0D}"/>
              </a:ext>
            </a:extLst>
          </p:cNvPr>
          <p:cNvSpPr txBox="1"/>
          <p:nvPr/>
        </p:nvSpPr>
        <p:spPr>
          <a:xfrm>
            <a:off x="2910944" y="4449240"/>
            <a:ext cx="1716832" cy="923330"/>
          </a:xfrm>
          <a:prstGeom prst="rect">
            <a:avLst/>
          </a:prstGeom>
          <a:noFill/>
        </p:spPr>
        <p:txBody>
          <a:bodyPr wrap="square" rtlCol="0">
            <a:spAutoFit/>
          </a:bodyPr>
          <a:lstStyle/>
          <a:p>
            <a:r>
              <a:rPr lang="en-US" sz="1200" b="1" dirty="0">
                <a:solidFill>
                  <a:schemeClr val="tx2"/>
                </a:solidFill>
                <a:latin typeface="+mn-lt"/>
              </a:rPr>
              <a:t>Gen Z</a:t>
            </a:r>
          </a:p>
          <a:p>
            <a:r>
              <a:rPr lang="en-US" sz="1050" b="1" dirty="0">
                <a:solidFill>
                  <a:schemeClr val="accent1"/>
                </a:solidFill>
                <a:latin typeface="+mn-lt"/>
              </a:rPr>
              <a:t>Personlised work </a:t>
            </a:r>
          </a:p>
          <a:p>
            <a:r>
              <a:rPr lang="en-US" sz="1050" b="1" dirty="0">
                <a:solidFill>
                  <a:schemeClr val="accent1"/>
                </a:solidFill>
                <a:latin typeface="+mn-lt"/>
              </a:rPr>
              <a:t>Hybrid/Remote</a:t>
            </a:r>
          </a:p>
          <a:p>
            <a:r>
              <a:rPr lang="en-US" sz="1050" b="1" dirty="0">
                <a:solidFill>
                  <a:schemeClr val="accent1"/>
                </a:solidFill>
                <a:latin typeface="+mn-lt"/>
              </a:rPr>
              <a:t>Side hustles</a:t>
            </a:r>
          </a:p>
          <a:p>
            <a:r>
              <a:rPr lang="en-US" sz="1050" b="1" dirty="0">
                <a:solidFill>
                  <a:schemeClr val="accent1"/>
                </a:solidFill>
                <a:latin typeface="+mn-lt"/>
              </a:rPr>
              <a:t>Technology is my life</a:t>
            </a:r>
          </a:p>
        </p:txBody>
      </p:sp>
      <p:sp>
        <p:nvSpPr>
          <p:cNvPr id="3" name="Rectangle 2">
            <a:extLst>
              <a:ext uri="{FF2B5EF4-FFF2-40B4-BE49-F238E27FC236}">
                <a16:creationId xmlns:a16="http://schemas.microsoft.com/office/drawing/2014/main" id="{0F4E12BA-41EE-421C-6179-84F62D315351}"/>
              </a:ext>
            </a:extLst>
          </p:cNvPr>
          <p:cNvSpPr/>
          <p:nvPr/>
        </p:nvSpPr>
        <p:spPr bwMode="auto">
          <a:xfrm>
            <a:off x="7952043" y="4128715"/>
            <a:ext cx="1667986" cy="641050"/>
          </a:xfrm>
          <a:prstGeom prst="rect">
            <a:avLst/>
          </a:prstGeom>
          <a:solidFill>
            <a:schemeClr val="bg1"/>
          </a:solidFill>
          <a:ln w="9525" cap="flat" cmpd="sng" algn="ctr">
            <a:solidFill>
              <a:schemeClr val="tx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accent3">
                    <a:lumMod val="75000"/>
                  </a:schemeClr>
                </a:solidFill>
                <a:effectLst/>
                <a:latin typeface="+mn-lt"/>
              </a:rPr>
              <a:t>Industry 6.0</a:t>
            </a:r>
          </a:p>
        </p:txBody>
      </p:sp>
    </p:spTree>
    <p:extLst>
      <p:ext uri="{BB962C8B-B14F-4D97-AF65-F5344CB8AC3E}">
        <p14:creationId xmlns:p14="http://schemas.microsoft.com/office/powerpoint/2010/main" val="1920920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6D479F-82DE-0153-3DBA-BE163EE62000}"/>
              </a:ext>
            </a:extLst>
          </p:cNvPr>
          <p:cNvSpPr txBox="1"/>
          <p:nvPr/>
        </p:nvSpPr>
        <p:spPr>
          <a:xfrm>
            <a:off x="1093694" y="986118"/>
            <a:ext cx="9188823" cy="1877437"/>
          </a:xfrm>
          <a:prstGeom prst="rect">
            <a:avLst/>
          </a:prstGeom>
          <a:noFill/>
          <a:ln>
            <a:solidFill>
              <a:schemeClr val="accent1"/>
            </a:solidFill>
          </a:ln>
        </p:spPr>
        <p:txBody>
          <a:bodyPr wrap="square" rtlCol="0">
            <a:spAutoFit/>
          </a:bodyPr>
          <a:lstStyle/>
          <a:p>
            <a:pPr algn="l"/>
            <a:r>
              <a:rPr lang="en-US" sz="6000" dirty="0">
                <a:solidFill>
                  <a:schemeClr val="tx2"/>
                </a:solidFill>
                <a:latin typeface="+mn-lt"/>
              </a:rPr>
              <a:t>THANK YOU </a:t>
            </a:r>
          </a:p>
          <a:p>
            <a:pPr algn="l"/>
            <a:endParaRPr lang="en-US" sz="2800" dirty="0">
              <a:solidFill>
                <a:schemeClr val="tx2"/>
              </a:solidFill>
              <a:latin typeface="+mn-lt"/>
            </a:endParaRPr>
          </a:p>
          <a:p>
            <a:pPr algn="l"/>
            <a:r>
              <a:rPr lang="en-US" sz="2800" dirty="0">
                <a:solidFill>
                  <a:schemeClr val="tx2"/>
                </a:solidFill>
                <a:latin typeface="+mn-lt"/>
              </a:rPr>
              <a:t>QUESTIONS ??</a:t>
            </a:r>
          </a:p>
        </p:txBody>
      </p:sp>
    </p:spTree>
    <p:extLst>
      <p:ext uri="{BB962C8B-B14F-4D97-AF65-F5344CB8AC3E}">
        <p14:creationId xmlns:p14="http://schemas.microsoft.com/office/powerpoint/2010/main" val="2700052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581150" y="804441"/>
            <a:ext cx="10194450" cy="5772715"/>
          </a:xfrm>
        </p:spPr>
        <p:txBody>
          <a:bodyPr/>
          <a:lstStyle/>
          <a:p>
            <a:pPr>
              <a:lnSpc>
                <a:spcPct val="100000"/>
              </a:lnSpc>
              <a:buClrTx/>
              <a:buFont typeface="Wingdings" panose="05000000000000000000" pitchFamily="2" charset="2"/>
              <a:buChar char="§"/>
            </a:pPr>
            <a:r>
              <a:rPr lang="en-US" sz="1600" i="0" dirty="0">
                <a:effectLst/>
                <a:latin typeface="+mj-lt"/>
              </a:rPr>
              <a:t>The World Economic Forum estimates that by 2025, technology will create at least 12 million more jobs than it destroys. </a:t>
            </a: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lnSpc>
                <a:spcPct val="100000"/>
              </a:lnSpc>
              <a:buClrTx/>
              <a:buFont typeface="Wingdings" panose="05000000000000000000" pitchFamily="2" charset="2"/>
              <a:buChar char="§"/>
            </a:pPr>
            <a:endParaRPr lang="en-US" sz="1600" b="1" dirty="0">
              <a:latin typeface="+mj-lt"/>
            </a:endParaRPr>
          </a:p>
          <a:p>
            <a:pPr>
              <a:lnSpc>
                <a:spcPct val="100000"/>
              </a:lnSpc>
              <a:buClrTx/>
              <a:buFont typeface="Wingdings" panose="05000000000000000000" pitchFamily="2" charset="2"/>
              <a:buChar char="§"/>
            </a:pPr>
            <a:endParaRPr lang="en-US" sz="1600" b="1" i="0" dirty="0">
              <a:effectLst/>
              <a:latin typeface="+mj-lt"/>
            </a:endParaRPr>
          </a:p>
          <a:p>
            <a:pPr>
              <a:buClrTx/>
              <a:buFont typeface="Wingdings" panose="05000000000000000000" pitchFamily="2" charset="2"/>
              <a:buChar char="§"/>
            </a:pPr>
            <a:r>
              <a:rPr lang="en-US" sz="1600" b="1" i="0" dirty="0">
                <a:solidFill>
                  <a:schemeClr val="tx2"/>
                </a:solidFill>
                <a:effectLst/>
                <a:latin typeface="+mj-lt"/>
              </a:rPr>
              <a:t>AI’S CHALLENGE: GET USERS TO ADAPT AND ADOPT</a:t>
            </a:r>
          </a:p>
          <a:p>
            <a:pPr lvl="1">
              <a:buClrTx/>
              <a:buFont typeface="Wingdings" panose="05000000000000000000" pitchFamily="2" charset="2"/>
              <a:buChar char="§"/>
            </a:pPr>
            <a:r>
              <a:rPr lang="en-US" sz="1600" dirty="0">
                <a:latin typeface="+mj-lt"/>
              </a:rPr>
              <a:t>IT industry analysts concur  AI technology will cause strong growth over the next three years. </a:t>
            </a:r>
          </a:p>
          <a:p>
            <a:pPr lvl="1">
              <a:buClrTx/>
              <a:buFont typeface="Wingdings" panose="05000000000000000000" pitchFamily="2" charset="2"/>
              <a:buChar char="§"/>
            </a:pPr>
            <a:r>
              <a:rPr lang="en-US" sz="1600" dirty="0">
                <a:latin typeface="+mj-lt"/>
              </a:rPr>
              <a:t>Growth will hinge on the ability of sectors overcome technical, commercial, and regulatory challenges. </a:t>
            </a: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990462" y="338881"/>
            <a:ext cx="11361600" cy="71345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FUTURE ANTICIPATION</a:t>
            </a:r>
          </a:p>
        </p:txBody>
      </p:sp>
      <p:pic>
        <p:nvPicPr>
          <p:cNvPr id="2" name="Picture 1">
            <a:extLst>
              <a:ext uri="{FF2B5EF4-FFF2-40B4-BE49-F238E27FC236}">
                <a16:creationId xmlns:a16="http://schemas.microsoft.com/office/drawing/2014/main" id="{D8835914-9E5E-F190-37CC-B9FD8519AFD1}"/>
              </a:ext>
            </a:extLst>
          </p:cNvPr>
          <p:cNvPicPr>
            <a:picLocks noChangeAspect="1"/>
          </p:cNvPicPr>
          <p:nvPr/>
        </p:nvPicPr>
        <p:blipFill>
          <a:blip r:embed="rId4"/>
          <a:stretch>
            <a:fillRect/>
          </a:stretch>
        </p:blipFill>
        <p:spPr>
          <a:xfrm>
            <a:off x="1866405" y="1730915"/>
            <a:ext cx="5452675" cy="2544582"/>
          </a:xfrm>
          <a:prstGeom prst="rect">
            <a:avLst/>
          </a:prstGeom>
          <a:ln w="38100" cap="sq">
            <a:solidFill>
              <a:srgbClr val="0000DC"/>
            </a:solidFill>
            <a:prstDash val="solid"/>
            <a:miter lim="800000"/>
          </a:ln>
          <a:effectLst>
            <a:outerShdw blurRad="50800" dist="38100" dir="2700000" algn="tl" rotWithShape="0">
              <a:srgbClr val="000000">
                <a:alpha val="43000"/>
              </a:srgbClr>
            </a:outerShdw>
          </a:effectLst>
        </p:spPr>
      </p:pic>
      <p:cxnSp>
        <p:nvCxnSpPr>
          <p:cNvPr id="4" name="Straight Arrow Connector 3">
            <a:extLst>
              <a:ext uri="{FF2B5EF4-FFF2-40B4-BE49-F238E27FC236}">
                <a16:creationId xmlns:a16="http://schemas.microsoft.com/office/drawing/2014/main" id="{C033122E-4325-B183-05A4-8C0A338BD80C}"/>
              </a:ext>
            </a:extLst>
          </p:cNvPr>
          <p:cNvCxnSpPr>
            <a:cxnSpLocks/>
          </p:cNvCxnSpPr>
          <p:nvPr/>
        </p:nvCxnSpPr>
        <p:spPr bwMode="auto">
          <a:xfrm>
            <a:off x="6482080" y="3077115"/>
            <a:ext cx="1879600" cy="0"/>
          </a:xfrm>
          <a:prstGeom prst="straightConnector1">
            <a:avLst/>
          </a:prstGeom>
          <a:ln w="5715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9A67169F-9067-6423-5505-FCAC3A32E5F8}"/>
              </a:ext>
            </a:extLst>
          </p:cNvPr>
          <p:cNvSpPr txBox="1">
            <a:spLocks/>
          </p:cNvSpPr>
          <p:nvPr/>
        </p:nvSpPr>
        <p:spPr>
          <a:xfrm>
            <a:off x="9069222" y="2606568"/>
            <a:ext cx="2359680" cy="71345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DO YOU </a:t>
            </a:r>
          </a:p>
          <a:p>
            <a:r>
              <a:rPr lang="en-US" kern="0" dirty="0">
                <a:solidFill>
                  <a:srgbClr val="0000DC"/>
                </a:solidFill>
              </a:rPr>
              <a:t>AGREE?</a:t>
            </a:r>
          </a:p>
        </p:txBody>
      </p:sp>
      <p:sp>
        <p:nvSpPr>
          <p:cNvPr id="10" name="Oval 9">
            <a:extLst>
              <a:ext uri="{FF2B5EF4-FFF2-40B4-BE49-F238E27FC236}">
                <a16:creationId xmlns:a16="http://schemas.microsoft.com/office/drawing/2014/main" id="{F3B7BA89-A12E-83BE-623D-A8D8BC190FB4}"/>
              </a:ext>
            </a:extLst>
          </p:cNvPr>
          <p:cNvSpPr/>
          <p:nvPr/>
        </p:nvSpPr>
        <p:spPr bwMode="auto">
          <a:xfrm>
            <a:off x="8646160" y="1730915"/>
            <a:ext cx="2879840" cy="2692400"/>
          </a:xfrm>
          <a:prstGeom prst="ellipse">
            <a:avLst/>
          </a:prstGeom>
          <a:noFill/>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ZA" sz="2800" b="0" i="0" u="none" strike="noStrike" cap="none" normalizeH="0" baseline="0" dirty="0" err="1">
              <a:ln>
                <a:noFill/>
              </a:ln>
              <a:solidFill>
                <a:schemeClr val="bg1"/>
              </a:solidFill>
              <a:effectLst/>
              <a:latin typeface="+mn-lt"/>
            </a:endParaRPr>
          </a:p>
        </p:txBody>
      </p:sp>
      <p:sp>
        <p:nvSpPr>
          <p:cNvPr id="6" name="TextBox 5">
            <a:extLst>
              <a:ext uri="{FF2B5EF4-FFF2-40B4-BE49-F238E27FC236}">
                <a16:creationId xmlns:a16="http://schemas.microsoft.com/office/drawing/2014/main" id="{4BE4AB90-C63A-600A-757E-CD56539082E2}"/>
              </a:ext>
            </a:extLst>
          </p:cNvPr>
          <p:cNvSpPr txBox="1"/>
          <p:nvPr/>
        </p:nvSpPr>
        <p:spPr>
          <a:xfrm>
            <a:off x="3804747" y="3077115"/>
            <a:ext cx="665653" cy="261610"/>
          </a:xfrm>
          <a:prstGeom prst="rect">
            <a:avLst/>
          </a:prstGeom>
          <a:noFill/>
        </p:spPr>
        <p:txBody>
          <a:bodyPr wrap="square" rtlCol="0">
            <a:spAutoFit/>
          </a:bodyPr>
          <a:lstStyle/>
          <a:p>
            <a:pPr algn="l"/>
            <a:r>
              <a:rPr lang="en-US" sz="1100" b="1" dirty="0">
                <a:latin typeface="+mn-lt"/>
              </a:rPr>
              <a:t>Or </a:t>
            </a:r>
          </a:p>
        </p:txBody>
      </p:sp>
    </p:spTree>
    <p:extLst>
      <p:ext uri="{BB962C8B-B14F-4D97-AF65-F5344CB8AC3E}">
        <p14:creationId xmlns:p14="http://schemas.microsoft.com/office/powerpoint/2010/main" val="191827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CAC96D-2DD4-CFCD-3E0F-C58052AE5774}"/>
              </a:ext>
            </a:extLst>
          </p:cNvPr>
          <p:cNvSpPr txBox="1"/>
          <p:nvPr/>
        </p:nvSpPr>
        <p:spPr>
          <a:xfrm>
            <a:off x="2290618" y="1196110"/>
            <a:ext cx="7610764" cy="1738855"/>
          </a:xfrm>
          <a:prstGeom prst="rect">
            <a:avLst/>
          </a:prstGeom>
          <a:ln w="76200"/>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3800" b="1" kern="1200" dirty="0"/>
              <a:t>S T A R A</a:t>
            </a:r>
            <a:r>
              <a:rPr lang="en-US" sz="1200" kern="1200" dirty="0"/>
              <a:t>.</a:t>
            </a:r>
            <a:endParaRPr lang="en-ZA" sz="1200" kern="1200" dirty="0"/>
          </a:p>
        </p:txBody>
      </p:sp>
      <p:sp>
        <p:nvSpPr>
          <p:cNvPr id="17" name="TextBox 16">
            <a:extLst>
              <a:ext uri="{FF2B5EF4-FFF2-40B4-BE49-F238E27FC236}">
                <a16:creationId xmlns:a16="http://schemas.microsoft.com/office/drawing/2014/main" id="{E1D38A9C-1C6C-B276-B717-1DC7E435EEE9}"/>
              </a:ext>
            </a:extLst>
          </p:cNvPr>
          <p:cNvSpPr txBox="1"/>
          <p:nvPr/>
        </p:nvSpPr>
        <p:spPr>
          <a:xfrm>
            <a:off x="379224" y="4341613"/>
            <a:ext cx="2848827"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a:r>
              <a:rPr lang="en-US" sz="1400" b="1" i="0" dirty="0">
                <a:solidFill>
                  <a:schemeClr val="bg1"/>
                </a:solidFill>
                <a:effectLst/>
              </a:rPr>
              <a:t>Smart Technology</a:t>
            </a:r>
            <a:endParaRPr lang="en-ZA" sz="1600" kern="1200" dirty="0"/>
          </a:p>
        </p:txBody>
      </p:sp>
      <p:sp>
        <p:nvSpPr>
          <p:cNvPr id="2" name="TextBox 1">
            <a:extLst>
              <a:ext uri="{FF2B5EF4-FFF2-40B4-BE49-F238E27FC236}">
                <a16:creationId xmlns:a16="http://schemas.microsoft.com/office/drawing/2014/main" id="{C3F2C4CD-F771-DF57-624B-8C9E9F8EDA8F}"/>
              </a:ext>
            </a:extLst>
          </p:cNvPr>
          <p:cNvSpPr txBox="1"/>
          <p:nvPr/>
        </p:nvSpPr>
        <p:spPr>
          <a:xfrm>
            <a:off x="3615360" y="4341613"/>
            <a:ext cx="2126796"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a:r>
              <a:rPr lang="en-US" sz="1400" b="1" dirty="0">
                <a:solidFill>
                  <a:schemeClr val="bg1"/>
                </a:solidFill>
              </a:rPr>
              <a:t>Artificial Intelligence</a:t>
            </a:r>
            <a:r>
              <a:rPr lang="en-US" sz="1600" kern="1200" dirty="0"/>
              <a:t>.</a:t>
            </a:r>
            <a:endParaRPr lang="en-ZA" sz="1600" kern="1200" dirty="0"/>
          </a:p>
        </p:txBody>
      </p:sp>
      <p:sp>
        <p:nvSpPr>
          <p:cNvPr id="4" name="TextBox 3">
            <a:extLst>
              <a:ext uri="{FF2B5EF4-FFF2-40B4-BE49-F238E27FC236}">
                <a16:creationId xmlns:a16="http://schemas.microsoft.com/office/drawing/2014/main" id="{08825E04-B6E4-D7F3-0AC2-E6CAB1373D72}"/>
              </a:ext>
            </a:extLst>
          </p:cNvPr>
          <p:cNvSpPr txBox="1"/>
          <p:nvPr/>
        </p:nvSpPr>
        <p:spPr>
          <a:xfrm>
            <a:off x="9039411" y="4341613"/>
            <a:ext cx="2625367"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US" sz="1600" b="1" i="0" dirty="0">
                <a:solidFill>
                  <a:schemeClr val="bg1"/>
                </a:solidFill>
                <a:effectLst/>
              </a:rPr>
              <a:t>Algorithms </a:t>
            </a:r>
            <a:endParaRPr lang="en-ZA" sz="1600" kern="1200" dirty="0"/>
          </a:p>
        </p:txBody>
      </p:sp>
      <p:sp>
        <p:nvSpPr>
          <p:cNvPr id="5" name="TextBox 4">
            <a:extLst>
              <a:ext uri="{FF2B5EF4-FFF2-40B4-BE49-F238E27FC236}">
                <a16:creationId xmlns:a16="http://schemas.microsoft.com/office/drawing/2014/main" id="{A2447EAB-4305-593F-BE8B-235230E10E21}"/>
              </a:ext>
            </a:extLst>
          </p:cNvPr>
          <p:cNvSpPr txBox="1"/>
          <p:nvPr/>
        </p:nvSpPr>
        <p:spPr>
          <a:xfrm>
            <a:off x="6012866" y="4290170"/>
            <a:ext cx="2532541" cy="994637"/>
          </a:xfrm>
          <a:prstGeom prst="rect">
            <a:avLst/>
          </a:prstGeom>
          <a:solidFill>
            <a:schemeClr val="tx2"/>
          </a:solidFill>
          <a:ln w="76200">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85344" tIns="85344" rIns="85344" bIns="85344" numCol="1" spcCol="1270" anchor="ctr" anchorCtr="0">
            <a:noAutofit/>
          </a:bodyPr>
          <a:lstStyle/>
          <a:p>
            <a:pPr algn="ctr" fontAlgn="base"/>
            <a:r>
              <a:rPr lang="en-US" sz="1600" b="1" i="0" dirty="0">
                <a:solidFill>
                  <a:schemeClr val="bg1"/>
                </a:solidFill>
                <a:effectLst/>
              </a:rPr>
              <a:t>Robotics</a:t>
            </a:r>
            <a:endParaRPr lang="en-ZA" sz="1600" kern="1200" dirty="0"/>
          </a:p>
        </p:txBody>
      </p:sp>
    </p:spTree>
    <p:extLst>
      <p:ext uri="{BB962C8B-B14F-4D97-AF65-F5344CB8AC3E}">
        <p14:creationId xmlns:p14="http://schemas.microsoft.com/office/powerpoint/2010/main" val="2060222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y2mate.is - What is Industry 5.0_-rZSRHG_-h0o-360p-1700316945">
            <a:hlinkClick r:id="" action="ppaction://media"/>
            <a:extLst>
              <a:ext uri="{FF2B5EF4-FFF2-40B4-BE49-F238E27FC236}">
                <a16:creationId xmlns:a16="http://schemas.microsoft.com/office/drawing/2014/main" id="{D5A27F7B-D83A-B494-5924-34932F2D802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82872" y="1211357"/>
            <a:ext cx="9366477" cy="526864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813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21E0D1-93F7-2CE2-6ED3-EF4E7E4C3E08}"/>
              </a:ext>
            </a:extLst>
          </p:cNvPr>
          <p:cNvSpPr>
            <a:spLocks noGrp="1"/>
          </p:cNvSpPr>
          <p:nvPr>
            <p:ph idx="1"/>
          </p:nvPr>
        </p:nvSpPr>
        <p:spPr>
          <a:xfrm>
            <a:off x="1726050" y="603787"/>
            <a:ext cx="10049550" cy="2328364"/>
          </a:xfrm>
        </p:spPr>
        <p:txBody>
          <a:bodyPr/>
          <a:lstStyle/>
          <a:p>
            <a:pPr marL="72000" indent="0">
              <a:lnSpc>
                <a:spcPct val="100000"/>
              </a:lnSpc>
              <a:buClrTx/>
              <a:buNone/>
            </a:pPr>
            <a:r>
              <a:rPr lang="en-US" sz="1600" dirty="0"/>
              <a:t>The i</a:t>
            </a:r>
            <a:r>
              <a:rPr lang="en-US" sz="1600" b="1" dirty="0"/>
              <a:t>ntegration of computing and telecommunication technology and </a:t>
            </a:r>
            <a:r>
              <a:rPr lang="en-US" sz="1600" dirty="0"/>
              <a:t>ability to communicate and work with other networked technologies</a:t>
            </a:r>
          </a:p>
          <a:p>
            <a:pPr marL="72000" indent="0">
              <a:lnSpc>
                <a:spcPct val="100000"/>
              </a:lnSpc>
              <a:buClrTx/>
              <a:buNone/>
            </a:pPr>
            <a:r>
              <a:rPr lang="en-US" sz="1100" b="0" i="0" dirty="0">
                <a:solidFill>
                  <a:srgbClr val="000000"/>
                </a:solidFill>
                <a:effectLst/>
              </a:rPr>
              <a:t>“Smart tech” is  advanced digital technologies that make decisions </a:t>
            </a:r>
            <a:r>
              <a:rPr lang="en-US" sz="1100" b="0" i="1" dirty="0">
                <a:solidFill>
                  <a:srgbClr val="000000"/>
                </a:solidFill>
                <a:effectLst/>
              </a:rPr>
              <a:t>for</a:t>
            </a:r>
            <a:r>
              <a:rPr lang="en-US" sz="1100" b="0" i="0" dirty="0">
                <a:solidFill>
                  <a:srgbClr val="000000"/>
                </a:solidFill>
                <a:effectLst/>
              </a:rPr>
              <a:t> people and </a:t>
            </a:r>
            <a:r>
              <a:rPr lang="en-US" sz="1100" b="0" i="1" dirty="0">
                <a:solidFill>
                  <a:srgbClr val="000000"/>
                </a:solidFill>
                <a:effectLst/>
              </a:rPr>
              <a:t>instead</a:t>
            </a:r>
            <a:r>
              <a:rPr lang="en-US" sz="1100" b="0" i="0" dirty="0">
                <a:solidFill>
                  <a:srgbClr val="000000"/>
                </a:solidFill>
                <a:effectLst/>
              </a:rPr>
              <a:t> of people</a:t>
            </a:r>
          </a:p>
          <a:p>
            <a:pPr marL="72000" indent="0">
              <a:lnSpc>
                <a:spcPct val="100000"/>
              </a:lnSpc>
              <a:buClrTx/>
              <a:buNone/>
            </a:pPr>
            <a:r>
              <a:rPr lang="en-US" sz="1100" b="0" i="0" dirty="0">
                <a:solidFill>
                  <a:srgbClr val="000000"/>
                </a:solidFill>
                <a:effectLst/>
              </a:rPr>
              <a:t>\machine learning, natural language processing, smart forms, chatbots, robots, and more. Its </a:t>
            </a:r>
            <a:r>
              <a:rPr lang="en-US" sz="1100" b="0" i="0" dirty="0">
                <a:solidFill>
                  <a:srgbClr val="006BFF"/>
                </a:solidFill>
                <a:effectLst/>
                <a:hlinkClick r:id="rId4"/>
              </a:rPr>
              <a:t>use is skyrocketing</a:t>
            </a:r>
            <a:r>
              <a:rPr lang="en-US" sz="1100" b="0" i="0" dirty="0">
                <a:solidFill>
                  <a:srgbClr val="000000"/>
                </a:solidFill>
                <a:effectLst/>
              </a:rPr>
              <a:t> and it is being embedded in every functional area of company life from HR to communications, accounting and service delivery.</a:t>
            </a:r>
            <a:endParaRPr lang="en-US" sz="1600" dirty="0"/>
          </a:p>
          <a:p>
            <a:pPr marL="72000" indent="0" algn="l">
              <a:buNone/>
            </a:pPr>
            <a:endParaRPr lang="en-US" sz="1100" dirty="0"/>
          </a:p>
        </p:txBody>
      </p:sp>
      <p:sp>
        <p:nvSpPr>
          <p:cNvPr id="8" name="Title 3">
            <a:extLst>
              <a:ext uri="{FF2B5EF4-FFF2-40B4-BE49-F238E27FC236}">
                <a16:creationId xmlns:a16="http://schemas.microsoft.com/office/drawing/2014/main" id="{B3E7C3D0-6AD1-E31B-0948-5114463C1DFB}"/>
              </a:ext>
            </a:extLst>
          </p:cNvPr>
          <p:cNvSpPr txBox="1">
            <a:spLocks/>
          </p:cNvSpPr>
          <p:nvPr/>
        </p:nvSpPr>
        <p:spPr>
          <a:xfrm>
            <a:off x="1471025" y="161828"/>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 SMART TECHNOLOGY</a:t>
            </a:r>
          </a:p>
        </p:txBody>
      </p:sp>
      <p:pic>
        <p:nvPicPr>
          <p:cNvPr id="4" name="Picture 3">
            <a:extLst>
              <a:ext uri="{FF2B5EF4-FFF2-40B4-BE49-F238E27FC236}">
                <a16:creationId xmlns:a16="http://schemas.microsoft.com/office/drawing/2014/main" id="{DFCB381C-CFDE-7E6E-C72C-109A50333417}"/>
              </a:ext>
            </a:extLst>
          </p:cNvPr>
          <p:cNvPicPr>
            <a:picLocks noChangeAspect="1"/>
          </p:cNvPicPr>
          <p:nvPr/>
        </p:nvPicPr>
        <p:blipFill>
          <a:blip r:embed="rId5"/>
          <a:stretch>
            <a:fillRect/>
          </a:stretch>
        </p:blipFill>
        <p:spPr>
          <a:xfrm>
            <a:off x="1967977" y="2635363"/>
            <a:ext cx="4081104" cy="29089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1" name="Content Placeholder 4">
            <a:extLst>
              <a:ext uri="{FF2B5EF4-FFF2-40B4-BE49-F238E27FC236}">
                <a16:creationId xmlns:a16="http://schemas.microsoft.com/office/drawing/2014/main" id="{7B8B4A32-51D0-F8A0-E4FD-807488037A3C}"/>
              </a:ext>
            </a:extLst>
          </p:cNvPr>
          <p:cNvSpPr txBox="1">
            <a:spLocks/>
          </p:cNvSpPr>
          <p:nvPr/>
        </p:nvSpPr>
        <p:spPr>
          <a:xfrm>
            <a:off x="3954892" y="3825261"/>
            <a:ext cx="4376057" cy="4739561"/>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Font typeface="Arial" panose="020B0604020202020204" pitchFamily="34" charset="0"/>
              <a:buNone/>
            </a:pPr>
            <a:endParaRPr lang="en-US" sz="1600" b="1" kern="0" dirty="0">
              <a:solidFill>
                <a:srgbClr val="000000"/>
              </a:solidFill>
              <a:latin typeface="+mj-lt"/>
            </a:endParaRPr>
          </a:p>
          <a:p>
            <a:pPr marL="72000" indent="0">
              <a:lnSpc>
                <a:spcPct val="100000"/>
              </a:lnSpc>
              <a:buFont typeface="Arial" panose="020B0604020202020204" pitchFamily="34" charset="0"/>
              <a:buNone/>
            </a:pPr>
            <a:endParaRPr lang="en-US" sz="1600" b="1" kern="0" dirty="0">
              <a:solidFill>
                <a:srgbClr val="000000"/>
              </a:solidFill>
              <a:latin typeface="+mj-lt"/>
            </a:endParaRPr>
          </a:p>
          <a:p>
            <a:pPr marL="72000" indent="0">
              <a:lnSpc>
                <a:spcPct val="100000"/>
              </a:lnSpc>
              <a:buFont typeface="Arial" panose="020B0604020202020204" pitchFamily="34" charset="0"/>
              <a:buNone/>
            </a:pPr>
            <a:r>
              <a:rPr lang="en-US" sz="800" b="1" kern="0" dirty="0">
                <a:solidFill>
                  <a:srgbClr val="000000"/>
                </a:solidFill>
                <a:latin typeface="+mj-lt"/>
              </a:rPr>
              <a:t>1.</a:t>
            </a:r>
            <a:r>
              <a:rPr lang="en-US" sz="800" b="1" kern="0" dirty="0">
                <a:solidFill>
                  <a:schemeClr val="accent1"/>
                </a:solidFill>
              </a:rPr>
              <a:t> Conserve Energy.</a:t>
            </a:r>
          </a:p>
          <a:p>
            <a:pPr>
              <a:lnSpc>
                <a:spcPct val="100000"/>
              </a:lnSpc>
            </a:pPr>
            <a:endParaRPr lang="en-US" sz="800" b="1" kern="0" dirty="0">
              <a:solidFill>
                <a:schemeClr val="accent1"/>
              </a:solidFill>
            </a:endParaRPr>
          </a:p>
          <a:p>
            <a:pPr marL="72000" indent="0">
              <a:lnSpc>
                <a:spcPct val="100000"/>
              </a:lnSpc>
              <a:buFont typeface="Arial" panose="020B0604020202020204" pitchFamily="34" charset="0"/>
              <a:buNone/>
            </a:pPr>
            <a:r>
              <a:rPr lang="en-US" sz="800" b="1" kern="0" dirty="0">
                <a:solidFill>
                  <a:schemeClr val="accent1"/>
                </a:solidFill>
              </a:rPr>
              <a:t>2. Convenience At Various Levels.</a:t>
            </a:r>
          </a:p>
          <a:p>
            <a:pPr>
              <a:lnSpc>
                <a:spcPct val="100000"/>
              </a:lnSpc>
            </a:pPr>
            <a:endParaRPr lang="en-US" sz="800" b="1" kern="0" dirty="0">
              <a:solidFill>
                <a:schemeClr val="accent1"/>
              </a:solidFill>
            </a:endParaRPr>
          </a:p>
          <a:p>
            <a:pPr marL="72000" indent="0">
              <a:lnSpc>
                <a:spcPct val="100000"/>
              </a:lnSpc>
              <a:buFont typeface="Arial" panose="020B0604020202020204" pitchFamily="34" charset="0"/>
              <a:buNone/>
            </a:pPr>
            <a:r>
              <a:rPr lang="en-US" sz="800" b="1" kern="0" dirty="0">
                <a:solidFill>
                  <a:schemeClr val="accent1"/>
                </a:solidFill>
              </a:rPr>
              <a:t>3. Unprecedented Level Of Security.</a:t>
            </a:r>
          </a:p>
          <a:p>
            <a:pPr marL="72000" indent="0">
              <a:lnSpc>
                <a:spcPct val="100000"/>
              </a:lnSpc>
              <a:buFont typeface="Arial" panose="020B0604020202020204" pitchFamily="34" charset="0"/>
              <a:buNone/>
            </a:pPr>
            <a:endParaRPr lang="en-US" sz="800" b="1" kern="0" dirty="0">
              <a:solidFill>
                <a:schemeClr val="accent1"/>
              </a:solidFill>
            </a:endParaRPr>
          </a:p>
          <a:p>
            <a:pPr marL="72000" indent="0">
              <a:lnSpc>
                <a:spcPct val="100000"/>
              </a:lnSpc>
              <a:buFont typeface="Arial" panose="020B0604020202020204" pitchFamily="34" charset="0"/>
              <a:buNone/>
            </a:pPr>
            <a:r>
              <a:rPr lang="en-US" sz="800" b="1" kern="0" dirty="0">
                <a:solidFill>
                  <a:schemeClr val="accent1"/>
                </a:solidFill>
              </a:rPr>
              <a:t>5. Saves time and money.</a:t>
            </a:r>
          </a:p>
          <a:p>
            <a:pPr marL="72000" indent="0">
              <a:buClrTx/>
              <a:buFont typeface="Arial" panose="020B0604020202020204" pitchFamily="34" charset="0"/>
              <a:buNone/>
            </a:pPr>
            <a:endParaRPr lang="en-US" sz="1600" kern="0" dirty="0">
              <a:latin typeface="+mj-lt"/>
            </a:endParaRPr>
          </a:p>
        </p:txBody>
      </p:sp>
      <p:pic>
        <p:nvPicPr>
          <p:cNvPr id="13" name="Picture 12">
            <a:extLst>
              <a:ext uri="{FF2B5EF4-FFF2-40B4-BE49-F238E27FC236}">
                <a16:creationId xmlns:a16="http://schemas.microsoft.com/office/drawing/2014/main" id="{91E056BF-43FA-3DCF-DC3C-3F3AB457DDDA}"/>
              </a:ext>
            </a:extLst>
          </p:cNvPr>
          <p:cNvPicPr>
            <a:picLocks noChangeAspect="1"/>
          </p:cNvPicPr>
          <p:nvPr/>
        </p:nvPicPr>
        <p:blipFill>
          <a:blip r:embed="rId7"/>
          <a:stretch>
            <a:fillRect/>
          </a:stretch>
        </p:blipFill>
        <p:spPr>
          <a:xfrm>
            <a:off x="6049081" y="2673315"/>
            <a:ext cx="5032011" cy="2908948"/>
          </a:xfrm>
          <a:prstGeom prst="rect">
            <a:avLst/>
          </a:prstGeom>
        </p:spPr>
      </p:pic>
      <p:sp>
        <p:nvSpPr>
          <p:cNvPr id="14" name="TextBox 13">
            <a:extLst>
              <a:ext uri="{FF2B5EF4-FFF2-40B4-BE49-F238E27FC236}">
                <a16:creationId xmlns:a16="http://schemas.microsoft.com/office/drawing/2014/main" id="{D21FCD44-9BD1-1563-F709-EF342184C26F}"/>
              </a:ext>
            </a:extLst>
          </p:cNvPr>
          <p:cNvSpPr txBox="1"/>
          <p:nvPr/>
        </p:nvSpPr>
        <p:spPr>
          <a:xfrm>
            <a:off x="3383280" y="2509520"/>
            <a:ext cx="1270000" cy="523220"/>
          </a:xfrm>
          <a:prstGeom prst="rect">
            <a:avLst/>
          </a:prstGeom>
          <a:noFill/>
        </p:spPr>
        <p:txBody>
          <a:bodyPr wrap="square" rtlCol="0">
            <a:spAutoFit/>
          </a:bodyPr>
          <a:lstStyle/>
          <a:p>
            <a:pPr algn="l"/>
            <a:r>
              <a:rPr lang="en-US" sz="2800" dirty="0">
                <a:latin typeface="+mn-lt"/>
              </a:rPr>
              <a:t>Society </a:t>
            </a:r>
          </a:p>
        </p:txBody>
      </p:sp>
      <p:sp>
        <p:nvSpPr>
          <p:cNvPr id="16" name="TextBox 15">
            <a:extLst>
              <a:ext uri="{FF2B5EF4-FFF2-40B4-BE49-F238E27FC236}">
                <a16:creationId xmlns:a16="http://schemas.microsoft.com/office/drawing/2014/main" id="{E4CC0ADD-26C5-8D58-A2F3-B36E56D3EA79}"/>
              </a:ext>
            </a:extLst>
          </p:cNvPr>
          <p:cNvSpPr txBox="1"/>
          <p:nvPr/>
        </p:nvSpPr>
        <p:spPr>
          <a:xfrm>
            <a:off x="8900853" y="2234078"/>
            <a:ext cx="2874747" cy="523220"/>
          </a:xfrm>
          <a:prstGeom prst="rect">
            <a:avLst/>
          </a:prstGeom>
          <a:noFill/>
        </p:spPr>
        <p:txBody>
          <a:bodyPr wrap="square" rtlCol="0">
            <a:spAutoFit/>
          </a:bodyPr>
          <a:lstStyle/>
          <a:p>
            <a:pPr algn="l"/>
            <a:r>
              <a:rPr lang="en-US" sz="2800" dirty="0" err="1">
                <a:latin typeface="+mn-lt"/>
              </a:rPr>
              <a:t>Organisations</a:t>
            </a:r>
            <a:r>
              <a:rPr lang="en-US" sz="2800" dirty="0">
                <a:latin typeface="+mn-lt"/>
              </a:rPr>
              <a:t>  </a:t>
            </a:r>
          </a:p>
        </p:txBody>
      </p:sp>
      <p:sp>
        <p:nvSpPr>
          <p:cNvPr id="18" name="TextBox 17">
            <a:extLst>
              <a:ext uri="{FF2B5EF4-FFF2-40B4-BE49-F238E27FC236}">
                <a16:creationId xmlns:a16="http://schemas.microsoft.com/office/drawing/2014/main" id="{C1B435D9-07C3-2A69-59EB-DBFC17273186}"/>
              </a:ext>
            </a:extLst>
          </p:cNvPr>
          <p:cNvSpPr txBox="1"/>
          <p:nvPr/>
        </p:nvSpPr>
        <p:spPr>
          <a:xfrm>
            <a:off x="9934774" y="2994265"/>
            <a:ext cx="5347154" cy="869469"/>
          </a:xfrm>
          <a:prstGeom prst="rect">
            <a:avLst/>
          </a:prstGeom>
          <a:noFill/>
        </p:spPr>
        <p:txBody>
          <a:bodyPr wrap="square">
            <a:spAutoFit/>
          </a:bodyPr>
          <a:lstStyle/>
          <a:p>
            <a:r>
              <a:rPr lang="en-US" sz="1000" b="1" i="0" u="sng" dirty="0">
                <a:solidFill>
                  <a:schemeClr val="tx2"/>
                </a:solidFill>
                <a:effectLst/>
                <a:latin typeface="+mn-lt"/>
              </a:rPr>
              <a:t>Office Products </a:t>
            </a:r>
          </a:p>
          <a:p>
            <a:r>
              <a:rPr lang="en-US" sz="1000" b="0" i="0" dirty="0">
                <a:solidFill>
                  <a:schemeClr val="tx2"/>
                </a:solidFill>
                <a:effectLst/>
                <a:latin typeface="+mn-lt"/>
              </a:rPr>
              <a:t>The</a:t>
            </a:r>
            <a:r>
              <a:rPr lang="en-US" sz="1000" b="1" i="0" dirty="0">
                <a:solidFill>
                  <a:schemeClr val="tx2"/>
                </a:solidFill>
                <a:effectLst/>
                <a:latin typeface="+mn-lt"/>
              </a:rPr>
              <a:t> </a:t>
            </a:r>
            <a:r>
              <a:rPr lang="en-US" sz="1000" b="1" i="0" dirty="0" err="1">
                <a:solidFill>
                  <a:schemeClr val="tx2"/>
                </a:solidFill>
                <a:effectLst/>
                <a:latin typeface="+mn-lt"/>
              </a:rPr>
              <a:t>Artome</a:t>
            </a:r>
            <a:r>
              <a:rPr lang="en-US" sz="1000" b="1" i="0" dirty="0">
                <a:solidFill>
                  <a:schemeClr val="tx2"/>
                </a:solidFill>
                <a:effectLst/>
                <a:latin typeface="+mn-lt"/>
              </a:rPr>
              <a:t> M10</a:t>
            </a:r>
          </a:p>
          <a:p>
            <a:r>
              <a:rPr lang="en-US" sz="1000" b="0" i="0" dirty="0">
                <a:solidFill>
                  <a:schemeClr val="tx2"/>
                </a:solidFill>
                <a:effectLst/>
                <a:latin typeface="+mn-lt"/>
              </a:rPr>
              <a:t>The</a:t>
            </a:r>
            <a:r>
              <a:rPr lang="en-US" sz="1000" b="1" i="0" dirty="0">
                <a:solidFill>
                  <a:schemeClr val="tx2"/>
                </a:solidFill>
                <a:effectLst/>
                <a:latin typeface="+mn-lt"/>
              </a:rPr>
              <a:t> Ashton Bentley Complete Room</a:t>
            </a:r>
            <a:r>
              <a:rPr lang="en-US" sz="1000" b="0" i="0" dirty="0">
                <a:solidFill>
                  <a:schemeClr val="tx2"/>
                </a:solidFill>
                <a:effectLst/>
                <a:latin typeface="+mn-lt"/>
              </a:rPr>
              <a:t> </a:t>
            </a:r>
          </a:p>
          <a:p>
            <a:r>
              <a:rPr lang="en-US" sz="1000" b="0" i="0" dirty="0">
                <a:solidFill>
                  <a:schemeClr val="tx2"/>
                </a:solidFill>
                <a:effectLst/>
                <a:latin typeface="+mn-lt"/>
              </a:rPr>
              <a:t>The</a:t>
            </a:r>
            <a:r>
              <a:rPr lang="en-US" sz="1000" b="1" i="0" dirty="0">
                <a:solidFill>
                  <a:schemeClr val="tx2"/>
                </a:solidFill>
                <a:effectLst/>
                <a:latin typeface="+mn-lt"/>
              </a:rPr>
              <a:t> Igloo Vision Immersive Workspace</a:t>
            </a:r>
            <a:r>
              <a:rPr lang="en-US" sz="1000" b="0" i="0" dirty="0">
                <a:solidFill>
                  <a:schemeClr val="tx2"/>
                </a:solidFill>
                <a:effectLst/>
                <a:latin typeface="+mn-lt"/>
              </a:rPr>
              <a:t> </a:t>
            </a:r>
          </a:p>
          <a:p>
            <a:r>
              <a:rPr lang="en-US" sz="1050" b="0" i="0" dirty="0">
                <a:solidFill>
                  <a:schemeClr val="tx2"/>
                </a:solidFill>
                <a:effectLst/>
                <a:latin typeface="-apple-system"/>
              </a:rPr>
              <a:t> </a:t>
            </a:r>
            <a:endParaRPr lang="en-US" sz="1050" dirty="0">
              <a:solidFill>
                <a:schemeClr val="tx2"/>
              </a:solidFill>
            </a:endParaRPr>
          </a:p>
        </p:txBody>
      </p:sp>
      <p:sp>
        <p:nvSpPr>
          <p:cNvPr id="6" name="TextBox 5">
            <a:extLst>
              <a:ext uri="{FF2B5EF4-FFF2-40B4-BE49-F238E27FC236}">
                <a16:creationId xmlns:a16="http://schemas.microsoft.com/office/drawing/2014/main" id="{288A02E5-8D3A-C88C-0DDE-5D76DF51415E}"/>
              </a:ext>
            </a:extLst>
          </p:cNvPr>
          <p:cNvSpPr txBox="1"/>
          <p:nvPr/>
        </p:nvSpPr>
        <p:spPr>
          <a:xfrm>
            <a:off x="9735670" y="5185186"/>
            <a:ext cx="2039929" cy="569387"/>
          </a:xfrm>
          <a:prstGeom prst="rect">
            <a:avLst/>
          </a:prstGeom>
          <a:noFill/>
        </p:spPr>
        <p:txBody>
          <a:bodyPr wrap="square" rtlCol="0">
            <a:spAutoFit/>
          </a:bodyPr>
          <a:lstStyle/>
          <a:p>
            <a:r>
              <a:rPr lang="en-US" sz="1000" b="1" dirty="0">
                <a:solidFill>
                  <a:schemeClr val="tx2"/>
                </a:solidFill>
                <a:latin typeface="+mn-lt"/>
              </a:rPr>
              <a:t>Create new time that can be used to re-humanize work and workplaces.</a:t>
            </a:r>
          </a:p>
        </p:txBody>
      </p:sp>
    </p:spTree>
    <p:extLst>
      <p:ext uri="{BB962C8B-B14F-4D97-AF65-F5344CB8AC3E}">
        <p14:creationId xmlns:p14="http://schemas.microsoft.com/office/powerpoint/2010/main" val="426521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3E7C3D0-6AD1-E31B-0948-5114463C1DFB}"/>
              </a:ext>
            </a:extLst>
          </p:cNvPr>
          <p:cNvSpPr txBox="1">
            <a:spLocks/>
          </p:cNvSpPr>
          <p:nvPr/>
        </p:nvSpPr>
        <p:spPr>
          <a:xfrm>
            <a:off x="3838575" y="219739"/>
            <a:ext cx="11361600" cy="1171580"/>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en-US" kern="0" dirty="0">
                <a:solidFill>
                  <a:srgbClr val="0000DC"/>
                </a:solidFill>
              </a:rPr>
              <a:t>THE IMPORTANCE “WORK”</a:t>
            </a:r>
          </a:p>
        </p:txBody>
      </p:sp>
      <p:sp>
        <p:nvSpPr>
          <p:cNvPr id="2" name="Content Placeholder 4">
            <a:extLst>
              <a:ext uri="{FF2B5EF4-FFF2-40B4-BE49-F238E27FC236}">
                <a16:creationId xmlns:a16="http://schemas.microsoft.com/office/drawing/2014/main" id="{B6F20251-7A7E-A84F-7CFF-EFF51CD43079}"/>
              </a:ext>
            </a:extLst>
          </p:cNvPr>
          <p:cNvSpPr txBox="1">
            <a:spLocks/>
          </p:cNvSpPr>
          <p:nvPr/>
        </p:nvSpPr>
        <p:spPr>
          <a:xfrm>
            <a:off x="3709483" y="607967"/>
            <a:ext cx="8106498" cy="4345411"/>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100000"/>
              </a:lnSpc>
              <a:buFont typeface="Arial" panose="020B0604020202020204" pitchFamily="34" charset="0"/>
              <a:buNone/>
            </a:pPr>
            <a:endParaRPr lang="en-US" sz="1000" b="1" kern="0" dirty="0">
              <a:solidFill>
                <a:srgbClr val="000000"/>
              </a:solidFill>
              <a:latin typeface="+mj-lt"/>
            </a:endParaRPr>
          </a:p>
          <a:p>
            <a:pPr marL="72000" indent="0" algn="ctr">
              <a:lnSpc>
                <a:spcPct val="200000"/>
              </a:lnSpc>
              <a:buFont typeface="Arial" panose="020B0604020202020204" pitchFamily="34" charset="0"/>
              <a:buNone/>
            </a:pPr>
            <a:r>
              <a:rPr lang="en-US" sz="1200" kern="0" dirty="0">
                <a:solidFill>
                  <a:schemeClr val="bg1"/>
                </a:solidFill>
              </a:rPr>
              <a:t>Assist and support organizations in directing employees’ attention, motivating or encouraging them to act in desirable ways and enable new ways  that have not been possible in the analogue world (Cardinal et al., 2010; Schafheitle et al., 2020). </a:t>
            </a:r>
          </a:p>
          <a:p>
            <a:pPr marL="72000" indent="0" algn="ctr">
              <a:lnSpc>
                <a:spcPct val="200000"/>
              </a:lnSpc>
              <a:buFont typeface="Arial" panose="020B0604020202020204" pitchFamily="34" charset="0"/>
              <a:buNone/>
            </a:pPr>
            <a:r>
              <a:rPr lang="en-US" sz="1800" b="1" dirty="0"/>
              <a:t>Using smart tech isn’t a technological challenge </a:t>
            </a:r>
            <a:r>
              <a:rPr lang="en-US" sz="1800" b="1" i="0" dirty="0">
                <a:effectLst/>
              </a:rPr>
              <a:t>but a leadership imperative. </a:t>
            </a:r>
          </a:p>
          <a:p>
            <a:pPr marL="72000" indent="0" algn="just">
              <a:lnSpc>
                <a:spcPct val="200000"/>
              </a:lnSpc>
              <a:buNone/>
            </a:pPr>
            <a:r>
              <a:rPr lang="en-US" sz="1000" b="0" i="0" dirty="0">
                <a:solidFill>
                  <a:schemeClr val="bg1"/>
                </a:solidFill>
                <a:effectLst/>
              </a:rPr>
              <a:t>This new time can be used to do things that </a:t>
            </a:r>
            <a:r>
              <a:rPr lang="en-US" sz="1000" b="1" i="0" dirty="0">
                <a:solidFill>
                  <a:schemeClr val="bg1"/>
                </a:solidFill>
                <a:effectLst/>
              </a:rPr>
              <a:t>only people </a:t>
            </a:r>
            <a:r>
              <a:rPr lang="en-US" sz="1000" b="0" i="0" dirty="0">
                <a:solidFill>
                  <a:schemeClr val="bg1"/>
                </a:solidFill>
                <a:effectLst/>
              </a:rPr>
              <a:t>can and should do </a:t>
            </a:r>
            <a:r>
              <a:rPr lang="en-US" sz="1000" b="1" i="0" dirty="0">
                <a:solidFill>
                  <a:schemeClr val="bg1"/>
                </a:solidFill>
                <a:effectLst/>
              </a:rPr>
              <a:t>build relationships, </a:t>
            </a:r>
            <a:r>
              <a:rPr lang="en-US" sz="1000" b="1" dirty="0">
                <a:solidFill>
                  <a:schemeClr val="bg1"/>
                </a:solidFill>
              </a:rPr>
              <a:t>share </a:t>
            </a:r>
            <a:r>
              <a:rPr lang="en-US" sz="1000" b="0" i="0" dirty="0">
                <a:solidFill>
                  <a:schemeClr val="bg1"/>
                </a:solidFill>
                <a:effectLst/>
              </a:rPr>
              <a:t>stories, and </a:t>
            </a:r>
            <a:r>
              <a:rPr lang="en-US" sz="1000" b="1" i="0" dirty="0">
                <a:solidFill>
                  <a:schemeClr val="bg1"/>
                </a:solidFill>
                <a:effectLst/>
              </a:rPr>
              <a:t>solve problems. </a:t>
            </a:r>
          </a:p>
          <a:p>
            <a:pPr marL="72000" indent="0" algn="just">
              <a:lnSpc>
                <a:spcPct val="200000"/>
              </a:lnSpc>
              <a:buNone/>
            </a:pPr>
            <a:r>
              <a:rPr lang="en-US" sz="1000" b="0" i="0" dirty="0">
                <a:solidFill>
                  <a:schemeClr val="bg1"/>
                </a:solidFill>
                <a:effectLst/>
              </a:rPr>
              <a:t>This is also time that can be used </a:t>
            </a:r>
            <a:r>
              <a:rPr lang="en-US" sz="1000" b="1" i="0" dirty="0">
                <a:solidFill>
                  <a:schemeClr val="bg1"/>
                </a:solidFill>
                <a:effectLst/>
              </a:rPr>
              <a:t>to reduce burnout and re-humanize workplaces </a:t>
            </a:r>
            <a:r>
              <a:rPr lang="en-US" sz="1000" b="0" i="0" dirty="0">
                <a:solidFill>
                  <a:schemeClr val="bg1"/>
                </a:solidFill>
                <a:effectLst/>
              </a:rPr>
              <a:t>— but only if it is implemented carefully and strategically. . </a:t>
            </a:r>
            <a:endParaRPr lang="en-US" sz="1000" kern="0" dirty="0">
              <a:solidFill>
                <a:schemeClr val="bg1"/>
              </a:solidFill>
            </a:endParaRPr>
          </a:p>
          <a:p>
            <a:pPr marL="72000" indent="0" algn="just">
              <a:lnSpc>
                <a:spcPct val="200000"/>
              </a:lnSpc>
              <a:buFont typeface="Arial" panose="020B0604020202020204" pitchFamily="34" charset="0"/>
              <a:buNone/>
            </a:pPr>
            <a:r>
              <a:rPr lang="en-US" sz="1600" b="1" i="0" dirty="0">
                <a:solidFill>
                  <a:schemeClr val="bg1"/>
                </a:solidFill>
                <a:effectLst/>
              </a:rPr>
              <a:t>Invest in online chatbots</a:t>
            </a:r>
            <a:r>
              <a:rPr lang="en-US" sz="1600" b="1" i="0" kern="0" dirty="0">
                <a:solidFill>
                  <a:schemeClr val="bg1"/>
                </a:solidFill>
                <a:effectLst/>
              </a:rPr>
              <a:t>: </a:t>
            </a:r>
            <a:r>
              <a:rPr lang="en-US" sz="1600" b="1" kern="0" dirty="0">
                <a:solidFill>
                  <a:schemeClr val="bg1"/>
                </a:solidFill>
              </a:rPr>
              <a:t> </a:t>
            </a:r>
          </a:p>
          <a:p>
            <a:pPr marL="72000" indent="0" algn="just">
              <a:lnSpc>
                <a:spcPct val="200000"/>
              </a:lnSpc>
              <a:buFont typeface="Arial" panose="020B0604020202020204" pitchFamily="34" charset="0"/>
              <a:buNone/>
            </a:pPr>
            <a:r>
              <a:rPr lang="en-US" sz="1000" dirty="0">
                <a:solidFill>
                  <a:schemeClr val="bg1"/>
                </a:solidFill>
              </a:rPr>
              <a:t>Fasted growing and least expensive . Available 24/7 </a:t>
            </a:r>
          </a:p>
          <a:p>
            <a:pPr marL="72000" indent="0" algn="just">
              <a:lnSpc>
                <a:spcPct val="200000"/>
              </a:lnSpc>
              <a:buNone/>
            </a:pPr>
            <a:r>
              <a:rPr lang="en-US" sz="1000" dirty="0">
                <a:solidFill>
                  <a:schemeClr val="bg1"/>
                </a:solidFill>
              </a:rPr>
              <a:t>Front line staff can shift their focus to problem-solving, empathy, and ultimately inspiring repeat customers.</a:t>
            </a:r>
          </a:p>
          <a:p>
            <a:pPr marL="72000" indent="0" algn="just">
              <a:lnSpc>
                <a:spcPct val="200000"/>
              </a:lnSpc>
              <a:buNone/>
            </a:pPr>
            <a:r>
              <a:rPr lang="en-US" sz="1600" b="1" dirty="0">
                <a:solidFill>
                  <a:schemeClr val="bg1"/>
                </a:solidFill>
              </a:rPr>
              <a:t>Improve workflow:</a:t>
            </a:r>
          </a:p>
          <a:p>
            <a:pPr marL="72000" indent="0" algn="just">
              <a:lnSpc>
                <a:spcPct val="200000"/>
              </a:lnSpc>
              <a:buNone/>
            </a:pPr>
            <a:r>
              <a:rPr lang="en-US" sz="1000" dirty="0">
                <a:solidFill>
                  <a:schemeClr val="bg1"/>
                </a:solidFill>
              </a:rPr>
              <a:t>Tool </a:t>
            </a:r>
            <a:r>
              <a:rPr lang="en-US" sz="1000" b="0" i="0" dirty="0">
                <a:solidFill>
                  <a:schemeClr val="bg1"/>
                </a:solidFill>
                <a:effectLst/>
              </a:rPr>
              <a:t>that can help make meetings more efficient.  provide metrics on what percentage help managers can </a:t>
            </a:r>
          </a:p>
          <a:p>
            <a:pPr marL="72000" indent="0" algn="just">
              <a:lnSpc>
                <a:spcPct val="200000"/>
              </a:lnSpc>
              <a:buNone/>
            </a:pPr>
            <a:r>
              <a:rPr lang="en-US" sz="1000" b="0" i="0" dirty="0">
                <a:solidFill>
                  <a:schemeClr val="bg1"/>
                </a:solidFill>
                <a:effectLst/>
              </a:rPr>
              <a:t>Make meetings more inclusive by automating captioning and language translation.</a:t>
            </a:r>
          </a:p>
          <a:p>
            <a:pPr marL="72000" indent="0" algn="just">
              <a:lnSpc>
                <a:spcPct val="200000"/>
              </a:lnSpc>
              <a:buFont typeface="Arial" panose="020B0604020202020204" pitchFamily="34" charset="0"/>
              <a:buNone/>
            </a:pPr>
            <a:r>
              <a:rPr lang="en-US" sz="1600" b="1" dirty="0">
                <a:solidFill>
                  <a:schemeClr val="bg1"/>
                </a:solidFill>
              </a:rPr>
              <a:t>Improve physical health: </a:t>
            </a:r>
          </a:p>
          <a:p>
            <a:pPr marL="72000" indent="0" algn="just">
              <a:lnSpc>
                <a:spcPct val="200000"/>
              </a:lnSpc>
              <a:buFont typeface="Arial" panose="020B0604020202020204" pitchFamily="34" charset="0"/>
              <a:buNone/>
            </a:pPr>
            <a:r>
              <a:rPr lang="en-US" sz="1000" dirty="0">
                <a:solidFill>
                  <a:schemeClr val="bg1"/>
                </a:solidFill>
              </a:rPr>
              <a:t>P</a:t>
            </a:r>
            <a:r>
              <a:rPr lang="en-US" sz="1000" b="0" i="0" dirty="0">
                <a:solidFill>
                  <a:schemeClr val="bg1"/>
                </a:solidFill>
                <a:effectLst/>
              </a:rPr>
              <a:t>hysical safety and health by monitoring environmental risk factors to healthy habits and behaviors. </a:t>
            </a:r>
          </a:p>
          <a:p>
            <a:pPr marL="72000" indent="0" algn="just">
              <a:lnSpc>
                <a:spcPct val="200000"/>
              </a:lnSpc>
              <a:buFont typeface="Arial" panose="020B0604020202020204" pitchFamily="34" charset="0"/>
              <a:buNone/>
            </a:pPr>
            <a:r>
              <a:rPr lang="en-US" sz="1000" dirty="0">
                <a:solidFill>
                  <a:schemeClr val="bg1"/>
                </a:solidFill>
              </a:rPr>
              <a:t>S</a:t>
            </a:r>
            <a:r>
              <a:rPr lang="en-US" sz="1000" b="0" i="0" dirty="0">
                <a:solidFill>
                  <a:schemeClr val="bg1"/>
                </a:solidFill>
                <a:effectLst/>
              </a:rPr>
              <a:t>mart tech can encourage work-life boundaries, and encourage employees to move, take screen breaks and stretch. </a:t>
            </a:r>
            <a:endParaRPr lang="en-US" sz="1000" dirty="0">
              <a:solidFill>
                <a:schemeClr val="bg1"/>
              </a:solidFill>
              <a:hlinkClick r:id="rId5">
                <a:extLst>
                  <a:ext uri="{A12FA001-AC4F-418D-AE19-62706E023703}">
                    <ahyp:hlinkClr xmlns:ahyp="http://schemas.microsoft.com/office/drawing/2018/hyperlinkcolor" val="tx"/>
                  </a:ext>
                </a:extLst>
              </a:hlinkClick>
            </a:endParaRPr>
          </a:p>
          <a:p>
            <a:pPr marL="72000" indent="0">
              <a:lnSpc>
                <a:spcPct val="100000"/>
              </a:lnSpc>
              <a:buFont typeface="Arial" panose="020B0604020202020204" pitchFamily="34" charset="0"/>
              <a:buNone/>
            </a:pPr>
            <a:endParaRPr lang="en-US" sz="1000" dirty="0">
              <a:solidFill>
                <a:schemeClr val="bg1"/>
              </a:solidFill>
              <a:hlinkClick r:id="rId5">
                <a:extLst>
                  <a:ext uri="{A12FA001-AC4F-418D-AE19-62706E023703}">
                    <ahyp:hlinkClr xmlns:ahyp="http://schemas.microsoft.com/office/drawing/2018/hyperlinkcolor" val="tx"/>
                  </a:ext>
                </a:extLst>
              </a:hlinkClick>
            </a:endParaRPr>
          </a:p>
          <a:p>
            <a:pPr marL="72000" indent="0">
              <a:lnSpc>
                <a:spcPct val="100000"/>
              </a:lnSpc>
              <a:buFont typeface="Arial" panose="020B0604020202020204" pitchFamily="34" charset="0"/>
              <a:buNone/>
            </a:pPr>
            <a:endParaRPr lang="en-US" sz="1000" dirty="0">
              <a:solidFill>
                <a:schemeClr val="bg1"/>
              </a:solidFill>
              <a:hlinkClick r:id="rId5">
                <a:extLst>
                  <a:ext uri="{A12FA001-AC4F-418D-AE19-62706E023703}">
                    <ahyp:hlinkClr xmlns:ahyp="http://schemas.microsoft.com/office/drawing/2018/hyperlinkcolor" val="tx"/>
                  </a:ext>
                </a:extLst>
              </a:hlinkClick>
            </a:endParaRPr>
          </a:p>
          <a:p>
            <a:pPr marL="72000" indent="0">
              <a:lnSpc>
                <a:spcPct val="100000"/>
              </a:lnSpc>
              <a:buFont typeface="Arial" panose="020B0604020202020204" pitchFamily="34" charset="0"/>
              <a:buNone/>
            </a:pPr>
            <a:r>
              <a:rPr lang="en-US" sz="1000" dirty="0">
                <a:solidFill>
                  <a:schemeClr val="bg1"/>
                </a:solidFill>
                <a:hlinkClick r:id="rId5">
                  <a:extLst>
                    <a:ext uri="{A12FA001-AC4F-418D-AE19-62706E023703}">
                      <ahyp:hlinkClr xmlns:ahyp="http://schemas.microsoft.com/office/drawing/2018/hyperlinkcolor" val="tx"/>
                    </a:ext>
                  </a:extLst>
                </a:hlinkClick>
              </a:rPr>
              <a:t>By Beth Kanter and Allison Fine</a:t>
            </a:r>
            <a:endParaRPr lang="en-US" sz="1000" dirty="0">
              <a:solidFill>
                <a:schemeClr val="bg1"/>
              </a:solidFill>
            </a:endParaRPr>
          </a:p>
        </p:txBody>
      </p:sp>
    </p:spTree>
    <p:extLst>
      <p:ext uri="{BB962C8B-B14F-4D97-AF65-F5344CB8AC3E}">
        <p14:creationId xmlns:p14="http://schemas.microsoft.com/office/powerpoint/2010/main" val="420320424"/>
      </p:ext>
    </p:extLst>
  </p:cSld>
  <p:clrMapOvr>
    <a:masterClrMapping/>
  </p:clrMapOvr>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econ-prezentace-16-9-en-v10.potx" id="{CA4D81FE-238A-4A84-B5FE-EF7F9B2E3BBC}" vid="{F2DA8804-0AF2-4B2C-9DC8-D5C2B90AF59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993CE36E536924D9F97A09631E83C2B" ma:contentTypeVersion="16" ma:contentTypeDescription="Vytvoří nový dokument" ma:contentTypeScope="" ma:versionID="fa3f4631e5018c001ed2624f5e78fa88">
  <xsd:schema xmlns:xsd="http://www.w3.org/2001/XMLSchema" xmlns:xs="http://www.w3.org/2001/XMLSchema" xmlns:p="http://schemas.microsoft.com/office/2006/metadata/properties" xmlns:ns2="0c1a1fbc-d6b3-4a79-b06c-615c552f15a0" xmlns:ns3="d0cbd42d-77cf-4069-81d7-60b13b013f2f" targetNamespace="http://schemas.microsoft.com/office/2006/metadata/properties" ma:root="true" ma:fieldsID="46e3e696b18b9ca71cbdc139d2b65713" ns2:_="" ns3:_="">
    <xsd:import namespace="0c1a1fbc-d6b3-4a79-b06c-615c552f15a0"/>
    <xsd:import namespace="d0cbd42d-77cf-4069-81d7-60b13b013f2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1a1fbc-d6b3-4a79-b06c-615c552f15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Značky obrázků" ma:readOnly="false" ma:fieldId="{5cf76f15-5ced-4ddc-b409-7134ff3c332f}" ma:taxonomyMulti="true" ma:sspId="05144c32-5194-445f-8fa8-b47f4d440b8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cbd42d-77cf-4069-81d7-60b13b013f2f" elementFormDefault="qualified">
    <xsd:import namespace="http://schemas.microsoft.com/office/2006/documentManagement/types"/>
    <xsd:import namespace="http://schemas.microsoft.com/office/infopath/2007/PartnerControls"/>
    <xsd:element name="SharedWithUsers" ma:index="16"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dílené s podrobnostmi" ma:internalName="SharedWithDetails" ma:readOnly="true">
      <xsd:simpleType>
        <xsd:restriction base="dms:Note">
          <xsd:maxLength value="255"/>
        </xsd:restriction>
      </xsd:simpleType>
    </xsd:element>
    <xsd:element name="TaxCatchAll" ma:index="23" nillable="true" ma:displayName="Taxonomy Catch All Column" ma:hidden="true" ma:list="{af6cb671-3b21-41bd-8a98-643d2ee9d957}" ma:internalName="TaxCatchAll" ma:showField="CatchAllData" ma:web="d0cbd42d-77cf-4069-81d7-60b13b013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E88CFB-E9F4-4776-A77D-A3237919A2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1a1fbc-d6b3-4a79-b06c-615c552f15a0"/>
    <ds:schemaRef ds:uri="d0cbd42d-77cf-4069-81d7-60b13b013f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023663-4663-4200-8C26-5EE3303F7B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3968</TotalTime>
  <Words>7613</Words>
  <Application>Microsoft Office PowerPoint</Application>
  <PresentationFormat>Widescreen</PresentationFormat>
  <Paragraphs>664</Paragraphs>
  <Slides>40</Slides>
  <Notes>38</Notes>
  <HiddenSlides>0</HiddenSlides>
  <MMClips>6</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-apple-system</vt:lpstr>
      <vt:lpstr>Arial</vt:lpstr>
      <vt:lpstr>Calibri</vt:lpstr>
      <vt:lpstr>Noto Sans</vt:lpstr>
      <vt:lpstr>Noto Sans</vt:lpstr>
      <vt:lpstr>Söhne</vt:lpstr>
      <vt:lpstr>Tahoma</vt:lpstr>
      <vt:lpstr>Times New Roman</vt:lpstr>
      <vt:lpstr>Wingdings</vt:lpstr>
      <vt:lpstr>WPRoobert Light</vt:lpstr>
      <vt:lpstr>Presentation_MU_EN</vt:lpstr>
      <vt:lpstr>Custom Design</vt:lpstr>
      <vt:lpstr>    Organizational Behavior  AI and Automation  (STARA) </vt:lpstr>
      <vt:lpstr>- Introduction  - Evolution: Industries - STARA - Ethics  - Leadership - Summary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LEADERSHIP IN TRANSITION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Jana Sosnová</dc:creator>
  <cp:lastModifiedBy>Nathalie Houtzamer</cp:lastModifiedBy>
  <cp:revision>368</cp:revision>
  <cp:lastPrinted>1601-01-01T00:00:00Z</cp:lastPrinted>
  <dcterms:created xsi:type="dcterms:W3CDTF">2023-05-11T13:43:14Z</dcterms:created>
  <dcterms:modified xsi:type="dcterms:W3CDTF">2023-11-28T14:00:12Z</dcterms:modified>
</cp:coreProperties>
</file>