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30" r:id="rId3"/>
    <p:sldId id="265" r:id="rId4"/>
    <p:sldId id="286" r:id="rId5"/>
    <p:sldId id="346" r:id="rId6"/>
    <p:sldId id="301" r:id="rId7"/>
    <p:sldId id="278" r:id="rId8"/>
    <p:sldId id="267" r:id="rId9"/>
    <p:sldId id="268" r:id="rId10"/>
    <p:sldId id="269" r:id="rId11"/>
    <p:sldId id="270" r:id="rId12"/>
    <p:sldId id="291" r:id="rId13"/>
    <p:sldId id="271" r:id="rId14"/>
    <p:sldId id="272" r:id="rId15"/>
    <p:sldId id="290" r:id="rId16"/>
    <p:sldId id="273" r:id="rId17"/>
    <p:sldId id="292" r:id="rId18"/>
    <p:sldId id="274" r:id="rId19"/>
    <p:sldId id="275" r:id="rId20"/>
    <p:sldId id="343" r:id="rId21"/>
    <p:sldId id="344" r:id="rId22"/>
    <p:sldId id="295" r:id="rId23"/>
    <p:sldId id="341" r:id="rId24"/>
    <p:sldId id="335" r:id="rId25"/>
    <p:sldId id="33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8003E-6AEF-4D3E-A9FF-F35CF2A6E0AB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1BE5-2BE1-4800-B0E6-04DE8D7985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24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1BE5-2BE1-4800-B0E6-04DE8D7985A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/>
              <a:t>Nástroje památkové péče</a:t>
            </a:r>
            <a:br>
              <a:rPr lang="cs-CZ" sz="2800"/>
            </a:b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</a:t>
            </a:r>
          </a:p>
          <a:p>
            <a:pPr lvl="1"/>
            <a:r>
              <a:rPr lang="pl-PL" dirty="0"/>
              <a:t>Zákon č.129/2000 Sb. o krajích</a:t>
            </a:r>
          </a:p>
          <a:p>
            <a:r>
              <a:rPr lang="cs-CZ" dirty="0"/>
              <a:t>Obec</a:t>
            </a:r>
          </a:p>
          <a:p>
            <a:pPr lvl="1"/>
            <a:r>
              <a:rPr lang="pl-PL" dirty="0"/>
              <a:t>Zákon č. 128/2000 Sb. o obcích</a:t>
            </a:r>
            <a:endParaRPr lang="cs-CZ" dirty="0"/>
          </a:p>
          <a:p>
            <a:pPr lvl="2"/>
            <a:r>
              <a:rPr lang="cs-CZ" dirty="0"/>
              <a:t>program rozvoje územního obvodu obce</a:t>
            </a:r>
          </a:p>
          <a:p>
            <a:pPr lvl="2"/>
            <a:r>
              <a:rPr lang="cs-CZ" b="1" dirty="0"/>
              <a:t>hospodaření s majetkem obce</a:t>
            </a:r>
          </a:p>
          <a:p>
            <a:pPr lvl="2"/>
            <a:r>
              <a:rPr lang="cs-CZ" dirty="0"/>
              <a:t>vydávání obecně závazných vyhlášek</a:t>
            </a:r>
          </a:p>
          <a:p>
            <a:pPr lvl="2"/>
            <a:r>
              <a:rPr lang="cs-CZ" b="1" dirty="0"/>
              <a:t>schvalování rozpočtu obce</a:t>
            </a:r>
            <a:r>
              <a:rPr lang="cs-CZ" dirty="0"/>
              <a:t>, rozpočtového výhledu</a:t>
            </a:r>
          </a:p>
          <a:p>
            <a:pPr lvl="2" algn="just"/>
            <a:r>
              <a:rPr lang="cs-CZ" b="1" dirty="0"/>
              <a:t>pořízení a vydání </a:t>
            </a:r>
            <a:r>
              <a:rPr lang="cs-CZ" dirty="0"/>
              <a:t>územně plánovací dokumentace obce – </a:t>
            </a:r>
            <a:r>
              <a:rPr lang="cs-CZ" b="1" dirty="0"/>
              <a:t>územního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ústřední orgán státní správy pro kulturní památky ČR</a:t>
            </a:r>
          </a:p>
          <a:p>
            <a:pPr lvl="1" algn="just"/>
            <a:r>
              <a:rPr lang="cs-CZ" sz="2200" dirty="0"/>
              <a:t>zpracovává prognózy, </a:t>
            </a:r>
            <a:r>
              <a:rPr lang="cs-CZ" sz="2200" b="1" dirty="0"/>
              <a:t>koncepce</a:t>
            </a:r>
            <a:r>
              <a:rPr lang="cs-CZ" sz="2200" dirty="0"/>
              <a:t> a návrhy dlouhodobých výhledů rozvoje státní </a:t>
            </a:r>
            <a:r>
              <a:rPr lang="cs-CZ" sz="2200" b="1" dirty="0"/>
              <a:t>památkové péče</a:t>
            </a:r>
          </a:p>
          <a:p>
            <a:pPr lvl="1" algn="just"/>
            <a:r>
              <a:rPr lang="cs-CZ" sz="2200" dirty="0"/>
              <a:t>sestavuje, vyhlašuje a provádí </a:t>
            </a:r>
            <a:r>
              <a:rPr lang="cs-CZ" sz="2200" b="1" dirty="0"/>
              <a:t>programy komplexní péče o kulturní památky </a:t>
            </a:r>
            <a:r>
              <a:rPr lang="cs-CZ" sz="2200" dirty="0"/>
              <a:t>a vytváří pro ně všestranné podmínky, posuzuje návrhy dlouhodobých, střednědobých a prováděcích plánů obnovy kulturních památek</a:t>
            </a:r>
          </a:p>
          <a:p>
            <a:pPr lvl="1" algn="just"/>
            <a:r>
              <a:rPr lang="cs-CZ" sz="2200" dirty="0"/>
              <a:t>usměrňuje kulturně výchovné využívání NKP a ostatních památek v souladu se zájmy státní kulturní politiky</a:t>
            </a:r>
          </a:p>
          <a:p>
            <a:pPr lvl="1" algn="just"/>
            <a:r>
              <a:rPr lang="cs-CZ" sz="2200" dirty="0"/>
              <a:t>koordinuje vědeckovýzkumnou činnost v oboru státní památkové péče</a:t>
            </a:r>
          </a:p>
          <a:p>
            <a:pPr lvl="1" algn="just"/>
            <a:r>
              <a:rPr lang="cs-CZ" sz="2200" dirty="0"/>
              <a:t>zřizuje jako svůj odborný poradní orgán </a:t>
            </a:r>
            <a:r>
              <a:rPr lang="cs-CZ" sz="2200" b="1" dirty="0"/>
              <a:t>vědeckou radu pro státní památkovou péči</a:t>
            </a:r>
          </a:p>
          <a:p>
            <a:pPr lvl="1" algn="just"/>
            <a:r>
              <a:rPr lang="cs-CZ" sz="2200" dirty="0"/>
              <a:t>spolupracuje s MŠMT a VŠ při výchově pracovníků v oboru státní památkové péče, podílí se na jejich dalším vzdělávání a pro ocenění jejich práce, jedná-li se o mimořádné výsledky, uděluje cenu za památkovou péči</a:t>
            </a:r>
          </a:p>
          <a:p>
            <a:pPr lvl="1" algn="just"/>
            <a:r>
              <a:rPr lang="cs-CZ" sz="2200" b="1" dirty="0"/>
              <a:t>zabezpečuje mezinárodní spolupráci </a:t>
            </a:r>
            <a:r>
              <a:rPr lang="cs-CZ" sz="2200" dirty="0"/>
              <a:t>v oboru státní památkové péče</a:t>
            </a:r>
          </a:p>
          <a:p>
            <a:pPr lvl="1" algn="just"/>
            <a:r>
              <a:rPr lang="cs-CZ" sz="2200" dirty="0"/>
              <a:t>vydává </a:t>
            </a:r>
            <a:r>
              <a:rPr lang="cs-CZ" sz="2200" b="1" dirty="0"/>
              <a:t>statut odborné organizace státní památkové péče</a:t>
            </a:r>
            <a:r>
              <a:rPr lang="cs-CZ" sz="2200" dirty="0"/>
              <a:t>, která je státní příspěvkovou organizací s celostátní působností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Památková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specializovaný kontrolní orgán</a:t>
            </a:r>
          </a:p>
          <a:p>
            <a:pPr lvl="1" algn="just"/>
            <a:r>
              <a:rPr lang="cs-CZ" dirty="0"/>
              <a:t>dozírá, jak je zabezpečována komplexní péče o kulturní památky</a:t>
            </a:r>
          </a:p>
          <a:p>
            <a:pPr lvl="1" algn="just"/>
            <a:r>
              <a:rPr lang="cs-CZ" dirty="0"/>
              <a:t>dozírá, jak jsou dodržována rozhodnutí orgánů státní památkové péče k zajištění péče o kulturní památky a jak vlastníci (správci, uživatelé) kulturních památek plní stanovené povinnosti</a:t>
            </a:r>
          </a:p>
          <a:p>
            <a:pPr lvl="1" algn="just"/>
            <a:r>
              <a:rPr lang="cs-CZ" dirty="0"/>
              <a:t>na základě poznatků získaných při výkonu dozoru provádí rozbor stavu státní památkové péče a navrhuje opatření k jejímu prohloubení</a:t>
            </a:r>
          </a:p>
        </p:txBody>
      </p:sp>
    </p:spTree>
    <p:extLst>
      <p:ext uri="{BB962C8B-B14F-4D97-AF65-F5344CB8AC3E}">
        <p14:creationId xmlns:p14="http://schemas.microsoft.com/office/powerpoint/2010/main" val="136717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metodicky řídí výkon státní památkové péče v kraji</a:t>
            </a:r>
          </a:p>
          <a:p>
            <a:pPr lvl="1" algn="just"/>
            <a:r>
              <a:rPr lang="cs-CZ" dirty="0"/>
              <a:t>plní úkoly orgánu státní památkové péče pro </a:t>
            </a:r>
            <a:r>
              <a:rPr lang="cs-CZ" b="1" dirty="0"/>
              <a:t>národní kulturní památky</a:t>
            </a:r>
            <a:r>
              <a:rPr lang="cs-CZ" dirty="0"/>
              <a:t>, pokud nepřísluší MK nebo vládě ČR</a:t>
            </a:r>
          </a:p>
          <a:p>
            <a:pPr lvl="1" algn="just"/>
            <a:r>
              <a:rPr lang="cs-CZ" dirty="0"/>
              <a:t>dozírá v rozsahu své působnosti na dodržování zákona o státní památkové péči a jeho prováděcích předpisů a vyhlášek</a:t>
            </a:r>
          </a:p>
          <a:p>
            <a:pPr lvl="1" algn="just"/>
            <a:r>
              <a:rPr lang="cs-CZ" dirty="0"/>
              <a:t>vykonává státní </a:t>
            </a:r>
            <a:r>
              <a:rPr lang="cs-CZ" b="1" dirty="0"/>
              <a:t>stavební dohled při obnově národních kulturních památek </a:t>
            </a:r>
            <a:r>
              <a:rPr lang="cs-CZ" dirty="0"/>
              <a:t>z hlediska státní památkové péče. A plní další úkoly vyplývající ze zákona o státní památkové péči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 ČR</a:t>
            </a:r>
          </a:p>
          <a:p>
            <a:pPr lvl="1" algn="just"/>
            <a:r>
              <a:rPr lang="cs-CZ" dirty="0"/>
              <a:t>schvaluje návrhy dlouhodobých, střednědobých a prováděcích plánů a </a:t>
            </a:r>
            <a:r>
              <a:rPr lang="cs-CZ" b="1" dirty="0"/>
              <a:t>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uplatňuje stanovisko k územně plánovací dokumentaci pro území, ve kterém je památková zóna nebo nemovitá kulturní památka a nejedná </a:t>
            </a:r>
            <a:r>
              <a:rPr lang="pt-BR" b="1" dirty="0"/>
              <a:t>se o území v kompetenci MK</a:t>
            </a:r>
          </a:p>
          <a:p>
            <a:pPr lvl="1" algn="just"/>
            <a:r>
              <a:rPr lang="cs-CZ" b="1" dirty="0"/>
              <a:t>vydává jako dotčený orgán</a:t>
            </a:r>
            <a:r>
              <a:rPr lang="cs-CZ" dirty="0"/>
              <a:t> nebo z vlastního podnětu závazné </a:t>
            </a:r>
            <a:r>
              <a:rPr lang="cs-CZ" b="1" dirty="0"/>
              <a:t>stanovisko</a:t>
            </a:r>
            <a:r>
              <a:rPr lang="cs-CZ" dirty="0"/>
              <a:t> a poskytuje další podklady do </a:t>
            </a:r>
            <a:r>
              <a:rPr lang="cs-CZ" b="1" dirty="0"/>
              <a:t>řízení vedených jinými správními úřady </a:t>
            </a:r>
            <a:r>
              <a:rPr lang="cs-CZ" dirty="0"/>
              <a:t>než orgány státní památkové péče podle zvláštních předpisů, jde-li o zabezpečení </a:t>
            </a:r>
            <a:r>
              <a:rPr lang="cs-CZ" b="1" dirty="0"/>
              <a:t>péče o NKP</a:t>
            </a:r>
          </a:p>
          <a:p>
            <a:pPr lvl="1" algn="just"/>
            <a:r>
              <a:rPr lang="cs-CZ" dirty="0"/>
              <a:t>vykonává dozor při obnově NKP z hlediska státní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Obecní úřad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594176"/>
          </a:xfrm>
        </p:spPr>
        <p:txBody>
          <a:bodyPr>
            <a:noAutofit/>
          </a:bodyPr>
          <a:lstStyle/>
          <a:p>
            <a:pPr algn="just"/>
            <a:r>
              <a:rPr lang="cs-CZ" sz="1450" dirty="0"/>
              <a:t>podílí se na zpracování krajské podpory státní památkové péče a na zpracování krajské podpory státní památkové péče a na </a:t>
            </a:r>
            <a:r>
              <a:rPr lang="cs-CZ" sz="1450" b="1" dirty="0"/>
              <a:t>zpracování střednědobých a prováděcích plánů a programů obnovy kulturních památek</a:t>
            </a:r>
          </a:p>
          <a:p>
            <a:pPr algn="just"/>
            <a:r>
              <a:rPr lang="cs-CZ" sz="1450" b="1" dirty="0"/>
              <a:t>zabezpečuje </a:t>
            </a:r>
            <a:r>
              <a:rPr lang="cs-CZ" sz="1450" dirty="0"/>
              <a:t>předpoklady pro komplexní péči o kulturní památky a nemovitosti, které </a:t>
            </a:r>
            <a:r>
              <a:rPr lang="cs-CZ" sz="1450" b="1" dirty="0"/>
              <a:t>nejsou kulturní památkou, ale jsou v památkové rezervaci, v památkové zóně nebo v ochranném pásmu </a:t>
            </a:r>
            <a:r>
              <a:rPr lang="cs-CZ" sz="1450" dirty="0"/>
              <a:t>a v souvislosti s tím vydává jako dotčený orgán na návrh nebo z vlastního podnětu závazné stanovisko a poskytuje další podklady do řízení vedených jinými správními úřady než orgány státní památkové péče podle zvláštních předpisů</a:t>
            </a:r>
          </a:p>
          <a:p>
            <a:pPr algn="just"/>
            <a:r>
              <a:rPr lang="cs-CZ" sz="1450" b="1" dirty="0"/>
              <a:t>uplatňuje stanovisko k územně plánovací dokumentaci pro území, ve kterém je nemovitá kulturní památka nebo její ochranné pásmo, pásmo PR, PZ, </a:t>
            </a:r>
            <a:r>
              <a:rPr lang="cs-CZ" sz="1450" dirty="0"/>
              <a:t>nejde-li o kompetence MK, KÚ, a ve vztahu k tomuto území uplatňuje stanovisko k vymezení zastavěného území</a:t>
            </a:r>
          </a:p>
          <a:p>
            <a:pPr algn="just"/>
            <a:r>
              <a:rPr lang="cs-CZ" sz="1450" dirty="0"/>
              <a:t>usměrňuje péči o kulturní památky zajišťovanou obcemi</a:t>
            </a:r>
          </a:p>
          <a:p>
            <a:pPr algn="just"/>
            <a:r>
              <a:rPr lang="cs-CZ" sz="1450" dirty="0"/>
              <a:t>vykonává státní správu na úseku státní památkové péče, pokud podle tohoto zákona není příslušný jiný orgán státní památkové péče</a:t>
            </a:r>
          </a:p>
          <a:p>
            <a:pPr algn="just"/>
            <a:r>
              <a:rPr lang="cs-CZ" sz="1450" dirty="0"/>
              <a:t>koordinuje </a:t>
            </a:r>
            <a:r>
              <a:rPr lang="cs-CZ" sz="1450" b="1" dirty="0"/>
              <a:t>označení nemovitých kulturních památek</a:t>
            </a:r>
          </a:p>
          <a:p>
            <a:pPr algn="just"/>
            <a:r>
              <a:rPr lang="cs-CZ" sz="1450" dirty="0"/>
              <a:t>vykonává </a:t>
            </a:r>
            <a:r>
              <a:rPr lang="cs-CZ" sz="1450" b="1" dirty="0"/>
              <a:t>dozor </a:t>
            </a:r>
            <a:r>
              <a:rPr lang="cs-CZ" sz="1450" dirty="0"/>
              <a:t>při obnově kulturních památek </a:t>
            </a:r>
            <a:r>
              <a:rPr lang="cs-CZ" sz="1450" b="1" dirty="0"/>
              <a:t>při stavbě</a:t>
            </a:r>
            <a:r>
              <a:rPr lang="cs-CZ" sz="1450" dirty="0"/>
              <a:t>, změně stavby, terénních úpravách, umístění nebo odstranění zařízení, odstranění stavby nebo udržovacích pracích na </a:t>
            </a:r>
            <a:r>
              <a:rPr lang="cs-CZ" sz="1450" b="1" dirty="0"/>
              <a:t>nemovitosti, která není kulturní památkou, ale je v PR, PZ nebo ochranném pásmu </a:t>
            </a:r>
          </a:p>
          <a:p>
            <a:pPr algn="just"/>
            <a:r>
              <a:rPr lang="cs-CZ" sz="1450" dirty="0"/>
              <a:t>dozírá v rozsahu své působnosti na dodržování tohoto zákona a předpisů vydaných k jeho provedení</a:t>
            </a:r>
          </a:p>
          <a:p>
            <a:pPr algn="just"/>
            <a:r>
              <a:rPr lang="cs-CZ" sz="1450" dirty="0"/>
              <a:t>jmenuje </a:t>
            </a:r>
            <a:r>
              <a:rPr lang="cs-CZ" sz="1450" b="1" dirty="0"/>
              <a:t>konzervátor</a:t>
            </a:r>
            <a:r>
              <a:rPr lang="cs-CZ" sz="1450" dirty="0"/>
              <a:t>a </a:t>
            </a:r>
            <a:r>
              <a:rPr lang="cs-CZ" sz="1450" b="1" dirty="0"/>
              <a:t>památkové péče</a:t>
            </a:r>
          </a:p>
          <a:p>
            <a:pPr algn="just"/>
            <a:r>
              <a:rPr lang="cs-CZ" sz="1450" i="1" dirty="0"/>
              <a:t>pověřuje </a:t>
            </a:r>
            <a:r>
              <a:rPr lang="cs-CZ" sz="1450" b="1" i="1" dirty="0"/>
              <a:t>zpravodaj</a:t>
            </a:r>
            <a:r>
              <a:rPr lang="cs-CZ" sz="1450" i="1" dirty="0"/>
              <a:t>e </a:t>
            </a:r>
            <a:r>
              <a:rPr lang="cs-CZ" sz="1450" b="1" i="1" dirty="0"/>
              <a:t>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Konzervátor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konzervátor je členem komise státní památkové péče zřízené radou v ORP</a:t>
            </a:r>
          </a:p>
          <a:p>
            <a:r>
              <a:rPr lang="cs-CZ" sz="2500" dirty="0"/>
              <a:t>Cíl</a:t>
            </a:r>
          </a:p>
          <a:p>
            <a:pPr lvl="1"/>
            <a:r>
              <a:rPr lang="cs-CZ" sz="2200" dirty="0"/>
              <a:t>sledovat stav kulturních památek</a:t>
            </a:r>
          </a:p>
          <a:p>
            <a:r>
              <a:rPr lang="cs-CZ" sz="2500" dirty="0"/>
              <a:t>Aktivity</a:t>
            </a:r>
          </a:p>
          <a:p>
            <a:pPr lvl="1"/>
            <a:r>
              <a:rPr lang="cs-CZ" sz="2500" dirty="0"/>
              <a:t>podávat obecnímu úřadu s rozšířenou působností zprávy o stavu, péči a využití KP</a:t>
            </a:r>
          </a:p>
          <a:p>
            <a:pPr lvl="1"/>
            <a:r>
              <a:rPr lang="cs-CZ" sz="2500" dirty="0"/>
              <a:t>navrhuje potřebná opatření</a:t>
            </a:r>
          </a:p>
          <a:p>
            <a:pPr lvl="1"/>
            <a:r>
              <a:rPr lang="cs-CZ" sz="2500" dirty="0"/>
              <a:t>napomáhá propagaci kulturních památek</a:t>
            </a:r>
          </a:p>
          <a:p>
            <a:pPr lvl="1"/>
            <a:r>
              <a:rPr lang="cs-CZ" sz="2500" i="1" dirty="0"/>
              <a:t>navrhuje </a:t>
            </a:r>
            <a:r>
              <a:rPr lang="cs-CZ" sz="2500" b="1" i="1" dirty="0"/>
              <a:t>zpravodaje památkové péče</a:t>
            </a:r>
          </a:p>
          <a:p>
            <a:pPr lvl="2"/>
            <a:r>
              <a:rPr lang="cs-CZ" sz="2200" i="1" dirty="0"/>
              <a:t>dobrovolný pracovník</a:t>
            </a:r>
          </a:p>
          <a:p>
            <a:endParaRPr lang="cs-CZ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7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Rada kraje</a:t>
            </a:r>
          </a:p>
          <a:p>
            <a:pPr lvl="1"/>
            <a:r>
              <a:rPr lang="cs-CZ" dirty="0"/>
              <a:t>komise státní památkové péče</a:t>
            </a:r>
          </a:p>
          <a:p>
            <a:r>
              <a:rPr lang="cs-CZ" dirty="0"/>
              <a:t>Činnosti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</a:t>
            </a:r>
          </a:p>
          <a:p>
            <a:pPr lvl="1" algn="just"/>
            <a:r>
              <a:rPr lang="cs-CZ" dirty="0"/>
              <a:t>schvaluje návrhy dlouhodobých, střednědobých a prováděcích plánů a 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schvaluje krajský rozpočet a nakládání s majetkem kraje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Krajská komise pro nakládání s památkovým fondem 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27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obec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Obec pečuje o KP v místě a kontroluje, jak vlastníci kulturních památek plní povinnosti uložené jim tímto zákonem, vychází přitom z odborných vyjádření NPÚ</a:t>
            </a:r>
          </a:p>
          <a:p>
            <a:pPr algn="just"/>
            <a:r>
              <a:rPr lang="cs-CZ" dirty="0"/>
              <a:t>Obec může podle místních podmínek po projednání s úřadem ORP zřídit právnickou osobu nebo organizační složku pro obnovu kulturních památek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b="1" dirty="0"/>
              <a:t>schvaluje obecní rozpočet a nakládání s majetkem obce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89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 (NPÚ)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vznikl k 1. 1. 2003</a:t>
            </a:r>
          </a:p>
          <a:p>
            <a:r>
              <a:rPr lang="cs-CZ" dirty="0"/>
              <a:t>Příspěvková organizace státu (Ministerstvo kultury)</a:t>
            </a:r>
          </a:p>
          <a:p>
            <a:pPr lvl="1" algn="just"/>
            <a:r>
              <a:rPr lang="cs-CZ" sz="2500" dirty="0"/>
              <a:t>zpracovává </a:t>
            </a:r>
            <a:r>
              <a:rPr lang="cs-CZ" sz="2500" b="1" dirty="0"/>
              <a:t>rozbory stavu a vývoje státní památkové péče</a:t>
            </a:r>
            <a:r>
              <a:rPr lang="cs-CZ" sz="2500" dirty="0"/>
              <a:t>, podklady pro prognózy, koncepce a dlouhodobé výhledy rozvoje památkové péče</a:t>
            </a:r>
          </a:p>
          <a:p>
            <a:pPr lvl="1" algn="just"/>
            <a:r>
              <a:rPr lang="cs-CZ" sz="2500" dirty="0"/>
              <a:t>organizuje, koordinuje a plní </a:t>
            </a:r>
            <a:r>
              <a:rPr lang="cs-CZ" sz="2500" b="1" dirty="0"/>
              <a:t>vědeckovýzkumné úkoly</a:t>
            </a:r>
            <a:r>
              <a:rPr lang="cs-CZ" sz="2500" dirty="0"/>
              <a:t>, rozpracovává teorii a metodologii státní památkové péče a metodiku společenského uplatnění kulturních památek</a:t>
            </a:r>
          </a:p>
          <a:p>
            <a:pPr lvl="1" algn="just"/>
            <a:r>
              <a:rPr lang="cs-CZ" sz="2500" b="1" dirty="0"/>
              <a:t>vede ústřední seznam a evidenci kulturních památek</a:t>
            </a:r>
          </a:p>
          <a:p>
            <a:pPr lvl="1" algn="just"/>
            <a:r>
              <a:rPr lang="cs-CZ" sz="2500" b="1" dirty="0"/>
              <a:t>zabezpečuje odborný dohled</a:t>
            </a:r>
            <a:r>
              <a:rPr lang="cs-CZ" sz="2500" dirty="0"/>
              <a:t>, vzdělávání pracovníků v oboru státní památkové péče a další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178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22912" cy="553616"/>
          </a:xfrm>
        </p:spPr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7" t="58606" r="17764" b="8904"/>
          <a:stretch/>
        </p:blipFill>
        <p:spPr bwMode="auto">
          <a:xfrm>
            <a:off x="611560" y="1916832"/>
            <a:ext cx="71620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/>
              <a:t>Institucionálně-organizační nástroje</a:t>
            </a:r>
          </a:p>
          <a:p>
            <a:r>
              <a:rPr lang="cs-CZ" dirty="0"/>
              <a:t>Programové dokumenty</a:t>
            </a:r>
          </a:p>
          <a:p>
            <a:r>
              <a:rPr lang="cs-CZ" dirty="0"/>
              <a:t>Ekonomické nástroje</a:t>
            </a:r>
          </a:p>
        </p:txBody>
      </p:sp>
    </p:spTree>
    <p:extLst>
      <p:ext uri="{BB962C8B-B14F-4D97-AF65-F5344CB8AC3E}">
        <p14:creationId xmlns:p14="http://schemas.microsoft.com/office/powerpoint/2010/main" val="16604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zabývají se </a:t>
            </a:r>
          </a:p>
          <a:p>
            <a:pPr lvl="1" algn="just"/>
            <a:r>
              <a:rPr lang="cs-CZ" dirty="0"/>
              <a:t>poznáváním</a:t>
            </a:r>
          </a:p>
          <a:p>
            <a:pPr lvl="1" algn="just"/>
            <a:r>
              <a:rPr lang="cs-CZ" dirty="0"/>
              <a:t>dokumentací</a:t>
            </a:r>
          </a:p>
          <a:p>
            <a:pPr lvl="1" algn="just"/>
            <a:r>
              <a:rPr lang="cs-CZ" dirty="0"/>
              <a:t>odbornou péčí</a:t>
            </a:r>
          </a:p>
          <a:p>
            <a:pPr lvl="1" algn="just"/>
            <a:r>
              <a:rPr lang="cs-CZ" dirty="0"/>
              <a:t>ochranou památek, jejich souborů a památkových území (rezervací a zón)</a:t>
            </a:r>
          </a:p>
          <a:p>
            <a:pPr algn="just"/>
            <a:r>
              <a:rPr lang="cs-CZ" dirty="0"/>
              <a:t>bezplatně poskytují poradenství pro </a:t>
            </a:r>
          </a:p>
          <a:p>
            <a:pPr lvl="2" algn="just"/>
            <a:r>
              <a:rPr lang="cs-CZ" dirty="0"/>
              <a:t>zachování, údržbu a obnovu památek a při restaurování památek, rekonstrukcích apod. </a:t>
            </a:r>
          </a:p>
          <a:p>
            <a:pPr lvl="2" algn="just"/>
            <a:r>
              <a:rPr lang="cs-CZ" dirty="0"/>
              <a:t>zajišťují odborný dohled</a:t>
            </a:r>
          </a:p>
          <a:p>
            <a:pPr lvl="2" algn="just"/>
            <a:r>
              <a:rPr lang="cs-CZ" dirty="0"/>
              <a:t>památky různými formami prezentují</a:t>
            </a:r>
          </a:p>
          <a:p>
            <a:pPr lvl="2" algn="just"/>
            <a:r>
              <a:rPr lang="cs-CZ" dirty="0"/>
              <a:t>přibližují kulturní dědictví veřejnosti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70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památkové správy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20105" t="38925" r="21464" b="21695"/>
          <a:stretch/>
        </p:blipFill>
        <p:spPr>
          <a:xfrm>
            <a:off x="1917871" y="3279646"/>
            <a:ext cx="4382321" cy="275168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1248321"/>
            <a:ext cx="8507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Zajišťují</a:t>
            </a:r>
          </a:p>
          <a:p>
            <a:r>
              <a:rPr lang="cs-CZ" dirty="0"/>
              <a:t>	- správu hradů, zámků a ostatních památek v majetku státu, o něž Národní 	památkový ústav pečuje. </a:t>
            </a:r>
          </a:p>
          <a:p>
            <a:r>
              <a:rPr lang="cs-CZ" dirty="0"/>
              <a:t>	- Čtyři územní památkové správy se sídly v </a:t>
            </a:r>
          </a:p>
          <a:p>
            <a:r>
              <a:rPr lang="cs-CZ" dirty="0"/>
              <a:t>		- Praze, Českých Budějovicích, na Sychrově a v Kroměříži </a:t>
            </a:r>
          </a:p>
          <a:p>
            <a:r>
              <a:rPr lang="cs-CZ" dirty="0"/>
              <a:t>		- mají na starost 113 památek, které najdeme ve všech 14 krajích 				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102055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</a:t>
            </a:r>
          </a:p>
          <a:p>
            <a:pPr lvl="1"/>
            <a:r>
              <a:rPr lang="cs-CZ" dirty="0"/>
              <a:t>Dlouhodobé</a:t>
            </a:r>
          </a:p>
          <a:p>
            <a:pPr lvl="2"/>
            <a:r>
              <a:rPr lang="cs-CZ" dirty="0"/>
              <a:t>Strategie, koncepce</a:t>
            </a:r>
          </a:p>
          <a:p>
            <a:pPr lvl="1"/>
            <a:r>
              <a:rPr lang="cs-CZ" dirty="0"/>
              <a:t>Krátkodobé</a:t>
            </a:r>
          </a:p>
          <a:p>
            <a:pPr lvl="2"/>
            <a:r>
              <a:rPr lang="cs-CZ" dirty="0"/>
              <a:t>Akční plány</a:t>
            </a:r>
          </a:p>
          <a:p>
            <a:r>
              <a:rPr lang="cs-CZ" dirty="0"/>
              <a:t>Ekonomické</a:t>
            </a:r>
          </a:p>
          <a:p>
            <a:pPr lvl="1"/>
            <a:r>
              <a:rPr lang="cs-CZ" dirty="0"/>
              <a:t>Přímé nástroje</a:t>
            </a:r>
          </a:p>
          <a:p>
            <a:pPr lvl="2"/>
            <a:r>
              <a:rPr lang="cs-CZ" dirty="0"/>
              <a:t>Subvence, dotace (fakultativní charakter)</a:t>
            </a:r>
          </a:p>
          <a:p>
            <a:pPr lvl="1"/>
            <a:r>
              <a:rPr lang="cs-CZ" dirty="0"/>
              <a:t>Nepřímé nástroje</a:t>
            </a:r>
          </a:p>
          <a:p>
            <a:pPr lvl="2"/>
            <a:r>
              <a:rPr lang="cs-CZ" dirty="0"/>
              <a:t>Daňový systém (obligatorní charakter)</a:t>
            </a:r>
          </a:p>
        </p:txBody>
      </p:sp>
    </p:spTree>
    <p:extLst>
      <p:ext uri="{BB962C8B-B14F-4D97-AF65-F5344CB8AC3E}">
        <p14:creationId xmlns:p14="http://schemas.microsoft.com/office/powerpoint/2010/main" val="297716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kulturní politika</a:t>
            </a:r>
          </a:p>
          <a:p>
            <a:pPr lvl="1"/>
            <a:r>
              <a:rPr lang="cs-CZ" dirty="0"/>
              <a:t>na léta 2021 – 2025+</a:t>
            </a:r>
          </a:p>
          <a:p>
            <a:pPr lvl="1"/>
            <a:r>
              <a:rPr lang="cs-CZ" dirty="0"/>
              <a:t>analýza, hlavní cíle</a:t>
            </a:r>
          </a:p>
          <a:p>
            <a:pPr lvl="1"/>
            <a:r>
              <a:rPr lang="cs-CZ" dirty="0"/>
              <a:t>vyhodnocení strategického materiálu Státní kulturní politika na léta 2015–2020 (s výhledem do roku 2025)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65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Nepřímé ekonomické nástroje</a:t>
            </a:r>
          </a:p>
          <a:p>
            <a:r>
              <a:rPr lang="cs-CZ" dirty="0"/>
              <a:t>Přímé ekonomické nástroje (dotační programy)</a:t>
            </a:r>
          </a:p>
          <a:p>
            <a:pPr lvl="1"/>
            <a:r>
              <a:rPr lang="cs-CZ" dirty="0"/>
              <a:t>Nadnárodní úroveň – Evropské fondy</a:t>
            </a:r>
          </a:p>
          <a:p>
            <a:pPr lvl="2"/>
            <a:r>
              <a:rPr lang="cs-CZ" dirty="0"/>
              <a:t>IROP (kulturní dědictví a cestovní ruch) – národní kulturní památky, památky z Indikativního seznamu UNESCO a kulturní památky (pouze v ITI)</a:t>
            </a:r>
          </a:p>
          <a:p>
            <a:pPr lvl="2"/>
            <a:r>
              <a:rPr lang="cs-CZ" dirty="0"/>
              <a:t>Strategický plán společné zemědělské politiky – kulturní a přírodní dědictví – zejména drobné památky, spolková (volnočasová) a kulturní činnost, komunitní </a:t>
            </a:r>
            <a:r>
              <a:rPr lang="cs-CZ" dirty="0" err="1"/>
              <a:t>centra,´obecní</a:t>
            </a:r>
            <a:r>
              <a:rPr lang="cs-CZ" dirty="0"/>
              <a:t> knihovny,</a:t>
            </a:r>
          </a:p>
          <a:p>
            <a:pPr lvl="1"/>
            <a:r>
              <a:rPr lang="cs-CZ" dirty="0"/>
              <a:t>Národní úroveň</a:t>
            </a:r>
          </a:p>
          <a:p>
            <a:pPr lvl="2"/>
            <a:r>
              <a:rPr lang="cs-CZ" dirty="0"/>
              <a:t>Program záchrany architektonického dědictví</a:t>
            </a:r>
          </a:p>
          <a:p>
            <a:pPr lvl="1"/>
            <a:r>
              <a:rPr lang="cs-CZ" dirty="0"/>
              <a:t>Krajská úroveň</a:t>
            </a:r>
          </a:p>
          <a:p>
            <a:pPr lvl="2"/>
            <a:r>
              <a:rPr lang="cs-CZ" dirty="0"/>
              <a:t>Jihomoravský kraj – podpora rozvoje v oblasti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026191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Daňové zvýhodnění pro kulturní památky v rámci vybraných daňových zákonů:</a:t>
            </a:r>
          </a:p>
          <a:p>
            <a:pPr lvl="1"/>
            <a:r>
              <a:rPr lang="cs-CZ" dirty="0"/>
              <a:t>Zákon č. 586/1992 Sb., o daních z příjmů</a:t>
            </a:r>
          </a:p>
          <a:p>
            <a:pPr lvl="1"/>
            <a:r>
              <a:rPr lang="cs-CZ" dirty="0"/>
              <a:t>Zákon </a:t>
            </a:r>
            <a:r>
              <a:rPr lang="cs-CZ" sz="2500" dirty="0"/>
              <a:t>č</a:t>
            </a:r>
            <a:r>
              <a:rPr lang="cs-CZ" dirty="0"/>
              <a:t>. 235/2004 Sb., o dani z přidané hodnoty</a:t>
            </a:r>
          </a:p>
          <a:p>
            <a:pPr lvl="1"/>
            <a:r>
              <a:rPr lang="cs-CZ" dirty="0"/>
              <a:t>Zákon č. 338/1992 Sb. o dani z nemovitých věcí</a:t>
            </a:r>
          </a:p>
          <a:p>
            <a:pPr lvl="1"/>
            <a:r>
              <a:rPr lang="cs-CZ" dirty="0"/>
              <a:t>Zákon č. 357/1992 Sb., o dani dědické, dani darovací a dani z převodu nemovitostí</a:t>
            </a:r>
          </a:p>
        </p:txBody>
      </p:sp>
    </p:spTree>
    <p:extLst>
      <p:ext uri="{BB962C8B-B14F-4D97-AF65-F5344CB8AC3E}">
        <p14:creationId xmlns:p14="http://schemas.microsoft.com/office/powerpoint/2010/main" val="152795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Důležití aktéři památkové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Církve a náboženské společnosti</a:t>
            </a:r>
          </a:p>
          <a:p>
            <a:r>
              <a:rPr lang="cs-CZ" dirty="0"/>
              <a:t>Státní památková péče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formálních institucí a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princip koordinace</a:t>
            </a:r>
          </a:p>
          <a:p>
            <a:endParaRPr lang="cs-CZ"/>
          </a:p>
          <a:p>
            <a:r>
              <a:rPr lang="cs-CZ"/>
              <a:t>princip </a:t>
            </a:r>
            <a:r>
              <a:rPr lang="cs-CZ" dirty="0"/>
              <a:t>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05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E3517F6E-535C-45A8-D797-883973FF84F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973285" y="1219200"/>
            <a:ext cx="7197430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2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Původní funkční využití</a:t>
            </a:r>
          </a:p>
          <a:p>
            <a:r>
              <a:rPr lang="cs-CZ" dirty="0"/>
              <a:t>Odpovídající jiné funkční využití</a:t>
            </a:r>
          </a:p>
          <a:p>
            <a:r>
              <a:rPr lang="cs-CZ" dirty="0"/>
              <a:t>Neodpovídající nebo nevhodné funkční využití</a:t>
            </a:r>
          </a:p>
          <a:p>
            <a:r>
              <a:rPr lang="cs-CZ" dirty="0"/>
              <a:t>Bez funkčního využití</a:t>
            </a:r>
          </a:p>
        </p:txBody>
      </p:sp>
    </p:spTree>
    <p:extLst>
      <p:ext uri="{BB962C8B-B14F-4D97-AF65-F5344CB8AC3E}">
        <p14:creationId xmlns:p14="http://schemas.microsoft.com/office/powerpoint/2010/main" val="294791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Ústřední orgány a jejich kompetence v oblasti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Ministerstvo kultury</a:t>
            </a:r>
          </a:p>
          <a:p>
            <a:pPr lvl="1"/>
            <a:r>
              <a:rPr lang="cs-CZ" b="1" dirty="0"/>
              <a:t>ve věcech výkonu památkové péče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2"/>
            <a:r>
              <a:rPr lang="cs-CZ" dirty="0"/>
              <a:t>vzdělávání včetně základní </a:t>
            </a:r>
            <a:r>
              <a:rPr lang="cs-CZ" b="1" dirty="0"/>
              <a:t>orientace na kulturní hodnoty</a:t>
            </a:r>
          </a:p>
          <a:p>
            <a:pPr lvl="1"/>
            <a:r>
              <a:rPr lang="cs-CZ" dirty="0"/>
              <a:t>Ministerstvo pro místní rozvoj</a:t>
            </a:r>
          </a:p>
          <a:p>
            <a:pPr lvl="2"/>
            <a:r>
              <a:rPr lang="pt-BR" sz="2200" b="1" dirty="0"/>
              <a:t>územní plánování a</a:t>
            </a:r>
            <a:r>
              <a:rPr lang="cs-CZ" sz="2200" b="1" dirty="0"/>
              <a:t> stavební řádu</a:t>
            </a:r>
          </a:p>
          <a:p>
            <a:pPr lvl="1"/>
            <a:r>
              <a:rPr lang="cs-CZ" dirty="0"/>
              <a:t>Ministerstvo životního prostředí</a:t>
            </a:r>
          </a:p>
          <a:p>
            <a:pPr lvl="2"/>
            <a:r>
              <a:rPr lang="cs-CZ" b="1" dirty="0"/>
              <a:t>ochrana</a:t>
            </a:r>
            <a:r>
              <a:rPr lang="cs-CZ" dirty="0"/>
              <a:t> životního prostředí, přírody a </a:t>
            </a:r>
            <a:r>
              <a:rPr lang="cs-CZ" b="1" dirty="0"/>
              <a:t>krajiny</a:t>
            </a:r>
          </a:p>
          <a:p>
            <a:pPr lvl="1"/>
            <a:r>
              <a:rPr lang="cs-CZ" dirty="0"/>
              <a:t>Ministerstvo práce a sociálních věcí </a:t>
            </a:r>
          </a:p>
          <a:p>
            <a:pPr lvl="2"/>
            <a:r>
              <a:rPr lang="cs-CZ" dirty="0"/>
              <a:t>při vytváření sociálněekonomických podmínek a možností pro kulturní život občanů ČR</a:t>
            </a:r>
          </a:p>
          <a:p>
            <a:pPr lvl="1"/>
            <a:r>
              <a:rPr lang="cs-CZ" dirty="0"/>
              <a:t>Ministerstvo financí</a:t>
            </a:r>
          </a:p>
          <a:p>
            <a:pPr lvl="2"/>
            <a:r>
              <a:rPr lang="cs-CZ" dirty="0"/>
              <a:t>zajišťování prostředků pro realizaci kulturního prostředí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338936" cy="4937760"/>
          </a:xfrm>
        </p:spPr>
        <p:txBody>
          <a:bodyPr>
            <a:normAutofit/>
          </a:bodyPr>
          <a:lstStyle/>
          <a:p>
            <a:r>
              <a:rPr lang="cs-CZ" dirty="0"/>
              <a:t>Státní správa</a:t>
            </a:r>
          </a:p>
          <a:p>
            <a:pPr lvl="2"/>
            <a:r>
              <a:rPr lang="cs-CZ" dirty="0"/>
              <a:t>přenesená působnost krajů a obcí</a:t>
            </a:r>
          </a:p>
          <a:p>
            <a:pPr lvl="1" algn="just"/>
            <a:r>
              <a:rPr lang="cs-CZ" dirty="0"/>
              <a:t>Ministerstvo kultury</a:t>
            </a:r>
          </a:p>
          <a:p>
            <a:pPr lvl="1" algn="just"/>
            <a:r>
              <a:rPr lang="cs-CZ" dirty="0"/>
              <a:t>Krajské úřady</a:t>
            </a:r>
          </a:p>
          <a:p>
            <a:pPr lvl="1" algn="just"/>
            <a:r>
              <a:rPr lang="cs-CZ" dirty="0"/>
              <a:t>Obecní úřady obcí s rozšířenou působností </a:t>
            </a:r>
          </a:p>
          <a:p>
            <a:pPr lvl="3" algn="just"/>
            <a:r>
              <a:rPr lang="cs-CZ" dirty="0"/>
              <a:t>ORP, obce s nejširším rozsahem státní správy v přenesené působnosti</a:t>
            </a:r>
          </a:p>
          <a:p>
            <a:pPr lvl="3" algn="just"/>
            <a:r>
              <a:rPr lang="cs-CZ" dirty="0"/>
              <a:t>Zákon č. 314/2002 Sb. o stanovení obcí s pověřeným obecním úřadem (POÚ) a stanovením obcí s rozšířenou působností (ORP)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24128" y="1268760"/>
            <a:ext cx="303468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Odborná organizace státní památkové péče</a:t>
            </a:r>
          </a:p>
          <a:p>
            <a:pPr lvl="1"/>
            <a:r>
              <a:rPr lang="cs-CZ" dirty="0"/>
              <a:t>Národní památkový ústav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1328</TotalTime>
  <Words>1528</Words>
  <Application>Microsoft Office PowerPoint</Application>
  <PresentationFormat>Předvádění na obrazovce (4:3)</PresentationFormat>
  <Paragraphs>183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Bookman Old Style</vt:lpstr>
      <vt:lpstr>Calibri</vt:lpstr>
      <vt:lpstr>Gill Sans MT</vt:lpstr>
      <vt:lpstr>Wingdings</vt:lpstr>
      <vt:lpstr>Wingdings 3</vt:lpstr>
      <vt:lpstr>Původ</vt:lpstr>
      <vt:lpstr>Nástroje památkové péče  </vt:lpstr>
      <vt:lpstr>Nástroje památkové péče</vt:lpstr>
      <vt:lpstr>Instituce památkové péče</vt:lpstr>
      <vt:lpstr>Důležití aktéři památkové péče </vt:lpstr>
      <vt:lpstr>Principy formálních institucí a organizací</vt:lpstr>
      <vt:lpstr>Organizační schéma památkové péče </vt:lpstr>
      <vt:lpstr>Možnosti funkčního využití</vt:lpstr>
      <vt:lpstr>Ústřední orgány a jejich kompetence v oblasti kulturních hodnot</vt:lpstr>
      <vt:lpstr>Systém veřejné správy</vt:lpstr>
      <vt:lpstr>Systém samosprávy</vt:lpstr>
      <vt:lpstr>Ministerstvo kultury</vt:lpstr>
      <vt:lpstr>Památková inspekce</vt:lpstr>
      <vt:lpstr>Krajský úřad</vt:lpstr>
      <vt:lpstr>Obecní úřad s rozšířenou působností</vt:lpstr>
      <vt:lpstr>Konzervátor památkové péče</vt:lpstr>
      <vt:lpstr>Samospráva - kraj</vt:lpstr>
      <vt:lpstr>Samospráva - obec</vt:lpstr>
      <vt:lpstr>Národní památkový ústav (NPÚ)</vt:lpstr>
      <vt:lpstr>Národní památkový ústav</vt:lpstr>
      <vt:lpstr>Územní odborná pracoviště</vt:lpstr>
      <vt:lpstr>Územní památkové správy</vt:lpstr>
      <vt:lpstr>Další nástroje památkové péče</vt:lpstr>
      <vt:lpstr>Programové nástroje</vt:lpstr>
      <vt:lpstr>Ekonomické nástroje památkové péče</vt:lpstr>
      <vt:lpstr>Nepřímé ekonomické nástroje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155</cp:revision>
  <dcterms:created xsi:type="dcterms:W3CDTF">2012-09-11T10:49:52Z</dcterms:created>
  <dcterms:modified xsi:type="dcterms:W3CDTF">2023-11-22T16:01:36Z</dcterms:modified>
</cp:coreProperties>
</file>