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61" r:id="rId8"/>
    <p:sldId id="262" r:id="rId9"/>
    <p:sldId id="279" r:id="rId10"/>
    <p:sldId id="280" r:id="rId11"/>
    <p:sldId id="281" r:id="rId12"/>
    <p:sldId id="263" r:id="rId13"/>
    <p:sldId id="264" r:id="rId14"/>
    <p:sldId id="265" r:id="rId15"/>
    <p:sldId id="266" r:id="rId16"/>
    <p:sldId id="282" r:id="rId17"/>
    <p:sldId id="283" r:id="rId18"/>
    <p:sldId id="284" r:id="rId19"/>
    <p:sldId id="278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1" d="100"/>
          <a:sy n="91" d="100"/>
        </p:scale>
        <p:origin x="13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C487-B2E0-41FB-BAAE-FD9BDC79E2F7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BBDC-1385-4B4C-8E10-F3C02FC3F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568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C487-B2E0-41FB-BAAE-FD9BDC79E2F7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BBDC-1385-4B4C-8E10-F3C02FC3F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43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C487-B2E0-41FB-BAAE-FD9BDC79E2F7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BBDC-1385-4B4C-8E10-F3C02FC3F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09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C487-B2E0-41FB-BAAE-FD9BDC79E2F7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BBDC-1385-4B4C-8E10-F3C02FC3F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892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C487-B2E0-41FB-BAAE-FD9BDC79E2F7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BBDC-1385-4B4C-8E10-F3C02FC3F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1493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C487-B2E0-41FB-BAAE-FD9BDC79E2F7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BBDC-1385-4B4C-8E10-F3C02FC3F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629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C487-B2E0-41FB-BAAE-FD9BDC79E2F7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BBDC-1385-4B4C-8E10-F3C02FC3F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909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C487-B2E0-41FB-BAAE-FD9BDC79E2F7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BBDC-1385-4B4C-8E10-F3C02FC3F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874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C487-B2E0-41FB-BAAE-FD9BDC79E2F7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BBDC-1385-4B4C-8E10-F3C02FC3F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0856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C487-B2E0-41FB-BAAE-FD9BDC79E2F7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BBDC-1385-4B4C-8E10-F3C02FC3F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588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C487-B2E0-41FB-BAAE-FD9BDC79E2F7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BBDC-1385-4B4C-8E10-F3C02FC3F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4C487-B2E0-41FB-BAAE-FD9BDC79E2F7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DBBDC-1385-4B4C-8E10-F3C02FC3F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3919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chyjY0L6U8" TargetMode="External"/><Relationship Id="rId2" Type="http://schemas.openxmlformats.org/officeDocument/2006/relationships/hyperlink" Target="https://youtu.be/VcRSatrGyb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8eiajePBKG4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Venkov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444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Hrozby pro krajinu?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cs-CZ" dirty="0"/>
              <a:t>Intenzifikace zemědělské výroby</a:t>
            </a:r>
          </a:p>
          <a:p>
            <a:pPr algn="just"/>
            <a:r>
              <a:rPr lang="cs-CZ" dirty="0"/>
              <a:t>Neobhospodařování zemědělských ploch</a:t>
            </a:r>
          </a:p>
          <a:p>
            <a:pPr algn="just"/>
            <a:r>
              <a:rPr lang="cs-CZ" dirty="0"/>
              <a:t>Nadměrná či nevhodná urbanizace</a:t>
            </a:r>
          </a:p>
          <a:p>
            <a:pPr algn="just"/>
            <a:r>
              <a:rPr lang="cs-CZ" dirty="0"/>
              <a:t>Necitlivé spojování zemědělských pozemků</a:t>
            </a:r>
          </a:p>
          <a:p>
            <a:pPr algn="just"/>
            <a:r>
              <a:rPr lang="cs-CZ" dirty="0"/>
              <a:t>Nedostatek přechodových ploch</a:t>
            </a:r>
          </a:p>
          <a:p>
            <a:pPr algn="just"/>
            <a:r>
              <a:rPr lang="cs-CZ" dirty="0"/>
              <a:t>Fragmentace krajiny dopravní infrastrukturou</a:t>
            </a:r>
          </a:p>
          <a:p>
            <a:pPr algn="just"/>
            <a:r>
              <a:rPr lang="cs-CZ" dirty="0"/>
              <a:t>Neprůchodnost krajiny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4946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Hrozby pro krajinu?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1" t="30563" b="4498"/>
          <a:stretch>
            <a:fillRect/>
          </a:stretch>
        </p:blipFill>
        <p:spPr>
          <a:xfrm>
            <a:off x="91572" y="1371906"/>
            <a:ext cx="5681480" cy="4351338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3" t="28644" b="5626"/>
          <a:stretch>
            <a:fillRect/>
          </a:stretch>
        </p:blipFill>
        <p:spPr>
          <a:xfrm>
            <a:off x="6094602" y="1371906"/>
            <a:ext cx="5843344" cy="446563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88FB5F8-E0A7-31B7-8BCC-8C9CC458AA46}"/>
              </a:ext>
            </a:extLst>
          </p:cNvPr>
          <p:cNvSpPr txBox="1"/>
          <p:nvPr/>
        </p:nvSpPr>
        <p:spPr>
          <a:xfrm>
            <a:off x="91572" y="5837543"/>
            <a:ext cx="117452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https://gis.brno.cz/mapa/porovnani-historickych-ortofot/?fbclid=IwAR0OKQSJDRvcV1cUInfHIPoMY_Y89xz0CXrB0rfz6CZrg1ZKASWVwRkLppM</a:t>
            </a:r>
          </a:p>
        </p:txBody>
      </p:sp>
    </p:spTree>
    <p:extLst>
      <p:ext uri="{BB962C8B-B14F-4D97-AF65-F5344CB8AC3E}">
        <p14:creationId xmlns:p14="http://schemas.microsoft.com/office/powerpoint/2010/main" val="1250172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Koeficient ekologické stability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7461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Koeficient ekologické stability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Stabilní prvky</a:t>
            </a:r>
          </a:p>
          <a:p>
            <a:r>
              <a:rPr lang="cs-CZ" dirty="0"/>
              <a:t>Nestabilní prvky</a:t>
            </a:r>
          </a:p>
        </p:txBody>
      </p:sp>
    </p:spTree>
    <p:extLst>
      <p:ext uri="{BB962C8B-B14F-4D97-AF65-F5344CB8AC3E}">
        <p14:creationId xmlns:p14="http://schemas.microsoft.com/office/powerpoint/2010/main" val="3257584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Koeficient ekologické stability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Lesní půda</a:t>
            </a:r>
          </a:p>
          <a:p>
            <a:r>
              <a:rPr lang="cs-CZ" dirty="0"/>
              <a:t>Vodní plochy a toky</a:t>
            </a:r>
          </a:p>
          <a:p>
            <a:r>
              <a:rPr lang="cs-CZ" dirty="0"/>
              <a:t>Trvalý travní porost</a:t>
            </a:r>
          </a:p>
          <a:p>
            <a:r>
              <a:rPr lang="cs-CZ" dirty="0"/>
              <a:t>Pastviny</a:t>
            </a:r>
          </a:p>
          <a:p>
            <a:r>
              <a:rPr lang="cs-CZ" dirty="0"/>
              <a:t>Mokřady</a:t>
            </a:r>
          </a:p>
          <a:p>
            <a:r>
              <a:rPr lang="cs-CZ" dirty="0"/>
              <a:t>Sady</a:t>
            </a:r>
          </a:p>
          <a:p>
            <a:r>
              <a:rPr lang="cs-CZ" dirty="0"/>
              <a:t>Vinice</a:t>
            </a:r>
          </a:p>
          <a:p>
            <a:endParaRPr lang="cs-CZ" dirty="0"/>
          </a:p>
          <a:p>
            <a:r>
              <a:rPr lang="cs-CZ" dirty="0"/>
              <a:t>Orná půda</a:t>
            </a:r>
          </a:p>
          <a:p>
            <a:r>
              <a:rPr lang="cs-CZ" dirty="0" err="1"/>
              <a:t>Antropogenizované</a:t>
            </a:r>
            <a:r>
              <a:rPr lang="cs-CZ" dirty="0"/>
              <a:t> plochy</a:t>
            </a:r>
          </a:p>
          <a:p>
            <a:r>
              <a:rPr lang="cs-CZ" dirty="0"/>
              <a:t>Chmelnice</a:t>
            </a:r>
          </a:p>
        </p:txBody>
      </p:sp>
    </p:spTree>
    <p:extLst>
      <p:ext uri="{BB962C8B-B14F-4D97-AF65-F5344CB8AC3E}">
        <p14:creationId xmlns:p14="http://schemas.microsoft.com/office/powerpoint/2010/main" val="1551696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Komplexní pozemkové úpravy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https://youtu.be/VcRSatrGybM</a:t>
            </a:r>
            <a:r>
              <a:rPr lang="cs-CZ" dirty="0"/>
              <a:t> co to je a příklady</a:t>
            </a:r>
          </a:p>
          <a:p>
            <a:r>
              <a:rPr lang="cs-CZ" dirty="0">
                <a:hlinkClick r:id="rId3"/>
              </a:rPr>
              <a:t>https://youtu.be/vchyjY0L6U8</a:t>
            </a:r>
            <a:r>
              <a:rPr lang="cs-CZ" dirty="0"/>
              <a:t> co to je</a:t>
            </a:r>
          </a:p>
          <a:p>
            <a:r>
              <a:rPr lang="cs-CZ" dirty="0">
                <a:hlinkClick r:id="rId4"/>
              </a:rPr>
              <a:t>https://www.youtube.com/watch?v=8eiajePBKG4</a:t>
            </a:r>
            <a:r>
              <a:rPr lang="cs-CZ" dirty="0"/>
              <a:t> </a:t>
            </a:r>
            <a:r>
              <a:rPr lang="cs-CZ"/>
              <a:t>příklady společných zařízení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2879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krajiny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Zákon o státní památkové péči</a:t>
            </a:r>
          </a:p>
          <a:p>
            <a:pPr lvl="1"/>
            <a:r>
              <a:rPr lang="cs-CZ" dirty="0"/>
              <a:t>Krajinné památkové zóny</a:t>
            </a:r>
          </a:p>
          <a:p>
            <a:pPr lvl="1"/>
            <a:r>
              <a:rPr lang="cs-CZ" dirty="0"/>
              <a:t>(Archeologické památkové zóny)</a:t>
            </a:r>
          </a:p>
          <a:p>
            <a:pPr lvl="1"/>
            <a:r>
              <a:rPr lang="cs-CZ" dirty="0"/>
              <a:t>(v budoucnu asi i „místní kulturní památky“)</a:t>
            </a:r>
          </a:p>
          <a:p>
            <a:r>
              <a:rPr lang="cs-CZ" dirty="0"/>
              <a:t>Zákon o ochraně přírody a krajiny</a:t>
            </a:r>
          </a:p>
          <a:p>
            <a:pPr lvl="1"/>
            <a:r>
              <a:rPr lang="cs-CZ" dirty="0"/>
              <a:t>Zahrnuje 4 prostorové systémy ochrany</a:t>
            </a:r>
          </a:p>
          <a:p>
            <a:pPr lvl="2"/>
            <a:r>
              <a:rPr lang="cs-CZ" dirty="0"/>
              <a:t>Obecně chráněná území (významné krajinné prvky, přírodní parky)</a:t>
            </a:r>
          </a:p>
          <a:p>
            <a:pPr lvl="2"/>
            <a:r>
              <a:rPr lang="cs-CZ" dirty="0"/>
              <a:t>Zvláště chráněná území</a:t>
            </a:r>
          </a:p>
          <a:p>
            <a:pPr lvl="3"/>
            <a:r>
              <a:rPr lang="cs-CZ" dirty="0"/>
              <a:t>Velkoplošná (národní parky, chráněné krajinné oblasti)</a:t>
            </a:r>
          </a:p>
          <a:p>
            <a:pPr lvl="3"/>
            <a:r>
              <a:rPr lang="cs-CZ" dirty="0"/>
              <a:t>Maloplošná (národní / - přírodní památky, přírodní rezervace)</a:t>
            </a:r>
          </a:p>
          <a:p>
            <a:pPr lvl="2"/>
            <a:r>
              <a:rPr lang="cs-CZ" dirty="0"/>
              <a:t>Natura 2000 (ptačí oblasti, evropsky významné lokality)</a:t>
            </a:r>
          </a:p>
          <a:p>
            <a:pPr lvl="2"/>
            <a:r>
              <a:rPr lang="cs-CZ" dirty="0"/>
              <a:t>Územní systém ekologické stability (biocentra, biokoridory, interakční prvky)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1068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Agentura ochrany přírody a krajiny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/>
              <a:t>OSS, MŽP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Orgán státní správy působící v této oblasti</a:t>
            </a:r>
          </a:p>
          <a:p>
            <a:pPr lvl="1">
              <a:lnSpc>
                <a:spcPct val="80000"/>
              </a:lnSpc>
            </a:pPr>
            <a:r>
              <a:rPr lang="cs-CZ" sz="2000" dirty="0">
                <a:sym typeface="Wingdings" pitchFamily="2" charset="2"/>
              </a:rPr>
              <a:t>Mapování druhů</a:t>
            </a:r>
            <a:endParaRPr lang="cs-CZ" sz="2000" dirty="0"/>
          </a:p>
          <a:p>
            <a:pPr lvl="2">
              <a:lnSpc>
                <a:spcPct val="80000"/>
              </a:lnSpc>
            </a:pPr>
            <a:r>
              <a:rPr lang="cs-CZ" sz="1800" dirty="0"/>
              <a:t>Získávání informací o rozšíření a početnosti zvláště chráněných a ohrožených druhů rostlin a živočichů</a:t>
            </a:r>
          </a:p>
          <a:p>
            <a:pPr lvl="1">
              <a:lnSpc>
                <a:spcPct val="80000"/>
              </a:lnSpc>
            </a:pPr>
            <a:r>
              <a:rPr lang="cs-CZ" sz="2000" dirty="0">
                <a:sym typeface="Wingdings" pitchFamily="2" charset="2"/>
              </a:rPr>
              <a:t>Monitoring</a:t>
            </a:r>
          </a:p>
          <a:p>
            <a:pPr lvl="2">
              <a:lnSpc>
                <a:spcPct val="80000"/>
              </a:lnSpc>
            </a:pPr>
            <a:r>
              <a:rPr lang="cs-CZ" sz="1800" dirty="0">
                <a:sym typeface="Wingdings" pitchFamily="2" charset="2"/>
              </a:rPr>
              <a:t>Sledování dlouhodobého vývoje společenstev a populací druhů na vybraných lokalitách</a:t>
            </a:r>
          </a:p>
          <a:p>
            <a:pPr lvl="1">
              <a:lnSpc>
                <a:spcPct val="80000"/>
              </a:lnSpc>
            </a:pPr>
            <a:r>
              <a:rPr lang="cs-CZ" sz="2000" dirty="0">
                <a:sym typeface="Wingdings" pitchFamily="2" charset="2"/>
              </a:rPr>
              <a:t>Červené seznamy, červené knihy, plány péče o zvláště chráněná území</a:t>
            </a:r>
          </a:p>
          <a:p>
            <a:pPr lvl="1">
              <a:lnSpc>
                <a:spcPct val="80000"/>
              </a:lnSpc>
            </a:pPr>
            <a:r>
              <a:rPr lang="cs-CZ" sz="2000" dirty="0">
                <a:sym typeface="Wingdings" pitchFamily="2" charset="2"/>
              </a:rPr>
              <a:t>Péče o chráněná území EU</a:t>
            </a:r>
          </a:p>
          <a:p>
            <a:pPr lvl="2">
              <a:lnSpc>
                <a:spcPct val="80000"/>
              </a:lnSpc>
            </a:pPr>
            <a:r>
              <a:rPr lang="cs-CZ" sz="1800" dirty="0">
                <a:sym typeface="Wingdings" pitchFamily="2" charset="2"/>
              </a:rPr>
              <a:t>Natura 2000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6982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Kategorizace chráněných území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38200" y="1331022"/>
            <a:ext cx="3970784" cy="493776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1800" dirty="0"/>
              <a:t>Velkoplošná zvláště chráněná území</a:t>
            </a:r>
          </a:p>
          <a:p>
            <a:pPr lvl="1">
              <a:lnSpc>
                <a:spcPct val="80000"/>
              </a:lnSpc>
            </a:pPr>
            <a:r>
              <a:rPr lang="cs-CZ" sz="1600" dirty="0"/>
              <a:t>Národní parky</a:t>
            </a:r>
          </a:p>
          <a:p>
            <a:pPr lvl="1">
              <a:lnSpc>
                <a:spcPct val="80000"/>
              </a:lnSpc>
            </a:pPr>
            <a:r>
              <a:rPr lang="cs-CZ" sz="1600" dirty="0"/>
              <a:t>Chráněné krajinné oblasti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Maloplošná zvláště chráněná území</a:t>
            </a:r>
          </a:p>
          <a:p>
            <a:pPr lvl="1">
              <a:lnSpc>
                <a:spcPct val="80000"/>
              </a:lnSpc>
            </a:pPr>
            <a:r>
              <a:rPr lang="cs-CZ" sz="1600" dirty="0"/>
              <a:t>Národní přírodní rezervace</a:t>
            </a:r>
          </a:p>
          <a:p>
            <a:pPr lvl="1">
              <a:lnSpc>
                <a:spcPct val="80000"/>
              </a:lnSpc>
            </a:pPr>
            <a:r>
              <a:rPr lang="cs-CZ" sz="1600" dirty="0"/>
              <a:t>Národní přírodní památky</a:t>
            </a:r>
          </a:p>
          <a:p>
            <a:pPr lvl="1">
              <a:lnSpc>
                <a:spcPct val="80000"/>
              </a:lnSpc>
            </a:pPr>
            <a:r>
              <a:rPr lang="cs-CZ" sz="1600" dirty="0"/>
              <a:t>Přírodní rezervace</a:t>
            </a:r>
          </a:p>
          <a:p>
            <a:pPr lvl="1">
              <a:lnSpc>
                <a:spcPct val="80000"/>
              </a:lnSpc>
            </a:pPr>
            <a:r>
              <a:rPr lang="cs-CZ" sz="1600" dirty="0"/>
              <a:t>Přírodní památky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Obecně chráněná území</a:t>
            </a:r>
          </a:p>
          <a:p>
            <a:pPr lvl="1">
              <a:lnSpc>
                <a:spcPct val="80000"/>
              </a:lnSpc>
            </a:pPr>
            <a:r>
              <a:rPr lang="cs-CZ" sz="1600" dirty="0"/>
              <a:t>Přírodní parky</a:t>
            </a:r>
          </a:p>
          <a:p>
            <a:pPr lvl="1">
              <a:lnSpc>
                <a:spcPct val="80000"/>
              </a:lnSpc>
            </a:pPr>
            <a:r>
              <a:rPr lang="cs-CZ" sz="1600" dirty="0"/>
              <a:t>Významné krajinné prvky</a:t>
            </a:r>
          </a:p>
          <a:p>
            <a:pPr lvl="1">
              <a:lnSpc>
                <a:spcPct val="80000"/>
              </a:lnSpc>
            </a:pPr>
            <a:r>
              <a:rPr lang="cs-CZ" sz="1600" dirty="0"/>
              <a:t>Památné stromy - 23 000</a:t>
            </a:r>
          </a:p>
          <a:p>
            <a:endParaRPr lang="cs-CZ" dirty="0"/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5866309" y="1404744"/>
            <a:ext cx="3770312" cy="3724275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cs-CZ" sz="1800" dirty="0"/>
              <a:t>Zákon č.114/1992 Sb. o ochraně přírody a krajiny</a:t>
            </a:r>
          </a:p>
          <a:p>
            <a:pPr>
              <a:lnSpc>
                <a:spcPct val="80000"/>
              </a:lnSpc>
            </a:pPr>
            <a:endParaRPr lang="cs-CZ" sz="1800" dirty="0"/>
          </a:p>
          <a:p>
            <a:pPr>
              <a:lnSpc>
                <a:spcPct val="80000"/>
              </a:lnSpc>
            </a:pPr>
            <a:r>
              <a:rPr lang="cs-CZ" sz="1800" dirty="0"/>
              <a:t>Pojem zvláště chráněná území</a:t>
            </a:r>
          </a:p>
        </p:txBody>
      </p:sp>
    </p:spTree>
    <p:extLst>
      <p:ext uri="{BB962C8B-B14F-4D97-AF65-F5344CB8AC3E}">
        <p14:creationId xmlns:p14="http://schemas.microsoft.com/office/powerpoint/2010/main" val="3797462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Místní akční skupiny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Zapsaný spolek nebo obecně prospěšná společnost</a:t>
            </a:r>
          </a:p>
          <a:p>
            <a:r>
              <a:rPr lang="cs-CZ" dirty="0"/>
              <a:t>Obce, podnikatelé, neziskové organizace</a:t>
            </a:r>
          </a:p>
          <a:p>
            <a:r>
              <a:rPr lang="cs-CZ" dirty="0"/>
              <a:t>Ne menší než 10 000 obyvatel, ne větší než 100 000 obyvatel</a:t>
            </a:r>
          </a:p>
          <a:p>
            <a:r>
              <a:rPr lang="cs-CZ" dirty="0"/>
              <a:t>Může působit pouze na územích obcí do 25 000 obyvatel</a:t>
            </a:r>
          </a:p>
          <a:p>
            <a:r>
              <a:rPr lang="cs-CZ" dirty="0"/>
              <a:t>Financování </a:t>
            </a:r>
            <a:r>
              <a:rPr lang="cs-CZ"/>
              <a:t>z příspěvků</a:t>
            </a:r>
            <a:r>
              <a:rPr lang="cs-CZ" dirty="0"/>
              <a:t>, vlastních projektů a Ministerstva pro místní rozvoj</a:t>
            </a:r>
          </a:p>
        </p:txBody>
      </p:sp>
    </p:spTree>
    <p:extLst>
      <p:ext uri="{BB962C8B-B14F-4D97-AF65-F5344CB8AC3E}">
        <p14:creationId xmlns:p14="http://schemas.microsoft.com/office/powerpoint/2010/main" val="3099613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venkova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Vše co není město?</a:t>
            </a:r>
          </a:p>
          <a:p>
            <a:r>
              <a:rPr lang="cs-CZ" dirty="0"/>
              <a:t>Zemědělství?</a:t>
            </a:r>
          </a:p>
          <a:p>
            <a:endParaRPr lang="cs-CZ" dirty="0"/>
          </a:p>
          <a:p>
            <a:r>
              <a:rPr lang="cs-CZ" dirty="0"/>
              <a:t>„Obecně lze venkov definovat jako prostor, který zahrnuje jak krajinu, tak i venkovská sídla. Pojem venkov tedy integruje jak nezastavěná území, tak i zastavěné území malých sídel – vesnic. Pro venkov jsou charakteristické menší intenzity sociálně ekonomických kontaktů, menší hustota vazeb mezi jednotlivými subjekty, které se ve venkovském prostoru pohybují“</a:t>
            </a:r>
          </a:p>
        </p:txBody>
      </p:sp>
    </p:spTree>
    <p:extLst>
      <p:ext uri="{BB962C8B-B14F-4D97-AF65-F5344CB8AC3E}">
        <p14:creationId xmlns:p14="http://schemas.microsoft.com/office/powerpoint/2010/main" val="3676331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IROP 2021+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SC 1.1: Využití přínosů digitalizace pro občany, podniky a vlády</a:t>
            </a:r>
          </a:p>
          <a:p>
            <a:r>
              <a:rPr lang="cs-CZ" dirty="0"/>
              <a:t>SC 2.1: Podpora udržitelné multimodální městské mobility</a:t>
            </a:r>
          </a:p>
          <a:p>
            <a:r>
              <a:rPr lang="cs-CZ" dirty="0"/>
              <a:t>SC 2.2: Posílení ochrany přírody, biologické rozmanitosti, zelené infrastruktury v městském prostředí a snížení znečištění</a:t>
            </a:r>
          </a:p>
          <a:p>
            <a:r>
              <a:rPr lang="cs-CZ" dirty="0"/>
              <a:t>SC 4.1: Zlepšení přístupu k inkluzivním a kvalitním službám v oblasti vzdělávání, odborné přípravy a celoživotního učení pomocí rozvoje infrastruktury</a:t>
            </a:r>
          </a:p>
          <a:p>
            <a:r>
              <a:rPr lang="cs-CZ" dirty="0"/>
              <a:t>SC 4.2: Posílení sociálně-ekonomické integrace </a:t>
            </a:r>
            <a:r>
              <a:rPr lang="cs-CZ" dirty="0" err="1"/>
              <a:t>marginalizovaných</a:t>
            </a:r>
            <a:r>
              <a:rPr lang="cs-CZ" dirty="0"/>
              <a:t> komunit, migrantů a znevýhodněných skupin pomocí integrovaných opatření včetně bydlení a sociálních služeb</a:t>
            </a:r>
          </a:p>
          <a:p>
            <a:r>
              <a:rPr lang="cs-CZ" dirty="0"/>
              <a:t>SC 4.3: Zajištění rovného přístupu ke zdravotní péči pomocí rozvoje infrastruktury, včetně primární péče</a:t>
            </a:r>
          </a:p>
          <a:p>
            <a:r>
              <a:rPr lang="cs-CZ" dirty="0"/>
              <a:t>SC 5.1: Podpora integrovaného, sociálního, hospodářského a environmentálního rozvoje a kulturního dědictví, cestovního ruchu a bezpečnosti v městských oblastech</a:t>
            </a:r>
          </a:p>
        </p:txBody>
      </p:sp>
    </p:spTree>
    <p:extLst>
      <p:ext uri="{BB962C8B-B14F-4D97-AF65-F5344CB8AC3E}">
        <p14:creationId xmlns:p14="http://schemas.microsoft.com/office/powerpoint/2010/main" val="762373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 Z 2021+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Terénní aktivity a mobilní programy směřující k podpoře lidí v jejich přirozeném prostředí</a:t>
            </a:r>
          </a:p>
        </p:txBody>
      </p:sp>
    </p:spTree>
    <p:extLst>
      <p:ext uri="{BB962C8B-B14F-4D97-AF65-F5344CB8AC3E}">
        <p14:creationId xmlns:p14="http://schemas.microsoft.com/office/powerpoint/2010/main" val="3896295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 2021+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cs-CZ" dirty="0"/>
              <a:t>Investice do zemědělských podniků</a:t>
            </a:r>
          </a:p>
          <a:p>
            <a:pPr lvl="0"/>
            <a:r>
              <a:rPr lang="cs-CZ" dirty="0"/>
              <a:t>Zpracování a uvádění na trh zemědělských produktů</a:t>
            </a:r>
          </a:p>
          <a:p>
            <a:pPr lvl="0"/>
            <a:r>
              <a:rPr lang="cs-CZ" dirty="0"/>
              <a:t>Lesnická a zemědělská infrastruktura, neproduktivní investice v lesích, stezky</a:t>
            </a:r>
          </a:p>
          <a:p>
            <a:pPr lvl="0"/>
            <a:r>
              <a:rPr lang="cs-CZ" dirty="0"/>
              <a:t>Diverzifikace a zakládání nových podniků, venkovská CR</a:t>
            </a:r>
          </a:p>
          <a:p>
            <a:pPr lvl="0"/>
            <a:r>
              <a:rPr lang="cs-CZ" dirty="0"/>
              <a:t>Lesnické technologie a produkty</a:t>
            </a:r>
          </a:p>
          <a:p>
            <a:pPr lvl="0"/>
            <a:r>
              <a:rPr lang="cs-CZ" dirty="0"/>
              <a:t>Zázemí pro spolkovou činnost (zájmové, neformální a celoživotní vzdělávání)</a:t>
            </a:r>
          </a:p>
          <a:p>
            <a:pPr lvl="0"/>
            <a:r>
              <a:rPr lang="cs-CZ" dirty="0"/>
              <a:t>Zázemí pro spolkovou činnost (komunitní centra)</a:t>
            </a:r>
          </a:p>
          <a:p>
            <a:pPr lvl="0"/>
            <a:r>
              <a:rPr lang="cs-CZ" dirty="0"/>
              <a:t>Zázemí pro spolkovou činnost (knihovny)</a:t>
            </a:r>
          </a:p>
          <a:p>
            <a:pPr lvl="0"/>
            <a:r>
              <a:rPr lang="cs-CZ" dirty="0"/>
              <a:t>Zázemí pro spolkovou činnost (sokolovny, orlovny)</a:t>
            </a:r>
          </a:p>
          <a:p>
            <a:pPr lvl="0"/>
            <a:r>
              <a:rPr lang="cs-CZ" dirty="0"/>
              <a:t>Komunitní centra</a:t>
            </a:r>
          </a:p>
          <a:p>
            <a:pPr lvl="0"/>
            <a:r>
              <a:rPr lang="cs-CZ" dirty="0"/>
              <a:t>Hasiči (JPO 5)</a:t>
            </a:r>
          </a:p>
          <a:p>
            <a:pPr lvl="0"/>
            <a:r>
              <a:rPr lang="cs-CZ" dirty="0"/>
              <a:t>Památky místního významu</a:t>
            </a:r>
          </a:p>
          <a:p>
            <a:pPr lvl="0"/>
            <a:r>
              <a:rPr lang="cs-CZ" dirty="0"/>
              <a:t>Obchody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9807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 ŽP 2021+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dirty="0"/>
              <a:t>Komunitní energetika (OZE realizované obcemi s účastí občanů)</a:t>
            </a:r>
          </a:p>
          <a:p>
            <a:pPr lvl="0"/>
            <a:r>
              <a:rPr lang="cs-CZ" dirty="0"/>
              <a:t>Zadržování vody v </a:t>
            </a:r>
            <a:r>
              <a:rPr lang="cs-CZ" dirty="0" err="1"/>
              <a:t>extravilánu</a:t>
            </a:r>
            <a:r>
              <a:rPr lang="cs-CZ" dirty="0"/>
              <a:t> / </a:t>
            </a:r>
            <a:r>
              <a:rPr lang="cs-CZ" dirty="0" err="1"/>
              <a:t>intravilánu</a:t>
            </a:r>
            <a:r>
              <a:rPr lang="cs-CZ" dirty="0"/>
              <a:t> (</a:t>
            </a:r>
            <a:r>
              <a:rPr lang="cs-CZ" dirty="0" err="1"/>
              <a:t>mitigační</a:t>
            </a:r>
            <a:r>
              <a:rPr lang="cs-CZ" dirty="0"/>
              <a:t> a </a:t>
            </a:r>
            <a:r>
              <a:rPr lang="cs-CZ" dirty="0" err="1"/>
              <a:t>dapatační</a:t>
            </a:r>
            <a:r>
              <a:rPr lang="cs-CZ" dirty="0"/>
              <a:t> opatření)</a:t>
            </a:r>
          </a:p>
          <a:p>
            <a:pPr lvl="0"/>
            <a:r>
              <a:rPr lang="cs-CZ" dirty="0"/>
              <a:t>Zeleň v </a:t>
            </a:r>
            <a:r>
              <a:rPr lang="cs-CZ" dirty="0" err="1"/>
              <a:t>intravilánu</a:t>
            </a:r>
            <a:endParaRPr lang="cs-CZ" dirty="0"/>
          </a:p>
          <a:p>
            <a:pPr lvl="0"/>
            <a:r>
              <a:rPr lang="cs-CZ" dirty="0"/>
              <a:t>Odpady, </a:t>
            </a:r>
            <a:r>
              <a:rPr lang="cs-CZ" dirty="0" err="1"/>
              <a:t>cirkurální</a:t>
            </a:r>
            <a:r>
              <a:rPr lang="cs-CZ" dirty="0"/>
              <a:t> ekonomika</a:t>
            </a:r>
          </a:p>
          <a:p>
            <a:pPr lvl="0"/>
            <a:r>
              <a:rPr lang="cs-CZ" dirty="0"/>
              <a:t>EVVO a VUR</a:t>
            </a:r>
          </a:p>
          <a:p>
            <a:pPr lvl="0"/>
            <a:r>
              <a:rPr lang="cs-CZ" dirty="0"/>
              <a:t>Motivační projekty, klíčové projekty, inovativní projekty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2962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 K 2021+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dirty="0"/>
              <a:t>Pořízení nebo modernizace technologie MSP (ne prostá obnova)</a:t>
            </a:r>
          </a:p>
          <a:p>
            <a:pPr lvl="0"/>
            <a:r>
              <a:rPr lang="cs-CZ" dirty="0"/>
              <a:t>Zavádění digitalizace a automatizace MSP (ne kancelářské vybavení)</a:t>
            </a:r>
          </a:p>
          <a:p>
            <a:pPr lvl="0"/>
            <a:r>
              <a:rPr lang="cs-CZ" dirty="0"/>
              <a:t>Infrastrukturní energeticky úsporná opatření MSP</a:t>
            </a:r>
          </a:p>
          <a:p>
            <a:pPr lvl="0"/>
            <a:r>
              <a:rPr lang="cs-CZ" dirty="0"/>
              <a:t>Užitková vozidla na alternativní pohon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9401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 JAK 2021+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Personální podpora MŠ a ZŠ, rozvoj a stáže pedagogických pracovníků, podpora ICT, </a:t>
            </a:r>
            <a:r>
              <a:rPr lang="cs-CZ" dirty="0" err="1"/>
              <a:t>extrakurikulární</a:t>
            </a:r>
            <a:r>
              <a:rPr lang="cs-CZ" dirty="0"/>
              <a:t> aktivity, projektové dny, spolupráce s rodiči</a:t>
            </a:r>
          </a:p>
        </p:txBody>
      </p:sp>
    </p:spTree>
    <p:extLst>
      <p:ext uri="{BB962C8B-B14F-4D97-AF65-F5344CB8AC3E}">
        <p14:creationId xmlns:p14="http://schemas.microsoft.com/office/powerpoint/2010/main" val="4063466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215959"/>
            <a:ext cx="9036496" cy="5940367"/>
          </a:xfrm>
        </p:spPr>
      </p:pic>
    </p:spTree>
    <p:extLst>
      <p:ext uri="{BB962C8B-B14F-4D97-AF65-F5344CB8AC3E}">
        <p14:creationId xmlns:p14="http://schemas.microsoft.com/office/powerpoint/2010/main" val="1890246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2018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venkova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179" y="1219200"/>
            <a:ext cx="8338621" cy="5601921"/>
          </a:xfrm>
        </p:spPr>
      </p:pic>
    </p:spTree>
    <p:extLst>
      <p:ext uri="{BB962C8B-B14F-4D97-AF65-F5344CB8AC3E}">
        <p14:creationId xmlns:p14="http://schemas.microsoft.com/office/powerpoint/2010/main" val="3709429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venkovských oblastí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Do hodnocení vnějších podmínek (exponovanosti území) vstupovaly následující ukazatele:</a:t>
            </a:r>
          </a:p>
          <a:p>
            <a:pPr lvl="1"/>
            <a:r>
              <a:rPr lang="cs-CZ" dirty="0"/>
              <a:t>Funkční velikost na obyvatele – vážené počty pracovních míst a kapacity místních škol</a:t>
            </a:r>
          </a:p>
          <a:p>
            <a:pPr lvl="1"/>
            <a:r>
              <a:rPr lang="cs-CZ" dirty="0"/>
              <a:t>relativizované počtem obyvatel administrativní jednotky.</a:t>
            </a:r>
          </a:p>
          <a:p>
            <a:pPr lvl="1"/>
            <a:r>
              <a:rPr lang="cs-CZ" dirty="0"/>
              <a:t>Podíl obyvatel žijících v malých obcích (do 250 obyvatel) – hodnocena roztříštěnost osídlení administrativní jednotky (vypovídá o charakteru zázemí)</a:t>
            </a:r>
          </a:p>
          <a:p>
            <a:pPr lvl="1"/>
            <a:r>
              <a:rPr lang="cs-CZ" dirty="0"/>
              <a:t>Index ekonomické progresivity – diferencovaně vážené podíly zaměstnaných v sektorech hospodářství (zemědělství 1 až kvartér 4), vyšší hodnoty indexu v regionech s progresivnější</a:t>
            </a:r>
          </a:p>
          <a:p>
            <a:pPr lvl="1"/>
            <a:r>
              <a:rPr lang="cs-CZ" dirty="0"/>
              <a:t>strukturou zaměstnaných (terciér, kvartér)</a:t>
            </a:r>
          </a:p>
          <a:p>
            <a:pPr lvl="1"/>
            <a:r>
              <a:rPr lang="cs-CZ" dirty="0"/>
              <a:t>Diverzita ekonomické struktury – bodové hodnocení zastoupení zaměstnanosti v jednotlivých</a:t>
            </a:r>
          </a:p>
          <a:p>
            <a:pPr lvl="1"/>
            <a:r>
              <a:rPr lang="cs-CZ" dirty="0"/>
              <a:t>ekonomických sektorech (vyšší hodnoty při zastoupení více sektorů ve zkoumané administrativní jednotce)</a:t>
            </a:r>
          </a:p>
        </p:txBody>
      </p:sp>
    </p:spTree>
    <p:extLst>
      <p:ext uri="{BB962C8B-B14F-4D97-AF65-F5344CB8AC3E}">
        <p14:creationId xmlns:p14="http://schemas.microsoft.com/office/powerpoint/2010/main" val="1617506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venkovských oblastí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Vnitřní podmínky se týkají kvality místních lidských zdrojů a do jejich analýzy vstupovaly následující ukazatele:</a:t>
            </a:r>
          </a:p>
          <a:p>
            <a:pPr lvl="1"/>
            <a:r>
              <a:rPr lang="cs-CZ" sz="2900" dirty="0"/>
              <a:t>Index vzdělanosti – diferencovaně vážené obyvatelstvo dle dosaženého stupně vzdělání za zkoumanou administrativní jednotku (vyšších hodnot dosahuje vzdělanější populace)</a:t>
            </a:r>
          </a:p>
          <a:p>
            <a:pPr lvl="1"/>
            <a:r>
              <a:rPr lang="cs-CZ" sz="2900" dirty="0"/>
              <a:t>Podíl nezaměstnaných – počet registrovaných nezaměstnaných vážený počtem ekonomicky aktivních obyvatel v jednotce (detailní data z MPSV)</a:t>
            </a:r>
          </a:p>
          <a:p>
            <a:pPr lvl="1"/>
            <a:r>
              <a:rPr lang="cs-CZ" sz="2900" dirty="0"/>
              <a:t>Podnikavost obyvatel – počet ekonomických subjektů (z RES) vážený počtem ekonomicky aktivních obyvatel v jednotce</a:t>
            </a:r>
          </a:p>
          <a:p>
            <a:pPr lvl="1"/>
            <a:r>
              <a:rPr lang="cs-CZ" sz="2900" dirty="0"/>
              <a:t>Podíl obyvatel s exekucí – počet obyvatel s vyhlášenou exekucí vážený počtem obyvatel příslušné administrativní jednotky (detailní data z mapaexekuci.cz)</a:t>
            </a:r>
          </a:p>
          <a:p>
            <a:pPr lvl="1"/>
            <a:r>
              <a:rPr lang="cs-CZ" sz="2900" dirty="0"/>
              <a:t>Podíl voličů nesystémových stran – počet voličů extremistických stran v parlamentních volbách 2017 vážený celkovým počtem oprávněných voličů ve zkoumané jednotce.</a:t>
            </a:r>
          </a:p>
        </p:txBody>
      </p:sp>
    </p:spTree>
    <p:extLst>
      <p:ext uri="{BB962C8B-B14F-4D97-AF65-F5344CB8AC3E}">
        <p14:creationId xmlns:p14="http://schemas.microsoft.com/office/powerpoint/2010/main" val="4002179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Krajina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0643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krajiny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vybraná část zemského povrchu s typickou kombinací přírodních a kulturních prvků a charakteristickou scenérií (Wikipedie)</a:t>
            </a:r>
          </a:p>
          <a:p>
            <a:r>
              <a:rPr lang="cs-CZ" dirty="0"/>
              <a:t>heterogenní část zemského povrchu, skládající se ze souboru vzájemně se ovlivňujících ekosystémů, který se v dané části povrchu v podobných formách opakuje (Forman &amp; </a:t>
            </a:r>
            <a:r>
              <a:rPr lang="cs-CZ" dirty="0" err="1"/>
              <a:t>Godron</a:t>
            </a:r>
            <a:r>
              <a:rPr lang="cs-CZ" dirty="0"/>
              <a:t>, 1993)</a:t>
            </a:r>
          </a:p>
          <a:p>
            <a:r>
              <a:rPr lang="cs-CZ" dirty="0"/>
              <a:t>část zemského povrchu s charakteristickým reliéfem, tvořená souborem funkčně propojených ekosystémů a civilizačními prvky (zákon č. 114/92 Sb.) </a:t>
            </a:r>
          </a:p>
          <a:p>
            <a:r>
              <a:rPr lang="cs-CZ" dirty="0"/>
              <a:t>opticky vnímatelná (pozorovatelná) výseč suchozemského povrchu planety</a:t>
            </a:r>
          </a:p>
          <a:p>
            <a:r>
              <a:rPr lang="cs-CZ" dirty="0"/>
              <a:t>množina reálně existujících přírodních a kulturních objektů, které dávají zemskému povrchu charakter a pestrost </a:t>
            </a:r>
          </a:p>
          <a:p>
            <a:r>
              <a:rPr lang="cs-CZ" dirty="0"/>
              <a:t>harmonické sepětí horninového, biologického a kulturního prostředí</a:t>
            </a:r>
          </a:p>
        </p:txBody>
      </p:sp>
    </p:spTree>
    <p:extLst>
      <p:ext uri="{BB962C8B-B14F-4D97-AF65-F5344CB8AC3E}">
        <p14:creationId xmlns:p14="http://schemas.microsoft.com/office/powerpoint/2010/main" val="121341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Krajina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cs-CZ" dirty="0"/>
              <a:t>krajina je dlouhodobě stabilizovaný soubor přírodních a antropogenních charakteristik vázaný na určitý reliéf a mající nějaký společný historický základ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krajina je živou soustavou, tj. není nějakou směsí interagujících, leč nezávislých neživých a živých struktur, nebo hybridem živého a neživého, stejně jako jím není hlemýžď s domkem z mrtvého vápence</a:t>
            </a:r>
          </a:p>
        </p:txBody>
      </p:sp>
    </p:spTree>
    <p:extLst>
      <p:ext uri="{BB962C8B-B14F-4D97-AF65-F5344CB8AC3E}">
        <p14:creationId xmlns:p14="http://schemas.microsoft.com/office/powerpoint/2010/main" val="3913770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Hrozby pro krajinu?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777855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1179</Words>
  <Application>Microsoft Office PowerPoint</Application>
  <PresentationFormat>Širokoúhlá obrazovka</PresentationFormat>
  <Paragraphs>149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 3</vt:lpstr>
      <vt:lpstr>Motiv Office</vt:lpstr>
      <vt:lpstr>Venkov</vt:lpstr>
      <vt:lpstr>Definice venkova</vt:lpstr>
      <vt:lpstr>Typy venkova</vt:lpstr>
      <vt:lpstr>Rozdělení venkovských oblastí</vt:lpstr>
      <vt:lpstr>Rozdělení venkovských oblastí</vt:lpstr>
      <vt:lpstr>Krajina</vt:lpstr>
      <vt:lpstr>Definice krajiny</vt:lpstr>
      <vt:lpstr>Krajina</vt:lpstr>
      <vt:lpstr>Hrozby pro krajinu?</vt:lpstr>
      <vt:lpstr>Hrozby pro krajinu?</vt:lpstr>
      <vt:lpstr>Hrozby pro krajinu?</vt:lpstr>
      <vt:lpstr>Koeficient ekologické stability</vt:lpstr>
      <vt:lpstr>Koeficient ekologické stability</vt:lpstr>
      <vt:lpstr>Koeficient ekologické stability</vt:lpstr>
      <vt:lpstr>Komplexní pozemkové úpravy</vt:lpstr>
      <vt:lpstr>Ochrana krajiny v ČR</vt:lpstr>
      <vt:lpstr>Agentura ochrany přírody a krajiny</vt:lpstr>
      <vt:lpstr>Kategorizace chráněných území ČR</vt:lpstr>
      <vt:lpstr>Místní akční skupiny</vt:lpstr>
      <vt:lpstr>IROP 2021+</vt:lpstr>
      <vt:lpstr>OP Z 2021+</vt:lpstr>
      <vt:lpstr>PRV 2021+</vt:lpstr>
      <vt:lpstr>OP ŽP 2021+</vt:lpstr>
      <vt:lpstr>OP K 2021+</vt:lpstr>
      <vt:lpstr>OP JAK 2021+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Zdenek</dc:creator>
  <cp:lastModifiedBy>Zdeněk Šilhan</cp:lastModifiedBy>
  <cp:revision>6</cp:revision>
  <dcterms:created xsi:type="dcterms:W3CDTF">2019-11-27T12:08:19Z</dcterms:created>
  <dcterms:modified xsi:type="dcterms:W3CDTF">2023-11-22T16:05:57Z</dcterms:modified>
</cp:coreProperties>
</file>