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4" r:id="rId9"/>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sk-SK"/>
              <a:t>Upravte štýly predlohy textu</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a:t>Kliknutím upravte štýl predlohy podnadpisov</a:t>
            </a:r>
          </a:p>
        </p:txBody>
      </p:sp>
      <p:sp>
        <p:nvSpPr>
          <p:cNvPr id="4" name="Zástupný objekt pre dátum 3"/>
          <p:cNvSpPr>
            <a:spLocks noGrp="1"/>
          </p:cNvSpPr>
          <p:nvPr>
            <p:ph type="dt" sz="half" idx="10"/>
          </p:nvPr>
        </p:nvSpPr>
        <p:spPr/>
        <p:txBody>
          <a:bodyPr/>
          <a:lstStyle/>
          <a:p>
            <a:fld id="{13862DF9-21CF-4FC2-A76A-89204679F7F1}" type="datetimeFigureOut">
              <a:rPr lang="sk-SK" smtClean="0"/>
              <a:t>1. 11. 2023</a:t>
            </a:fld>
            <a:endParaRPr lang="sk-SK"/>
          </a:p>
        </p:txBody>
      </p:sp>
      <p:sp>
        <p:nvSpPr>
          <p:cNvPr id="5" name="Zástupný objekt pre pätu 4"/>
          <p:cNvSpPr>
            <a:spLocks noGrp="1"/>
          </p:cNvSpPr>
          <p:nvPr>
            <p:ph type="ftr" sz="quarter" idx="11"/>
          </p:nvPr>
        </p:nvSpPr>
        <p:spPr/>
        <p:txBody>
          <a:bodyPr/>
          <a:lstStyle/>
          <a:p>
            <a:endParaRPr lang="sk-SK"/>
          </a:p>
        </p:txBody>
      </p:sp>
      <p:sp>
        <p:nvSpPr>
          <p:cNvPr id="6" name="Zástupný objekt pre číslo snímky 5"/>
          <p:cNvSpPr>
            <a:spLocks noGrp="1"/>
          </p:cNvSpPr>
          <p:nvPr>
            <p:ph type="sldNum" sz="quarter" idx="12"/>
          </p:nvPr>
        </p:nvSpPr>
        <p:spPr/>
        <p:txBody>
          <a:bodyPr/>
          <a:lstStyle/>
          <a:p>
            <a:fld id="{DBEA4AF5-0E8F-4E2C-911F-ECBCE89F520B}" type="slidenum">
              <a:rPr lang="sk-SK" smtClean="0"/>
              <a:t>‹#›</a:t>
            </a:fld>
            <a:endParaRPr lang="sk-SK"/>
          </a:p>
        </p:txBody>
      </p:sp>
    </p:spTree>
    <p:extLst>
      <p:ext uri="{BB962C8B-B14F-4D97-AF65-F5344CB8AC3E}">
        <p14:creationId xmlns:p14="http://schemas.microsoft.com/office/powerpoint/2010/main" val="3183478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p>
        </p:txBody>
      </p:sp>
      <p:sp>
        <p:nvSpPr>
          <p:cNvPr id="3" name="Zástupný objekt pre zvislý text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p:cNvSpPr>
            <a:spLocks noGrp="1"/>
          </p:cNvSpPr>
          <p:nvPr>
            <p:ph type="dt" sz="half" idx="10"/>
          </p:nvPr>
        </p:nvSpPr>
        <p:spPr/>
        <p:txBody>
          <a:bodyPr/>
          <a:lstStyle/>
          <a:p>
            <a:fld id="{13862DF9-21CF-4FC2-A76A-89204679F7F1}" type="datetimeFigureOut">
              <a:rPr lang="sk-SK" smtClean="0"/>
              <a:t>1. 11. 2023</a:t>
            </a:fld>
            <a:endParaRPr lang="sk-SK"/>
          </a:p>
        </p:txBody>
      </p:sp>
      <p:sp>
        <p:nvSpPr>
          <p:cNvPr id="5" name="Zástupný objekt pre pätu 4"/>
          <p:cNvSpPr>
            <a:spLocks noGrp="1"/>
          </p:cNvSpPr>
          <p:nvPr>
            <p:ph type="ftr" sz="quarter" idx="11"/>
          </p:nvPr>
        </p:nvSpPr>
        <p:spPr/>
        <p:txBody>
          <a:bodyPr/>
          <a:lstStyle/>
          <a:p>
            <a:endParaRPr lang="sk-SK"/>
          </a:p>
        </p:txBody>
      </p:sp>
      <p:sp>
        <p:nvSpPr>
          <p:cNvPr id="6" name="Zástupný objekt pre číslo snímky 5"/>
          <p:cNvSpPr>
            <a:spLocks noGrp="1"/>
          </p:cNvSpPr>
          <p:nvPr>
            <p:ph type="sldNum" sz="quarter" idx="12"/>
          </p:nvPr>
        </p:nvSpPr>
        <p:spPr/>
        <p:txBody>
          <a:bodyPr/>
          <a:lstStyle/>
          <a:p>
            <a:fld id="{DBEA4AF5-0E8F-4E2C-911F-ECBCE89F520B}" type="slidenum">
              <a:rPr lang="sk-SK" smtClean="0"/>
              <a:t>‹#›</a:t>
            </a:fld>
            <a:endParaRPr lang="sk-SK"/>
          </a:p>
        </p:txBody>
      </p:sp>
    </p:spTree>
    <p:extLst>
      <p:ext uri="{BB962C8B-B14F-4D97-AF65-F5344CB8AC3E}">
        <p14:creationId xmlns:p14="http://schemas.microsoft.com/office/powerpoint/2010/main" val="1762305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8724900" y="365125"/>
            <a:ext cx="2628900" cy="5811838"/>
          </a:xfrm>
        </p:spPr>
        <p:txBody>
          <a:bodyPr vert="eaVert"/>
          <a:lstStyle/>
          <a:p>
            <a:r>
              <a:rPr lang="sk-SK"/>
              <a:t>Upravte štýly predlohy textu</a:t>
            </a:r>
          </a:p>
        </p:txBody>
      </p:sp>
      <p:sp>
        <p:nvSpPr>
          <p:cNvPr id="3" name="Zástupný objekt pre zvislý text 2"/>
          <p:cNvSpPr>
            <a:spLocks noGrp="1"/>
          </p:cNvSpPr>
          <p:nvPr>
            <p:ph type="body" orient="vert" idx="1"/>
          </p:nvPr>
        </p:nvSpPr>
        <p:spPr>
          <a:xfrm>
            <a:off x="838200" y="365125"/>
            <a:ext cx="7734300" cy="5811838"/>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p:cNvSpPr>
            <a:spLocks noGrp="1"/>
          </p:cNvSpPr>
          <p:nvPr>
            <p:ph type="dt" sz="half" idx="10"/>
          </p:nvPr>
        </p:nvSpPr>
        <p:spPr/>
        <p:txBody>
          <a:bodyPr/>
          <a:lstStyle/>
          <a:p>
            <a:fld id="{13862DF9-21CF-4FC2-A76A-89204679F7F1}" type="datetimeFigureOut">
              <a:rPr lang="sk-SK" smtClean="0"/>
              <a:t>1. 11. 2023</a:t>
            </a:fld>
            <a:endParaRPr lang="sk-SK"/>
          </a:p>
        </p:txBody>
      </p:sp>
      <p:sp>
        <p:nvSpPr>
          <p:cNvPr id="5" name="Zástupný objekt pre pätu 4"/>
          <p:cNvSpPr>
            <a:spLocks noGrp="1"/>
          </p:cNvSpPr>
          <p:nvPr>
            <p:ph type="ftr" sz="quarter" idx="11"/>
          </p:nvPr>
        </p:nvSpPr>
        <p:spPr/>
        <p:txBody>
          <a:bodyPr/>
          <a:lstStyle/>
          <a:p>
            <a:endParaRPr lang="sk-SK"/>
          </a:p>
        </p:txBody>
      </p:sp>
      <p:sp>
        <p:nvSpPr>
          <p:cNvPr id="6" name="Zástupný objekt pre číslo snímky 5"/>
          <p:cNvSpPr>
            <a:spLocks noGrp="1"/>
          </p:cNvSpPr>
          <p:nvPr>
            <p:ph type="sldNum" sz="quarter" idx="12"/>
          </p:nvPr>
        </p:nvSpPr>
        <p:spPr/>
        <p:txBody>
          <a:bodyPr/>
          <a:lstStyle/>
          <a:p>
            <a:fld id="{DBEA4AF5-0E8F-4E2C-911F-ECBCE89F520B}" type="slidenum">
              <a:rPr lang="sk-SK" smtClean="0"/>
              <a:t>‹#›</a:t>
            </a:fld>
            <a:endParaRPr lang="sk-SK"/>
          </a:p>
        </p:txBody>
      </p:sp>
    </p:spTree>
    <p:extLst>
      <p:ext uri="{BB962C8B-B14F-4D97-AF65-F5344CB8AC3E}">
        <p14:creationId xmlns:p14="http://schemas.microsoft.com/office/powerpoint/2010/main" val="1309552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p>
        </p:txBody>
      </p:sp>
      <p:sp>
        <p:nvSpPr>
          <p:cNvPr id="3" name="Zástupný objekt pre obsah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p:cNvSpPr>
            <a:spLocks noGrp="1"/>
          </p:cNvSpPr>
          <p:nvPr>
            <p:ph type="dt" sz="half" idx="10"/>
          </p:nvPr>
        </p:nvSpPr>
        <p:spPr/>
        <p:txBody>
          <a:bodyPr/>
          <a:lstStyle/>
          <a:p>
            <a:fld id="{13862DF9-21CF-4FC2-A76A-89204679F7F1}" type="datetimeFigureOut">
              <a:rPr lang="sk-SK" smtClean="0"/>
              <a:t>1. 11. 2023</a:t>
            </a:fld>
            <a:endParaRPr lang="sk-SK"/>
          </a:p>
        </p:txBody>
      </p:sp>
      <p:sp>
        <p:nvSpPr>
          <p:cNvPr id="5" name="Zástupný objekt pre pätu 4"/>
          <p:cNvSpPr>
            <a:spLocks noGrp="1"/>
          </p:cNvSpPr>
          <p:nvPr>
            <p:ph type="ftr" sz="quarter" idx="11"/>
          </p:nvPr>
        </p:nvSpPr>
        <p:spPr/>
        <p:txBody>
          <a:bodyPr/>
          <a:lstStyle/>
          <a:p>
            <a:endParaRPr lang="sk-SK"/>
          </a:p>
        </p:txBody>
      </p:sp>
      <p:sp>
        <p:nvSpPr>
          <p:cNvPr id="6" name="Zástupný objekt pre číslo snímky 5"/>
          <p:cNvSpPr>
            <a:spLocks noGrp="1"/>
          </p:cNvSpPr>
          <p:nvPr>
            <p:ph type="sldNum" sz="quarter" idx="12"/>
          </p:nvPr>
        </p:nvSpPr>
        <p:spPr/>
        <p:txBody>
          <a:bodyPr/>
          <a:lstStyle/>
          <a:p>
            <a:fld id="{DBEA4AF5-0E8F-4E2C-911F-ECBCE89F520B}" type="slidenum">
              <a:rPr lang="sk-SK" smtClean="0"/>
              <a:t>‹#›</a:t>
            </a:fld>
            <a:endParaRPr lang="sk-SK"/>
          </a:p>
        </p:txBody>
      </p:sp>
    </p:spTree>
    <p:extLst>
      <p:ext uri="{BB962C8B-B14F-4D97-AF65-F5344CB8AC3E}">
        <p14:creationId xmlns:p14="http://schemas.microsoft.com/office/powerpoint/2010/main" val="2932903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sk-SK"/>
              <a:t>Upravte štýly predlohy textu</a:t>
            </a:r>
          </a:p>
        </p:txBody>
      </p:sp>
      <p:sp>
        <p:nvSpPr>
          <p:cNvPr id="3" name="Zástupný objekt pre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a:t>Upraviť štýly predlohy textu</a:t>
            </a:r>
          </a:p>
        </p:txBody>
      </p:sp>
      <p:sp>
        <p:nvSpPr>
          <p:cNvPr id="4" name="Zástupný objekt pre dátum 3"/>
          <p:cNvSpPr>
            <a:spLocks noGrp="1"/>
          </p:cNvSpPr>
          <p:nvPr>
            <p:ph type="dt" sz="half" idx="10"/>
          </p:nvPr>
        </p:nvSpPr>
        <p:spPr/>
        <p:txBody>
          <a:bodyPr/>
          <a:lstStyle/>
          <a:p>
            <a:fld id="{13862DF9-21CF-4FC2-A76A-89204679F7F1}" type="datetimeFigureOut">
              <a:rPr lang="sk-SK" smtClean="0"/>
              <a:t>1. 11. 2023</a:t>
            </a:fld>
            <a:endParaRPr lang="sk-SK"/>
          </a:p>
        </p:txBody>
      </p:sp>
      <p:sp>
        <p:nvSpPr>
          <p:cNvPr id="5" name="Zástupný objekt pre pätu 4"/>
          <p:cNvSpPr>
            <a:spLocks noGrp="1"/>
          </p:cNvSpPr>
          <p:nvPr>
            <p:ph type="ftr" sz="quarter" idx="11"/>
          </p:nvPr>
        </p:nvSpPr>
        <p:spPr/>
        <p:txBody>
          <a:bodyPr/>
          <a:lstStyle/>
          <a:p>
            <a:endParaRPr lang="sk-SK"/>
          </a:p>
        </p:txBody>
      </p:sp>
      <p:sp>
        <p:nvSpPr>
          <p:cNvPr id="6" name="Zástupný objekt pre číslo snímky 5"/>
          <p:cNvSpPr>
            <a:spLocks noGrp="1"/>
          </p:cNvSpPr>
          <p:nvPr>
            <p:ph type="sldNum" sz="quarter" idx="12"/>
          </p:nvPr>
        </p:nvSpPr>
        <p:spPr/>
        <p:txBody>
          <a:bodyPr/>
          <a:lstStyle/>
          <a:p>
            <a:fld id="{DBEA4AF5-0E8F-4E2C-911F-ECBCE89F520B}" type="slidenum">
              <a:rPr lang="sk-SK" smtClean="0"/>
              <a:t>‹#›</a:t>
            </a:fld>
            <a:endParaRPr lang="sk-SK"/>
          </a:p>
        </p:txBody>
      </p:sp>
    </p:spTree>
    <p:extLst>
      <p:ext uri="{BB962C8B-B14F-4D97-AF65-F5344CB8AC3E}">
        <p14:creationId xmlns:p14="http://schemas.microsoft.com/office/powerpoint/2010/main" val="2891989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p>
        </p:txBody>
      </p:sp>
      <p:sp>
        <p:nvSpPr>
          <p:cNvPr id="3" name="Zástupný objekt pre obsah 2"/>
          <p:cNvSpPr>
            <a:spLocks noGrp="1"/>
          </p:cNvSpPr>
          <p:nvPr>
            <p:ph sz="half" idx="1"/>
          </p:nvPr>
        </p:nvSpPr>
        <p:spPr>
          <a:xfrm>
            <a:off x="838200" y="1825625"/>
            <a:ext cx="5181600" cy="435133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obsah 3"/>
          <p:cNvSpPr>
            <a:spLocks noGrp="1"/>
          </p:cNvSpPr>
          <p:nvPr>
            <p:ph sz="half" idx="2"/>
          </p:nvPr>
        </p:nvSpPr>
        <p:spPr>
          <a:xfrm>
            <a:off x="6172200" y="1825625"/>
            <a:ext cx="5181600" cy="435133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objekt pre dátum 4"/>
          <p:cNvSpPr>
            <a:spLocks noGrp="1"/>
          </p:cNvSpPr>
          <p:nvPr>
            <p:ph type="dt" sz="half" idx="10"/>
          </p:nvPr>
        </p:nvSpPr>
        <p:spPr/>
        <p:txBody>
          <a:bodyPr/>
          <a:lstStyle/>
          <a:p>
            <a:fld id="{13862DF9-21CF-4FC2-A76A-89204679F7F1}" type="datetimeFigureOut">
              <a:rPr lang="sk-SK" smtClean="0"/>
              <a:t>1. 11. 2023</a:t>
            </a:fld>
            <a:endParaRPr lang="sk-SK"/>
          </a:p>
        </p:txBody>
      </p:sp>
      <p:sp>
        <p:nvSpPr>
          <p:cNvPr id="6" name="Zástupný objekt pre pätu 5"/>
          <p:cNvSpPr>
            <a:spLocks noGrp="1"/>
          </p:cNvSpPr>
          <p:nvPr>
            <p:ph type="ftr" sz="quarter" idx="11"/>
          </p:nvPr>
        </p:nvSpPr>
        <p:spPr/>
        <p:txBody>
          <a:bodyPr/>
          <a:lstStyle/>
          <a:p>
            <a:endParaRPr lang="sk-SK"/>
          </a:p>
        </p:txBody>
      </p:sp>
      <p:sp>
        <p:nvSpPr>
          <p:cNvPr id="7" name="Zástupný objekt pre číslo snímky 6"/>
          <p:cNvSpPr>
            <a:spLocks noGrp="1"/>
          </p:cNvSpPr>
          <p:nvPr>
            <p:ph type="sldNum" sz="quarter" idx="12"/>
          </p:nvPr>
        </p:nvSpPr>
        <p:spPr/>
        <p:txBody>
          <a:bodyPr/>
          <a:lstStyle/>
          <a:p>
            <a:fld id="{DBEA4AF5-0E8F-4E2C-911F-ECBCE89F520B}" type="slidenum">
              <a:rPr lang="sk-SK" smtClean="0"/>
              <a:t>‹#›</a:t>
            </a:fld>
            <a:endParaRPr lang="sk-SK"/>
          </a:p>
        </p:txBody>
      </p:sp>
    </p:spTree>
    <p:extLst>
      <p:ext uri="{BB962C8B-B14F-4D97-AF65-F5344CB8AC3E}">
        <p14:creationId xmlns:p14="http://schemas.microsoft.com/office/powerpoint/2010/main" val="2882299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sk-SK"/>
              <a:t>Upravte štýly predlohy textu</a:t>
            </a:r>
          </a:p>
        </p:txBody>
      </p:sp>
      <p:sp>
        <p:nvSpPr>
          <p:cNvPr id="3" name="Zástupný objekt pre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Zástupný objekt pre obsah 3"/>
          <p:cNvSpPr>
            <a:spLocks noGrp="1"/>
          </p:cNvSpPr>
          <p:nvPr>
            <p:ph sz="half" idx="2"/>
          </p:nvPr>
        </p:nvSpPr>
        <p:spPr>
          <a:xfrm>
            <a:off x="839788" y="2505075"/>
            <a:ext cx="5157787" cy="368458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objekt pre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6" name="Zástupný objekt pre obsah 5"/>
          <p:cNvSpPr>
            <a:spLocks noGrp="1"/>
          </p:cNvSpPr>
          <p:nvPr>
            <p:ph sz="quarter" idx="4"/>
          </p:nvPr>
        </p:nvSpPr>
        <p:spPr>
          <a:xfrm>
            <a:off x="6172200" y="2505075"/>
            <a:ext cx="5183188" cy="368458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7" name="Zástupný objekt pre dátum 6"/>
          <p:cNvSpPr>
            <a:spLocks noGrp="1"/>
          </p:cNvSpPr>
          <p:nvPr>
            <p:ph type="dt" sz="half" idx="10"/>
          </p:nvPr>
        </p:nvSpPr>
        <p:spPr/>
        <p:txBody>
          <a:bodyPr/>
          <a:lstStyle/>
          <a:p>
            <a:fld id="{13862DF9-21CF-4FC2-A76A-89204679F7F1}" type="datetimeFigureOut">
              <a:rPr lang="sk-SK" smtClean="0"/>
              <a:t>1. 11. 2023</a:t>
            </a:fld>
            <a:endParaRPr lang="sk-SK"/>
          </a:p>
        </p:txBody>
      </p:sp>
      <p:sp>
        <p:nvSpPr>
          <p:cNvPr id="8" name="Zástupný objekt pre pätu 7"/>
          <p:cNvSpPr>
            <a:spLocks noGrp="1"/>
          </p:cNvSpPr>
          <p:nvPr>
            <p:ph type="ftr" sz="quarter" idx="11"/>
          </p:nvPr>
        </p:nvSpPr>
        <p:spPr/>
        <p:txBody>
          <a:bodyPr/>
          <a:lstStyle/>
          <a:p>
            <a:endParaRPr lang="sk-SK"/>
          </a:p>
        </p:txBody>
      </p:sp>
      <p:sp>
        <p:nvSpPr>
          <p:cNvPr id="9" name="Zástupný objekt pre číslo snímky 8"/>
          <p:cNvSpPr>
            <a:spLocks noGrp="1"/>
          </p:cNvSpPr>
          <p:nvPr>
            <p:ph type="sldNum" sz="quarter" idx="12"/>
          </p:nvPr>
        </p:nvSpPr>
        <p:spPr/>
        <p:txBody>
          <a:bodyPr/>
          <a:lstStyle/>
          <a:p>
            <a:fld id="{DBEA4AF5-0E8F-4E2C-911F-ECBCE89F520B}" type="slidenum">
              <a:rPr lang="sk-SK" smtClean="0"/>
              <a:t>‹#›</a:t>
            </a:fld>
            <a:endParaRPr lang="sk-SK"/>
          </a:p>
        </p:txBody>
      </p:sp>
    </p:spTree>
    <p:extLst>
      <p:ext uri="{BB962C8B-B14F-4D97-AF65-F5344CB8AC3E}">
        <p14:creationId xmlns:p14="http://schemas.microsoft.com/office/powerpoint/2010/main" val="1827235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p>
        </p:txBody>
      </p:sp>
      <p:sp>
        <p:nvSpPr>
          <p:cNvPr id="3" name="Zástupný objekt pre dátum 2"/>
          <p:cNvSpPr>
            <a:spLocks noGrp="1"/>
          </p:cNvSpPr>
          <p:nvPr>
            <p:ph type="dt" sz="half" idx="10"/>
          </p:nvPr>
        </p:nvSpPr>
        <p:spPr/>
        <p:txBody>
          <a:bodyPr/>
          <a:lstStyle/>
          <a:p>
            <a:fld id="{13862DF9-21CF-4FC2-A76A-89204679F7F1}" type="datetimeFigureOut">
              <a:rPr lang="sk-SK" smtClean="0"/>
              <a:t>1. 11. 2023</a:t>
            </a:fld>
            <a:endParaRPr lang="sk-SK"/>
          </a:p>
        </p:txBody>
      </p:sp>
      <p:sp>
        <p:nvSpPr>
          <p:cNvPr id="4" name="Zástupný objekt pre pätu 3"/>
          <p:cNvSpPr>
            <a:spLocks noGrp="1"/>
          </p:cNvSpPr>
          <p:nvPr>
            <p:ph type="ftr" sz="quarter" idx="11"/>
          </p:nvPr>
        </p:nvSpPr>
        <p:spPr/>
        <p:txBody>
          <a:bodyPr/>
          <a:lstStyle/>
          <a:p>
            <a:endParaRPr lang="sk-SK"/>
          </a:p>
        </p:txBody>
      </p:sp>
      <p:sp>
        <p:nvSpPr>
          <p:cNvPr id="5" name="Zástupný objekt pre číslo snímky 4"/>
          <p:cNvSpPr>
            <a:spLocks noGrp="1"/>
          </p:cNvSpPr>
          <p:nvPr>
            <p:ph type="sldNum" sz="quarter" idx="12"/>
          </p:nvPr>
        </p:nvSpPr>
        <p:spPr/>
        <p:txBody>
          <a:bodyPr/>
          <a:lstStyle/>
          <a:p>
            <a:fld id="{DBEA4AF5-0E8F-4E2C-911F-ECBCE89F520B}" type="slidenum">
              <a:rPr lang="sk-SK" smtClean="0"/>
              <a:t>‹#›</a:t>
            </a:fld>
            <a:endParaRPr lang="sk-SK"/>
          </a:p>
        </p:txBody>
      </p:sp>
    </p:spTree>
    <p:extLst>
      <p:ext uri="{BB962C8B-B14F-4D97-AF65-F5344CB8AC3E}">
        <p14:creationId xmlns:p14="http://schemas.microsoft.com/office/powerpoint/2010/main" val="1674355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objekt pre dátum 1"/>
          <p:cNvSpPr>
            <a:spLocks noGrp="1"/>
          </p:cNvSpPr>
          <p:nvPr>
            <p:ph type="dt" sz="half" idx="10"/>
          </p:nvPr>
        </p:nvSpPr>
        <p:spPr/>
        <p:txBody>
          <a:bodyPr/>
          <a:lstStyle/>
          <a:p>
            <a:fld id="{13862DF9-21CF-4FC2-A76A-89204679F7F1}" type="datetimeFigureOut">
              <a:rPr lang="sk-SK" smtClean="0"/>
              <a:t>1. 11. 2023</a:t>
            </a:fld>
            <a:endParaRPr lang="sk-SK"/>
          </a:p>
        </p:txBody>
      </p:sp>
      <p:sp>
        <p:nvSpPr>
          <p:cNvPr id="3" name="Zástupný objekt pre pätu 2"/>
          <p:cNvSpPr>
            <a:spLocks noGrp="1"/>
          </p:cNvSpPr>
          <p:nvPr>
            <p:ph type="ftr" sz="quarter" idx="11"/>
          </p:nvPr>
        </p:nvSpPr>
        <p:spPr/>
        <p:txBody>
          <a:bodyPr/>
          <a:lstStyle/>
          <a:p>
            <a:endParaRPr lang="sk-SK"/>
          </a:p>
        </p:txBody>
      </p:sp>
      <p:sp>
        <p:nvSpPr>
          <p:cNvPr id="4" name="Zástupný objekt pre číslo snímky 3"/>
          <p:cNvSpPr>
            <a:spLocks noGrp="1"/>
          </p:cNvSpPr>
          <p:nvPr>
            <p:ph type="sldNum" sz="quarter" idx="12"/>
          </p:nvPr>
        </p:nvSpPr>
        <p:spPr/>
        <p:txBody>
          <a:bodyPr/>
          <a:lstStyle/>
          <a:p>
            <a:fld id="{DBEA4AF5-0E8F-4E2C-911F-ECBCE89F520B}" type="slidenum">
              <a:rPr lang="sk-SK" smtClean="0"/>
              <a:t>‹#›</a:t>
            </a:fld>
            <a:endParaRPr lang="sk-SK"/>
          </a:p>
        </p:txBody>
      </p:sp>
    </p:spTree>
    <p:extLst>
      <p:ext uri="{BB962C8B-B14F-4D97-AF65-F5344CB8AC3E}">
        <p14:creationId xmlns:p14="http://schemas.microsoft.com/office/powerpoint/2010/main" val="2220026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sk-SK"/>
              <a:t>Upravte štýly predlohy textu</a:t>
            </a:r>
          </a:p>
        </p:txBody>
      </p:sp>
      <p:sp>
        <p:nvSpPr>
          <p:cNvPr id="3" name="Zástupný objekt pre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Zástupný objekt pre dátum 4"/>
          <p:cNvSpPr>
            <a:spLocks noGrp="1"/>
          </p:cNvSpPr>
          <p:nvPr>
            <p:ph type="dt" sz="half" idx="10"/>
          </p:nvPr>
        </p:nvSpPr>
        <p:spPr/>
        <p:txBody>
          <a:bodyPr/>
          <a:lstStyle/>
          <a:p>
            <a:fld id="{13862DF9-21CF-4FC2-A76A-89204679F7F1}" type="datetimeFigureOut">
              <a:rPr lang="sk-SK" smtClean="0"/>
              <a:t>1. 11. 2023</a:t>
            </a:fld>
            <a:endParaRPr lang="sk-SK"/>
          </a:p>
        </p:txBody>
      </p:sp>
      <p:sp>
        <p:nvSpPr>
          <p:cNvPr id="6" name="Zástupný objekt pre pätu 5"/>
          <p:cNvSpPr>
            <a:spLocks noGrp="1"/>
          </p:cNvSpPr>
          <p:nvPr>
            <p:ph type="ftr" sz="quarter" idx="11"/>
          </p:nvPr>
        </p:nvSpPr>
        <p:spPr/>
        <p:txBody>
          <a:bodyPr/>
          <a:lstStyle/>
          <a:p>
            <a:endParaRPr lang="sk-SK"/>
          </a:p>
        </p:txBody>
      </p:sp>
      <p:sp>
        <p:nvSpPr>
          <p:cNvPr id="7" name="Zástupný objekt pre číslo snímky 6"/>
          <p:cNvSpPr>
            <a:spLocks noGrp="1"/>
          </p:cNvSpPr>
          <p:nvPr>
            <p:ph type="sldNum" sz="quarter" idx="12"/>
          </p:nvPr>
        </p:nvSpPr>
        <p:spPr/>
        <p:txBody>
          <a:bodyPr/>
          <a:lstStyle/>
          <a:p>
            <a:fld id="{DBEA4AF5-0E8F-4E2C-911F-ECBCE89F520B}" type="slidenum">
              <a:rPr lang="sk-SK" smtClean="0"/>
              <a:t>‹#›</a:t>
            </a:fld>
            <a:endParaRPr lang="sk-SK"/>
          </a:p>
        </p:txBody>
      </p:sp>
    </p:spTree>
    <p:extLst>
      <p:ext uri="{BB962C8B-B14F-4D97-AF65-F5344CB8AC3E}">
        <p14:creationId xmlns:p14="http://schemas.microsoft.com/office/powerpoint/2010/main" val="3825009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sk-SK"/>
              <a:t>Upravte štýly predlohy textu</a:t>
            </a:r>
          </a:p>
        </p:txBody>
      </p:sp>
      <p:sp>
        <p:nvSpPr>
          <p:cNvPr id="3" name="Zástupný objekt pre obrázo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objekt pre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Zástupný objekt pre dátum 4"/>
          <p:cNvSpPr>
            <a:spLocks noGrp="1"/>
          </p:cNvSpPr>
          <p:nvPr>
            <p:ph type="dt" sz="half" idx="10"/>
          </p:nvPr>
        </p:nvSpPr>
        <p:spPr/>
        <p:txBody>
          <a:bodyPr/>
          <a:lstStyle/>
          <a:p>
            <a:fld id="{13862DF9-21CF-4FC2-A76A-89204679F7F1}" type="datetimeFigureOut">
              <a:rPr lang="sk-SK" smtClean="0"/>
              <a:t>1. 11. 2023</a:t>
            </a:fld>
            <a:endParaRPr lang="sk-SK"/>
          </a:p>
        </p:txBody>
      </p:sp>
      <p:sp>
        <p:nvSpPr>
          <p:cNvPr id="6" name="Zástupný objekt pre pätu 5"/>
          <p:cNvSpPr>
            <a:spLocks noGrp="1"/>
          </p:cNvSpPr>
          <p:nvPr>
            <p:ph type="ftr" sz="quarter" idx="11"/>
          </p:nvPr>
        </p:nvSpPr>
        <p:spPr/>
        <p:txBody>
          <a:bodyPr/>
          <a:lstStyle/>
          <a:p>
            <a:endParaRPr lang="sk-SK"/>
          </a:p>
        </p:txBody>
      </p:sp>
      <p:sp>
        <p:nvSpPr>
          <p:cNvPr id="7" name="Zástupný objekt pre číslo snímky 6"/>
          <p:cNvSpPr>
            <a:spLocks noGrp="1"/>
          </p:cNvSpPr>
          <p:nvPr>
            <p:ph type="sldNum" sz="quarter" idx="12"/>
          </p:nvPr>
        </p:nvSpPr>
        <p:spPr/>
        <p:txBody>
          <a:bodyPr/>
          <a:lstStyle/>
          <a:p>
            <a:fld id="{DBEA4AF5-0E8F-4E2C-911F-ECBCE89F520B}" type="slidenum">
              <a:rPr lang="sk-SK" smtClean="0"/>
              <a:t>‹#›</a:t>
            </a:fld>
            <a:endParaRPr lang="sk-SK"/>
          </a:p>
        </p:txBody>
      </p:sp>
    </p:spTree>
    <p:extLst>
      <p:ext uri="{BB962C8B-B14F-4D97-AF65-F5344CB8AC3E}">
        <p14:creationId xmlns:p14="http://schemas.microsoft.com/office/powerpoint/2010/main" val="2587949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k-SK"/>
              <a:t>Upravte štýly predlohy textu</a:t>
            </a:r>
          </a:p>
        </p:txBody>
      </p:sp>
      <p:sp>
        <p:nvSpPr>
          <p:cNvPr id="3" name="Zástupný objekt pre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862DF9-21CF-4FC2-A76A-89204679F7F1}" type="datetimeFigureOut">
              <a:rPr lang="sk-SK" smtClean="0"/>
              <a:t>1. 11. 2023</a:t>
            </a:fld>
            <a:endParaRPr lang="sk-SK"/>
          </a:p>
        </p:txBody>
      </p:sp>
      <p:sp>
        <p:nvSpPr>
          <p:cNvPr id="5" name="Zástupný objekt pre pät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objekt pre číslo snímky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EA4AF5-0E8F-4E2C-911F-ECBCE89F520B}" type="slidenum">
              <a:rPr lang="sk-SK" smtClean="0"/>
              <a:t>‹#›</a:t>
            </a:fld>
            <a:endParaRPr lang="sk-SK"/>
          </a:p>
        </p:txBody>
      </p:sp>
    </p:spTree>
    <p:extLst>
      <p:ext uri="{BB962C8B-B14F-4D97-AF65-F5344CB8AC3E}">
        <p14:creationId xmlns:p14="http://schemas.microsoft.com/office/powerpoint/2010/main" val="2431279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sk-SK" dirty="0"/>
              <a:t> </a:t>
            </a:r>
            <a:r>
              <a:rPr lang="sk-SK" dirty="0" err="1"/>
              <a:t>Introduction</a:t>
            </a:r>
            <a:r>
              <a:rPr lang="sk-SK" dirty="0"/>
              <a:t> to </a:t>
            </a:r>
            <a:r>
              <a:rPr lang="sk-SK" dirty="0" err="1"/>
              <a:t>public</a:t>
            </a:r>
            <a:r>
              <a:rPr lang="sk-SK" dirty="0"/>
              <a:t> </a:t>
            </a:r>
            <a:r>
              <a:rPr lang="sk-SK" dirty="0" err="1"/>
              <a:t>sector</a:t>
            </a:r>
            <a:r>
              <a:rPr lang="sk-SK" dirty="0"/>
              <a:t> </a:t>
            </a:r>
            <a:r>
              <a:rPr lang="sk-SK" dirty="0" err="1"/>
              <a:t>economics</a:t>
            </a:r>
            <a:br>
              <a:rPr lang="sk-SK" dirty="0"/>
            </a:br>
            <a:endParaRPr lang="sk-SK" dirty="0"/>
          </a:p>
        </p:txBody>
      </p:sp>
      <p:sp>
        <p:nvSpPr>
          <p:cNvPr id="3" name="Podnadpis 2"/>
          <p:cNvSpPr>
            <a:spLocks noGrp="1"/>
          </p:cNvSpPr>
          <p:nvPr>
            <p:ph type="subTitle" idx="1"/>
          </p:nvPr>
        </p:nvSpPr>
        <p:spPr/>
        <p:txBody>
          <a:bodyPr/>
          <a:lstStyle/>
          <a:p>
            <a:endParaRPr lang="sk-SK" dirty="0"/>
          </a:p>
          <a:p>
            <a:r>
              <a:rPr lang="sk-SK" dirty="0"/>
              <a:t>Juraj Nemec, prof. Ing. CSc.</a:t>
            </a:r>
          </a:p>
          <a:p>
            <a:r>
              <a:rPr lang="sk-SK" dirty="0"/>
              <a:t>Katedra </a:t>
            </a:r>
            <a:r>
              <a:rPr lang="sk-SK" dirty="0" err="1"/>
              <a:t>veřejné</a:t>
            </a:r>
            <a:r>
              <a:rPr lang="sk-SK" dirty="0"/>
              <a:t> </a:t>
            </a:r>
            <a:r>
              <a:rPr lang="sk-SK" dirty="0" err="1"/>
              <a:t>ekonomie</a:t>
            </a:r>
            <a:endParaRPr lang="sk-SK" dirty="0"/>
          </a:p>
        </p:txBody>
      </p:sp>
    </p:spTree>
    <p:extLst>
      <p:ext uri="{BB962C8B-B14F-4D97-AF65-F5344CB8AC3E}">
        <p14:creationId xmlns:p14="http://schemas.microsoft.com/office/powerpoint/2010/main" val="3914575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a:t>Goal</a:t>
            </a:r>
            <a:endParaRPr lang="sk-SK" dirty="0"/>
          </a:p>
        </p:txBody>
      </p:sp>
      <p:sp>
        <p:nvSpPr>
          <p:cNvPr id="3" name="Zástupný objekt pre obsah 2"/>
          <p:cNvSpPr>
            <a:spLocks noGrp="1"/>
          </p:cNvSpPr>
          <p:nvPr>
            <p:ph idx="1"/>
          </p:nvPr>
        </p:nvSpPr>
        <p:spPr/>
        <p:txBody>
          <a:bodyPr/>
          <a:lstStyle/>
          <a:p>
            <a:r>
              <a:rPr lang="en-US" dirty="0"/>
              <a:t>The main aim of the course is to gain knowledge about principles of the public sector’s functioning, to understand its essence, current trends and problems and to acquire basic analytical skills for the creation and evaluation of state interventions. </a:t>
            </a:r>
            <a:endParaRPr lang="sk-SK" dirty="0"/>
          </a:p>
          <a:p>
            <a:r>
              <a:rPr lang="en-US" dirty="0"/>
              <a:t>Furthermore, the aim is to learn to apply the acquired knowledge in a concrete environment and subsystem of the public sector.</a:t>
            </a:r>
            <a:endParaRPr lang="sk-SK" dirty="0"/>
          </a:p>
        </p:txBody>
      </p:sp>
    </p:spTree>
    <p:extLst>
      <p:ext uri="{BB962C8B-B14F-4D97-AF65-F5344CB8AC3E}">
        <p14:creationId xmlns:p14="http://schemas.microsoft.com/office/powerpoint/2010/main" val="1481522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a:t>Contents</a:t>
            </a:r>
            <a:endParaRPr lang="sk-SK" dirty="0"/>
          </a:p>
        </p:txBody>
      </p:sp>
      <p:sp>
        <p:nvSpPr>
          <p:cNvPr id="3" name="Zástupný objekt pre obsah 2"/>
          <p:cNvSpPr>
            <a:spLocks noGrp="1"/>
          </p:cNvSpPr>
          <p:nvPr>
            <p:ph idx="1"/>
          </p:nvPr>
        </p:nvSpPr>
        <p:spPr/>
        <p:txBody>
          <a:bodyPr>
            <a:normAutofit fontScale="85000" lnSpcReduction="20000"/>
          </a:bodyPr>
          <a:lstStyle/>
          <a:p>
            <a:r>
              <a:rPr lang="en-US" dirty="0"/>
              <a:t>Block 1: The first basic theorem: market failure Pareto efficiency, market equilibrium Market failure (public goods, externalities, economies of scale, asymmetry of information)</a:t>
            </a:r>
            <a:r>
              <a:rPr lang="sk-SK" dirty="0"/>
              <a:t>.</a:t>
            </a:r>
            <a:r>
              <a:rPr lang="en-US" dirty="0"/>
              <a:t> </a:t>
            </a:r>
            <a:endParaRPr lang="sk-SK" dirty="0"/>
          </a:p>
          <a:p>
            <a:r>
              <a:rPr lang="en-US" dirty="0"/>
              <a:t>Block 2: The second basic theorem: redistribution Market and social justice Redistribution and optimality</a:t>
            </a:r>
            <a:r>
              <a:rPr lang="sk-SK" dirty="0"/>
              <a:t>.</a:t>
            </a:r>
            <a:r>
              <a:rPr lang="en-US" dirty="0"/>
              <a:t> </a:t>
            </a:r>
            <a:endParaRPr lang="sk-SK" dirty="0"/>
          </a:p>
          <a:p>
            <a:r>
              <a:rPr lang="en-US" dirty="0"/>
              <a:t>Block 3: Macroeconomic regulation and the rule of law</a:t>
            </a:r>
            <a:r>
              <a:rPr lang="sk-SK" dirty="0"/>
              <a:t>.</a:t>
            </a:r>
            <a:r>
              <a:rPr lang="en-US" dirty="0"/>
              <a:t> </a:t>
            </a:r>
            <a:endParaRPr lang="sk-SK" dirty="0"/>
          </a:p>
          <a:p>
            <a:r>
              <a:rPr lang="en-US" dirty="0"/>
              <a:t>Block 4: Government failure</a:t>
            </a:r>
            <a:r>
              <a:rPr lang="sk-SK" dirty="0"/>
              <a:t>.</a:t>
            </a:r>
            <a:r>
              <a:rPr lang="en-US" dirty="0"/>
              <a:t> Public choice</a:t>
            </a:r>
            <a:r>
              <a:rPr lang="sk-SK" dirty="0"/>
              <a:t>.</a:t>
            </a:r>
            <a:r>
              <a:rPr lang="en-US" dirty="0"/>
              <a:t> Theory of bureaucracy</a:t>
            </a:r>
            <a:r>
              <a:rPr lang="sk-SK" dirty="0"/>
              <a:t>.</a:t>
            </a:r>
            <a:r>
              <a:rPr lang="en-US" dirty="0"/>
              <a:t> </a:t>
            </a:r>
            <a:endParaRPr lang="sk-SK" dirty="0"/>
          </a:p>
          <a:p>
            <a:r>
              <a:rPr lang="en-US" dirty="0"/>
              <a:t>Block 5: Scope and structure of the public sector</a:t>
            </a:r>
            <a:r>
              <a:rPr lang="sk-SK" dirty="0"/>
              <a:t>.</a:t>
            </a:r>
            <a:r>
              <a:rPr lang="en-US" dirty="0"/>
              <a:t> </a:t>
            </a:r>
            <a:endParaRPr lang="sk-SK" dirty="0"/>
          </a:p>
          <a:p>
            <a:r>
              <a:rPr lang="en-US" dirty="0"/>
              <a:t>Block 6: Public finance</a:t>
            </a:r>
            <a:r>
              <a:rPr lang="sk-SK" dirty="0"/>
              <a:t>.</a:t>
            </a:r>
            <a:r>
              <a:rPr lang="en-US" dirty="0"/>
              <a:t> </a:t>
            </a:r>
            <a:endParaRPr lang="sk-SK" dirty="0"/>
          </a:p>
          <a:p>
            <a:r>
              <a:rPr lang="en-US" dirty="0"/>
              <a:t>Block 7: Fiscal federalism</a:t>
            </a:r>
            <a:r>
              <a:rPr lang="sk-SK" dirty="0"/>
              <a:t>.</a:t>
            </a:r>
            <a:r>
              <a:rPr lang="en-US" dirty="0"/>
              <a:t> Advantages and disadvantages of decentralization Organization and financing of the subnational public sector in Europe Democracy as the basis of local public choice</a:t>
            </a:r>
            <a:r>
              <a:rPr lang="sk-SK" dirty="0"/>
              <a:t>.</a:t>
            </a:r>
            <a:r>
              <a:rPr lang="en-US" dirty="0"/>
              <a:t> </a:t>
            </a:r>
            <a:endParaRPr lang="sk-SK" dirty="0"/>
          </a:p>
          <a:p>
            <a:r>
              <a:rPr lang="en-US" dirty="0"/>
              <a:t>Block 8: Determinants of budget decision-making of local units</a:t>
            </a:r>
            <a:r>
              <a:rPr lang="sk-SK" dirty="0"/>
              <a:t>.</a:t>
            </a:r>
          </a:p>
        </p:txBody>
      </p:sp>
    </p:spTree>
    <p:extLst>
      <p:ext uri="{BB962C8B-B14F-4D97-AF65-F5344CB8AC3E}">
        <p14:creationId xmlns:p14="http://schemas.microsoft.com/office/powerpoint/2010/main" val="3929669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85F8C2-6B77-051A-3FD7-6BDEF4958B9A}"/>
              </a:ext>
            </a:extLst>
          </p:cNvPr>
          <p:cNvSpPr>
            <a:spLocks noGrp="1"/>
          </p:cNvSpPr>
          <p:nvPr>
            <p:ph type="title"/>
          </p:nvPr>
        </p:nvSpPr>
        <p:spPr/>
        <p:txBody>
          <a:bodyPr/>
          <a:lstStyle/>
          <a:p>
            <a:r>
              <a:rPr lang="sk-SK" b="1" dirty="0" err="1"/>
              <a:t>Assessment</a:t>
            </a:r>
            <a:r>
              <a:rPr lang="sk-SK" b="1" dirty="0"/>
              <a:t> </a:t>
            </a:r>
            <a:r>
              <a:rPr lang="sk-SK" b="1" dirty="0" err="1"/>
              <a:t>methods</a:t>
            </a:r>
            <a:endParaRPr lang="en-US" dirty="0"/>
          </a:p>
        </p:txBody>
      </p:sp>
      <p:sp>
        <p:nvSpPr>
          <p:cNvPr id="3" name="Zástupný objekt pre obsah 2">
            <a:extLst>
              <a:ext uri="{FF2B5EF4-FFF2-40B4-BE49-F238E27FC236}">
                <a16:creationId xmlns:a16="http://schemas.microsoft.com/office/drawing/2014/main" id="{C0E43B01-9700-82AF-1C8B-B1DDD484BDBD}"/>
              </a:ext>
            </a:extLst>
          </p:cNvPr>
          <p:cNvSpPr>
            <a:spLocks noGrp="1"/>
          </p:cNvSpPr>
          <p:nvPr>
            <p:ph idx="1"/>
          </p:nvPr>
        </p:nvSpPr>
        <p:spPr/>
        <p:txBody>
          <a:bodyPr>
            <a:normAutofit/>
          </a:bodyPr>
          <a:lstStyle/>
          <a:p>
            <a:r>
              <a:rPr lang="en-US" dirty="0"/>
              <a:t>Test (French language)</a:t>
            </a:r>
          </a:p>
          <a:p>
            <a:r>
              <a:rPr lang="en-US" dirty="0"/>
              <a:t>Professional essay on a selected topic (Czech, Slovak, English)</a:t>
            </a:r>
          </a:p>
          <a:p>
            <a:pPr lvl="1"/>
            <a:r>
              <a:rPr lang="en-US" dirty="0"/>
              <a:t>The student selects the topic (case study related to any kind of „government action“) and consults its with the guarantor.</a:t>
            </a:r>
          </a:p>
          <a:p>
            <a:pPr lvl="1"/>
            <a:r>
              <a:rPr lang="en-US" dirty="0"/>
              <a:t>The draft essay is presented during the second Brno seminar. </a:t>
            </a:r>
          </a:p>
          <a:p>
            <a:pPr lvl="1"/>
            <a:r>
              <a:rPr lang="en-US" dirty="0"/>
              <a:t>The number of words is not prescribed, quality is the only focus. </a:t>
            </a:r>
          </a:p>
          <a:p>
            <a:pPr lvl="1"/>
            <a:r>
              <a:rPr lang="en-US" dirty="0"/>
              <a:t>The essay can be repeatedly submitted. </a:t>
            </a:r>
          </a:p>
        </p:txBody>
      </p:sp>
    </p:spTree>
    <p:extLst>
      <p:ext uri="{BB962C8B-B14F-4D97-AF65-F5344CB8AC3E}">
        <p14:creationId xmlns:p14="http://schemas.microsoft.com/office/powerpoint/2010/main" val="4079192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92C4AA-EE5F-3B20-98A6-9275715B4EEC}"/>
              </a:ext>
            </a:extLst>
          </p:cNvPr>
          <p:cNvSpPr>
            <a:spLocks noGrp="1"/>
          </p:cNvSpPr>
          <p:nvPr>
            <p:ph type="title"/>
          </p:nvPr>
        </p:nvSpPr>
        <p:spPr/>
        <p:txBody>
          <a:bodyPr/>
          <a:lstStyle/>
          <a:p>
            <a:r>
              <a:rPr lang="sk-SK" dirty="0" err="1"/>
              <a:t>First</a:t>
            </a:r>
            <a:r>
              <a:rPr lang="sk-SK" dirty="0"/>
              <a:t> </a:t>
            </a:r>
            <a:r>
              <a:rPr lang="sk-SK" dirty="0" err="1"/>
              <a:t>seminar</a:t>
            </a:r>
            <a:r>
              <a:rPr lang="sk-SK" dirty="0"/>
              <a:t> Brno</a:t>
            </a:r>
            <a:endParaRPr lang="en-US" dirty="0"/>
          </a:p>
        </p:txBody>
      </p:sp>
      <p:sp>
        <p:nvSpPr>
          <p:cNvPr id="3" name="Zástupný objekt pre obsah 2">
            <a:extLst>
              <a:ext uri="{FF2B5EF4-FFF2-40B4-BE49-F238E27FC236}">
                <a16:creationId xmlns:a16="http://schemas.microsoft.com/office/drawing/2014/main" id="{CF582713-0990-C13A-7058-1F9E5D01DC9E}"/>
              </a:ext>
            </a:extLst>
          </p:cNvPr>
          <p:cNvSpPr>
            <a:spLocks noGrp="1"/>
          </p:cNvSpPr>
          <p:nvPr>
            <p:ph idx="1"/>
          </p:nvPr>
        </p:nvSpPr>
        <p:spPr/>
        <p:txBody>
          <a:bodyPr/>
          <a:lstStyle/>
          <a:p>
            <a:r>
              <a:rPr lang="sk-SK" dirty="0" err="1"/>
              <a:t>Block</a:t>
            </a:r>
            <a:r>
              <a:rPr lang="sk-SK" dirty="0"/>
              <a:t> 4: </a:t>
            </a:r>
            <a:r>
              <a:rPr lang="en-US" dirty="0"/>
              <a:t>Government failure</a:t>
            </a:r>
            <a:r>
              <a:rPr lang="sk-SK" dirty="0"/>
              <a:t>.</a:t>
            </a:r>
            <a:r>
              <a:rPr lang="en-US" dirty="0"/>
              <a:t> Public choice</a:t>
            </a:r>
            <a:r>
              <a:rPr lang="sk-SK" dirty="0"/>
              <a:t>.</a:t>
            </a:r>
            <a:r>
              <a:rPr lang="en-US" dirty="0"/>
              <a:t> Theory of bureaucracy</a:t>
            </a:r>
            <a:r>
              <a:rPr lang="sk-SK" dirty="0"/>
              <a:t>.</a:t>
            </a:r>
          </a:p>
          <a:p>
            <a:pPr marL="457200" lvl="1" indent="0">
              <a:buNone/>
            </a:pPr>
            <a:endParaRPr lang="en-US" dirty="0"/>
          </a:p>
        </p:txBody>
      </p:sp>
    </p:spTree>
    <p:extLst>
      <p:ext uri="{BB962C8B-B14F-4D97-AF65-F5344CB8AC3E}">
        <p14:creationId xmlns:p14="http://schemas.microsoft.com/office/powerpoint/2010/main" val="3262355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420C69-C7B4-8A9D-9B2F-7E8AFEEC2C53}"/>
              </a:ext>
            </a:extLst>
          </p:cNvPr>
          <p:cNvSpPr>
            <a:spLocks noGrp="1"/>
          </p:cNvSpPr>
          <p:nvPr>
            <p:ph type="title"/>
          </p:nvPr>
        </p:nvSpPr>
        <p:spPr/>
        <p:txBody>
          <a:bodyPr>
            <a:normAutofit/>
          </a:bodyPr>
          <a:lstStyle/>
          <a:p>
            <a:r>
              <a:rPr lang="sk-SK" dirty="0" err="1"/>
              <a:t>Government</a:t>
            </a:r>
            <a:r>
              <a:rPr lang="sk-SK" dirty="0"/>
              <a:t> </a:t>
            </a:r>
            <a:r>
              <a:rPr lang="sk-SK" dirty="0" err="1"/>
              <a:t>failure</a:t>
            </a:r>
            <a:r>
              <a:rPr lang="sk-SK" dirty="0"/>
              <a:t>: </a:t>
            </a:r>
            <a:r>
              <a:rPr lang="sk-SK" dirty="0" err="1"/>
              <a:t>general</a:t>
            </a:r>
            <a:r>
              <a:rPr lang="sk-SK" dirty="0"/>
              <a:t> </a:t>
            </a:r>
            <a:r>
              <a:rPr lang="sk-SK" dirty="0" err="1"/>
              <a:t>issues</a:t>
            </a:r>
            <a:br>
              <a:rPr lang="sk-SK" dirty="0"/>
            </a:br>
            <a:endParaRPr lang="en-US" dirty="0"/>
          </a:p>
        </p:txBody>
      </p:sp>
      <p:sp>
        <p:nvSpPr>
          <p:cNvPr id="3" name="Zástupný objekt pre obsah 2">
            <a:extLst>
              <a:ext uri="{FF2B5EF4-FFF2-40B4-BE49-F238E27FC236}">
                <a16:creationId xmlns:a16="http://schemas.microsoft.com/office/drawing/2014/main" id="{58BB81F8-F081-C42E-85BD-EC93EDD69E3F}"/>
              </a:ext>
            </a:extLst>
          </p:cNvPr>
          <p:cNvSpPr>
            <a:spLocks noGrp="1"/>
          </p:cNvSpPr>
          <p:nvPr>
            <p:ph idx="1"/>
          </p:nvPr>
        </p:nvSpPr>
        <p:spPr/>
        <p:txBody>
          <a:bodyPr/>
          <a:lstStyle/>
          <a:p>
            <a:r>
              <a:rPr lang="en-US" dirty="0"/>
              <a:t>The existence of „wicked problems“</a:t>
            </a:r>
          </a:p>
          <a:p>
            <a:pPr lvl="1"/>
            <a:r>
              <a:rPr lang="en-US" dirty="0"/>
              <a:t>Examples, related problems</a:t>
            </a:r>
          </a:p>
          <a:p>
            <a:r>
              <a:rPr lang="en-US" dirty="0"/>
              <a:t>Limited „policy making“ capacity</a:t>
            </a:r>
          </a:p>
          <a:p>
            <a:pPr lvl="1"/>
            <a:r>
              <a:rPr lang="en-US" dirty="0"/>
              <a:t>Regulatory impact analysis</a:t>
            </a:r>
          </a:p>
          <a:p>
            <a:r>
              <a:rPr lang="en-US" dirty="0"/>
              <a:t>Opportunistic behavior of stakeholders</a:t>
            </a:r>
          </a:p>
        </p:txBody>
      </p:sp>
    </p:spTree>
    <p:extLst>
      <p:ext uri="{BB962C8B-B14F-4D97-AF65-F5344CB8AC3E}">
        <p14:creationId xmlns:p14="http://schemas.microsoft.com/office/powerpoint/2010/main" val="1868118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D89EFC-BDD0-ACD8-FC4D-32D1CC2EF687}"/>
              </a:ext>
            </a:extLst>
          </p:cNvPr>
          <p:cNvSpPr>
            <a:spLocks noGrp="1"/>
          </p:cNvSpPr>
          <p:nvPr>
            <p:ph type="title"/>
          </p:nvPr>
        </p:nvSpPr>
        <p:spPr/>
        <p:txBody>
          <a:bodyPr/>
          <a:lstStyle/>
          <a:p>
            <a:r>
              <a:rPr lang="sk-SK" dirty="0" err="1"/>
              <a:t>Bureaucracy</a:t>
            </a:r>
            <a:endParaRPr lang="en-US" dirty="0"/>
          </a:p>
        </p:txBody>
      </p:sp>
      <p:sp>
        <p:nvSpPr>
          <p:cNvPr id="3" name="Zástupný objekt pre obsah 2">
            <a:extLst>
              <a:ext uri="{FF2B5EF4-FFF2-40B4-BE49-F238E27FC236}">
                <a16:creationId xmlns:a16="http://schemas.microsoft.com/office/drawing/2014/main" id="{C0ADB7A2-2258-890E-7994-48EA23CA10A7}"/>
              </a:ext>
            </a:extLst>
          </p:cNvPr>
          <p:cNvSpPr>
            <a:spLocks noGrp="1"/>
          </p:cNvSpPr>
          <p:nvPr>
            <p:ph idx="1"/>
          </p:nvPr>
        </p:nvSpPr>
        <p:spPr/>
        <p:txBody>
          <a:bodyPr/>
          <a:lstStyle/>
          <a:p>
            <a:r>
              <a:rPr lang="en-US" dirty="0"/>
              <a:t>Do we need bureaucracy?</a:t>
            </a:r>
          </a:p>
          <a:p>
            <a:endParaRPr lang="en-US" dirty="0"/>
          </a:p>
          <a:p>
            <a:r>
              <a:rPr lang="en-US" dirty="0"/>
              <a:t>Be</a:t>
            </a:r>
            <a:r>
              <a:rPr lang="sk-SK" dirty="0"/>
              <a:t>au</a:t>
            </a:r>
            <a:r>
              <a:rPr lang="en-US" dirty="0" err="1"/>
              <a:t>rocratic</a:t>
            </a:r>
            <a:r>
              <a:rPr lang="en-US" dirty="0"/>
              <a:t> </a:t>
            </a:r>
            <a:r>
              <a:rPr lang="en-US" dirty="0" err="1"/>
              <a:t>maximisation</a:t>
            </a:r>
            <a:r>
              <a:rPr lang="en-US" dirty="0"/>
              <a:t>.</a:t>
            </a:r>
            <a:endParaRPr lang="sk-SK" dirty="0"/>
          </a:p>
          <a:p>
            <a:endParaRPr lang="sk-SK" dirty="0"/>
          </a:p>
          <a:p>
            <a:r>
              <a:rPr lang="sk-SK" dirty="0" err="1"/>
              <a:t>Parkinson</a:t>
            </a:r>
            <a:r>
              <a:rPr lang="sk-SK" dirty="0"/>
              <a:t> </a:t>
            </a:r>
            <a:r>
              <a:rPr lang="sk-SK" dirty="0" err="1"/>
              <a:t>law</a:t>
            </a:r>
            <a:r>
              <a:rPr lang="sk-SK" dirty="0"/>
              <a:t> on </a:t>
            </a:r>
            <a:r>
              <a:rPr lang="sk-SK" dirty="0" err="1"/>
              <a:t>bureaucracy</a:t>
            </a:r>
            <a:r>
              <a:rPr lang="en-US" dirty="0"/>
              <a:t> </a:t>
            </a:r>
          </a:p>
        </p:txBody>
      </p:sp>
    </p:spTree>
    <p:extLst>
      <p:ext uri="{BB962C8B-B14F-4D97-AF65-F5344CB8AC3E}">
        <p14:creationId xmlns:p14="http://schemas.microsoft.com/office/powerpoint/2010/main" val="460960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319F7A-F76E-C5B1-AA4B-C5CAED21343D}"/>
              </a:ext>
            </a:extLst>
          </p:cNvPr>
          <p:cNvSpPr>
            <a:spLocks noGrp="1"/>
          </p:cNvSpPr>
          <p:nvPr>
            <p:ph type="title"/>
          </p:nvPr>
        </p:nvSpPr>
        <p:spPr/>
        <p:txBody>
          <a:bodyPr/>
          <a:lstStyle/>
          <a:p>
            <a:r>
              <a:rPr lang="sk-SK" dirty="0" err="1"/>
              <a:t>Public</a:t>
            </a:r>
            <a:r>
              <a:rPr lang="sk-SK" dirty="0"/>
              <a:t> </a:t>
            </a:r>
            <a:r>
              <a:rPr lang="sk-SK" dirty="0" err="1"/>
              <a:t>Choice</a:t>
            </a:r>
            <a:endParaRPr lang="en-US" dirty="0"/>
          </a:p>
        </p:txBody>
      </p:sp>
      <p:sp>
        <p:nvSpPr>
          <p:cNvPr id="3" name="Zástupný objekt pre obsah 2">
            <a:extLst>
              <a:ext uri="{FF2B5EF4-FFF2-40B4-BE49-F238E27FC236}">
                <a16:creationId xmlns:a16="http://schemas.microsoft.com/office/drawing/2014/main" id="{ADD3FBA9-5E8D-1523-6044-620B0E023314}"/>
              </a:ext>
            </a:extLst>
          </p:cNvPr>
          <p:cNvSpPr>
            <a:spLocks noGrp="1"/>
          </p:cNvSpPr>
          <p:nvPr>
            <p:ph idx="1"/>
          </p:nvPr>
        </p:nvSpPr>
        <p:spPr/>
        <p:txBody>
          <a:bodyPr/>
          <a:lstStyle/>
          <a:p>
            <a:r>
              <a:rPr lang="sk-SK" dirty="0" err="1"/>
              <a:t>Maximisation</a:t>
            </a:r>
            <a:r>
              <a:rPr lang="sk-SK" dirty="0"/>
              <a:t> </a:t>
            </a:r>
            <a:r>
              <a:rPr lang="sk-SK" dirty="0" err="1"/>
              <a:t>fuction</a:t>
            </a:r>
            <a:r>
              <a:rPr lang="sk-SK" dirty="0"/>
              <a:t> - </a:t>
            </a:r>
            <a:r>
              <a:rPr lang="sk-SK" dirty="0" err="1"/>
              <a:t>politicians</a:t>
            </a:r>
            <a:endParaRPr lang="sk-SK" dirty="0"/>
          </a:p>
          <a:p>
            <a:pPr marL="457200" lvl="1" indent="0">
              <a:buNone/>
            </a:pPr>
            <a:endParaRPr lang="sk-SK" dirty="0"/>
          </a:p>
          <a:p>
            <a:pPr marL="228600" lvl="1">
              <a:spcBef>
                <a:spcPts val="1000"/>
              </a:spcBef>
            </a:pPr>
            <a:r>
              <a:rPr lang="sk-SK" sz="2800" dirty="0" err="1"/>
              <a:t>The</a:t>
            </a:r>
            <a:r>
              <a:rPr lang="sk-SK" sz="2800" dirty="0"/>
              <a:t> role of </a:t>
            </a:r>
            <a:r>
              <a:rPr lang="sk-SK" sz="2800" dirty="0" err="1"/>
              <a:t>voters</a:t>
            </a:r>
            <a:endParaRPr lang="sk-SK" sz="2800" dirty="0"/>
          </a:p>
          <a:p>
            <a:pPr marL="685800" lvl="2">
              <a:spcBef>
                <a:spcPts val="1000"/>
              </a:spcBef>
            </a:pPr>
            <a:r>
              <a:rPr lang="sk-SK" sz="2400" dirty="0" err="1"/>
              <a:t>Rational</a:t>
            </a:r>
            <a:r>
              <a:rPr lang="sk-SK" sz="2400" dirty="0"/>
              <a:t> </a:t>
            </a:r>
            <a:r>
              <a:rPr lang="sk-SK" sz="2400" dirty="0" err="1"/>
              <a:t>ignorance</a:t>
            </a:r>
            <a:endParaRPr lang="sk-SK" sz="2400" dirty="0"/>
          </a:p>
          <a:p>
            <a:pPr marL="685800" lvl="2">
              <a:spcBef>
                <a:spcPts val="1000"/>
              </a:spcBef>
            </a:pPr>
            <a:r>
              <a:rPr lang="sk-SK" sz="2400" dirty="0"/>
              <a:t>New </a:t>
            </a:r>
            <a:r>
              <a:rPr lang="sk-SK" sz="2400" dirty="0" err="1"/>
              <a:t>problems</a:t>
            </a:r>
            <a:r>
              <a:rPr lang="sk-SK" sz="2400" dirty="0"/>
              <a:t> – </a:t>
            </a:r>
            <a:r>
              <a:rPr lang="sk-SK" sz="2400" dirty="0" err="1"/>
              <a:t>social</a:t>
            </a:r>
            <a:r>
              <a:rPr lang="sk-SK" sz="2400" dirty="0"/>
              <a:t> </a:t>
            </a:r>
            <a:r>
              <a:rPr lang="sk-SK" sz="2400" dirty="0" err="1"/>
              <a:t>media</a:t>
            </a:r>
            <a:r>
              <a:rPr lang="sk-SK" sz="2400" dirty="0"/>
              <a:t>, etc.</a:t>
            </a:r>
          </a:p>
          <a:p>
            <a:endParaRPr lang="sk-SK" dirty="0"/>
          </a:p>
          <a:p>
            <a:r>
              <a:rPr lang="sk-SK" dirty="0" err="1"/>
              <a:t>Collective</a:t>
            </a:r>
            <a:r>
              <a:rPr lang="sk-SK" dirty="0"/>
              <a:t> </a:t>
            </a:r>
            <a:r>
              <a:rPr lang="sk-SK" dirty="0" err="1"/>
              <a:t>voting</a:t>
            </a:r>
            <a:endParaRPr lang="sk-SK" dirty="0"/>
          </a:p>
          <a:p>
            <a:pPr lvl="1"/>
            <a:r>
              <a:rPr lang="sk-SK" dirty="0" err="1"/>
              <a:t>Arrow</a:t>
            </a:r>
            <a:r>
              <a:rPr lang="sk-SK" dirty="0"/>
              <a:t> </a:t>
            </a:r>
            <a:r>
              <a:rPr lang="sk-SK" dirty="0" err="1"/>
              <a:t>theorema</a:t>
            </a:r>
            <a:r>
              <a:rPr lang="sk-SK" dirty="0"/>
              <a:t>, </a:t>
            </a:r>
            <a:r>
              <a:rPr lang="sk-SK" dirty="0" err="1"/>
              <a:t>problems</a:t>
            </a:r>
            <a:r>
              <a:rPr lang="sk-SK" dirty="0"/>
              <a:t> of majority </a:t>
            </a:r>
            <a:r>
              <a:rPr lang="sk-SK" dirty="0" err="1"/>
              <a:t>voting</a:t>
            </a:r>
            <a:endParaRPr lang="en-US" dirty="0"/>
          </a:p>
        </p:txBody>
      </p:sp>
    </p:spTree>
    <p:extLst>
      <p:ext uri="{BB962C8B-B14F-4D97-AF65-F5344CB8AC3E}">
        <p14:creationId xmlns:p14="http://schemas.microsoft.com/office/powerpoint/2010/main" val="511541734"/>
      </p:ext>
    </p:extLst>
  </p:cSld>
  <p:clrMapOvr>
    <a:masterClrMapping/>
  </p:clrMapOvr>
</p:sld>
</file>

<file path=ppt/theme/theme1.xml><?xml version="1.0" encoding="utf-8"?>
<a:theme xmlns:a="http://schemas.openxmlformats.org/drawingml/2006/main" name="Motív balík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383</Words>
  <Application>Microsoft Office PowerPoint</Application>
  <PresentationFormat>Širokouhlá</PresentationFormat>
  <Paragraphs>46</Paragraphs>
  <Slides>8</Slides>
  <Notes>0</Notes>
  <HiddenSlides>0</HiddenSlides>
  <MMClips>0</MMClips>
  <ScaleCrop>false</ScaleCrop>
  <HeadingPairs>
    <vt:vector size="6" baseType="variant">
      <vt:variant>
        <vt:lpstr>Použité písma</vt:lpstr>
      </vt:variant>
      <vt:variant>
        <vt:i4>3</vt:i4>
      </vt:variant>
      <vt:variant>
        <vt:lpstr>Motív</vt:lpstr>
      </vt:variant>
      <vt:variant>
        <vt:i4>1</vt:i4>
      </vt:variant>
      <vt:variant>
        <vt:lpstr>Nadpisy snímok</vt:lpstr>
      </vt:variant>
      <vt:variant>
        <vt:i4>8</vt:i4>
      </vt:variant>
    </vt:vector>
  </HeadingPairs>
  <TitlesOfParts>
    <vt:vector size="12" baseType="lpstr">
      <vt:lpstr>Arial</vt:lpstr>
      <vt:lpstr>Calibri</vt:lpstr>
      <vt:lpstr>Calibri Light</vt:lpstr>
      <vt:lpstr>Motív balíka Office</vt:lpstr>
      <vt:lpstr> Introduction to public sector economics </vt:lpstr>
      <vt:lpstr>Goal</vt:lpstr>
      <vt:lpstr>Contents</vt:lpstr>
      <vt:lpstr>Assessment methods</vt:lpstr>
      <vt:lpstr>First seminar Brno</vt:lpstr>
      <vt:lpstr>Government failure: general issues </vt:lpstr>
      <vt:lpstr>Bureaucracy</vt:lpstr>
      <vt:lpstr>Public Choice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 do veřejné ekonomie</dc:title>
  <dc:creator>Nemec Juraj, prof. Ing., CSc.</dc:creator>
  <cp:lastModifiedBy>Nemec Juraj, prof. Ing., CSc.</cp:lastModifiedBy>
  <cp:revision>6</cp:revision>
  <dcterms:created xsi:type="dcterms:W3CDTF">2022-11-09T11:27:40Z</dcterms:created>
  <dcterms:modified xsi:type="dcterms:W3CDTF">2023-11-01T08:17:52Z</dcterms:modified>
</cp:coreProperties>
</file>