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77" r:id="rId2"/>
    <p:sldId id="278" r:id="rId3"/>
    <p:sldId id="279" r:id="rId4"/>
    <p:sldId id="280" r:id="rId5"/>
    <p:sldId id="281" r:id="rId6"/>
    <p:sldId id="256" r:id="rId7"/>
    <p:sldId id="257" r:id="rId8"/>
    <p:sldId id="258" r:id="rId9"/>
    <p:sldId id="260" r:id="rId10"/>
    <p:sldId id="261" r:id="rId11"/>
    <p:sldId id="262" r:id="rId12"/>
    <p:sldId id="263" r:id="rId13"/>
    <p:sldId id="264" r:id="rId14"/>
    <p:sldId id="266" r:id="rId15"/>
    <p:sldId id="265" r:id="rId16"/>
    <p:sldId id="267" r:id="rId17"/>
    <p:sldId id="273" r:id="rId18"/>
    <p:sldId id="274" r:id="rId19"/>
    <p:sldId id="268" r:id="rId20"/>
    <p:sldId id="269" r:id="rId21"/>
    <p:sldId id="270" r:id="rId22"/>
    <p:sldId id="271" r:id="rId23"/>
    <p:sldId id="276" r:id="rId24"/>
    <p:sldId id="275" r:id="rId25"/>
    <p:sldId id="272" r:id="rId26"/>
  </p:sldIdLst>
  <p:sldSz cx="12192000" cy="6858000"/>
  <p:notesSz cx="10018713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88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Smutný" userId="37ffb8d4-0ab7-4539-80fa-95cb741689c5" providerId="ADAL" clId="{ECC326C6-0103-4B6C-B055-E4F740076BDB}"/>
    <pc:docChg chg="modSld">
      <pc:chgData name="Petr Smutný" userId="37ffb8d4-0ab7-4539-80fa-95cb741689c5" providerId="ADAL" clId="{ECC326C6-0103-4B6C-B055-E4F740076BDB}" dt="2024-09-25T13:40:55.419" v="29" actId="20577"/>
      <pc:docMkLst>
        <pc:docMk/>
      </pc:docMkLst>
      <pc:sldChg chg="modSp mod">
        <pc:chgData name="Petr Smutný" userId="37ffb8d4-0ab7-4539-80fa-95cb741689c5" providerId="ADAL" clId="{ECC326C6-0103-4B6C-B055-E4F740076BDB}" dt="2024-09-25T13:40:55.419" v="29" actId="20577"/>
        <pc:sldMkLst>
          <pc:docMk/>
          <pc:sldMk cId="4268654310" sldId="269"/>
        </pc:sldMkLst>
        <pc:spChg chg="mod">
          <ac:chgData name="Petr Smutný" userId="37ffb8d4-0ab7-4539-80fa-95cb741689c5" providerId="ADAL" clId="{ECC326C6-0103-4B6C-B055-E4F740076BDB}" dt="2024-09-25T13:40:55.419" v="29" actId="20577"/>
          <ac:spMkLst>
            <pc:docMk/>
            <pc:sldMk cId="4268654310" sldId="269"/>
            <ac:spMk id="6" creationId="{A876D448-3349-4FB3-8C89-B5B5549BB199}"/>
          </ac:spMkLst>
        </pc:spChg>
      </pc:sldChg>
      <pc:sldChg chg="modSp mod">
        <pc:chgData name="Petr Smutný" userId="37ffb8d4-0ab7-4539-80fa-95cb741689c5" providerId="ADAL" clId="{ECC326C6-0103-4B6C-B055-E4F740076BDB}" dt="2024-09-25T13:36:44.036" v="0" actId="20577"/>
        <pc:sldMkLst>
          <pc:docMk/>
          <pc:sldMk cId="389451590" sldId="277"/>
        </pc:sldMkLst>
        <pc:spChg chg="mod">
          <ac:chgData name="Petr Smutný" userId="37ffb8d4-0ab7-4539-80fa-95cb741689c5" providerId="ADAL" clId="{ECC326C6-0103-4B6C-B055-E4F740076BDB}" dt="2024-09-25T13:36:44.036" v="0" actId="20577"/>
          <ac:spMkLst>
            <pc:docMk/>
            <pc:sldMk cId="389451590" sldId="277"/>
            <ac:spMk id="7" creationId="{2F4437DE-1ED8-4E74-6794-5199B63E0892}"/>
          </ac:spMkLst>
        </pc:spChg>
      </pc:sldChg>
      <pc:sldChg chg="modSp mod">
        <pc:chgData name="Petr Smutný" userId="37ffb8d4-0ab7-4539-80fa-95cb741689c5" providerId="ADAL" clId="{ECC326C6-0103-4B6C-B055-E4F740076BDB}" dt="2024-09-25T13:37:01.016" v="16" actId="20577"/>
        <pc:sldMkLst>
          <pc:docMk/>
          <pc:sldMk cId="3792454423" sldId="278"/>
        </pc:sldMkLst>
        <pc:spChg chg="mod">
          <ac:chgData name="Petr Smutný" userId="37ffb8d4-0ab7-4539-80fa-95cb741689c5" providerId="ADAL" clId="{ECC326C6-0103-4B6C-B055-E4F740076BDB}" dt="2024-09-25T13:36:50.370" v="1" actId="20577"/>
          <ac:spMkLst>
            <pc:docMk/>
            <pc:sldMk cId="3792454423" sldId="278"/>
            <ac:spMk id="4" creationId="{CF9C4276-16ED-C718-BD86-B172D3554A12}"/>
          </ac:spMkLst>
        </pc:spChg>
        <pc:spChg chg="mod">
          <ac:chgData name="Petr Smutný" userId="37ffb8d4-0ab7-4539-80fa-95cb741689c5" providerId="ADAL" clId="{ECC326C6-0103-4B6C-B055-E4F740076BDB}" dt="2024-09-25T13:37:01.016" v="16" actId="20577"/>
          <ac:spMkLst>
            <pc:docMk/>
            <pc:sldMk cId="3792454423" sldId="278"/>
            <ac:spMk id="6" creationId="{C0E6EFF3-E778-889A-FA23-8C7A1E09249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DABA3-F294-4FE7-82CA-D6532BE5F0E8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</dgm:pt>
    <dgm:pt modelId="{C7871603-117F-4FC7-91DE-5EB693A21547}">
      <dgm:prSet phldrT="[Text]" custT="1"/>
      <dgm:spPr/>
      <dgm:t>
        <a:bodyPr/>
        <a:lstStyle/>
        <a:p>
          <a:pPr algn="l"/>
          <a:r>
            <a:rPr lang="cs-CZ" sz="1800" dirty="0"/>
            <a:t>Přednášky</a:t>
          </a:r>
          <a:endParaRPr lang="en-GB" sz="1800" dirty="0"/>
        </a:p>
      </dgm:t>
    </dgm:pt>
    <dgm:pt modelId="{35593D15-D233-4232-856B-42018701DBF5}" type="parTrans" cxnId="{0275AED9-390A-4562-BA0A-A87D94BE3CFB}">
      <dgm:prSet/>
      <dgm:spPr/>
      <dgm:t>
        <a:bodyPr/>
        <a:lstStyle/>
        <a:p>
          <a:pPr algn="ctr"/>
          <a:endParaRPr lang="en-GB"/>
        </a:p>
      </dgm:t>
    </dgm:pt>
    <dgm:pt modelId="{9D871142-08C1-4217-8AB4-F6A48EFA5E78}" type="sibTrans" cxnId="{0275AED9-390A-4562-BA0A-A87D94BE3CFB}">
      <dgm:prSet/>
      <dgm:spPr/>
      <dgm:t>
        <a:bodyPr/>
        <a:lstStyle/>
        <a:p>
          <a:pPr algn="ctr"/>
          <a:endParaRPr lang="en-GB"/>
        </a:p>
      </dgm:t>
    </dgm:pt>
    <dgm:pt modelId="{B60337D7-443B-4C46-BF9A-03877D1F7C4C}">
      <dgm:prSet phldrT="[Text]" custT="1"/>
      <dgm:spPr/>
      <dgm:t>
        <a:bodyPr/>
        <a:lstStyle/>
        <a:p>
          <a:pPr algn="r"/>
          <a:r>
            <a:rPr lang="cs-CZ" sz="1800" dirty="0"/>
            <a:t>Semináře</a:t>
          </a:r>
          <a:endParaRPr lang="en-GB" sz="1800" dirty="0"/>
        </a:p>
      </dgm:t>
    </dgm:pt>
    <dgm:pt modelId="{F192A846-2B01-43EF-9AFB-88DB89E362A6}" type="parTrans" cxnId="{6D4FFE6E-BC29-4005-8D1E-0AE8B8527E07}">
      <dgm:prSet/>
      <dgm:spPr/>
      <dgm:t>
        <a:bodyPr/>
        <a:lstStyle/>
        <a:p>
          <a:pPr algn="ctr"/>
          <a:endParaRPr lang="en-GB"/>
        </a:p>
      </dgm:t>
    </dgm:pt>
    <dgm:pt modelId="{45C6B950-680B-4FF3-8E42-D60C21213684}" type="sibTrans" cxnId="{6D4FFE6E-BC29-4005-8D1E-0AE8B8527E07}">
      <dgm:prSet/>
      <dgm:spPr/>
      <dgm:t>
        <a:bodyPr/>
        <a:lstStyle/>
        <a:p>
          <a:pPr algn="ctr"/>
          <a:endParaRPr lang="en-GB"/>
        </a:p>
      </dgm:t>
    </dgm:pt>
    <dgm:pt modelId="{92445F21-08C5-41EC-ACA7-FC187E1480BE}" type="pres">
      <dgm:prSet presAssocID="{BF3DABA3-F294-4FE7-82CA-D6532BE5F0E8}" presName="Name0" presStyleCnt="0">
        <dgm:presLayoutVars>
          <dgm:dir/>
          <dgm:resizeHandles val="exact"/>
        </dgm:presLayoutVars>
      </dgm:prSet>
      <dgm:spPr/>
    </dgm:pt>
    <dgm:pt modelId="{FF9637DC-A779-4BF0-AEBA-4CA05AA2F392}" type="pres">
      <dgm:prSet presAssocID="{C7871603-117F-4FC7-91DE-5EB693A21547}" presName="Name5" presStyleLbl="vennNode1" presStyleIdx="0" presStyleCnt="2" custScaleX="135001">
        <dgm:presLayoutVars>
          <dgm:bulletEnabled val="1"/>
        </dgm:presLayoutVars>
      </dgm:prSet>
      <dgm:spPr/>
    </dgm:pt>
    <dgm:pt modelId="{53B64739-C9D9-40CD-9FD6-C4A765A62A4B}" type="pres">
      <dgm:prSet presAssocID="{9D871142-08C1-4217-8AB4-F6A48EFA5E78}" presName="space" presStyleCnt="0"/>
      <dgm:spPr/>
    </dgm:pt>
    <dgm:pt modelId="{1F4DA468-10BA-49A8-92E2-433FFDA6F9FA}" type="pres">
      <dgm:prSet presAssocID="{B60337D7-443B-4C46-BF9A-03877D1F7C4C}" presName="Name5" presStyleLbl="vennNode1" presStyleIdx="1" presStyleCnt="2" custScaleX="137167" custLinFactX="-14123" custLinFactNeighborX="-100000" custLinFactNeighborY="-968">
        <dgm:presLayoutVars>
          <dgm:bulletEnabled val="1"/>
        </dgm:presLayoutVars>
      </dgm:prSet>
      <dgm:spPr/>
    </dgm:pt>
  </dgm:ptLst>
  <dgm:cxnLst>
    <dgm:cxn modelId="{7058D332-7C06-4636-BC7A-39CC71C826AD}" type="presOf" srcId="{C7871603-117F-4FC7-91DE-5EB693A21547}" destId="{FF9637DC-A779-4BF0-AEBA-4CA05AA2F392}" srcOrd="0" destOrd="0" presId="urn:microsoft.com/office/officeart/2005/8/layout/venn3"/>
    <dgm:cxn modelId="{7498A15C-7B44-437F-819A-4BDC783B9EA0}" type="presOf" srcId="{BF3DABA3-F294-4FE7-82CA-D6532BE5F0E8}" destId="{92445F21-08C5-41EC-ACA7-FC187E1480BE}" srcOrd="0" destOrd="0" presId="urn:microsoft.com/office/officeart/2005/8/layout/venn3"/>
    <dgm:cxn modelId="{6D4FFE6E-BC29-4005-8D1E-0AE8B8527E07}" srcId="{BF3DABA3-F294-4FE7-82CA-D6532BE5F0E8}" destId="{B60337D7-443B-4C46-BF9A-03877D1F7C4C}" srcOrd="1" destOrd="0" parTransId="{F192A846-2B01-43EF-9AFB-88DB89E362A6}" sibTransId="{45C6B950-680B-4FF3-8E42-D60C21213684}"/>
    <dgm:cxn modelId="{767BEFA0-42C2-4EA2-AAA4-1DCD777945D9}" type="presOf" srcId="{B60337D7-443B-4C46-BF9A-03877D1F7C4C}" destId="{1F4DA468-10BA-49A8-92E2-433FFDA6F9FA}" srcOrd="0" destOrd="0" presId="urn:microsoft.com/office/officeart/2005/8/layout/venn3"/>
    <dgm:cxn modelId="{0275AED9-390A-4562-BA0A-A87D94BE3CFB}" srcId="{BF3DABA3-F294-4FE7-82CA-D6532BE5F0E8}" destId="{C7871603-117F-4FC7-91DE-5EB693A21547}" srcOrd="0" destOrd="0" parTransId="{35593D15-D233-4232-856B-42018701DBF5}" sibTransId="{9D871142-08C1-4217-8AB4-F6A48EFA5E78}"/>
    <dgm:cxn modelId="{4B687769-A15A-4C57-A1A5-289A29E24B55}" type="presParOf" srcId="{92445F21-08C5-41EC-ACA7-FC187E1480BE}" destId="{FF9637DC-A779-4BF0-AEBA-4CA05AA2F392}" srcOrd="0" destOrd="0" presId="urn:microsoft.com/office/officeart/2005/8/layout/venn3"/>
    <dgm:cxn modelId="{1EAA009A-9768-4BFC-B0BE-148651624CFF}" type="presParOf" srcId="{92445F21-08C5-41EC-ACA7-FC187E1480BE}" destId="{53B64739-C9D9-40CD-9FD6-C4A765A62A4B}" srcOrd="1" destOrd="0" presId="urn:microsoft.com/office/officeart/2005/8/layout/venn3"/>
    <dgm:cxn modelId="{8B5342E7-078F-43C8-9130-83C60ED35F79}" type="presParOf" srcId="{92445F21-08C5-41EC-ACA7-FC187E1480BE}" destId="{1F4DA468-10BA-49A8-92E2-433FFDA6F9FA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03DAF-98F1-468F-894F-18C660889F8A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B512041-1850-495C-ACD2-5FD6783986CB}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cs-CZ" b="1" dirty="0"/>
            <a:t>Management </a:t>
          </a:r>
          <a:r>
            <a:rPr lang="cs-CZ" dirty="0"/>
            <a:t>je potřeba v(e)…</a:t>
          </a:r>
          <a:endParaRPr lang="en-GB" dirty="0"/>
        </a:p>
      </dgm:t>
    </dgm:pt>
    <dgm:pt modelId="{8AA269DD-C340-419B-B926-D780364BE707}" type="parTrans" cxnId="{5152D361-BF4B-4744-8D0B-0ECB0685F2E6}">
      <dgm:prSet/>
      <dgm:spPr/>
      <dgm:t>
        <a:bodyPr/>
        <a:lstStyle/>
        <a:p>
          <a:endParaRPr lang="en-GB"/>
        </a:p>
      </dgm:t>
    </dgm:pt>
    <dgm:pt modelId="{3DF75881-A47A-40C7-9C4F-95DC85EC573C}" type="sibTrans" cxnId="{5152D361-BF4B-4744-8D0B-0ECB0685F2E6}">
      <dgm:prSet/>
      <dgm:spPr/>
      <dgm:t>
        <a:bodyPr/>
        <a:lstStyle/>
        <a:p>
          <a:endParaRPr lang="en-GB"/>
        </a:p>
      </dgm:t>
    </dgm:pt>
    <dgm:pt modelId="{C1A09E9E-D709-4F35-8207-13062CD5AC2C}">
      <dgm:prSet phldrT="[Text]" custT="1"/>
      <dgm:spPr/>
      <dgm:t>
        <a:bodyPr/>
        <a:lstStyle/>
        <a:p>
          <a:r>
            <a:rPr lang="cs-CZ" sz="1300" dirty="0"/>
            <a:t>… organizacích všech velikostí</a:t>
          </a:r>
        </a:p>
        <a:p>
          <a:r>
            <a:rPr lang="cs-CZ" sz="1300" dirty="0"/>
            <a:t> </a:t>
          </a:r>
          <a:r>
            <a:rPr lang="cs-CZ" sz="1050" dirty="0"/>
            <a:t>malých			velkých</a:t>
          </a:r>
          <a:endParaRPr lang="en-GB" sz="1300" dirty="0"/>
        </a:p>
      </dgm:t>
    </dgm:pt>
    <dgm:pt modelId="{D9EF8BC7-D9CA-4BEC-A4A2-69EE34376912}" type="parTrans" cxnId="{22CC7CB6-198F-440A-8FEC-E11CE108E581}">
      <dgm:prSet/>
      <dgm:spPr/>
      <dgm:t>
        <a:bodyPr/>
        <a:lstStyle/>
        <a:p>
          <a:endParaRPr lang="en-GB"/>
        </a:p>
      </dgm:t>
    </dgm:pt>
    <dgm:pt modelId="{B875E811-AB3D-4BFB-AFE6-4DEBB630555C}" type="sibTrans" cxnId="{22CC7CB6-198F-440A-8FEC-E11CE108E581}">
      <dgm:prSet/>
      <dgm:spPr/>
      <dgm:t>
        <a:bodyPr/>
        <a:lstStyle/>
        <a:p>
          <a:endParaRPr lang="en-GB"/>
        </a:p>
      </dgm:t>
    </dgm:pt>
    <dgm:pt modelId="{5B21B2EF-6C32-4669-8FB5-A3082F7DC13B}">
      <dgm:prSet phldrT="[Text]" custT="1"/>
      <dgm:spPr/>
      <dgm:t>
        <a:bodyPr/>
        <a:lstStyle/>
        <a:p>
          <a:r>
            <a:rPr lang="cs-CZ" sz="1200" dirty="0"/>
            <a:t>… všech typech organizací</a:t>
          </a:r>
        </a:p>
        <a:p>
          <a:endParaRPr lang="cs-CZ" sz="1200" dirty="0"/>
        </a:p>
        <a:p>
          <a:r>
            <a:rPr lang="cs-CZ" sz="1050" dirty="0"/>
            <a:t>ziskových		neziskových</a:t>
          </a:r>
          <a:endParaRPr lang="en-GB" sz="1050" dirty="0"/>
        </a:p>
      </dgm:t>
    </dgm:pt>
    <dgm:pt modelId="{637BC55F-F441-4604-952C-CF53D62D86FD}" type="parTrans" cxnId="{012572A8-BA06-420A-A79E-EADED6D07BE5}">
      <dgm:prSet/>
      <dgm:spPr/>
      <dgm:t>
        <a:bodyPr/>
        <a:lstStyle/>
        <a:p>
          <a:endParaRPr lang="en-GB"/>
        </a:p>
      </dgm:t>
    </dgm:pt>
    <dgm:pt modelId="{F4F7D8CF-8CCD-41ED-A295-E7ED0B8674CB}" type="sibTrans" cxnId="{012572A8-BA06-420A-A79E-EADED6D07BE5}">
      <dgm:prSet/>
      <dgm:spPr/>
      <dgm:t>
        <a:bodyPr/>
        <a:lstStyle/>
        <a:p>
          <a:endParaRPr lang="en-GB"/>
        </a:p>
      </dgm:t>
    </dgm:pt>
    <dgm:pt modelId="{41B7238D-2973-49C1-A662-B15F2F0A93A5}">
      <dgm:prSet phldrT="[Text]" custT="1"/>
      <dgm:spPr/>
      <dgm:t>
        <a:bodyPr/>
        <a:lstStyle/>
        <a:p>
          <a:endParaRPr lang="cs-CZ" sz="1300" dirty="0"/>
        </a:p>
        <a:p>
          <a:r>
            <a:rPr lang="cs-CZ" sz="1300" dirty="0"/>
            <a:t>… všech organizačních úrovních</a:t>
          </a:r>
        </a:p>
        <a:p>
          <a:endParaRPr lang="cs-CZ" sz="800" dirty="0"/>
        </a:p>
        <a:p>
          <a:r>
            <a:rPr lang="cs-CZ" sz="800" dirty="0"/>
            <a:t>top</a:t>
          </a:r>
        </a:p>
        <a:p>
          <a:r>
            <a:rPr lang="cs-CZ" sz="800" dirty="0"/>
            <a:t>střední úroveň</a:t>
          </a:r>
        </a:p>
        <a:p>
          <a:r>
            <a:rPr lang="cs-CZ" sz="800" dirty="0"/>
            <a:t>management první linie</a:t>
          </a:r>
        </a:p>
        <a:p>
          <a:endParaRPr lang="en-GB" sz="800" dirty="0"/>
        </a:p>
      </dgm:t>
    </dgm:pt>
    <dgm:pt modelId="{D227CD7B-F285-4723-8B49-1DD9C67E888C}" type="parTrans" cxnId="{0A168F20-A898-4288-B066-502F01B38263}">
      <dgm:prSet/>
      <dgm:spPr/>
      <dgm:t>
        <a:bodyPr/>
        <a:lstStyle/>
        <a:p>
          <a:endParaRPr lang="en-GB"/>
        </a:p>
      </dgm:t>
    </dgm:pt>
    <dgm:pt modelId="{3336B761-2DB8-474E-B980-CF4E490BBD0D}" type="sibTrans" cxnId="{0A168F20-A898-4288-B066-502F01B38263}">
      <dgm:prSet/>
      <dgm:spPr/>
      <dgm:t>
        <a:bodyPr/>
        <a:lstStyle/>
        <a:p>
          <a:endParaRPr lang="en-GB"/>
        </a:p>
      </dgm:t>
    </dgm:pt>
    <dgm:pt modelId="{FB673776-7912-45C7-9B53-C3014BF8AD35}">
      <dgm:prSet phldrT="[Text]" custT="1"/>
      <dgm:spPr/>
      <dgm:t>
        <a:bodyPr/>
        <a:lstStyle/>
        <a:p>
          <a:r>
            <a:rPr lang="cs-CZ" sz="1300" dirty="0"/>
            <a:t>… všech oblastech činnosti organizace</a:t>
          </a:r>
        </a:p>
        <a:p>
          <a:endParaRPr lang="cs-CZ" sz="1300" dirty="0"/>
        </a:p>
        <a:p>
          <a:r>
            <a:rPr lang="cs-CZ" sz="1050" dirty="0"/>
            <a:t>výroba --- marketing --- HR</a:t>
          </a:r>
        </a:p>
        <a:p>
          <a:r>
            <a:rPr lang="cs-CZ" sz="1050" dirty="0"/>
            <a:t>finance --- IT</a:t>
          </a:r>
          <a:endParaRPr lang="en-GB" sz="1050" dirty="0"/>
        </a:p>
      </dgm:t>
    </dgm:pt>
    <dgm:pt modelId="{FD8984A7-2ECF-4D69-B8D8-59B5374B481F}" type="parTrans" cxnId="{31BED00A-C042-498B-90C0-73DEAC228786}">
      <dgm:prSet/>
      <dgm:spPr/>
      <dgm:t>
        <a:bodyPr/>
        <a:lstStyle/>
        <a:p>
          <a:endParaRPr lang="en-GB"/>
        </a:p>
      </dgm:t>
    </dgm:pt>
    <dgm:pt modelId="{78505920-3D5C-46A3-9A1F-0A20ADDB4AB9}" type="sibTrans" cxnId="{31BED00A-C042-498B-90C0-73DEAC228786}">
      <dgm:prSet/>
      <dgm:spPr/>
      <dgm:t>
        <a:bodyPr/>
        <a:lstStyle/>
        <a:p>
          <a:endParaRPr lang="en-GB"/>
        </a:p>
      </dgm:t>
    </dgm:pt>
    <dgm:pt modelId="{32C140CE-A8F8-4292-9371-7151E7C3FB75}" type="pres">
      <dgm:prSet presAssocID="{BE103DAF-98F1-468F-894F-18C660889F8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A002173-4396-4D24-9174-F149011D876B}" type="pres">
      <dgm:prSet presAssocID="{8B512041-1850-495C-ACD2-5FD6783986CB}" presName="centerShape" presStyleLbl="node0" presStyleIdx="0" presStyleCnt="1" custScaleX="143888" custScaleY="108160"/>
      <dgm:spPr/>
    </dgm:pt>
    <dgm:pt modelId="{81F4A779-5C21-4F69-A45D-1BC41BCD5727}" type="pres">
      <dgm:prSet presAssocID="{D9EF8BC7-D9CA-4BEC-A4A2-69EE34376912}" presName="parTrans" presStyleLbl="sibTrans2D1" presStyleIdx="0" presStyleCnt="4"/>
      <dgm:spPr/>
    </dgm:pt>
    <dgm:pt modelId="{DE6F2DC2-A7A4-447B-8A90-2B6966E1692F}" type="pres">
      <dgm:prSet presAssocID="{D9EF8BC7-D9CA-4BEC-A4A2-69EE34376912}" presName="connectorText" presStyleLbl="sibTrans2D1" presStyleIdx="0" presStyleCnt="4"/>
      <dgm:spPr/>
    </dgm:pt>
    <dgm:pt modelId="{782A444B-4170-4056-B18A-6DB86EE73769}" type="pres">
      <dgm:prSet presAssocID="{C1A09E9E-D709-4F35-8207-13062CD5AC2C}" presName="node" presStyleLbl="node1" presStyleIdx="0" presStyleCnt="4" custScaleX="300706">
        <dgm:presLayoutVars>
          <dgm:bulletEnabled val="1"/>
        </dgm:presLayoutVars>
      </dgm:prSet>
      <dgm:spPr/>
    </dgm:pt>
    <dgm:pt modelId="{6CF72DC2-AFB1-42C5-AC01-A5E85A8ECA69}" type="pres">
      <dgm:prSet presAssocID="{637BC55F-F441-4604-952C-CF53D62D86FD}" presName="parTrans" presStyleLbl="sibTrans2D1" presStyleIdx="1" presStyleCnt="4"/>
      <dgm:spPr/>
    </dgm:pt>
    <dgm:pt modelId="{7B4665D5-110F-439D-A0B7-530720396350}" type="pres">
      <dgm:prSet presAssocID="{637BC55F-F441-4604-952C-CF53D62D86FD}" presName="connectorText" presStyleLbl="sibTrans2D1" presStyleIdx="1" presStyleCnt="4"/>
      <dgm:spPr/>
    </dgm:pt>
    <dgm:pt modelId="{A4807C07-B3E9-4059-96F3-CC16F2DEA9B3}" type="pres">
      <dgm:prSet presAssocID="{5B21B2EF-6C32-4669-8FB5-A3082F7DC13B}" presName="node" presStyleLbl="node1" presStyleIdx="1" presStyleCnt="4" custScaleX="310303" custRadScaleRad="206833" custRadScaleInc="-2473">
        <dgm:presLayoutVars>
          <dgm:bulletEnabled val="1"/>
        </dgm:presLayoutVars>
      </dgm:prSet>
      <dgm:spPr/>
    </dgm:pt>
    <dgm:pt modelId="{7DEF105C-4EC0-4265-9D40-3C7D0E11E49C}" type="pres">
      <dgm:prSet presAssocID="{D227CD7B-F285-4723-8B49-1DD9C67E888C}" presName="parTrans" presStyleLbl="sibTrans2D1" presStyleIdx="2" presStyleCnt="4"/>
      <dgm:spPr/>
    </dgm:pt>
    <dgm:pt modelId="{023EE523-10B1-4A09-83B3-4DC95CAC5166}" type="pres">
      <dgm:prSet presAssocID="{D227CD7B-F285-4723-8B49-1DD9C67E888C}" presName="connectorText" presStyleLbl="sibTrans2D1" presStyleIdx="2" presStyleCnt="4"/>
      <dgm:spPr/>
    </dgm:pt>
    <dgm:pt modelId="{C238255E-DF0D-4640-A4F5-8BEBBD028CCF}" type="pres">
      <dgm:prSet presAssocID="{41B7238D-2973-49C1-A662-B15F2F0A93A5}" presName="node" presStyleLbl="node1" presStyleIdx="2" presStyleCnt="4" custScaleX="344648">
        <dgm:presLayoutVars>
          <dgm:bulletEnabled val="1"/>
        </dgm:presLayoutVars>
      </dgm:prSet>
      <dgm:spPr/>
    </dgm:pt>
    <dgm:pt modelId="{D9C35BD1-EA02-4D6D-BE34-48A9A72A9CBF}" type="pres">
      <dgm:prSet presAssocID="{FD8984A7-2ECF-4D69-B8D8-59B5374B481F}" presName="parTrans" presStyleLbl="sibTrans2D1" presStyleIdx="3" presStyleCnt="4"/>
      <dgm:spPr/>
    </dgm:pt>
    <dgm:pt modelId="{B61FCF07-AC3A-45E3-BF0A-FB9FC64D91A2}" type="pres">
      <dgm:prSet presAssocID="{FD8984A7-2ECF-4D69-B8D8-59B5374B481F}" presName="connectorText" presStyleLbl="sibTrans2D1" presStyleIdx="3" presStyleCnt="4"/>
      <dgm:spPr/>
    </dgm:pt>
    <dgm:pt modelId="{44EBB614-44BF-4F78-AF61-F301BC6DA827}" type="pres">
      <dgm:prSet presAssocID="{FB673776-7912-45C7-9B53-C3014BF8AD35}" presName="node" presStyleLbl="node1" presStyleIdx="3" presStyleCnt="4" custScaleX="368211" custScaleY="130262" custRadScaleRad="197636" custRadScaleInc="-673">
        <dgm:presLayoutVars>
          <dgm:bulletEnabled val="1"/>
        </dgm:presLayoutVars>
      </dgm:prSet>
      <dgm:spPr/>
    </dgm:pt>
  </dgm:ptLst>
  <dgm:cxnLst>
    <dgm:cxn modelId="{31BED00A-C042-498B-90C0-73DEAC228786}" srcId="{8B512041-1850-495C-ACD2-5FD6783986CB}" destId="{FB673776-7912-45C7-9B53-C3014BF8AD35}" srcOrd="3" destOrd="0" parTransId="{FD8984A7-2ECF-4D69-B8D8-59B5374B481F}" sibTransId="{78505920-3D5C-46A3-9A1F-0A20ADDB4AB9}"/>
    <dgm:cxn modelId="{0A168F20-A898-4288-B066-502F01B38263}" srcId="{8B512041-1850-495C-ACD2-5FD6783986CB}" destId="{41B7238D-2973-49C1-A662-B15F2F0A93A5}" srcOrd="2" destOrd="0" parTransId="{D227CD7B-F285-4723-8B49-1DD9C67E888C}" sibTransId="{3336B761-2DB8-474E-B980-CF4E490BBD0D}"/>
    <dgm:cxn modelId="{7AFEDE23-A725-4FDA-A988-836566679265}" type="presOf" srcId="{637BC55F-F441-4604-952C-CF53D62D86FD}" destId="{7B4665D5-110F-439D-A0B7-530720396350}" srcOrd="1" destOrd="0" presId="urn:microsoft.com/office/officeart/2005/8/layout/radial5"/>
    <dgm:cxn modelId="{EC95613C-A1E1-4543-A1F2-78A3D37799C5}" type="presOf" srcId="{8B512041-1850-495C-ACD2-5FD6783986CB}" destId="{CA002173-4396-4D24-9174-F149011D876B}" srcOrd="0" destOrd="0" presId="urn:microsoft.com/office/officeart/2005/8/layout/radial5"/>
    <dgm:cxn modelId="{5152D361-BF4B-4744-8D0B-0ECB0685F2E6}" srcId="{BE103DAF-98F1-468F-894F-18C660889F8A}" destId="{8B512041-1850-495C-ACD2-5FD6783986CB}" srcOrd="0" destOrd="0" parTransId="{8AA269DD-C340-419B-B926-D780364BE707}" sibTransId="{3DF75881-A47A-40C7-9C4F-95DC85EC573C}"/>
    <dgm:cxn modelId="{22DF4A62-978C-4887-93D7-BB1D02D215A8}" type="presOf" srcId="{D227CD7B-F285-4723-8B49-1DD9C67E888C}" destId="{023EE523-10B1-4A09-83B3-4DC95CAC5166}" srcOrd="1" destOrd="0" presId="urn:microsoft.com/office/officeart/2005/8/layout/radial5"/>
    <dgm:cxn modelId="{B391DC47-9C74-41F0-AB27-3D438989F001}" type="presOf" srcId="{D9EF8BC7-D9CA-4BEC-A4A2-69EE34376912}" destId="{81F4A779-5C21-4F69-A45D-1BC41BCD5727}" srcOrd="0" destOrd="0" presId="urn:microsoft.com/office/officeart/2005/8/layout/radial5"/>
    <dgm:cxn modelId="{986A3348-25E4-4597-A607-591C4BE24769}" type="presOf" srcId="{637BC55F-F441-4604-952C-CF53D62D86FD}" destId="{6CF72DC2-AFB1-42C5-AC01-A5E85A8ECA69}" srcOrd="0" destOrd="0" presId="urn:microsoft.com/office/officeart/2005/8/layout/radial5"/>
    <dgm:cxn modelId="{99D2AA4D-227E-477C-9396-7E65F0BB455B}" type="presOf" srcId="{D9EF8BC7-D9CA-4BEC-A4A2-69EE34376912}" destId="{DE6F2DC2-A7A4-447B-8A90-2B6966E1692F}" srcOrd="1" destOrd="0" presId="urn:microsoft.com/office/officeart/2005/8/layout/radial5"/>
    <dgm:cxn modelId="{E121EE71-B57F-442A-84CF-9212B8E02FF1}" type="presOf" srcId="{FD8984A7-2ECF-4D69-B8D8-59B5374B481F}" destId="{D9C35BD1-EA02-4D6D-BE34-48A9A72A9CBF}" srcOrd="0" destOrd="0" presId="urn:microsoft.com/office/officeart/2005/8/layout/radial5"/>
    <dgm:cxn modelId="{DBEDFB7B-D51B-4F1F-A3FE-776024921FB0}" type="presOf" srcId="{FB673776-7912-45C7-9B53-C3014BF8AD35}" destId="{44EBB614-44BF-4F78-AF61-F301BC6DA827}" srcOrd="0" destOrd="0" presId="urn:microsoft.com/office/officeart/2005/8/layout/radial5"/>
    <dgm:cxn modelId="{12CC0488-062B-44D4-BF58-6060FCD978E2}" type="presOf" srcId="{C1A09E9E-D709-4F35-8207-13062CD5AC2C}" destId="{782A444B-4170-4056-B18A-6DB86EE73769}" srcOrd="0" destOrd="0" presId="urn:microsoft.com/office/officeart/2005/8/layout/radial5"/>
    <dgm:cxn modelId="{297C118B-9255-4716-B3CE-75C5DAE31325}" type="presOf" srcId="{41B7238D-2973-49C1-A662-B15F2F0A93A5}" destId="{C238255E-DF0D-4640-A4F5-8BEBBD028CCF}" srcOrd="0" destOrd="0" presId="urn:microsoft.com/office/officeart/2005/8/layout/radial5"/>
    <dgm:cxn modelId="{636D8CA3-C8BB-4112-A211-53F4AC3244B7}" type="presOf" srcId="{D227CD7B-F285-4723-8B49-1DD9C67E888C}" destId="{7DEF105C-4EC0-4265-9D40-3C7D0E11E49C}" srcOrd="0" destOrd="0" presId="urn:microsoft.com/office/officeart/2005/8/layout/radial5"/>
    <dgm:cxn modelId="{C93DB0A4-CE4F-498A-879E-7CF81E473245}" type="presOf" srcId="{5B21B2EF-6C32-4669-8FB5-A3082F7DC13B}" destId="{A4807C07-B3E9-4059-96F3-CC16F2DEA9B3}" srcOrd="0" destOrd="0" presId="urn:microsoft.com/office/officeart/2005/8/layout/radial5"/>
    <dgm:cxn modelId="{012572A8-BA06-420A-A79E-EADED6D07BE5}" srcId="{8B512041-1850-495C-ACD2-5FD6783986CB}" destId="{5B21B2EF-6C32-4669-8FB5-A3082F7DC13B}" srcOrd="1" destOrd="0" parTransId="{637BC55F-F441-4604-952C-CF53D62D86FD}" sibTransId="{F4F7D8CF-8CCD-41ED-A295-E7ED0B8674CB}"/>
    <dgm:cxn modelId="{22CC7CB6-198F-440A-8FEC-E11CE108E581}" srcId="{8B512041-1850-495C-ACD2-5FD6783986CB}" destId="{C1A09E9E-D709-4F35-8207-13062CD5AC2C}" srcOrd="0" destOrd="0" parTransId="{D9EF8BC7-D9CA-4BEC-A4A2-69EE34376912}" sibTransId="{B875E811-AB3D-4BFB-AFE6-4DEBB630555C}"/>
    <dgm:cxn modelId="{007B50BA-1A2D-4574-92FF-966FADE7C9F8}" type="presOf" srcId="{BE103DAF-98F1-468F-894F-18C660889F8A}" destId="{32C140CE-A8F8-4292-9371-7151E7C3FB75}" srcOrd="0" destOrd="0" presId="urn:microsoft.com/office/officeart/2005/8/layout/radial5"/>
    <dgm:cxn modelId="{D46034E1-68FA-45F6-9B7A-1D7D5DC7C260}" type="presOf" srcId="{FD8984A7-2ECF-4D69-B8D8-59B5374B481F}" destId="{B61FCF07-AC3A-45E3-BF0A-FB9FC64D91A2}" srcOrd="1" destOrd="0" presId="urn:microsoft.com/office/officeart/2005/8/layout/radial5"/>
    <dgm:cxn modelId="{ECA59A5C-A3E5-4DC0-A478-8566987261CA}" type="presParOf" srcId="{32C140CE-A8F8-4292-9371-7151E7C3FB75}" destId="{CA002173-4396-4D24-9174-F149011D876B}" srcOrd="0" destOrd="0" presId="urn:microsoft.com/office/officeart/2005/8/layout/radial5"/>
    <dgm:cxn modelId="{334AB8D6-7BC8-4C21-AACB-0A89B62E6F47}" type="presParOf" srcId="{32C140CE-A8F8-4292-9371-7151E7C3FB75}" destId="{81F4A779-5C21-4F69-A45D-1BC41BCD5727}" srcOrd="1" destOrd="0" presId="urn:microsoft.com/office/officeart/2005/8/layout/radial5"/>
    <dgm:cxn modelId="{3E93B5F2-8036-4F9F-AF88-78BC0E6D5091}" type="presParOf" srcId="{81F4A779-5C21-4F69-A45D-1BC41BCD5727}" destId="{DE6F2DC2-A7A4-447B-8A90-2B6966E1692F}" srcOrd="0" destOrd="0" presId="urn:microsoft.com/office/officeart/2005/8/layout/radial5"/>
    <dgm:cxn modelId="{012516B8-3359-43D0-B318-DCE39B3C0334}" type="presParOf" srcId="{32C140CE-A8F8-4292-9371-7151E7C3FB75}" destId="{782A444B-4170-4056-B18A-6DB86EE73769}" srcOrd="2" destOrd="0" presId="urn:microsoft.com/office/officeart/2005/8/layout/radial5"/>
    <dgm:cxn modelId="{31EBBE25-6C16-413E-BE15-B0EE7672172F}" type="presParOf" srcId="{32C140CE-A8F8-4292-9371-7151E7C3FB75}" destId="{6CF72DC2-AFB1-42C5-AC01-A5E85A8ECA69}" srcOrd="3" destOrd="0" presId="urn:microsoft.com/office/officeart/2005/8/layout/radial5"/>
    <dgm:cxn modelId="{40D2AA38-4196-4FF8-B94E-347C561E8596}" type="presParOf" srcId="{6CF72DC2-AFB1-42C5-AC01-A5E85A8ECA69}" destId="{7B4665D5-110F-439D-A0B7-530720396350}" srcOrd="0" destOrd="0" presId="urn:microsoft.com/office/officeart/2005/8/layout/radial5"/>
    <dgm:cxn modelId="{03739C68-78A7-4D3D-84F4-EDF02C13815F}" type="presParOf" srcId="{32C140CE-A8F8-4292-9371-7151E7C3FB75}" destId="{A4807C07-B3E9-4059-96F3-CC16F2DEA9B3}" srcOrd="4" destOrd="0" presId="urn:microsoft.com/office/officeart/2005/8/layout/radial5"/>
    <dgm:cxn modelId="{2253A461-6723-412F-9171-3E0959973CE1}" type="presParOf" srcId="{32C140CE-A8F8-4292-9371-7151E7C3FB75}" destId="{7DEF105C-4EC0-4265-9D40-3C7D0E11E49C}" srcOrd="5" destOrd="0" presId="urn:microsoft.com/office/officeart/2005/8/layout/radial5"/>
    <dgm:cxn modelId="{7BDD557C-F998-420E-B05E-4E27636ABDD6}" type="presParOf" srcId="{7DEF105C-4EC0-4265-9D40-3C7D0E11E49C}" destId="{023EE523-10B1-4A09-83B3-4DC95CAC5166}" srcOrd="0" destOrd="0" presId="urn:microsoft.com/office/officeart/2005/8/layout/radial5"/>
    <dgm:cxn modelId="{27FEC4AF-9D27-447B-8755-1FD0C81C77E1}" type="presParOf" srcId="{32C140CE-A8F8-4292-9371-7151E7C3FB75}" destId="{C238255E-DF0D-4640-A4F5-8BEBBD028CCF}" srcOrd="6" destOrd="0" presId="urn:microsoft.com/office/officeart/2005/8/layout/radial5"/>
    <dgm:cxn modelId="{C8F06135-A43C-4E87-BEB2-F3713256BDF6}" type="presParOf" srcId="{32C140CE-A8F8-4292-9371-7151E7C3FB75}" destId="{D9C35BD1-EA02-4D6D-BE34-48A9A72A9CBF}" srcOrd="7" destOrd="0" presId="urn:microsoft.com/office/officeart/2005/8/layout/radial5"/>
    <dgm:cxn modelId="{FCC3E77C-BAD4-4908-B4AD-86B5EACD9F18}" type="presParOf" srcId="{D9C35BD1-EA02-4D6D-BE34-48A9A72A9CBF}" destId="{B61FCF07-AC3A-45E3-BF0A-FB9FC64D91A2}" srcOrd="0" destOrd="0" presId="urn:microsoft.com/office/officeart/2005/8/layout/radial5"/>
    <dgm:cxn modelId="{5D6D7BB9-B2FC-4876-9D1C-9B25E82E351F}" type="presParOf" srcId="{32C140CE-A8F8-4292-9371-7151E7C3FB75}" destId="{44EBB614-44BF-4F78-AF61-F301BC6DA82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80ACBE-F596-40DD-8599-517761CDD3B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6A6DFF5-119B-420D-A742-F6E36D8A4C52}">
      <dgm:prSet phldrT="[Text]"/>
      <dgm:spPr/>
      <dgm:t>
        <a:bodyPr/>
        <a:lstStyle/>
        <a:p>
          <a:r>
            <a:rPr lang="cs-CZ" b="1" dirty="0"/>
            <a:t>MANAGEMENT</a:t>
          </a:r>
        </a:p>
        <a:p>
          <a:r>
            <a:rPr lang="cs-CZ" dirty="0"/>
            <a:t>- usiluje o naplňování cílů (= dělat správné věci)</a:t>
          </a:r>
        </a:p>
        <a:p>
          <a:r>
            <a:rPr lang="cs-CZ" dirty="0"/>
            <a:t>- hledají co „nejlepší“ (= nejefektivnější) cesty / způsoby </a:t>
          </a:r>
          <a:endParaRPr lang="en-GB" dirty="0"/>
        </a:p>
      </dgm:t>
    </dgm:pt>
    <dgm:pt modelId="{2C891AF5-B667-4434-AF2A-4B500D1A7AF6}" type="parTrans" cxnId="{239265D4-A821-4830-A507-A49B661E7E24}">
      <dgm:prSet/>
      <dgm:spPr/>
      <dgm:t>
        <a:bodyPr/>
        <a:lstStyle/>
        <a:p>
          <a:endParaRPr lang="en-GB"/>
        </a:p>
      </dgm:t>
    </dgm:pt>
    <dgm:pt modelId="{B56D620F-1628-45A1-9693-585A2B3C9985}" type="sibTrans" cxnId="{239265D4-A821-4830-A507-A49B661E7E24}">
      <dgm:prSet/>
      <dgm:spPr/>
      <dgm:t>
        <a:bodyPr/>
        <a:lstStyle/>
        <a:p>
          <a:endParaRPr lang="en-GB"/>
        </a:p>
      </dgm:t>
    </dgm:pt>
    <dgm:pt modelId="{C9B6B7E3-C9DA-4BE3-B752-0F4A2A7BF90F}">
      <dgm:prSet phldrT="[Text]"/>
      <dgm:spPr/>
      <dgm:t>
        <a:bodyPr/>
        <a:lstStyle/>
        <a:p>
          <a:r>
            <a:rPr lang="cs-CZ" dirty="0"/>
            <a:t>minimalizace vstupů</a:t>
          </a:r>
        </a:p>
        <a:p>
          <a:r>
            <a:rPr lang="cs-CZ" dirty="0"/>
            <a:t>maximalizace užitků</a:t>
          </a:r>
        </a:p>
        <a:p>
          <a:endParaRPr lang="cs-CZ" dirty="0"/>
        </a:p>
        <a:p>
          <a:r>
            <a:rPr lang="cs-CZ" dirty="0"/>
            <a:t>Efektivnost</a:t>
          </a:r>
        </a:p>
      </dgm:t>
    </dgm:pt>
    <dgm:pt modelId="{4E48FC5D-5382-4CE2-89B2-738027E30CE4}" type="parTrans" cxnId="{6DD4ABF9-6CB2-433A-B269-AF0C53774BBC}">
      <dgm:prSet/>
      <dgm:spPr/>
      <dgm:t>
        <a:bodyPr/>
        <a:lstStyle/>
        <a:p>
          <a:endParaRPr lang="en-GB"/>
        </a:p>
      </dgm:t>
    </dgm:pt>
    <dgm:pt modelId="{E3A8E449-277A-415D-829C-0899362A82E7}" type="sibTrans" cxnId="{6DD4ABF9-6CB2-433A-B269-AF0C53774BBC}">
      <dgm:prSet/>
      <dgm:spPr/>
      <dgm:t>
        <a:bodyPr/>
        <a:lstStyle/>
        <a:p>
          <a:endParaRPr lang="en-GB"/>
        </a:p>
      </dgm:t>
    </dgm:pt>
    <dgm:pt modelId="{8E6F9822-0ED3-43A0-BBA7-245FF2B609E9}">
      <dgm:prSet phldrT="[Text]"/>
      <dgm:spPr/>
      <dgm:t>
        <a:bodyPr/>
        <a:lstStyle/>
        <a:p>
          <a:pPr>
            <a:spcBef>
              <a:spcPts val="1800"/>
            </a:spcBef>
          </a:pPr>
          <a:r>
            <a:rPr lang="cs-CZ" dirty="0"/>
            <a:t>dosahování cílů</a:t>
          </a:r>
        </a:p>
        <a:p>
          <a:pPr>
            <a:spcBef>
              <a:spcPct val="0"/>
            </a:spcBef>
          </a:pPr>
          <a:endParaRPr lang="cs-CZ" dirty="0"/>
        </a:p>
        <a:p>
          <a:pPr>
            <a:spcBef>
              <a:spcPct val="0"/>
            </a:spcBef>
          </a:pPr>
          <a:endParaRPr lang="cs-CZ" dirty="0"/>
        </a:p>
        <a:p>
          <a:pPr>
            <a:spcBef>
              <a:spcPct val="0"/>
            </a:spcBef>
          </a:pPr>
          <a:r>
            <a:rPr lang="cs-CZ" dirty="0"/>
            <a:t>Účelnost</a:t>
          </a:r>
          <a:endParaRPr lang="en-GB" dirty="0"/>
        </a:p>
      </dgm:t>
    </dgm:pt>
    <dgm:pt modelId="{BEF1E64A-8FD6-415F-B20B-DA34CA8E27C4}" type="parTrans" cxnId="{25B49DCE-E0D5-4EBA-9ED6-534E3490D897}">
      <dgm:prSet/>
      <dgm:spPr/>
      <dgm:t>
        <a:bodyPr/>
        <a:lstStyle/>
        <a:p>
          <a:endParaRPr lang="en-GB"/>
        </a:p>
      </dgm:t>
    </dgm:pt>
    <dgm:pt modelId="{876B6A04-5F03-473E-BF19-1AC8635C8562}" type="sibTrans" cxnId="{25B49DCE-E0D5-4EBA-9ED6-534E3490D897}">
      <dgm:prSet/>
      <dgm:spPr/>
      <dgm:t>
        <a:bodyPr/>
        <a:lstStyle/>
        <a:p>
          <a:endParaRPr lang="en-GB"/>
        </a:p>
      </dgm:t>
    </dgm:pt>
    <dgm:pt modelId="{2F22A543-586F-4C76-A2B9-50269DDEA089}" type="pres">
      <dgm:prSet presAssocID="{D780ACBE-F596-40DD-8599-517761CDD3B0}" presName="composite" presStyleCnt="0">
        <dgm:presLayoutVars>
          <dgm:chMax val="1"/>
          <dgm:dir/>
          <dgm:resizeHandles val="exact"/>
        </dgm:presLayoutVars>
      </dgm:prSet>
      <dgm:spPr/>
    </dgm:pt>
    <dgm:pt modelId="{498292A5-A305-44B7-9F3B-66C5BAD41B6C}" type="pres">
      <dgm:prSet presAssocID="{A6A6DFF5-119B-420D-A742-F6E36D8A4C52}" presName="roof" presStyleLbl="dkBgShp" presStyleIdx="0" presStyleCnt="2" custScaleY="99959"/>
      <dgm:spPr/>
    </dgm:pt>
    <dgm:pt modelId="{CE28E8BA-79F9-434B-BBA0-059BC0E6E7D4}" type="pres">
      <dgm:prSet presAssocID="{A6A6DFF5-119B-420D-A742-F6E36D8A4C52}" presName="pillars" presStyleCnt="0"/>
      <dgm:spPr/>
    </dgm:pt>
    <dgm:pt modelId="{CC1EA354-42BA-423F-916B-0ECF32C7384B}" type="pres">
      <dgm:prSet presAssocID="{A6A6DFF5-119B-420D-A742-F6E36D8A4C52}" presName="pillar1" presStyleLbl="node1" presStyleIdx="0" presStyleCnt="2" custScaleX="2000000">
        <dgm:presLayoutVars>
          <dgm:bulletEnabled val="1"/>
        </dgm:presLayoutVars>
      </dgm:prSet>
      <dgm:spPr/>
    </dgm:pt>
    <dgm:pt modelId="{A0B36E16-7924-4E1A-A057-4FEA59E4BD30}" type="pres">
      <dgm:prSet presAssocID="{8E6F9822-0ED3-43A0-BBA7-245FF2B609E9}" presName="pillarX" presStyleLbl="node1" presStyleIdx="1" presStyleCnt="2" custScaleX="2000000" custLinFactNeighborX="33" custLinFactNeighborY="-73">
        <dgm:presLayoutVars>
          <dgm:bulletEnabled val="1"/>
        </dgm:presLayoutVars>
      </dgm:prSet>
      <dgm:spPr/>
    </dgm:pt>
    <dgm:pt modelId="{608AAEF0-AAA3-4A64-A47E-1E272E013AAE}" type="pres">
      <dgm:prSet presAssocID="{A6A6DFF5-119B-420D-A742-F6E36D8A4C52}" presName="base" presStyleLbl="dkBgShp" presStyleIdx="1" presStyleCnt="2"/>
      <dgm:spPr/>
    </dgm:pt>
  </dgm:ptLst>
  <dgm:cxnLst>
    <dgm:cxn modelId="{4FDB0389-DB86-48C5-93B8-CFD5E14220BF}" type="presOf" srcId="{C9B6B7E3-C9DA-4BE3-B752-0F4A2A7BF90F}" destId="{CC1EA354-42BA-423F-916B-0ECF32C7384B}" srcOrd="0" destOrd="0" presId="urn:microsoft.com/office/officeart/2005/8/layout/hList3"/>
    <dgm:cxn modelId="{9B813889-66B9-4D4D-BE76-5E3ACC32B54E}" type="presOf" srcId="{A6A6DFF5-119B-420D-A742-F6E36D8A4C52}" destId="{498292A5-A305-44B7-9F3B-66C5BAD41B6C}" srcOrd="0" destOrd="0" presId="urn:microsoft.com/office/officeart/2005/8/layout/hList3"/>
    <dgm:cxn modelId="{A025B39A-FD37-4EAE-8B12-B36058C17A27}" type="presOf" srcId="{D780ACBE-F596-40DD-8599-517761CDD3B0}" destId="{2F22A543-586F-4C76-A2B9-50269DDEA089}" srcOrd="0" destOrd="0" presId="urn:microsoft.com/office/officeart/2005/8/layout/hList3"/>
    <dgm:cxn modelId="{25B49DCE-E0D5-4EBA-9ED6-534E3490D897}" srcId="{A6A6DFF5-119B-420D-A742-F6E36D8A4C52}" destId="{8E6F9822-0ED3-43A0-BBA7-245FF2B609E9}" srcOrd="1" destOrd="0" parTransId="{BEF1E64A-8FD6-415F-B20B-DA34CA8E27C4}" sibTransId="{876B6A04-5F03-473E-BF19-1AC8635C8562}"/>
    <dgm:cxn modelId="{239265D4-A821-4830-A507-A49B661E7E24}" srcId="{D780ACBE-F596-40DD-8599-517761CDD3B0}" destId="{A6A6DFF5-119B-420D-A742-F6E36D8A4C52}" srcOrd="0" destOrd="0" parTransId="{2C891AF5-B667-4434-AF2A-4B500D1A7AF6}" sibTransId="{B56D620F-1628-45A1-9693-585A2B3C9985}"/>
    <dgm:cxn modelId="{15D6F7F2-77A6-4B4C-A5A5-20A3785CE04D}" type="presOf" srcId="{8E6F9822-0ED3-43A0-BBA7-245FF2B609E9}" destId="{A0B36E16-7924-4E1A-A057-4FEA59E4BD30}" srcOrd="0" destOrd="0" presId="urn:microsoft.com/office/officeart/2005/8/layout/hList3"/>
    <dgm:cxn modelId="{6DD4ABF9-6CB2-433A-B269-AF0C53774BBC}" srcId="{A6A6DFF5-119B-420D-A742-F6E36D8A4C52}" destId="{C9B6B7E3-C9DA-4BE3-B752-0F4A2A7BF90F}" srcOrd="0" destOrd="0" parTransId="{4E48FC5D-5382-4CE2-89B2-738027E30CE4}" sibTransId="{E3A8E449-277A-415D-829C-0899362A82E7}"/>
    <dgm:cxn modelId="{8975B6EA-60C0-4E58-9227-CB38B8A0205D}" type="presParOf" srcId="{2F22A543-586F-4C76-A2B9-50269DDEA089}" destId="{498292A5-A305-44B7-9F3B-66C5BAD41B6C}" srcOrd="0" destOrd="0" presId="urn:microsoft.com/office/officeart/2005/8/layout/hList3"/>
    <dgm:cxn modelId="{DE520737-CE11-4561-BEF7-62CCCDE87C24}" type="presParOf" srcId="{2F22A543-586F-4C76-A2B9-50269DDEA089}" destId="{CE28E8BA-79F9-434B-BBA0-059BC0E6E7D4}" srcOrd="1" destOrd="0" presId="urn:microsoft.com/office/officeart/2005/8/layout/hList3"/>
    <dgm:cxn modelId="{CF34B5C5-943D-4B5A-8CF5-AEB89B0571A6}" type="presParOf" srcId="{CE28E8BA-79F9-434B-BBA0-059BC0E6E7D4}" destId="{CC1EA354-42BA-423F-916B-0ECF32C7384B}" srcOrd="0" destOrd="0" presId="urn:microsoft.com/office/officeart/2005/8/layout/hList3"/>
    <dgm:cxn modelId="{C5517902-1B8E-4E54-957E-9936B2E39066}" type="presParOf" srcId="{CE28E8BA-79F9-434B-BBA0-059BC0E6E7D4}" destId="{A0B36E16-7924-4E1A-A057-4FEA59E4BD30}" srcOrd="1" destOrd="0" presId="urn:microsoft.com/office/officeart/2005/8/layout/hList3"/>
    <dgm:cxn modelId="{E797A812-8AB3-4FC0-B5E3-9BD2125DA352}" type="presParOf" srcId="{2F22A543-586F-4C76-A2B9-50269DDEA089}" destId="{608AAEF0-AAA3-4A64-A47E-1E272E013AA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637DC-A779-4BF0-AEBA-4CA05AA2F392}">
      <dsp:nvSpPr>
        <dsp:cNvPr id="0" name=""/>
        <dsp:cNvSpPr/>
      </dsp:nvSpPr>
      <dsp:spPr>
        <a:xfrm>
          <a:off x="548" y="86220"/>
          <a:ext cx="3035709" cy="224865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3751" tIns="22860" rIns="123751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Přednášky</a:t>
          </a:r>
          <a:endParaRPr lang="en-GB" sz="1800" kern="1200" dirty="0"/>
        </a:p>
      </dsp:txBody>
      <dsp:txXfrm>
        <a:off x="445117" y="415528"/>
        <a:ext cx="2146571" cy="1590040"/>
      </dsp:txXfrm>
    </dsp:sp>
    <dsp:sp modelId="{1F4DA468-10BA-49A8-92E2-433FFDA6F9FA}">
      <dsp:nvSpPr>
        <dsp:cNvPr id="0" name=""/>
        <dsp:cNvSpPr/>
      </dsp:nvSpPr>
      <dsp:spPr>
        <a:xfrm>
          <a:off x="1819216" y="64453"/>
          <a:ext cx="3084415" cy="2248656"/>
        </a:xfrm>
        <a:prstGeom prst="ellipse">
          <a:avLst/>
        </a:prstGeom>
        <a:solidFill>
          <a:schemeClr val="accent2">
            <a:alpha val="50000"/>
            <a:hueOff val="-12852742"/>
            <a:satOff val="12245"/>
            <a:lumOff val="-176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3751" tIns="22860" rIns="123751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Semináře</a:t>
          </a:r>
          <a:endParaRPr lang="en-GB" sz="1800" kern="1200" dirty="0"/>
        </a:p>
      </dsp:txBody>
      <dsp:txXfrm>
        <a:off x="2270918" y="393761"/>
        <a:ext cx="2181011" cy="1590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02173-4396-4D24-9174-F149011D876B}">
      <dsp:nvSpPr>
        <dsp:cNvPr id="0" name=""/>
        <dsp:cNvSpPr/>
      </dsp:nvSpPr>
      <dsp:spPr>
        <a:xfrm>
          <a:off x="4723630" y="1545470"/>
          <a:ext cx="1633599" cy="1227969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Management </a:t>
          </a:r>
          <a:r>
            <a:rPr lang="cs-CZ" sz="1300" kern="1200" dirty="0"/>
            <a:t>je potřeba v(e)…</a:t>
          </a:r>
          <a:endParaRPr lang="en-GB" sz="1300" kern="1200" dirty="0"/>
        </a:p>
      </dsp:txBody>
      <dsp:txXfrm>
        <a:off x="4962865" y="1725302"/>
        <a:ext cx="1155129" cy="868305"/>
      </dsp:txXfrm>
    </dsp:sp>
    <dsp:sp modelId="{81F4A779-5C21-4F69-A45D-1BC41BCD5727}">
      <dsp:nvSpPr>
        <dsp:cNvPr id="0" name=""/>
        <dsp:cNvSpPr/>
      </dsp:nvSpPr>
      <dsp:spPr>
        <a:xfrm rot="16200000">
          <a:off x="5432433" y="1154810"/>
          <a:ext cx="215993" cy="386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464832" y="1264411"/>
        <a:ext cx="151195" cy="231607"/>
      </dsp:txXfrm>
    </dsp:sp>
    <dsp:sp modelId="{782A444B-4170-4056-B18A-6DB86EE73769}">
      <dsp:nvSpPr>
        <dsp:cNvPr id="0" name=""/>
        <dsp:cNvSpPr/>
      </dsp:nvSpPr>
      <dsp:spPr>
        <a:xfrm>
          <a:off x="3833431" y="2607"/>
          <a:ext cx="3413996" cy="1135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… organizacích všech velikostí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 </a:t>
          </a:r>
          <a:r>
            <a:rPr lang="cs-CZ" sz="1050" kern="1200" dirty="0"/>
            <a:t>malých			velkých</a:t>
          </a:r>
          <a:endParaRPr lang="en-GB" sz="1300" kern="1200" dirty="0"/>
        </a:p>
      </dsp:txBody>
      <dsp:txXfrm>
        <a:off x="4333399" y="168872"/>
        <a:ext cx="2414060" cy="802797"/>
      </dsp:txXfrm>
    </dsp:sp>
    <dsp:sp modelId="{6CF72DC2-AFB1-42C5-AC01-A5E85A8ECA69}">
      <dsp:nvSpPr>
        <dsp:cNvPr id="0" name=""/>
        <dsp:cNvSpPr/>
      </dsp:nvSpPr>
      <dsp:spPr>
        <a:xfrm rot="21533229">
          <a:off x="6513457" y="1943885"/>
          <a:ext cx="377178" cy="386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6513468" y="2022186"/>
        <a:ext cx="264025" cy="231607"/>
      </dsp:txXfrm>
    </dsp:sp>
    <dsp:sp modelId="{A4807C07-B3E9-4059-96F3-CC16F2DEA9B3}">
      <dsp:nvSpPr>
        <dsp:cNvPr id="0" name=""/>
        <dsp:cNvSpPr/>
      </dsp:nvSpPr>
      <dsp:spPr>
        <a:xfrm>
          <a:off x="7065290" y="1527953"/>
          <a:ext cx="3522953" cy="1135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… všech typech organizací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kern="1200" dirty="0"/>
            <a:t>ziskových		neziskových</a:t>
          </a:r>
          <a:endParaRPr lang="en-GB" sz="1050" kern="1200" dirty="0"/>
        </a:p>
      </dsp:txBody>
      <dsp:txXfrm>
        <a:off x="7581215" y="1694218"/>
        <a:ext cx="2491103" cy="802797"/>
      </dsp:txXfrm>
    </dsp:sp>
    <dsp:sp modelId="{7DEF105C-4EC0-4265-9D40-3C7D0E11E49C}">
      <dsp:nvSpPr>
        <dsp:cNvPr id="0" name=""/>
        <dsp:cNvSpPr/>
      </dsp:nvSpPr>
      <dsp:spPr>
        <a:xfrm rot="5400000">
          <a:off x="5432433" y="2778089"/>
          <a:ext cx="215993" cy="386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464832" y="2822892"/>
        <a:ext cx="151195" cy="231607"/>
      </dsp:txXfrm>
    </dsp:sp>
    <dsp:sp modelId="{C238255E-DF0D-4640-A4F5-8BEBBD028CCF}">
      <dsp:nvSpPr>
        <dsp:cNvPr id="0" name=""/>
        <dsp:cNvSpPr/>
      </dsp:nvSpPr>
      <dsp:spPr>
        <a:xfrm>
          <a:off x="3583989" y="3180975"/>
          <a:ext cx="3912882" cy="1135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… všech organizačních úrovních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/>
            <a:t>top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/>
            <a:t>střední úroveň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/>
            <a:t>management první linie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 dirty="0"/>
        </a:p>
      </dsp:txBody>
      <dsp:txXfrm>
        <a:off x="4157017" y="3347240"/>
        <a:ext cx="2766826" cy="802797"/>
      </dsp:txXfrm>
    </dsp:sp>
    <dsp:sp modelId="{D9C35BD1-EA02-4D6D-BE34-48A9A72A9CBF}">
      <dsp:nvSpPr>
        <dsp:cNvPr id="0" name=""/>
        <dsp:cNvSpPr/>
      </dsp:nvSpPr>
      <dsp:spPr>
        <a:xfrm rot="10781829">
          <a:off x="4548142" y="1971367"/>
          <a:ext cx="124026" cy="386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4585350" y="2048471"/>
        <a:ext cx="86818" cy="231607"/>
      </dsp:txXfrm>
    </dsp:sp>
    <dsp:sp modelId="{44EBB614-44BF-4F78-AF61-F301BC6DA827}">
      <dsp:nvSpPr>
        <dsp:cNvPr id="0" name=""/>
        <dsp:cNvSpPr/>
      </dsp:nvSpPr>
      <dsp:spPr>
        <a:xfrm>
          <a:off x="309474" y="1436606"/>
          <a:ext cx="4180399" cy="14788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… všech oblastech činnosti organizace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kern="1200" dirty="0"/>
            <a:t>výroba --- marketing --- HR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kern="1200" dirty="0"/>
            <a:t>finance --- IT</a:t>
          </a:r>
          <a:endParaRPr lang="en-GB" sz="1050" kern="1200" dirty="0"/>
        </a:p>
      </dsp:txBody>
      <dsp:txXfrm>
        <a:off x="921679" y="1653186"/>
        <a:ext cx="2955989" cy="10457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292A5-A305-44B7-9F3B-66C5BAD41B6C}">
      <dsp:nvSpPr>
        <dsp:cNvPr id="0" name=""/>
        <dsp:cNvSpPr/>
      </dsp:nvSpPr>
      <dsp:spPr>
        <a:xfrm>
          <a:off x="0" y="79"/>
          <a:ext cx="7430052" cy="77076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MANAGEMENT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usiluje o naplňování cílů (= dělat správné věci)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hledají co „nejlepší“ (= nejefektivnější) cesty / způsoby </a:t>
          </a:r>
          <a:endParaRPr lang="en-GB" sz="1300" kern="1200" dirty="0"/>
        </a:p>
      </dsp:txBody>
      <dsp:txXfrm>
        <a:off x="0" y="79"/>
        <a:ext cx="7430052" cy="770761"/>
      </dsp:txXfrm>
    </dsp:sp>
    <dsp:sp modelId="{CC1EA354-42BA-423F-916B-0ECF32C7384B}">
      <dsp:nvSpPr>
        <dsp:cNvPr id="0" name=""/>
        <dsp:cNvSpPr/>
      </dsp:nvSpPr>
      <dsp:spPr>
        <a:xfrm>
          <a:off x="906" y="770998"/>
          <a:ext cx="3714119" cy="1619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minimalizace vstupů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maximalizace užitků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Efektivnost</a:t>
          </a:r>
        </a:p>
      </dsp:txBody>
      <dsp:txXfrm>
        <a:off x="906" y="770998"/>
        <a:ext cx="3714119" cy="1619263"/>
      </dsp:txXfrm>
    </dsp:sp>
    <dsp:sp modelId="{A0B36E16-7924-4E1A-A057-4FEA59E4BD30}">
      <dsp:nvSpPr>
        <dsp:cNvPr id="0" name=""/>
        <dsp:cNvSpPr/>
      </dsp:nvSpPr>
      <dsp:spPr>
        <a:xfrm>
          <a:off x="3715087" y="769816"/>
          <a:ext cx="3714119" cy="1619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dosahování cílů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Účelnost</a:t>
          </a:r>
          <a:endParaRPr lang="en-GB" sz="2100" kern="1200" dirty="0"/>
        </a:p>
      </dsp:txBody>
      <dsp:txXfrm>
        <a:off x="3715087" y="769816"/>
        <a:ext cx="3714119" cy="1619263"/>
      </dsp:txXfrm>
    </dsp:sp>
    <dsp:sp modelId="{608AAEF0-AAA3-4A64-A47E-1E272E013AAE}">
      <dsp:nvSpPr>
        <dsp:cNvPr id="0" name=""/>
        <dsp:cNvSpPr/>
      </dsp:nvSpPr>
      <dsp:spPr>
        <a:xfrm>
          <a:off x="0" y="2390261"/>
          <a:ext cx="7430052" cy="17991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7271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43755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7271" y="6543755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4952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1450" y="515938"/>
            <a:ext cx="4595813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1872" y="3271878"/>
            <a:ext cx="8014970" cy="3099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256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4952" y="654256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manahra.econ.muni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607F9A-5A03-FC03-50F1-C7EF5073ED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65A7A2-F376-3FBB-E102-DF051F4573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9814B35-B8EB-FF81-DEDE-193F1278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managementu na ECON MUNI</a:t>
            </a:r>
            <a:endParaRPr lang="en-GB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2F4437DE-1ED8-4E74-6794-5199B63E08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podzim 2024, bakalářské studium (CZE)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51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F546E2-2A70-4BCE-AD7C-71B4F97A9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BF17C3-BC73-40E4-AF53-F2444A2622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7ABC9D-EC57-4823-95CB-DDCFB7C4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klíčové koncepty managementu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DF9B67-12F0-4A2F-BB13-9BE1671D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sz="3200" b="1" dirty="0"/>
              <a:t>EFEKTIVNOST</a:t>
            </a:r>
            <a:r>
              <a:rPr lang="en-GB" sz="3200" dirty="0"/>
              <a:t> VS. </a:t>
            </a:r>
            <a:r>
              <a:rPr lang="cs-CZ" sz="3200" b="1" dirty="0"/>
              <a:t>ÚČELNOST</a:t>
            </a:r>
          </a:p>
          <a:p>
            <a:pPr marL="72000" indent="0" algn="ctr">
              <a:buNone/>
            </a:pPr>
            <a:r>
              <a:rPr lang="cs-CZ" dirty="0"/>
              <a:t>Dělat věci správně </a:t>
            </a:r>
            <a:r>
              <a:rPr lang="en-GB" dirty="0"/>
              <a:t>vs. </a:t>
            </a:r>
            <a:r>
              <a:rPr lang="cs-CZ" dirty="0"/>
              <a:t>Dělat správné věci</a:t>
            </a:r>
            <a:endParaRPr lang="en-GB" dirty="0"/>
          </a:p>
          <a:p>
            <a:pPr marL="72000" indent="0" algn="ctr">
              <a:buNone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DC1432-BA33-4D09-A890-8B417A462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922" y="4456705"/>
            <a:ext cx="2249724" cy="1330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822537A-1A7A-81C3-3B7F-B471328DE2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6756355"/>
              </p:ext>
            </p:extLst>
          </p:nvPr>
        </p:nvGraphicFramePr>
        <p:xfrm>
          <a:off x="2079707" y="3474649"/>
          <a:ext cx="7430052" cy="2570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632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A7ECC2-C972-4F59-B455-F76D923D2B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F31F7F-3C2D-45A0-B85E-34A99169F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FE1194-0488-4ECF-ADA0-16F52E91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jako proces…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3751DDF-3EB6-4EF3-A30A-E263EEDF3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altLang="en-US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en-US" sz="2400" dirty="0"/>
              <a:t>…ve kterém jeden nebo více lidí koordinuje </a:t>
            </a:r>
            <a:r>
              <a:rPr lang="cs-CZ" altLang="en-US" sz="2400" b="1" dirty="0"/>
              <a:t>činnosti</a:t>
            </a:r>
            <a:r>
              <a:rPr lang="cs-CZ" altLang="en-US" sz="2400" dirty="0"/>
              <a:t> jiných jedinců za účelem dosažení </a:t>
            </a:r>
            <a:r>
              <a:rPr lang="cs-CZ" altLang="en-US" sz="2400" b="1" dirty="0"/>
              <a:t>výsledků</a:t>
            </a:r>
            <a:r>
              <a:rPr lang="cs-CZ" altLang="en-US" sz="2400" dirty="0"/>
              <a:t>, které jsou pro tyto jedince </a:t>
            </a:r>
            <a:r>
              <a:rPr lang="cs-CZ" altLang="en-US" sz="2400" b="1" dirty="0"/>
              <a:t>samostatně nedosažitelné</a:t>
            </a:r>
            <a:r>
              <a:rPr lang="cs-CZ" altLang="en-US" sz="2400" dirty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altLang="en-US" sz="2400" dirty="0"/>
          </a:p>
          <a:p>
            <a:pPr>
              <a:lnSpc>
                <a:spcPct val="80000"/>
              </a:lnSpc>
            </a:pPr>
            <a:r>
              <a:rPr lang="cs-CZ" altLang="en-US" sz="2400" dirty="0"/>
              <a:t>tzn. cíle dosahujeme VE VZTAZÍCH s jinými lidmi (organizacemi);</a:t>
            </a:r>
          </a:p>
          <a:p>
            <a:pPr lvl="1" algn="ctr">
              <a:buFont typeface="Wingdings" panose="05000000000000000000" pitchFamily="2" charset="2"/>
              <a:buNone/>
            </a:pPr>
            <a:r>
              <a:rPr lang="cs-CZ" altLang="en-US" sz="3200" b="1" dirty="0">
                <a:sym typeface="Symbol" panose="05050102010706020507" pitchFamily="18" charset="2"/>
              </a:rPr>
              <a:t></a:t>
            </a:r>
            <a:endParaRPr lang="cs-CZ" altLang="en-US" sz="3200" dirty="0"/>
          </a:p>
          <a:p>
            <a:pPr algn="just">
              <a:lnSpc>
                <a:spcPct val="100000"/>
              </a:lnSpc>
            </a:pPr>
            <a:r>
              <a:rPr lang="cs-CZ" altLang="en-US" sz="2400" dirty="0"/>
              <a:t>úkolem manažera je ovlivňovat chování druhých lidí a vytvářet takovou kvalitu vztahů mezi lidmi, aby dosahování cílů bylo</a:t>
            </a:r>
          </a:p>
          <a:p>
            <a:pPr lvl="1" algn="just"/>
            <a:r>
              <a:rPr lang="cs-CZ" altLang="en-US" sz="2200" dirty="0"/>
              <a:t> účelné (</a:t>
            </a:r>
            <a:r>
              <a:rPr lang="cs-CZ" altLang="en-US" sz="2200" dirty="0" err="1"/>
              <a:t>effective</a:t>
            </a:r>
            <a:r>
              <a:rPr lang="cs-CZ" altLang="en-US" sz="2200" dirty="0"/>
              <a:t>)</a:t>
            </a:r>
          </a:p>
          <a:p>
            <a:pPr lvl="1"/>
            <a:r>
              <a:rPr lang="cs-CZ" altLang="en-US" sz="2200" dirty="0"/>
              <a:t>efektivní (</a:t>
            </a:r>
            <a:r>
              <a:rPr lang="cs-CZ" altLang="en-US" sz="2200" dirty="0" err="1"/>
              <a:t>efficient</a:t>
            </a:r>
            <a:r>
              <a:rPr lang="cs-CZ" altLang="en-US" sz="2200" dirty="0"/>
              <a:t>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b="1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3CA38ED-DD24-471D-B70E-07C95A48A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3281" y="790113"/>
            <a:ext cx="3648109" cy="1283353"/>
          </a:xfrm>
          <a:prstGeom prst="rect">
            <a:avLst/>
          </a:prstGeom>
          <a:noFill/>
          <a:ln/>
        </p:spPr>
      </p:pic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B52F2A22-E526-FE91-5E0C-C197DE3A475F}"/>
              </a:ext>
            </a:extLst>
          </p:cNvPr>
          <p:cNvCxnSpPr/>
          <p:nvPr/>
        </p:nvCxnSpPr>
        <p:spPr bwMode="auto">
          <a:xfrm flipV="1">
            <a:off x="7076661" y="1637969"/>
            <a:ext cx="985962" cy="4651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6370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52485E-488F-4D5F-B9E3-6AD81474EB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EF34F2-5897-4945-82FA-BB521E7DAB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C5C2AF-B6A1-4C5C-8F6D-C56419F0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funkce</a:t>
            </a:r>
            <a:endParaRPr lang="en-GB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D09E073-295F-A621-47BC-22E9AAAD4C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0589" y="1692275"/>
            <a:ext cx="6852409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27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B59C97-FE4C-4E9D-A480-25904D98D9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06146E-8DFD-44DB-9869-9221BD6F96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E4D69F-3812-4BDE-AAB3-EBF949E25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= </a:t>
            </a:r>
            <a:r>
              <a:rPr lang="cs-CZ" dirty="0"/>
              <a:t>lidé (manažeři)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5E5269-1E64-438F-ACB1-B76CDD964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</a:t>
            </a:r>
            <a:r>
              <a:rPr lang="cs-CZ" dirty="0"/>
              <a:t>ž</a:t>
            </a:r>
            <a:r>
              <a:rPr lang="en-GB" dirty="0"/>
              <a:t>er</a:t>
            </a:r>
          </a:p>
          <a:p>
            <a:pPr lvl="1"/>
            <a:r>
              <a:rPr lang="cs-CZ" dirty="0"/>
              <a:t>Ten, kdo koordinuje a dohlíží práci druhých lidí ta, aby byly dosahovány cíle</a:t>
            </a:r>
            <a:r>
              <a:rPr lang="en-GB" dirty="0"/>
              <a:t>.</a:t>
            </a:r>
          </a:p>
          <a:p>
            <a:r>
              <a:rPr lang="cs-CZ" altLang="cs-CZ" sz="2400" dirty="0"/>
              <a:t>Vrcholoví manažeři</a:t>
            </a:r>
            <a:endParaRPr lang="en-GB" altLang="cs-CZ" sz="2400" dirty="0"/>
          </a:p>
          <a:p>
            <a:pPr lvl="1"/>
            <a:r>
              <a:rPr lang="cs-CZ" altLang="cs-CZ" sz="1800" dirty="0"/>
              <a:t>jsou zodpovědní za rozhodnutí, která ovlivňujíc celou organizaci. Stanovují (strategické) cíle a vytvářejí plány na celopodnikové úrovni.</a:t>
            </a:r>
            <a:endParaRPr lang="en-GB" altLang="cs-CZ" sz="1800" dirty="0"/>
          </a:p>
          <a:p>
            <a:r>
              <a:rPr lang="cs-CZ" altLang="cs-CZ" sz="2400" dirty="0"/>
              <a:t>Střední manažeři</a:t>
            </a:r>
            <a:endParaRPr lang="en-GB" altLang="cs-CZ" sz="2400" dirty="0"/>
          </a:p>
          <a:p>
            <a:pPr lvl="1"/>
            <a:r>
              <a:rPr lang="cs-CZ" altLang="cs-CZ" sz="1800" dirty="0"/>
              <a:t>Koordinují a řídí práci manažerů první linie</a:t>
            </a:r>
            <a:r>
              <a:rPr lang="en-GB" altLang="cs-CZ" sz="1800" dirty="0"/>
              <a:t>.</a:t>
            </a:r>
          </a:p>
          <a:p>
            <a:r>
              <a:rPr lang="cs-CZ" altLang="cs-CZ" sz="2400" dirty="0"/>
              <a:t>Manažeři první linie</a:t>
            </a:r>
            <a:endParaRPr lang="en-GB" altLang="cs-CZ" sz="2400" dirty="0"/>
          </a:p>
          <a:p>
            <a:pPr lvl="1"/>
            <a:r>
              <a:rPr lang="cs-CZ" altLang="cs-CZ" sz="1800" dirty="0"/>
              <a:t>Koordinují a řídí práci výkonných zaměstnanců (ne-manažerů).</a:t>
            </a:r>
            <a:endParaRPr lang="en-GB" dirty="0"/>
          </a:p>
          <a:p>
            <a:pPr lvl="1"/>
            <a:endParaRPr lang="en-GB" dirty="0"/>
          </a:p>
        </p:txBody>
      </p:sp>
      <p:pic>
        <p:nvPicPr>
          <p:cNvPr id="8" name="Picture 47">
            <a:extLst>
              <a:ext uri="{FF2B5EF4-FFF2-40B4-BE49-F238E27FC236}">
                <a16:creationId xmlns:a16="http://schemas.microsoft.com/office/drawing/2014/main" id="{9F4EF4D5-FC3A-4266-964B-95129B67A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630" y="4043494"/>
            <a:ext cx="3757370" cy="1660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5D948C-6753-46E4-B172-24367E75F1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9CCC18-26DE-48DB-82D1-749E88AA94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CF3EBF-14A6-4BEF-9217-A5CE8894D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Specializace v managementu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701A09-C686-4F82-932C-8D3369796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051906" cy="413999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S ohledem na velikost organizací a (vysokou) míru složitosti vztahů se manažeři specializují, aby byli efektivní.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marL="277200" indent="0" algn="just">
              <a:buNone/>
            </a:pP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914400" algn="l"/>
              </a:tabLst>
            </a:pP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vertikální specializace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= 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delegování činností (pravomocí a </a:t>
            </a:r>
            <a:br>
              <a:rPr lang="cs-CZ" sz="1600" dirty="0">
                <a:effectLst/>
                <a:ea typeface="Times New Roman" panose="02020603050405020304" pitchFamily="18" charset="0"/>
              </a:rPr>
            </a:br>
            <a:r>
              <a:rPr lang="cs-CZ" sz="1600" dirty="0">
                <a:effectLst/>
                <a:ea typeface="Times New Roman" panose="02020603050405020304" pitchFamily="18" charset="0"/>
              </a:rPr>
              <a:t>	odpovědností) dohledu na podřízené spolupracovníky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;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endParaRPr lang="cs-CZ" sz="1200" dirty="0">
              <a:effectLst/>
              <a:ea typeface="Times New Roman" panose="02020603050405020304" pitchFamily="18" charset="0"/>
            </a:endParaRP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first-line managers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middle managers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top managers</a:t>
            </a:r>
            <a:endParaRPr lang="en-GB" sz="1200" dirty="0">
              <a:ea typeface="Times New Roman" panose="02020603050405020304" pitchFamily="18" charset="0"/>
            </a:endParaRPr>
          </a:p>
          <a:p>
            <a:pPr marL="457200" lvl="1" indent="0" algn="just">
              <a:buNone/>
              <a:tabLst>
                <a:tab pos="1371600" algn="l"/>
              </a:tabLst>
            </a:pPr>
            <a:endParaRPr lang="en-GB" dirty="0">
              <a:ea typeface="Times New Roman" panose="02020603050405020304" pitchFamily="18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§"/>
              <a:tabLst>
                <a:tab pos="1371600" algn="l"/>
              </a:tabLst>
            </a:pPr>
            <a:endParaRPr lang="cs-CZ" dirty="0">
              <a:effectLst/>
              <a:ea typeface="Times New Roman" panose="02020603050405020304" pitchFamily="18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cs-CZ" dirty="0">
                <a:effectLst/>
                <a:ea typeface="Times New Roman" panose="02020603050405020304" pitchFamily="18" charset="0"/>
              </a:rPr>
              <a:t>horizontální specializace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= </a:t>
            </a:r>
            <a:r>
              <a:rPr lang="cs-CZ" sz="1600" b="1" dirty="0">
                <a:effectLst/>
                <a:ea typeface="Times New Roman" panose="02020603050405020304" pitchFamily="18" charset="0"/>
              </a:rPr>
              <a:t>delegování určitých (specializovaných) činností</a:t>
            </a:r>
            <a:r>
              <a:rPr lang="en-GB" sz="1600" b="1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(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výroba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, marketing, finance) 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na jiné osoby </a:t>
            </a:r>
            <a:r>
              <a:rPr lang="en-GB" sz="1400" dirty="0"/>
              <a:t>=&gt;</a:t>
            </a:r>
            <a:r>
              <a:rPr lang="cs-CZ" sz="1400" dirty="0"/>
              <a:t> </a:t>
            </a:r>
            <a:r>
              <a:rPr lang="cs-CZ" sz="1600" b="1" dirty="0"/>
              <a:t>funkční manažery</a:t>
            </a:r>
            <a:r>
              <a:rPr lang="en-GB" sz="1600" b="1" dirty="0"/>
              <a:t>- </a:t>
            </a:r>
            <a:r>
              <a:rPr lang="cs-CZ" sz="1600" dirty="0"/>
              <a:t>„funkce“ je zde definována jako obsahová oblast aktivit, na které manažer dohlíží v důsledku horizontální specializace.</a:t>
            </a:r>
            <a:endParaRPr lang="en-GB" sz="14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C4713C2-766F-BCCC-944E-CF06D4991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248" y="2245095"/>
            <a:ext cx="4374672" cy="236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099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7C54E0-60CD-44D3-90B6-B36EC24D53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124E9D-EDDF-410F-BAFE-B49A58265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5A5306-758E-4662-8F7F-A9D7CE9E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(vlastně) manažeři dělají</a:t>
            </a:r>
            <a:r>
              <a:rPr lang="en-GB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5E256-9CCA-4416-B3C1-75660703B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243"/>
            <a:ext cx="10753200" cy="4527827"/>
          </a:xfrm>
        </p:spPr>
        <p:txBody>
          <a:bodyPr/>
          <a:lstStyle/>
          <a:p>
            <a:pPr marL="0" lvl="0" indent="0" algn="just">
              <a:buNone/>
              <a:tabLst>
                <a:tab pos="457200" algn="l"/>
                <a:tab pos="43434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Vystupují v (deseti) různých, ale vzájemně propojených manažerských rolích: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lvl="1"/>
            <a:endParaRPr lang="cs-CZ" altLang="cs-CZ" dirty="0"/>
          </a:p>
          <a:p>
            <a:pPr lvl="1"/>
            <a:r>
              <a:rPr lang="en-US" altLang="cs-CZ" dirty="0" err="1"/>
              <a:t>Interperson</a:t>
            </a:r>
            <a:r>
              <a:rPr lang="cs-CZ" altLang="cs-CZ" dirty="0" err="1"/>
              <a:t>ální</a:t>
            </a:r>
            <a:r>
              <a:rPr lang="en-US" altLang="cs-CZ" dirty="0"/>
              <a:t> role</a:t>
            </a:r>
          </a:p>
          <a:p>
            <a:pPr lvl="2"/>
            <a:r>
              <a:rPr lang="cs-CZ" altLang="cs-CZ" dirty="0"/>
              <a:t>Reprezentant (</a:t>
            </a:r>
            <a:r>
              <a:rPr lang="en-US" altLang="cs-CZ" dirty="0"/>
              <a:t>Figurehead</a:t>
            </a:r>
            <a:r>
              <a:rPr lang="cs-CZ" altLang="cs-CZ" dirty="0"/>
              <a:t>)</a:t>
            </a:r>
            <a:r>
              <a:rPr lang="en-US" altLang="cs-CZ" dirty="0"/>
              <a:t>, </a:t>
            </a:r>
            <a:endParaRPr lang="cs-CZ" altLang="cs-CZ" dirty="0"/>
          </a:p>
          <a:p>
            <a:pPr lvl="2"/>
            <a:r>
              <a:rPr lang="cs-CZ" altLang="cs-CZ" dirty="0"/>
              <a:t>Vůdce / Leader (L</a:t>
            </a:r>
            <a:r>
              <a:rPr lang="en-US" altLang="cs-CZ" dirty="0" err="1"/>
              <a:t>eader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Spojovací článek (</a:t>
            </a:r>
            <a:r>
              <a:rPr lang="cs-CZ" altLang="cs-CZ" dirty="0" err="1"/>
              <a:t>Laison</a:t>
            </a:r>
            <a:r>
              <a:rPr lang="cs-CZ" altLang="cs-CZ" dirty="0"/>
              <a:t>)</a:t>
            </a:r>
          </a:p>
          <a:p>
            <a:pPr lvl="2"/>
            <a:endParaRPr lang="en-US" altLang="cs-CZ" dirty="0"/>
          </a:p>
          <a:p>
            <a:pPr lvl="1"/>
            <a:r>
              <a:rPr lang="cs-CZ" altLang="cs-CZ" dirty="0"/>
              <a:t>Informační </a:t>
            </a:r>
            <a:r>
              <a:rPr lang="en-US" altLang="cs-CZ" dirty="0"/>
              <a:t>role</a:t>
            </a:r>
          </a:p>
          <a:p>
            <a:pPr lvl="2"/>
            <a:r>
              <a:rPr lang="cs-CZ" altLang="cs-CZ" dirty="0"/>
              <a:t>Příjemci informací (</a:t>
            </a:r>
            <a:r>
              <a:rPr lang="en-US" altLang="cs-CZ" dirty="0"/>
              <a:t>Monitor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Šiřitel informací (D</a:t>
            </a:r>
            <a:r>
              <a:rPr lang="en-US" altLang="cs-CZ" dirty="0" err="1"/>
              <a:t>isseminator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Mluvčí (S</a:t>
            </a:r>
            <a:r>
              <a:rPr lang="en-US" altLang="cs-CZ" dirty="0" err="1"/>
              <a:t>pokesperson</a:t>
            </a:r>
            <a:r>
              <a:rPr lang="cs-CZ" altLang="cs-CZ" dirty="0"/>
              <a:t>)</a:t>
            </a:r>
          </a:p>
          <a:p>
            <a:pPr lvl="2"/>
            <a:endParaRPr lang="en-US" altLang="cs-CZ" dirty="0"/>
          </a:p>
          <a:p>
            <a:pPr lvl="1"/>
            <a:r>
              <a:rPr lang="cs-CZ" altLang="cs-CZ" dirty="0"/>
              <a:t>Rozhodovací</a:t>
            </a:r>
            <a:r>
              <a:rPr lang="en-US" altLang="cs-CZ" dirty="0"/>
              <a:t> role</a:t>
            </a:r>
          </a:p>
          <a:p>
            <a:pPr lvl="2"/>
            <a:r>
              <a:rPr lang="cs-CZ" altLang="cs-CZ" dirty="0"/>
              <a:t>Podnikatel (</a:t>
            </a:r>
            <a:r>
              <a:rPr lang="cs-CZ" altLang="cs-CZ" dirty="0" err="1"/>
              <a:t>Entrepreneur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Řešitel problémů (</a:t>
            </a:r>
            <a:r>
              <a:rPr lang="en-US" altLang="cs-CZ" dirty="0"/>
              <a:t>Disturbance handler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Alokátor zdrojů (R</a:t>
            </a:r>
            <a:r>
              <a:rPr lang="en-US" altLang="cs-CZ" dirty="0" err="1"/>
              <a:t>esource</a:t>
            </a:r>
            <a:r>
              <a:rPr lang="en-US" altLang="cs-CZ" dirty="0"/>
              <a:t> allocator</a:t>
            </a:r>
            <a:endParaRPr lang="cs-CZ" altLang="cs-CZ" dirty="0"/>
          </a:p>
          <a:p>
            <a:pPr lvl="2"/>
            <a:r>
              <a:rPr lang="cs-CZ" altLang="cs-CZ" dirty="0"/>
              <a:t>Vyjednavač (N</a:t>
            </a:r>
            <a:r>
              <a:rPr lang="en-US" altLang="cs-CZ" dirty="0" err="1"/>
              <a:t>egotiator</a:t>
            </a:r>
            <a:r>
              <a:rPr lang="cs-CZ" altLang="cs-CZ" dirty="0"/>
              <a:t>)</a:t>
            </a:r>
            <a:endParaRPr lang="en-US" alt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B918E22-5FF9-FC8E-1CB3-B62FB6291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2277" y="2230783"/>
            <a:ext cx="5438563" cy="372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52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08EE65-6954-4815-A82D-F5FA3EB7C3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76669A-1008-4AEC-BF54-E003A5C5AC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6FF7D-7C93-42ED-8151-F3F74985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kompetence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DBDDF7-B61E-4ABD-AFD2-5F0E9236A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ea typeface="Times New Roman" panose="02020603050405020304" pitchFamily="18" charset="0"/>
              </a:rPr>
              <a:t>aby mohli vystupovat v manažerských rolích, musí manažeři mít a dále rozvíjet a posilovat důležité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kompetence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 (=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znalosti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,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dovednosti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,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schopnosti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).</a:t>
            </a:r>
            <a:endParaRPr lang="en-GB" sz="3200" dirty="0"/>
          </a:p>
          <a:p>
            <a:pPr lvl="1"/>
            <a:endParaRPr lang="en-GB" sz="2400" dirty="0"/>
          </a:p>
          <a:p>
            <a:r>
              <a:rPr lang="cs-CZ" sz="2000" dirty="0"/>
              <a:t>technické </a:t>
            </a:r>
            <a:r>
              <a:rPr lang="en-GB" sz="2000" dirty="0"/>
              <a:t>= </a:t>
            </a:r>
            <a:r>
              <a:rPr lang="cs-CZ" sz="2000" dirty="0"/>
              <a:t>znalosti a dovednosti v určitém oboru (oblasti) činnosti</a:t>
            </a:r>
            <a:endParaRPr lang="en-GB" sz="2000" dirty="0"/>
          </a:p>
          <a:p>
            <a:endParaRPr lang="en-GB" sz="2000" dirty="0"/>
          </a:p>
          <a:p>
            <a:r>
              <a:rPr lang="cs-CZ" sz="2000" dirty="0"/>
              <a:t>k řízení lidí</a:t>
            </a:r>
            <a:r>
              <a:rPr lang="en-GB" sz="2000" dirty="0"/>
              <a:t> = </a:t>
            </a:r>
            <a:r>
              <a:rPr lang="cs-CZ" sz="2000" dirty="0"/>
              <a:t>schopnosti pracovat s lidmi, ovlivňovat jejich chování a řídit je</a:t>
            </a:r>
            <a:endParaRPr lang="en-GB" sz="2000" dirty="0"/>
          </a:p>
          <a:p>
            <a:endParaRPr lang="en-GB" sz="2000" dirty="0"/>
          </a:p>
          <a:p>
            <a:r>
              <a:rPr lang="cs-CZ" sz="2000" dirty="0"/>
              <a:t>konceptuální</a:t>
            </a:r>
            <a:r>
              <a:rPr lang="en-GB" sz="2000" dirty="0"/>
              <a:t> = </a:t>
            </a:r>
            <a:r>
              <a:rPr lang="cs-CZ" sz="2000" dirty="0"/>
              <a:t>konceptualizace, schopnost abstraktního myšlení a řešení složitých situací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9726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2E475F-54C1-45E8-8974-7EE1C6748A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7403C3-6536-4423-AE2F-F92CA27C7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6FC0E3-E786-4937-A1FC-93987055C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en-GB" dirty="0"/>
              <a:t>vs. </a:t>
            </a:r>
            <a:r>
              <a:rPr lang="cs-CZ" dirty="0"/>
              <a:t>stupně řízení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5F1E90-A593-47C9-AD15-9D3ABCDD3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1224F5-DAEC-4417-A29A-0ECACFEC2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006" y="2260873"/>
            <a:ext cx="777240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5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466A00-A442-46D0-87B0-84BD133371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2C17EE-9093-45E0-84E1-9AC2C7EF6A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39CACD-2B26-44FD-B5E8-950C1F52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</a:t>
            </a:r>
            <a:r>
              <a:rPr lang="en-GB" dirty="0"/>
              <a:t> vs. </a:t>
            </a:r>
            <a:r>
              <a:rPr lang="cs-CZ" dirty="0"/>
              <a:t>manažerské funkce</a:t>
            </a:r>
            <a:endParaRPr lang="en-GB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503F1E40-368C-4333-88A4-0DE1410655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7440" y="1164646"/>
            <a:ext cx="7262949" cy="507270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650987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411058-EC06-4245-AFB0-08E70EC8D9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A35807-0B74-4FCB-B876-6D3EDE077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BD4553-846E-477E-A4DF-7AEF1A35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</a:t>
            </a:r>
            <a:r>
              <a:rPr lang="cs-CZ" dirty="0"/>
              <a:t>jako nauka (disciplína)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52E75C-C43B-4B06-9F3F-6019F3620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ea typeface="Times New Roman" panose="02020603050405020304" pitchFamily="18" charset="0"/>
              </a:rPr>
              <a:t>souhrn znalostí, které se lze naučit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ea typeface="Times New Roman" panose="02020603050405020304" pitchFamily="18" charset="0"/>
              </a:rPr>
              <a:t>disciplína založená na principech, konceptech a teoriích, které lze předávat a aplikovat v procesu řízení (managementu).</a:t>
            </a:r>
          </a:p>
        </p:txBody>
      </p:sp>
    </p:spTree>
    <p:extLst>
      <p:ext uri="{BB962C8B-B14F-4D97-AF65-F5344CB8AC3E}">
        <p14:creationId xmlns:p14="http://schemas.microsoft.com/office/powerpoint/2010/main" val="227493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448A88-5CED-CA3B-E878-E847D7BBDA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8627200" cy="252000"/>
          </a:xfrm>
        </p:spPr>
        <p:txBody>
          <a:bodyPr/>
          <a:lstStyle/>
          <a:p>
            <a:pPr algn="r"/>
            <a:r>
              <a:rPr lang="cs-CZ" sz="2400" b="1" noProof="0" dirty="0"/>
              <a:t>Všichni dohromady</a:t>
            </a:r>
            <a:r>
              <a:rPr lang="cs-CZ" sz="3200" b="1" noProof="0" dirty="0"/>
              <a:t> – MY i VY</a:t>
            </a:r>
            <a:r>
              <a:rPr lang="cs-CZ" sz="2400" b="1" noProof="0" dirty="0"/>
              <a:t> – jsme </a:t>
            </a:r>
            <a:r>
              <a:rPr lang="cs-CZ" sz="3200" b="1" noProof="0" dirty="0"/>
              <a:t>jeden tým</a:t>
            </a:r>
            <a:r>
              <a:rPr lang="cs-CZ" sz="2400" b="1" noProof="0" dirty="0"/>
              <a:t>…</a:t>
            </a:r>
            <a:endParaRPr lang="en-GB" sz="2400" b="1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714A08-1498-A788-45D2-D69D0A2D56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9F2E7F4-F431-8420-B3F8-866A225075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Trenéři	</a:t>
            </a:r>
            <a:endParaRPr lang="en-GB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9C4276-16ED-C718-BD86-B172D3554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 Management 2024</a:t>
            </a:r>
            <a:endParaRPr lang="en-GB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61079E9-2499-F169-4EAD-03FDDCA951C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267738" y="1290515"/>
            <a:ext cx="6203540" cy="271576"/>
          </a:xfrm>
        </p:spPr>
        <p:txBody>
          <a:bodyPr/>
          <a:lstStyle/>
          <a:p>
            <a:r>
              <a:rPr lang="cs-CZ" dirty="0"/>
              <a:t>Družstva</a:t>
            </a:r>
            <a:endParaRPr lang="en-GB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E6EFF3-E778-889A-FA23-8C7A1E092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4400640" cy="414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Petr Smutný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Alena Šafrová </a:t>
            </a:r>
            <a:r>
              <a:rPr lang="cs-CZ" dirty="0" err="1"/>
              <a:t>Drášilová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Laďka Kuchynková</a:t>
            </a:r>
          </a:p>
          <a:p>
            <a:pPr>
              <a:lnSpc>
                <a:spcPct val="100000"/>
              </a:lnSpc>
            </a:pPr>
            <a:r>
              <a:rPr lang="cs-CZ" dirty="0"/>
              <a:t>Alena Klapalová</a:t>
            </a:r>
          </a:p>
          <a:p>
            <a:pPr>
              <a:lnSpc>
                <a:spcPct val="100000"/>
              </a:lnSpc>
            </a:pPr>
            <a:r>
              <a:rPr lang="cs-CZ" dirty="0"/>
              <a:t>Jakub Procházka</a:t>
            </a:r>
          </a:p>
          <a:p>
            <a:pPr>
              <a:lnSpc>
                <a:spcPct val="100000"/>
              </a:lnSpc>
            </a:pPr>
            <a:r>
              <a:rPr lang="cs-CZ" dirty="0"/>
              <a:t>Jan Žák</a:t>
            </a:r>
          </a:p>
          <a:p>
            <a:pPr>
              <a:lnSpc>
                <a:spcPct val="100000"/>
              </a:lnSpc>
            </a:pPr>
            <a:r>
              <a:rPr lang="cs-CZ" dirty="0"/>
              <a:t>Vojtěch </a:t>
            </a:r>
            <a:r>
              <a:rPr lang="cs-CZ" dirty="0" err="1"/>
              <a:t>Müllner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Jakub </a:t>
            </a:r>
            <a:r>
              <a:rPr lang="cs-CZ" dirty="0" err="1"/>
              <a:t>Pejcal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Petr Pirožek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BEA7D4EE-40A1-78E1-EC3F-F228F62DC9E8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5267739" y="1690271"/>
            <a:ext cx="6203539" cy="4140000"/>
          </a:xfrm>
        </p:spPr>
        <p:txBody>
          <a:bodyPr/>
          <a:lstStyle/>
          <a:p>
            <a:r>
              <a:rPr lang="cs-CZ" dirty="0"/>
              <a:t>Management1 (BPH_MAN1)</a:t>
            </a:r>
          </a:p>
          <a:p>
            <a:pPr lvl="1"/>
            <a:r>
              <a:rPr lang="cs-CZ" dirty="0"/>
              <a:t>prezenční studenti ekonomických programů (doma na ECON MUNI)</a:t>
            </a:r>
          </a:p>
          <a:p>
            <a:r>
              <a:rPr lang="cs-CZ" dirty="0"/>
              <a:t>Základy managementu (BPH_ZMAN)</a:t>
            </a:r>
          </a:p>
          <a:p>
            <a:pPr lvl="1"/>
            <a:r>
              <a:rPr lang="cs-CZ" dirty="0"/>
              <a:t>prezenční studenti ne-ekonomických programů (doma na jiné fakultě)</a:t>
            </a:r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Základy managementu (BKH_ZMAN)</a:t>
            </a:r>
          </a:p>
          <a:p>
            <a:pPr>
              <a:lnSpc>
                <a:spcPct val="100000"/>
              </a:lnSpc>
            </a:pPr>
            <a:r>
              <a:rPr lang="cs-CZ" dirty="0"/>
              <a:t>Managment 1 (BKH_MAN1)</a:t>
            </a:r>
          </a:p>
          <a:p>
            <a:pPr lvl="1"/>
            <a:r>
              <a:rPr lang="cs-CZ" dirty="0"/>
              <a:t>kombinovaní studenti ekonomických programů (doma na ECON MUNI)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454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8A4359-9C92-4157-991B-B829A8D206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E1FC67-0299-4DC1-B84D-51901B1944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0B0093-8752-4093-B321-69D4678F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Historic</a:t>
            </a:r>
            <a:r>
              <a:rPr lang="cs-CZ" sz="3200" dirty="0" err="1"/>
              <a:t>ké</a:t>
            </a:r>
            <a:r>
              <a:rPr lang="en-GB" sz="3200" dirty="0"/>
              <a:t> </a:t>
            </a:r>
            <a:r>
              <a:rPr lang="cs-CZ" sz="3200" dirty="0"/>
              <a:t>souvislosti vývoje manažerského myšlení</a:t>
            </a:r>
            <a:endParaRPr lang="en-GB" sz="3200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876D448-3349-4FB3-8C89-B5B5549BB1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0" y="1315179"/>
            <a:ext cx="1032246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kumimoji="0" lang="cs-CZ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dělba práce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nárůst efektivnosti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kumimoji="0" lang="cs-CZ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průmyslová revoluce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počátek 20. století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síla strojů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masová produkce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efektivní doprava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růst velikosti podniků. Řízení velkých společností vyžadovalo určité (speciální) manažerské dovednosti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 startAt="3"/>
            </a:pPr>
            <a:r>
              <a:rPr kumimoji="0" lang="cs-CZ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manažerská revoluce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–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30. – 70. léta 20. století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Spojené státy (USA)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krach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NYSE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v r.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1939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F.D.R.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a jeho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New Deal – </a:t>
            </a:r>
            <a:r>
              <a:rPr lang="cs-CZ" altLang="cs-CZ" sz="1200" dirty="0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mj. reforma akciového trhu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vznik akciových společností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Evropa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po 2. světové válce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znárodňování (různé důvody v různých částech Evropy)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44450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potřeba profesionalizace řízení (managementu).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oddělení vlastnictví od řízení.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 startAt="4"/>
            </a:pPr>
            <a:r>
              <a:rPr kumimoji="0" lang="cs-CZ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novodobé a současné trendy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–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od 70. let 20. století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ekonomická integrace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en-GB" altLang="cs-CZ" sz="1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globaliza</a:t>
            </a:r>
            <a:r>
              <a:rPr kumimoji="0" lang="cs-CZ" altLang="cs-CZ" sz="1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ce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turbulence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změna charakteru trhů (trh výrobce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trh zákazníka)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=&gt; tlak na inovace a změny</a:t>
            </a: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??? </a:t>
            </a:r>
            <a:r>
              <a:rPr lang="cs-CZ" altLang="cs-CZ" sz="1200" dirty="0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lokalizace / </a:t>
            </a:r>
            <a:r>
              <a:rPr lang="cs-CZ" altLang="cs-CZ" sz="1200" dirty="0" err="1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deglobalizace</a:t>
            </a:r>
            <a:r>
              <a:rPr lang="cs-CZ" altLang="cs-CZ" sz="1200" dirty="0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?</a:t>
            </a: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lang="cs-CZ" altLang="cs-CZ" sz="1200" dirty="0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???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AI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68654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977994-3ABD-4AD7-B4AB-877671831F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539D7-350A-46F5-A773-E69DDFDA9E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9C5F99-A4E4-422E-8530-A7796B36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manažerského myšlení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1F166D-6582-40A1-B93E-ED7553795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4331"/>
            <a:ext cx="11045280" cy="4377669"/>
          </a:xfrm>
        </p:spPr>
        <p:txBody>
          <a:bodyPr/>
          <a:lstStyle/>
          <a:p>
            <a:r>
              <a:rPr lang="cs-CZ" sz="1800" dirty="0">
                <a:effectLst/>
                <a:ea typeface="Times New Roman" panose="02020603050405020304" pitchFamily="18" charset="0"/>
              </a:rPr>
              <a:t>to jakým způsobem lidé přemýšleli o řízení (managementu)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je ovlivněno charakterem a vývojem celkového ekonomického prostředí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v daném období.</a:t>
            </a: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r>
              <a:rPr lang="cs-CZ" sz="1800" dirty="0"/>
              <a:t>Klasické přístupy</a:t>
            </a:r>
            <a:endParaRPr lang="en-US" sz="18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základní předpoklady o lidech</a:t>
            </a:r>
            <a:r>
              <a:rPr lang="en-US" sz="1400" dirty="0"/>
              <a:t>: </a:t>
            </a:r>
            <a:r>
              <a:rPr lang="cs-CZ" sz="1400" dirty="0"/>
              <a:t>dokonalá racionalita</a:t>
            </a:r>
            <a:r>
              <a:rPr lang="en-US" sz="1400" dirty="0"/>
              <a:t>, </a:t>
            </a:r>
            <a:r>
              <a:rPr lang="cs-CZ" sz="1400" dirty="0"/>
              <a:t>reagují na ekonomické pobídky</a:t>
            </a:r>
            <a:endParaRPr lang="en-US" sz="14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hlavní zaměření</a:t>
            </a:r>
            <a:r>
              <a:rPr lang="en-US" sz="1400" dirty="0"/>
              <a:t>: </a:t>
            </a:r>
            <a:r>
              <a:rPr lang="cs-CZ" sz="1400" dirty="0"/>
              <a:t>řízení pracovních činností </a:t>
            </a:r>
            <a:r>
              <a:rPr lang="en-US" sz="1400" dirty="0"/>
              <a:t>(</a:t>
            </a:r>
            <a:r>
              <a:rPr lang="cs-CZ" sz="1400" dirty="0"/>
              <a:t>zjednodušování</a:t>
            </a:r>
            <a:r>
              <a:rPr lang="en-US" sz="1400" dirty="0"/>
              <a:t>, </a:t>
            </a:r>
            <a:r>
              <a:rPr lang="cs-CZ" sz="1400" dirty="0"/>
              <a:t>normování</a:t>
            </a:r>
            <a:r>
              <a:rPr lang="en-US" sz="1400" dirty="0"/>
              <a:t>, </a:t>
            </a:r>
            <a:r>
              <a:rPr lang="cs-CZ" sz="1400" dirty="0"/>
              <a:t>plánování</a:t>
            </a:r>
            <a:r>
              <a:rPr lang="en-US" sz="1400" dirty="0"/>
              <a:t>), </a:t>
            </a:r>
            <a:r>
              <a:rPr lang="cs-CZ" sz="1400" dirty="0"/>
              <a:t>administrace / správa</a:t>
            </a:r>
            <a:r>
              <a:rPr lang="en-US" sz="1400" dirty="0"/>
              <a:t> (</a:t>
            </a:r>
            <a:r>
              <a:rPr lang="cs-CZ" sz="1400" dirty="0" err="1"/>
              <a:t>Fayolovy</a:t>
            </a:r>
            <a:r>
              <a:rPr lang="cs-CZ" sz="1400" dirty="0"/>
              <a:t> principy</a:t>
            </a:r>
            <a:r>
              <a:rPr lang="en-US" sz="1400" dirty="0"/>
              <a:t>), </a:t>
            </a:r>
            <a:r>
              <a:rPr lang="cs-CZ" sz="1400" dirty="0"/>
              <a:t>byrokracie</a:t>
            </a:r>
            <a:r>
              <a:rPr lang="en-US" sz="1400" dirty="0"/>
              <a:t> (Max Weber)</a:t>
            </a:r>
          </a:p>
          <a:p>
            <a:r>
              <a:rPr lang="en-US" sz="1800" dirty="0"/>
              <a:t>Behavior</a:t>
            </a:r>
            <a:r>
              <a:rPr lang="cs-CZ" sz="1800" dirty="0" err="1"/>
              <a:t>ální</a:t>
            </a:r>
            <a:r>
              <a:rPr lang="en-US" sz="1800" dirty="0"/>
              <a:t> </a:t>
            </a:r>
            <a:r>
              <a:rPr lang="cs-CZ" sz="1800" dirty="0"/>
              <a:t>přístupy </a:t>
            </a:r>
            <a:endParaRPr lang="en-US" sz="18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základní předpoklady o lidech </a:t>
            </a:r>
            <a:r>
              <a:rPr lang="en-US" sz="1400" dirty="0"/>
              <a:t>: </a:t>
            </a:r>
            <a:r>
              <a:rPr lang="cs-CZ" sz="1400" dirty="0"/>
              <a:t>reagují na mimo-ekonomické pobídky </a:t>
            </a:r>
            <a:br>
              <a:rPr lang="cs-CZ" sz="1400" dirty="0"/>
            </a:br>
            <a:r>
              <a:rPr lang="en-US" sz="1400" dirty="0"/>
              <a:t>(</a:t>
            </a:r>
            <a:r>
              <a:rPr lang="cs-CZ" sz="1400" dirty="0"/>
              <a:t>sociální vztahy</a:t>
            </a:r>
            <a:r>
              <a:rPr lang="en-US" sz="1400" dirty="0"/>
              <a:t>, </a:t>
            </a:r>
            <a:r>
              <a:rPr lang="cs-CZ" sz="1400" dirty="0"/>
              <a:t>tlak skupiny</a:t>
            </a:r>
            <a:r>
              <a:rPr lang="en-US" sz="1400" dirty="0"/>
              <a:t>), </a:t>
            </a:r>
            <a:r>
              <a:rPr lang="cs-CZ" sz="1400" dirty="0"/>
              <a:t>hledají osobní naplnění</a:t>
            </a:r>
            <a:endParaRPr lang="en-US" sz="14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hlavní zaměření</a:t>
            </a:r>
            <a:r>
              <a:rPr lang="en-US" sz="1400" dirty="0"/>
              <a:t>: </a:t>
            </a:r>
            <a:r>
              <a:rPr lang="cs-CZ" sz="1400" dirty="0"/>
              <a:t>chování lidí a jeho příčiny, zakotvení </a:t>
            </a:r>
            <a:r>
              <a:rPr lang="en-US" sz="1400" dirty="0"/>
              <a:t>(</a:t>
            </a:r>
            <a:r>
              <a:rPr lang="cs-CZ" sz="1400" dirty="0"/>
              <a:t>motivace</a:t>
            </a:r>
            <a:r>
              <a:rPr lang="en-US" sz="1400" dirty="0"/>
              <a:t>, </a:t>
            </a:r>
            <a:r>
              <a:rPr lang="cs-CZ" sz="1400" dirty="0"/>
              <a:t>psychologie</a:t>
            </a:r>
            <a:r>
              <a:rPr lang="en-US" sz="1400" dirty="0"/>
              <a:t>, </a:t>
            </a:r>
            <a:br>
              <a:rPr lang="cs-CZ" sz="1400" dirty="0"/>
            </a:br>
            <a:r>
              <a:rPr lang="cs-CZ" sz="1400" dirty="0"/>
              <a:t>sociologie</a:t>
            </a:r>
            <a:r>
              <a:rPr lang="en-US" sz="1400" dirty="0"/>
              <a:t>, </a:t>
            </a:r>
            <a:r>
              <a:rPr lang="cs-CZ" sz="1400" dirty="0"/>
              <a:t>antropologie</a:t>
            </a:r>
            <a:r>
              <a:rPr lang="en-US" sz="1400" dirty="0"/>
              <a:t>), </a:t>
            </a:r>
            <a:r>
              <a:rPr lang="cs-CZ" sz="1400" dirty="0"/>
              <a:t>vztahy mezi lidmi</a:t>
            </a:r>
            <a:r>
              <a:rPr lang="en-US" sz="1400" dirty="0"/>
              <a:t> (Hawthorn</a:t>
            </a:r>
            <a:r>
              <a:rPr lang="cs-CZ" sz="1400" dirty="0" err="1"/>
              <a:t>ské</a:t>
            </a:r>
            <a:r>
              <a:rPr lang="en-US" sz="1400" dirty="0"/>
              <a:t> </a:t>
            </a:r>
            <a:r>
              <a:rPr lang="cs-CZ" sz="1400" dirty="0"/>
              <a:t>studie</a:t>
            </a:r>
            <a:r>
              <a:rPr lang="en-US" sz="1400" dirty="0"/>
              <a:t>)</a:t>
            </a:r>
          </a:p>
          <a:p>
            <a:r>
              <a:rPr lang="cs-CZ" sz="1800" dirty="0"/>
              <a:t>Vědecké řízení</a:t>
            </a:r>
            <a:endParaRPr lang="en-US" sz="18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hlavní zaměření</a:t>
            </a:r>
            <a:r>
              <a:rPr lang="en-US" sz="1400" dirty="0"/>
              <a:t>: </a:t>
            </a:r>
            <a:r>
              <a:rPr lang="cs-CZ" sz="1400" dirty="0"/>
              <a:t>řízení výroby a operací</a:t>
            </a:r>
            <a:r>
              <a:rPr lang="en-US" sz="1400" dirty="0"/>
              <a:t>, </a:t>
            </a:r>
            <a:br>
              <a:rPr lang="cs-CZ" sz="1400" dirty="0"/>
            </a:br>
            <a:r>
              <a:rPr lang="cs-CZ" sz="1400" dirty="0"/>
              <a:t>nové pokročilejší metody (zejména matematické)</a:t>
            </a:r>
            <a:endParaRPr lang="en-US" sz="1400" dirty="0"/>
          </a:p>
          <a:p>
            <a:endParaRPr lang="cs-CZ" b="1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FF2A425-5BF0-F6A7-756C-ADD892C34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066" y="3241391"/>
            <a:ext cx="4545501" cy="340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56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50D8BD-1BB6-4FB5-89D0-FC5010578C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31816" y="6228000"/>
            <a:ext cx="9683933" cy="252000"/>
          </a:xfrm>
        </p:spPr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5B8B52-2E0B-40E4-A88D-9B7B660B6B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6234A9C6-6D10-414D-B6F1-3BE597FAA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793199"/>
              </p:ext>
            </p:extLst>
          </p:nvPr>
        </p:nvGraphicFramePr>
        <p:xfrm>
          <a:off x="1071155" y="574766"/>
          <a:ext cx="9953895" cy="54428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17965">
                  <a:extLst>
                    <a:ext uri="{9D8B030D-6E8A-4147-A177-3AD203B41FA5}">
                      <a16:colId xmlns:a16="http://schemas.microsoft.com/office/drawing/2014/main" val="1187881550"/>
                    </a:ext>
                  </a:extLst>
                </a:gridCol>
                <a:gridCol w="3317965">
                  <a:extLst>
                    <a:ext uri="{9D8B030D-6E8A-4147-A177-3AD203B41FA5}">
                      <a16:colId xmlns:a16="http://schemas.microsoft.com/office/drawing/2014/main" val="985347563"/>
                    </a:ext>
                  </a:extLst>
                </a:gridCol>
                <a:gridCol w="3317965">
                  <a:extLst>
                    <a:ext uri="{9D8B030D-6E8A-4147-A177-3AD203B41FA5}">
                      <a16:colId xmlns:a16="http://schemas.microsoft.com/office/drawing/2014/main" val="464789628"/>
                    </a:ext>
                  </a:extLst>
                </a:gridCol>
              </a:tblGrid>
              <a:tr h="640590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CLASSICAL APPROACHES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BEHAVIOURAL APPROACHES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(HUMAN RESOURCES APPROACH)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MANAGEMENT SCIENCE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127966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Scientific Management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Human Relations Approach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Operations / Productions Management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143817"/>
                  </a:ext>
                </a:extLst>
              </a:tr>
              <a:tr h="640590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use of scientific methods to define “one best way” for a job to be done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concentration on the physical environment of the job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“economic man”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concentration on the social environment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managers should recognize the need of employees for recognition and social acceptance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satisfied worker will be more productive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quantitative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analytical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modeling / experimenting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techniques to improve decision making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265151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Frederick Taylor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Frank + Lilian Gilbreth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Henry Gantt (Gantt chart)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Abraham Maslow (hierarchy of needs)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Douglas Mc Gregor (theories X and 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596671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Classical Organization Theory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Behavioral Science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044112"/>
                  </a:ext>
                </a:extLst>
              </a:tr>
              <a:tr h="800736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principles of management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functions of management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theory of bureaucracy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“social man”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scientific approach to study human behavior (psychology, sociology)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work as a means to fulfill human needs (which are more complex than jus economic)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116806"/>
                  </a:ext>
                </a:extLst>
              </a:tr>
              <a:tr h="320295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Henri Fayol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 Weber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Victor Vroom (motivation theory)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Frederick Herzberg (</a:t>
                      </a:r>
                      <a:r>
                        <a:rPr lang="de-DE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motivation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de-DE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theories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487040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SYSTEMS APPROACH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715860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theory that sees an organization as a set of interrelated and interdependent parts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 vs. closed systems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329779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Chester Barnard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256348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CONTINGENCY APPROACH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691421"/>
                  </a:ext>
                </a:extLst>
              </a:tr>
              <a:tr h="638436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recognizing and responding to situational variables as they arise: organization size, routine ness of technology, environmental uncertainty, individual differences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98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152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D7FA0B-1D1B-4938-899B-63C5033207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9A11B7-8747-472A-88B9-45B377324C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F07C96E4-6786-49E1-A618-00582118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Také organizace se mění…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3DD49A92-5095-483A-9CD8-C1AC7990D3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2293" y="1524000"/>
            <a:ext cx="10235378" cy="451485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089959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0DC613-9207-4742-A8F0-67C8647782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D8D07-B6B0-4785-AD93-FE16A3EF0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515BCAE-A011-4F37-9403-6C9AD11D21D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Změny v reálné ekonomice</a:t>
            </a:r>
            <a:r>
              <a:rPr lang="en-GB" dirty="0"/>
              <a:t>	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4C812D-B25C-4204-9C67-9926D69BF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trendy</a:t>
            </a:r>
            <a:endParaRPr lang="en-GB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792EEAF2-1229-4B1A-A3A4-0017A114743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Dopady na management / manažery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0C6D8E-7088-4C8E-9861-46B7E9424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0"/>
              <a:t>Technologické změny </a:t>
            </a:r>
            <a:r>
              <a:rPr lang="en-GB" sz="1600" dirty="0"/>
              <a:t>(digit</a:t>
            </a:r>
            <a:r>
              <a:rPr lang="cs-CZ" sz="1600" dirty="0" err="1"/>
              <a:t>alizace</a:t>
            </a:r>
            <a:r>
              <a:rPr lang="en-GB" sz="1600" dirty="0"/>
              <a:t>)</a:t>
            </a:r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Zvýšené bezpečnostní hrozby</a:t>
            </a: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Zvýšený důraz na organizační (a manažerskou ) etiku</a:t>
            </a: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Zvýšená konkurence</a:t>
            </a:r>
            <a:endParaRPr lang="en-GB" sz="1600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D926F6B-E11D-46EC-872A-E802939A9EC8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1600" dirty="0"/>
              <a:t>Virtu</a:t>
            </a:r>
            <a:r>
              <a:rPr lang="cs-CZ" sz="1600" dirty="0"/>
              <a:t>á</a:t>
            </a:r>
            <a:r>
              <a:rPr lang="en-GB" sz="1600" dirty="0"/>
              <a:t>l</a:t>
            </a:r>
            <a:r>
              <a:rPr lang="cs-CZ" sz="1600" dirty="0"/>
              <a:t>ní</a:t>
            </a:r>
            <a:r>
              <a:rPr lang="en-GB" sz="1600" dirty="0"/>
              <a:t> </a:t>
            </a:r>
            <a:r>
              <a:rPr lang="cs-CZ" sz="1600" dirty="0"/>
              <a:t>pracoviště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Flexibilnější pracovní síla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Flexibilnější pracovní podmínky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Empower</a:t>
            </a:r>
            <a:r>
              <a:rPr lang="cs-CZ" sz="1600" dirty="0" err="1"/>
              <a:t>ment</a:t>
            </a:r>
            <a:r>
              <a:rPr lang="cs-CZ" sz="1600" dirty="0"/>
              <a:t> zaměstnanců</a:t>
            </a: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Risk management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(De)</a:t>
            </a:r>
            <a:r>
              <a:rPr lang="en-GB" sz="1600" dirty="0" err="1"/>
              <a:t>globaliza</a:t>
            </a:r>
            <a:r>
              <a:rPr lang="cs-CZ" sz="1600" dirty="0" err="1"/>
              <a:t>ce</a:t>
            </a:r>
            <a:endParaRPr lang="cs-CZ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Redefinování hodnot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Obnovení důvěry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Zvýšená odpovědnost</a:t>
            </a: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Zákaznické služby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Inovace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 err="1"/>
              <a:t>Globaliza</a:t>
            </a:r>
            <a:r>
              <a:rPr lang="cs-CZ" sz="1600" dirty="0" err="1"/>
              <a:t>ce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Konkurence</a:t>
            </a:r>
            <a:r>
              <a:rPr lang="en-GB" sz="1600" dirty="0"/>
              <a:t> =&gt; </a:t>
            </a:r>
            <a:r>
              <a:rPr lang="cs-CZ" sz="1600" dirty="0"/>
              <a:t>efektivnost</a:t>
            </a:r>
            <a:r>
              <a:rPr lang="en-GB" sz="1600" dirty="0"/>
              <a:t> / </a:t>
            </a:r>
            <a:r>
              <a:rPr lang="cs-CZ" sz="1600" dirty="0"/>
              <a:t>produktivita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60915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obsah 22">
            <a:extLst>
              <a:ext uri="{FF2B5EF4-FFF2-40B4-BE49-F238E27FC236}">
                <a16:creationId xmlns:a16="http://schemas.microsoft.com/office/drawing/2014/main" id="{0C70624D-AB2A-4135-BECF-0536C806355F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r>
              <a:rPr lang="en-US" altLang="cs-CZ" sz="2400" dirty="0"/>
              <a:t>management roles</a:t>
            </a:r>
          </a:p>
          <a:p>
            <a:r>
              <a:rPr lang="en-US" altLang="cs-CZ" sz="2400" dirty="0"/>
              <a:t>interpersonal roles</a:t>
            </a:r>
          </a:p>
          <a:p>
            <a:r>
              <a:rPr lang="en-US" altLang="cs-CZ" sz="2400" dirty="0"/>
              <a:t>informational roles</a:t>
            </a:r>
          </a:p>
          <a:p>
            <a:r>
              <a:rPr lang="en-US" altLang="cs-CZ" sz="2400" dirty="0"/>
              <a:t>decisional roles</a:t>
            </a:r>
          </a:p>
          <a:p>
            <a:r>
              <a:rPr lang="en-US" altLang="cs-CZ" sz="2400" dirty="0"/>
              <a:t>technical skills</a:t>
            </a:r>
          </a:p>
          <a:p>
            <a:r>
              <a:rPr lang="en-US" altLang="cs-CZ" sz="2400" dirty="0"/>
              <a:t>human skills</a:t>
            </a:r>
          </a:p>
          <a:p>
            <a:r>
              <a:rPr lang="en-US" altLang="cs-CZ" sz="2400" dirty="0"/>
              <a:t>conceptual skills</a:t>
            </a:r>
          </a:p>
          <a:p>
            <a:r>
              <a:rPr lang="en-US" altLang="cs-CZ" sz="2400" dirty="0"/>
              <a:t>organization</a:t>
            </a: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43E64A-D86C-49D6-9D7F-69971C094A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C283FE-2DD6-46D6-B8EF-60D2BB5330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4B4E1227-0A5F-4CD6-98FC-ADD1E64F12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Zástupný text 17">
            <a:extLst>
              <a:ext uri="{FF2B5EF4-FFF2-40B4-BE49-F238E27FC236}">
                <a16:creationId xmlns:a16="http://schemas.microsoft.com/office/drawing/2014/main" id="{EF687185-6045-4293-975E-4DC0B5BB8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9" name="Zástupný text 18">
            <a:extLst>
              <a:ext uri="{FF2B5EF4-FFF2-40B4-BE49-F238E27FC236}">
                <a16:creationId xmlns:a16="http://schemas.microsoft.com/office/drawing/2014/main" id="{A07C8ED7-2A76-49B1-A9F7-07847FD8DD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Zástupný text 19">
            <a:extLst>
              <a:ext uri="{FF2B5EF4-FFF2-40B4-BE49-F238E27FC236}">
                <a16:creationId xmlns:a16="http://schemas.microsoft.com/office/drawing/2014/main" id="{7C2513F6-5953-492E-A039-5D55B9D64F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1" name="Zástupný text 20">
            <a:extLst>
              <a:ext uri="{FF2B5EF4-FFF2-40B4-BE49-F238E27FC236}">
                <a16:creationId xmlns:a16="http://schemas.microsoft.com/office/drawing/2014/main" id="{0757F090-4C28-483C-BF66-B3AA49A8ECC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" name="Zástupný text 21">
            <a:extLst>
              <a:ext uri="{FF2B5EF4-FFF2-40B4-BE49-F238E27FC236}">
                <a16:creationId xmlns:a16="http://schemas.microsoft.com/office/drawing/2014/main" id="{BB97D9A8-C580-45EF-8D22-C13B7055BA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Zástupný obsah 23">
            <a:extLst>
              <a:ext uri="{FF2B5EF4-FFF2-40B4-BE49-F238E27FC236}">
                <a16:creationId xmlns:a16="http://schemas.microsoft.com/office/drawing/2014/main" id="{15FC6648-8337-4E44-AB1D-B03C03C5429A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r>
              <a:rPr lang="en-US" altLang="cs-CZ" sz="2400" dirty="0"/>
              <a:t>manager</a:t>
            </a:r>
          </a:p>
          <a:p>
            <a:r>
              <a:rPr lang="en-US" altLang="cs-CZ" sz="2400" dirty="0"/>
              <a:t>first-line managers</a:t>
            </a:r>
          </a:p>
          <a:p>
            <a:r>
              <a:rPr lang="en-US" altLang="cs-CZ" sz="2400" dirty="0"/>
              <a:t>middle managers</a:t>
            </a:r>
          </a:p>
          <a:p>
            <a:r>
              <a:rPr lang="en-US" altLang="cs-CZ" sz="2400" dirty="0"/>
              <a:t>top managers</a:t>
            </a:r>
          </a:p>
          <a:p>
            <a:r>
              <a:rPr lang="en-US" altLang="cs-CZ" sz="2400" dirty="0"/>
              <a:t>management</a:t>
            </a:r>
          </a:p>
          <a:p>
            <a:r>
              <a:rPr lang="en-US" altLang="cs-CZ" sz="2400" dirty="0"/>
              <a:t>efficiency</a:t>
            </a:r>
          </a:p>
          <a:p>
            <a:r>
              <a:rPr lang="en-US" altLang="cs-CZ" sz="2400" dirty="0"/>
              <a:t>effectiveness</a:t>
            </a:r>
          </a:p>
          <a:p>
            <a:r>
              <a:rPr lang="en-US" altLang="cs-CZ" sz="2400" dirty="0"/>
              <a:t>planning</a:t>
            </a:r>
          </a:p>
          <a:p>
            <a:r>
              <a:rPr lang="en-US" altLang="cs-CZ" sz="2400" dirty="0"/>
              <a:t>organizing</a:t>
            </a:r>
          </a:p>
          <a:p>
            <a:r>
              <a:rPr lang="en-US" altLang="cs-CZ" sz="2400" dirty="0"/>
              <a:t>leading</a:t>
            </a:r>
          </a:p>
          <a:p>
            <a:r>
              <a:rPr lang="en-US" altLang="cs-CZ" sz="2400" dirty="0"/>
              <a:t>controlling</a:t>
            </a:r>
            <a:endParaRPr lang="cs-CZ" sz="2400" dirty="0"/>
          </a:p>
        </p:txBody>
      </p:sp>
      <p:sp>
        <p:nvSpPr>
          <p:cNvPr id="25" name="Zástupný obsah 24">
            <a:extLst>
              <a:ext uri="{FF2B5EF4-FFF2-40B4-BE49-F238E27FC236}">
                <a16:creationId xmlns:a16="http://schemas.microsoft.com/office/drawing/2014/main" id="{4BE6AC35-1A74-41E2-9100-657CD629B9E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916091" y="1692002"/>
            <a:ext cx="3555435" cy="2230711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defRPr/>
            </a:pPr>
            <a:r>
              <a:rPr lang="en-GB" altLang="cs-CZ" sz="2400" dirty="0"/>
              <a:t>managerial revolution</a:t>
            </a:r>
          </a:p>
          <a:p>
            <a:pPr>
              <a:spcBef>
                <a:spcPct val="25000"/>
              </a:spcBef>
              <a:defRPr/>
            </a:pPr>
            <a:r>
              <a:rPr lang="en-GB" altLang="cs-CZ" sz="2400" dirty="0"/>
              <a:t>scientific management</a:t>
            </a:r>
          </a:p>
          <a:p>
            <a:pPr>
              <a:spcBef>
                <a:spcPts val="600"/>
              </a:spcBef>
            </a:pPr>
            <a:r>
              <a:rPr lang="en-GB" altLang="cs-CZ" sz="2400" dirty="0"/>
              <a:t>principles of management</a:t>
            </a:r>
          </a:p>
          <a:p>
            <a:r>
              <a:rPr lang="en-GB" altLang="cs-CZ" sz="2400" dirty="0"/>
              <a:t>contingency approach</a:t>
            </a:r>
          </a:p>
          <a:p>
            <a:endParaRPr lang="en-GB" dirty="0"/>
          </a:p>
        </p:txBody>
      </p:sp>
      <p:sp>
        <p:nvSpPr>
          <p:cNvPr id="17" name="Zástupný text 16">
            <a:extLst>
              <a:ext uri="{FF2B5EF4-FFF2-40B4-BE49-F238E27FC236}">
                <a16:creationId xmlns:a16="http://schemas.microsoft.com/office/drawing/2014/main" id="{5A8E3074-BAE1-413E-9783-6D89148A29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51A669-7F5A-49E8-915D-BF1BED8E6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Must know - keywords</a:t>
            </a:r>
          </a:p>
        </p:txBody>
      </p:sp>
    </p:spTree>
    <p:extLst>
      <p:ext uri="{BB962C8B-B14F-4D97-AF65-F5344CB8AC3E}">
        <p14:creationId xmlns:p14="http://schemas.microsoft.com/office/powerpoint/2010/main" val="16059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78B56F71-3C17-9754-6CA6-6E7D89062A0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716522" y="5594254"/>
            <a:ext cx="3179617" cy="404563"/>
          </a:xfrm>
        </p:spPr>
        <p:txBody>
          <a:bodyPr/>
          <a:lstStyle/>
          <a:p>
            <a:pPr algn="ctr"/>
            <a:r>
              <a:rPr lang="cs-CZ" sz="1600" dirty="0"/>
              <a:t>Písemná zkouška</a:t>
            </a:r>
            <a:endParaRPr lang="en-GB" sz="16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76815A-C331-CE78-B960-08E3AC82E6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600" noProof="0" dirty="0"/>
              <a:t>Více informací najdete v příslušné interaktivní osnově svého předmětu.</a:t>
            </a:r>
            <a:endParaRPr lang="en-GB" sz="1600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778A6D-6FE7-32B6-3E8C-6A70B2533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80A3EB0A-D705-B0A5-DAFC-9F930C6D3B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6522" y="4779617"/>
            <a:ext cx="3312000" cy="785015"/>
          </a:xfrm>
        </p:spPr>
        <p:txBody>
          <a:bodyPr/>
          <a:lstStyle/>
          <a:p>
            <a:r>
              <a:rPr lang="cs-CZ" dirty="0"/>
              <a:t>Semináře formou manažerské hry.</a:t>
            </a:r>
            <a:endParaRPr lang="en-GB" dirty="0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9F1B4C49-0A14-F423-EFF4-FA7152B83E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779617"/>
            <a:ext cx="3312000" cy="730925"/>
          </a:xfrm>
        </p:spPr>
        <p:txBody>
          <a:bodyPr/>
          <a:lstStyle/>
          <a:p>
            <a:r>
              <a:rPr lang="cs-CZ" dirty="0"/>
              <a:t>Semináře – zpracování a prezentace vybraných témat, diskuse</a:t>
            </a:r>
            <a:endParaRPr lang="en-GB" dirty="0"/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8CA720D1-131F-CFD4-EAAB-4D7CD251B4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3478" y="4779617"/>
            <a:ext cx="3312000" cy="814637"/>
          </a:xfrm>
        </p:spPr>
        <p:txBody>
          <a:bodyPr/>
          <a:lstStyle/>
          <a:p>
            <a:r>
              <a:rPr lang="cs-CZ" dirty="0"/>
              <a:t>Tutoriály kombi studia</a:t>
            </a:r>
          </a:p>
          <a:p>
            <a:r>
              <a:rPr lang="cs-CZ" dirty="0"/>
              <a:t>Zpracování POT</a:t>
            </a:r>
            <a:endParaRPr lang="en-GB" dirty="0"/>
          </a:p>
        </p:txBody>
      </p:sp>
      <p:sp>
        <p:nvSpPr>
          <p:cNvPr id="13" name="Zástupný text 12">
            <a:extLst>
              <a:ext uri="{FF2B5EF4-FFF2-40B4-BE49-F238E27FC236}">
                <a16:creationId xmlns:a16="http://schemas.microsoft.com/office/drawing/2014/main" id="{8F435CDC-2BF2-C550-1A95-6F7D7F6BE3E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9999" y="3786606"/>
            <a:ext cx="3311525" cy="216000"/>
          </a:xfrm>
        </p:spPr>
        <p:txBody>
          <a:bodyPr/>
          <a:lstStyle/>
          <a:p>
            <a:r>
              <a:rPr lang="cs-CZ" b="1" u="sng" dirty="0"/>
              <a:t>Prezenční ECON MUNI (BPH_MAN1)</a:t>
            </a:r>
            <a:endParaRPr lang="en-GB" b="1" u="sng" dirty="0"/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322991F5-C81D-58DD-3C55-967485A5C3B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000" y="3817779"/>
            <a:ext cx="3311525" cy="216000"/>
          </a:xfrm>
        </p:spPr>
        <p:txBody>
          <a:bodyPr/>
          <a:lstStyle/>
          <a:p>
            <a:r>
              <a:rPr lang="cs-CZ" b="1" u="sng" dirty="0"/>
              <a:t>Prezenční – jiné fakulty (BPH_ZMAN)</a:t>
            </a:r>
            <a:endParaRPr lang="en-GB" b="1" u="sng" dirty="0"/>
          </a:p>
        </p:txBody>
      </p:sp>
      <p:sp>
        <p:nvSpPr>
          <p:cNvPr id="15" name="Zástupný text 14">
            <a:extLst>
              <a:ext uri="{FF2B5EF4-FFF2-40B4-BE49-F238E27FC236}">
                <a16:creationId xmlns:a16="http://schemas.microsoft.com/office/drawing/2014/main" id="{B0EC69B9-71CF-1C63-57F2-E650399051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7" y="3849077"/>
            <a:ext cx="3311525" cy="216000"/>
          </a:xfrm>
        </p:spPr>
        <p:txBody>
          <a:bodyPr/>
          <a:lstStyle/>
          <a:p>
            <a:r>
              <a:rPr lang="cs-CZ" b="1" u="sng" dirty="0"/>
              <a:t>Kombinovaní ECON MUNI (BKH_MAN1, BKH_ZMAN)</a:t>
            </a:r>
            <a:endParaRPr lang="en-GB" b="1" u="sng" dirty="0"/>
          </a:p>
        </p:txBody>
      </p:sp>
      <p:sp>
        <p:nvSpPr>
          <p:cNvPr id="17" name="Zástupný obsah 16">
            <a:extLst>
              <a:ext uri="{FF2B5EF4-FFF2-40B4-BE49-F238E27FC236}">
                <a16:creationId xmlns:a16="http://schemas.microsoft.com/office/drawing/2014/main" id="{D8ED99E3-F6B4-EAC8-BF7E-97F5D0618126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2896865"/>
            <a:ext cx="7107618" cy="742271"/>
          </a:xfrm>
        </p:spPr>
        <p:txBody>
          <a:bodyPr/>
          <a:lstStyle/>
          <a:p>
            <a:endParaRPr lang="cs-CZ" dirty="0"/>
          </a:p>
          <a:p>
            <a:r>
              <a:rPr lang="cs-CZ" sz="1600" dirty="0"/>
              <a:t>Různá družstva mají různé tréninkové plány:</a:t>
            </a:r>
            <a:endParaRPr lang="en-GB" sz="1600" dirty="0"/>
          </a:p>
        </p:txBody>
      </p:sp>
      <p:sp>
        <p:nvSpPr>
          <p:cNvPr id="18" name="Zástupný obsah 17">
            <a:extLst>
              <a:ext uri="{FF2B5EF4-FFF2-40B4-BE49-F238E27FC236}">
                <a16:creationId xmlns:a16="http://schemas.microsoft.com/office/drawing/2014/main" id="{81A59574-1777-8EB4-244E-53052F0A5E8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6522" y="4264319"/>
            <a:ext cx="10752138" cy="366712"/>
          </a:xfrm>
        </p:spPr>
        <p:txBody>
          <a:bodyPr/>
          <a:lstStyle/>
          <a:p>
            <a:r>
              <a:rPr lang="cs-CZ" sz="1400" dirty="0"/>
              <a:t>Přednášková část zaměřená na předávání ZNALOSTÍ – společná pro všechny (nahrávky přednášek dostupné i kombi studentům)</a:t>
            </a:r>
            <a:endParaRPr lang="en-GB" sz="1400" dirty="0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03AE675B-8F65-909C-C681-42B904F609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0"/>
            <a:ext cx="10752138" cy="142773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VÍTĚZSTVÍ =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znalosti</a:t>
            </a:r>
            <a:r>
              <a:rPr lang="cs-CZ" dirty="0"/>
              <a:t> a </a:t>
            </a:r>
            <a:r>
              <a:rPr lang="cs-CZ" b="1" dirty="0"/>
              <a:t>dovednosti</a:t>
            </a:r>
            <a:r>
              <a:rPr lang="cs-CZ" dirty="0"/>
              <a:t>, které pomohou vašemu osobnímu rozvoji a které využijete ve své budoucí kariéře;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dirty="0"/>
              <a:t>dobrá známka a kredity.</a:t>
            </a:r>
          </a:p>
          <a:p>
            <a:endParaRPr lang="en-GB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1DEA3F1-565B-B17E-CAFA-9C8EC9B6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a SPOLEČNĚ chceme zvítězit.</a:t>
            </a:r>
            <a:endParaRPr lang="en-GB" dirty="0"/>
          </a:p>
        </p:txBody>
      </p:sp>
      <p:pic>
        <p:nvPicPr>
          <p:cNvPr id="19" name="Picture 4" descr="manahra - simulační manažerská hra">
            <a:hlinkClick r:id="rId2"/>
            <a:extLst>
              <a:ext uri="{FF2B5EF4-FFF2-40B4-BE49-F238E27FC236}">
                <a16:creationId xmlns:a16="http://schemas.microsoft.com/office/drawing/2014/main" id="{9ECC0FB1-4878-439A-F738-0E7A1CEB9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602" y="5010157"/>
            <a:ext cx="1552770" cy="43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ástupný obsah 15">
            <a:extLst>
              <a:ext uri="{FF2B5EF4-FFF2-40B4-BE49-F238E27FC236}">
                <a16:creationId xmlns:a16="http://schemas.microsoft.com/office/drawing/2014/main" id="{6DF32856-D790-7C9D-C91E-958927AB3B24}"/>
              </a:ext>
            </a:extLst>
          </p:cNvPr>
          <p:cNvSpPr txBox="1">
            <a:spLocks/>
          </p:cNvSpPr>
          <p:nvPr/>
        </p:nvSpPr>
        <p:spPr>
          <a:xfrm>
            <a:off x="4220397" y="5594253"/>
            <a:ext cx="3179617" cy="4045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sz="1600" kern="0" dirty="0"/>
              <a:t>Písemná zkouška</a:t>
            </a:r>
            <a:endParaRPr lang="en-GB" sz="1600" kern="0" dirty="0"/>
          </a:p>
        </p:txBody>
      </p:sp>
      <p:sp>
        <p:nvSpPr>
          <p:cNvPr id="21" name="Zástupný obsah 15">
            <a:extLst>
              <a:ext uri="{FF2B5EF4-FFF2-40B4-BE49-F238E27FC236}">
                <a16:creationId xmlns:a16="http://schemas.microsoft.com/office/drawing/2014/main" id="{E0101088-A146-4AE4-154F-B1DC0C6E553F}"/>
              </a:ext>
            </a:extLst>
          </p:cNvPr>
          <p:cNvSpPr txBox="1">
            <a:spLocks/>
          </p:cNvSpPr>
          <p:nvPr/>
        </p:nvSpPr>
        <p:spPr>
          <a:xfrm>
            <a:off x="7827617" y="5614191"/>
            <a:ext cx="3179617" cy="4045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sz="1600" kern="0" dirty="0"/>
              <a:t>Písemná zkouška</a:t>
            </a:r>
            <a:endParaRPr lang="en-GB" sz="1600" kern="0" dirty="0"/>
          </a:p>
        </p:txBody>
      </p:sp>
    </p:spTree>
    <p:extLst>
      <p:ext uri="{BB962C8B-B14F-4D97-AF65-F5344CB8AC3E}">
        <p14:creationId xmlns:p14="http://schemas.microsoft.com/office/powerpoint/2010/main" val="274565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5DAAD7-160D-992D-AD12-DF136B6D8A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8593682" cy="252000"/>
          </a:xfrm>
        </p:spPr>
        <p:txBody>
          <a:bodyPr/>
          <a:lstStyle/>
          <a:p>
            <a:r>
              <a:rPr lang="cs-CZ" noProof="0" dirty="0"/>
              <a:t>Různé „tréninkové plány“ jsou jako různé cesty vedoucí ke stejnému cíli. Pojďte nám pomoct společně zvítězit!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3FE0B10-104E-D506-F744-9E19257DA6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14" name="Nadpis 13">
            <a:extLst>
              <a:ext uri="{FF2B5EF4-FFF2-40B4-BE49-F238E27FC236}">
                <a16:creationId xmlns:a16="http://schemas.microsoft.com/office/drawing/2014/main" id="{0664C081-B3AE-CC2E-A6A4-3520C725B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vs. dovednosti</a:t>
            </a:r>
            <a:endParaRPr lang="en-GB" dirty="0"/>
          </a:p>
        </p:txBody>
      </p:sp>
      <p:sp>
        <p:nvSpPr>
          <p:cNvPr id="15" name="Zástupný obsah 14">
            <a:extLst>
              <a:ext uri="{FF2B5EF4-FFF2-40B4-BE49-F238E27FC236}">
                <a16:creationId xmlns:a16="http://schemas.microsoft.com/office/drawing/2014/main" id="{B6F83663-06CC-0BAA-E801-B030F639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16204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OBOJE je (stejně) důležité</a:t>
            </a:r>
          </a:p>
          <a:p>
            <a:pPr>
              <a:lnSpc>
                <a:spcPct val="100000"/>
              </a:lnSpc>
            </a:pPr>
            <a:r>
              <a:rPr lang="cs-CZ" dirty="0"/>
              <a:t>proto jsou vaše „tréninkové plány“, i když jsou různé, rozděleny na dvě části:</a:t>
            </a:r>
          </a:p>
          <a:p>
            <a:pPr lvl="1"/>
            <a:r>
              <a:rPr lang="cs-CZ" dirty="0"/>
              <a:t>ZNALOSTNÍ – vím CO a PROČ - pojmy, definice, koncepty, teorie, metody</a:t>
            </a:r>
          </a:p>
          <a:p>
            <a:pPr lvl="1"/>
            <a:r>
              <a:rPr lang="cs-CZ" dirty="0"/>
              <a:t>DOVEDNOSTNÍ – vím JAK, UMÍM – aplikace znalostí, schopnost řešit různé situace</a:t>
            </a:r>
            <a:endParaRPr lang="en-GB" dirty="0"/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4D0B6764-42DB-33E0-668C-3075D63523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642838"/>
              </p:ext>
            </p:extLst>
          </p:nvPr>
        </p:nvGraphicFramePr>
        <p:xfrm>
          <a:off x="3079829" y="3762001"/>
          <a:ext cx="5671489" cy="2421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3213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A4CCEB-A674-39B9-C5C4-0F7FB2CFF1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C05CFE-FC48-447C-01E2-FC9FB07EBA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62B40B1-0017-A3E5-0681-CACE6E818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Pojďme na to…</a:t>
            </a:r>
            <a:endParaRPr lang="en-GB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584DD487-AE3C-9EBB-7910-A9C22DC28A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87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696CB6-6264-43D4-A884-7E15E9CC8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47DC1C-4BAD-4B03-8E18-784CD779FE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69139E-809E-4245-8BCE-486223CD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managementu</a:t>
            </a:r>
            <a:br>
              <a:rPr lang="en-GB" dirty="0"/>
            </a:br>
            <a:r>
              <a:rPr lang="cs-CZ" dirty="0"/>
              <a:t>(Historický) vývoj manažerského myšlení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7EE9554-B6CC-4489-9EBE-FBD0B4AE7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1</a:t>
            </a:r>
          </a:p>
        </p:txBody>
      </p:sp>
    </p:spTree>
    <p:extLst>
      <p:ext uri="{BB962C8B-B14F-4D97-AF65-F5344CB8AC3E}">
        <p14:creationId xmlns:p14="http://schemas.microsoft.com/office/powerpoint/2010/main" val="121485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44610B-7287-4C5E-8806-ED2FB1CC2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30728D-4F9D-4417-A574-11208F0F29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90D73-62E7-4844-A0B3-8D4F7C9A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B6A2BD-DF4E-4386-980C-005B0AC4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Proč studovat management</a:t>
            </a:r>
            <a:r>
              <a:rPr lang="en-GB" dirty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Obsah pojmu „management“</a:t>
            </a:r>
            <a:r>
              <a:rPr lang="en-GB" dirty="0"/>
              <a:t>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Management jako proces</a:t>
            </a:r>
            <a:endParaRPr lang="en-GB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Management = manažeři</a:t>
            </a:r>
            <a:endParaRPr lang="en-GB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Management jako nauka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Historické pozadí a vývoj manažerského myšlení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53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BEB210-D522-42D1-A783-362E725512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DAA3C6-376B-4542-9F07-D61B0C69A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D2C37-9CE5-4280-8A14-B66E6C460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studovat management</a:t>
            </a:r>
            <a:r>
              <a:rPr lang="en-GB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7969C9-5C28-49CA-964A-BE6FC8F02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jsou všude kolem nás</a:t>
            </a:r>
            <a:endParaRPr lang="en-GB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GB" dirty="0" err="1"/>
              <a:t>Organizace</a:t>
            </a:r>
            <a:r>
              <a:rPr lang="en-GB" dirty="0"/>
              <a:t> je </a:t>
            </a:r>
            <a:r>
              <a:rPr lang="en-GB" dirty="0" err="1"/>
              <a:t>systematické</a:t>
            </a:r>
            <a:r>
              <a:rPr lang="en-GB" dirty="0"/>
              <a:t> </a:t>
            </a:r>
            <a:r>
              <a:rPr lang="en-GB" dirty="0" err="1"/>
              <a:t>uspořádání</a:t>
            </a:r>
            <a:r>
              <a:rPr lang="en-GB" dirty="0"/>
              <a:t> </a:t>
            </a:r>
            <a:r>
              <a:rPr lang="en-GB" dirty="0" err="1"/>
              <a:t>lidí</a:t>
            </a:r>
            <a:r>
              <a:rPr lang="en-GB" dirty="0"/>
              <a:t> za </a:t>
            </a:r>
            <a:r>
              <a:rPr lang="en-GB" dirty="0" err="1"/>
              <a:t>účelem</a:t>
            </a:r>
            <a:r>
              <a:rPr lang="en-GB" dirty="0"/>
              <a:t> </a:t>
            </a:r>
            <a:r>
              <a:rPr lang="en-GB" dirty="0" err="1"/>
              <a:t>dosažení</a:t>
            </a:r>
            <a:r>
              <a:rPr lang="en-GB" dirty="0"/>
              <a:t> </a:t>
            </a:r>
            <a:r>
              <a:rPr lang="en-GB" dirty="0" err="1"/>
              <a:t>určitého</a:t>
            </a:r>
            <a:r>
              <a:rPr lang="en-GB" dirty="0"/>
              <a:t> </a:t>
            </a:r>
            <a:r>
              <a:rPr lang="en-GB" dirty="0" err="1"/>
              <a:t>specifického</a:t>
            </a:r>
            <a:r>
              <a:rPr lang="cs-CZ" dirty="0"/>
              <a:t> </a:t>
            </a:r>
            <a:r>
              <a:rPr lang="en-GB" dirty="0" err="1"/>
              <a:t>účelu</a:t>
            </a:r>
            <a:r>
              <a:rPr lang="en-GB" dirty="0"/>
              <a:t>.</a:t>
            </a: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3 definiční znaky každé organizace</a:t>
            </a:r>
          </a:p>
          <a:p>
            <a:pPr lvl="1"/>
            <a:r>
              <a:rPr lang="cs-CZ" dirty="0"/>
              <a:t>účel</a:t>
            </a:r>
          </a:p>
          <a:p>
            <a:pPr lvl="1"/>
            <a:r>
              <a:rPr lang="cs-CZ" dirty="0"/>
              <a:t>lidé</a:t>
            </a:r>
          </a:p>
          <a:p>
            <a:pPr lvl="1"/>
            <a:r>
              <a:rPr lang="cs-CZ" dirty="0"/>
              <a:t>struktura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845E36-2A6F-3574-B8C2-AC5A0AB07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23190"/>
            <a:ext cx="4345749" cy="2195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40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9087D-597F-4C3C-A69F-CB8C1F587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BPH_MAN1, BPH_ZMAN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D972EA-144F-4C3E-BD99-2D796498E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A829E-ABEA-408D-B178-717D32C7E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je potřeba vždy a všude</a:t>
            </a:r>
            <a:r>
              <a:rPr lang="en-GB" dirty="0"/>
              <a:t>…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BA5BE4F7-F67E-237D-8C8A-852330664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573764"/>
              </p:ext>
            </p:extLst>
          </p:nvPr>
        </p:nvGraphicFramePr>
        <p:xfrm>
          <a:off x="720725" y="1692274"/>
          <a:ext cx="10752138" cy="4318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29119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1559</TotalTime>
  <Words>1711</Words>
  <Application>Microsoft Office PowerPoint</Application>
  <PresentationFormat>Širokoúhlá obrazovka</PresentationFormat>
  <Paragraphs>367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Symbol</vt:lpstr>
      <vt:lpstr>Tahoma</vt:lpstr>
      <vt:lpstr>Times New Roman</vt:lpstr>
      <vt:lpstr>Wingdings</vt:lpstr>
      <vt:lpstr>Presentation_MU_EN</vt:lpstr>
      <vt:lpstr>Výuka managementu na ECON MUNI</vt:lpstr>
      <vt:lpstr>Tým Management 2024</vt:lpstr>
      <vt:lpstr>… a SPOLEČNĚ chceme zvítězit.</vt:lpstr>
      <vt:lpstr>Znalosti vs. dovednosti</vt:lpstr>
      <vt:lpstr>Pojďme na to…</vt:lpstr>
      <vt:lpstr>Úvod do managementu (Historický) vývoj manažerského myšlení</vt:lpstr>
      <vt:lpstr>Obsah přednášky</vt:lpstr>
      <vt:lpstr>Proč studovat management?</vt:lpstr>
      <vt:lpstr>Management je potřeba vždy a všude…</vt:lpstr>
      <vt:lpstr>Dva klíčové koncepty managementu</vt:lpstr>
      <vt:lpstr>Management jako proces…</vt:lpstr>
      <vt:lpstr>Manažerské funkce</vt:lpstr>
      <vt:lpstr>Management = lidé (manažeři)</vt:lpstr>
      <vt:lpstr>Specializace v managementu</vt:lpstr>
      <vt:lpstr>Co (vlastně) manažeři dělají?</vt:lpstr>
      <vt:lpstr>Manažerské kompetence</vt:lpstr>
      <vt:lpstr>Kompetence vs. stupně řízení</vt:lpstr>
      <vt:lpstr>Kompetence vs. manažerské funkce</vt:lpstr>
      <vt:lpstr>Management jako nauka (disciplína)</vt:lpstr>
      <vt:lpstr>Historické souvislosti vývoje manažerského myšlení</vt:lpstr>
      <vt:lpstr>Vývoj manažerského myšlení</vt:lpstr>
      <vt:lpstr>Prezentace aplikace PowerPoint</vt:lpstr>
      <vt:lpstr>Také organizace se mění…</vt:lpstr>
      <vt:lpstr>Současné trendy</vt:lpstr>
      <vt:lpstr>Must know - keywords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Smutny Petr</dc:creator>
  <cp:lastModifiedBy>Petr Smutný</cp:lastModifiedBy>
  <cp:revision>3</cp:revision>
  <cp:lastPrinted>2020-10-07T09:46:35Z</cp:lastPrinted>
  <dcterms:created xsi:type="dcterms:W3CDTF">2020-10-05T13:16:55Z</dcterms:created>
  <dcterms:modified xsi:type="dcterms:W3CDTF">2024-09-25T13:41:03Z</dcterms:modified>
</cp:coreProperties>
</file>