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</p:sldIdLst>
  <p:sldSz cx="9144000" cy="5143500" type="screen16x9"/>
  <p:notesSz cx="6858000" cy="9144000"/>
  <p:embeddedFontLst>
    <p:embeddedFont>
      <p:font typeface="Maven Pro" panose="020B0604020202020204" charset="0"/>
      <p:regular r:id="rId17"/>
      <p:bold r:id="rId18"/>
    </p:embeddedFont>
    <p:embeddedFont>
      <p:font typeface="Nunito" pitchFamily="2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7" roundtripDataSignature="AMtx7mhJAG4k0EoQT0rkQkivap2nd0VeS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4" d="100"/>
          <a:sy n="134" d="100"/>
        </p:scale>
        <p:origin x="918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font" Target="fonts/font2.fntdata"/><Relationship Id="rId3" Type="http://schemas.openxmlformats.org/officeDocument/2006/relationships/slide" Target="slides/slide2.xml"/><Relationship Id="rId21" Type="http://schemas.openxmlformats.org/officeDocument/2006/relationships/font" Target="fonts/font5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font" Target="fonts/font1.fntdata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font" Target="fonts/font4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3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6.fntdata"/><Relationship Id="rId27" Type="http://customschemas.google.com/relationships/presentationmetadata" Target="meta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75" name="Google Shape;275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3" name="Google Shape;393;g3040f2b758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4" name="Google Shape;394;g3040f2b758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" name="Google Shape;398;g3040f2b7588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99" name="Google Shape;399;g3040f2b7588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" name="Google Shape;404;g3040f2b7588_1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05" name="Google Shape;405;g3040f2b7588_1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3079151301c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3079151301c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" name="Google Shape;416;g3040f2b7588_1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7" name="Google Shape;417;g3040f2b7588_1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0" name="Google Shape;28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86" name="Google Shape;286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2" name="Google Shape;292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98" name="Google Shape;298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15" name="Google Shape;3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37" name="Google Shape;337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43" name="Google Shape;343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9" name="Google Shape;369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1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12"/>
            <p:cNvGrpSpPr/>
            <p:nvPr/>
          </p:nvGrpSpPr>
          <p:grpSpPr>
            <a:xfrm>
              <a:off x="7343003" y="4453711"/>
              <a:ext cx="316800" cy="688512"/>
              <a:chOff x="7343003" y="4453711"/>
              <a:chExt cx="316800" cy="688512"/>
            </a:xfrm>
          </p:grpSpPr>
          <p:sp>
            <p:nvSpPr>
              <p:cNvPr id="12" name="Google Shape;12;p1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3" name="Google Shape;13;p1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" name="Google Shape;14;p1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1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" name="Google Shape;16;p1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" name="Google Shape;17;p1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" name="Google Shape;18;p1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1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" name="Google Shape;20;p1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" name="Google Shape;21;p1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" name="Google Shape;22;p1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" name="Google Shape;23;p1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1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" name="Google Shape;25;p1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" name="Google Shape;26;p1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7" name="Google Shape;27;p1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8" name="Google Shape;28;p1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29" name="Google Shape;29;p1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1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1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2" name="Google Shape;32;p1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1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4" name="Google Shape;34;p1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5" name="Google Shape;35;p1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36" name="Google Shape;36;p1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37" name="Google Shape;37;p1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1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39" name="Google Shape;39;p1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sp>
          <p:nvSpPr>
            <p:cNvPr id="40" name="Google Shape;40;p1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" name="Google Shape;41;p1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" name="Google Shape;42;p1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" name="Google Shape;43;p1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" name="Google Shape;44;p1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" name="Google Shape;45;p1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8627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" name="Google Shape;46;p1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1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2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2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2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5" name="Google Shape;145;p2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6" name="Google Shape;146;p2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47" name="Google Shape;147;p2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48" name="Google Shape;148;p2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2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0" name="Google Shape;150;p2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1" name="Google Shape;151;p2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2" name="Google Shape;152;p2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3" name="Google Shape;153;p2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4" name="Google Shape;154;p2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2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6" name="Google Shape;156;p2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7" name="Google Shape;157;p2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58" name="Google Shape;158;p2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59" name="Google Shape;159;p2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2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1" name="Google Shape;161;p2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2" name="Google Shape;162;p2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3" name="Google Shape;163;p2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2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5" name="Google Shape;165;p2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6" name="Google Shape;166;p2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7" name="Google Shape;167;p2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68" name="Google Shape;168;p2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69" name="Google Shape;169;p2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2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1" name="Google Shape;171;p2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2" name="Google Shape;172;p2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3" name="Google Shape;173;p2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4" name="Google Shape;174;p2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2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6" name="Google Shape;176;p2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77" name="Google Shape;177;p2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78" name="Google Shape;178;p2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2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0" name="Google Shape;180;p2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1" name="Google Shape;181;p2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2" name="Google Shape;182;p2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3" name="Google Shape;183;p2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4" name="Google Shape;184;p2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2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6" name="Google Shape;186;p2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7" name="Google Shape;187;p2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88" name="Google Shape;188;p2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89" name="Google Shape;189;p2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2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1" name="Google Shape;191;p2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2" name="Google Shape;192;p2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3" name="Google Shape;193;p2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4" name="Google Shape;194;p2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2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6" name="Google Shape;196;p2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97" name="Google Shape;197;p2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98" name="Google Shape;198;p2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2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0" name="Google Shape;200;p2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1" name="Google Shape;201;p2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2" name="Google Shape;202;p2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3" name="Google Shape;203;p2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2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5" name="Google Shape;205;p2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6" name="Google Shape;206;p2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07" name="Google Shape;207;p2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08" name="Google Shape;208;p2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2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0" name="Google Shape;210;p2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1" name="Google Shape;211;p2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2" name="Google Shape;212;p2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3" name="Google Shape;213;p2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4" name="Google Shape;214;p2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2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6" name="Google Shape;216;p2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7" name="Google Shape;217;p2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18" name="Google Shape;218;p2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19" name="Google Shape;219;p2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2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1" name="Google Shape;221;p2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2" name="Google Shape;222;p2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3" name="Google Shape;223;p2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2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5" name="Google Shape;225;p2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6" name="Google Shape;226;p2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27" name="Google Shape;227;p2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28" name="Google Shape;228;p2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2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0" name="Google Shape;230;p2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1" name="Google Shape;231;p2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2" name="Google Shape;232;p2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3" name="Google Shape;233;p2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4" name="Google Shape;234;p2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2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6" name="Google Shape;236;p2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7" name="Google Shape;237;p2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38" name="Google Shape;238;p2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39" name="Google Shape;239;p2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2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1" name="Google Shape;241;p2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2" name="Google Shape;242;p2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3" name="Google Shape;243;p2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2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5" name="Google Shape;245;p2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6" name="Google Shape;246;p2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7" name="Google Shape;247;p2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48" name="Google Shape;248;p2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49" name="Google Shape;249;p2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2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1" name="Google Shape;251;p2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2" name="Google Shape;252;p2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3" name="Google Shape;253;p2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4" name="Google Shape;254;p2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2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6" name="Google Shape;256;p2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7" name="Google Shape;257;p2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58" name="Google Shape;258;p2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59" name="Google Shape;259;p2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2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1" name="Google Shape;261;p2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2" name="Google Shape;262;p2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263" name="Google Shape;263;p2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2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5" name="Google Shape;265;p2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6" name="Google Shape;266;p2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267" name="Google Shape;267;p2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268" name="Google Shape;268;p2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2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2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13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51" name="Google Shape;51;p13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" name="Google Shape;52;p13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" name="Google Shape;53;p1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3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55" name="Google Shape;55;p1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" name="Google Shape;57;p14"/>
          <p:cNvGrpSpPr/>
          <p:nvPr/>
        </p:nvGrpSpPr>
        <p:grpSpPr>
          <a:xfrm>
            <a:off x="146769" y="3406"/>
            <a:ext cx="1233214" cy="1384535"/>
            <a:chOff x="146769" y="3406"/>
            <a:chExt cx="1233214" cy="1384535"/>
          </a:xfrm>
        </p:grpSpPr>
        <p:grpSp>
          <p:nvGrpSpPr>
            <p:cNvPr id="58" name="Google Shape;58;p14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9" name="Google Shape;59;p14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0" name="Google Shape;60;p14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1" name="Google Shape;61;p14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62" name="Google Shape;62;p14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3" name="Google Shape;63;p14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4" name="Google Shape;64;p14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65" name="Google Shape;65;p14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66" name="Google Shape;66;p14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7" name="Google Shape;67;p14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8" name="Google Shape;68;p14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9" name="Google Shape;69;p14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grpSp>
        <p:nvGrpSpPr>
          <p:cNvPr id="70" name="Google Shape;70;p14"/>
          <p:cNvGrpSpPr/>
          <p:nvPr/>
        </p:nvGrpSpPr>
        <p:grpSpPr>
          <a:xfrm>
            <a:off x="6775084" y="2904008"/>
            <a:ext cx="2186147" cy="2239500"/>
            <a:chOff x="6775084" y="2904008"/>
            <a:chExt cx="2186147" cy="2239500"/>
          </a:xfrm>
        </p:grpSpPr>
        <p:grpSp>
          <p:nvGrpSpPr>
            <p:cNvPr id="71" name="Google Shape;71;p14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72" name="Google Shape;72;p14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3" name="Google Shape;73;p14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4" name="Google Shape;74;p14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75" name="Google Shape;75;p14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6" name="Google Shape;76;p14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7" name="Google Shape;77;p14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78" name="Google Shape;78;p14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9" name="Google Shape;79;p14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0" name="Google Shape;80;p14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1" name="Google Shape;81;p14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4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83" name="Google Shape;83;p14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84" name="Google Shape;84;p14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5" name="Google Shape;85;p14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6" name="Google Shape;86;p14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7" name="Google Shape;87;p14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8" name="Google Shape;88;p14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1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1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94" name="Google Shape;94;p1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1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1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2" name="Google Shape;102;p1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3" name="Google Shape;103;p1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1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1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08" name="Google Shape;108;p1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09" name="Google Shape;109;p1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1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1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18"/>
          <p:cNvGrpSpPr/>
          <p:nvPr/>
        </p:nvGrpSpPr>
        <p:grpSpPr>
          <a:xfrm>
            <a:off x="6866714" y="1255"/>
            <a:ext cx="2267380" cy="2601741"/>
            <a:chOff x="6790514" y="1255"/>
            <a:chExt cx="2267380" cy="2601741"/>
          </a:xfrm>
        </p:grpSpPr>
        <p:grpSp>
          <p:nvGrpSpPr>
            <p:cNvPr id="114" name="Google Shape;114;p18"/>
            <p:cNvGrpSpPr/>
            <p:nvPr/>
          </p:nvGrpSpPr>
          <p:grpSpPr>
            <a:xfrm>
              <a:off x="7067536" y="1255"/>
              <a:ext cx="1990358" cy="1990303"/>
              <a:chOff x="7067536" y="1255"/>
              <a:chExt cx="1990358" cy="1990303"/>
            </a:xfrm>
          </p:grpSpPr>
          <p:sp>
            <p:nvSpPr>
              <p:cNvPr id="115" name="Google Shape;115;p1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6" name="Google Shape;116;p1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17" name="Google Shape;117;p1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18" name="Google Shape;118;p18"/>
            <p:cNvGrpSpPr/>
            <p:nvPr/>
          </p:nvGrpSpPr>
          <p:grpSpPr>
            <a:xfrm>
              <a:off x="8207126" y="1807997"/>
              <a:ext cx="795000" cy="795000"/>
              <a:chOff x="8207126" y="1807997"/>
              <a:chExt cx="795000" cy="795000"/>
            </a:xfrm>
          </p:grpSpPr>
          <p:sp>
            <p:nvSpPr>
              <p:cNvPr id="119" name="Google Shape;119;p1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0" name="Google Shape;120;p1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1" name="Google Shape;121;p1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  <p:grpSp>
          <p:nvGrpSpPr>
            <p:cNvPr id="122" name="Google Shape;122;p1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1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24" name="Google Shape;124;p1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8627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marR="0" lvl="0" indent="0" algn="l" rtl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400"/>
                  <a:buFont typeface="Arial"/>
                  <a:buNone/>
                </a:pPr>
                <a:endPara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sp>
        <p:nvSpPr>
          <p:cNvPr id="125" name="Google Shape;125;p1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1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1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1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p1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1" name="Google Shape;131;p1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1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1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noFill/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1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2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2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p2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1764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39" name="Google Shape;139;p2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2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 i="0" u="none" strike="noStrike" cap="none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marR="0" lvl="1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marR="0" lvl="2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marR="0" lvl="3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marR="0" lvl="4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marR="0" lvl="5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marR="0" lvl="6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marR="0" lvl="7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marR="0" lvl="8" indent="-2984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9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sk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sk"/>
              <a:t>Power BI - </a:t>
            </a:r>
            <a:br>
              <a:rPr lang="sk"/>
            </a:br>
            <a:r>
              <a:rPr lang="sk"/>
              <a:t>Datové modelování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" name="Google Shape;396;g3040f2b7588_0_0"/>
          <p:cNvSpPr txBox="1">
            <a:spLocks noGrp="1"/>
          </p:cNvSpPr>
          <p:nvPr>
            <p:ph type="ctrTitle"/>
          </p:nvPr>
        </p:nvSpPr>
        <p:spPr>
          <a:xfrm>
            <a:off x="640300" y="1586263"/>
            <a:ext cx="4255500" cy="187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</a:pPr>
            <a:r>
              <a:rPr lang="sk"/>
              <a:t>Power BI - </a:t>
            </a:r>
            <a:br>
              <a:rPr lang="sk"/>
            </a:br>
            <a:r>
              <a:rPr lang="sk"/>
              <a:t>ETL a Čištění dat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" name="Google Shape;401;g3040f2b7588_0_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ETL (Extract Transform Load)</a:t>
            </a:r>
            <a:endParaRPr/>
          </a:p>
        </p:txBody>
      </p:sp>
      <p:sp>
        <p:nvSpPr>
          <p:cNvPr id="402" name="Google Shape;402;g3040f2b7588_0_4"/>
          <p:cNvSpPr txBox="1">
            <a:spLocks noGrp="1"/>
          </p:cNvSpPr>
          <p:nvPr>
            <p:ph type="body" idx="1"/>
          </p:nvPr>
        </p:nvSpPr>
        <p:spPr>
          <a:xfrm>
            <a:off x="1303800" y="1509400"/>
            <a:ext cx="7030500" cy="33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Jde o proces, kdy data kombinujeme z různých zdrojů, data očišťujeme, upravujeme a organizujeme do jednoho konzistentního datového zdroje (data warehouse, data lake, …)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Většinou ETL proces vzniká na samém začátku a pro účely vizualizací (reportingu) se pracuje s očištěnými daty. Někdy je však potřeba data upravit pro specifické účely vizualizací a nebo se Power BI používá jako prototypovací případně testovací nástroj. 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Úpravu dat je nejlepší provádět co nejblíže zdroji (například pokud opakovaně v různých reportech musíme data upravovat stejným způsobem, dává smysl aby se tato úprava udělala už někde blíže zdroji.)</a:t>
            </a:r>
            <a:endParaRPr/>
          </a:p>
          <a:p>
            <a:pPr marL="45720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Google Shape;407;g3040f2b7588_1_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Typy operací</a:t>
            </a:r>
            <a:endParaRPr/>
          </a:p>
        </p:txBody>
      </p:sp>
      <p:sp>
        <p:nvSpPr>
          <p:cNvPr id="408" name="Google Shape;408;g3040f2b7588_1_0"/>
          <p:cNvSpPr txBox="1">
            <a:spLocks noGrp="1"/>
          </p:cNvSpPr>
          <p:nvPr>
            <p:ph type="body" idx="1"/>
          </p:nvPr>
        </p:nvSpPr>
        <p:spPr>
          <a:xfrm>
            <a:off x="1303800" y="1432825"/>
            <a:ext cx="7030500" cy="309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Nastavují se správné datové typy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Vynechání nepotřebných sloupců, duplicit, chybových záznamů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Měníme a sjednocujeme názvy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Přidávání sloupců, díky kterým dokážeme data propojit mezi sebou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kontroluje se datová kvalita </a:t>
            </a:r>
            <a:endParaRPr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" name="Google Shape;413;g3079151301c_0_0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Příklad z praxe</a:t>
            </a:r>
            <a:endParaRPr/>
          </a:p>
        </p:txBody>
      </p:sp>
      <p:pic>
        <p:nvPicPr>
          <p:cNvPr id="414" name="Google Shape;414;g3079151301c_0_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5325" y="1411774"/>
            <a:ext cx="7649824" cy="3425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" name="Google Shape;419;g3040f2b7588_1_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sk"/>
              <a:t>Power Query</a:t>
            </a:r>
            <a:endParaRPr/>
          </a:p>
        </p:txBody>
      </p:sp>
      <p:sp>
        <p:nvSpPr>
          <p:cNvPr id="420" name="Google Shape;420;g3040f2b7588_1_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umožňuje automatizaci procesu čištění a transformace dat. 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krok za krokem provádí operace, které následně při refreshi dat opakuje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Používá jazyk M</a:t>
            </a:r>
            <a:endParaRPr/>
          </a:p>
          <a:p>
            <a:pPr marL="457200" lvl="0" indent="-311150" algn="l" rtl="0"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Power Query je i v excelu</a:t>
            </a:r>
            <a:endParaRPr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Google Shape;282;p2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Datové modelování</a:t>
            </a:r>
            <a:endParaRPr/>
          </a:p>
        </p:txBody>
      </p:sp>
      <p:sp>
        <p:nvSpPr>
          <p:cNvPr id="283" name="Google Shape;283;p2"/>
          <p:cNvSpPr txBox="1">
            <a:spLocks noGrp="1"/>
          </p:cNvSpPr>
          <p:nvPr>
            <p:ph type="body" idx="1"/>
          </p:nvPr>
        </p:nvSpPr>
        <p:spPr>
          <a:xfrm>
            <a:off x="1303800" y="1509400"/>
            <a:ext cx="7030500" cy="337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Základní proces analýzy dat</a:t>
            </a:r>
            <a:endParaRPr/>
          </a:p>
          <a:p>
            <a:pPr marL="45720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Pomocí diagramu se vizuálně vyjádří vztah mezi jednotlivými daty, která jsou pro analýzu shromažďována.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Správný datový model zjednodušuje práci s daty a umožňuje dosáhnout správných výsledků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Zlepšuje se performance reportu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Je možné se vyvarovat složitým DAX funkcím, které by mohly report zpomalovat nebo vracet nejednoznačné výsledky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Model je udržitelný a snadno rozšiřitelný o další data (tabulky)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Často jde o úplně první krok v analýze a stačí nám k němu tužka a papír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Datový model musí být jednoznačný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Google Shape;288;p3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Vazby</a:t>
            </a:r>
            <a:endParaRPr/>
          </a:p>
        </p:txBody>
      </p:sp>
      <p:sp>
        <p:nvSpPr>
          <p:cNvPr id="289" name="Google Shape;289;p3"/>
          <p:cNvSpPr txBox="1">
            <a:spLocks noGrp="1"/>
          </p:cNvSpPr>
          <p:nvPr>
            <p:ph type="body" idx="1"/>
          </p:nvPr>
        </p:nvSpPr>
        <p:spPr>
          <a:xfrm>
            <a:off x="1303800" y="1278675"/>
            <a:ext cx="7030500" cy="3624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/>
          </a:bodyPr>
          <a:lstStyle/>
          <a:p>
            <a:pPr marL="457200" marR="0" lvl="0" indent="-31118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7"/>
              <a:buChar char="-"/>
            </a:pPr>
            <a:r>
              <a:rPr lang="sk"/>
              <a:t>Rozlišujeme dva typy tabulek </a:t>
            </a:r>
            <a:br>
              <a:rPr lang="sk"/>
            </a:br>
            <a:r>
              <a:rPr lang="sk" b="1"/>
              <a:t>dimenzní </a:t>
            </a:r>
            <a:r>
              <a:rPr lang="sk"/>
              <a:t>(číselníky), vždy by měly mít unikátní identifikátor pro každý řádek</a:t>
            </a:r>
            <a:br>
              <a:rPr lang="sk"/>
            </a:br>
            <a:r>
              <a:rPr lang="sk" b="1"/>
              <a:t>faktové </a:t>
            </a:r>
            <a:endParaRPr b="1"/>
          </a:p>
          <a:p>
            <a:pPr marL="457200" marR="0" lvl="0" indent="-31118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7"/>
              <a:buChar char="-"/>
            </a:pPr>
            <a:r>
              <a:rPr lang="sk"/>
              <a:t>Typy vazeb</a:t>
            </a:r>
            <a:br>
              <a:rPr lang="sk"/>
            </a:br>
            <a:r>
              <a:rPr lang="sk" b="1"/>
              <a:t>1:1</a:t>
            </a:r>
            <a:r>
              <a:rPr lang="sk"/>
              <a:t> (one to one) každá položka je v tabulce právě jednou (produkt, ceník produktů)</a:t>
            </a:r>
            <a:br>
              <a:rPr lang="sk"/>
            </a:br>
            <a:r>
              <a:rPr lang="sk" b="1"/>
              <a:t>1:N</a:t>
            </a:r>
            <a:r>
              <a:rPr lang="sk"/>
              <a:t> / </a:t>
            </a:r>
            <a:r>
              <a:rPr lang="sk" b="1"/>
              <a:t>1:* </a:t>
            </a:r>
            <a:r>
              <a:rPr lang="sk"/>
              <a:t>(one to many) každá položka může mít v tabulce více výskytů (produkt, ceník produktů v jednotlivých letech)</a:t>
            </a:r>
            <a:br>
              <a:rPr lang="sk"/>
            </a:br>
            <a:r>
              <a:rPr lang="sk" b="1"/>
              <a:t>N:N</a:t>
            </a:r>
            <a:r>
              <a:rPr lang="sk"/>
              <a:t> / </a:t>
            </a:r>
            <a:r>
              <a:rPr lang="sk" b="1"/>
              <a:t>*:* </a:t>
            </a:r>
            <a:r>
              <a:rPr lang="sk"/>
              <a:t>(many to many) Jedna nebo více položek může mít v tabulce více výskytů (tabulka knih v knihovně s autory, která bude mít vazbu na tabulku autorů a jejich knih - autor má více výskytů, protože napsal více knih a zároveň jsou knihy, které může napsat více autorů)</a:t>
            </a:r>
            <a:endParaRPr/>
          </a:p>
          <a:p>
            <a:pPr marL="457200" marR="0" lvl="0" indent="-311184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8107"/>
              <a:buChar char="-"/>
            </a:pPr>
            <a:r>
              <a:rPr lang="sk"/>
              <a:t>Směr vazeb</a:t>
            </a:r>
            <a:br>
              <a:rPr lang="sk"/>
            </a:br>
            <a:r>
              <a:rPr lang="sk" b="1"/>
              <a:t>Jednostranná </a:t>
            </a:r>
            <a:r>
              <a:rPr lang="sk"/>
              <a:t>Jedna tabulka filtruje jednotlivé záznamy v druhé tabulce (typicky dimenzní tabulka filtruje dané záznamy z factové tabulky, druhá tabulka pak ale už nefiltruje tabulku první</a:t>
            </a:r>
            <a:br>
              <a:rPr lang="sk"/>
            </a:br>
            <a:r>
              <a:rPr lang="sk" b="1"/>
              <a:t>Oboustranná </a:t>
            </a:r>
            <a:r>
              <a:rPr lang="sk"/>
              <a:t>obě tabulky se filtrují navzájem, filtrování vždy probíhá pomocí sloupců přes které je vazba vytvořená </a:t>
            </a:r>
            <a:br>
              <a:rPr lang="sk"/>
            </a:b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Google Shape;294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Denormalizace a Normalizace </a:t>
            </a:r>
            <a:endParaRPr/>
          </a:p>
        </p:txBody>
      </p:sp>
      <p:sp>
        <p:nvSpPr>
          <p:cNvPr id="295" name="Google Shape;295;p4"/>
          <p:cNvSpPr txBox="1">
            <a:spLocks noGrp="1"/>
          </p:cNvSpPr>
          <p:nvPr>
            <p:ph type="body" idx="1"/>
          </p:nvPr>
        </p:nvSpPr>
        <p:spPr>
          <a:xfrm>
            <a:off x="1303800" y="1461325"/>
            <a:ext cx="7030500" cy="3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Denormalizace i Normalizace jsou postupy, které se používají při vytváření různých modelů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Denormalizace -</a:t>
            </a:r>
            <a:r>
              <a:rPr lang="sk"/>
              <a:t> přidávání redundantních (opakujících se dat) do tabulek v modelu pro účely rychlejšího a jasnějšího prohlížení dat</a:t>
            </a:r>
            <a:br>
              <a:rPr lang="sk"/>
            </a:br>
            <a:r>
              <a:rPr lang="sk"/>
              <a:t>(v databázích může jít o materializované tabulky, nebo pohledy (views), které usnadňují analytickou práci tak, aby nebylo nutné na sebe pokaždé napojovat různé tabulky). 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Denormalizovaný model by tedy mohl vypadat jako jedna tabulka, to má ale určité nevýhody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 b="1"/>
              <a:t>Normalizace </a:t>
            </a:r>
            <a:r>
              <a:rPr lang="sk"/>
              <a:t>je pak proces, kdy naopak tvoříme malé tabulky, snižujeme redundaci dat a zlepšujeme jejich integritu a udržitelnost. Využíváme především pokud máme velké objemy faktových dat. 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Většinou používáme oboje a záleží na jednotlivých případech </a:t>
            </a:r>
            <a:br>
              <a:rPr lang="sk"/>
            </a:b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Google Shape;300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Typy datových modelů - Star Schema</a:t>
            </a:r>
            <a:endParaRPr/>
          </a:p>
        </p:txBody>
      </p:sp>
      <p:sp>
        <p:nvSpPr>
          <p:cNvPr id="301" name="Google Shape;301;p5"/>
          <p:cNvSpPr txBox="1">
            <a:spLocks noGrp="1"/>
          </p:cNvSpPr>
          <p:nvPr>
            <p:ph type="body" idx="1"/>
          </p:nvPr>
        </p:nvSpPr>
        <p:spPr>
          <a:xfrm>
            <a:off x="1223900" y="1459050"/>
            <a:ext cx="7030500" cy="3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jde o best practice model, který zajišťuje nejoptimálnější řešení. Pokud to je možné, chceme vždy vytvořit star schema. Model se snadno udržuje a rozšiřuje. Je to model na který bylo Power BI optimalizováno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02" name="Google Shape;302;p5"/>
          <p:cNvSpPr/>
          <p:nvPr/>
        </p:nvSpPr>
        <p:spPr>
          <a:xfrm>
            <a:off x="4079000" y="3128200"/>
            <a:ext cx="980700" cy="1563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factOrderLine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OrderID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Value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Quantity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3" name="Google Shape;303;p5"/>
          <p:cNvSpPr/>
          <p:nvPr/>
        </p:nvSpPr>
        <p:spPr>
          <a:xfrm>
            <a:off x="1394050" y="2526000"/>
            <a:ext cx="1221000" cy="16179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dimProduct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Size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BrandOrigin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4" name="Google Shape;304;p5"/>
          <p:cNvSpPr/>
          <p:nvPr/>
        </p:nvSpPr>
        <p:spPr>
          <a:xfrm>
            <a:off x="6422300" y="2624700"/>
            <a:ext cx="1167600" cy="1519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dimDate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StartOfMonth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Year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05" name="Google Shape;305;p5"/>
          <p:cNvCxnSpPr>
            <a:stCxn id="303" idx="3"/>
            <a:endCxn id="302" idx="1"/>
          </p:cNvCxnSpPr>
          <p:nvPr/>
        </p:nvCxnSpPr>
        <p:spPr>
          <a:xfrm>
            <a:off x="2615050" y="3334950"/>
            <a:ext cx="1464000" cy="574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06" name="Google Shape;306;p5"/>
          <p:cNvCxnSpPr>
            <a:stCxn id="304" idx="1"/>
            <a:endCxn id="302" idx="3"/>
          </p:cNvCxnSpPr>
          <p:nvPr/>
        </p:nvCxnSpPr>
        <p:spPr>
          <a:xfrm flipH="1">
            <a:off x="5059700" y="3384300"/>
            <a:ext cx="1362600" cy="525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07" name="Google Shape;307;p5"/>
          <p:cNvSpPr txBox="1"/>
          <p:nvPr/>
        </p:nvSpPr>
        <p:spPr>
          <a:xfrm>
            <a:off x="2711150" y="29994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8" name="Google Shape;308;p5"/>
          <p:cNvSpPr txBox="1"/>
          <p:nvPr/>
        </p:nvSpPr>
        <p:spPr>
          <a:xfrm>
            <a:off x="6055400" y="304605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09" name="Google Shape;309;p5"/>
          <p:cNvSpPr txBox="1"/>
          <p:nvPr/>
        </p:nvSpPr>
        <p:spPr>
          <a:xfrm>
            <a:off x="5114775" y="3455425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10" name="Google Shape;310;p5"/>
          <p:cNvSpPr txBox="1"/>
          <p:nvPr/>
        </p:nvSpPr>
        <p:spPr>
          <a:xfrm>
            <a:off x="3752125" y="35367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11" name="Google Shape;311;p5"/>
          <p:cNvCxnSpPr/>
          <p:nvPr/>
        </p:nvCxnSpPr>
        <p:spPr>
          <a:xfrm flipH="1">
            <a:off x="5597825" y="3570575"/>
            <a:ext cx="363600" cy="1224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12" name="Google Shape;312;p5"/>
          <p:cNvCxnSpPr/>
          <p:nvPr/>
        </p:nvCxnSpPr>
        <p:spPr>
          <a:xfrm>
            <a:off x="3476200" y="3664950"/>
            <a:ext cx="102000" cy="5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sk"/>
              <a:t>Typy datových modelů - Snowflake Schema</a:t>
            </a:r>
            <a:endParaRPr/>
          </a:p>
        </p:txBody>
      </p:sp>
      <p:sp>
        <p:nvSpPr>
          <p:cNvPr id="318" name="Google Shape;318;p6"/>
          <p:cNvSpPr txBox="1">
            <a:spLocks noGrp="1"/>
          </p:cNvSpPr>
          <p:nvPr>
            <p:ph type="body" idx="1"/>
          </p:nvPr>
        </p:nvSpPr>
        <p:spPr>
          <a:xfrm>
            <a:off x="1223900" y="1459050"/>
            <a:ext cx="7030500" cy="3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Snowflake vzniká normalizací star schema, pokud není nezbytně nutné, tak je vždy na uvážení, jestli je snowflake schéma potřeba</a:t>
            </a:r>
            <a:endParaRPr/>
          </a:p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Kdy je vhodné vytvářet nové dimenze? 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19" name="Google Shape;319;p6"/>
          <p:cNvSpPr/>
          <p:nvPr/>
        </p:nvSpPr>
        <p:spPr>
          <a:xfrm>
            <a:off x="4079000" y="3230300"/>
            <a:ext cx="980700" cy="146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factOrderLine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OrderID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Value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Quantity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0" name="Google Shape;320;p6"/>
          <p:cNvSpPr/>
          <p:nvPr/>
        </p:nvSpPr>
        <p:spPr>
          <a:xfrm>
            <a:off x="2143125" y="2832600"/>
            <a:ext cx="1091400" cy="146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dimProduct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Size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1" name="Google Shape;321;p6"/>
          <p:cNvSpPr/>
          <p:nvPr/>
        </p:nvSpPr>
        <p:spPr>
          <a:xfrm>
            <a:off x="6422300" y="2624700"/>
            <a:ext cx="1167600" cy="1519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dimDate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StartOfMonth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Year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22" name="Google Shape;322;p6"/>
          <p:cNvCxnSpPr>
            <a:endCxn id="319" idx="1"/>
          </p:cNvCxnSpPr>
          <p:nvPr/>
        </p:nvCxnSpPr>
        <p:spPr>
          <a:xfrm>
            <a:off x="3239900" y="3614750"/>
            <a:ext cx="839100" cy="34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23" name="Google Shape;323;p6"/>
          <p:cNvCxnSpPr>
            <a:stCxn id="321" idx="1"/>
            <a:endCxn id="319" idx="3"/>
          </p:cNvCxnSpPr>
          <p:nvPr/>
        </p:nvCxnSpPr>
        <p:spPr>
          <a:xfrm flipH="1">
            <a:off x="5059700" y="3384300"/>
            <a:ext cx="1362600" cy="5766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24" name="Google Shape;324;p6"/>
          <p:cNvSpPr txBox="1"/>
          <p:nvPr/>
        </p:nvSpPr>
        <p:spPr>
          <a:xfrm>
            <a:off x="3211125" y="32303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5" name="Google Shape;325;p6"/>
          <p:cNvSpPr txBox="1"/>
          <p:nvPr/>
        </p:nvSpPr>
        <p:spPr>
          <a:xfrm>
            <a:off x="6055400" y="304605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6" name="Google Shape;326;p6"/>
          <p:cNvSpPr txBox="1"/>
          <p:nvPr/>
        </p:nvSpPr>
        <p:spPr>
          <a:xfrm>
            <a:off x="5114775" y="3455425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27" name="Google Shape;327;p6"/>
          <p:cNvSpPr txBox="1"/>
          <p:nvPr/>
        </p:nvSpPr>
        <p:spPr>
          <a:xfrm>
            <a:off x="3752125" y="35367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28" name="Google Shape;328;p6"/>
          <p:cNvCxnSpPr/>
          <p:nvPr/>
        </p:nvCxnSpPr>
        <p:spPr>
          <a:xfrm flipH="1">
            <a:off x="5615075" y="3586175"/>
            <a:ext cx="330900" cy="1413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29" name="Google Shape;329;p6"/>
          <p:cNvCxnSpPr/>
          <p:nvPr/>
        </p:nvCxnSpPr>
        <p:spPr>
          <a:xfrm>
            <a:off x="3445775" y="3689475"/>
            <a:ext cx="95100" cy="3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30" name="Google Shape;330;p6"/>
          <p:cNvSpPr/>
          <p:nvPr/>
        </p:nvSpPr>
        <p:spPr>
          <a:xfrm>
            <a:off x="295325" y="2257500"/>
            <a:ext cx="1221000" cy="1328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dimBrand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BrandOrigin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31" name="Google Shape;331;p6"/>
          <p:cNvCxnSpPr>
            <a:endCxn id="320" idx="1"/>
          </p:cNvCxnSpPr>
          <p:nvPr/>
        </p:nvCxnSpPr>
        <p:spPr>
          <a:xfrm>
            <a:off x="1516425" y="2942250"/>
            <a:ext cx="626700" cy="62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2" name="Google Shape;332;p6"/>
          <p:cNvSpPr txBox="1"/>
          <p:nvPr/>
        </p:nvSpPr>
        <p:spPr>
          <a:xfrm>
            <a:off x="1548525" y="26247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33" name="Google Shape;333;p6"/>
          <p:cNvSpPr txBox="1"/>
          <p:nvPr/>
        </p:nvSpPr>
        <p:spPr>
          <a:xfrm>
            <a:off x="1852525" y="30096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34" name="Google Shape;334;p6"/>
          <p:cNvCxnSpPr/>
          <p:nvPr/>
        </p:nvCxnSpPr>
        <p:spPr>
          <a:xfrm>
            <a:off x="1738200" y="3163800"/>
            <a:ext cx="77700" cy="7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" name="Google Shape;33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Typy Datových modelů </a:t>
            </a:r>
            <a:endParaRPr/>
          </a:p>
        </p:txBody>
      </p:sp>
      <p:sp>
        <p:nvSpPr>
          <p:cNvPr id="340" name="Google Shape;340;p7"/>
          <p:cNvSpPr txBox="1">
            <a:spLocks noGrp="1"/>
          </p:cNvSpPr>
          <p:nvPr>
            <p:ph type="body" idx="1"/>
          </p:nvPr>
        </p:nvSpPr>
        <p:spPr>
          <a:xfrm>
            <a:off x="1303800" y="1461325"/>
            <a:ext cx="7030500" cy="339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 fontScale="92500" lnSpcReduction="20000"/>
          </a:bodyPr>
          <a:lstStyle/>
          <a:p>
            <a:pPr marL="457200" marR="0" lvl="0" indent="-3050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 b="1"/>
              <a:t>Více star schémat - často máme více faktových tabulek a více různých modelů v jednom velkém datovém modelu.</a:t>
            </a:r>
            <a:br>
              <a:rPr lang="sk" b="1"/>
            </a:br>
            <a:endParaRPr b="1"/>
          </a:p>
          <a:p>
            <a:pPr marL="457200" marR="0" lvl="0" indent="-30502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ct val="100000"/>
              <a:buChar char="-"/>
            </a:pPr>
            <a:r>
              <a:rPr lang="sk" b="1"/>
              <a:t>Header - Detail datový model</a:t>
            </a:r>
            <a:br>
              <a:rPr lang="sk" b="1"/>
            </a:br>
            <a:r>
              <a:rPr lang="sk"/>
              <a:t>Umožňuje při zachování správného detailu pracovat s hodnotami tak, aby se nepřepočítávaly, ale ukazovaly se jen relevantní, (Objednávka s hodnotou dopravy / Objednávka s hodnotou produktů - ke každému produktu zobrazím celkovou cenu dopravy, ale i k objednávce jsem schopen zobrazit celkovou cenu dopravu (nesčítám přes produkty))</a:t>
            </a:r>
            <a:endParaRPr/>
          </a:p>
          <a:p>
            <a:pPr marL="457200" marR="0" lvl="0" indent="-30502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k"/>
              <a:t>Více vazeb mezi dvěmi tabulkami </a:t>
            </a:r>
            <a:br>
              <a:rPr lang="sk"/>
            </a:br>
            <a:r>
              <a:rPr lang="sk"/>
              <a:t>Aktivní a neaktivní vazba</a:t>
            </a:r>
            <a:br>
              <a:rPr lang="sk"/>
            </a:br>
            <a:r>
              <a:rPr lang="sk"/>
              <a:t>Vazby se dají vytvářet i dynamicky (pouštět) pomocí DAX funkcí, ale vždy musí existovat</a:t>
            </a:r>
            <a:endParaRPr/>
          </a:p>
          <a:p>
            <a:pPr marL="457200" marR="0" lvl="0" indent="-30502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k" b="1"/>
              <a:t>Ambiguity </a:t>
            </a:r>
            <a:r>
              <a:rPr lang="sk"/>
              <a:t>= Mnohoznačný model, více cest jak filtrovat tabulku</a:t>
            </a:r>
            <a:endParaRPr/>
          </a:p>
          <a:p>
            <a:pPr marL="457200" marR="0" lvl="0" indent="-30502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ct val="100000"/>
              <a:buChar char="-"/>
            </a:pPr>
            <a:r>
              <a:rPr lang="sk"/>
              <a:t>Praktický tip - možnost skrývání sloupců v datovém modelu</a:t>
            </a:r>
            <a:br>
              <a:rPr lang="sk"/>
            </a:br>
            <a:br>
              <a:rPr lang="sk">
                <a:solidFill>
                  <a:srgbClr val="001080"/>
                </a:solidFill>
                <a:highlight>
                  <a:srgbClr val="FFFFFE"/>
                </a:highlight>
                <a:latin typeface="Courier New"/>
                <a:ea typeface="Courier New"/>
                <a:cs typeface="Courier New"/>
                <a:sym typeface="Courier New"/>
              </a:rPr>
            </a:b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p8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Typy datových modelů - Header Detail</a:t>
            </a:r>
            <a:endParaRPr/>
          </a:p>
        </p:txBody>
      </p:sp>
      <p:sp>
        <p:nvSpPr>
          <p:cNvPr id="346" name="Google Shape;346;p8"/>
          <p:cNvSpPr/>
          <p:nvPr/>
        </p:nvSpPr>
        <p:spPr>
          <a:xfrm>
            <a:off x="4079000" y="3230300"/>
            <a:ext cx="1221000" cy="146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factOrderLine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OrderID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Value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Quantity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7" name="Google Shape;347;p8"/>
          <p:cNvSpPr/>
          <p:nvPr/>
        </p:nvSpPr>
        <p:spPr>
          <a:xfrm>
            <a:off x="2143125" y="2832600"/>
            <a:ext cx="1091400" cy="146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dimProduct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ProductID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Size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48" name="Google Shape;348;p8"/>
          <p:cNvSpPr/>
          <p:nvPr/>
        </p:nvSpPr>
        <p:spPr>
          <a:xfrm>
            <a:off x="4105700" y="1313400"/>
            <a:ext cx="1167600" cy="1519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dimDate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StartOfMonth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Year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49" name="Google Shape;349;p8"/>
          <p:cNvCxnSpPr>
            <a:endCxn id="346" idx="1"/>
          </p:cNvCxnSpPr>
          <p:nvPr/>
        </p:nvCxnSpPr>
        <p:spPr>
          <a:xfrm>
            <a:off x="3239900" y="3614750"/>
            <a:ext cx="839100" cy="346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0" name="Google Shape;350;p8"/>
          <p:cNvSpPr txBox="1"/>
          <p:nvPr/>
        </p:nvSpPr>
        <p:spPr>
          <a:xfrm>
            <a:off x="3211125" y="32303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1" name="Google Shape;351;p8"/>
          <p:cNvSpPr txBox="1"/>
          <p:nvPr/>
        </p:nvSpPr>
        <p:spPr>
          <a:xfrm>
            <a:off x="6055400" y="304605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2" name="Google Shape;352;p8"/>
          <p:cNvSpPr txBox="1"/>
          <p:nvPr/>
        </p:nvSpPr>
        <p:spPr>
          <a:xfrm>
            <a:off x="3752125" y="35367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3" name="Google Shape;353;p8"/>
          <p:cNvCxnSpPr/>
          <p:nvPr/>
        </p:nvCxnSpPr>
        <p:spPr>
          <a:xfrm>
            <a:off x="3445775" y="3689475"/>
            <a:ext cx="95100" cy="38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4" name="Google Shape;354;p8"/>
          <p:cNvSpPr/>
          <p:nvPr/>
        </p:nvSpPr>
        <p:spPr>
          <a:xfrm>
            <a:off x="295325" y="2257500"/>
            <a:ext cx="1221000" cy="13287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dimBrand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BrandID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BrandOrigin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5" name="Google Shape;355;p8"/>
          <p:cNvCxnSpPr>
            <a:endCxn id="347" idx="1"/>
          </p:cNvCxnSpPr>
          <p:nvPr/>
        </p:nvCxnSpPr>
        <p:spPr>
          <a:xfrm>
            <a:off x="1516425" y="2942250"/>
            <a:ext cx="626700" cy="6210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56" name="Google Shape;356;p8"/>
          <p:cNvSpPr txBox="1"/>
          <p:nvPr/>
        </p:nvSpPr>
        <p:spPr>
          <a:xfrm>
            <a:off x="1548525" y="26247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57" name="Google Shape;357;p8"/>
          <p:cNvSpPr txBox="1"/>
          <p:nvPr/>
        </p:nvSpPr>
        <p:spPr>
          <a:xfrm>
            <a:off x="1852525" y="30096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58" name="Google Shape;358;p8"/>
          <p:cNvCxnSpPr/>
          <p:nvPr/>
        </p:nvCxnSpPr>
        <p:spPr>
          <a:xfrm>
            <a:off x="1738200" y="3163800"/>
            <a:ext cx="77700" cy="7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59" name="Google Shape;359;p8"/>
          <p:cNvSpPr/>
          <p:nvPr/>
        </p:nvSpPr>
        <p:spPr>
          <a:xfrm>
            <a:off x="6001050" y="2595625"/>
            <a:ext cx="1303200" cy="14613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factOrder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OrderID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TransportCost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PackagingCost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60" name="Google Shape;360;p8"/>
          <p:cNvCxnSpPr>
            <a:endCxn id="346" idx="0"/>
          </p:cNvCxnSpPr>
          <p:nvPr/>
        </p:nvCxnSpPr>
        <p:spPr>
          <a:xfrm flipH="1">
            <a:off x="4689500" y="2832500"/>
            <a:ext cx="11100" cy="3978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61" name="Google Shape;361;p8"/>
          <p:cNvCxnSpPr/>
          <p:nvPr/>
        </p:nvCxnSpPr>
        <p:spPr>
          <a:xfrm flipH="1">
            <a:off x="4697250" y="2982825"/>
            <a:ext cx="5100" cy="100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62" name="Google Shape;362;p8"/>
          <p:cNvSpPr txBox="1"/>
          <p:nvPr/>
        </p:nvSpPr>
        <p:spPr>
          <a:xfrm>
            <a:off x="4761663" y="27294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3" name="Google Shape;363;p8"/>
          <p:cNvSpPr txBox="1"/>
          <p:nvPr/>
        </p:nvSpPr>
        <p:spPr>
          <a:xfrm>
            <a:off x="4366125" y="2881275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4" name="Google Shape;364;p8"/>
          <p:cNvSpPr txBox="1"/>
          <p:nvPr/>
        </p:nvSpPr>
        <p:spPr>
          <a:xfrm>
            <a:off x="5729238" y="290345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5" name="Google Shape;365;p8"/>
          <p:cNvSpPr txBox="1"/>
          <p:nvPr/>
        </p:nvSpPr>
        <p:spPr>
          <a:xfrm>
            <a:off x="5273300" y="33945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66" name="Google Shape;366;p8"/>
          <p:cNvSpPr txBox="1"/>
          <p:nvPr/>
        </p:nvSpPr>
        <p:spPr>
          <a:xfrm>
            <a:off x="5491163" y="4293900"/>
            <a:ext cx="2860078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lang="sk"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Oboustranná vazba mezi OrderID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9"/>
          <p:cNvSpPr txBox="1">
            <a:spLocks noGrp="1"/>
          </p:cNvSpPr>
          <p:nvPr>
            <p:ph type="body" idx="1"/>
          </p:nvPr>
        </p:nvSpPr>
        <p:spPr>
          <a:xfrm>
            <a:off x="1223900" y="1337050"/>
            <a:ext cx="7030500" cy="351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marR="0" lvl="0" indent="-31115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300"/>
              <a:buChar char="-"/>
            </a:pPr>
            <a:r>
              <a:rPr lang="sk"/>
              <a:t>neaktivní vazby jdou pouštět pomocí DAX kalkulace - USERELATIONSHIP, umožní napočítat metriky Count of Shipped Orders, Count of Delivered Orders bez nutnosti mít více datumových dimenzí a více filtrů.</a:t>
            </a:r>
            <a:endParaRPr/>
          </a:p>
          <a:p>
            <a:pPr marL="45720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/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  <a:p>
            <a:pPr marL="0" marR="0" lvl="0" indent="0" algn="l" rtl="0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SzPts val="1300"/>
              <a:buNone/>
            </a:pPr>
            <a:endParaRPr>
              <a:solidFill>
                <a:srgbClr val="001080"/>
              </a:solidFill>
              <a:highlight>
                <a:srgbClr val="FFFFFE"/>
              </a:highlight>
              <a:latin typeface="Courier New"/>
              <a:ea typeface="Courier New"/>
              <a:cs typeface="Courier New"/>
              <a:sym typeface="Courier New"/>
            </a:endParaRPr>
          </a:p>
        </p:txBody>
      </p:sp>
      <p:sp>
        <p:nvSpPr>
          <p:cNvPr id="372" name="Google Shape;372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</a:pPr>
            <a:r>
              <a:rPr lang="sk"/>
              <a:t>Typy datových modelů – Více vazeb</a:t>
            </a:r>
            <a:endParaRPr/>
          </a:p>
        </p:txBody>
      </p:sp>
      <p:sp>
        <p:nvSpPr>
          <p:cNvPr id="373" name="Google Shape;373;p9"/>
          <p:cNvSpPr/>
          <p:nvPr/>
        </p:nvSpPr>
        <p:spPr>
          <a:xfrm>
            <a:off x="4078999" y="2443163"/>
            <a:ext cx="1763263" cy="2248437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factOrder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OrderID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TransportCost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PackagingCost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DateOrdered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DateShipped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DateDelivered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4" name="Google Shape;374;p9"/>
          <p:cNvSpPr/>
          <p:nvPr/>
        </p:nvSpPr>
        <p:spPr>
          <a:xfrm>
            <a:off x="1860820" y="2143850"/>
            <a:ext cx="1167600" cy="15192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dimDate</a:t>
            </a: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br>
              <a:rPr lang="sk" sz="1100" b="1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DateKey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Date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MonthName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Month</a:t>
            </a:r>
            <a:b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</a:b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StartOfMonth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sk" sz="1100" b="0" i="0" u="none" strike="noStrike" cap="none">
                <a:solidFill>
                  <a:srgbClr val="000000"/>
                </a:solidFill>
                <a:latin typeface="Nunito"/>
                <a:ea typeface="Nunito"/>
                <a:cs typeface="Nunito"/>
                <a:sym typeface="Nunito"/>
              </a:rPr>
              <a:t>Year</a:t>
            </a:r>
            <a:endParaRPr sz="1100" b="0" i="0" u="none" strike="noStrike" cap="none">
              <a:solidFill>
                <a:srgbClr val="000000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5" name="Google Shape;375;p9"/>
          <p:cNvCxnSpPr/>
          <p:nvPr/>
        </p:nvCxnSpPr>
        <p:spPr>
          <a:xfrm>
            <a:off x="3028420" y="2619991"/>
            <a:ext cx="1050579" cy="130702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76" name="Google Shape;376;p9"/>
          <p:cNvSpPr txBox="1"/>
          <p:nvPr/>
        </p:nvSpPr>
        <p:spPr>
          <a:xfrm>
            <a:off x="3015739" y="23793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1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77" name="Google Shape;377;p9"/>
          <p:cNvSpPr txBox="1"/>
          <p:nvPr/>
        </p:nvSpPr>
        <p:spPr>
          <a:xfrm>
            <a:off x="3819880" y="3366756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rPr lang="sk" sz="1300" b="0" i="0" u="none" strike="noStrike" cap="none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rPr>
              <a:t>N</a:t>
            </a: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78" name="Google Shape;378;p9"/>
          <p:cNvCxnSpPr/>
          <p:nvPr/>
        </p:nvCxnSpPr>
        <p:spPr>
          <a:xfrm>
            <a:off x="3481975" y="3181350"/>
            <a:ext cx="142800" cy="182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sp>
        <p:nvSpPr>
          <p:cNvPr id="379" name="Google Shape;379;p9"/>
          <p:cNvSpPr txBox="1"/>
          <p:nvPr/>
        </p:nvSpPr>
        <p:spPr>
          <a:xfrm>
            <a:off x="5729238" y="290345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380" name="Google Shape;380;p9"/>
          <p:cNvSpPr txBox="1"/>
          <p:nvPr/>
        </p:nvSpPr>
        <p:spPr>
          <a:xfrm>
            <a:off x="5273300" y="3394500"/>
            <a:ext cx="271800" cy="38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endParaRPr sz="1300" b="0" i="0" u="none" strike="noStrike" cap="none">
              <a:solidFill>
                <a:schemeClr val="dk2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  <p:cxnSp>
        <p:nvCxnSpPr>
          <p:cNvPr id="381" name="Google Shape;381;p9"/>
          <p:cNvCxnSpPr/>
          <p:nvPr/>
        </p:nvCxnSpPr>
        <p:spPr>
          <a:xfrm>
            <a:off x="3017981" y="2796819"/>
            <a:ext cx="1050579" cy="1307029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82" name="Google Shape;382;p9"/>
          <p:cNvCxnSpPr/>
          <p:nvPr/>
        </p:nvCxnSpPr>
        <p:spPr>
          <a:xfrm>
            <a:off x="3017968" y="2969269"/>
            <a:ext cx="1050600" cy="13071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dash"/>
            <a:round/>
            <a:headEnd type="none" w="sm" len="sm"/>
            <a:tailEnd type="none" w="sm" len="sm"/>
          </a:ln>
        </p:spPr>
      </p:cxnSp>
      <p:cxnSp>
        <p:nvCxnSpPr>
          <p:cNvPr id="383" name="Google Shape;383;p9"/>
          <p:cNvCxnSpPr/>
          <p:nvPr/>
        </p:nvCxnSpPr>
        <p:spPr>
          <a:xfrm>
            <a:off x="3570100" y="3481975"/>
            <a:ext cx="66900" cy="8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  <p:cxnSp>
        <p:nvCxnSpPr>
          <p:cNvPr id="384" name="Google Shape;384;p9"/>
          <p:cNvCxnSpPr/>
          <p:nvPr/>
        </p:nvCxnSpPr>
        <p:spPr>
          <a:xfrm>
            <a:off x="3403775" y="3447300"/>
            <a:ext cx="66900" cy="85200"/>
          </a:xfrm>
          <a:prstGeom prst="straightConnector1">
            <a:avLst/>
          </a:prstGeom>
          <a:noFill/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triangle" w="med" len="med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1014</Words>
  <Application>Microsoft Office PowerPoint</Application>
  <PresentationFormat>On-screen Show (16:9)</PresentationFormat>
  <Paragraphs>112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Courier New</vt:lpstr>
      <vt:lpstr>Arial</vt:lpstr>
      <vt:lpstr>Nunito</vt:lpstr>
      <vt:lpstr>Maven Pro</vt:lpstr>
      <vt:lpstr>Momentum</vt:lpstr>
      <vt:lpstr>Power BI -  Datové modelování</vt:lpstr>
      <vt:lpstr>Datové modelování</vt:lpstr>
      <vt:lpstr>Vazby</vt:lpstr>
      <vt:lpstr>Denormalizace a Normalizace </vt:lpstr>
      <vt:lpstr>Typy datových modelů - Star Schema</vt:lpstr>
      <vt:lpstr>Typy datových modelů - Snowflake Schema</vt:lpstr>
      <vt:lpstr>Typy Datových modelů </vt:lpstr>
      <vt:lpstr>Typy datových modelů - Header Detail</vt:lpstr>
      <vt:lpstr>Typy datových modelů – Více vazeb</vt:lpstr>
      <vt:lpstr>Power BI -  ETL a Čištění dat</vt:lpstr>
      <vt:lpstr>ETL (Extract Transform Load)</vt:lpstr>
      <vt:lpstr>Typy operací</vt:lpstr>
      <vt:lpstr>Příklad z praxe</vt:lpstr>
      <vt:lpstr>Power Query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Adéla Brandejsová</dc:creator>
  <cp:lastModifiedBy>Adéla Brandejsová</cp:lastModifiedBy>
  <cp:revision>1</cp:revision>
  <dcterms:modified xsi:type="dcterms:W3CDTF">2024-10-07T08:51:17Z</dcterms:modified>
</cp:coreProperties>
</file>