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embeddedFontLst>
    <p:embeddedFont>
      <p:font typeface="Nunito"/>
      <p:regular r:id="rId19"/>
      <p:bold r:id="rId20"/>
      <p:italic r:id="rId21"/>
      <p:boldItalic r:id="rId22"/>
    </p:embeddedFont>
    <p:embeddedFont>
      <p:font typeface="Maven Pro"/>
      <p:regular r:id="rId23"/>
      <p:bold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25" roundtripDataSignature="AMtx7min+ax8RAZFt9zM99d0sZqC28XqD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Nunito-bold.fntdata"/><Relationship Id="rId22" Type="http://schemas.openxmlformats.org/officeDocument/2006/relationships/font" Target="fonts/Nunito-boldItalic.fntdata"/><Relationship Id="rId21" Type="http://schemas.openxmlformats.org/officeDocument/2006/relationships/font" Target="fonts/Nunito-italic.fntdata"/><Relationship Id="rId24" Type="http://schemas.openxmlformats.org/officeDocument/2006/relationships/font" Target="fonts/MavenPro-bold.fntdata"/><Relationship Id="rId23" Type="http://schemas.openxmlformats.org/officeDocument/2006/relationships/font" Target="fonts/MavenPr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Nunito-regular.fntdata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5" name="Google Shape;27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31036ddb082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35" name="Google Shape;335;g31036ddb082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31036ddb082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42" name="Google Shape;342;g31036ddb082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g31036ddb082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48" name="Google Shape;348;g31036ddb082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31036ddb082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54" name="Google Shape;354;g31036ddb082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0" name="Google Shape;28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6" name="Google Shape;28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30f5049445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5" name="Google Shape;295;g30f5049445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31036ddb082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4" name="Google Shape;304;g31036ddb082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30f6e3f6a9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0" name="Google Shape;310;g30f6e3f6a9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31036ddb08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6" name="Google Shape;316;g31036ddb08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31036ddb082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22" name="Google Shape;322;g31036ddb082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31036ddb082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29" name="Google Shape;329;g31036ddb08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30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30"/>
            <p:cNvGrpSpPr/>
            <p:nvPr/>
          </p:nvGrpSpPr>
          <p:grpSpPr>
            <a:xfrm>
              <a:off x="7343003" y="4453711"/>
              <a:ext cx="316800" cy="688512"/>
              <a:chOff x="7343003" y="4453711"/>
              <a:chExt cx="316800" cy="688512"/>
            </a:xfrm>
          </p:grpSpPr>
          <p:sp>
            <p:nvSpPr>
              <p:cNvPr id="12" name="Google Shape;12;p30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" name="Google Shape;13;p30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" name="Google Shape;14;p30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30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" name="Google Shape;16;p30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" name="Google Shape;17;p30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8" name="Google Shape;18;p30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30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" name="Google Shape;20;p30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30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" name="Google Shape;22;p30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" name="Google Shape;23;p30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30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" name="Google Shape;25;p30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" name="Google Shape;26;p30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" name="Google Shape;27;p30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" name="Google Shape;28;p30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29" name="Google Shape;29;p30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30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30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2" name="Google Shape;32;p30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30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" name="Google Shape;34;p30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" name="Google Shape;35;p30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6" name="Google Shape;36;p30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7" name="Google Shape;37;p30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30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" name="Google Shape;39;p30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0" name="Google Shape;40;p30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41;p30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30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30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30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30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6" name="Google Shape;46;p30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30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3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39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39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39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5" name="Google Shape;145;p39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6" name="Google Shape;146;p39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7" name="Google Shape;147;p39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8" name="Google Shape;148;p39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39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0" name="Google Shape;150;p39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1" name="Google Shape;151;p39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2" name="Google Shape;152;p39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3" name="Google Shape;153;p39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4" name="Google Shape;154;p39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39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6" name="Google Shape;156;p39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7" name="Google Shape;157;p39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8" name="Google Shape;158;p39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9" name="Google Shape;159;p39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39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1" name="Google Shape;161;p39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" name="Google Shape;162;p39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3" name="Google Shape;163;p39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39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5" name="Google Shape;165;p39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6" name="Google Shape;166;p39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7" name="Google Shape;167;p39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8" name="Google Shape;168;p39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9" name="Google Shape;169;p39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39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1" name="Google Shape;171;p39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2" name="Google Shape;172;p39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3" name="Google Shape;173;p39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4" name="Google Shape;174;p39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39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6" name="Google Shape;176;p39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" name="Google Shape;177;p39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8" name="Google Shape;178;p39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39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0" name="Google Shape;180;p39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1" name="Google Shape;181;p39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2" name="Google Shape;182;p39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3" name="Google Shape;183;p39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84" name="Google Shape;184;p39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39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6" name="Google Shape;186;p39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7" name="Google Shape;187;p39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8" name="Google Shape;188;p39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89" name="Google Shape;189;p39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39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1" name="Google Shape;191;p39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2" name="Google Shape;192;p39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3" name="Google Shape;193;p39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4" name="Google Shape;194;p39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39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6" name="Google Shape;196;p39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7" name="Google Shape;197;p39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8" name="Google Shape;198;p39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39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0" name="Google Shape;200;p39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1" name="Google Shape;201;p39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2" name="Google Shape;202;p39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3" name="Google Shape;203;p39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39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" name="Google Shape;205;p39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6" name="Google Shape;206;p39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7" name="Google Shape;207;p39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8" name="Google Shape;208;p39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39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0" name="Google Shape;210;p39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1" name="Google Shape;211;p39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" name="Google Shape;212;p39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3" name="Google Shape;213;p39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4" name="Google Shape;214;p39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39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6" name="Google Shape;216;p39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7" name="Google Shape;217;p39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8" name="Google Shape;218;p39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9" name="Google Shape;219;p39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39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1" name="Google Shape;221;p39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2" name="Google Shape;222;p39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3" name="Google Shape;223;p39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39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5" name="Google Shape;225;p39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6" name="Google Shape;226;p39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7" name="Google Shape;227;p39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8" name="Google Shape;228;p39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39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0" name="Google Shape;230;p39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1" name="Google Shape;231;p39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2" name="Google Shape;232;p39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3" name="Google Shape;233;p39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4" name="Google Shape;234;p39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39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6" name="Google Shape;236;p39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7" name="Google Shape;237;p39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8" name="Google Shape;238;p39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9" name="Google Shape;239;p39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39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1" name="Google Shape;241;p39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2" name="Google Shape;242;p39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43" name="Google Shape;243;p39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39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5" name="Google Shape;245;p39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6" name="Google Shape;246;p39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7" name="Google Shape;247;p39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8" name="Google Shape;248;p39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49" name="Google Shape;249;p39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39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1" name="Google Shape;251;p39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2" name="Google Shape;252;p39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" name="Google Shape;253;p39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4" name="Google Shape;254;p39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39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6" name="Google Shape;256;p39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7" name="Google Shape;257;p39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8" name="Google Shape;258;p39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9" name="Google Shape;259;p39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39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1" name="Google Shape;261;p39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2" name="Google Shape;262;p39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63" name="Google Shape;263;p39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39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5" name="Google Shape;265;p39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6" name="Google Shape;266;p39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7" name="Google Shape;267;p39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268" name="Google Shape;268;p39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39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3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4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1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51" name="Google Shape;51;p31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52;p31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3" name="Google Shape;53;p31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4" name="Google Shape;54;p31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3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32"/>
          <p:cNvGrpSpPr/>
          <p:nvPr/>
        </p:nvGrpSpPr>
        <p:grpSpPr>
          <a:xfrm>
            <a:off x="146769" y="3406"/>
            <a:ext cx="1233214" cy="1384535"/>
            <a:chOff x="146769" y="3406"/>
            <a:chExt cx="1233214" cy="1384535"/>
          </a:xfrm>
        </p:grpSpPr>
        <p:grpSp>
          <p:nvGrpSpPr>
            <p:cNvPr id="58" name="Google Shape;58;p32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9" name="Google Shape;59;p32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" name="Google Shape;60;p32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1" name="Google Shape;61;p32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62" name="Google Shape;62;p32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3" name="Google Shape;63;p32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4" name="Google Shape;64;p32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5" name="Google Shape;65;p32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66" name="Google Shape;66;p32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" name="Google Shape;67;p32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" name="Google Shape;68;p32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" name="Google Shape;69;p32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70" name="Google Shape;70;p32"/>
          <p:cNvGrpSpPr/>
          <p:nvPr/>
        </p:nvGrpSpPr>
        <p:grpSpPr>
          <a:xfrm>
            <a:off x="6775084" y="2904008"/>
            <a:ext cx="2186147" cy="2239500"/>
            <a:chOff x="6775084" y="2904008"/>
            <a:chExt cx="2186147" cy="2239500"/>
          </a:xfrm>
        </p:grpSpPr>
        <p:grpSp>
          <p:nvGrpSpPr>
            <p:cNvPr id="71" name="Google Shape;71;p32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72" name="Google Shape;72;p32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" name="Google Shape;73;p32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4" name="Google Shape;74;p32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75" name="Google Shape;75;p32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6" name="Google Shape;76;p32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7" name="Google Shape;77;p32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8" name="Google Shape;78;p32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9" name="Google Shape;79;p32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0" name="Google Shape;80;p32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1" name="Google Shape;81;p32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2" name="Google Shape;82;p32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83" name="Google Shape;83;p32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84" name="Google Shape;84;p32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5" name="Google Shape;85;p32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6" name="Google Shape;86;p32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7" name="Google Shape;87;p32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8" name="Google Shape;88;p32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89" name="Google Shape;89;p32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0" name="Google Shape;90;p3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33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33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33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5" name="Google Shape;95;p33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33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33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3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3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3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3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3" name="Google Shape;103;p3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3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3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3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3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9" name="Google Shape;109;p35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35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3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36"/>
          <p:cNvGrpSpPr/>
          <p:nvPr/>
        </p:nvGrpSpPr>
        <p:grpSpPr>
          <a:xfrm>
            <a:off x="6866714" y="1255"/>
            <a:ext cx="2267380" cy="2601741"/>
            <a:chOff x="6790514" y="1255"/>
            <a:chExt cx="2267380" cy="2601741"/>
          </a:xfrm>
        </p:grpSpPr>
        <p:grpSp>
          <p:nvGrpSpPr>
            <p:cNvPr id="114" name="Google Shape;114;p36"/>
            <p:cNvGrpSpPr/>
            <p:nvPr/>
          </p:nvGrpSpPr>
          <p:grpSpPr>
            <a:xfrm>
              <a:off x="7067536" y="1255"/>
              <a:ext cx="1990358" cy="1990303"/>
              <a:chOff x="7067536" y="1255"/>
              <a:chExt cx="1990358" cy="1990303"/>
            </a:xfrm>
          </p:grpSpPr>
          <p:sp>
            <p:nvSpPr>
              <p:cNvPr id="115" name="Google Shape;115;p36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6" name="Google Shape;116;p36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7" name="Google Shape;117;p36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18" name="Google Shape;118;p36"/>
            <p:cNvGrpSpPr/>
            <p:nvPr/>
          </p:nvGrpSpPr>
          <p:grpSpPr>
            <a:xfrm>
              <a:off x="8207126" y="1807997"/>
              <a:ext cx="795000" cy="795000"/>
              <a:chOff x="8207126" y="1807997"/>
              <a:chExt cx="795000" cy="795000"/>
            </a:xfrm>
          </p:grpSpPr>
          <p:sp>
            <p:nvSpPr>
              <p:cNvPr id="119" name="Google Shape;119;p36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0" name="Google Shape;120;p36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1" name="Google Shape;121;p36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2" name="Google Shape;122;p36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36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4" name="Google Shape;124;p36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125" name="Google Shape;125;p36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3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3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3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3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1" name="Google Shape;131;p37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37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37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3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38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38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3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9" name="Google Shape;139;p38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3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i="0" sz="2800" u="none" cap="none" strike="noStrik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b="0" i="0" sz="13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b="0" i="0" sz="11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b="0" i="0" sz="11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b="0" i="0" sz="11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b="0" i="0" sz="11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b="0" i="0" sz="11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b="0" i="0" sz="11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b="0" i="0" sz="11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b="0" i="0" sz="11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2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sk"/>
              <a:t>Power BI - </a:t>
            </a:r>
            <a:br>
              <a:rPr lang="sk"/>
            </a:br>
            <a:r>
              <a:rPr lang="sk"/>
              <a:t>DAX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31036ddb082_0_4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sk"/>
              <a:t>Funkce CALCULATE</a:t>
            </a:r>
            <a:endParaRPr/>
          </a:p>
        </p:txBody>
      </p:sp>
      <p:sp>
        <p:nvSpPr>
          <p:cNvPr id="338" name="Google Shape;338;g31036ddb082_0_48"/>
          <p:cNvSpPr txBox="1"/>
          <p:nvPr>
            <p:ph idx="1" type="body"/>
          </p:nvPr>
        </p:nvSpPr>
        <p:spPr>
          <a:xfrm>
            <a:off x="1303800" y="1321400"/>
            <a:ext cx="7203900" cy="352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1080"/>
              </a:solidFill>
              <a:highlight>
                <a:srgbClr val="FFFFFE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339" name="Google Shape;339;g31036ddb082_0_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3475" y="1549625"/>
            <a:ext cx="7766675" cy="2961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g31036ddb082_0_1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sk"/>
              <a:t>Time Intelligence functions</a:t>
            </a:r>
            <a:endParaRPr/>
          </a:p>
        </p:txBody>
      </p:sp>
      <p:sp>
        <p:nvSpPr>
          <p:cNvPr id="345" name="Google Shape;345;g31036ddb082_0_16"/>
          <p:cNvSpPr txBox="1"/>
          <p:nvPr>
            <p:ph idx="1" type="body"/>
          </p:nvPr>
        </p:nvSpPr>
        <p:spPr>
          <a:xfrm>
            <a:off x="1278450" y="1339375"/>
            <a:ext cx="7081200" cy="353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-304958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sk"/>
              <a:t>Funkce, které pracují s datem</a:t>
            </a:r>
            <a:endParaRPr/>
          </a:p>
          <a:p>
            <a:pPr indent="-304958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sk"/>
              <a:t>Pro správné fungování těchto funkcí je potřeba mít v datovém modelu sloupec, který obsahuje spojité datové období.</a:t>
            </a:r>
            <a:endParaRPr>
              <a:solidFill>
                <a:srgbClr val="001080"/>
              </a:solidFill>
              <a:highlight>
                <a:srgbClr val="FFFFFE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1080"/>
              </a:solidFill>
              <a:highlight>
                <a:srgbClr val="FFFFFE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k"/>
              <a:t>CALENDAR, CALENDARAUTO, DATEADD, SAMEPERIODLASTYEAR, TOTALYTD, DATE</a:t>
            </a:r>
            <a:br>
              <a:rPr b="1" lang="sk"/>
            </a:br>
            <a:endParaRPr b="1"/>
          </a:p>
          <a:p>
            <a:pPr indent="-304958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sk"/>
              <a:t>Funkce, CALENDAR potřebuje stanovit horní a dolní hranici datumů, funkce CALENDARAUTO skenuje celý dataset a pro minimální a maximální nalezené datum vybere vždy 1. den minimálního roku a poslední den maximálního roku a vygeneruje řadu automaticky</a:t>
            </a:r>
            <a:endParaRPr b="1"/>
          </a:p>
          <a:p>
            <a:pPr indent="-304958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DateC</a:t>
            </a: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 = CALENDAR(MIN(Sales[Date]), MAX(Sales[Date]))</a:t>
            </a:r>
            <a:b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DateC = CALENDAR(DATE(2013,1,1), DATE(2015,12,31))</a:t>
            </a:r>
            <a:b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DateAuto = CALENDARAUTO()</a:t>
            </a:r>
            <a:b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endParaRPr>
              <a:solidFill>
                <a:srgbClr val="001080"/>
              </a:solidFill>
              <a:highlight>
                <a:srgbClr val="FFFFFE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-304958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RevenuePY = CALCULATE([Revenue],SAMEPERIODLASTYEAR(</a:t>
            </a:r>
            <a:r>
              <a:rPr lang="sk" sz="1358">
                <a:solidFill>
                  <a:srgbClr val="00108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Date</a:t>
            </a:r>
            <a:r>
              <a:rPr lang="sk" sz="1358">
                <a:solidFill>
                  <a:srgbClr val="00108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[Date]))</a:t>
            </a:r>
            <a:b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RevenuePM = CALCULATE(</a:t>
            </a: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[Revenue],DATEADD(</a:t>
            </a:r>
            <a:r>
              <a:rPr lang="sk">
                <a:solidFill>
                  <a:srgbClr val="00000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Date</a:t>
            </a:r>
            <a:r>
              <a:rPr lang="sk">
                <a:solidFill>
                  <a:srgbClr val="00000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[Date],-1,MONTH)</a:t>
            </a:r>
            <a:b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RevenueYTD = TOTALYTD([Revenue],</a:t>
            </a:r>
            <a:r>
              <a:rPr lang="sk" sz="1358">
                <a:solidFill>
                  <a:srgbClr val="00108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Date</a:t>
            </a:r>
            <a:r>
              <a:rPr lang="sk" sz="1358">
                <a:solidFill>
                  <a:srgbClr val="00108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[Date])</a:t>
            </a:r>
            <a:endParaRPr>
              <a:solidFill>
                <a:srgbClr val="001080"/>
              </a:solidFill>
              <a:highlight>
                <a:srgbClr val="FFFFFE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31036ddb082_0_10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sk"/>
              <a:t>Funkce IF</a:t>
            </a:r>
            <a:endParaRPr/>
          </a:p>
        </p:txBody>
      </p:sp>
      <p:sp>
        <p:nvSpPr>
          <p:cNvPr id="351" name="Google Shape;351;g31036ddb082_0_10"/>
          <p:cNvSpPr txBox="1"/>
          <p:nvPr>
            <p:ph idx="1" type="body"/>
          </p:nvPr>
        </p:nvSpPr>
        <p:spPr>
          <a:xfrm>
            <a:off x="1303800" y="1321400"/>
            <a:ext cx="7081200" cy="352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Funkce, která se používá pro vytváření podmínek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Podmínky se můžou kombinovat a být komplexní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Revenue CY/PY = ([Revenue]-[RevenuePY])/[RevenuePY] </a:t>
            </a:r>
            <a:b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Revenue CY/PY = IF([RevenuePY]&gt;0, </a:t>
            </a:r>
            <a:b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  ([Revenue]-[RevenuePY])/[RevenuePY],</a:t>
            </a:r>
            <a:b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   BLANK())</a:t>
            </a:r>
            <a:b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Revenue CY/PY = DIVIDE([Revenue]-[RevenuePY],[RevenuePY])</a:t>
            </a:r>
            <a:endParaRPr>
              <a:solidFill>
                <a:srgbClr val="001080"/>
              </a:solidFill>
              <a:highlight>
                <a:srgbClr val="FFFFFE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1080"/>
              </a:solidFill>
              <a:highlight>
                <a:srgbClr val="FFFFFE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Revenue Share = DIVIDE([Revenue], </a:t>
            </a:r>
            <a:b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     CALCULATE([Revenue], ALL(Sales[Countruy])))</a:t>
            </a:r>
            <a:endParaRPr sz="90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1080"/>
              </a:buClr>
              <a:buSzPts val="1300"/>
              <a:buFont typeface="Courier New"/>
              <a:buChar char="-"/>
            </a:pPr>
            <a:r>
              <a:t/>
            </a:r>
            <a:endParaRPr>
              <a:solidFill>
                <a:srgbClr val="001080"/>
              </a:solidFill>
              <a:highlight>
                <a:srgbClr val="FFFFFE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vnořené podmínky: IF(condition1, true, IF(condition2, true, false))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složené podmínky: IF(condition1 &amp;&amp; condition2, true, false)     &amp;&amp; je AND oprerátor</a:t>
            </a:r>
            <a:br>
              <a:rPr lang="sk"/>
            </a:br>
            <a:r>
              <a:rPr lang="sk"/>
              <a:t>                                 IF(condition1 || condition2, true, false) </a:t>
            </a: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sk"/>
              <a:t>||  je OR oprerátor</a:t>
            </a: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>
              <a:solidFill>
                <a:srgbClr val="001080"/>
              </a:solidFill>
              <a:highlight>
                <a:srgbClr val="FFFFFE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g31036ddb082_0_2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sk"/>
              <a:t>Querying</a:t>
            </a:r>
            <a:endParaRPr/>
          </a:p>
        </p:txBody>
      </p:sp>
      <p:sp>
        <p:nvSpPr>
          <p:cNvPr id="357" name="Google Shape;357;g31036ddb082_0_26"/>
          <p:cNvSpPr txBox="1"/>
          <p:nvPr>
            <p:ph idx="1" type="body"/>
          </p:nvPr>
        </p:nvSpPr>
        <p:spPr>
          <a:xfrm>
            <a:off x="1303800" y="1321400"/>
            <a:ext cx="7081200" cy="352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Psaní komplexních dotazů v jazyce dax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Nové okno DAX Query View  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Vždy se musí začínat funkcí EVALUATE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sk" sz="15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EVALUATE</a:t>
            </a:r>
            <a:endParaRPr sz="1500"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k" sz="15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sk" sz="1500">
                <a:solidFill>
                  <a:srgbClr val="3165BB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SUMMARIZE</a:t>
            </a:r>
            <a:r>
              <a:rPr lang="sk" sz="15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(Sales,</a:t>
            </a:r>
            <a:endParaRPr sz="150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k" sz="15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'Date'[Year],</a:t>
            </a:r>
            <a:endParaRPr sz="150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k" sz="15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'Date'[Quarter],</a:t>
            </a:r>
            <a:endParaRPr sz="150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k" sz="15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sk" sz="150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"Revenue"</a:t>
            </a:r>
            <a:r>
              <a:rPr lang="sk" sz="15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,[Revenue]  )</a:t>
            </a:r>
            <a:endParaRPr sz="150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sk" sz="1200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endParaRPr sz="1200">
              <a:solidFill>
                <a:srgbClr val="001080"/>
              </a:solidFill>
              <a:highlight>
                <a:srgbClr val="FFFFFE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1080"/>
              </a:solidFill>
              <a:highlight>
                <a:srgbClr val="FFFFFE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10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sk"/>
              <a:t>DAX (Data Analysis Expressions)</a:t>
            </a:r>
            <a:endParaRPr/>
          </a:p>
        </p:txBody>
      </p:sp>
      <p:sp>
        <p:nvSpPr>
          <p:cNvPr id="283" name="Google Shape;283;p10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sk" sz="1700"/>
              <a:t>Power Pivot (Excel), Tabular, Power BI</a:t>
            </a:r>
            <a:br>
              <a:rPr lang="sk" sz="1700"/>
            </a:br>
            <a:endParaRPr sz="1700"/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sk" sz="1700"/>
              <a:t>Počítá hodnoty na základě sloupců</a:t>
            </a:r>
            <a:endParaRPr sz="1700"/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sk" sz="1700"/>
              <a:t>Velice podobný kalkulacím v excelu</a:t>
            </a:r>
            <a:endParaRPr sz="1700"/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sk" sz="1700"/>
              <a:t>Je vyhodnocován zevnitř ven</a:t>
            </a:r>
            <a:endParaRPr sz="1700"/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sk" sz="1700"/>
              <a:t>Je možné pomocí něj napočítat metriky, tabulky, sloupce i psát query</a:t>
            </a:r>
            <a:b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11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sk"/>
              <a:t>Calculated Columns vs Measures</a:t>
            </a:r>
            <a:endParaRPr/>
          </a:p>
        </p:txBody>
      </p:sp>
      <p:sp>
        <p:nvSpPr>
          <p:cNvPr id="289" name="Google Shape;289;p11"/>
          <p:cNvSpPr txBox="1"/>
          <p:nvPr>
            <p:ph idx="1" type="body"/>
          </p:nvPr>
        </p:nvSpPr>
        <p:spPr>
          <a:xfrm>
            <a:off x="1303800" y="1990050"/>
            <a:ext cx="3268200" cy="25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Vyhodnocuje se v kontextu aktuálního řádku a náleží k dané tabulce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vytěžuje RAM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Vyhodnocuje se při aktualizaci dat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Table[Column]  </a:t>
            </a: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Sales[Units]</a:t>
            </a:r>
            <a:endParaRPr>
              <a:solidFill>
                <a:srgbClr val="001080"/>
              </a:solidFill>
              <a:highlight>
                <a:srgbClr val="FFFFFE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Hodí se při </a:t>
            </a:r>
            <a:r>
              <a:rPr lang="sk"/>
              <a:t>kategorizaci</a:t>
            </a:r>
            <a:r>
              <a:rPr lang="sk"/>
              <a:t>, řádkových výpočtech </a:t>
            </a:r>
            <a:r>
              <a:rPr lang="sk"/>
              <a:t>(Price * Quantity)</a:t>
            </a: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>
              <a:solidFill>
                <a:srgbClr val="001080"/>
              </a:solidFill>
              <a:highlight>
                <a:srgbClr val="FFFFFE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90" name="Google Shape;290;p11"/>
          <p:cNvSpPr txBox="1"/>
          <p:nvPr>
            <p:ph idx="1" type="body"/>
          </p:nvPr>
        </p:nvSpPr>
        <p:spPr>
          <a:xfrm>
            <a:off x="4839500" y="1990050"/>
            <a:ext cx="3608100" cy="290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Nevyhodnocuje se v kontextu řádku, ale agreguje hodnoty, nenáleží tabulce, ale celému datovému modelu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vytěžuje CPU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Vyhodnocuje se vždy, když se použije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[Measure]</a:t>
            </a:r>
            <a:b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[Revenue]</a:t>
            </a:r>
            <a:endParaRPr>
              <a:solidFill>
                <a:srgbClr val="001080"/>
              </a:solidFill>
              <a:highlight>
                <a:srgbClr val="FFFFFE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Procenta, vážené průměry, specifické filtrování z různých tabulek</a:t>
            </a:r>
            <a:endParaRPr/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sk"/>
            </a:br>
            <a:r>
              <a:rPr lang="sk"/>
              <a:t>*home table</a:t>
            </a:r>
            <a:endParaRPr/>
          </a:p>
        </p:txBody>
      </p:sp>
      <p:sp>
        <p:nvSpPr>
          <p:cNvPr id="291" name="Google Shape;291;p11"/>
          <p:cNvSpPr txBox="1"/>
          <p:nvPr>
            <p:ph type="title"/>
          </p:nvPr>
        </p:nvSpPr>
        <p:spPr>
          <a:xfrm>
            <a:off x="1433325" y="1597875"/>
            <a:ext cx="32682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sk" sz="1800"/>
              <a:t>Calculated Column    </a:t>
            </a:r>
            <a:endParaRPr sz="1800"/>
          </a:p>
        </p:txBody>
      </p:sp>
      <p:sp>
        <p:nvSpPr>
          <p:cNvPr id="292" name="Google Shape;292;p11"/>
          <p:cNvSpPr txBox="1"/>
          <p:nvPr>
            <p:ph type="title"/>
          </p:nvPr>
        </p:nvSpPr>
        <p:spPr>
          <a:xfrm>
            <a:off x="4984250" y="1597875"/>
            <a:ext cx="32682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sk" sz="1800"/>
              <a:t>Measure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30f5049445d_0_0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sk"/>
              <a:t>Evaluation Context</a:t>
            </a:r>
            <a:endParaRPr/>
          </a:p>
        </p:txBody>
      </p:sp>
      <p:sp>
        <p:nvSpPr>
          <p:cNvPr id="298" name="Google Shape;298;g30f5049445d_0_0"/>
          <p:cNvSpPr txBox="1"/>
          <p:nvPr>
            <p:ph idx="1" type="body"/>
          </p:nvPr>
        </p:nvSpPr>
        <p:spPr>
          <a:xfrm>
            <a:off x="1303800" y="1990050"/>
            <a:ext cx="3268200" cy="25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Iteruje řádek po řádku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automaticky se objevuje u počítaných sloupců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Obsahují ho iterační funkce (SUMX, AVERAGEX, MINX, ...)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Vždy se první aplikuje filtrovací kontext a poté řádkový kontex</a:t>
            </a:r>
            <a:endParaRPr/>
          </a:p>
        </p:txBody>
      </p:sp>
      <p:sp>
        <p:nvSpPr>
          <p:cNvPr id="299" name="Google Shape;299;g30f5049445d_0_0"/>
          <p:cNvSpPr txBox="1"/>
          <p:nvPr>
            <p:ph idx="1" type="body"/>
          </p:nvPr>
        </p:nvSpPr>
        <p:spPr>
          <a:xfrm>
            <a:off x="4839500" y="1990050"/>
            <a:ext cx="3268200" cy="25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Filtruje tabulku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Vyskytuje se v kontextu řádku, sloupce, filtru, sliceru a dalších vizualizací nebo může být vytvořený pomocí DAX kalkulace.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g30f5049445d_0_0"/>
          <p:cNvSpPr txBox="1"/>
          <p:nvPr>
            <p:ph type="title"/>
          </p:nvPr>
        </p:nvSpPr>
        <p:spPr>
          <a:xfrm>
            <a:off x="1433325" y="1597875"/>
            <a:ext cx="32682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sk" sz="1800"/>
              <a:t>Row Context</a:t>
            </a:r>
            <a:r>
              <a:rPr lang="sk" sz="1800"/>
              <a:t>    </a:t>
            </a:r>
            <a:endParaRPr sz="1800"/>
          </a:p>
        </p:txBody>
      </p:sp>
      <p:sp>
        <p:nvSpPr>
          <p:cNvPr id="301" name="Google Shape;301;g30f5049445d_0_0"/>
          <p:cNvSpPr txBox="1"/>
          <p:nvPr>
            <p:ph type="title"/>
          </p:nvPr>
        </p:nvSpPr>
        <p:spPr>
          <a:xfrm>
            <a:off x="4984250" y="1597875"/>
            <a:ext cx="32682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sk" sz="1800"/>
              <a:t>Filter Context</a:t>
            </a: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31036ddb082_0_32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sk"/>
              <a:t>Variables</a:t>
            </a:r>
            <a:endParaRPr/>
          </a:p>
        </p:txBody>
      </p:sp>
      <p:sp>
        <p:nvSpPr>
          <p:cNvPr id="307" name="Google Shape;307;g31036ddb082_0_32"/>
          <p:cNvSpPr txBox="1"/>
          <p:nvPr>
            <p:ph idx="1" type="body"/>
          </p:nvPr>
        </p:nvSpPr>
        <p:spPr>
          <a:xfrm>
            <a:off x="1303800" y="1321400"/>
            <a:ext cx="7081200" cy="34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Hodí se pro zpřehlednění kódu, pro změnu pořadí vyhodnocení, případně pro testování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umožní uložit část výpočtu do proměnné se kterou se dál může pracovat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RevenueLD = CALCULATE([Revenue], Sales[Date] = MAX(Sales[Date])) </a:t>
            </a:r>
            <a:b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RevenueLD</a:t>
            </a: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b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sk">
                <a:solidFill>
                  <a:srgbClr val="38761D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var v1</a:t>
            </a: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 = MAX(Sales[Date])</a:t>
            </a:r>
            <a:b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sk">
                <a:solidFill>
                  <a:srgbClr val="38761D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var v2</a:t>
            </a: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 = CALCULATE([Revenue], Sales[Date] = </a:t>
            </a:r>
            <a:r>
              <a:rPr b="1" lang="sk">
                <a:solidFill>
                  <a:srgbClr val="38761D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v1</a:t>
            </a: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) </a:t>
            </a:r>
            <a:b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return </a:t>
            </a:r>
            <a:r>
              <a:rPr b="1" lang="sk">
                <a:solidFill>
                  <a:srgbClr val="38761D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v2</a:t>
            </a:r>
            <a:b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endParaRPr>
              <a:solidFill>
                <a:srgbClr val="001080"/>
              </a:solidFill>
              <a:highlight>
                <a:srgbClr val="FFFFFE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Pro komentování se dá využít “--” případně “//”což zakomentuje vše, co je za tímto znakem v daném řádku. pro komentování více řádků naráz se používá “/*” na začátku a “*/” na konci komentáře</a:t>
            </a:r>
            <a:br>
              <a:rPr lang="sk"/>
            </a:br>
            <a:br>
              <a:rPr lang="sk"/>
            </a:br>
            <a:endParaRPr>
              <a:solidFill>
                <a:srgbClr val="001080"/>
              </a:solidFill>
              <a:highlight>
                <a:srgbClr val="FFFFFE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30f6e3f6a9b_0_0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sk"/>
              <a:t>Agregační funkce</a:t>
            </a:r>
            <a:endParaRPr/>
          </a:p>
        </p:txBody>
      </p:sp>
      <p:sp>
        <p:nvSpPr>
          <p:cNvPr id="313" name="Google Shape;313;g30f6e3f6a9b_0_0"/>
          <p:cNvSpPr txBox="1"/>
          <p:nvPr>
            <p:ph idx="1" type="body"/>
          </p:nvPr>
        </p:nvSpPr>
        <p:spPr>
          <a:xfrm>
            <a:off x="1303800" y="1321400"/>
            <a:ext cx="7081200" cy="34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sk"/>
              <a:t>SUM, AVERAGE, MIN, MAX, COUNT </a:t>
            </a:r>
            <a:br>
              <a:rPr lang="sk"/>
            </a:b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Agregují vždy jeden sloupec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Revenue = SUM(Sales[Revenue])</a:t>
            </a:r>
            <a:b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Revenue* = SUM(Sales[Price]*Sales[Units])</a:t>
            </a:r>
            <a:b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Revenue* = SUM(Sales[Price])*SUM(Sales[Units])</a:t>
            </a:r>
            <a:endParaRPr>
              <a:solidFill>
                <a:srgbClr val="001080"/>
              </a:solidFill>
              <a:highlight>
                <a:srgbClr val="FFFFFE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1080"/>
              </a:solidFill>
              <a:highlight>
                <a:srgbClr val="FFFFFE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k"/>
              <a:t>SUMX, AVERAGEX, MINX, MAXX, COUNTX</a:t>
            </a:r>
            <a:br>
              <a:rPr b="1" lang="sk"/>
            </a:br>
            <a:endParaRPr b="1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Agregují celé formule a formule se vyhodnotí pro každý řádek a poté se sečte výsledek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Revenue = SUMX(Sales,Sales[Revenue])</a:t>
            </a:r>
            <a:b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Revenue* = SUMX(Sales,Sales[Price]*Sales[Units]) </a:t>
            </a:r>
            <a:b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Revenue* = Sales[Price]*Sales[Units]  </a:t>
            </a:r>
            <a:r>
              <a:rPr lang="sk"/>
              <a:t>napočítaný sloupec</a:t>
            </a:r>
            <a:endParaRPr>
              <a:solidFill>
                <a:srgbClr val="001080"/>
              </a:solidFill>
              <a:highlight>
                <a:srgbClr val="FFFFFE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1080"/>
              </a:solidFill>
              <a:highlight>
                <a:srgbClr val="FFFFFE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* při psaní metrik, se musí vždy použít agregační funkce</a:t>
            </a:r>
            <a:endParaRPr>
              <a:solidFill>
                <a:srgbClr val="001080"/>
              </a:solidFill>
              <a:highlight>
                <a:srgbClr val="FFFFFE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31036ddb082_0_0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sk"/>
              <a:t>Funkce FILTER a ALL</a:t>
            </a:r>
            <a:endParaRPr/>
          </a:p>
        </p:txBody>
      </p:sp>
      <p:sp>
        <p:nvSpPr>
          <p:cNvPr id="319" name="Google Shape;319;g31036ddb082_0_0"/>
          <p:cNvSpPr txBox="1"/>
          <p:nvPr>
            <p:ph idx="1" type="body"/>
          </p:nvPr>
        </p:nvSpPr>
        <p:spPr>
          <a:xfrm>
            <a:off x="1303800" y="1321400"/>
            <a:ext cx="7081200" cy="352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Obě funkce vrací tabulku</a:t>
            </a:r>
            <a:br>
              <a:rPr lang="sk"/>
            </a:b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b="1" lang="sk"/>
              <a:t>FILTER</a:t>
            </a:r>
            <a:r>
              <a:rPr lang="sk"/>
              <a:t> </a:t>
            </a:r>
            <a:r>
              <a:rPr lang="sk"/>
              <a:t>nemění</a:t>
            </a:r>
            <a:r>
              <a:rPr lang="sk"/>
              <a:t> filtrovací kontext, ale slouží k přidání filtru na určitou tabulku 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b="1" lang="sk"/>
              <a:t>ALL</a:t>
            </a:r>
            <a:r>
              <a:rPr lang="sk"/>
              <a:t> Ignoruje filtrovací kontext tabulky a vrátí celou tabulku, může být aplikovaná jak na tabulku, tak na sloupec</a:t>
            </a:r>
            <a:br>
              <a:rPr b="1" lang="sk"/>
            </a:b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factSalesUSA </a:t>
            </a: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= FILTER(Sales, Sales[Country] = </a:t>
            </a:r>
            <a:r>
              <a:rPr lang="sk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"USA"</a:t>
            </a: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)  </a:t>
            </a:r>
            <a:r>
              <a:rPr lang="sk"/>
              <a:t>tabulka</a:t>
            </a:r>
            <a:b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RevenueUSA = SUMX(</a:t>
            </a: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FILTER(Sales, Sales[Country] = </a:t>
            </a:r>
            <a:r>
              <a:rPr lang="sk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"USA"</a:t>
            </a: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),</a:t>
            </a:r>
            <a:b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  Sales[Price]*Sales[Units] )</a:t>
            </a:r>
            <a:b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RevenueALL = SUMX(ALL(Sales),Sales[Price]*Sales[Units]) </a:t>
            </a:r>
            <a:b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RevenueUSA_ALL = SUMX(FILTER(ALL(Sales),</a:t>
            </a: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Sales[Country] = </a:t>
            </a:r>
            <a:r>
              <a:rPr lang="sk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"USA"</a:t>
            </a: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),</a:t>
            </a:r>
            <a:b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 Sales</a:t>
            </a: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[Price]*Sales[Units] ) </a:t>
            </a:r>
            <a:endParaRPr>
              <a:solidFill>
                <a:srgbClr val="001080"/>
              </a:solidFill>
              <a:highlight>
                <a:srgbClr val="FFFFFE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31036ddb082_0_40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sk"/>
              <a:t>Funkce FILTER a ALL</a:t>
            </a:r>
            <a:endParaRPr/>
          </a:p>
        </p:txBody>
      </p:sp>
      <p:sp>
        <p:nvSpPr>
          <p:cNvPr id="325" name="Google Shape;325;g31036ddb082_0_40"/>
          <p:cNvSpPr txBox="1"/>
          <p:nvPr>
            <p:ph idx="1" type="body"/>
          </p:nvPr>
        </p:nvSpPr>
        <p:spPr>
          <a:xfrm>
            <a:off x="1303800" y="1321400"/>
            <a:ext cx="7081200" cy="352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1080"/>
              </a:solidFill>
              <a:highlight>
                <a:srgbClr val="FFFFFE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326" name="Google Shape;326;g31036ddb082_0_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2850" y="1557650"/>
            <a:ext cx="7674775" cy="30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31036ddb082_0_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sk"/>
              <a:t>Funkce CALCULATE</a:t>
            </a:r>
            <a:endParaRPr/>
          </a:p>
        </p:txBody>
      </p:sp>
      <p:sp>
        <p:nvSpPr>
          <p:cNvPr id="332" name="Google Shape;332;g31036ddb082_0_5"/>
          <p:cNvSpPr txBox="1"/>
          <p:nvPr>
            <p:ph idx="1" type="body"/>
          </p:nvPr>
        </p:nvSpPr>
        <p:spPr>
          <a:xfrm>
            <a:off x="1303800" y="1321400"/>
            <a:ext cx="7203900" cy="352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Používáme pokud chceme nahradit daný filtrovací kontext za jiný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Každá metrika je automaticky zabalená do calculate - chová se, jakoby tam funkce calculate byla použita.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Může obsahovat více filtrů</a:t>
            </a:r>
            <a:br>
              <a:rPr b="1" lang="sk"/>
            </a:b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RevenueUSA_C = CALCULATE(</a:t>
            </a: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[Revenue], Sales[Country] = </a:t>
            </a:r>
            <a:r>
              <a:rPr lang="sk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"USA"</a:t>
            </a: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b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RevenueUSA_C = CALCULATE([Revenue],</a:t>
            </a:r>
            <a:b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         FILTER(ALL(Sales[Country]),</a:t>
            </a:r>
            <a:b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         Sales[Country] = </a:t>
            </a:r>
            <a:r>
              <a:rPr lang="sk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"USA"</a:t>
            </a: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RevenueUSA_CF = CALCULATE([Revenue],</a:t>
            </a:r>
            <a:b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         FILTER(Sales[Country] = </a:t>
            </a:r>
            <a:r>
              <a:rPr lang="sk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"USA"</a:t>
            </a: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>
              <a:solidFill>
                <a:srgbClr val="001080"/>
              </a:solidFill>
              <a:highlight>
                <a:srgbClr val="FFFFFE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1080"/>
              </a:buClr>
              <a:buSzPts val="1300"/>
              <a:buFont typeface="Courier New"/>
              <a:buChar char="-"/>
            </a:pP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RevenueUSA2014 = CALCULATE([Revenue], </a:t>
            </a:r>
            <a:b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            Sales[Country] = </a:t>
            </a:r>
            <a:r>
              <a:rPr lang="sk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"USA"</a:t>
            </a: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  <a:b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            </a:t>
            </a:r>
            <a:r>
              <a:rPr lang="sk">
                <a:solidFill>
                  <a:srgbClr val="00000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Date</a:t>
            </a:r>
            <a:r>
              <a:rPr lang="sk">
                <a:solidFill>
                  <a:srgbClr val="00000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[Year]= </a:t>
            </a:r>
            <a:r>
              <a:rPr lang="sk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2014</a:t>
            </a: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  )</a:t>
            </a:r>
            <a:endParaRPr>
              <a:solidFill>
                <a:srgbClr val="001080"/>
              </a:solidFill>
              <a:highlight>
                <a:srgbClr val="FFFFFE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* Calculate při použití ve sloupcích</a:t>
            </a:r>
            <a: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>
              <a:solidFill>
                <a:srgbClr val="001080"/>
              </a:solidFill>
              <a:highlight>
                <a:srgbClr val="FFFFFE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