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</p:sldIdLst>
  <p:sldSz cy="5143500" cx="9144000"/>
  <p:notesSz cx="6858000" cy="9144000"/>
  <p:embeddedFontLst>
    <p:embeddedFont>
      <p:font typeface="Nunito"/>
      <p:regular r:id="rId19"/>
      <p:bold r:id="rId20"/>
      <p:italic r:id="rId21"/>
      <p:boldItalic r:id="rId22"/>
    </p:embeddedFont>
    <p:embeddedFont>
      <p:font typeface="Maven Pro"/>
      <p:regular r:id="rId23"/>
      <p:bold r:id="rId2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  <p:ext uri="GoogleSlidesCustomDataVersion2">
      <go:slidesCustomData xmlns:go="http://customooxmlschemas.google.com/" r:id="rId25" roundtripDataSignature="AMtx7min+ax8RAZFt9zM99d0sZqC28XqD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Nunito-bold.fntdata"/><Relationship Id="rId22" Type="http://schemas.openxmlformats.org/officeDocument/2006/relationships/font" Target="fonts/Nunito-boldItalic.fntdata"/><Relationship Id="rId21" Type="http://schemas.openxmlformats.org/officeDocument/2006/relationships/font" Target="fonts/Nunito-italic.fntdata"/><Relationship Id="rId24" Type="http://schemas.openxmlformats.org/officeDocument/2006/relationships/font" Target="fonts/MavenPro-bold.fntdata"/><Relationship Id="rId23" Type="http://schemas.openxmlformats.org/officeDocument/2006/relationships/font" Target="fonts/MavenPro-regular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5" Type="http://customschemas.google.com/relationships/presentationmetadata" Target="meta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font" Target="fonts/Nunito-regular.fntdata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3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Google Shape;274;p1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75" name="Google Shape;275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3" name="Shape 3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Google Shape;334;g31036ddb082_0_4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35" name="Google Shape;335;g31036ddb082_0_4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40" name="Shape 3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1" name="Google Shape;341;g31036ddb082_0_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42" name="Google Shape;342;g31036ddb082_0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46" name="Shape 3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" name="Google Shape;347;g31036ddb082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48" name="Google Shape;348;g31036ddb082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52" name="Shape 3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" name="Google Shape;353;g31036ddb082_0_2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54" name="Google Shape;354;g31036ddb082_0_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8" name="Shape 2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Google Shape;279;p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80" name="Google Shape;280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4" name="Shape 2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Google Shape;285;p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86" name="Google Shape;286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3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Google Shape;294;g30f5049445d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95" name="Google Shape;295;g30f5049445d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2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Google Shape;303;g31036ddb082_0_3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04" name="Google Shape;304;g31036ddb082_0_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8" name="Shape 3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Google Shape;309;g30f6e3f6a9b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10" name="Google Shape;310;g30f6e3f6a9b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4" name="Shape 3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Google Shape;315;g31036ddb082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16" name="Google Shape;316;g31036ddb082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0" name="Shape 3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" name="Google Shape;321;g31036ddb082_0_4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22" name="Google Shape;322;g31036ddb082_0_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7" name="Shape 3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" name="Google Shape;328;g31036ddb082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29" name="Google Shape;329;g31036ddb082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accent3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30"/>
          <p:cNvGrpSpPr/>
          <p:nvPr/>
        </p:nvGrpSpPr>
        <p:grpSpPr>
          <a:xfrm>
            <a:off x="7343003" y="3409675"/>
            <a:ext cx="1691422" cy="1732548"/>
            <a:chOff x="7343003" y="3409675"/>
            <a:chExt cx="1691422" cy="1732548"/>
          </a:xfrm>
        </p:grpSpPr>
        <p:grpSp>
          <p:nvGrpSpPr>
            <p:cNvPr id="11" name="Google Shape;11;p30"/>
            <p:cNvGrpSpPr/>
            <p:nvPr/>
          </p:nvGrpSpPr>
          <p:grpSpPr>
            <a:xfrm>
              <a:off x="7343003" y="4453711"/>
              <a:ext cx="316800" cy="688512"/>
              <a:chOff x="7343003" y="4453711"/>
              <a:chExt cx="316800" cy="688512"/>
            </a:xfrm>
          </p:grpSpPr>
          <p:sp>
            <p:nvSpPr>
              <p:cNvPr id="12" name="Google Shape;12;p30"/>
              <p:cNvSpPr/>
              <p:nvPr/>
            </p:nvSpPr>
            <p:spPr>
              <a:xfrm>
                <a:off x="7343003" y="4453711"/>
                <a:ext cx="316800" cy="688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" name="Google Shape;13;p30"/>
              <p:cNvSpPr/>
              <p:nvPr/>
            </p:nvSpPr>
            <p:spPr>
              <a:xfrm>
                <a:off x="7343003" y="4801723"/>
                <a:ext cx="316800" cy="340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4" name="Google Shape;14;p30"/>
            <p:cNvGrpSpPr/>
            <p:nvPr/>
          </p:nvGrpSpPr>
          <p:grpSpPr>
            <a:xfrm>
              <a:off x="7801210" y="4105700"/>
              <a:ext cx="316800" cy="1036523"/>
              <a:chOff x="7801210" y="4105700"/>
              <a:chExt cx="316800" cy="1036523"/>
            </a:xfrm>
          </p:grpSpPr>
          <p:sp>
            <p:nvSpPr>
              <p:cNvPr id="15" name="Google Shape;15;p30"/>
              <p:cNvSpPr/>
              <p:nvPr/>
            </p:nvSpPr>
            <p:spPr>
              <a:xfrm>
                <a:off x="7801210" y="4453711"/>
                <a:ext cx="316800" cy="688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6" name="Google Shape;16;p30"/>
              <p:cNvSpPr/>
              <p:nvPr/>
            </p:nvSpPr>
            <p:spPr>
              <a:xfrm>
                <a:off x="7801210" y="4105700"/>
                <a:ext cx="316800" cy="1036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7" name="Google Shape;17;p30"/>
              <p:cNvSpPr/>
              <p:nvPr/>
            </p:nvSpPr>
            <p:spPr>
              <a:xfrm>
                <a:off x="7801210" y="4801723"/>
                <a:ext cx="316800" cy="340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8" name="Google Shape;18;p30"/>
            <p:cNvGrpSpPr/>
            <p:nvPr/>
          </p:nvGrpSpPr>
          <p:grpSpPr>
            <a:xfrm>
              <a:off x="8259418" y="3757688"/>
              <a:ext cx="316800" cy="1384535"/>
              <a:chOff x="8259418" y="3757688"/>
              <a:chExt cx="316800" cy="1384535"/>
            </a:xfrm>
          </p:grpSpPr>
          <p:sp>
            <p:nvSpPr>
              <p:cNvPr id="19" name="Google Shape;19;p30"/>
              <p:cNvSpPr/>
              <p:nvPr/>
            </p:nvSpPr>
            <p:spPr>
              <a:xfrm>
                <a:off x="8259418" y="4453711"/>
                <a:ext cx="316800" cy="688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0" name="Google Shape;20;p30"/>
              <p:cNvSpPr/>
              <p:nvPr/>
            </p:nvSpPr>
            <p:spPr>
              <a:xfrm>
                <a:off x="8259418" y="3757688"/>
                <a:ext cx="316800" cy="1384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" name="Google Shape;21;p30"/>
              <p:cNvSpPr/>
              <p:nvPr/>
            </p:nvSpPr>
            <p:spPr>
              <a:xfrm>
                <a:off x="8259418" y="4105700"/>
                <a:ext cx="316800" cy="1036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2" name="Google Shape;22;p30"/>
              <p:cNvSpPr/>
              <p:nvPr/>
            </p:nvSpPr>
            <p:spPr>
              <a:xfrm>
                <a:off x="8259418" y="4801723"/>
                <a:ext cx="316800" cy="340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3" name="Google Shape;23;p30"/>
            <p:cNvGrpSpPr/>
            <p:nvPr/>
          </p:nvGrpSpPr>
          <p:grpSpPr>
            <a:xfrm>
              <a:off x="8717625" y="3409675"/>
              <a:ext cx="316800" cy="1732548"/>
              <a:chOff x="8717625" y="3409675"/>
              <a:chExt cx="316800" cy="1732548"/>
            </a:xfrm>
          </p:grpSpPr>
          <p:sp>
            <p:nvSpPr>
              <p:cNvPr id="24" name="Google Shape;24;p30"/>
              <p:cNvSpPr/>
              <p:nvPr/>
            </p:nvSpPr>
            <p:spPr>
              <a:xfrm>
                <a:off x="8717625" y="4453711"/>
                <a:ext cx="316800" cy="688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5" name="Google Shape;25;p30"/>
              <p:cNvSpPr/>
              <p:nvPr/>
            </p:nvSpPr>
            <p:spPr>
              <a:xfrm>
                <a:off x="8717625" y="3757688"/>
                <a:ext cx="316800" cy="1384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6" name="Google Shape;26;p30"/>
              <p:cNvSpPr/>
              <p:nvPr/>
            </p:nvSpPr>
            <p:spPr>
              <a:xfrm>
                <a:off x="8717625" y="4105700"/>
                <a:ext cx="316800" cy="1036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7" name="Google Shape;27;p30"/>
              <p:cNvSpPr/>
              <p:nvPr/>
            </p:nvSpPr>
            <p:spPr>
              <a:xfrm>
                <a:off x="8717625" y="3409675"/>
                <a:ext cx="316800" cy="1732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8" name="Google Shape;28;p30"/>
              <p:cNvSpPr/>
              <p:nvPr/>
            </p:nvSpPr>
            <p:spPr>
              <a:xfrm>
                <a:off x="8717625" y="4801723"/>
                <a:ext cx="316800" cy="340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grpSp>
        <p:nvGrpSpPr>
          <p:cNvPr id="29" name="Google Shape;29;p30"/>
          <p:cNvGrpSpPr/>
          <p:nvPr/>
        </p:nvGrpSpPr>
        <p:grpSpPr>
          <a:xfrm>
            <a:off x="5043503" y="0"/>
            <a:ext cx="3814072" cy="3839102"/>
            <a:chOff x="5043503" y="0"/>
            <a:chExt cx="3814072" cy="3839102"/>
          </a:xfrm>
        </p:grpSpPr>
        <p:sp>
          <p:nvSpPr>
            <p:cNvPr id="30" name="Google Shape;30;p30"/>
            <p:cNvSpPr/>
            <p:nvPr/>
          </p:nvSpPr>
          <p:spPr>
            <a:xfrm>
              <a:off x="8460975" y="1817775"/>
              <a:ext cx="396600" cy="396600"/>
            </a:xfrm>
            <a:prstGeom prst="ellipse">
              <a:avLst/>
            </a:prstGeom>
            <a:solidFill>
              <a:schemeClr val="lt1">
                <a:alpha val="901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" name="Google Shape;31;p30"/>
            <p:cNvSpPr/>
            <p:nvPr/>
          </p:nvSpPr>
          <p:spPr>
            <a:xfrm rot="-9830444">
              <a:off x="6469759" y="3480728"/>
              <a:ext cx="320148" cy="320148"/>
            </a:xfrm>
            <a:prstGeom prst="ellipse">
              <a:avLst/>
            </a:prstGeom>
            <a:solidFill>
              <a:schemeClr val="lt1">
                <a:alpha val="901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32" name="Google Shape;32;p30"/>
            <p:cNvGrpSpPr/>
            <p:nvPr/>
          </p:nvGrpSpPr>
          <p:grpSpPr>
            <a:xfrm>
              <a:off x="7647812" y="2704283"/>
              <a:ext cx="635219" cy="635219"/>
              <a:chOff x="6725724" y="2701260"/>
              <a:chExt cx="1208101" cy="1208100"/>
            </a:xfrm>
          </p:grpSpPr>
          <p:sp>
            <p:nvSpPr>
              <p:cNvPr id="33" name="Google Shape;33;p30"/>
              <p:cNvSpPr/>
              <p:nvPr/>
            </p:nvSpPr>
            <p:spPr>
              <a:xfrm rot="5400000">
                <a:off x="6725725" y="2701260"/>
                <a:ext cx="1208100" cy="1208100"/>
              </a:xfrm>
              <a:prstGeom prst="ellipse">
                <a:avLst/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4" name="Google Shape;34;p30"/>
              <p:cNvSpPr/>
              <p:nvPr/>
            </p:nvSpPr>
            <p:spPr>
              <a:xfrm rot="5400000">
                <a:off x="6725724" y="2701260"/>
                <a:ext cx="1208100" cy="1208100"/>
              </a:xfrm>
              <a:prstGeom prst="pie">
                <a:avLst>
                  <a:gd fmla="val 8244818" name="adj1"/>
                  <a:gd fmla="val 16246175" name="adj2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5" name="Google Shape;35;p30"/>
              <p:cNvSpPr/>
              <p:nvPr/>
            </p:nvSpPr>
            <p:spPr>
              <a:xfrm rot="5400000">
                <a:off x="6954988" y="2930398"/>
                <a:ext cx="749700" cy="749700"/>
              </a:xfrm>
              <a:prstGeom prst="ellipse">
                <a:avLst/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36" name="Google Shape;36;p30"/>
            <p:cNvSpPr/>
            <p:nvPr/>
          </p:nvSpPr>
          <p:spPr>
            <a:xfrm>
              <a:off x="8460975" y="1817775"/>
              <a:ext cx="396600" cy="396600"/>
            </a:xfrm>
            <a:prstGeom prst="pie">
              <a:avLst>
                <a:gd fmla="val 19376841" name="adj1"/>
                <a:gd fmla="val 16200000" name="adj2"/>
              </a:avLst>
            </a:prstGeom>
            <a:solidFill>
              <a:schemeClr val="lt1">
                <a:alpha val="901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37" name="Google Shape;37;p30"/>
            <p:cNvGrpSpPr/>
            <p:nvPr/>
          </p:nvGrpSpPr>
          <p:grpSpPr>
            <a:xfrm>
              <a:off x="7952720" y="179238"/>
              <a:ext cx="873165" cy="873003"/>
              <a:chOff x="7754428" y="208725"/>
              <a:chExt cx="541800" cy="541800"/>
            </a:xfrm>
          </p:grpSpPr>
          <p:sp>
            <p:nvSpPr>
              <p:cNvPr id="38" name="Google Shape;38;p30"/>
              <p:cNvSpPr/>
              <p:nvPr/>
            </p:nvSpPr>
            <p:spPr>
              <a:xfrm rot="-8647347">
                <a:off x="7831319" y="285616"/>
                <a:ext cx="388018" cy="388018"/>
              </a:xfrm>
              <a:prstGeom prst="ellipse">
                <a:avLst/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9" name="Google Shape;39;p30"/>
              <p:cNvSpPr/>
              <p:nvPr/>
            </p:nvSpPr>
            <p:spPr>
              <a:xfrm rot="-8647347">
                <a:off x="7831319" y="285616"/>
                <a:ext cx="388018" cy="388018"/>
              </a:xfrm>
              <a:prstGeom prst="pie">
                <a:avLst>
                  <a:gd fmla="val 19376841" name="adj1"/>
                  <a:gd fmla="val 12313574" name="adj2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40" name="Google Shape;40;p30"/>
            <p:cNvSpPr/>
            <p:nvPr/>
          </p:nvSpPr>
          <p:spPr>
            <a:xfrm>
              <a:off x="5399840" y="356365"/>
              <a:ext cx="2577000" cy="2577000"/>
            </a:xfrm>
            <a:prstGeom prst="ellipse">
              <a:avLst/>
            </a:prstGeom>
            <a:solidFill>
              <a:schemeClr val="lt1">
                <a:alpha val="901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" name="Google Shape;41;p30"/>
            <p:cNvSpPr/>
            <p:nvPr/>
          </p:nvSpPr>
          <p:spPr>
            <a:xfrm rot="2043858">
              <a:off x="5503813" y="460310"/>
              <a:ext cx="2369480" cy="2369480"/>
            </a:xfrm>
            <a:prstGeom prst="ellipse">
              <a:avLst/>
            </a:prstGeom>
            <a:solidFill>
              <a:schemeClr val="lt1">
                <a:alpha val="901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" name="Google Shape;42;p30"/>
            <p:cNvSpPr/>
            <p:nvPr/>
          </p:nvSpPr>
          <p:spPr>
            <a:xfrm>
              <a:off x="5399795" y="360281"/>
              <a:ext cx="2577000" cy="2577000"/>
            </a:xfrm>
            <a:prstGeom prst="pie">
              <a:avLst>
                <a:gd fmla="val 8801158" name="adj1"/>
                <a:gd fmla="val 16200000" name="adj2"/>
              </a:avLst>
            </a:prstGeom>
            <a:solidFill>
              <a:schemeClr val="lt1">
                <a:alpha val="901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" name="Google Shape;43;p30"/>
            <p:cNvSpPr/>
            <p:nvPr/>
          </p:nvSpPr>
          <p:spPr>
            <a:xfrm rot="2044777">
              <a:off x="5911449" y="867729"/>
              <a:ext cx="1554223" cy="1554223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" name="Google Shape;44;p30"/>
            <p:cNvSpPr/>
            <p:nvPr/>
          </p:nvSpPr>
          <p:spPr>
            <a:xfrm>
              <a:off x="5399795" y="356358"/>
              <a:ext cx="2577000" cy="2577000"/>
            </a:xfrm>
            <a:prstGeom prst="pie">
              <a:avLst>
                <a:gd fmla="val 12554101" name="adj1"/>
                <a:gd fmla="val 16200000" name="adj2"/>
              </a:avLst>
            </a:prstGeom>
            <a:solidFill>
              <a:schemeClr val="lt1">
                <a:alpha val="901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5" name="Google Shape;45;p30"/>
            <p:cNvSpPr/>
            <p:nvPr/>
          </p:nvSpPr>
          <p:spPr>
            <a:xfrm rot="-9830444">
              <a:off x="6469759" y="3480727"/>
              <a:ext cx="320148" cy="320148"/>
            </a:xfrm>
            <a:prstGeom prst="pie">
              <a:avLst>
                <a:gd fmla="val 19376841" name="adj1"/>
                <a:gd fmla="val 16200000" name="adj2"/>
              </a:avLst>
            </a:prstGeom>
            <a:solidFill>
              <a:schemeClr val="lt1">
                <a:alpha val="901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6" name="Google Shape;46;p30"/>
          <p:cNvSpPr txBox="1"/>
          <p:nvPr>
            <p:ph type="ctrTitle"/>
          </p:nvPr>
        </p:nvSpPr>
        <p:spPr>
          <a:xfrm>
            <a:off x="824000" y="1613813"/>
            <a:ext cx="4255500" cy="1872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7" name="Google Shape;47;p30"/>
          <p:cNvSpPr txBox="1"/>
          <p:nvPr>
            <p:ph idx="1" type="subTitle"/>
          </p:nvPr>
        </p:nvSpPr>
        <p:spPr>
          <a:xfrm>
            <a:off x="824000" y="3596300"/>
            <a:ext cx="4255500" cy="695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8" name="Google Shape;48;p30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accent3"/>
        </a:solidFill>
      </p:bgPr>
    </p:bg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2" name="Google Shape;142;p39"/>
          <p:cNvGrpSpPr/>
          <p:nvPr/>
        </p:nvGrpSpPr>
        <p:grpSpPr>
          <a:xfrm>
            <a:off x="52" y="4099200"/>
            <a:ext cx="9144036" cy="1044300"/>
            <a:chOff x="52" y="4099200"/>
            <a:chExt cx="9144036" cy="1044300"/>
          </a:xfrm>
        </p:grpSpPr>
        <p:grpSp>
          <p:nvGrpSpPr>
            <p:cNvPr id="143" name="Google Shape;143;p39"/>
            <p:cNvGrpSpPr/>
            <p:nvPr/>
          </p:nvGrpSpPr>
          <p:grpSpPr>
            <a:xfrm>
              <a:off x="52" y="4309200"/>
              <a:ext cx="231622" cy="834300"/>
              <a:chOff x="2688737" y="4301380"/>
              <a:chExt cx="231900" cy="834300"/>
            </a:xfrm>
          </p:grpSpPr>
          <p:sp>
            <p:nvSpPr>
              <p:cNvPr id="144" name="Google Shape;144;p39"/>
              <p:cNvSpPr/>
              <p:nvPr/>
            </p:nvSpPr>
            <p:spPr>
              <a:xfrm flipH="1">
                <a:off x="2688737" y="4720780"/>
                <a:ext cx="2319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5" name="Google Shape;145;p39"/>
              <p:cNvSpPr/>
              <p:nvPr/>
            </p:nvSpPr>
            <p:spPr>
              <a:xfrm flipH="1">
                <a:off x="2688737" y="4301380"/>
                <a:ext cx="2319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6" name="Google Shape;146;p39"/>
              <p:cNvSpPr/>
              <p:nvPr/>
            </p:nvSpPr>
            <p:spPr>
              <a:xfrm flipH="1">
                <a:off x="2688737" y="4511080"/>
                <a:ext cx="2319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7" name="Google Shape;147;p39"/>
              <p:cNvSpPr/>
              <p:nvPr/>
            </p:nvSpPr>
            <p:spPr>
              <a:xfrm flipH="1">
                <a:off x="2688737" y="4930480"/>
                <a:ext cx="2319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48" name="Google Shape;148;p39"/>
            <p:cNvGrpSpPr/>
            <p:nvPr/>
          </p:nvGrpSpPr>
          <p:grpSpPr>
            <a:xfrm>
              <a:off x="371406" y="4099200"/>
              <a:ext cx="231622" cy="1044300"/>
              <a:chOff x="2688737" y="4091380"/>
              <a:chExt cx="231900" cy="1044300"/>
            </a:xfrm>
          </p:grpSpPr>
          <p:sp>
            <p:nvSpPr>
              <p:cNvPr id="149" name="Google Shape;149;p39"/>
              <p:cNvSpPr/>
              <p:nvPr/>
            </p:nvSpPr>
            <p:spPr>
              <a:xfrm flipH="1">
                <a:off x="2688737" y="4720780"/>
                <a:ext cx="2319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50" name="Google Shape;150;p39"/>
              <p:cNvSpPr/>
              <p:nvPr/>
            </p:nvSpPr>
            <p:spPr>
              <a:xfrm flipH="1">
                <a:off x="2688737" y="4301380"/>
                <a:ext cx="2319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51" name="Google Shape;151;p39"/>
              <p:cNvSpPr/>
              <p:nvPr/>
            </p:nvSpPr>
            <p:spPr>
              <a:xfrm flipH="1">
                <a:off x="2688737" y="4511080"/>
                <a:ext cx="2319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52" name="Google Shape;152;p39"/>
              <p:cNvSpPr/>
              <p:nvPr/>
            </p:nvSpPr>
            <p:spPr>
              <a:xfrm flipH="1">
                <a:off x="2688737" y="4091380"/>
                <a:ext cx="231900" cy="104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53" name="Google Shape;153;p39"/>
              <p:cNvSpPr/>
              <p:nvPr/>
            </p:nvSpPr>
            <p:spPr>
              <a:xfrm flipH="1">
                <a:off x="2688737" y="4930480"/>
                <a:ext cx="2319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54" name="Google Shape;154;p39"/>
            <p:cNvGrpSpPr/>
            <p:nvPr/>
          </p:nvGrpSpPr>
          <p:grpSpPr>
            <a:xfrm>
              <a:off x="742761" y="4309200"/>
              <a:ext cx="231622" cy="834300"/>
              <a:chOff x="2688737" y="4301380"/>
              <a:chExt cx="231900" cy="834300"/>
            </a:xfrm>
          </p:grpSpPr>
          <p:sp>
            <p:nvSpPr>
              <p:cNvPr id="155" name="Google Shape;155;p39"/>
              <p:cNvSpPr/>
              <p:nvPr/>
            </p:nvSpPr>
            <p:spPr>
              <a:xfrm flipH="1">
                <a:off x="2688737" y="4720780"/>
                <a:ext cx="2319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56" name="Google Shape;156;p39"/>
              <p:cNvSpPr/>
              <p:nvPr/>
            </p:nvSpPr>
            <p:spPr>
              <a:xfrm flipH="1">
                <a:off x="2688737" y="4301380"/>
                <a:ext cx="2319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57" name="Google Shape;157;p39"/>
              <p:cNvSpPr/>
              <p:nvPr/>
            </p:nvSpPr>
            <p:spPr>
              <a:xfrm flipH="1">
                <a:off x="2688737" y="4511080"/>
                <a:ext cx="2319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58" name="Google Shape;158;p39"/>
              <p:cNvSpPr/>
              <p:nvPr/>
            </p:nvSpPr>
            <p:spPr>
              <a:xfrm flipH="1">
                <a:off x="2688737" y="4930480"/>
                <a:ext cx="2319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59" name="Google Shape;159;p39"/>
            <p:cNvGrpSpPr/>
            <p:nvPr/>
          </p:nvGrpSpPr>
          <p:grpSpPr>
            <a:xfrm>
              <a:off x="1114115" y="4518900"/>
              <a:ext cx="231622" cy="624600"/>
              <a:chOff x="2688737" y="4511080"/>
              <a:chExt cx="231900" cy="624600"/>
            </a:xfrm>
          </p:grpSpPr>
          <p:sp>
            <p:nvSpPr>
              <p:cNvPr id="160" name="Google Shape;160;p39"/>
              <p:cNvSpPr/>
              <p:nvPr/>
            </p:nvSpPr>
            <p:spPr>
              <a:xfrm flipH="1">
                <a:off x="2688737" y="4720780"/>
                <a:ext cx="2319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61" name="Google Shape;161;p39"/>
              <p:cNvSpPr/>
              <p:nvPr/>
            </p:nvSpPr>
            <p:spPr>
              <a:xfrm flipH="1">
                <a:off x="2688737" y="4511080"/>
                <a:ext cx="2319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62" name="Google Shape;162;p39"/>
              <p:cNvSpPr/>
              <p:nvPr/>
            </p:nvSpPr>
            <p:spPr>
              <a:xfrm flipH="1">
                <a:off x="2688737" y="4930480"/>
                <a:ext cx="2319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63" name="Google Shape;163;p39"/>
            <p:cNvGrpSpPr/>
            <p:nvPr/>
          </p:nvGrpSpPr>
          <p:grpSpPr>
            <a:xfrm>
              <a:off x="1856753" y="4099200"/>
              <a:ext cx="231600" cy="1044300"/>
              <a:chOff x="1856753" y="4099200"/>
              <a:chExt cx="231600" cy="1044300"/>
            </a:xfrm>
          </p:grpSpPr>
          <p:sp>
            <p:nvSpPr>
              <p:cNvPr id="164" name="Google Shape;164;p39"/>
              <p:cNvSpPr/>
              <p:nvPr/>
            </p:nvSpPr>
            <p:spPr>
              <a:xfrm flipH="1">
                <a:off x="1856753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65" name="Google Shape;165;p39"/>
              <p:cNvSpPr/>
              <p:nvPr/>
            </p:nvSpPr>
            <p:spPr>
              <a:xfrm flipH="1">
                <a:off x="1856753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66" name="Google Shape;166;p39"/>
              <p:cNvSpPr/>
              <p:nvPr/>
            </p:nvSpPr>
            <p:spPr>
              <a:xfrm flipH="1">
                <a:off x="1856753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67" name="Google Shape;167;p39"/>
              <p:cNvSpPr/>
              <p:nvPr/>
            </p:nvSpPr>
            <p:spPr>
              <a:xfrm flipH="1">
                <a:off x="1856753" y="4099200"/>
                <a:ext cx="231600" cy="104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68" name="Google Shape;168;p39"/>
              <p:cNvSpPr/>
              <p:nvPr/>
            </p:nvSpPr>
            <p:spPr>
              <a:xfrm flipH="1">
                <a:off x="1856753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69" name="Google Shape;169;p39"/>
            <p:cNvGrpSpPr/>
            <p:nvPr/>
          </p:nvGrpSpPr>
          <p:grpSpPr>
            <a:xfrm>
              <a:off x="2228107" y="4309200"/>
              <a:ext cx="231600" cy="834300"/>
              <a:chOff x="2228107" y="4309200"/>
              <a:chExt cx="231600" cy="834300"/>
            </a:xfrm>
          </p:grpSpPr>
          <p:sp>
            <p:nvSpPr>
              <p:cNvPr id="170" name="Google Shape;170;p39"/>
              <p:cNvSpPr/>
              <p:nvPr/>
            </p:nvSpPr>
            <p:spPr>
              <a:xfrm flipH="1">
                <a:off x="2228107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71" name="Google Shape;171;p39"/>
              <p:cNvSpPr/>
              <p:nvPr/>
            </p:nvSpPr>
            <p:spPr>
              <a:xfrm flipH="1">
                <a:off x="2228107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72" name="Google Shape;172;p39"/>
              <p:cNvSpPr/>
              <p:nvPr/>
            </p:nvSpPr>
            <p:spPr>
              <a:xfrm flipH="1">
                <a:off x="2228107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73" name="Google Shape;173;p39"/>
              <p:cNvSpPr/>
              <p:nvPr/>
            </p:nvSpPr>
            <p:spPr>
              <a:xfrm flipH="1">
                <a:off x="2228107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74" name="Google Shape;174;p39"/>
            <p:cNvGrpSpPr/>
            <p:nvPr/>
          </p:nvGrpSpPr>
          <p:grpSpPr>
            <a:xfrm>
              <a:off x="2599462" y="4518900"/>
              <a:ext cx="231600" cy="624600"/>
              <a:chOff x="2599462" y="4518900"/>
              <a:chExt cx="231600" cy="624600"/>
            </a:xfrm>
          </p:grpSpPr>
          <p:sp>
            <p:nvSpPr>
              <p:cNvPr id="175" name="Google Shape;175;p39"/>
              <p:cNvSpPr/>
              <p:nvPr/>
            </p:nvSpPr>
            <p:spPr>
              <a:xfrm flipH="1">
                <a:off x="2599462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76" name="Google Shape;176;p39"/>
              <p:cNvSpPr/>
              <p:nvPr/>
            </p:nvSpPr>
            <p:spPr>
              <a:xfrm flipH="1">
                <a:off x="2599462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77" name="Google Shape;177;p39"/>
              <p:cNvSpPr/>
              <p:nvPr/>
            </p:nvSpPr>
            <p:spPr>
              <a:xfrm flipH="1">
                <a:off x="2599462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78" name="Google Shape;178;p39"/>
            <p:cNvGrpSpPr/>
            <p:nvPr/>
          </p:nvGrpSpPr>
          <p:grpSpPr>
            <a:xfrm>
              <a:off x="3342171" y="4099200"/>
              <a:ext cx="231600" cy="1044300"/>
              <a:chOff x="3342171" y="4099200"/>
              <a:chExt cx="231600" cy="1044300"/>
            </a:xfrm>
          </p:grpSpPr>
          <p:sp>
            <p:nvSpPr>
              <p:cNvPr id="179" name="Google Shape;179;p39"/>
              <p:cNvSpPr/>
              <p:nvPr/>
            </p:nvSpPr>
            <p:spPr>
              <a:xfrm flipH="1">
                <a:off x="3342171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0" name="Google Shape;180;p39"/>
              <p:cNvSpPr/>
              <p:nvPr/>
            </p:nvSpPr>
            <p:spPr>
              <a:xfrm flipH="1">
                <a:off x="3342171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1" name="Google Shape;181;p39"/>
              <p:cNvSpPr/>
              <p:nvPr/>
            </p:nvSpPr>
            <p:spPr>
              <a:xfrm flipH="1">
                <a:off x="3342171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2" name="Google Shape;182;p39"/>
              <p:cNvSpPr/>
              <p:nvPr/>
            </p:nvSpPr>
            <p:spPr>
              <a:xfrm flipH="1">
                <a:off x="3342171" y="4099200"/>
                <a:ext cx="231600" cy="104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3" name="Google Shape;183;p39"/>
              <p:cNvSpPr/>
              <p:nvPr/>
            </p:nvSpPr>
            <p:spPr>
              <a:xfrm flipH="1">
                <a:off x="3342171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84" name="Google Shape;184;p39"/>
            <p:cNvGrpSpPr/>
            <p:nvPr/>
          </p:nvGrpSpPr>
          <p:grpSpPr>
            <a:xfrm>
              <a:off x="3713525" y="4309200"/>
              <a:ext cx="231600" cy="834300"/>
              <a:chOff x="3713525" y="4309200"/>
              <a:chExt cx="231600" cy="834300"/>
            </a:xfrm>
          </p:grpSpPr>
          <p:sp>
            <p:nvSpPr>
              <p:cNvPr id="185" name="Google Shape;185;p39"/>
              <p:cNvSpPr/>
              <p:nvPr/>
            </p:nvSpPr>
            <p:spPr>
              <a:xfrm flipH="1">
                <a:off x="3713525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6" name="Google Shape;186;p39"/>
              <p:cNvSpPr/>
              <p:nvPr/>
            </p:nvSpPr>
            <p:spPr>
              <a:xfrm flipH="1">
                <a:off x="3713525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7" name="Google Shape;187;p39"/>
              <p:cNvSpPr/>
              <p:nvPr/>
            </p:nvSpPr>
            <p:spPr>
              <a:xfrm flipH="1">
                <a:off x="3713525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8" name="Google Shape;188;p39"/>
              <p:cNvSpPr/>
              <p:nvPr/>
            </p:nvSpPr>
            <p:spPr>
              <a:xfrm flipH="1">
                <a:off x="3713525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89" name="Google Shape;189;p39"/>
            <p:cNvGrpSpPr/>
            <p:nvPr/>
          </p:nvGrpSpPr>
          <p:grpSpPr>
            <a:xfrm>
              <a:off x="1485398" y="4309200"/>
              <a:ext cx="231600" cy="834300"/>
              <a:chOff x="1485398" y="4309200"/>
              <a:chExt cx="231600" cy="834300"/>
            </a:xfrm>
          </p:grpSpPr>
          <p:sp>
            <p:nvSpPr>
              <p:cNvPr id="190" name="Google Shape;190;p39"/>
              <p:cNvSpPr/>
              <p:nvPr/>
            </p:nvSpPr>
            <p:spPr>
              <a:xfrm flipH="1">
                <a:off x="1485398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91" name="Google Shape;191;p39"/>
              <p:cNvSpPr/>
              <p:nvPr/>
            </p:nvSpPr>
            <p:spPr>
              <a:xfrm flipH="1">
                <a:off x="1485398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92" name="Google Shape;192;p39"/>
              <p:cNvSpPr/>
              <p:nvPr/>
            </p:nvSpPr>
            <p:spPr>
              <a:xfrm flipH="1">
                <a:off x="1485398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93" name="Google Shape;193;p39"/>
              <p:cNvSpPr/>
              <p:nvPr/>
            </p:nvSpPr>
            <p:spPr>
              <a:xfrm flipH="1">
                <a:off x="1485398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94" name="Google Shape;194;p39"/>
            <p:cNvGrpSpPr/>
            <p:nvPr/>
          </p:nvGrpSpPr>
          <p:grpSpPr>
            <a:xfrm>
              <a:off x="4084879" y="4518900"/>
              <a:ext cx="231600" cy="624600"/>
              <a:chOff x="4084879" y="4518900"/>
              <a:chExt cx="231600" cy="624600"/>
            </a:xfrm>
          </p:grpSpPr>
          <p:sp>
            <p:nvSpPr>
              <p:cNvPr id="195" name="Google Shape;195;p39"/>
              <p:cNvSpPr/>
              <p:nvPr/>
            </p:nvSpPr>
            <p:spPr>
              <a:xfrm flipH="1">
                <a:off x="4084879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96" name="Google Shape;196;p39"/>
              <p:cNvSpPr/>
              <p:nvPr/>
            </p:nvSpPr>
            <p:spPr>
              <a:xfrm flipH="1">
                <a:off x="4084879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97" name="Google Shape;197;p39"/>
              <p:cNvSpPr/>
              <p:nvPr/>
            </p:nvSpPr>
            <p:spPr>
              <a:xfrm flipH="1">
                <a:off x="4084879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98" name="Google Shape;198;p39"/>
            <p:cNvGrpSpPr/>
            <p:nvPr/>
          </p:nvGrpSpPr>
          <p:grpSpPr>
            <a:xfrm>
              <a:off x="2970816" y="4309200"/>
              <a:ext cx="231600" cy="834300"/>
              <a:chOff x="2970816" y="4309200"/>
              <a:chExt cx="231600" cy="834300"/>
            </a:xfrm>
          </p:grpSpPr>
          <p:sp>
            <p:nvSpPr>
              <p:cNvPr id="199" name="Google Shape;199;p39"/>
              <p:cNvSpPr/>
              <p:nvPr/>
            </p:nvSpPr>
            <p:spPr>
              <a:xfrm flipH="1">
                <a:off x="2970816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00" name="Google Shape;200;p39"/>
              <p:cNvSpPr/>
              <p:nvPr/>
            </p:nvSpPr>
            <p:spPr>
              <a:xfrm flipH="1">
                <a:off x="2970816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01" name="Google Shape;201;p39"/>
              <p:cNvSpPr/>
              <p:nvPr/>
            </p:nvSpPr>
            <p:spPr>
              <a:xfrm flipH="1">
                <a:off x="2970816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02" name="Google Shape;202;p39"/>
              <p:cNvSpPr/>
              <p:nvPr/>
            </p:nvSpPr>
            <p:spPr>
              <a:xfrm flipH="1">
                <a:off x="2970816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03" name="Google Shape;203;p39"/>
            <p:cNvGrpSpPr/>
            <p:nvPr/>
          </p:nvGrpSpPr>
          <p:grpSpPr>
            <a:xfrm>
              <a:off x="4456234" y="4309200"/>
              <a:ext cx="231600" cy="834300"/>
              <a:chOff x="4456234" y="4309200"/>
              <a:chExt cx="231600" cy="834300"/>
            </a:xfrm>
          </p:grpSpPr>
          <p:sp>
            <p:nvSpPr>
              <p:cNvPr id="204" name="Google Shape;204;p39"/>
              <p:cNvSpPr/>
              <p:nvPr/>
            </p:nvSpPr>
            <p:spPr>
              <a:xfrm flipH="1">
                <a:off x="4456234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05" name="Google Shape;205;p39"/>
              <p:cNvSpPr/>
              <p:nvPr/>
            </p:nvSpPr>
            <p:spPr>
              <a:xfrm flipH="1">
                <a:off x="4456234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06" name="Google Shape;206;p39"/>
              <p:cNvSpPr/>
              <p:nvPr/>
            </p:nvSpPr>
            <p:spPr>
              <a:xfrm flipH="1">
                <a:off x="4456234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07" name="Google Shape;207;p39"/>
              <p:cNvSpPr/>
              <p:nvPr/>
            </p:nvSpPr>
            <p:spPr>
              <a:xfrm flipH="1">
                <a:off x="4456234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08" name="Google Shape;208;p39"/>
            <p:cNvGrpSpPr/>
            <p:nvPr/>
          </p:nvGrpSpPr>
          <p:grpSpPr>
            <a:xfrm>
              <a:off x="4827588" y="4099200"/>
              <a:ext cx="231600" cy="1044300"/>
              <a:chOff x="4827588" y="4099200"/>
              <a:chExt cx="231600" cy="1044300"/>
            </a:xfrm>
          </p:grpSpPr>
          <p:sp>
            <p:nvSpPr>
              <p:cNvPr id="209" name="Google Shape;209;p39"/>
              <p:cNvSpPr/>
              <p:nvPr/>
            </p:nvSpPr>
            <p:spPr>
              <a:xfrm flipH="1">
                <a:off x="4827588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0" name="Google Shape;210;p39"/>
              <p:cNvSpPr/>
              <p:nvPr/>
            </p:nvSpPr>
            <p:spPr>
              <a:xfrm flipH="1">
                <a:off x="4827588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1" name="Google Shape;211;p39"/>
              <p:cNvSpPr/>
              <p:nvPr/>
            </p:nvSpPr>
            <p:spPr>
              <a:xfrm flipH="1">
                <a:off x="4827588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2" name="Google Shape;212;p39"/>
              <p:cNvSpPr/>
              <p:nvPr/>
            </p:nvSpPr>
            <p:spPr>
              <a:xfrm flipH="1">
                <a:off x="4827588" y="4099200"/>
                <a:ext cx="231600" cy="104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3" name="Google Shape;213;p39"/>
              <p:cNvSpPr/>
              <p:nvPr/>
            </p:nvSpPr>
            <p:spPr>
              <a:xfrm flipH="1">
                <a:off x="4827588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14" name="Google Shape;214;p39"/>
            <p:cNvGrpSpPr/>
            <p:nvPr/>
          </p:nvGrpSpPr>
          <p:grpSpPr>
            <a:xfrm>
              <a:off x="5198943" y="4309200"/>
              <a:ext cx="231600" cy="834300"/>
              <a:chOff x="5198943" y="4309200"/>
              <a:chExt cx="231600" cy="834300"/>
            </a:xfrm>
          </p:grpSpPr>
          <p:sp>
            <p:nvSpPr>
              <p:cNvPr id="215" name="Google Shape;215;p39"/>
              <p:cNvSpPr/>
              <p:nvPr/>
            </p:nvSpPr>
            <p:spPr>
              <a:xfrm flipH="1">
                <a:off x="5198943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6" name="Google Shape;216;p39"/>
              <p:cNvSpPr/>
              <p:nvPr/>
            </p:nvSpPr>
            <p:spPr>
              <a:xfrm flipH="1">
                <a:off x="5198943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7" name="Google Shape;217;p39"/>
              <p:cNvSpPr/>
              <p:nvPr/>
            </p:nvSpPr>
            <p:spPr>
              <a:xfrm flipH="1">
                <a:off x="5198943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8" name="Google Shape;218;p39"/>
              <p:cNvSpPr/>
              <p:nvPr/>
            </p:nvSpPr>
            <p:spPr>
              <a:xfrm flipH="1">
                <a:off x="5198943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19" name="Google Shape;219;p39"/>
            <p:cNvGrpSpPr/>
            <p:nvPr/>
          </p:nvGrpSpPr>
          <p:grpSpPr>
            <a:xfrm>
              <a:off x="5570297" y="4518900"/>
              <a:ext cx="231600" cy="624600"/>
              <a:chOff x="5570297" y="4518900"/>
              <a:chExt cx="231600" cy="624600"/>
            </a:xfrm>
          </p:grpSpPr>
          <p:sp>
            <p:nvSpPr>
              <p:cNvPr id="220" name="Google Shape;220;p39"/>
              <p:cNvSpPr/>
              <p:nvPr/>
            </p:nvSpPr>
            <p:spPr>
              <a:xfrm flipH="1">
                <a:off x="5570297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21" name="Google Shape;221;p39"/>
              <p:cNvSpPr/>
              <p:nvPr/>
            </p:nvSpPr>
            <p:spPr>
              <a:xfrm flipH="1">
                <a:off x="5570297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22" name="Google Shape;222;p39"/>
              <p:cNvSpPr/>
              <p:nvPr/>
            </p:nvSpPr>
            <p:spPr>
              <a:xfrm flipH="1">
                <a:off x="5570297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23" name="Google Shape;223;p39"/>
            <p:cNvGrpSpPr/>
            <p:nvPr/>
          </p:nvGrpSpPr>
          <p:grpSpPr>
            <a:xfrm>
              <a:off x="5941652" y="4309200"/>
              <a:ext cx="231600" cy="834300"/>
              <a:chOff x="5941652" y="4309200"/>
              <a:chExt cx="231600" cy="834300"/>
            </a:xfrm>
          </p:grpSpPr>
          <p:sp>
            <p:nvSpPr>
              <p:cNvPr id="224" name="Google Shape;224;p39"/>
              <p:cNvSpPr/>
              <p:nvPr/>
            </p:nvSpPr>
            <p:spPr>
              <a:xfrm flipH="1">
                <a:off x="5941652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25" name="Google Shape;225;p39"/>
              <p:cNvSpPr/>
              <p:nvPr/>
            </p:nvSpPr>
            <p:spPr>
              <a:xfrm flipH="1">
                <a:off x="5941652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26" name="Google Shape;226;p39"/>
              <p:cNvSpPr/>
              <p:nvPr/>
            </p:nvSpPr>
            <p:spPr>
              <a:xfrm flipH="1">
                <a:off x="5941652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27" name="Google Shape;227;p39"/>
              <p:cNvSpPr/>
              <p:nvPr/>
            </p:nvSpPr>
            <p:spPr>
              <a:xfrm flipH="1">
                <a:off x="5941652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28" name="Google Shape;228;p39"/>
            <p:cNvGrpSpPr/>
            <p:nvPr/>
          </p:nvGrpSpPr>
          <p:grpSpPr>
            <a:xfrm>
              <a:off x="6313006" y="4099200"/>
              <a:ext cx="231600" cy="1044300"/>
              <a:chOff x="6313006" y="4099200"/>
              <a:chExt cx="231600" cy="1044300"/>
            </a:xfrm>
          </p:grpSpPr>
          <p:sp>
            <p:nvSpPr>
              <p:cNvPr id="229" name="Google Shape;229;p39"/>
              <p:cNvSpPr/>
              <p:nvPr/>
            </p:nvSpPr>
            <p:spPr>
              <a:xfrm flipH="1">
                <a:off x="6313006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30" name="Google Shape;230;p39"/>
              <p:cNvSpPr/>
              <p:nvPr/>
            </p:nvSpPr>
            <p:spPr>
              <a:xfrm flipH="1">
                <a:off x="6313006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31" name="Google Shape;231;p39"/>
              <p:cNvSpPr/>
              <p:nvPr/>
            </p:nvSpPr>
            <p:spPr>
              <a:xfrm flipH="1">
                <a:off x="6313006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32" name="Google Shape;232;p39"/>
              <p:cNvSpPr/>
              <p:nvPr/>
            </p:nvSpPr>
            <p:spPr>
              <a:xfrm flipH="1">
                <a:off x="6313006" y="4099200"/>
                <a:ext cx="231600" cy="104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33" name="Google Shape;233;p39"/>
              <p:cNvSpPr/>
              <p:nvPr/>
            </p:nvSpPr>
            <p:spPr>
              <a:xfrm flipH="1">
                <a:off x="6313006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34" name="Google Shape;234;p39"/>
            <p:cNvGrpSpPr/>
            <p:nvPr/>
          </p:nvGrpSpPr>
          <p:grpSpPr>
            <a:xfrm>
              <a:off x="6684361" y="4309200"/>
              <a:ext cx="231600" cy="834300"/>
              <a:chOff x="6684361" y="4309200"/>
              <a:chExt cx="231600" cy="834300"/>
            </a:xfrm>
          </p:grpSpPr>
          <p:sp>
            <p:nvSpPr>
              <p:cNvPr id="235" name="Google Shape;235;p39"/>
              <p:cNvSpPr/>
              <p:nvPr/>
            </p:nvSpPr>
            <p:spPr>
              <a:xfrm flipH="1">
                <a:off x="6684361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36" name="Google Shape;236;p39"/>
              <p:cNvSpPr/>
              <p:nvPr/>
            </p:nvSpPr>
            <p:spPr>
              <a:xfrm flipH="1">
                <a:off x="6684361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37" name="Google Shape;237;p39"/>
              <p:cNvSpPr/>
              <p:nvPr/>
            </p:nvSpPr>
            <p:spPr>
              <a:xfrm flipH="1">
                <a:off x="6684361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38" name="Google Shape;238;p39"/>
              <p:cNvSpPr/>
              <p:nvPr/>
            </p:nvSpPr>
            <p:spPr>
              <a:xfrm flipH="1">
                <a:off x="6684361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39" name="Google Shape;239;p39"/>
            <p:cNvGrpSpPr/>
            <p:nvPr/>
          </p:nvGrpSpPr>
          <p:grpSpPr>
            <a:xfrm>
              <a:off x="7055715" y="4518900"/>
              <a:ext cx="231600" cy="624600"/>
              <a:chOff x="7055715" y="4518900"/>
              <a:chExt cx="231600" cy="624600"/>
            </a:xfrm>
          </p:grpSpPr>
          <p:sp>
            <p:nvSpPr>
              <p:cNvPr id="240" name="Google Shape;240;p39"/>
              <p:cNvSpPr/>
              <p:nvPr/>
            </p:nvSpPr>
            <p:spPr>
              <a:xfrm flipH="1">
                <a:off x="7055715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41" name="Google Shape;241;p39"/>
              <p:cNvSpPr/>
              <p:nvPr/>
            </p:nvSpPr>
            <p:spPr>
              <a:xfrm flipH="1">
                <a:off x="7055715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42" name="Google Shape;242;p39"/>
              <p:cNvSpPr/>
              <p:nvPr/>
            </p:nvSpPr>
            <p:spPr>
              <a:xfrm flipH="1">
                <a:off x="7055715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43" name="Google Shape;243;p39"/>
            <p:cNvGrpSpPr/>
            <p:nvPr/>
          </p:nvGrpSpPr>
          <p:grpSpPr>
            <a:xfrm>
              <a:off x="7798424" y="4099200"/>
              <a:ext cx="231600" cy="1044300"/>
              <a:chOff x="7798424" y="4099200"/>
              <a:chExt cx="231600" cy="1044300"/>
            </a:xfrm>
          </p:grpSpPr>
          <p:sp>
            <p:nvSpPr>
              <p:cNvPr id="244" name="Google Shape;244;p39"/>
              <p:cNvSpPr/>
              <p:nvPr/>
            </p:nvSpPr>
            <p:spPr>
              <a:xfrm flipH="1">
                <a:off x="7798424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45" name="Google Shape;245;p39"/>
              <p:cNvSpPr/>
              <p:nvPr/>
            </p:nvSpPr>
            <p:spPr>
              <a:xfrm flipH="1">
                <a:off x="7798424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46" name="Google Shape;246;p39"/>
              <p:cNvSpPr/>
              <p:nvPr/>
            </p:nvSpPr>
            <p:spPr>
              <a:xfrm flipH="1">
                <a:off x="7798424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47" name="Google Shape;247;p39"/>
              <p:cNvSpPr/>
              <p:nvPr/>
            </p:nvSpPr>
            <p:spPr>
              <a:xfrm flipH="1">
                <a:off x="7798424" y="4099200"/>
                <a:ext cx="231600" cy="104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48" name="Google Shape;248;p39"/>
              <p:cNvSpPr/>
              <p:nvPr/>
            </p:nvSpPr>
            <p:spPr>
              <a:xfrm flipH="1">
                <a:off x="7798424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49" name="Google Shape;249;p39"/>
            <p:cNvGrpSpPr/>
            <p:nvPr/>
          </p:nvGrpSpPr>
          <p:grpSpPr>
            <a:xfrm>
              <a:off x="8169779" y="4309200"/>
              <a:ext cx="231600" cy="834300"/>
              <a:chOff x="8169779" y="4309200"/>
              <a:chExt cx="231600" cy="834300"/>
            </a:xfrm>
          </p:grpSpPr>
          <p:sp>
            <p:nvSpPr>
              <p:cNvPr id="250" name="Google Shape;250;p39"/>
              <p:cNvSpPr/>
              <p:nvPr/>
            </p:nvSpPr>
            <p:spPr>
              <a:xfrm flipH="1">
                <a:off x="8169779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51" name="Google Shape;251;p39"/>
              <p:cNvSpPr/>
              <p:nvPr/>
            </p:nvSpPr>
            <p:spPr>
              <a:xfrm flipH="1">
                <a:off x="8169779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52" name="Google Shape;252;p39"/>
              <p:cNvSpPr/>
              <p:nvPr/>
            </p:nvSpPr>
            <p:spPr>
              <a:xfrm flipH="1">
                <a:off x="8169779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53" name="Google Shape;253;p39"/>
              <p:cNvSpPr/>
              <p:nvPr/>
            </p:nvSpPr>
            <p:spPr>
              <a:xfrm flipH="1">
                <a:off x="8169779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54" name="Google Shape;254;p39"/>
            <p:cNvGrpSpPr/>
            <p:nvPr/>
          </p:nvGrpSpPr>
          <p:grpSpPr>
            <a:xfrm>
              <a:off x="7427070" y="4309200"/>
              <a:ext cx="231600" cy="834300"/>
              <a:chOff x="7427070" y="4309200"/>
              <a:chExt cx="231600" cy="834300"/>
            </a:xfrm>
          </p:grpSpPr>
          <p:sp>
            <p:nvSpPr>
              <p:cNvPr id="255" name="Google Shape;255;p39"/>
              <p:cNvSpPr/>
              <p:nvPr/>
            </p:nvSpPr>
            <p:spPr>
              <a:xfrm flipH="1">
                <a:off x="7427070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56" name="Google Shape;256;p39"/>
              <p:cNvSpPr/>
              <p:nvPr/>
            </p:nvSpPr>
            <p:spPr>
              <a:xfrm flipH="1">
                <a:off x="7427070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57" name="Google Shape;257;p39"/>
              <p:cNvSpPr/>
              <p:nvPr/>
            </p:nvSpPr>
            <p:spPr>
              <a:xfrm flipH="1">
                <a:off x="7427070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58" name="Google Shape;258;p39"/>
              <p:cNvSpPr/>
              <p:nvPr/>
            </p:nvSpPr>
            <p:spPr>
              <a:xfrm flipH="1">
                <a:off x="7427070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59" name="Google Shape;259;p39"/>
            <p:cNvGrpSpPr/>
            <p:nvPr/>
          </p:nvGrpSpPr>
          <p:grpSpPr>
            <a:xfrm>
              <a:off x="8541133" y="4518900"/>
              <a:ext cx="231600" cy="624600"/>
              <a:chOff x="8541133" y="4518900"/>
              <a:chExt cx="231600" cy="624600"/>
            </a:xfrm>
          </p:grpSpPr>
          <p:sp>
            <p:nvSpPr>
              <p:cNvPr id="260" name="Google Shape;260;p39"/>
              <p:cNvSpPr/>
              <p:nvPr/>
            </p:nvSpPr>
            <p:spPr>
              <a:xfrm flipH="1">
                <a:off x="8541133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61" name="Google Shape;261;p39"/>
              <p:cNvSpPr/>
              <p:nvPr/>
            </p:nvSpPr>
            <p:spPr>
              <a:xfrm flipH="1">
                <a:off x="8541133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62" name="Google Shape;262;p39"/>
              <p:cNvSpPr/>
              <p:nvPr/>
            </p:nvSpPr>
            <p:spPr>
              <a:xfrm flipH="1">
                <a:off x="8541133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63" name="Google Shape;263;p39"/>
            <p:cNvGrpSpPr/>
            <p:nvPr/>
          </p:nvGrpSpPr>
          <p:grpSpPr>
            <a:xfrm>
              <a:off x="8912488" y="4309200"/>
              <a:ext cx="231600" cy="834300"/>
              <a:chOff x="8912488" y="4309200"/>
              <a:chExt cx="231600" cy="834300"/>
            </a:xfrm>
          </p:grpSpPr>
          <p:sp>
            <p:nvSpPr>
              <p:cNvPr id="264" name="Google Shape;264;p39"/>
              <p:cNvSpPr/>
              <p:nvPr/>
            </p:nvSpPr>
            <p:spPr>
              <a:xfrm flipH="1">
                <a:off x="8912488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65" name="Google Shape;265;p39"/>
              <p:cNvSpPr/>
              <p:nvPr/>
            </p:nvSpPr>
            <p:spPr>
              <a:xfrm flipH="1">
                <a:off x="8912488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66" name="Google Shape;266;p39"/>
              <p:cNvSpPr/>
              <p:nvPr/>
            </p:nvSpPr>
            <p:spPr>
              <a:xfrm flipH="1">
                <a:off x="8912488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67" name="Google Shape;267;p39"/>
              <p:cNvSpPr/>
              <p:nvPr/>
            </p:nvSpPr>
            <p:spPr>
              <a:xfrm flipH="1">
                <a:off x="8912488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sp>
        <p:nvSpPr>
          <p:cNvPr id="268" name="Google Shape;268;p39"/>
          <p:cNvSpPr txBox="1"/>
          <p:nvPr>
            <p:ph hasCustomPrompt="1" type="title"/>
          </p:nvPr>
        </p:nvSpPr>
        <p:spPr>
          <a:xfrm>
            <a:off x="1388625" y="772725"/>
            <a:ext cx="6366900" cy="1863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269" name="Google Shape;269;p39"/>
          <p:cNvSpPr txBox="1"/>
          <p:nvPr>
            <p:ph idx="1" type="body"/>
          </p:nvPr>
        </p:nvSpPr>
        <p:spPr>
          <a:xfrm>
            <a:off x="1388625" y="2712300"/>
            <a:ext cx="6366900" cy="111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Char char="●"/>
              <a:defRPr>
                <a:solidFill>
                  <a:schemeClr val="lt1"/>
                </a:solidFill>
              </a:defRPr>
            </a:lvl1pPr>
            <a:lvl2pPr indent="-298450" lvl="1" marL="914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2pPr>
            <a:lvl3pPr indent="-298450" lvl="2" marL="1371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3pPr>
            <a:lvl4pPr indent="-298450" lvl="3" marL="1828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4pPr>
            <a:lvl5pPr indent="-298450" lvl="4" marL="22860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5pPr>
            <a:lvl6pPr indent="-298450" lvl="5" marL="2743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6pPr>
            <a:lvl7pPr indent="-298450" lvl="6" marL="3200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7pPr>
            <a:lvl8pPr indent="-298450" lvl="7" marL="3657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8pPr>
            <a:lvl9pPr indent="-298450" lvl="8" marL="4114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70" name="Google Shape;270;p39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27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Google Shape;272;p40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" name="Google Shape;50;p31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51" name="Google Shape;51;p31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156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2" name="Google Shape;52;p31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156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3" name="Google Shape;53;p31"/>
          <p:cNvSpPr txBox="1"/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54" name="Google Shape;54;p31"/>
          <p:cNvSpPr txBox="1"/>
          <p:nvPr>
            <p:ph idx="1" type="body"/>
          </p:nvPr>
        </p:nvSpPr>
        <p:spPr>
          <a:xfrm>
            <a:off x="1303800" y="1990050"/>
            <a:ext cx="7030500" cy="254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55" name="Google Shape;55;p31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Google Shape;57;p32"/>
          <p:cNvGrpSpPr/>
          <p:nvPr/>
        </p:nvGrpSpPr>
        <p:grpSpPr>
          <a:xfrm>
            <a:off x="146769" y="3406"/>
            <a:ext cx="1233214" cy="1384535"/>
            <a:chOff x="146769" y="3406"/>
            <a:chExt cx="1233214" cy="1384535"/>
          </a:xfrm>
        </p:grpSpPr>
        <p:grpSp>
          <p:nvGrpSpPr>
            <p:cNvPr id="58" name="Google Shape;58;p32"/>
            <p:cNvGrpSpPr/>
            <p:nvPr/>
          </p:nvGrpSpPr>
          <p:grpSpPr>
            <a:xfrm>
              <a:off x="1063183" y="3406"/>
              <a:ext cx="316800" cy="688513"/>
              <a:chOff x="1063183" y="3406"/>
              <a:chExt cx="316800" cy="688513"/>
            </a:xfrm>
          </p:grpSpPr>
          <p:sp>
            <p:nvSpPr>
              <p:cNvPr id="59" name="Google Shape;59;p32"/>
              <p:cNvSpPr/>
              <p:nvPr/>
            </p:nvSpPr>
            <p:spPr>
              <a:xfrm rot="10800000">
                <a:off x="1063183" y="3419"/>
                <a:ext cx="316800" cy="688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0" name="Google Shape;60;p32"/>
              <p:cNvSpPr/>
              <p:nvPr/>
            </p:nvSpPr>
            <p:spPr>
              <a:xfrm rot="10800000">
                <a:off x="1063183" y="3406"/>
                <a:ext cx="316800" cy="340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61" name="Google Shape;61;p32"/>
            <p:cNvGrpSpPr/>
            <p:nvPr/>
          </p:nvGrpSpPr>
          <p:grpSpPr>
            <a:xfrm>
              <a:off x="604976" y="3406"/>
              <a:ext cx="316800" cy="1036524"/>
              <a:chOff x="604976" y="3406"/>
              <a:chExt cx="316800" cy="1036524"/>
            </a:xfrm>
          </p:grpSpPr>
          <p:sp>
            <p:nvSpPr>
              <p:cNvPr id="62" name="Google Shape;62;p32"/>
              <p:cNvSpPr/>
              <p:nvPr/>
            </p:nvSpPr>
            <p:spPr>
              <a:xfrm rot="10800000">
                <a:off x="604976" y="3419"/>
                <a:ext cx="316800" cy="688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3" name="Google Shape;63;p32"/>
              <p:cNvSpPr/>
              <p:nvPr/>
            </p:nvSpPr>
            <p:spPr>
              <a:xfrm rot="10800000">
                <a:off x="604976" y="3430"/>
                <a:ext cx="316800" cy="1036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4" name="Google Shape;64;p32"/>
              <p:cNvSpPr/>
              <p:nvPr/>
            </p:nvSpPr>
            <p:spPr>
              <a:xfrm rot="10800000">
                <a:off x="604976" y="3406"/>
                <a:ext cx="316800" cy="340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65" name="Google Shape;65;p32"/>
            <p:cNvGrpSpPr/>
            <p:nvPr/>
          </p:nvGrpSpPr>
          <p:grpSpPr>
            <a:xfrm>
              <a:off x="146769" y="3406"/>
              <a:ext cx="316800" cy="1384535"/>
              <a:chOff x="146769" y="3406"/>
              <a:chExt cx="316800" cy="1384535"/>
            </a:xfrm>
          </p:grpSpPr>
          <p:sp>
            <p:nvSpPr>
              <p:cNvPr id="66" name="Google Shape;66;p32"/>
              <p:cNvSpPr/>
              <p:nvPr/>
            </p:nvSpPr>
            <p:spPr>
              <a:xfrm rot="10800000">
                <a:off x="146769" y="3419"/>
                <a:ext cx="316800" cy="688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7" name="Google Shape;67;p32"/>
              <p:cNvSpPr/>
              <p:nvPr/>
            </p:nvSpPr>
            <p:spPr>
              <a:xfrm rot="10800000">
                <a:off x="146769" y="3441"/>
                <a:ext cx="316800" cy="1384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8" name="Google Shape;68;p32"/>
              <p:cNvSpPr/>
              <p:nvPr/>
            </p:nvSpPr>
            <p:spPr>
              <a:xfrm rot="10800000">
                <a:off x="146769" y="3430"/>
                <a:ext cx="316800" cy="1036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9" name="Google Shape;69;p32"/>
              <p:cNvSpPr/>
              <p:nvPr/>
            </p:nvSpPr>
            <p:spPr>
              <a:xfrm rot="10800000">
                <a:off x="146769" y="3406"/>
                <a:ext cx="316800" cy="340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grpSp>
        <p:nvGrpSpPr>
          <p:cNvPr id="70" name="Google Shape;70;p32"/>
          <p:cNvGrpSpPr/>
          <p:nvPr/>
        </p:nvGrpSpPr>
        <p:grpSpPr>
          <a:xfrm>
            <a:off x="6775084" y="2904008"/>
            <a:ext cx="2186147" cy="2239500"/>
            <a:chOff x="6775084" y="2904008"/>
            <a:chExt cx="2186147" cy="2239500"/>
          </a:xfrm>
        </p:grpSpPr>
        <p:grpSp>
          <p:nvGrpSpPr>
            <p:cNvPr id="71" name="Google Shape;71;p32"/>
            <p:cNvGrpSpPr/>
            <p:nvPr/>
          </p:nvGrpSpPr>
          <p:grpSpPr>
            <a:xfrm>
              <a:off x="6775084" y="4253708"/>
              <a:ext cx="409500" cy="889800"/>
              <a:chOff x="6775084" y="4253708"/>
              <a:chExt cx="409500" cy="889800"/>
            </a:xfrm>
          </p:grpSpPr>
          <p:sp>
            <p:nvSpPr>
              <p:cNvPr id="72" name="Google Shape;72;p32"/>
              <p:cNvSpPr/>
              <p:nvPr/>
            </p:nvSpPr>
            <p:spPr>
              <a:xfrm>
                <a:off x="6775084" y="4253708"/>
                <a:ext cx="409500" cy="8898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3" name="Google Shape;73;p32"/>
              <p:cNvSpPr/>
              <p:nvPr/>
            </p:nvSpPr>
            <p:spPr>
              <a:xfrm>
                <a:off x="6775084" y="4703408"/>
                <a:ext cx="409500" cy="4401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74" name="Google Shape;74;p32"/>
            <p:cNvGrpSpPr/>
            <p:nvPr/>
          </p:nvGrpSpPr>
          <p:grpSpPr>
            <a:xfrm>
              <a:off x="7367299" y="3804008"/>
              <a:ext cx="409500" cy="1339500"/>
              <a:chOff x="7367299" y="3804008"/>
              <a:chExt cx="409500" cy="1339500"/>
            </a:xfrm>
          </p:grpSpPr>
          <p:sp>
            <p:nvSpPr>
              <p:cNvPr id="75" name="Google Shape;75;p32"/>
              <p:cNvSpPr/>
              <p:nvPr/>
            </p:nvSpPr>
            <p:spPr>
              <a:xfrm>
                <a:off x="7367299" y="4253708"/>
                <a:ext cx="409500" cy="8898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6" name="Google Shape;76;p32"/>
              <p:cNvSpPr/>
              <p:nvPr/>
            </p:nvSpPr>
            <p:spPr>
              <a:xfrm>
                <a:off x="7367299" y="3804008"/>
                <a:ext cx="409500" cy="1339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7" name="Google Shape;77;p32"/>
              <p:cNvSpPr/>
              <p:nvPr/>
            </p:nvSpPr>
            <p:spPr>
              <a:xfrm>
                <a:off x="7367299" y="4703408"/>
                <a:ext cx="409500" cy="4401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78" name="Google Shape;78;p32"/>
            <p:cNvGrpSpPr/>
            <p:nvPr/>
          </p:nvGrpSpPr>
          <p:grpSpPr>
            <a:xfrm>
              <a:off x="7959516" y="3354008"/>
              <a:ext cx="409500" cy="1789500"/>
              <a:chOff x="7959516" y="3354008"/>
              <a:chExt cx="409500" cy="1789500"/>
            </a:xfrm>
          </p:grpSpPr>
          <p:sp>
            <p:nvSpPr>
              <p:cNvPr id="79" name="Google Shape;79;p32"/>
              <p:cNvSpPr/>
              <p:nvPr/>
            </p:nvSpPr>
            <p:spPr>
              <a:xfrm>
                <a:off x="7959516" y="4253708"/>
                <a:ext cx="409500" cy="8898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80" name="Google Shape;80;p32"/>
              <p:cNvSpPr/>
              <p:nvPr/>
            </p:nvSpPr>
            <p:spPr>
              <a:xfrm>
                <a:off x="7959516" y="3354008"/>
                <a:ext cx="409500" cy="1789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81" name="Google Shape;81;p32"/>
              <p:cNvSpPr/>
              <p:nvPr/>
            </p:nvSpPr>
            <p:spPr>
              <a:xfrm>
                <a:off x="7959516" y="3804008"/>
                <a:ext cx="409500" cy="1339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82" name="Google Shape;82;p32"/>
              <p:cNvSpPr/>
              <p:nvPr/>
            </p:nvSpPr>
            <p:spPr>
              <a:xfrm>
                <a:off x="7959516" y="4703408"/>
                <a:ext cx="409500" cy="4401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83" name="Google Shape;83;p32"/>
            <p:cNvGrpSpPr/>
            <p:nvPr/>
          </p:nvGrpSpPr>
          <p:grpSpPr>
            <a:xfrm>
              <a:off x="8551731" y="2904008"/>
              <a:ext cx="409500" cy="2239500"/>
              <a:chOff x="8551731" y="2904008"/>
              <a:chExt cx="409500" cy="2239500"/>
            </a:xfrm>
          </p:grpSpPr>
          <p:sp>
            <p:nvSpPr>
              <p:cNvPr id="84" name="Google Shape;84;p32"/>
              <p:cNvSpPr/>
              <p:nvPr/>
            </p:nvSpPr>
            <p:spPr>
              <a:xfrm>
                <a:off x="8551731" y="4253708"/>
                <a:ext cx="409500" cy="8898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85" name="Google Shape;85;p32"/>
              <p:cNvSpPr/>
              <p:nvPr/>
            </p:nvSpPr>
            <p:spPr>
              <a:xfrm>
                <a:off x="8551731" y="3354008"/>
                <a:ext cx="409500" cy="1789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86" name="Google Shape;86;p32"/>
              <p:cNvSpPr/>
              <p:nvPr/>
            </p:nvSpPr>
            <p:spPr>
              <a:xfrm>
                <a:off x="8551731" y="3804008"/>
                <a:ext cx="409500" cy="1339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87" name="Google Shape;87;p32"/>
              <p:cNvSpPr/>
              <p:nvPr/>
            </p:nvSpPr>
            <p:spPr>
              <a:xfrm>
                <a:off x="8551731" y="2904008"/>
                <a:ext cx="409500" cy="2239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88" name="Google Shape;88;p32"/>
              <p:cNvSpPr/>
              <p:nvPr/>
            </p:nvSpPr>
            <p:spPr>
              <a:xfrm>
                <a:off x="8551731" y="4703408"/>
                <a:ext cx="409500" cy="4401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sp>
        <p:nvSpPr>
          <p:cNvPr id="89" name="Google Shape;89;p32"/>
          <p:cNvSpPr txBox="1"/>
          <p:nvPr>
            <p:ph type="title"/>
          </p:nvPr>
        </p:nvSpPr>
        <p:spPr>
          <a:xfrm>
            <a:off x="824000" y="1613825"/>
            <a:ext cx="5857800" cy="1872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90" name="Google Shape;90;p32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" name="Google Shape;92;p33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93" name="Google Shape;93;p33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156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4" name="Google Shape;94;p33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156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95" name="Google Shape;95;p33"/>
          <p:cNvSpPr txBox="1"/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96" name="Google Shape;96;p33"/>
          <p:cNvSpPr txBox="1"/>
          <p:nvPr>
            <p:ph idx="1" type="body"/>
          </p:nvPr>
        </p:nvSpPr>
        <p:spPr>
          <a:xfrm>
            <a:off x="1303800" y="1990050"/>
            <a:ext cx="3430500" cy="254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97" name="Google Shape;97;p33"/>
          <p:cNvSpPr txBox="1"/>
          <p:nvPr>
            <p:ph idx="2" type="body"/>
          </p:nvPr>
        </p:nvSpPr>
        <p:spPr>
          <a:xfrm>
            <a:off x="4903650" y="1990050"/>
            <a:ext cx="3430500" cy="254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98" name="Google Shape;98;p33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0" name="Google Shape;100;p34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101" name="Google Shape;101;p34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156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2" name="Google Shape;102;p34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156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03" name="Google Shape;103;p34"/>
          <p:cNvSpPr txBox="1"/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04" name="Google Shape;104;p34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6" name="Google Shape;106;p35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107" name="Google Shape;107;p35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156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8" name="Google Shape;108;p35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156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09" name="Google Shape;109;p35"/>
          <p:cNvSpPr txBox="1"/>
          <p:nvPr>
            <p:ph type="title"/>
          </p:nvPr>
        </p:nvSpPr>
        <p:spPr>
          <a:xfrm>
            <a:off x="1303800" y="598575"/>
            <a:ext cx="3312000" cy="1590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10" name="Google Shape;110;p35"/>
          <p:cNvSpPr txBox="1"/>
          <p:nvPr>
            <p:ph idx="1" type="body"/>
          </p:nvPr>
        </p:nvSpPr>
        <p:spPr>
          <a:xfrm>
            <a:off x="1303800" y="2309675"/>
            <a:ext cx="3312000" cy="2221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111" name="Google Shape;111;p35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dk1"/>
        </a:solidFill>
      </p:bgPr>
    </p:bg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3" name="Google Shape;113;p36"/>
          <p:cNvGrpSpPr/>
          <p:nvPr/>
        </p:nvGrpSpPr>
        <p:grpSpPr>
          <a:xfrm>
            <a:off x="6866714" y="1255"/>
            <a:ext cx="2267380" cy="2601741"/>
            <a:chOff x="6790514" y="1255"/>
            <a:chExt cx="2267380" cy="2601741"/>
          </a:xfrm>
        </p:grpSpPr>
        <p:grpSp>
          <p:nvGrpSpPr>
            <p:cNvPr id="114" name="Google Shape;114;p36"/>
            <p:cNvGrpSpPr/>
            <p:nvPr/>
          </p:nvGrpSpPr>
          <p:grpSpPr>
            <a:xfrm>
              <a:off x="7067536" y="1255"/>
              <a:ext cx="1990358" cy="1990303"/>
              <a:chOff x="7067536" y="1255"/>
              <a:chExt cx="1990358" cy="1990303"/>
            </a:xfrm>
          </p:grpSpPr>
          <p:sp>
            <p:nvSpPr>
              <p:cNvPr id="115" name="Google Shape;115;p36"/>
              <p:cNvSpPr/>
              <p:nvPr/>
            </p:nvSpPr>
            <p:spPr>
              <a:xfrm rot="-8648551">
                <a:off x="7594313" y="527721"/>
                <a:ext cx="937226" cy="937226"/>
              </a:xfrm>
              <a:prstGeom prst="ellipse">
                <a:avLst/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16" name="Google Shape;116;p36"/>
              <p:cNvSpPr/>
              <p:nvPr/>
            </p:nvSpPr>
            <p:spPr>
              <a:xfrm rot="-8648551">
                <a:off x="7594313" y="527721"/>
                <a:ext cx="937226" cy="937226"/>
              </a:xfrm>
              <a:prstGeom prst="pie">
                <a:avLst>
                  <a:gd fmla="val 19376841" name="adj1"/>
                  <a:gd fmla="val 12313574" name="adj2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17" name="Google Shape;117;p36"/>
              <p:cNvSpPr/>
              <p:nvPr/>
            </p:nvSpPr>
            <p:spPr>
              <a:xfrm rot="-8649154">
                <a:off x="7349891" y="283705"/>
                <a:ext cx="1425647" cy="1425404"/>
              </a:xfrm>
              <a:prstGeom prst="ellipse">
                <a:avLst/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18" name="Google Shape;118;p36"/>
            <p:cNvGrpSpPr/>
            <p:nvPr/>
          </p:nvGrpSpPr>
          <p:grpSpPr>
            <a:xfrm>
              <a:off x="8207126" y="1807997"/>
              <a:ext cx="795000" cy="795000"/>
              <a:chOff x="8207126" y="1807997"/>
              <a:chExt cx="795000" cy="795000"/>
            </a:xfrm>
          </p:grpSpPr>
          <p:sp>
            <p:nvSpPr>
              <p:cNvPr id="119" name="Google Shape;119;p36"/>
              <p:cNvSpPr/>
              <p:nvPr/>
            </p:nvSpPr>
            <p:spPr>
              <a:xfrm rot="2152054">
                <a:off x="8319942" y="1920813"/>
                <a:ext cx="569367" cy="569367"/>
              </a:xfrm>
              <a:prstGeom prst="ellipse">
                <a:avLst/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20" name="Google Shape;120;p36"/>
              <p:cNvSpPr/>
              <p:nvPr/>
            </p:nvSpPr>
            <p:spPr>
              <a:xfrm rot="2150259">
                <a:off x="8408218" y="2008610"/>
                <a:ext cx="393004" cy="393004"/>
              </a:xfrm>
              <a:prstGeom prst="ellipse">
                <a:avLst/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21" name="Google Shape;121;p36"/>
              <p:cNvSpPr/>
              <p:nvPr/>
            </p:nvSpPr>
            <p:spPr>
              <a:xfrm rot="2150259">
                <a:off x="8408218" y="2008610"/>
                <a:ext cx="393004" cy="393004"/>
              </a:xfrm>
              <a:prstGeom prst="pie">
                <a:avLst>
                  <a:gd fmla="val 5699893" name="adj1"/>
                  <a:gd fmla="val 12313574" name="adj2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22" name="Google Shape;122;p36"/>
            <p:cNvGrpSpPr/>
            <p:nvPr/>
          </p:nvGrpSpPr>
          <p:grpSpPr>
            <a:xfrm>
              <a:off x="6790514" y="118857"/>
              <a:ext cx="548700" cy="548700"/>
              <a:chOff x="6790514" y="118857"/>
              <a:chExt cx="548700" cy="548700"/>
            </a:xfrm>
          </p:grpSpPr>
          <p:sp>
            <p:nvSpPr>
              <p:cNvPr id="123" name="Google Shape;123;p36"/>
              <p:cNvSpPr/>
              <p:nvPr/>
            </p:nvSpPr>
            <p:spPr>
              <a:xfrm rot="2150259">
                <a:off x="6868362" y="196705"/>
                <a:ext cx="393004" cy="393004"/>
              </a:xfrm>
              <a:prstGeom prst="ellipse">
                <a:avLst/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24" name="Google Shape;124;p36"/>
              <p:cNvSpPr/>
              <p:nvPr/>
            </p:nvSpPr>
            <p:spPr>
              <a:xfrm rot="2150259">
                <a:off x="6868362" y="196705"/>
                <a:ext cx="393004" cy="393004"/>
              </a:xfrm>
              <a:prstGeom prst="pie">
                <a:avLst>
                  <a:gd fmla="val 5699893" name="adj1"/>
                  <a:gd fmla="val 12313574" name="adj2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sp>
        <p:nvSpPr>
          <p:cNvPr id="125" name="Google Shape;125;p36"/>
          <p:cNvSpPr txBox="1"/>
          <p:nvPr>
            <p:ph type="title"/>
          </p:nvPr>
        </p:nvSpPr>
        <p:spPr>
          <a:xfrm>
            <a:off x="824000" y="763600"/>
            <a:ext cx="5857800" cy="3573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26" name="Google Shape;126;p36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8" name="Google Shape;128;p37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129" name="Google Shape;129;p37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156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0" name="Google Shape;130;p37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156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31" name="Google Shape;131;p37"/>
          <p:cNvSpPr txBox="1"/>
          <p:nvPr>
            <p:ph type="title"/>
          </p:nvPr>
        </p:nvSpPr>
        <p:spPr>
          <a:xfrm>
            <a:off x="1303800" y="598575"/>
            <a:ext cx="3430500" cy="1990200"/>
          </a:xfrm>
          <a:prstGeom prst="rect">
            <a:avLst/>
          </a:prstGeom>
          <a:noFill/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32" name="Google Shape;132;p37"/>
          <p:cNvSpPr txBox="1"/>
          <p:nvPr>
            <p:ph idx="1" type="subTitle"/>
          </p:nvPr>
        </p:nvSpPr>
        <p:spPr>
          <a:xfrm>
            <a:off x="1303800" y="2743203"/>
            <a:ext cx="3430500" cy="726000"/>
          </a:xfrm>
          <a:prstGeom prst="rect">
            <a:avLst/>
          </a:prstGeom>
          <a:noFill/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  <p:sp>
        <p:nvSpPr>
          <p:cNvPr id="133" name="Google Shape;133;p37"/>
          <p:cNvSpPr txBox="1"/>
          <p:nvPr>
            <p:ph idx="2" type="body"/>
          </p:nvPr>
        </p:nvSpPr>
        <p:spPr>
          <a:xfrm>
            <a:off x="4903700" y="661000"/>
            <a:ext cx="3430500" cy="3870600"/>
          </a:xfrm>
          <a:prstGeom prst="rect">
            <a:avLst/>
          </a:prstGeom>
          <a:noFill/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134" name="Google Shape;134;p37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6" name="Google Shape;136;p38"/>
          <p:cNvGrpSpPr/>
          <p:nvPr/>
        </p:nvGrpSpPr>
        <p:grpSpPr>
          <a:xfrm>
            <a:off x="713373" y="3847119"/>
            <a:ext cx="825392" cy="825392"/>
            <a:chOff x="348199" y="179450"/>
            <a:chExt cx="1116300" cy="1116300"/>
          </a:xfrm>
        </p:grpSpPr>
        <p:sp>
          <p:nvSpPr>
            <p:cNvPr id="137" name="Google Shape;137;p38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156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8" name="Google Shape;138;p38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156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39" name="Google Shape;139;p38"/>
          <p:cNvSpPr txBox="1"/>
          <p:nvPr>
            <p:ph idx="1" type="body"/>
          </p:nvPr>
        </p:nvSpPr>
        <p:spPr>
          <a:xfrm>
            <a:off x="1303800" y="4138975"/>
            <a:ext cx="5843100" cy="534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/>
        </p:txBody>
      </p:sp>
      <p:sp>
        <p:nvSpPr>
          <p:cNvPr id="140" name="Google Shape;140;p38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momentum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i="0" sz="2800" u="none" cap="none" strike="noStrik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i="0" sz="2800" u="none" cap="none" strike="noStrik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i="0" sz="2800" u="none" cap="none" strike="noStrik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i="0" sz="2800" u="none" cap="none" strike="noStrik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i="0" sz="2800" u="none" cap="none" strike="noStrik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i="0" sz="2800" u="none" cap="none" strike="noStrik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i="0" sz="2800" u="none" cap="none" strike="noStrik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i="0" sz="2800" u="none" cap="none" strike="noStrik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i="0" sz="2800" u="none" cap="none" strike="noStrik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9pPr>
          </a:lstStyle>
          <a:p/>
        </p:txBody>
      </p:sp>
      <p:sp>
        <p:nvSpPr>
          <p:cNvPr id="7" name="Google Shape;7;p2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Nunito"/>
              <a:buChar char="●"/>
              <a:defRPr b="0" i="0" sz="13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indent="-29845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b="0" i="0" sz="11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indent="-298450" lvl="2" marL="1371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b="0" i="0" sz="11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indent="-298450" lvl="3" marL="1828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●"/>
              <a:defRPr b="0" i="0" sz="11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indent="-298450" lvl="4" marL="22860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b="0" i="0" sz="11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indent="-298450" lvl="5" marL="2743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b="0" i="0" sz="11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indent="-298450" lvl="6" marL="3200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●"/>
              <a:defRPr b="0" i="0" sz="11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indent="-298450" lvl="7" marL="3657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b="0" i="0" sz="11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indent="-298450" lvl="8" marL="4114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b="0" i="0" sz="11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/>
        </p:txBody>
      </p:sp>
      <p:sp>
        <p:nvSpPr>
          <p:cNvPr id="8" name="Google Shape;8;p29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2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6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Google Shape;277;p1"/>
          <p:cNvSpPr txBox="1"/>
          <p:nvPr>
            <p:ph type="ctrTitle"/>
          </p:nvPr>
        </p:nvSpPr>
        <p:spPr>
          <a:xfrm>
            <a:off x="824000" y="1613813"/>
            <a:ext cx="4255500" cy="1872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rPr lang="sk"/>
              <a:t>Power BI - </a:t>
            </a:r>
            <a:br>
              <a:rPr lang="sk"/>
            </a:br>
            <a:r>
              <a:rPr lang="sk"/>
              <a:t>DAX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36" name="Shape 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Google Shape;337;g31036ddb082_0_48"/>
          <p:cNvSpPr txBox="1"/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sk"/>
              <a:t>Funkce CALCULATE</a:t>
            </a:r>
            <a:endParaRPr/>
          </a:p>
        </p:txBody>
      </p:sp>
      <p:sp>
        <p:nvSpPr>
          <p:cNvPr id="338" name="Google Shape;338;g31036ddb082_0_48"/>
          <p:cNvSpPr txBox="1"/>
          <p:nvPr>
            <p:ph idx="1" type="body"/>
          </p:nvPr>
        </p:nvSpPr>
        <p:spPr>
          <a:xfrm>
            <a:off x="1303800" y="1321400"/>
            <a:ext cx="7203900" cy="3520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001080"/>
              </a:solidFill>
              <a:highlight>
                <a:srgbClr val="FFFFFE"/>
              </a:highlight>
              <a:latin typeface="Courier New"/>
              <a:ea typeface="Courier New"/>
              <a:cs typeface="Courier New"/>
              <a:sym typeface="Courier New"/>
            </a:endParaRPr>
          </a:p>
        </p:txBody>
      </p:sp>
      <p:pic>
        <p:nvPicPr>
          <p:cNvPr id="339" name="Google Shape;339;g31036ddb082_0_4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03475" y="1549625"/>
            <a:ext cx="7766675" cy="29612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43" name="Shape 3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" name="Google Shape;344;g31036ddb082_0_16"/>
          <p:cNvSpPr txBox="1"/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sk"/>
              <a:t>Time Intelligence functions</a:t>
            </a:r>
            <a:endParaRPr/>
          </a:p>
        </p:txBody>
      </p:sp>
      <p:sp>
        <p:nvSpPr>
          <p:cNvPr id="345" name="Google Shape;345;g31036ddb082_0_16"/>
          <p:cNvSpPr txBox="1"/>
          <p:nvPr>
            <p:ph idx="1" type="body"/>
          </p:nvPr>
        </p:nvSpPr>
        <p:spPr>
          <a:xfrm>
            <a:off x="1278450" y="1339375"/>
            <a:ext cx="7081200" cy="3536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2500" lnSpcReduction="10000"/>
          </a:bodyPr>
          <a:lstStyle/>
          <a:p>
            <a:pPr indent="-304958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sk"/>
              <a:t>Funkce, které pracují s datem</a:t>
            </a:r>
            <a:endParaRPr/>
          </a:p>
          <a:p>
            <a:pPr indent="-304958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sk"/>
              <a:t>Pro správné fungování těchto funkcí je potřeba mít v datovém modelu sloupec, který obsahuje spojité datové období.</a:t>
            </a:r>
            <a:endParaRPr>
              <a:solidFill>
                <a:srgbClr val="001080"/>
              </a:solidFill>
              <a:highlight>
                <a:srgbClr val="FFFFFE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001080"/>
              </a:solidFill>
              <a:highlight>
                <a:srgbClr val="FFFFFE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sk"/>
              <a:t>CALENDAR, CALENDARAUTO, DATEADD, SAMEPERIODLASTYEAR, TOTALYTD, DATE</a:t>
            </a:r>
            <a:br>
              <a:rPr b="1" lang="sk"/>
            </a:br>
            <a:endParaRPr b="1"/>
          </a:p>
          <a:p>
            <a:pPr indent="-304958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sk"/>
              <a:t>Funkce, CALENDAR potřebuje stanovit horní a dolní hranici datumů, funkce CALENDARAUTO skenuje celý dataset a pro minimální a maximální nalezené datum vybere vždy 1. den minimálního roku a poslední den maximálního roku a vygeneruje řadu automaticky</a:t>
            </a:r>
            <a:endParaRPr b="1"/>
          </a:p>
          <a:p>
            <a:pPr indent="-304958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sk">
                <a:solidFill>
                  <a:srgbClr val="001080"/>
                </a:solidFill>
                <a:highlight>
                  <a:srgbClr val="FFFFFE"/>
                </a:highlight>
                <a:latin typeface="Courier New"/>
                <a:ea typeface="Courier New"/>
                <a:cs typeface="Courier New"/>
                <a:sym typeface="Courier New"/>
              </a:rPr>
              <a:t>DateC</a:t>
            </a:r>
            <a:r>
              <a:rPr lang="sk">
                <a:solidFill>
                  <a:srgbClr val="001080"/>
                </a:solidFill>
                <a:highlight>
                  <a:srgbClr val="FFFFFE"/>
                </a:highlight>
                <a:latin typeface="Courier New"/>
                <a:ea typeface="Courier New"/>
                <a:cs typeface="Courier New"/>
                <a:sym typeface="Courier New"/>
              </a:rPr>
              <a:t> = CALENDAR(MIN(Sales[Date]), MAX(Sales[Date]))</a:t>
            </a:r>
            <a:br>
              <a:rPr lang="sk">
                <a:solidFill>
                  <a:srgbClr val="001080"/>
                </a:solidFill>
                <a:highlight>
                  <a:srgbClr val="FFFFFE"/>
                </a:highlight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sk">
                <a:solidFill>
                  <a:srgbClr val="001080"/>
                </a:solidFill>
                <a:highlight>
                  <a:srgbClr val="FFFFFE"/>
                </a:highlight>
                <a:latin typeface="Courier New"/>
                <a:ea typeface="Courier New"/>
                <a:cs typeface="Courier New"/>
                <a:sym typeface="Courier New"/>
              </a:rPr>
              <a:t>DateC = CALENDAR(DATE(2013,1,1), DATE(2015,12,31))</a:t>
            </a:r>
            <a:br>
              <a:rPr lang="sk">
                <a:solidFill>
                  <a:srgbClr val="001080"/>
                </a:solidFill>
                <a:highlight>
                  <a:srgbClr val="FFFFFE"/>
                </a:highlight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sk">
                <a:solidFill>
                  <a:srgbClr val="001080"/>
                </a:solidFill>
                <a:highlight>
                  <a:srgbClr val="FFFFFE"/>
                </a:highlight>
                <a:latin typeface="Courier New"/>
                <a:ea typeface="Courier New"/>
                <a:cs typeface="Courier New"/>
                <a:sym typeface="Courier New"/>
              </a:rPr>
              <a:t>DateAuto = CALENDARAUTO()</a:t>
            </a:r>
            <a:br>
              <a:rPr lang="sk">
                <a:solidFill>
                  <a:srgbClr val="001080"/>
                </a:solidFill>
                <a:highlight>
                  <a:srgbClr val="FFFFFE"/>
                </a:highlight>
                <a:latin typeface="Courier New"/>
                <a:ea typeface="Courier New"/>
                <a:cs typeface="Courier New"/>
                <a:sym typeface="Courier New"/>
              </a:rPr>
            </a:br>
            <a:endParaRPr>
              <a:solidFill>
                <a:srgbClr val="001080"/>
              </a:solidFill>
              <a:highlight>
                <a:srgbClr val="FFFFFE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-304958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sk">
                <a:solidFill>
                  <a:srgbClr val="001080"/>
                </a:solidFill>
                <a:highlight>
                  <a:srgbClr val="FFFFFE"/>
                </a:highlight>
                <a:latin typeface="Courier New"/>
                <a:ea typeface="Courier New"/>
                <a:cs typeface="Courier New"/>
                <a:sym typeface="Courier New"/>
              </a:rPr>
              <a:t>RevenuePY = CALCULATE([Revenue],SAMEPERIODLASTYEAR(</a:t>
            </a:r>
            <a:r>
              <a:rPr lang="sk" sz="1358">
                <a:solidFill>
                  <a:srgbClr val="001080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'</a:t>
            </a:r>
            <a:r>
              <a:rPr lang="sk">
                <a:solidFill>
                  <a:srgbClr val="001080"/>
                </a:solidFill>
                <a:highlight>
                  <a:srgbClr val="FFFFFE"/>
                </a:highlight>
                <a:latin typeface="Courier New"/>
                <a:ea typeface="Courier New"/>
                <a:cs typeface="Courier New"/>
                <a:sym typeface="Courier New"/>
              </a:rPr>
              <a:t>Date</a:t>
            </a:r>
            <a:r>
              <a:rPr lang="sk" sz="1358">
                <a:solidFill>
                  <a:srgbClr val="001080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'</a:t>
            </a:r>
            <a:r>
              <a:rPr lang="sk">
                <a:solidFill>
                  <a:srgbClr val="001080"/>
                </a:solidFill>
                <a:highlight>
                  <a:srgbClr val="FFFFFE"/>
                </a:highlight>
                <a:latin typeface="Courier New"/>
                <a:ea typeface="Courier New"/>
                <a:cs typeface="Courier New"/>
                <a:sym typeface="Courier New"/>
              </a:rPr>
              <a:t>[Date]))</a:t>
            </a:r>
            <a:br>
              <a:rPr lang="sk">
                <a:solidFill>
                  <a:srgbClr val="001080"/>
                </a:solidFill>
                <a:highlight>
                  <a:srgbClr val="FFFFFE"/>
                </a:highlight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sk">
                <a:solidFill>
                  <a:srgbClr val="001080"/>
                </a:solidFill>
                <a:highlight>
                  <a:srgbClr val="FFFFFE"/>
                </a:highlight>
                <a:latin typeface="Courier New"/>
                <a:ea typeface="Courier New"/>
                <a:cs typeface="Courier New"/>
                <a:sym typeface="Courier New"/>
              </a:rPr>
              <a:t>RevenuePM = CALCULATE(</a:t>
            </a:r>
            <a:r>
              <a:rPr lang="sk">
                <a:solidFill>
                  <a:srgbClr val="001080"/>
                </a:solidFill>
                <a:highlight>
                  <a:srgbClr val="FFFFFE"/>
                </a:highlight>
                <a:latin typeface="Courier New"/>
                <a:ea typeface="Courier New"/>
                <a:cs typeface="Courier New"/>
                <a:sym typeface="Courier New"/>
              </a:rPr>
              <a:t>[Revenue],DATEADD(</a:t>
            </a:r>
            <a:r>
              <a:rPr lang="sk">
                <a:solidFill>
                  <a:srgbClr val="000000"/>
                </a:solidFill>
                <a:highlight>
                  <a:srgbClr val="FFFFFE"/>
                </a:highlight>
                <a:latin typeface="Courier New"/>
                <a:ea typeface="Courier New"/>
                <a:cs typeface="Courier New"/>
                <a:sym typeface="Courier New"/>
              </a:rPr>
              <a:t>'</a:t>
            </a:r>
            <a:r>
              <a:rPr lang="sk">
                <a:solidFill>
                  <a:srgbClr val="001080"/>
                </a:solidFill>
                <a:highlight>
                  <a:srgbClr val="FFFFFE"/>
                </a:highlight>
                <a:latin typeface="Courier New"/>
                <a:ea typeface="Courier New"/>
                <a:cs typeface="Courier New"/>
                <a:sym typeface="Courier New"/>
              </a:rPr>
              <a:t>Date</a:t>
            </a:r>
            <a:r>
              <a:rPr lang="sk">
                <a:solidFill>
                  <a:srgbClr val="000000"/>
                </a:solidFill>
                <a:highlight>
                  <a:srgbClr val="FFFFFE"/>
                </a:highlight>
                <a:latin typeface="Courier New"/>
                <a:ea typeface="Courier New"/>
                <a:cs typeface="Courier New"/>
                <a:sym typeface="Courier New"/>
              </a:rPr>
              <a:t>'</a:t>
            </a:r>
            <a:r>
              <a:rPr lang="sk">
                <a:solidFill>
                  <a:srgbClr val="001080"/>
                </a:solidFill>
                <a:highlight>
                  <a:srgbClr val="FFFFFE"/>
                </a:highlight>
                <a:latin typeface="Courier New"/>
                <a:ea typeface="Courier New"/>
                <a:cs typeface="Courier New"/>
                <a:sym typeface="Courier New"/>
              </a:rPr>
              <a:t>[Date],-1,MONTH)</a:t>
            </a:r>
            <a:br>
              <a:rPr lang="sk">
                <a:solidFill>
                  <a:srgbClr val="001080"/>
                </a:solidFill>
                <a:highlight>
                  <a:srgbClr val="FFFFFE"/>
                </a:highlight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sk">
                <a:solidFill>
                  <a:srgbClr val="001080"/>
                </a:solidFill>
                <a:highlight>
                  <a:srgbClr val="FFFFFE"/>
                </a:highlight>
                <a:latin typeface="Courier New"/>
                <a:ea typeface="Courier New"/>
                <a:cs typeface="Courier New"/>
                <a:sym typeface="Courier New"/>
              </a:rPr>
              <a:t>RevenueYTD = TOTALYTD([Revenue],</a:t>
            </a:r>
            <a:r>
              <a:rPr lang="sk" sz="1358">
                <a:solidFill>
                  <a:srgbClr val="001080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'</a:t>
            </a:r>
            <a:r>
              <a:rPr lang="sk">
                <a:solidFill>
                  <a:srgbClr val="001080"/>
                </a:solidFill>
                <a:highlight>
                  <a:srgbClr val="FFFFFE"/>
                </a:highlight>
                <a:latin typeface="Courier New"/>
                <a:ea typeface="Courier New"/>
                <a:cs typeface="Courier New"/>
                <a:sym typeface="Courier New"/>
              </a:rPr>
              <a:t>Date</a:t>
            </a:r>
            <a:r>
              <a:rPr lang="sk" sz="1358">
                <a:solidFill>
                  <a:srgbClr val="001080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'</a:t>
            </a:r>
            <a:r>
              <a:rPr lang="sk">
                <a:solidFill>
                  <a:srgbClr val="001080"/>
                </a:solidFill>
                <a:highlight>
                  <a:srgbClr val="FFFFFE"/>
                </a:highlight>
                <a:latin typeface="Courier New"/>
                <a:ea typeface="Courier New"/>
                <a:cs typeface="Courier New"/>
                <a:sym typeface="Courier New"/>
              </a:rPr>
              <a:t>[Date])</a:t>
            </a:r>
            <a:endParaRPr>
              <a:solidFill>
                <a:srgbClr val="001080"/>
              </a:solidFill>
              <a:highlight>
                <a:srgbClr val="FFFFFE"/>
              </a:highlight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49" name="Shape 3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" name="Google Shape;350;g31036ddb082_0_10"/>
          <p:cNvSpPr txBox="1"/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sk"/>
              <a:t>Funkce IF</a:t>
            </a:r>
            <a:endParaRPr/>
          </a:p>
        </p:txBody>
      </p:sp>
      <p:sp>
        <p:nvSpPr>
          <p:cNvPr id="351" name="Google Shape;351;g31036ddb082_0_10"/>
          <p:cNvSpPr txBox="1"/>
          <p:nvPr>
            <p:ph idx="1" type="body"/>
          </p:nvPr>
        </p:nvSpPr>
        <p:spPr>
          <a:xfrm>
            <a:off x="1303800" y="1321400"/>
            <a:ext cx="7081200" cy="3520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-3111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sk"/>
              <a:t>Funkce, která se používá pro vytváření podmínek</a:t>
            </a:r>
            <a:endParaRPr/>
          </a:p>
          <a:p>
            <a:pPr indent="-3111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sk"/>
              <a:t>Podmínky se můžou kombinovat a být komplexní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sk">
                <a:solidFill>
                  <a:srgbClr val="001080"/>
                </a:solidFill>
                <a:highlight>
                  <a:srgbClr val="FFFFFE"/>
                </a:highlight>
                <a:latin typeface="Courier New"/>
                <a:ea typeface="Courier New"/>
                <a:cs typeface="Courier New"/>
                <a:sym typeface="Courier New"/>
              </a:rPr>
              <a:t>Revenue CY/PY = ([Revenue]-[RevenuePY])/[RevenuePY] </a:t>
            </a:r>
            <a:br>
              <a:rPr lang="sk">
                <a:solidFill>
                  <a:srgbClr val="001080"/>
                </a:solidFill>
                <a:highlight>
                  <a:srgbClr val="FFFFFE"/>
                </a:highlight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sk">
                <a:solidFill>
                  <a:srgbClr val="001080"/>
                </a:solidFill>
                <a:highlight>
                  <a:srgbClr val="FFFFFE"/>
                </a:highlight>
                <a:latin typeface="Courier New"/>
                <a:ea typeface="Courier New"/>
                <a:cs typeface="Courier New"/>
                <a:sym typeface="Courier New"/>
              </a:rPr>
              <a:t>Revenue CY/PY = IF([RevenuePY]&gt;0, </a:t>
            </a:r>
            <a:br>
              <a:rPr lang="sk">
                <a:solidFill>
                  <a:srgbClr val="001080"/>
                </a:solidFill>
                <a:highlight>
                  <a:srgbClr val="FFFFFE"/>
                </a:highlight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sk">
                <a:solidFill>
                  <a:srgbClr val="001080"/>
                </a:solidFill>
                <a:highlight>
                  <a:srgbClr val="FFFFFE"/>
                </a:highlight>
                <a:latin typeface="Courier New"/>
                <a:ea typeface="Courier New"/>
                <a:cs typeface="Courier New"/>
                <a:sym typeface="Courier New"/>
              </a:rPr>
              <a:t>                  ([Revenue]-[RevenuePY])/[RevenuePY],</a:t>
            </a:r>
            <a:br>
              <a:rPr lang="sk">
                <a:solidFill>
                  <a:srgbClr val="001080"/>
                </a:solidFill>
                <a:highlight>
                  <a:srgbClr val="FFFFFE"/>
                </a:highlight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sk">
                <a:solidFill>
                  <a:srgbClr val="001080"/>
                </a:solidFill>
                <a:highlight>
                  <a:srgbClr val="FFFFFE"/>
                </a:highlight>
                <a:latin typeface="Courier New"/>
                <a:ea typeface="Courier New"/>
                <a:cs typeface="Courier New"/>
                <a:sym typeface="Courier New"/>
              </a:rPr>
              <a:t>                   BLANK())</a:t>
            </a:r>
            <a:br>
              <a:rPr lang="sk">
                <a:solidFill>
                  <a:srgbClr val="001080"/>
                </a:solidFill>
                <a:highlight>
                  <a:srgbClr val="FFFFFE"/>
                </a:highlight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sk">
                <a:solidFill>
                  <a:srgbClr val="001080"/>
                </a:solidFill>
                <a:highlight>
                  <a:srgbClr val="FFFFFE"/>
                </a:highlight>
                <a:latin typeface="Courier New"/>
                <a:ea typeface="Courier New"/>
                <a:cs typeface="Courier New"/>
                <a:sym typeface="Courier New"/>
              </a:rPr>
              <a:t>Revenue CY/PY = DIVIDE([Revenue]-[RevenuePY],[RevenuePY])</a:t>
            </a:r>
            <a:endParaRPr>
              <a:solidFill>
                <a:srgbClr val="001080"/>
              </a:solidFill>
              <a:highlight>
                <a:srgbClr val="FFFFFE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001080"/>
              </a:solidFill>
              <a:highlight>
                <a:srgbClr val="FFFFFE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sk">
                <a:solidFill>
                  <a:srgbClr val="001080"/>
                </a:solidFill>
                <a:highlight>
                  <a:srgbClr val="FFFFFE"/>
                </a:highlight>
                <a:latin typeface="Courier New"/>
                <a:ea typeface="Courier New"/>
                <a:cs typeface="Courier New"/>
                <a:sym typeface="Courier New"/>
              </a:rPr>
              <a:t>Revenue Share = DIVIDE([Revenue], </a:t>
            </a:r>
            <a:br>
              <a:rPr lang="sk">
                <a:solidFill>
                  <a:srgbClr val="001080"/>
                </a:solidFill>
                <a:highlight>
                  <a:srgbClr val="FFFFFE"/>
                </a:highlight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sk">
                <a:solidFill>
                  <a:srgbClr val="001080"/>
                </a:solidFill>
                <a:highlight>
                  <a:srgbClr val="FFFFFE"/>
                </a:highlight>
                <a:latin typeface="Courier New"/>
                <a:ea typeface="Courier New"/>
                <a:cs typeface="Courier New"/>
                <a:sym typeface="Courier New"/>
              </a:rPr>
              <a:t>                     CALCULATE([Revenue], ALL(Sales[Countruy])))</a:t>
            </a:r>
            <a:endParaRPr sz="900">
              <a:solidFill>
                <a:srgbClr val="000000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Clr>
                <a:srgbClr val="001080"/>
              </a:buClr>
              <a:buSzPts val="1300"/>
              <a:buFont typeface="Courier New"/>
              <a:buChar char="-"/>
            </a:pPr>
            <a:r>
              <a:t/>
            </a:r>
            <a:endParaRPr>
              <a:solidFill>
                <a:srgbClr val="001080"/>
              </a:solidFill>
              <a:highlight>
                <a:srgbClr val="FFFFFE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sk"/>
              <a:t>vnořené podmínky: IF(condition1, true, IF(condition2, true, false))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sk"/>
              <a:t>složené podmínky: IF(condition1 &amp;&amp; condition2, true, false)     &amp;&amp; je AND oprerátor</a:t>
            </a:r>
            <a:br>
              <a:rPr lang="sk"/>
            </a:br>
            <a:r>
              <a:rPr lang="sk"/>
              <a:t>                                 IF(condition1 || condition2, true, false) </a:t>
            </a:r>
            <a:r>
              <a:rPr lang="sk">
                <a:solidFill>
                  <a:srgbClr val="001080"/>
                </a:solidFill>
                <a:highlight>
                  <a:srgbClr val="FFFFFE"/>
                </a:highlight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sk"/>
              <a:t>||  je OR oprerátor</a:t>
            </a:r>
            <a:r>
              <a:rPr lang="sk">
                <a:solidFill>
                  <a:srgbClr val="001080"/>
                </a:solidFill>
                <a:highlight>
                  <a:srgbClr val="FFFFFE"/>
                </a:highlight>
                <a:latin typeface="Courier New"/>
                <a:ea typeface="Courier New"/>
                <a:cs typeface="Courier New"/>
                <a:sym typeface="Courier New"/>
              </a:rPr>
              <a:t> </a:t>
            </a:r>
            <a:endParaRPr>
              <a:solidFill>
                <a:srgbClr val="001080"/>
              </a:solidFill>
              <a:highlight>
                <a:srgbClr val="FFFFFE"/>
              </a:highlight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55" name="Shape 3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" name="Google Shape;356;g31036ddb082_0_26"/>
          <p:cNvSpPr txBox="1"/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sk"/>
              <a:t>Querying</a:t>
            </a:r>
            <a:endParaRPr/>
          </a:p>
        </p:txBody>
      </p:sp>
      <p:sp>
        <p:nvSpPr>
          <p:cNvPr id="357" name="Google Shape;357;g31036ddb082_0_26"/>
          <p:cNvSpPr txBox="1"/>
          <p:nvPr>
            <p:ph idx="1" type="body"/>
          </p:nvPr>
        </p:nvSpPr>
        <p:spPr>
          <a:xfrm>
            <a:off x="1303800" y="1321400"/>
            <a:ext cx="7081200" cy="3520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-3111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sk"/>
              <a:t>Psaní komplexních dotazů v jazyce dax</a:t>
            </a:r>
            <a:endParaRPr/>
          </a:p>
          <a:p>
            <a:pPr indent="-3111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sk"/>
              <a:t>Nové okno DAX Query View  </a:t>
            </a:r>
            <a:endParaRPr/>
          </a:p>
          <a:p>
            <a:pPr indent="-3111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sk"/>
              <a:t>Vždy se musí začínat funkcí EVALUATE</a:t>
            </a:r>
            <a:endParaRPr/>
          </a:p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048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200"/>
              <a:buChar char="-"/>
            </a:pPr>
            <a:r>
              <a:rPr lang="sk" sz="1500">
                <a:solidFill>
                  <a:srgbClr val="0000F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EVALUATE</a:t>
            </a:r>
            <a:endParaRPr sz="1500">
              <a:solidFill>
                <a:srgbClr val="0000FF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sk" sz="1500">
                <a:solidFill>
                  <a:srgbClr val="000000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sk" sz="1500">
                <a:solidFill>
                  <a:srgbClr val="3165BB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SUMMARIZE</a:t>
            </a:r>
            <a:r>
              <a:rPr lang="sk" sz="1500">
                <a:solidFill>
                  <a:srgbClr val="000000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(Sales,</a:t>
            </a:r>
            <a:endParaRPr sz="1500">
              <a:solidFill>
                <a:srgbClr val="000000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sk" sz="1500">
                <a:solidFill>
                  <a:srgbClr val="000000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'Date'[Year],</a:t>
            </a:r>
            <a:endParaRPr sz="1500">
              <a:solidFill>
                <a:srgbClr val="000000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sk" sz="1500">
                <a:solidFill>
                  <a:srgbClr val="000000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  'Date'[Quarter],</a:t>
            </a:r>
            <a:endParaRPr sz="1500">
              <a:solidFill>
                <a:srgbClr val="000000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sk" sz="1500">
                <a:solidFill>
                  <a:srgbClr val="000000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sk" sz="1500">
                <a:solidFill>
                  <a:srgbClr val="A31515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"Revenue"</a:t>
            </a:r>
            <a:r>
              <a:rPr lang="sk" sz="1500">
                <a:solidFill>
                  <a:srgbClr val="000000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,[Revenue]  )</a:t>
            </a:r>
            <a:endParaRPr sz="1500">
              <a:solidFill>
                <a:srgbClr val="000000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br>
              <a:rPr lang="sk" sz="1200">
                <a:solidFill>
                  <a:srgbClr val="001080"/>
                </a:solidFill>
                <a:highlight>
                  <a:srgbClr val="FFFFFE"/>
                </a:highlight>
                <a:latin typeface="Courier New"/>
                <a:ea typeface="Courier New"/>
                <a:cs typeface="Courier New"/>
                <a:sym typeface="Courier New"/>
              </a:rPr>
            </a:br>
            <a:endParaRPr sz="1200">
              <a:solidFill>
                <a:srgbClr val="001080"/>
              </a:solidFill>
              <a:highlight>
                <a:srgbClr val="FFFFFE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001080"/>
              </a:solidFill>
              <a:highlight>
                <a:srgbClr val="FFFFFE"/>
              </a:highlight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Google Shape;282;p10"/>
          <p:cNvSpPr txBox="1"/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sk"/>
              <a:t>DAX (Data Analysis Expressions)</a:t>
            </a:r>
            <a:endParaRPr/>
          </a:p>
        </p:txBody>
      </p:sp>
      <p:sp>
        <p:nvSpPr>
          <p:cNvPr id="283" name="Google Shape;283;p10"/>
          <p:cNvSpPr txBox="1"/>
          <p:nvPr>
            <p:ph idx="1" type="body"/>
          </p:nvPr>
        </p:nvSpPr>
        <p:spPr>
          <a:xfrm>
            <a:off x="1303800" y="1990050"/>
            <a:ext cx="7030500" cy="254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365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00"/>
              <a:buChar char="-"/>
            </a:pPr>
            <a:r>
              <a:rPr lang="sk" sz="1700"/>
              <a:t>Power Pivot (Excel), Tabular, Power BI</a:t>
            </a:r>
            <a:br>
              <a:rPr lang="sk" sz="1700"/>
            </a:br>
            <a:endParaRPr sz="1700"/>
          </a:p>
          <a:p>
            <a:pPr indent="-3365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00"/>
              <a:buChar char="-"/>
            </a:pPr>
            <a:r>
              <a:rPr lang="sk" sz="1700"/>
              <a:t>Počítá hodnoty na základě sloupců</a:t>
            </a:r>
            <a:endParaRPr sz="1700"/>
          </a:p>
          <a:p>
            <a:pPr indent="-3365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00"/>
              <a:buChar char="-"/>
            </a:pPr>
            <a:r>
              <a:rPr lang="sk" sz="1700"/>
              <a:t>Velice podobný kalkulacím v excelu</a:t>
            </a:r>
            <a:endParaRPr sz="1700"/>
          </a:p>
          <a:p>
            <a:pPr indent="-3365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00"/>
              <a:buChar char="-"/>
            </a:pPr>
            <a:r>
              <a:rPr lang="sk" sz="1700"/>
              <a:t>Je vyhodnocován zevnitř ven</a:t>
            </a:r>
            <a:endParaRPr sz="1700"/>
          </a:p>
          <a:p>
            <a:pPr indent="-3365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00"/>
              <a:buChar char="-"/>
            </a:pPr>
            <a:r>
              <a:rPr lang="sk" sz="1700"/>
              <a:t>Je možné pomocí něj napočítat metriky, tabulky, sloupce i psát query</a:t>
            </a:r>
            <a:br>
              <a:rPr lang="sk">
                <a:solidFill>
                  <a:srgbClr val="001080"/>
                </a:solidFill>
                <a:highlight>
                  <a:srgbClr val="FFFFFE"/>
                </a:highlight>
                <a:latin typeface="Courier New"/>
                <a:ea typeface="Courier New"/>
                <a:cs typeface="Courier New"/>
                <a:sym typeface="Courier New"/>
              </a:rPr>
            </a:b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7" name="Shape 2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Google Shape;288;p11"/>
          <p:cNvSpPr txBox="1"/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sk"/>
              <a:t>Calculated Columns vs Measures</a:t>
            </a:r>
            <a:endParaRPr/>
          </a:p>
        </p:txBody>
      </p:sp>
      <p:sp>
        <p:nvSpPr>
          <p:cNvPr id="289" name="Google Shape;289;p11"/>
          <p:cNvSpPr txBox="1"/>
          <p:nvPr>
            <p:ph idx="1" type="body"/>
          </p:nvPr>
        </p:nvSpPr>
        <p:spPr>
          <a:xfrm>
            <a:off x="1303800" y="1990050"/>
            <a:ext cx="3268200" cy="254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111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sk"/>
              <a:t>Vyhodnocuje se v kontextu aktuálního řádku a náleží k dané tabulce</a:t>
            </a:r>
            <a:endParaRPr/>
          </a:p>
          <a:p>
            <a:pPr indent="-3111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sk"/>
              <a:t>vytěžuje RAM</a:t>
            </a:r>
            <a:endParaRPr/>
          </a:p>
          <a:p>
            <a:pPr indent="-3111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sk"/>
              <a:t>Vyhodnocuje se při aktualizaci dat</a:t>
            </a:r>
            <a:endParaRPr/>
          </a:p>
          <a:p>
            <a:pPr indent="-3111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sk">
                <a:solidFill>
                  <a:srgbClr val="001080"/>
                </a:solidFill>
                <a:highlight>
                  <a:srgbClr val="FFFFFE"/>
                </a:highlight>
                <a:latin typeface="Courier New"/>
                <a:ea typeface="Courier New"/>
                <a:cs typeface="Courier New"/>
                <a:sym typeface="Courier New"/>
              </a:rPr>
              <a:t>Table[Column]  </a:t>
            </a:r>
            <a:r>
              <a:rPr lang="sk">
                <a:solidFill>
                  <a:srgbClr val="001080"/>
                </a:solidFill>
                <a:highlight>
                  <a:srgbClr val="FFFFFE"/>
                </a:highlight>
                <a:latin typeface="Courier New"/>
                <a:ea typeface="Courier New"/>
                <a:cs typeface="Courier New"/>
                <a:sym typeface="Courier New"/>
              </a:rPr>
              <a:t>Sales[Units]</a:t>
            </a:r>
            <a:endParaRPr>
              <a:solidFill>
                <a:srgbClr val="001080"/>
              </a:solidFill>
              <a:highlight>
                <a:srgbClr val="FFFFFE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-3111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sk"/>
              <a:t>Hodí se při </a:t>
            </a:r>
            <a:r>
              <a:rPr lang="sk"/>
              <a:t>kategorizaci</a:t>
            </a:r>
            <a:r>
              <a:rPr lang="sk"/>
              <a:t>, řádkových výpočtech </a:t>
            </a:r>
            <a:r>
              <a:rPr lang="sk"/>
              <a:t>(Price * Quantity)</a:t>
            </a:r>
            <a:r>
              <a:rPr lang="sk">
                <a:solidFill>
                  <a:srgbClr val="001080"/>
                </a:solidFill>
                <a:highlight>
                  <a:srgbClr val="FFFFFE"/>
                </a:highlight>
                <a:latin typeface="Courier New"/>
                <a:ea typeface="Courier New"/>
                <a:cs typeface="Courier New"/>
                <a:sym typeface="Courier New"/>
              </a:rPr>
              <a:t> </a:t>
            </a:r>
            <a:endParaRPr>
              <a:solidFill>
                <a:srgbClr val="001080"/>
              </a:solidFill>
              <a:highlight>
                <a:srgbClr val="FFFFFE"/>
              </a:highlight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90" name="Google Shape;290;p11"/>
          <p:cNvSpPr txBox="1"/>
          <p:nvPr>
            <p:ph idx="1" type="body"/>
          </p:nvPr>
        </p:nvSpPr>
        <p:spPr>
          <a:xfrm>
            <a:off x="4839500" y="1990050"/>
            <a:ext cx="3608100" cy="2902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111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sk"/>
              <a:t>Nevyhodnocuje se v kontextu řádku, ale agreguje hodnoty, nenáleží tabulce, ale celému datovému modelu</a:t>
            </a:r>
            <a:endParaRPr/>
          </a:p>
          <a:p>
            <a:pPr indent="-3111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sk"/>
              <a:t>vytěžuje CPU</a:t>
            </a:r>
            <a:endParaRPr/>
          </a:p>
          <a:p>
            <a:pPr indent="-3111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sk"/>
              <a:t>Vyhodnocuje se vždy, když se použije</a:t>
            </a:r>
            <a:endParaRPr/>
          </a:p>
          <a:p>
            <a:pPr indent="-3111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sk">
                <a:solidFill>
                  <a:srgbClr val="001080"/>
                </a:solidFill>
                <a:highlight>
                  <a:srgbClr val="FFFFFE"/>
                </a:highlight>
                <a:latin typeface="Courier New"/>
                <a:ea typeface="Courier New"/>
                <a:cs typeface="Courier New"/>
                <a:sym typeface="Courier New"/>
              </a:rPr>
              <a:t>[Measure]</a:t>
            </a:r>
            <a:br>
              <a:rPr lang="sk">
                <a:solidFill>
                  <a:srgbClr val="001080"/>
                </a:solidFill>
                <a:highlight>
                  <a:srgbClr val="FFFFFE"/>
                </a:highlight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sk">
                <a:solidFill>
                  <a:srgbClr val="001080"/>
                </a:solidFill>
                <a:highlight>
                  <a:srgbClr val="FFFFFE"/>
                </a:highlight>
                <a:latin typeface="Courier New"/>
                <a:ea typeface="Courier New"/>
                <a:cs typeface="Courier New"/>
                <a:sym typeface="Courier New"/>
              </a:rPr>
              <a:t>[Revenue]</a:t>
            </a:r>
            <a:endParaRPr>
              <a:solidFill>
                <a:srgbClr val="001080"/>
              </a:solidFill>
              <a:highlight>
                <a:srgbClr val="FFFFFE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-31115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sk"/>
              <a:t>Procenta, vážené průměry, specifické filtrování z různých tabulek</a:t>
            </a:r>
            <a:endParaRPr/>
          </a:p>
          <a:p>
            <a:pPr indent="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br>
              <a:rPr lang="sk"/>
            </a:br>
            <a:r>
              <a:rPr lang="sk"/>
              <a:t>*home table</a:t>
            </a:r>
            <a:endParaRPr/>
          </a:p>
        </p:txBody>
      </p:sp>
      <p:sp>
        <p:nvSpPr>
          <p:cNvPr id="291" name="Google Shape;291;p11"/>
          <p:cNvSpPr txBox="1"/>
          <p:nvPr>
            <p:ph type="title"/>
          </p:nvPr>
        </p:nvSpPr>
        <p:spPr>
          <a:xfrm>
            <a:off x="1433325" y="1597875"/>
            <a:ext cx="3268200" cy="571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sk" sz="1800"/>
              <a:t>Calculated Column    </a:t>
            </a:r>
            <a:endParaRPr sz="1800"/>
          </a:p>
        </p:txBody>
      </p:sp>
      <p:sp>
        <p:nvSpPr>
          <p:cNvPr id="292" name="Google Shape;292;p11"/>
          <p:cNvSpPr txBox="1"/>
          <p:nvPr>
            <p:ph type="title"/>
          </p:nvPr>
        </p:nvSpPr>
        <p:spPr>
          <a:xfrm>
            <a:off x="4984250" y="1597875"/>
            <a:ext cx="3268200" cy="571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sk" sz="1800"/>
              <a:t>Measure</a:t>
            </a:r>
            <a:endParaRPr sz="18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6" name="Shape 2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Google Shape;297;g30f5049445d_0_0"/>
          <p:cNvSpPr txBox="1"/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sk"/>
              <a:t>Evaluation Context</a:t>
            </a:r>
            <a:endParaRPr/>
          </a:p>
        </p:txBody>
      </p:sp>
      <p:sp>
        <p:nvSpPr>
          <p:cNvPr id="298" name="Google Shape;298;g30f5049445d_0_0"/>
          <p:cNvSpPr txBox="1"/>
          <p:nvPr>
            <p:ph idx="1" type="body"/>
          </p:nvPr>
        </p:nvSpPr>
        <p:spPr>
          <a:xfrm>
            <a:off x="1303800" y="1990050"/>
            <a:ext cx="3268200" cy="254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111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sk"/>
              <a:t>Iteruje řádek po řádku</a:t>
            </a:r>
            <a:endParaRPr/>
          </a:p>
          <a:p>
            <a:pPr indent="-3111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sk"/>
              <a:t>automaticky se objevuje u počítaných sloupců</a:t>
            </a:r>
            <a:endParaRPr/>
          </a:p>
          <a:p>
            <a:pPr indent="-3111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sk"/>
              <a:t>Obsahují ho iterační funkce (SUMX, AVERAGEX, MINX, ...)</a:t>
            </a:r>
            <a:endParaRPr/>
          </a:p>
          <a:p>
            <a:pPr indent="-3111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sk"/>
              <a:t>Vždy se první aplikuje filtrovací kontext a poté řádkový kontex</a:t>
            </a:r>
            <a:endParaRPr/>
          </a:p>
        </p:txBody>
      </p:sp>
      <p:sp>
        <p:nvSpPr>
          <p:cNvPr id="299" name="Google Shape;299;g30f5049445d_0_0"/>
          <p:cNvSpPr txBox="1"/>
          <p:nvPr>
            <p:ph idx="1" type="body"/>
          </p:nvPr>
        </p:nvSpPr>
        <p:spPr>
          <a:xfrm>
            <a:off x="4839500" y="1990050"/>
            <a:ext cx="3268200" cy="254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111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sk"/>
              <a:t>Filtruje tabulku</a:t>
            </a:r>
            <a:endParaRPr/>
          </a:p>
          <a:p>
            <a:pPr indent="-3111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sk"/>
              <a:t>Vyskytuje se v kontextu řádku, sloupce, filtru, sliceru a dalších vizualizací nebo může být vytvořený pomocí DAX kalkulace. 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0" name="Google Shape;300;g30f5049445d_0_0"/>
          <p:cNvSpPr txBox="1"/>
          <p:nvPr>
            <p:ph type="title"/>
          </p:nvPr>
        </p:nvSpPr>
        <p:spPr>
          <a:xfrm>
            <a:off x="1433325" y="1597875"/>
            <a:ext cx="3268200" cy="571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sk" sz="1800"/>
              <a:t>Row Context</a:t>
            </a:r>
            <a:r>
              <a:rPr lang="sk" sz="1800"/>
              <a:t>    </a:t>
            </a:r>
            <a:endParaRPr sz="1800"/>
          </a:p>
        </p:txBody>
      </p:sp>
      <p:sp>
        <p:nvSpPr>
          <p:cNvPr id="301" name="Google Shape;301;g30f5049445d_0_0"/>
          <p:cNvSpPr txBox="1"/>
          <p:nvPr>
            <p:ph type="title"/>
          </p:nvPr>
        </p:nvSpPr>
        <p:spPr>
          <a:xfrm>
            <a:off x="4984250" y="1597875"/>
            <a:ext cx="3268200" cy="571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sk" sz="1800"/>
              <a:t>Filter Context</a:t>
            </a:r>
            <a:endParaRPr sz="18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5" name="Shape 3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Google Shape;306;g31036ddb082_0_32"/>
          <p:cNvSpPr txBox="1"/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sk"/>
              <a:t>Variables</a:t>
            </a:r>
            <a:endParaRPr/>
          </a:p>
        </p:txBody>
      </p:sp>
      <p:sp>
        <p:nvSpPr>
          <p:cNvPr id="307" name="Google Shape;307;g31036ddb082_0_32"/>
          <p:cNvSpPr txBox="1"/>
          <p:nvPr>
            <p:ph idx="1" type="body"/>
          </p:nvPr>
        </p:nvSpPr>
        <p:spPr>
          <a:xfrm>
            <a:off x="1303800" y="1321400"/>
            <a:ext cx="7081200" cy="344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-3111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sk"/>
              <a:t>Hodí se pro zpřehlednění kódu, pro změnu pořadí vyhodnocení, případně pro testování</a:t>
            </a:r>
            <a:endParaRPr/>
          </a:p>
          <a:p>
            <a:pPr indent="-3111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sk"/>
              <a:t>umožní uložit část výpočtu do proměnné se kterou se dál může pracovat</a:t>
            </a:r>
            <a:endParaRPr/>
          </a:p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111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sk">
                <a:solidFill>
                  <a:srgbClr val="001080"/>
                </a:solidFill>
                <a:highlight>
                  <a:srgbClr val="FFFFFE"/>
                </a:highlight>
                <a:latin typeface="Courier New"/>
                <a:ea typeface="Courier New"/>
                <a:cs typeface="Courier New"/>
                <a:sym typeface="Courier New"/>
              </a:rPr>
              <a:t>RevenueLD = CALCULATE([Revenue], Sales[Date] = MAX(Sales[Date])) </a:t>
            </a:r>
            <a:br>
              <a:rPr lang="sk">
                <a:solidFill>
                  <a:srgbClr val="001080"/>
                </a:solidFill>
                <a:highlight>
                  <a:srgbClr val="FFFFFE"/>
                </a:highlight>
                <a:latin typeface="Courier New"/>
                <a:ea typeface="Courier New"/>
                <a:cs typeface="Courier New"/>
                <a:sym typeface="Courier New"/>
              </a:rPr>
            </a:br>
            <a:br>
              <a:rPr lang="sk">
                <a:solidFill>
                  <a:srgbClr val="001080"/>
                </a:solidFill>
                <a:highlight>
                  <a:srgbClr val="FFFFFE"/>
                </a:highlight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sk">
                <a:solidFill>
                  <a:srgbClr val="001080"/>
                </a:solidFill>
                <a:highlight>
                  <a:srgbClr val="FFFFFE"/>
                </a:highlight>
                <a:latin typeface="Courier New"/>
                <a:ea typeface="Courier New"/>
                <a:cs typeface="Courier New"/>
                <a:sym typeface="Courier New"/>
              </a:rPr>
              <a:t>RevenueLD</a:t>
            </a:r>
            <a:r>
              <a:rPr lang="sk">
                <a:solidFill>
                  <a:srgbClr val="001080"/>
                </a:solidFill>
                <a:highlight>
                  <a:srgbClr val="FFFFFE"/>
                </a:highlight>
                <a:latin typeface="Courier New"/>
                <a:ea typeface="Courier New"/>
                <a:cs typeface="Courier New"/>
                <a:sym typeface="Courier New"/>
              </a:rPr>
              <a:t> = </a:t>
            </a:r>
            <a:br>
              <a:rPr lang="sk">
                <a:solidFill>
                  <a:srgbClr val="001080"/>
                </a:solidFill>
                <a:highlight>
                  <a:srgbClr val="FFFFFE"/>
                </a:highlight>
                <a:latin typeface="Courier New"/>
                <a:ea typeface="Courier New"/>
                <a:cs typeface="Courier New"/>
                <a:sym typeface="Courier New"/>
              </a:rPr>
            </a:br>
            <a:r>
              <a:rPr b="1" lang="sk">
                <a:solidFill>
                  <a:srgbClr val="38761D"/>
                </a:solidFill>
                <a:highlight>
                  <a:srgbClr val="FFFFFE"/>
                </a:highlight>
                <a:latin typeface="Courier New"/>
                <a:ea typeface="Courier New"/>
                <a:cs typeface="Courier New"/>
                <a:sym typeface="Courier New"/>
              </a:rPr>
              <a:t>var v1</a:t>
            </a:r>
            <a:r>
              <a:rPr lang="sk">
                <a:solidFill>
                  <a:srgbClr val="001080"/>
                </a:solidFill>
                <a:highlight>
                  <a:srgbClr val="FFFFFE"/>
                </a:highlight>
                <a:latin typeface="Courier New"/>
                <a:ea typeface="Courier New"/>
                <a:cs typeface="Courier New"/>
                <a:sym typeface="Courier New"/>
              </a:rPr>
              <a:t> = MAX(Sales[Date])</a:t>
            </a:r>
            <a:br>
              <a:rPr lang="sk">
                <a:solidFill>
                  <a:srgbClr val="001080"/>
                </a:solidFill>
                <a:highlight>
                  <a:srgbClr val="FFFFFE"/>
                </a:highlight>
                <a:latin typeface="Courier New"/>
                <a:ea typeface="Courier New"/>
                <a:cs typeface="Courier New"/>
                <a:sym typeface="Courier New"/>
              </a:rPr>
            </a:br>
            <a:r>
              <a:rPr b="1" lang="sk">
                <a:solidFill>
                  <a:srgbClr val="38761D"/>
                </a:solidFill>
                <a:highlight>
                  <a:srgbClr val="FFFFFE"/>
                </a:highlight>
                <a:latin typeface="Courier New"/>
                <a:ea typeface="Courier New"/>
                <a:cs typeface="Courier New"/>
                <a:sym typeface="Courier New"/>
              </a:rPr>
              <a:t>var v2</a:t>
            </a:r>
            <a:r>
              <a:rPr lang="sk">
                <a:solidFill>
                  <a:srgbClr val="001080"/>
                </a:solidFill>
                <a:highlight>
                  <a:srgbClr val="FFFFFE"/>
                </a:highlight>
                <a:latin typeface="Courier New"/>
                <a:ea typeface="Courier New"/>
                <a:cs typeface="Courier New"/>
                <a:sym typeface="Courier New"/>
              </a:rPr>
              <a:t> = CALCULATE([Revenue], Sales[Date] = </a:t>
            </a:r>
            <a:r>
              <a:rPr b="1" lang="sk">
                <a:solidFill>
                  <a:srgbClr val="38761D"/>
                </a:solidFill>
                <a:highlight>
                  <a:srgbClr val="FFFFFE"/>
                </a:highlight>
                <a:latin typeface="Courier New"/>
                <a:ea typeface="Courier New"/>
                <a:cs typeface="Courier New"/>
                <a:sym typeface="Courier New"/>
              </a:rPr>
              <a:t>v1</a:t>
            </a:r>
            <a:r>
              <a:rPr lang="sk">
                <a:solidFill>
                  <a:srgbClr val="001080"/>
                </a:solidFill>
                <a:highlight>
                  <a:srgbClr val="FFFFFE"/>
                </a:highlight>
                <a:latin typeface="Courier New"/>
                <a:ea typeface="Courier New"/>
                <a:cs typeface="Courier New"/>
                <a:sym typeface="Courier New"/>
              </a:rPr>
              <a:t>) </a:t>
            </a:r>
            <a:br>
              <a:rPr lang="sk">
                <a:solidFill>
                  <a:srgbClr val="001080"/>
                </a:solidFill>
                <a:highlight>
                  <a:srgbClr val="FFFFFE"/>
                </a:highlight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sk">
                <a:solidFill>
                  <a:srgbClr val="001080"/>
                </a:solidFill>
                <a:highlight>
                  <a:srgbClr val="FFFFFE"/>
                </a:highlight>
                <a:latin typeface="Courier New"/>
                <a:ea typeface="Courier New"/>
                <a:cs typeface="Courier New"/>
                <a:sym typeface="Courier New"/>
              </a:rPr>
              <a:t>return </a:t>
            </a:r>
            <a:r>
              <a:rPr b="1" lang="sk">
                <a:solidFill>
                  <a:srgbClr val="38761D"/>
                </a:solidFill>
                <a:highlight>
                  <a:srgbClr val="FFFFFE"/>
                </a:highlight>
                <a:latin typeface="Courier New"/>
                <a:ea typeface="Courier New"/>
                <a:cs typeface="Courier New"/>
                <a:sym typeface="Courier New"/>
              </a:rPr>
              <a:t>v2</a:t>
            </a:r>
            <a:br>
              <a:rPr lang="sk">
                <a:solidFill>
                  <a:srgbClr val="001080"/>
                </a:solidFill>
                <a:highlight>
                  <a:srgbClr val="FFFFFE"/>
                </a:highlight>
                <a:latin typeface="Courier New"/>
                <a:ea typeface="Courier New"/>
                <a:cs typeface="Courier New"/>
                <a:sym typeface="Courier New"/>
              </a:rPr>
            </a:br>
            <a:endParaRPr>
              <a:solidFill>
                <a:srgbClr val="001080"/>
              </a:solidFill>
              <a:highlight>
                <a:srgbClr val="FFFFFE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-3111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sk"/>
              <a:t>Pro komentování se dá využít “--” případně “//”což zakomentuje vše, co je za tímto znakem v daném řádku. pro komentování více řádků naráz se používá “/*” na začátku a “*/” na konci komentáře</a:t>
            </a:r>
            <a:br>
              <a:rPr lang="sk"/>
            </a:br>
            <a:br>
              <a:rPr lang="sk"/>
            </a:br>
            <a:endParaRPr>
              <a:solidFill>
                <a:srgbClr val="001080"/>
              </a:solidFill>
              <a:highlight>
                <a:srgbClr val="FFFFFE"/>
              </a:highlight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1" name="Shape 3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Google Shape;312;g30f6e3f6a9b_0_0"/>
          <p:cNvSpPr txBox="1"/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sk"/>
              <a:t>Agregační funkce</a:t>
            </a:r>
            <a:endParaRPr/>
          </a:p>
        </p:txBody>
      </p:sp>
      <p:sp>
        <p:nvSpPr>
          <p:cNvPr id="313" name="Google Shape;313;g30f6e3f6a9b_0_0"/>
          <p:cNvSpPr txBox="1"/>
          <p:nvPr>
            <p:ph idx="1" type="body"/>
          </p:nvPr>
        </p:nvSpPr>
        <p:spPr>
          <a:xfrm>
            <a:off x="1303800" y="1321400"/>
            <a:ext cx="7081200" cy="344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sk"/>
              <a:t>SUM, AVERAGE, MIN, MAX, COUNT </a:t>
            </a:r>
            <a:br>
              <a:rPr lang="sk"/>
            </a:br>
            <a:endParaRPr/>
          </a:p>
          <a:p>
            <a:pPr indent="-3111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sk"/>
              <a:t>Agregují vždy jeden sloupec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sk">
                <a:solidFill>
                  <a:srgbClr val="001080"/>
                </a:solidFill>
                <a:highlight>
                  <a:srgbClr val="FFFFFE"/>
                </a:highlight>
                <a:latin typeface="Courier New"/>
                <a:ea typeface="Courier New"/>
                <a:cs typeface="Courier New"/>
                <a:sym typeface="Courier New"/>
              </a:rPr>
              <a:t>Revenue = SUM(Sales[Revenue])</a:t>
            </a:r>
            <a:br>
              <a:rPr lang="sk">
                <a:solidFill>
                  <a:srgbClr val="001080"/>
                </a:solidFill>
                <a:highlight>
                  <a:srgbClr val="FFFFFE"/>
                </a:highlight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sk">
                <a:solidFill>
                  <a:srgbClr val="001080"/>
                </a:solidFill>
                <a:highlight>
                  <a:srgbClr val="FFFFFE"/>
                </a:highlight>
                <a:latin typeface="Courier New"/>
                <a:ea typeface="Courier New"/>
                <a:cs typeface="Courier New"/>
                <a:sym typeface="Courier New"/>
              </a:rPr>
              <a:t>Revenue* = SUM(Sales[Price]*Sales[Units])</a:t>
            </a:r>
            <a:br>
              <a:rPr lang="sk">
                <a:solidFill>
                  <a:srgbClr val="001080"/>
                </a:solidFill>
                <a:highlight>
                  <a:srgbClr val="FFFFFE"/>
                </a:highlight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sk">
                <a:solidFill>
                  <a:srgbClr val="001080"/>
                </a:solidFill>
                <a:highlight>
                  <a:srgbClr val="FFFFFE"/>
                </a:highlight>
                <a:latin typeface="Courier New"/>
                <a:ea typeface="Courier New"/>
                <a:cs typeface="Courier New"/>
                <a:sym typeface="Courier New"/>
              </a:rPr>
              <a:t>Revenue* = SUM(Sales[Price])*SUM(Sales[Units])</a:t>
            </a:r>
            <a:endParaRPr>
              <a:solidFill>
                <a:srgbClr val="001080"/>
              </a:solidFill>
              <a:highlight>
                <a:srgbClr val="FFFFFE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001080"/>
              </a:solidFill>
              <a:highlight>
                <a:srgbClr val="FFFFFE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sk"/>
              <a:t>SUMX, AVERAGEX, MINX, MAXX, COUNTX</a:t>
            </a:r>
            <a:br>
              <a:rPr b="1" lang="sk"/>
            </a:br>
            <a:endParaRPr b="1"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sk"/>
              <a:t>Agregují celé formule a formule se vyhodnotí pro každý řádek a poté se sečte výsledek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sk">
                <a:solidFill>
                  <a:srgbClr val="001080"/>
                </a:solidFill>
                <a:highlight>
                  <a:srgbClr val="FFFFFE"/>
                </a:highlight>
                <a:latin typeface="Courier New"/>
                <a:ea typeface="Courier New"/>
                <a:cs typeface="Courier New"/>
                <a:sym typeface="Courier New"/>
              </a:rPr>
              <a:t>Revenue = SUMX(Sales,Sales[Revenue])</a:t>
            </a:r>
            <a:br>
              <a:rPr lang="sk">
                <a:solidFill>
                  <a:srgbClr val="001080"/>
                </a:solidFill>
                <a:highlight>
                  <a:srgbClr val="FFFFFE"/>
                </a:highlight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sk">
                <a:solidFill>
                  <a:srgbClr val="001080"/>
                </a:solidFill>
                <a:highlight>
                  <a:srgbClr val="FFFFFE"/>
                </a:highlight>
                <a:latin typeface="Courier New"/>
                <a:ea typeface="Courier New"/>
                <a:cs typeface="Courier New"/>
                <a:sym typeface="Courier New"/>
              </a:rPr>
              <a:t>Revenue* = SUMX(Sales,Sales[Price]*Sales[Units]) </a:t>
            </a:r>
            <a:br>
              <a:rPr lang="sk">
                <a:solidFill>
                  <a:srgbClr val="001080"/>
                </a:solidFill>
                <a:highlight>
                  <a:srgbClr val="FFFFFE"/>
                </a:highlight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sk">
                <a:solidFill>
                  <a:srgbClr val="001080"/>
                </a:solidFill>
                <a:highlight>
                  <a:srgbClr val="FFFFFE"/>
                </a:highlight>
                <a:latin typeface="Courier New"/>
                <a:ea typeface="Courier New"/>
                <a:cs typeface="Courier New"/>
                <a:sym typeface="Courier New"/>
              </a:rPr>
              <a:t>Revenue* = Sales[Price]*Sales[Units]  </a:t>
            </a:r>
            <a:r>
              <a:rPr lang="sk"/>
              <a:t>napočítaný sloupec</a:t>
            </a:r>
            <a:endParaRPr>
              <a:solidFill>
                <a:srgbClr val="001080"/>
              </a:solidFill>
              <a:highlight>
                <a:srgbClr val="FFFFFE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001080"/>
              </a:solidFill>
              <a:highlight>
                <a:srgbClr val="FFFFFE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k"/>
              <a:t>* při psaní metrik, se musí vždy použít agregační funkce</a:t>
            </a:r>
            <a:endParaRPr>
              <a:solidFill>
                <a:srgbClr val="001080"/>
              </a:solidFill>
              <a:highlight>
                <a:srgbClr val="FFFFFE"/>
              </a:highlight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7" name="Shape 3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" name="Google Shape;318;g31036ddb082_0_0"/>
          <p:cNvSpPr txBox="1"/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sk"/>
              <a:t>Funkce FILTER a ALL</a:t>
            </a:r>
            <a:endParaRPr/>
          </a:p>
        </p:txBody>
      </p:sp>
      <p:sp>
        <p:nvSpPr>
          <p:cNvPr id="319" name="Google Shape;319;g31036ddb082_0_0"/>
          <p:cNvSpPr txBox="1"/>
          <p:nvPr>
            <p:ph idx="1" type="body"/>
          </p:nvPr>
        </p:nvSpPr>
        <p:spPr>
          <a:xfrm>
            <a:off x="1303800" y="1321400"/>
            <a:ext cx="7081200" cy="3520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111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sk"/>
              <a:t>Obě funkce vrací tabulku</a:t>
            </a:r>
            <a:br>
              <a:rPr lang="sk"/>
            </a:br>
            <a:endParaRPr/>
          </a:p>
          <a:p>
            <a:pPr indent="-3111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b="1" lang="sk"/>
              <a:t>FILTER</a:t>
            </a:r>
            <a:r>
              <a:rPr lang="sk"/>
              <a:t> </a:t>
            </a:r>
            <a:r>
              <a:rPr lang="sk"/>
              <a:t>nemění</a:t>
            </a:r>
            <a:r>
              <a:rPr lang="sk"/>
              <a:t> filtrovací kontext, ale slouží k přidání filtru na určitou tabulku </a:t>
            </a:r>
            <a:endParaRPr/>
          </a:p>
          <a:p>
            <a:pPr indent="-3111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b="1" lang="sk"/>
              <a:t>ALL</a:t>
            </a:r>
            <a:r>
              <a:rPr lang="sk"/>
              <a:t> Ignoruje filtrovací kontext tabulky a vrátí celou tabulku, může být aplikovaná jak na tabulku, tak na sloupec</a:t>
            </a:r>
            <a:br>
              <a:rPr b="1" lang="sk"/>
            </a:b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sk">
                <a:solidFill>
                  <a:srgbClr val="001080"/>
                </a:solidFill>
                <a:highlight>
                  <a:srgbClr val="FFFFFE"/>
                </a:highlight>
                <a:latin typeface="Courier New"/>
                <a:ea typeface="Courier New"/>
                <a:cs typeface="Courier New"/>
                <a:sym typeface="Courier New"/>
              </a:rPr>
              <a:t>factSalesUSA </a:t>
            </a:r>
            <a:r>
              <a:rPr lang="sk">
                <a:solidFill>
                  <a:srgbClr val="001080"/>
                </a:solidFill>
                <a:highlight>
                  <a:srgbClr val="FFFFFE"/>
                </a:highlight>
                <a:latin typeface="Courier New"/>
                <a:ea typeface="Courier New"/>
                <a:cs typeface="Courier New"/>
                <a:sym typeface="Courier New"/>
              </a:rPr>
              <a:t>= FILTER(Sales, Sales[Country] = </a:t>
            </a:r>
            <a:r>
              <a:rPr lang="sk">
                <a:solidFill>
                  <a:srgbClr val="A31515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"USA"</a:t>
            </a:r>
            <a:r>
              <a:rPr lang="sk">
                <a:solidFill>
                  <a:srgbClr val="001080"/>
                </a:solidFill>
                <a:highlight>
                  <a:srgbClr val="FFFFFE"/>
                </a:highlight>
                <a:latin typeface="Courier New"/>
                <a:ea typeface="Courier New"/>
                <a:cs typeface="Courier New"/>
                <a:sym typeface="Courier New"/>
              </a:rPr>
              <a:t>)  </a:t>
            </a:r>
            <a:r>
              <a:rPr lang="sk"/>
              <a:t>tabulka</a:t>
            </a:r>
            <a:br>
              <a:rPr lang="sk">
                <a:solidFill>
                  <a:srgbClr val="001080"/>
                </a:solidFill>
                <a:highlight>
                  <a:srgbClr val="FFFFFE"/>
                </a:highlight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sk">
                <a:solidFill>
                  <a:srgbClr val="001080"/>
                </a:solidFill>
                <a:highlight>
                  <a:srgbClr val="FFFFFE"/>
                </a:highlight>
                <a:latin typeface="Courier New"/>
                <a:ea typeface="Courier New"/>
                <a:cs typeface="Courier New"/>
                <a:sym typeface="Courier New"/>
              </a:rPr>
              <a:t>RevenueUSA = SUMX(</a:t>
            </a:r>
            <a:r>
              <a:rPr lang="sk">
                <a:solidFill>
                  <a:srgbClr val="001080"/>
                </a:solidFill>
                <a:highlight>
                  <a:srgbClr val="FFFFFE"/>
                </a:highlight>
                <a:latin typeface="Courier New"/>
                <a:ea typeface="Courier New"/>
                <a:cs typeface="Courier New"/>
                <a:sym typeface="Courier New"/>
              </a:rPr>
              <a:t>FILTER(Sales, Sales[Country] = </a:t>
            </a:r>
            <a:r>
              <a:rPr lang="sk">
                <a:solidFill>
                  <a:srgbClr val="A31515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"USA"</a:t>
            </a:r>
            <a:r>
              <a:rPr lang="sk">
                <a:solidFill>
                  <a:srgbClr val="001080"/>
                </a:solidFill>
                <a:highlight>
                  <a:srgbClr val="FFFFFE"/>
                </a:highlight>
                <a:latin typeface="Courier New"/>
                <a:ea typeface="Courier New"/>
                <a:cs typeface="Courier New"/>
                <a:sym typeface="Courier New"/>
              </a:rPr>
              <a:t>),</a:t>
            </a:r>
            <a:br>
              <a:rPr lang="sk">
                <a:solidFill>
                  <a:srgbClr val="001080"/>
                </a:solidFill>
                <a:highlight>
                  <a:srgbClr val="FFFFFE"/>
                </a:highlight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sk">
                <a:solidFill>
                  <a:srgbClr val="001080"/>
                </a:solidFill>
                <a:highlight>
                  <a:srgbClr val="FFFFFE"/>
                </a:highlight>
                <a:latin typeface="Courier New"/>
                <a:ea typeface="Courier New"/>
                <a:cs typeface="Courier New"/>
                <a:sym typeface="Courier New"/>
              </a:rPr>
              <a:t>                  Sales[Price]*Sales[Units] )</a:t>
            </a:r>
            <a:br>
              <a:rPr lang="sk">
                <a:solidFill>
                  <a:srgbClr val="001080"/>
                </a:solidFill>
                <a:highlight>
                  <a:srgbClr val="FFFFFE"/>
                </a:highlight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sk">
                <a:solidFill>
                  <a:srgbClr val="001080"/>
                </a:solidFill>
                <a:highlight>
                  <a:srgbClr val="FFFFFE"/>
                </a:highlight>
                <a:latin typeface="Courier New"/>
                <a:ea typeface="Courier New"/>
                <a:cs typeface="Courier New"/>
                <a:sym typeface="Courier New"/>
              </a:rPr>
              <a:t>RevenueALL = SUMX(ALL(Sales),Sales[Price]*Sales[Units]) </a:t>
            </a:r>
            <a:br>
              <a:rPr lang="sk">
                <a:solidFill>
                  <a:srgbClr val="001080"/>
                </a:solidFill>
                <a:highlight>
                  <a:srgbClr val="FFFFFE"/>
                </a:highlight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sk">
                <a:solidFill>
                  <a:srgbClr val="001080"/>
                </a:solidFill>
                <a:highlight>
                  <a:srgbClr val="FFFFFE"/>
                </a:highlight>
                <a:latin typeface="Courier New"/>
                <a:ea typeface="Courier New"/>
                <a:cs typeface="Courier New"/>
                <a:sym typeface="Courier New"/>
              </a:rPr>
              <a:t>RevenueUSA_ALL = SUMX(FILTER(ALL(Sales),</a:t>
            </a:r>
            <a:r>
              <a:rPr lang="sk">
                <a:solidFill>
                  <a:srgbClr val="001080"/>
                </a:solidFill>
                <a:highlight>
                  <a:srgbClr val="FFFFFE"/>
                </a:highlight>
                <a:latin typeface="Courier New"/>
                <a:ea typeface="Courier New"/>
                <a:cs typeface="Courier New"/>
                <a:sym typeface="Courier New"/>
              </a:rPr>
              <a:t>Sales[Country] = </a:t>
            </a:r>
            <a:r>
              <a:rPr lang="sk">
                <a:solidFill>
                  <a:srgbClr val="A31515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"USA"</a:t>
            </a:r>
            <a:r>
              <a:rPr lang="sk">
                <a:solidFill>
                  <a:srgbClr val="001080"/>
                </a:solidFill>
                <a:highlight>
                  <a:srgbClr val="FFFFFE"/>
                </a:highlight>
                <a:latin typeface="Courier New"/>
                <a:ea typeface="Courier New"/>
                <a:cs typeface="Courier New"/>
                <a:sym typeface="Courier New"/>
              </a:rPr>
              <a:t>),</a:t>
            </a:r>
            <a:br>
              <a:rPr lang="sk">
                <a:solidFill>
                  <a:srgbClr val="001080"/>
                </a:solidFill>
                <a:highlight>
                  <a:srgbClr val="FFFFFE"/>
                </a:highlight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sk">
                <a:solidFill>
                  <a:srgbClr val="001080"/>
                </a:solidFill>
                <a:highlight>
                  <a:srgbClr val="FFFFFE"/>
                </a:highlight>
                <a:latin typeface="Courier New"/>
                <a:ea typeface="Courier New"/>
                <a:cs typeface="Courier New"/>
                <a:sym typeface="Courier New"/>
              </a:rPr>
              <a:t>                 Sales</a:t>
            </a:r>
            <a:r>
              <a:rPr lang="sk">
                <a:solidFill>
                  <a:srgbClr val="001080"/>
                </a:solidFill>
                <a:highlight>
                  <a:srgbClr val="FFFFFE"/>
                </a:highlight>
                <a:latin typeface="Courier New"/>
                <a:ea typeface="Courier New"/>
                <a:cs typeface="Courier New"/>
                <a:sym typeface="Courier New"/>
              </a:rPr>
              <a:t>[Price]*Sales[Units] ) </a:t>
            </a:r>
            <a:endParaRPr>
              <a:solidFill>
                <a:srgbClr val="001080"/>
              </a:solidFill>
              <a:highlight>
                <a:srgbClr val="FFFFFE"/>
              </a:highlight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3" name="Shape 3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" name="Google Shape;324;g31036ddb082_0_40"/>
          <p:cNvSpPr txBox="1"/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sk"/>
              <a:t>Funkce FILTER a ALL</a:t>
            </a:r>
            <a:endParaRPr/>
          </a:p>
        </p:txBody>
      </p:sp>
      <p:sp>
        <p:nvSpPr>
          <p:cNvPr id="325" name="Google Shape;325;g31036ddb082_0_40"/>
          <p:cNvSpPr txBox="1"/>
          <p:nvPr>
            <p:ph idx="1" type="body"/>
          </p:nvPr>
        </p:nvSpPr>
        <p:spPr>
          <a:xfrm>
            <a:off x="1303800" y="1321400"/>
            <a:ext cx="7081200" cy="3520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001080"/>
              </a:solidFill>
              <a:highlight>
                <a:srgbClr val="FFFFFE"/>
              </a:highlight>
              <a:latin typeface="Courier New"/>
              <a:ea typeface="Courier New"/>
              <a:cs typeface="Courier New"/>
              <a:sym typeface="Courier New"/>
            </a:endParaRPr>
          </a:p>
        </p:txBody>
      </p:sp>
      <p:pic>
        <p:nvPicPr>
          <p:cNvPr id="326" name="Google Shape;326;g31036ddb082_0_4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32850" y="1557650"/>
            <a:ext cx="7674775" cy="304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30" name="Shape 3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" name="Google Shape;331;g31036ddb082_0_5"/>
          <p:cNvSpPr txBox="1"/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sk"/>
              <a:t>Funkce CALCULATE</a:t>
            </a:r>
            <a:endParaRPr/>
          </a:p>
        </p:txBody>
      </p:sp>
      <p:sp>
        <p:nvSpPr>
          <p:cNvPr id="332" name="Google Shape;332;g31036ddb082_0_5"/>
          <p:cNvSpPr txBox="1"/>
          <p:nvPr>
            <p:ph idx="1" type="body"/>
          </p:nvPr>
        </p:nvSpPr>
        <p:spPr>
          <a:xfrm>
            <a:off x="1303800" y="1321400"/>
            <a:ext cx="7203900" cy="3520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-3111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sk"/>
              <a:t>Používáme pokud chceme nahradit daný filtrovací kontext za jiný</a:t>
            </a:r>
            <a:endParaRPr/>
          </a:p>
          <a:p>
            <a:pPr indent="-3111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sk"/>
              <a:t>Každá metrika je automaticky zabalená do calculate - chová se, jakoby tam funkce calculate byla použita.</a:t>
            </a:r>
            <a:endParaRPr/>
          </a:p>
          <a:p>
            <a:pPr indent="-3111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sk"/>
              <a:t>Může obsahovat více filtrů</a:t>
            </a:r>
            <a:br>
              <a:rPr b="1" lang="sk"/>
            </a:b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sk">
                <a:solidFill>
                  <a:srgbClr val="001080"/>
                </a:solidFill>
                <a:highlight>
                  <a:srgbClr val="FFFFFE"/>
                </a:highlight>
                <a:latin typeface="Courier New"/>
                <a:ea typeface="Courier New"/>
                <a:cs typeface="Courier New"/>
                <a:sym typeface="Courier New"/>
              </a:rPr>
              <a:t>RevenueUSA_C = CALCULATE(</a:t>
            </a:r>
            <a:r>
              <a:rPr lang="sk">
                <a:solidFill>
                  <a:srgbClr val="001080"/>
                </a:solidFill>
                <a:highlight>
                  <a:srgbClr val="FFFFFE"/>
                </a:highlight>
                <a:latin typeface="Courier New"/>
                <a:ea typeface="Courier New"/>
                <a:cs typeface="Courier New"/>
                <a:sym typeface="Courier New"/>
              </a:rPr>
              <a:t>[Revenue], Sales[Country] = </a:t>
            </a:r>
            <a:r>
              <a:rPr lang="sk">
                <a:solidFill>
                  <a:srgbClr val="A31515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"USA"</a:t>
            </a:r>
            <a:r>
              <a:rPr lang="sk">
                <a:solidFill>
                  <a:srgbClr val="001080"/>
                </a:solidFill>
                <a:highlight>
                  <a:srgbClr val="FFFFFE"/>
                </a:highlight>
                <a:latin typeface="Courier New"/>
                <a:ea typeface="Courier New"/>
                <a:cs typeface="Courier New"/>
                <a:sym typeface="Courier New"/>
              </a:rPr>
              <a:t>)</a:t>
            </a:r>
            <a:r>
              <a:rPr lang="sk">
                <a:solidFill>
                  <a:srgbClr val="001080"/>
                </a:solidFill>
                <a:highlight>
                  <a:srgbClr val="FFFFFE"/>
                </a:highlight>
                <a:latin typeface="Courier New"/>
                <a:ea typeface="Courier New"/>
                <a:cs typeface="Courier New"/>
                <a:sym typeface="Courier New"/>
              </a:rPr>
              <a:t> </a:t>
            </a:r>
            <a:br>
              <a:rPr lang="sk">
                <a:solidFill>
                  <a:srgbClr val="001080"/>
                </a:solidFill>
                <a:highlight>
                  <a:srgbClr val="FFFFFE"/>
                </a:highlight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sk">
                <a:solidFill>
                  <a:srgbClr val="001080"/>
                </a:solidFill>
                <a:highlight>
                  <a:srgbClr val="FFFFFE"/>
                </a:highlight>
                <a:latin typeface="Courier New"/>
                <a:ea typeface="Courier New"/>
                <a:cs typeface="Courier New"/>
                <a:sym typeface="Courier New"/>
              </a:rPr>
              <a:t>RevenueUSA_C = CALCULATE([Revenue],</a:t>
            </a:r>
            <a:br>
              <a:rPr lang="sk">
                <a:solidFill>
                  <a:srgbClr val="001080"/>
                </a:solidFill>
                <a:highlight>
                  <a:srgbClr val="FFFFFE"/>
                </a:highlight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sk">
                <a:solidFill>
                  <a:srgbClr val="001080"/>
                </a:solidFill>
                <a:highlight>
                  <a:srgbClr val="FFFFFE"/>
                </a:highlight>
                <a:latin typeface="Courier New"/>
                <a:ea typeface="Courier New"/>
                <a:cs typeface="Courier New"/>
                <a:sym typeface="Courier New"/>
              </a:rPr>
              <a:t>                         FILTER(ALL(Sales[Country]),</a:t>
            </a:r>
            <a:br>
              <a:rPr lang="sk">
                <a:solidFill>
                  <a:srgbClr val="001080"/>
                </a:solidFill>
                <a:highlight>
                  <a:srgbClr val="FFFFFE"/>
                </a:highlight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sk">
                <a:solidFill>
                  <a:srgbClr val="001080"/>
                </a:solidFill>
                <a:highlight>
                  <a:srgbClr val="FFFFFE"/>
                </a:highlight>
                <a:latin typeface="Courier New"/>
                <a:ea typeface="Courier New"/>
                <a:cs typeface="Courier New"/>
                <a:sym typeface="Courier New"/>
              </a:rPr>
              <a:t>                         Sales[Country] = </a:t>
            </a:r>
            <a:r>
              <a:rPr lang="sk">
                <a:solidFill>
                  <a:srgbClr val="A31515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"USA"</a:t>
            </a:r>
            <a:r>
              <a:rPr lang="sk">
                <a:solidFill>
                  <a:srgbClr val="001080"/>
                </a:solidFill>
                <a:highlight>
                  <a:srgbClr val="FFFFFE"/>
                </a:highlight>
                <a:latin typeface="Courier New"/>
                <a:ea typeface="Courier New"/>
                <a:cs typeface="Courier New"/>
                <a:sym typeface="Courier New"/>
              </a:rPr>
              <a:t>)</a:t>
            </a:r>
            <a:br>
              <a:rPr lang="sk">
                <a:solidFill>
                  <a:srgbClr val="001080"/>
                </a:solidFill>
                <a:highlight>
                  <a:srgbClr val="FFFFFE"/>
                </a:highlight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sk">
                <a:solidFill>
                  <a:srgbClr val="001080"/>
                </a:solidFill>
                <a:highlight>
                  <a:srgbClr val="FFFFFE"/>
                </a:highlight>
                <a:latin typeface="Courier New"/>
                <a:ea typeface="Courier New"/>
                <a:cs typeface="Courier New"/>
                <a:sym typeface="Courier New"/>
              </a:rPr>
              <a:t>RevenueUSA_CF = CALCULATE([Revenue],</a:t>
            </a:r>
            <a:br>
              <a:rPr lang="sk">
                <a:solidFill>
                  <a:srgbClr val="001080"/>
                </a:solidFill>
                <a:highlight>
                  <a:srgbClr val="FFFFFE"/>
                </a:highlight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sk">
                <a:solidFill>
                  <a:srgbClr val="001080"/>
                </a:solidFill>
                <a:highlight>
                  <a:srgbClr val="FFFFFE"/>
                </a:highlight>
                <a:latin typeface="Courier New"/>
                <a:ea typeface="Courier New"/>
                <a:cs typeface="Courier New"/>
                <a:sym typeface="Courier New"/>
              </a:rPr>
              <a:t>                         FILTER(Sales[Country] = </a:t>
            </a:r>
            <a:r>
              <a:rPr lang="sk">
                <a:solidFill>
                  <a:srgbClr val="A31515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"USA"</a:t>
            </a:r>
            <a:r>
              <a:rPr lang="sk">
                <a:solidFill>
                  <a:srgbClr val="001080"/>
                </a:solidFill>
                <a:highlight>
                  <a:srgbClr val="FFFFFE"/>
                </a:highlight>
                <a:latin typeface="Courier New"/>
                <a:ea typeface="Courier New"/>
                <a:cs typeface="Courier New"/>
                <a:sym typeface="Courier New"/>
              </a:rPr>
              <a:t>)</a:t>
            </a:r>
            <a:endParaRPr>
              <a:solidFill>
                <a:srgbClr val="001080"/>
              </a:solidFill>
              <a:highlight>
                <a:srgbClr val="FFFFFE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Clr>
                <a:srgbClr val="001080"/>
              </a:buClr>
              <a:buSzPts val="1300"/>
              <a:buFont typeface="Courier New"/>
              <a:buChar char="-"/>
            </a:pPr>
            <a:r>
              <a:rPr lang="sk">
                <a:solidFill>
                  <a:srgbClr val="001080"/>
                </a:solidFill>
                <a:highlight>
                  <a:srgbClr val="FFFFFE"/>
                </a:highlight>
                <a:latin typeface="Courier New"/>
                <a:ea typeface="Courier New"/>
                <a:cs typeface="Courier New"/>
                <a:sym typeface="Courier New"/>
              </a:rPr>
              <a:t>RevenueUSA2014 = CALCULATE([Revenue], </a:t>
            </a:r>
            <a:br>
              <a:rPr lang="sk">
                <a:solidFill>
                  <a:srgbClr val="001080"/>
                </a:solidFill>
                <a:highlight>
                  <a:srgbClr val="FFFFFE"/>
                </a:highlight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sk">
                <a:solidFill>
                  <a:srgbClr val="001080"/>
                </a:solidFill>
                <a:highlight>
                  <a:srgbClr val="FFFFFE"/>
                </a:highlight>
                <a:latin typeface="Courier New"/>
                <a:ea typeface="Courier New"/>
                <a:cs typeface="Courier New"/>
                <a:sym typeface="Courier New"/>
              </a:rPr>
              <a:t>                            Sales[Country] = </a:t>
            </a:r>
            <a:r>
              <a:rPr lang="sk">
                <a:solidFill>
                  <a:srgbClr val="A31515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"USA"</a:t>
            </a:r>
            <a:r>
              <a:rPr lang="sk">
                <a:solidFill>
                  <a:srgbClr val="001080"/>
                </a:solidFill>
                <a:highlight>
                  <a:srgbClr val="FFFFFE"/>
                </a:highlight>
                <a:latin typeface="Courier New"/>
                <a:ea typeface="Courier New"/>
                <a:cs typeface="Courier New"/>
                <a:sym typeface="Courier New"/>
              </a:rPr>
              <a:t>,</a:t>
            </a:r>
            <a:br>
              <a:rPr lang="sk">
                <a:solidFill>
                  <a:srgbClr val="001080"/>
                </a:solidFill>
                <a:highlight>
                  <a:srgbClr val="FFFFFE"/>
                </a:highlight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sk">
                <a:solidFill>
                  <a:srgbClr val="001080"/>
                </a:solidFill>
                <a:highlight>
                  <a:srgbClr val="FFFFFE"/>
                </a:highlight>
                <a:latin typeface="Courier New"/>
                <a:ea typeface="Courier New"/>
                <a:cs typeface="Courier New"/>
                <a:sym typeface="Courier New"/>
              </a:rPr>
              <a:t>                            </a:t>
            </a:r>
            <a:r>
              <a:rPr lang="sk">
                <a:solidFill>
                  <a:srgbClr val="000000"/>
                </a:solidFill>
                <a:highlight>
                  <a:srgbClr val="FFFFFE"/>
                </a:highlight>
                <a:latin typeface="Courier New"/>
                <a:ea typeface="Courier New"/>
                <a:cs typeface="Courier New"/>
                <a:sym typeface="Courier New"/>
              </a:rPr>
              <a:t>'</a:t>
            </a:r>
            <a:r>
              <a:rPr lang="sk">
                <a:solidFill>
                  <a:srgbClr val="001080"/>
                </a:solidFill>
                <a:highlight>
                  <a:srgbClr val="FFFFFE"/>
                </a:highlight>
                <a:latin typeface="Courier New"/>
                <a:ea typeface="Courier New"/>
                <a:cs typeface="Courier New"/>
                <a:sym typeface="Courier New"/>
              </a:rPr>
              <a:t>Date</a:t>
            </a:r>
            <a:r>
              <a:rPr lang="sk">
                <a:solidFill>
                  <a:srgbClr val="000000"/>
                </a:solidFill>
                <a:highlight>
                  <a:srgbClr val="FFFFFE"/>
                </a:highlight>
                <a:latin typeface="Courier New"/>
                <a:ea typeface="Courier New"/>
                <a:cs typeface="Courier New"/>
                <a:sym typeface="Courier New"/>
              </a:rPr>
              <a:t>'</a:t>
            </a:r>
            <a:r>
              <a:rPr lang="sk">
                <a:solidFill>
                  <a:srgbClr val="001080"/>
                </a:solidFill>
                <a:highlight>
                  <a:srgbClr val="FFFFFE"/>
                </a:highlight>
                <a:latin typeface="Courier New"/>
                <a:ea typeface="Courier New"/>
                <a:cs typeface="Courier New"/>
                <a:sym typeface="Courier New"/>
              </a:rPr>
              <a:t>[Year]= </a:t>
            </a:r>
            <a:r>
              <a:rPr lang="sk">
                <a:solidFill>
                  <a:srgbClr val="A31515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2014</a:t>
            </a:r>
            <a:r>
              <a:rPr lang="sk">
                <a:solidFill>
                  <a:srgbClr val="001080"/>
                </a:solidFill>
                <a:highlight>
                  <a:srgbClr val="FFFFFE"/>
                </a:highlight>
                <a:latin typeface="Courier New"/>
                <a:ea typeface="Courier New"/>
                <a:cs typeface="Courier New"/>
                <a:sym typeface="Courier New"/>
              </a:rPr>
              <a:t>  )</a:t>
            </a:r>
            <a:endParaRPr>
              <a:solidFill>
                <a:srgbClr val="001080"/>
              </a:solidFill>
              <a:highlight>
                <a:srgbClr val="FFFFFE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k"/>
              <a:t>* Calculate při použití ve sloupcích</a:t>
            </a:r>
            <a:r>
              <a:rPr lang="sk">
                <a:solidFill>
                  <a:srgbClr val="001080"/>
                </a:solidFill>
                <a:highlight>
                  <a:srgbClr val="FFFFFE"/>
                </a:highlight>
                <a:latin typeface="Courier New"/>
                <a:ea typeface="Courier New"/>
                <a:cs typeface="Courier New"/>
                <a:sym typeface="Courier New"/>
              </a:rPr>
              <a:t> </a:t>
            </a:r>
            <a:endParaRPr>
              <a:solidFill>
                <a:srgbClr val="001080"/>
              </a:solidFill>
              <a:highlight>
                <a:srgbClr val="FFFFFE"/>
              </a:highlight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Momentum">
  <a:themeElements>
    <a:clrScheme name="Momentum">
      <a:dk1>
        <a:srgbClr val="C0791B"/>
      </a:dk1>
      <a:lt1>
        <a:srgbClr val="FFFFFF"/>
      </a:lt1>
      <a:dk2>
        <a:srgbClr val="424242"/>
      </a:dk2>
      <a:lt2>
        <a:srgbClr val="8DD8D3"/>
      </a:lt2>
      <a:accent1>
        <a:srgbClr val="0B6374"/>
      </a:accent1>
      <a:accent2>
        <a:srgbClr val="FD5B58"/>
      </a:accent2>
      <a:accent3>
        <a:srgbClr val="599191"/>
      </a:accent3>
      <a:accent4>
        <a:srgbClr val="D7E6A3"/>
      </a:accent4>
      <a:accent5>
        <a:srgbClr val="27278B"/>
      </a:accent5>
      <a:accent6>
        <a:srgbClr val="D558AB"/>
      </a:accent6>
      <a:hlink>
        <a:srgbClr val="27278B"/>
      </a:hlink>
      <a:folHlink>
        <a:srgbClr val="2727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