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notesMasterIdLst>
    <p:notesMasterId r:id="rId70"/>
  </p:notesMasterIdLst>
  <p:sldIdLst>
    <p:sldId id="256" r:id="rId2"/>
    <p:sldId id="273" r:id="rId3"/>
    <p:sldId id="344" r:id="rId4"/>
    <p:sldId id="327" r:id="rId5"/>
    <p:sldId id="274" r:id="rId6"/>
    <p:sldId id="275" r:id="rId7"/>
    <p:sldId id="276" r:id="rId8"/>
    <p:sldId id="295" r:id="rId9"/>
    <p:sldId id="296" r:id="rId10"/>
    <p:sldId id="297" r:id="rId11"/>
    <p:sldId id="328" r:id="rId12"/>
    <p:sldId id="278" r:id="rId13"/>
    <p:sldId id="329" r:id="rId14"/>
    <p:sldId id="281" r:id="rId15"/>
    <p:sldId id="294" r:id="rId16"/>
    <p:sldId id="286" r:id="rId17"/>
    <p:sldId id="298" r:id="rId18"/>
    <p:sldId id="299" r:id="rId19"/>
    <p:sldId id="345" r:id="rId20"/>
    <p:sldId id="346" r:id="rId21"/>
    <p:sldId id="347" r:id="rId22"/>
    <p:sldId id="277" r:id="rId23"/>
    <p:sldId id="279" r:id="rId24"/>
    <p:sldId id="349" r:id="rId25"/>
    <p:sldId id="303" r:id="rId26"/>
    <p:sldId id="304" r:id="rId27"/>
    <p:sldId id="350" r:id="rId28"/>
    <p:sldId id="331" r:id="rId29"/>
    <p:sldId id="306" r:id="rId30"/>
    <p:sldId id="308" r:id="rId31"/>
    <p:sldId id="330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33" r:id="rId50"/>
    <p:sldId id="337" r:id="rId51"/>
    <p:sldId id="334" r:id="rId52"/>
    <p:sldId id="332" r:id="rId53"/>
    <p:sldId id="335" r:id="rId54"/>
    <p:sldId id="336" r:id="rId55"/>
    <p:sldId id="257" r:id="rId56"/>
    <p:sldId id="287" r:id="rId57"/>
    <p:sldId id="291" r:id="rId58"/>
    <p:sldId id="292" r:id="rId59"/>
    <p:sldId id="293" r:id="rId60"/>
    <p:sldId id="259" r:id="rId61"/>
    <p:sldId id="261" r:id="rId62"/>
    <p:sldId id="263" r:id="rId63"/>
    <p:sldId id="338" r:id="rId64"/>
    <p:sldId id="339" r:id="rId65"/>
    <p:sldId id="340" r:id="rId66"/>
    <p:sldId id="341" r:id="rId67"/>
    <p:sldId id="342" r:id="rId68"/>
    <p:sldId id="272" r:id="rId6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53D823-B4D8-4D53-9479-1E15EF32F8CF}" v="3" dt="2022-10-07T07:34:42.485"/>
    <p1510:client id="{E3F59792-EDDC-4F15-9016-BEC21D61A142}" v="1" dt="2022-10-06T18:34:12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auer" userId="8318575d-d23f-4156-9079-a986142cda3d" providerId="ADAL" clId="{E3F59792-EDDC-4F15-9016-BEC21D61A142}"/>
    <pc:docChg chg="addSld delSld modSld">
      <pc:chgData name="Martin Šauer" userId="8318575d-d23f-4156-9079-a986142cda3d" providerId="ADAL" clId="{E3F59792-EDDC-4F15-9016-BEC21D61A142}" dt="2022-10-06T18:34:18.125" v="1" actId="47"/>
      <pc:docMkLst>
        <pc:docMk/>
      </pc:docMkLst>
      <pc:sldChg chg="del">
        <pc:chgData name="Martin Šauer" userId="8318575d-d23f-4156-9079-a986142cda3d" providerId="ADAL" clId="{E3F59792-EDDC-4F15-9016-BEC21D61A142}" dt="2022-10-06T18:34:18.125" v="1" actId="47"/>
        <pc:sldMkLst>
          <pc:docMk/>
          <pc:sldMk cId="1577298104" sldId="326"/>
        </pc:sldMkLst>
      </pc:sldChg>
      <pc:sldChg chg="add">
        <pc:chgData name="Martin Šauer" userId="8318575d-d23f-4156-9079-a986142cda3d" providerId="ADAL" clId="{E3F59792-EDDC-4F15-9016-BEC21D61A142}" dt="2022-10-06T18:34:12.340" v="0"/>
        <pc:sldMkLst>
          <pc:docMk/>
          <pc:sldMk cId="558461952" sldId="338"/>
        </pc:sldMkLst>
      </pc:sldChg>
      <pc:sldChg chg="add">
        <pc:chgData name="Martin Šauer" userId="8318575d-d23f-4156-9079-a986142cda3d" providerId="ADAL" clId="{E3F59792-EDDC-4F15-9016-BEC21D61A142}" dt="2022-10-06T18:34:12.340" v="0"/>
        <pc:sldMkLst>
          <pc:docMk/>
          <pc:sldMk cId="2513805072" sldId="339"/>
        </pc:sldMkLst>
      </pc:sldChg>
      <pc:sldChg chg="add">
        <pc:chgData name="Martin Šauer" userId="8318575d-d23f-4156-9079-a986142cda3d" providerId="ADAL" clId="{E3F59792-EDDC-4F15-9016-BEC21D61A142}" dt="2022-10-06T18:34:12.340" v="0"/>
        <pc:sldMkLst>
          <pc:docMk/>
          <pc:sldMk cId="1017284312" sldId="340"/>
        </pc:sldMkLst>
      </pc:sldChg>
      <pc:sldChg chg="add">
        <pc:chgData name="Martin Šauer" userId="8318575d-d23f-4156-9079-a986142cda3d" providerId="ADAL" clId="{E3F59792-EDDC-4F15-9016-BEC21D61A142}" dt="2022-10-06T18:34:12.340" v="0"/>
        <pc:sldMkLst>
          <pc:docMk/>
          <pc:sldMk cId="1386087471" sldId="341"/>
        </pc:sldMkLst>
      </pc:sldChg>
      <pc:sldChg chg="add">
        <pc:chgData name="Martin Šauer" userId="8318575d-d23f-4156-9079-a986142cda3d" providerId="ADAL" clId="{E3F59792-EDDC-4F15-9016-BEC21D61A142}" dt="2022-10-06T18:34:12.340" v="0"/>
        <pc:sldMkLst>
          <pc:docMk/>
          <pc:sldMk cId="1665092139" sldId="342"/>
        </pc:sldMkLst>
      </pc:sldChg>
      <pc:sldChg chg="add">
        <pc:chgData name="Martin Šauer" userId="8318575d-d23f-4156-9079-a986142cda3d" providerId="ADAL" clId="{E3F59792-EDDC-4F15-9016-BEC21D61A142}" dt="2022-10-06T18:34:12.340" v="0"/>
        <pc:sldMkLst>
          <pc:docMk/>
          <pc:sldMk cId="3109750229" sldId="343"/>
        </pc:sldMkLst>
      </pc:sldChg>
    </pc:docChg>
  </pc:docChgLst>
  <pc:docChgLst>
    <pc:chgData name="Martin Šauer" userId="8318575d-d23f-4156-9079-a986142cda3d" providerId="ADAL" clId="{BA53D823-B4D8-4D53-9479-1E15EF32F8CF}"/>
    <pc:docChg chg="custSel addSld delSld modSld">
      <pc:chgData name="Martin Šauer" userId="8318575d-d23f-4156-9079-a986142cda3d" providerId="ADAL" clId="{BA53D823-B4D8-4D53-9479-1E15EF32F8CF}" dt="2022-10-07T07:47:29.244" v="262" actId="47"/>
      <pc:docMkLst>
        <pc:docMk/>
      </pc:docMkLst>
      <pc:sldChg chg="del">
        <pc:chgData name="Martin Šauer" userId="8318575d-d23f-4156-9079-a986142cda3d" providerId="ADAL" clId="{BA53D823-B4D8-4D53-9479-1E15EF32F8CF}" dt="2022-10-07T07:46:05.170" v="261" actId="47"/>
        <pc:sldMkLst>
          <pc:docMk/>
          <pc:sldMk cId="0" sldId="258"/>
        </pc:sldMkLst>
      </pc:sldChg>
      <pc:sldChg chg="modSp mod">
        <pc:chgData name="Martin Šauer" userId="8318575d-d23f-4156-9079-a986142cda3d" providerId="ADAL" clId="{BA53D823-B4D8-4D53-9479-1E15EF32F8CF}" dt="2022-10-07T07:10:48.679" v="74" actId="20577"/>
        <pc:sldMkLst>
          <pc:docMk/>
          <pc:sldMk cId="0" sldId="273"/>
        </pc:sldMkLst>
        <pc:spChg chg="mod">
          <ac:chgData name="Martin Šauer" userId="8318575d-d23f-4156-9079-a986142cda3d" providerId="ADAL" clId="{BA53D823-B4D8-4D53-9479-1E15EF32F8CF}" dt="2022-10-07T07:10:48.679" v="74" actId="20577"/>
          <ac:spMkLst>
            <pc:docMk/>
            <pc:sldMk cId="0" sldId="273"/>
            <ac:spMk id="4099" creationId="{00000000-0000-0000-0000-000000000000}"/>
          </ac:spMkLst>
        </pc:spChg>
      </pc:sldChg>
      <pc:sldChg chg="add">
        <pc:chgData name="Martin Šauer" userId="8318575d-d23f-4156-9079-a986142cda3d" providerId="ADAL" clId="{BA53D823-B4D8-4D53-9479-1E15EF32F8CF}" dt="2022-10-07T07:32:55.872" v="257"/>
        <pc:sldMkLst>
          <pc:docMk/>
          <pc:sldMk cId="1917052391" sldId="277"/>
        </pc:sldMkLst>
      </pc:sldChg>
      <pc:sldChg chg="add">
        <pc:chgData name="Martin Šauer" userId="8318575d-d23f-4156-9079-a986142cda3d" providerId="ADAL" clId="{BA53D823-B4D8-4D53-9479-1E15EF32F8CF}" dt="2022-10-07T07:32:55.872" v="257"/>
        <pc:sldMkLst>
          <pc:docMk/>
          <pc:sldMk cId="3391697613" sldId="279"/>
        </pc:sldMkLst>
      </pc:sldChg>
      <pc:sldChg chg="del">
        <pc:chgData name="Martin Šauer" userId="8318575d-d23f-4156-9079-a986142cda3d" providerId="ADAL" clId="{BA53D823-B4D8-4D53-9479-1E15EF32F8CF}" dt="2022-10-07T07:46:05.170" v="261" actId="47"/>
        <pc:sldMkLst>
          <pc:docMk/>
          <pc:sldMk cId="0" sldId="288"/>
        </pc:sldMkLst>
      </pc:sldChg>
      <pc:sldChg chg="del">
        <pc:chgData name="Martin Šauer" userId="8318575d-d23f-4156-9079-a986142cda3d" providerId="ADAL" clId="{BA53D823-B4D8-4D53-9479-1E15EF32F8CF}" dt="2022-10-07T07:46:05.170" v="261" actId="47"/>
        <pc:sldMkLst>
          <pc:docMk/>
          <pc:sldMk cId="0" sldId="289"/>
        </pc:sldMkLst>
      </pc:sldChg>
      <pc:sldChg chg="del">
        <pc:chgData name="Martin Šauer" userId="8318575d-d23f-4156-9079-a986142cda3d" providerId="ADAL" clId="{BA53D823-B4D8-4D53-9479-1E15EF32F8CF}" dt="2022-10-07T07:46:05.170" v="261" actId="47"/>
        <pc:sldMkLst>
          <pc:docMk/>
          <pc:sldMk cId="0" sldId="290"/>
        </pc:sldMkLst>
      </pc:sldChg>
      <pc:sldChg chg="del">
        <pc:chgData name="Martin Šauer" userId="8318575d-d23f-4156-9079-a986142cda3d" providerId="ADAL" clId="{BA53D823-B4D8-4D53-9479-1E15EF32F8CF}" dt="2022-10-07T07:33:00.121" v="258" actId="47"/>
        <pc:sldMkLst>
          <pc:docMk/>
          <pc:sldMk cId="0" sldId="301"/>
        </pc:sldMkLst>
      </pc:sldChg>
      <pc:sldChg chg="del">
        <pc:chgData name="Martin Šauer" userId="8318575d-d23f-4156-9079-a986142cda3d" providerId="ADAL" clId="{BA53D823-B4D8-4D53-9479-1E15EF32F8CF}" dt="2022-10-07T07:33:00.121" v="258" actId="47"/>
        <pc:sldMkLst>
          <pc:docMk/>
          <pc:sldMk cId="0" sldId="302"/>
        </pc:sldMkLst>
      </pc:sldChg>
      <pc:sldChg chg="modSp mod">
        <pc:chgData name="Martin Šauer" userId="8318575d-d23f-4156-9079-a986142cda3d" providerId="ADAL" clId="{BA53D823-B4D8-4D53-9479-1E15EF32F8CF}" dt="2022-10-07T07:29:34.987" v="256" actId="6549"/>
        <pc:sldMkLst>
          <pc:docMk/>
          <pc:sldMk cId="1372461326" sldId="327"/>
        </pc:sldMkLst>
        <pc:spChg chg="mod">
          <ac:chgData name="Martin Šauer" userId="8318575d-d23f-4156-9079-a986142cda3d" providerId="ADAL" clId="{BA53D823-B4D8-4D53-9479-1E15EF32F8CF}" dt="2022-10-07T07:29:34.987" v="256" actId="6549"/>
          <ac:spMkLst>
            <pc:docMk/>
            <pc:sldMk cId="1372461326" sldId="327"/>
            <ac:spMk id="5123" creationId="{00000000-0000-0000-0000-000000000000}"/>
          </ac:spMkLst>
        </pc:spChg>
      </pc:sldChg>
      <pc:sldChg chg="del">
        <pc:chgData name="Martin Šauer" userId="8318575d-d23f-4156-9079-a986142cda3d" providerId="ADAL" clId="{BA53D823-B4D8-4D53-9479-1E15EF32F8CF}" dt="2022-10-07T07:47:29.244" v="262" actId="47"/>
        <pc:sldMkLst>
          <pc:docMk/>
          <pc:sldMk cId="3109750229" sldId="343"/>
        </pc:sldMkLst>
      </pc:sldChg>
      <pc:sldChg chg="modSp new mod">
        <pc:chgData name="Martin Šauer" userId="8318575d-d23f-4156-9079-a986142cda3d" providerId="ADAL" clId="{BA53D823-B4D8-4D53-9479-1E15EF32F8CF}" dt="2022-10-07T07:28:40.101" v="254" actId="20577"/>
        <pc:sldMkLst>
          <pc:docMk/>
          <pc:sldMk cId="2073009916" sldId="344"/>
        </pc:sldMkLst>
        <pc:spChg chg="mod">
          <ac:chgData name="Martin Šauer" userId="8318575d-d23f-4156-9079-a986142cda3d" providerId="ADAL" clId="{BA53D823-B4D8-4D53-9479-1E15EF32F8CF}" dt="2022-10-07T07:24:18.762" v="86" actId="20577"/>
          <ac:spMkLst>
            <pc:docMk/>
            <pc:sldMk cId="2073009916" sldId="344"/>
            <ac:spMk id="2" creationId="{09B34F9E-4371-47D6-880B-89301BBA4653}"/>
          </ac:spMkLst>
        </pc:spChg>
        <pc:spChg chg="mod">
          <ac:chgData name="Martin Šauer" userId="8318575d-d23f-4156-9079-a986142cda3d" providerId="ADAL" clId="{BA53D823-B4D8-4D53-9479-1E15EF32F8CF}" dt="2022-10-07T07:28:40.101" v="254" actId="20577"/>
          <ac:spMkLst>
            <pc:docMk/>
            <pc:sldMk cId="2073009916" sldId="344"/>
            <ac:spMk id="3" creationId="{CC664195-E1F9-4B5C-91AF-EE6F6F9FE993}"/>
          </ac:spMkLst>
        </pc:spChg>
      </pc:sldChg>
      <pc:sldChg chg="add">
        <pc:chgData name="Martin Šauer" userId="8318575d-d23f-4156-9079-a986142cda3d" providerId="ADAL" clId="{BA53D823-B4D8-4D53-9479-1E15EF32F8CF}" dt="2022-10-07T07:32:55.872" v="257"/>
        <pc:sldMkLst>
          <pc:docMk/>
          <pc:sldMk cId="724191500" sldId="345"/>
        </pc:sldMkLst>
      </pc:sldChg>
      <pc:sldChg chg="add">
        <pc:chgData name="Martin Šauer" userId="8318575d-d23f-4156-9079-a986142cda3d" providerId="ADAL" clId="{BA53D823-B4D8-4D53-9479-1E15EF32F8CF}" dt="2022-10-07T07:32:55.872" v="257"/>
        <pc:sldMkLst>
          <pc:docMk/>
          <pc:sldMk cId="1543982722" sldId="346"/>
        </pc:sldMkLst>
      </pc:sldChg>
      <pc:sldChg chg="add">
        <pc:chgData name="Martin Šauer" userId="8318575d-d23f-4156-9079-a986142cda3d" providerId="ADAL" clId="{BA53D823-B4D8-4D53-9479-1E15EF32F8CF}" dt="2022-10-07T07:32:55.872" v="257"/>
        <pc:sldMkLst>
          <pc:docMk/>
          <pc:sldMk cId="3409059074" sldId="347"/>
        </pc:sldMkLst>
      </pc:sldChg>
      <pc:sldChg chg="add del">
        <pc:chgData name="Martin Šauer" userId="8318575d-d23f-4156-9079-a986142cda3d" providerId="ADAL" clId="{BA53D823-B4D8-4D53-9479-1E15EF32F8CF}" dt="2022-10-07T07:33:46.242" v="259" actId="47"/>
        <pc:sldMkLst>
          <pc:docMk/>
          <pc:sldMk cId="3151685650" sldId="348"/>
        </pc:sldMkLst>
      </pc:sldChg>
      <pc:sldChg chg="add">
        <pc:chgData name="Martin Šauer" userId="8318575d-d23f-4156-9079-a986142cda3d" providerId="ADAL" clId="{BA53D823-B4D8-4D53-9479-1E15EF32F8CF}" dt="2022-10-07T07:32:55.872" v="257"/>
        <pc:sldMkLst>
          <pc:docMk/>
          <pc:sldMk cId="517508732" sldId="349"/>
        </pc:sldMkLst>
      </pc:sldChg>
      <pc:sldChg chg="add">
        <pc:chgData name="Martin Šauer" userId="8318575d-d23f-4156-9079-a986142cda3d" providerId="ADAL" clId="{BA53D823-B4D8-4D53-9479-1E15EF32F8CF}" dt="2022-10-07T07:34:42.485" v="260"/>
        <pc:sldMkLst>
          <pc:docMk/>
          <pc:sldMk cId="909812538" sldId="350"/>
        </pc:sldMkLst>
      </pc:sldChg>
      <pc:sldMasterChg chg="delSldLayout">
        <pc:chgData name="Martin Šauer" userId="8318575d-d23f-4156-9079-a986142cda3d" providerId="ADAL" clId="{BA53D823-B4D8-4D53-9479-1E15EF32F8CF}" dt="2022-10-07T07:46:05.170" v="261" actId="47"/>
        <pc:sldMasterMkLst>
          <pc:docMk/>
          <pc:sldMasterMk cId="1664938544" sldId="2147483782"/>
        </pc:sldMasterMkLst>
        <pc:sldLayoutChg chg="del">
          <pc:chgData name="Martin Šauer" userId="8318575d-d23f-4156-9079-a986142cda3d" providerId="ADAL" clId="{BA53D823-B4D8-4D53-9479-1E15EF32F8CF}" dt="2022-10-07T07:46:05.170" v="261" actId="47"/>
          <pc:sldLayoutMkLst>
            <pc:docMk/>
            <pc:sldMasterMk cId="1664938544" sldId="2147483782"/>
            <pc:sldLayoutMk cId="596995155" sldId="214748380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C00CA-5C62-4C7C-B8AE-D1F10C8A0C1D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3C36272B-C460-4EBC-B06D-308163E6F059}">
      <dgm:prSet phldrT="[Text]"/>
      <dgm:spPr/>
      <dgm:t>
        <a:bodyPr/>
        <a:lstStyle/>
        <a:p>
          <a:r>
            <a:rPr lang="cs-CZ" dirty="0"/>
            <a:t>Téma</a:t>
          </a:r>
        </a:p>
      </dgm:t>
    </dgm:pt>
    <dgm:pt modelId="{83EDBB93-BE69-4D10-96B5-2DD7066AB5C6}" type="parTrans" cxnId="{7BB67FA8-DC08-41B3-A65E-66BE0559BB12}">
      <dgm:prSet/>
      <dgm:spPr/>
      <dgm:t>
        <a:bodyPr/>
        <a:lstStyle/>
        <a:p>
          <a:endParaRPr lang="cs-CZ"/>
        </a:p>
      </dgm:t>
    </dgm:pt>
    <dgm:pt modelId="{DA439CF9-A282-4437-A12A-15EC7AC2B358}" type="sibTrans" cxnId="{7BB67FA8-DC08-41B3-A65E-66BE0559BB12}">
      <dgm:prSet/>
      <dgm:spPr/>
      <dgm:t>
        <a:bodyPr/>
        <a:lstStyle/>
        <a:p>
          <a:endParaRPr lang="cs-CZ"/>
        </a:p>
      </dgm:t>
    </dgm:pt>
    <dgm:pt modelId="{14980624-A8D0-4C84-950A-01F0C884A9E1}">
      <dgm:prSet phldrT="[Text]"/>
      <dgm:spPr/>
      <dgm:t>
        <a:bodyPr/>
        <a:lstStyle/>
        <a:p>
          <a:endParaRPr lang="cs-CZ" dirty="0"/>
        </a:p>
      </dgm:t>
    </dgm:pt>
    <dgm:pt modelId="{C6F2DD07-FAF1-4BDA-9DE9-4E3B8250F339}" type="parTrans" cxnId="{ED713DC5-E6FC-4F96-A7BE-62E8BEB6C81D}">
      <dgm:prSet/>
      <dgm:spPr/>
      <dgm:t>
        <a:bodyPr/>
        <a:lstStyle/>
        <a:p>
          <a:endParaRPr lang="cs-CZ"/>
        </a:p>
      </dgm:t>
    </dgm:pt>
    <dgm:pt modelId="{27AC9D47-E786-4450-BCE2-CBA2F03F0418}" type="sibTrans" cxnId="{ED713DC5-E6FC-4F96-A7BE-62E8BEB6C81D}">
      <dgm:prSet/>
      <dgm:spPr/>
      <dgm:t>
        <a:bodyPr/>
        <a:lstStyle/>
        <a:p>
          <a:endParaRPr lang="cs-CZ"/>
        </a:p>
      </dgm:t>
    </dgm:pt>
    <dgm:pt modelId="{C9C311BE-D33B-413B-9EC2-53A3819EFE82}">
      <dgm:prSet phldrT="[Text]"/>
      <dgm:spPr/>
      <dgm:t>
        <a:bodyPr/>
        <a:lstStyle/>
        <a:p>
          <a:r>
            <a:rPr lang="cs-CZ" dirty="0"/>
            <a:t>Program</a:t>
          </a:r>
        </a:p>
      </dgm:t>
    </dgm:pt>
    <dgm:pt modelId="{EA69C851-C04D-42CE-A1F0-A0E3DB98A118}" type="parTrans" cxnId="{90815972-A924-487D-96DD-622A4D20E653}">
      <dgm:prSet/>
      <dgm:spPr/>
      <dgm:t>
        <a:bodyPr/>
        <a:lstStyle/>
        <a:p>
          <a:endParaRPr lang="cs-CZ"/>
        </a:p>
      </dgm:t>
    </dgm:pt>
    <dgm:pt modelId="{A0724448-413E-4D34-8D2D-FB47B0BB1D98}" type="sibTrans" cxnId="{90815972-A924-487D-96DD-622A4D20E653}">
      <dgm:prSet/>
      <dgm:spPr/>
      <dgm:t>
        <a:bodyPr/>
        <a:lstStyle/>
        <a:p>
          <a:endParaRPr lang="cs-CZ"/>
        </a:p>
      </dgm:t>
    </dgm:pt>
    <dgm:pt modelId="{597D0BA8-271A-40EC-85CA-3F56FA17BA31}">
      <dgm:prSet phldrT="[Text]"/>
      <dgm:spPr/>
      <dgm:t>
        <a:bodyPr/>
        <a:lstStyle/>
        <a:p>
          <a:r>
            <a:rPr lang="cs-CZ" dirty="0" err="1"/>
            <a:t>Package</a:t>
          </a:r>
          <a:endParaRPr lang="cs-CZ" dirty="0"/>
        </a:p>
      </dgm:t>
    </dgm:pt>
    <dgm:pt modelId="{7BB2DAE3-DD52-4671-B656-10D537E3E8A9}" type="sibTrans" cxnId="{1417A5F4-2C96-42E3-AD93-41D5E79E73EF}">
      <dgm:prSet/>
      <dgm:spPr/>
      <dgm:t>
        <a:bodyPr/>
        <a:lstStyle/>
        <a:p>
          <a:endParaRPr lang="cs-CZ"/>
        </a:p>
      </dgm:t>
    </dgm:pt>
    <dgm:pt modelId="{EADA70B0-7646-43CB-888F-A843EE22110C}" type="parTrans" cxnId="{1417A5F4-2C96-42E3-AD93-41D5E79E73EF}">
      <dgm:prSet/>
      <dgm:spPr/>
      <dgm:t>
        <a:bodyPr/>
        <a:lstStyle/>
        <a:p>
          <a:endParaRPr lang="cs-CZ"/>
        </a:p>
      </dgm:t>
    </dgm:pt>
    <dgm:pt modelId="{9BECC767-0BDA-457A-805A-B64D355D5E01}" type="pres">
      <dgm:prSet presAssocID="{80CC00CA-5C62-4C7C-B8AE-D1F10C8A0C1D}" presName="rootnode" presStyleCnt="0">
        <dgm:presLayoutVars>
          <dgm:chMax/>
          <dgm:chPref/>
          <dgm:dir/>
          <dgm:animLvl val="lvl"/>
        </dgm:presLayoutVars>
      </dgm:prSet>
      <dgm:spPr/>
    </dgm:pt>
    <dgm:pt modelId="{58765313-2231-412E-9A5C-72D1A4F7F1A1}" type="pres">
      <dgm:prSet presAssocID="{3C36272B-C460-4EBC-B06D-308163E6F059}" presName="composite" presStyleCnt="0"/>
      <dgm:spPr/>
    </dgm:pt>
    <dgm:pt modelId="{F5B5E91C-DF07-4345-B22B-1E8B9AE45814}" type="pres">
      <dgm:prSet presAssocID="{3C36272B-C460-4EBC-B06D-308163E6F059}" presName="bentUpArrow1" presStyleLbl="alignImgPlace1" presStyleIdx="0" presStyleCnt="2"/>
      <dgm:spPr/>
    </dgm:pt>
    <dgm:pt modelId="{AD475651-AFA6-49B3-B6E2-7434EBFDC422}" type="pres">
      <dgm:prSet presAssocID="{3C36272B-C460-4EBC-B06D-308163E6F059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0DA611E9-F539-4B0A-AB6D-C3AE85330B2B}" type="pres">
      <dgm:prSet presAssocID="{3C36272B-C460-4EBC-B06D-308163E6F05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B351B0D-5A94-4006-84C7-E14D4A0182D6}" type="pres">
      <dgm:prSet presAssocID="{DA439CF9-A282-4437-A12A-15EC7AC2B358}" presName="sibTrans" presStyleCnt="0"/>
      <dgm:spPr/>
    </dgm:pt>
    <dgm:pt modelId="{42C609A0-A2AD-41C6-8C6F-67BD55BA9708}" type="pres">
      <dgm:prSet presAssocID="{C9C311BE-D33B-413B-9EC2-53A3819EFE82}" presName="composite" presStyleCnt="0"/>
      <dgm:spPr/>
    </dgm:pt>
    <dgm:pt modelId="{CDF2FCA8-A2CD-4998-AB96-249D30DE56A7}" type="pres">
      <dgm:prSet presAssocID="{C9C311BE-D33B-413B-9EC2-53A3819EFE82}" presName="bentUpArrow1" presStyleLbl="alignImgPlace1" presStyleIdx="1" presStyleCnt="2"/>
      <dgm:spPr/>
    </dgm:pt>
    <dgm:pt modelId="{14BB7D8A-7978-43BA-86E2-C8BD643081E1}" type="pres">
      <dgm:prSet presAssocID="{C9C311BE-D33B-413B-9EC2-53A3819EFE82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B6635FA3-1910-4FE9-ACAC-8ED001119256}" type="pres">
      <dgm:prSet presAssocID="{C9C311BE-D33B-413B-9EC2-53A3819EFE82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8AA81E25-6A8A-44C2-9602-F82F514E1B69}" type="pres">
      <dgm:prSet presAssocID="{A0724448-413E-4D34-8D2D-FB47B0BB1D98}" presName="sibTrans" presStyleCnt="0"/>
      <dgm:spPr/>
    </dgm:pt>
    <dgm:pt modelId="{CE25318A-490F-4811-9CDC-21FA130029BE}" type="pres">
      <dgm:prSet presAssocID="{597D0BA8-271A-40EC-85CA-3F56FA17BA31}" presName="composite" presStyleCnt="0"/>
      <dgm:spPr/>
    </dgm:pt>
    <dgm:pt modelId="{A8DCC42A-C96B-4781-B19E-8E5CA57B621F}" type="pres">
      <dgm:prSet presAssocID="{597D0BA8-271A-40EC-85CA-3F56FA17BA31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9A797B22-EDD4-4AEE-B3C1-0CB028A44128}" type="presOf" srcId="{80CC00CA-5C62-4C7C-B8AE-D1F10C8A0C1D}" destId="{9BECC767-0BDA-457A-805A-B64D355D5E01}" srcOrd="0" destOrd="0" presId="urn:microsoft.com/office/officeart/2005/8/layout/StepDownProcess"/>
    <dgm:cxn modelId="{90815972-A924-487D-96DD-622A4D20E653}" srcId="{80CC00CA-5C62-4C7C-B8AE-D1F10C8A0C1D}" destId="{C9C311BE-D33B-413B-9EC2-53A3819EFE82}" srcOrd="1" destOrd="0" parTransId="{EA69C851-C04D-42CE-A1F0-A0E3DB98A118}" sibTransId="{A0724448-413E-4D34-8D2D-FB47B0BB1D98}"/>
    <dgm:cxn modelId="{52261081-9684-4741-850C-EBD55CA1FA30}" type="presOf" srcId="{3C36272B-C460-4EBC-B06D-308163E6F059}" destId="{AD475651-AFA6-49B3-B6E2-7434EBFDC422}" srcOrd="0" destOrd="0" presId="urn:microsoft.com/office/officeart/2005/8/layout/StepDownProcess"/>
    <dgm:cxn modelId="{7BB67FA8-DC08-41B3-A65E-66BE0559BB12}" srcId="{80CC00CA-5C62-4C7C-B8AE-D1F10C8A0C1D}" destId="{3C36272B-C460-4EBC-B06D-308163E6F059}" srcOrd="0" destOrd="0" parTransId="{83EDBB93-BE69-4D10-96B5-2DD7066AB5C6}" sibTransId="{DA439CF9-A282-4437-A12A-15EC7AC2B358}"/>
    <dgm:cxn modelId="{ED713DC5-E6FC-4F96-A7BE-62E8BEB6C81D}" srcId="{3C36272B-C460-4EBC-B06D-308163E6F059}" destId="{14980624-A8D0-4C84-950A-01F0C884A9E1}" srcOrd="0" destOrd="0" parTransId="{C6F2DD07-FAF1-4BDA-9DE9-4E3B8250F339}" sibTransId="{27AC9D47-E786-4450-BCE2-CBA2F03F0418}"/>
    <dgm:cxn modelId="{F95475CC-F7EA-4C28-A75D-B4461FDD2B56}" type="presOf" srcId="{C9C311BE-D33B-413B-9EC2-53A3819EFE82}" destId="{14BB7D8A-7978-43BA-86E2-C8BD643081E1}" srcOrd="0" destOrd="0" presId="urn:microsoft.com/office/officeart/2005/8/layout/StepDownProcess"/>
    <dgm:cxn modelId="{1B21CACE-78BC-4B9C-8442-F7F3DD9C02A2}" type="presOf" srcId="{14980624-A8D0-4C84-950A-01F0C884A9E1}" destId="{0DA611E9-F539-4B0A-AB6D-C3AE85330B2B}" srcOrd="0" destOrd="0" presId="urn:microsoft.com/office/officeart/2005/8/layout/StepDownProcess"/>
    <dgm:cxn modelId="{E0CDCAEE-0B3C-497E-B670-234C49B8C62E}" type="presOf" srcId="{597D0BA8-271A-40EC-85CA-3F56FA17BA31}" destId="{A8DCC42A-C96B-4781-B19E-8E5CA57B621F}" srcOrd="0" destOrd="0" presId="urn:microsoft.com/office/officeart/2005/8/layout/StepDownProcess"/>
    <dgm:cxn modelId="{1417A5F4-2C96-42E3-AD93-41D5E79E73EF}" srcId="{80CC00CA-5C62-4C7C-B8AE-D1F10C8A0C1D}" destId="{597D0BA8-271A-40EC-85CA-3F56FA17BA31}" srcOrd="2" destOrd="0" parTransId="{EADA70B0-7646-43CB-888F-A843EE22110C}" sibTransId="{7BB2DAE3-DD52-4671-B656-10D537E3E8A9}"/>
    <dgm:cxn modelId="{FEE5AA8D-96A1-4C30-AF43-63ED7BCDA61E}" type="presParOf" srcId="{9BECC767-0BDA-457A-805A-B64D355D5E01}" destId="{58765313-2231-412E-9A5C-72D1A4F7F1A1}" srcOrd="0" destOrd="0" presId="urn:microsoft.com/office/officeart/2005/8/layout/StepDownProcess"/>
    <dgm:cxn modelId="{53132B17-90F4-4F21-9D44-1534E7EC06D4}" type="presParOf" srcId="{58765313-2231-412E-9A5C-72D1A4F7F1A1}" destId="{F5B5E91C-DF07-4345-B22B-1E8B9AE45814}" srcOrd="0" destOrd="0" presId="urn:microsoft.com/office/officeart/2005/8/layout/StepDownProcess"/>
    <dgm:cxn modelId="{0E0101CA-6CB9-47CB-94E9-C4E5634F81AD}" type="presParOf" srcId="{58765313-2231-412E-9A5C-72D1A4F7F1A1}" destId="{AD475651-AFA6-49B3-B6E2-7434EBFDC422}" srcOrd="1" destOrd="0" presId="urn:microsoft.com/office/officeart/2005/8/layout/StepDownProcess"/>
    <dgm:cxn modelId="{D2E69A2B-C906-4DA0-B530-A4838738C597}" type="presParOf" srcId="{58765313-2231-412E-9A5C-72D1A4F7F1A1}" destId="{0DA611E9-F539-4B0A-AB6D-C3AE85330B2B}" srcOrd="2" destOrd="0" presId="urn:microsoft.com/office/officeart/2005/8/layout/StepDownProcess"/>
    <dgm:cxn modelId="{FA945C97-10C2-48DF-8E14-CA769AC88EE3}" type="presParOf" srcId="{9BECC767-0BDA-457A-805A-B64D355D5E01}" destId="{3B351B0D-5A94-4006-84C7-E14D4A0182D6}" srcOrd="1" destOrd="0" presId="urn:microsoft.com/office/officeart/2005/8/layout/StepDownProcess"/>
    <dgm:cxn modelId="{BCC3D427-FA08-4F5E-8844-E24621A0F994}" type="presParOf" srcId="{9BECC767-0BDA-457A-805A-B64D355D5E01}" destId="{42C609A0-A2AD-41C6-8C6F-67BD55BA9708}" srcOrd="2" destOrd="0" presId="urn:microsoft.com/office/officeart/2005/8/layout/StepDownProcess"/>
    <dgm:cxn modelId="{BC6B8A85-7C0E-47DA-BE54-DA2A9C81241E}" type="presParOf" srcId="{42C609A0-A2AD-41C6-8C6F-67BD55BA9708}" destId="{CDF2FCA8-A2CD-4998-AB96-249D30DE56A7}" srcOrd="0" destOrd="0" presId="urn:microsoft.com/office/officeart/2005/8/layout/StepDownProcess"/>
    <dgm:cxn modelId="{845AB2D0-2ABC-4357-9B36-243AB9BDD5C0}" type="presParOf" srcId="{42C609A0-A2AD-41C6-8C6F-67BD55BA9708}" destId="{14BB7D8A-7978-43BA-86E2-C8BD643081E1}" srcOrd="1" destOrd="0" presId="urn:microsoft.com/office/officeart/2005/8/layout/StepDownProcess"/>
    <dgm:cxn modelId="{58F87A97-5A37-42CF-81E4-FE4AD366CA92}" type="presParOf" srcId="{42C609A0-A2AD-41C6-8C6F-67BD55BA9708}" destId="{B6635FA3-1910-4FE9-ACAC-8ED001119256}" srcOrd="2" destOrd="0" presId="urn:microsoft.com/office/officeart/2005/8/layout/StepDownProcess"/>
    <dgm:cxn modelId="{733EE45D-B1E0-4AAF-B2B8-6627EDD6F1FD}" type="presParOf" srcId="{9BECC767-0BDA-457A-805A-B64D355D5E01}" destId="{8AA81E25-6A8A-44C2-9602-F82F514E1B69}" srcOrd="3" destOrd="0" presId="urn:microsoft.com/office/officeart/2005/8/layout/StepDownProcess"/>
    <dgm:cxn modelId="{87D09EE3-4780-4604-9433-6AEBA418721C}" type="presParOf" srcId="{9BECC767-0BDA-457A-805A-B64D355D5E01}" destId="{CE25318A-490F-4811-9CDC-21FA130029BE}" srcOrd="4" destOrd="0" presId="urn:microsoft.com/office/officeart/2005/8/layout/StepDownProcess"/>
    <dgm:cxn modelId="{6B96B1A9-222A-4204-AC18-64FD914B6338}" type="presParOf" srcId="{CE25318A-490F-4811-9CDC-21FA130029BE}" destId="{A8DCC42A-C96B-4781-B19E-8E5CA57B621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5E91C-DF07-4345-B22B-1E8B9AE45814}">
      <dsp:nvSpPr>
        <dsp:cNvPr id="0" name=""/>
        <dsp:cNvSpPr/>
      </dsp:nvSpPr>
      <dsp:spPr>
        <a:xfrm rot="5400000">
          <a:off x="1821296" y="1183664"/>
          <a:ext cx="1046849" cy="11918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75651-AFA6-49B3-B6E2-7434EBFDC422}">
      <dsp:nvSpPr>
        <dsp:cNvPr id="0" name=""/>
        <dsp:cNvSpPr/>
      </dsp:nvSpPr>
      <dsp:spPr>
        <a:xfrm>
          <a:off x="1543944" y="23211"/>
          <a:ext cx="1762278" cy="123353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Téma</a:t>
          </a:r>
        </a:p>
      </dsp:txBody>
      <dsp:txXfrm>
        <a:off x="1604171" y="83438"/>
        <a:ext cx="1641824" cy="1113083"/>
      </dsp:txXfrm>
    </dsp:sp>
    <dsp:sp modelId="{0DA611E9-F539-4B0A-AB6D-C3AE85330B2B}">
      <dsp:nvSpPr>
        <dsp:cNvPr id="0" name=""/>
        <dsp:cNvSpPr/>
      </dsp:nvSpPr>
      <dsp:spPr>
        <a:xfrm>
          <a:off x="3306223" y="140857"/>
          <a:ext cx="1281713" cy="99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200" kern="1200" dirty="0"/>
        </a:p>
      </dsp:txBody>
      <dsp:txXfrm>
        <a:off x="3306223" y="140857"/>
        <a:ext cx="1281713" cy="996999"/>
      </dsp:txXfrm>
    </dsp:sp>
    <dsp:sp modelId="{CDF2FCA8-A2CD-4998-AB96-249D30DE56A7}">
      <dsp:nvSpPr>
        <dsp:cNvPr id="0" name=""/>
        <dsp:cNvSpPr/>
      </dsp:nvSpPr>
      <dsp:spPr>
        <a:xfrm rot="5400000">
          <a:off x="3282412" y="2569334"/>
          <a:ext cx="1046849" cy="119180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1625883"/>
            <a:satOff val="0"/>
            <a:lumOff val="74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B7D8A-7978-43BA-86E2-C8BD643081E1}">
      <dsp:nvSpPr>
        <dsp:cNvPr id="0" name=""/>
        <dsp:cNvSpPr/>
      </dsp:nvSpPr>
      <dsp:spPr>
        <a:xfrm>
          <a:off x="3005060" y="1408881"/>
          <a:ext cx="1762278" cy="1233537"/>
        </a:xfrm>
        <a:prstGeom prst="roundRect">
          <a:avLst>
            <a:gd name="adj" fmla="val 16670"/>
          </a:avLst>
        </a:prstGeom>
        <a:solidFill>
          <a:schemeClr val="accent4">
            <a:hueOff val="-5138238"/>
            <a:satOff val="0"/>
            <a:lumOff val="-7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Program</a:t>
          </a:r>
        </a:p>
      </dsp:txBody>
      <dsp:txXfrm>
        <a:off x="3065287" y="1469108"/>
        <a:ext cx="1641824" cy="1113083"/>
      </dsp:txXfrm>
    </dsp:sp>
    <dsp:sp modelId="{B6635FA3-1910-4FE9-ACAC-8ED001119256}">
      <dsp:nvSpPr>
        <dsp:cNvPr id="0" name=""/>
        <dsp:cNvSpPr/>
      </dsp:nvSpPr>
      <dsp:spPr>
        <a:xfrm>
          <a:off x="4767339" y="1526527"/>
          <a:ext cx="1281713" cy="996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CC42A-C96B-4781-B19E-8E5CA57B621F}">
      <dsp:nvSpPr>
        <dsp:cNvPr id="0" name=""/>
        <dsp:cNvSpPr/>
      </dsp:nvSpPr>
      <dsp:spPr>
        <a:xfrm>
          <a:off x="4466176" y="2794551"/>
          <a:ext cx="1762278" cy="1233537"/>
        </a:xfrm>
        <a:prstGeom prst="roundRect">
          <a:avLst>
            <a:gd name="adj" fmla="val 16670"/>
          </a:avLst>
        </a:prstGeom>
        <a:solidFill>
          <a:schemeClr val="accent4">
            <a:hueOff val="-10276477"/>
            <a:satOff val="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 err="1"/>
            <a:t>Package</a:t>
          </a:r>
          <a:endParaRPr lang="cs-CZ" sz="2800" kern="1200" dirty="0"/>
        </a:p>
      </dsp:txBody>
      <dsp:txXfrm>
        <a:off x="4526403" y="2854778"/>
        <a:ext cx="1641824" cy="1113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99D3328-AD09-4521-9949-63EC7B8EFF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986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E48646-7563-4E4C-A8B4-2760D4C6B853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A81C52-C612-4999-A6DA-02322BDF11DD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992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212210-1C79-4E4A-82EF-7DD95DF5F1D1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F80FF6-E069-44E4-9974-C3E7BC971CB8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FB0920-D268-42C4-B94B-788928163431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2D5E8A-C2B6-42AA-9DB1-54A4C1FD14C7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E57F48-96B3-4C4A-8677-CA6A2D76FA0E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9C3619-D0A6-48AB-B1A5-EEE4B57DC131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8E17D4-B204-4AD4-8DA8-217366909627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6427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AD173A-92C3-4916-9D23-770C80F334C9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8349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5C6D49-2706-4453-B83D-3F150647BD37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B346E4-5FA3-4887-89FC-DD5EF27FC9C5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70665C-4824-42F0-906E-CBEDCB46F387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Online pohlcuje </a:t>
            </a:r>
            <a:r>
              <a:rPr lang="cs-CZ" dirty="0" err="1"/>
              <a:t>offline</a:t>
            </a:r>
            <a:r>
              <a:rPr lang="cs-CZ" dirty="0"/>
              <a:t>. Přesto, zásadní</a:t>
            </a:r>
            <a:r>
              <a:rPr lang="cs-CZ" baseline="0" dirty="0"/>
              <a:t> role DMO je v působení v místě pobytu návštěvníků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89594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261A99-72DD-43DD-A4EA-A7D0A4B00B11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5E06AB-CF9B-4479-AAE0-3518A6B93937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DEFINOVAT HODNOTY TÉMATU – SOUVISÍ S POSITIONINGEM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61945D-F2B9-437C-B4D1-5F8BD149049B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0E183E-A2A2-4337-B90C-B2EA56FED23E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3D07B8-4765-4B79-97B8-09CFC2BB12FC}" type="slidenum">
              <a:rPr lang="cs-CZ" altLang="cs-CZ" smtClean="0"/>
              <a:pPr eaLnBrk="1" hangingPunct="1"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DBDEF4-1B1C-4ABD-A21B-62990AF7449E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02387-3E4F-4AD8-AC1F-0CC226BCD4A2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EAF558-7EE2-469A-9BB9-0AA16B3F0480}" type="slidenum">
              <a:rPr lang="cs-CZ" altLang="cs-CZ" smtClean="0"/>
              <a:pPr eaLnBrk="1" hangingPunct="1">
                <a:spcBef>
                  <a:spcPct val="0"/>
                </a:spcBef>
              </a:pPr>
              <a:t>55</a:t>
            </a:fld>
            <a:endParaRPr lang="cs-CZ" alt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947072-A4E6-4361-8C9A-CFD14D2C5A71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80179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C86BF5-0DC6-4D95-8A0E-43AACD20466B}" type="slidenum">
              <a:rPr lang="cs-CZ" altLang="cs-CZ" smtClean="0"/>
              <a:pPr eaLnBrk="1" hangingPunct="1">
                <a:spcBef>
                  <a:spcPct val="0"/>
                </a:spcBef>
              </a:pPr>
              <a:t>56</a:t>
            </a:fld>
            <a:endParaRPr lang="cs-CZ" alt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5AA06D-36C1-44F2-87E4-931C64CCDB46}" type="slidenum">
              <a:rPr lang="cs-CZ" altLang="cs-CZ" smtClean="0"/>
              <a:pPr eaLnBrk="1" hangingPunct="1">
                <a:spcBef>
                  <a:spcPct val="0"/>
                </a:spcBef>
              </a:pPr>
              <a:t>57</a:t>
            </a:fld>
            <a:endParaRPr lang="cs-CZ" alt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D845E6-33D9-4C73-84D2-3FFDD5FA7F62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65D3F1-19D1-41F9-B873-A16BDA6B786D}" type="slidenum">
              <a:rPr lang="cs-CZ" altLang="cs-CZ" smtClean="0"/>
              <a:pPr eaLnBrk="1" hangingPunct="1">
                <a:spcBef>
                  <a:spcPct val="0"/>
                </a:spcBef>
              </a:pPr>
              <a:t>59</a:t>
            </a:fld>
            <a:endParaRPr lang="cs-CZ" alt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F3B5AB-9E59-4CD0-B5BE-261674D6468F}" type="slidenum">
              <a:rPr lang="cs-CZ" altLang="cs-CZ" smtClean="0"/>
              <a:pPr eaLnBrk="1" hangingPunct="1">
                <a:spcBef>
                  <a:spcPct val="0"/>
                </a:spcBef>
              </a:pPr>
              <a:t>60</a:t>
            </a:fld>
            <a:endParaRPr lang="cs-CZ" alt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0825BD-AAFC-442B-962D-12B9DDF91F72}" type="slidenum">
              <a:rPr lang="cs-CZ" altLang="cs-CZ" smtClean="0"/>
              <a:pPr eaLnBrk="1" hangingPunct="1">
                <a:spcBef>
                  <a:spcPct val="0"/>
                </a:spcBef>
              </a:pPr>
              <a:t>61</a:t>
            </a:fld>
            <a:endParaRPr lang="cs-CZ" altLang="cs-CZ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DB9396-77B1-46AF-96D8-6F3252DE04F9}" type="slidenum">
              <a:rPr lang="cs-CZ" altLang="cs-CZ" smtClean="0"/>
              <a:pPr eaLnBrk="1" hangingPunct="1">
                <a:spcBef>
                  <a:spcPct val="0"/>
                </a:spcBef>
              </a:pPr>
              <a:t>62</a:t>
            </a:fld>
            <a:endParaRPr lang="cs-CZ" altLang="cs-CZ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99DD13-1410-40FA-A056-FB08B55F0D78}" type="slidenum">
              <a:rPr lang="cs-CZ" altLang="cs-CZ" smtClean="0"/>
              <a:pPr eaLnBrk="1" hangingPunct="1">
                <a:spcBef>
                  <a:spcPct val="0"/>
                </a:spcBef>
              </a:pPr>
              <a:t>68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7DFEBC-3DBB-4D96-8FFD-A9B7D472BDBC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F08514-0FFB-4D22-8699-3B2FDB52A333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62DF21-C6EE-4379-B6B6-121584483771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747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DF115E-E8C7-486F-8E23-D97D3B03A3FA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3BE8F4-5C1F-4A71-B40C-401CDE4DED74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40F63F-0044-4E17-92CB-B80DAF016837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18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5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962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29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9A485-5BD6-4F76-AF7E-CC433204C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C52BDB-2646-4DFF-BD5E-70CC58F67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56A8E5-F63E-4AA9-A9F6-1EB275DE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1E8D93-1EB2-4D12-803E-6EDEE400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3F6675-8A0F-4F51-A03C-525BEE08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8F5DB-BBC4-4770-8B8F-9DC71D597C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827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AD876-EA53-46E2-8CED-63971BA5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11D52F-3F70-4F80-A3BC-9E2F3173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F60846-BC7F-438F-B82C-A9762B427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2E47BD-4C84-4A86-879E-72C8404F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150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FBEA3-5EC7-4F00-9CC5-D46D37AC82A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099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2485" y="96839"/>
            <a:ext cx="9544049" cy="14128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265768" y="1981200"/>
            <a:ext cx="10215033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8DEDB-8900-4B94-B7F4-5CF6081EA4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28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64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8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0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5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10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34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6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2B3CA860-194B-4F18-9B15-E270A8A24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166493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chladming-dachstein.at/en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aernten.at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linsko-luhacovicko.cz/misto/pes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ightwalk.withgoogle.com/en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graubuenden.ch/mountainbiken-schweiz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dolni-rakousko.info/cyklostezka-traisental-radweg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vdb.czso.cz/vdbvo2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zechtourism.cz/institut-turismu/marketingovy-vyzkum/country-reporty/" TargetMode="External"/><Relationship Id="rId4" Type="http://schemas.openxmlformats.org/officeDocument/2006/relationships/hyperlink" Target="https://www.czso.cz/csu/czso/cru_cr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monitoring.czechtourism.cz/CzechTourism/zpravy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zechtourism.cz/institut-turismu/marketingovy-vyzkum/country-reporty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ismtrade.org.uk/MarketIntelligenceResearch/CountrySpecificResearch.asp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bccr.cz/tabperiod/nakper.html" TargetMode="External"/><Relationship Id="rId5" Type="http://schemas.openxmlformats.org/officeDocument/2006/relationships/hyperlink" Target="http://www.touris.kaernten.at/?siid=985&amp;LAid=1&amp;jid=so" TargetMode="External"/><Relationship Id="rId4" Type="http://schemas.openxmlformats.org/officeDocument/2006/relationships/hyperlink" Target="http://www.austriatourism.com/xxl/_site/int-de/_area/465223/_subArea/465282/_subArea2/465327/%C3%BCblick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400" dirty="0"/>
              <a:t>Marketing cestovního ruchu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I. soustředění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226550" cy="564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Specifika destinačního marketingu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/>
              <a:t>Povaha produktu cestovního ruchu</a:t>
            </a:r>
          </a:p>
          <a:p>
            <a:pPr lvl="2" eaLnBrk="1" hangingPunct="1">
              <a:lnSpc>
                <a:spcPct val="100000"/>
              </a:lnSpc>
            </a:pPr>
            <a:r>
              <a:rPr lang="cs-CZ" altLang="cs-CZ" sz="2800" dirty="0"/>
              <a:t> </a:t>
            </a:r>
            <a:r>
              <a:rPr lang="cs-CZ" altLang="cs-CZ" sz="2800" dirty="0">
                <a:solidFill>
                  <a:schemeClr val="accent1"/>
                </a:solidFill>
              </a:rPr>
              <a:t>Produkt je nehmatatelný</a:t>
            </a:r>
          </a:p>
          <a:p>
            <a:pPr lvl="3" eaLnBrk="1" hangingPunct="1">
              <a:lnSpc>
                <a:spcPct val="100000"/>
              </a:lnSpc>
            </a:pPr>
            <a:r>
              <a:rPr lang="cs-CZ" altLang="cs-CZ" sz="2400" dirty="0"/>
              <a:t>Nemá jasně dané hranice a je velmi proměnlivý</a:t>
            </a:r>
          </a:p>
          <a:p>
            <a:pPr lvl="2" eaLnBrk="1" hangingPunct="1">
              <a:lnSpc>
                <a:spcPct val="100000"/>
              </a:lnSpc>
            </a:pPr>
            <a:r>
              <a:rPr lang="cs-CZ" altLang="cs-CZ" sz="2800" dirty="0"/>
              <a:t> </a:t>
            </a:r>
            <a:r>
              <a:rPr lang="cs-CZ" altLang="cs-CZ" sz="2800" dirty="0">
                <a:solidFill>
                  <a:schemeClr val="accent1"/>
                </a:solidFill>
              </a:rPr>
              <a:t>Produkt je neskladovatelný</a:t>
            </a:r>
          </a:p>
          <a:p>
            <a:pPr lvl="3" eaLnBrk="1" hangingPunct="1">
              <a:lnSpc>
                <a:spcPct val="100000"/>
              </a:lnSpc>
            </a:pPr>
            <a:r>
              <a:rPr lang="cs-CZ" altLang="cs-CZ" sz="2400" dirty="0"/>
              <a:t>Význam </a:t>
            </a:r>
            <a:r>
              <a:rPr lang="cs-CZ" altLang="cs-CZ" sz="2400" dirty="0" err="1"/>
              <a:t>yield</a:t>
            </a:r>
            <a:r>
              <a:rPr lang="cs-CZ" altLang="cs-CZ" sz="2400" dirty="0"/>
              <a:t> managementu</a:t>
            </a:r>
          </a:p>
          <a:p>
            <a:pPr lvl="2" eaLnBrk="1" hangingPunct="1">
              <a:lnSpc>
                <a:spcPct val="100000"/>
              </a:lnSpc>
            </a:pPr>
            <a:r>
              <a:rPr lang="cs-CZ" altLang="cs-CZ" sz="2800" dirty="0"/>
              <a:t> </a:t>
            </a:r>
            <a:r>
              <a:rPr lang="cs-CZ" altLang="cs-CZ" sz="2800" dirty="0">
                <a:solidFill>
                  <a:schemeClr val="accent1"/>
                </a:solidFill>
              </a:rPr>
              <a:t>Produkt je neoddělitelný od osoby poskytovatele </a:t>
            </a:r>
          </a:p>
          <a:p>
            <a:pPr lvl="3" eaLnBrk="1" hangingPunct="1">
              <a:lnSpc>
                <a:spcPct val="100000"/>
              </a:lnSpc>
            </a:pPr>
            <a:r>
              <a:rPr lang="cs-CZ" altLang="cs-CZ" sz="2400" dirty="0"/>
              <a:t>Místo aby produkt putoval za klientem, zákazník přijíždí za produktem (distribuce produktu)</a:t>
            </a:r>
          </a:p>
          <a:p>
            <a:pPr lvl="3" eaLnBrk="1" hangingPunct="1">
              <a:lnSpc>
                <a:spcPct val="100000"/>
              </a:lnSpc>
            </a:pPr>
            <a:r>
              <a:rPr lang="cs-CZ" altLang="cs-CZ" sz="2400" dirty="0"/>
              <a:t>Význam lidské složky při poskytování služeb</a:t>
            </a:r>
          </a:p>
          <a:p>
            <a:pPr lvl="2" eaLnBrk="1" hangingPunct="1">
              <a:lnSpc>
                <a:spcPct val="100000"/>
              </a:lnSpc>
            </a:pPr>
            <a:r>
              <a:rPr lang="cs-CZ" altLang="cs-CZ" sz="2800" dirty="0"/>
              <a:t> </a:t>
            </a:r>
            <a:r>
              <a:rPr lang="cs-CZ" altLang="cs-CZ" sz="2800" dirty="0">
                <a:solidFill>
                  <a:schemeClr val="accent1"/>
                </a:solidFill>
              </a:rPr>
              <a:t>Produkt je heterogenní</a:t>
            </a:r>
          </a:p>
          <a:p>
            <a:pPr lvl="3" eaLnBrk="1" hangingPunct="1">
              <a:lnSpc>
                <a:spcPct val="100000"/>
              </a:lnSpc>
            </a:pPr>
            <a:r>
              <a:rPr lang="cs-CZ" altLang="cs-CZ" sz="1800" dirty="0"/>
              <a:t>Je souborem dílčích služeb, nejde o výsledek výrobního procesu jednoho subjektu</a:t>
            </a:r>
          </a:p>
          <a:p>
            <a:pPr lvl="2"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120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1196430"/>
            <a:ext cx="7158037" cy="633413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Marketing služeb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32726" y="2169345"/>
            <a:ext cx="107478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cs-CZ" altLang="cs-CZ" dirty="0">
                <a:latin typeface="Verdana" pitchFamily="34" charset="0"/>
              </a:rPr>
              <a:t>Specifické vlastnosti produktu odlišují marketing služeb od klasického (tradičního) marketingu.</a:t>
            </a:r>
            <a:endParaRPr lang="cs-CZ" altLang="cs-CZ" sz="2000" dirty="0">
              <a:latin typeface="Verdana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383338" y="4221164"/>
            <a:ext cx="4038600" cy="156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chemeClr val="folHlink"/>
                </a:solidFill>
              </a:rPr>
              <a:t>rozšíření marketingového mixu</a:t>
            </a:r>
          </a:p>
        </p:txBody>
      </p: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2279650" y="4365625"/>
            <a:ext cx="3671888" cy="1066800"/>
            <a:chOff x="476" y="2750"/>
            <a:chExt cx="2313" cy="672"/>
          </a:xfrm>
        </p:grpSpPr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476" y="2750"/>
              <a:ext cx="1450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Clr>
                  <a:schemeClr val="folHlink"/>
                </a:buClr>
                <a:buSzPct val="75000"/>
                <a:buFont typeface="Wingdings" pitchFamily="2" charset="2"/>
                <a:buNone/>
              </a:pPr>
              <a:r>
                <a:rPr lang="cs-CZ" altLang="cs-CZ">
                  <a:latin typeface="Verdana" pitchFamily="34" charset="0"/>
                </a:rPr>
                <a:t>Vlastnosti produktu</a:t>
              </a:r>
              <a:endParaRPr lang="cs-CZ" altLang="cs-CZ" sz="2400">
                <a:latin typeface="Verdana" pitchFamily="34" charset="0"/>
              </a:endParaRPr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1927" y="2931"/>
              <a:ext cx="86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cs-CZ" sz="2800">
                  <a:latin typeface="Verdana" pitchFamily="34" charset="0"/>
                  <a:sym typeface="Wingdings" pitchFamily="2" charset="2"/>
                </a:rPr>
                <a:t>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Specifika destinačního marketingu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Cíle destinačního marketingu</a:t>
            </a:r>
          </a:p>
          <a:p>
            <a:pPr lvl="2" eaLnBrk="1" hangingPunct="1">
              <a:lnSpc>
                <a:spcPct val="100000"/>
              </a:lnSpc>
            </a:pPr>
            <a:r>
              <a:rPr lang="cs-CZ" altLang="cs-CZ" sz="2400" dirty="0"/>
              <a:t> maximalizace návštěvnosti ???</a:t>
            </a:r>
          </a:p>
          <a:p>
            <a:pPr lvl="2" eaLnBrk="1" hangingPunct="1">
              <a:lnSpc>
                <a:spcPct val="100000"/>
              </a:lnSpc>
            </a:pPr>
            <a:r>
              <a:rPr lang="cs-CZ" altLang="cs-CZ" sz="2400" dirty="0"/>
              <a:t> problém </a:t>
            </a:r>
            <a:r>
              <a:rPr lang="cs-CZ" altLang="cs-CZ" sz="2400" dirty="0">
                <a:solidFill>
                  <a:schemeClr val="accent1"/>
                </a:solidFill>
              </a:rPr>
              <a:t>efektu turistické pasti</a:t>
            </a:r>
          </a:p>
          <a:p>
            <a:pPr lvl="2" eaLnBrk="1" hangingPunct="1">
              <a:lnSpc>
                <a:spcPct val="100000"/>
              </a:lnSpc>
            </a:pPr>
            <a:r>
              <a:rPr lang="cs-CZ" altLang="cs-CZ" sz="2400" dirty="0">
                <a:solidFill>
                  <a:schemeClr val="folHlink"/>
                </a:solidFill>
              </a:rPr>
              <a:t> </a:t>
            </a:r>
            <a:r>
              <a:rPr lang="cs-CZ" altLang="cs-CZ" sz="2400" dirty="0"/>
              <a:t>usměrňování poptávky (v prostoru a čase)</a:t>
            </a:r>
            <a:endParaRPr lang="cs-CZ" altLang="cs-CZ" sz="2400" dirty="0">
              <a:solidFill>
                <a:schemeClr val="folHlink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5879976" y="4221088"/>
            <a:ext cx="64807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295801" y="5229201"/>
            <a:ext cx="398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Návštěvnický management</a:t>
            </a:r>
          </a:p>
        </p:txBody>
      </p:sp>
    </p:spTree>
    <p:extLst>
      <p:ext uri="{BB962C8B-B14F-4D97-AF65-F5344CB8AC3E}">
        <p14:creationId xmlns:p14="http://schemas.microsoft.com/office/powerpoint/2010/main" val="4968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864" y="334963"/>
            <a:ext cx="7158037" cy="1174750"/>
          </a:xfrm>
        </p:spPr>
        <p:txBody>
          <a:bodyPr/>
          <a:lstStyle/>
          <a:p>
            <a:pPr eaLnBrk="1" hangingPunct="1"/>
            <a:r>
              <a:rPr lang="cs-CZ" altLang="cs-CZ" sz="3200"/>
              <a:t>Klíčové prvky marketingu destinace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Aft>
                <a:spcPts val="1200"/>
              </a:spcAft>
            </a:pPr>
            <a:r>
              <a:rPr lang="cs-CZ" altLang="cs-CZ" sz="2800" dirty="0"/>
              <a:t>Nabídka </a:t>
            </a:r>
            <a:r>
              <a:rPr lang="cs-CZ" altLang="cs-CZ" sz="2800" dirty="0">
                <a:solidFill>
                  <a:srgbClr val="C00000"/>
                </a:solidFill>
              </a:rPr>
              <a:t>produktu</a:t>
            </a:r>
            <a:r>
              <a:rPr lang="cs-CZ" altLang="cs-CZ" sz="2800" dirty="0"/>
              <a:t> přesně vymezeným cílovým skupinám (trhům) </a:t>
            </a:r>
            <a:r>
              <a:rPr lang="cs-CZ" altLang="cs-CZ" sz="2800" dirty="0">
                <a:sym typeface="Wingdings" pitchFamily="2" charset="2"/>
              </a:rPr>
              <a:t> </a:t>
            </a:r>
            <a:r>
              <a:rPr lang="cs-CZ" altLang="cs-CZ" sz="2800" dirty="0"/>
              <a:t>cílování (</a:t>
            </a:r>
            <a:r>
              <a:rPr lang="cs-CZ" altLang="cs-CZ" sz="2800" dirty="0" err="1">
                <a:solidFill>
                  <a:srgbClr val="C00000"/>
                </a:solidFill>
              </a:rPr>
              <a:t>targeting</a:t>
            </a:r>
            <a:r>
              <a:rPr lang="cs-CZ" altLang="cs-CZ" sz="2800" dirty="0"/>
              <a:t>).</a:t>
            </a:r>
          </a:p>
          <a:p>
            <a:pPr eaLnBrk="1" hangingPunct="1">
              <a:lnSpc>
                <a:spcPct val="120000"/>
              </a:lnSpc>
              <a:spcAft>
                <a:spcPts val="1200"/>
              </a:spcAft>
            </a:pPr>
            <a:r>
              <a:rPr lang="cs-CZ" altLang="cs-CZ" sz="2800" dirty="0"/>
              <a:t>Umístění produktu na trh (</a:t>
            </a:r>
            <a:r>
              <a:rPr lang="cs-CZ" altLang="cs-CZ" sz="2800" dirty="0" err="1">
                <a:solidFill>
                  <a:srgbClr val="C00000"/>
                </a:solidFill>
              </a:rPr>
              <a:t>positioning</a:t>
            </a:r>
            <a:r>
              <a:rPr lang="cs-CZ" altLang="cs-CZ" sz="2800" dirty="0"/>
              <a:t>)</a:t>
            </a:r>
          </a:p>
          <a:p>
            <a:pPr eaLnBrk="1" hangingPunct="1">
              <a:lnSpc>
                <a:spcPct val="120000"/>
              </a:lnSpc>
              <a:spcAft>
                <a:spcPts val="1200"/>
              </a:spcAft>
            </a:pPr>
            <a:r>
              <a:rPr lang="cs-CZ" altLang="cs-CZ" sz="2800" dirty="0"/>
              <a:t>Aktivace </a:t>
            </a:r>
            <a:r>
              <a:rPr lang="cs-CZ" altLang="cs-CZ" sz="2800" dirty="0">
                <a:solidFill>
                  <a:srgbClr val="C00000"/>
                </a:solidFill>
              </a:rPr>
              <a:t>marketingového mixu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836712"/>
            <a:ext cx="9144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Sestavení produktového mixu</a:t>
            </a:r>
          </a:p>
        </p:txBody>
      </p:sp>
      <p:sp>
        <p:nvSpPr>
          <p:cNvPr id="80909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/>
              <a:t>Na základě znalosti: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nabídky destinace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konkurence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poptávky (poptávkových trendů)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4000">
                <a:solidFill>
                  <a:srgbClr val="FF0000"/>
                </a:solidFill>
              </a:rPr>
              <a:t>    </a:t>
            </a:r>
            <a:r>
              <a:rPr lang="cs-CZ" altLang="cs-CZ" sz="4000" b="1">
                <a:solidFill>
                  <a:srgbClr val="CC0000"/>
                </a:solidFill>
              </a:rPr>
              <a:t>Identifikace klíčových konkurenčních výhod</a:t>
            </a:r>
          </a:p>
          <a:p>
            <a:pPr eaLnBrk="1" hangingPunct="1">
              <a:lnSpc>
                <a:spcPct val="90000"/>
              </a:lnSpc>
            </a:pPr>
            <a:endParaRPr lang="cs-CZ" altLang="cs-CZ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Produkt cestovního ruchu</a:t>
            </a:r>
          </a:p>
        </p:txBody>
      </p:sp>
      <p:graphicFrame>
        <p:nvGraphicFramePr>
          <p:cNvPr id="277507" name="Group 3"/>
          <p:cNvGraphicFramePr>
            <a:graphicFrameLocks noGrp="1"/>
          </p:cNvGraphicFramePr>
          <p:nvPr>
            <p:ph idx="1"/>
          </p:nvPr>
        </p:nvGraphicFramePr>
        <p:xfrm>
          <a:off x="4224338" y="2924176"/>
          <a:ext cx="5910262" cy="3171825"/>
        </p:xfrm>
        <a:graphic>
          <a:graphicData uri="http://schemas.openxmlformats.org/drawingml/2006/table">
            <a:tbl>
              <a:tblPr/>
              <a:tblGrid>
                <a:gridCol w="1970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X 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X 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X 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 X 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4800600" y="2349501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Téma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6600825" y="2349501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Program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616950" y="2349501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Package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3287713" y="327818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Jádro</a:t>
            </a: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3359150" y="435768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Obal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1919288" y="5373688"/>
            <a:ext cx="203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Rozšířený produkt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(benefity)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Produkt CR jako TÉMATA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Formy cestovního ruchu (aktivity)</a:t>
            </a:r>
          </a:p>
          <a:p>
            <a:pPr eaLnBrk="1" hangingPunct="1"/>
            <a:r>
              <a:rPr lang="cs-CZ" altLang="cs-CZ"/>
              <a:t>Zážitky a pocity</a:t>
            </a:r>
          </a:p>
          <a:p>
            <a:pPr eaLnBrk="1" hangingPunct="1"/>
            <a:r>
              <a:rPr lang="cs-CZ" altLang="cs-CZ"/>
              <a:t>Specifické cílové skupiny </a:t>
            </a:r>
          </a:p>
          <a:p>
            <a:pPr eaLnBrk="1" hangingPunct="1"/>
            <a:r>
              <a:rPr lang="cs-CZ" altLang="cs-CZ"/>
              <a:t>Osobnosti</a:t>
            </a:r>
          </a:p>
          <a:p>
            <a:pPr eaLnBrk="1" hangingPunct="1"/>
            <a:r>
              <a:rPr lang="cs-CZ" altLang="cs-CZ"/>
              <a:t>Události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92150"/>
            <a:ext cx="9144000" cy="5588000"/>
          </a:xfr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50080" t="9636" b="12164"/>
          <a:stretch/>
        </p:blipFill>
        <p:spPr>
          <a:xfrm>
            <a:off x="329301" y="625647"/>
            <a:ext cx="11692751" cy="5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Administrativa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715402" y="1700808"/>
            <a:ext cx="10730408" cy="47525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altLang="cs-CZ" dirty="0"/>
              <a:t>Hodnocení studia: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altLang="cs-CZ" dirty="0"/>
              <a:t>Vypracovaný POT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altLang="cs-CZ" dirty="0"/>
              <a:t>Ústní zkouška (obhajoba </a:t>
            </a:r>
            <a:r>
              <a:rPr lang="cs-CZ" altLang="cs-CZ" dirty="0" err="1"/>
              <a:t>POTu</a:t>
            </a:r>
            <a:r>
              <a:rPr lang="cs-CZ" altLang="cs-CZ" dirty="0"/>
              <a:t> a otázka k vybranému problému)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altLang="cs-CZ" dirty="0"/>
              <a:t>Vašim úkolem bude navrhnout produktové portfolio vybrané destinace a pro vybraný produkt navrhnout komunikační kampaň na cílových trzích (1 rok)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altLang="cs-CZ" dirty="0"/>
              <a:t>Modelovým příkladem bude Brno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altLang="cs-CZ" dirty="0"/>
              <a:t>Odevzdání seminární práce – elektronicky do odevzdávárny den před Vaší zkouškou, fyzicky na zkoušku.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cs-CZ" altLang="cs-CZ" dirty="0"/>
              <a:t>10.12. 2022 (3. tutoriál) – kontrolní den – prezentace stavu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675BB-2128-4816-8125-B9BC9712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9A952-779A-4C63-B219-58D069F8D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E703C5BC-E1D2-4FA8-91F4-6F906F515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9798" r="682" b="5354"/>
          <a:stretch/>
        </p:blipFill>
        <p:spPr>
          <a:xfrm>
            <a:off x="110835" y="110837"/>
            <a:ext cx="11987567" cy="58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8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</a:t>
            </a:r>
          </a:p>
        </p:txBody>
      </p:sp>
      <p:pic>
        <p:nvPicPr>
          <p:cNvPr id="8195" name="Picture 3" descr="kaernt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1" y="0"/>
            <a:ext cx="7273925" cy="6738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295776" y="3500438"/>
            <a:ext cx="3960813" cy="14414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64238" y="4821382"/>
            <a:ext cx="2105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>
                <a:hlinkClick r:id="rId4"/>
              </a:rPr>
              <a:t>www.kaernten.at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0905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6281"/>
          <a:stretch/>
        </p:blipFill>
        <p:spPr bwMode="auto">
          <a:xfrm>
            <a:off x="1544725" y="404664"/>
            <a:ext cx="9204063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052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/>
          <a:stretch/>
        </p:blipFill>
        <p:spPr bwMode="auto">
          <a:xfrm>
            <a:off x="1415480" y="332657"/>
            <a:ext cx="9527704" cy="69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97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61ABC-4DAA-4D34-88EB-D7B79C98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B99CA2-6CBD-4FD7-84F3-5878F07BF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87F5F1-E23E-43AA-A7F6-8ADA7DAC0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78" t="10278" r="4784" b="3611"/>
          <a:stretch/>
        </p:blipFill>
        <p:spPr>
          <a:xfrm>
            <a:off x="0" y="266700"/>
            <a:ext cx="12124976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8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Produkt CR jako Program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Soubor služeb a atraktivit sestavených do programu</a:t>
            </a:r>
          </a:p>
          <a:p>
            <a:pPr lvl="1" eaLnBrk="1" hangingPunct="1">
              <a:spcAft>
                <a:spcPts val="1200"/>
              </a:spcAft>
            </a:pPr>
            <a:r>
              <a:rPr lang="cs-CZ" altLang="cs-CZ" dirty="0"/>
              <a:t>zohledněno časové hledisko</a:t>
            </a:r>
          </a:p>
          <a:p>
            <a:pPr lvl="1" eaLnBrk="1" hangingPunct="1">
              <a:spcAft>
                <a:spcPts val="1200"/>
              </a:spcAft>
            </a:pPr>
            <a:r>
              <a:rPr lang="cs-CZ" altLang="cs-CZ" dirty="0"/>
              <a:t>možnost volby (inspirativní charakter)</a:t>
            </a:r>
          </a:p>
          <a:p>
            <a:pPr lvl="1" eaLnBrk="1" hangingPunct="1">
              <a:spcAft>
                <a:spcPts val="1200"/>
              </a:spcAft>
            </a:pPr>
            <a:r>
              <a:rPr lang="cs-CZ" altLang="cs-CZ" dirty="0"/>
              <a:t>neprovádí se kalkulace ceny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"/>
            <a:ext cx="8512175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CD7FF-2440-41D7-8A72-70A1480B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178326-A154-432D-A589-D005112DB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3" t="13030" r="3181" b="6700"/>
          <a:stretch/>
        </p:blipFill>
        <p:spPr>
          <a:xfrm>
            <a:off x="1274615" y="0"/>
            <a:ext cx="9023929" cy="4379691"/>
          </a:xfrm>
          <a:prstGeom prst="rect">
            <a:avLst/>
          </a:prstGeom>
        </p:spPr>
      </p:pic>
      <p:pic>
        <p:nvPicPr>
          <p:cNvPr id="5" name="Zástupný obsah 4">
            <a:hlinkClick r:id="rId3"/>
            <a:extLst>
              <a:ext uri="{FF2B5EF4-FFF2-40B4-BE49-F238E27FC236}">
                <a16:creationId xmlns:a16="http://schemas.microsoft.com/office/drawing/2014/main" id="{1AEBA492-C081-431C-96CE-11512D180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7981" t="14770" r="7572" b="7650"/>
          <a:stretch/>
        </p:blipFill>
        <p:spPr>
          <a:xfrm>
            <a:off x="729671" y="0"/>
            <a:ext cx="10586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Průvodce</a:t>
            </a:r>
          </a:p>
        </p:txBody>
      </p:sp>
      <p:pic>
        <p:nvPicPr>
          <p:cNvPr id="2050" name="Picture 2" descr="http://www.travel-trust.de/wp-content/uploads/2015/11/digitale-erlebnisse-im-tourismu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98" y="1903229"/>
            <a:ext cx="5529026" cy="440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965699" y="6156250"/>
            <a:ext cx="3090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Pramen: http://www.travel-trust.de/erlebnisse-im-tourismus/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494724" y="2018806"/>
            <a:ext cx="2555380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Průvodce destinací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Organizátor akcí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Tvorba produktů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0" b="6825"/>
          <a:stretch/>
        </p:blipFill>
        <p:spPr bwMode="auto">
          <a:xfrm>
            <a:off x="1524000" y="1903228"/>
            <a:ext cx="9144000" cy="422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6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Package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847528" y="2348880"/>
            <a:ext cx="3022104" cy="405079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dirty="0"/>
              <a:t>Balíček</a:t>
            </a:r>
          </a:p>
          <a:p>
            <a:pPr lvl="1" eaLnBrk="1" hangingPunct="1"/>
            <a:r>
              <a:rPr lang="cs-CZ" altLang="cs-CZ" sz="2400" dirty="0"/>
              <a:t>Ubytování</a:t>
            </a:r>
          </a:p>
          <a:p>
            <a:pPr lvl="1" eaLnBrk="1" hangingPunct="1"/>
            <a:r>
              <a:rPr lang="cs-CZ" altLang="cs-CZ" sz="2400" dirty="0"/>
              <a:t>Doprovodné služby</a:t>
            </a:r>
          </a:p>
          <a:p>
            <a:pPr lvl="1" eaLnBrk="1" hangingPunct="1"/>
            <a:r>
              <a:rPr lang="cs-CZ" altLang="cs-CZ" sz="2400" dirty="0"/>
              <a:t>Obsahuje cenu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9" y="1283305"/>
            <a:ext cx="5499349" cy="435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B34F9E-4371-47D6-880B-89301BBA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Harmonogram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664195-E1F9-4B5C-91AF-EE6F6F9F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 tutoriál – zadání </a:t>
            </a:r>
            <a:r>
              <a:rPr lang="cs-CZ" dirty="0" err="1"/>
              <a:t>POTu</a:t>
            </a:r>
            <a:r>
              <a:rPr lang="cs-CZ" dirty="0"/>
              <a:t> a úvod do destinačního marketingu</a:t>
            </a:r>
          </a:p>
          <a:p>
            <a:r>
              <a:rPr lang="cs-CZ" dirty="0"/>
              <a:t>2 tutoriál – segmentace trhu a positioning destinace</a:t>
            </a:r>
          </a:p>
          <a:p>
            <a:r>
              <a:rPr lang="cs-CZ" dirty="0"/>
              <a:t>3 tutoriál – strategie a komunikační aktivity</a:t>
            </a:r>
          </a:p>
        </p:txBody>
      </p:sp>
    </p:spTree>
    <p:extLst>
      <p:ext uri="{BB962C8B-B14F-4D97-AF65-F5344CB8AC3E}">
        <p14:creationId xmlns:p14="http://schemas.microsoft.com/office/powerpoint/2010/main" val="2073009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Strutkura produktu v destinaci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209800" y="2120900"/>
          <a:ext cx="7772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Destinace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cs-CZ" i="1" dirty="0"/>
              <a:t>„</a:t>
            </a:r>
            <a:r>
              <a:rPr lang="en-US" i="1" dirty="0"/>
              <a:t>Destinations can no longer be marketed as a collection of hotels, restaurants, attractions, and retail to be successful in the marketplace. </a:t>
            </a:r>
            <a:r>
              <a:rPr lang="en-US" i="1" dirty="0">
                <a:solidFill>
                  <a:schemeClr val="accent1"/>
                </a:solidFill>
              </a:rPr>
              <a:t>Destinations are now as much an emotional and intellectual experience as they are a physical one</a:t>
            </a:r>
            <a:r>
              <a:rPr lang="en-US" i="1" dirty="0"/>
              <a:t>. To be successful in today’s global marketplace, </a:t>
            </a:r>
            <a:r>
              <a:rPr lang="en-US" i="1" dirty="0">
                <a:solidFill>
                  <a:schemeClr val="accent1"/>
                </a:solidFill>
              </a:rPr>
              <a:t>destinations need leadership and management</a:t>
            </a:r>
            <a:r>
              <a:rPr lang="en-US" i="1" dirty="0"/>
              <a:t> to not only deliver remarkable physical experiences, </a:t>
            </a:r>
            <a:r>
              <a:rPr lang="en-US" i="1" dirty="0">
                <a:solidFill>
                  <a:schemeClr val="accent1"/>
                </a:solidFill>
              </a:rPr>
              <a:t>but to create and deliver a uniquely compelling brand essence</a:t>
            </a:r>
            <a:r>
              <a:rPr lang="en-US" i="1" dirty="0"/>
              <a:t> that manifests at each visitor engagement point.</a:t>
            </a:r>
            <a:r>
              <a:rPr lang="cs-CZ" i="1" dirty="0"/>
              <a:t>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Michael </a:t>
            </a:r>
            <a:r>
              <a:rPr lang="cs-CZ" sz="1800" dirty="0" err="1"/>
              <a:t>Gehrisch</a:t>
            </a:r>
            <a:r>
              <a:rPr lang="cs-CZ" sz="1800" dirty="0"/>
              <a:t>, President </a:t>
            </a:r>
            <a:r>
              <a:rPr lang="cs-CZ" sz="1800" dirty="0" err="1"/>
              <a:t>Destination</a:t>
            </a:r>
            <a:r>
              <a:rPr lang="cs-CZ" sz="1800" dirty="0"/>
              <a:t> Marketing </a:t>
            </a:r>
            <a:r>
              <a:rPr lang="cs-CZ" sz="1800" dirty="0" err="1"/>
              <a:t>Association</a:t>
            </a:r>
            <a:r>
              <a:rPr lang="cs-CZ" sz="1800" dirty="0"/>
              <a:t> International</a:t>
            </a:r>
          </a:p>
        </p:txBody>
      </p:sp>
    </p:spTree>
    <p:extLst>
      <p:ext uri="{BB962C8B-B14F-4D97-AF65-F5344CB8AC3E}">
        <p14:creationId xmlns:p14="http://schemas.microsoft.com/office/powerpoint/2010/main" val="684304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Case study: Graubünden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5936" r="15114" b="15611"/>
          <a:stretch>
            <a:fillRect/>
          </a:stretch>
        </p:blipFill>
        <p:spPr bwMode="auto">
          <a:xfrm>
            <a:off x="1363663" y="1989139"/>
            <a:ext cx="95059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Téma cykloturistika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679452" y="2348880"/>
            <a:ext cx="9455150" cy="4176464"/>
          </a:xfrm>
        </p:spPr>
        <p:txBody>
          <a:bodyPr/>
          <a:lstStyle/>
          <a:p>
            <a:pPr eaLnBrk="1" hangingPunct="1"/>
            <a:r>
              <a:rPr lang="cs-CZ" altLang="cs-CZ" dirty="0"/>
              <a:t>Krok 1 Charakteristika tématu</a:t>
            </a:r>
          </a:p>
          <a:p>
            <a:pPr lvl="1" eaLnBrk="1" hangingPunct="1"/>
            <a:r>
              <a:rPr lang="cs-CZ" altLang="cs-CZ" sz="2400" i="1" dirty="0"/>
              <a:t>Co destinace může nabídnout?</a:t>
            </a:r>
          </a:p>
          <a:p>
            <a:pPr lvl="1" eaLnBrk="1" hangingPunct="1"/>
            <a:r>
              <a:rPr lang="cs-CZ" altLang="cs-CZ" sz="2400" i="1" dirty="0"/>
              <a:t>V čem spočívají její konkurenční výhody?</a:t>
            </a:r>
          </a:p>
          <a:p>
            <a:pPr lvl="1" eaLnBrk="1" hangingPunct="1"/>
            <a:r>
              <a:rPr lang="cs-CZ" altLang="cs-CZ" sz="2400" i="1" dirty="0"/>
              <a:t>Jak dané téma jsme schopni uchopit?</a:t>
            </a:r>
          </a:p>
          <a:p>
            <a:pPr lvl="1" eaLnBrk="1" hangingPunct="1"/>
            <a:r>
              <a:rPr lang="cs-CZ" altLang="cs-CZ" sz="2400" i="1" dirty="0"/>
              <a:t>Jaké hodnoty jsou s tématem pro návštěvníka spojeny?</a:t>
            </a:r>
          </a:p>
          <a:p>
            <a:pPr lvl="1" eaLnBrk="1" hangingPunct="1"/>
            <a:r>
              <a:rPr lang="cs-CZ" altLang="cs-CZ" sz="2400" i="1" dirty="0"/>
              <a:t>Jaké je struktura produktu (tématu) ve vztahu k cílovým skupinám?</a:t>
            </a:r>
            <a:endParaRPr lang="cs-CZ" altLang="cs-CZ" sz="2400" dirty="0"/>
          </a:p>
          <a:p>
            <a:pPr lvl="1" eaLnBrk="1" hangingPunct="1"/>
            <a:endParaRPr lang="cs-CZ" altLang="cs-CZ" sz="2400" i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Case study: Graubünden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7262" r="13213" b="5356"/>
          <a:stretch>
            <a:fillRect/>
          </a:stretch>
        </p:blipFill>
        <p:spPr bwMode="auto">
          <a:xfrm>
            <a:off x="1524000" y="2017713"/>
            <a:ext cx="9170988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35864" y="5157789"/>
            <a:ext cx="1296987" cy="574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Case study: Niederösterreich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20238" r="29723" b="9723"/>
          <a:stretch>
            <a:fillRect/>
          </a:stretch>
        </p:blipFill>
        <p:spPr bwMode="auto">
          <a:xfrm>
            <a:off x="1527175" y="1727200"/>
            <a:ext cx="91011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03389" y="3933825"/>
            <a:ext cx="1584325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Téma cykloturistika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424114" y="1773238"/>
            <a:ext cx="7661275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/>
              <a:t>Segmentace a cílové skupiny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  <a:p>
            <a:pPr eaLnBrk="1" hangingPunct="1">
              <a:buFont typeface="Wingdings" pitchFamily="2" charset="2"/>
              <a:buNone/>
            </a:pPr>
            <a:endParaRPr lang="cs-CZ" altLang="cs-CZ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378075"/>
            <a:ext cx="6337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Téma cykloturistika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Krok č. 2 Definovat zážitek</a:t>
            </a:r>
          </a:p>
          <a:p>
            <a:pPr lvl="1" eaLnBrk="1" hangingPunct="1">
              <a:defRPr/>
            </a:pPr>
            <a:r>
              <a:rPr lang="cs-CZ" altLang="cs-CZ" dirty="0"/>
              <a:t>Pro každou cílovou skupinu zvlášť</a:t>
            </a:r>
          </a:p>
          <a:p>
            <a:pPr lvl="1" eaLnBrk="1" hangingPunct="1">
              <a:defRPr/>
            </a:pPr>
            <a:r>
              <a:rPr lang="cs-CZ" altLang="cs-CZ" dirty="0"/>
              <a:t>????</a:t>
            </a:r>
          </a:p>
          <a:p>
            <a:pPr marL="449262" lvl="1" indent="0" algn="ctr">
              <a:buNone/>
              <a:defRPr/>
            </a:pPr>
            <a:r>
              <a:rPr lang="cs-CZ" altLang="cs-CZ" dirty="0"/>
              <a:t>CYKLOTURISTIKA</a:t>
            </a:r>
          </a:p>
          <a:p>
            <a:pPr marL="7937" indent="0" algn="ctr">
              <a:buNone/>
              <a:defRPr/>
            </a:pPr>
            <a:r>
              <a:rPr lang="cs-CZ" sz="2400" i="1" dirty="0"/>
              <a:t>spojení fyzického pohybu a přiměřené námahy volně a svobodně se pohybujícího nemanipulovatelného turisty s akceptováním </a:t>
            </a:r>
            <a:r>
              <a:rPr lang="cs-CZ" sz="2400" i="1" dirty="0">
                <a:solidFill>
                  <a:schemeClr val="accent1"/>
                </a:solidFill>
              </a:rPr>
              <a:t>poznání</a:t>
            </a:r>
            <a:r>
              <a:rPr lang="cs-CZ" sz="2400" i="1" dirty="0"/>
              <a:t>, </a:t>
            </a:r>
            <a:r>
              <a:rPr lang="cs-CZ" sz="2400" i="1" dirty="0">
                <a:solidFill>
                  <a:schemeClr val="accent1"/>
                </a:solidFill>
              </a:rPr>
              <a:t>zážitků</a:t>
            </a:r>
            <a:r>
              <a:rPr lang="cs-CZ" sz="2400" i="1" dirty="0"/>
              <a:t>, </a:t>
            </a:r>
            <a:r>
              <a:rPr lang="cs-CZ" sz="2400" i="1" dirty="0">
                <a:solidFill>
                  <a:schemeClr val="accent1"/>
                </a:solidFill>
              </a:rPr>
              <a:t>obdivu</a:t>
            </a:r>
            <a:r>
              <a:rPr lang="cs-CZ" sz="2400" i="1" dirty="0"/>
              <a:t> </a:t>
            </a:r>
            <a:r>
              <a:rPr lang="cs-CZ" sz="2400" i="1" dirty="0">
                <a:solidFill>
                  <a:schemeClr val="accent1"/>
                </a:solidFill>
              </a:rPr>
              <a:t>k</a:t>
            </a:r>
            <a:r>
              <a:rPr lang="cs-CZ" sz="2400" i="1" dirty="0"/>
              <a:t> přírodním a historickým </a:t>
            </a:r>
            <a:r>
              <a:rPr lang="cs-CZ" sz="2400" i="1" dirty="0">
                <a:solidFill>
                  <a:schemeClr val="accent1"/>
                </a:solidFill>
              </a:rPr>
              <a:t>pamětihodnostem</a:t>
            </a:r>
            <a:r>
              <a:rPr lang="cs-CZ" sz="2400" i="1" dirty="0"/>
              <a:t>. Navozuje pro turistu pocit </a:t>
            </a:r>
            <a:r>
              <a:rPr lang="cs-CZ" sz="2400" i="1" dirty="0">
                <a:solidFill>
                  <a:schemeClr val="accent1"/>
                </a:solidFill>
              </a:rPr>
              <a:t>souznění</a:t>
            </a:r>
            <a:r>
              <a:rPr lang="cs-CZ" sz="2400" i="1" dirty="0"/>
              <a:t> a splynutí </a:t>
            </a:r>
            <a:r>
              <a:rPr lang="cs-CZ" sz="2400" i="1" dirty="0">
                <a:solidFill>
                  <a:schemeClr val="accent1"/>
                </a:solidFill>
              </a:rPr>
              <a:t>s krajem</a:t>
            </a:r>
            <a:r>
              <a:rPr lang="cs-CZ" sz="2400" i="1" dirty="0"/>
              <a:t>, regionem, místem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0782" y="548680"/>
            <a:ext cx="7772400" cy="720080"/>
          </a:xfrm>
        </p:spPr>
        <p:txBody>
          <a:bodyPr/>
          <a:lstStyle/>
          <a:p>
            <a:pPr eaLnBrk="1" hangingPunct="1"/>
            <a:r>
              <a:rPr lang="cs-CZ" altLang="cs-CZ" dirty="0"/>
              <a:t>Literatura ke kursu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67408" y="1844824"/>
            <a:ext cx="10585176" cy="468052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600" b="1" dirty="0"/>
              <a:t>Povinná literatura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 err="1"/>
              <a:t>Palatková</a:t>
            </a:r>
            <a:r>
              <a:rPr lang="cs-CZ" altLang="cs-CZ" sz="2300" dirty="0"/>
              <a:t> M.: Marketingová strategie destinace cestovního ruchu. Praha: </a:t>
            </a:r>
            <a:r>
              <a:rPr lang="cs-CZ" altLang="cs-CZ" sz="2300" dirty="0" err="1"/>
              <a:t>Grada</a:t>
            </a:r>
            <a:r>
              <a:rPr lang="cs-CZ" altLang="cs-CZ" sz="2300" dirty="0"/>
              <a:t> 2006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>
                <a:solidFill>
                  <a:srgbClr val="FF0000"/>
                </a:solidFill>
              </a:rPr>
              <a:t>Šauer, M. a kol.: Cestovní ruch – učební text (kapitola Marketing destinace)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/>
              <a:t>Texty vystavené v </a:t>
            </a:r>
            <a:r>
              <a:rPr lang="cs-CZ" altLang="cs-CZ" sz="2300" dirty="0" err="1"/>
              <a:t>Isu</a:t>
            </a:r>
            <a:endParaRPr lang="cs-CZ" altLang="cs-CZ" sz="2300" dirty="0"/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/>
              <a:t>Weby vybraných destinací (hlavně Rakousko, Švýcarsko)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cs-CZ" sz="26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600" b="1" dirty="0"/>
              <a:t>Doporučená literatura a texty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/>
              <a:t>ETC: Handbook on </a:t>
            </a:r>
            <a:r>
              <a:rPr lang="cs-CZ" altLang="cs-CZ" sz="2300" dirty="0" err="1"/>
              <a:t>Tourism</a:t>
            </a:r>
            <a:r>
              <a:rPr lang="cs-CZ" altLang="cs-CZ" sz="2300" dirty="0"/>
              <a:t> </a:t>
            </a:r>
            <a:r>
              <a:rPr lang="cs-CZ" altLang="cs-CZ" sz="2300" dirty="0" err="1"/>
              <a:t>Destination</a:t>
            </a:r>
            <a:r>
              <a:rPr lang="cs-CZ" altLang="cs-CZ" sz="2300" dirty="0"/>
              <a:t> </a:t>
            </a:r>
            <a:r>
              <a:rPr lang="cs-CZ" altLang="cs-CZ" sz="2300" dirty="0" err="1"/>
              <a:t>Branding</a:t>
            </a:r>
            <a:endParaRPr lang="cs-CZ" altLang="cs-CZ" sz="2300" dirty="0"/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/>
              <a:t>ETC: Handbook on E-marketing </a:t>
            </a:r>
            <a:r>
              <a:rPr lang="cs-CZ" altLang="cs-CZ" sz="2300" dirty="0" err="1"/>
              <a:t>for</a:t>
            </a:r>
            <a:r>
              <a:rPr lang="cs-CZ" altLang="cs-CZ" sz="2300" dirty="0"/>
              <a:t> </a:t>
            </a:r>
            <a:r>
              <a:rPr lang="cs-CZ" altLang="cs-CZ" sz="2300" dirty="0" err="1"/>
              <a:t>Tourism</a:t>
            </a:r>
            <a:r>
              <a:rPr lang="cs-CZ" altLang="cs-CZ" sz="2300" dirty="0"/>
              <a:t> </a:t>
            </a:r>
            <a:r>
              <a:rPr lang="cs-CZ" altLang="cs-CZ" sz="2300" dirty="0" err="1"/>
              <a:t>Destination</a:t>
            </a:r>
            <a:endParaRPr lang="en-US" altLang="cs-CZ" sz="2300" dirty="0"/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 err="1"/>
              <a:t>Pike</a:t>
            </a:r>
            <a:r>
              <a:rPr lang="cs-CZ" altLang="cs-CZ" sz="2300" dirty="0"/>
              <a:t>, S.: </a:t>
            </a:r>
            <a:r>
              <a:rPr lang="cs-CZ" altLang="cs-CZ" sz="2300" dirty="0" err="1"/>
              <a:t>Destinantion</a:t>
            </a:r>
            <a:r>
              <a:rPr lang="cs-CZ" altLang="cs-CZ" sz="2300" dirty="0"/>
              <a:t> Marketing. </a:t>
            </a:r>
            <a:r>
              <a:rPr lang="cs-CZ" altLang="cs-CZ" sz="2300" dirty="0" err="1"/>
              <a:t>Elsevier</a:t>
            </a:r>
            <a:r>
              <a:rPr lang="cs-CZ" altLang="cs-CZ" sz="2300" dirty="0"/>
              <a:t>. 2008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/>
              <a:t>Morgan, N. et al.: </a:t>
            </a:r>
            <a:r>
              <a:rPr lang="cs-CZ" altLang="cs-CZ" sz="2300" dirty="0" err="1"/>
              <a:t>Destination</a:t>
            </a:r>
            <a:r>
              <a:rPr lang="cs-CZ" altLang="cs-CZ" sz="2300" dirty="0"/>
              <a:t> </a:t>
            </a:r>
            <a:r>
              <a:rPr lang="cs-CZ" altLang="cs-CZ" sz="2300" dirty="0" err="1"/>
              <a:t>Branding</a:t>
            </a:r>
            <a:r>
              <a:rPr lang="cs-CZ" altLang="cs-CZ" sz="2300" dirty="0"/>
              <a:t>. </a:t>
            </a:r>
            <a:r>
              <a:rPr lang="cs-CZ" altLang="cs-CZ" sz="2300" dirty="0" err="1"/>
              <a:t>Elsevier</a:t>
            </a:r>
            <a:r>
              <a:rPr lang="cs-CZ" altLang="cs-CZ" sz="2300" dirty="0"/>
              <a:t>. 2004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sz="2300" dirty="0" err="1"/>
              <a:t>Middelton</a:t>
            </a:r>
            <a:r>
              <a:rPr lang="cs-CZ" altLang="cs-CZ" sz="2300" dirty="0"/>
              <a:t>, V.T.C., </a:t>
            </a:r>
            <a:r>
              <a:rPr lang="cs-CZ" altLang="cs-CZ" sz="2300" dirty="0" err="1"/>
              <a:t>Fyall</a:t>
            </a:r>
            <a:r>
              <a:rPr lang="cs-CZ" altLang="cs-CZ" sz="2300" dirty="0"/>
              <a:t>, A., Morgan, M.: Marketing in </a:t>
            </a:r>
            <a:r>
              <a:rPr lang="cs-CZ" altLang="cs-CZ" sz="2300" dirty="0" err="1"/>
              <a:t>Travel</a:t>
            </a:r>
            <a:r>
              <a:rPr lang="cs-CZ" altLang="cs-CZ" sz="2300" dirty="0"/>
              <a:t> and </a:t>
            </a:r>
            <a:r>
              <a:rPr lang="cs-CZ" altLang="cs-CZ" sz="2300" dirty="0" err="1"/>
              <a:t>Tourism</a:t>
            </a:r>
            <a:r>
              <a:rPr lang="cs-CZ" altLang="cs-CZ" sz="2300" dirty="0"/>
              <a:t>. </a:t>
            </a:r>
            <a:r>
              <a:rPr lang="cs-CZ" altLang="cs-CZ" sz="2300" dirty="0" err="1"/>
              <a:t>Butterworth-Heinemann</a:t>
            </a:r>
            <a:r>
              <a:rPr lang="cs-CZ" altLang="cs-CZ" sz="2300" dirty="0"/>
              <a:t>. 2009</a:t>
            </a:r>
          </a:p>
          <a:p>
            <a:pPr eaLnBrk="1" hangingPunct="1">
              <a:lnSpc>
                <a:spcPct val="80000"/>
              </a:lnSpc>
            </a:pPr>
            <a:endParaRPr lang="en-US" altLang="cs-CZ" b="1" dirty="0"/>
          </a:p>
        </p:txBody>
      </p:sp>
    </p:spTree>
    <p:extLst>
      <p:ext uri="{BB962C8B-B14F-4D97-AF65-F5344CB8AC3E}">
        <p14:creationId xmlns:p14="http://schemas.microsoft.com/office/powerpoint/2010/main" val="1372461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868" name="Picture 2" descr="C:\Users\Sauer\Pictures\martinky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1625"/>
            <a:ext cx="92662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892" name="Picture 2" descr="C:\Users\Sauer\Pictures\tirol_trailbusters_slavikpetrcom_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89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916" name="Picture 2" descr="C:\Users\Sauer\Pictures\vrsatec_trailbusters_slavikpetrcom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001"/>
            <a:ext cx="92170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Téma cykloturistika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Krok č. 3 Obsah produktu</a:t>
            </a:r>
          </a:p>
          <a:p>
            <a:pPr lvl="1"/>
            <a:r>
              <a:rPr lang="cs-CZ" altLang="cs-CZ"/>
              <a:t>Cesta</a:t>
            </a:r>
          </a:p>
          <a:p>
            <a:pPr lvl="1"/>
            <a:r>
              <a:rPr lang="cs-CZ" altLang="cs-CZ"/>
              <a:t>Služby</a:t>
            </a:r>
          </a:p>
          <a:p>
            <a:pPr lvl="1"/>
            <a:r>
              <a:rPr lang="cs-CZ" altLang="cs-CZ"/>
              <a:t>Akce</a:t>
            </a:r>
          </a:p>
          <a:p>
            <a:pPr lvl="1"/>
            <a:r>
              <a:rPr lang="cs-CZ" altLang="cs-CZ"/>
              <a:t>Benefity (slevová karta)</a:t>
            </a:r>
          </a:p>
          <a:p>
            <a:pPr lvl="1"/>
            <a:r>
              <a:rPr lang="cs-CZ" altLang="cs-CZ"/>
              <a:t>Suvenýry </a:t>
            </a:r>
            <a:r>
              <a:rPr lang="en-GB" altLang="cs-CZ"/>
              <a:t>&amp;</a:t>
            </a:r>
            <a:r>
              <a:rPr lang="cs-CZ" altLang="cs-CZ"/>
              <a:t> retail</a:t>
            </a:r>
          </a:p>
          <a:p>
            <a:pPr lvl="1"/>
            <a:endParaRPr lang="cs-CZ" alt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Case study: Graubünden</a:t>
            </a:r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096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7262" r="13213" b="5356"/>
          <a:stretch>
            <a:fillRect/>
          </a:stretch>
        </p:blipFill>
        <p:spPr bwMode="auto">
          <a:xfrm>
            <a:off x="1524000" y="1535114"/>
            <a:ext cx="9170988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35863" y="4868864"/>
            <a:ext cx="1873250" cy="17287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9139" y="0"/>
            <a:ext cx="5170487" cy="685800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2060576"/>
            <a:ext cx="7661275" cy="3840163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Téma cykloturistika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Doprovodné služby</a:t>
            </a:r>
          </a:p>
          <a:p>
            <a:pPr lvl="1" eaLnBrk="1" hangingPunct="1"/>
            <a:r>
              <a:rPr lang="cs-CZ" altLang="cs-CZ"/>
              <a:t>Ubytování (specifické požadavky)</a:t>
            </a:r>
          </a:p>
          <a:p>
            <a:pPr lvl="1" eaLnBrk="1" hangingPunct="1"/>
            <a:r>
              <a:rPr lang="cs-CZ" altLang="cs-CZ"/>
              <a:t>Doprava (cyklobusy, vlaky, individuální doprava – nástupní prostory)</a:t>
            </a:r>
          </a:p>
          <a:p>
            <a:pPr lvl="1" eaLnBrk="1" hangingPunct="1"/>
            <a:r>
              <a:rPr lang="cs-CZ" altLang="cs-CZ"/>
              <a:t>TIC</a:t>
            </a:r>
          </a:p>
          <a:p>
            <a:pPr lvl="1" eaLnBrk="1" hangingPunct="1"/>
            <a:r>
              <a:rPr lang="cs-CZ" altLang="cs-CZ"/>
              <a:t>Cykloprůvodci</a:t>
            </a:r>
          </a:p>
          <a:p>
            <a:pPr lvl="1" eaLnBrk="1" hangingPunct="1"/>
            <a:r>
              <a:rPr lang="cs-CZ" altLang="cs-CZ"/>
              <a:t>Další služby – půjčovny kol, úschovny, opravny, …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2103" r="14104" b="4564"/>
          <a:stretch>
            <a:fillRect/>
          </a:stretch>
        </p:blipFill>
        <p:spPr bwMode="auto">
          <a:xfrm>
            <a:off x="1343025" y="476251"/>
            <a:ext cx="922178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8859"/>
          <a:stretch/>
        </p:blipFill>
        <p:spPr>
          <a:xfrm>
            <a:off x="1500336" y="0"/>
            <a:ext cx="9167664" cy="66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1" y="1124744"/>
            <a:ext cx="9000015" cy="789781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Definice marketingu cestovního ruchu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79451" y="2204863"/>
            <a:ext cx="10776428" cy="39276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cs-CZ" altLang="cs-CZ" sz="3200" dirty="0"/>
              <a:t>V našem pojetí chápeme marketing cestovního ruchu jako destinační marketing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cs-CZ" altLang="cs-CZ" sz="3200" dirty="0"/>
              <a:t>Destinační marketing je aplikovaným marketingem služeb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cs-CZ" altLang="cs-CZ" sz="3200" dirty="0"/>
              <a:t>Destinaci chápeme jako produkt cestovního ruchu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910" y="495215"/>
            <a:ext cx="10782180" cy="647700"/>
          </a:xfrm>
        </p:spPr>
        <p:txBody>
          <a:bodyPr>
            <a:normAutofit fontScale="90000"/>
          </a:bodyPr>
          <a:lstStyle/>
          <a:p>
            <a:r>
              <a:rPr lang="cs-CZ" dirty="0"/>
              <a:t>Pro milovníky vína a přírody: region </a:t>
            </a:r>
            <a:r>
              <a:rPr lang="cs-CZ" dirty="0" err="1"/>
              <a:t>Retzer</a:t>
            </a:r>
            <a:r>
              <a:rPr lang="cs-CZ" dirty="0"/>
              <a:t> Land ve </a:t>
            </a:r>
            <a:r>
              <a:rPr lang="cs-CZ" dirty="0" err="1"/>
              <a:t>Weinviertelu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6181" b="7541"/>
          <a:stretch/>
        </p:blipFill>
        <p:spPr>
          <a:xfrm>
            <a:off x="2495600" y="2105472"/>
            <a:ext cx="778818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93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8798" r="1482"/>
          <a:stretch/>
        </p:blipFill>
        <p:spPr>
          <a:xfrm>
            <a:off x="1497695" y="1"/>
            <a:ext cx="9259829" cy="685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957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9658" r="1699"/>
          <a:stretch/>
        </p:blipFill>
        <p:spPr>
          <a:xfrm>
            <a:off x="1537321" y="0"/>
            <a:ext cx="9169003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92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9065"/>
          <a:stretch/>
        </p:blipFill>
        <p:spPr>
          <a:xfrm>
            <a:off x="1462630" y="88289"/>
            <a:ext cx="926674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2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9115"/>
          <a:stretch/>
        </p:blipFill>
        <p:spPr>
          <a:xfrm>
            <a:off x="1544912" y="116633"/>
            <a:ext cx="9123088" cy="663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77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Hlavní a vedlejší témata</a:t>
            </a:r>
          </a:p>
        </p:txBody>
      </p:sp>
      <p:graphicFrame>
        <p:nvGraphicFramePr>
          <p:cNvPr id="8288" name="Group 96"/>
          <p:cNvGraphicFramePr>
            <a:graphicFrameLocks noGrp="1"/>
          </p:cNvGraphicFramePr>
          <p:nvPr>
            <p:ph type="tbl" idx="1"/>
          </p:nvPr>
        </p:nvGraphicFramePr>
        <p:xfrm>
          <a:off x="1774825" y="1844675"/>
          <a:ext cx="8713788" cy="3987800"/>
        </p:xfrm>
        <a:graphic>
          <a:graphicData uri="http://schemas.openxmlformats.org/drawingml/2006/table">
            <a:tbl>
              <a:tblPr/>
              <a:tblGrid>
                <a:gridCol w="1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6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37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Globální témata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Pohyb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Relaxace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Kultura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Příroda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Kulinář-ství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MICE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25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Témata</a:t>
                      </a:r>
                      <a:endParaRPr kumimoji="0" lang="cs-CZ" sz="32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Cykloturistika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Pěší turistika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Golf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In-line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Nordic walking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Vodní sporty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Lázeňství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Wellness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Pobyty u vody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Architektura</a:t>
                      </a: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Folklór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Festivaly a další kulturní akce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Národní parky a CHKO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Venkov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Vinařská turistika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Gastronomie (tradiční produkty, pivo)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Veletržní turistika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Kongresová turistika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Incentivní turistika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Affinity Groupes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bajkeři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golfisti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milovníci vážné hudby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Roční témata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Napoleon a …. (200. výročí bitvy u Slavkova)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Janáčkovo město (150 let od narození Janáčka)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75"/>
            <a:ext cx="883285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89363"/>
            <a:ext cx="8459788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Analýza poptávky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79452" y="1981200"/>
            <a:ext cx="9455150" cy="4687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800" dirty="0"/>
              <a:t>2 bloky: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analýza statistických dat ČSÚ a bude se soustředit na následující problémy: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postavení destinace na trhu cestovního ruchu (význam příjezdového cestovního ruchu vůči regionům v ČR (event. vůči nejbližší konkurenci)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vývoj domácí a zahraniční návštěvnosti (min. od roku 2001) - její komparace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struktura zahraniční návštěvnosti - identifikace rychle rostoucích trhů (možnost využití matice BGC či jiného maticového </a:t>
            </a:r>
            <a:r>
              <a:rPr lang="cs-CZ" altLang="cs-CZ" sz="2400" dirty="0" err="1"/>
              <a:t>vyjadření</a:t>
            </a:r>
            <a:r>
              <a:rPr lang="cs-CZ" altLang="cs-CZ" sz="24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analýza délky pobytu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Analýza poptávky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/>
              <a:t>Data budou čerpána z následujících zdrojů:</a:t>
            </a:r>
          </a:p>
          <a:p>
            <a:r>
              <a:rPr lang="cs-CZ" altLang="cs-CZ" sz="2400" dirty="0">
                <a:hlinkClick r:id="rId3"/>
              </a:rPr>
              <a:t>https://vdb.czso.cz/vdbvo2/</a:t>
            </a:r>
            <a:endParaRPr lang="cs-CZ" altLang="cs-CZ" sz="2400" dirty="0"/>
          </a:p>
          <a:p>
            <a:r>
              <a:rPr lang="cs-CZ" altLang="cs-CZ" sz="2400" dirty="0">
                <a:hlinkClick r:id="rId4"/>
              </a:rPr>
              <a:t>https://www.czso.cz/csu/czso/cru_cr</a:t>
            </a:r>
            <a:endParaRPr lang="cs-CZ" altLang="cs-CZ" sz="2400" dirty="0"/>
          </a:p>
          <a:p>
            <a:r>
              <a:rPr lang="cs-CZ" altLang="cs-CZ" sz="2400" dirty="0">
                <a:hlinkClick r:id="rId5"/>
              </a:rPr>
              <a:t>http://www.czechtourism.cz/institut-turismu/marketingovy-vyzkum/country-reporty/</a:t>
            </a:r>
            <a:endParaRPr lang="cs-CZ" altLang="cs-CZ" sz="2400" dirty="0"/>
          </a:p>
          <a:p>
            <a:endParaRPr lang="cs-CZ" altLang="cs-CZ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Analýza poptávky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79450" y="2060848"/>
            <a:ext cx="10889157" cy="46164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400" dirty="0"/>
              <a:t>Druhý blok bude zaměřen:</a:t>
            </a:r>
          </a:p>
          <a:p>
            <a:pPr eaLnBrk="1" hangingPunct="1">
              <a:defRPr/>
            </a:pPr>
            <a:r>
              <a:rPr lang="cs-CZ" sz="2400" dirty="0"/>
              <a:t>na analýzu chování návštěvníka v destinaci. </a:t>
            </a:r>
          </a:p>
          <a:p>
            <a:pPr eaLnBrk="1" hangingPunct="1">
              <a:defRPr/>
            </a:pPr>
            <a:r>
              <a:rPr lang="cs-CZ" sz="2400" dirty="0"/>
              <a:t>Vaším cílem bude interpretovat data z monitoringu návštěvnosti turistických regionů. </a:t>
            </a:r>
          </a:p>
          <a:p>
            <a:pPr lvl="1" eaLnBrk="1" hangingPunct="1">
              <a:defRPr/>
            </a:pPr>
            <a:r>
              <a:rPr lang="cs-CZ" sz="2000" dirty="0"/>
              <a:t>Strukturu a chování domácích návštěvníků (demografická a socioekonomická diferenciace)</a:t>
            </a:r>
            <a:endParaRPr lang="cs-CZ" sz="2400" dirty="0"/>
          </a:p>
          <a:p>
            <a:pPr eaLnBrk="1" hangingPunct="1">
              <a:defRPr/>
            </a:pPr>
            <a:r>
              <a:rPr lang="cs-CZ" sz="2400" dirty="0"/>
              <a:t>Zdroj dat naleznete zde:</a:t>
            </a:r>
          </a:p>
          <a:p>
            <a:pPr lvl="1" eaLnBrk="1" hangingPunct="1">
              <a:defRPr/>
            </a:pPr>
            <a:r>
              <a:rPr lang="cs-CZ" sz="2000" dirty="0">
                <a:hlinkClick r:id="rId3"/>
              </a:rPr>
              <a:t>http://monitoring.czechtourism.cz/CzechTourism/zpravy.html</a:t>
            </a:r>
            <a:endParaRPr lang="cs-CZ" sz="2000" dirty="0"/>
          </a:p>
          <a:p>
            <a:pPr marL="350837" indent="-342900">
              <a:defRPr/>
            </a:pPr>
            <a:r>
              <a:rPr lang="cs-CZ" sz="2400" dirty="0"/>
              <a:t>U zahraničních návštěvníků vycházejte ze zdrojů doporučených v osnově k předmětu a </a:t>
            </a:r>
            <a:r>
              <a:rPr lang="cs-CZ" altLang="cs-CZ" sz="2400" dirty="0">
                <a:hlinkClick r:id="rId4"/>
              </a:rPr>
              <a:t>http://www.czechtourism.cz/institut-turismu/marketingovy-vyzkum/country-reporty/</a:t>
            </a:r>
            <a:endParaRPr lang="cs-CZ" altLang="cs-CZ" sz="2400" dirty="0"/>
          </a:p>
          <a:p>
            <a:pPr marL="7937" indent="0">
              <a:buNone/>
              <a:defRPr/>
            </a:pPr>
            <a:endParaRPr lang="cs-CZ" sz="2400" dirty="0"/>
          </a:p>
          <a:p>
            <a:pPr marL="0" indent="0">
              <a:buNone/>
              <a:defRPr/>
            </a:pPr>
            <a:endParaRPr lang="cs-CZ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1" y="1124744"/>
            <a:ext cx="7158037" cy="633413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Produkt cestovního ruchu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668075" y="2492896"/>
            <a:ext cx="1077642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700" dirty="0"/>
              <a:t>Proč přijíždí turista do určité destinace?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poznání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relaxace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sportovní aktivity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něco nového se naučit, aj.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3600" b="1" dirty="0">
                <a:solidFill>
                  <a:srgbClr val="C00000"/>
                </a:solidFill>
              </a:rPr>
              <a:t>Zážitek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800100" y="476672"/>
            <a:ext cx="9544049" cy="1412875"/>
          </a:xfrm>
        </p:spPr>
        <p:txBody>
          <a:bodyPr/>
          <a:lstStyle/>
          <a:p>
            <a:pPr eaLnBrk="1" hangingPunct="1"/>
            <a:r>
              <a:rPr lang="cs-CZ" altLang="cs-CZ" dirty="0"/>
              <a:t>Matice</a:t>
            </a:r>
          </a:p>
        </p:txBody>
      </p:sp>
      <p:graphicFrame>
        <p:nvGraphicFramePr>
          <p:cNvPr id="17513" name="Group 10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69490959"/>
              </p:ext>
            </p:extLst>
          </p:nvPr>
        </p:nvGraphicFramePr>
        <p:xfrm>
          <a:off x="2999656" y="2237752"/>
          <a:ext cx="7659688" cy="4145120"/>
        </p:xfrm>
        <a:graphic>
          <a:graphicData uri="http://schemas.openxmlformats.org/drawingml/2006/table">
            <a:tbl>
              <a:tblPr/>
              <a:tblGrid>
                <a:gridCol w="15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0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07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Pohyb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Relaxace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Kultura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Příroda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Kulinář-ství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MICE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Německo + Rakousko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ČR + Slovensko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Polsko</a:t>
                      </a:r>
                      <a:endParaRPr kumimoji="0" 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Itálie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Nizozemí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UK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Rusko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373" name="Text Box 106"/>
          <p:cNvSpPr txBox="1">
            <a:spLocks noChangeArrowheads="1"/>
          </p:cNvSpPr>
          <p:nvPr/>
        </p:nvSpPr>
        <p:spPr bwMode="auto">
          <a:xfrm>
            <a:off x="5572125" y="25844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8"/>
          <p:cNvSpPr>
            <a:spLocks noGrp="1" noChangeArrowheads="1"/>
          </p:cNvSpPr>
          <p:nvPr>
            <p:ph type="title"/>
          </p:nvPr>
        </p:nvSpPr>
        <p:spPr>
          <a:xfrm>
            <a:off x="695400" y="541301"/>
            <a:ext cx="9544049" cy="1412875"/>
          </a:xfrm>
        </p:spPr>
        <p:txBody>
          <a:bodyPr/>
          <a:lstStyle/>
          <a:p>
            <a:pPr eaLnBrk="1" hangingPunct="1"/>
            <a:r>
              <a:rPr lang="cs-CZ" altLang="cs-CZ" dirty="0"/>
              <a:t>Cykloturistika</a:t>
            </a:r>
          </a:p>
        </p:txBody>
      </p:sp>
      <p:graphicFrame>
        <p:nvGraphicFramePr>
          <p:cNvPr id="22628" name="Group 10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66839133"/>
              </p:ext>
            </p:extLst>
          </p:nvPr>
        </p:nvGraphicFramePr>
        <p:xfrm>
          <a:off x="3431704" y="2636912"/>
          <a:ext cx="7294563" cy="3578292"/>
        </p:xfrm>
        <a:graphic>
          <a:graphicData uri="http://schemas.openxmlformats.org/drawingml/2006/table">
            <a:tbl>
              <a:tblPr/>
              <a:tblGrid>
                <a:gridCol w="15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Rodinná cykloturistika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Terenní cykloturistika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Dálkové cyklotrasy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charset="0"/>
                        </a:rPr>
                        <a:t>Vinařské cyklotrasy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ČR + Slovensko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Mladí bez dětí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Skupiny přátel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ČR + Slovensko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Rodiny s dětmi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ČR + Slovensko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Prázdné hnízdo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Nizozemí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Rodiny s dětmi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Nizozemí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Prázdné hnízdo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Charakteristika produktu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Struktura produktu</a:t>
            </a:r>
          </a:p>
          <a:p>
            <a:pPr eaLnBrk="1" hangingPunct="1"/>
            <a:r>
              <a:rPr lang="cs-CZ" altLang="cs-CZ"/>
              <a:t>Prostorová lokalizace</a:t>
            </a:r>
          </a:p>
          <a:p>
            <a:pPr eaLnBrk="1" hangingPunct="1"/>
            <a:r>
              <a:rPr lang="cs-CZ" altLang="cs-CZ"/>
              <a:t>Základní stavební prvky produktu</a:t>
            </a:r>
          </a:p>
          <a:p>
            <a:pPr eaLnBrk="1" hangingPunct="1"/>
            <a:r>
              <a:rPr lang="cs-CZ" altLang="cs-CZ"/>
              <a:t>Specifické služby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675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3464" y="2424022"/>
            <a:ext cx="4013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2">
                    <a:lumMod val="75000"/>
                  </a:schemeClr>
                </a:solidFill>
              </a:rPr>
              <a:t>Rozšiřování sezóny</a:t>
            </a:r>
          </a:p>
        </p:txBody>
      </p:sp>
    </p:spTree>
    <p:extLst>
      <p:ext uri="{BB962C8B-B14F-4D97-AF65-F5344CB8AC3E}">
        <p14:creationId xmlns:p14="http://schemas.microsoft.com/office/powerpoint/2010/main" val="558461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093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34709" y="802257"/>
            <a:ext cx="311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Individuální cestování</a:t>
            </a:r>
          </a:p>
        </p:txBody>
      </p:sp>
    </p:spTree>
    <p:extLst>
      <p:ext uri="{BB962C8B-B14F-4D97-AF65-F5344CB8AC3E}">
        <p14:creationId xmlns:p14="http://schemas.microsoft.com/office/powerpoint/2010/main" val="25138050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694" cy="688559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34378" y="354951"/>
            <a:ext cx="4125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Způsob, jak vyprávět příběhy</a:t>
            </a:r>
          </a:p>
        </p:txBody>
      </p:sp>
    </p:spTree>
    <p:extLst>
      <p:ext uri="{BB962C8B-B14F-4D97-AF65-F5344CB8AC3E}">
        <p14:creationId xmlns:p14="http://schemas.microsoft.com/office/powerpoint/2010/main" val="10172843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353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91707" y="5715151"/>
            <a:ext cx="10186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Zprostředkovat destinaci pohledem místních a jejich volnočasových aktivit</a:t>
            </a:r>
          </a:p>
        </p:txBody>
      </p:sp>
    </p:spTree>
    <p:extLst>
      <p:ext uri="{BB962C8B-B14F-4D97-AF65-F5344CB8AC3E}">
        <p14:creationId xmlns:p14="http://schemas.microsoft.com/office/powerpoint/2010/main" val="13860874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862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96686" y="5564123"/>
            <a:ext cx="3637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bg1">
                    <a:lumMod val="95000"/>
                  </a:schemeClr>
                </a:solidFill>
              </a:rPr>
              <a:t>Návrat ke kořenům</a:t>
            </a:r>
          </a:p>
        </p:txBody>
      </p:sp>
    </p:spTree>
    <p:extLst>
      <p:ext uri="{BB962C8B-B14F-4D97-AF65-F5344CB8AC3E}">
        <p14:creationId xmlns:p14="http://schemas.microsoft.com/office/powerpoint/2010/main" val="16650921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Odkazy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Profily zdrojových trhů (ppt v ISu) nebo </a:t>
            </a:r>
            <a:r>
              <a:rPr lang="cs-CZ" altLang="cs-CZ" sz="2400">
                <a:hlinkClick r:id="rId3"/>
              </a:rPr>
              <a:t>http://www.tourismtrade.org.uk/MarketIntelligenceResearch/CountrySpecificResearch.asp</a:t>
            </a:r>
            <a:r>
              <a:rPr lang="cs-CZ" altLang="cs-CZ" sz="2400"/>
              <a:t> nebo </a:t>
            </a:r>
            <a:r>
              <a:rPr lang="cs-CZ" altLang="cs-CZ" sz="2400">
                <a:hlinkClick r:id="rId4"/>
              </a:rPr>
              <a:t>http://www.austriatourism.com/xxl/_site/int-de/_area/465223/_subArea/465282/_subArea2/465327/%C3%BCblick.html</a:t>
            </a:r>
            <a:endParaRPr lang="cs-CZ" altLang="cs-CZ" sz="2400"/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Marketingové plány - </a:t>
            </a:r>
            <a:r>
              <a:rPr lang="cs-CZ" altLang="cs-CZ" sz="2400">
                <a:hlinkClick r:id="rId5"/>
              </a:rPr>
              <a:t>http://www.touris.kaernten.at/?siid=985&amp;LAid=1&amp;jid=so</a:t>
            </a:r>
            <a:r>
              <a:rPr lang="cs-CZ" altLang="cs-CZ" sz="240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Přehled nákladů tiskovin –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/>
              <a:t>	</a:t>
            </a:r>
            <a:r>
              <a:rPr lang="cs-CZ" altLang="cs-CZ" sz="2400">
                <a:hlinkClick r:id="rId6"/>
              </a:rPr>
              <a:t>http://www.abccr.cz/tabperiod/nakper.html</a:t>
            </a:r>
            <a:r>
              <a:rPr lang="cs-CZ" altLang="cs-CZ" sz="2400"/>
              <a:t>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1" y="1052736"/>
            <a:ext cx="7158037" cy="752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Zážitek vzniká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679450" y="2636912"/>
            <a:ext cx="11105181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cs-CZ" altLang="cs-CZ" dirty="0"/>
              <a:t>Spotřebou služeb cestovního ruchu v destinaci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Návštěvou turistických atraktivit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Vzájemnou interakcí místních obyvatel a turistů</a:t>
            </a:r>
          </a:p>
          <a:p>
            <a:pPr eaLnBrk="1" hangingPunct="1">
              <a:lnSpc>
                <a:spcPct val="120000"/>
              </a:lnSpc>
            </a:pPr>
            <a:r>
              <a:rPr lang="cs-CZ" altLang="cs-CZ" dirty="0"/>
              <a:t>Genius loci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dirty="0">
                <a:solidFill>
                  <a:srgbClr val="C00000"/>
                </a:solidFill>
              </a:rPr>
              <a:t>Základní kameny produktu CR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76250"/>
            <a:ext cx="9228138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476251"/>
            <a:ext cx="9166225" cy="56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con_muni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con_muni" id="{A171B59F-1B8B-4B99-AE73-9F82B5419D47}" vid="{51DB6526-A2E4-4506-AC12-DD3B0B6E3002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Econ_muni</Template>
  <TotalTime>1128</TotalTime>
  <Words>1444</Words>
  <Application>Microsoft Office PowerPoint</Application>
  <PresentationFormat>Širokoúhlá obrazovka</PresentationFormat>
  <Paragraphs>340</Paragraphs>
  <Slides>68</Slides>
  <Notes>37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4" baseType="lpstr">
      <vt:lpstr>Arial</vt:lpstr>
      <vt:lpstr>Calibri</vt:lpstr>
      <vt:lpstr>Tahoma</vt:lpstr>
      <vt:lpstr>Verdana</vt:lpstr>
      <vt:lpstr>Wingdings</vt:lpstr>
      <vt:lpstr>Econ_muni</vt:lpstr>
      <vt:lpstr>Marketing cestovního ruchu</vt:lpstr>
      <vt:lpstr>Administrativa</vt:lpstr>
      <vt:lpstr>Harmonogram</vt:lpstr>
      <vt:lpstr>Literatura ke kursu </vt:lpstr>
      <vt:lpstr>Definice marketingu cestovního ruchu</vt:lpstr>
      <vt:lpstr>Produkt cestovního ruchu</vt:lpstr>
      <vt:lpstr>Zážitek vzniká</vt:lpstr>
      <vt:lpstr>Prezentace aplikace PowerPoint</vt:lpstr>
      <vt:lpstr>Prezentace aplikace PowerPoint</vt:lpstr>
      <vt:lpstr>Prezentace aplikace PowerPoint</vt:lpstr>
      <vt:lpstr>Specifika destinačního marketingu</vt:lpstr>
      <vt:lpstr>Marketing služeb</vt:lpstr>
      <vt:lpstr>Specifika destinačního marketingu</vt:lpstr>
      <vt:lpstr>Klíčové prvky marketingu destinace</vt:lpstr>
      <vt:lpstr>Prezentace aplikace PowerPoint</vt:lpstr>
      <vt:lpstr>Sestavení produktového mixu</vt:lpstr>
      <vt:lpstr>Produkt cestovního ruchu</vt:lpstr>
      <vt:lpstr>Produkt CR jako TÉMATA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Produkt CR jako Program</vt:lpstr>
      <vt:lpstr>Prezentace aplikace PowerPoint</vt:lpstr>
      <vt:lpstr>Prezentace aplikace PowerPoint</vt:lpstr>
      <vt:lpstr>Průvodce</vt:lpstr>
      <vt:lpstr>Package</vt:lpstr>
      <vt:lpstr>Strutkura produktu v destinaci</vt:lpstr>
      <vt:lpstr>Destinace</vt:lpstr>
      <vt:lpstr>Case study: Graubünden</vt:lpstr>
      <vt:lpstr>Téma cykloturistika</vt:lpstr>
      <vt:lpstr>Case study: Graubünden</vt:lpstr>
      <vt:lpstr>Case study: Niederösterreich</vt:lpstr>
      <vt:lpstr>Téma cykloturistika</vt:lpstr>
      <vt:lpstr>Téma cykloturistika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Téma cykloturistika</vt:lpstr>
      <vt:lpstr>Case study: Graubünden</vt:lpstr>
      <vt:lpstr>Prezentace aplikace PowerPoint</vt:lpstr>
      <vt:lpstr>Prezentace aplikace PowerPoint</vt:lpstr>
      <vt:lpstr>Téma cykloturistika</vt:lpstr>
      <vt:lpstr>Prezentace aplikace PowerPoint</vt:lpstr>
      <vt:lpstr>Prezentace aplikace PowerPoint</vt:lpstr>
      <vt:lpstr>Pro milovníky vína a přírody: region Retzer Land ve Weinviertelu.</vt:lpstr>
      <vt:lpstr>Prezentace aplikace PowerPoint</vt:lpstr>
      <vt:lpstr>Prezentace aplikace PowerPoint</vt:lpstr>
      <vt:lpstr>Prezentace aplikace PowerPoint</vt:lpstr>
      <vt:lpstr>Prezentace aplikace PowerPoint</vt:lpstr>
      <vt:lpstr>Hlavní a vedlejší témata</vt:lpstr>
      <vt:lpstr>Prezentace aplikace PowerPoint</vt:lpstr>
      <vt:lpstr>Analýza poptávky</vt:lpstr>
      <vt:lpstr>Analýza poptávky</vt:lpstr>
      <vt:lpstr>Analýza poptávky</vt:lpstr>
      <vt:lpstr>Matice</vt:lpstr>
      <vt:lpstr>Cykloturistika</vt:lpstr>
      <vt:lpstr>Charakteristika produktu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Odkazy</vt:lpstr>
    </vt:vector>
  </TitlesOfParts>
  <Company>ESF -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cestovního ruchu</dc:title>
  <dc:creator>adm_sauer</dc:creator>
  <cp:lastModifiedBy>Martin Šauer</cp:lastModifiedBy>
  <cp:revision>31</cp:revision>
  <dcterms:created xsi:type="dcterms:W3CDTF">2008-10-22T12:30:37Z</dcterms:created>
  <dcterms:modified xsi:type="dcterms:W3CDTF">2022-10-07T07:47:38Z</dcterms:modified>
</cp:coreProperties>
</file>