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423" r:id="rId3"/>
    <p:sldId id="277" r:id="rId4"/>
    <p:sldId id="328" r:id="rId5"/>
    <p:sldId id="278" r:id="rId6"/>
    <p:sldId id="334" r:id="rId7"/>
    <p:sldId id="298" r:id="rId8"/>
    <p:sldId id="299" r:id="rId9"/>
    <p:sldId id="335" r:id="rId10"/>
    <p:sldId id="329" r:id="rId11"/>
    <p:sldId id="330" r:id="rId12"/>
    <p:sldId id="413" r:id="rId13"/>
    <p:sldId id="331" r:id="rId14"/>
    <p:sldId id="333" r:id="rId15"/>
    <p:sldId id="301" r:id="rId16"/>
    <p:sldId id="302" r:id="rId17"/>
    <p:sldId id="303" r:id="rId18"/>
    <p:sldId id="414" r:id="rId19"/>
    <p:sldId id="306" r:id="rId20"/>
    <p:sldId id="307" r:id="rId21"/>
    <p:sldId id="415" r:id="rId22"/>
    <p:sldId id="416" r:id="rId23"/>
    <p:sldId id="280" r:id="rId24"/>
    <p:sldId id="417" r:id="rId25"/>
    <p:sldId id="310" r:id="rId26"/>
    <p:sldId id="418" r:id="rId27"/>
    <p:sldId id="312" r:id="rId28"/>
    <p:sldId id="419" r:id="rId29"/>
    <p:sldId id="314" r:id="rId30"/>
    <p:sldId id="315" r:id="rId31"/>
    <p:sldId id="281" r:id="rId32"/>
    <p:sldId id="282" r:id="rId33"/>
    <p:sldId id="316" r:id="rId34"/>
    <p:sldId id="317" r:id="rId35"/>
    <p:sldId id="318" r:id="rId36"/>
    <p:sldId id="420" r:id="rId37"/>
    <p:sldId id="421" r:id="rId38"/>
    <p:sldId id="284" r:id="rId39"/>
    <p:sldId id="422" r:id="rId40"/>
    <p:sldId id="286" r:id="rId41"/>
    <p:sldId id="319" r:id="rId42"/>
    <p:sldId id="322" r:id="rId43"/>
    <p:sldId id="323" r:id="rId44"/>
    <p:sldId id="324" r:id="rId45"/>
  </p:sldIdLst>
  <p:sldSz cx="4610100" cy="3460750"/>
  <p:notesSz cx="4610100" cy="3460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8856" autoAdjust="0"/>
  </p:normalViewPr>
  <p:slideViewPr>
    <p:cSldViewPr>
      <p:cViewPr varScale="1">
        <p:scale>
          <a:sx n="204" d="100"/>
          <a:sy n="204" d="100"/>
        </p:scale>
        <p:origin x="1896" y="1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97075" cy="1730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2611438" y="0"/>
            <a:ext cx="1997075" cy="173038"/>
          </a:xfrm>
          <a:prstGeom prst="rect">
            <a:avLst/>
          </a:prstGeom>
        </p:spPr>
        <p:txBody>
          <a:bodyPr vert="horz" lIns="91440" tIns="45720" rIns="91440" bIns="45720" rtlCol="0"/>
          <a:lstStyle>
            <a:lvl1pPr algn="r">
              <a:defRPr sz="1200"/>
            </a:lvl1pPr>
          </a:lstStyle>
          <a:p>
            <a:fld id="{0D3B58F2-33FF-4721-9A9F-CC133713DFF6}" type="datetimeFigureOut">
              <a:rPr lang="en-US" smtClean="0"/>
              <a:t>7/30/24</a:t>
            </a:fld>
            <a:endParaRPr lang="en-US"/>
          </a:p>
        </p:txBody>
      </p:sp>
      <p:sp>
        <p:nvSpPr>
          <p:cNvPr id="4" name="Slide Image Placeholder 3"/>
          <p:cNvSpPr>
            <a:spLocks noGrp="1" noRot="1" noChangeAspect="1"/>
          </p:cNvSpPr>
          <p:nvPr>
            <p:ph type="sldImg" idx="2"/>
          </p:nvPr>
        </p:nvSpPr>
        <p:spPr>
          <a:xfrm>
            <a:off x="1527175" y="433388"/>
            <a:ext cx="1555750" cy="11668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460375" y="1665288"/>
            <a:ext cx="3689350" cy="1363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3287713"/>
            <a:ext cx="1997075" cy="1730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2611438" y="3287713"/>
            <a:ext cx="1997075" cy="173037"/>
          </a:xfrm>
          <a:prstGeom prst="rect">
            <a:avLst/>
          </a:prstGeom>
        </p:spPr>
        <p:txBody>
          <a:bodyPr vert="horz" lIns="91440" tIns="45720" rIns="91440" bIns="45720" rtlCol="0" anchor="b"/>
          <a:lstStyle>
            <a:lvl1pPr algn="r">
              <a:defRPr sz="1200"/>
            </a:lvl1pPr>
          </a:lstStyle>
          <a:p>
            <a:fld id="{D13C3E89-A2AF-4093-85C9-C6CA0ADAD27F}" type="slidenum">
              <a:rPr lang="en-US" smtClean="0"/>
              <a:t>‹#›</a:t>
            </a:fld>
            <a:endParaRPr lang="en-US"/>
          </a:p>
        </p:txBody>
      </p:sp>
    </p:spTree>
    <p:extLst>
      <p:ext uri="{BB962C8B-B14F-4D97-AF65-F5344CB8AC3E}">
        <p14:creationId xmlns:p14="http://schemas.microsoft.com/office/powerpoint/2010/main" val="3012408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example of impact of age on fighters’ performance</a:t>
            </a:r>
          </a:p>
        </p:txBody>
      </p:sp>
      <p:sp>
        <p:nvSpPr>
          <p:cNvPr id="4" name="Slide Number Placeholder 3"/>
          <p:cNvSpPr>
            <a:spLocks noGrp="1"/>
          </p:cNvSpPr>
          <p:nvPr>
            <p:ph type="sldNum" sz="quarter" idx="5"/>
          </p:nvPr>
        </p:nvSpPr>
        <p:spPr/>
        <p:txBody>
          <a:bodyPr/>
          <a:lstStyle/>
          <a:p>
            <a:fld id="{D6C88D3E-2E9F-4039-BE95-2D70F320CA26}" type="slidenum">
              <a:rPr lang="en-US" smtClean="0"/>
              <a:t>5</a:t>
            </a:fld>
            <a:endParaRPr lang="en-US" dirty="0"/>
          </a:p>
        </p:txBody>
      </p:sp>
    </p:spTree>
    <p:extLst>
      <p:ext uri="{BB962C8B-B14F-4D97-AF65-F5344CB8AC3E}">
        <p14:creationId xmlns:p14="http://schemas.microsoft.com/office/powerpoint/2010/main" val="4056745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in </a:t>
            </a:r>
            <a:r>
              <a:rPr lang="en-US" dirty="0" err="1"/>
              <a:t>gretl</a:t>
            </a:r>
            <a:r>
              <a:rPr lang="en-US" dirty="0"/>
              <a:t> normality of residuals. </a:t>
            </a:r>
            <a:r>
              <a:rPr lang="en-US" b="0" i="0" dirty="0">
                <a:solidFill>
                  <a:srgbClr val="202124"/>
                </a:solidFill>
                <a:effectLst/>
                <a:latin typeface="arial" panose="020B0604020202020204" pitchFamily="34" charset="0"/>
              </a:rPr>
              <a:t>The </a:t>
            </a:r>
            <a:r>
              <a:rPr lang="en-US" b="1" i="0" dirty="0">
                <a:solidFill>
                  <a:srgbClr val="202124"/>
                </a:solidFill>
                <a:effectLst/>
                <a:latin typeface="arial" panose="020B0604020202020204" pitchFamily="34" charset="0"/>
              </a:rPr>
              <a:t>central limit theorem</a:t>
            </a:r>
            <a:r>
              <a:rPr lang="en-US" b="0" i="0" dirty="0">
                <a:solidFill>
                  <a:srgbClr val="202124"/>
                </a:solidFill>
                <a:effectLst/>
                <a:latin typeface="arial" panose="020B0604020202020204" pitchFamily="34" charset="0"/>
              </a:rPr>
              <a:t> states that if you have a population with mean μ and standard deviation σ and take sufficiently large random samples from the population with replacement  (&gt;30), then the distribution of the sample means will be approximately normally distributed with mean equal to the population mean, regardless of the fact whether the original population distribution was normal or not. </a:t>
            </a:r>
            <a:endParaRPr lang="en-US" dirty="0"/>
          </a:p>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7</a:t>
            </a:fld>
            <a:endParaRPr lang="en-US" dirty="0"/>
          </a:p>
        </p:txBody>
      </p:sp>
    </p:spTree>
    <p:extLst>
      <p:ext uri="{BB962C8B-B14F-4D97-AF65-F5344CB8AC3E}">
        <p14:creationId xmlns:p14="http://schemas.microsoft.com/office/powerpoint/2010/main" val="177975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8</a:t>
            </a:fld>
            <a:endParaRPr lang="en-US" dirty="0"/>
          </a:p>
        </p:txBody>
      </p:sp>
    </p:spTree>
    <p:extLst>
      <p:ext uri="{BB962C8B-B14F-4D97-AF65-F5344CB8AC3E}">
        <p14:creationId xmlns:p14="http://schemas.microsoft.com/office/powerpoint/2010/main" val="215717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767673"/>
                </a:solidFill>
                <a:effectLst/>
                <a:latin typeface="droid sans"/>
              </a:rPr>
              <a:t>in the graph above, the gray color shows the skewed distribution of the values in the population. The other colors represent the sampling distributions of the means for different sample sizes. The red color shows the distribution of means when your sample size is 5. Blue denotes a sample size of 20. Green is 40. The red curve (n=5) is still skewed a bit, but the blue and green (20 and 40) are not visibly skewed.</a:t>
            </a:r>
          </a:p>
          <a:p>
            <a:pPr algn="l"/>
            <a:r>
              <a:rPr lang="en-US" b="0" i="0" dirty="0">
                <a:solidFill>
                  <a:srgbClr val="767673"/>
                </a:solidFill>
                <a:effectLst/>
                <a:latin typeface="droid sans"/>
              </a:rPr>
              <a:t>As the sample size increases, the sampling distributions more closely approximate the normal distribution and become more tightly clustered around the population mean—just as the central limit theorem states!</a:t>
            </a:r>
          </a:p>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9</a:t>
            </a:fld>
            <a:endParaRPr lang="en-US" dirty="0"/>
          </a:p>
        </p:txBody>
      </p:sp>
    </p:spTree>
    <p:extLst>
      <p:ext uri="{BB962C8B-B14F-4D97-AF65-F5344CB8AC3E}">
        <p14:creationId xmlns:p14="http://schemas.microsoft.com/office/powerpoint/2010/main" val="1093889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23</a:t>
            </a:fld>
            <a:endParaRPr lang="en-US" dirty="0"/>
          </a:p>
        </p:txBody>
      </p:sp>
    </p:spTree>
    <p:extLst>
      <p:ext uri="{BB962C8B-B14F-4D97-AF65-F5344CB8AC3E}">
        <p14:creationId xmlns:p14="http://schemas.microsoft.com/office/powerpoint/2010/main" val="1000378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Interpretation is different with linear-log -&gt; if we increase x by 1%, y increases by Beta/100 </a:t>
            </a:r>
            <a:r>
              <a:rPr lang="en-US" b="1" dirty="0"/>
              <a:t>units</a:t>
            </a:r>
            <a:r>
              <a:rPr lang="en-US" dirty="0"/>
              <a:t>. log-linear -&gt; if we increase x by 1, y increases by 100%*Beta</a:t>
            </a:r>
          </a:p>
        </p:txBody>
      </p:sp>
      <p:sp>
        <p:nvSpPr>
          <p:cNvPr id="4" name="Slide Number Placeholder 3"/>
          <p:cNvSpPr>
            <a:spLocks noGrp="1"/>
          </p:cNvSpPr>
          <p:nvPr>
            <p:ph type="sldNum" sz="quarter" idx="5"/>
          </p:nvPr>
        </p:nvSpPr>
        <p:spPr/>
        <p:txBody>
          <a:bodyPr/>
          <a:lstStyle/>
          <a:p>
            <a:fld id="{D6C88D3E-2E9F-4039-BE95-2D70F320CA26}" type="slidenum">
              <a:rPr lang="en-US" smtClean="0"/>
              <a:t>24</a:t>
            </a:fld>
            <a:endParaRPr lang="en-US" dirty="0"/>
          </a:p>
        </p:txBody>
      </p:sp>
    </p:spTree>
    <p:extLst>
      <p:ext uri="{BB962C8B-B14F-4D97-AF65-F5344CB8AC3E}">
        <p14:creationId xmlns:p14="http://schemas.microsoft.com/office/powerpoint/2010/main" val="3192291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9860" y="271891"/>
            <a:ext cx="2512060" cy="244475"/>
          </a:xfrm>
          <a:prstGeom prst="rect">
            <a:avLst/>
          </a:prstGeom>
        </p:spPr>
        <p:txBody>
          <a:bodyPr wrap="square" lIns="0" tIns="0" rIns="0" bIns="0">
            <a:spAutoFit/>
          </a:bodyPr>
          <a:lstStyle>
            <a:lvl1pPr>
              <a:defRPr sz="1150" b="0" i="0">
                <a:solidFill>
                  <a:schemeClr val="tx1"/>
                </a:solidFill>
                <a:latin typeface="Book Antiqua"/>
                <a:cs typeface="Book Antiqua"/>
              </a:defRPr>
            </a:lvl1pPr>
          </a:lstStyle>
          <a:p>
            <a:endParaRPr/>
          </a:p>
        </p:txBody>
      </p:sp>
      <p:sp>
        <p:nvSpPr>
          <p:cNvPr id="3" name="Holder 3"/>
          <p:cNvSpPr>
            <a:spLocks noGrp="1"/>
          </p:cNvSpPr>
          <p:nvPr>
            <p:ph type="subTitle" idx="4"/>
          </p:nvPr>
        </p:nvSpPr>
        <p:spPr>
          <a:xfrm>
            <a:off x="691515" y="1938020"/>
            <a:ext cx="3227070" cy="865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7/30/24</a:t>
            </a:fld>
            <a:endParaRPr lang="en-US"/>
          </a:p>
        </p:txBody>
      </p:sp>
      <p:sp>
        <p:nvSpPr>
          <p:cNvPr id="6" name="Holder 6"/>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36</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type="body" idx="1"/>
          </p:nvPr>
        </p:nvSpPr>
        <p:spPr/>
        <p:txBody>
          <a:bodyPr lIns="0" tIns="0" rIns="0" bIns="0"/>
          <a:lstStyle>
            <a:lvl1pPr>
              <a:defRPr sz="1100" b="0" i="0">
                <a:solidFill>
                  <a:schemeClr val="tx1"/>
                </a:solidFill>
                <a:latin typeface="Book Antiqua"/>
                <a:cs typeface="Book Antiqu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7/30/24</a:t>
            </a:fld>
            <a:endParaRPr lang="en-US"/>
          </a:p>
        </p:txBody>
      </p:sp>
      <p:sp>
        <p:nvSpPr>
          <p:cNvPr id="6" name="Holder 6"/>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36</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sz="half" idx="2"/>
          </p:nvPr>
        </p:nvSpPr>
        <p:spPr>
          <a:xfrm>
            <a:off x="230505" y="795972"/>
            <a:ext cx="2005393" cy="228409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374201" y="795972"/>
            <a:ext cx="2005393" cy="228409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7/30/24</a:t>
            </a:fld>
            <a:endParaRPr lang="en-US"/>
          </a:p>
        </p:txBody>
      </p:sp>
      <p:sp>
        <p:nvSpPr>
          <p:cNvPr id="7" name="Holder 7"/>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36</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7/30/24</a:t>
            </a:fld>
            <a:endParaRPr lang="en-US"/>
          </a:p>
        </p:txBody>
      </p:sp>
      <p:sp>
        <p:nvSpPr>
          <p:cNvPr id="5" name="Holder 5"/>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36</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7/30/24</a:t>
            </a:fld>
            <a:endParaRPr lang="en-US"/>
          </a:p>
        </p:txBody>
      </p:sp>
      <p:sp>
        <p:nvSpPr>
          <p:cNvPr id="4" name="Holder 4"/>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36</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95448" y="3281704"/>
            <a:ext cx="43180" cy="30480"/>
          </a:xfrm>
          <a:custGeom>
            <a:avLst/>
            <a:gdLst/>
            <a:ahLst/>
            <a:cxnLst/>
            <a:rect l="l" t="t" r="r" b="b"/>
            <a:pathLst>
              <a:path w="43180"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17" name="bk object 17"/>
          <p:cNvSpPr/>
          <p:nvPr/>
        </p:nvSpPr>
        <p:spPr>
          <a:xfrm>
            <a:off x="3015831" y="3277742"/>
            <a:ext cx="25400" cy="38100"/>
          </a:xfrm>
          <a:custGeom>
            <a:avLst/>
            <a:gdLst/>
            <a:ahLst/>
            <a:cxnLst/>
            <a:rect l="l" t="t" r="r" b="b"/>
            <a:pathLst>
              <a:path w="25400" h="38100">
                <a:moveTo>
                  <a:pt x="25400" y="0"/>
                </a:moveTo>
                <a:lnTo>
                  <a:pt x="0" y="19050"/>
                </a:lnTo>
                <a:lnTo>
                  <a:pt x="25400" y="38100"/>
                </a:lnTo>
                <a:lnTo>
                  <a:pt x="25400" y="0"/>
                </a:lnTo>
                <a:close/>
              </a:path>
            </a:pathLst>
          </a:custGeom>
          <a:solidFill>
            <a:srgbClr val="CCCCCC"/>
          </a:solidFill>
        </p:spPr>
        <p:txBody>
          <a:bodyPr wrap="square" lIns="0" tIns="0" rIns="0" bIns="0" rtlCol="0"/>
          <a:lstStyle/>
          <a:p>
            <a:endParaRPr/>
          </a:p>
        </p:txBody>
      </p:sp>
      <p:sp>
        <p:nvSpPr>
          <p:cNvPr id="18" name="bk object 18"/>
          <p:cNvSpPr/>
          <p:nvPr/>
        </p:nvSpPr>
        <p:spPr>
          <a:xfrm>
            <a:off x="3193633" y="3277742"/>
            <a:ext cx="25400" cy="38100"/>
          </a:xfrm>
          <a:custGeom>
            <a:avLst/>
            <a:gdLst/>
            <a:ahLst/>
            <a:cxnLst/>
            <a:rect l="l" t="t" r="r" b="b"/>
            <a:pathLst>
              <a:path w="25400" h="38100">
                <a:moveTo>
                  <a:pt x="0" y="0"/>
                </a:moveTo>
                <a:lnTo>
                  <a:pt x="0" y="38100"/>
                </a:lnTo>
                <a:lnTo>
                  <a:pt x="25400" y="19050"/>
                </a:lnTo>
                <a:lnTo>
                  <a:pt x="0" y="0"/>
                </a:lnTo>
                <a:close/>
              </a:path>
            </a:pathLst>
          </a:custGeom>
          <a:solidFill>
            <a:srgbClr val="CCCCCC"/>
          </a:solidFill>
        </p:spPr>
        <p:txBody>
          <a:bodyPr wrap="square" lIns="0" tIns="0" rIns="0" bIns="0" rtlCol="0"/>
          <a:lstStyle/>
          <a:p>
            <a:endParaRPr/>
          </a:p>
        </p:txBody>
      </p:sp>
      <p:sp>
        <p:nvSpPr>
          <p:cNvPr id="19" name="bk object 19"/>
          <p:cNvSpPr/>
          <p:nvPr/>
        </p:nvSpPr>
        <p:spPr>
          <a:xfrm>
            <a:off x="3344696" y="3291826"/>
            <a:ext cx="43180" cy="30480"/>
          </a:xfrm>
          <a:custGeom>
            <a:avLst/>
            <a:gdLst/>
            <a:ahLst/>
            <a:cxnLst/>
            <a:rect l="l" t="t" r="r" b="b"/>
            <a:pathLst>
              <a:path w="43179"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20" name="bk object 20"/>
          <p:cNvSpPr/>
          <p:nvPr/>
        </p:nvSpPr>
        <p:spPr>
          <a:xfrm>
            <a:off x="3355188" y="328155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1" name="bk object 21"/>
          <p:cNvSpPr/>
          <p:nvPr/>
        </p:nvSpPr>
        <p:spPr>
          <a:xfrm>
            <a:off x="3365348" y="327139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2" name="bk object 22"/>
          <p:cNvSpPr/>
          <p:nvPr/>
        </p:nvSpPr>
        <p:spPr>
          <a:xfrm>
            <a:off x="328152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3" name="bk object 23"/>
          <p:cNvSpPr/>
          <p:nvPr/>
        </p:nvSpPr>
        <p:spPr>
          <a:xfrm>
            <a:off x="3636138"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4" name="bk object 24"/>
          <p:cNvSpPr/>
          <p:nvPr/>
        </p:nvSpPr>
        <p:spPr>
          <a:xfrm>
            <a:off x="354723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5" name="bk object 25"/>
          <p:cNvSpPr/>
          <p:nvPr/>
        </p:nvSpPr>
        <p:spPr>
          <a:xfrm>
            <a:off x="3623438" y="32713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6" name="bk object 26"/>
          <p:cNvSpPr/>
          <p:nvPr/>
        </p:nvSpPr>
        <p:spPr>
          <a:xfrm>
            <a:off x="3636138" y="32967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7" name="bk object 27"/>
          <p:cNvSpPr/>
          <p:nvPr/>
        </p:nvSpPr>
        <p:spPr>
          <a:xfrm>
            <a:off x="3623438"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8" name="bk object 28"/>
          <p:cNvSpPr/>
          <p:nvPr/>
        </p:nvSpPr>
        <p:spPr>
          <a:xfrm>
            <a:off x="3636138"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9" name="bk object 29"/>
          <p:cNvSpPr/>
          <p:nvPr/>
        </p:nvSpPr>
        <p:spPr>
          <a:xfrm>
            <a:off x="3889147"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0" name="bk object 30"/>
          <p:cNvSpPr/>
          <p:nvPr/>
        </p:nvSpPr>
        <p:spPr>
          <a:xfrm>
            <a:off x="3901847"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1" name="bk object 31"/>
          <p:cNvSpPr/>
          <p:nvPr/>
        </p:nvSpPr>
        <p:spPr>
          <a:xfrm>
            <a:off x="3901847"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2" name="bk object 32"/>
          <p:cNvSpPr/>
          <p:nvPr/>
        </p:nvSpPr>
        <p:spPr>
          <a:xfrm>
            <a:off x="3812946"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33" name="bk object 33"/>
          <p:cNvSpPr/>
          <p:nvPr/>
        </p:nvSpPr>
        <p:spPr>
          <a:xfrm>
            <a:off x="3889147"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4" name="bk object 34"/>
          <p:cNvSpPr/>
          <p:nvPr/>
        </p:nvSpPr>
        <p:spPr>
          <a:xfrm>
            <a:off x="3901847"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5" name="bk object 35"/>
          <p:cNvSpPr/>
          <p:nvPr/>
        </p:nvSpPr>
        <p:spPr>
          <a:xfrm>
            <a:off x="4154844"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6" name="bk object 36"/>
          <p:cNvSpPr/>
          <p:nvPr/>
        </p:nvSpPr>
        <p:spPr>
          <a:xfrm>
            <a:off x="4167544"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7" name="bk object 37"/>
          <p:cNvSpPr/>
          <p:nvPr/>
        </p:nvSpPr>
        <p:spPr>
          <a:xfrm>
            <a:off x="4167544"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8" name="bk object 38"/>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9" name="bk object 39"/>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0" name="bk object 40"/>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41" name="bk object 41"/>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2" name="bk object 42"/>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43" name="bk object 43"/>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44" name="bk object 44"/>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45" name="bk object 45"/>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46" name="bk object 46"/>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47" name="bk object 47"/>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2" name="Holder 2"/>
          <p:cNvSpPr>
            <a:spLocks noGrp="1"/>
          </p:cNvSpPr>
          <p:nvPr>
            <p:ph type="title"/>
          </p:nvPr>
        </p:nvSpPr>
        <p:spPr>
          <a:xfrm>
            <a:off x="99860" y="271891"/>
            <a:ext cx="2512060" cy="244475"/>
          </a:xfrm>
          <a:prstGeom prst="rect">
            <a:avLst/>
          </a:prstGeom>
        </p:spPr>
        <p:txBody>
          <a:bodyPr wrap="square" lIns="0" tIns="0" rIns="0" bIns="0">
            <a:spAutoFit/>
          </a:bodyPr>
          <a:lstStyle>
            <a:lvl1pPr>
              <a:defRPr sz="1150" b="0" i="0">
                <a:solidFill>
                  <a:schemeClr val="tx1"/>
                </a:solidFill>
                <a:latin typeface="Book Antiqua"/>
                <a:cs typeface="Book Antiqua"/>
              </a:defRPr>
            </a:lvl1pPr>
          </a:lstStyle>
          <a:p>
            <a:endParaRPr/>
          </a:p>
        </p:txBody>
      </p:sp>
      <p:sp>
        <p:nvSpPr>
          <p:cNvPr id="3" name="Holder 3"/>
          <p:cNvSpPr>
            <a:spLocks noGrp="1"/>
          </p:cNvSpPr>
          <p:nvPr>
            <p:ph type="body" idx="1"/>
          </p:nvPr>
        </p:nvSpPr>
        <p:spPr>
          <a:xfrm>
            <a:off x="363080" y="559192"/>
            <a:ext cx="3883939" cy="2306320"/>
          </a:xfrm>
          <a:prstGeom prst="rect">
            <a:avLst/>
          </a:prstGeom>
        </p:spPr>
        <p:txBody>
          <a:bodyPr wrap="square" lIns="0" tIns="0" rIns="0" bIns="0">
            <a:spAutoFit/>
          </a:bodyPr>
          <a:lstStyle>
            <a:lvl1pPr>
              <a:defRPr sz="1100" b="0" i="0">
                <a:solidFill>
                  <a:schemeClr val="tx1"/>
                </a:solidFill>
                <a:latin typeface="Book Antiqua"/>
                <a:cs typeface="Book Antiqua"/>
              </a:defRPr>
            </a:lvl1pPr>
          </a:lstStyle>
          <a:p>
            <a:endParaRPr/>
          </a:p>
        </p:txBody>
      </p:sp>
      <p:sp>
        <p:nvSpPr>
          <p:cNvPr id="4" name="Holder 4"/>
          <p:cNvSpPr>
            <a:spLocks noGrp="1"/>
          </p:cNvSpPr>
          <p:nvPr>
            <p:ph type="ftr" sz="quarter" idx="5"/>
          </p:nvPr>
        </p:nvSpPr>
        <p:spPr>
          <a:xfrm>
            <a:off x="1567434" y="3218497"/>
            <a:ext cx="1475232" cy="17303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30505" y="3218497"/>
            <a:ext cx="1060323" cy="1730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7/30/24</a:t>
            </a:fld>
            <a:endParaRPr lang="en-US"/>
          </a:p>
        </p:txBody>
      </p:sp>
      <p:sp>
        <p:nvSpPr>
          <p:cNvPr id="6" name="Holder 6"/>
          <p:cNvSpPr>
            <a:spLocks noGrp="1"/>
          </p:cNvSpPr>
          <p:nvPr>
            <p:ph type="sldNum" sz="quarter" idx="7"/>
          </p:nvPr>
        </p:nvSpPr>
        <p:spPr>
          <a:xfrm>
            <a:off x="4283544" y="3337485"/>
            <a:ext cx="261620" cy="118745"/>
          </a:xfrm>
          <a:prstGeom prst="rect">
            <a:avLst/>
          </a:prstGeom>
        </p:spPr>
        <p:txBody>
          <a:bodyPr wrap="square" lIns="0" tIns="0" rIns="0" bIns="0">
            <a:spAutoFit/>
          </a:bodyPr>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36</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tags" Target="../tags/tag11.xml"/><Relationship Id="rId7" Type="http://schemas.openxmlformats.org/officeDocument/2006/relationships/image" Target="../media/image14.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3.png"/><Relationship Id="rId5" Type="http://schemas.openxmlformats.org/officeDocument/2006/relationships/slideLayout" Target="../slideLayouts/slideLayout2.xml"/><Relationship Id="rId4" Type="http://schemas.openxmlformats.org/officeDocument/2006/relationships/tags" Target="../tags/tag12.xml"/><Relationship Id="rId9" Type="http://schemas.openxmlformats.org/officeDocument/2006/relationships/image" Target="../media/image16.png"/></Relationships>
</file>

<file path=ppt/slides/_rels/slide19.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tags" Target="../tags/tag15.xml"/><Relationship Id="rId7" Type="http://schemas.openxmlformats.org/officeDocument/2006/relationships/image" Target="../media/image18.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17.png"/><Relationship Id="rId5" Type="http://schemas.openxmlformats.org/officeDocument/2006/relationships/slideLayout" Target="../slideLayouts/slideLayout2.xml"/><Relationship Id="rId4" Type="http://schemas.openxmlformats.org/officeDocument/2006/relationships/tags" Target="../tags/tag16.xml"/><Relationship Id="rId9" Type="http://schemas.openxmlformats.org/officeDocument/2006/relationships/image" Target="../media/image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22.png"/><Relationship Id="rId5" Type="http://schemas.openxmlformats.org/officeDocument/2006/relationships/image" Target="../media/image11.png"/><Relationship Id="rId4" Type="http://schemas.openxmlformats.org/officeDocument/2006/relationships/image" Target="../media/image21.jpeg"/></Relationships>
</file>

<file path=ppt/slides/_rels/slide2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tags" Target="../tags/tag21.xml"/><Relationship Id="rId7" Type="http://schemas.openxmlformats.org/officeDocument/2006/relationships/image" Target="../media/image24.png"/><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23.png"/><Relationship Id="rId5" Type="http://schemas.openxmlformats.org/officeDocument/2006/relationships/slideLayout" Target="../slideLayouts/slideLayout2.xml"/><Relationship Id="rId4" Type="http://schemas.openxmlformats.org/officeDocument/2006/relationships/tags" Target="../tags/tag22.xml"/><Relationship Id="rId9" Type="http://schemas.openxmlformats.org/officeDocument/2006/relationships/image" Target="../media/image26.png"/></Relationships>
</file>

<file path=ppt/slides/_rels/slide22.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tags" Target="../tags/tag25.xml"/><Relationship Id="rId7" Type="http://schemas.openxmlformats.org/officeDocument/2006/relationships/image" Target="../media/image28.png"/><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27.png"/><Relationship Id="rId5" Type="http://schemas.openxmlformats.org/officeDocument/2006/relationships/slideLayout" Target="../slideLayouts/slideLayout2.xml"/><Relationship Id="rId4" Type="http://schemas.openxmlformats.org/officeDocument/2006/relationships/tags" Target="../tags/tag26.xml"/><Relationship Id="rId9" Type="http://schemas.openxmlformats.org/officeDocument/2006/relationships/image" Target="../media/image30.png"/></Relationships>
</file>

<file path=ppt/slides/_rels/slide23.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tags" Target="../tags/tag29.xml"/><Relationship Id="rId7" Type="http://schemas.openxmlformats.org/officeDocument/2006/relationships/notesSlide" Target="../notesSlides/notesSlide5.xml"/><Relationship Id="rId12" Type="http://schemas.openxmlformats.org/officeDocument/2006/relationships/image" Target="../media/image35.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slideLayout" Target="../slideLayouts/slideLayout2.xml"/><Relationship Id="rId11" Type="http://schemas.openxmlformats.org/officeDocument/2006/relationships/image" Target="../media/image34.png"/><Relationship Id="rId5" Type="http://schemas.openxmlformats.org/officeDocument/2006/relationships/tags" Target="../tags/tag31.xml"/><Relationship Id="rId10" Type="http://schemas.openxmlformats.org/officeDocument/2006/relationships/image" Target="../media/image33.png"/><Relationship Id="rId4" Type="http://schemas.openxmlformats.org/officeDocument/2006/relationships/tags" Target="../tags/tag30.xml"/><Relationship Id="rId9" Type="http://schemas.openxmlformats.org/officeDocument/2006/relationships/image" Target="../media/image32.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29.png"/><Relationship Id="rId5" Type="http://schemas.openxmlformats.org/officeDocument/2006/relationships/image" Target="../media/image36.png"/><Relationship Id="rId4" Type="http://schemas.openxmlformats.org/officeDocument/2006/relationships/notesSlide" Target="../notesSlides/notesSlide6.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38.png"/><Relationship Id="rId5" Type="http://schemas.openxmlformats.org/officeDocument/2006/relationships/image" Target="../media/image11.png"/><Relationship Id="rId4" Type="http://schemas.openxmlformats.org/officeDocument/2006/relationships/image" Target="../media/image37.jpeg"/></Relationships>
</file>

<file path=ppt/slides/_rels/slide26.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tags" Target="../tags/tag38.xml"/><Relationship Id="rId7" Type="http://schemas.openxmlformats.org/officeDocument/2006/relationships/image" Target="../media/image39.pn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2.xml"/><Relationship Id="rId11" Type="http://schemas.openxmlformats.org/officeDocument/2006/relationships/image" Target="../media/image43.png"/><Relationship Id="rId5" Type="http://schemas.openxmlformats.org/officeDocument/2006/relationships/tags" Target="../tags/tag40.xml"/><Relationship Id="rId10" Type="http://schemas.openxmlformats.org/officeDocument/2006/relationships/image" Target="../media/image42.png"/><Relationship Id="rId4" Type="http://schemas.openxmlformats.org/officeDocument/2006/relationships/tags" Target="../tags/tag39.xml"/><Relationship Id="rId9" Type="http://schemas.openxmlformats.org/officeDocument/2006/relationships/image" Target="../media/image41.png"/></Relationships>
</file>

<file path=ppt/slides/_rels/slide27.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image" Target="../media/image46.png"/><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48.png"/><Relationship Id="rId4" Type="http://schemas.openxmlformats.org/officeDocument/2006/relationships/image" Target="../media/image4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tags" Target="../tags/tag48.xml"/><Relationship Id="rId7" Type="http://schemas.openxmlformats.org/officeDocument/2006/relationships/image" Target="../media/image50.png"/><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49.png"/><Relationship Id="rId5" Type="http://schemas.openxmlformats.org/officeDocument/2006/relationships/slideLayout" Target="../slideLayouts/slideLayout2.xml"/><Relationship Id="rId4" Type="http://schemas.openxmlformats.org/officeDocument/2006/relationships/tags" Target="../tags/tag49.xml"/><Relationship Id="rId9" Type="http://schemas.openxmlformats.org/officeDocument/2006/relationships/image" Target="../media/image5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slideLayout" Target="../slideLayouts/slideLayout2.xml"/><Relationship Id="rId1" Type="http://schemas.openxmlformats.org/officeDocument/2006/relationships/tags" Target="../tags/tag50.xml"/><Relationship Id="rId4" Type="http://schemas.openxmlformats.org/officeDocument/2006/relationships/image" Target="../media/image54.png"/></Relationships>
</file>

<file path=ppt/slides/_rels/slide33.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34.xml.rels><?xml version="1.0" encoding="UTF-8" standalone="yes"?>
<Relationships xmlns="http://schemas.openxmlformats.org/package/2006/relationships"><Relationship Id="rId8" Type="http://schemas.openxmlformats.org/officeDocument/2006/relationships/slideLayout" Target="../slideLayouts/slideLayout2.xml"/><Relationship Id="rId13" Type="http://schemas.openxmlformats.org/officeDocument/2006/relationships/image" Target="../media/image60.png"/><Relationship Id="rId3" Type="http://schemas.openxmlformats.org/officeDocument/2006/relationships/tags" Target="../tags/tag54.xml"/><Relationship Id="rId7" Type="http://schemas.openxmlformats.org/officeDocument/2006/relationships/tags" Target="../tags/tag58.xml"/><Relationship Id="rId12" Type="http://schemas.openxmlformats.org/officeDocument/2006/relationships/image" Target="../media/image59.png"/><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image" Target="../media/image58.png"/><Relationship Id="rId5" Type="http://schemas.openxmlformats.org/officeDocument/2006/relationships/tags" Target="../tags/tag56.xml"/><Relationship Id="rId15" Type="http://schemas.openxmlformats.org/officeDocument/2006/relationships/image" Target="../media/image62.png"/><Relationship Id="rId10" Type="http://schemas.openxmlformats.org/officeDocument/2006/relationships/image" Target="../media/image57.png"/><Relationship Id="rId4" Type="http://schemas.openxmlformats.org/officeDocument/2006/relationships/tags" Target="../tags/tag55.xml"/><Relationship Id="rId9" Type="http://schemas.openxmlformats.org/officeDocument/2006/relationships/image" Target="../media/image56.png"/><Relationship Id="rId14" Type="http://schemas.openxmlformats.org/officeDocument/2006/relationships/image" Target="../media/image61.png"/></Relationships>
</file>

<file path=ppt/slides/_rels/slide35.xml.rels><?xml version="1.0" encoding="UTF-8" standalone="yes"?>
<Relationships xmlns="http://schemas.openxmlformats.org/package/2006/relationships"><Relationship Id="rId8" Type="http://schemas.openxmlformats.org/officeDocument/2006/relationships/image" Target="../media/image63.png"/><Relationship Id="rId13" Type="http://schemas.openxmlformats.org/officeDocument/2006/relationships/image" Target="../media/image68.png"/><Relationship Id="rId3" Type="http://schemas.openxmlformats.org/officeDocument/2006/relationships/tags" Target="../tags/tag61.xml"/><Relationship Id="rId7" Type="http://schemas.openxmlformats.org/officeDocument/2006/relationships/slideLayout" Target="../slideLayouts/slideLayout2.xml"/><Relationship Id="rId12" Type="http://schemas.openxmlformats.org/officeDocument/2006/relationships/image" Target="../media/image67.png"/><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11" Type="http://schemas.openxmlformats.org/officeDocument/2006/relationships/image" Target="../media/image66.png"/><Relationship Id="rId5" Type="http://schemas.openxmlformats.org/officeDocument/2006/relationships/tags" Target="../tags/tag63.xml"/><Relationship Id="rId10" Type="http://schemas.openxmlformats.org/officeDocument/2006/relationships/image" Target="../media/image65.png"/><Relationship Id="rId4" Type="http://schemas.openxmlformats.org/officeDocument/2006/relationships/tags" Target="../tags/tag62.xml"/><Relationship Id="rId9" Type="http://schemas.openxmlformats.org/officeDocument/2006/relationships/image" Target="../media/image64.png"/></Relationships>
</file>

<file path=ppt/slides/_rels/slide3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tags" Target="../tags/tag67.xml"/><Relationship Id="rId7" Type="http://schemas.openxmlformats.org/officeDocument/2006/relationships/image" Target="../media/image70.png"/><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69.png"/><Relationship Id="rId5" Type="http://schemas.openxmlformats.org/officeDocument/2006/relationships/slideLayout" Target="../slideLayouts/slideLayout2.xml"/><Relationship Id="rId4" Type="http://schemas.openxmlformats.org/officeDocument/2006/relationships/tags" Target="../tags/tag68.xml"/><Relationship Id="rId9" Type="http://schemas.openxmlformats.org/officeDocument/2006/relationships/image" Target="../media/image72.png"/></Relationships>
</file>

<file path=ppt/slides/_rels/slide37.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3" Type="http://schemas.openxmlformats.org/officeDocument/2006/relationships/tags" Target="../tags/tag71.xml"/><Relationship Id="rId7" Type="http://schemas.openxmlformats.org/officeDocument/2006/relationships/slideLayout" Target="../slideLayouts/slideLayout2.xml"/><Relationship Id="rId12" Type="http://schemas.openxmlformats.org/officeDocument/2006/relationships/image" Target="../media/image77.png"/><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tags" Target="../tags/tag74.xml"/><Relationship Id="rId11" Type="http://schemas.openxmlformats.org/officeDocument/2006/relationships/image" Target="../media/image76.png"/><Relationship Id="rId5" Type="http://schemas.openxmlformats.org/officeDocument/2006/relationships/tags" Target="../tags/tag73.xml"/><Relationship Id="rId10" Type="http://schemas.openxmlformats.org/officeDocument/2006/relationships/image" Target="../media/image75.png"/><Relationship Id="rId4" Type="http://schemas.openxmlformats.org/officeDocument/2006/relationships/tags" Target="../tags/tag72.xml"/><Relationship Id="rId9" Type="http://schemas.openxmlformats.org/officeDocument/2006/relationships/image" Target="../media/image74.png"/></Relationships>
</file>

<file path=ppt/slides/_rels/slide38.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tags" Target="../tags/tag77.xml"/><Relationship Id="rId7" Type="http://schemas.openxmlformats.org/officeDocument/2006/relationships/image" Target="../media/image79.png"/><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slideLayout" Target="../slideLayouts/slideLayout2.xml"/><Relationship Id="rId11" Type="http://schemas.openxmlformats.org/officeDocument/2006/relationships/image" Target="../media/image83.png"/><Relationship Id="rId5" Type="http://schemas.openxmlformats.org/officeDocument/2006/relationships/tags" Target="../tags/tag79.xml"/><Relationship Id="rId10" Type="http://schemas.openxmlformats.org/officeDocument/2006/relationships/image" Target="../media/image82.png"/><Relationship Id="rId4" Type="http://schemas.openxmlformats.org/officeDocument/2006/relationships/tags" Target="../tags/tag78.xml"/><Relationship Id="rId9" Type="http://schemas.openxmlformats.org/officeDocument/2006/relationships/image" Target="../media/image81.png"/></Relationships>
</file>

<file path=ppt/slides/_rels/slide39.xml.rels><?xml version="1.0" encoding="UTF-8" standalone="yes"?>
<Relationships xmlns="http://schemas.openxmlformats.org/package/2006/relationships"><Relationship Id="rId8" Type="http://schemas.openxmlformats.org/officeDocument/2006/relationships/image" Target="../media/image86.png"/><Relationship Id="rId3" Type="http://schemas.openxmlformats.org/officeDocument/2006/relationships/tags" Target="../tags/tag82.xml"/><Relationship Id="rId7" Type="http://schemas.openxmlformats.org/officeDocument/2006/relationships/image" Target="../media/image85.png"/><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image" Target="../media/image84.png"/><Relationship Id="rId5" Type="http://schemas.openxmlformats.org/officeDocument/2006/relationships/slideLayout" Target="../slideLayouts/slideLayout2.xml"/><Relationship Id="rId4" Type="http://schemas.openxmlformats.org/officeDocument/2006/relationships/tags" Target="../tags/tag83.xml"/><Relationship Id="rId9" Type="http://schemas.openxmlformats.org/officeDocument/2006/relationships/image" Target="../media/image8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image" Target="../media/image90.png"/><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image" Target="../media/image89.png"/><Relationship Id="rId5" Type="http://schemas.openxmlformats.org/officeDocument/2006/relationships/image" Target="../media/image88.png"/><Relationship Id="rId4"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tags" Target="../tags/tag89.xml"/><Relationship Id="rId7" Type="http://schemas.openxmlformats.org/officeDocument/2006/relationships/image" Target="../media/image93.png"/><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92.png"/><Relationship Id="rId5" Type="http://schemas.openxmlformats.org/officeDocument/2006/relationships/image" Target="../media/image91.png"/><Relationship Id="rId4"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tags" Target="../tags/tag92.xml"/><Relationship Id="rId7" Type="http://schemas.openxmlformats.org/officeDocument/2006/relationships/image" Target="../media/image97.png"/><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image" Target="../media/image96.png"/><Relationship Id="rId5" Type="http://schemas.openxmlformats.org/officeDocument/2006/relationships/image" Target="../media/image95.png"/><Relationship Id="rId4"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tags" Target="../tags/tag95.xml"/><Relationship Id="rId7" Type="http://schemas.openxmlformats.org/officeDocument/2006/relationships/image" Target="../media/image99.png"/><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98.png"/><Relationship Id="rId5" Type="http://schemas.openxmlformats.org/officeDocument/2006/relationships/slideLayout" Target="../slideLayouts/slideLayout2.xml"/><Relationship Id="rId4" Type="http://schemas.openxmlformats.org/officeDocument/2006/relationships/tags" Target="../tags/tag96.xml"/><Relationship Id="rId9" Type="http://schemas.openxmlformats.org/officeDocument/2006/relationships/image" Target="../media/image10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03831" y="445069"/>
            <a:ext cx="1000760" cy="232756"/>
          </a:xfrm>
          <a:prstGeom prst="rect">
            <a:avLst/>
          </a:prstGeom>
        </p:spPr>
        <p:txBody>
          <a:bodyPr vert="horz" wrap="square" lIns="0" tIns="17145" rIns="0" bIns="0" rtlCol="0">
            <a:spAutoFit/>
          </a:bodyPr>
          <a:lstStyle/>
          <a:p>
            <a:pPr marL="12700">
              <a:lnSpc>
                <a:spcPct val="100000"/>
              </a:lnSpc>
              <a:spcBef>
                <a:spcPts val="135"/>
              </a:spcBef>
            </a:pPr>
            <a:r>
              <a:rPr sz="1400" spc="20" dirty="0"/>
              <a:t>LECTURE</a:t>
            </a:r>
            <a:r>
              <a:rPr sz="1400" spc="-55" dirty="0"/>
              <a:t> </a:t>
            </a:r>
            <a:r>
              <a:rPr lang="en-US" sz="1400" spc="15" dirty="0"/>
              <a:t>4</a:t>
            </a:r>
            <a:endParaRPr sz="1400" dirty="0"/>
          </a:p>
        </p:txBody>
      </p:sp>
      <p:sp>
        <p:nvSpPr>
          <p:cNvPr id="5" name="object 5"/>
          <p:cNvSpPr txBox="1"/>
          <p:nvPr/>
        </p:nvSpPr>
        <p:spPr>
          <a:xfrm>
            <a:off x="4321492" y="3337485"/>
            <a:ext cx="223520" cy="118745"/>
          </a:xfrm>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z="600" spc="-5" dirty="0">
                <a:solidFill>
                  <a:srgbClr val="7F7F7F"/>
                </a:solidFill>
                <a:latin typeface="Book Antiqua"/>
                <a:cs typeface="Book Antiqua"/>
              </a:rPr>
              <a:t>1</a:t>
            </a:fld>
            <a:r>
              <a:rPr sz="600" spc="-85" dirty="0">
                <a:solidFill>
                  <a:srgbClr val="7F7F7F"/>
                </a:solidFill>
                <a:latin typeface="Book Antiqua"/>
                <a:cs typeface="Book Antiqua"/>
              </a:rPr>
              <a:t> </a:t>
            </a:r>
            <a:r>
              <a:rPr sz="600" spc="-5" dirty="0">
                <a:solidFill>
                  <a:srgbClr val="7F7F7F"/>
                </a:solidFill>
                <a:latin typeface="Book Antiqua"/>
                <a:cs typeface="Book Antiqua"/>
              </a:rPr>
              <a:t>/</a:t>
            </a:r>
            <a:r>
              <a:rPr sz="600" spc="-80" dirty="0">
                <a:solidFill>
                  <a:srgbClr val="7F7F7F"/>
                </a:solidFill>
                <a:latin typeface="Book Antiqua"/>
                <a:cs typeface="Book Antiqua"/>
              </a:rPr>
              <a:t> </a:t>
            </a:r>
            <a:r>
              <a:rPr sz="600" spc="-5" dirty="0">
                <a:solidFill>
                  <a:srgbClr val="7F7F7F"/>
                </a:solidFill>
                <a:latin typeface="Book Antiqua"/>
                <a:cs typeface="Book Antiqua"/>
              </a:rPr>
              <a:t>36</a:t>
            </a:r>
            <a:endParaRPr sz="600">
              <a:latin typeface="Book Antiqua"/>
              <a:cs typeface="Book Antiqua"/>
            </a:endParaRPr>
          </a:p>
        </p:txBody>
      </p:sp>
      <p:sp>
        <p:nvSpPr>
          <p:cNvPr id="3" name="object 3"/>
          <p:cNvSpPr txBox="1"/>
          <p:nvPr/>
        </p:nvSpPr>
        <p:spPr>
          <a:xfrm>
            <a:off x="934516" y="892175"/>
            <a:ext cx="2867317" cy="1577996"/>
          </a:xfrm>
          <a:prstGeom prst="rect">
            <a:avLst/>
          </a:prstGeom>
        </p:spPr>
        <p:txBody>
          <a:bodyPr vert="horz" wrap="square" lIns="0" tIns="17145" rIns="0" bIns="0" rtlCol="0">
            <a:spAutoFit/>
          </a:bodyPr>
          <a:lstStyle/>
          <a:p>
            <a:pPr algn="ctr">
              <a:lnSpc>
                <a:spcPct val="100000"/>
              </a:lnSpc>
              <a:spcBef>
                <a:spcPts val="135"/>
              </a:spcBef>
            </a:pPr>
            <a:r>
              <a:rPr sz="1400" spc="10" dirty="0">
                <a:latin typeface="Book Antiqua"/>
                <a:cs typeface="Book Antiqua"/>
              </a:rPr>
              <a:t>Introduction </a:t>
            </a:r>
            <a:r>
              <a:rPr sz="1400" spc="15" dirty="0">
                <a:latin typeface="Book Antiqua"/>
                <a:cs typeface="Book Antiqua"/>
              </a:rPr>
              <a:t>to</a:t>
            </a:r>
            <a:r>
              <a:rPr sz="1400" spc="-15" dirty="0">
                <a:latin typeface="Book Antiqua"/>
                <a:cs typeface="Book Antiqua"/>
              </a:rPr>
              <a:t> </a:t>
            </a:r>
            <a:r>
              <a:rPr sz="1400" spc="15" dirty="0">
                <a:latin typeface="Book Antiqua"/>
                <a:cs typeface="Book Antiqua"/>
              </a:rPr>
              <a:t>Econometrics</a:t>
            </a:r>
            <a:endParaRPr sz="1400" dirty="0">
              <a:latin typeface="Book Antiqua"/>
              <a:cs typeface="Book Antiqua"/>
            </a:endParaRPr>
          </a:p>
          <a:p>
            <a:pPr>
              <a:lnSpc>
                <a:spcPct val="100000"/>
              </a:lnSpc>
              <a:spcBef>
                <a:spcPts val="10"/>
              </a:spcBef>
            </a:pPr>
            <a:endParaRPr sz="1550" dirty="0">
              <a:latin typeface="Times New Roman"/>
              <a:cs typeface="Times New Roman"/>
            </a:endParaRPr>
          </a:p>
          <a:p>
            <a:pPr marL="12065" marR="5080" algn="ctr">
              <a:lnSpc>
                <a:spcPct val="106700"/>
              </a:lnSpc>
            </a:pPr>
            <a:r>
              <a:rPr lang="en-US" altLang="en-US" sz="1400" dirty="0">
                <a:latin typeface="Book Antiqua" panose="02040602050305030304" pitchFamily="18" charset="0"/>
                <a:ea typeface="ＭＳ Ｐゴシック" pitchFamily="34" charset="-128"/>
              </a:rPr>
              <a:t>Multiple Regression Analysis: Statistical Inference and Hypothesis Testing I</a:t>
            </a:r>
          </a:p>
          <a:p>
            <a:pPr marL="12065" marR="5080" algn="ctr">
              <a:lnSpc>
                <a:spcPct val="106700"/>
              </a:lnSpc>
            </a:pPr>
            <a:endParaRPr sz="1400" dirty="0">
              <a:latin typeface="Book Antiqua" panose="02040602050305030304" pitchFamily="18" charset="0"/>
              <a:cs typeface="Times New Roman"/>
            </a:endParaRPr>
          </a:p>
          <a:p>
            <a:pPr algn="ctr">
              <a:lnSpc>
                <a:spcPct val="100000"/>
              </a:lnSpc>
            </a:pPr>
            <a:r>
              <a:rPr lang="en-US" sz="1200" spc="-5" dirty="0" err="1">
                <a:latin typeface="Book Antiqua"/>
                <a:cs typeface="Book Antiqua"/>
              </a:rPr>
              <a:t>Hieu</a:t>
            </a:r>
            <a:r>
              <a:rPr lang="en-US" sz="1200" spc="-5" dirty="0">
                <a:latin typeface="Book Antiqua"/>
                <a:cs typeface="Book Antiqua"/>
              </a:rPr>
              <a:t> Nguyen</a:t>
            </a:r>
            <a:endParaRPr sz="1200" dirty="0">
              <a:latin typeface="Book Antiqua"/>
              <a:cs typeface="Book Antiqua"/>
            </a:endParaRPr>
          </a:p>
        </p:txBody>
      </p:sp>
      <p:sp>
        <p:nvSpPr>
          <p:cNvPr id="4" name="object 4"/>
          <p:cNvSpPr txBox="1"/>
          <p:nvPr/>
        </p:nvSpPr>
        <p:spPr>
          <a:xfrm>
            <a:off x="1821700" y="2946538"/>
            <a:ext cx="1321550" cy="180819"/>
          </a:xfrm>
          <a:prstGeom prst="rect">
            <a:avLst/>
          </a:prstGeom>
        </p:spPr>
        <p:txBody>
          <a:bodyPr vert="horz" wrap="square" lIns="0" tIns="11430" rIns="0" bIns="0" rtlCol="0">
            <a:spAutoFit/>
          </a:bodyPr>
          <a:lstStyle/>
          <a:p>
            <a:pPr marL="12700">
              <a:lnSpc>
                <a:spcPct val="100000"/>
              </a:lnSpc>
              <a:spcBef>
                <a:spcPts val="90"/>
              </a:spcBef>
            </a:pPr>
            <a:r>
              <a:rPr lang="en-US" sz="1100" spc="-5" dirty="0">
                <a:latin typeface="Book Antiqua"/>
                <a:cs typeface="Book Antiqua"/>
              </a:rPr>
              <a:t>Fall semester, 2024</a:t>
            </a:r>
            <a:endParaRPr sz="1100" dirty="0">
              <a:latin typeface="Book Antiqua"/>
              <a:cs typeface="Book Antiqua"/>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10</a:t>
            </a:fld>
            <a:endParaRPr lang="en-US" dirty="0"/>
          </a:p>
        </p:txBody>
      </p:sp>
      <p:sp>
        <p:nvSpPr>
          <p:cNvPr id="5" name="Rectangle 3"/>
          <p:cNvSpPr txBox="1">
            <a:spLocks noChangeArrowheads="1"/>
          </p:cNvSpPr>
          <p:nvPr/>
        </p:nvSpPr>
        <p:spPr>
          <a:xfrm>
            <a:off x="252915" y="810215"/>
            <a:ext cx="4104270" cy="2317056"/>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200" b="1" spc="127" baseline="6944" dirty="0">
                <a:latin typeface="Arial" panose="020B0604020202020204" pitchFamily="34" charset="0"/>
                <a:cs typeface="Arial" panose="020B0604020202020204" pitchFamily="34" charset="0"/>
              </a:rPr>
              <a:t>e</a:t>
            </a:r>
            <a:r>
              <a:rPr lang="en-GB" sz="1100" b="1" spc="127" baseline="6944" dirty="0">
                <a:latin typeface="Book Antiqua" panose="02040602050305030304" pitchFamily="18" charset="0"/>
                <a:cs typeface="Arial" panose="020B0604020202020204" pitchFamily="34" charset="0"/>
              </a:rPr>
              <a:t>  </a:t>
            </a:r>
            <a:r>
              <a:rPr lang="en-US" sz="1100" dirty="0">
                <a:latin typeface="Book Antiqua" panose="02040602050305030304" pitchFamily="18" charset="0"/>
              </a:rPr>
              <a:t>We cannot prove that a given hypothesis is “correct” using hypothesis testing</a:t>
            </a:r>
          </a:p>
          <a:p>
            <a:pPr marL="0" indent="0">
              <a:buNone/>
            </a:pPr>
            <a:endParaRPr lang="en-US" sz="1100" dirty="0">
              <a:latin typeface="Book Antiqua" panose="02040602050305030304" pitchFamily="18" charset="0"/>
            </a:endParaRPr>
          </a:p>
          <a:p>
            <a:pPr marL="0" indent="0">
              <a:buNone/>
            </a:pPr>
            <a:r>
              <a:rPr lang="en-GB" sz="1200" b="1" spc="127" baseline="6944" dirty="0">
                <a:latin typeface="Arial" panose="020B0604020202020204" pitchFamily="34" charset="0"/>
                <a:cs typeface="Arial" panose="020B0604020202020204" pitchFamily="34" charset="0"/>
              </a:rPr>
              <a:t>e</a:t>
            </a:r>
            <a:r>
              <a:rPr lang="en-GB" sz="1100" b="1" spc="127" baseline="6944" dirty="0">
                <a:latin typeface="Book Antiqua" panose="02040602050305030304" pitchFamily="18" charset="0"/>
                <a:cs typeface="Arial" panose="020B0604020202020204" pitchFamily="34" charset="0"/>
              </a:rPr>
              <a:t>  </a:t>
            </a:r>
            <a:r>
              <a:rPr lang="de-DE" altLang="en-US" sz="1100" dirty="0">
                <a:latin typeface="Book Antiqua" panose="02040602050305030304" pitchFamily="18" charset="0"/>
              </a:rPr>
              <a:t>All </a:t>
            </a:r>
            <a:r>
              <a:rPr lang="de-DE" altLang="en-US" sz="1100" dirty="0" err="1">
                <a:latin typeface="Book Antiqua" panose="02040602050305030304" pitchFamily="18" charset="0"/>
              </a:rPr>
              <a:t>we</a:t>
            </a:r>
            <a:r>
              <a:rPr lang="de-DE" altLang="en-US" sz="1100" dirty="0">
                <a:latin typeface="Book Antiqua" panose="02040602050305030304" pitchFamily="18" charset="0"/>
              </a:rPr>
              <a:t> </a:t>
            </a:r>
            <a:r>
              <a:rPr lang="de-DE" altLang="en-US" sz="1100" dirty="0" err="1">
                <a:latin typeface="Book Antiqua" panose="02040602050305030304" pitchFamily="18" charset="0"/>
              </a:rPr>
              <a:t>can</a:t>
            </a:r>
            <a:r>
              <a:rPr lang="de-DE" altLang="en-US" sz="1100" dirty="0">
                <a:latin typeface="Book Antiqua" panose="02040602050305030304" pitchFamily="18" charset="0"/>
              </a:rPr>
              <a:t> do </a:t>
            </a:r>
            <a:r>
              <a:rPr lang="de-DE" altLang="en-US" sz="1100" dirty="0" err="1">
                <a:latin typeface="Book Antiqua" panose="02040602050305030304" pitchFamily="18" charset="0"/>
              </a:rPr>
              <a:t>is</a:t>
            </a:r>
            <a:r>
              <a:rPr lang="de-DE" altLang="en-US" sz="1100" dirty="0">
                <a:latin typeface="Book Antiqua" panose="02040602050305030304" pitchFamily="18" charset="0"/>
              </a:rPr>
              <a:t> </a:t>
            </a:r>
            <a:r>
              <a:rPr lang="de-DE" altLang="en-US" sz="1100" dirty="0" err="1">
                <a:latin typeface="Book Antiqua" panose="02040602050305030304" pitchFamily="18" charset="0"/>
              </a:rPr>
              <a:t>to</a:t>
            </a:r>
            <a:r>
              <a:rPr lang="de-DE" altLang="en-US" sz="1100" dirty="0">
                <a:latin typeface="Book Antiqua" panose="02040602050305030304" pitchFamily="18" charset="0"/>
              </a:rPr>
              <a:t> </a:t>
            </a:r>
            <a:r>
              <a:rPr lang="de-DE" altLang="en-US" sz="1100" dirty="0" err="1">
                <a:latin typeface="Book Antiqua" panose="02040602050305030304" pitchFamily="18" charset="0"/>
              </a:rPr>
              <a:t>state</a:t>
            </a:r>
            <a:r>
              <a:rPr lang="de-DE" altLang="en-US" sz="1100" dirty="0">
                <a:latin typeface="Book Antiqua" panose="02040602050305030304" pitchFamily="18" charset="0"/>
              </a:rPr>
              <a:t> </a:t>
            </a:r>
            <a:r>
              <a:rPr lang="de-DE" altLang="en-US" sz="1100" dirty="0" err="1">
                <a:latin typeface="Book Antiqua" panose="02040602050305030304" pitchFamily="18" charset="0"/>
              </a:rPr>
              <a:t>that</a:t>
            </a:r>
            <a:r>
              <a:rPr lang="de-DE" altLang="en-US" sz="1100" dirty="0">
                <a:latin typeface="Book Antiqua" panose="02040602050305030304" pitchFamily="18" charset="0"/>
              </a:rPr>
              <a:t> a </a:t>
            </a:r>
            <a:r>
              <a:rPr lang="de-DE" altLang="en-US" sz="1100" dirty="0" err="1">
                <a:latin typeface="Book Antiqua" panose="02040602050305030304" pitchFamily="18" charset="0"/>
              </a:rPr>
              <a:t>particular</a:t>
            </a:r>
            <a:r>
              <a:rPr lang="de-DE" altLang="en-US" sz="1100" dirty="0">
                <a:latin typeface="Book Antiqua" panose="02040602050305030304" pitchFamily="18" charset="0"/>
              </a:rPr>
              <a:t> sample </a:t>
            </a:r>
            <a:r>
              <a:rPr lang="de-DE" altLang="en-US" sz="1100" dirty="0" err="1">
                <a:latin typeface="Book Antiqua" panose="02040602050305030304" pitchFamily="18" charset="0"/>
              </a:rPr>
              <a:t>conforms</a:t>
            </a:r>
            <a:r>
              <a:rPr lang="de-DE" altLang="en-US" sz="1100" dirty="0">
                <a:latin typeface="Book Antiqua" panose="02040602050305030304" pitchFamily="18" charset="0"/>
              </a:rPr>
              <a:t> </a:t>
            </a:r>
            <a:r>
              <a:rPr lang="de-DE" altLang="en-US" sz="1100" dirty="0" err="1">
                <a:latin typeface="Book Antiqua" panose="02040602050305030304" pitchFamily="18" charset="0"/>
              </a:rPr>
              <a:t>to</a:t>
            </a:r>
            <a:r>
              <a:rPr lang="de-DE" altLang="en-US" sz="1100" dirty="0">
                <a:latin typeface="Book Antiqua" panose="02040602050305030304" pitchFamily="18" charset="0"/>
              </a:rPr>
              <a:t> a </a:t>
            </a:r>
            <a:r>
              <a:rPr lang="de-DE" altLang="en-US" sz="1100" dirty="0" err="1">
                <a:latin typeface="Book Antiqua" panose="02040602050305030304" pitchFamily="18" charset="0"/>
              </a:rPr>
              <a:t>particular</a:t>
            </a:r>
            <a:r>
              <a:rPr lang="de-DE" altLang="en-US" sz="1100" dirty="0">
                <a:latin typeface="Book Antiqua" panose="02040602050305030304" pitchFamily="18" charset="0"/>
              </a:rPr>
              <a:t> </a:t>
            </a:r>
            <a:r>
              <a:rPr lang="de-DE" altLang="en-US" sz="1100" dirty="0" err="1">
                <a:latin typeface="Book Antiqua" panose="02040602050305030304" pitchFamily="18" charset="0"/>
              </a:rPr>
              <a:t>hypothesis</a:t>
            </a:r>
            <a:endParaRPr lang="de-DE" altLang="en-US" sz="1100" dirty="0">
              <a:latin typeface="Book Antiqua" panose="02040602050305030304" pitchFamily="18" charset="0"/>
            </a:endParaRPr>
          </a:p>
          <a:p>
            <a:pPr marL="0" indent="0">
              <a:buNone/>
            </a:pPr>
            <a:endParaRPr lang="de-DE" altLang="en-US" sz="1100" dirty="0">
              <a:latin typeface="Book Antiqua" panose="02040602050305030304" pitchFamily="18" charset="0"/>
            </a:endParaRPr>
          </a:p>
          <a:p>
            <a:pPr marL="0" indent="0">
              <a:buNone/>
            </a:pPr>
            <a:r>
              <a:rPr lang="en-GB" sz="1200" b="1" spc="127" baseline="6944" dirty="0">
                <a:latin typeface="Arial" panose="020B0604020202020204" pitchFamily="34" charset="0"/>
                <a:cs typeface="Arial" panose="020B0604020202020204" pitchFamily="34" charset="0"/>
              </a:rPr>
              <a:t>e</a:t>
            </a:r>
            <a:r>
              <a:rPr lang="en-GB" sz="11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We</a:t>
            </a:r>
            <a:r>
              <a:rPr lang="de-DE" altLang="en-US" sz="1100" dirty="0">
                <a:latin typeface="Book Antiqua" panose="02040602050305030304" pitchFamily="18" charset="0"/>
              </a:rPr>
              <a:t> </a:t>
            </a:r>
            <a:r>
              <a:rPr lang="de-DE" altLang="en-US" sz="1100" dirty="0" err="1">
                <a:latin typeface="Book Antiqua" panose="02040602050305030304" pitchFamily="18" charset="0"/>
              </a:rPr>
              <a:t>can</a:t>
            </a:r>
            <a:r>
              <a:rPr lang="de-DE" altLang="en-US" sz="1100" dirty="0">
                <a:latin typeface="Book Antiqua" panose="02040602050305030304" pitchFamily="18" charset="0"/>
              </a:rPr>
              <a:t> </a:t>
            </a:r>
            <a:r>
              <a:rPr lang="de-DE" altLang="en-US" sz="1100" dirty="0" err="1">
                <a:latin typeface="Book Antiqua" panose="02040602050305030304" pitchFamily="18" charset="0"/>
              </a:rPr>
              <a:t>often</a:t>
            </a:r>
            <a:r>
              <a:rPr lang="de-DE" altLang="en-US" sz="1100" dirty="0">
                <a:latin typeface="Book Antiqua" panose="02040602050305030304" pitchFamily="18" charset="0"/>
              </a:rPr>
              <a:t> </a:t>
            </a:r>
            <a:r>
              <a:rPr lang="de-DE" altLang="en-US" sz="1100" dirty="0" err="1">
                <a:latin typeface="Book Antiqua" panose="02040602050305030304" pitchFamily="18" charset="0"/>
              </a:rPr>
              <a:t>reject</a:t>
            </a:r>
            <a:r>
              <a:rPr lang="de-DE" altLang="en-US" sz="1100" dirty="0">
                <a:latin typeface="Book Antiqua" panose="02040602050305030304" pitchFamily="18" charset="0"/>
              </a:rPr>
              <a:t> a </a:t>
            </a:r>
            <a:r>
              <a:rPr lang="de-DE" altLang="en-US" sz="1100" dirty="0" err="1">
                <a:latin typeface="Book Antiqua" panose="02040602050305030304" pitchFamily="18" charset="0"/>
              </a:rPr>
              <a:t>given</a:t>
            </a:r>
            <a:r>
              <a:rPr lang="de-DE" altLang="en-US" sz="1100" dirty="0">
                <a:latin typeface="Book Antiqua" panose="02040602050305030304" pitchFamily="18" charset="0"/>
              </a:rPr>
              <a:t> </a:t>
            </a:r>
            <a:r>
              <a:rPr lang="de-DE" altLang="en-US" sz="1100" dirty="0" err="1">
                <a:latin typeface="Book Antiqua" panose="02040602050305030304" pitchFamily="18" charset="0"/>
              </a:rPr>
              <a:t>hypothesis</a:t>
            </a:r>
            <a:r>
              <a:rPr lang="de-DE" altLang="en-US" sz="1100" dirty="0">
                <a:latin typeface="Book Antiqua" panose="02040602050305030304" pitchFamily="18" charset="0"/>
              </a:rPr>
              <a:t> </a:t>
            </a:r>
            <a:r>
              <a:rPr lang="de-DE" altLang="en-US" sz="1100" dirty="0" err="1">
                <a:latin typeface="Book Antiqua" panose="02040602050305030304" pitchFamily="18" charset="0"/>
              </a:rPr>
              <a:t>with</a:t>
            </a:r>
            <a:r>
              <a:rPr lang="de-DE" altLang="en-US" sz="1100" dirty="0">
                <a:latin typeface="Book Antiqua" panose="02040602050305030304" pitchFamily="18" charset="0"/>
              </a:rPr>
              <a:t> a </a:t>
            </a:r>
            <a:r>
              <a:rPr lang="de-DE" altLang="en-US" sz="1100" dirty="0" err="1">
                <a:latin typeface="Book Antiqua" panose="02040602050305030304" pitchFamily="18" charset="0"/>
              </a:rPr>
              <a:t>certain</a:t>
            </a:r>
            <a:r>
              <a:rPr lang="de-DE" altLang="en-US" sz="1100" dirty="0">
                <a:latin typeface="Book Antiqua" panose="02040602050305030304" pitchFamily="18" charset="0"/>
              </a:rPr>
              <a:t> </a:t>
            </a:r>
            <a:r>
              <a:rPr lang="de-DE" altLang="en-US" sz="1100" dirty="0" err="1">
                <a:latin typeface="Book Antiqua" panose="02040602050305030304" pitchFamily="18" charset="0"/>
              </a:rPr>
              <a:t>degree</a:t>
            </a:r>
            <a:r>
              <a:rPr lang="de-DE" altLang="en-US" sz="1100" dirty="0">
                <a:latin typeface="Book Antiqua" panose="02040602050305030304" pitchFamily="18" charset="0"/>
              </a:rPr>
              <a:t> </a:t>
            </a:r>
            <a:r>
              <a:rPr lang="de-DE" altLang="en-US" sz="1100" dirty="0" err="1">
                <a:latin typeface="Book Antiqua" panose="02040602050305030304" pitchFamily="18" charset="0"/>
              </a:rPr>
              <a:t>of</a:t>
            </a:r>
            <a:r>
              <a:rPr lang="de-DE" altLang="en-US" sz="1100" dirty="0">
                <a:latin typeface="Book Antiqua" panose="02040602050305030304" pitchFamily="18" charset="0"/>
              </a:rPr>
              <a:t> </a:t>
            </a:r>
            <a:r>
              <a:rPr lang="de-DE" altLang="en-US" sz="1100" dirty="0" err="1">
                <a:latin typeface="Book Antiqua" panose="02040602050305030304" pitchFamily="18" charset="0"/>
              </a:rPr>
              <a:t>confidence</a:t>
            </a:r>
            <a:endParaRPr lang="de-DE" altLang="en-US" sz="1100" dirty="0">
              <a:latin typeface="Book Antiqua" panose="02040602050305030304" pitchFamily="18" charset="0"/>
            </a:endParaRPr>
          </a:p>
          <a:p>
            <a:pPr marL="0" indent="0">
              <a:buNone/>
            </a:pPr>
            <a:endParaRPr lang="de-DE" altLang="en-US" sz="1100" dirty="0">
              <a:latin typeface="Book Antiqua" panose="02040602050305030304" pitchFamily="18" charset="0"/>
            </a:endParaRPr>
          </a:p>
          <a:p>
            <a:pPr marL="0" indent="0">
              <a:buNone/>
            </a:pPr>
            <a:r>
              <a:rPr lang="en-GB" sz="1200" b="1" spc="127" baseline="6944" dirty="0">
                <a:latin typeface="Arial" panose="020B0604020202020204" pitchFamily="34" charset="0"/>
                <a:cs typeface="Arial" panose="020B0604020202020204" pitchFamily="34" charset="0"/>
              </a:rPr>
              <a:t>e</a:t>
            </a:r>
            <a:r>
              <a:rPr lang="en-GB" sz="1100" b="1" spc="127" baseline="6944" dirty="0">
                <a:latin typeface="Book Antiqua" panose="02040602050305030304" pitchFamily="18" charset="0"/>
                <a:cs typeface="Arial" panose="020B0604020202020204" pitchFamily="34" charset="0"/>
              </a:rPr>
              <a:t>  </a:t>
            </a:r>
            <a:r>
              <a:rPr lang="de-DE" altLang="en-US" sz="1100" dirty="0">
                <a:latin typeface="Book Antiqua" panose="02040602050305030304" pitchFamily="18" charset="0"/>
              </a:rPr>
              <a:t>In such a </a:t>
            </a:r>
            <a:r>
              <a:rPr lang="de-DE" altLang="en-US" sz="1100" dirty="0" err="1">
                <a:latin typeface="Book Antiqua" panose="02040602050305030304" pitchFamily="18" charset="0"/>
              </a:rPr>
              <a:t>case</a:t>
            </a:r>
            <a:r>
              <a:rPr lang="de-DE" altLang="en-US" sz="1100" dirty="0">
                <a:latin typeface="Book Antiqua" panose="02040602050305030304" pitchFamily="18" charset="0"/>
              </a:rPr>
              <a:t>, </a:t>
            </a:r>
            <a:r>
              <a:rPr lang="de-DE" altLang="en-US" sz="1100" dirty="0" err="1">
                <a:latin typeface="Book Antiqua" panose="02040602050305030304" pitchFamily="18" charset="0"/>
              </a:rPr>
              <a:t>we</a:t>
            </a:r>
            <a:r>
              <a:rPr lang="de-DE" altLang="en-US" sz="1100" dirty="0">
                <a:latin typeface="Book Antiqua" panose="02040602050305030304" pitchFamily="18" charset="0"/>
              </a:rPr>
              <a:t> </a:t>
            </a:r>
            <a:r>
              <a:rPr lang="de-DE" altLang="en-US" sz="1100" dirty="0" err="1">
                <a:latin typeface="Book Antiqua" panose="02040602050305030304" pitchFamily="18" charset="0"/>
              </a:rPr>
              <a:t>conclude</a:t>
            </a:r>
            <a:r>
              <a:rPr lang="de-DE" altLang="en-US" sz="1100" dirty="0">
                <a:latin typeface="Book Antiqua" panose="02040602050305030304" pitchFamily="18" charset="0"/>
              </a:rPr>
              <a:t> </a:t>
            </a:r>
            <a:r>
              <a:rPr lang="de-DE" altLang="en-US" sz="1100" dirty="0" err="1">
                <a:latin typeface="Book Antiqua" panose="02040602050305030304" pitchFamily="18" charset="0"/>
              </a:rPr>
              <a:t>that</a:t>
            </a:r>
            <a:r>
              <a:rPr lang="de-DE" altLang="en-US" sz="1100" dirty="0">
                <a:latin typeface="Book Antiqua" panose="02040602050305030304" pitchFamily="18" charset="0"/>
              </a:rPr>
              <a:t> </a:t>
            </a:r>
            <a:r>
              <a:rPr lang="de-DE" altLang="en-US" sz="1100" dirty="0" err="1">
                <a:latin typeface="Book Antiqua" panose="02040602050305030304" pitchFamily="18" charset="0"/>
              </a:rPr>
              <a:t>it</a:t>
            </a:r>
            <a:r>
              <a:rPr lang="de-DE" altLang="en-US" sz="1100" dirty="0">
                <a:latin typeface="Book Antiqua" panose="02040602050305030304" pitchFamily="18" charset="0"/>
              </a:rPr>
              <a:t> </a:t>
            </a:r>
            <a:r>
              <a:rPr lang="de-DE" altLang="en-US" sz="1100" dirty="0" err="1">
                <a:latin typeface="Book Antiqua" panose="02040602050305030304" pitchFamily="18" charset="0"/>
              </a:rPr>
              <a:t>is</a:t>
            </a:r>
            <a:r>
              <a:rPr lang="de-DE" altLang="en-US" sz="1100" dirty="0">
                <a:latin typeface="Book Antiqua" panose="02040602050305030304" pitchFamily="18" charset="0"/>
              </a:rPr>
              <a:t> </a:t>
            </a:r>
            <a:r>
              <a:rPr lang="de-DE" altLang="en-US" sz="1100" dirty="0" err="1">
                <a:latin typeface="Book Antiqua" panose="02040602050305030304" pitchFamily="18" charset="0"/>
              </a:rPr>
              <a:t>very</a:t>
            </a:r>
            <a:r>
              <a:rPr lang="de-DE" altLang="en-US" sz="1100" dirty="0">
                <a:latin typeface="Book Antiqua" panose="02040602050305030304" pitchFamily="18" charset="0"/>
              </a:rPr>
              <a:t> </a:t>
            </a:r>
            <a:r>
              <a:rPr lang="de-DE" altLang="en-US" sz="1100" dirty="0" err="1">
                <a:latin typeface="Book Antiqua" panose="02040602050305030304" pitchFamily="18" charset="0"/>
              </a:rPr>
              <a:t>unlikely</a:t>
            </a:r>
            <a:r>
              <a:rPr lang="de-DE" altLang="en-US" sz="1100" dirty="0">
                <a:latin typeface="Book Antiqua" panose="02040602050305030304" pitchFamily="18" charset="0"/>
              </a:rPr>
              <a:t> </a:t>
            </a:r>
            <a:r>
              <a:rPr lang="de-DE" altLang="en-US" sz="1100" dirty="0" err="1">
                <a:latin typeface="Book Antiqua" panose="02040602050305030304" pitchFamily="18" charset="0"/>
              </a:rPr>
              <a:t>the</a:t>
            </a:r>
            <a:r>
              <a:rPr lang="de-DE" altLang="en-US" sz="1100" dirty="0">
                <a:latin typeface="Book Antiqua" panose="02040602050305030304" pitchFamily="18" charset="0"/>
              </a:rPr>
              <a:t> sample </a:t>
            </a:r>
            <a:r>
              <a:rPr lang="de-DE" altLang="en-US" sz="1100" dirty="0" err="1">
                <a:latin typeface="Book Antiqua" panose="02040602050305030304" pitchFamily="18" charset="0"/>
              </a:rPr>
              <a:t>result</a:t>
            </a:r>
            <a:r>
              <a:rPr lang="de-DE" altLang="en-US" sz="1100" dirty="0">
                <a:latin typeface="Book Antiqua" panose="02040602050305030304" pitchFamily="18" charset="0"/>
              </a:rPr>
              <a:t> </a:t>
            </a:r>
            <a:r>
              <a:rPr lang="de-DE" altLang="en-US" sz="1100" dirty="0" err="1">
                <a:latin typeface="Book Antiqua" panose="02040602050305030304" pitchFamily="18" charset="0"/>
              </a:rPr>
              <a:t>would</a:t>
            </a:r>
            <a:r>
              <a:rPr lang="de-DE" altLang="en-US" sz="1100" dirty="0">
                <a:latin typeface="Book Antiqua" panose="02040602050305030304" pitchFamily="18" charset="0"/>
              </a:rPr>
              <a:t> </a:t>
            </a:r>
            <a:r>
              <a:rPr lang="de-DE" altLang="en-US" sz="1100" dirty="0" err="1">
                <a:latin typeface="Book Antiqua" panose="02040602050305030304" pitchFamily="18" charset="0"/>
              </a:rPr>
              <a:t>have</a:t>
            </a:r>
            <a:r>
              <a:rPr lang="de-DE" altLang="en-US" sz="1100" dirty="0">
                <a:latin typeface="Book Antiqua" panose="02040602050305030304" pitchFamily="18" charset="0"/>
              </a:rPr>
              <a:t> </a:t>
            </a:r>
            <a:r>
              <a:rPr lang="de-DE" altLang="en-US" sz="1100" dirty="0" err="1">
                <a:latin typeface="Book Antiqua" panose="02040602050305030304" pitchFamily="18" charset="0"/>
              </a:rPr>
              <a:t>been</a:t>
            </a:r>
            <a:r>
              <a:rPr lang="de-DE" altLang="en-US" sz="1100" dirty="0">
                <a:latin typeface="Book Antiqua" panose="02040602050305030304" pitchFamily="18" charset="0"/>
              </a:rPr>
              <a:t> </a:t>
            </a:r>
            <a:r>
              <a:rPr lang="de-DE" altLang="en-US" sz="1100" dirty="0" err="1">
                <a:latin typeface="Book Antiqua" panose="02040602050305030304" pitchFamily="18" charset="0"/>
              </a:rPr>
              <a:t>observed</a:t>
            </a:r>
            <a:r>
              <a:rPr lang="de-DE" altLang="en-US" sz="1100" dirty="0">
                <a:latin typeface="Book Antiqua" panose="02040602050305030304" pitchFamily="18" charset="0"/>
              </a:rPr>
              <a:t> </a:t>
            </a:r>
            <a:r>
              <a:rPr lang="de-DE" altLang="en-US" sz="1100" dirty="0" err="1">
                <a:latin typeface="Book Antiqua" panose="02040602050305030304" pitchFamily="18" charset="0"/>
              </a:rPr>
              <a:t>if</a:t>
            </a:r>
            <a:r>
              <a:rPr lang="de-DE" altLang="en-US" sz="1100" dirty="0">
                <a:latin typeface="Book Antiqua" panose="02040602050305030304" pitchFamily="18" charset="0"/>
              </a:rPr>
              <a:t> </a:t>
            </a:r>
            <a:r>
              <a:rPr lang="de-DE" altLang="en-US" sz="1100" dirty="0" err="1">
                <a:latin typeface="Book Antiqua" panose="02040602050305030304" pitchFamily="18" charset="0"/>
              </a:rPr>
              <a:t>the</a:t>
            </a:r>
            <a:r>
              <a:rPr lang="de-DE" altLang="en-US" sz="1100" dirty="0">
                <a:latin typeface="Book Antiqua" panose="02040602050305030304" pitchFamily="18" charset="0"/>
              </a:rPr>
              <a:t> </a:t>
            </a:r>
            <a:r>
              <a:rPr lang="de-DE" altLang="en-US" sz="1100" dirty="0" err="1">
                <a:latin typeface="Book Antiqua" panose="02040602050305030304" pitchFamily="18" charset="0"/>
              </a:rPr>
              <a:t>hypothesized</a:t>
            </a:r>
            <a:r>
              <a:rPr lang="de-DE" altLang="en-US" sz="1100" dirty="0">
                <a:latin typeface="Book Antiqua" panose="02040602050305030304" pitchFamily="18" charset="0"/>
              </a:rPr>
              <a:t> </a:t>
            </a:r>
            <a:r>
              <a:rPr lang="de-DE" altLang="en-US" sz="1100" dirty="0" err="1">
                <a:latin typeface="Book Antiqua" panose="02040602050305030304" pitchFamily="18" charset="0"/>
              </a:rPr>
              <a:t>theory</a:t>
            </a:r>
            <a:r>
              <a:rPr lang="de-DE" altLang="en-US" sz="1100" dirty="0">
                <a:latin typeface="Book Antiqua" panose="02040602050305030304" pitchFamily="18" charset="0"/>
              </a:rPr>
              <a:t> </a:t>
            </a:r>
            <a:r>
              <a:rPr lang="de-DE" altLang="en-US" sz="1100" dirty="0" err="1">
                <a:latin typeface="Book Antiqua" panose="02040602050305030304" pitchFamily="18" charset="0"/>
              </a:rPr>
              <a:t>were</a:t>
            </a:r>
            <a:r>
              <a:rPr lang="de-DE" altLang="en-US" sz="1100" dirty="0">
                <a:latin typeface="Book Antiqua" panose="02040602050305030304" pitchFamily="18" charset="0"/>
              </a:rPr>
              <a:t> </a:t>
            </a:r>
            <a:r>
              <a:rPr lang="de-DE" altLang="en-US" sz="1100" dirty="0" err="1">
                <a:latin typeface="Book Antiqua" panose="02040602050305030304" pitchFamily="18" charset="0"/>
              </a:rPr>
              <a:t>correct</a:t>
            </a:r>
            <a:r>
              <a:rPr lang="de-DE" altLang="en-US" sz="1100" dirty="0">
                <a:latin typeface="Book Antiqua" panose="02040602050305030304" pitchFamily="18" charset="0"/>
              </a:rPr>
              <a:t> </a:t>
            </a:r>
          </a:p>
          <a:p>
            <a:pPr marL="0" indent="0">
              <a:buNone/>
            </a:pPr>
            <a:endParaRPr lang="de-DE" altLang="en-US" sz="1050" dirty="0">
              <a:latin typeface="Book Antiqua" panose="02040602050305030304" pitchFamily="18" charset="0"/>
            </a:endParaRPr>
          </a:p>
          <a:p>
            <a:pPr marL="0" indent="0">
              <a:buNone/>
            </a:pPr>
            <a:endParaRPr lang="de-DE" altLang="en-US" sz="1050" dirty="0">
              <a:latin typeface="Book Antiqua" panose="02040602050305030304" pitchFamily="18" charset="0"/>
            </a:endParaRPr>
          </a:p>
          <a:p>
            <a:pPr marL="0" indent="0">
              <a:buNone/>
            </a:pPr>
            <a:endParaRPr lang="de-DE" altLang="en-US" sz="1050" dirty="0">
              <a:latin typeface="Book Antiqua" panose="02040602050305030304" pitchFamily="18" charset="0"/>
            </a:endParaRPr>
          </a:p>
          <a:p>
            <a:pPr marL="0" indent="0">
              <a:buNone/>
            </a:pPr>
            <a:endParaRPr lang="en-US" sz="1008" dirty="0"/>
          </a:p>
        </p:txBody>
      </p:sp>
      <p:sp>
        <p:nvSpPr>
          <p:cNvPr id="2" name="Title 2">
            <a:extLst>
              <a:ext uri="{FF2B5EF4-FFF2-40B4-BE49-F238E27FC236}">
                <a16:creationId xmlns:a16="http://schemas.microsoft.com/office/drawing/2014/main" id="{8D5896B4-CFBD-2BA3-D0D3-F6A6FFFE6883}"/>
              </a:ext>
            </a:extLst>
          </p:cNvPr>
          <p:cNvSpPr>
            <a:spLocks noGrp="1"/>
          </p:cNvSpPr>
          <p:nvPr>
            <p:ph type="title"/>
          </p:nvPr>
        </p:nvSpPr>
        <p:spPr>
          <a:xfrm>
            <a:off x="95250" y="333479"/>
            <a:ext cx="4149090" cy="319919"/>
          </a:xfrm>
        </p:spPr>
        <p:txBody>
          <a:bodyPr>
            <a:normAutofit/>
          </a:bodyPr>
          <a:lstStyle/>
          <a:p>
            <a:r>
              <a:rPr lang="en-US" sz="1400" dirty="0"/>
              <a:t>H</a:t>
            </a:r>
            <a:r>
              <a:rPr lang="en-US" sz="1100" dirty="0"/>
              <a:t>YPOTHESIS TESTING</a:t>
            </a:r>
            <a:endParaRPr lang="en-US" dirty="0"/>
          </a:p>
        </p:txBody>
      </p:sp>
    </p:spTree>
    <p:extLst>
      <p:ext uri="{BB962C8B-B14F-4D97-AF65-F5344CB8AC3E}">
        <p14:creationId xmlns:p14="http://schemas.microsoft.com/office/powerpoint/2010/main" val="3973870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11</a:t>
            </a:fld>
            <a:endParaRPr lang="en-US" dirty="0"/>
          </a:p>
        </p:txBody>
      </p:sp>
      <p:sp>
        <p:nvSpPr>
          <p:cNvPr id="5" name="Rectangle 3"/>
          <p:cNvSpPr txBox="1">
            <a:spLocks noChangeArrowheads="1"/>
          </p:cNvSpPr>
          <p:nvPr/>
        </p:nvSpPr>
        <p:spPr>
          <a:xfrm>
            <a:off x="299336" y="892175"/>
            <a:ext cx="4104270" cy="2271654"/>
          </a:xfrm>
          <a:prstGeom prst="rect">
            <a:avLst/>
          </a:prstGeom>
        </p:spPr>
        <p:txBody>
          <a:bodyPr vert="horz" lIns="46101" tIns="23051" rIns="46101" bIns="2305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Book Antiqua" panose="02040602050305030304" pitchFamily="18" charset="0"/>
                <a:cs typeface="Arial" panose="020B0604020202020204" pitchFamily="34" charset="0"/>
              </a:rPr>
              <a:t> </a:t>
            </a:r>
            <a:r>
              <a:rPr lang="en-US" sz="1100" dirty="0">
                <a:latin typeface="Book Antiqua" panose="02040602050305030304" pitchFamily="18" charset="0"/>
              </a:rPr>
              <a:t>State explicitly the hypothesis to be tested</a:t>
            </a:r>
          </a:p>
          <a:p>
            <a:pPr marL="0" indent="0">
              <a:buNone/>
            </a:pPr>
            <a:endParaRPr lang="en-US" sz="1000" dirty="0">
              <a:latin typeface="Book Antiqua" panose="02040602050305030304" pitchFamily="18" charset="0"/>
            </a:endParaRPr>
          </a:p>
          <a:p>
            <a:pPr lvl="1">
              <a:lnSpc>
                <a:spcPts val="1462"/>
              </a:lnSpc>
              <a:spcBef>
                <a:spcPts val="0"/>
              </a:spcBef>
              <a:buFont typeface="Wingdings" panose="05000000000000000000" pitchFamily="2" charset="2"/>
              <a:buChar char="§"/>
            </a:pPr>
            <a:r>
              <a:rPr lang="de-DE" altLang="en-US" sz="1000" b="1" dirty="0">
                <a:latin typeface="Book Antiqua" panose="02040602050305030304" pitchFamily="18" charset="0"/>
              </a:rPr>
              <a:t>Null </a:t>
            </a:r>
            <a:r>
              <a:rPr lang="de-DE" altLang="en-US" sz="1000" b="1" dirty="0" err="1">
                <a:latin typeface="Book Antiqua" panose="02040602050305030304" pitchFamily="18" charset="0"/>
              </a:rPr>
              <a:t>hypothesis</a:t>
            </a:r>
            <a:r>
              <a:rPr lang="de-DE" altLang="en-US" sz="1000" dirty="0">
                <a:latin typeface="Book Antiqua" panose="02040602050305030304" pitchFamily="18" charset="0"/>
              </a:rPr>
              <a:t>: </a:t>
            </a:r>
            <a:r>
              <a:rPr lang="de-DE" altLang="en-US" sz="1000" dirty="0" err="1">
                <a:latin typeface="Book Antiqua" panose="02040602050305030304" pitchFamily="18" charset="0"/>
              </a:rPr>
              <a:t>statement</a:t>
            </a:r>
            <a:r>
              <a:rPr lang="de-DE" altLang="en-US" sz="1000" dirty="0">
                <a:latin typeface="Book Antiqua" panose="02040602050305030304" pitchFamily="18" charset="0"/>
              </a:rPr>
              <a:t> </a:t>
            </a:r>
            <a:r>
              <a:rPr lang="de-DE" altLang="en-US" sz="1000" dirty="0" err="1">
                <a:latin typeface="Book Antiqua" panose="02040602050305030304" pitchFamily="18" charset="0"/>
              </a:rPr>
              <a:t>of</a:t>
            </a:r>
            <a:r>
              <a:rPr lang="de-DE" altLang="en-US" sz="1000" dirty="0">
                <a:latin typeface="Book Antiqua" panose="02040602050305030304" pitchFamily="18" charset="0"/>
              </a:rPr>
              <a:t> </a:t>
            </a:r>
            <a:r>
              <a:rPr lang="de-DE" altLang="en-US" sz="1000" dirty="0" err="1">
                <a:latin typeface="Book Antiqua" panose="02040602050305030304" pitchFamily="18" charset="0"/>
              </a:rPr>
              <a:t>the</a:t>
            </a:r>
            <a:r>
              <a:rPr lang="de-DE" altLang="en-US" sz="1000" dirty="0">
                <a:latin typeface="Book Antiqua" panose="02040602050305030304" pitchFamily="18" charset="0"/>
              </a:rPr>
              <a:t> </a:t>
            </a:r>
            <a:r>
              <a:rPr lang="de-DE" altLang="en-US" sz="1000" dirty="0" err="1">
                <a:latin typeface="Book Antiqua" panose="02040602050305030304" pitchFamily="18" charset="0"/>
              </a:rPr>
              <a:t>range</a:t>
            </a:r>
            <a:r>
              <a:rPr lang="de-DE" altLang="en-US" sz="1000" dirty="0">
                <a:latin typeface="Book Antiqua" panose="02040602050305030304" pitchFamily="18" charset="0"/>
              </a:rPr>
              <a:t> </a:t>
            </a:r>
            <a:r>
              <a:rPr lang="de-DE" altLang="en-US" sz="1000" dirty="0" err="1">
                <a:latin typeface="Book Antiqua" panose="02040602050305030304" pitchFamily="18" charset="0"/>
              </a:rPr>
              <a:t>of</a:t>
            </a:r>
            <a:r>
              <a:rPr lang="de-DE" altLang="en-US" sz="1000" dirty="0">
                <a:latin typeface="Book Antiqua" panose="02040602050305030304" pitchFamily="18" charset="0"/>
              </a:rPr>
              <a:t> </a:t>
            </a:r>
            <a:r>
              <a:rPr lang="de-DE" altLang="en-US" sz="1000" dirty="0" err="1">
                <a:latin typeface="Book Antiqua" panose="02040602050305030304" pitchFamily="18" charset="0"/>
              </a:rPr>
              <a:t>values</a:t>
            </a:r>
            <a:r>
              <a:rPr lang="de-DE" altLang="en-US" sz="1000" dirty="0">
                <a:latin typeface="Book Antiqua" panose="02040602050305030304" pitchFamily="18" charset="0"/>
              </a:rPr>
              <a:t> </a:t>
            </a:r>
            <a:r>
              <a:rPr lang="de-DE" altLang="en-US" sz="1000" dirty="0" err="1">
                <a:latin typeface="Book Antiqua" panose="02040602050305030304" pitchFamily="18" charset="0"/>
              </a:rPr>
              <a:t>of</a:t>
            </a:r>
            <a:r>
              <a:rPr lang="de-DE" altLang="en-US" sz="1000" dirty="0">
                <a:latin typeface="Book Antiqua" panose="02040602050305030304" pitchFamily="18" charset="0"/>
              </a:rPr>
              <a:t> </a:t>
            </a:r>
            <a:r>
              <a:rPr lang="de-DE" altLang="en-US" sz="1000" dirty="0" err="1">
                <a:latin typeface="Book Antiqua" panose="02040602050305030304" pitchFamily="18" charset="0"/>
              </a:rPr>
              <a:t>the</a:t>
            </a:r>
            <a:r>
              <a:rPr lang="de-DE" altLang="en-US" sz="1000" dirty="0">
                <a:latin typeface="Book Antiqua" panose="02040602050305030304" pitchFamily="18" charset="0"/>
              </a:rPr>
              <a:t> </a:t>
            </a:r>
            <a:r>
              <a:rPr lang="de-DE" altLang="en-US" sz="1000" dirty="0" err="1">
                <a:latin typeface="Book Antiqua" panose="02040602050305030304" pitchFamily="18" charset="0"/>
              </a:rPr>
              <a:t>regression</a:t>
            </a:r>
            <a:r>
              <a:rPr lang="de-DE" altLang="en-US" sz="1000" dirty="0">
                <a:latin typeface="Book Antiqua" panose="02040602050305030304" pitchFamily="18" charset="0"/>
              </a:rPr>
              <a:t> </a:t>
            </a:r>
            <a:r>
              <a:rPr lang="de-DE" altLang="en-US" sz="1000" dirty="0" err="1">
                <a:latin typeface="Book Antiqua" panose="02040602050305030304" pitchFamily="18" charset="0"/>
              </a:rPr>
              <a:t>coefficient</a:t>
            </a:r>
            <a:r>
              <a:rPr lang="de-DE" altLang="en-US" sz="1000" dirty="0">
                <a:latin typeface="Book Antiqua" panose="02040602050305030304" pitchFamily="18" charset="0"/>
              </a:rPr>
              <a:t> </a:t>
            </a:r>
            <a:r>
              <a:rPr lang="de-DE" altLang="en-US" sz="1000" dirty="0" err="1">
                <a:latin typeface="Book Antiqua" panose="02040602050305030304" pitchFamily="18" charset="0"/>
              </a:rPr>
              <a:t>that</a:t>
            </a:r>
            <a:r>
              <a:rPr lang="de-DE" altLang="en-US" sz="1000" dirty="0">
                <a:latin typeface="Book Antiqua" panose="02040602050305030304" pitchFamily="18" charset="0"/>
              </a:rPr>
              <a:t> </a:t>
            </a:r>
            <a:r>
              <a:rPr lang="de-DE" altLang="en-US" sz="1000" dirty="0" err="1">
                <a:latin typeface="Book Antiqua" panose="02040602050305030304" pitchFamily="18" charset="0"/>
              </a:rPr>
              <a:t>would</a:t>
            </a:r>
            <a:r>
              <a:rPr lang="de-DE" altLang="en-US" sz="1000" dirty="0">
                <a:latin typeface="Book Antiqua" panose="02040602050305030304" pitchFamily="18" charset="0"/>
              </a:rPr>
              <a:t> </a:t>
            </a:r>
            <a:r>
              <a:rPr lang="de-DE" altLang="en-US" sz="1000" dirty="0" err="1">
                <a:latin typeface="Book Antiqua" panose="02040602050305030304" pitchFamily="18" charset="0"/>
              </a:rPr>
              <a:t>be</a:t>
            </a:r>
            <a:r>
              <a:rPr lang="de-DE" altLang="en-US" sz="1000" dirty="0">
                <a:latin typeface="Book Antiqua" panose="02040602050305030304" pitchFamily="18" charset="0"/>
              </a:rPr>
              <a:t> </a:t>
            </a:r>
            <a:r>
              <a:rPr lang="de-DE" altLang="en-US" sz="1000" dirty="0" err="1">
                <a:latin typeface="Book Antiqua" panose="02040602050305030304" pitchFamily="18" charset="0"/>
              </a:rPr>
              <a:t>expected</a:t>
            </a:r>
            <a:r>
              <a:rPr lang="de-DE" altLang="en-US" sz="1000" dirty="0">
                <a:latin typeface="Book Antiqua" panose="02040602050305030304" pitchFamily="18" charset="0"/>
              </a:rPr>
              <a:t> </a:t>
            </a:r>
            <a:r>
              <a:rPr lang="de-DE" altLang="en-US" sz="1000" dirty="0" err="1">
                <a:latin typeface="Book Antiqua" panose="02040602050305030304" pitchFamily="18" charset="0"/>
              </a:rPr>
              <a:t>to</a:t>
            </a:r>
            <a:r>
              <a:rPr lang="de-DE" altLang="en-US" sz="1000" dirty="0">
                <a:latin typeface="Book Antiqua" panose="02040602050305030304" pitchFamily="18" charset="0"/>
              </a:rPr>
              <a:t> </a:t>
            </a:r>
            <a:r>
              <a:rPr lang="de-DE" altLang="en-US" sz="1000" dirty="0" err="1">
                <a:latin typeface="Book Antiqua" panose="02040602050305030304" pitchFamily="18" charset="0"/>
              </a:rPr>
              <a:t>occur</a:t>
            </a:r>
            <a:r>
              <a:rPr lang="de-DE" altLang="en-US" sz="1000" dirty="0">
                <a:latin typeface="Book Antiqua" panose="02040602050305030304" pitchFamily="18" charset="0"/>
              </a:rPr>
              <a:t> </a:t>
            </a:r>
            <a:r>
              <a:rPr lang="de-DE" altLang="en-US" sz="1000" dirty="0" err="1">
                <a:latin typeface="Book Antiqua" panose="02040602050305030304" pitchFamily="18" charset="0"/>
              </a:rPr>
              <a:t>if</a:t>
            </a:r>
            <a:r>
              <a:rPr lang="de-DE" altLang="en-US" sz="1000" dirty="0">
                <a:latin typeface="Book Antiqua" panose="02040602050305030304" pitchFamily="18" charset="0"/>
              </a:rPr>
              <a:t> </a:t>
            </a:r>
            <a:r>
              <a:rPr lang="de-DE" altLang="en-US" sz="1000" dirty="0" err="1">
                <a:latin typeface="Book Antiqua" panose="02040602050305030304" pitchFamily="18" charset="0"/>
              </a:rPr>
              <a:t>the</a:t>
            </a:r>
            <a:r>
              <a:rPr lang="de-DE" altLang="en-US" sz="1000" dirty="0">
                <a:latin typeface="Book Antiqua" panose="02040602050305030304" pitchFamily="18" charset="0"/>
              </a:rPr>
              <a:t> </a:t>
            </a:r>
            <a:r>
              <a:rPr lang="de-DE" altLang="en-US" sz="1000" dirty="0" err="1">
                <a:latin typeface="Book Antiqua" panose="02040602050305030304" pitchFamily="18" charset="0"/>
              </a:rPr>
              <a:t>researcher‘s</a:t>
            </a:r>
            <a:r>
              <a:rPr lang="de-DE" altLang="en-US" sz="1000" dirty="0">
                <a:latin typeface="Book Antiqua" panose="02040602050305030304" pitchFamily="18" charset="0"/>
              </a:rPr>
              <a:t> </a:t>
            </a:r>
            <a:r>
              <a:rPr lang="de-DE" altLang="en-US" sz="1000" b="1" dirty="0" err="1">
                <a:latin typeface="Book Antiqua" panose="02040602050305030304" pitchFamily="18" charset="0"/>
              </a:rPr>
              <a:t>theory</a:t>
            </a:r>
            <a:r>
              <a:rPr lang="de-DE" altLang="en-US" sz="1000" b="1" dirty="0">
                <a:latin typeface="Book Antiqua" panose="02040602050305030304" pitchFamily="18" charset="0"/>
              </a:rPr>
              <a:t> </a:t>
            </a:r>
            <a:r>
              <a:rPr lang="de-DE" altLang="en-US" sz="1000" b="1" dirty="0" err="1">
                <a:latin typeface="Book Antiqua" panose="02040602050305030304" pitchFamily="18" charset="0"/>
              </a:rPr>
              <a:t>were</a:t>
            </a:r>
            <a:r>
              <a:rPr lang="de-DE" altLang="en-US" sz="1000" b="1" dirty="0">
                <a:latin typeface="Book Antiqua" panose="02040602050305030304" pitchFamily="18" charset="0"/>
              </a:rPr>
              <a:t> not </a:t>
            </a:r>
            <a:r>
              <a:rPr lang="de-DE" altLang="en-US" sz="1000" b="1" dirty="0" err="1">
                <a:latin typeface="Book Antiqua" panose="02040602050305030304" pitchFamily="18" charset="0"/>
              </a:rPr>
              <a:t>correct</a:t>
            </a:r>
            <a:endParaRPr lang="de-DE" altLang="en-US" sz="1000" b="1" dirty="0">
              <a:latin typeface="Book Antiqua" panose="02040602050305030304" pitchFamily="18" charset="0"/>
            </a:endParaRPr>
          </a:p>
          <a:p>
            <a:pPr lvl="1">
              <a:lnSpc>
                <a:spcPts val="1462"/>
              </a:lnSpc>
              <a:spcBef>
                <a:spcPts val="0"/>
              </a:spcBef>
              <a:buFont typeface="Wingdings" panose="05000000000000000000" pitchFamily="2" charset="2"/>
              <a:buChar char="§"/>
            </a:pPr>
            <a:r>
              <a:rPr lang="de-DE" altLang="en-US" sz="1000" b="1" dirty="0">
                <a:latin typeface="Book Antiqua" panose="02040602050305030304" pitchFamily="18" charset="0"/>
              </a:rPr>
              <a:t>Alternative </a:t>
            </a:r>
            <a:r>
              <a:rPr lang="de-DE" altLang="en-US" sz="1000" b="1" dirty="0" err="1">
                <a:latin typeface="Book Antiqua" panose="02040602050305030304" pitchFamily="18" charset="0"/>
              </a:rPr>
              <a:t>hypothesis</a:t>
            </a:r>
            <a:r>
              <a:rPr lang="de-DE" altLang="en-US" sz="1000" i="1" dirty="0">
                <a:latin typeface="Book Antiqua" panose="02040602050305030304" pitchFamily="18" charset="0"/>
              </a:rPr>
              <a:t>: </a:t>
            </a:r>
            <a:r>
              <a:rPr lang="de-DE" altLang="en-US" sz="1000" dirty="0" err="1">
                <a:latin typeface="Book Antiqua" panose="02040602050305030304" pitchFamily="18" charset="0"/>
              </a:rPr>
              <a:t>specification</a:t>
            </a:r>
            <a:r>
              <a:rPr lang="de-DE" altLang="en-US" sz="1000" dirty="0">
                <a:latin typeface="Book Antiqua" panose="02040602050305030304" pitchFamily="18" charset="0"/>
              </a:rPr>
              <a:t> </a:t>
            </a:r>
            <a:r>
              <a:rPr lang="de-DE" altLang="en-US" sz="1000" dirty="0" err="1">
                <a:latin typeface="Book Antiqua" panose="02040602050305030304" pitchFamily="18" charset="0"/>
              </a:rPr>
              <a:t>of</a:t>
            </a:r>
            <a:r>
              <a:rPr lang="de-DE" altLang="en-US" sz="1000" dirty="0">
                <a:latin typeface="Book Antiqua" panose="02040602050305030304" pitchFamily="18" charset="0"/>
              </a:rPr>
              <a:t> </a:t>
            </a:r>
            <a:r>
              <a:rPr lang="de-DE" altLang="en-US" sz="1000" dirty="0" err="1">
                <a:latin typeface="Book Antiqua" panose="02040602050305030304" pitchFamily="18" charset="0"/>
              </a:rPr>
              <a:t>the</a:t>
            </a:r>
            <a:r>
              <a:rPr lang="de-DE" altLang="en-US" sz="1000" i="1" dirty="0">
                <a:latin typeface="Book Antiqua" panose="02040602050305030304" pitchFamily="18" charset="0"/>
              </a:rPr>
              <a:t> </a:t>
            </a:r>
            <a:r>
              <a:rPr lang="de-DE" altLang="en-US" sz="1000" dirty="0" err="1">
                <a:latin typeface="Book Antiqua" panose="02040602050305030304" pitchFamily="18" charset="0"/>
              </a:rPr>
              <a:t>range</a:t>
            </a:r>
            <a:r>
              <a:rPr lang="de-DE" altLang="en-US" sz="1000" dirty="0">
                <a:latin typeface="Book Antiqua" panose="02040602050305030304" pitchFamily="18" charset="0"/>
              </a:rPr>
              <a:t> </a:t>
            </a:r>
            <a:r>
              <a:rPr lang="de-DE" altLang="en-US" sz="1000" dirty="0" err="1">
                <a:latin typeface="Book Antiqua" panose="02040602050305030304" pitchFamily="18" charset="0"/>
              </a:rPr>
              <a:t>of</a:t>
            </a:r>
            <a:r>
              <a:rPr lang="de-DE" altLang="en-US" sz="1000" dirty="0">
                <a:latin typeface="Book Antiqua" panose="02040602050305030304" pitchFamily="18" charset="0"/>
              </a:rPr>
              <a:t> </a:t>
            </a:r>
            <a:r>
              <a:rPr lang="de-DE" altLang="en-US" sz="1000" dirty="0" err="1">
                <a:latin typeface="Book Antiqua" panose="02040602050305030304" pitchFamily="18" charset="0"/>
              </a:rPr>
              <a:t>values</a:t>
            </a:r>
            <a:r>
              <a:rPr lang="de-DE" altLang="en-US" sz="1000" dirty="0">
                <a:latin typeface="Book Antiqua" panose="02040602050305030304" pitchFamily="18" charset="0"/>
              </a:rPr>
              <a:t> </a:t>
            </a:r>
            <a:r>
              <a:rPr lang="de-DE" altLang="en-US" sz="1000" dirty="0" err="1">
                <a:latin typeface="Book Antiqua" panose="02040602050305030304" pitchFamily="18" charset="0"/>
              </a:rPr>
              <a:t>of</a:t>
            </a:r>
            <a:r>
              <a:rPr lang="de-DE" altLang="en-US" sz="1000" dirty="0">
                <a:latin typeface="Book Antiqua" panose="02040602050305030304" pitchFamily="18" charset="0"/>
              </a:rPr>
              <a:t> </a:t>
            </a:r>
            <a:r>
              <a:rPr lang="de-DE" altLang="en-US" sz="1000" dirty="0" err="1">
                <a:latin typeface="Book Antiqua" panose="02040602050305030304" pitchFamily="18" charset="0"/>
              </a:rPr>
              <a:t>the</a:t>
            </a:r>
            <a:r>
              <a:rPr lang="de-DE" altLang="en-US" sz="1000" dirty="0">
                <a:latin typeface="Book Antiqua" panose="02040602050305030304" pitchFamily="18" charset="0"/>
              </a:rPr>
              <a:t> </a:t>
            </a:r>
            <a:r>
              <a:rPr lang="de-DE" altLang="en-US" sz="1000" dirty="0" err="1">
                <a:latin typeface="Book Antiqua" panose="02040602050305030304" pitchFamily="18" charset="0"/>
              </a:rPr>
              <a:t>coefficient</a:t>
            </a:r>
            <a:r>
              <a:rPr lang="de-DE" altLang="en-US" sz="1000" dirty="0">
                <a:latin typeface="Book Antiqua" panose="02040602050305030304" pitchFamily="18" charset="0"/>
              </a:rPr>
              <a:t> </a:t>
            </a:r>
            <a:r>
              <a:rPr lang="de-DE" altLang="en-US" sz="1000" dirty="0" err="1">
                <a:latin typeface="Book Antiqua" panose="02040602050305030304" pitchFamily="18" charset="0"/>
              </a:rPr>
              <a:t>that</a:t>
            </a:r>
            <a:r>
              <a:rPr lang="de-DE" altLang="en-US" sz="1000" dirty="0">
                <a:latin typeface="Book Antiqua" panose="02040602050305030304" pitchFamily="18" charset="0"/>
              </a:rPr>
              <a:t> </a:t>
            </a:r>
            <a:r>
              <a:rPr lang="de-DE" altLang="en-US" sz="1000" dirty="0" err="1">
                <a:latin typeface="Book Antiqua" panose="02040602050305030304" pitchFamily="18" charset="0"/>
              </a:rPr>
              <a:t>would</a:t>
            </a:r>
            <a:r>
              <a:rPr lang="de-DE" altLang="en-US" sz="1000" dirty="0">
                <a:latin typeface="Book Antiqua" panose="02040602050305030304" pitchFamily="18" charset="0"/>
              </a:rPr>
              <a:t> </a:t>
            </a:r>
            <a:r>
              <a:rPr lang="de-DE" altLang="en-US" sz="1000" dirty="0" err="1">
                <a:latin typeface="Book Antiqua" panose="02040602050305030304" pitchFamily="18" charset="0"/>
              </a:rPr>
              <a:t>be</a:t>
            </a:r>
            <a:r>
              <a:rPr lang="de-DE" altLang="en-US" sz="1000" dirty="0">
                <a:latin typeface="Book Antiqua" panose="02040602050305030304" pitchFamily="18" charset="0"/>
              </a:rPr>
              <a:t> </a:t>
            </a:r>
            <a:r>
              <a:rPr lang="de-DE" altLang="en-US" sz="1000" dirty="0" err="1">
                <a:latin typeface="Book Antiqua" panose="02040602050305030304" pitchFamily="18" charset="0"/>
              </a:rPr>
              <a:t>expected</a:t>
            </a:r>
            <a:r>
              <a:rPr lang="de-DE" altLang="en-US" sz="1000" dirty="0">
                <a:latin typeface="Book Antiqua" panose="02040602050305030304" pitchFamily="18" charset="0"/>
              </a:rPr>
              <a:t> </a:t>
            </a:r>
            <a:r>
              <a:rPr lang="de-DE" altLang="en-US" sz="1000" dirty="0" err="1">
                <a:latin typeface="Book Antiqua" panose="02040602050305030304" pitchFamily="18" charset="0"/>
              </a:rPr>
              <a:t>to</a:t>
            </a:r>
            <a:r>
              <a:rPr lang="de-DE" altLang="en-US" sz="1000" dirty="0">
                <a:latin typeface="Book Antiqua" panose="02040602050305030304" pitchFamily="18" charset="0"/>
              </a:rPr>
              <a:t> </a:t>
            </a:r>
            <a:r>
              <a:rPr lang="de-DE" altLang="en-US" sz="1000" dirty="0" err="1">
                <a:latin typeface="Book Antiqua" panose="02040602050305030304" pitchFamily="18" charset="0"/>
              </a:rPr>
              <a:t>occur</a:t>
            </a:r>
            <a:r>
              <a:rPr lang="de-DE" altLang="en-US" sz="1000" dirty="0">
                <a:latin typeface="Book Antiqua" panose="02040602050305030304" pitchFamily="18" charset="0"/>
              </a:rPr>
              <a:t> </a:t>
            </a:r>
            <a:r>
              <a:rPr lang="de-DE" altLang="en-US" sz="1000" dirty="0" err="1">
                <a:latin typeface="Book Antiqua" panose="02040602050305030304" pitchFamily="18" charset="0"/>
              </a:rPr>
              <a:t>if</a:t>
            </a:r>
            <a:r>
              <a:rPr lang="de-DE" altLang="en-US" sz="1000" dirty="0">
                <a:latin typeface="Book Antiqua" panose="02040602050305030304" pitchFamily="18" charset="0"/>
              </a:rPr>
              <a:t> </a:t>
            </a:r>
            <a:r>
              <a:rPr lang="de-DE" altLang="en-US" sz="1000" dirty="0" err="1">
                <a:latin typeface="Book Antiqua" panose="02040602050305030304" pitchFamily="18" charset="0"/>
              </a:rPr>
              <a:t>the</a:t>
            </a:r>
            <a:r>
              <a:rPr lang="de-DE" altLang="en-US" sz="1000" dirty="0">
                <a:latin typeface="Book Antiqua" panose="02040602050305030304" pitchFamily="18" charset="0"/>
              </a:rPr>
              <a:t> </a:t>
            </a:r>
            <a:r>
              <a:rPr lang="de-DE" altLang="en-US" sz="1000" dirty="0" err="1">
                <a:latin typeface="Book Antiqua" panose="02040602050305030304" pitchFamily="18" charset="0"/>
              </a:rPr>
              <a:t>researcher‘s</a:t>
            </a:r>
            <a:r>
              <a:rPr lang="de-DE" altLang="en-US" sz="1000" dirty="0">
                <a:latin typeface="Book Antiqua" panose="02040602050305030304" pitchFamily="18" charset="0"/>
              </a:rPr>
              <a:t> </a:t>
            </a:r>
            <a:r>
              <a:rPr lang="de-DE" altLang="en-US" sz="1000" b="1" dirty="0" err="1">
                <a:latin typeface="Book Antiqua" panose="02040602050305030304" pitchFamily="18" charset="0"/>
              </a:rPr>
              <a:t>theory</a:t>
            </a:r>
            <a:r>
              <a:rPr lang="de-DE" altLang="en-US" sz="1000" b="1" dirty="0">
                <a:latin typeface="Book Antiqua" panose="02040602050305030304" pitchFamily="18" charset="0"/>
              </a:rPr>
              <a:t> </a:t>
            </a:r>
            <a:r>
              <a:rPr lang="de-DE" altLang="en-US" sz="1000" b="1" dirty="0" err="1">
                <a:latin typeface="Book Antiqua" panose="02040602050305030304" pitchFamily="18" charset="0"/>
              </a:rPr>
              <a:t>were</a:t>
            </a:r>
            <a:r>
              <a:rPr lang="de-DE" altLang="en-US" sz="1000" b="1" dirty="0">
                <a:latin typeface="Book Antiqua" panose="02040602050305030304" pitchFamily="18" charset="0"/>
              </a:rPr>
              <a:t> </a:t>
            </a:r>
            <a:r>
              <a:rPr lang="de-DE" altLang="en-US" sz="1000" b="1" dirty="0" err="1">
                <a:latin typeface="Book Antiqua" panose="02040602050305030304" pitchFamily="18" charset="0"/>
              </a:rPr>
              <a:t>correct</a:t>
            </a:r>
            <a:endParaRPr lang="de-DE" altLang="en-US" sz="1000" b="1" dirty="0">
              <a:latin typeface="Book Antiqua" panose="02040602050305030304" pitchFamily="18" charset="0"/>
            </a:endParaRPr>
          </a:p>
          <a:p>
            <a:pPr lvl="1">
              <a:lnSpc>
                <a:spcPts val="1462"/>
              </a:lnSpc>
              <a:spcBef>
                <a:spcPts val="0"/>
              </a:spcBef>
              <a:buFont typeface="Wingdings" panose="05000000000000000000" pitchFamily="2" charset="2"/>
              <a:buChar char="§"/>
            </a:pPr>
            <a:endParaRPr lang="en-US" sz="1000" dirty="0">
              <a:latin typeface="Book Antiqua" panose="02040602050305030304" pitchFamily="18" charset="0"/>
            </a:endParaRPr>
          </a:p>
          <a:p>
            <a:pPr marL="0" indent="0">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Book Antiqua" panose="02040602050305030304" pitchFamily="18" charset="0"/>
                <a:cs typeface="Arial" panose="020B0604020202020204" pitchFamily="34" charset="0"/>
              </a:rPr>
              <a:t> </a:t>
            </a:r>
            <a:r>
              <a:rPr lang="de-DE" altLang="en-US" sz="1000" dirty="0">
                <a:latin typeface="Book Antiqua" panose="02040602050305030304" pitchFamily="18" charset="0"/>
              </a:rPr>
              <a:t>In </a:t>
            </a:r>
            <a:r>
              <a:rPr lang="de-DE" altLang="en-US" sz="1000" dirty="0" err="1">
                <a:latin typeface="Book Antiqua" panose="02040602050305030304" pitchFamily="18" charset="0"/>
              </a:rPr>
              <a:t>other</a:t>
            </a:r>
            <a:r>
              <a:rPr lang="de-DE" altLang="en-US" sz="1000" dirty="0">
                <a:latin typeface="Book Antiqua" panose="02040602050305030304" pitchFamily="18" charset="0"/>
              </a:rPr>
              <a:t> </a:t>
            </a:r>
            <a:r>
              <a:rPr lang="de-DE" altLang="en-US" sz="1000" dirty="0" err="1">
                <a:latin typeface="Book Antiqua" panose="02040602050305030304" pitchFamily="18" charset="0"/>
              </a:rPr>
              <a:t>words</a:t>
            </a:r>
            <a:r>
              <a:rPr lang="de-DE" altLang="en-US" sz="1000" dirty="0">
                <a:latin typeface="Book Antiqua" panose="02040602050305030304" pitchFamily="18" charset="0"/>
              </a:rPr>
              <a:t>, </a:t>
            </a:r>
            <a:r>
              <a:rPr lang="de-DE" altLang="en-US" sz="1000" dirty="0" err="1">
                <a:latin typeface="Book Antiqua" panose="02040602050305030304" pitchFamily="18" charset="0"/>
              </a:rPr>
              <a:t>we</a:t>
            </a:r>
            <a:r>
              <a:rPr lang="de-DE" altLang="en-US" sz="1000" dirty="0">
                <a:latin typeface="Book Antiqua" panose="02040602050305030304" pitchFamily="18" charset="0"/>
              </a:rPr>
              <a:t> </a:t>
            </a:r>
            <a:r>
              <a:rPr lang="de-DE" altLang="en-US" sz="1000" dirty="0" err="1">
                <a:latin typeface="Book Antiqua" panose="02040602050305030304" pitchFamily="18" charset="0"/>
              </a:rPr>
              <a:t>define</a:t>
            </a:r>
            <a:r>
              <a:rPr lang="de-DE" altLang="en-US" sz="1000" dirty="0">
                <a:latin typeface="Book Antiqua" panose="02040602050305030304" pitchFamily="18" charset="0"/>
              </a:rPr>
              <a:t> </a:t>
            </a:r>
            <a:r>
              <a:rPr lang="de-DE" altLang="en-US" sz="1000" dirty="0" err="1">
                <a:latin typeface="Book Antiqua" panose="02040602050305030304" pitchFamily="18" charset="0"/>
              </a:rPr>
              <a:t>the</a:t>
            </a:r>
            <a:r>
              <a:rPr lang="de-DE" altLang="en-US" sz="1000" dirty="0">
                <a:latin typeface="Book Antiqua" panose="02040602050305030304" pitchFamily="18" charset="0"/>
              </a:rPr>
              <a:t> null </a:t>
            </a:r>
            <a:r>
              <a:rPr lang="de-DE" altLang="en-US" sz="1000" dirty="0" err="1">
                <a:latin typeface="Book Antiqua" panose="02040602050305030304" pitchFamily="18" charset="0"/>
              </a:rPr>
              <a:t>hypothesis</a:t>
            </a:r>
            <a:r>
              <a:rPr lang="de-DE" altLang="en-US" sz="1000" dirty="0">
                <a:latin typeface="Book Antiqua" panose="02040602050305030304" pitchFamily="18" charset="0"/>
              </a:rPr>
              <a:t> </a:t>
            </a:r>
            <a:r>
              <a:rPr lang="de-DE" altLang="en-US" sz="1000" dirty="0" err="1">
                <a:latin typeface="Book Antiqua" panose="02040602050305030304" pitchFamily="18" charset="0"/>
              </a:rPr>
              <a:t>as</a:t>
            </a:r>
            <a:r>
              <a:rPr lang="de-DE" altLang="en-US" sz="1000" dirty="0">
                <a:latin typeface="Book Antiqua" panose="02040602050305030304" pitchFamily="18" charset="0"/>
              </a:rPr>
              <a:t> </a:t>
            </a:r>
            <a:r>
              <a:rPr lang="de-DE" altLang="en-US" sz="1000" dirty="0" err="1">
                <a:latin typeface="Book Antiqua" panose="02040602050305030304" pitchFamily="18" charset="0"/>
              </a:rPr>
              <a:t>the</a:t>
            </a:r>
            <a:r>
              <a:rPr lang="de-DE" altLang="en-US" sz="1000" dirty="0">
                <a:latin typeface="Book Antiqua" panose="02040602050305030304" pitchFamily="18" charset="0"/>
              </a:rPr>
              <a:t> </a:t>
            </a:r>
            <a:r>
              <a:rPr lang="de-DE" altLang="en-US" sz="1000" dirty="0" err="1">
                <a:latin typeface="Book Antiqua" panose="02040602050305030304" pitchFamily="18" charset="0"/>
              </a:rPr>
              <a:t>result</a:t>
            </a:r>
            <a:r>
              <a:rPr lang="de-DE" altLang="en-US" sz="1000" dirty="0">
                <a:latin typeface="Book Antiqua" panose="02040602050305030304" pitchFamily="18" charset="0"/>
              </a:rPr>
              <a:t> </a:t>
            </a:r>
            <a:r>
              <a:rPr lang="de-DE" altLang="en-US" sz="1000" dirty="0" err="1">
                <a:latin typeface="Book Antiqua" panose="02040602050305030304" pitchFamily="18" charset="0"/>
              </a:rPr>
              <a:t>we</a:t>
            </a:r>
            <a:r>
              <a:rPr lang="de-DE" altLang="en-US" sz="1000" dirty="0">
                <a:latin typeface="Book Antiqua" panose="02040602050305030304" pitchFamily="18" charset="0"/>
              </a:rPr>
              <a:t> do not </a:t>
            </a:r>
            <a:r>
              <a:rPr lang="de-DE" altLang="en-US" sz="1000" dirty="0" err="1">
                <a:latin typeface="Book Antiqua" panose="02040602050305030304" pitchFamily="18" charset="0"/>
              </a:rPr>
              <a:t>expect</a:t>
            </a:r>
            <a:endParaRPr lang="de-DE" altLang="en-US" sz="1000" dirty="0">
              <a:latin typeface="Book Antiqua" panose="02040602050305030304" pitchFamily="18" charset="0"/>
            </a:endParaRPr>
          </a:p>
          <a:p>
            <a:pPr marL="0" indent="0">
              <a:buNone/>
            </a:pPr>
            <a:endParaRPr lang="en-US" sz="1100" dirty="0">
              <a:latin typeface="Book Antiqua" panose="02040602050305030304" pitchFamily="18" charset="0"/>
            </a:endParaRPr>
          </a:p>
        </p:txBody>
      </p:sp>
      <p:sp>
        <p:nvSpPr>
          <p:cNvPr id="2" name="Title 2">
            <a:extLst>
              <a:ext uri="{FF2B5EF4-FFF2-40B4-BE49-F238E27FC236}">
                <a16:creationId xmlns:a16="http://schemas.microsoft.com/office/drawing/2014/main" id="{8D090FA6-D49B-A5EE-1149-75F2EF57AC17}"/>
              </a:ext>
            </a:extLst>
          </p:cNvPr>
          <p:cNvSpPr>
            <a:spLocks noGrp="1"/>
          </p:cNvSpPr>
          <p:nvPr>
            <p:ph type="title"/>
          </p:nvPr>
        </p:nvSpPr>
        <p:spPr>
          <a:xfrm>
            <a:off x="95250" y="333479"/>
            <a:ext cx="4149090" cy="319919"/>
          </a:xfrm>
        </p:spPr>
        <p:txBody>
          <a:bodyPr>
            <a:normAutofit/>
          </a:bodyPr>
          <a:lstStyle/>
          <a:p>
            <a:r>
              <a:rPr lang="en-US" sz="1400" dirty="0"/>
              <a:t>H</a:t>
            </a:r>
            <a:r>
              <a:rPr lang="en-US" sz="1100" dirty="0"/>
              <a:t>YPOTHESIS TESTING: Step One</a:t>
            </a:r>
            <a:endParaRPr lang="en-US" dirty="0"/>
          </a:p>
        </p:txBody>
      </p:sp>
    </p:spTree>
    <p:extLst>
      <p:ext uri="{BB962C8B-B14F-4D97-AF65-F5344CB8AC3E}">
        <p14:creationId xmlns:p14="http://schemas.microsoft.com/office/powerpoint/2010/main" val="117715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12</a:t>
            </a:fld>
            <a:endParaRPr lang="en-US" dirty="0"/>
          </a:p>
        </p:txBody>
      </p:sp>
      <p:sp>
        <p:nvSpPr>
          <p:cNvPr id="5" name="Rectangle 3"/>
          <p:cNvSpPr txBox="1">
            <a:spLocks noChangeArrowheads="1"/>
          </p:cNvSpPr>
          <p:nvPr/>
        </p:nvSpPr>
        <p:spPr>
          <a:xfrm>
            <a:off x="299336" y="1004421"/>
            <a:ext cx="3945004" cy="2102802"/>
          </a:xfrm>
          <a:prstGeom prst="rect">
            <a:avLst/>
          </a:prstGeom>
        </p:spPr>
        <p:txBody>
          <a:bodyPr vert="horz" lIns="46101" tIns="23051" rIns="46101" bIns="2305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200" b="1" spc="127" baseline="6944" dirty="0">
                <a:latin typeface="Arial" panose="020B0604020202020204" pitchFamily="34" charset="0"/>
                <a:cs typeface="Arial" panose="020B0604020202020204" pitchFamily="34" charset="0"/>
              </a:rPr>
              <a:t>e</a:t>
            </a:r>
            <a:r>
              <a:rPr lang="en-GB" sz="1800" b="1" spc="127" baseline="6944" dirty="0">
                <a:latin typeface="Arial" panose="020B0604020202020204" pitchFamily="34" charset="0"/>
                <a:cs typeface="Arial" panose="020B0604020202020204" pitchFamily="34" charset="0"/>
              </a:rPr>
              <a:t> </a:t>
            </a:r>
            <a:r>
              <a:rPr lang="en-GB" sz="1200" b="1" spc="127" baseline="6944" dirty="0">
                <a:latin typeface="Book Antiqua" panose="02040602050305030304" pitchFamily="18" charset="0"/>
                <a:cs typeface="Arial" panose="020B0604020202020204" pitchFamily="34" charset="0"/>
              </a:rPr>
              <a:t> </a:t>
            </a:r>
            <a:r>
              <a:rPr lang="en-US" sz="1150" dirty="0">
                <a:latin typeface="Book Antiqua" panose="02040602050305030304" pitchFamily="18" charset="0"/>
              </a:rPr>
              <a:t>It would be unrealistic to think that conclusions drawn from regression analysis will always be right</a:t>
            </a:r>
          </a:p>
          <a:p>
            <a:pPr marL="0" indent="0">
              <a:buNone/>
            </a:pPr>
            <a:endParaRPr lang="en-US" sz="1100" dirty="0">
              <a:latin typeface="Book Antiqua" panose="02040602050305030304" pitchFamily="18" charset="0"/>
            </a:endParaRPr>
          </a:p>
          <a:p>
            <a:pPr marL="0" indent="0">
              <a:buNone/>
            </a:pPr>
            <a:endParaRPr lang="en-US" sz="1100" dirty="0">
              <a:latin typeface="Book Antiqua" panose="02040602050305030304" pitchFamily="18" charset="0"/>
            </a:endParaRPr>
          </a:p>
          <a:p>
            <a:pPr marL="0" indent="0">
              <a:buNone/>
            </a:pPr>
            <a:r>
              <a:rPr lang="en-GB" sz="1200" b="1" spc="127" baseline="6944" dirty="0">
                <a:latin typeface="Arial" panose="020B0604020202020204" pitchFamily="34" charset="0"/>
                <a:cs typeface="Arial" panose="020B0604020202020204" pitchFamily="34" charset="0"/>
              </a:rPr>
              <a:t>e</a:t>
            </a:r>
            <a:r>
              <a:rPr lang="en-GB" sz="1800" b="1" spc="127" baseline="6944" dirty="0">
                <a:latin typeface="Arial" panose="020B0604020202020204" pitchFamily="34" charset="0"/>
                <a:cs typeface="Arial" panose="020B0604020202020204" pitchFamily="34" charset="0"/>
              </a:rPr>
              <a:t> </a:t>
            </a:r>
            <a:r>
              <a:rPr lang="en-GB" sz="1200" b="1" spc="127" baseline="6944" dirty="0">
                <a:latin typeface="Book Antiqua" panose="02040602050305030304" pitchFamily="18" charset="0"/>
                <a:cs typeface="Arial" panose="020B0604020202020204" pitchFamily="34" charset="0"/>
              </a:rPr>
              <a:t> </a:t>
            </a:r>
            <a:r>
              <a:rPr lang="en-US" sz="1150" dirty="0">
                <a:latin typeface="Book Antiqua" panose="02040602050305030304" pitchFamily="18" charset="0"/>
              </a:rPr>
              <a:t>There are two types of errors we can make:</a:t>
            </a:r>
          </a:p>
          <a:p>
            <a:pPr marL="0" indent="0">
              <a:buNone/>
            </a:pPr>
            <a:endParaRPr lang="en-US" sz="1150" dirty="0">
              <a:latin typeface="Book Antiqua" panose="02040602050305030304" pitchFamily="18" charset="0"/>
            </a:endParaRPr>
          </a:p>
          <a:p>
            <a:pPr lvl="1"/>
            <a:r>
              <a:rPr lang="en-US" sz="1000" dirty="0">
                <a:latin typeface="Book Antiqua" panose="02040602050305030304" pitchFamily="18" charset="0"/>
              </a:rPr>
              <a:t>Type I:  We reject a true null hypothesis</a:t>
            </a:r>
          </a:p>
          <a:p>
            <a:pPr lvl="1"/>
            <a:r>
              <a:rPr lang="en-US" sz="1000" dirty="0">
                <a:latin typeface="Book Antiqua" panose="02040602050305030304" pitchFamily="18" charset="0"/>
              </a:rPr>
              <a:t>Type II: We fail to reject a false null hypothesis</a:t>
            </a:r>
          </a:p>
          <a:p>
            <a:pPr>
              <a:lnSpc>
                <a:spcPts val="1613"/>
              </a:lnSpc>
            </a:pPr>
            <a:endParaRPr lang="de-DE" altLang="en-US" sz="1412" b="1" i="1" dirty="0"/>
          </a:p>
        </p:txBody>
      </p:sp>
      <p:sp>
        <p:nvSpPr>
          <p:cNvPr id="2" name="Title 2">
            <a:extLst>
              <a:ext uri="{FF2B5EF4-FFF2-40B4-BE49-F238E27FC236}">
                <a16:creationId xmlns:a16="http://schemas.microsoft.com/office/drawing/2014/main" id="{0CA6884D-68D5-9B64-FDBE-4DE2D8F6F126}"/>
              </a:ext>
            </a:extLst>
          </p:cNvPr>
          <p:cNvSpPr>
            <a:spLocks noGrp="1"/>
          </p:cNvSpPr>
          <p:nvPr>
            <p:ph type="title"/>
          </p:nvPr>
        </p:nvSpPr>
        <p:spPr>
          <a:xfrm>
            <a:off x="95250" y="333479"/>
            <a:ext cx="4149090" cy="319919"/>
          </a:xfrm>
        </p:spPr>
        <p:txBody>
          <a:bodyPr>
            <a:normAutofit/>
          </a:bodyPr>
          <a:lstStyle/>
          <a:p>
            <a:r>
              <a:rPr lang="en-US" sz="1400" dirty="0"/>
              <a:t>T</a:t>
            </a:r>
            <a:r>
              <a:rPr lang="en-US" sz="1100" dirty="0"/>
              <a:t>YPE I AND TYPE II ERRORS</a:t>
            </a:r>
          </a:p>
        </p:txBody>
      </p:sp>
    </p:spTree>
    <p:extLst>
      <p:ext uri="{BB962C8B-B14F-4D97-AF65-F5344CB8AC3E}">
        <p14:creationId xmlns:p14="http://schemas.microsoft.com/office/powerpoint/2010/main" val="3450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Effect transition="in" filter="fade">
                                      <p:cBhvr>
                                        <p:cTn id="7" dur="1000"/>
                                        <p:tgtEl>
                                          <p:spTgt spid="5">
                                            <p:txEl>
                                              <p:pRg st="5" end="5"/>
                                            </p:txEl>
                                          </p:spTgt>
                                        </p:tgtEl>
                                      </p:cBhvr>
                                    </p:animEffect>
                                    <p:anim calcmode="lin" valueType="num">
                                      <p:cBhvr>
                                        <p:cTn id="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fade">
                                      <p:cBhvr>
                                        <p:cTn id="12" dur="1000"/>
                                        <p:tgtEl>
                                          <p:spTgt spid="5">
                                            <p:txEl>
                                              <p:pRg st="6" end="6"/>
                                            </p:txEl>
                                          </p:spTgt>
                                        </p:tgtEl>
                                      </p:cBhvr>
                                    </p:animEffect>
                                    <p:anim calcmode="lin" valueType="num">
                                      <p:cBhvr>
                                        <p:cTn id="1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13</a:t>
            </a:fld>
            <a:endParaRPr lang="en-US" dirty="0"/>
          </a:p>
        </p:txBody>
      </p:sp>
      <p:sp>
        <p:nvSpPr>
          <p:cNvPr id="5" name="Rectangle 3"/>
          <p:cNvSpPr txBox="1">
            <a:spLocks noChangeArrowheads="1"/>
          </p:cNvSpPr>
          <p:nvPr/>
        </p:nvSpPr>
        <p:spPr>
          <a:xfrm>
            <a:off x="299336" y="815975"/>
            <a:ext cx="4104270" cy="2347854"/>
          </a:xfrm>
          <a:prstGeom prst="rect">
            <a:avLst/>
          </a:prstGeom>
        </p:spPr>
        <p:txBody>
          <a:bodyPr vert="horz" lIns="46101" tIns="23051" rIns="46101" bIns="2305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10" dirty="0"/>
              <a:t>Example: </a:t>
            </a:r>
          </a:p>
          <a:p>
            <a:pPr marL="0" indent="0">
              <a:buNone/>
            </a:pPr>
            <a:r>
              <a:rPr lang="en-GB" sz="1200" b="1" spc="127" baseline="6944" dirty="0">
                <a:latin typeface="Arial" panose="020B0604020202020204" pitchFamily="34" charset="0"/>
                <a:cs typeface="Arial" panose="020B0604020202020204" pitchFamily="34" charset="0"/>
              </a:rPr>
              <a:t>e</a:t>
            </a:r>
            <a:r>
              <a:rPr lang="en-GB" sz="2000" b="1" spc="127" baseline="6944" dirty="0">
                <a:latin typeface="Arial" panose="020B0604020202020204" pitchFamily="34" charset="0"/>
                <a:cs typeface="Arial" panose="020B0604020202020204" pitchFamily="34" charset="0"/>
              </a:rPr>
              <a:t> </a:t>
            </a:r>
            <a:r>
              <a:rPr lang="en-GB" sz="1400" b="1" spc="127" baseline="6944" dirty="0">
                <a:latin typeface="Book Antiqua" panose="02040602050305030304" pitchFamily="18" charset="0"/>
                <a:cs typeface="Arial" panose="020B0604020202020204" pitchFamily="34" charset="0"/>
              </a:rPr>
              <a:t> </a:t>
            </a:r>
            <a:r>
              <a:rPr lang="en-US" sz="1150" dirty="0">
                <a:latin typeface="Book Antiqua" panose="02040602050305030304" pitchFamily="18" charset="0"/>
              </a:rPr>
              <a:t>H</a:t>
            </a:r>
            <a:r>
              <a:rPr lang="en-US" sz="1150" baseline="-25000" dirty="0">
                <a:latin typeface="Book Antiqua" panose="02040602050305030304" pitchFamily="18" charset="0"/>
              </a:rPr>
              <a:t>0</a:t>
            </a:r>
            <a:r>
              <a:rPr lang="en-US" sz="1150" dirty="0">
                <a:latin typeface="Book Antiqua" panose="02040602050305030304" pitchFamily="18" charset="0"/>
              </a:rPr>
              <a:t>:  The defendant is innocent</a:t>
            </a:r>
          </a:p>
          <a:p>
            <a:pPr marL="0" indent="0">
              <a:buNone/>
            </a:pPr>
            <a:r>
              <a:rPr lang="en-GB" sz="1200" b="1" spc="127" baseline="6944" dirty="0">
                <a:latin typeface="Arial" panose="020B0604020202020204" pitchFamily="34" charset="0"/>
                <a:cs typeface="Arial" panose="020B0604020202020204" pitchFamily="34" charset="0"/>
              </a:rPr>
              <a:t>e</a:t>
            </a:r>
            <a:r>
              <a:rPr lang="en-GB" sz="1800" b="1" spc="127" baseline="6944" dirty="0">
                <a:latin typeface="Arial" panose="020B0604020202020204" pitchFamily="34" charset="0"/>
                <a:cs typeface="Arial" panose="020B0604020202020204" pitchFamily="34" charset="0"/>
              </a:rPr>
              <a:t> </a:t>
            </a:r>
            <a:r>
              <a:rPr lang="en-GB" sz="1200" b="1" spc="127" baseline="6944" dirty="0">
                <a:latin typeface="Book Antiqua" panose="02040602050305030304" pitchFamily="18" charset="0"/>
                <a:cs typeface="Arial" panose="020B0604020202020204" pitchFamily="34" charset="0"/>
              </a:rPr>
              <a:t> </a:t>
            </a:r>
            <a:r>
              <a:rPr lang="en-US" sz="1200" dirty="0"/>
              <a:t> </a:t>
            </a:r>
            <a:r>
              <a:rPr lang="en-US" sz="1150" dirty="0">
                <a:latin typeface="Book Antiqua" panose="02040602050305030304" pitchFamily="18" charset="0"/>
              </a:rPr>
              <a:t>H</a:t>
            </a:r>
            <a:r>
              <a:rPr lang="en-US" sz="1150" baseline="-25000" dirty="0">
                <a:latin typeface="Book Antiqua" panose="02040602050305030304" pitchFamily="18" charset="0"/>
              </a:rPr>
              <a:t>A</a:t>
            </a:r>
            <a:r>
              <a:rPr lang="en-US" sz="1150" dirty="0">
                <a:latin typeface="Book Antiqua" panose="02040602050305030304" pitchFamily="18" charset="0"/>
              </a:rPr>
              <a:t>: The defendant is guilty</a:t>
            </a:r>
          </a:p>
          <a:p>
            <a:pPr lvl="1"/>
            <a:r>
              <a:rPr lang="en-US" sz="1150" dirty="0">
                <a:latin typeface="Book Antiqua" panose="02040602050305030304" pitchFamily="18" charset="0"/>
              </a:rPr>
              <a:t>Type I error: sending an innocent person to jail</a:t>
            </a:r>
          </a:p>
          <a:p>
            <a:pPr lvl="1"/>
            <a:r>
              <a:rPr lang="en-US" sz="1150" dirty="0">
                <a:latin typeface="Book Antiqua" panose="02040602050305030304" pitchFamily="18" charset="0"/>
              </a:rPr>
              <a:t>Type II error: freeing a guilty person</a:t>
            </a:r>
          </a:p>
          <a:p>
            <a:pPr lvl="1"/>
            <a:endParaRPr lang="en-US" sz="1210" dirty="0"/>
          </a:p>
          <a:p>
            <a:pPr marL="0" indent="0">
              <a:buNone/>
            </a:pPr>
            <a:r>
              <a:rPr lang="en-GB" sz="1200" b="1" spc="127" baseline="6944" dirty="0">
                <a:latin typeface="Arial" panose="020B0604020202020204" pitchFamily="34" charset="0"/>
                <a:cs typeface="Arial" panose="020B0604020202020204" pitchFamily="34" charset="0"/>
              </a:rPr>
              <a:t>e</a:t>
            </a:r>
            <a:r>
              <a:rPr lang="en-GB" sz="2000" b="1" spc="127" baseline="6944" dirty="0">
                <a:latin typeface="Arial" panose="020B0604020202020204" pitchFamily="34" charset="0"/>
                <a:cs typeface="Arial" panose="020B0604020202020204" pitchFamily="34" charset="0"/>
              </a:rPr>
              <a:t> </a:t>
            </a:r>
            <a:r>
              <a:rPr lang="en-GB" sz="1400" b="1" spc="127" baseline="6944" dirty="0">
                <a:latin typeface="Book Antiqua" panose="02040602050305030304" pitchFamily="18" charset="0"/>
                <a:cs typeface="Arial" panose="020B0604020202020204" pitchFamily="34" charset="0"/>
              </a:rPr>
              <a:t>  </a:t>
            </a:r>
            <a:r>
              <a:rPr lang="en-US" sz="1150" dirty="0">
                <a:latin typeface="Book Antiqua" panose="02040602050305030304" pitchFamily="18" charset="0"/>
              </a:rPr>
              <a:t>Lowering the probability of Type I error means increasing the probability of Type II error</a:t>
            </a:r>
          </a:p>
          <a:p>
            <a:pPr marL="0" indent="0">
              <a:buNone/>
            </a:pPr>
            <a:r>
              <a:rPr lang="en-GB" sz="1200" b="1" spc="127" baseline="6944" dirty="0">
                <a:latin typeface="Arial" panose="020B0604020202020204" pitchFamily="34" charset="0"/>
                <a:cs typeface="Arial" panose="020B0604020202020204" pitchFamily="34" charset="0"/>
              </a:rPr>
              <a:t>e</a:t>
            </a:r>
            <a:r>
              <a:rPr lang="en-GB" sz="2000" b="1" spc="127" baseline="6944" dirty="0">
                <a:latin typeface="Arial" panose="020B0604020202020204" pitchFamily="34" charset="0"/>
                <a:cs typeface="Arial" panose="020B0604020202020204" pitchFamily="34" charset="0"/>
              </a:rPr>
              <a:t> </a:t>
            </a:r>
            <a:r>
              <a:rPr lang="en-GB" sz="1400" b="1" spc="127" baseline="6944" dirty="0">
                <a:latin typeface="Book Antiqua" panose="02040602050305030304" pitchFamily="18" charset="0"/>
                <a:cs typeface="Arial" panose="020B0604020202020204" pitchFamily="34" charset="0"/>
              </a:rPr>
              <a:t>  </a:t>
            </a:r>
            <a:r>
              <a:rPr lang="en-US" sz="1150" dirty="0">
                <a:latin typeface="Book Antiqua" panose="02040602050305030304" pitchFamily="18" charset="0"/>
              </a:rPr>
              <a:t>In hypothesis testing, we focus on Type I error and we ensure that its probability is not unreasonably large</a:t>
            </a:r>
          </a:p>
          <a:p>
            <a:pPr marL="0" indent="0">
              <a:buNone/>
            </a:pPr>
            <a:endParaRPr lang="en-US" sz="1400" dirty="0"/>
          </a:p>
        </p:txBody>
      </p:sp>
      <p:sp>
        <p:nvSpPr>
          <p:cNvPr id="2" name="Title 2">
            <a:extLst>
              <a:ext uri="{FF2B5EF4-FFF2-40B4-BE49-F238E27FC236}">
                <a16:creationId xmlns:a16="http://schemas.microsoft.com/office/drawing/2014/main" id="{6E80D72A-C08A-6CCD-9872-E48D2A5671D6}"/>
              </a:ext>
            </a:extLst>
          </p:cNvPr>
          <p:cNvSpPr>
            <a:spLocks noGrp="1"/>
          </p:cNvSpPr>
          <p:nvPr>
            <p:ph type="title"/>
          </p:nvPr>
        </p:nvSpPr>
        <p:spPr>
          <a:xfrm>
            <a:off x="95250" y="333479"/>
            <a:ext cx="4149090" cy="319919"/>
          </a:xfrm>
        </p:spPr>
        <p:txBody>
          <a:bodyPr>
            <a:normAutofit/>
          </a:bodyPr>
          <a:lstStyle/>
          <a:p>
            <a:r>
              <a:rPr lang="en-US" sz="1400" dirty="0"/>
              <a:t>T</a:t>
            </a:r>
            <a:r>
              <a:rPr lang="en-US" sz="1100" dirty="0"/>
              <a:t>YPE I AND TYPE II ERRORS</a:t>
            </a:r>
          </a:p>
        </p:txBody>
      </p:sp>
    </p:spTree>
    <p:extLst>
      <p:ext uri="{BB962C8B-B14F-4D97-AF65-F5344CB8AC3E}">
        <p14:creationId xmlns:p14="http://schemas.microsoft.com/office/powerpoint/2010/main" val="3116864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14</a:t>
            </a:fld>
            <a:endParaRPr lang="en-US" dirty="0"/>
          </a:p>
        </p:txBody>
      </p:sp>
      <p:sp>
        <p:nvSpPr>
          <p:cNvPr id="6" name="Title 1"/>
          <p:cNvSpPr txBox="1">
            <a:spLocks/>
          </p:cNvSpPr>
          <p:nvPr/>
        </p:nvSpPr>
        <p:spPr>
          <a:xfrm>
            <a:off x="184084" y="40005"/>
            <a:ext cx="4149090" cy="614680"/>
          </a:xfrm>
          <a:prstGeom prst="rect">
            <a:avLst/>
          </a:prstGeom>
        </p:spPr>
        <p:txBody>
          <a:bodyPr vert="horz" lIns="46101" tIns="23051" rIns="46101" bIns="23051"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15" dirty="0"/>
              <a:t>Type I and Type II Errors</a:t>
            </a:r>
            <a:endParaRPr lang="en-US" sz="1815" b="1" i="1" dirty="0"/>
          </a:p>
        </p:txBody>
      </p:sp>
      <p:pic>
        <p:nvPicPr>
          <p:cNvPr id="8" name="Picture 7" descr="A picture containing text, person, newspaper&#10;&#10;Description generated with high confidence">
            <a:extLst>
              <a:ext uri="{FF2B5EF4-FFF2-40B4-BE49-F238E27FC236}">
                <a16:creationId xmlns:a16="http://schemas.microsoft.com/office/drawing/2014/main" id="{1152575C-942F-4BCA-83A2-A670A8146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8"/>
            <a:ext cx="4610100" cy="3457575"/>
          </a:xfrm>
          <a:prstGeom prst="rect">
            <a:avLst/>
          </a:prstGeom>
        </p:spPr>
      </p:pic>
    </p:spTree>
    <p:extLst>
      <p:ext uri="{BB962C8B-B14F-4D97-AF65-F5344CB8AC3E}">
        <p14:creationId xmlns:p14="http://schemas.microsoft.com/office/powerpoint/2010/main" val="756769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15</a:t>
            </a:fld>
            <a:endParaRPr lang="en-US" dirty="0"/>
          </a:p>
        </p:txBody>
      </p:sp>
      <p:sp>
        <p:nvSpPr>
          <p:cNvPr id="5" name="Rectangle 3"/>
          <p:cNvSpPr txBox="1">
            <a:spLocks noChangeArrowheads="1"/>
          </p:cNvSpPr>
          <p:nvPr/>
        </p:nvSpPr>
        <p:spPr>
          <a:xfrm>
            <a:off x="299336" y="739775"/>
            <a:ext cx="4104270" cy="2424053"/>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105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Testing</a:t>
            </a:r>
            <a:r>
              <a:rPr lang="de-DE" altLang="en-US" sz="1100" dirty="0">
                <a:latin typeface="Book Antiqua" panose="02040602050305030304" pitchFamily="18" charset="0"/>
              </a:rPr>
              <a:t> </a:t>
            </a:r>
            <a:r>
              <a:rPr lang="de-DE" altLang="en-US" sz="1100" dirty="0" err="1">
                <a:latin typeface="Book Antiqua" panose="02040602050305030304" pitchFamily="18" charset="0"/>
              </a:rPr>
              <a:t>hypotheses</a:t>
            </a:r>
            <a:r>
              <a:rPr lang="de-DE" altLang="en-US" sz="1100" dirty="0">
                <a:latin typeface="Book Antiqua" panose="02040602050305030304" pitchFamily="18" charset="0"/>
              </a:rPr>
              <a:t> </a:t>
            </a:r>
            <a:r>
              <a:rPr lang="de-DE" altLang="en-US" sz="1100" dirty="0" err="1">
                <a:latin typeface="Book Antiqua" panose="02040602050305030304" pitchFamily="18" charset="0"/>
              </a:rPr>
              <a:t>about</a:t>
            </a:r>
            <a:r>
              <a:rPr lang="de-DE" altLang="en-US" sz="1100" dirty="0">
                <a:latin typeface="Book Antiqua" panose="02040602050305030304" pitchFamily="18" charset="0"/>
              </a:rPr>
              <a:t> a </a:t>
            </a:r>
            <a:r>
              <a:rPr lang="de-DE" altLang="en-US" sz="1100" dirty="0" err="1">
                <a:latin typeface="Book Antiqua" panose="02040602050305030304" pitchFamily="18" charset="0"/>
              </a:rPr>
              <a:t>single</a:t>
            </a:r>
            <a:r>
              <a:rPr lang="de-DE" altLang="en-US" sz="1100" dirty="0">
                <a:latin typeface="Book Antiqua" panose="02040602050305030304" pitchFamily="18" charset="0"/>
              </a:rPr>
              <a:t> </a:t>
            </a:r>
            <a:r>
              <a:rPr lang="de-DE" altLang="en-US" sz="1100" dirty="0" err="1">
                <a:latin typeface="Book Antiqua" panose="02040602050305030304" pitchFamily="18" charset="0"/>
              </a:rPr>
              <a:t>population</a:t>
            </a:r>
            <a:r>
              <a:rPr lang="de-DE" altLang="en-US" sz="1100" dirty="0">
                <a:latin typeface="Book Antiqua" panose="02040602050305030304" pitchFamily="18" charset="0"/>
              </a:rPr>
              <a:t> </a:t>
            </a:r>
            <a:r>
              <a:rPr lang="de-DE" altLang="en-US" sz="1100" dirty="0" err="1">
                <a:latin typeface="Book Antiqua" panose="02040602050305030304" pitchFamily="18" charset="0"/>
              </a:rPr>
              <a:t>parameter</a:t>
            </a:r>
            <a:endParaRPr lang="de-DE" altLang="en-US" sz="1100" dirty="0">
              <a:latin typeface="Book Antiqua" panose="02040602050305030304" pitchFamily="18" charset="0"/>
            </a:endParaRPr>
          </a:p>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1050" b="1" spc="127" baseline="6944" dirty="0">
                <a:latin typeface="Book Antiqua" panose="02040602050305030304" pitchFamily="18" charset="0"/>
                <a:cs typeface="Arial" panose="020B0604020202020204" pitchFamily="34" charset="0"/>
              </a:rPr>
              <a:t> </a:t>
            </a:r>
            <a:r>
              <a:rPr lang="de-DE" altLang="en-US" sz="1100" dirty="0">
                <a:latin typeface="Book Antiqua" panose="02040602050305030304" pitchFamily="18" charset="0"/>
              </a:rPr>
              <a:t>Theorem (t-distribution </a:t>
            </a:r>
            <a:r>
              <a:rPr lang="de-DE" altLang="en-US" sz="1100" dirty="0" err="1">
                <a:latin typeface="Book Antiqua" panose="02040602050305030304" pitchFamily="18" charset="0"/>
              </a:rPr>
              <a:t>for</a:t>
            </a:r>
            <a:r>
              <a:rPr lang="de-DE" altLang="en-US" sz="1100" dirty="0">
                <a:latin typeface="Book Antiqua" panose="02040602050305030304" pitchFamily="18" charset="0"/>
              </a:rPr>
              <a:t> </a:t>
            </a:r>
            <a:r>
              <a:rPr lang="de-DE" altLang="en-US" sz="1100" dirty="0" err="1">
                <a:latin typeface="Book Antiqua" panose="02040602050305030304" pitchFamily="18" charset="0"/>
              </a:rPr>
              <a:t>standardized</a:t>
            </a:r>
            <a:r>
              <a:rPr lang="de-DE" altLang="en-US" sz="1100" dirty="0">
                <a:latin typeface="Book Antiqua" panose="02040602050305030304" pitchFamily="18" charset="0"/>
              </a:rPr>
              <a:t> </a:t>
            </a:r>
            <a:r>
              <a:rPr lang="de-DE" altLang="en-US" sz="1100" dirty="0" err="1">
                <a:latin typeface="Book Antiqua" panose="02040602050305030304" pitchFamily="18" charset="0"/>
              </a:rPr>
              <a:t>estimators</a:t>
            </a:r>
            <a:r>
              <a:rPr lang="de-DE" altLang="en-US" sz="1100" dirty="0">
                <a:latin typeface="Book Antiqua" panose="02040602050305030304" pitchFamily="18" charset="0"/>
              </a:rPr>
              <a:t>)</a:t>
            </a:r>
          </a:p>
          <a:p>
            <a:pPr marL="0" indent="0">
              <a:lnSpc>
                <a:spcPts val="1462"/>
              </a:lnSpc>
              <a:buNone/>
            </a:pPr>
            <a:endParaRPr lang="en-US" sz="1000" dirty="0">
              <a:latin typeface="Book Antiqua" panose="02040602050305030304" pitchFamily="18" charset="0"/>
            </a:endParaRPr>
          </a:p>
          <a:p>
            <a:pPr marL="0" indent="0">
              <a:lnSpc>
                <a:spcPts val="1412"/>
              </a:lnSpc>
              <a:buNone/>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613"/>
              </a:lnSpc>
            </a:pPr>
            <a:endParaRPr lang="de-DE" altLang="en-US" sz="908" b="1" dirty="0"/>
          </a:p>
          <a:p>
            <a:pPr marL="0" indent="0">
              <a:lnSpc>
                <a:spcPts val="1613"/>
              </a:lnSpc>
              <a:buNone/>
            </a:pPr>
            <a:r>
              <a:rPr lang="en-GB" sz="1200" b="1" spc="127" baseline="6944" dirty="0">
                <a:latin typeface="Arial" panose="020B0604020202020204" pitchFamily="34" charset="0"/>
                <a:cs typeface="Arial" panose="020B0604020202020204" pitchFamily="34" charset="0"/>
              </a:rPr>
              <a:t>e </a:t>
            </a:r>
            <a:r>
              <a:rPr lang="en-GB" sz="900" b="1" spc="127" baseline="6944" dirty="0">
                <a:latin typeface="Book Antiqua" panose="02040602050305030304" pitchFamily="18" charset="0"/>
                <a:cs typeface="Arial" panose="020B0604020202020204" pitchFamily="34" charset="0"/>
              </a:rPr>
              <a:t>  </a:t>
            </a:r>
            <a:r>
              <a:rPr lang="de-DE" altLang="en-US" sz="1100" dirty="0">
                <a:latin typeface="Book Antiqua" panose="02040602050305030304" pitchFamily="18" charset="0"/>
              </a:rPr>
              <a:t>Null </a:t>
            </a:r>
            <a:r>
              <a:rPr lang="de-DE" altLang="en-US" sz="1100" dirty="0" err="1">
                <a:latin typeface="Book Antiqua" panose="02040602050305030304" pitchFamily="18" charset="0"/>
              </a:rPr>
              <a:t>hypothesis</a:t>
            </a:r>
            <a:r>
              <a:rPr lang="de-DE" altLang="en-US" sz="1100" dirty="0">
                <a:latin typeface="Book Antiqua" panose="02040602050305030304" pitchFamily="18" charset="0"/>
              </a:rPr>
              <a:t> (</a:t>
            </a:r>
            <a:r>
              <a:rPr lang="de-DE" altLang="en-US" sz="1100" dirty="0" err="1">
                <a:latin typeface="Book Antiqua" panose="02040602050305030304" pitchFamily="18" charset="0"/>
              </a:rPr>
              <a:t>for</a:t>
            </a:r>
            <a:r>
              <a:rPr lang="de-DE" altLang="en-US" sz="1100" dirty="0">
                <a:latin typeface="Book Antiqua" panose="02040602050305030304" pitchFamily="18" charset="0"/>
              </a:rPr>
              <a:t> </a:t>
            </a:r>
            <a:r>
              <a:rPr lang="de-DE" altLang="en-US" sz="1100" dirty="0" err="1">
                <a:latin typeface="Book Antiqua" panose="02040602050305030304" pitchFamily="18" charset="0"/>
              </a:rPr>
              <a:t>more</a:t>
            </a:r>
            <a:r>
              <a:rPr lang="de-DE" altLang="en-US" sz="1100" dirty="0">
                <a:latin typeface="Book Antiqua" panose="02040602050305030304" pitchFamily="18" charset="0"/>
              </a:rPr>
              <a:t> </a:t>
            </a:r>
            <a:r>
              <a:rPr lang="de-DE" altLang="en-US" sz="1100" dirty="0" err="1">
                <a:latin typeface="Book Antiqua" panose="02040602050305030304" pitchFamily="18" charset="0"/>
              </a:rPr>
              <a:t>general</a:t>
            </a:r>
            <a:r>
              <a:rPr lang="de-DE" altLang="en-US" sz="1100" dirty="0">
                <a:latin typeface="Book Antiqua" panose="02040602050305030304" pitchFamily="18" charset="0"/>
              </a:rPr>
              <a:t> </a:t>
            </a:r>
            <a:r>
              <a:rPr lang="de-DE" altLang="en-US" sz="1100" dirty="0" err="1">
                <a:latin typeface="Book Antiqua" panose="02040602050305030304" pitchFamily="18" charset="0"/>
              </a:rPr>
              <a:t>hypotheses</a:t>
            </a:r>
            <a:r>
              <a:rPr lang="de-DE" altLang="en-US" sz="1100" dirty="0">
                <a:latin typeface="Book Antiqua" panose="02040602050305030304" pitchFamily="18" charset="0"/>
              </a:rPr>
              <a:t>, </a:t>
            </a:r>
            <a:r>
              <a:rPr lang="de-DE" altLang="en-US" sz="1100" dirty="0" err="1">
                <a:latin typeface="Book Antiqua" panose="02040602050305030304" pitchFamily="18" charset="0"/>
              </a:rPr>
              <a:t>see</a:t>
            </a:r>
            <a:r>
              <a:rPr lang="de-DE" altLang="en-US" sz="1100" dirty="0">
                <a:latin typeface="Book Antiqua" panose="02040602050305030304" pitchFamily="18" charset="0"/>
              </a:rPr>
              <a:t> </a:t>
            </a:r>
            <a:r>
              <a:rPr lang="de-DE" altLang="en-US" sz="1100" dirty="0" err="1">
                <a:latin typeface="Book Antiqua" panose="02040602050305030304" pitchFamily="18" charset="0"/>
              </a:rPr>
              <a:t>below</a:t>
            </a:r>
            <a:r>
              <a:rPr lang="de-DE" altLang="en-US" sz="1100" dirty="0">
                <a:latin typeface="Book Antiqua" panose="02040602050305030304" pitchFamily="18" charset="0"/>
              </a:rPr>
              <a:t>)</a:t>
            </a:r>
          </a:p>
          <a:p>
            <a:pPr marL="0" indent="0">
              <a:lnSpc>
                <a:spcPts val="1613"/>
              </a:lnSpc>
              <a:buNone/>
            </a:pPr>
            <a:endParaRPr lang="de-DE" altLang="en-US" sz="908" b="1" dirty="0"/>
          </a:p>
        </p:txBody>
      </p:sp>
      <p:sp>
        <p:nvSpPr>
          <p:cNvPr id="6" name="Textfeld 4"/>
          <p:cNvSpPr txBox="1">
            <a:spLocks noChangeArrowheads="1"/>
          </p:cNvSpPr>
          <p:nvPr/>
        </p:nvSpPr>
        <p:spPr bwMode="auto">
          <a:xfrm>
            <a:off x="384786" y="1310870"/>
            <a:ext cx="1511952" cy="2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908" dirty="0"/>
              <a:t>Under assumptions 1 – 6:</a:t>
            </a:r>
          </a:p>
        </p:txBody>
      </p:sp>
      <p:pic>
        <p:nvPicPr>
          <p:cNvPr id="7" name="Grafik 15"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497764" y="1648082"/>
            <a:ext cx="1107768" cy="378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6"/>
          <p:cNvSpPr txBox="1"/>
          <p:nvPr/>
        </p:nvSpPr>
        <p:spPr>
          <a:xfrm>
            <a:off x="1996201" y="1505044"/>
            <a:ext cx="2333366"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706" dirty="0" err="1">
                <a:latin typeface="Book Antiqua" panose="02040602050305030304" pitchFamily="18" charset="0"/>
              </a:rPr>
              <a:t>If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standardization</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done</a:t>
            </a:r>
            <a:r>
              <a:rPr lang="de-DE" sz="706" dirty="0">
                <a:latin typeface="Book Antiqua" panose="02040602050305030304" pitchFamily="18" charset="0"/>
              </a:rPr>
              <a:t> </a:t>
            </a:r>
            <a:r>
              <a:rPr lang="de-DE" sz="706" dirty="0" err="1">
                <a:latin typeface="Book Antiqua" panose="02040602050305030304" pitchFamily="18" charset="0"/>
              </a:rPr>
              <a:t>using</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u="sng" dirty="0" err="1">
                <a:latin typeface="Book Antiqua" panose="02040602050305030304" pitchFamily="18" charset="0"/>
              </a:rPr>
              <a:t>estimated</a:t>
            </a:r>
            <a:r>
              <a:rPr lang="de-DE" sz="706" dirty="0">
                <a:latin typeface="Book Antiqua" panose="02040602050305030304" pitchFamily="18" charset="0"/>
              </a:rPr>
              <a:t> </a:t>
            </a:r>
            <a:r>
              <a:rPr lang="de-DE" sz="706" dirty="0" err="1">
                <a:latin typeface="Book Antiqua" panose="02040602050305030304" pitchFamily="18" charset="0"/>
              </a:rPr>
              <a:t>standard</a:t>
            </a:r>
            <a:r>
              <a:rPr lang="de-DE" sz="706" dirty="0">
                <a:latin typeface="Book Antiqua" panose="02040602050305030304" pitchFamily="18" charset="0"/>
              </a:rPr>
              <a:t> </a:t>
            </a:r>
            <a:r>
              <a:rPr lang="de-DE" sz="706" dirty="0" err="1">
                <a:latin typeface="Book Antiqua" panose="02040602050305030304" pitchFamily="18" charset="0"/>
              </a:rPr>
              <a:t>deviation</a:t>
            </a:r>
            <a:r>
              <a:rPr lang="de-DE" sz="706" dirty="0">
                <a:latin typeface="Book Antiqua" panose="02040602050305030304" pitchFamily="18" charset="0"/>
              </a:rPr>
              <a:t> (= </a:t>
            </a:r>
            <a:r>
              <a:rPr lang="de-DE" sz="706" dirty="0" err="1">
                <a:latin typeface="Book Antiqua" panose="02040602050305030304" pitchFamily="18" charset="0"/>
              </a:rPr>
              <a:t>standard</a:t>
            </a:r>
            <a:r>
              <a:rPr lang="de-DE" sz="706" dirty="0">
                <a:latin typeface="Book Antiqua" panose="02040602050305030304" pitchFamily="18" charset="0"/>
              </a:rPr>
              <a:t> </a:t>
            </a:r>
            <a:r>
              <a:rPr lang="de-DE" sz="706" dirty="0" err="1">
                <a:latin typeface="Book Antiqua" panose="02040602050305030304" pitchFamily="18" charset="0"/>
              </a:rPr>
              <a:t>error</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normal </a:t>
            </a:r>
            <a:r>
              <a:rPr lang="de-DE" sz="706" dirty="0" err="1">
                <a:latin typeface="Book Antiqua" panose="02040602050305030304" pitchFamily="18" charset="0"/>
              </a:rPr>
              <a:t>distribution</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replaced</a:t>
            </a:r>
            <a:r>
              <a:rPr lang="de-DE" sz="706" dirty="0">
                <a:latin typeface="Book Antiqua" panose="02040602050305030304" pitchFamily="18" charset="0"/>
              </a:rPr>
              <a:t> </a:t>
            </a:r>
            <a:r>
              <a:rPr lang="de-DE" sz="706" dirty="0" err="1">
                <a:latin typeface="Book Antiqua" panose="02040602050305030304" pitchFamily="18" charset="0"/>
              </a:rPr>
              <a:t>by</a:t>
            </a:r>
            <a:r>
              <a:rPr lang="de-DE" sz="706" dirty="0">
                <a:latin typeface="Book Antiqua" panose="02040602050305030304" pitchFamily="18" charset="0"/>
              </a:rPr>
              <a:t> a t-</a:t>
            </a:r>
            <a:r>
              <a:rPr lang="de-DE" sz="706" dirty="0" err="1">
                <a:latin typeface="Book Antiqua" panose="02040602050305030304" pitchFamily="18" charset="0"/>
              </a:rPr>
              <a:t>distribution</a:t>
            </a:r>
            <a:endParaRPr lang="de-DE" sz="706" dirty="0">
              <a:latin typeface="Book Antiqua" panose="02040602050305030304" pitchFamily="18" charset="0"/>
            </a:endParaRPr>
          </a:p>
        </p:txBody>
      </p:sp>
      <p:cxnSp>
        <p:nvCxnSpPr>
          <p:cNvPr id="9" name="Gerade Verbindung mit Pfeil 17"/>
          <p:cNvCxnSpPr/>
          <p:nvPr/>
        </p:nvCxnSpPr>
        <p:spPr>
          <a:xfrm rot="10800000" flipV="1">
            <a:off x="1704996" y="1730375"/>
            <a:ext cx="331351" cy="14726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 name="Grafik 28" descr="TP_tmp.png"/>
          <p:cNvPicPr>
            <a:picLocks noChangeAspect="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497764" y="2986407"/>
            <a:ext cx="755544" cy="140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30"/>
          <p:cNvSpPr txBox="1"/>
          <p:nvPr/>
        </p:nvSpPr>
        <p:spPr>
          <a:xfrm>
            <a:off x="1997495" y="2766997"/>
            <a:ext cx="2264231"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latin typeface="Book Antiqua" panose="02040602050305030304" pitchFamily="18" charset="0"/>
              </a:rPr>
              <a:t>The </a:t>
            </a:r>
            <a:r>
              <a:rPr lang="de-DE" sz="706" dirty="0" err="1">
                <a:latin typeface="Book Antiqua" panose="02040602050305030304" pitchFamily="18" charset="0"/>
              </a:rPr>
              <a:t>population</a:t>
            </a:r>
            <a:r>
              <a:rPr lang="de-DE" sz="706" dirty="0">
                <a:latin typeface="Book Antiqua" panose="02040602050305030304" pitchFamily="18" charset="0"/>
              </a:rPr>
              <a:t> </a:t>
            </a:r>
            <a:r>
              <a:rPr lang="de-DE" sz="706" dirty="0" err="1">
                <a:latin typeface="Book Antiqua" panose="02040602050305030304" pitchFamily="18" charset="0"/>
              </a:rPr>
              <a:t>parameter</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equal</a:t>
            </a:r>
            <a:r>
              <a:rPr lang="de-DE" sz="706" dirty="0">
                <a:latin typeface="Book Antiqua" panose="02040602050305030304" pitchFamily="18" charset="0"/>
              </a:rPr>
              <a:t> </a:t>
            </a:r>
            <a:r>
              <a:rPr lang="de-DE" sz="706" dirty="0" err="1">
                <a:latin typeface="Book Antiqua" panose="02040602050305030304" pitchFamily="18" charset="0"/>
              </a:rPr>
              <a:t>to</a:t>
            </a:r>
            <a:r>
              <a:rPr lang="de-DE" sz="706" dirty="0">
                <a:latin typeface="Book Antiqua" panose="02040602050305030304" pitchFamily="18" charset="0"/>
              </a:rPr>
              <a:t> </a:t>
            </a:r>
            <a:r>
              <a:rPr lang="de-DE" sz="706" dirty="0" err="1">
                <a:latin typeface="Book Antiqua" panose="02040602050305030304" pitchFamily="18" charset="0"/>
              </a:rPr>
              <a:t>zero</a:t>
            </a:r>
            <a:r>
              <a:rPr lang="de-DE" sz="706" dirty="0">
                <a:latin typeface="Book Antiqua" panose="02040602050305030304" pitchFamily="18" charset="0"/>
              </a:rPr>
              <a:t>, i.e. after </a:t>
            </a:r>
            <a:r>
              <a:rPr lang="de-DE" sz="706" dirty="0" err="1">
                <a:latin typeface="Book Antiqua" panose="02040602050305030304" pitchFamily="18" charset="0"/>
              </a:rPr>
              <a:t>controlling</a:t>
            </a:r>
            <a:r>
              <a:rPr lang="de-DE" sz="706" dirty="0">
                <a:latin typeface="Book Antiqua" panose="02040602050305030304" pitchFamily="18" charset="0"/>
              </a:rPr>
              <a:t> </a:t>
            </a:r>
            <a:r>
              <a:rPr lang="de-DE" sz="706" dirty="0" err="1">
                <a:latin typeface="Book Antiqua" panose="02040602050305030304" pitchFamily="18" charset="0"/>
              </a:rPr>
              <a:t>for</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other</a:t>
            </a:r>
            <a:r>
              <a:rPr lang="de-DE" sz="706" dirty="0">
                <a:latin typeface="Book Antiqua" panose="02040602050305030304" pitchFamily="18" charset="0"/>
              </a:rPr>
              <a:t> </a:t>
            </a:r>
            <a:r>
              <a:rPr lang="de-DE" sz="706" dirty="0" err="1">
                <a:latin typeface="Book Antiqua" panose="02040602050305030304" pitchFamily="18" charset="0"/>
              </a:rPr>
              <a:t>independent</a:t>
            </a:r>
            <a:r>
              <a:rPr lang="de-DE" sz="706" dirty="0">
                <a:latin typeface="Book Antiqua" panose="02040602050305030304" pitchFamily="18" charset="0"/>
              </a:rPr>
              <a:t> variables, </a:t>
            </a:r>
            <a:r>
              <a:rPr lang="de-DE" sz="706" dirty="0" err="1">
                <a:latin typeface="Book Antiqua" panose="02040602050305030304" pitchFamily="18" charset="0"/>
              </a:rPr>
              <a:t>there</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no</a:t>
            </a:r>
            <a:r>
              <a:rPr lang="de-DE" sz="706" dirty="0">
                <a:latin typeface="Book Antiqua" panose="02040602050305030304" pitchFamily="18" charset="0"/>
              </a:rPr>
              <a:t> </a:t>
            </a:r>
            <a:r>
              <a:rPr lang="de-DE" sz="706" dirty="0" err="1">
                <a:latin typeface="Book Antiqua" panose="02040602050305030304" pitchFamily="18" charset="0"/>
              </a:rPr>
              <a:t>effect</a:t>
            </a:r>
            <a:r>
              <a:rPr lang="de-DE" sz="706" dirty="0">
                <a:latin typeface="Book Antiqua" panose="02040602050305030304" pitchFamily="18" charset="0"/>
              </a:rPr>
              <a:t> of </a:t>
            </a:r>
            <a:r>
              <a:rPr lang="de-DE" sz="706" dirty="0" err="1">
                <a:latin typeface="Book Antiqua" panose="02040602050305030304" pitchFamily="18" charset="0"/>
              </a:rPr>
              <a:t>x</a:t>
            </a:r>
            <a:r>
              <a:rPr lang="de-DE" sz="706" baseline="-25000" dirty="0" err="1">
                <a:latin typeface="Book Antiqua" panose="02040602050305030304" pitchFamily="18" charset="0"/>
              </a:rPr>
              <a:t>j</a:t>
            </a:r>
            <a:r>
              <a:rPr lang="de-DE" sz="706" dirty="0">
                <a:latin typeface="Book Antiqua" panose="02040602050305030304" pitchFamily="18" charset="0"/>
              </a:rPr>
              <a:t> on y </a:t>
            </a:r>
          </a:p>
        </p:txBody>
      </p:sp>
      <p:cxnSp>
        <p:nvCxnSpPr>
          <p:cNvPr id="12" name="Gerade Verbindung mit Pfeil 31"/>
          <p:cNvCxnSpPr/>
          <p:nvPr/>
        </p:nvCxnSpPr>
        <p:spPr>
          <a:xfrm rot="10800000" flipV="1">
            <a:off x="1412244" y="3001614"/>
            <a:ext cx="386576" cy="552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feld 33"/>
          <p:cNvSpPr txBox="1"/>
          <p:nvPr/>
        </p:nvSpPr>
        <p:spPr>
          <a:xfrm>
            <a:off x="546200" y="2098543"/>
            <a:ext cx="3755311"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b="1" i="1" dirty="0"/>
              <a:t>Note: The t-distribution </a:t>
            </a:r>
            <a:r>
              <a:rPr lang="de-DE" sz="706" b="1" i="1" dirty="0" err="1"/>
              <a:t>is</a:t>
            </a:r>
            <a:r>
              <a:rPr lang="de-DE" sz="706" b="1" i="1" dirty="0"/>
              <a:t> </a:t>
            </a:r>
            <a:r>
              <a:rPr lang="de-DE" sz="706" b="1" i="1" dirty="0" err="1"/>
              <a:t>close</a:t>
            </a:r>
            <a:r>
              <a:rPr lang="de-DE" sz="706" b="1" i="1" dirty="0"/>
              <a:t> </a:t>
            </a:r>
            <a:r>
              <a:rPr lang="de-DE" sz="706" b="1" i="1" dirty="0" err="1"/>
              <a:t>to</a:t>
            </a:r>
            <a:r>
              <a:rPr lang="de-DE" sz="706" b="1" i="1" dirty="0"/>
              <a:t> </a:t>
            </a:r>
            <a:r>
              <a:rPr lang="de-DE" sz="706" b="1" i="1" dirty="0" err="1"/>
              <a:t>the</a:t>
            </a:r>
            <a:r>
              <a:rPr lang="de-DE" sz="706" b="1" i="1" dirty="0"/>
              <a:t> </a:t>
            </a:r>
            <a:r>
              <a:rPr lang="de-DE" sz="706" b="1" i="1" dirty="0" err="1"/>
              <a:t>standard</a:t>
            </a:r>
            <a:r>
              <a:rPr lang="de-DE" sz="706" b="1" i="1" dirty="0"/>
              <a:t> normal </a:t>
            </a:r>
            <a:r>
              <a:rPr lang="de-DE" sz="706" b="1" i="1" dirty="0" err="1"/>
              <a:t>distribution</a:t>
            </a:r>
            <a:r>
              <a:rPr lang="de-DE" sz="706" b="1" i="1" dirty="0"/>
              <a:t> </a:t>
            </a:r>
            <a:r>
              <a:rPr lang="de-DE" sz="706" b="1" i="1" dirty="0" err="1"/>
              <a:t>if</a:t>
            </a:r>
            <a:r>
              <a:rPr lang="de-DE" sz="706" b="1" i="1" dirty="0"/>
              <a:t> n-k-1 </a:t>
            </a:r>
            <a:r>
              <a:rPr lang="de-DE" sz="706" b="1" i="1" dirty="0" err="1"/>
              <a:t>is</a:t>
            </a:r>
            <a:r>
              <a:rPr lang="de-DE" sz="706" b="1" i="1" dirty="0"/>
              <a:t> large (</a:t>
            </a:r>
            <a:r>
              <a:rPr lang="de-DE" sz="706" b="1" i="1" dirty="0" err="1"/>
              <a:t>around</a:t>
            </a:r>
            <a:r>
              <a:rPr lang="de-DE" sz="706" b="1" i="1" dirty="0"/>
              <a:t> 120)</a:t>
            </a:r>
            <a:r>
              <a:rPr lang="de-DE" sz="706" dirty="0"/>
              <a:t>.</a:t>
            </a:r>
          </a:p>
        </p:txBody>
      </p:sp>
      <p:sp>
        <p:nvSpPr>
          <p:cNvPr id="2" name="Title 2">
            <a:extLst>
              <a:ext uri="{FF2B5EF4-FFF2-40B4-BE49-F238E27FC236}">
                <a16:creationId xmlns:a16="http://schemas.microsoft.com/office/drawing/2014/main" id="{4AE2F6F2-B402-8A21-A3CC-4B0E6348D753}"/>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1045661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16</a:t>
            </a:fld>
            <a:endParaRPr lang="en-US" dirty="0"/>
          </a:p>
        </p:txBody>
      </p:sp>
      <p:sp>
        <p:nvSpPr>
          <p:cNvPr id="5" name="Rectangle 3"/>
          <p:cNvSpPr txBox="1">
            <a:spLocks noChangeArrowheads="1"/>
          </p:cNvSpPr>
          <p:nvPr/>
        </p:nvSpPr>
        <p:spPr>
          <a:xfrm>
            <a:off x="299336" y="752330"/>
            <a:ext cx="4104270" cy="2411498"/>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900" b="1" spc="127" baseline="6944" dirty="0">
                <a:latin typeface="Book Antiqua" panose="02040602050305030304" pitchFamily="18" charset="0"/>
                <a:cs typeface="Arial" panose="020B0604020202020204" pitchFamily="34" charset="0"/>
              </a:rPr>
              <a:t> </a:t>
            </a:r>
            <a:r>
              <a:rPr lang="de-DE" altLang="en-US" sz="1100" dirty="0">
                <a:latin typeface="Book Antiqua" panose="02040602050305030304" pitchFamily="18" charset="0"/>
              </a:rPr>
              <a:t>t-</a:t>
            </a:r>
            <a:r>
              <a:rPr lang="de-DE" altLang="en-US" sz="1100" dirty="0" err="1">
                <a:latin typeface="Book Antiqua" panose="02040602050305030304" pitchFamily="18" charset="0"/>
              </a:rPr>
              <a:t>statistic</a:t>
            </a:r>
            <a:r>
              <a:rPr lang="de-DE" altLang="en-US" sz="1100" dirty="0">
                <a:latin typeface="Book Antiqua" panose="02040602050305030304" pitchFamily="18" charset="0"/>
              </a:rPr>
              <a:t> (</a:t>
            </a:r>
            <a:r>
              <a:rPr lang="de-DE" altLang="en-US" sz="1100" dirty="0" err="1">
                <a:latin typeface="Book Antiqua" panose="02040602050305030304" pitchFamily="18" charset="0"/>
              </a:rPr>
              <a:t>or</a:t>
            </a:r>
            <a:r>
              <a:rPr lang="de-DE" altLang="en-US" sz="1100" dirty="0">
                <a:latin typeface="Book Antiqua" panose="02040602050305030304" pitchFamily="18" charset="0"/>
              </a:rPr>
              <a:t> t-ratio)</a:t>
            </a:r>
          </a:p>
          <a:p>
            <a:pPr marL="0" indent="0">
              <a:lnSpc>
                <a:spcPts val="1412"/>
              </a:lnSpc>
              <a:buNone/>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706"/>
              </a:lnSpc>
              <a:buNone/>
            </a:pPr>
            <a:endParaRPr lang="de-DE" altLang="en-US" sz="908" b="1" dirty="0"/>
          </a:p>
          <a:p>
            <a:pPr>
              <a:lnSpc>
                <a:spcPts val="706"/>
              </a:lnSpc>
              <a:buNone/>
            </a:pPr>
            <a:endParaRPr lang="de-DE" altLang="en-US" sz="908" b="1" dirty="0"/>
          </a:p>
          <a:p>
            <a:pPr marL="0" indent="0">
              <a:lnSpc>
                <a:spcPts val="1412"/>
              </a:lnSpc>
              <a:buNone/>
            </a:pPr>
            <a:r>
              <a:rPr lang="en-GB" sz="1200" b="1" spc="127" baseline="6944" dirty="0">
                <a:latin typeface="Arial" panose="020B0604020202020204" pitchFamily="34" charset="0"/>
                <a:cs typeface="Arial" panose="020B0604020202020204" pitchFamily="34" charset="0"/>
              </a:rPr>
              <a:t>e </a:t>
            </a:r>
            <a:r>
              <a:rPr lang="en-GB" sz="800" b="1" spc="127" baseline="6944" dirty="0">
                <a:latin typeface="Book Antiqua" panose="02040602050305030304" pitchFamily="18" charset="0"/>
                <a:cs typeface="Arial" panose="020B0604020202020204" pitchFamily="34" charset="0"/>
              </a:rPr>
              <a:t> </a:t>
            </a:r>
            <a:r>
              <a:rPr lang="de-DE" altLang="en-US" sz="1100" dirty="0">
                <a:latin typeface="Book Antiqua" panose="02040602050305030304" pitchFamily="18" charset="0"/>
              </a:rPr>
              <a:t>Distribution of the t-statistic </a:t>
            </a:r>
            <a:r>
              <a:rPr lang="de-DE" altLang="en-US" sz="1100" u="sng" dirty="0">
                <a:latin typeface="Book Antiqua" panose="02040602050305030304" pitchFamily="18" charset="0"/>
              </a:rPr>
              <a:t>if the null hypothesis is true</a:t>
            </a:r>
          </a:p>
          <a:p>
            <a:pPr marL="0" indent="0">
              <a:lnSpc>
                <a:spcPts val="1513"/>
              </a:lnSpc>
              <a:buNone/>
            </a:pPr>
            <a:endParaRPr lang="de-DE" altLang="en-US" sz="908" b="1" dirty="0"/>
          </a:p>
          <a:p>
            <a:pPr>
              <a:lnSpc>
                <a:spcPts val="1412"/>
              </a:lnSpc>
              <a:buNone/>
            </a:pPr>
            <a:endParaRPr lang="de-DE" altLang="en-US" sz="908" b="1" dirty="0"/>
          </a:p>
          <a:p>
            <a:pPr>
              <a:lnSpc>
                <a:spcPts val="1412"/>
              </a:lnSpc>
              <a:buNone/>
            </a:pPr>
            <a:r>
              <a:rPr lang="en-GB" sz="1200" b="1" spc="127" baseline="6944" dirty="0">
                <a:latin typeface="Arial" panose="020B0604020202020204" pitchFamily="34" charset="0"/>
                <a:cs typeface="Arial" panose="020B0604020202020204" pitchFamily="34" charset="0"/>
              </a:rPr>
              <a:t>e </a:t>
            </a:r>
            <a:r>
              <a:rPr lang="en-GB" sz="600" b="1" spc="127" baseline="6944" dirty="0">
                <a:latin typeface="Book Antiqua" panose="02040602050305030304" pitchFamily="18" charset="0"/>
                <a:cs typeface="Arial" panose="020B0604020202020204" pitchFamily="34" charset="0"/>
              </a:rPr>
              <a:t> </a:t>
            </a:r>
            <a:r>
              <a:rPr lang="de-DE" sz="1000" b="1" spc="127" baseline="6944" dirty="0">
                <a:latin typeface="Book Antiqua" panose="02040602050305030304" pitchFamily="18" charset="0"/>
                <a:cs typeface="Arial" panose="020B0604020202020204" pitchFamily="34" charset="0"/>
              </a:rPr>
              <a:t> </a:t>
            </a:r>
            <a:r>
              <a:rPr lang="de-DE" altLang="en-US" sz="1100" u="sng" dirty="0">
                <a:latin typeface="Book Antiqua" panose="02040602050305030304" pitchFamily="18" charset="0"/>
              </a:rPr>
              <a:t>Goal</a:t>
            </a:r>
            <a:r>
              <a:rPr lang="de-DE" altLang="en-US" sz="1100" dirty="0">
                <a:latin typeface="Book Antiqua" panose="02040602050305030304" pitchFamily="18" charset="0"/>
              </a:rPr>
              <a:t>: Define a rejection rule so that, if it is true, H</a:t>
            </a:r>
            <a:r>
              <a:rPr lang="de-DE" altLang="en-US" sz="1100" baseline="-25000" dirty="0">
                <a:latin typeface="Book Antiqua" panose="02040602050305030304" pitchFamily="18" charset="0"/>
              </a:rPr>
              <a:t>0</a:t>
            </a:r>
            <a:r>
              <a:rPr lang="de-DE" altLang="en-US" sz="1100" dirty="0">
                <a:latin typeface="Book Antiqua" panose="02040602050305030304" pitchFamily="18" charset="0"/>
              </a:rPr>
              <a:t> </a:t>
            </a:r>
            <a:r>
              <a:rPr lang="de-DE" altLang="en-US" sz="1100" dirty="0" err="1">
                <a:latin typeface="Book Antiqua" panose="02040602050305030304" pitchFamily="18" charset="0"/>
              </a:rPr>
              <a:t>is</a:t>
            </a:r>
            <a:r>
              <a:rPr lang="de-DE" altLang="en-US" sz="1100" dirty="0">
                <a:latin typeface="Book Antiqua" panose="02040602050305030304" pitchFamily="18" charset="0"/>
              </a:rPr>
              <a:t> </a:t>
            </a:r>
            <a:r>
              <a:rPr lang="de-DE" altLang="en-US" sz="1100" dirty="0" err="1">
                <a:latin typeface="Book Antiqua" panose="02040602050305030304" pitchFamily="18" charset="0"/>
              </a:rPr>
              <a:t>rejected</a:t>
            </a:r>
            <a:r>
              <a:rPr lang="de-DE" altLang="en-US" sz="1100" dirty="0">
                <a:latin typeface="Book Antiqua" panose="02040602050305030304" pitchFamily="18" charset="0"/>
              </a:rPr>
              <a:t> </a:t>
            </a:r>
            <a:r>
              <a:rPr lang="de-DE" altLang="en-US" sz="1100" dirty="0" err="1">
                <a:latin typeface="Book Antiqua" panose="02040602050305030304" pitchFamily="18" charset="0"/>
              </a:rPr>
              <a:t>only</a:t>
            </a:r>
            <a:r>
              <a:rPr lang="de-DE" altLang="en-US" sz="1100" dirty="0">
                <a:latin typeface="Book Antiqua" panose="02040602050305030304" pitchFamily="18" charset="0"/>
              </a:rPr>
              <a:t> with a small probability (= significance level, e.g. 5%)</a:t>
            </a:r>
          </a:p>
        </p:txBody>
      </p:sp>
      <p:pic>
        <p:nvPicPr>
          <p:cNvPr id="6" name="Grafik 13"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388191" y="1146490"/>
            <a:ext cx="749141" cy="35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4"/>
          <p:cNvSpPr txBox="1"/>
          <p:nvPr/>
        </p:nvSpPr>
        <p:spPr>
          <a:xfrm>
            <a:off x="1854044" y="907063"/>
            <a:ext cx="2583191" cy="52681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706" dirty="0">
                <a:latin typeface="Book Antiqua" panose="02040602050305030304" pitchFamily="18" charset="0"/>
              </a:rPr>
              <a:t>The t-</a:t>
            </a:r>
            <a:r>
              <a:rPr lang="de-DE" sz="706" dirty="0" err="1">
                <a:latin typeface="Book Antiqua" panose="02040602050305030304" pitchFamily="18" charset="0"/>
              </a:rPr>
              <a:t>statistic</a:t>
            </a:r>
            <a:r>
              <a:rPr lang="de-DE" sz="706" dirty="0">
                <a:latin typeface="Book Antiqua" panose="02040602050305030304" pitchFamily="18" charset="0"/>
              </a:rPr>
              <a:t> will </a:t>
            </a:r>
            <a:r>
              <a:rPr lang="de-DE" sz="706" dirty="0" err="1">
                <a:latin typeface="Book Antiqua" panose="02040602050305030304" pitchFamily="18" charset="0"/>
              </a:rPr>
              <a:t>be</a:t>
            </a:r>
            <a:r>
              <a:rPr lang="de-DE" sz="706" dirty="0">
                <a:latin typeface="Book Antiqua" panose="02040602050305030304" pitchFamily="18" charset="0"/>
              </a:rPr>
              <a:t> </a:t>
            </a:r>
            <a:r>
              <a:rPr lang="de-DE" sz="706" dirty="0" err="1">
                <a:latin typeface="Book Antiqua" panose="02040602050305030304" pitchFamily="18" charset="0"/>
              </a:rPr>
              <a:t>used</a:t>
            </a:r>
            <a:r>
              <a:rPr lang="de-DE" sz="706" dirty="0">
                <a:latin typeface="Book Antiqua" panose="02040602050305030304" pitchFamily="18" charset="0"/>
              </a:rPr>
              <a:t> </a:t>
            </a:r>
            <a:r>
              <a:rPr lang="de-DE" sz="706" dirty="0" err="1">
                <a:latin typeface="Book Antiqua" panose="02040602050305030304" pitchFamily="18" charset="0"/>
              </a:rPr>
              <a:t>to</a:t>
            </a:r>
            <a:r>
              <a:rPr lang="de-DE" sz="706" dirty="0">
                <a:latin typeface="Book Antiqua" panose="02040602050305030304" pitchFamily="18" charset="0"/>
              </a:rPr>
              <a:t> </a:t>
            </a:r>
            <a:r>
              <a:rPr lang="de-DE" sz="706" dirty="0" err="1">
                <a:latin typeface="Book Antiqua" panose="02040602050305030304" pitchFamily="18" charset="0"/>
              </a:rPr>
              <a:t>test</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above</a:t>
            </a:r>
            <a:r>
              <a:rPr lang="de-DE" sz="706" dirty="0">
                <a:latin typeface="Book Antiqua" panose="02040602050305030304" pitchFamily="18" charset="0"/>
              </a:rPr>
              <a:t> null </a:t>
            </a:r>
            <a:r>
              <a:rPr lang="de-DE" sz="706" dirty="0" err="1">
                <a:latin typeface="Book Antiqua" panose="02040602050305030304" pitchFamily="18" charset="0"/>
              </a:rPr>
              <a:t>hypothesis</a:t>
            </a:r>
            <a:r>
              <a:rPr lang="de-DE" sz="706" dirty="0">
                <a:latin typeface="Book Antiqua" panose="02040602050305030304" pitchFamily="18" charset="0"/>
              </a:rPr>
              <a:t>. The </a:t>
            </a:r>
            <a:r>
              <a:rPr lang="de-DE" sz="706" dirty="0" err="1">
                <a:latin typeface="Book Antiqua" panose="02040602050305030304" pitchFamily="18" charset="0"/>
              </a:rPr>
              <a:t>farther</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estimated</a:t>
            </a:r>
            <a:r>
              <a:rPr lang="de-DE" sz="706" dirty="0">
                <a:latin typeface="Book Antiqua" panose="02040602050305030304" pitchFamily="18" charset="0"/>
              </a:rPr>
              <a:t> </a:t>
            </a:r>
            <a:r>
              <a:rPr lang="de-DE" sz="706" dirty="0" err="1">
                <a:latin typeface="Book Antiqua" panose="02040602050305030304" pitchFamily="18" charset="0"/>
              </a:rPr>
              <a:t>coefficient</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away</a:t>
            </a:r>
            <a:r>
              <a:rPr lang="de-DE" sz="706" dirty="0">
                <a:latin typeface="Book Antiqua" panose="02040602050305030304" pitchFamily="18" charset="0"/>
              </a:rPr>
              <a:t> </a:t>
            </a:r>
            <a:r>
              <a:rPr lang="de-DE" sz="706" dirty="0" err="1">
                <a:latin typeface="Book Antiqua" panose="02040602050305030304" pitchFamily="18" charset="0"/>
              </a:rPr>
              <a:t>from</a:t>
            </a:r>
            <a:r>
              <a:rPr lang="de-DE" sz="706" dirty="0">
                <a:latin typeface="Book Antiqua" panose="02040602050305030304" pitchFamily="18" charset="0"/>
              </a:rPr>
              <a:t> </a:t>
            </a:r>
            <a:r>
              <a:rPr lang="de-DE" sz="706" dirty="0" err="1">
                <a:latin typeface="Book Antiqua" panose="02040602050305030304" pitchFamily="18" charset="0"/>
              </a:rPr>
              <a:t>zero</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less</a:t>
            </a:r>
            <a:r>
              <a:rPr lang="de-DE" sz="706" dirty="0">
                <a:latin typeface="Book Antiqua" panose="02040602050305030304" pitchFamily="18" charset="0"/>
              </a:rPr>
              <a:t> </a:t>
            </a:r>
            <a:r>
              <a:rPr lang="de-DE" sz="706" dirty="0" err="1">
                <a:latin typeface="Book Antiqua" panose="02040602050305030304" pitchFamily="18" charset="0"/>
              </a:rPr>
              <a:t>likely</a:t>
            </a:r>
            <a:r>
              <a:rPr lang="de-DE" sz="706" dirty="0">
                <a:latin typeface="Book Antiqua" panose="02040602050305030304" pitchFamily="18" charset="0"/>
              </a:rPr>
              <a:t> </a:t>
            </a:r>
            <a:r>
              <a:rPr lang="de-DE" sz="706" dirty="0" err="1">
                <a:latin typeface="Book Antiqua" panose="02040602050305030304" pitchFamily="18" charset="0"/>
              </a:rPr>
              <a:t>it</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that</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null </a:t>
            </a:r>
            <a:r>
              <a:rPr lang="de-DE" sz="706" dirty="0" err="1">
                <a:latin typeface="Book Antiqua" panose="02040602050305030304" pitchFamily="18" charset="0"/>
              </a:rPr>
              <a:t>hypothesis</a:t>
            </a:r>
            <a:r>
              <a:rPr lang="de-DE" sz="706" dirty="0">
                <a:latin typeface="Book Antiqua" panose="02040602050305030304" pitchFamily="18" charset="0"/>
              </a:rPr>
              <a:t> </a:t>
            </a:r>
            <a:r>
              <a:rPr lang="de-DE" sz="706" dirty="0" err="1">
                <a:latin typeface="Book Antiqua" panose="02040602050305030304" pitchFamily="18" charset="0"/>
              </a:rPr>
              <a:t>holds</a:t>
            </a:r>
            <a:r>
              <a:rPr lang="de-DE" sz="706" dirty="0">
                <a:latin typeface="Book Antiqua" panose="02040602050305030304" pitchFamily="18" charset="0"/>
              </a:rPr>
              <a:t> </a:t>
            </a:r>
            <a:r>
              <a:rPr lang="de-DE" sz="706" dirty="0" err="1">
                <a:latin typeface="Book Antiqua" panose="02040602050305030304" pitchFamily="18" charset="0"/>
              </a:rPr>
              <a:t>true</a:t>
            </a:r>
            <a:r>
              <a:rPr lang="de-DE" sz="706" dirty="0">
                <a:latin typeface="Book Antiqua" panose="02040602050305030304" pitchFamily="18" charset="0"/>
              </a:rPr>
              <a:t>. But </a:t>
            </a:r>
            <a:r>
              <a:rPr lang="de-DE" sz="706" dirty="0" err="1">
                <a:latin typeface="Book Antiqua" panose="02040602050305030304" pitchFamily="18" charset="0"/>
              </a:rPr>
              <a:t>what</a:t>
            </a:r>
            <a:r>
              <a:rPr lang="de-DE" sz="706" dirty="0">
                <a:latin typeface="Book Antiqua" panose="02040602050305030304" pitchFamily="18" charset="0"/>
              </a:rPr>
              <a:t> </a:t>
            </a:r>
            <a:r>
              <a:rPr lang="de-DE" sz="706" dirty="0" err="1">
                <a:latin typeface="Book Antiqua" panose="02040602050305030304" pitchFamily="18" charset="0"/>
              </a:rPr>
              <a:t>does</a:t>
            </a:r>
            <a:r>
              <a:rPr lang="de-DE" sz="706" dirty="0">
                <a:latin typeface="Book Antiqua" panose="02040602050305030304" pitchFamily="18" charset="0"/>
              </a:rPr>
              <a:t> „</a:t>
            </a:r>
            <a:r>
              <a:rPr lang="de-DE" sz="706" dirty="0" err="1">
                <a:latin typeface="Book Antiqua" panose="02040602050305030304" pitchFamily="18" charset="0"/>
              </a:rPr>
              <a:t>far</a:t>
            </a:r>
            <a:r>
              <a:rPr lang="de-DE" sz="706" dirty="0">
                <a:latin typeface="Book Antiqua" panose="02040602050305030304" pitchFamily="18" charset="0"/>
              </a:rPr>
              <a:t>“ </a:t>
            </a:r>
            <a:r>
              <a:rPr lang="de-DE" sz="706" dirty="0" err="1">
                <a:latin typeface="Book Antiqua" panose="02040602050305030304" pitchFamily="18" charset="0"/>
              </a:rPr>
              <a:t>away</a:t>
            </a:r>
            <a:r>
              <a:rPr lang="de-DE" sz="706" dirty="0">
                <a:latin typeface="Book Antiqua" panose="02040602050305030304" pitchFamily="18" charset="0"/>
              </a:rPr>
              <a:t> </a:t>
            </a:r>
            <a:r>
              <a:rPr lang="de-DE" sz="706" dirty="0" err="1">
                <a:latin typeface="Book Antiqua" panose="02040602050305030304" pitchFamily="18" charset="0"/>
              </a:rPr>
              <a:t>from</a:t>
            </a:r>
            <a:r>
              <a:rPr lang="de-DE" sz="706" dirty="0">
                <a:latin typeface="Book Antiqua" panose="02040602050305030304" pitchFamily="18" charset="0"/>
              </a:rPr>
              <a:t> </a:t>
            </a:r>
            <a:r>
              <a:rPr lang="de-DE" sz="706" dirty="0" err="1">
                <a:latin typeface="Book Antiqua" panose="02040602050305030304" pitchFamily="18" charset="0"/>
              </a:rPr>
              <a:t>zero</a:t>
            </a:r>
            <a:r>
              <a:rPr lang="de-DE" sz="706" dirty="0">
                <a:latin typeface="Book Antiqua" panose="02040602050305030304" pitchFamily="18" charset="0"/>
              </a:rPr>
              <a:t> </a:t>
            </a:r>
            <a:r>
              <a:rPr lang="de-DE" sz="706" dirty="0" err="1">
                <a:latin typeface="Book Antiqua" panose="02040602050305030304" pitchFamily="18" charset="0"/>
              </a:rPr>
              <a:t>mean</a:t>
            </a:r>
            <a:r>
              <a:rPr lang="de-DE" sz="706" dirty="0">
                <a:latin typeface="Book Antiqua" panose="02040602050305030304" pitchFamily="18" charset="0"/>
              </a:rPr>
              <a:t>? </a:t>
            </a:r>
          </a:p>
        </p:txBody>
      </p:sp>
      <p:cxnSp>
        <p:nvCxnSpPr>
          <p:cNvPr id="8" name="Gerade Verbindung mit Pfeil 18"/>
          <p:cNvCxnSpPr/>
          <p:nvPr/>
        </p:nvCxnSpPr>
        <p:spPr>
          <a:xfrm rot="10800000" flipV="1">
            <a:off x="1226187" y="1170468"/>
            <a:ext cx="644293" cy="110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feld 24"/>
          <p:cNvSpPr txBox="1"/>
          <p:nvPr/>
        </p:nvSpPr>
        <p:spPr>
          <a:xfrm>
            <a:off x="1586323" y="1474031"/>
            <a:ext cx="2817283"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706" dirty="0" err="1">
                <a:latin typeface="Book Antiqua" panose="02040602050305030304" pitchFamily="18" charset="0"/>
              </a:rPr>
              <a:t>This</a:t>
            </a:r>
            <a:r>
              <a:rPr lang="de-DE" sz="706" dirty="0">
                <a:latin typeface="Book Antiqua" panose="02040602050305030304" pitchFamily="18" charset="0"/>
              </a:rPr>
              <a:t> </a:t>
            </a:r>
            <a:r>
              <a:rPr lang="de-DE" sz="706" dirty="0" err="1">
                <a:latin typeface="Book Antiqua" panose="02040602050305030304" pitchFamily="18" charset="0"/>
              </a:rPr>
              <a:t>depends</a:t>
            </a:r>
            <a:r>
              <a:rPr lang="de-DE" sz="706" dirty="0">
                <a:latin typeface="Book Antiqua" panose="02040602050305030304" pitchFamily="18" charset="0"/>
              </a:rPr>
              <a:t> on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variability</a:t>
            </a:r>
            <a:r>
              <a:rPr lang="de-DE" sz="706" dirty="0">
                <a:latin typeface="Book Antiqua" panose="02040602050305030304" pitchFamily="18" charset="0"/>
              </a:rPr>
              <a:t> </a:t>
            </a: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estimated</a:t>
            </a:r>
            <a:r>
              <a:rPr lang="de-DE" sz="706" dirty="0">
                <a:latin typeface="Book Antiqua" panose="02040602050305030304" pitchFamily="18" charset="0"/>
              </a:rPr>
              <a:t> </a:t>
            </a:r>
            <a:r>
              <a:rPr lang="de-DE" sz="706" dirty="0" err="1">
                <a:latin typeface="Book Antiqua" panose="02040602050305030304" pitchFamily="18" charset="0"/>
              </a:rPr>
              <a:t>coefficient</a:t>
            </a:r>
            <a:r>
              <a:rPr lang="de-DE" sz="706" dirty="0">
                <a:latin typeface="Book Antiqua" panose="02040602050305030304" pitchFamily="18" charset="0"/>
              </a:rPr>
              <a:t>, i.e. </a:t>
            </a:r>
            <a:r>
              <a:rPr lang="de-DE" sz="706" dirty="0" err="1">
                <a:latin typeface="Book Antiqua" panose="02040602050305030304" pitchFamily="18" charset="0"/>
              </a:rPr>
              <a:t>its</a:t>
            </a:r>
            <a:r>
              <a:rPr lang="de-DE" sz="706" dirty="0">
                <a:latin typeface="Book Antiqua" panose="02040602050305030304" pitchFamily="18" charset="0"/>
              </a:rPr>
              <a:t> </a:t>
            </a:r>
            <a:r>
              <a:rPr lang="de-DE" sz="706" dirty="0" err="1">
                <a:latin typeface="Book Antiqua" panose="02040602050305030304" pitchFamily="18" charset="0"/>
              </a:rPr>
              <a:t>standard</a:t>
            </a:r>
            <a:r>
              <a:rPr lang="de-DE" sz="706" dirty="0">
                <a:latin typeface="Book Antiqua" panose="02040602050305030304" pitchFamily="18" charset="0"/>
              </a:rPr>
              <a:t> </a:t>
            </a:r>
            <a:r>
              <a:rPr lang="de-DE" sz="706" dirty="0" err="1">
                <a:latin typeface="Book Antiqua" panose="02040602050305030304" pitchFamily="18" charset="0"/>
              </a:rPr>
              <a:t>deviation</a:t>
            </a:r>
            <a:r>
              <a:rPr lang="de-DE" sz="706" dirty="0">
                <a:latin typeface="Book Antiqua" panose="02040602050305030304" pitchFamily="18" charset="0"/>
              </a:rPr>
              <a:t>. </a:t>
            </a:r>
            <a:r>
              <a:rPr lang="de-DE" sz="706" u="sng" dirty="0">
                <a:latin typeface="Book Antiqua" panose="02040602050305030304" pitchFamily="18" charset="0"/>
              </a:rPr>
              <a:t>The t-</a:t>
            </a:r>
            <a:r>
              <a:rPr lang="de-DE" sz="706" u="sng" dirty="0" err="1">
                <a:latin typeface="Book Antiqua" panose="02040602050305030304" pitchFamily="18" charset="0"/>
              </a:rPr>
              <a:t>statistic</a:t>
            </a:r>
            <a:r>
              <a:rPr lang="de-DE" sz="706" u="sng" dirty="0">
                <a:latin typeface="Book Antiqua" panose="02040602050305030304" pitchFamily="18" charset="0"/>
              </a:rPr>
              <a:t> </a:t>
            </a:r>
            <a:r>
              <a:rPr lang="de-DE" sz="706" u="sng" dirty="0" err="1">
                <a:latin typeface="Book Antiqua" panose="02040602050305030304" pitchFamily="18" charset="0"/>
              </a:rPr>
              <a:t>measures</a:t>
            </a:r>
            <a:r>
              <a:rPr lang="de-DE" sz="706" u="sng" dirty="0">
                <a:latin typeface="Book Antiqua" panose="02040602050305030304" pitchFamily="18" charset="0"/>
              </a:rPr>
              <a:t> </a:t>
            </a:r>
            <a:r>
              <a:rPr lang="de-DE" sz="706" u="sng" dirty="0" err="1">
                <a:latin typeface="Book Antiqua" panose="02040602050305030304" pitchFamily="18" charset="0"/>
              </a:rPr>
              <a:t>how</a:t>
            </a:r>
            <a:r>
              <a:rPr lang="de-DE" sz="706" u="sng" dirty="0">
                <a:latin typeface="Book Antiqua" panose="02040602050305030304" pitchFamily="18" charset="0"/>
              </a:rPr>
              <a:t> </a:t>
            </a:r>
            <a:r>
              <a:rPr lang="de-DE" sz="706" u="sng" dirty="0" err="1">
                <a:latin typeface="Book Antiqua" panose="02040602050305030304" pitchFamily="18" charset="0"/>
              </a:rPr>
              <a:t>many</a:t>
            </a:r>
            <a:r>
              <a:rPr lang="de-DE" sz="706" u="sng" dirty="0">
                <a:latin typeface="Book Antiqua" panose="02040602050305030304" pitchFamily="18" charset="0"/>
              </a:rPr>
              <a:t> </a:t>
            </a:r>
            <a:r>
              <a:rPr lang="de-DE" sz="706" u="sng" dirty="0" err="1">
                <a:latin typeface="Book Antiqua" panose="02040602050305030304" pitchFamily="18" charset="0"/>
              </a:rPr>
              <a:t>estimated</a:t>
            </a:r>
            <a:r>
              <a:rPr lang="de-DE" sz="706" u="sng" dirty="0">
                <a:latin typeface="Book Antiqua" panose="02040602050305030304" pitchFamily="18" charset="0"/>
              </a:rPr>
              <a:t> </a:t>
            </a:r>
            <a:r>
              <a:rPr lang="de-DE" sz="706" u="sng" dirty="0" err="1">
                <a:latin typeface="Book Antiqua" panose="02040602050305030304" pitchFamily="18" charset="0"/>
              </a:rPr>
              <a:t>standard</a:t>
            </a:r>
            <a:r>
              <a:rPr lang="de-DE" sz="706" u="sng" dirty="0">
                <a:latin typeface="Book Antiqua" panose="02040602050305030304" pitchFamily="18" charset="0"/>
              </a:rPr>
              <a:t> </a:t>
            </a:r>
            <a:r>
              <a:rPr lang="de-DE" sz="706" u="sng" dirty="0" err="1">
                <a:latin typeface="Book Antiqua" panose="02040602050305030304" pitchFamily="18" charset="0"/>
              </a:rPr>
              <a:t>deviations</a:t>
            </a:r>
            <a:r>
              <a:rPr lang="de-DE" sz="706" u="sng" dirty="0">
                <a:latin typeface="Book Antiqua" panose="02040602050305030304" pitchFamily="18" charset="0"/>
              </a:rPr>
              <a:t> </a:t>
            </a:r>
            <a:r>
              <a:rPr lang="de-DE" sz="706" u="sng" dirty="0" err="1">
                <a:latin typeface="Book Antiqua" panose="02040602050305030304" pitchFamily="18" charset="0"/>
              </a:rPr>
              <a:t>the</a:t>
            </a:r>
            <a:r>
              <a:rPr lang="de-DE" sz="706" u="sng" dirty="0">
                <a:latin typeface="Book Antiqua" panose="02040602050305030304" pitchFamily="18" charset="0"/>
              </a:rPr>
              <a:t> </a:t>
            </a:r>
            <a:r>
              <a:rPr lang="de-DE" sz="706" u="sng" dirty="0" err="1">
                <a:latin typeface="Book Antiqua" panose="02040602050305030304" pitchFamily="18" charset="0"/>
              </a:rPr>
              <a:t>estimated</a:t>
            </a:r>
            <a:r>
              <a:rPr lang="de-DE" sz="706" u="sng" dirty="0">
                <a:latin typeface="Book Antiqua" panose="02040602050305030304" pitchFamily="18" charset="0"/>
              </a:rPr>
              <a:t> </a:t>
            </a:r>
            <a:r>
              <a:rPr lang="de-DE" sz="706" u="sng" dirty="0" err="1">
                <a:latin typeface="Book Antiqua" panose="02040602050305030304" pitchFamily="18" charset="0"/>
              </a:rPr>
              <a:t>coefficient</a:t>
            </a:r>
            <a:r>
              <a:rPr lang="de-DE" sz="706" u="sng" dirty="0">
                <a:latin typeface="Book Antiqua" panose="02040602050305030304" pitchFamily="18" charset="0"/>
              </a:rPr>
              <a:t> </a:t>
            </a:r>
            <a:r>
              <a:rPr lang="de-DE" sz="706" u="sng" dirty="0" err="1">
                <a:latin typeface="Book Antiqua" panose="02040602050305030304" pitchFamily="18" charset="0"/>
              </a:rPr>
              <a:t>is</a:t>
            </a:r>
            <a:r>
              <a:rPr lang="de-DE" sz="706" u="sng" dirty="0">
                <a:latin typeface="Book Antiqua" panose="02040602050305030304" pitchFamily="18" charset="0"/>
              </a:rPr>
              <a:t> </a:t>
            </a:r>
            <a:r>
              <a:rPr lang="de-DE" sz="706" u="sng" dirty="0" err="1">
                <a:latin typeface="Book Antiqua" panose="02040602050305030304" pitchFamily="18" charset="0"/>
              </a:rPr>
              <a:t>away</a:t>
            </a:r>
            <a:r>
              <a:rPr lang="de-DE" sz="706" u="sng" dirty="0">
                <a:latin typeface="Book Antiqua" panose="02040602050305030304" pitchFamily="18" charset="0"/>
              </a:rPr>
              <a:t> </a:t>
            </a:r>
            <a:r>
              <a:rPr lang="de-DE" sz="706" u="sng" dirty="0" err="1">
                <a:latin typeface="Book Antiqua" panose="02040602050305030304" pitchFamily="18" charset="0"/>
              </a:rPr>
              <a:t>from</a:t>
            </a:r>
            <a:r>
              <a:rPr lang="de-DE" sz="706" u="sng" dirty="0">
                <a:latin typeface="Book Antiqua" panose="02040602050305030304" pitchFamily="18" charset="0"/>
              </a:rPr>
              <a:t> </a:t>
            </a:r>
            <a:r>
              <a:rPr lang="de-DE" sz="706" u="sng" dirty="0" err="1">
                <a:latin typeface="Book Antiqua" panose="02040602050305030304" pitchFamily="18" charset="0"/>
              </a:rPr>
              <a:t>zero</a:t>
            </a:r>
            <a:r>
              <a:rPr lang="de-DE" sz="706" u="sng" dirty="0">
                <a:latin typeface="Book Antiqua" panose="02040602050305030304" pitchFamily="18" charset="0"/>
              </a:rPr>
              <a:t>.   </a:t>
            </a:r>
          </a:p>
        </p:txBody>
      </p:sp>
      <p:cxnSp>
        <p:nvCxnSpPr>
          <p:cNvPr id="10" name="Gerade Verbindung mit Pfeil 25"/>
          <p:cNvCxnSpPr/>
          <p:nvPr/>
        </p:nvCxnSpPr>
        <p:spPr>
          <a:xfrm rot="10800000">
            <a:off x="1209750" y="1530752"/>
            <a:ext cx="257717" cy="110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37" descr="TP_tmp.png"/>
          <p:cNvPicPr>
            <a:picLocks noChangeAspect="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388191" y="2370963"/>
            <a:ext cx="2721240" cy="204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2">
            <a:extLst>
              <a:ext uri="{FF2B5EF4-FFF2-40B4-BE49-F238E27FC236}">
                <a16:creationId xmlns:a16="http://schemas.microsoft.com/office/drawing/2014/main" id="{B75688AB-C57F-27D6-FBE8-E9F5C3FB6918}"/>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1624600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17</a:t>
            </a:fld>
            <a:endParaRPr lang="en-US" dirty="0"/>
          </a:p>
        </p:txBody>
      </p:sp>
      <p:pic>
        <p:nvPicPr>
          <p:cNvPr id="5"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559" y="1280214"/>
            <a:ext cx="2097756" cy="1796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184674" y="754731"/>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050" b="1" spc="127" baseline="6944" dirty="0">
                <a:latin typeface="Arial" panose="020B0604020202020204" pitchFamily="34" charset="0"/>
                <a:cs typeface="Arial" panose="020B0604020202020204" pitchFamily="34" charset="0"/>
              </a:rPr>
              <a:t>e </a:t>
            </a:r>
            <a:r>
              <a:rPr lang="en-GB" sz="8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Testing</a:t>
            </a:r>
            <a:r>
              <a:rPr lang="de-DE" altLang="en-US" sz="1100" dirty="0">
                <a:latin typeface="Book Antiqua" panose="02040602050305030304" pitchFamily="18" charset="0"/>
              </a:rPr>
              <a:t> </a:t>
            </a:r>
            <a:r>
              <a:rPr lang="de-DE" altLang="en-US" sz="1100" dirty="0" err="1">
                <a:latin typeface="Book Antiqua" panose="02040602050305030304" pitchFamily="18" charset="0"/>
              </a:rPr>
              <a:t>against</a:t>
            </a:r>
            <a:r>
              <a:rPr lang="de-DE" altLang="en-US" sz="1100" dirty="0">
                <a:latin typeface="Book Antiqua" panose="02040602050305030304" pitchFamily="18" charset="0"/>
              </a:rPr>
              <a:t> </a:t>
            </a:r>
            <a:r>
              <a:rPr lang="de-DE" altLang="en-US" sz="1100" dirty="0" err="1">
                <a:latin typeface="Book Antiqua" panose="02040602050305030304" pitchFamily="18" charset="0"/>
              </a:rPr>
              <a:t>one-sided</a:t>
            </a:r>
            <a:r>
              <a:rPr lang="de-DE" altLang="en-US" sz="1100" dirty="0">
                <a:latin typeface="Book Antiqua" panose="02040602050305030304" pitchFamily="18" charset="0"/>
              </a:rPr>
              <a:t> alternatives (</a:t>
            </a:r>
            <a:r>
              <a:rPr lang="de-DE" altLang="en-US" sz="1100" dirty="0" err="1">
                <a:latin typeface="Book Antiqua" panose="02040602050305030304" pitchFamily="18" charset="0"/>
              </a:rPr>
              <a:t>greater</a:t>
            </a:r>
            <a:r>
              <a:rPr lang="de-DE" altLang="en-US" sz="1100" dirty="0">
                <a:latin typeface="Book Antiqua" panose="02040602050305030304" pitchFamily="18" charset="0"/>
              </a:rPr>
              <a:t> </a:t>
            </a:r>
            <a:r>
              <a:rPr lang="de-DE" altLang="en-US" sz="1100" dirty="0" err="1">
                <a:latin typeface="Book Antiqua" panose="02040602050305030304" pitchFamily="18" charset="0"/>
              </a:rPr>
              <a:t>than</a:t>
            </a:r>
            <a:r>
              <a:rPr lang="de-DE" altLang="en-US" sz="1100" dirty="0">
                <a:latin typeface="Book Antiqua" panose="02040602050305030304" pitchFamily="18" charset="0"/>
              </a:rPr>
              <a:t> </a:t>
            </a:r>
            <a:r>
              <a:rPr lang="de-DE" altLang="en-US" sz="1100" dirty="0" err="1">
                <a:latin typeface="Book Antiqua" panose="02040602050305030304" pitchFamily="18" charset="0"/>
              </a:rPr>
              <a:t>zero</a:t>
            </a:r>
            <a:r>
              <a:rPr lang="de-DE" altLang="en-US" sz="1100" dirty="0">
                <a:latin typeface="Book Antiqua" panose="02040602050305030304" pitchFamily="18" charset="0"/>
              </a:rPr>
              <a:t>)</a:t>
            </a:r>
          </a:p>
        </p:txBody>
      </p:sp>
      <p:sp>
        <p:nvSpPr>
          <p:cNvPr id="7" name="Textfeld 10"/>
          <p:cNvSpPr txBox="1"/>
          <p:nvPr/>
        </p:nvSpPr>
        <p:spPr>
          <a:xfrm>
            <a:off x="2462728" y="1127429"/>
            <a:ext cx="1781612"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Test                             </a:t>
            </a:r>
            <a:r>
              <a:rPr lang="de-DE" sz="706" dirty="0" err="1"/>
              <a:t>against</a:t>
            </a:r>
            <a:r>
              <a:rPr lang="de-DE" sz="706" dirty="0"/>
              <a: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2762250" y="1200552"/>
            <a:ext cx="489023" cy="9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7"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3641226" y="1194660"/>
            <a:ext cx="475417" cy="9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2507543" y="1372120"/>
            <a:ext cx="2002512" cy="1613006"/>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latin typeface="Book Antiqua" panose="02040602050305030304" pitchFamily="18" charset="0"/>
              </a:rPr>
              <a:t>Reject</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null </a:t>
            </a:r>
            <a:r>
              <a:rPr lang="de-DE" sz="706" dirty="0" err="1">
                <a:latin typeface="Book Antiqua" panose="02040602050305030304" pitchFamily="18" charset="0"/>
              </a:rPr>
              <a:t>hypothesis</a:t>
            </a:r>
            <a:r>
              <a:rPr lang="de-DE" sz="706" dirty="0">
                <a:latin typeface="Book Antiqua" panose="02040602050305030304" pitchFamily="18" charset="0"/>
              </a:rPr>
              <a:t> in </a:t>
            </a:r>
            <a:r>
              <a:rPr lang="de-DE" sz="706" dirty="0" err="1">
                <a:latin typeface="Book Antiqua" panose="02040602050305030304" pitchFamily="18" charset="0"/>
              </a:rPr>
              <a:t>favour</a:t>
            </a:r>
            <a:r>
              <a:rPr lang="de-DE" sz="706" dirty="0">
                <a:latin typeface="Book Antiqua" panose="02040602050305030304" pitchFamily="18" charset="0"/>
              </a:rPr>
              <a:t> </a:t>
            </a: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alternative </a:t>
            </a:r>
            <a:r>
              <a:rPr lang="de-DE" sz="706" dirty="0" err="1">
                <a:latin typeface="Book Antiqua" panose="02040602050305030304" pitchFamily="18" charset="0"/>
              </a:rPr>
              <a:t>hypothesis</a:t>
            </a:r>
            <a:r>
              <a:rPr lang="de-DE" sz="706" dirty="0">
                <a:latin typeface="Book Antiqua" panose="02040602050305030304" pitchFamily="18" charset="0"/>
              </a:rPr>
              <a:t> </a:t>
            </a:r>
            <a:r>
              <a:rPr lang="de-DE" sz="706" dirty="0" err="1">
                <a:latin typeface="Book Antiqua" panose="02040602050305030304" pitchFamily="18" charset="0"/>
              </a:rPr>
              <a:t>if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estimated</a:t>
            </a:r>
            <a:r>
              <a:rPr lang="de-DE" sz="706" dirty="0">
                <a:latin typeface="Book Antiqua" panose="02040602050305030304" pitchFamily="18" charset="0"/>
              </a:rPr>
              <a:t> </a:t>
            </a:r>
            <a:r>
              <a:rPr lang="de-DE" sz="706" dirty="0" err="1">
                <a:latin typeface="Book Antiqua" panose="02040602050305030304" pitchFamily="18" charset="0"/>
              </a:rPr>
              <a:t>coef</a:t>
            </a:r>
            <a:r>
              <a:rPr lang="de-DE" sz="706" dirty="0">
                <a:latin typeface="Book Antiqua" panose="02040602050305030304" pitchFamily="18" charset="0"/>
              </a:rPr>
              <a:t>-</a:t>
            </a:r>
          </a:p>
          <a:p>
            <a:pPr>
              <a:defRPr/>
            </a:pPr>
            <a:r>
              <a:rPr lang="de-DE" sz="706" dirty="0" err="1">
                <a:latin typeface="Book Antiqua" panose="02040602050305030304" pitchFamily="18" charset="0"/>
              </a:rPr>
              <a:t>ficient</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u="sng" dirty="0">
                <a:latin typeface="Book Antiqua" panose="02040602050305030304" pitchFamily="18" charset="0"/>
              </a:rPr>
              <a:t>„</a:t>
            </a:r>
            <a:r>
              <a:rPr lang="de-DE" sz="706" u="sng" dirty="0" err="1">
                <a:latin typeface="Book Antiqua" panose="02040602050305030304" pitchFamily="18" charset="0"/>
              </a:rPr>
              <a:t>too</a:t>
            </a:r>
            <a:r>
              <a:rPr lang="de-DE" sz="706" u="sng" dirty="0">
                <a:latin typeface="Book Antiqua" panose="02040602050305030304" pitchFamily="18" charset="0"/>
              </a:rPr>
              <a:t> large“</a:t>
            </a:r>
            <a:r>
              <a:rPr lang="de-DE" sz="706" dirty="0">
                <a:latin typeface="Book Antiqua" panose="02040602050305030304" pitchFamily="18" charset="0"/>
              </a:rPr>
              <a:t> (i.e. larger </a:t>
            </a:r>
            <a:r>
              <a:rPr lang="de-DE" sz="706" dirty="0" err="1">
                <a:latin typeface="Book Antiqua" panose="02040602050305030304" pitchFamily="18" charset="0"/>
              </a:rPr>
              <a:t>than</a:t>
            </a:r>
            <a:r>
              <a:rPr lang="de-DE" sz="706" dirty="0">
                <a:latin typeface="Book Antiqua" panose="02040602050305030304" pitchFamily="18" charset="0"/>
              </a:rPr>
              <a:t> a </a:t>
            </a:r>
            <a:r>
              <a:rPr lang="de-DE" sz="706" dirty="0" err="1">
                <a:latin typeface="Book Antiqua" panose="02040602050305030304" pitchFamily="18" charset="0"/>
              </a:rPr>
              <a:t>criti</a:t>
            </a:r>
            <a:r>
              <a:rPr lang="de-DE" sz="706" dirty="0">
                <a:latin typeface="Book Antiqua" panose="02040602050305030304" pitchFamily="18" charset="0"/>
              </a:rPr>
              <a:t>-</a:t>
            </a:r>
          </a:p>
          <a:p>
            <a:pPr>
              <a:defRPr/>
            </a:pPr>
            <a:r>
              <a:rPr lang="de-DE" sz="706" dirty="0">
                <a:latin typeface="Book Antiqua" panose="02040602050305030304" pitchFamily="18" charset="0"/>
              </a:rPr>
              <a:t>cal </a:t>
            </a:r>
            <a:r>
              <a:rPr lang="de-DE" sz="706" dirty="0" err="1">
                <a:latin typeface="Book Antiqua" panose="02040602050305030304" pitchFamily="18" charset="0"/>
              </a:rPr>
              <a:t>value</a:t>
            </a:r>
            <a:r>
              <a:rPr lang="de-DE" sz="706" dirty="0">
                <a:latin typeface="Book Antiqua" panose="02040602050305030304" pitchFamily="18" charset="0"/>
              </a:rPr>
              <a:t>).</a:t>
            </a:r>
          </a:p>
          <a:p>
            <a:pPr>
              <a:defRPr/>
            </a:pPr>
            <a:endParaRPr lang="de-DE" sz="706" dirty="0">
              <a:latin typeface="Book Antiqua" panose="02040602050305030304" pitchFamily="18" charset="0"/>
            </a:endParaRPr>
          </a:p>
          <a:p>
            <a:pPr>
              <a:defRPr/>
            </a:pPr>
            <a:r>
              <a:rPr lang="de-DE" sz="706" dirty="0" err="1">
                <a:latin typeface="Book Antiqua" panose="02040602050305030304" pitchFamily="18" charset="0"/>
              </a:rPr>
              <a:t>Construct</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critical</a:t>
            </a:r>
            <a:r>
              <a:rPr lang="de-DE" sz="706" dirty="0">
                <a:latin typeface="Book Antiqua" panose="02040602050305030304" pitchFamily="18" charset="0"/>
              </a:rPr>
              <a:t> </a:t>
            </a:r>
            <a:r>
              <a:rPr lang="de-DE" sz="706" dirty="0" err="1">
                <a:latin typeface="Book Antiqua" panose="02040602050305030304" pitchFamily="18" charset="0"/>
              </a:rPr>
              <a:t>value</a:t>
            </a:r>
            <a:r>
              <a:rPr lang="de-DE" sz="706" dirty="0">
                <a:latin typeface="Book Antiqua" panose="02040602050305030304" pitchFamily="18" charset="0"/>
              </a:rPr>
              <a:t> so </a:t>
            </a:r>
            <a:r>
              <a:rPr lang="de-DE" sz="706" dirty="0" err="1">
                <a:latin typeface="Book Antiqua" panose="02040602050305030304" pitchFamily="18" charset="0"/>
              </a:rPr>
              <a:t>that</a:t>
            </a:r>
            <a:r>
              <a:rPr lang="de-DE" sz="706" dirty="0">
                <a:latin typeface="Book Antiqua" panose="02040602050305030304" pitchFamily="18" charset="0"/>
              </a:rPr>
              <a:t>, </a:t>
            </a:r>
            <a:r>
              <a:rPr lang="de-DE" sz="706" dirty="0" err="1">
                <a:latin typeface="Book Antiqua" panose="02040602050305030304" pitchFamily="18" charset="0"/>
              </a:rPr>
              <a:t>if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p>
          <a:p>
            <a:pPr>
              <a:defRPr/>
            </a:pPr>
            <a:r>
              <a:rPr lang="de-DE" sz="706" dirty="0">
                <a:latin typeface="Book Antiqua" panose="02040602050305030304" pitchFamily="18" charset="0"/>
              </a:rPr>
              <a:t>null </a:t>
            </a:r>
            <a:r>
              <a:rPr lang="de-DE" sz="706" dirty="0" err="1">
                <a:latin typeface="Book Antiqua" panose="02040602050305030304" pitchFamily="18" charset="0"/>
              </a:rPr>
              <a:t>hypothesis</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true</a:t>
            </a:r>
            <a:r>
              <a:rPr lang="de-DE" sz="706" dirty="0">
                <a:latin typeface="Book Antiqua" panose="02040602050305030304" pitchFamily="18" charset="0"/>
              </a:rPr>
              <a:t>, </a:t>
            </a:r>
            <a:r>
              <a:rPr lang="de-DE" sz="706" dirty="0" err="1">
                <a:latin typeface="Book Antiqua" panose="02040602050305030304" pitchFamily="18" charset="0"/>
              </a:rPr>
              <a:t>it</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rejected</a:t>
            </a:r>
            <a:r>
              <a:rPr lang="de-DE" sz="706" dirty="0">
                <a:latin typeface="Book Antiqua" panose="02040602050305030304" pitchFamily="18" charset="0"/>
              </a:rPr>
              <a:t> in,</a:t>
            </a:r>
          </a:p>
          <a:p>
            <a:pPr>
              <a:defRPr/>
            </a:pPr>
            <a:r>
              <a:rPr lang="de-DE" sz="706" dirty="0" err="1">
                <a:latin typeface="Book Antiqua" panose="02040602050305030304" pitchFamily="18" charset="0"/>
              </a:rPr>
              <a:t>for</a:t>
            </a:r>
            <a:r>
              <a:rPr lang="de-DE" sz="706" dirty="0">
                <a:latin typeface="Book Antiqua" panose="02040602050305030304" pitchFamily="18" charset="0"/>
              </a:rPr>
              <a:t> </a:t>
            </a:r>
            <a:r>
              <a:rPr lang="de-DE" sz="706" dirty="0" err="1">
                <a:latin typeface="Book Antiqua" panose="02040602050305030304" pitchFamily="18" charset="0"/>
              </a:rPr>
              <a:t>example</a:t>
            </a:r>
            <a:r>
              <a:rPr lang="de-DE" sz="706" dirty="0">
                <a:latin typeface="Book Antiqua" panose="02040602050305030304" pitchFamily="18" charset="0"/>
              </a:rPr>
              <a:t>, 5% </a:t>
            </a: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cases</a:t>
            </a:r>
            <a:r>
              <a:rPr lang="de-DE" sz="706" dirty="0">
                <a:latin typeface="Book Antiqua" panose="02040602050305030304" pitchFamily="18" charset="0"/>
              </a:rPr>
              <a:t>.</a:t>
            </a:r>
          </a:p>
          <a:p>
            <a:pPr>
              <a:defRPr/>
            </a:pPr>
            <a:endParaRPr lang="de-DE" sz="706" dirty="0">
              <a:latin typeface="Book Antiqua" panose="02040602050305030304" pitchFamily="18" charset="0"/>
            </a:endParaRPr>
          </a:p>
          <a:p>
            <a:pPr>
              <a:defRPr/>
            </a:pPr>
            <a:r>
              <a:rPr lang="de-DE" sz="706" dirty="0">
                <a:latin typeface="Book Antiqua" panose="02040602050305030304" pitchFamily="18" charset="0"/>
              </a:rPr>
              <a:t>In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given</a:t>
            </a:r>
            <a:r>
              <a:rPr lang="de-DE" sz="706" dirty="0">
                <a:latin typeface="Book Antiqua" panose="02040602050305030304" pitchFamily="18" charset="0"/>
              </a:rPr>
              <a:t> </a:t>
            </a:r>
            <a:r>
              <a:rPr lang="de-DE" sz="706" dirty="0" err="1">
                <a:latin typeface="Book Antiqua" panose="02040602050305030304" pitchFamily="18" charset="0"/>
              </a:rPr>
              <a:t>example</a:t>
            </a:r>
            <a:r>
              <a:rPr lang="de-DE" sz="706" dirty="0">
                <a:latin typeface="Book Antiqua" panose="02040602050305030304" pitchFamily="18" charset="0"/>
              </a:rPr>
              <a:t>, </a:t>
            </a:r>
            <a:r>
              <a:rPr lang="de-DE" sz="706" dirty="0" err="1">
                <a:latin typeface="Book Antiqua" panose="02040602050305030304" pitchFamily="18" charset="0"/>
              </a:rPr>
              <a:t>this</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point</a:t>
            </a:r>
            <a:r>
              <a:rPr lang="de-DE" sz="706" dirty="0">
                <a:latin typeface="Book Antiqua" panose="02040602050305030304" pitchFamily="18" charset="0"/>
              </a:rPr>
              <a:t> </a:t>
            </a: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t-</a:t>
            </a:r>
            <a:r>
              <a:rPr lang="de-DE" sz="706" dirty="0" err="1">
                <a:latin typeface="Book Antiqua" panose="02040602050305030304" pitchFamily="18" charset="0"/>
              </a:rPr>
              <a:t>distribution</a:t>
            </a:r>
            <a:r>
              <a:rPr lang="de-DE" sz="706" dirty="0">
                <a:latin typeface="Book Antiqua" panose="02040602050305030304" pitchFamily="18" charset="0"/>
              </a:rPr>
              <a:t> </a:t>
            </a:r>
            <a:r>
              <a:rPr lang="de-DE" sz="706" dirty="0" err="1">
                <a:latin typeface="Book Antiqua" panose="02040602050305030304" pitchFamily="18" charset="0"/>
              </a:rPr>
              <a:t>with</a:t>
            </a:r>
            <a:r>
              <a:rPr lang="de-DE" sz="706" dirty="0">
                <a:latin typeface="Book Antiqua" panose="02040602050305030304" pitchFamily="18" charset="0"/>
              </a:rPr>
              <a:t> 28 </a:t>
            </a:r>
            <a:r>
              <a:rPr lang="de-DE" sz="706" dirty="0" err="1">
                <a:latin typeface="Book Antiqua" panose="02040602050305030304" pitchFamily="18" charset="0"/>
              </a:rPr>
              <a:t>degrees</a:t>
            </a:r>
            <a:r>
              <a:rPr lang="de-DE" sz="706" dirty="0">
                <a:latin typeface="Book Antiqua" panose="02040602050305030304" pitchFamily="18" charset="0"/>
              </a:rPr>
              <a:t> </a:t>
            </a: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freedom</a:t>
            </a:r>
            <a:r>
              <a:rPr lang="de-DE" sz="706" dirty="0">
                <a:latin typeface="Book Antiqua" panose="02040602050305030304" pitchFamily="18" charset="0"/>
              </a:rPr>
              <a:t> </a:t>
            </a:r>
            <a:r>
              <a:rPr lang="de-DE" sz="706" dirty="0" err="1">
                <a:latin typeface="Book Antiqua" panose="02040602050305030304" pitchFamily="18" charset="0"/>
              </a:rPr>
              <a:t>that</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exceeded</a:t>
            </a:r>
            <a:r>
              <a:rPr lang="de-DE" sz="706" dirty="0">
                <a:latin typeface="Book Antiqua" panose="02040602050305030304" pitchFamily="18" charset="0"/>
              </a:rPr>
              <a:t> in 5% </a:t>
            </a: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cases</a:t>
            </a:r>
            <a:r>
              <a:rPr lang="de-DE" sz="706" dirty="0">
                <a:latin typeface="Book Antiqua" panose="02040602050305030304" pitchFamily="18" charset="0"/>
              </a:rPr>
              <a:t>.</a:t>
            </a:r>
          </a:p>
          <a:p>
            <a:pPr>
              <a:defRPr/>
            </a:pPr>
            <a:endParaRPr lang="de-DE" sz="706" dirty="0">
              <a:latin typeface="Book Antiqua" panose="02040602050305030304" pitchFamily="18" charset="0"/>
            </a:endParaRPr>
          </a:p>
          <a:p>
            <a:pPr>
              <a:defRPr/>
            </a:pPr>
            <a:r>
              <a:rPr lang="de-DE" sz="706" u="sng" dirty="0">
                <a:latin typeface="Book Antiqua" panose="02040602050305030304" pitchFamily="18" charset="0"/>
              </a:rPr>
              <a:t>! </a:t>
            </a:r>
            <a:r>
              <a:rPr lang="de-DE" sz="706" u="sng" dirty="0" err="1">
                <a:latin typeface="Book Antiqua" panose="02040602050305030304" pitchFamily="18" charset="0"/>
              </a:rPr>
              <a:t>Reject</a:t>
            </a:r>
            <a:r>
              <a:rPr lang="de-DE" sz="706" u="sng" dirty="0">
                <a:latin typeface="Book Antiqua" panose="02040602050305030304" pitchFamily="18" charset="0"/>
              </a:rPr>
              <a:t> </a:t>
            </a:r>
            <a:r>
              <a:rPr lang="de-DE" sz="706" u="sng" dirty="0" err="1">
                <a:latin typeface="Book Antiqua" panose="02040602050305030304" pitchFamily="18" charset="0"/>
              </a:rPr>
              <a:t>if</a:t>
            </a:r>
            <a:r>
              <a:rPr lang="de-DE" sz="706" u="sng" dirty="0">
                <a:latin typeface="Book Antiqua" panose="02040602050305030304" pitchFamily="18" charset="0"/>
              </a:rPr>
              <a:t> t-</a:t>
            </a:r>
            <a:r>
              <a:rPr lang="de-DE" sz="706" u="sng" dirty="0" err="1">
                <a:latin typeface="Book Antiqua" panose="02040602050305030304" pitchFamily="18" charset="0"/>
              </a:rPr>
              <a:t>statistic</a:t>
            </a:r>
            <a:r>
              <a:rPr lang="de-DE" sz="706" u="sng" dirty="0">
                <a:latin typeface="Book Antiqua" panose="02040602050305030304" pitchFamily="18" charset="0"/>
              </a:rPr>
              <a:t> </a:t>
            </a:r>
            <a:r>
              <a:rPr lang="de-DE" sz="706" u="sng" dirty="0" err="1">
                <a:latin typeface="Book Antiqua" panose="02040602050305030304" pitchFamily="18" charset="0"/>
              </a:rPr>
              <a:t>greater</a:t>
            </a:r>
            <a:r>
              <a:rPr lang="de-DE" sz="706" u="sng" dirty="0">
                <a:latin typeface="Book Antiqua" panose="02040602050305030304" pitchFamily="18" charset="0"/>
              </a:rPr>
              <a:t> </a:t>
            </a:r>
            <a:r>
              <a:rPr lang="de-DE" sz="706" u="sng" dirty="0" err="1">
                <a:latin typeface="Book Antiqua" panose="02040602050305030304" pitchFamily="18" charset="0"/>
              </a:rPr>
              <a:t>than</a:t>
            </a:r>
            <a:r>
              <a:rPr lang="de-DE" sz="706" u="sng" dirty="0">
                <a:latin typeface="Book Antiqua" panose="02040602050305030304" pitchFamily="18" charset="0"/>
              </a:rPr>
              <a:t> 1.701</a:t>
            </a:r>
          </a:p>
        </p:txBody>
      </p:sp>
      <p:cxnSp>
        <p:nvCxnSpPr>
          <p:cNvPr id="11" name="Gerade Verbindung mit Pfeil 22"/>
          <p:cNvCxnSpPr>
            <a:cxnSpLocks/>
          </p:cNvCxnSpPr>
          <p:nvPr/>
        </p:nvCxnSpPr>
        <p:spPr>
          <a:xfrm flipH="1">
            <a:off x="1695450" y="2492375"/>
            <a:ext cx="812093" cy="152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itle 2">
            <a:extLst>
              <a:ext uri="{FF2B5EF4-FFF2-40B4-BE49-F238E27FC236}">
                <a16:creationId xmlns:a16="http://schemas.microsoft.com/office/drawing/2014/main" id="{03CCBA1D-4C73-F0CA-2841-C2C32567DA8F}"/>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1473232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18</a:t>
            </a:fld>
            <a:endParaRPr lang="en-US" dirty="0"/>
          </a:p>
        </p:txBody>
      </p:sp>
      <p:sp>
        <p:nvSpPr>
          <p:cNvPr id="5" name="Rectangle 3"/>
          <p:cNvSpPr txBox="1">
            <a:spLocks noChangeArrowheads="1"/>
          </p:cNvSpPr>
          <p:nvPr/>
        </p:nvSpPr>
        <p:spPr>
          <a:xfrm>
            <a:off x="197690" y="793949"/>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900" b="1" spc="127" baseline="6944" dirty="0">
                <a:latin typeface="Arial" panose="020B0604020202020204" pitchFamily="34" charset="0"/>
                <a:cs typeface="Arial" panose="020B0604020202020204" pitchFamily="34" charset="0"/>
              </a:rPr>
              <a:t> </a:t>
            </a:r>
            <a:r>
              <a:rPr lang="en-GB" sz="6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Example</a:t>
            </a:r>
            <a:r>
              <a:rPr lang="de-DE" altLang="en-US" sz="1100" dirty="0">
                <a:latin typeface="Book Antiqua" panose="02040602050305030304" pitchFamily="18" charset="0"/>
              </a:rPr>
              <a:t>: Wage </a:t>
            </a:r>
            <a:r>
              <a:rPr lang="de-DE" altLang="en-US" sz="1100" dirty="0" err="1">
                <a:latin typeface="Book Antiqua" panose="02040602050305030304" pitchFamily="18" charset="0"/>
              </a:rPr>
              <a:t>equation</a:t>
            </a:r>
            <a:endParaRPr lang="de-DE" altLang="en-US" sz="1100" dirty="0">
              <a:latin typeface="Book Antiqua" panose="02040602050305030304" pitchFamily="18" charset="0"/>
            </a:endParaRPr>
          </a:p>
          <a:p>
            <a:pPr lvl="1">
              <a:lnSpc>
                <a:spcPts val="1412"/>
              </a:lnSpc>
              <a:buFont typeface="Wingdings" pitchFamily="2" charset="2"/>
              <a:buChar char="§"/>
            </a:pPr>
            <a:r>
              <a:rPr lang="de-DE" altLang="en-US" sz="1000" dirty="0">
                <a:latin typeface="Book Antiqua" panose="02040602050305030304" pitchFamily="18" charset="0"/>
              </a:rPr>
              <a:t>Test whether, after controlling for education and tenure, higher work experience leads to higher hourly wages</a:t>
            </a:r>
          </a:p>
        </p:txBody>
      </p:sp>
      <p:pic>
        <p:nvPicPr>
          <p:cNvPr id="6" name="Grafik 86"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304139" y="1500868"/>
            <a:ext cx="3854556" cy="30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2"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335353" y="2205120"/>
            <a:ext cx="1274180" cy="153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6"/>
          <p:cNvSpPr txBox="1"/>
          <p:nvPr/>
        </p:nvSpPr>
        <p:spPr>
          <a:xfrm>
            <a:off x="2109564" y="2174233"/>
            <a:ext cx="1033686" cy="215444"/>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800" dirty="0">
                <a:latin typeface="Book Antiqua" panose="02040602050305030304" pitchFamily="18" charset="0"/>
              </a:rPr>
              <a:t>Standard </a:t>
            </a:r>
            <a:r>
              <a:rPr lang="de-DE" sz="800" dirty="0" err="1">
                <a:latin typeface="Book Antiqua" panose="02040602050305030304" pitchFamily="18" charset="0"/>
              </a:rPr>
              <a:t>errors</a:t>
            </a:r>
            <a:endParaRPr lang="de-DE" sz="800" dirty="0">
              <a:latin typeface="Book Antiqua" panose="02040602050305030304" pitchFamily="18" charset="0"/>
            </a:endParaRPr>
          </a:p>
        </p:txBody>
      </p:sp>
      <p:cxnSp>
        <p:nvCxnSpPr>
          <p:cNvPr id="9" name="Gerade Verbindung mit Pfeil 7"/>
          <p:cNvCxnSpPr/>
          <p:nvPr/>
        </p:nvCxnSpPr>
        <p:spPr>
          <a:xfrm rot="10800000">
            <a:off x="1347813" y="1860774"/>
            <a:ext cx="754744" cy="3129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rot="10800000">
            <a:off x="1932178" y="1832392"/>
            <a:ext cx="368168" cy="29453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1"/>
          <p:cNvCxnSpPr/>
          <p:nvPr/>
        </p:nvCxnSpPr>
        <p:spPr>
          <a:xfrm rot="5400000" flipH="1" flipV="1">
            <a:off x="2484430" y="1941681"/>
            <a:ext cx="294534" cy="110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3"/>
          <p:cNvCxnSpPr/>
          <p:nvPr/>
        </p:nvCxnSpPr>
        <p:spPr>
          <a:xfrm flipV="1">
            <a:off x="2898520" y="1857421"/>
            <a:ext cx="607476" cy="31294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43"/>
          <p:cNvSpPr>
            <a:spLocks noChangeArrowheads="1"/>
          </p:cNvSpPr>
          <p:nvPr/>
        </p:nvSpPr>
        <p:spPr bwMode="auto">
          <a:xfrm>
            <a:off x="243687" y="2492477"/>
            <a:ext cx="30107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1000" dirty="0">
                <a:latin typeface="Book Antiqua" panose="02040602050305030304" pitchFamily="18" charset="0"/>
              </a:rPr>
              <a:t>Test                                 </a:t>
            </a:r>
            <a:r>
              <a:rPr lang="de-DE" altLang="en-US" sz="1000" dirty="0" err="1">
                <a:latin typeface="Book Antiqua" panose="02040602050305030304" pitchFamily="18" charset="0"/>
              </a:rPr>
              <a:t>against</a:t>
            </a:r>
            <a:r>
              <a:rPr lang="de-DE" altLang="en-US" sz="1000" dirty="0">
                <a:latin typeface="Book Antiqua" panose="02040602050305030304" pitchFamily="18" charset="0"/>
              </a:rPr>
              <a:t>                                  </a:t>
            </a:r>
            <a:r>
              <a:rPr lang="de-DE" altLang="en-US" sz="908" dirty="0"/>
              <a:t>.</a:t>
            </a:r>
          </a:p>
        </p:txBody>
      </p:sp>
      <p:sp>
        <p:nvSpPr>
          <p:cNvPr id="14" name="Textfeld 44"/>
          <p:cNvSpPr txBox="1"/>
          <p:nvPr/>
        </p:nvSpPr>
        <p:spPr>
          <a:xfrm>
            <a:off x="546649" y="2878960"/>
            <a:ext cx="3984639" cy="411183"/>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1000" dirty="0" err="1">
                <a:latin typeface="Book Antiqua" panose="02040602050305030304" pitchFamily="18" charset="0"/>
              </a:rPr>
              <a:t>One</a:t>
            </a:r>
            <a:r>
              <a:rPr lang="de-DE" sz="1000" dirty="0">
                <a:latin typeface="Book Antiqua" panose="02040602050305030304" pitchFamily="18" charset="0"/>
              </a:rPr>
              <a:t> </a:t>
            </a:r>
            <a:r>
              <a:rPr lang="de-DE" sz="1000" dirty="0" err="1">
                <a:latin typeface="Book Antiqua" panose="02040602050305030304" pitchFamily="18" charset="0"/>
              </a:rPr>
              <a:t>would</a:t>
            </a:r>
            <a:r>
              <a:rPr lang="de-DE" sz="1000" dirty="0">
                <a:latin typeface="Book Antiqua" panose="02040602050305030304" pitchFamily="18" charset="0"/>
              </a:rPr>
              <a:t> </a:t>
            </a:r>
            <a:r>
              <a:rPr lang="de-DE" sz="1000" dirty="0" err="1">
                <a:latin typeface="Book Antiqua" panose="02040602050305030304" pitchFamily="18" charset="0"/>
              </a:rPr>
              <a:t>either</a:t>
            </a:r>
            <a:r>
              <a:rPr lang="de-DE" sz="1000" dirty="0">
                <a:latin typeface="Book Antiqua" panose="02040602050305030304" pitchFamily="18" charset="0"/>
              </a:rPr>
              <a:t> </a:t>
            </a:r>
            <a:r>
              <a:rPr lang="de-DE" sz="1000" dirty="0" err="1">
                <a:latin typeface="Book Antiqua" panose="02040602050305030304" pitchFamily="18" charset="0"/>
              </a:rPr>
              <a:t>expect</a:t>
            </a:r>
            <a:r>
              <a:rPr lang="de-DE" sz="1000" dirty="0">
                <a:latin typeface="Book Antiqua" panose="02040602050305030304" pitchFamily="18" charset="0"/>
              </a:rPr>
              <a:t> a positive </a:t>
            </a:r>
            <a:r>
              <a:rPr lang="de-DE" sz="1000" dirty="0" err="1">
                <a:latin typeface="Book Antiqua" panose="02040602050305030304" pitchFamily="18" charset="0"/>
              </a:rPr>
              <a:t>effect</a:t>
            </a:r>
            <a:r>
              <a:rPr lang="de-DE" sz="1000" dirty="0">
                <a:latin typeface="Book Antiqua" panose="02040602050305030304" pitchFamily="18" charset="0"/>
              </a:rPr>
              <a:t> </a:t>
            </a:r>
            <a:r>
              <a:rPr lang="de-DE" sz="1000" dirty="0" err="1">
                <a:latin typeface="Book Antiqua" panose="02040602050305030304" pitchFamily="18" charset="0"/>
              </a:rPr>
              <a:t>of</a:t>
            </a:r>
            <a:r>
              <a:rPr lang="de-DE" sz="1000" dirty="0">
                <a:latin typeface="Book Antiqua" panose="02040602050305030304" pitchFamily="18" charset="0"/>
              </a:rPr>
              <a:t> </a:t>
            </a:r>
            <a:r>
              <a:rPr lang="de-DE" sz="1000" dirty="0" err="1">
                <a:latin typeface="Book Antiqua" panose="02040602050305030304" pitchFamily="18" charset="0"/>
              </a:rPr>
              <a:t>experience</a:t>
            </a:r>
            <a:r>
              <a:rPr lang="de-DE" sz="1000" dirty="0">
                <a:latin typeface="Book Antiqua" panose="02040602050305030304" pitchFamily="18" charset="0"/>
              </a:rPr>
              <a:t> on </a:t>
            </a:r>
            <a:r>
              <a:rPr lang="de-DE" sz="1000" dirty="0" err="1">
                <a:latin typeface="Book Antiqua" panose="02040602050305030304" pitchFamily="18" charset="0"/>
              </a:rPr>
              <a:t>hourly</a:t>
            </a:r>
            <a:r>
              <a:rPr lang="de-DE" sz="1000" dirty="0">
                <a:latin typeface="Book Antiqua" panose="02040602050305030304" pitchFamily="18" charset="0"/>
              </a:rPr>
              <a:t> wage </a:t>
            </a:r>
            <a:r>
              <a:rPr lang="de-DE" sz="1000" dirty="0" err="1">
                <a:latin typeface="Book Antiqua" panose="02040602050305030304" pitchFamily="18" charset="0"/>
              </a:rPr>
              <a:t>or</a:t>
            </a:r>
            <a:r>
              <a:rPr lang="de-DE" sz="1000" dirty="0">
                <a:latin typeface="Book Antiqua" panose="02040602050305030304" pitchFamily="18" charset="0"/>
              </a:rPr>
              <a:t> </a:t>
            </a:r>
            <a:r>
              <a:rPr lang="de-DE" sz="1000" dirty="0" err="1">
                <a:latin typeface="Book Antiqua" panose="02040602050305030304" pitchFamily="18" charset="0"/>
              </a:rPr>
              <a:t>no</a:t>
            </a:r>
            <a:r>
              <a:rPr lang="de-DE" sz="1000" dirty="0">
                <a:latin typeface="Book Antiqua" panose="02040602050305030304" pitchFamily="18" charset="0"/>
              </a:rPr>
              <a:t> </a:t>
            </a:r>
            <a:r>
              <a:rPr lang="de-DE" sz="1000" dirty="0" err="1">
                <a:latin typeface="Book Antiqua" panose="02040602050305030304" pitchFamily="18" charset="0"/>
              </a:rPr>
              <a:t>effect</a:t>
            </a:r>
            <a:r>
              <a:rPr lang="de-DE" sz="1000" dirty="0">
                <a:latin typeface="Book Antiqua" panose="02040602050305030304" pitchFamily="18" charset="0"/>
              </a:rPr>
              <a:t> </a:t>
            </a:r>
            <a:r>
              <a:rPr lang="de-DE" sz="1000" dirty="0" err="1">
                <a:latin typeface="Book Antiqua" panose="02040602050305030304" pitchFamily="18" charset="0"/>
              </a:rPr>
              <a:t>at</a:t>
            </a:r>
            <a:r>
              <a:rPr lang="de-DE" sz="1000" dirty="0">
                <a:latin typeface="Book Antiqua" panose="02040602050305030304" pitchFamily="18" charset="0"/>
              </a:rPr>
              <a:t> all.</a:t>
            </a:r>
          </a:p>
        </p:txBody>
      </p:sp>
      <p:cxnSp>
        <p:nvCxnSpPr>
          <p:cNvPr id="15" name="Gerade Verbindung mit Pfeil 47"/>
          <p:cNvCxnSpPr/>
          <p:nvPr/>
        </p:nvCxnSpPr>
        <p:spPr>
          <a:xfrm rot="16200000" flipV="1">
            <a:off x="454607" y="2728941"/>
            <a:ext cx="184084" cy="14726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83"/>
          <p:cNvSpPr/>
          <p:nvPr/>
        </p:nvSpPr>
        <p:spPr>
          <a:xfrm>
            <a:off x="2442910" y="1663743"/>
            <a:ext cx="441801" cy="1656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pic>
        <p:nvPicPr>
          <p:cNvPr id="17" name="Grafik 3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648295" y="2586176"/>
            <a:ext cx="922020"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42"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2074001" y="2566639"/>
            <a:ext cx="909214"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2">
            <a:extLst>
              <a:ext uri="{FF2B5EF4-FFF2-40B4-BE49-F238E27FC236}">
                <a16:creationId xmlns:a16="http://schemas.microsoft.com/office/drawing/2014/main" id="{FA88A480-A368-DDEC-13C5-3B9ED196F1BB}"/>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180643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19</a:t>
            </a:fld>
            <a:endParaRPr lang="en-US" dirty="0"/>
          </a:p>
        </p:txBody>
      </p:sp>
      <p:sp>
        <p:nvSpPr>
          <p:cNvPr id="5" name="Rectangle 3"/>
          <p:cNvSpPr txBox="1">
            <a:spLocks noChangeArrowheads="1"/>
          </p:cNvSpPr>
          <p:nvPr/>
        </p:nvSpPr>
        <p:spPr>
          <a:xfrm>
            <a:off x="252915" y="782002"/>
            <a:ext cx="4104270" cy="251043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800" b="1" spc="127" baseline="6944" dirty="0">
                <a:latin typeface="Arial" panose="020B0604020202020204" pitchFamily="34" charset="0"/>
                <a:cs typeface="Arial" panose="020B0604020202020204" pitchFamily="34" charset="0"/>
              </a:rPr>
              <a:t> </a:t>
            </a:r>
            <a:r>
              <a:rPr lang="en-GB" sz="4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Example</a:t>
            </a:r>
            <a:r>
              <a:rPr lang="de-DE" altLang="en-US" sz="1100" dirty="0">
                <a:latin typeface="Book Antiqua" panose="02040602050305030304" pitchFamily="18" charset="0"/>
              </a:rPr>
              <a:t>: Wage </a:t>
            </a:r>
            <a:r>
              <a:rPr lang="de-DE" altLang="en-US" sz="1100" dirty="0" err="1">
                <a:latin typeface="Book Antiqua" panose="02040602050305030304" pitchFamily="18" charset="0"/>
              </a:rPr>
              <a:t>equation</a:t>
            </a:r>
            <a:r>
              <a:rPr lang="de-DE" altLang="en-US" sz="1100" dirty="0">
                <a:latin typeface="Book Antiqua" panose="02040602050305030304" pitchFamily="18" charset="0"/>
              </a:rPr>
              <a:t> (</a:t>
            </a:r>
            <a:r>
              <a:rPr lang="de-DE" altLang="en-US" sz="1100" dirty="0" err="1">
                <a:latin typeface="Book Antiqua" panose="02040602050305030304" pitchFamily="18" charset="0"/>
              </a:rPr>
              <a:t>cont</a:t>
            </a:r>
            <a:r>
              <a:rPr lang="de-DE" altLang="en-US" sz="1100" dirty="0">
                <a:latin typeface="Book Antiqua" panose="02040602050305030304" pitchFamily="18" charset="0"/>
              </a:rPr>
              <a:t>.)</a:t>
            </a:r>
          </a:p>
          <a:p>
            <a:pPr marL="0" indent="0">
              <a:lnSpc>
                <a:spcPts val="1462"/>
              </a:lnSpc>
              <a:buNone/>
            </a:pPr>
            <a:endParaRPr lang="de-DE" altLang="en-US" sz="908" b="1" dirty="0"/>
          </a:p>
        </p:txBody>
      </p:sp>
      <p:pic>
        <p:nvPicPr>
          <p:cNvPr id="6" name="Grafik 18"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458609" y="1178124"/>
            <a:ext cx="1754399" cy="13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0"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417450" y="1619924"/>
            <a:ext cx="2241021"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2"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436598" y="2001580"/>
            <a:ext cx="838782"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24"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17450" y="2350657"/>
            <a:ext cx="838782"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26"/>
          <p:cNvSpPr txBox="1">
            <a:spLocks noChangeArrowheads="1"/>
          </p:cNvSpPr>
          <p:nvPr/>
        </p:nvSpPr>
        <p:spPr bwMode="auto">
          <a:xfrm>
            <a:off x="445802" y="2742837"/>
            <a:ext cx="37985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1000" u="sng" dirty="0">
                <a:latin typeface="Book Antiqua" panose="02040602050305030304" pitchFamily="18" charset="0"/>
              </a:rPr>
              <a:t>„The </a:t>
            </a:r>
            <a:r>
              <a:rPr lang="de-DE" altLang="en-US" sz="1000" u="sng" dirty="0" err="1">
                <a:latin typeface="Book Antiqua" panose="02040602050305030304" pitchFamily="18" charset="0"/>
              </a:rPr>
              <a:t>effect</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of</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experience</a:t>
            </a:r>
            <a:r>
              <a:rPr lang="de-DE" altLang="en-US" sz="1000" u="sng" dirty="0">
                <a:latin typeface="Book Antiqua" panose="02040602050305030304" pitchFamily="18" charset="0"/>
              </a:rPr>
              <a:t> on </a:t>
            </a:r>
            <a:r>
              <a:rPr lang="de-DE" altLang="en-US" sz="1000" u="sng" dirty="0" err="1">
                <a:latin typeface="Book Antiqua" panose="02040602050305030304" pitchFamily="18" charset="0"/>
              </a:rPr>
              <a:t>hourly</a:t>
            </a:r>
            <a:r>
              <a:rPr lang="de-DE" altLang="en-US" sz="1000" u="sng" dirty="0">
                <a:latin typeface="Book Antiqua" panose="02040602050305030304" pitchFamily="18" charset="0"/>
              </a:rPr>
              <a:t> wage </a:t>
            </a:r>
            <a:r>
              <a:rPr lang="de-DE" altLang="en-US" sz="1000" u="sng" dirty="0" err="1">
                <a:latin typeface="Book Antiqua" panose="02040602050305030304" pitchFamily="18" charset="0"/>
              </a:rPr>
              <a:t>is</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statistically</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greater</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than</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zero</a:t>
            </a:r>
            <a:r>
              <a:rPr lang="de-DE" altLang="en-US" sz="1000" u="sng" dirty="0">
                <a:latin typeface="Book Antiqua" panose="02040602050305030304" pitchFamily="18" charset="0"/>
              </a:rPr>
              <a:t> at </a:t>
            </a:r>
            <a:r>
              <a:rPr lang="de-DE" altLang="en-US" sz="1000" u="sng" dirty="0" err="1">
                <a:latin typeface="Book Antiqua" panose="02040602050305030304" pitchFamily="18" charset="0"/>
              </a:rPr>
              <a:t>the</a:t>
            </a:r>
            <a:r>
              <a:rPr lang="de-DE" altLang="en-US" sz="1000" u="sng" dirty="0">
                <a:latin typeface="Book Antiqua" panose="02040602050305030304" pitchFamily="18" charset="0"/>
              </a:rPr>
              <a:t> 5% (and </a:t>
            </a:r>
            <a:r>
              <a:rPr lang="de-DE" altLang="en-US" sz="1000" u="sng" dirty="0" err="1">
                <a:latin typeface="Book Antiqua" panose="02040602050305030304" pitchFamily="18" charset="0"/>
              </a:rPr>
              <a:t>even</a:t>
            </a:r>
            <a:r>
              <a:rPr lang="de-DE" altLang="en-US" sz="1000" u="sng" dirty="0">
                <a:latin typeface="Book Antiqua" panose="02040602050305030304" pitchFamily="18" charset="0"/>
              </a:rPr>
              <a:t> at </a:t>
            </a:r>
            <a:r>
              <a:rPr lang="de-DE" altLang="en-US" sz="1000" u="sng" dirty="0" err="1">
                <a:latin typeface="Book Antiqua" panose="02040602050305030304" pitchFamily="18" charset="0"/>
              </a:rPr>
              <a:t>the</a:t>
            </a:r>
            <a:r>
              <a:rPr lang="de-DE" altLang="en-US" sz="1000" u="sng" dirty="0">
                <a:latin typeface="Book Antiqua" panose="02040602050305030304" pitchFamily="18" charset="0"/>
              </a:rPr>
              <a:t> 1%) </a:t>
            </a:r>
            <a:r>
              <a:rPr lang="de-DE" altLang="en-US" sz="1000" u="sng" dirty="0" err="1">
                <a:latin typeface="Book Antiqua" panose="02040602050305030304" pitchFamily="18" charset="0"/>
              </a:rPr>
              <a:t>significance</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level</a:t>
            </a:r>
            <a:r>
              <a:rPr lang="de-DE" altLang="en-US" sz="1000" u="sng" dirty="0">
                <a:latin typeface="Book Antiqua" panose="02040602050305030304" pitchFamily="18" charset="0"/>
              </a:rPr>
              <a:t>.“</a:t>
            </a:r>
          </a:p>
        </p:txBody>
      </p:sp>
      <p:sp>
        <p:nvSpPr>
          <p:cNvPr id="11" name="Textfeld 27"/>
          <p:cNvSpPr txBox="1"/>
          <p:nvPr/>
        </p:nvSpPr>
        <p:spPr>
          <a:xfrm>
            <a:off x="2846066" y="1011364"/>
            <a:ext cx="830584" cy="23083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900" dirty="0">
                <a:latin typeface="Book Antiqua" panose="02040602050305030304" pitchFamily="18" charset="0"/>
              </a:rPr>
              <a:t>t-</a:t>
            </a:r>
            <a:r>
              <a:rPr lang="de-DE" sz="900" dirty="0" err="1">
                <a:latin typeface="Book Antiqua" panose="02040602050305030304" pitchFamily="18" charset="0"/>
              </a:rPr>
              <a:t>statistic</a:t>
            </a:r>
            <a:endParaRPr lang="de-DE" sz="900" dirty="0">
              <a:latin typeface="Book Antiqua" panose="02040602050305030304" pitchFamily="18" charset="0"/>
            </a:endParaRPr>
          </a:p>
        </p:txBody>
      </p:sp>
      <p:cxnSp>
        <p:nvCxnSpPr>
          <p:cNvPr id="12" name="Gerade Verbindung mit Pfeil 28"/>
          <p:cNvCxnSpPr/>
          <p:nvPr/>
        </p:nvCxnSpPr>
        <p:spPr>
          <a:xfrm rot="10800000" flipV="1">
            <a:off x="2305050" y="1131332"/>
            <a:ext cx="515435" cy="1288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29"/>
          <p:cNvSpPr/>
          <p:nvPr/>
        </p:nvSpPr>
        <p:spPr>
          <a:xfrm>
            <a:off x="436598" y="1166118"/>
            <a:ext cx="1822430" cy="165676"/>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4" name="Textfeld 33"/>
          <p:cNvSpPr txBox="1"/>
          <p:nvPr/>
        </p:nvSpPr>
        <p:spPr>
          <a:xfrm>
            <a:off x="3205738" y="1262560"/>
            <a:ext cx="1335130" cy="46166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800" dirty="0" err="1">
                <a:latin typeface="Book Antiqua" panose="02040602050305030304" pitchFamily="18" charset="0"/>
              </a:rPr>
              <a:t>Degrees</a:t>
            </a:r>
            <a:r>
              <a:rPr lang="de-DE" sz="800" dirty="0">
                <a:latin typeface="Book Antiqua" panose="02040602050305030304" pitchFamily="18" charset="0"/>
              </a:rPr>
              <a:t> </a:t>
            </a:r>
            <a:r>
              <a:rPr lang="de-DE" sz="800" dirty="0" err="1">
                <a:latin typeface="Book Antiqua" panose="02040602050305030304" pitchFamily="18" charset="0"/>
              </a:rPr>
              <a:t>of</a:t>
            </a:r>
            <a:r>
              <a:rPr lang="de-DE" sz="800" dirty="0">
                <a:latin typeface="Book Antiqua" panose="02040602050305030304" pitchFamily="18" charset="0"/>
              </a:rPr>
              <a:t> </a:t>
            </a:r>
            <a:r>
              <a:rPr lang="de-DE" sz="800" dirty="0" err="1">
                <a:latin typeface="Book Antiqua" panose="02040602050305030304" pitchFamily="18" charset="0"/>
              </a:rPr>
              <a:t>freedom</a:t>
            </a:r>
            <a:r>
              <a:rPr lang="de-DE" sz="800" dirty="0">
                <a:latin typeface="Book Antiqua" panose="02040602050305030304" pitchFamily="18" charset="0"/>
              </a:rPr>
              <a:t>;</a:t>
            </a:r>
          </a:p>
          <a:p>
            <a:pPr>
              <a:defRPr/>
            </a:pPr>
            <a:r>
              <a:rPr lang="de-DE" sz="800" dirty="0" err="1">
                <a:latin typeface="Book Antiqua" panose="02040602050305030304" pitchFamily="18" charset="0"/>
              </a:rPr>
              <a:t>here</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a:t>
            </a:r>
            <a:r>
              <a:rPr lang="de-DE" sz="800" dirty="0" err="1">
                <a:latin typeface="Book Antiqua" panose="02040602050305030304" pitchFamily="18" charset="0"/>
              </a:rPr>
              <a:t>standard</a:t>
            </a:r>
            <a:r>
              <a:rPr lang="de-DE" sz="800" dirty="0">
                <a:latin typeface="Book Antiqua" panose="02040602050305030304" pitchFamily="18" charset="0"/>
              </a:rPr>
              <a:t> normal </a:t>
            </a:r>
          </a:p>
          <a:p>
            <a:pPr>
              <a:defRPr/>
            </a:pPr>
            <a:r>
              <a:rPr lang="de-DE" sz="800" dirty="0" err="1">
                <a:latin typeface="Book Antiqua" panose="02040602050305030304" pitchFamily="18" charset="0"/>
              </a:rPr>
              <a:t>approximation</a:t>
            </a:r>
            <a:r>
              <a:rPr lang="de-DE" sz="800" dirty="0">
                <a:latin typeface="Book Antiqua" panose="02040602050305030304" pitchFamily="18" charset="0"/>
              </a:rPr>
              <a:t> </a:t>
            </a:r>
            <a:r>
              <a:rPr lang="de-DE" sz="800" dirty="0" err="1">
                <a:latin typeface="Book Antiqua" panose="02040602050305030304" pitchFamily="18" charset="0"/>
              </a:rPr>
              <a:t>applies</a:t>
            </a:r>
            <a:endParaRPr lang="de-DE" sz="800" dirty="0">
              <a:latin typeface="Book Antiqua" panose="02040602050305030304" pitchFamily="18" charset="0"/>
            </a:endParaRPr>
          </a:p>
        </p:txBody>
      </p:sp>
      <p:cxnSp>
        <p:nvCxnSpPr>
          <p:cNvPr id="15" name="Gerade Verbindung mit Pfeil 34"/>
          <p:cNvCxnSpPr/>
          <p:nvPr/>
        </p:nvCxnSpPr>
        <p:spPr>
          <a:xfrm rot="10800000" flipV="1">
            <a:off x="2720685" y="1481075"/>
            <a:ext cx="515435" cy="22090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35"/>
          <p:cNvSpPr txBox="1"/>
          <p:nvPr/>
        </p:nvSpPr>
        <p:spPr>
          <a:xfrm>
            <a:off x="1690035" y="1921663"/>
            <a:ext cx="2650808" cy="707886"/>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800" dirty="0">
                <a:latin typeface="Book Antiqua" panose="02040602050305030304" pitchFamily="18" charset="0"/>
              </a:rPr>
              <a:t>Critical </a:t>
            </a:r>
            <a:r>
              <a:rPr lang="de-DE" sz="800" dirty="0" err="1">
                <a:latin typeface="Book Antiqua" panose="02040602050305030304" pitchFamily="18" charset="0"/>
              </a:rPr>
              <a:t>values</a:t>
            </a:r>
            <a:r>
              <a:rPr lang="de-DE" sz="800" dirty="0">
                <a:latin typeface="Book Antiqua" panose="02040602050305030304" pitchFamily="18" charset="0"/>
              </a:rPr>
              <a:t> </a:t>
            </a:r>
            <a:r>
              <a:rPr lang="de-DE" sz="800" dirty="0" err="1">
                <a:latin typeface="Book Antiqua" panose="02040602050305030304" pitchFamily="18" charset="0"/>
              </a:rPr>
              <a:t>for</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5% </a:t>
            </a:r>
            <a:r>
              <a:rPr lang="de-DE" sz="800" dirty="0" err="1">
                <a:latin typeface="Book Antiqua" panose="02040602050305030304" pitchFamily="18" charset="0"/>
              </a:rPr>
              <a:t>and</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1% </a:t>
            </a:r>
            <a:r>
              <a:rPr lang="de-DE" sz="800" dirty="0" err="1">
                <a:latin typeface="Book Antiqua" panose="02040602050305030304" pitchFamily="18" charset="0"/>
              </a:rPr>
              <a:t>significance</a:t>
            </a:r>
            <a:r>
              <a:rPr lang="de-DE" sz="800" dirty="0">
                <a:latin typeface="Book Antiqua" panose="02040602050305030304" pitchFamily="18" charset="0"/>
              </a:rPr>
              <a:t> </a:t>
            </a:r>
            <a:r>
              <a:rPr lang="de-DE" sz="800" dirty="0" err="1">
                <a:latin typeface="Book Antiqua" panose="02040602050305030304" pitchFamily="18" charset="0"/>
              </a:rPr>
              <a:t>level</a:t>
            </a:r>
            <a:r>
              <a:rPr lang="de-DE" sz="800" dirty="0">
                <a:latin typeface="Book Antiqua" panose="02040602050305030304" pitchFamily="18" charset="0"/>
              </a:rPr>
              <a:t> (</a:t>
            </a:r>
            <a:r>
              <a:rPr lang="de-DE" sz="800" dirty="0" err="1">
                <a:latin typeface="Book Antiqua" panose="02040602050305030304" pitchFamily="18" charset="0"/>
              </a:rPr>
              <a:t>these</a:t>
            </a:r>
            <a:r>
              <a:rPr lang="de-DE" sz="800" dirty="0">
                <a:latin typeface="Book Antiqua" panose="02040602050305030304" pitchFamily="18" charset="0"/>
              </a:rPr>
              <a:t> </a:t>
            </a:r>
            <a:r>
              <a:rPr lang="de-DE" sz="800" dirty="0" err="1">
                <a:latin typeface="Book Antiqua" panose="02040602050305030304" pitchFamily="18" charset="0"/>
              </a:rPr>
              <a:t>are</a:t>
            </a:r>
            <a:r>
              <a:rPr lang="de-DE" sz="800" dirty="0">
                <a:latin typeface="Book Antiqua" panose="02040602050305030304" pitchFamily="18" charset="0"/>
              </a:rPr>
              <a:t> </a:t>
            </a:r>
            <a:r>
              <a:rPr lang="de-DE" sz="800" dirty="0" err="1">
                <a:latin typeface="Book Antiqua" panose="02040602050305030304" pitchFamily="18" charset="0"/>
              </a:rPr>
              <a:t>conventional</a:t>
            </a:r>
            <a:r>
              <a:rPr lang="de-DE" sz="800" dirty="0">
                <a:latin typeface="Book Antiqua" panose="02040602050305030304" pitchFamily="18" charset="0"/>
              </a:rPr>
              <a:t> </a:t>
            </a:r>
            <a:r>
              <a:rPr lang="de-DE" sz="800" dirty="0" err="1">
                <a:latin typeface="Book Antiqua" panose="02040602050305030304" pitchFamily="18" charset="0"/>
              </a:rPr>
              <a:t>significance</a:t>
            </a:r>
            <a:r>
              <a:rPr lang="de-DE" sz="800" dirty="0">
                <a:latin typeface="Book Antiqua" panose="02040602050305030304" pitchFamily="18" charset="0"/>
              </a:rPr>
              <a:t> </a:t>
            </a:r>
            <a:r>
              <a:rPr lang="de-DE" sz="800" dirty="0" err="1">
                <a:latin typeface="Book Antiqua" panose="02040602050305030304" pitchFamily="18" charset="0"/>
              </a:rPr>
              <a:t>levels</a:t>
            </a:r>
            <a:r>
              <a:rPr lang="de-DE" sz="800" dirty="0">
                <a:latin typeface="Book Antiqua" panose="02040602050305030304" pitchFamily="18" charset="0"/>
              </a:rPr>
              <a:t>). </a:t>
            </a:r>
          </a:p>
          <a:p>
            <a:pPr>
              <a:defRPr/>
            </a:pPr>
            <a:endParaRPr lang="de-DE" sz="800" dirty="0">
              <a:latin typeface="Book Antiqua" panose="02040602050305030304" pitchFamily="18" charset="0"/>
            </a:endParaRPr>
          </a:p>
          <a:p>
            <a:pPr>
              <a:defRPr/>
            </a:pPr>
            <a:r>
              <a:rPr lang="de-DE" sz="800" dirty="0">
                <a:latin typeface="Book Antiqua" panose="02040602050305030304" pitchFamily="18" charset="0"/>
              </a:rPr>
              <a:t>The null </a:t>
            </a:r>
            <a:r>
              <a:rPr lang="de-DE" sz="800" dirty="0" err="1">
                <a:latin typeface="Book Antiqua" panose="02040602050305030304" pitchFamily="18" charset="0"/>
              </a:rPr>
              <a:t>hypothesis</a:t>
            </a:r>
            <a:r>
              <a:rPr lang="de-DE" sz="800" dirty="0">
                <a:latin typeface="Book Antiqua" panose="02040602050305030304" pitchFamily="18" charset="0"/>
              </a:rPr>
              <a:t> </a:t>
            </a:r>
            <a:r>
              <a:rPr lang="de-DE" sz="800" dirty="0" err="1">
                <a:latin typeface="Book Antiqua" panose="02040602050305030304" pitchFamily="18" charset="0"/>
              </a:rPr>
              <a:t>is</a:t>
            </a:r>
            <a:r>
              <a:rPr lang="de-DE" sz="800" dirty="0">
                <a:latin typeface="Book Antiqua" panose="02040602050305030304" pitchFamily="18" charset="0"/>
              </a:rPr>
              <a:t> </a:t>
            </a:r>
            <a:r>
              <a:rPr lang="de-DE" sz="800" dirty="0" err="1">
                <a:latin typeface="Book Antiqua" panose="02040602050305030304" pitchFamily="18" charset="0"/>
              </a:rPr>
              <a:t>rejected</a:t>
            </a:r>
            <a:r>
              <a:rPr lang="de-DE" sz="800" dirty="0">
                <a:latin typeface="Book Antiqua" panose="02040602050305030304" pitchFamily="18" charset="0"/>
              </a:rPr>
              <a:t> </a:t>
            </a:r>
            <a:r>
              <a:rPr lang="de-DE" sz="800" dirty="0" err="1">
                <a:latin typeface="Book Antiqua" panose="02040602050305030304" pitchFamily="18" charset="0"/>
              </a:rPr>
              <a:t>because</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t-</a:t>
            </a:r>
            <a:r>
              <a:rPr lang="de-DE" sz="800" dirty="0" err="1">
                <a:latin typeface="Book Antiqua" panose="02040602050305030304" pitchFamily="18" charset="0"/>
              </a:rPr>
              <a:t>statistic</a:t>
            </a:r>
            <a:r>
              <a:rPr lang="de-DE" sz="800" dirty="0">
                <a:latin typeface="Book Antiqua" panose="02040602050305030304" pitchFamily="18" charset="0"/>
              </a:rPr>
              <a:t> </a:t>
            </a:r>
            <a:r>
              <a:rPr lang="de-DE" sz="800" dirty="0" err="1">
                <a:latin typeface="Book Antiqua" panose="02040602050305030304" pitchFamily="18" charset="0"/>
              </a:rPr>
              <a:t>exceeds</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a:t>
            </a:r>
            <a:r>
              <a:rPr lang="de-DE" sz="800" dirty="0" err="1">
                <a:latin typeface="Book Antiqua" panose="02040602050305030304" pitchFamily="18" charset="0"/>
              </a:rPr>
              <a:t>critical</a:t>
            </a:r>
            <a:r>
              <a:rPr lang="de-DE" sz="800" dirty="0">
                <a:latin typeface="Book Antiqua" panose="02040602050305030304" pitchFamily="18" charset="0"/>
              </a:rPr>
              <a:t> </a:t>
            </a:r>
            <a:r>
              <a:rPr lang="de-DE" sz="800" dirty="0" err="1">
                <a:latin typeface="Book Antiqua" panose="02040602050305030304" pitchFamily="18" charset="0"/>
              </a:rPr>
              <a:t>value</a:t>
            </a:r>
            <a:r>
              <a:rPr lang="de-DE" sz="800" dirty="0">
                <a:latin typeface="Book Antiqua" panose="02040602050305030304" pitchFamily="18" charset="0"/>
              </a:rPr>
              <a:t>.</a:t>
            </a:r>
          </a:p>
        </p:txBody>
      </p:sp>
      <p:cxnSp>
        <p:nvCxnSpPr>
          <p:cNvPr id="17" name="Gerade Verbindung mit Pfeil 36"/>
          <p:cNvCxnSpPr/>
          <p:nvPr/>
        </p:nvCxnSpPr>
        <p:spPr>
          <a:xfrm rot="10800000">
            <a:off x="1317032" y="2072810"/>
            <a:ext cx="331351" cy="1840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38"/>
          <p:cNvCxnSpPr/>
          <p:nvPr/>
        </p:nvCxnSpPr>
        <p:spPr>
          <a:xfrm rot="10800000" flipV="1">
            <a:off x="1314934" y="2098662"/>
            <a:ext cx="349760" cy="29453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itle 2">
            <a:extLst>
              <a:ext uri="{FF2B5EF4-FFF2-40B4-BE49-F238E27FC236}">
                <a16:creationId xmlns:a16="http://schemas.microsoft.com/office/drawing/2014/main" id="{A334DCD2-A45E-80FE-7FC6-EE649E5BC581}"/>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4282925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397" y="282575"/>
            <a:ext cx="4445304" cy="232756"/>
          </a:xfrm>
          <a:prstGeom prst="rect">
            <a:avLst/>
          </a:prstGeom>
        </p:spPr>
        <p:txBody>
          <a:bodyPr vert="horz" wrap="square" lIns="0" tIns="17145" rIns="0" bIns="0" rtlCol="0">
            <a:spAutoFit/>
          </a:bodyPr>
          <a:lstStyle/>
          <a:p>
            <a:pPr marL="12700">
              <a:lnSpc>
                <a:spcPct val="100000"/>
              </a:lnSpc>
              <a:spcBef>
                <a:spcPts val="135"/>
              </a:spcBef>
            </a:pPr>
            <a:r>
              <a:rPr lang="en-US" sz="1400" spc="50" dirty="0">
                <a:latin typeface="Book Antiqua" panose="02040602050305030304" pitchFamily="18" charset="0"/>
              </a:rPr>
              <a:t>R</a:t>
            </a:r>
            <a:r>
              <a:rPr lang="en-US" spc="50" dirty="0">
                <a:latin typeface="Book Antiqua" panose="02040602050305030304" pitchFamily="18" charset="0"/>
              </a:rPr>
              <a:t>EVISION: the Classical Linear Model (CLM) Assumptions</a:t>
            </a:r>
            <a:endParaRPr dirty="0">
              <a:latin typeface="Book Antiqua" panose="02040602050305030304" pitchFamily="18" charset="0"/>
            </a:endParaRPr>
          </a:p>
        </p:txBody>
      </p:sp>
      <p:sp>
        <p:nvSpPr>
          <p:cNvPr id="4" name="object 4"/>
          <p:cNvSpPr txBox="1"/>
          <p:nvPr/>
        </p:nvSpPr>
        <p:spPr>
          <a:xfrm>
            <a:off x="4296244" y="3337485"/>
            <a:ext cx="248920" cy="118745"/>
          </a:xfrm>
          <a:prstGeom prst="rect">
            <a:avLst/>
          </a:prstGeom>
        </p:spPr>
        <p:txBody>
          <a:bodyPr vert="horz" wrap="square" lIns="0" tIns="7620" rIns="0" bIns="0" rtlCol="0">
            <a:spAutoFit/>
          </a:bodyPr>
          <a:lstStyle/>
          <a:p>
            <a:pPr marL="12700">
              <a:lnSpc>
                <a:spcPct val="100000"/>
              </a:lnSpc>
              <a:spcBef>
                <a:spcPts val="60"/>
              </a:spcBef>
            </a:pPr>
            <a:r>
              <a:rPr sz="600" spc="-5" dirty="0">
                <a:solidFill>
                  <a:srgbClr val="7F7F7F"/>
                </a:solidFill>
                <a:latin typeface="Book Antiqua"/>
                <a:cs typeface="Book Antiqua"/>
              </a:rPr>
              <a:t>12</a:t>
            </a:r>
            <a:r>
              <a:rPr sz="600" spc="-85" dirty="0">
                <a:solidFill>
                  <a:srgbClr val="7F7F7F"/>
                </a:solidFill>
                <a:latin typeface="Book Antiqua"/>
                <a:cs typeface="Book Antiqua"/>
              </a:rPr>
              <a:t> </a:t>
            </a:r>
            <a:r>
              <a:rPr sz="600" spc="-5" dirty="0">
                <a:solidFill>
                  <a:srgbClr val="7F7F7F"/>
                </a:solidFill>
                <a:latin typeface="Book Antiqua"/>
                <a:cs typeface="Book Antiqua"/>
              </a:rPr>
              <a:t>/</a:t>
            </a:r>
            <a:r>
              <a:rPr sz="600" spc="-80" dirty="0">
                <a:solidFill>
                  <a:srgbClr val="7F7F7F"/>
                </a:solidFill>
                <a:latin typeface="Book Antiqua"/>
                <a:cs typeface="Book Antiqua"/>
              </a:rPr>
              <a:t> </a:t>
            </a:r>
            <a:r>
              <a:rPr sz="600" spc="-5" dirty="0">
                <a:solidFill>
                  <a:srgbClr val="7F7F7F"/>
                </a:solidFill>
                <a:latin typeface="Book Antiqua"/>
                <a:cs typeface="Book Antiqua"/>
              </a:rPr>
              <a:t>36</a:t>
            </a:r>
            <a:endParaRPr sz="600">
              <a:latin typeface="Book Antiqua"/>
              <a:cs typeface="Book Antiqua"/>
            </a:endParaRPr>
          </a:p>
        </p:txBody>
      </p:sp>
      <p:sp>
        <p:nvSpPr>
          <p:cNvPr id="3" name="object 3"/>
          <p:cNvSpPr txBox="1"/>
          <p:nvPr/>
        </p:nvSpPr>
        <p:spPr>
          <a:xfrm>
            <a:off x="411162" y="606981"/>
            <a:ext cx="3787775" cy="2751455"/>
          </a:xfrm>
          <a:prstGeom prst="rect">
            <a:avLst/>
          </a:prstGeom>
        </p:spPr>
        <p:txBody>
          <a:bodyPr vert="horz" wrap="square" lIns="0" tIns="6985" rIns="0" bIns="0" rtlCol="0">
            <a:spAutoFit/>
          </a:bodyPr>
          <a:lstStyle/>
          <a:p>
            <a:pPr marL="185420" marR="51435" indent="-173355">
              <a:lnSpc>
                <a:spcPct val="102600"/>
              </a:lnSpc>
              <a:spcBef>
                <a:spcPts val="55"/>
              </a:spcBef>
              <a:buAutoNum type="arabicPeriod"/>
              <a:tabLst>
                <a:tab pos="186055" algn="l"/>
              </a:tabLst>
            </a:pPr>
            <a:r>
              <a:rPr sz="1100" spc="-5" dirty="0">
                <a:latin typeface="Book Antiqua"/>
                <a:cs typeface="Book Antiqua"/>
              </a:rPr>
              <a:t>Linearity: the </a:t>
            </a:r>
            <a:r>
              <a:rPr sz="1100" spc="-10" dirty="0">
                <a:latin typeface="Book Antiqua"/>
                <a:cs typeface="Book Antiqua"/>
              </a:rPr>
              <a:t>regression </a:t>
            </a:r>
            <a:r>
              <a:rPr sz="1100" spc="-5" dirty="0">
                <a:latin typeface="Book Antiqua"/>
                <a:cs typeface="Book Antiqua"/>
              </a:rPr>
              <a:t>model is linear in the parameters  </a:t>
            </a:r>
            <a:r>
              <a:rPr sz="1100" spc="-10" dirty="0">
                <a:latin typeface="Book Antiqua"/>
                <a:cs typeface="Book Antiqua"/>
              </a:rPr>
              <a:t>(coefficients)</a:t>
            </a:r>
            <a:endParaRPr sz="1100" dirty="0">
              <a:latin typeface="Book Antiqua"/>
              <a:cs typeface="Book Antiqua"/>
            </a:endParaRPr>
          </a:p>
          <a:p>
            <a:pPr marL="185420" marR="215265" indent="-173355">
              <a:lnSpc>
                <a:spcPct val="102600"/>
              </a:lnSpc>
              <a:spcBef>
                <a:spcPts val="235"/>
              </a:spcBef>
              <a:buAutoNum type="arabicPeriod"/>
              <a:tabLst>
                <a:tab pos="186055" algn="l"/>
              </a:tabLst>
            </a:pPr>
            <a:r>
              <a:rPr sz="1100" spc="-10" dirty="0">
                <a:latin typeface="Book Antiqua"/>
                <a:cs typeface="Book Antiqua"/>
              </a:rPr>
              <a:t>Random </a:t>
            </a:r>
            <a:r>
              <a:rPr sz="1100" spc="-5" dirty="0">
                <a:latin typeface="Book Antiqua"/>
                <a:cs typeface="Book Antiqua"/>
              </a:rPr>
              <a:t>sampling: the data is a </a:t>
            </a:r>
            <a:r>
              <a:rPr sz="1100" spc="-10" dirty="0">
                <a:latin typeface="Book Antiqua"/>
                <a:cs typeface="Book Antiqua"/>
              </a:rPr>
              <a:t>random </a:t>
            </a:r>
            <a:r>
              <a:rPr sz="1100" spc="-5" dirty="0">
                <a:latin typeface="Book Antiqua"/>
                <a:cs typeface="Book Antiqua"/>
              </a:rPr>
              <a:t>sample </a:t>
            </a:r>
            <a:r>
              <a:rPr sz="1100" spc="-10" dirty="0">
                <a:latin typeface="Book Antiqua"/>
                <a:cs typeface="Book Antiqua"/>
              </a:rPr>
              <a:t>drawn  from </a:t>
            </a:r>
            <a:r>
              <a:rPr sz="1100" spc="-5" dirty="0">
                <a:latin typeface="Book Antiqua"/>
                <a:cs typeface="Book Antiqua"/>
              </a:rPr>
              <a:t>the population </a:t>
            </a:r>
            <a:r>
              <a:rPr sz="1100" spc="-10" dirty="0">
                <a:latin typeface="Book Antiqua"/>
                <a:cs typeface="Book Antiqua"/>
              </a:rPr>
              <a:t>and </a:t>
            </a:r>
            <a:r>
              <a:rPr sz="1100" spc="-5" dirty="0">
                <a:latin typeface="Book Antiqua"/>
                <a:cs typeface="Book Antiqua"/>
              </a:rPr>
              <a:t>each data point follows the  population</a:t>
            </a:r>
            <a:r>
              <a:rPr sz="1100" spc="-10" dirty="0">
                <a:latin typeface="Book Antiqua"/>
                <a:cs typeface="Book Antiqua"/>
              </a:rPr>
              <a:t> </a:t>
            </a:r>
            <a:r>
              <a:rPr sz="1100" spc="-5" dirty="0">
                <a:latin typeface="Book Antiqua"/>
                <a:cs typeface="Book Antiqua"/>
              </a:rPr>
              <a:t>equation</a:t>
            </a:r>
            <a:endParaRPr sz="1100" dirty="0">
              <a:latin typeface="Book Antiqua"/>
              <a:cs typeface="Book Antiqua"/>
            </a:endParaRPr>
          </a:p>
          <a:p>
            <a:pPr marL="185420" marR="5080" indent="-173355">
              <a:lnSpc>
                <a:spcPct val="102600"/>
              </a:lnSpc>
              <a:spcBef>
                <a:spcPts val="240"/>
              </a:spcBef>
              <a:buAutoNum type="arabicPeriod"/>
              <a:tabLst>
                <a:tab pos="186055" algn="l"/>
              </a:tabLst>
            </a:pPr>
            <a:r>
              <a:rPr sz="1100" spc="-10" dirty="0">
                <a:latin typeface="Book Antiqua"/>
                <a:cs typeface="Book Antiqua"/>
              </a:rPr>
              <a:t>No </a:t>
            </a:r>
            <a:r>
              <a:rPr sz="1100" spc="-5" dirty="0">
                <a:latin typeface="Book Antiqua"/>
                <a:cs typeface="Book Antiqua"/>
              </a:rPr>
              <a:t>perfect collinearity: the values of explanatory variables  </a:t>
            </a:r>
            <a:r>
              <a:rPr sz="1100" spc="-15" dirty="0">
                <a:latin typeface="Book Antiqua"/>
                <a:cs typeface="Book Antiqua"/>
              </a:rPr>
              <a:t>are </a:t>
            </a:r>
            <a:r>
              <a:rPr sz="1100" spc="-5" dirty="0">
                <a:latin typeface="Book Antiqua"/>
                <a:cs typeface="Book Antiqua"/>
              </a:rPr>
              <a:t>not all the </a:t>
            </a:r>
            <a:r>
              <a:rPr sz="1100" spc="-10" dirty="0">
                <a:latin typeface="Book Antiqua"/>
                <a:cs typeface="Book Antiqua"/>
              </a:rPr>
              <a:t>same and no </a:t>
            </a:r>
            <a:r>
              <a:rPr sz="1100" spc="-5" dirty="0">
                <a:latin typeface="Book Antiqua"/>
                <a:cs typeface="Book Antiqua"/>
              </a:rPr>
              <a:t>explanatory variable is a  perfect linear function of any other explanatory</a:t>
            </a:r>
            <a:r>
              <a:rPr sz="1100" spc="-60" dirty="0">
                <a:latin typeface="Book Antiqua"/>
                <a:cs typeface="Book Antiqua"/>
              </a:rPr>
              <a:t> </a:t>
            </a:r>
            <a:r>
              <a:rPr sz="1100" spc="-5" dirty="0">
                <a:latin typeface="Book Antiqua"/>
                <a:cs typeface="Book Antiqua"/>
              </a:rPr>
              <a:t>variable(s)</a:t>
            </a:r>
            <a:endParaRPr sz="1100" dirty="0">
              <a:latin typeface="Book Antiqua"/>
              <a:cs typeface="Book Antiqua"/>
            </a:endParaRPr>
          </a:p>
          <a:p>
            <a:pPr marL="185420" marR="218440" indent="-173355">
              <a:lnSpc>
                <a:spcPct val="102600"/>
              </a:lnSpc>
              <a:spcBef>
                <a:spcPts val="235"/>
              </a:spcBef>
              <a:buAutoNum type="arabicPeriod"/>
              <a:tabLst>
                <a:tab pos="186055" algn="l"/>
              </a:tabLst>
            </a:pPr>
            <a:r>
              <a:rPr sz="1100" spc="-10" dirty="0">
                <a:latin typeface="Book Antiqua"/>
                <a:cs typeface="Book Antiqua"/>
              </a:rPr>
              <a:t>Zero </a:t>
            </a:r>
            <a:r>
              <a:rPr sz="1100" spc="-5" dirty="0">
                <a:latin typeface="Book Antiqua"/>
                <a:cs typeface="Book Antiqua"/>
              </a:rPr>
              <a:t>conditional mean: values of explanatory variables  </a:t>
            </a:r>
            <a:r>
              <a:rPr sz="1100" spc="-10" dirty="0">
                <a:latin typeface="Book Antiqua"/>
                <a:cs typeface="Book Antiqua"/>
              </a:rPr>
              <a:t>must </a:t>
            </a:r>
            <a:r>
              <a:rPr sz="1100" spc="-5" dirty="0">
                <a:latin typeface="Book Antiqua"/>
                <a:cs typeface="Book Antiqua"/>
              </a:rPr>
              <a:t>contain </a:t>
            </a:r>
            <a:r>
              <a:rPr sz="1100" spc="-10" dirty="0">
                <a:latin typeface="Book Antiqua"/>
                <a:cs typeface="Book Antiqua"/>
              </a:rPr>
              <a:t>no </a:t>
            </a:r>
            <a:r>
              <a:rPr sz="1100" spc="-5" dirty="0">
                <a:latin typeface="Book Antiqua"/>
                <a:cs typeface="Book Antiqua"/>
              </a:rPr>
              <a:t>information about the </a:t>
            </a:r>
            <a:r>
              <a:rPr sz="1100" spc="-10" dirty="0">
                <a:latin typeface="Book Antiqua"/>
                <a:cs typeface="Book Antiqua"/>
              </a:rPr>
              <a:t>mean </a:t>
            </a:r>
            <a:r>
              <a:rPr sz="1100" spc="-5" dirty="0">
                <a:latin typeface="Book Antiqua"/>
                <a:cs typeface="Book Antiqua"/>
              </a:rPr>
              <a:t>of the  unobserved factors - explanatory variables </a:t>
            </a:r>
            <a:r>
              <a:rPr sz="1100" spc="-15" dirty="0">
                <a:latin typeface="Book Antiqua"/>
                <a:cs typeface="Book Antiqua"/>
              </a:rPr>
              <a:t>are  </a:t>
            </a:r>
            <a:r>
              <a:rPr sz="1100" spc="-10" dirty="0">
                <a:latin typeface="Book Antiqua"/>
                <a:cs typeface="Book Antiqua"/>
              </a:rPr>
              <a:t>uncorrelated </a:t>
            </a:r>
            <a:r>
              <a:rPr sz="1100" spc="-5" dirty="0">
                <a:latin typeface="Book Antiqua"/>
                <a:cs typeface="Book Antiqua"/>
              </a:rPr>
              <a:t>with the </a:t>
            </a:r>
            <a:r>
              <a:rPr sz="1100" spc="-10" dirty="0">
                <a:latin typeface="Book Antiqua"/>
                <a:cs typeface="Book Antiqua"/>
              </a:rPr>
              <a:t>error</a:t>
            </a:r>
            <a:r>
              <a:rPr sz="1100" spc="-5" dirty="0">
                <a:latin typeface="Book Antiqua"/>
                <a:cs typeface="Book Antiqua"/>
              </a:rPr>
              <a:t> term</a:t>
            </a:r>
            <a:endParaRPr sz="1100" dirty="0">
              <a:latin typeface="Book Antiqua"/>
              <a:cs typeface="Book Antiqua"/>
            </a:endParaRPr>
          </a:p>
          <a:p>
            <a:pPr marL="185420" indent="-173355">
              <a:lnSpc>
                <a:spcPct val="100000"/>
              </a:lnSpc>
              <a:spcBef>
                <a:spcPts val="275"/>
              </a:spcBef>
              <a:buAutoNum type="arabicPeriod"/>
              <a:tabLst>
                <a:tab pos="186055" algn="l"/>
              </a:tabLst>
            </a:pPr>
            <a:r>
              <a:rPr sz="1100" spc="-5" dirty="0">
                <a:latin typeface="Book Antiqua"/>
                <a:cs typeface="Book Antiqua"/>
              </a:rPr>
              <a:t>Homoskedasticity: the </a:t>
            </a:r>
            <a:r>
              <a:rPr sz="1100" spc="-10" dirty="0">
                <a:latin typeface="Book Antiqua"/>
                <a:cs typeface="Book Antiqua"/>
              </a:rPr>
              <a:t>error </a:t>
            </a:r>
            <a:r>
              <a:rPr sz="1100" spc="-5" dirty="0">
                <a:latin typeface="Book Antiqua"/>
                <a:cs typeface="Book Antiqua"/>
              </a:rPr>
              <a:t>term has a constant</a:t>
            </a:r>
            <a:r>
              <a:rPr sz="1100" spc="20" dirty="0">
                <a:latin typeface="Book Antiqua"/>
                <a:cs typeface="Book Antiqua"/>
              </a:rPr>
              <a:t> </a:t>
            </a:r>
            <a:r>
              <a:rPr sz="1100" spc="-5" dirty="0">
                <a:latin typeface="Book Antiqua"/>
                <a:cs typeface="Book Antiqua"/>
              </a:rPr>
              <a:t>variance</a:t>
            </a:r>
            <a:endParaRPr sz="1100" dirty="0">
              <a:latin typeface="Book Antiqua"/>
              <a:cs typeface="Book Antiqua"/>
            </a:endParaRPr>
          </a:p>
          <a:p>
            <a:pPr marL="185420" marR="248920" indent="-173355">
              <a:lnSpc>
                <a:spcPct val="102699"/>
              </a:lnSpc>
              <a:spcBef>
                <a:spcPts val="235"/>
              </a:spcBef>
              <a:buAutoNum type="arabicPeriod"/>
              <a:tabLst>
                <a:tab pos="186055" algn="l"/>
              </a:tabLst>
            </a:pPr>
            <a:r>
              <a:rPr sz="1100" spc="-5" dirty="0">
                <a:latin typeface="Book Antiqua"/>
                <a:cs typeface="Book Antiqua"/>
              </a:rPr>
              <a:t>Normality of the </a:t>
            </a:r>
            <a:r>
              <a:rPr sz="1100" spc="-10" dirty="0">
                <a:latin typeface="Book Antiqua"/>
                <a:cs typeface="Book Antiqua"/>
              </a:rPr>
              <a:t>error </a:t>
            </a:r>
            <a:r>
              <a:rPr sz="1100" spc="-5" dirty="0">
                <a:latin typeface="Book Antiqua"/>
                <a:cs typeface="Book Antiqua"/>
              </a:rPr>
              <a:t>term: the </a:t>
            </a:r>
            <a:r>
              <a:rPr sz="1100" spc="-10" dirty="0">
                <a:latin typeface="Book Antiqua"/>
                <a:cs typeface="Book Antiqua"/>
              </a:rPr>
              <a:t>error </a:t>
            </a:r>
            <a:r>
              <a:rPr sz="1100" spc="-5" dirty="0">
                <a:latin typeface="Book Antiqua"/>
                <a:cs typeface="Book Antiqua"/>
              </a:rPr>
              <a:t>term is normally  distributed</a:t>
            </a:r>
            <a:endParaRPr sz="1100" dirty="0">
              <a:latin typeface="Book Antiqua"/>
              <a:cs typeface="Book Antiqua"/>
            </a:endParaRPr>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20</a:t>
            </a:fld>
            <a:endParaRPr lang="en-US" dirty="0"/>
          </a:p>
        </p:txBody>
      </p:sp>
      <p:sp>
        <p:nvSpPr>
          <p:cNvPr id="5" name="Rectangle 3"/>
          <p:cNvSpPr txBox="1">
            <a:spLocks noChangeArrowheads="1"/>
          </p:cNvSpPr>
          <p:nvPr/>
        </p:nvSpPr>
        <p:spPr>
          <a:xfrm>
            <a:off x="299336" y="754730"/>
            <a:ext cx="4104270" cy="2409098"/>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3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Testing</a:t>
            </a:r>
            <a:r>
              <a:rPr lang="de-DE" altLang="en-US" sz="1100" dirty="0">
                <a:latin typeface="Book Antiqua" panose="02040602050305030304" pitchFamily="18" charset="0"/>
              </a:rPr>
              <a:t> </a:t>
            </a:r>
            <a:r>
              <a:rPr lang="de-DE" altLang="en-US" sz="1100" dirty="0" err="1">
                <a:latin typeface="Book Antiqua" panose="02040602050305030304" pitchFamily="18" charset="0"/>
              </a:rPr>
              <a:t>against</a:t>
            </a:r>
            <a:r>
              <a:rPr lang="de-DE" altLang="en-US" sz="1100" dirty="0">
                <a:latin typeface="Book Antiqua" panose="02040602050305030304" pitchFamily="18" charset="0"/>
              </a:rPr>
              <a:t> </a:t>
            </a:r>
            <a:r>
              <a:rPr lang="de-DE" altLang="en-US" sz="1100" dirty="0" err="1">
                <a:latin typeface="Book Antiqua" panose="02040602050305030304" pitchFamily="18" charset="0"/>
              </a:rPr>
              <a:t>one-sided</a:t>
            </a:r>
            <a:r>
              <a:rPr lang="de-DE" altLang="en-US" sz="1100" dirty="0">
                <a:latin typeface="Book Antiqua" panose="02040602050305030304" pitchFamily="18" charset="0"/>
              </a:rPr>
              <a:t> alternatives (</a:t>
            </a:r>
            <a:r>
              <a:rPr lang="de-DE" altLang="en-US" sz="1100" dirty="0" err="1">
                <a:latin typeface="Book Antiqua" panose="02040602050305030304" pitchFamily="18" charset="0"/>
              </a:rPr>
              <a:t>less</a:t>
            </a:r>
            <a:r>
              <a:rPr lang="de-DE" altLang="en-US" sz="1100" dirty="0">
                <a:latin typeface="Book Antiqua" panose="02040602050305030304" pitchFamily="18" charset="0"/>
              </a:rPr>
              <a:t> </a:t>
            </a:r>
            <a:r>
              <a:rPr lang="de-DE" altLang="en-US" sz="1100" dirty="0" err="1">
                <a:latin typeface="Book Antiqua" panose="02040602050305030304" pitchFamily="18" charset="0"/>
              </a:rPr>
              <a:t>than</a:t>
            </a:r>
            <a:r>
              <a:rPr lang="de-DE" altLang="en-US" sz="1100" dirty="0">
                <a:latin typeface="Book Antiqua" panose="02040602050305030304" pitchFamily="18" charset="0"/>
              </a:rPr>
              <a:t> </a:t>
            </a:r>
            <a:r>
              <a:rPr lang="de-DE" altLang="en-US" sz="1100" dirty="0" err="1">
                <a:latin typeface="Book Antiqua" panose="02040602050305030304" pitchFamily="18" charset="0"/>
              </a:rPr>
              <a:t>zero</a:t>
            </a:r>
            <a:r>
              <a:rPr lang="de-DE" altLang="en-US" sz="1100" dirty="0">
                <a:latin typeface="Book Antiqua" panose="02040602050305030304" pitchFamily="18" charset="0"/>
              </a:rPr>
              <a:t>)</a:t>
            </a:r>
          </a:p>
        </p:txBody>
      </p:sp>
      <p:pic>
        <p:nvPicPr>
          <p:cNvPr id="6"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892" y="1196975"/>
            <a:ext cx="2118565" cy="1815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0"/>
          <p:cNvSpPr txBox="1"/>
          <p:nvPr/>
        </p:nvSpPr>
        <p:spPr>
          <a:xfrm>
            <a:off x="2417901" y="1112460"/>
            <a:ext cx="1927886" cy="215444"/>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800" dirty="0">
                <a:latin typeface="Book Antiqua" panose="02040602050305030304" pitchFamily="18" charset="0"/>
              </a:rPr>
              <a:t>Test                            against                   </a:t>
            </a:r>
            <a:r>
              <a:rPr lang="de-DE" sz="706" dirty="0"/>
              <a:t>.</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2762250" y="1170959"/>
            <a:ext cx="489023" cy="9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2"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3835347" y="1170958"/>
            <a:ext cx="475417" cy="9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2432311" y="1414450"/>
            <a:ext cx="2118564" cy="1823576"/>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750" dirty="0" err="1">
                <a:latin typeface="Book Antiqua" panose="02040602050305030304" pitchFamily="18" charset="0"/>
              </a:rPr>
              <a:t>Reject</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null </a:t>
            </a:r>
            <a:r>
              <a:rPr lang="de-DE" sz="750" dirty="0" err="1">
                <a:latin typeface="Book Antiqua" panose="02040602050305030304" pitchFamily="18" charset="0"/>
              </a:rPr>
              <a:t>hypothesis</a:t>
            </a:r>
            <a:r>
              <a:rPr lang="de-DE" sz="750" dirty="0">
                <a:latin typeface="Book Antiqua" panose="02040602050305030304" pitchFamily="18" charset="0"/>
              </a:rPr>
              <a:t> in </a:t>
            </a:r>
            <a:r>
              <a:rPr lang="de-DE" sz="750" dirty="0" err="1">
                <a:latin typeface="Book Antiqua" panose="02040602050305030304" pitchFamily="18" charset="0"/>
              </a:rPr>
              <a:t>favour</a:t>
            </a:r>
            <a:r>
              <a:rPr lang="de-DE" sz="750" dirty="0">
                <a:latin typeface="Book Antiqua" panose="02040602050305030304" pitchFamily="18" charset="0"/>
              </a:rPr>
              <a:t> </a:t>
            </a:r>
            <a:r>
              <a:rPr lang="de-DE" sz="750" dirty="0" err="1">
                <a:latin typeface="Book Antiqua" panose="02040602050305030304" pitchFamily="18" charset="0"/>
              </a:rPr>
              <a:t>of</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alternative </a:t>
            </a:r>
            <a:r>
              <a:rPr lang="de-DE" sz="750" dirty="0" err="1">
                <a:latin typeface="Book Antiqua" panose="02040602050305030304" pitchFamily="18" charset="0"/>
              </a:rPr>
              <a:t>hypothesis</a:t>
            </a:r>
            <a:r>
              <a:rPr lang="de-DE" sz="750" dirty="0">
                <a:latin typeface="Book Antiqua" panose="02040602050305030304" pitchFamily="18" charset="0"/>
              </a:rPr>
              <a:t> </a:t>
            </a:r>
            <a:r>
              <a:rPr lang="de-DE" sz="750" dirty="0" err="1">
                <a:latin typeface="Book Antiqua" panose="02040602050305030304" pitchFamily="18" charset="0"/>
              </a:rPr>
              <a:t>if</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a:t>
            </a:r>
            <a:r>
              <a:rPr lang="de-DE" sz="750" dirty="0" err="1">
                <a:latin typeface="Book Antiqua" panose="02040602050305030304" pitchFamily="18" charset="0"/>
              </a:rPr>
              <a:t>estimated</a:t>
            </a:r>
            <a:r>
              <a:rPr lang="de-DE" sz="750" dirty="0">
                <a:latin typeface="Book Antiqua" panose="02040602050305030304" pitchFamily="18" charset="0"/>
              </a:rPr>
              <a:t> </a:t>
            </a:r>
            <a:r>
              <a:rPr lang="de-DE" sz="750" dirty="0" err="1">
                <a:latin typeface="Book Antiqua" panose="02040602050305030304" pitchFamily="18" charset="0"/>
              </a:rPr>
              <a:t>coef</a:t>
            </a:r>
            <a:r>
              <a:rPr lang="de-DE" sz="750" dirty="0">
                <a:latin typeface="Book Antiqua" panose="02040602050305030304" pitchFamily="18" charset="0"/>
              </a:rPr>
              <a:t>-</a:t>
            </a:r>
          </a:p>
          <a:p>
            <a:pPr>
              <a:defRPr/>
            </a:pPr>
            <a:r>
              <a:rPr lang="de-DE" sz="750" dirty="0" err="1">
                <a:latin typeface="Book Antiqua" panose="02040602050305030304" pitchFamily="18" charset="0"/>
              </a:rPr>
              <a:t>ficient</a:t>
            </a:r>
            <a:r>
              <a:rPr lang="de-DE" sz="750" dirty="0">
                <a:latin typeface="Book Antiqua" panose="02040602050305030304" pitchFamily="18" charset="0"/>
              </a:rPr>
              <a:t> </a:t>
            </a:r>
            <a:r>
              <a:rPr lang="de-DE" sz="750" dirty="0" err="1">
                <a:latin typeface="Book Antiqua" panose="02040602050305030304" pitchFamily="18" charset="0"/>
              </a:rPr>
              <a:t>is</a:t>
            </a:r>
            <a:r>
              <a:rPr lang="de-DE" sz="750" dirty="0">
                <a:latin typeface="Book Antiqua" panose="02040602050305030304" pitchFamily="18" charset="0"/>
              </a:rPr>
              <a:t> </a:t>
            </a:r>
            <a:r>
              <a:rPr lang="de-DE" sz="750" u="sng" dirty="0">
                <a:latin typeface="Book Antiqua" panose="02040602050305030304" pitchFamily="18" charset="0"/>
              </a:rPr>
              <a:t>„</a:t>
            </a:r>
            <a:r>
              <a:rPr lang="de-DE" sz="750" u="sng" dirty="0" err="1">
                <a:latin typeface="Book Antiqua" panose="02040602050305030304" pitchFamily="18" charset="0"/>
              </a:rPr>
              <a:t>too</a:t>
            </a:r>
            <a:r>
              <a:rPr lang="de-DE" sz="750" u="sng" dirty="0">
                <a:latin typeface="Book Antiqua" panose="02040602050305030304" pitchFamily="18" charset="0"/>
              </a:rPr>
              <a:t> </a:t>
            </a:r>
            <a:r>
              <a:rPr lang="de-DE" sz="750" u="sng" dirty="0" err="1">
                <a:latin typeface="Book Antiqua" panose="02040602050305030304" pitchFamily="18" charset="0"/>
              </a:rPr>
              <a:t>small</a:t>
            </a:r>
            <a:r>
              <a:rPr lang="de-DE" sz="750" u="sng" dirty="0">
                <a:latin typeface="Book Antiqua" panose="02040602050305030304" pitchFamily="18" charset="0"/>
              </a:rPr>
              <a:t>“</a:t>
            </a:r>
            <a:r>
              <a:rPr lang="de-DE" sz="750" dirty="0">
                <a:latin typeface="Book Antiqua" panose="02040602050305030304" pitchFamily="18" charset="0"/>
              </a:rPr>
              <a:t> (i.e. </a:t>
            </a:r>
            <a:r>
              <a:rPr lang="de-DE" sz="750" dirty="0" err="1">
                <a:latin typeface="Book Antiqua" panose="02040602050305030304" pitchFamily="18" charset="0"/>
              </a:rPr>
              <a:t>smaller</a:t>
            </a:r>
            <a:r>
              <a:rPr lang="de-DE" sz="750" dirty="0">
                <a:latin typeface="Book Antiqua" panose="02040602050305030304" pitchFamily="18" charset="0"/>
              </a:rPr>
              <a:t> </a:t>
            </a:r>
            <a:r>
              <a:rPr lang="de-DE" sz="750" dirty="0" err="1">
                <a:latin typeface="Book Antiqua" panose="02040602050305030304" pitchFamily="18" charset="0"/>
              </a:rPr>
              <a:t>than</a:t>
            </a:r>
            <a:r>
              <a:rPr lang="de-DE" sz="750" dirty="0">
                <a:latin typeface="Book Antiqua" panose="02040602050305030304" pitchFamily="18" charset="0"/>
              </a:rPr>
              <a:t> a </a:t>
            </a:r>
            <a:r>
              <a:rPr lang="de-DE" sz="750" dirty="0" err="1">
                <a:latin typeface="Book Antiqua" panose="02040602050305030304" pitchFamily="18" charset="0"/>
              </a:rPr>
              <a:t>criti</a:t>
            </a:r>
            <a:r>
              <a:rPr lang="de-DE" sz="750" dirty="0">
                <a:latin typeface="Book Antiqua" panose="02040602050305030304" pitchFamily="18" charset="0"/>
              </a:rPr>
              <a:t>-</a:t>
            </a:r>
          </a:p>
          <a:p>
            <a:pPr>
              <a:defRPr/>
            </a:pPr>
            <a:r>
              <a:rPr lang="de-DE" sz="750" dirty="0">
                <a:latin typeface="Book Antiqua" panose="02040602050305030304" pitchFamily="18" charset="0"/>
              </a:rPr>
              <a:t>cal </a:t>
            </a:r>
            <a:r>
              <a:rPr lang="de-DE" sz="750" dirty="0" err="1">
                <a:latin typeface="Book Antiqua" panose="02040602050305030304" pitchFamily="18" charset="0"/>
              </a:rPr>
              <a:t>value</a:t>
            </a:r>
            <a:r>
              <a:rPr lang="de-DE" sz="750" dirty="0">
                <a:latin typeface="Book Antiqua" panose="02040602050305030304" pitchFamily="18" charset="0"/>
              </a:rPr>
              <a:t>).</a:t>
            </a:r>
          </a:p>
          <a:p>
            <a:pPr>
              <a:defRPr/>
            </a:pPr>
            <a:endParaRPr lang="de-DE" sz="750" dirty="0">
              <a:latin typeface="Book Antiqua" panose="02040602050305030304" pitchFamily="18" charset="0"/>
            </a:endParaRPr>
          </a:p>
          <a:p>
            <a:pPr>
              <a:defRPr/>
            </a:pPr>
            <a:r>
              <a:rPr lang="de-DE" sz="750" dirty="0" err="1">
                <a:latin typeface="Book Antiqua" panose="02040602050305030304" pitchFamily="18" charset="0"/>
              </a:rPr>
              <a:t>Construct</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a:t>
            </a:r>
            <a:r>
              <a:rPr lang="de-DE" sz="750" dirty="0" err="1">
                <a:latin typeface="Book Antiqua" panose="02040602050305030304" pitchFamily="18" charset="0"/>
              </a:rPr>
              <a:t>critical</a:t>
            </a:r>
            <a:r>
              <a:rPr lang="de-DE" sz="750" dirty="0">
                <a:latin typeface="Book Antiqua" panose="02040602050305030304" pitchFamily="18" charset="0"/>
              </a:rPr>
              <a:t> </a:t>
            </a:r>
            <a:r>
              <a:rPr lang="de-DE" sz="750" dirty="0" err="1">
                <a:latin typeface="Book Antiqua" panose="02040602050305030304" pitchFamily="18" charset="0"/>
              </a:rPr>
              <a:t>value</a:t>
            </a:r>
            <a:r>
              <a:rPr lang="de-DE" sz="750" dirty="0">
                <a:latin typeface="Book Antiqua" panose="02040602050305030304" pitchFamily="18" charset="0"/>
              </a:rPr>
              <a:t> so </a:t>
            </a:r>
            <a:r>
              <a:rPr lang="de-DE" sz="750" dirty="0" err="1">
                <a:latin typeface="Book Antiqua" panose="02040602050305030304" pitchFamily="18" charset="0"/>
              </a:rPr>
              <a:t>that</a:t>
            </a:r>
            <a:r>
              <a:rPr lang="de-DE" sz="750" dirty="0">
                <a:latin typeface="Book Antiqua" panose="02040602050305030304" pitchFamily="18" charset="0"/>
              </a:rPr>
              <a:t>, </a:t>
            </a:r>
            <a:r>
              <a:rPr lang="de-DE" sz="750" dirty="0" err="1">
                <a:latin typeface="Book Antiqua" panose="02040602050305030304" pitchFamily="18" charset="0"/>
              </a:rPr>
              <a:t>if</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a:t>
            </a:r>
          </a:p>
          <a:p>
            <a:pPr>
              <a:defRPr/>
            </a:pPr>
            <a:r>
              <a:rPr lang="de-DE" sz="750" dirty="0">
                <a:latin typeface="Book Antiqua" panose="02040602050305030304" pitchFamily="18" charset="0"/>
              </a:rPr>
              <a:t>null </a:t>
            </a:r>
            <a:r>
              <a:rPr lang="de-DE" sz="750" dirty="0" err="1">
                <a:latin typeface="Book Antiqua" panose="02040602050305030304" pitchFamily="18" charset="0"/>
              </a:rPr>
              <a:t>hypothesis</a:t>
            </a:r>
            <a:r>
              <a:rPr lang="de-DE" sz="750" dirty="0">
                <a:latin typeface="Book Antiqua" panose="02040602050305030304" pitchFamily="18" charset="0"/>
              </a:rPr>
              <a:t> </a:t>
            </a:r>
            <a:r>
              <a:rPr lang="de-DE" sz="750" dirty="0" err="1">
                <a:latin typeface="Book Antiqua" panose="02040602050305030304" pitchFamily="18" charset="0"/>
              </a:rPr>
              <a:t>is</a:t>
            </a:r>
            <a:r>
              <a:rPr lang="de-DE" sz="750" dirty="0">
                <a:latin typeface="Book Antiqua" panose="02040602050305030304" pitchFamily="18" charset="0"/>
              </a:rPr>
              <a:t> </a:t>
            </a:r>
            <a:r>
              <a:rPr lang="de-DE" sz="750" dirty="0" err="1">
                <a:latin typeface="Book Antiqua" panose="02040602050305030304" pitchFamily="18" charset="0"/>
              </a:rPr>
              <a:t>true</a:t>
            </a:r>
            <a:r>
              <a:rPr lang="de-DE" sz="750" dirty="0">
                <a:latin typeface="Book Antiqua" panose="02040602050305030304" pitchFamily="18" charset="0"/>
              </a:rPr>
              <a:t>, </a:t>
            </a:r>
            <a:r>
              <a:rPr lang="de-DE" sz="750" dirty="0" err="1">
                <a:latin typeface="Book Antiqua" panose="02040602050305030304" pitchFamily="18" charset="0"/>
              </a:rPr>
              <a:t>it</a:t>
            </a:r>
            <a:r>
              <a:rPr lang="de-DE" sz="750" dirty="0">
                <a:latin typeface="Book Antiqua" panose="02040602050305030304" pitchFamily="18" charset="0"/>
              </a:rPr>
              <a:t> </a:t>
            </a:r>
            <a:r>
              <a:rPr lang="de-DE" sz="750" dirty="0" err="1">
                <a:latin typeface="Book Antiqua" panose="02040602050305030304" pitchFamily="18" charset="0"/>
              </a:rPr>
              <a:t>is</a:t>
            </a:r>
            <a:r>
              <a:rPr lang="de-DE" sz="750" dirty="0">
                <a:latin typeface="Book Antiqua" panose="02040602050305030304" pitchFamily="18" charset="0"/>
              </a:rPr>
              <a:t> </a:t>
            </a:r>
            <a:r>
              <a:rPr lang="de-DE" sz="750" dirty="0" err="1">
                <a:latin typeface="Book Antiqua" panose="02040602050305030304" pitchFamily="18" charset="0"/>
              </a:rPr>
              <a:t>rejected</a:t>
            </a:r>
            <a:r>
              <a:rPr lang="de-DE" sz="750" dirty="0">
                <a:latin typeface="Book Antiqua" panose="02040602050305030304" pitchFamily="18" charset="0"/>
              </a:rPr>
              <a:t> in,</a:t>
            </a:r>
          </a:p>
          <a:p>
            <a:pPr>
              <a:defRPr/>
            </a:pPr>
            <a:r>
              <a:rPr lang="de-DE" sz="750" dirty="0" err="1">
                <a:latin typeface="Book Antiqua" panose="02040602050305030304" pitchFamily="18" charset="0"/>
              </a:rPr>
              <a:t>for</a:t>
            </a:r>
            <a:r>
              <a:rPr lang="de-DE" sz="750" dirty="0">
                <a:latin typeface="Book Antiqua" panose="02040602050305030304" pitchFamily="18" charset="0"/>
              </a:rPr>
              <a:t> </a:t>
            </a:r>
            <a:r>
              <a:rPr lang="de-DE" sz="750" dirty="0" err="1">
                <a:latin typeface="Book Antiqua" panose="02040602050305030304" pitchFamily="18" charset="0"/>
              </a:rPr>
              <a:t>example</a:t>
            </a:r>
            <a:r>
              <a:rPr lang="de-DE" sz="750" dirty="0">
                <a:latin typeface="Book Antiqua" panose="02040602050305030304" pitchFamily="18" charset="0"/>
              </a:rPr>
              <a:t>, 5% </a:t>
            </a:r>
            <a:r>
              <a:rPr lang="de-DE" sz="750" dirty="0" err="1">
                <a:latin typeface="Book Antiqua" panose="02040602050305030304" pitchFamily="18" charset="0"/>
              </a:rPr>
              <a:t>of</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a:t>
            </a:r>
            <a:r>
              <a:rPr lang="de-DE" sz="750" dirty="0" err="1">
                <a:latin typeface="Book Antiqua" panose="02040602050305030304" pitchFamily="18" charset="0"/>
              </a:rPr>
              <a:t>cases</a:t>
            </a:r>
            <a:r>
              <a:rPr lang="de-DE" sz="750" dirty="0">
                <a:latin typeface="Book Antiqua" panose="02040602050305030304" pitchFamily="18" charset="0"/>
              </a:rPr>
              <a:t>.</a:t>
            </a:r>
          </a:p>
          <a:p>
            <a:pPr>
              <a:defRPr/>
            </a:pPr>
            <a:endParaRPr lang="de-DE" sz="750" dirty="0">
              <a:latin typeface="Book Antiqua" panose="02040602050305030304" pitchFamily="18" charset="0"/>
            </a:endParaRPr>
          </a:p>
          <a:p>
            <a:pPr>
              <a:defRPr/>
            </a:pPr>
            <a:r>
              <a:rPr lang="de-DE" sz="750" dirty="0">
                <a:latin typeface="Book Antiqua" panose="02040602050305030304" pitchFamily="18" charset="0"/>
              </a:rPr>
              <a:t>In </a:t>
            </a:r>
            <a:r>
              <a:rPr lang="de-DE" sz="750" dirty="0" err="1">
                <a:latin typeface="Book Antiqua" panose="02040602050305030304" pitchFamily="18" charset="0"/>
              </a:rPr>
              <a:t>the</a:t>
            </a:r>
            <a:r>
              <a:rPr lang="de-DE" sz="750" dirty="0">
                <a:latin typeface="Book Antiqua" panose="02040602050305030304" pitchFamily="18" charset="0"/>
              </a:rPr>
              <a:t> </a:t>
            </a:r>
            <a:r>
              <a:rPr lang="de-DE" sz="750" dirty="0" err="1">
                <a:latin typeface="Book Antiqua" panose="02040602050305030304" pitchFamily="18" charset="0"/>
              </a:rPr>
              <a:t>given</a:t>
            </a:r>
            <a:r>
              <a:rPr lang="de-DE" sz="750" dirty="0">
                <a:latin typeface="Book Antiqua" panose="02040602050305030304" pitchFamily="18" charset="0"/>
              </a:rPr>
              <a:t> </a:t>
            </a:r>
            <a:r>
              <a:rPr lang="de-DE" sz="750" dirty="0" err="1">
                <a:latin typeface="Book Antiqua" panose="02040602050305030304" pitchFamily="18" charset="0"/>
              </a:rPr>
              <a:t>example</a:t>
            </a:r>
            <a:r>
              <a:rPr lang="de-DE" sz="750" dirty="0">
                <a:latin typeface="Book Antiqua" panose="02040602050305030304" pitchFamily="18" charset="0"/>
              </a:rPr>
              <a:t>, </a:t>
            </a:r>
            <a:r>
              <a:rPr lang="de-DE" sz="750" dirty="0" err="1">
                <a:latin typeface="Book Antiqua" panose="02040602050305030304" pitchFamily="18" charset="0"/>
              </a:rPr>
              <a:t>this</a:t>
            </a:r>
            <a:r>
              <a:rPr lang="de-DE" sz="750" dirty="0">
                <a:latin typeface="Book Antiqua" panose="02040602050305030304" pitchFamily="18" charset="0"/>
              </a:rPr>
              <a:t> </a:t>
            </a:r>
            <a:r>
              <a:rPr lang="de-DE" sz="750" dirty="0" err="1">
                <a:latin typeface="Book Antiqua" panose="02040602050305030304" pitchFamily="18" charset="0"/>
              </a:rPr>
              <a:t>is</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a:t>
            </a:r>
            <a:r>
              <a:rPr lang="de-DE" sz="750" dirty="0" err="1">
                <a:latin typeface="Book Antiqua" panose="02040602050305030304" pitchFamily="18" charset="0"/>
              </a:rPr>
              <a:t>point</a:t>
            </a:r>
            <a:r>
              <a:rPr lang="de-DE" sz="750" dirty="0">
                <a:latin typeface="Book Antiqua" panose="02040602050305030304" pitchFamily="18" charset="0"/>
              </a:rPr>
              <a:t> </a:t>
            </a:r>
            <a:r>
              <a:rPr lang="de-DE" sz="750" dirty="0" err="1">
                <a:latin typeface="Book Antiqua" panose="02040602050305030304" pitchFamily="18" charset="0"/>
              </a:rPr>
              <a:t>of</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t-</a:t>
            </a:r>
            <a:r>
              <a:rPr lang="de-DE" sz="750" dirty="0" err="1">
                <a:latin typeface="Book Antiqua" panose="02040602050305030304" pitchFamily="18" charset="0"/>
              </a:rPr>
              <a:t>distribution</a:t>
            </a:r>
            <a:r>
              <a:rPr lang="de-DE" sz="750" dirty="0">
                <a:latin typeface="Book Antiqua" panose="02040602050305030304" pitchFamily="18" charset="0"/>
              </a:rPr>
              <a:t> </a:t>
            </a:r>
            <a:r>
              <a:rPr lang="de-DE" sz="750" dirty="0" err="1">
                <a:latin typeface="Book Antiqua" panose="02040602050305030304" pitchFamily="18" charset="0"/>
              </a:rPr>
              <a:t>with</a:t>
            </a:r>
            <a:r>
              <a:rPr lang="de-DE" sz="750" dirty="0">
                <a:latin typeface="Book Antiqua" panose="02040602050305030304" pitchFamily="18" charset="0"/>
              </a:rPr>
              <a:t> 18 </a:t>
            </a:r>
            <a:r>
              <a:rPr lang="de-DE" sz="750" dirty="0" err="1">
                <a:latin typeface="Book Antiqua" panose="02040602050305030304" pitchFamily="18" charset="0"/>
              </a:rPr>
              <a:t>degrees</a:t>
            </a:r>
            <a:r>
              <a:rPr lang="de-DE" sz="750" dirty="0">
                <a:latin typeface="Book Antiqua" panose="02040602050305030304" pitchFamily="18" charset="0"/>
              </a:rPr>
              <a:t> </a:t>
            </a:r>
            <a:r>
              <a:rPr lang="de-DE" sz="750" dirty="0" err="1">
                <a:latin typeface="Book Antiqua" panose="02040602050305030304" pitchFamily="18" charset="0"/>
              </a:rPr>
              <a:t>of</a:t>
            </a:r>
            <a:r>
              <a:rPr lang="de-DE" sz="750" dirty="0">
                <a:latin typeface="Book Antiqua" panose="02040602050305030304" pitchFamily="18" charset="0"/>
              </a:rPr>
              <a:t> </a:t>
            </a:r>
            <a:r>
              <a:rPr lang="de-DE" sz="750" dirty="0" err="1">
                <a:latin typeface="Book Antiqua" panose="02040602050305030304" pitchFamily="18" charset="0"/>
              </a:rPr>
              <a:t>freedom</a:t>
            </a:r>
            <a:r>
              <a:rPr lang="de-DE" sz="750" dirty="0">
                <a:latin typeface="Book Antiqua" panose="02040602050305030304" pitchFamily="18" charset="0"/>
              </a:rPr>
              <a:t> so </a:t>
            </a:r>
            <a:r>
              <a:rPr lang="de-DE" sz="750" dirty="0" err="1">
                <a:latin typeface="Book Antiqua" panose="02040602050305030304" pitchFamily="18" charset="0"/>
              </a:rPr>
              <a:t>that</a:t>
            </a:r>
            <a:r>
              <a:rPr lang="de-DE" sz="750" dirty="0">
                <a:latin typeface="Book Antiqua" panose="02040602050305030304" pitchFamily="18" charset="0"/>
              </a:rPr>
              <a:t> </a:t>
            </a:r>
          </a:p>
          <a:p>
            <a:pPr>
              <a:defRPr/>
            </a:pPr>
            <a:r>
              <a:rPr lang="de-DE" sz="750" dirty="0">
                <a:latin typeface="Book Antiqua" panose="02040602050305030304" pitchFamily="18" charset="0"/>
              </a:rPr>
              <a:t>5% </a:t>
            </a:r>
            <a:r>
              <a:rPr lang="de-DE" sz="750" dirty="0" err="1">
                <a:latin typeface="Book Antiqua" panose="02040602050305030304" pitchFamily="18" charset="0"/>
              </a:rPr>
              <a:t>of</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a:t>
            </a:r>
            <a:r>
              <a:rPr lang="de-DE" sz="750" dirty="0" err="1">
                <a:latin typeface="Book Antiqua" panose="02040602050305030304" pitchFamily="18" charset="0"/>
              </a:rPr>
              <a:t>cases</a:t>
            </a:r>
            <a:r>
              <a:rPr lang="de-DE" sz="750" dirty="0">
                <a:latin typeface="Book Antiqua" panose="02040602050305030304" pitchFamily="18" charset="0"/>
              </a:rPr>
              <a:t> </a:t>
            </a:r>
            <a:r>
              <a:rPr lang="de-DE" sz="750" dirty="0" err="1">
                <a:latin typeface="Book Antiqua" panose="02040602050305030304" pitchFamily="18" charset="0"/>
              </a:rPr>
              <a:t>are</a:t>
            </a:r>
            <a:r>
              <a:rPr lang="de-DE" sz="750" dirty="0">
                <a:latin typeface="Book Antiqua" panose="02040602050305030304" pitchFamily="18" charset="0"/>
              </a:rPr>
              <a:t> </a:t>
            </a:r>
            <a:r>
              <a:rPr lang="de-DE" sz="750" dirty="0" err="1">
                <a:latin typeface="Book Antiqua" panose="02040602050305030304" pitchFamily="18" charset="0"/>
              </a:rPr>
              <a:t>below</a:t>
            </a:r>
            <a:r>
              <a:rPr lang="de-DE" sz="750" dirty="0">
                <a:latin typeface="Book Antiqua" panose="02040602050305030304" pitchFamily="18" charset="0"/>
              </a:rPr>
              <a:t> </a:t>
            </a:r>
            <a:r>
              <a:rPr lang="de-DE" sz="750" dirty="0" err="1">
                <a:latin typeface="Book Antiqua" panose="02040602050305030304" pitchFamily="18" charset="0"/>
              </a:rPr>
              <a:t>the</a:t>
            </a:r>
            <a:r>
              <a:rPr lang="de-DE" sz="750" dirty="0">
                <a:latin typeface="Book Antiqua" panose="02040602050305030304" pitchFamily="18" charset="0"/>
              </a:rPr>
              <a:t> </a:t>
            </a:r>
            <a:r>
              <a:rPr lang="de-DE" sz="750" dirty="0" err="1">
                <a:latin typeface="Book Antiqua" panose="02040602050305030304" pitchFamily="18" charset="0"/>
              </a:rPr>
              <a:t>point</a:t>
            </a:r>
            <a:r>
              <a:rPr lang="de-DE" sz="750" dirty="0">
                <a:latin typeface="Book Antiqua" panose="02040602050305030304" pitchFamily="18" charset="0"/>
              </a:rPr>
              <a:t>.</a:t>
            </a:r>
          </a:p>
          <a:p>
            <a:pPr>
              <a:defRPr/>
            </a:pPr>
            <a:endParaRPr lang="de-DE" sz="750" dirty="0">
              <a:latin typeface="Book Antiqua" panose="02040602050305030304" pitchFamily="18" charset="0"/>
            </a:endParaRPr>
          </a:p>
          <a:p>
            <a:pPr>
              <a:defRPr/>
            </a:pPr>
            <a:r>
              <a:rPr lang="de-DE" sz="750" u="sng" dirty="0">
                <a:latin typeface="Book Antiqua" panose="02040602050305030304" pitchFamily="18" charset="0"/>
              </a:rPr>
              <a:t>! </a:t>
            </a:r>
            <a:r>
              <a:rPr lang="de-DE" sz="750" u="sng" dirty="0" err="1">
                <a:latin typeface="Book Antiqua" panose="02040602050305030304" pitchFamily="18" charset="0"/>
              </a:rPr>
              <a:t>Reject</a:t>
            </a:r>
            <a:r>
              <a:rPr lang="de-DE" sz="750" u="sng" dirty="0">
                <a:latin typeface="Book Antiqua" panose="02040602050305030304" pitchFamily="18" charset="0"/>
              </a:rPr>
              <a:t> </a:t>
            </a:r>
            <a:r>
              <a:rPr lang="de-DE" sz="750" u="sng" dirty="0" err="1">
                <a:latin typeface="Book Antiqua" panose="02040602050305030304" pitchFamily="18" charset="0"/>
              </a:rPr>
              <a:t>if</a:t>
            </a:r>
            <a:r>
              <a:rPr lang="de-DE" sz="750" u="sng" dirty="0">
                <a:latin typeface="Book Antiqua" panose="02040602050305030304" pitchFamily="18" charset="0"/>
              </a:rPr>
              <a:t> t-</a:t>
            </a:r>
            <a:r>
              <a:rPr lang="de-DE" sz="750" u="sng" dirty="0" err="1">
                <a:latin typeface="Book Antiqua" panose="02040602050305030304" pitchFamily="18" charset="0"/>
              </a:rPr>
              <a:t>statistic</a:t>
            </a:r>
            <a:r>
              <a:rPr lang="de-DE" sz="750" u="sng" dirty="0">
                <a:latin typeface="Book Antiqua" panose="02040602050305030304" pitchFamily="18" charset="0"/>
              </a:rPr>
              <a:t> </a:t>
            </a:r>
            <a:r>
              <a:rPr lang="de-DE" sz="750" u="sng" dirty="0" err="1">
                <a:latin typeface="Book Antiqua" panose="02040602050305030304" pitchFamily="18" charset="0"/>
              </a:rPr>
              <a:t>less</a:t>
            </a:r>
            <a:r>
              <a:rPr lang="de-DE" sz="750" u="sng" dirty="0">
                <a:latin typeface="Book Antiqua" panose="02040602050305030304" pitchFamily="18" charset="0"/>
              </a:rPr>
              <a:t> </a:t>
            </a:r>
            <a:r>
              <a:rPr lang="de-DE" sz="750" u="sng" dirty="0" err="1">
                <a:latin typeface="Book Antiqua" panose="02040602050305030304" pitchFamily="18" charset="0"/>
              </a:rPr>
              <a:t>than</a:t>
            </a:r>
            <a:r>
              <a:rPr lang="de-DE" sz="750" u="sng" dirty="0">
                <a:latin typeface="Book Antiqua" panose="02040602050305030304" pitchFamily="18" charset="0"/>
              </a:rPr>
              <a:t> -1.734</a:t>
            </a:r>
          </a:p>
        </p:txBody>
      </p:sp>
      <p:cxnSp>
        <p:nvCxnSpPr>
          <p:cNvPr id="11" name="Gerade Verbindung mit Pfeil 22"/>
          <p:cNvCxnSpPr/>
          <p:nvPr/>
        </p:nvCxnSpPr>
        <p:spPr>
          <a:xfrm flipH="1" flipV="1">
            <a:off x="768510" y="2467854"/>
            <a:ext cx="1599929" cy="14086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itle 2">
            <a:extLst>
              <a:ext uri="{FF2B5EF4-FFF2-40B4-BE49-F238E27FC236}">
                <a16:creationId xmlns:a16="http://schemas.microsoft.com/office/drawing/2014/main" id="{377EFE54-924A-8AEA-9214-6F28F64410B6}"/>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796883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21</a:t>
            </a:fld>
            <a:endParaRPr lang="en-US" dirty="0"/>
          </a:p>
        </p:txBody>
      </p:sp>
      <p:sp>
        <p:nvSpPr>
          <p:cNvPr id="5" name="Rectangle 3"/>
          <p:cNvSpPr txBox="1">
            <a:spLocks noChangeArrowheads="1"/>
          </p:cNvSpPr>
          <p:nvPr/>
        </p:nvSpPr>
        <p:spPr>
          <a:xfrm>
            <a:off x="299336" y="734288"/>
            <a:ext cx="4104270" cy="2429539"/>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50" b="1" spc="127" baseline="6944" dirty="0">
                <a:latin typeface="Arial" panose="020B0604020202020204" pitchFamily="34" charset="0"/>
                <a:cs typeface="Arial" panose="020B0604020202020204" pitchFamily="34" charset="0"/>
              </a:rPr>
              <a:t>  </a:t>
            </a:r>
            <a:r>
              <a:rPr lang="en-GB" sz="1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Example</a:t>
            </a:r>
            <a:r>
              <a:rPr lang="de-DE" altLang="en-US" sz="1100" dirty="0">
                <a:latin typeface="Book Antiqua" panose="02040602050305030304" pitchFamily="18" charset="0"/>
              </a:rPr>
              <a:t>: Student performance and school size</a:t>
            </a:r>
          </a:p>
          <a:p>
            <a:pPr lvl="1">
              <a:lnSpc>
                <a:spcPts val="1412"/>
              </a:lnSpc>
              <a:buFont typeface="Wingdings" pitchFamily="2" charset="2"/>
              <a:buChar char="§"/>
            </a:pPr>
            <a:r>
              <a:rPr lang="de-DE" altLang="en-US" sz="1000" dirty="0">
                <a:latin typeface="Book Antiqua" panose="02040602050305030304" pitchFamily="18" charset="0"/>
              </a:rPr>
              <a:t>Test whether smaller school size leads to better student performance</a:t>
            </a:r>
          </a:p>
        </p:txBody>
      </p:sp>
      <p:pic>
        <p:nvPicPr>
          <p:cNvPr id="6" name="Grafik 53"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205694" y="1914459"/>
            <a:ext cx="4315566" cy="30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537845" y="2374669"/>
            <a:ext cx="1344613" cy="153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hteck 43"/>
          <p:cNvSpPr>
            <a:spLocks noChangeArrowheads="1"/>
          </p:cNvSpPr>
          <p:nvPr/>
        </p:nvSpPr>
        <p:spPr bwMode="auto">
          <a:xfrm>
            <a:off x="418342" y="2630619"/>
            <a:ext cx="2945037" cy="2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908" dirty="0"/>
              <a:t>Test                              </a:t>
            </a:r>
            <a:r>
              <a:rPr lang="de-DE" altLang="en-US" sz="908" dirty="0" err="1"/>
              <a:t>against</a:t>
            </a:r>
            <a:r>
              <a:rPr lang="de-DE" altLang="en-US" sz="908" dirty="0"/>
              <a:t>                            .</a:t>
            </a:r>
          </a:p>
        </p:txBody>
      </p:sp>
      <p:sp>
        <p:nvSpPr>
          <p:cNvPr id="9" name="Textfeld 44"/>
          <p:cNvSpPr txBox="1"/>
          <p:nvPr/>
        </p:nvSpPr>
        <p:spPr>
          <a:xfrm>
            <a:off x="777154" y="2963737"/>
            <a:ext cx="3755311"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Do larger </a:t>
            </a:r>
            <a:r>
              <a:rPr lang="de-DE" sz="706" dirty="0" err="1"/>
              <a:t>schools</a:t>
            </a:r>
            <a:r>
              <a:rPr lang="de-DE" sz="706" dirty="0"/>
              <a:t> </a:t>
            </a:r>
            <a:r>
              <a:rPr lang="de-DE" sz="706" dirty="0" err="1"/>
              <a:t>hamper</a:t>
            </a:r>
            <a:r>
              <a:rPr lang="de-DE" sz="706" dirty="0"/>
              <a:t> </a:t>
            </a:r>
            <a:r>
              <a:rPr lang="de-DE" sz="706" dirty="0" err="1"/>
              <a:t>student</a:t>
            </a:r>
            <a:r>
              <a:rPr lang="de-DE" sz="706" dirty="0"/>
              <a:t> </a:t>
            </a:r>
            <a:r>
              <a:rPr lang="de-DE" sz="706" dirty="0" err="1"/>
              <a:t>performance</a:t>
            </a:r>
            <a:r>
              <a:rPr lang="de-DE" sz="706" dirty="0"/>
              <a:t> </a:t>
            </a:r>
            <a:r>
              <a:rPr lang="de-DE" sz="706" dirty="0" err="1"/>
              <a:t>or</a:t>
            </a:r>
            <a:r>
              <a:rPr lang="de-DE" sz="706" dirty="0"/>
              <a:t> </a:t>
            </a:r>
            <a:r>
              <a:rPr lang="de-DE" sz="706" dirty="0" err="1"/>
              <a:t>is</a:t>
            </a:r>
            <a:r>
              <a:rPr lang="de-DE" sz="706" dirty="0"/>
              <a:t> </a:t>
            </a:r>
            <a:r>
              <a:rPr lang="de-DE" sz="706" dirty="0" err="1"/>
              <a:t>there</a:t>
            </a:r>
            <a:r>
              <a:rPr lang="de-DE" sz="706" dirty="0"/>
              <a:t> </a:t>
            </a:r>
            <a:r>
              <a:rPr lang="de-DE" sz="706" dirty="0" err="1"/>
              <a:t>no</a:t>
            </a:r>
            <a:r>
              <a:rPr lang="de-DE" sz="706" dirty="0"/>
              <a:t> such </a:t>
            </a:r>
            <a:r>
              <a:rPr lang="de-DE" sz="706" dirty="0" err="1"/>
              <a:t>effect</a:t>
            </a:r>
            <a:r>
              <a:rPr lang="de-DE" sz="706" dirty="0"/>
              <a:t>?</a:t>
            </a:r>
          </a:p>
        </p:txBody>
      </p:sp>
      <p:cxnSp>
        <p:nvCxnSpPr>
          <p:cNvPr id="10" name="Gerade Verbindung mit Pfeil 47"/>
          <p:cNvCxnSpPr/>
          <p:nvPr/>
        </p:nvCxnSpPr>
        <p:spPr>
          <a:xfrm rot="16200000" flipV="1">
            <a:off x="629887" y="2853287"/>
            <a:ext cx="184084" cy="14726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83"/>
          <p:cNvSpPr/>
          <p:nvPr/>
        </p:nvSpPr>
        <p:spPr>
          <a:xfrm>
            <a:off x="3622450" y="1914459"/>
            <a:ext cx="497027" cy="1656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2" name="Textfeld 21"/>
          <p:cNvSpPr txBox="1"/>
          <p:nvPr/>
        </p:nvSpPr>
        <p:spPr>
          <a:xfrm>
            <a:off x="169678" y="1527883"/>
            <a:ext cx="1039067" cy="30957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706" dirty="0" err="1"/>
              <a:t>Percentage</a:t>
            </a:r>
            <a:r>
              <a:rPr lang="de-DE" sz="706" dirty="0"/>
              <a:t> of </a:t>
            </a:r>
            <a:r>
              <a:rPr lang="de-DE" sz="706" dirty="0" err="1"/>
              <a:t>students</a:t>
            </a:r>
            <a:endParaRPr lang="de-DE" sz="706" dirty="0"/>
          </a:p>
          <a:p>
            <a:pPr>
              <a:defRPr/>
            </a:pPr>
            <a:r>
              <a:rPr lang="de-DE" sz="706" dirty="0" err="1"/>
              <a:t>passing</a:t>
            </a:r>
            <a:r>
              <a:rPr lang="de-DE" sz="706" dirty="0"/>
              <a:t> </a:t>
            </a:r>
            <a:r>
              <a:rPr lang="de-DE" sz="706" dirty="0" err="1"/>
              <a:t>maths</a:t>
            </a:r>
            <a:r>
              <a:rPr lang="de-DE" sz="706" dirty="0"/>
              <a:t> </a:t>
            </a:r>
            <a:r>
              <a:rPr lang="de-DE" sz="706" dirty="0" err="1"/>
              <a:t>test</a:t>
            </a:r>
            <a:endParaRPr lang="de-DE" sz="706" dirty="0"/>
          </a:p>
        </p:txBody>
      </p:sp>
      <p:cxnSp>
        <p:nvCxnSpPr>
          <p:cNvPr id="13" name="Gerade Verbindung mit Pfeil 22"/>
          <p:cNvCxnSpPr/>
          <p:nvPr/>
        </p:nvCxnSpPr>
        <p:spPr>
          <a:xfrm rot="5400000">
            <a:off x="593070" y="1822417"/>
            <a:ext cx="128859" cy="9204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24"/>
          <p:cNvSpPr txBox="1"/>
          <p:nvPr/>
        </p:nvSpPr>
        <p:spPr>
          <a:xfrm>
            <a:off x="1329406" y="1527883"/>
            <a:ext cx="1122911"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Average</a:t>
            </a:r>
            <a:r>
              <a:rPr lang="de-DE" sz="706" dirty="0"/>
              <a:t> </a:t>
            </a:r>
            <a:r>
              <a:rPr lang="de-DE" sz="706" dirty="0" err="1"/>
              <a:t>annual</a:t>
            </a:r>
            <a:r>
              <a:rPr lang="de-DE" sz="706" dirty="0"/>
              <a:t> </a:t>
            </a:r>
            <a:r>
              <a:rPr lang="de-DE" sz="706" dirty="0" err="1"/>
              <a:t>tea</a:t>
            </a:r>
            <a:r>
              <a:rPr lang="de-DE" sz="706" dirty="0"/>
              <a:t>-</a:t>
            </a:r>
          </a:p>
          <a:p>
            <a:pPr>
              <a:defRPr/>
            </a:pPr>
            <a:r>
              <a:rPr lang="de-DE" sz="706" dirty="0" err="1"/>
              <a:t>cher</a:t>
            </a:r>
            <a:r>
              <a:rPr lang="de-DE" sz="706" dirty="0"/>
              <a:t> </a:t>
            </a:r>
            <a:r>
              <a:rPr lang="de-DE" sz="706" dirty="0" err="1"/>
              <a:t>compensation</a:t>
            </a:r>
            <a:endParaRPr lang="de-DE" sz="706" dirty="0"/>
          </a:p>
        </p:txBody>
      </p:sp>
      <p:cxnSp>
        <p:nvCxnSpPr>
          <p:cNvPr id="15" name="Gerade Verbindung mit Pfeil 25"/>
          <p:cNvCxnSpPr/>
          <p:nvPr/>
        </p:nvCxnSpPr>
        <p:spPr>
          <a:xfrm rot="16200000" flipH="1">
            <a:off x="2130170" y="1776396"/>
            <a:ext cx="165676" cy="14726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28"/>
          <p:cNvSpPr txBox="1"/>
          <p:nvPr/>
        </p:nvSpPr>
        <p:spPr>
          <a:xfrm>
            <a:off x="2286642" y="1527883"/>
            <a:ext cx="846786"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Staff</a:t>
            </a:r>
            <a:r>
              <a:rPr lang="de-DE" sz="706" dirty="0"/>
              <a:t> per </a:t>
            </a:r>
            <a:r>
              <a:rPr lang="de-DE" sz="706" dirty="0" err="1"/>
              <a:t>one</a:t>
            </a:r>
            <a:r>
              <a:rPr lang="de-DE" sz="706" dirty="0"/>
              <a:t> </a:t>
            </a:r>
            <a:r>
              <a:rPr lang="de-DE" sz="706" dirty="0" err="1"/>
              <a:t>thou-sand</a:t>
            </a:r>
            <a:r>
              <a:rPr lang="de-DE" sz="706" dirty="0"/>
              <a:t> </a:t>
            </a:r>
            <a:r>
              <a:rPr lang="de-DE" sz="706" dirty="0" err="1"/>
              <a:t>students</a:t>
            </a:r>
            <a:endParaRPr lang="de-DE" sz="706" dirty="0"/>
          </a:p>
        </p:txBody>
      </p:sp>
      <p:cxnSp>
        <p:nvCxnSpPr>
          <p:cNvPr id="17" name="Gerade Verbindung mit Pfeil 29"/>
          <p:cNvCxnSpPr/>
          <p:nvPr/>
        </p:nvCxnSpPr>
        <p:spPr>
          <a:xfrm>
            <a:off x="2912527" y="1748784"/>
            <a:ext cx="331351" cy="18408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feld 33"/>
          <p:cNvSpPr txBox="1"/>
          <p:nvPr/>
        </p:nvSpPr>
        <p:spPr>
          <a:xfrm>
            <a:off x="3243878" y="1527883"/>
            <a:ext cx="861133" cy="30957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706" dirty="0"/>
              <a:t>School </a:t>
            </a:r>
            <a:r>
              <a:rPr lang="de-DE" sz="706" dirty="0" err="1"/>
              <a:t>enrollment</a:t>
            </a:r>
            <a:endParaRPr lang="de-DE" sz="706" dirty="0"/>
          </a:p>
          <a:p>
            <a:pPr>
              <a:defRPr/>
            </a:pPr>
            <a:r>
              <a:rPr lang="de-DE" sz="706" dirty="0"/>
              <a:t>(= </a:t>
            </a:r>
            <a:r>
              <a:rPr lang="de-DE" sz="706" dirty="0" err="1"/>
              <a:t>school</a:t>
            </a:r>
            <a:r>
              <a:rPr lang="de-DE" sz="706" dirty="0"/>
              <a:t> </a:t>
            </a:r>
            <a:r>
              <a:rPr lang="de-DE" sz="706" dirty="0" err="1"/>
              <a:t>size</a:t>
            </a:r>
            <a:r>
              <a:rPr lang="de-DE" sz="706" dirty="0"/>
              <a:t>)</a:t>
            </a:r>
          </a:p>
        </p:txBody>
      </p:sp>
      <p:cxnSp>
        <p:nvCxnSpPr>
          <p:cNvPr id="19" name="Gerade Verbindung mit Pfeil 38"/>
          <p:cNvCxnSpPr/>
          <p:nvPr/>
        </p:nvCxnSpPr>
        <p:spPr>
          <a:xfrm>
            <a:off x="4053847" y="1804009"/>
            <a:ext cx="239309" cy="16567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 name="Grafik 4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801165" y="2698816"/>
            <a:ext cx="947632"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Grafik 51"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2240221" y="2698816"/>
            <a:ext cx="928423"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itle 2">
            <a:extLst>
              <a:ext uri="{FF2B5EF4-FFF2-40B4-BE49-F238E27FC236}">
                <a16:creationId xmlns:a16="http://schemas.microsoft.com/office/drawing/2014/main" id="{1C17C15D-881C-A9D9-BC0D-0CC7393AF11D}"/>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3617096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22</a:t>
            </a:fld>
            <a:endParaRPr lang="en-US" dirty="0"/>
          </a:p>
        </p:txBody>
      </p:sp>
      <p:sp>
        <p:nvSpPr>
          <p:cNvPr id="5"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050" b="1" spc="127" baseline="6944" dirty="0">
                <a:latin typeface="Arial" panose="020B0604020202020204" pitchFamily="34" charset="0"/>
                <a:cs typeface="Arial" panose="020B0604020202020204" pitchFamily="34" charset="0"/>
              </a:rPr>
              <a:t>e</a:t>
            </a:r>
            <a:r>
              <a:rPr lang="en-GB" sz="900" b="1" spc="127" baseline="6944" dirty="0">
                <a:latin typeface="Arial" panose="020B0604020202020204" pitchFamily="34" charset="0"/>
                <a:cs typeface="Arial" panose="020B0604020202020204" pitchFamily="34" charset="0"/>
              </a:rPr>
              <a:t> </a:t>
            </a:r>
            <a:r>
              <a:rPr lang="en-GB" sz="1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Example</a:t>
            </a:r>
            <a:r>
              <a:rPr lang="de-DE" altLang="en-US" sz="1100" dirty="0">
                <a:latin typeface="Book Antiqua" panose="02040602050305030304" pitchFamily="18" charset="0"/>
              </a:rPr>
              <a:t>: Student </a:t>
            </a:r>
            <a:r>
              <a:rPr lang="de-DE" altLang="en-US" sz="1100" dirty="0" err="1">
                <a:latin typeface="Book Antiqua" panose="02040602050305030304" pitchFamily="18" charset="0"/>
              </a:rPr>
              <a:t>performance</a:t>
            </a:r>
            <a:r>
              <a:rPr lang="de-DE" altLang="en-US" sz="1100" dirty="0">
                <a:latin typeface="Book Antiqua" panose="02040602050305030304" pitchFamily="18" charset="0"/>
              </a:rPr>
              <a:t> and </a:t>
            </a:r>
            <a:r>
              <a:rPr lang="de-DE" altLang="en-US" sz="1100" dirty="0" err="1">
                <a:latin typeface="Book Antiqua" panose="02040602050305030304" pitchFamily="18" charset="0"/>
              </a:rPr>
              <a:t>school</a:t>
            </a:r>
            <a:r>
              <a:rPr lang="de-DE" altLang="en-US" sz="1100" dirty="0">
                <a:latin typeface="Book Antiqua" panose="02040602050305030304" pitchFamily="18" charset="0"/>
              </a:rPr>
              <a:t> (</a:t>
            </a:r>
            <a:r>
              <a:rPr lang="de-DE" altLang="en-US" sz="1100" dirty="0" err="1">
                <a:latin typeface="Book Antiqua" panose="02040602050305030304" pitchFamily="18" charset="0"/>
              </a:rPr>
              <a:t>cont</a:t>
            </a:r>
            <a:r>
              <a:rPr lang="de-DE" altLang="en-US" sz="1100" dirty="0">
                <a:latin typeface="Book Antiqua" panose="02040602050305030304" pitchFamily="18" charset="0"/>
              </a:rPr>
              <a:t>.)</a:t>
            </a:r>
            <a:endParaRPr lang="de-DE" altLang="en-US" sz="1100" b="1" dirty="0"/>
          </a:p>
        </p:txBody>
      </p:sp>
      <p:pic>
        <p:nvPicPr>
          <p:cNvPr id="6" name="Grafik 47"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491424" y="1399024"/>
            <a:ext cx="2061739" cy="13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497827" y="1730375"/>
            <a:ext cx="2247424"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30"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488222" y="2043318"/>
            <a:ext cx="864394"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31"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85021" y="2393077"/>
            <a:ext cx="870797"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26"/>
          <p:cNvSpPr txBox="1">
            <a:spLocks noChangeArrowheads="1"/>
          </p:cNvSpPr>
          <p:nvPr/>
        </p:nvSpPr>
        <p:spPr bwMode="auto">
          <a:xfrm>
            <a:off x="445804" y="2669203"/>
            <a:ext cx="3939394" cy="37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908" u="sng" dirty="0">
                <a:latin typeface="Book Antiqua" panose="02040602050305030304" pitchFamily="18" charset="0"/>
              </a:rPr>
              <a:t>One cannot reject the hypothesis that there is no effect of school size on student performance (not even for a larger significance level of 15%).</a:t>
            </a:r>
          </a:p>
        </p:txBody>
      </p:sp>
      <p:sp>
        <p:nvSpPr>
          <p:cNvPr id="11" name="Textfeld 27"/>
          <p:cNvSpPr txBox="1"/>
          <p:nvPr/>
        </p:nvSpPr>
        <p:spPr>
          <a:xfrm>
            <a:off x="3170245" y="1270166"/>
            <a:ext cx="736335"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a:t>
            </a:r>
            <a:r>
              <a:rPr lang="de-DE" sz="706" dirty="0" err="1"/>
              <a:t>statistic</a:t>
            </a:r>
            <a:endParaRPr lang="de-DE" sz="706" dirty="0"/>
          </a:p>
        </p:txBody>
      </p:sp>
      <p:cxnSp>
        <p:nvCxnSpPr>
          <p:cNvPr id="12" name="Gerade Verbindung mit Pfeil 28"/>
          <p:cNvCxnSpPr>
            <a:stCxn id="11" idx="1"/>
          </p:cNvCxnSpPr>
          <p:nvPr/>
        </p:nvCxnSpPr>
        <p:spPr>
          <a:xfrm flipH="1">
            <a:off x="2599584" y="1370642"/>
            <a:ext cx="570661" cy="2838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29"/>
          <p:cNvSpPr/>
          <p:nvPr/>
        </p:nvSpPr>
        <p:spPr>
          <a:xfrm>
            <a:off x="464211" y="1380616"/>
            <a:ext cx="2116965" cy="165675"/>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4" name="Textfeld 33"/>
          <p:cNvSpPr txBox="1"/>
          <p:nvPr/>
        </p:nvSpPr>
        <p:spPr>
          <a:xfrm>
            <a:off x="3280695" y="1509475"/>
            <a:ext cx="1141320"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Degrees</a:t>
            </a:r>
            <a:r>
              <a:rPr lang="de-DE" sz="706" dirty="0"/>
              <a:t> of </a:t>
            </a:r>
            <a:r>
              <a:rPr lang="de-DE" sz="706" dirty="0" err="1"/>
              <a:t>freedom</a:t>
            </a:r>
            <a:r>
              <a:rPr lang="de-DE" sz="706" dirty="0"/>
              <a:t>;</a:t>
            </a:r>
          </a:p>
          <a:p>
            <a:pPr>
              <a:defRPr/>
            </a:pPr>
            <a:r>
              <a:rPr lang="de-DE" sz="706" dirty="0" err="1"/>
              <a:t>here</a:t>
            </a:r>
            <a:r>
              <a:rPr lang="de-DE" sz="706" dirty="0"/>
              <a:t> </a:t>
            </a:r>
            <a:r>
              <a:rPr lang="de-DE" sz="706" dirty="0" err="1"/>
              <a:t>the</a:t>
            </a:r>
            <a:r>
              <a:rPr lang="de-DE" sz="706" dirty="0"/>
              <a:t> </a:t>
            </a:r>
            <a:r>
              <a:rPr lang="de-DE" sz="706" dirty="0" err="1"/>
              <a:t>standard</a:t>
            </a:r>
            <a:r>
              <a:rPr lang="de-DE" sz="706" dirty="0"/>
              <a:t> normal </a:t>
            </a:r>
          </a:p>
          <a:p>
            <a:pPr>
              <a:defRPr/>
            </a:pPr>
            <a:r>
              <a:rPr lang="de-DE" sz="706" dirty="0" err="1"/>
              <a:t>approximation</a:t>
            </a:r>
            <a:r>
              <a:rPr lang="de-DE" sz="706" dirty="0"/>
              <a:t> </a:t>
            </a:r>
            <a:r>
              <a:rPr lang="de-DE" sz="706" dirty="0" err="1"/>
              <a:t>applies</a:t>
            </a:r>
            <a:endParaRPr lang="de-DE" sz="706" dirty="0"/>
          </a:p>
        </p:txBody>
      </p:sp>
      <p:cxnSp>
        <p:nvCxnSpPr>
          <p:cNvPr id="15" name="Gerade Verbindung mit Pfeil 34"/>
          <p:cNvCxnSpPr/>
          <p:nvPr/>
        </p:nvCxnSpPr>
        <p:spPr>
          <a:xfrm rot="10800000" flipV="1">
            <a:off x="2765260" y="1601517"/>
            <a:ext cx="533843" cy="14726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35"/>
          <p:cNvSpPr txBox="1"/>
          <p:nvPr/>
        </p:nvSpPr>
        <p:spPr>
          <a:xfrm>
            <a:off x="1679165" y="2024909"/>
            <a:ext cx="2521949" cy="52681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Critical </a:t>
            </a:r>
            <a:r>
              <a:rPr lang="de-DE" sz="706" dirty="0" err="1"/>
              <a:t>values</a:t>
            </a:r>
            <a:r>
              <a:rPr lang="de-DE" sz="706" dirty="0"/>
              <a:t> </a:t>
            </a:r>
            <a:r>
              <a:rPr lang="de-DE" sz="706" dirty="0" err="1"/>
              <a:t>for</a:t>
            </a:r>
            <a:r>
              <a:rPr lang="de-DE" sz="706" dirty="0"/>
              <a:t> </a:t>
            </a:r>
            <a:r>
              <a:rPr lang="de-DE" sz="706" dirty="0" err="1"/>
              <a:t>the</a:t>
            </a:r>
            <a:r>
              <a:rPr lang="de-DE" sz="706" dirty="0"/>
              <a:t> 5% </a:t>
            </a:r>
            <a:r>
              <a:rPr lang="de-DE" sz="706" dirty="0" err="1"/>
              <a:t>and</a:t>
            </a:r>
            <a:r>
              <a:rPr lang="de-DE" sz="706" dirty="0"/>
              <a:t> </a:t>
            </a:r>
            <a:r>
              <a:rPr lang="de-DE" sz="706" dirty="0" err="1"/>
              <a:t>the</a:t>
            </a:r>
            <a:r>
              <a:rPr lang="de-DE" sz="706" dirty="0"/>
              <a:t> 15% </a:t>
            </a:r>
            <a:r>
              <a:rPr lang="de-DE" sz="706" dirty="0" err="1"/>
              <a:t>significance</a:t>
            </a:r>
            <a:r>
              <a:rPr lang="de-DE" sz="706" dirty="0"/>
              <a:t> </a:t>
            </a:r>
            <a:r>
              <a:rPr lang="de-DE" sz="706" dirty="0" err="1"/>
              <a:t>level</a:t>
            </a:r>
            <a:r>
              <a:rPr lang="de-DE" sz="706" dirty="0"/>
              <a:t>.</a:t>
            </a:r>
          </a:p>
          <a:p>
            <a:pPr>
              <a:defRPr/>
            </a:pPr>
            <a:endParaRPr lang="de-DE" sz="706" dirty="0"/>
          </a:p>
          <a:p>
            <a:pPr>
              <a:defRPr/>
            </a:pPr>
            <a:r>
              <a:rPr lang="de-DE" sz="706" dirty="0"/>
              <a:t>The null </a:t>
            </a:r>
            <a:r>
              <a:rPr lang="de-DE" sz="706" dirty="0" err="1"/>
              <a:t>hypothesis</a:t>
            </a:r>
            <a:r>
              <a:rPr lang="de-DE" sz="706" dirty="0"/>
              <a:t> </a:t>
            </a:r>
            <a:r>
              <a:rPr lang="de-DE" sz="706" dirty="0" err="1"/>
              <a:t>is</a:t>
            </a:r>
            <a:r>
              <a:rPr lang="de-DE" sz="706" dirty="0"/>
              <a:t> not </a:t>
            </a:r>
            <a:r>
              <a:rPr lang="de-DE" sz="706" dirty="0" err="1"/>
              <a:t>rejected</a:t>
            </a:r>
            <a:r>
              <a:rPr lang="de-DE" sz="706" dirty="0"/>
              <a:t> </a:t>
            </a:r>
            <a:r>
              <a:rPr lang="de-DE" sz="706" dirty="0" err="1"/>
              <a:t>because</a:t>
            </a:r>
            <a:r>
              <a:rPr lang="de-DE" sz="706" dirty="0"/>
              <a:t> </a:t>
            </a:r>
            <a:r>
              <a:rPr lang="de-DE" sz="706" dirty="0" err="1"/>
              <a:t>the</a:t>
            </a:r>
            <a:r>
              <a:rPr lang="de-DE" sz="706" dirty="0"/>
              <a:t> t-</a:t>
            </a:r>
            <a:r>
              <a:rPr lang="de-DE" sz="706" dirty="0" err="1"/>
              <a:t>statistic</a:t>
            </a:r>
            <a:r>
              <a:rPr lang="de-DE" sz="706" dirty="0"/>
              <a:t> </a:t>
            </a:r>
            <a:r>
              <a:rPr lang="de-DE" sz="706" dirty="0" err="1"/>
              <a:t>is</a:t>
            </a:r>
            <a:r>
              <a:rPr lang="de-DE" sz="706" dirty="0"/>
              <a:t> not </a:t>
            </a:r>
            <a:r>
              <a:rPr lang="de-DE" sz="706" dirty="0" err="1"/>
              <a:t>smaller</a:t>
            </a:r>
            <a:r>
              <a:rPr lang="de-DE" sz="706" dirty="0"/>
              <a:t> </a:t>
            </a:r>
            <a:r>
              <a:rPr lang="de-DE" sz="706" dirty="0" err="1"/>
              <a:t>than</a:t>
            </a:r>
            <a:r>
              <a:rPr lang="de-DE" sz="706" dirty="0"/>
              <a:t> </a:t>
            </a:r>
            <a:r>
              <a:rPr lang="de-DE" sz="706" dirty="0" err="1"/>
              <a:t>the</a:t>
            </a:r>
            <a:r>
              <a:rPr lang="de-DE" sz="706" dirty="0"/>
              <a:t> </a:t>
            </a:r>
            <a:r>
              <a:rPr lang="de-DE" sz="706" dirty="0" err="1"/>
              <a:t>critical</a:t>
            </a:r>
            <a:r>
              <a:rPr lang="de-DE" sz="706" dirty="0"/>
              <a:t> </a:t>
            </a:r>
            <a:r>
              <a:rPr lang="de-DE" sz="706" dirty="0" err="1"/>
              <a:t>value</a:t>
            </a:r>
            <a:r>
              <a:rPr lang="de-DE" sz="706" dirty="0"/>
              <a:t>.</a:t>
            </a:r>
          </a:p>
        </p:txBody>
      </p:sp>
      <p:cxnSp>
        <p:nvCxnSpPr>
          <p:cNvPr id="17" name="Gerade Verbindung mit Pfeil 36"/>
          <p:cNvCxnSpPr/>
          <p:nvPr/>
        </p:nvCxnSpPr>
        <p:spPr>
          <a:xfrm rot="10800000">
            <a:off x="1366223" y="2080135"/>
            <a:ext cx="331351" cy="3681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38"/>
          <p:cNvCxnSpPr/>
          <p:nvPr/>
        </p:nvCxnSpPr>
        <p:spPr>
          <a:xfrm rot="10800000" flipV="1">
            <a:off x="1347814" y="2116951"/>
            <a:ext cx="349760" cy="27612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itle 2">
            <a:extLst>
              <a:ext uri="{FF2B5EF4-FFF2-40B4-BE49-F238E27FC236}">
                <a16:creationId xmlns:a16="http://schemas.microsoft.com/office/drawing/2014/main" id="{FF555BB1-43BD-C485-F01D-26D37304B67D}"/>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2493689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23</a:t>
            </a:fld>
            <a:endParaRPr lang="en-US" dirty="0"/>
          </a:p>
        </p:txBody>
      </p:sp>
      <p:sp>
        <p:nvSpPr>
          <p:cNvPr id="5"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000" b="1" spc="127" baseline="6944" dirty="0">
                <a:latin typeface="Arial" panose="020B0604020202020204" pitchFamily="34" charset="0"/>
                <a:cs typeface="Arial" panose="020B0604020202020204" pitchFamily="34" charset="0"/>
              </a:rPr>
              <a:t>e</a:t>
            </a:r>
            <a:r>
              <a:rPr lang="en-GB" sz="800" b="1" spc="127" baseline="6944" dirty="0">
                <a:latin typeface="Arial" panose="020B0604020202020204" pitchFamily="34" charset="0"/>
                <a:cs typeface="Arial" panose="020B0604020202020204" pitchFamily="34" charset="0"/>
              </a:rPr>
              <a:t> </a:t>
            </a:r>
            <a:r>
              <a:rPr lang="en-GB" sz="1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Example</a:t>
            </a:r>
            <a:r>
              <a:rPr lang="de-DE" altLang="en-US" sz="1100" dirty="0">
                <a:latin typeface="Book Antiqua" panose="02040602050305030304" pitchFamily="18" charset="0"/>
              </a:rPr>
              <a:t>: Student </a:t>
            </a:r>
            <a:r>
              <a:rPr lang="de-DE" altLang="en-US" sz="1100" dirty="0" err="1">
                <a:latin typeface="Book Antiqua" panose="02040602050305030304" pitchFamily="18" charset="0"/>
              </a:rPr>
              <a:t>performance</a:t>
            </a:r>
            <a:r>
              <a:rPr lang="de-DE" altLang="en-US" sz="1100" dirty="0">
                <a:latin typeface="Book Antiqua" panose="02040602050305030304" pitchFamily="18" charset="0"/>
              </a:rPr>
              <a:t> and </a:t>
            </a:r>
            <a:r>
              <a:rPr lang="de-DE" altLang="en-US" sz="1100" dirty="0" err="1">
                <a:latin typeface="Book Antiqua" panose="02040602050305030304" pitchFamily="18" charset="0"/>
              </a:rPr>
              <a:t>school</a:t>
            </a:r>
            <a:r>
              <a:rPr lang="de-DE" altLang="en-US" sz="1100" dirty="0">
                <a:latin typeface="Book Antiqua" panose="02040602050305030304" pitchFamily="18" charset="0"/>
              </a:rPr>
              <a:t> (</a:t>
            </a:r>
            <a:r>
              <a:rPr lang="de-DE" altLang="en-US" sz="1100" dirty="0" err="1">
                <a:latin typeface="Book Antiqua" panose="02040602050305030304" pitchFamily="18" charset="0"/>
              </a:rPr>
              <a:t>cont</a:t>
            </a:r>
            <a:r>
              <a:rPr lang="de-DE" altLang="en-US" sz="1100" dirty="0">
                <a:latin typeface="Book Antiqua" panose="02040602050305030304" pitchFamily="18" charset="0"/>
              </a:rPr>
              <a:t>.)</a:t>
            </a:r>
            <a:endParaRPr lang="de-DE" altLang="en-US" sz="1100" b="1" dirty="0">
              <a:latin typeface="Book Antiqua" panose="02040602050305030304" pitchFamily="18" charset="0"/>
            </a:endParaRPr>
          </a:p>
          <a:p>
            <a:pPr lvl="1">
              <a:lnSpc>
                <a:spcPts val="1563"/>
              </a:lnSpc>
              <a:buFont typeface="Wingdings" pitchFamily="2" charset="2"/>
              <a:buChar char="§"/>
            </a:pPr>
            <a:r>
              <a:rPr lang="de-DE" altLang="en-US" sz="1000" dirty="0">
                <a:latin typeface="Book Antiqua" panose="02040602050305030304" pitchFamily="18" charset="0"/>
              </a:rPr>
              <a:t>Alternative specification of functional form:</a:t>
            </a:r>
          </a:p>
        </p:txBody>
      </p:sp>
      <p:pic>
        <p:nvPicPr>
          <p:cNvPr id="6" name="Grafik 27" descr="TP_tmp.png"/>
          <p:cNvPicPr>
            <a:picLocks noChangeAspect="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519437" y="1546291"/>
            <a:ext cx="2804478" cy="30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2"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537845" y="2485119"/>
            <a:ext cx="1357418" cy="153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34"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795563" y="2803664"/>
            <a:ext cx="1210151" cy="16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hteck 43"/>
          <p:cNvSpPr>
            <a:spLocks noChangeArrowheads="1"/>
          </p:cNvSpPr>
          <p:nvPr/>
        </p:nvSpPr>
        <p:spPr bwMode="auto">
          <a:xfrm>
            <a:off x="408720" y="2752476"/>
            <a:ext cx="3534942" cy="2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908" dirty="0"/>
              <a:t>Test                                      </a:t>
            </a:r>
            <a:r>
              <a:rPr lang="de-DE" altLang="en-US" sz="908" dirty="0" err="1"/>
              <a:t>against</a:t>
            </a:r>
            <a:r>
              <a:rPr lang="de-DE" altLang="en-US" sz="908" dirty="0"/>
              <a:t>                                    .</a:t>
            </a:r>
          </a:p>
        </p:txBody>
      </p:sp>
      <p:pic>
        <p:nvPicPr>
          <p:cNvPr id="10" name="Grafik 31"/>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1200547" y="2006501"/>
            <a:ext cx="2452317" cy="268923"/>
          </a:xfrm>
          <a:prstGeom prst="rect">
            <a:avLst/>
          </a:prstGeom>
          <a:gradFill rotWithShape="1">
            <a:gsLst>
              <a:gs pos="0">
                <a:srgbClr val="0064C8"/>
              </a:gs>
              <a:gs pos="100000">
                <a:srgbClr val="FFFFFF"/>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pic>
      <p:sp>
        <p:nvSpPr>
          <p:cNvPr id="11" name="Textfeld 45"/>
          <p:cNvSpPr txBox="1"/>
          <p:nvPr/>
        </p:nvSpPr>
        <p:spPr>
          <a:xfrm>
            <a:off x="2433909" y="2448302"/>
            <a:ext cx="1122911"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R-</a:t>
            </a:r>
            <a:r>
              <a:rPr lang="de-DE" sz="706" dirty="0" err="1"/>
              <a:t>squared</a:t>
            </a:r>
            <a:r>
              <a:rPr lang="de-DE" sz="706" dirty="0"/>
              <a:t> </a:t>
            </a:r>
            <a:r>
              <a:rPr lang="de-DE" sz="706" dirty="0" err="1"/>
              <a:t>slightly</a:t>
            </a:r>
            <a:r>
              <a:rPr lang="de-DE" sz="706" dirty="0"/>
              <a:t> </a:t>
            </a:r>
            <a:r>
              <a:rPr lang="de-DE" sz="706" dirty="0" err="1"/>
              <a:t>higher</a:t>
            </a:r>
            <a:r>
              <a:rPr lang="de-DE" sz="706" dirty="0"/>
              <a:t> </a:t>
            </a:r>
          </a:p>
        </p:txBody>
      </p:sp>
      <p:cxnSp>
        <p:nvCxnSpPr>
          <p:cNvPr id="12" name="Gerade Verbindung mit Pfeil 46"/>
          <p:cNvCxnSpPr>
            <a:stCxn id="11" idx="1"/>
          </p:cNvCxnSpPr>
          <p:nvPr/>
        </p:nvCxnSpPr>
        <p:spPr>
          <a:xfrm flipH="1">
            <a:off x="1918474" y="2548778"/>
            <a:ext cx="515435" cy="2838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Ellipse 55"/>
          <p:cNvSpPr/>
          <p:nvPr/>
        </p:nvSpPr>
        <p:spPr>
          <a:xfrm>
            <a:off x="1697574" y="1988093"/>
            <a:ext cx="257717" cy="1656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4" name="Ellipse 56"/>
          <p:cNvSpPr/>
          <p:nvPr/>
        </p:nvSpPr>
        <p:spPr>
          <a:xfrm>
            <a:off x="2507543" y="1546291"/>
            <a:ext cx="257717" cy="1656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pic>
        <p:nvPicPr>
          <p:cNvPr id="15" name="Grafik 35"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2544359" y="2803664"/>
            <a:ext cx="1190943" cy="16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Ellipse 54"/>
          <p:cNvSpPr/>
          <p:nvPr/>
        </p:nvSpPr>
        <p:spPr>
          <a:xfrm>
            <a:off x="2930935" y="1988093"/>
            <a:ext cx="276126" cy="1656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8" name="Title 2">
            <a:extLst>
              <a:ext uri="{FF2B5EF4-FFF2-40B4-BE49-F238E27FC236}">
                <a16:creationId xmlns:a16="http://schemas.microsoft.com/office/drawing/2014/main" id="{B881258B-852F-2C18-8B21-E0EC449978AE}"/>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3234255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24</a:t>
            </a:fld>
            <a:endParaRPr lang="en-US" dirty="0"/>
          </a:p>
        </p:txBody>
      </p:sp>
      <p:sp>
        <p:nvSpPr>
          <p:cNvPr id="5"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600" b="1" spc="127" baseline="6944" dirty="0">
                <a:latin typeface="Arial" panose="020B0604020202020204" pitchFamily="34" charset="0"/>
                <a:cs typeface="Arial" panose="020B0604020202020204" pitchFamily="34" charset="0"/>
              </a:rPr>
              <a:t> </a:t>
            </a:r>
            <a:r>
              <a:rPr lang="en-GB" sz="1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Example</a:t>
            </a:r>
            <a:r>
              <a:rPr lang="de-DE" altLang="en-US" sz="1100" dirty="0">
                <a:latin typeface="Book Antiqua" panose="02040602050305030304" pitchFamily="18" charset="0"/>
              </a:rPr>
              <a:t>: Student </a:t>
            </a:r>
            <a:r>
              <a:rPr lang="de-DE" altLang="en-US" sz="1100" dirty="0" err="1">
                <a:latin typeface="Book Antiqua" panose="02040602050305030304" pitchFamily="18" charset="0"/>
              </a:rPr>
              <a:t>performance</a:t>
            </a:r>
            <a:r>
              <a:rPr lang="de-DE" altLang="en-US" sz="1100" dirty="0">
                <a:latin typeface="Book Antiqua" panose="02040602050305030304" pitchFamily="18" charset="0"/>
              </a:rPr>
              <a:t> and </a:t>
            </a:r>
            <a:r>
              <a:rPr lang="de-DE" altLang="en-US" sz="1100" dirty="0" err="1">
                <a:latin typeface="Book Antiqua" panose="02040602050305030304" pitchFamily="18" charset="0"/>
              </a:rPr>
              <a:t>school</a:t>
            </a:r>
            <a:r>
              <a:rPr lang="de-DE" altLang="en-US" sz="1100" dirty="0">
                <a:latin typeface="Book Antiqua" panose="02040602050305030304" pitchFamily="18" charset="0"/>
              </a:rPr>
              <a:t> (</a:t>
            </a:r>
            <a:r>
              <a:rPr lang="de-DE" altLang="en-US" sz="1100" dirty="0" err="1">
                <a:latin typeface="Book Antiqua" panose="02040602050305030304" pitchFamily="18" charset="0"/>
              </a:rPr>
              <a:t>cont</a:t>
            </a:r>
            <a:r>
              <a:rPr lang="de-DE" altLang="en-US" sz="1100" dirty="0">
                <a:latin typeface="Book Antiqua" panose="02040602050305030304" pitchFamily="18" charset="0"/>
              </a:rPr>
              <a:t>.)</a:t>
            </a:r>
            <a:endParaRPr lang="de-DE" altLang="en-US" sz="1100" b="1" dirty="0"/>
          </a:p>
        </p:txBody>
      </p:sp>
      <p:pic>
        <p:nvPicPr>
          <p:cNvPr id="6" name="Grafik 24"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01028" y="1380616"/>
            <a:ext cx="2016919" cy="16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0"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488222" y="1711967"/>
            <a:ext cx="864394"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26"/>
          <p:cNvSpPr txBox="1">
            <a:spLocks noChangeArrowheads="1"/>
          </p:cNvSpPr>
          <p:nvPr/>
        </p:nvSpPr>
        <p:spPr bwMode="auto">
          <a:xfrm>
            <a:off x="445804" y="1951276"/>
            <a:ext cx="399461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1000" u="sng" dirty="0">
                <a:latin typeface="Book Antiqua" panose="02040602050305030304" pitchFamily="18" charset="0"/>
              </a:rPr>
              <a:t>The </a:t>
            </a:r>
            <a:r>
              <a:rPr lang="de-DE" altLang="en-US" sz="1000" u="sng" dirty="0" err="1">
                <a:latin typeface="Book Antiqua" panose="02040602050305030304" pitchFamily="18" charset="0"/>
              </a:rPr>
              <a:t>hypothesis</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that</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there</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is</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no</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effect</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of</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school</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size</a:t>
            </a:r>
            <a:r>
              <a:rPr lang="de-DE" altLang="en-US" sz="1000" u="sng" dirty="0">
                <a:latin typeface="Book Antiqua" panose="02040602050305030304" pitchFamily="18" charset="0"/>
              </a:rPr>
              <a:t> on </a:t>
            </a:r>
            <a:r>
              <a:rPr lang="de-DE" altLang="en-US" sz="1000" u="sng" dirty="0" err="1">
                <a:latin typeface="Book Antiqua" panose="02040602050305030304" pitchFamily="18" charset="0"/>
              </a:rPr>
              <a:t>student</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performance</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can</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be</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rejected</a:t>
            </a:r>
            <a:r>
              <a:rPr lang="de-DE" altLang="en-US" sz="1000" u="sng" dirty="0">
                <a:latin typeface="Book Antiqua" panose="02040602050305030304" pitchFamily="18" charset="0"/>
              </a:rPr>
              <a:t> in </a:t>
            </a:r>
            <a:r>
              <a:rPr lang="de-DE" altLang="en-US" sz="1000" u="sng" dirty="0" err="1">
                <a:latin typeface="Book Antiqua" panose="02040602050305030304" pitchFamily="18" charset="0"/>
              </a:rPr>
              <a:t>favor</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of</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the</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hypothesis</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that</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the</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effect</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is</a:t>
            </a:r>
            <a:r>
              <a:rPr lang="de-DE" altLang="en-US" sz="1000" u="sng" dirty="0">
                <a:latin typeface="Book Antiqua" panose="02040602050305030304" pitchFamily="18" charset="0"/>
              </a:rPr>
              <a:t> negative.</a:t>
            </a:r>
          </a:p>
        </p:txBody>
      </p:sp>
      <p:sp>
        <p:nvSpPr>
          <p:cNvPr id="9" name="Textfeld 27"/>
          <p:cNvSpPr txBox="1"/>
          <p:nvPr/>
        </p:nvSpPr>
        <p:spPr>
          <a:xfrm>
            <a:off x="3151836" y="1306983"/>
            <a:ext cx="736335"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a:t>
            </a:r>
            <a:r>
              <a:rPr lang="de-DE" sz="706" dirty="0" err="1"/>
              <a:t>statistic</a:t>
            </a:r>
            <a:endParaRPr lang="de-DE" sz="706" dirty="0"/>
          </a:p>
        </p:txBody>
      </p:sp>
      <p:cxnSp>
        <p:nvCxnSpPr>
          <p:cNvPr id="10" name="Gerade Verbindung mit Pfeil 28"/>
          <p:cNvCxnSpPr>
            <a:stCxn id="9" idx="1"/>
          </p:cNvCxnSpPr>
          <p:nvPr/>
        </p:nvCxnSpPr>
        <p:spPr>
          <a:xfrm flipH="1">
            <a:off x="2581177" y="1407459"/>
            <a:ext cx="570659" cy="2838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29"/>
          <p:cNvSpPr/>
          <p:nvPr/>
        </p:nvSpPr>
        <p:spPr>
          <a:xfrm>
            <a:off x="464212" y="1343799"/>
            <a:ext cx="2080148" cy="20249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2" name="Textfeld 35"/>
          <p:cNvSpPr txBox="1"/>
          <p:nvPr/>
        </p:nvSpPr>
        <p:spPr>
          <a:xfrm>
            <a:off x="1679165" y="1693558"/>
            <a:ext cx="2761258"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Critical </a:t>
            </a:r>
            <a:r>
              <a:rPr lang="de-DE" sz="706" dirty="0" err="1"/>
              <a:t>value</a:t>
            </a:r>
            <a:r>
              <a:rPr lang="de-DE" sz="706" dirty="0"/>
              <a:t> </a:t>
            </a:r>
            <a:r>
              <a:rPr lang="de-DE" sz="706" dirty="0" err="1"/>
              <a:t>for</a:t>
            </a:r>
            <a:r>
              <a:rPr lang="de-DE" sz="706" dirty="0"/>
              <a:t> </a:t>
            </a:r>
            <a:r>
              <a:rPr lang="de-DE" sz="706" dirty="0" err="1"/>
              <a:t>the</a:t>
            </a:r>
            <a:r>
              <a:rPr lang="de-DE" sz="706" dirty="0"/>
              <a:t> 5% </a:t>
            </a:r>
            <a:r>
              <a:rPr lang="de-DE" sz="706" dirty="0" err="1"/>
              <a:t>significance</a:t>
            </a:r>
            <a:r>
              <a:rPr lang="de-DE" sz="706" dirty="0"/>
              <a:t> </a:t>
            </a:r>
            <a:r>
              <a:rPr lang="de-DE" sz="706" dirty="0" err="1"/>
              <a:t>level</a:t>
            </a:r>
            <a:r>
              <a:rPr lang="de-DE" sz="706" dirty="0"/>
              <a:t> </a:t>
            </a:r>
            <a:r>
              <a:rPr lang="de-DE" sz="706" dirty="0">
                <a:latin typeface="cmsy10"/>
              </a:rPr>
              <a:t>!</a:t>
            </a:r>
            <a:r>
              <a:rPr lang="de-DE" sz="706" dirty="0"/>
              <a:t> </a:t>
            </a:r>
            <a:r>
              <a:rPr lang="de-DE" sz="706" dirty="0" err="1"/>
              <a:t>reject</a:t>
            </a:r>
            <a:r>
              <a:rPr lang="de-DE" sz="706" dirty="0"/>
              <a:t> null </a:t>
            </a:r>
            <a:r>
              <a:rPr lang="de-DE" sz="706" dirty="0" err="1"/>
              <a:t>hypothesis</a:t>
            </a:r>
            <a:endParaRPr lang="de-DE" sz="706" dirty="0"/>
          </a:p>
        </p:txBody>
      </p:sp>
      <p:cxnSp>
        <p:nvCxnSpPr>
          <p:cNvPr id="13" name="Gerade Verbindung mit Pfeil 36"/>
          <p:cNvCxnSpPr>
            <a:stCxn id="12" idx="1"/>
          </p:cNvCxnSpPr>
          <p:nvPr/>
        </p:nvCxnSpPr>
        <p:spPr>
          <a:xfrm flipH="1" flipV="1">
            <a:off x="1366223" y="1748784"/>
            <a:ext cx="312942" cy="452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21"/>
          <p:cNvSpPr txBox="1">
            <a:spLocks noChangeArrowheads="1"/>
          </p:cNvSpPr>
          <p:nvPr/>
        </p:nvSpPr>
        <p:spPr bwMode="auto">
          <a:xfrm>
            <a:off x="445804" y="2458616"/>
            <a:ext cx="134381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1000" u="sng" dirty="0" err="1">
                <a:latin typeface="Book Antiqua" panose="02040602050305030304" pitchFamily="18" charset="0"/>
              </a:rPr>
              <a:t>How</a:t>
            </a:r>
            <a:r>
              <a:rPr lang="de-DE" altLang="en-US" sz="1000" u="sng" dirty="0">
                <a:latin typeface="Book Antiqua" panose="02040602050305030304" pitchFamily="18" charset="0"/>
              </a:rPr>
              <a:t> large </a:t>
            </a:r>
            <a:r>
              <a:rPr lang="de-DE" altLang="en-US" sz="1000" u="sng" dirty="0" err="1">
                <a:latin typeface="Book Antiqua" panose="02040602050305030304" pitchFamily="18" charset="0"/>
              </a:rPr>
              <a:t>is</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the</a:t>
            </a:r>
            <a:r>
              <a:rPr lang="de-DE" altLang="en-US" sz="1000" u="sng" dirty="0">
                <a:latin typeface="Book Antiqua" panose="02040602050305030304" pitchFamily="18" charset="0"/>
              </a:rPr>
              <a:t> </a:t>
            </a:r>
            <a:r>
              <a:rPr lang="de-DE" altLang="en-US" sz="1000" u="sng" dirty="0" err="1">
                <a:latin typeface="Book Antiqua" panose="02040602050305030304" pitchFamily="18" charset="0"/>
              </a:rPr>
              <a:t>effect</a:t>
            </a:r>
            <a:r>
              <a:rPr lang="de-DE" altLang="en-US" sz="1000" u="sng" dirty="0">
                <a:latin typeface="Book Antiqua" panose="02040602050305030304" pitchFamily="18" charset="0"/>
              </a:rPr>
              <a:t>?</a:t>
            </a:r>
          </a:p>
        </p:txBody>
      </p:sp>
      <p:sp>
        <p:nvSpPr>
          <p:cNvPr id="16" name="Textfeld 37"/>
          <p:cNvSpPr txBox="1"/>
          <p:nvPr/>
        </p:nvSpPr>
        <p:spPr>
          <a:xfrm>
            <a:off x="1867251" y="2374669"/>
            <a:ext cx="1965695" cy="338554"/>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800" dirty="0">
                <a:latin typeface="Book Antiqua" panose="02040602050305030304" pitchFamily="18" charset="0"/>
              </a:rPr>
              <a:t>+ 10% </a:t>
            </a:r>
            <a:r>
              <a:rPr lang="de-DE" sz="800" dirty="0" err="1">
                <a:latin typeface="Book Antiqua" panose="02040602050305030304" pitchFamily="18" charset="0"/>
              </a:rPr>
              <a:t>enrollment</a:t>
            </a:r>
            <a:r>
              <a:rPr lang="de-DE" sz="800" dirty="0">
                <a:latin typeface="Book Antiqua" panose="02040602050305030304" pitchFamily="18" charset="0"/>
              </a:rPr>
              <a:t>  ! -0.129 </a:t>
            </a:r>
            <a:r>
              <a:rPr lang="de-DE" sz="800" dirty="0" err="1">
                <a:latin typeface="Book Antiqua" panose="02040602050305030304" pitchFamily="18" charset="0"/>
              </a:rPr>
              <a:t>percentage</a:t>
            </a:r>
            <a:r>
              <a:rPr lang="de-DE" sz="800" dirty="0">
                <a:latin typeface="Book Antiqua" panose="02040602050305030304" pitchFamily="18" charset="0"/>
              </a:rPr>
              <a:t> </a:t>
            </a:r>
            <a:r>
              <a:rPr lang="de-DE" sz="800" dirty="0" err="1">
                <a:latin typeface="Book Antiqua" panose="02040602050305030304" pitchFamily="18" charset="0"/>
              </a:rPr>
              <a:t>points</a:t>
            </a:r>
            <a:r>
              <a:rPr lang="de-DE" sz="800" dirty="0">
                <a:latin typeface="Book Antiqua" panose="02040602050305030304" pitchFamily="18" charset="0"/>
              </a:rPr>
              <a:t> </a:t>
            </a:r>
            <a:r>
              <a:rPr lang="de-DE" sz="800" dirty="0" err="1">
                <a:latin typeface="Book Antiqua" panose="02040602050305030304" pitchFamily="18" charset="0"/>
              </a:rPr>
              <a:t>students</a:t>
            </a:r>
            <a:r>
              <a:rPr lang="de-DE" sz="800" dirty="0">
                <a:latin typeface="Book Antiqua" panose="02040602050305030304" pitchFamily="18" charset="0"/>
              </a:rPr>
              <a:t> pass </a:t>
            </a:r>
            <a:r>
              <a:rPr lang="de-DE" sz="800" dirty="0" err="1">
                <a:latin typeface="Book Antiqua" panose="02040602050305030304" pitchFamily="18" charset="0"/>
              </a:rPr>
              <a:t>test</a:t>
            </a:r>
            <a:endParaRPr lang="de-DE" sz="800" dirty="0">
              <a:latin typeface="Book Antiqua" panose="02040602050305030304" pitchFamily="18" charset="0"/>
            </a:endParaRPr>
          </a:p>
        </p:txBody>
      </p:sp>
      <p:cxnSp>
        <p:nvCxnSpPr>
          <p:cNvPr id="17" name="Gerade Verbindung mit Pfeil 39"/>
          <p:cNvCxnSpPr/>
          <p:nvPr/>
        </p:nvCxnSpPr>
        <p:spPr>
          <a:xfrm rot="16200000" flipH="1">
            <a:off x="3372736" y="2657998"/>
            <a:ext cx="184084" cy="110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feld 44"/>
          <p:cNvSpPr txBox="1"/>
          <p:nvPr/>
        </p:nvSpPr>
        <p:spPr>
          <a:xfrm>
            <a:off x="3317512" y="2833338"/>
            <a:ext cx="993252" cy="215444"/>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800" dirty="0">
                <a:latin typeface="Book Antiqua" panose="02040602050305030304" pitchFamily="18" charset="0"/>
              </a:rPr>
              <a:t>(</a:t>
            </a:r>
            <a:r>
              <a:rPr lang="de-DE" sz="800" dirty="0" err="1">
                <a:latin typeface="Book Antiqua" panose="02040602050305030304" pitchFamily="18" charset="0"/>
              </a:rPr>
              <a:t>small</a:t>
            </a:r>
            <a:r>
              <a:rPr lang="de-DE" sz="800" dirty="0">
                <a:latin typeface="Book Antiqua" panose="02040602050305030304" pitchFamily="18" charset="0"/>
              </a:rPr>
              <a:t> </a:t>
            </a:r>
            <a:r>
              <a:rPr lang="de-DE" sz="800" dirty="0" err="1">
                <a:latin typeface="Book Antiqua" panose="02040602050305030304" pitchFamily="18" charset="0"/>
              </a:rPr>
              <a:t>effect</a:t>
            </a:r>
            <a:r>
              <a:rPr lang="de-DE" sz="800" dirty="0">
                <a:latin typeface="Book Antiqua" panose="02040602050305030304" pitchFamily="18" charset="0"/>
              </a:rPr>
              <a:t>)</a:t>
            </a:r>
          </a:p>
        </p:txBody>
      </p:sp>
      <p:sp>
        <p:nvSpPr>
          <p:cNvPr id="15" name="Title 2">
            <a:extLst>
              <a:ext uri="{FF2B5EF4-FFF2-40B4-BE49-F238E27FC236}">
                <a16:creationId xmlns:a16="http://schemas.microsoft.com/office/drawing/2014/main" id="{D8200CAD-48DA-874A-2B93-6B109EFA4925}"/>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3444835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25</a:t>
            </a:fld>
            <a:endParaRPr lang="en-US" dirty="0"/>
          </a:p>
        </p:txBody>
      </p:sp>
      <p:pic>
        <p:nvPicPr>
          <p:cNvPr id="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320" y="1330994"/>
            <a:ext cx="2122567" cy="180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1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Testing</a:t>
            </a:r>
            <a:r>
              <a:rPr lang="de-DE" altLang="en-US" sz="1100" dirty="0">
                <a:latin typeface="Book Antiqua" panose="02040602050305030304" pitchFamily="18" charset="0"/>
              </a:rPr>
              <a:t> </a:t>
            </a:r>
            <a:r>
              <a:rPr lang="de-DE" altLang="en-US" sz="1100" dirty="0" err="1">
                <a:latin typeface="Book Antiqua" panose="02040602050305030304" pitchFamily="18" charset="0"/>
              </a:rPr>
              <a:t>against</a:t>
            </a:r>
            <a:r>
              <a:rPr lang="de-DE" altLang="en-US" sz="1100" dirty="0">
                <a:latin typeface="Book Antiqua" panose="02040602050305030304" pitchFamily="18" charset="0"/>
              </a:rPr>
              <a:t> </a:t>
            </a:r>
            <a:r>
              <a:rPr lang="de-DE" altLang="en-US" sz="1100" dirty="0" err="1">
                <a:latin typeface="Book Antiqua" panose="02040602050305030304" pitchFamily="18" charset="0"/>
              </a:rPr>
              <a:t>two-sided</a:t>
            </a:r>
            <a:r>
              <a:rPr lang="de-DE" altLang="en-US" sz="1100" dirty="0">
                <a:latin typeface="Book Antiqua" panose="02040602050305030304" pitchFamily="18" charset="0"/>
              </a:rPr>
              <a:t> alternatives</a:t>
            </a:r>
            <a:endParaRPr lang="de-DE" altLang="en-US" sz="1100" b="1" dirty="0"/>
          </a:p>
        </p:txBody>
      </p:sp>
      <p:sp>
        <p:nvSpPr>
          <p:cNvPr id="7" name="Textfeld 10"/>
          <p:cNvSpPr txBox="1"/>
          <p:nvPr/>
        </p:nvSpPr>
        <p:spPr>
          <a:xfrm>
            <a:off x="2440412" y="1373783"/>
            <a:ext cx="1781612"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Test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2727642" y="1454118"/>
            <a:ext cx="489023" cy="9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3"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3605643" y="1452248"/>
            <a:ext cx="488222" cy="9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2507543" y="1638334"/>
            <a:ext cx="2043331" cy="1613006"/>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latin typeface="Book Antiqua" panose="02040602050305030304" pitchFamily="18" charset="0"/>
              </a:rPr>
              <a:t>Reject</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null </a:t>
            </a:r>
            <a:r>
              <a:rPr lang="de-DE" sz="706" dirty="0" err="1">
                <a:latin typeface="Book Antiqua" panose="02040602050305030304" pitchFamily="18" charset="0"/>
              </a:rPr>
              <a:t>hypothesis</a:t>
            </a:r>
            <a:r>
              <a:rPr lang="de-DE" sz="706" dirty="0">
                <a:latin typeface="Book Antiqua" panose="02040602050305030304" pitchFamily="18" charset="0"/>
              </a:rPr>
              <a:t> in </a:t>
            </a:r>
            <a:r>
              <a:rPr lang="de-DE" sz="706" dirty="0" err="1">
                <a:latin typeface="Book Antiqua" panose="02040602050305030304" pitchFamily="18" charset="0"/>
              </a:rPr>
              <a:t>favour</a:t>
            </a:r>
            <a:r>
              <a:rPr lang="de-DE" sz="706" dirty="0">
                <a:latin typeface="Book Antiqua" panose="02040602050305030304" pitchFamily="18" charset="0"/>
              </a:rPr>
              <a:t> </a:t>
            </a: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alternative </a:t>
            </a:r>
            <a:r>
              <a:rPr lang="de-DE" sz="706" dirty="0" err="1">
                <a:latin typeface="Book Antiqua" panose="02040602050305030304" pitchFamily="18" charset="0"/>
              </a:rPr>
              <a:t>hypothesis</a:t>
            </a:r>
            <a:r>
              <a:rPr lang="de-DE" sz="706" dirty="0">
                <a:latin typeface="Book Antiqua" panose="02040602050305030304" pitchFamily="18" charset="0"/>
              </a:rPr>
              <a:t> </a:t>
            </a:r>
            <a:r>
              <a:rPr lang="de-DE" sz="706" dirty="0" err="1">
                <a:latin typeface="Book Antiqua" panose="02040602050305030304" pitchFamily="18" charset="0"/>
              </a:rPr>
              <a:t>if</a:t>
            </a:r>
            <a:r>
              <a:rPr lang="de-DE" sz="706" dirty="0">
                <a:latin typeface="Book Antiqua" panose="02040602050305030304" pitchFamily="18" charset="0"/>
              </a:rPr>
              <a:t> </a:t>
            </a:r>
            <a:r>
              <a:rPr lang="de-DE" sz="706" u="sng" dirty="0" err="1">
                <a:latin typeface="Book Antiqua" panose="02040602050305030304" pitchFamily="18" charset="0"/>
              </a:rPr>
              <a:t>the</a:t>
            </a:r>
            <a:r>
              <a:rPr lang="de-DE" sz="706" u="sng" dirty="0">
                <a:latin typeface="Book Antiqua" panose="02040602050305030304" pitchFamily="18" charset="0"/>
              </a:rPr>
              <a:t> absolute </a:t>
            </a:r>
            <a:r>
              <a:rPr lang="de-DE" sz="706" u="sng" dirty="0" err="1">
                <a:latin typeface="Book Antiqua" panose="02040602050305030304" pitchFamily="18" charset="0"/>
              </a:rPr>
              <a:t>value</a:t>
            </a:r>
            <a:r>
              <a:rPr lang="de-DE" sz="706" u="sng" dirty="0">
                <a:latin typeface="Book Antiqua" panose="02040602050305030304" pitchFamily="18" charset="0"/>
              </a:rPr>
              <a:t> </a:t>
            </a:r>
          </a:p>
          <a:p>
            <a:pPr>
              <a:defRPr/>
            </a:pP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estimated</a:t>
            </a:r>
            <a:r>
              <a:rPr lang="de-DE" sz="706" dirty="0">
                <a:latin typeface="Book Antiqua" panose="02040602050305030304" pitchFamily="18" charset="0"/>
              </a:rPr>
              <a:t> </a:t>
            </a:r>
            <a:r>
              <a:rPr lang="de-DE" sz="706" dirty="0" err="1">
                <a:latin typeface="Book Antiqua" panose="02040602050305030304" pitchFamily="18" charset="0"/>
              </a:rPr>
              <a:t>coefficient</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too</a:t>
            </a:r>
            <a:r>
              <a:rPr lang="de-DE" sz="706" dirty="0">
                <a:latin typeface="Book Antiqua" panose="02040602050305030304" pitchFamily="18" charset="0"/>
              </a:rPr>
              <a:t> large.</a:t>
            </a:r>
          </a:p>
          <a:p>
            <a:pPr>
              <a:defRPr/>
            </a:pPr>
            <a:endParaRPr lang="de-DE" sz="706" dirty="0">
              <a:latin typeface="Book Antiqua" panose="02040602050305030304" pitchFamily="18" charset="0"/>
            </a:endParaRPr>
          </a:p>
          <a:p>
            <a:pPr>
              <a:defRPr/>
            </a:pPr>
            <a:r>
              <a:rPr lang="de-DE" sz="706" dirty="0" err="1">
                <a:latin typeface="Book Antiqua" panose="02040602050305030304" pitchFamily="18" charset="0"/>
              </a:rPr>
              <a:t>Construct</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critical</a:t>
            </a:r>
            <a:r>
              <a:rPr lang="de-DE" sz="706" dirty="0">
                <a:latin typeface="Book Antiqua" panose="02040602050305030304" pitchFamily="18" charset="0"/>
              </a:rPr>
              <a:t> </a:t>
            </a:r>
            <a:r>
              <a:rPr lang="de-DE" sz="706" dirty="0" err="1">
                <a:latin typeface="Book Antiqua" panose="02040602050305030304" pitchFamily="18" charset="0"/>
              </a:rPr>
              <a:t>value</a:t>
            </a:r>
            <a:r>
              <a:rPr lang="de-DE" sz="706" dirty="0">
                <a:latin typeface="Book Antiqua" panose="02040602050305030304" pitchFamily="18" charset="0"/>
              </a:rPr>
              <a:t> so </a:t>
            </a:r>
            <a:r>
              <a:rPr lang="de-DE" sz="706" dirty="0" err="1">
                <a:latin typeface="Book Antiqua" panose="02040602050305030304" pitchFamily="18" charset="0"/>
              </a:rPr>
              <a:t>that</a:t>
            </a:r>
            <a:r>
              <a:rPr lang="de-DE" sz="706" dirty="0">
                <a:latin typeface="Book Antiqua" panose="02040602050305030304" pitchFamily="18" charset="0"/>
              </a:rPr>
              <a:t>, </a:t>
            </a:r>
            <a:r>
              <a:rPr lang="de-DE" sz="706" dirty="0" err="1">
                <a:latin typeface="Book Antiqua" panose="02040602050305030304" pitchFamily="18" charset="0"/>
              </a:rPr>
              <a:t>if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p>
          <a:p>
            <a:pPr>
              <a:defRPr/>
            </a:pPr>
            <a:r>
              <a:rPr lang="de-DE" sz="706" dirty="0">
                <a:latin typeface="Book Antiqua" panose="02040602050305030304" pitchFamily="18" charset="0"/>
              </a:rPr>
              <a:t>null </a:t>
            </a:r>
            <a:r>
              <a:rPr lang="de-DE" sz="706" dirty="0" err="1">
                <a:latin typeface="Book Antiqua" panose="02040602050305030304" pitchFamily="18" charset="0"/>
              </a:rPr>
              <a:t>hypothesis</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true</a:t>
            </a:r>
            <a:r>
              <a:rPr lang="de-DE" sz="706" dirty="0">
                <a:latin typeface="Book Antiqua" panose="02040602050305030304" pitchFamily="18" charset="0"/>
              </a:rPr>
              <a:t>, </a:t>
            </a:r>
            <a:r>
              <a:rPr lang="de-DE" sz="706" dirty="0" err="1">
                <a:latin typeface="Book Antiqua" panose="02040602050305030304" pitchFamily="18" charset="0"/>
              </a:rPr>
              <a:t>it</a:t>
            </a:r>
            <a:r>
              <a:rPr lang="de-DE" sz="706" dirty="0">
                <a:latin typeface="Book Antiqua" panose="02040602050305030304" pitchFamily="18" charset="0"/>
              </a:rPr>
              <a:t> </a:t>
            </a:r>
            <a:r>
              <a:rPr lang="de-DE" sz="706" dirty="0" err="1">
                <a:latin typeface="Book Antiqua" panose="02040602050305030304" pitchFamily="18" charset="0"/>
              </a:rPr>
              <a:t>is</a:t>
            </a:r>
            <a:r>
              <a:rPr lang="de-DE" sz="706" dirty="0">
                <a:latin typeface="Book Antiqua" panose="02040602050305030304" pitchFamily="18" charset="0"/>
              </a:rPr>
              <a:t> </a:t>
            </a:r>
            <a:r>
              <a:rPr lang="de-DE" sz="706" dirty="0" err="1">
                <a:latin typeface="Book Antiqua" panose="02040602050305030304" pitchFamily="18" charset="0"/>
              </a:rPr>
              <a:t>rejected</a:t>
            </a:r>
            <a:r>
              <a:rPr lang="de-DE" sz="706" dirty="0">
                <a:latin typeface="Book Antiqua" panose="02040602050305030304" pitchFamily="18" charset="0"/>
              </a:rPr>
              <a:t> in,</a:t>
            </a:r>
          </a:p>
          <a:p>
            <a:pPr>
              <a:defRPr/>
            </a:pPr>
            <a:r>
              <a:rPr lang="de-DE" sz="706" dirty="0" err="1">
                <a:latin typeface="Book Antiqua" panose="02040602050305030304" pitchFamily="18" charset="0"/>
              </a:rPr>
              <a:t>for</a:t>
            </a:r>
            <a:r>
              <a:rPr lang="de-DE" sz="706" dirty="0">
                <a:latin typeface="Book Antiqua" panose="02040602050305030304" pitchFamily="18" charset="0"/>
              </a:rPr>
              <a:t> </a:t>
            </a:r>
            <a:r>
              <a:rPr lang="de-DE" sz="706" dirty="0" err="1">
                <a:latin typeface="Book Antiqua" panose="02040602050305030304" pitchFamily="18" charset="0"/>
              </a:rPr>
              <a:t>example</a:t>
            </a:r>
            <a:r>
              <a:rPr lang="de-DE" sz="706" dirty="0">
                <a:latin typeface="Book Antiqua" panose="02040602050305030304" pitchFamily="18" charset="0"/>
              </a:rPr>
              <a:t>, 5% </a:t>
            </a: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cases</a:t>
            </a:r>
            <a:r>
              <a:rPr lang="de-DE" sz="706" dirty="0">
                <a:latin typeface="Book Antiqua" panose="02040602050305030304" pitchFamily="18" charset="0"/>
              </a:rPr>
              <a:t>.</a:t>
            </a:r>
          </a:p>
          <a:p>
            <a:pPr>
              <a:defRPr/>
            </a:pPr>
            <a:endParaRPr lang="de-DE" sz="706" dirty="0">
              <a:latin typeface="Book Antiqua" panose="02040602050305030304" pitchFamily="18" charset="0"/>
            </a:endParaRPr>
          </a:p>
          <a:p>
            <a:pPr>
              <a:defRPr/>
            </a:pPr>
            <a:r>
              <a:rPr lang="de-DE" sz="706" dirty="0">
                <a:latin typeface="Book Antiqua" panose="02040602050305030304" pitchFamily="18" charset="0"/>
              </a:rPr>
              <a:t>In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given</a:t>
            </a:r>
            <a:r>
              <a:rPr lang="de-DE" sz="706" dirty="0">
                <a:latin typeface="Book Antiqua" panose="02040602050305030304" pitchFamily="18" charset="0"/>
              </a:rPr>
              <a:t> </a:t>
            </a:r>
            <a:r>
              <a:rPr lang="de-DE" sz="706" dirty="0" err="1">
                <a:latin typeface="Book Antiqua" panose="02040602050305030304" pitchFamily="18" charset="0"/>
              </a:rPr>
              <a:t>example</a:t>
            </a:r>
            <a:r>
              <a:rPr lang="de-DE" sz="706" dirty="0">
                <a:latin typeface="Book Antiqua" panose="02040602050305030304" pitchFamily="18" charset="0"/>
              </a:rPr>
              <a:t>, </a:t>
            </a:r>
            <a:r>
              <a:rPr lang="de-DE" sz="706" dirty="0" err="1">
                <a:latin typeface="Book Antiqua" panose="02040602050305030304" pitchFamily="18" charset="0"/>
              </a:rPr>
              <a:t>these</a:t>
            </a:r>
            <a:r>
              <a:rPr lang="de-DE" sz="706" dirty="0">
                <a:latin typeface="Book Antiqua" panose="02040602050305030304" pitchFamily="18" charset="0"/>
              </a:rPr>
              <a:t> </a:t>
            </a:r>
            <a:r>
              <a:rPr lang="de-DE" sz="706" dirty="0" err="1">
                <a:latin typeface="Book Antiqua" panose="02040602050305030304" pitchFamily="18" charset="0"/>
              </a:rPr>
              <a:t>are</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points</a:t>
            </a:r>
            <a:r>
              <a:rPr lang="de-DE" sz="706" dirty="0">
                <a:latin typeface="Book Antiqua" panose="02040602050305030304" pitchFamily="18" charset="0"/>
              </a:rPr>
              <a:t> </a:t>
            </a:r>
          </a:p>
          <a:p>
            <a:pPr>
              <a:defRPr/>
            </a:pP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t-</a:t>
            </a:r>
            <a:r>
              <a:rPr lang="de-DE" sz="706" dirty="0" err="1">
                <a:latin typeface="Book Antiqua" panose="02040602050305030304" pitchFamily="18" charset="0"/>
              </a:rPr>
              <a:t>distribution</a:t>
            </a:r>
            <a:r>
              <a:rPr lang="de-DE" sz="706" dirty="0">
                <a:latin typeface="Book Antiqua" panose="02040602050305030304" pitchFamily="18" charset="0"/>
              </a:rPr>
              <a:t> so </a:t>
            </a:r>
            <a:r>
              <a:rPr lang="de-DE" sz="706" dirty="0" err="1">
                <a:latin typeface="Book Antiqua" panose="02040602050305030304" pitchFamily="18" charset="0"/>
              </a:rPr>
              <a:t>that</a:t>
            </a:r>
            <a:r>
              <a:rPr lang="de-DE" sz="706" dirty="0">
                <a:latin typeface="Book Antiqua" panose="02040602050305030304" pitchFamily="18" charset="0"/>
              </a:rPr>
              <a:t> 5% </a:t>
            </a:r>
            <a:r>
              <a:rPr lang="de-DE" sz="706" dirty="0" err="1">
                <a:latin typeface="Book Antiqua" panose="02040602050305030304" pitchFamily="18" charset="0"/>
              </a:rPr>
              <a:t>of</a:t>
            </a:r>
            <a:r>
              <a:rPr lang="de-DE" sz="706" dirty="0">
                <a:latin typeface="Book Antiqua" panose="02040602050305030304" pitchFamily="18" charset="0"/>
              </a:rPr>
              <a:t>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cases</a:t>
            </a:r>
            <a:endParaRPr lang="de-DE" sz="706" dirty="0">
              <a:latin typeface="Book Antiqua" panose="02040602050305030304" pitchFamily="18" charset="0"/>
            </a:endParaRPr>
          </a:p>
          <a:p>
            <a:pPr>
              <a:defRPr/>
            </a:pPr>
            <a:r>
              <a:rPr lang="de-DE" sz="706" dirty="0" err="1">
                <a:latin typeface="Book Antiqua" panose="02040602050305030304" pitchFamily="18" charset="0"/>
              </a:rPr>
              <a:t>lie</a:t>
            </a:r>
            <a:r>
              <a:rPr lang="de-DE" sz="706" dirty="0">
                <a:latin typeface="Book Antiqua" panose="02040602050305030304" pitchFamily="18" charset="0"/>
              </a:rPr>
              <a:t> in </a:t>
            </a:r>
            <a:r>
              <a:rPr lang="de-DE" sz="706" dirty="0" err="1">
                <a:latin typeface="Book Antiqua" panose="02040602050305030304" pitchFamily="18" charset="0"/>
              </a:rPr>
              <a:t>the</a:t>
            </a:r>
            <a:r>
              <a:rPr lang="de-DE" sz="706" dirty="0">
                <a:latin typeface="Book Antiqua" panose="02040602050305030304" pitchFamily="18" charset="0"/>
              </a:rPr>
              <a:t> </a:t>
            </a:r>
            <a:r>
              <a:rPr lang="de-DE" sz="706" dirty="0" err="1">
                <a:latin typeface="Book Antiqua" panose="02040602050305030304" pitchFamily="18" charset="0"/>
              </a:rPr>
              <a:t>two</a:t>
            </a:r>
            <a:r>
              <a:rPr lang="de-DE" sz="706" dirty="0">
                <a:latin typeface="Book Antiqua" panose="02040602050305030304" pitchFamily="18" charset="0"/>
              </a:rPr>
              <a:t> </a:t>
            </a:r>
            <a:r>
              <a:rPr lang="de-DE" sz="706" dirty="0" err="1">
                <a:latin typeface="Book Antiqua" panose="02040602050305030304" pitchFamily="18" charset="0"/>
              </a:rPr>
              <a:t>tails</a:t>
            </a:r>
            <a:r>
              <a:rPr lang="de-DE" sz="706" dirty="0">
                <a:latin typeface="Book Antiqua" panose="02040602050305030304" pitchFamily="18" charset="0"/>
              </a:rPr>
              <a:t>.</a:t>
            </a:r>
          </a:p>
          <a:p>
            <a:pPr>
              <a:defRPr/>
            </a:pPr>
            <a:endParaRPr lang="de-DE" sz="706" dirty="0"/>
          </a:p>
          <a:p>
            <a:pPr>
              <a:defRPr/>
            </a:pPr>
            <a:r>
              <a:rPr lang="de-DE" sz="706" u="sng" dirty="0">
                <a:latin typeface="Book Antiqua" panose="02040602050305030304" pitchFamily="18" charset="0"/>
              </a:rPr>
              <a:t>! </a:t>
            </a:r>
            <a:r>
              <a:rPr lang="de-DE" sz="706" u="sng" dirty="0" err="1">
                <a:latin typeface="Book Antiqua" panose="02040602050305030304" pitchFamily="18" charset="0"/>
              </a:rPr>
              <a:t>Reject</a:t>
            </a:r>
            <a:r>
              <a:rPr lang="de-DE" sz="706" u="sng" dirty="0">
                <a:latin typeface="Book Antiqua" panose="02040602050305030304" pitchFamily="18" charset="0"/>
              </a:rPr>
              <a:t> </a:t>
            </a:r>
            <a:r>
              <a:rPr lang="de-DE" sz="706" u="sng" dirty="0" err="1">
                <a:latin typeface="Book Antiqua" panose="02040602050305030304" pitchFamily="18" charset="0"/>
              </a:rPr>
              <a:t>if</a:t>
            </a:r>
            <a:r>
              <a:rPr lang="de-DE" sz="706" u="sng" dirty="0">
                <a:latin typeface="Book Antiqua" panose="02040602050305030304" pitchFamily="18" charset="0"/>
              </a:rPr>
              <a:t> absolute </a:t>
            </a:r>
            <a:r>
              <a:rPr lang="de-DE" sz="706" u="sng" dirty="0" err="1">
                <a:latin typeface="Book Antiqua" panose="02040602050305030304" pitchFamily="18" charset="0"/>
              </a:rPr>
              <a:t>value</a:t>
            </a:r>
            <a:r>
              <a:rPr lang="de-DE" sz="706" u="sng" dirty="0">
                <a:latin typeface="Book Antiqua" panose="02040602050305030304" pitchFamily="18" charset="0"/>
              </a:rPr>
              <a:t> </a:t>
            </a:r>
            <a:r>
              <a:rPr lang="de-DE" sz="706" u="sng" dirty="0" err="1">
                <a:latin typeface="Book Antiqua" panose="02040602050305030304" pitchFamily="18" charset="0"/>
              </a:rPr>
              <a:t>of</a:t>
            </a:r>
            <a:r>
              <a:rPr lang="de-DE" sz="706" u="sng" dirty="0">
                <a:latin typeface="Book Antiqua" panose="02040602050305030304" pitchFamily="18" charset="0"/>
              </a:rPr>
              <a:t> t-</a:t>
            </a:r>
            <a:r>
              <a:rPr lang="de-DE" sz="706" u="sng" dirty="0" err="1">
                <a:latin typeface="Book Antiqua" panose="02040602050305030304" pitchFamily="18" charset="0"/>
              </a:rPr>
              <a:t>statistic</a:t>
            </a:r>
            <a:r>
              <a:rPr lang="de-DE" sz="706" u="sng" dirty="0">
                <a:latin typeface="Book Antiqua" panose="02040602050305030304" pitchFamily="18" charset="0"/>
              </a:rPr>
              <a:t> </a:t>
            </a:r>
            <a:r>
              <a:rPr lang="de-DE" sz="706" u="sng" dirty="0" err="1">
                <a:latin typeface="Book Antiqua" panose="02040602050305030304" pitchFamily="18" charset="0"/>
              </a:rPr>
              <a:t>is</a:t>
            </a:r>
            <a:r>
              <a:rPr lang="de-DE" sz="706" u="sng" dirty="0">
                <a:latin typeface="Book Antiqua" panose="02040602050305030304" pitchFamily="18" charset="0"/>
              </a:rPr>
              <a:t> </a:t>
            </a:r>
            <a:r>
              <a:rPr lang="de-DE" sz="706" u="sng" dirty="0" err="1">
                <a:latin typeface="Book Antiqua" panose="02040602050305030304" pitchFamily="18" charset="0"/>
              </a:rPr>
              <a:t>less</a:t>
            </a:r>
            <a:r>
              <a:rPr lang="de-DE" sz="706" u="sng" dirty="0">
                <a:latin typeface="Book Antiqua" panose="02040602050305030304" pitchFamily="18" charset="0"/>
              </a:rPr>
              <a:t> </a:t>
            </a:r>
            <a:r>
              <a:rPr lang="de-DE" sz="706" u="sng" dirty="0" err="1">
                <a:latin typeface="Book Antiqua" panose="02040602050305030304" pitchFamily="18" charset="0"/>
              </a:rPr>
              <a:t>than</a:t>
            </a:r>
            <a:r>
              <a:rPr lang="de-DE" sz="706" u="sng" dirty="0">
                <a:latin typeface="Book Antiqua" panose="02040602050305030304" pitchFamily="18" charset="0"/>
              </a:rPr>
              <a:t> -2.06 </a:t>
            </a:r>
            <a:r>
              <a:rPr lang="de-DE" sz="706" u="sng" dirty="0" err="1">
                <a:latin typeface="Book Antiqua" panose="02040602050305030304" pitchFamily="18" charset="0"/>
              </a:rPr>
              <a:t>or</a:t>
            </a:r>
            <a:r>
              <a:rPr lang="de-DE" sz="706" u="sng" dirty="0">
                <a:latin typeface="Book Antiqua" panose="02040602050305030304" pitchFamily="18" charset="0"/>
              </a:rPr>
              <a:t> </a:t>
            </a:r>
            <a:r>
              <a:rPr lang="de-DE" sz="706" u="sng" dirty="0" err="1">
                <a:latin typeface="Book Antiqua" panose="02040602050305030304" pitchFamily="18" charset="0"/>
              </a:rPr>
              <a:t>greater</a:t>
            </a:r>
            <a:r>
              <a:rPr lang="de-DE" sz="706" u="sng" dirty="0">
                <a:latin typeface="Book Antiqua" panose="02040602050305030304" pitchFamily="18" charset="0"/>
              </a:rPr>
              <a:t> </a:t>
            </a:r>
            <a:r>
              <a:rPr lang="de-DE" sz="706" u="sng" dirty="0" err="1">
                <a:latin typeface="Book Antiqua" panose="02040602050305030304" pitchFamily="18" charset="0"/>
              </a:rPr>
              <a:t>than</a:t>
            </a:r>
            <a:r>
              <a:rPr lang="de-DE" sz="706" u="sng" dirty="0">
                <a:latin typeface="Book Antiqua" panose="02040602050305030304" pitchFamily="18" charset="0"/>
              </a:rPr>
              <a:t> 2.06</a:t>
            </a:r>
          </a:p>
        </p:txBody>
      </p:sp>
      <p:cxnSp>
        <p:nvCxnSpPr>
          <p:cNvPr id="11" name="Gerade Verbindung mit Pfeil 22"/>
          <p:cNvCxnSpPr/>
          <p:nvPr/>
        </p:nvCxnSpPr>
        <p:spPr>
          <a:xfrm flipH="1">
            <a:off x="689915" y="2595569"/>
            <a:ext cx="1836036" cy="15126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6"/>
          <p:cNvCxnSpPr/>
          <p:nvPr/>
        </p:nvCxnSpPr>
        <p:spPr>
          <a:xfrm flipH="1">
            <a:off x="1978501" y="2595569"/>
            <a:ext cx="547449" cy="15126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itle 2">
            <a:extLst>
              <a:ext uri="{FF2B5EF4-FFF2-40B4-BE49-F238E27FC236}">
                <a16:creationId xmlns:a16="http://schemas.microsoft.com/office/drawing/2014/main" id="{C87E0AC3-192C-0B4C-A3C7-7F025ADB652F}"/>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2338898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26</a:t>
            </a:fld>
            <a:endParaRPr lang="en-US" dirty="0"/>
          </a:p>
        </p:txBody>
      </p:sp>
      <p:sp>
        <p:nvSpPr>
          <p:cNvPr id="5"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50" b="1" spc="127" baseline="6944" dirty="0">
                <a:latin typeface="Arial" panose="020B0604020202020204" pitchFamily="34" charset="0"/>
                <a:cs typeface="Arial" panose="020B0604020202020204" pitchFamily="34" charset="0"/>
              </a:rPr>
              <a:t>  </a:t>
            </a:r>
            <a:r>
              <a:rPr lang="en-GB" sz="100" b="1" spc="127" baseline="6944" dirty="0">
                <a:latin typeface="Book Antiqua" panose="02040602050305030304" pitchFamily="18" charset="0"/>
                <a:cs typeface="Arial" panose="020B0604020202020204" pitchFamily="34" charset="0"/>
              </a:rPr>
              <a:t>  </a:t>
            </a:r>
            <a:r>
              <a:rPr lang="de-DE" altLang="en-US" sz="1100" dirty="0" err="1">
                <a:latin typeface="Book Antiqua" panose="02040602050305030304" pitchFamily="18" charset="0"/>
              </a:rPr>
              <a:t>Example</a:t>
            </a:r>
            <a:r>
              <a:rPr lang="de-DE" altLang="en-US" sz="1100" dirty="0">
                <a:latin typeface="Book Antiqua" panose="02040602050305030304" pitchFamily="18" charset="0"/>
              </a:rPr>
              <a:t>: </a:t>
            </a:r>
            <a:r>
              <a:rPr lang="de-DE" altLang="en-US" sz="1100" dirty="0" err="1">
                <a:latin typeface="Book Antiqua" panose="02040602050305030304" pitchFamily="18" charset="0"/>
              </a:rPr>
              <a:t>Determinants</a:t>
            </a:r>
            <a:r>
              <a:rPr lang="de-DE" altLang="en-US" sz="1100" dirty="0">
                <a:latin typeface="Book Antiqua" panose="02040602050305030304" pitchFamily="18" charset="0"/>
              </a:rPr>
              <a:t> </a:t>
            </a:r>
            <a:r>
              <a:rPr lang="de-DE" altLang="en-US" sz="1100" dirty="0" err="1">
                <a:latin typeface="Book Antiqua" panose="02040602050305030304" pitchFamily="18" charset="0"/>
              </a:rPr>
              <a:t>of</a:t>
            </a:r>
            <a:r>
              <a:rPr lang="de-DE" altLang="en-US" sz="1100" dirty="0">
                <a:latin typeface="Book Antiqua" panose="02040602050305030304" pitchFamily="18" charset="0"/>
              </a:rPr>
              <a:t> </a:t>
            </a:r>
            <a:r>
              <a:rPr lang="de-DE" altLang="en-US" sz="1100" dirty="0" err="1">
                <a:latin typeface="Book Antiqua" panose="02040602050305030304" pitchFamily="18" charset="0"/>
              </a:rPr>
              <a:t>college</a:t>
            </a:r>
            <a:r>
              <a:rPr lang="de-DE" altLang="en-US" sz="1100" dirty="0">
                <a:latin typeface="Book Antiqua" panose="02040602050305030304" pitchFamily="18" charset="0"/>
              </a:rPr>
              <a:t> GPA</a:t>
            </a:r>
          </a:p>
        </p:txBody>
      </p:sp>
      <p:pic>
        <p:nvPicPr>
          <p:cNvPr id="6" name="Grafik 20" descr="TP_tmp.png"/>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381774" y="1380616"/>
            <a:ext cx="3867362" cy="30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372170" y="1840825"/>
            <a:ext cx="1280583" cy="153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8"/>
          <p:cNvSpPr txBox="1"/>
          <p:nvPr/>
        </p:nvSpPr>
        <p:spPr>
          <a:xfrm>
            <a:off x="3115019" y="1049265"/>
            <a:ext cx="1155726"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Lectures </a:t>
            </a:r>
            <a:r>
              <a:rPr lang="de-DE" sz="706" dirty="0" err="1"/>
              <a:t>missed</a:t>
            </a:r>
            <a:r>
              <a:rPr lang="de-DE" sz="706" dirty="0"/>
              <a:t> per </a:t>
            </a:r>
            <a:r>
              <a:rPr lang="de-DE" sz="706" dirty="0" err="1"/>
              <a:t>week</a:t>
            </a:r>
            <a:endParaRPr lang="de-DE" sz="706" dirty="0"/>
          </a:p>
        </p:txBody>
      </p:sp>
      <p:cxnSp>
        <p:nvCxnSpPr>
          <p:cNvPr id="9" name="Gerade Verbindung mit Pfeil 19"/>
          <p:cNvCxnSpPr/>
          <p:nvPr/>
        </p:nvCxnSpPr>
        <p:spPr>
          <a:xfrm rot="16200000" flipH="1">
            <a:off x="3648862" y="1214940"/>
            <a:ext cx="220901" cy="18408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 name="Grafik 23" descr="TP_tmp.png"/>
          <p:cNvPicPr>
            <a:picLocks noChangeAspect="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372170" y="2319444"/>
            <a:ext cx="1844040"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26" descr="TP_tmp.png"/>
          <p:cNvPicPr>
            <a:picLocks noChangeAspect="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372170" y="2595570"/>
            <a:ext cx="1799220"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30" descr="TP_tmp.png"/>
          <p:cNvPicPr>
            <a:picLocks noChangeAspect="1"/>
          </p:cNvPicPr>
          <p:nvPr>
            <p:custDataLst>
              <p:tags r:id="rId5"/>
            </p:custDataLst>
          </p:nvPr>
        </p:nvPicPr>
        <p:blipFill>
          <a:blip r:embed="rId11">
            <a:extLst>
              <a:ext uri="{28A0092B-C50C-407E-A947-70E740481C1C}">
                <a14:useLocalDpi xmlns:a14="http://schemas.microsoft.com/office/drawing/2010/main" val="0"/>
              </a:ext>
            </a:extLst>
          </a:blip>
          <a:srcRect/>
          <a:stretch>
            <a:fillRect/>
          </a:stretch>
        </p:blipFill>
        <p:spPr bwMode="auto">
          <a:xfrm>
            <a:off x="372170" y="2871695"/>
            <a:ext cx="2144977" cy="153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33"/>
          <p:cNvSpPr txBox="1"/>
          <p:nvPr/>
        </p:nvSpPr>
        <p:spPr>
          <a:xfrm>
            <a:off x="2728443" y="2227402"/>
            <a:ext cx="1730388" cy="635430"/>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The </a:t>
            </a:r>
            <a:r>
              <a:rPr lang="de-DE" sz="706" dirty="0" err="1"/>
              <a:t>effects</a:t>
            </a:r>
            <a:r>
              <a:rPr lang="de-DE" sz="706" dirty="0"/>
              <a:t> </a:t>
            </a:r>
            <a:r>
              <a:rPr lang="de-DE" sz="706" dirty="0" err="1"/>
              <a:t>of</a:t>
            </a:r>
            <a:r>
              <a:rPr lang="de-DE" sz="706" dirty="0"/>
              <a:t> </a:t>
            </a:r>
            <a:r>
              <a:rPr lang="de-DE" sz="706" dirty="0" err="1"/>
              <a:t>hsGPA</a:t>
            </a:r>
            <a:r>
              <a:rPr lang="de-DE" sz="706" dirty="0"/>
              <a:t> </a:t>
            </a:r>
            <a:r>
              <a:rPr lang="de-DE" sz="706" dirty="0" err="1"/>
              <a:t>and</a:t>
            </a:r>
            <a:r>
              <a:rPr lang="de-DE" sz="706" dirty="0"/>
              <a:t> </a:t>
            </a:r>
            <a:r>
              <a:rPr lang="de-DE" sz="706" dirty="0" err="1"/>
              <a:t>skipped</a:t>
            </a:r>
            <a:r>
              <a:rPr lang="de-DE" sz="706" dirty="0"/>
              <a:t> </a:t>
            </a:r>
            <a:r>
              <a:rPr lang="de-DE" sz="706" dirty="0" err="1"/>
              <a:t>are</a:t>
            </a:r>
            <a:r>
              <a:rPr lang="de-DE" sz="706" dirty="0"/>
              <a:t> </a:t>
            </a:r>
            <a:r>
              <a:rPr lang="de-DE" sz="706" dirty="0" err="1"/>
              <a:t>significantly</a:t>
            </a:r>
            <a:r>
              <a:rPr lang="de-DE" sz="706" dirty="0"/>
              <a:t> different </a:t>
            </a:r>
            <a:r>
              <a:rPr lang="de-DE" sz="706" dirty="0" err="1"/>
              <a:t>from</a:t>
            </a:r>
            <a:r>
              <a:rPr lang="de-DE" sz="706" dirty="0"/>
              <a:t> </a:t>
            </a:r>
            <a:r>
              <a:rPr lang="de-DE" sz="706" dirty="0" err="1"/>
              <a:t>zero</a:t>
            </a:r>
            <a:r>
              <a:rPr lang="de-DE" sz="706" dirty="0"/>
              <a:t> </a:t>
            </a:r>
            <a:r>
              <a:rPr lang="de-DE" sz="706" dirty="0" err="1"/>
              <a:t>at</a:t>
            </a:r>
            <a:r>
              <a:rPr lang="de-DE" sz="706" dirty="0"/>
              <a:t> </a:t>
            </a:r>
            <a:r>
              <a:rPr lang="de-DE" sz="706" dirty="0" err="1"/>
              <a:t>the</a:t>
            </a:r>
            <a:r>
              <a:rPr lang="de-DE" sz="706" dirty="0"/>
              <a:t> 1% </a:t>
            </a:r>
            <a:r>
              <a:rPr lang="de-DE" sz="706" dirty="0" err="1"/>
              <a:t>significance</a:t>
            </a:r>
            <a:r>
              <a:rPr lang="de-DE" sz="706" dirty="0"/>
              <a:t> </a:t>
            </a:r>
            <a:r>
              <a:rPr lang="de-DE" sz="706" dirty="0" err="1"/>
              <a:t>level</a:t>
            </a:r>
            <a:r>
              <a:rPr lang="de-DE" sz="706" dirty="0"/>
              <a:t>. The </a:t>
            </a:r>
            <a:r>
              <a:rPr lang="de-DE" sz="706" dirty="0" err="1"/>
              <a:t>effect</a:t>
            </a:r>
            <a:r>
              <a:rPr lang="de-DE" sz="706" dirty="0"/>
              <a:t> </a:t>
            </a:r>
            <a:r>
              <a:rPr lang="de-DE" sz="706" dirty="0" err="1"/>
              <a:t>of</a:t>
            </a:r>
            <a:r>
              <a:rPr lang="de-DE" sz="706" dirty="0"/>
              <a:t> ACT </a:t>
            </a:r>
            <a:r>
              <a:rPr lang="de-DE" sz="706" dirty="0" err="1"/>
              <a:t>is</a:t>
            </a:r>
            <a:r>
              <a:rPr lang="de-DE" sz="706" dirty="0"/>
              <a:t> not </a:t>
            </a:r>
            <a:r>
              <a:rPr lang="de-DE" sz="706" dirty="0" err="1"/>
              <a:t>significantly</a:t>
            </a:r>
            <a:r>
              <a:rPr lang="de-DE" sz="706" dirty="0"/>
              <a:t> different </a:t>
            </a:r>
            <a:r>
              <a:rPr lang="de-DE" sz="706" dirty="0" err="1"/>
              <a:t>from</a:t>
            </a:r>
            <a:r>
              <a:rPr lang="de-DE" sz="706" dirty="0"/>
              <a:t> </a:t>
            </a:r>
            <a:r>
              <a:rPr lang="de-DE" sz="706" dirty="0" err="1"/>
              <a:t>zero</a:t>
            </a:r>
            <a:r>
              <a:rPr lang="de-DE" sz="706" dirty="0"/>
              <a:t>, not </a:t>
            </a:r>
            <a:r>
              <a:rPr lang="de-DE" sz="706" dirty="0" err="1"/>
              <a:t>even</a:t>
            </a:r>
            <a:r>
              <a:rPr lang="de-DE" sz="706" dirty="0"/>
              <a:t> </a:t>
            </a:r>
            <a:r>
              <a:rPr lang="de-DE" sz="706" dirty="0" err="1"/>
              <a:t>at</a:t>
            </a:r>
            <a:r>
              <a:rPr lang="de-DE" sz="706" dirty="0"/>
              <a:t> </a:t>
            </a:r>
            <a:r>
              <a:rPr lang="de-DE" sz="706" dirty="0" err="1"/>
              <a:t>the</a:t>
            </a:r>
            <a:r>
              <a:rPr lang="de-DE" sz="706" dirty="0"/>
              <a:t> 10% </a:t>
            </a:r>
            <a:r>
              <a:rPr lang="de-DE" sz="706" dirty="0" err="1"/>
              <a:t>significance</a:t>
            </a:r>
            <a:r>
              <a:rPr lang="de-DE" sz="706" dirty="0"/>
              <a:t> </a:t>
            </a:r>
            <a:r>
              <a:rPr lang="de-DE" sz="706" dirty="0" err="1"/>
              <a:t>level</a:t>
            </a:r>
            <a:r>
              <a:rPr lang="de-DE" sz="706" dirty="0"/>
              <a:t>.</a:t>
            </a:r>
          </a:p>
        </p:txBody>
      </p:sp>
      <p:cxnSp>
        <p:nvCxnSpPr>
          <p:cNvPr id="14" name="Gerade Verbindung mit Pfeil 34"/>
          <p:cNvCxnSpPr/>
          <p:nvPr/>
        </p:nvCxnSpPr>
        <p:spPr>
          <a:xfrm rot="10800000" flipV="1">
            <a:off x="2249825" y="2301035"/>
            <a:ext cx="460209" cy="552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36"/>
          <p:cNvCxnSpPr/>
          <p:nvPr/>
        </p:nvCxnSpPr>
        <p:spPr>
          <a:xfrm rot="10800000" flipV="1">
            <a:off x="2194600" y="2411485"/>
            <a:ext cx="515435" cy="23930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38"/>
          <p:cNvCxnSpPr>
            <a:stCxn id="13" idx="1"/>
          </p:cNvCxnSpPr>
          <p:nvPr/>
        </p:nvCxnSpPr>
        <p:spPr>
          <a:xfrm flipH="1">
            <a:off x="2433909" y="2545117"/>
            <a:ext cx="294534" cy="28976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feld 56"/>
          <p:cNvSpPr txBox="1"/>
          <p:nvPr/>
        </p:nvSpPr>
        <p:spPr>
          <a:xfrm>
            <a:off x="1936882" y="1932868"/>
            <a:ext cx="2209006"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 </a:t>
            </a:r>
            <a:r>
              <a:rPr lang="de-DE" sz="706" dirty="0" err="1"/>
              <a:t>For</a:t>
            </a:r>
            <a:r>
              <a:rPr lang="de-DE" sz="706" dirty="0"/>
              <a:t> </a:t>
            </a:r>
            <a:r>
              <a:rPr lang="de-DE" sz="706" dirty="0" err="1"/>
              <a:t>critical</a:t>
            </a:r>
            <a:r>
              <a:rPr lang="de-DE" sz="706" dirty="0"/>
              <a:t> </a:t>
            </a:r>
            <a:r>
              <a:rPr lang="de-DE" sz="706" dirty="0" err="1"/>
              <a:t>values</a:t>
            </a:r>
            <a:r>
              <a:rPr lang="de-DE" sz="706" dirty="0"/>
              <a:t>, </a:t>
            </a:r>
            <a:r>
              <a:rPr lang="de-DE" sz="706" dirty="0" err="1"/>
              <a:t>use</a:t>
            </a:r>
            <a:r>
              <a:rPr lang="de-DE" sz="706" dirty="0"/>
              <a:t> </a:t>
            </a:r>
            <a:r>
              <a:rPr lang="de-DE" sz="706" dirty="0" err="1"/>
              <a:t>standard</a:t>
            </a:r>
            <a:r>
              <a:rPr lang="de-DE" sz="706" dirty="0"/>
              <a:t> normal </a:t>
            </a:r>
            <a:r>
              <a:rPr lang="de-DE" sz="706" dirty="0" err="1"/>
              <a:t>distribution</a:t>
            </a:r>
            <a:endParaRPr lang="de-DE" sz="706" dirty="0"/>
          </a:p>
        </p:txBody>
      </p:sp>
      <p:cxnSp>
        <p:nvCxnSpPr>
          <p:cNvPr id="18" name="Gerade Verbindung mit Pfeil 57"/>
          <p:cNvCxnSpPr/>
          <p:nvPr/>
        </p:nvCxnSpPr>
        <p:spPr>
          <a:xfrm rot="10800000" flipV="1">
            <a:off x="1623940" y="2061726"/>
            <a:ext cx="349759" cy="20249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Ellipse 21"/>
          <p:cNvSpPr/>
          <p:nvPr/>
        </p:nvSpPr>
        <p:spPr>
          <a:xfrm>
            <a:off x="1421448" y="2301035"/>
            <a:ext cx="331351" cy="1656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21" name="Title 2">
            <a:extLst>
              <a:ext uri="{FF2B5EF4-FFF2-40B4-BE49-F238E27FC236}">
                <a16:creationId xmlns:a16="http://schemas.microsoft.com/office/drawing/2014/main" id="{55F352DE-1DF0-5BA6-5496-7FCE04BC9077}"/>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2303462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27</a:t>
            </a:fld>
            <a:endParaRPr lang="en-US" dirty="0"/>
          </a:p>
        </p:txBody>
      </p:sp>
      <p:sp>
        <p:nvSpPr>
          <p:cNvPr id="5" name="Rectangle 3"/>
          <p:cNvSpPr txBox="1">
            <a:spLocks noChangeArrowheads="1"/>
          </p:cNvSpPr>
          <p:nvPr/>
        </p:nvSpPr>
        <p:spPr>
          <a:xfrm>
            <a:off x="299336" y="1012448"/>
            <a:ext cx="4149090" cy="221621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900" b="1" spc="127" baseline="6944" dirty="0">
                <a:latin typeface="Arial" panose="020B0604020202020204" pitchFamily="34" charset="0"/>
                <a:cs typeface="Arial" panose="020B0604020202020204" pitchFamily="34" charset="0"/>
              </a:rPr>
              <a:t>  </a:t>
            </a:r>
            <a:r>
              <a:rPr lang="en-GB" sz="100" b="1" spc="127" baseline="6944" dirty="0">
                <a:latin typeface="Book Antiqua" panose="02040602050305030304" pitchFamily="18" charset="0"/>
                <a:cs typeface="Arial" panose="020B0604020202020204" pitchFamily="34" charset="0"/>
              </a:rPr>
              <a:t>  </a:t>
            </a:r>
            <a:r>
              <a:rPr lang="de-DE" sz="1100" spc="127" baseline="6944" dirty="0">
                <a:latin typeface="Book Antiqua" panose="02040602050305030304" pitchFamily="18" charset="0"/>
                <a:cs typeface="Arial" panose="020B0604020202020204" pitchFamily="34" charset="0"/>
              </a:rPr>
              <a:t>„</a:t>
            </a:r>
            <a:r>
              <a:rPr lang="de-DE" altLang="en-US" sz="1100" dirty="0" err="1">
                <a:latin typeface="Book Antiqua" panose="02040602050305030304" pitchFamily="18" charset="0"/>
              </a:rPr>
              <a:t>Statistically</a:t>
            </a:r>
            <a:r>
              <a:rPr lang="de-DE" altLang="en-US" sz="1100" dirty="0">
                <a:latin typeface="Book Antiqua" panose="02040602050305030304" pitchFamily="18" charset="0"/>
              </a:rPr>
              <a:t> significant“ variables in a regression</a:t>
            </a:r>
          </a:p>
          <a:p>
            <a:pPr lvl="1">
              <a:lnSpc>
                <a:spcPts val="1412"/>
              </a:lnSpc>
              <a:buFont typeface="Wingdings" pitchFamily="2" charset="2"/>
              <a:buChar char="§"/>
            </a:pPr>
            <a:r>
              <a:rPr lang="de-DE" altLang="en-US" sz="908" dirty="0">
                <a:latin typeface="Book Antiqua" panose="02040602050305030304" pitchFamily="18" charset="0"/>
              </a:rPr>
              <a:t>If a regression coefficient is different from zero in a two-sided test, the corresponding variable is said to be </a:t>
            </a:r>
            <a:r>
              <a:rPr lang="de-DE" altLang="en-US" sz="908" u="sng" dirty="0">
                <a:latin typeface="Book Antiqua" panose="02040602050305030304" pitchFamily="18" charset="0"/>
              </a:rPr>
              <a:t>„statistically significant“</a:t>
            </a:r>
          </a:p>
          <a:p>
            <a:pPr lvl="1">
              <a:lnSpc>
                <a:spcPts val="1412"/>
              </a:lnSpc>
              <a:buFont typeface="Wingdings" pitchFamily="2" charset="2"/>
              <a:buChar char="§"/>
            </a:pPr>
            <a:r>
              <a:rPr lang="de-DE" altLang="en-US" sz="908" dirty="0">
                <a:latin typeface="Book Antiqua" panose="02040602050305030304" pitchFamily="18" charset="0"/>
              </a:rPr>
              <a:t>If the number of degrees of freedom is large enough so that </a:t>
            </a:r>
            <a:r>
              <a:rPr lang="de-DE" altLang="en-US" sz="908" dirty="0" err="1">
                <a:latin typeface="Book Antiqua" panose="02040602050305030304" pitchFamily="18" charset="0"/>
              </a:rPr>
              <a:t>the</a:t>
            </a:r>
            <a:r>
              <a:rPr lang="de-DE" altLang="en-US" sz="908" dirty="0">
                <a:latin typeface="Book Antiqua" panose="02040602050305030304" pitchFamily="18" charset="0"/>
              </a:rPr>
              <a:t> normal approximation applies, the following rules of thumb apply:</a:t>
            </a:r>
          </a:p>
        </p:txBody>
      </p:sp>
      <p:pic>
        <p:nvPicPr>
          <p:cNvPr id="6" name="Grafik 21"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813971" y="2245810"/>
            <a:ext cx="1101302" cy="13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4"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813971" y="2540344"/>
            <a:ext cx="1024467" cy="13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7"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813971" y="2853287"/>
            <a:ext cx="1101302" cy="13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28"/>
          <p:cNvSpPr txBox="1"/>
          <p:nvPr/>
        </p:nvSpPr>
        <p:spPr>
          <a:xfrm>
            <a:off x="2286642" y="2208993"/>
            <a:ext cx="2098556"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a:t>
            </a:r>
            <a:r>
              <a:rPr lang="de-DE" sz="706" dirty="0" err="1"/>
              <a:t>statistically</a:t>
            </a:r>
            <a:r>
              <a:rPr lang="de-DE" sz="706" dirty="0"/>
              <a:t> </a:t>
            </a:r>
            <a:r>
              <a:rPr lang="de-DE" sz="706" dirty="0" err="1"/>
              <a:t>significant</a:t>
            </a:r>
            <a:r>
              <a:rPr lang="de-DE" sz="706" dirty="0"/>
              <a:t> </a:t>
            </a:r>
            <a:r>
              <a:rPr lang="de-DE" sz="706" dirty="0" err="1"/>
              <a:t>at</a:t>
            </a:r>
            <a:r>
              <a:rPr lang="de-DE" sz="706" dirty="0"/>
              <a:t> 10 % </a:t>
            </a:r>
            <a:r>
              <a:rPr lang="de-DE" sz="706" dirty="0" err="1"/>
              <a:t>level</a:t>
            </a:r>
            <a:r>
              <a:rPr lang="de-DE" sz="706" dirty="0"/>
              <a:t>“</a:t>
            </a:r>
          </a:p>
        </p:txBody>
      </p:sp>
      <p:sp>
        <p:nvSpPr>
          <p:cNvPr id="10" name="Textfeld 29"/>
          <p:cNvSpPr txBox="1"/>
          <p:nvPr/>
        </p:nvSpPr>
        <p:spPr>
          <a:xfrm>
            <a:off x="2286642" y="2503527"/>
            <a:ext cx="2098556"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a:t>
            </a:r>
            <a:r>
              <a:rPr lang="de-DE" sz="706" dirty="0" err="1"/>
              <a:t>statistically</a:t>
            </a:r>
            <a:r>
              <a:rPr lang="de-DE" sz="706" dirty="0"/>
              <a:t> </a:t>
            </a:r>
            <a:r>
              <a:rPr lang="de-DE" sz="706" dirty="0" err="1"/>
              <a:t>significant</a:t>
            </a:r>
            <a:r>
              <a:rPr lang="de-DE" sz="706" dirty="0"/>
              <a:t> </a:t>
            </a:r>
            <a:r>
              <a:rPr lang="de-DE" sz="706" dirty="0" err="1"/>
              <a:t>at</a:t>
            </a:r>
            <a:r>
              <a:rPr lang="de-DE" sz="706" dirty="0"/>
              <a:t> 5 % </a:t>
            </a:r>
            <a:r>
              <a:rPr lang="de-DE" sz="706" dirty="0" err="1"/>
              <a:t>level</a:t>
            </a:r>
            <a:r>
              <a:rPr lang="de-DE" sz="706" dirty="0"/>
              <a:t>“</a:t>
            </a:r>
          </a:p>
        </p:txBody>
      </p:sp>
      <p:sp>
        <p:nvSpPr>
          <p:cNvPr id="11" name="Textfeld 31"/>
          <p:cNvSpPr txBox="1"/>
          <p:nvPr/>
        </p:nvSpPr>
        <p:spPr>
          <a:xfrm>
            <a:off x="2286642" y="2816470"/>
            <a:ext cx="2098556"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a:t>
            </a:r>
            <a:r>
              <a:rPr lang="de-DE" sz="706" dirty="0" err="1"/>
              <a:t>statistically</a:t>
            </a:r>
            <a:r>
              <a:rPr lang="de-DE" sz="706" dirty="0"/>
              <a:t> </a:t>
            </a:r>
            <a:r>
              <a:rPr lang="de-DE" sz="706" dirty="0" err="1"/>
              <a:t>significant</a:t>
            </a:r>
            <a:r>
              <a:rPr lang="de-DE" sz="706" dirty="0"/>
              <a:t> </a:t>
            </a:r>
            <a:r>
              <a:rPr lang="de-DE" sz="706" dirty="0" err="1"/>
              <a:t>at</a:t>
            </a:r>
            <a:r>
              <a:rPr lang="de-DE" sz="706" dirty="0"/>
              <a:t> 1 % </a:t>
            </a:r>
            <a:r>
              <a:rPr lang="de-DE" sz="706" dirty="0" err="1"/>
              <a:t>level</a:t>
            </a:r>
            <a:r>
              <a:rPr lang="de-DE" sz="706" dirty="0"/>
              <a:t>“</a:t>
            </a:r>
          </a:p>
        </p:txBody>
      </p:sp>
      <p:cxnSp>
        <p:nvCxnSpPr>
          <p:cNvPr id="12" name="Gerade Verbindung mit Pfeil 32"/>
          <p:cNvCxnSpPr/>
          <p:nvPr/>
        </p:nvCxnSpPr>
        <p:spPr>
          <a:xfrm>
            <a:off x="1955291" y="2301035"/>
            <a:ext cx="31294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37"/>
          <p:cNvCxnSpPr/>
          <p:nvPr/>
        </p:nvCxnSpPr>
        <p:spPr>
          <a:xfrm>
            <a:off x="1955291" y="2595569"/>
            <a:ext cx="31294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39"/>
          <p:cNvCxnSpPr/>
          <p:nvPr/>
        </p:nvCxnSpPr>
        <p:spPr>
          <a:xfrm>
            <a:off x="1955291" y="2908512"/>
            <a:ext cx="31294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itle 2">
            <a:extLst>
              <a:ext uri="{FF2B5EF4-FFF2-40B4-BE49-F238E27FC236}">
                <a16:creationId xmlns:a16="http://schemas.microsoft.com/office/drawing/2014/main" id="{74F31F76-B309-9A96-8470-90B5ACBD9072}"/>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20124521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28</a:t>
            </a:fld>
            <a:endParaRPr lang="en-US" dirty="0"/>
          </a:p>
        </p:txBody>
      </p:sp>
      <p:sp>
        <p:nvSpPr>
          <p:cNvPr id="5" name="Rectangle 3"/>
          <p:cNvSpPr txBox="1">
            <a:spLocks noChangeArrowheads="1"/>
          </p:cNvSpPr>
          <p:nvPr/>
        </p:nvSpPr>
        <p:spPr>
          <a:xfrm>
            <a:off x="299336" y="1012448"/>
            <a:ext cx="4104270" cy="2216209"/>
          </a:xfrm>
          <a:prstGeom prst="rect">
            <a:avLst/>
          </a:prstGeom>
        </p:spPr>
        <p:txBody>
          <a:bodyPr vert="horz" lIns="46101" tIns="23051" rIns="46101" bIns="23051"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900" b="1" spc="127" baseline="6944" dirty="0">
                <a:latin typeface="Arial" panose="020B0604020202020204" pitchFamily="34" charset="0"/>
                <a:cs typeface="Arial" panose="020B0604020202020204" pitchFamily="34" charset="0"/>
              </a:rPr>
              <a:t> </a:t>
            </a:r>
            <a:r>
              <a:rPr lang="en-GB" sz="100" b="1" spc="127" baseline="6944" dirty="0">
                <a:latin typeface="Book Antiqua" panose="02040602050305030304" pitchFamily="18" charset="0"/>
                <a:cs typeface="Arial" panose="020B0604020202020204" pitchFamily="34" charset="0"/>
              </a:rPr>
              <a:t>  </a:t>
            </a:r>
            <a:r>
              <a:rPr lang="de-DE" altLang="en-US" sz="1100" dirty="0">
                <a:latin typeface="Book Antiqua" panose="02040602050305030304" pitchFamily="18" charset="0"/>
              </a:rPr>
              <a:t>Guidelines for discussing economic and statistical significance</a:t>
            </a:r>
          </a:p>
          <a:p>
            <a:pPr lvl="1">
              <a:lnSpc>
                <a:spcPts val="1412"/>
              </a:lnSpc>
              <a:buFont typeface="Wingdings" pitchFamily="2" charset="2"/>
              <a:buChar char="§"/>
            </a:pPr>
            <a:r>
              <a:rPr lang="de-DE" altLang="en-US" sz="908" dirty="0">
                <a:latin typeface="Book Antiqua" panose="02040602050305030304" pitchFamily="18" charset="0"/>
              </a:rPr>
              <a:t>If a variable is statistically significant, discuss the magnitude of the coefficient to get an idea of its economic or practical importance</a:t>
            </a:r>
            <a:endParaRPr lang="de-DE" altLang="en-US" sz="908" u="sng" dirty="0">
              <a:latin typeface="Book Antiqua" panose="02040602050305030304" pitchFamily="18" charset="0"/>
            </a:endParaRPr>
          </a:p>
          <a:p>
            <a:pPr lvl="1">
              <a:lnSpc>
                <a:spcPts val="1412"/>
              </a:lnSpc>
              <a:buFont typeface="Wingdings" pitchFamily="2" charset="2"/>
              <a:buChar char="§"/>
            </a:pPr>
            <a:r>
              <a:rPr lang="de-DE" altLang="en-US" sz="908" u="sng" dirty="0">
                <a:latin typeface="Book Antiqua" panose="02040602050305030304" pitchFamily="18" charset="0"/>
              </a:rPr>
              <a:t>The fact that a coefficient is statistically significant does not necessarily mean it is economically or practically significant!</a:t>
            </a:r>
          </a:p>
          <a:p>
            <a:pPr lvl="1">
              <a:lnSpc>
                <a:spcPts val="1412"/>
              </a:lnSpc>
              <a:buFont typeface="Wingdings" pitchFamily="2" charset="2"/>
              <a:buChar char="§"/>
            </a:pPr>
            <a:r>
              <a:rPr lang="de-DE" altLang="en-US" sz="908" dirty="0">
                <a:latin typeface="Book Antiqua" panose="02040602050305030304" pitchFamily="18" charset="0"/>
              </a:rPr>
              <a:t>If a variable is statistically and economically important but has the „wrong“ sign, the regression model might be misspecified  </a:t>
            </a:r>
            <a:endParaRPr lang="de-DE" altLang="en-US" sz="908" u="sng" dirty="0">
              <a:latin typeface="Book Antiqua" panose="02040602050305030304" pitchFamily="18" charset="0"/>
            </a:endParaRPr>
          </a:p>
          <a:p>
            <a:pPr lvl="1">
              <a:lnSpc>
                <a:spcPts val="1412"/>
              </a:lnSpc>
              <a:buFont typeface="Wingdings" pitchFamily="2" charset="2"/>
              <a:buChar char="§"/>
            </a:pPr>
            <a:r>
              <a:rPr lang="de-DE" altLang="en-US" sz="908" dirty="0">
                <a:latin typeface="Book Antiqua" panose="02040602050305030304" pitchFamily="18" charset="0"/>
              </a:rPr>
              <a:t>If a variable is statistically insignificant at the usual levels (10%, 5%, 1%), one may think of dropping it from the regression</a:t>
            </a:r>
          </a:p>
          <a:p>
            <a:pPr lvl="1">
              <a:lnSpc>
                <a:spcPts val="1412"/>
              </a:lnSpc>
              <a:buFont typeface="Wingdings" pitchFamily="2" charset="2"/>
              <a:buChar char="§"/>
            </a:pPr>
            <a:r>
              <a:rPr lang="de-DE" altLang="en-US" sz="908" dirty="0">
                <a:latin typeface="Book Antiqua" panose="02040602050305030304" pitchFamily="18" charset="0"/>
              </a:rPr>
              <a:t>If the sample size is small, effects might be imprecisely estimated so that the case for dropping insignificant variables is less strong</a:t>
            </a:r>
          </a:p>
        </p:txBody>
      </p:sp>
      <p:sp>
        <p:nvSpPr>
          <p:cNvPr id="7" name="Title 2">
            <a:extLst>
              <a:ext uri="{FF2B5EF4-FFF2-40B4-BE49-F238E27FC236}">
                <a16:creationId xmlns:a16="http://schemas.microsoft.com/office/drawing/2014/main" id="{AA5F178D-FB78-FC32-22F0-7D9C11DBC0AF}"/>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2932817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29</a:t>
            </a:fld>
            <a:endParaRPr lang="en-US" dirty="0"/>
          </a:p>
        </p:txBody>
      </p:sp>
      <p:sp>
        <p:nvSpPr>
          <p:cNvPr id="5" name="Rectangle 3"/>
          <p:cNvSpPr txBox="1">
            <a:spLocks noChangeArrowheads="1"/>
          </p:cNvSpPr>
          <p:nvPr/>
        </p:nvSpPr>
        <p:spPr>
          <a:xfrm>
            <a:off x="299336" y="815975"/>
            <a:ext cx="4215514" cy="2347853"/>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000" dirty="0" err="1">
                <a:latin typeface="Book Antiqua" panose="02040602050305030304" pitchFamily="18" charset="0"/>
              </a:rPr>
              <a:t>Testing</a:t>
            </a:r>
            <a:r>
              <a:rPr lang="de-DE" altLang="en-US" sz="1000" dirty="0">
                <a:latin typeface="Book Antiqua" panose="02040602050305030304" pitchFamily="18" charset="0"/>
              </a:rPr>
              <a:t> more general hypotheses about a regression coefficient</a:t>
            </a:r>
          </a:p>
          <a:p>
            <a:pPr marL="0" indent="0">
              <a:lnSpc>
                <a:spcPts val="141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Null hypothesis</a:t>
            </a:r>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marL="0" indent="0">
              <a:lnSpc>
                <a:spcPts val="1412"/>
              </a:lnSpc>
              <a:buNone/>
            </a:pPr>
            <a:r>
              <a:rPr lang="en-GB" sz="1200" b="1" spc="127" baseline="6944" dirty="0">
                <a:latin typeface="Arial" panose="020B0604020202020204" pitchFamily="34" charset="0"/>
                <a:cs typeface="Arial" panose="020B0604020202020204" pitchFamily="34" charset="0"/>
              </a:rPr>
              <a:t>e </a:t>
            </a:r>
            <a:r>
              <a:rPr lang="de-DE" sz="908"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t-</a:t>
            </a:r>
            <a:r>
              <a:rPr lang="de-DE" altLang="en-US" sz="1000" dirty="0" err="1">
                <a:latin typeface="Book Antiqua" panose="02040602050305030304" pitchFamily="18" charset="0"/>
              </a:rPr>
              <a:t>statistic</a:t>
            </a:r>
            <a:endParaRPr lang="de-DE" altLang="en-US" sz="1000" dirty="0">
              <a:latin typeface="Book Antiqua" panose="02040602050305030304" pitchFamily="18" charset="0"/>
            </a:endParaRPr>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marL="0" indent="0">
              <a:lnSpc>
                <a:spcPts val="141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000" u="sng" dirty="0">
                <a:latin typeface="Book Antiqua" panose="02040602050305030304" pitchFamily="18" charset="0"/>
              </a:rPr>
              <a:t>The test works exactly as before, except that the hypothesized value is substracted from the estimate when forming the statistic</a:t>
            </a:r>
            <a:endParaRPr lang="de-DE" altLang="en-US" sz="1000" dirty="0">
              <a:latin typeface="Book Antiqua" panose="02040602050305030304" pitchFamily="18" charset="0"/>
            </a:endParaRPr>
          </a:p>
        </p:txBody>
      </p:sp>
      <p:pic>
        <p:nvPicPr>
          <p:cNvPr id="6" name="Grafik 14"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501028" y="1583108"/>
            <a:ext cx="800365" cy="140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519437" y="2208993"/>
            <a:ext cx="2982959" cy="35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8"/>
          <p:cNvSpPr txBox="1"/>
          <p:nvPr/>
        </p:nvSpPr>
        <p:spPr>
          <a:xfrm>
            <a:off x="2065741" y="1491066"/>
            <a:ext cx="1693571"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Hypothesized</a:t>
            </a:r>
            <a:r>
              <a:rPr lang="de-DE" sz="706" dirty="0"/>
              <a:t> </a:t>
            </a:r>
            <a:r>
              <a:rPr lang="de-DE" sz="706" dirty="0" err="1"/>
              <a:t>value</a:t>
            </a:r>
            <a:r>
              <a:rPr lang="de-DE" sz="706" dirty="0"/>
              <a:t> of </a:t>
            </a:r>
            <a:r>
              <a:rPr lang="de-DE" sz="706" dirty="0" err="1"/>
              <a:t>the</a:t>
            </a:r>
            <a:r>
              <a:rPr lang="de-DE" sz="706" dirty="0"/>
              <a:t> </a:t>
            </a:r>
            <a:r>
              <a:rPr lang="de-DE" sz="706" dirty="0" err="1"/>
              <a:t>coefficient</a:t>
            </a:r>
            <a:endParaRPr lang="de-DE" sz="706" dirty="0"/>
          </a:p>
        </p:txBody>
      </p:sp>
      <p:cxnSp>
        <p:nvCxnSpPr>
          <p:cNvPr id="9" name="Gerade Verbindung mit Pfeil 19"/>
          <p:cNvCxnSpPr>
            <a:stCxn id="8" idx="1"/>
          </p:cNvCxnSpPr>
          <p:nvPr/>
        </p:nvCxnSpPr>
        <p:spPr>
          <a:xfrm flipH="1">
            <a:off x="1347814" y="1591542"/>
            <a:ext cx="717927" cy="6519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3"/>
          <p:cNvCxnSpPr/>
          <p:nvPr/>
        </p:nvCxnSpPr>
        <p:spPr>
          <a:xfrm rot="16200000" flipH="1">
            <a:off x="2792872" y="1665946"/>
            <a:ext cx="552252" cy="49702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33"/>
          <p:cNvSpPr/>
          <p:nvPr/>
        </p:nvSpPr>
        <p:spPr>
          <a:xfrm>
            <a:off x="1163730" y="1564700"/>
            <a:ext cx="165676" cy="1656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2" name="Ellipse 34"/>
          <p:cNvSpPr/>
          <p:nvPr/>
        </p:nvSpPr>
        <p:spPr>
          <a:xfrm>
            <a:off x="3299103" y="2208993"/>
            <a:ext cx="165676" cy="1656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4" name="Title 2">
            <a:extLst>
              <a:ext uri="{FF2B5EF4-FFF2-40B4-BE49-F238E27FC236}">
                <a16:creationId xmlns:a16="http://schemas.microsoft.com/office/drawing/2014/main" id="{1A5AF46C-26CD-0D50-299F-6F557B64CEB2}"/>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1575666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a:t>
            </a:fld>
            <a:endParaRPr lang="en-US" dirty="0"/>
          </a:p>
        </p:txBody>
      </p:sp>
      <p:sp>
        <p:nvSpPr>
          <p:cNvPr id="5" name="Rectangle 3"/>
          <p:cNvSpPr txBox="1">
            <a:spLocks noChangeArrowheads="1"/>
          </p:cNvSpPr>
          <p:nvPr/>
        </p:nvSpPr>
        <p:spPr>
          <a:xfrm>
            <a:off x="323850" y="780676"/>
            <a:ext cx="4104270" cy="2317056"/>
          </a:xfrm>
          <a:prstGeom prst="rect">
            <a:avLst/>
          </a:prstGeom>
        </p:spPr>
        <p:txBody>
          <a:bodyPr vert="horz" lIns="46101" tIns="23051" rIns="46101" bIns="23051"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000" dirty="0">
              <a:latin typeface="Book Antiqua" panose="02040602050305030304" pitchFamily="18" charset="0"/>
            </a:endParaRPr>
          </a:p>
          <a:p>
            <a:pPr marL="0" indent="0">
              <a:buNone/>
            </a:pPr>
            <a:endParaRPr lang="en-US" sz="1800" dirty="0">
              <a:latin typeface="Book Antiqua" panose="02040602050305030304" pitchFamily="18" charset="0"/>
            </a:endParaRPr>
          </a:p>
          <a:p>
            <a:pPr marL="0" indent="0">
              <a:spcBef>
                <a:spcPts val="90"/>
              </a:spcBef>
              <a:buNone/>
            </a:pPr>
            <a:r>
              <a:rPr lang="en-GB" sz="3700" b="1" spc="127" baseline="6944" dirty="0">
                <a:latin typeface="Arial" panose="020B0604020202020204" pitchFamily="34" charset="0"/>
                <a:cs typeface="Arial" panose="020B0604020202020204" pitchFamily="34" charset="0"/>
              </a:rPr>
              <a:t>e</a:t>
            </a:r>
            <a:r>
              <a:rPr lang="en-GB" sz="3000" spc="127" baseline="6944" dirty="0">
                <a:latin typeface="Book Antiqua" panose="02040602050305030304" pitchFamily="18" charset="0"/>
                <a:cs typeface="Arial Black"/>
              </a:rPr>
              <a:t> </a:t>
            </a:r>
            <a:r>
              <a:rPr lang="en-US" sz="3400" dirty="0">
                <a:latin typeface="Book Antiqua" panose="02040602050305030304" pitchFamily="18" charset="0"/>
              </a:rPr>
              <a:t>We are going to discuss how hypotheses about coefficients can be tested in regression models</a:t>
            </a:r>
          </a:p>
          <a:p>
            <a:pPr marL="0" indent="0">
              <a:spcBef>
                <a:spcPts val="90"/>
              </a:spcBef>
              <a:buNone/>
            </a:pPr>
            <a:endParaRPr lang="en-US" sz="2800" dirty="0">
              <a:latin typeface="Book Antiqua" panose="02040602050305030304" pitchFamily="18" charset="0"/>
            </a:endParaRPr>
          </a:p>
          <a:p>
            <a:pPr marL="0" indent="0">
              <a:spcBef>
                <a:spcPts val="90"/>
              </a:spcBef>
              <a:buNone/>
            </a:pPr>
            <a:endParaRPr lang="en-US" sz="1800" dirty="0">
              <a:latin typeface="Book Antiqua" panose="02040602050305030304" pitchFamily="18" charset="0"/>
            </a:endParaRPr>
          </a:p>
          <a:p>
            <a:pPr marL="0" indent="0">
              <a:buNone/>
            </a:pPr>
            <a:r>
              <a:rPr lang="en-GB" sz="3700" b="1" spc="127" baseline="6944" dirty="0">
                <a:latin typeface="Arial" panose="020B0604020202020204" pitchFamily="34" charset="0"/>
                <a:cs typeface="Arial" panose="020B0604020202020204" pitchFamily="34" charset="0"/>
              </a:rPr>
              <a:t>e</a:t>
            </a:r>
            <a:r>
              <a:rPr lang="en-GB" sz="3000" spc="127" baseline="6944" dirty="0">
                <a:latin typeface="Book Antiqua" panose="02040602050305030304" pitchFamily="18" charset="0"/>
                <a:cs typeface="Arial Black"/>
              </a:rPr>
              <a:t> </a:t>
            </a:r>
            <a:r>
              <a:rPr lang="en-US" sz="3400" dirty="0">
                <a:latin typeface="Book Antiqua" panose="02040602050305030304" pitchFamily="18" charset="0"/>
              </a:rPr>
              <a:t>We will explain what significance of coefficients mean</a:t>
            </a:r>
          </a:p>
          <a:p>
            <a:pPr marL="0" indent="0">
              <a:buNone/>
            </a:pPr>
            <a:endParaRPr lang="en-US" sz="2800" dirty="0">
              <a:latin typeface="Book Antiqua" panose="02040602050305030304" pitchFamily="18" charset="0"/>
            </a:endParaRPr>
          </a:p>
          <a:p>
            <a:pPr marL="0" indent="0">
              <a:buNone/>
            </a:pPr>
            <a:endParaRPr lang="en-US" sz="1800" dirty="0">
              <a:latin typeface="Book Antiqua" panose="02040602050305030304" pitchFamily="18" charset="0"/>
            </a:endParaRPr>
          </a:p>
          <a:p>
            <a:pPr marL="0" indent="0">
              <a:buNone/>
            </a:pPr>
            <a:r>
              <a:rPr lang="en-GB" sz="3700" b="1" spc="127" baseline="6944" dirty="0">
                <a:latin typeface="Arial" panose="020B0604020202020204" pitchFamily="34" charset="0"/>
                <a:cs typeface="Arial" panose="020B0604020202020204" pitchFamily="34" charset="0"/>
              </a:rPr>
              <a:t>e</a:t>
            </a:r>
            <a:r>
              <a:rPr lang="en-GB" sz="1800" spc="127" baseline="6944" dirty="0">
                <a:latin typeface="Book Antiqua" panose="02040602050305030304" pitchFamily="18" charset="0"/>
                <a:cs typeface="Arial Black"/>
              </a:rPr>
              <a:t> </a:t>
            </a:r>
            <a:r>
              <a:rPr lang="en-US" sz="3400" dirty="0">
                <a:latin typeface="Book Antiqua" panose="02040602050305030304" pitchFamily="18" charset="0"/>
              </a:rPr>
              <a:t>We will learn how to read regression output</a:t>
            </a:r>
          </a:p>
          <a:p>
            <a:pPr marL="76200">
              <a:spcBef>
                <a:spcPts val="90"/>
              </a:spcBef>
            </a:pPr>
            <a:endParaRPr lang="en-US" sz="1800" dirty="0">
              <a:latin typeface="Book Antiqua" panose="02040602050305030304" pitchFamily="18" charset="0"/>
            </a:endParaRPr>
          </a:p>
          <a:p>
            <a:pPr marL="76200">
              <a:spcBef>
                <a:spcPts val="90"/>
              </a:spcBef>
            </a:pPr>
            <a:endParaRPr lang="en-US" sz="1800" dirty="0">
              <a:latin typeface="Book Antiqua" panose="02040602050305030304" pitchFamily="18" charset="0"/>
            </a:endParaRPr>
          </a:p>
          <a:p>
            <a:pPr marL="76200">
              <a:spcBef>
                <a:spcPts val="90"/>
              </a:spcBef>
            </a:pPr>
            <a:endParaRPr lang="en-US" sz="1800" dirty="0">
              <a:latin typeface="Book Antiqua" panose="02040602050305030304" pitchFamily="18" charset="0"/>
            </a:endParaRPr>
          </a:p>
          <a:p>
            <a:pPr marL="0" indent="0">
              <a:buNone/>
            </a:pPr>
            <a:endParaRPr lang="en-US" altLang="en-US" sz="1800" dirty="0">
              <a:latin typeface="Book Antiqua" panose="02040602050305030304" pitchFamily="18" charset="0"/>
            </a:endParaRPr>
          </a:p>
          <a:p>
            <a:pPr marL="0" indent="0">
              <a:lnSpc>
                <a:spcPct val="100000"/>
              </a:lnSpc>
              <a:spcBef>
                <a:spcPts val="0"/>
              </a:spcBef>
              <a:buNone/>
            </a:pPr>
            <a:r>
              <a:rPr lang="en-GB" sz="3700" b="1" spc="127" baseline="6944" dirty="0">
                <a:latin typeface="Arial" panose="020B0604020202020204" pitchFamily="34" charset="0"/>
                <a:cs typeface="Arial" panose="020B0604020202020204" pitchFamily="34" charset="0"/>
              </a:rPr>
              <a:t>e</a:t>
            </a:r>
            <a:r>
              <a:rPr lang="en-GB" sz="2300" b="1" spc="405" baseline="6944" dirty="0">
                <a:latin typeface="Arial" panose="020B0604020202020204" pitchFamily="34" charset="0"/>
                <a:cs typeface="Arial" panose="020B0604020202020204" pitchFamily="34" charset="0"/>
              </a:rPr>
              <a:t> </a:t>
            </a:r>
            <a:r>
              <a:rPr lang="en-GB" sz="3400" spc="-5" dirty="0">
                <a:latin typeface="Book Antiqua" panose="02040602050305030304" pitchFamily="18" charset="0"/>
                <a:cs typeface="Book Antiqua"/>
              </a:rPr>
              <a:t>Readings:</a:t>
            </a:r>
          </a:p>
          <a:p>
            <a:pPr marL="0" indent="0">
              <a:lnSpc>
                <a:spcPct val="100000"/>
              </a:lnSpc>
              <a:spcBef>
                <a:spcPts val="0"/>
              </a:spcBef>
              <a:buNone/>
            </a:pPr>
            <a:endParaRPr lang="en-GB" sz="3400" spc="-5" dirty="0">
              <a:latin typeface="Book Antiqua" panose="02040602050305030304" pitchFamily="18" charset="0"/>
              <a:cs typeface="Book Antiqua"/>
            </a:endParaRPr>
          </a:p>
          <a:p>
            <a:pPr marL="0" indent="0">
              <a:lnSpc>
                <a:spcPct val="120000"/>
              </a:lnSpc>
              <a:spcBef>
                <a:spcPts val="0"/>
              </a:spcBef>
              <a:buNone/>
            </a:pPr>
            <a:r>
              <a:rPr lang="en-US" altLang="en-US" sz="3100" dirty="0">
                <a:latin typeface="Book Antiqua" panose="02040602050305030304" pitchFamily="18" charset="0"/>
              </a:rPr>
              <a:t>             Wooldridge Chapter 4;</a:t>
            </a:r>
          </a:p>
          <a:p>
            <a:pPr marL="0" indent="0">
              <a:lnSpc>
                <a:spcPct val="120000"/>
              </a:lnSpc>
              <a:spcBef>
                <a:spcPts val="0"/>
              </a:spcBef>
              <a:buNone/>
            </a:pPr>
            <a:r>
              <a:rPr lang="en-US" altLang="en-US" sz="3100" dirty="0">
                <a:latin typeface="Book Antiqua" panose="02040602050305030304" pitchFamily="18" charset="0"/>
              </a:rPr>
              <a:t>              </a:t>
            </a:r>
            <a:r>
              <a:rPr lang="en-US" altLang="en-US" sz="3100" dirty="0" err="1">
                <a:latin typeface="Book Antiqua" panose="02040602050305030304" pitchFamily="18" charset="0"/>
              </a:rPr>
              <a:t>Studenmund</a:t>
            </a:r>
            <a:r>
              <a:rPr lang="en-US" altLang="en-US" sz="3100" dirty="0">
                <a:latin typeface="Book Antiqua" panose="02040602050305030304" pitchFamily="18" charset="0"/>
              </a:rPr>
              <a:t> Chapter 5.1-5.4</a:t>
            </a:r>
          </a:p>
          <a:p>
            <a:pPr marL="0" indent="0">
              <a:lnSpc>
                <a:spcPct val="100000"/>
              </a:lnSpc>
              <a:spcBef>
                <a:spcPts val="1155"/>
              </a:spcBef>
              <a:buNone/>
            </a:pPr>
            <a:endParaRPr lang="en-GB" sz="1100" dirty="0">
              <a:latin typeface="Book Antiqua"/>
              <a:cs typeface="Book Antiqua"/>
            </a:endParaRPr>
          </a:p>
        </p:txBody>
      </p:sp>
      <p:sp>
        <p:nvSpPr>
          <p:cNvPr id="6" name="Title 1"/>
          <p:cNvSpPr txBox="1">
            <a:spLocks/>
          </p:cNvSpPr>
          <p:nvPr/>
        </p:nvSpPr>
        <p:spPr>
          <a:xfrm>
            <a:off x="0" y="125356"/>
            <a:ext cx="1816166" cy="623570"/>
          </a:xfrm>
          <a:prstGeom prst="rect">
            <a:avLst/>
          </a:prstGeom>
        </p:spPr>
        <p:txBody>
          <a:bodyPr vert="horz" lIns="46101" tIns="23051" rIns="46101" bIns="23051"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latin typeface="Book Antiqua" panose="02040602050305030304" pitchFamily="18" charset="0"/>
              </a:rPr>
              <a:t>T</a:t>
            </a:r>
            <a:r>
              <a:rPr lang="en-US" sz="1150" dirty="0">
                <a:latin typeface="Book Antiqua" panose="02040602050305030304" pitchFamily="18" charset="0"/>
              </a:rPr>
              <a:t>ODAY’S LECTURE</a:t>
            </a:r>
            <a:endParaRPr lang="en-US" sz="1150" b="1" i="1" dirty="0">
              <a:latin typeface="Book Antiqua" panose="02040602050305030304" pitchFamily="18" charset="0"/>
            </a:endParaRPr>
          </a:p>
        </p:txBody>
      </p:sp>
    </p:spTree>
    <p:extLst>
      <p:ext uri="{BB962C8B-B14F-4D97-AF65-F5344CB8AC3E}">
        <p14:creationId xmlns:p14="http://schemas.microsoft.com/office/powerpoint/2010/main" val="220223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 calcmode="lin" valueType="num">
                                      <p:cBhvr additive="base">
                                        <p:cTn id="1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anim calcmode="lin" valueType="num">
                                      <p:cBhvr additive="base">
                                        <p:cTn id="1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13" end="13"/>
                                            </p:txEl>
                                          </p:spTgt>
                                        </p:tgtEl>
                                        <p:attrNameLst>
                                          <p:attrName>style.visibility</p:attrName>
                                        </p:attrNameLst>
                                      </p:cBhvr>
                                      <p:to>
                                        <p:strVal val="visible"/>
                                      </p:to>
                                    </p:set>
                                    <p:anim calcmode="lin" valueType="num">
                                      <p:cBhvr additive="base">
                                        <p:cTn id="2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15" end="15"/>
                                            </p:txEl>
                                          </p:spTgt>
                                        </p:tgtEl>
                                        <p:attrNameLst>
                                          <p:attrName>style.visibility</p:attrName>
                                        </p:attrNameLst>
                                      </p:cBhvr>
                                      <p:to>
                                        <p:strVal val="visible"/>
                                      </p:to>
                                    </p:set>
                                    <p:anim calcmode="lin" valueType="num">
                                      <p:cBhvr additive="base">
                                        <p:cTn id="31"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6" end="16"/>
                                            </p:txEl>
                                          </p:spTgt>
                                        </p:tgtEl>
                                        <p:attrNameLst>
                                          <p:attrName>style.visibility</p:attrName>
                                        </p:attrNameLst>
                                      </p:cBhvr>
                                      <p:to>
                                        <p:strVal val="visible"/>
                                      </p:to>
                                    </p:set>
                                    <p:anim calcmode="lin" valueType="num">
                                      <p:cBhvr additive="base">
                                        <p:cTn id="37"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30</a:t>
            </a:fld>
            <a:endParaRPr lang="en-US" dirty="0"/>
          </a:p>
        </p:txBody>
      </p:sp>
      <p:sp>
        <p:nvSpPr>
          <p:cNvPr id="5"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000" b="1" dirty="0" err="1">
                <a:latin typeface="Book Antiqua" panose="02040602050305030304" pitchFamily="18" charset="0"/>
              </a:rPr>
              <a:t>Example</a:t>
            </a:r>
            <a:r>
              <a:rPr lang="de-DE" altLang="en-US" sz="1000" b="1" dirty="0">
                <a:latin typeface="Book Antiqua" panose="02040602050305030304" pitchFamily="18" charset="0"/>
              </a:rPr>
              <a:t>: Campus crime and enrollment</a:t>
            </a:r>
          </a:p>
          <a:p>
            <a:pPr lvl="1">
              <a:lnSpc>
                <a:spcPts val="1412"/>
              </a:lnSpc>
              <a:buFont typeface="Wingdings" pitchFamily="2" charset="2"/>
              <a:buChar char="§"/>
            </a:pPr>
            <a:r>
              <a:rPr lang="de-DE" altLang="en-US" sz="908" dirty="0">
                <a:latin typeface="Book Antiqua" panose="02040602050305030304" pitchFamily="18" charset="0"/>
              </a:rPr>
              <a:t>An interesting hypothesis is whether crime increases by one percent   if enrollment is increased by one percent</a:t>
            </a:r>
          </a:p>
        </p:txBody>
      </p:sp>
      <p:pic>
        <p:nvPicPr>
          <p:cNvPr id="6" name="Grafik 20"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593070" y="1748784"/>
            <a:ext cx="2631599" cy="30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1"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593070" y="2172176"/>
            <a:ext cx="1190943" cy="153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25"/>
          <p:cNvSpPr/>
          <p:nvPr/>
        </p:nvSpPr>
        <p:spPr>
          <a:xfrm>
            <a:off x="2176192" y="1748784"/>
            <a:ext cx="331351" cy="1656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pic>
        <p:nvPicPr>
          <p:cNvPr id="9" name="Grafik 51"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556254" y="2503527"/>
            <a:ext cx="2541958" cy="16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Grafik 53"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574662" y="2853287"/>
            <a:ext cx="2541958" cy="13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54"/>
          <p:cNvSpPr txBox="1"/>
          <p:nvPr/>
        </p:nvSpPr>
        <p:spPr>
          <a:xfrm>
            <a:off x="3483187" y="2613978"/>
            <a:ext cx="994053"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u="sng" dirty="0"/>
              <a:t>The </a:t>
            </a:r>
            <a:r>
              <a:rPr lang="de-DE" sz="706" u="sng" dirty="0" err="1"/>
              <a:t>hypothesis</a:t>
            </a:r>
            <a:r>
              <a:rPr lang="de-DE" sz="706" u="sng" dirty="0"/>
              <a:t> </a:t>
            </a:r>
            <a:r>
              <a:rPr lang="de-DE" sz="706" u="sng" dirty="0" err="1"/>
              <a:t>is</a:t>
            </a:r>
            <a:r>
              <a:rPr lang="de-DE" sz="706" u="sng" dirty="0"/>
              <a:t> </a:t>
            </a:r>
            <a:r>
              <a:rPr lang="de-DE" sz="706" u="sng" dirty="0" err="1"/>
              <a:t>rejected</a:t>
            </a:r>
            <a:r>
              <a:rPr lang="de-DE" sz="706" u="sng" dirty="0"/>
              <a:t> </a:t>
            </a:r>
            <a:r>
              <a:rPr lang="de-DE" sz="706" u="sng" dirty="0" err="1"/>
              <a:t>at</a:t>
            </a:r>
            <a:r>
              <a:rPr lang="de-DE" sz="706" u="sng" dirty="0"/>
              <a:t> </a:t>
            </a:r>
            <a:r>
              <a:rPr lang="de-DE" sz="706" u="sng" dirty="0" err="1"/>
              <a:t>the</a:t>
            </a:r>
            <a:r>
              <a:rPr lang="de-DE" sz="706" u="sng" dirty="0"/>
              <a:t> 5% </a:t>
            </a:r>
            <a:r>
              <a:rPr lang="de-DE" sz="706" u="sng" dirty="0" err="1"/>
              <a:t>level</a:t>
            </a:r>
            <a:endParaRPr lang="de-DE" sz="706" u="sng" dirty="0"/>
          </a:p>
        </p:txBody>
      </p:sp>
      <p:cxnSp>
        <p:nvCxnSpPr>
          <p:cNvPr id="12" name="Gerade Verbindung mit Pfeil 55"/>
          <p:cNvCxnSpPr/>
          <p:nvPr/>
        </p:nvCxnSpPr>
        <p:spPr>
          <a:xfrm rot="10800000" flipV="1">
            <a:off x="3151836" y="2687611"/>
            <a:ext cx="349760" cy="22090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feld 64"/>
          <p:cNvSpPr txBox="1"/>
          <p:nvPr/>
        </p:nvSpPr>
        <p:spPr>
          <a:xfrm>
            <a:off x="3096611" y="2006501"/>
            <a:ext cx="1122911"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Estimate</a:t>
            </a:r>
            <a:r>
              <a:rPr lang="de-DE" sz="706" dirty="0"/>
              <a:t> </a:t>
            </a:r>
            <a:r>
              <a:rPr lang="de-DE" sz="706" dirty="0" err="1"/>
              <a:t>is</a:t>
            </a:r>
            <a:r>
              <a:rPr lang="de-DE" sz="706" dirty="0"/>
              <a:t> different </a:t>
            </a:r>
            <a:r>
              <a:rPr lang="de-DE" sz="706" dirty="0" err="1"/>
              <a:t>from</a:t>
            </a:r>
            <a:r>
              <a:rPr lang="de-DE" sz="706" dirty="0"/>
              <a:t> </a:t>
            </a:r>
            <a:r>
              <a:rPr lang="de-DE" sz="706" dirty="0" err="1"/>
              <a:t>one</a:t>
            </a:r>
            <a:r>
              <a:rPr lang="de-DE" sz="706" dirty="0"/>
              <a:t> but </a:t>
            </a:r>
            <a:r>
              <a:rPr lang="de-DE" sz="706" dirty="0" err="1"/>
              <a:t>is</a:t>
            </a:r>
            <a:r>
              <a:rPr lang="de-DE" sz="706" dirty="0"/>
              <a:t> </a:t>
            </a:r>
            <a:r>
              <a:rPr lang="de-DE" sz="706" dirty="0" err="1"/>
              <a:t>this</a:t>
            </a:r>
            <a:r>
              <a:rPr lang="de-DE" sz="706" dirty="0"/>
              <a:t> </a:t>
            </a:r>
            <a:r>
              <a:rPr lang="de-DE" sz="706" dirty="0" err="1"/>
              <a:t>difference</a:t>
            </a:r>
            <a:r>
              <a:rPr lang="de-DE" sz="706" dirty="0"/>
              <a:t> </a:t>
            </a:r>
            <a:r>
              <a:rPr lang="de-DE" sz="706" dirty="0" err="1"/>
              <a:t>statistically</a:t>
            </a:r>
            <a:r>
              <a:rPr lang="de-DE" sz="706" dirty="0"/>
              <a:t> </a:t>
            </a:r>
            <a:r>
              <a:rPr lang="de-DE" sz="706" dirty="0" err="1"/>
              <a:t>significant</a:t>
            </a:r>
            <a:r>
              <a:rPr lang="de-DE" sz="706" dirty="0"/>
              <a:t>?</a:t>
            </a:r>
          </a:p>
        </p:txBody>
      </p:sp>
      <p:cxnSp>
        <p:nvCxnSpPr>
          <p:cNvPr id="14" name="Gerade Verbindung mit Pfeil 65"/>
          <p:cNvCxnSpPr/>
          <p:nvPr/>
        </p:nvCxnSpPr>
        <p:spPr>
          <a:xfrm rot="10800000">
            <a:off x="2507543" y="1877642"/>
            <a:ext cx="607476" cy="18408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itle 2">
            <a:extLst>
              <a:ext uri="{FF2B5EF4-FFF2-40B4-BE49-F238E27FC236}">
                <a16:creationId xmlns:a16="http://schemas.microsoft.com/office/drawing/2014/main" id="{BCEBEB55-44E3-6363-4638-CFD5A2F18FD7}"/>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898280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31</a:t>
            </a:fld>
            <a:endParaRPr lang="en-US" dirty="0"/>
          </a:p>
        </p:txBody>
      </p:sp>
      <p:sp>
        <p:nvSpPr>
          <p:cNvPr id="5" name="Rectangle 3"/>
          <p:cNvSpPr txBox="1">
            <a:spLocks noChangeArrowheads="1"/>
          </p:cNvSpPr>
          <p:nvPr/>
        </p:nvSpPr>
        <p:spPr>
          <a:xfrm>
            <a:off x="299336" y="1012448"/>
            <a:ext cx="4104270" cy="2216209"/>
          </a:xfrm>
          <a:prstGeom prst="rect">
            <a:avLst/>
          </a:prstGeom>
        </p:spPr>
        <p:txBody>
          <a:bodyPr vert="horz" lIns="46101" tIns="23051" rIns="46101" bIns="23051"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b="1" u="sng" dirty="0">
                <a:latin typeface="Book Antiqua" panose="02040602050305030304" pitchFamily="18" charset="0"/>
              </a:rPr>
              <a:t>Computing p-values for t-tests</a:t>
            </a:r>
            <a:endParaRPr lang="de-DE" altLang="en-US" sz="1100" dirty="0">
              <a:latin typeface="Book Antiqua" panose="02040602050305030304" pitchFamily="18" charset="0"/>
            </a:endParaRPr>
          </a:p>
          <a:p>
            <a:pPr lvl="1">
              <a:lnSpc>
                <a:spcPts val="1412"/>
              </a:lnSpc>
              <a:buFont typeface="Wingdings" pitchFamily="2" charset="2"/>
              <a:buChar char="§"/>
            </a:pPr>
            <a:r>
              <a:rPr lang="de-DE" altLang="en-US" sz="908" dirty="0">
                <a:latin typeface="Book Antiqua" panose="02040602050305030304" pitchFamily="18" charset="0"/>
              </a:rPr>
              <a:t>If the significance level is made smaller and smaller, there will be a point where the null hypothesis cannot be rejected anymore</a:t>
            </a:r>
          </a:p>
          <a:p>
            <a:pPr lvl="1">
              <a:lnSpc>
                <a:spcPts val="1412"/>
              </a:lnSpc>
              <a:buFont typeface="Wingdings" pitchFamily="2" charset="2"/>
              <a:buChar char="§"/>
            </a:pPr>
            <a:r>
              <a:rPr lang="de-DE" altLang="en-US" sz="908" dirty="0">
                <a:latin typeface="Book Antiqua" panose="02040602050305030304" pitchFamily="18" charset="0"/>
              </a:rPr>
              <a:t>The reason is that, by lowering the significance level, one wants to avoid more and more to make the error of rejecting a correct H</a:t>
            </a:r>
            <a:r>
              <a:rPr lang="de-DE" altLang="en-US" sz="908" baseline="-25000" dirty="0">
                <a:latin typeface="Book Antiqua" panose="02040602050305030304" pitchFamily="18" charset="0"/>
              </a:rPr>
              <a:t>0</a:t>
            </a:r>
          </a:p>
          <a:p>
            <a:pPr lvl="1">
              <a:lnSpc>
                <a:spcPts val="1412"/>
              </a:lnSpc>
              <a:buFont typeface="Wingdings" pitchFamily="2" charset="2"/>
              <a:buChar char="§"/>
            </a:pPr>
            <a:r>
              <a:rPr lang="de-DE" altLang="en-US" sz="908" dirty="0">
                <a:latin typeface="Book Antiqua" panose="02040602050305030304" pitchFamily="18" charset="0"/>
              </a:rPr>
              <a:t>The smallest significance level at which the null hypothesis is still rejected, is called the </a:t>
            </a:r>
            <a:r>
              <a:rPr lang="de-DE" altLang="en-US" sz="908" u="sng" dirty="0">
                <a:latin typeface="Book Antiqua" panose="02040602050305030304" pitchFamily="18" charset="0"/>
              </a:rPr>
              <a:t>p-value</a:t>
            </a:r>
            <a:r>
              <a:rPr lang="de-DE" altLang="en-US" sz="908" dirty="0">
                <a:latin typeface="Book Antiqua" panose="02040602050305030304" pitchFamily="18" charset="0"/>
              </a:rPr>
              <a:t> of the hypothesis test</a:t>
            </a:r>
          </a:p>
          <a:p>
            <a:pPr lvl="1">
              <a:lnSpc>
                <a:spcPts val="1412"/>
              </a:lnSpc>
              <a:buFont typeface="Wingdings" pitchFamily="2" charset="2"/>
              <a:buChar char="§"/>
            </a:pPr>
            <a:r>
              <a:rPr lang="de-DE" altLang="en-US" sz="908" dirty="0">
                <a:latin typeface="Book Antiqua" panose="02040602050305030304" pitchFamily="18" charset="0"/>
              </a:rPr>
              <a:t>A small p-value is evidence against the null hypothesis because one would reject the null hypothesis even at small significance levels</a:t>
            </a:r>
          </a:p>
          <a:p>
            <a:pPr lvl="1">
              <a:lnSpc>
                <a:spcPts val="1412"/>
              </a:lnSpc>
              <a:buFont typeface="Wingdings" pitchFamily="2" charset="2"/>
              <a:buChar char="§"/>
            </a:pPr>
            <a:r>
              <a:rPr lang="de-DE" altLang="en-US" sz="908" dirty="0">
                <a:latin typeface="Book Antiqua" panose="02040602050305030304" pitchFamily="18" charset="0"/>
              </a:rPr>
              <a:t>A large p-value is evidence in favor of the null hypothesis</a:t>
            </a:r>
          </a:p>
          <a:p>
            <a:pPr lvl="1">
              <a:lnSpc>
                <a:spcPts val="1412"/>
              </a:lnSpc>
              <a:buFont typeface="Wingdings" pitchFamily="2" charset="2"/>
              <a:buChar char="§"/>
            </a:pPr>
            <a:r>
              <a:rPr lang="de-DE" altLang="en-US" sz="908" dirty="0">
                <a:latin typeface="Book Antiqua" panose="02040602050305030304" pitchFamily="18" charset="0"/>
              </a:rPr>
              <a:t>P-values are more informative than tests at fixed significance levels</a:t>
            </a:r>
          </a:p>
        </p:txBody>
      </p:sp>
      <p:sp>
        <p:nvSpPr>
          <p:cNvPr id="7" name="Title 2">
            <a:extLst>
              <a:ext uri="{FF2B5EF4-FFF2-40B4-BE49-F238E27FC236}">
                <a16:creationId xmlns:a16="http://schemas.microsoft.com/office/drawing/2014/main" id="{D82EFB3A-E5EC-E529-0E8B-EED4E837F18D}"/>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883090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32</a:t>
            </a:fld>
            <a:endParaRPr lang="en-US" dirty="0"/>
          </a:p>
        </p:txBody>
      </p:sp>
      <p:pic>
        <p:nvPicPr>
          <p:cNvPr id="5"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01" y="1312585"/>
            <a:ext cx="2289843" cy="1852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000" dirty="0" err="1">
                <a:latin typeface="Book Antiqua" panose="02040602050305030304" pitchFamily="18" charset="0"/>
              </a:rPr>
              <a:t>How</a:t>
            </a:r>
            <a:r>
              <a:rPr lang="de-DE" altLang="en-US" sz="1000" dirty="0">
                <a:latin typeface="Book Antiqua" panose="02040602050305030304" pitchFamily="18" charset="0"/>
              </a:rPr>
              <a:t> </a:t>
            </a:r>
            <a:r>
              <a:rPr lang="de-DE" altLang="en-US" sz="1000" dirty="0" err="1">
                <a:latin typeface="Book Antiqua" panose="02040602050305030304" pitchFamily="18" charset="0"/>
              </a:rPr>
              <a:t>the</a:t>
            </a:r>
            <a:r>
              <a:rPr lang="de-DE" altLang="en-US" sz="1000" dirty="0">
                <a:latin typeface="Book Antiqua" panose="02040602050305030304" pitchFamily="18" charset="0"/>
              </a:rPr>
              <a:t> p-</a:t>
            </a:r>
            <a:r>
              <a:rPr lang="de-DE" altLang="en-US" sz="1000" dirty="0" err="1">
                <a:latin typeface="Book Antiqua" panose="02040602050305030304" pitchFamily="18" charset="0"/>
              </a:rPr>
              <a:t>value</a:t>
            </a:r>
            <a:r>
              <a:rPr lang="de-DE" altLang="en-US" sz="1000" dirty="0">
                <a:latin typeface="Book Antiqua" panose="02040602050305030304" pitchFamily="18" charset="0"/>
              </a:rPr>
              <a:t> </a:t>
            </a:r>
            <a:r>
              <a:rPr lang="de-DE" altLang="en-US" sz="1000" dirty="0" err="1">
                <a:latin typeface="Book Antiqua" panose="02040602050305030304" pitchFamily="18" charset="0"/>
              </a:rPr>
              <a:t>is</a:t>
            </a:r>
            <a:r>
              <a:rPr lang="de-DE" altLang="en-US" sz="1000" dirty="0">
                <a:latin typeface="Book Antiqua" panose="02040602050305030304" pitchFamily="18" charset="0"/>
              </a:rPr>
              <a:t> </a:t>
            </a:r>
            <a:r>
              <a:rPr lang="de-DE" altLang="en-US" sz="1000" dirty="0" err="1">
                <a:latin typeface="Book Antiqua" panose="02040602050305030304" pitchFamily="18" charset="0"/>
              </a:rPr>
              <a:t>computed</a:t>
            </a:r>
            <a:r>
              <a:rPr lang="de-DE" altLang="en-US" sz="1000" dirty="0">
                <a:latin typeface="Book Antiqua" panose="02040602050305030304" pitchFamily="18" charset="0"/>
              </a:rPr>
              <a:t> (</a:t>
            </a:r>
            <a:r>
              <a:rPr lang="de-DE" altLang="en-US" sz="1000" dirty="0" err="1">
                <a:latin typeface="Book Antiqua" panose="02040602050305030304" pitchFamily="18" charset="0"/>
              </a:rPr>
              <a:t>here</a:t>
            </a:r>
            <a:r>
              <a:rPr lang="de-DE" altLang="en-US" sz="1000" dirty="0">
                <a:latin typeface="Book Antiqua" panose="02040602050305030304" pitchFamily="18" charset="0"/>
              </a:rPr>
              <a:t>: </a:t>
            </a:r>
            <a:r>
              <a:rPr lang="de-DE" altLang="en-US" sz="1000" dirty="0" err="1">
                <a:latin typeface="Book Antiqua" panose="02040602050305030304" pitchFamily="18" charset="0"/>
              </a:rPr>
              <a:t>two-sided</a:t>
            </a:r>
            <a:r>
              <a:rPr lang="de-DE" altLang="en-US" sz="1000" dirty="0">
                <a:latin typeface="Book Antiqua" panose="02040602050305030304" pitchFamily="18" charset="0"/>
              </a:rPr>
              <a:t> </a:t>
            </a:r>
            <a:r>
              <a:rPr lang="de-DE" altLang="en-US" sz="1000" dirty="0" err="1">
                <a:latin typeface="Book Antiqua" panose="02040602050305030304" pitchFamily="18" charset="0"/>
              </a:rPr>
              <a:t>test</a:t>
            </a:r>
            <a:r>
              <a:rPr lang="de-DE" altLang="en-US" sz="1000" dirty="0">
                <a:latin typeface="Book Antiqua" panose="02040602050305030304" pitchFamily="18" charset="0"/>
              </a:rPr>
              <a:t>)</a:t>
            </a:r>
          </a:p>
        </p:txBody>
      </p:sp>
      <p:sp>
        <p:nvSpPr>
          <p:cNvPr id="7" name="Textfeld 8"/>
          <p:cNvSpPr txBox="1"/>
          <p:nvPr/>
        </p:nvSpPr>
        <p:spPr>
          <a:xfrm>
            <a:off x="2581176" y="1362208"/>
            <a:ext cx="1951289" cy="1938864"/>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The p-</a:t>
            </a:r>
            <a:r>
              <a:rPr lang="de-DE" sz="706" dirty="0" err="1"/>
              <a:t>value</a:t>
            </a:r>
            <a:r>
              <a:rPr lang="de-DE" sz="706" dirty="0"/>
              <a:t> </a:t>
            </a:r>
            <a:r>
              <a:rPr lang="de-DE" sz="706" dirty="0" err="1"/>
              <a:t>is</a:t>
            </a:r>
            <a:r>
              <a:rPr lang="de-DE" sz="706" dirty="0"/>
              <a:t> </a:t>
            </a:r>
            <a:r>
              <a:rPr lang="de-DE" sz="706" dirty="0" err="1"/>
              <a:t>the</a:t>
            </a:r>
            <a:r>
              <a:rPr lang="de-DE" sz="706" dirty="0"/>
              <a:t> </a:t>
            </a:r>
            <a:r>
              <a:rPr lang="de-DE" sz="706" dirty="0" err="1"/>
              <a:t>significance</a:t>
            </a:r>
            <a:r>
              <a:rPr lang="de-DE" sz="706" dirty="0"/>
              <a:t> </a:t>
            </a:r>
            <a:r>
              <a:rPr lang="de-DE" sz="706" dirty="0" err="1"/>
              <a:t>level</a:t>
            </a:r>
            <a:r>
              <a:rPr lang="de-DE" sz="706" dirty="0"/>
              <a:t> </a:t>
            </a:r>
            <a:r>
              <a:rPr lang="de-DE" sz="706" dirty="0" err="1"/>
              <a:t>at</a:t>
            </a:r>
            <a:r>
              <a:rPr lang="de-DE" sz="706" dirty="0"/>
              <a:t> </a:t>
            </a:r>
            <a:r>
              <a:rPr lang="de-DE" sz="706" dirty="0" err="1"/>
              <a:t>which</a:t>
            </a:r>
            <a:r>
              <a:rPr lang="de-DE" sz="706" dirty="0"/>
              <a:t> </a:t>
            </a:r>
            <a:r>
              <a:rPr lang="de-DE" sz="706" dirty="0" err="1"/>
              <a:t>one</a:t>
            </a:r>
            <a:r>
              <a:rPr lang="de-DE" sz="706" dirty="0"/>
              <a:t> </a:t>
            </a:r>
            <a:r>
              <a:rPr lang="de-DE" sz="706" dirty="0" err="1"/>
              <a:t>is</a:t>
            </a:r>
            <a:r>
              <a:rPr lang="de-DE" sz="706" dirty="0"/>
              <a:t> indifferent </a:t>
            </a:r>
            <a:r>
              <a:rPr lang="de-DE" sz="706" dirty="0" err="1"/>
              <a:t>between</a:t>
            </a:r>
            <a:r>
              <a:rPr lang="de-DE" sz="706" dirty="0"/>
              <a:t> </a:t>
            </a:r>
            <a:r>
              <a:rPr lang="de-DE" sz="706" dirty="0" err="1"/>
              <a:t>rejecting</a:t>
            </a:r>
            <a:r>
              <a:rPr lang="de-DE" sz="706" dirty="0"/>
              <a:t> </a:t>
            </a:r>
            <a:r>
              <a:rPr lang="de-DE" sz="706" dirty="0" err="1"/>
              <a:t>and</a:t>
            </a:r>
            <a:r>
              <a:rPr lang="de-DE" sz="706" dirty="0"/>
              <a:t> not </a:t>
            </a:r>
            <a:r>
              <a:rPr lang="de-DE" sz="706" dirty="0" err="1"/>
              <a:t>rejecting</a:t>
            </a:r>
            <a:r>
              <a:rPr lang="de-DE" sz="706" dirty="0"/>
              <a:t> </a:t>
            </a:r>
            <a:r>
              <a:rPr lang="de-DE" sz="706" dirty="0" err="1"/>
              <a:t>the</a:t>
            </a:r>
            <a:r>
              <a:rPr lang="de-DE" sz="706" dirty="0"/>
              <a:t> null </a:t>
            </a:r>
            <a:r>
              <a:rPr lang="de-DE" sz="706" dirty="0" err="1"/>
              <a:t>hypothesis</a:t>
            </a:r>
            <a:r>
              <a:rPr lang="de-DE" sz="706" dirty="0"/>
              <a:t>. </a:t>
            </a:r>
          </a:p>
          <a:p>
            <a:pPr>
              <a:defRPr/>
            </a:pPr>
            <a:endParaRPr lang="de-DE" sz="706" dirty="0"/>
          </a:p>
          <a:p>
            <a:pPr>
              <a:defRPr/>
            </a:pPr>
            <a:r>
              <a:rPr lang="de-DE" sz="706" dirty="0"/>
              <a:t>In </a:t>
            </a:r>
            <a:r>
              <a:rPr lang="de-DE" sz="706" dirty="0" err="1"/>
              <a:t>the</a:t>
            </a:r>
            <a:r>
              <a:rPr lang="de-DE" sz="706" dirty="0"/>
              <a:t> </a:t>
            </a:r>
            <a:r>
              <a:rPr lang="de-DE" sz="706" dirty="0" err="1"/>
              <a:t>two</a:t>
            </a:r>
            <a:r>
              <a:rPr lang="de-DE" sz="706" dirty="0"/>
              <a:t>-</a:t>
            </a:r>
            <a:r>
              <a:rPr lang="de-DE" sz="706" dirty="0" err="1"/>
              <a:t>sided</a:t>
            </a:r>
            <a:r>
              <a:rPr lang="de-DE" sz="706" dirty="0"/>
              <a:t> </a:t>
            </a:r>
            <a:r>
              <a:rPr lang="de-DE" sz="706" dirty="0" err="1"/>
              <a:t>case</a:t>
            </a:r>
            <a:r>
              <a:rPr lang="de-DE" sz="706" dirty="0"/>
              <a:t>, </a:t>
            </a:r>
            <a:r>
              <a:rPr lang="de-DE" sz="706" dirty="0" err="1"/>
              <a:t>the</a:t>
            </a:r>
            <a:r>
              <a:rPr lang="de-DE" sz="706" dirty="0"/>
              <a:t> p-</a:t>
            </a:r>
            <a:r>
              <a:rPr lang="de-DE" sz="706" dirty="0" err="1"/>
              <a:t>value</a:t>
            </a:r>
            <a:r>
              <a:rPr lang="de-DE" sz="706" dirty="0"/>
              <a:t> </a:t>
            </a:r>
            <a:r>
              <a:rPr lang="de-DE" sz="706" dirty="0" err="1"/>
              <a:t>is</a:t>
            </a:r>
            <a:r>
              <a:rPr lang="de-DE" sz="706" dirty="0"/>
              <a:t> </a:t>
            </a:r>
            <a:r>
              <a:rPr lang="de-DE" sz="706" dirty="0" err="1"/>
              <a:t>thus</a:t>
            </a:r>
            <a:r>
              <a:rPr lang="de-DE" sz="706" dirty="0"/>
              <a:t> </a:t>
            </a:r>
            <a:r>
              <a:rPr lang="de-DE" sz="706" dirty="0" err="1"/>
              <a:t>the</a:t>
            </a:r>
            <a:r>
              <a:rPr lang="de-DE" sz="706" dirty="0"/>
              <a:t> </a:t>
            </a:r>
            <a:r>
              <a:rPr lang="de-DE" sz="706" dirty="0" err="1"/>
              <a:t>probability</a:t>
            </a:r>
            <a:r>
              <a:rPr lang="de-DE" sz="706" dirty="0"/>
              <a:t> </a:t>
            </a:r>
            <a:r>
              <a:rPr lang="de-DE" sz="706" dirty="0" err="1"/>
              <a:t>that</a:t>
            </a:r>
            <a:r>
              <a:rPr lang="de-DE" sz="706" dirty="0"/>
              <a:t> </a:t>
            </a:r>
            <a:r>
              <a:rPr lang="de-DE" sz="706" dirty="0" err="1"/>
              <a:t>the</a:t>
            </a:r>
            <a:r>
              <a:rPr lang="de-DE" sz="706" dirty="0"/>
              <a:t> t-</a:t>
            </a:r>
            <a:r>
              <a:rPr lang="de-DE" sz="706" dirty="0" err="1"/>
              <a:t>distributed</a:t>
            </a:r>
            <a:r>
              <a:rPr lang="de-DE" sz="706" dirty="0"/>
              <a:t> variable </a:t>
            </a:r>
            <a:r>
              <a:rPr lang="de-DE" sz="706" dirty="0" err="1"/>
              <a:t>takes</a:t>
            </a:r>
            <a:r>
              <a:rPr lang="de-DE" sz="706" dirty="0"/>
              <a:t> on a larger absolute </a:t>
            </a:r>
            <a:r>
              <a:rPr lang="de-DE" sz="706" dirty="0" err="1"/>
              <a:t>value</a:t>
            </a:r>
            <a:r>
              <a:rPr lang="de-DE" sz="706" dirty="0"/>
              <a:t> </a:t>
            </a:r>
            <a:r>
              <a:rPr lang="de-DE" sz="706" dirty="0" err="1"/>
              <a:t>than</a:t>
            </a:r>
            <a:r>
              <a:rPr lang="de-DE" sz="706" dirty="0"/>
              <a:t> </a:t>
            </a:r>
            <a:r>
              <a:rPr lang="de-DE" sz="706" dirty="0" err="1"/>
              <a:t>the</a:t>
            </a:r>
            <a:r>
              <a:rPr lang="de-DE" sz="706" dirty="0"/>
              <a:t> </a:t>
            </a:r>
            <a:r>
              <a:rPr lang="de-DE" sz="706" dirty="0" err="1"/>
              <a:t>realized</a:t>
            </a:r>
            <a:r>
              <a:rPr lang="de-DE" sz="706" dirty="0"/>
              <a:t> </a:t>
            </a:r>
            <a:r>
              <a:rPr lang="de-DE" sz="706" dirty="0" err="1"/>
              <a:t>value</a:t>
            </a:r>
            <a:r>
              <a:rPr lang="de-DE" sz="706" dirty="0"/>
              <a:t> </a:t>
            </a:r>
            <a:r>
              <a:rPr lang="de-DE" sz="706" dirty="0" err="1"/>
              <a:t>of</a:t>
            </a:r>
            <a:r>
              <a:rPr lang="de-DE" sz="706" dirty="0"/>
              <a:t> </a:t>
            </a:r>
            <a:r>
              <a:rPr lang="de-DE" sz="706" dirty="0" err="1"/>
              <a:t>the</a:t>
            </a:r>
            <a:r>
              <a:rPr lang="de-DE" sz="706" dirty="0"/>
              <a:t> </a:t>
            </a:r>
            <a:r>
              <a:rPr lang="de-DE" sz="706" dirty="0" err="1"/>
              <a:t>test</a:t>
            </a:r>
            <a:r>
              <a:rPr lang="de-DE" sz="706" dirty="0"/>
              <a:t> </a:t>
            </a:r>
            <a:r>
              <a:rPr lang="de-DE" sz="706" dirty="0" err="1"/>
              <a:t>statistic</a:t>
            </a:r>
            <a:r>
              <a:rPr lang="de-DE" sz="706" dirty="0"/>
              <a:t>, e.g.:</a:t>
            </a:r>
          </a:p>
          <a:p>
            <a:pPr>
              <a:defRPr/>
            </a:pPr>
            <a:endParaRPr lang="de-DE" sz="706" dirty="0"/>
          </a:p>
          <a:p>
            <a:pPr>
              <a:defRPr/>
            </a:pPr>
            <a:endParaRPr lang="de-DE" sz="706" dirty="0"/>
          </a:p>
          <a:p>
            <a:pPr>
              <a:defRPr/>
            </a:pPr>
            <a:endParaRPr lang="de-DE" sz="706" dirty="0"/>
          </a:p>
          <a:p>
            <a:pPr>
              <a:defRPr/>
            </a:pPr>
            <a:r>
              <a:rPr lang="de-DE" sz="706" dirty="0" err="1"/>
              <a:t>From</a:t>
            </a:r>
            <a:r>
              <a:rPr lang="de-DE" sz="706" dirty="0"/>
              <a:t> </a:t>
            </a:r>
            <a:r>
              <a:rPr lang="de-DE" sz="706" dirty="0" err="1"/>
              <a:t>this</a:t>
            </a:r>
            <a:r>
              <a:rPr lang="de-DE" sz="706" dirty="0"/>
              <a:t>, </a:t>
            </a:r>
            <a:r>
              <a:rPr lang="de-DE" sz="706" dirty="0" err="1"/>
              <a:t>it</a:t>
            </a:r>
            <a:r>
              <a:rPr lang="de-DE" sz="706" dirty="0"/>
              <a:t> </a:t>
            </a:r>
            <a:r>
              <a:rPr lang="de-DE" sz="706" dirty="0" err="1"/>
              <a:t>is</a:t>
            </a:r>
            <a:r>
              <a:rPr lang="de-DE" sz="706" dirty="0"/>
              <a:t> </a:t>
            </a:r>
            <a:r>
              <a:rPr lang="de-DE" sz="706" dirty="0" err="1"/>
              <a:t>clear</a:t>
            </a:r>
            <a:r>
              <a:rPr lang="de-DE" sz="706" dirty="0"/>
              <a:t> </a:t>
            </a:r>
            <a:r>
              <a:rPr lang="de-DE" sz="706" dirty="0" err="1"/>
              <a:t>that</a:t>
            </a:r>
            <a:r>
              <a:rPr lang="de-DE" sz="706" dirty="0"/>
              <a:t> </a:t>
            </a:r>
            <a:r>
              <a:rPr lang="de-DE" sz="706" u="sng" dirty="0"/>
              <a:t>a null </a:t>
            </a:r>
            <a:r>
              <a:rPr lang="de-DE" sz="706" u="sng" dirty="0" err="1"/>
              <a:t>hypothesis</a:t>
            </a:r>
            <a:r>
              <a:rPr lang="de-DE" sz="706" u="sng" dirty="0"/>
              <a:t> </a:t>
            </a:r>
            <a:r>
              <a:rPr lang="de-DE" sz="706" u="sng" dirty="0" err="1"/>
              <a:t>is</a:t>
            </a:r>
            <a:r>
              <a:rPr lang="de-DE" sz="706" u="sng" dirty="0"/>
              <a:t> </a:t>
            </a:r>
            <a:r>
              <a:rPr lang="de-DE" sz="706" u="sng" dirty="0" err="1"/>
              <a:t>rejected</a:t>
            </a:r>
            <a:r>
              <a:rPr lang="de-DE" sz="706" u="sng" dirty="0"/>
              <a:t> </a:t>
            </a:r>
            <a:r>
              <a:rPr lang="de-DE" sz="706" u="sng" dirty="0" err="1"/>
              <a:t>if</a:t>
            </a:r>
            <a:r>
              <a:rPr lang="de-DE" sz="706" u="sng" dirty="0"/>
              <a:t> </a:t>
            </a:r>
            <a:r>
              <a:rPr lang="de-DE" sz="706" u="sng" dirty="0" err="1"/>
              <a:t>and</a:t>
            </a:r>
            <a:r>
              <a:rPr lang="de-DE" sz="706" u="sng" dirty="0"/>
              <a:t> </a:t>
            </a:r>
            <a:r>
              <a:rPr lang="de-DE" sz="706" u="sng" dirty="0" err="1"/>
              <a:t>only</a:t>
            </a:r>
            <a:r>
              <a:rPr lang="de-DE" sz="706" u="sng" dirty="0"/>
              <a:t> </a:t>
            </a:r>
            <a:r>
              <a:rPr lang="de-DE" sz="706" u="sng" dirty="0" err="1"/>
              <a:t>if</a:t>
            </a:r>
            <a:r>
              <a:rPr lang="de-DE" sz="706" u="sng" dirty="0"/>
              <a:t> </a:t>
            </a:r>
            <a:r>
              <a:rPr lang="de-DE" sz="706" u="sng" dirty="0" err="1"/>
              <a:t>the</a:t>
            </a:r>
            <a:r>
              <a:rPr lang="de-DE" sz="706" u="sng" dirty="0"/>
              <a:t> </a:t>
            </a:r>
            <a:r>
              <a:rPr lang="de-DE" sz="706" u="sng" dirty="0" err="1"/>
              <a:t>corresponding</a:t>
            </a:r>
            <a:r>
              <a:rPr lang="de-DE" sz="706" u="sng" dirty="0"/>
              <a:t> p-</a:t>
            </a:r>
            <a:r>
              <a:rPr lang="de-DE" sz="706" u="sng" dirty="0" err="1"/>
              <a:t>value</a:t>
            </a:r>
            <a:r>
              <a:rPr lang="de-DE" sz="706" u="sng" dirty="0"/>
              <a:t> </a:t>
            </a:r>
            <a:r>
              <a:rPr lang="de-DE" sz="706" u="sng" dirty="0" err="1"/>
              <a:t>is</a:t>
            </a:r>
            <a:r>
              <a:rPr lang="de-DE" sz="706" u="sng" dirty="0"/>
              <a:t> </a:t>
            </a:r>
            <a:r>
              <a:rPr lang="de-DE" sz="706" u="sng" dirty="0" err="1"/>
              <a:t>smaller</a:t>
            </a:r>
            <a:r>
              <a:rPr lang="de-DE" sz="706" u="sng" dirty="0"/>
              <a:t> </a:t>
            </a:r>
            <a:r>
              <a:rPr lang="de-DE" sz="706" u="sng" dirty="0" err="1"/>
              <a:t>than</a:t>
            </a:r>
            <a:r>
              <a:rPr lang="de-DE" sz="706" u="sng" dirty="0"/>
              <a:t> </a:t>
            </a:r>
            <a:r>
              <a:rPr lang="de-DE" sz="706" u="sng" dirty="0" err="1"/>
              <a:t>the</a:t>
            </a:r>
            <a:r>
              <a:rPr lang="de-DE" sz="706" u="sng" dirty="0"/>
              <a:t> </a:t>
            </a:r>
            <a:r>
              <a:rPr lang="de-DE" sz="706" u="sng" dirty="0" err="1"/>
              <a:t>significance</a:t>
            </a:r>
            <a:r>
              <a:rPr lang="de-DE" sz="706" u="sng" dirty="0"/>
              <a:t> </a:t>
            </a:r>
            <a:r>
              <a:rPr lang="de-DE" sz="706" u="sng" dirty="0" err="1"/>
              <a:t>level</a:t>
            </a:r>
            <a:r>
              <a:rPr lang="de-DE" sz="706" u="sng" dirty="0"/>
              <a:t>.</a:t>
            </a:r>
          </a:p>
          <a:p>
            <a:pPr>
              <a:defRPr/>
            </a:pPr>
            <a:endParaRPr lang="de-DE" sz="706" dirty="0"/>
          </a:p>
          <a:p>
            <a:pPr>
              <a:defRPr/>
            </a:pPr>
            <a:r>
              <a:rPr lang="de-DE" sz="706" dirty="0" err="1"/>
              <a:t>For</a:t>
            </a:r>
            <a:r>
              <a:rPr lang="de-DE" sz="706" dirty="0"/>
              <a:t> </a:t>
            </a:r>
            <a:r>
              <a:rPr lang="de-DE" sz="706" dirty="0" err="1"/>
              <a:t>example</a:t>
            </a:r>
            <a:r>
              <a:rPr lang="de-DE" sz="706" dirty="0"/>
              <a:t>, </a:t>
            </a:r>
            <a:r>
              <a:rPr lang="de-DE" sz="706" dirty="0" err="1"/>
              <a:t>for</a:t>
            </a:r>
            <a:r>
              <a:rPr lang="de-DE" sz="706" dirty="0"/>
              <a:t> a </a:t>
            </a:r>
            <a:r>
              <a:rPr lang="de-DE" sz="706" dirty="0" err="1"/>
              <a:t>significance</a:t>
            </a:r>
            <a:r>
              <a:rPr lang="de-DE" sz="706" dirty="0"/>
              <a:t> </a:t>
            </a:r>
            <a:r>
              <a:rPr lang="de-DE" sz="706" dirty="0" err="1"/>
              <a:t>level</a:t>
            </a:r>
            <a:r>
              <a:rPr lang="de-DE" sz="706" dirty="0"/>
              <a:t> </a:t>
            </a:r>
            <a:r>
              <a:rPr lang="de-DE" sz="706" dirty="0" err="1"/>
              <a:t>of</a:t>
            </a:r>
            <a:r>
              <a:rPr lang="de-DE" sz="706" dirty="0"/>
              <a:t> 5% </a:t>
            </a:r>
            <a:r>
              <a:rPr lang="de-DE" sz="706" dirty="0" err="1"/>
              <a:t>the</a:t>
            </a:r>
            <a:r>
              <a:rPr lang="de-DE" sz="706" dirty="0"/>
              <a:t> t-</a:t>
            </a:r>
            <a:r>
              <a:rPr lang="de-DE" sz="706" dirty="0" err="1"/>
              <a:t>statistic</a:t>
            </a:r>
            <a:r>
              <a:rPr lang="de-DE" sz="706" dirty="0"/>
              <a:t> </a:t>
            </a:r>
            <a:r>
              <a:rPr lang="de-DE" sz="706" dirty="0" err="1"/>
              <a:t>would</a:t>
            </a:r>
            <a:r>
              <a:rPr lang="de-DE" sz="706" dirty="0"/>
              <a:t> not </a:t>
            </a:r>
            <a:r>
              <a:rPr lang="de-DE" sz="706" dirty="0" err="1"/>
              <a:t>lie</a:t>
            </a:r>
            <a:r>
              <a:rPr lang="de-DE" sz="706" dirty="0"/>
              <a:t> in </a:t>
            </a:r>
            <a:r>
              <a:rPr lang="de-DE" sz="706" dirty="0" err="1"/>
              <a:t>the</a:t>
            </a:r>
            <a:r>
              <a:rPr lang="de-DE" sz="706" dirty="0"/>
              <a:t> </a:t>
            </a:r>
            <a:r>
              <a:rPr lang="de-DE" sz="706" dirty="0" err="1"/>
              <a:t>rejection</a:t>
            </a:r>
            <a:r>
              <a:rPr lang="de-DE" sz="706" dirty="0"/>
              <a:t> </a:t>
            </a:r>
            <a:r>
              <a:rPr lang="de-DE" sz="706" dirty="0" err="1"/>
              <a:t>region</a:t>
            </a:r>
            <a:r>
              <a:rPr lang="de-DE" sz="706" dirty="0"/>
              <a:t>.</a:t>
            </a:r>
          </a:p>
        </p:txBody>
      </p:sp>
      <p:pic>
        <p:nvPicPr>
          <p:cNvPr id="8" name="Grafik 12"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2617993" y="2374669"/>
            <a:ext cx="1828833" cy="94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Gerade Verbindung mit Pfeil 13"/>
          <p:cNvCxnSpPr/>
          <p:nvPr/>
        </p:nvCxnSpPr>
        <p:spPr>
          <a:xfrm flipH="1">
            <a:off x="707522" y="1912058"/>
            <a:ext cx="1869652" cy="87079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14"/>
          <p:cNvCxnSpPr/>
          <p:nvPr/>
        </p:nvCxnSpPr>
        <p:spPr>
          <a:xfrm flipH="1">
            <a:off x="1996109" y="1912058"/>
            <a:ext cx="581065" cy="88920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27"/>
          <p:cNvSpPr/>
          <p:nvPr/>
        </p:nvSpPr>
        <p:spPr>
          <a:xfrm>
            <a:off x="1905668" y="3055779"/>
            <a:ext cx="147267" cy="1472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2" name="Textfeld 31"/>
          <p:cNvSpPr txBox="1"/>
          <p:nvPr/>
        </p:nvSpPr>
        <p:spPr>
          <a:xfrm>
            <a:off x="1062084" y="2890904"/>
            <a:ext cx="681110" cy="247504"/>
          </a:xfrm>
          <a:prstGeom prst="rect">
            <a:avLst/>
          </a:prstGeom>
          <a:noFill/>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504" dirty="0" err="1"/>
              <a:t>value</a:t>
            </a:r>
            <a:r>
              <a:rPr lang="de-DE" sz="504" dirty="0"/>
              <a:t> </a:t>
            </a:r>
            <a:r>
              <a:rPr lang="de-DE" sz="504" dirty="0" err="1"/>
              <a:t>of</a:t>
            </a:r>
            <a:r>
              <a:rPr lang="de-DE" sz="504" dirty="0"/>
              <a:t> </a:t>
            </a:r>
            <a:r>
              <a:rPr lang="de-DE" sz="504" dirty="0" err="1"/>
              <a:t>test</a:t>
            </a:r>
            <a:r>
              <a:rPr lang="de-DE" sz="504" dirty="0"/>
              <a:t> </a:t>
            </a:r>
            <a:r>
              <a:rPr lang="de-DE" sz="504" dirty="0" err="1"/>
              <a:t>statistic</a:t>
            </a:r>
            <a:endParaRPr lang="de-DE" sz="504" dirty="0"/>
          </a:p>
        </p:txBody>
      </p:sp>
      <p:cxnSp>
        <p:nvCxnSpPr>
          <p:cNvPr id="13" name="Gerade Verbindung mit Pfeil 28"/>
          <p:cNvCxnSpPr/>
          <p:nvPr/>
        </p:nvCxnSpPr>
        <p:spPr>
          <a:xfrm>
            <a:off x="1706377" y="2982946"/>
            <a:ext cx="192088" cy="1096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34"/>
          <p:cNvSpPr txBox="1"/>
          <p:nvPr/>
        </p:nvSpPr>
        <p:spPr>
          <a:xfrm>
            <a:off x="261720" y="1785601"/>
            <a:ext cx="714725" cy="325089"/>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504" dirty="0"/>
              <a:t>These </a:t>
            </a:r>
            <a:r>
              <a:rPr lang="de-DE" sz="504" dirty="0" err="1"/>
              <a:t>would</a:t>
            </a:r>
            <a:r>
              <a:rPr lang="de-DE" sz="504" dirty="0"/>
              <a:t> </a:t>
            </a:r>
            <a:r>
              <a:rPr lang="de-DE" sz="504" dirty="0" err="1"/>
              <a:t>be</a:t>
            </a:r>
            <a:r>
              <a:rPr lang="de-DE" sz="504" dirty="0"/>
              <a:t> </a:t>
            </a:r>
            <a:r>
              <a:rPr lang="de-DE" sz="504" dirty="0" err="1"/>
              <a:t>the</a:t>
            </a:r>
            <a:r>
              <a:rPr lang="de-DE" sz="504" dirty="0"/>
              <a:t> </a:t>
            </a:r>
            <a:r>
              <a:rPr lang="de-DE" sz="504" dirty="0" err="1"/>
              <a:t>critical</a:t>
            </a:r>
            <a:r>
              <a:rPr lang="de-DE" sz="504" dirty="0"/>
              <a:t> </a:t>
            </a:r>
            <a:r>
              <a:rPr lang="de-DE" sz="504" dirty="0" err="1"/>
              <a:t>values</a:t>
            </a:r>
            <a:r>
              <a:rPr lang="de-DE" sz="504" dirty="0"/>
              <a:t> </a:t>
            </a:r>
            <a:r>
              <a:rPr lang="de-DE" sz="504" dirty="0" err="1"/>
              <a:t>for</a:t>
            </a:r>
            <a:r>
              <a:rPr lang="de-DE" sz="504" dirty="0"/>
              <a:t> a 5% </a:t>
            </a:r>
            <a:r>
              <a:rPr lang="de-DE" sz="504" dirty="0" err="1"/>
              <a:t>significance</a:t>
            </a:r>
            <a:r>
              <a:rPr lang="de-DE" sz="504" dirty="0"/>
              <a:t> </a:t>
            </a:r>
            <a:r>
              <a:rPr lang="de-DE" sz="504" dirty="0" err="1"/>
              <a:t>level</a:t>
            </a:r>
            <a:endParaRPr lang="de-DE" sz="504" dirty="0"/>
          </a:p>
        </p:txBody>
      </p:sp>
      <p:cxnSp>
        <p:nvCxnSpPr>
          <p:cNvPr id="15" name="Gerade Verbindung mit Pfeil 35"/>
          <p:cNvCxnSpPr/>
          <p:nvPr/>
        </p:nvCxnSpPr>
        <p:spPr>
          <a:xfrm>
            <a:off x="482620" y="2061726"/>
            <a:ext cx="134461" cy="721129"/>
          </a:xfrm>
          <a:prstGeom prst="straightConnector1">
            <a:avLst/>
          </a:prstGeom>
          <a:ln w="254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38"/>
          <p:cNvCxnSpPr/>
          <p:nvPr/>
        </p:nvCxnSpPr>
        <p:spPr>
          <a:xfrm>
            <a:off x="482620" y="2061726"/>
            <a:ext cx="1586323" cy="866795"/>
          </a:xfrm>
          <a:prstGeom prst="straightConnector1">
            <a:avLst/>
          </a:prstGeom>
          <a:ln w="254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8" name="Title 2">
            <a:extLst>
              <a:ext uri="{FF2B5EF4-FFF2-40B4-BE49-F238E27FC236}">
                <a16:creationId xmlns:a16="http://schemas.microsoft.com/office/drawing/2014/main" id="{12A2F925-AFB3-8833-8482-AD2BAC22AA40}"/>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t Test</a:t>
            </a:r>
          </a:p>
        </p:txBody>
      </p:sp>
    </p:spTree>
    <p:extLst>
      <p:ext uri="{BB962C8B-B14F-4D97-AF65-F5344CB8AC3E}">
        <p14:creationId xmlns:p14="http://schemas.microsoft.com/office/powerpoint/2010/main" val="1810543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33</a:t>
            </a:fld>
            <a:endParaRPr lang="en-US" dirty="0"/>
          </a:p>
        </p:txBody>
      </p:sp>
      <p:sp>
        <p:nvSpPr>
          <p:cNvPr id="5" name="Textfeld 27"/>
          <p:cNvSpPr txBox="1"/>
          <p:nvPr/>
        </p:nvSpPr>
        <p:spPr>
          <a:xfrm>
            <a:off x="3231072" y="913203"/>
            <a:ext cx="773152"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Critical </a:t>
            </a:r>
            <a:r>
              <a:rPr lang="de-DE" sz="706" dirty="0" err="1"/>
              <a:t>value</a:t>
            </a:r>
            <a:r>
              <a:rPr lang="de-DE" sz="706" dirty="0"/>
              <a:t> </a:t>
            </a:r>
            <a:r>
              <a:rPr lang="de-DE" sz="706" dirty="0" err="1"/>
              <a:t>of</a:t>
            </a:r>
            <a:endParaRPr lang="de-DE" sz="706" dirty="0"/>
          </a:p>
          <a:p>
            <a:pPr>
              <a:defRPr/>
            </a:pPr>
            <a:r>
              <a:rPr lang="de-DE" sz="706" dirty="0" err="1"/>
              <a:t>two</a:t>
            </a:r>
            <a:r>
              <a:rPr lang="de-DE" sz="706" dirty="0"/>
              <a:t>-</a:t>
            </a:r>
            <a:r>
              <a:rPr lang="de-DE" sz="706" dirty="0" err="1"/>
              <a:t>sided</a:t>
            </a:r>
            <a:r>
              <a:rPr lang="de-DE" sz="706" dirty="0"/>
              <a:t> </a:t>
            </a:r>
            <a:r>
              <a:rPr lang="de-DE" sz="706" dirty="0" err="1"/>
              <a:t>test</a:t>
            </a:r>
            <a:endParaRPr lang="de-DE" sz="706" dirty="0"/>
          </a:p>
        </p:txBody>
      </p:sp>
      <p:sp>
        <p:nvSpPr>
          <p:cNvPr id="6" name="Rectangle 3"/>
          <p:cNvSpPr txBox="1">
            <a:spLocks noChangeArrowheads="1"/>
          </p:cNvSpPr>
          <p:nvPr/>
        </p:nvSpPr>
        <p:spPr>
          <a:xfrm>
            <a:off x="299336" y="1012448"/>
            <a:ext cx="4104270" cy="2216209"/>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Confidence intervals</a:t>
            </a:r>
          </a:p>
          <a:p>
            <a:pPr marL="0" indent="0">
              <a:lnSpc>
                <a:spcPts val="141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sz="908"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Simple manipulation of the result in Theorem 4.2 implies that</a:t>
            </a:r>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605"/>
              </a:lnSpc>
            </a:pPr>
            <a:endParaRPr lang="de-DE" altLang="en-US" sz="908" b="1" dirty="0"/>
          </a:p>
          <a:p>
            <a:pPr marL="0" indent="0">
              <a:lnSpc>
                <a:spcPts val="141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Interpretation of the confidence interval</a:t>
            </a:r>
          </a:p>
          <a:p>
            <a:pPr lvl="1">
              <a:lnSpc>
                <a:spcPts val="1412"/>
              </a:lnSpc>
              <a:buFont typeface="Wingdings" pitchFamily="2" charset="2"/>
              <a:buChar char="§"/>
            </a:pPr>
            <a:r>
              <a:rPr lang="de-DE" altLang="en-US" sz="908" dirty="0"/>
              <a:t>The bounds of the interval are random</a:t>
            </a:r>
          </a:p>
          <a:p>
            <a:pPr lvl="1">
              <a:lnSpc>
                <a:spcPts val="1412"/>
              </a:lnSpc>
              <a:buFont typeface="Wingdings" pitchFamily="2" charset="2"/>
              <a:buChar char="§"/>
            </a:pPr>
            <a:r>
              <a:rPr lang="de-DE" altLang="en-US" sz="908" dirty="0"/>
              <a:t>In repeated samples, the interval that is constructed in the above way will cover the population regression coefficient in 95% of the cases </a:t>
            </a:r>
          </a:p>
        </p:txBody>
      </p:sp>
      <p:pic>
        <p:nvPicPr>
          <p:cNvPr id="7" name="Grafik 12" descr="TP_tmp.png"/>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488223" y="1527883"/>
            <a:ext cx="3386343" cy="268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3"/>
          <p:cNvSpPr txBox="1"/>
          <p:nvPr/>
        </p:nvSpPr>
        <p:spPr>
          <a:xfrm>
            <a:off x="924421" y="2006501"/>
            <a:ext cx="975644"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Lower</a:t>
            </a:r>
            <a:r>
              <a:rPr lang="de-DE" sz="706" dirty="0"/>
              <a:t> </a:t>
            </a:r>
            <a:r>
              <a:rPr lang="de-DE" sz="706" dirty="0" err="1"/>
              <a:t>bound</a:t>
            </a:r>
            <a:r>
              <a:rPr lang="de-DE" sz="706" dirty="0"/>
              <a:t> </a:t>
            </a:r>
            <a:r>
              <a:rPr lang="de-DE" sz="706" dirty="0" err="1"/>
              <a:t>of</a:t>
            </a:r>
            <a:r>
              <a:rPr lang="de-DE" sz="706" dirty="0"/>
              <a:t> </a:t>
            </a:r>
            <a:r>
              <a:rPr lang="de-DE" sz="706" dirty="0" err="1"/>
              <a:t>the</a:t>
            </a:r>
            <a:r>
              <a:rPr lang="de-DE" sz="706" dirty="0"/>
              <a:t> </a:t>
            </a:r>
          </a:p>
          <a:p>
            <a:pPr>
              <a:defRPr/>
            </a:pPr>
            <a:r>
              <a:rPr lang="de-DE" sz="706" dirty="0" err="1"/>
              <a:t>Confidence</a:t>
            </a:r>
            <a:r>
              <a:rPr lang="de-DE" sz="706" dirty="0"/>
              <a:t> </a:t>
            </a:r>
            <a:r>
              <a:rPr lang="de-DE" sz="706" dirty="0" err="1"/>
              <a:t>interval</a:t>
            </a:r>
            <a:endParaRPr lang="de-DE" sz="706" dirty="0"/>
          </a:p>
        </p:txBody>
      </p:sp>
      <p:cxnSp>
        <p:nvCxnSpPr>
          <p:cNvPr id="9" name="Gerade Verbindung mit Pfeil 14"/>
          <p:cNvCxnSpPr/>
          <p:nvPr/>
        </p:nvCxnSpPr>
        <p:spPr>
          <a:xfrm rot="16200000" flipV="1">
            <a:off x="1163730" y="1877642"/>
            <a:ext cx="184084" cy="7363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feld 15"/>
          <p:cNvSpPr txBox="1"/>
          <p:nvPr/>
        </p:nvSpPr>
        <p:spPr>
          <a:xfrm>
            <a:off x="2139375" y="1988092"/>
            <a:ext cx="975644"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Upper</a:t>
            </a:r>
            <a:r>
              <a:rPr lang="de-DE" sz="706" dirty="0"/>
              <a:t> </a:t>
            </a:r>
            <a:r>
              <a:rPr lang="de-DE" sz="706" dirty="0" err="1"/>
              <a:t>bound</a:t>
            </a:r>
            <a:r>
              <a:rPr lang="de-DE" sz="706" dirty="0"/>
              <a:t> </a:t>
            </a:r>
            <a:r>
              <a:rPr lang="de-DE" sz="706" dirty="0" err="1"/>
              <a:t>of</a:t>
            </a:r>
            <a:r>
              <a:rPr lang="de-DE" sz="706" dirty="0"/>
              <a:t> </a:t>
            </a:r>
            <a:r>
              <a:rPr lang="de-DE" sz="706" dirty="0" err="1"/>
              <a:t>the</a:t>
            </a:r>
            <a:r>
              <a:rPr lang="de-DE" sz="706" dirty="0"/>
              <a:t> </a:t>
            </a:r>
          </a:p>
          <a:p>
            <a:pPr>
              <a:defRPr/>
            </a:pPr>
            <a:r>
              <a:rPr lang="de-DE" sz="706" dirty="0" err="1"/>
              <a:t>Confidence</a:t>
            </a:r>
            <a:r>
              <a:rPr lang="de-DE" sz="706" dirty="0"/>
              <a:t> </a:t>
            </a:r>
            <a:r>
              <a:rPr lang="de-DE" sz="706" dirty="0" err="1"/>
              <a:t>interval</a:t>
            </a:r>
            <a:endParaRPr lang="de-DE" sz="706" dirty="0"/>
          </a:p>
        </p:txBody>
      </p:sp>
      <p:cxnSp>
        <p:nvCxnSpPr>
          <p:cNvPr id="11" name="Gerade Verbindung mit Pfeil 16"/>
          <p:cNvCxnSpPr/>
          <p:nvPr/>
        </p:nvCxnSpPr>
        <p:spPr>
          <a:xfrm rot="5400000" flipH="1" flipV="1">
            <a:off x="2645605" y="1850030"/>
            <a:ext cx="184084" cy="9204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19"/>
          <p:cNvSpPr txBox="1"/>
          <p:nvPr/>
        </p:nvSpPr>
        <p:spPr>
          <a:xfrm>
            <a:off x="3483187" y="1988093"/>
            <a:ext cx="773152"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Confidence</a:t>
            </a:r>
            <a:r>
              <a:rPr lang="de-DE" sz="706" dirty="0"/>
              <a:t> </a:t>
            </a:r>
            <a:r>
              <a:rPr lang="de-DE" sz="706" dirty="0" err="1"/>
              <a:t>level</a:t>
            </a:r>
            <a:endParaRPr lang="de-DE" sz="706" dirty="0"/>
          </a:p>
        </p:txBody>
      </p:sp>
      <p:cxnSp>
        <p:nvCxnSpPr>
          <p:cNvPr id="13" name="Gerade Verbindung mit Pfeil 20"/>
          <p:cNvCxnSpPr/>
          <p:nvPr/>
        </p:nvCxnSpPr>
        <p:spPr>
          <a:xfrm rot="16200000" flipV="1">
            <a:off x="3648862" y="1822417"/>
            <a:ext cx="257717" cy="7363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22"/>
          <p:cNvCxnSpPr/>
          <p:nvPr/>
        </p:nvCxnSpPr>
        <p:spPr>
          <a:xfrm flipH="1">
            <a:off x="2728443" y="1022053"/>
            <a:ext cx="520237" cy="54264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Ellipse 24"/>
          <p:cNvSpPr/>
          <p:nvPr/>
        </p:nvSpPr>
        <p:spPr>
          <a:xfrm>
            <a:off x="2544359" y="1583108"/>
            <a:ext cx="312942" cy="1656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3" name="Title 2">
            <a:extLst>
              <a:ext uri="{FF2B5EF4-FFF2-40B4-BE49-F238E27FC236}">
                <a16:creationId xmlns:a16="http://schemas.microsoft.com/office/drawing/2014/main" id="{1927BF4A-EA7A-E865-01CC-887B8217D7AB}"/>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Confidence Intervals</a:t>
            </a:r>
          </a:p>
        </p:txBody>
      </p:sp>
    </p:spTree>
    <p:extLst>
      <p:ext uri="{BB962C8B-B14F-4D97-AF65-F5344CB8AC3E}">
        <p14:creationId xmlns:p14="http://schemas.microsoft.com/office/powerpoint/2010/main" val="860971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34</a:t>
            </a:fld>
            <a:endParaRPr lang="en-US" dirty="0"/>
          </a:p>
        </p:txBody>
      </p:sp>
      <p:sp>
        <p:nvSpPr>
          <p:cNvPr id="5"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Confidence </a:t>
            </a:r>
            <a:r>
              <a:rPr lang="de-DE" altLang="en-US" sz="1000" dirty="0" err="1">
                <a:latin typeface="Book Antiqua" panose="02040602050305030304" pitchFamily="18" charset="0"/>
              </a:rPr>
              <a:t>intervals</a:t>
            </a:r>
            <a:r>
              <a:rPr lang="de-DE" altLang="en-US" sz="1000" dirty="0">
                <a:latin typeface="Book Antiqua" panose="02040602050305030304" pitchFamily="18" charset="0"/>
              </a:rPr>
              <a:t> </a:t>
            </a:r>
            <a:r>
              <a:rPr lang="de-DE" altLang="en-US" sz="1000" dirty="0" err="1">
                <a:latin typeface="Book Antiqua" panose="02040602050305030304" pitchFamily="18" charset="0"/>
              </a:rPr>
              <a:t>for</a:t>
            </a:r>
            <a:r>
              <a:rPr lang="de-DE" altLang="en-US" sz="1000" dirty="0">
                <a:latin typeface="Book Antiqua" panose="02040602050305030304" pitchFamily="18" charset="0"/>
              </a:rPr>
              <a:t> </a:t>
            </a:r>
            <a:r>
              <a:rPr lang="de-DE" altLang="en-US" sz="1000" dirty="0" err="1">
                <a:latin typeface="Book Antiqua" panose="02040602050305030304" pitchFamily="18" charset="0"/>
              </a:rPr>
              <a:t>typical</a:t>
            </a:r>
            <a:r>
              <a:rPr lang="de-DE" altLang="en-US" sz="1000" dirty="0">
                <a:latin typeface="Book Antiqua" panose="02040602050305030304" pitchFamily="18" charset="0"/>
              </a:rPr>
              <a:t> </a:t>
            </a:r>
            <a:r>
              <a:rPr lang="de-DE" altLang="en-US" sz="1000" dirty="0" err="1">
                <a:latin typeface="Book Antiqua" panose="02040602050305030304" pitchFamily="18" charset="0"/>
              </a:rPr>
              <a:t>confidence</a:t>
            </a:r>
            <a:r>
              <a:rPr lang="de-DE" altLang="en-US" sz="1000" dirty="0">
                <a:latin typeface="Book Antiqua" panose="02040602050305030304" pitchFamily="18" charset="0"/>
              </a:rPr>
              <a:t> </a:t>
            </a:r>
            <a:r>
              <a:rPr lang="de-DE" altLang="en-US" sz="1000" dirty="0" err="1">
                <a:latin typeface="Book Antiqua" panose="02040602050305030304" pitchFamily="18" charset="0"/>
              </a:rPr>
              <a:t>levels</a:t>
            </a:r>
            <a:endParaRPr lang="de-DE" altLang="en-US" sz="1000" dirty="0">
              <a:latin typeface="Book Antiqua" panose="02040602050305030304" pitchFamily="18" charset="0"/>
            </a:endParaRPr>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buNone/>
            </a:pPr>
            <a:endParaRPr lang="de-DE" altLang="en-US" sz="908" b="1" dirty="0"/>
          </a:p>
          <a:p>
            <a:pPr marL="0" indent="0">
              <a:lnSpc>
                <a:spcPts val="141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000" dirty="0" err="1">
                <a:latin typeface="Book Antiqua" panose="02040602050305030304" pitchFamily="18" charset="0"/>
              </a:rPr>
              <a:t>Relationship</a:t>
            </a:r>
            <a:r>
              <a:rPr lang="de-DE" altLang="en-US" sz="1000" dirty="0">
                <a:latin typeface="Book Antiqua" panose="02040602050305030304" pitchFamily="18" charset="0"/>
              </a:rPr>
              <a:t> </a:t>
            </a:r>
            <a:r>
              <a:rPr lang="de-DE" altLang="en-US" sz="1000" dirty="0" err="1">
                <a:latin typeface="Book Antiqua" panose="02040602050305030304" pitchFamily="18" charset="0"/>
              </a:rPr>
              <a:t>between</a:t>
            </a:r>
            <a:r>
              <a:rPr lang="de-DE" altLang="en-US" sz="1000" dirty="0">
                <a:latin typeface="Book Antiqua" panose="02040602050305030304" pitchFamily="18" charset="0"/>
              </a:rPr>
              <a:t> </a:t>
            </a:r>
            <a:r>
              <a:rPr lang="de-DE" altLang="en-US" sz="1000" dirty="0" err="1">
                <a:latin typeface="Book Antiqua" panose="02040602050305030304" pitchFamily="18" charset="0"/>
              </a:rPr>
              <a:t>confidence</a:t>
            </a:r>
            <a:r>
              <a:rPr lang="de-DE" altLang="en-US" sz="1000" dirty="0">
                <a:latin typeface="Book Antiqua" panose="02040602050305030304" pitchFamily="18" charset="0"/>
              </a:rPr>
              <a:t> </a:t>
            </a:r>
            <a:r>
              <a:rPr lang="de-DE" altLang="en-US" sz="1000" dirty="0" err="1">
                <a:latin typeface="Book Antiqua" panose="02040602050305030304" pitchFamily="18" charset="0"/>
              </a:rPr>
              <a:t>intervals</a:t>
            </a:r>
            <a:r>
              <a:rPr lang="de-DE" altLang="en-US" sz="1000" dirty="0">
                <a:latin typeface="Book Antiqua" panose="02040602050305030304" pitchFamily="18" charset="0"/>
              </a:rPr>
              <a:t> and </a:t>
            </a:r>
            <a:r>
              <a:rPr lang="de-DE" altLang="en-US" sz="1000" dirty="0" err="1">
                <a:latin typeface="Book Antiqua" panose="02040602050305030304" pitchFamily="18" charset="0"/>
              </a:rPr>
              <a:t>hypotheses</a:t>
            </a:r>
            <a:r>
              <a:rPr lang="de-DE" altLang="en-US" sz="1000" dirty="0">
                <a:latin typeface="Book Antiqua" panose="02040602050305030304" pitchFamily="18" charset="0"/>
              </a:rPr>
              <a:t> </a:t>
            </a:r>
            <a:r>
              <a:rPr lang="de-DE" altLang="en-US" sz="1000" dirty="0" err="1">
                <a:latin typeface="Book Antiqua" panose="02040602050305030304" pitchFamily="18" charset="0"/>
              </a:rPr>
              <a:t>tests</a:t>
            </a:r>
            <a:endParaRPr lang="de-DE" altLang="en-US" sz="1000" dirty="0">
              <a:latin typeface="Book Antiqua" panose="02040602050305030304" pitchFamily="18" charset="0"/>
            </a:endParaRPr>
          </a:p>
        </p:txBody>
      </p:sp>
      <p:pic>
        <p:nvPicPr>
          <p:cNvPr id="6" name="Grafik 10" descr="TP_tmp.png"/>
          <p:cNvPicPr>
            <a:picLocks noChangeAspect="1"/>
          </p:cNvPicPr>
          <p:nvPr>
            <p:custDataLst>
              <p:tags r:id="rId1"/>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513834" y="1343799"/>
            <a:ext cx="3360731" cy="19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501029" y="1932868"/>
            <a:ext cx="3360731" cy="19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2" descr="TP_tmp.png"/>
          <p:cNvPicPr>
            <a:picLocks noChangeAspect="1"/>
          </p:cNvPicPr>
          <p:nvPr>
            <p:custDataLst>
              <p:tags r:id="rId3"/>
            </p:custDataLst>
          </p:nvPr>
        </p:nvPicPr>
        <p:blipFill>
          <a:blip r:embed="rId11">
            <a:extLst>
              <a:ext uri="{28A0092B-C50C-407E-A947-70E740481C1C}">
                <a14:useLocalDpi xmlns:a14="http://schemas.microsoft.com/office/drawing/2010/main" val="0"/>
              </a:ext>
            </a:extLst>
          </a:blip>
          <a:srcRect/>
          <a:stretch>
            <a:fillRect/>
          </a:stretch>
        </p:blipFill>
        <p:spPr bwMode="auto">
          <a:xfrm>
            <a:off x="537845" y="2816470"/>
            <a:ext cx="998855" cy="147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30" descr="TP_tmp.png"/>
          <p:cNvPicPr>
            <a:picLocks noChangeAspect="1"/>
          </p:cNvPicPr>
          <p:nvPr>
            <p:custDataLst>
              <p:tags r:id="rId4"/>
            </p:custDataLst>
          </p:nvPr>
        </p:nvPicPr>
        <p:blipFill>
          <a:blip r:embed="rId12">
            <a:extLst>
              <a:ext uri="{28A0092B-C50C-407E-A947-70E740481C1C}">
                <a14:useLocalDpi xmlns:a14="http://schemas.microsoft.com/office/drawing/2010/main" val="0"/>
              </a:ext>
            </a:extLst>
          </a:blip>
          <a:srcRect/>
          <a:stretch>
            <a:fillRect/>
          </a:stretch>
        </p:blipFill>
        <p:spPr bwMode="auto">
          <a:xfrm>
            <a:off x="3512801" y="2829187"/>
            <a:ext cx="697918" cy="140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hteck 27"/>
          <p:cNvSpPr>
            <a:spLocks noChangeArrowheads="1"/>
          </p:cNvSpPr>
          <p:nvPr/>
        </p:nvSpPr>
        <p:spPr bwMode="auto">
          <a:xfrm>
            <a:off x="1587123" y="2779654"/>
            <a:ext cx="1994457" cy="2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908"/>
              <a:t> reject                         in favor of </a:t>
            </a:r>
          </a:p>
        </p:txBody>
      </p:sp>
      <p:sp>
        <p:nvSpPr>
          <p:cNvPr id="11" name="Ellipse 32"/>
          <p:cNvSpPr/>
          <p:nvPr/>
        </p:nvSpPr>
        <p:spPr>
          <a:xfrm>
            <a:off x="979646" y="1362207"/>
            <a:ext cx="312943" cy="184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cxnSp>
        <p:nvCxnSpPr>
          <p:cNvPr id="12" name="Gerade Verbindung mit Pfeil 33"/>
          <p:cNvCxnSpPr/>
          <p:nvPr/>
        </p:nvCxnSpPr>
        <p:spPr>
          <a:xfrm rot="10800000">
            <a:off x="1292589" y="2116951"/>
            <a:ext cx="368168" cy="165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Ellipse 34"/>
          <p:cNvSpPr/>
          <p:nvPr/>
        </p:nvSpPr>
        <p:spPr>
          <a:xfrm>
            <a:off x="979646" y="1951276"/>
            <a:ext cx="312943" cy="184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pic>
        <p:nvPicPr>
          <p:cNvPr id="14" name="Grafik 36" descr="TP_tmp.png"/>
          <p:cNvPicPr>
            <a:picLocks noChangeAspect="1"/>
          </p:cNvPicPr>
          <p:nvPr>
            <p:custDataLst>
              <p:tags r:id="rId5"/>
            </p:custDataLst>
          </p:nvPr>
        </p:nvPicPr>
        <p:blipFill>
          <a:blip r:embed="rId13" cstate="print">
            <a:extLst>
              <a:ext uri="{28A0092B-C50C-407E-A947-70E740481C1C}">
                <a14:useLocalDpi xmlns:a14="http://schemas.microsoft.com/office/drawing/2010/main" val="0"/>
              </a:ext>
            </a:extLst>
          </a:blip>
          <a:srcRect/>
          <a:stretch>
            <a:fillRect/>
          </a:stretch>
        </p:blipFill>
        <p:spPr bwMode="auto">
          <a:xfrm>
            <a:off x="501029" y="1638334"/>
            <a:ext cx="3360731" cy="19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Ellipse 37"/>
          <p:cNvSpPr/>
          <p:nvPr/>
        </p:nvSpPr>
        <p:spPr>
          <a:xfrm>
            <a:off x="979646" y="1656742"/>
            <a:ext cx="312943" cy="184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6" name="Textfeld 39"/>
          <p:cNvSpPr txBox="1"/>
          <p:nvPr/>
        </p:nvSpPr>
        <p:spPr>
          <a:xfrm>
            <a:off x="1642348" y="2227402"/>
            <a:ext cx="883603"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Use</a:t>
            </a:r>
            <a:r>
              <a:rPr lang="de-DE" sz="706" dirty="0"/>
              <a:t> </a:t>
            </a:r>
            <a:r>
              <a:rPr lang="de-DE" sz="706" dirty="0" err="1"/>
              <a:t>rules</a:t>
            </a:r>
            <a:r>
              <a:rPr lang="de-DE" sz="706" dirty="0"/>
              <a:t> </a:t>
            </a:r>
            <a:r>
              <a:rPr lang="de-DE" sz="706" dirty="0" err="1"/>
              <a:t>of</a:t>
            </a:r>
            <a:r>
              <a:rPr lang="de-DE" sz="706" dirty="0"/>
              <a:t> </a:t>
            </a:r>
            <a:r>
              <a:rPr lang="de-DE" sz="706" dirty="0" err="1"/>
              <a:t>thumb</a:t>
            </a:r>
            <a:endParaRPr lang="de-DE" sz="706" dirty="0"/>
          </a:p>
        </p:txBody>
      </p:sp>
      <p:pic>
        <p:nvPicPr>
          <p:cNvPr id="17" name="Grafik 42" descr="TP_tmp.png"/>
          <p:cNvPicPr>
            <a:picLocks noChangeAspect="1"/>
          </p:cNvPicPr>
          <p:nvPr>
            <p:custDataLst>
              <p:tags r:id="rId6"/>
            </p:custDataLst>
          </p:nvPr>
        </p:nvPicPr>
        <p:blipFill>
          <a:blip r:embed="rId14" cstate="print">
            <a:extLst>
              <a:ext uri="{28A0092B-C50C-407E-A947-70E740481C1C}">
                <a14:useLocalDpi xmlns:a14="http://schemas.microsoft.com/office/drawing/2010/main" val="0"/>
              </a:ext>
            </a:extLst>
          </a:blip>
          <a:srcRect/>
          <a:stretch>
            <a:fillRect/>
          </a:stretch>
        </p:blipFill>
        <p:spPr bwMode="auto">
          <a:xfrm>
            <a:off x="2470726" y="2282627"/>
            <a:ext cx="1797619" cy="85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29" descr="TP_tmp.png"/>
          <p:cNvPicPr>
            <a:picLocks noChangeAspect="1"/>
          </p:cNvPicPr>
          <p:nvPr>
            <p:custDataLst>
              <p:tags r:id="rId7"/>
            </p:custDataLst>
          </p:nvPr>
        </p:nvPicPr>
        <p:blipFill>
          <a:blip r:embed="rId15">
            <a:extLst>
              <a:ext uri="{28A0092B-C50C-407E-A947-70E740481C1C}">
                <a14:useLocalDpi xmlns:a14="http://schemas.microsoft.com/office/drawing/2010/main" val="0"/>
              </a:ext>
            </a:extLst>
          </a:blip>
          <a:srcRect/>
          <a:stretch>
            <a:fillRect/>
          </a:stretch>
        </p:blipFill>
        <p:spPr bwMode="auto">
          <a:xfrm>
            <a:off x="2099357" y="2851478"/>
            <a:ext cx="742738" cy="140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2">
            <a:extLst>
              <a:ext uri="{FF2B5EF4-FFF2-40B4-BE49-F238E27FC236}">
                <a16:creationId xmlns:a16="http://schemas.microsoft.com/office/drawing/2014/main" id="{44EEC7AD-E143-6BD2-9980-1AE75131B4F1}"/>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Confidence Intervals</a:t>
            </a:r>
          </a:p>
        </p:txBody>
      </p:sp>
    </p:spTree>
    <p:extLst>
      <p:ext uri="{BB962C8B-B14F-4D97-AF65-F5344CB8AC3E}">
        <p14:creationId xmlns:p14="http://schemas.microsoft.com/office/powerpoint/2010/main" val="3350168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35</a:t>
            </a:fld>
            <a:endParaRPr lang="en-US" dirty="0"/>
          </a:p>
        </p:txBody>
      </p:sp>
      <p:sp>
        <p:nvSpPr>
          <p:cNvPr id="5"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sz="908" b="1" spc="127" baseline="6944" dirty="0">
                <a:latin typeface="Arial" panose="020B0604020202020204" pitchFamily="34" charset="0"/>
                <a:cs typeface="Arial" panose="020B0604020202020204" pitchFamily="34" charset="0"/>
              </a:rPr>
              <a:t>   </a:t>
            </a:r>
            <a:r>
              <a:rPr lang="de-DE" altLang="en-US" sz="1100" dirty="0" err="1">
                <a:latin typeface="Book Antiqua" panose="02040602050305030304" pitchFamily="18" charset="0"/>
              </a:rPr>
              <a:t>Example</a:t>
            </a:r>
            <a:r>
              <a:rPr lang="de-DE" altLang="en-US" sz="1100" dirty="0">
                <a:latin typeface="Book Antiqua" panose="02040602050305030304" pitchFamily="18" charset="0"/>
              </a:rPr>
              <a:t>: Model </a:t>
            </a:r>
            <a:r>
              <a:rPr lang="de-DE" altLang="en-US" sz="1100" dirty="0" err="1">
                <a:latin typeface="Book Antiqua" panose="02040602050305030304" pitchFamily="18" charset="0"/>
              </a:rPr>
              <a:t>of</a:t>
            </a:r>
            <a:r>
              <a:rPr lang="de-DE" altLang="en-US" sz="1100" dirty="0">
                <a:latin typeface="Book Antiqua" panose="02040602050305030304" pitchFamily="18" charset="0"/>
              </a:rPr>
              <a:t> </a:t>
            </a:r>
            <a:r>
              <a:rPr lang="de-DE" altLang="en-US" sz="1100" dirty="0" err="1">
                <a:latin typeface="Book Antiqua" panose="02040602050305030304" pitchFamily="18" charset="0"/>
              </a:rPr>
              <a:t>firms</a:t>
            </a:r>
            <a:r>
              <a:rPr lang="de-DE" altLang="en-US" sz="1100" dirty="0">
                <a:latin typeface="Book Antiqua" panose="02040602050305030304" pitchFamily="18" charset="0"/>
              </a:rPr>
              <a:t>‘ R&amp;D </a:t>
            </a:r>
            <a:r>
              <a:rPr lang="de-DE" altLang="en-US" sz="1100" dirty="0" err="1">
                <a:latin typeface="Book Antiqua" panose="02040602050305030304" pitchFamily="18" charset="0"/>
              </a:rPr>
              <a:t>expenditures</a:t>
            </a:r>
            <a:endParaRPr lang="de-DE" altLang="en-US" sz="1100" dirty="0">
              <a:latin typeface="Book Antiqua" panose="02040602050305030304" pitchFamily="18" charset="0"/>
            </a:endParaRPr>
          </a:p>
        </p:txBody>
      </p:sp>
      <p:pic>
        <p:nvPicPr>
          <p:cNvPr id="6" name="Grafik 19" descr="TP_tmp.png"/>
          <p:cNvPicPr>
            <a:picLocks noChangeAspect="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556254" y="1601517"/>
            <a:ext cx="3585633" cy="30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3"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556254" y="2043318"/>
            <a:ext cx="3604842" cy="16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21"/>
          <p:cNvSpPr txBox="1"/>
          <p:nvPr/>
        </p:nvSpPr>
        <p:spPr>
          <a:xfrm>
            <a:off x="685112" y="1306983"/>
            <a:ext cx="833883" cy="20095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706" dirty="0" err="1"/>
              <a:t>Spending</a:t>
            </a:r>
            <a:r>
              <a:rPr lang="de-DE" sz="706" dirty="0"/>
              <a:t> on R&amp;D</a:t>
            </a:r>
          </a:p>
        </p:txBody>
      </p:sp>
      <p:cxnSp>
        <p:nvCxnSpPr>
          <p:cNvPr id="9" name="Gerade Verbindung mit Pfeil 22"/>
          <p:cNvCxnSpPr>
            <a:stCxn id="8" idx="2"/>
          </p:cNvCxnSpPr>
          <p:nvPr/>
        </p:nvCxnSpPr>
        <p:spPr>
          <a:xfrm flipH="1">
            <a:off x="924422" y="1507935"/>
            <a:ext cx="177632" cy="11199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feld 24"/>
          <p:cNvSpPr txBox="1"/>
          <p:nvPr/>
        </p:nvSpPr>
        <p:spPr>
          <a:xfrm>
            <a:off x="1955291" y="1306983"/>
            <a:ext cx="589068"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Annual </a:t>
            </a:r>
            <a:r>
              <a:rPr lang="de-DE" sz="706" dirty="0" err="1"/>
              <a:t>sales</a:t>
            </a:r>
            <a:endParaRPr lang="de-DE" sz="706" dirty="0"/>
          </a:p>
        </p:txBody>
      </p:sp>
      <p:cxnSp>
        <p:nvCxnSpPr>
          <p:cNvPr id="11" name="Gerade Verbindung mit Pfeil 25"/>
          <p:cNvCxnSpPr/>
          <p:nvPr/>
        </p:nvCxnSpPr>
        <p:spPr>
          <a:xfrm rot="16200000" flipH="1">
            <a:off x="2268233" y="1454250"/>
            <a:ext cx="202492" cy="165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28"/>
          <p:cNvSpPr txBox="1"/>
          <p:nvPr/>
        </p:nvSpPr>
        <p:spPr>
          <a:xfrm>
            <a:off x="2820485" y="1288574"/>
            <a:ext cx="1417446"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Profits </a:t>
            </a:r>
            <a:r>
              <a:rPr lang="de-DE" sz="706" dirty="0" err="1"/>
              <a:t>as</a:t>
            </a:r>
            <a:r>
              <a:rPr lang="de-DE" sz="706" dirty="0"/>
              <a:t> </a:t>
            </a:r>
            <a:r>
              <a:rPr lang="de-DE" sz="706" dirty="0" err="1"/>
              <a:t>percentage</a:t>
            </a:r>
            <a:r>
              <a:rPr lang="de-DE" sz="706" dirty="0"/>
              <a:t> of </a:t>
            </a:r>
            <a:r>
              <a:rPr lang="de-DE" sz="706" dirty="0" err="1"/>
              <a:t>sales</a:t>
            </a:r>
            <a:endParaRPr lang="de-DE" sz="706" dirty="0"/>
          </a:p>
        </p:txBody>
      </p:sp>
      <p:cxnSp>
        <p:nvCxnSpPr>
          <p:cNvPr id="13" name="Gerade Verbindung mit Pfeil 29"/>
          <p:cNvCxnSpPr/>
          <p:nvPr/>
        </p:nvCxnSpPr>
        <p:spPr>
          <a:xfrm rot="16200000" flipH="1">
            <a:off x="3427962" y="1454249"/>
            <a:ext cx="202492" cy="16567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4" name="Grafik 56"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556253" y="2393077"/>
            <a:ext cx="1254972"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Grafik 55" descr="TP_tmp.png"/>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556253" y="2558753"/>
            <a:ext cx="877200"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Grafik 59"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2321858" y="2393077"/>
            <a:ext cx="1331807"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Grafik 60" descr="TP_tmp.png"/>
          <p:cNvPicPr>
            <a:picLocks noChangeAspect="1"/>
          </p:cNvPicPr>
          <p:nvPr>
            <p:custDataLst>
              <p:tags r:id="rId6"/>
            </p:custDataLst>
          </p:nvPr>
        </p:nvPicPr>
        <p:blipFill>
          <a:blip r:embed="rId13">
            <a:extLst>
              <a:ext uri="{28A0092B-C50C-407E-A947-70E740481C1C}">
                <a14:useLocalDpi xmlns:a14="http://schemas.microsoft.com/office/drawing/2010/main" val="0"/>
              </a:ext>
            </a:extLst>
          </a:blip>
          <a:srcRect/>
          <a:stretch>
            <a:fillRect/>
          </a:stretch>
        </p:blipFill>
        <p:spPr bwMode="auto">
          <a:xfrm>
            <a:off x="2323459" y="2558753"/>
            <a:ext cx="1146122"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hteck 61"/>
          <p:cNvSpPr/>
          <p:nvPr/>
        </p:nvSpPr>
        <p:spPr>
          <a:xfrm>
            <a:off x="703520" y="2540344"/>
            <a:ext cx="754744" cy="165676"/>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9" name="Rechteck 62"/>
          <p:cNvSpPr/>
          <p:nvPr/>
        </p:nvSpPr>
        <p:spPr>
          <a:xfrm>
            <a:off x="2470726" y="2540344"/>
            <a:ext cx="1012461" cy="165676"/>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20" name="Textfeld 64"/>
          <p:cNvSpPr txBox="1"/>
          <p:nvPr/>
        </p:nvSpPr>
        <p:spPr>
          <a:xfrm>
            <a:off x="114452" y="2871695"/>
            <a:ext cx="2521949"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The </a:t>
            </a:r>
            <a:r>
              <a:rPr lang="de-DE" sz="706" dirty="0" err="1"/>
              <a:t>effect</a:t>
            </a:r>
            <a:r>
              <a:rPr lang="de-DE" sz="706" dirty="0"/>
              <a:t> </a:t>
            </a:r>
            <a:r>
              <a:rPr lang="de-DE" sz="706" dirty="0" err="1"/>
              <a:t>of</a:t>
            </a:r>
            <a:r>
              <a:rPr lang="de-DE" sz="706" dirty="0"/>
              <a:t> </a:t>
            </a:r>
            <a:r>
              <a:rPr lang="de-DE" sz="706" dirty="0" err="1"/>
              <a:t>sales</a:t>
            </a:r>
            <a:r>
              <a:rPr lang="de-DE" sz="706" dirty="0"/>
              <a:t> on R&amp;D </a:t>
            </a:r>
            <a:r>
              <a:rPr lang="de-DE" sz="706" dirty="0" err="1"/>
              <a:t>is</a:t>
            </a:r>
            <a:r>
              <a:rPr lang="de-DE" sz="706" dirty="0"/>
              <a:t> </a:t>
            </a:r>
            <a:r>
              <a:rPr lang="de-DE" sz="706" dirty="0" err="1"/>
              <a:t>relatively</a:t>
            </a:r>
            <a:r>
              <a:rPr lang="de-DE" sz="706" dirty="0"/>
              <a:t> </a:t>
            </a:r>
            <a:r>
              <a:rPr lang="de-DE" sz="706" dirty="0" err="1"/>
              <a:t>precisely</a:t>
            </a:r>
            <a:r>
              <a:rPr lang="de-DE" sz="706" dirty="0"/>
              <a:t> </a:t>
            </a:r>
            <a:r>
              <a:rPr lang="de-DE" sz="706" dirty="0" err="1"/>
              <a:t>estimated</a:t>
            </a:r>
            <a:r>
              <a:rPr lang="de-DE" sz="706" dirty="0"/>
              <a:t> </a:t>
            </a:r>
            <a:r>
              <a:rPr lang="de-DE" sz="706" dirty="0" err="1"/>
              <a:t>as</a:t>
            </a:r>
            <a:r>
              <a:rPr lang="de-DE" sz="706" dirty="0"/>
              <a:t> </a:t>
            </a:r>
            <a:r>
              <a:rPr lang="de-DE" sz="706" dirty="0" err="1"/>
              <a:t>the</a:t>
            </a:r>
            <a:r>
              <a:rPr lang="de-DE" sz="706" dirty="0"/>
              <a:t> </a:t>
            </a:r>
            <a:r>
              <a:rPr lang="de-DE" sz="706" dirty="0" err="1"/>
              <a:t>interval</a:t>
            </a:r>
            <a:r>
              <a:rPr lang="de-DE" sz="706" dirty="0"/>
              <a:t> </a:t>
            </a:r>
            <a:r>
              <a:rPr lang="de-DE" sz="706" dirty="0" err="1"/>
              <a:t>is</a:t>
            </a:r>
            <a:r>
              <a:rPr lang="de-DE" sz="706" dirty="0"/>
              <a:t> </a:t>
            </a:r>
            <a:r>
              <a:rPr lang="de-DE" sz="706" dirty="0" err="1"/>
              <a:t>narrow</a:t>
            </a:r>
            <a:r>
              <a:rPr lang="de-DE" sz="706" dirty="0"/>
              <a:t>. </a:t>
            </a:r>
            <a:r>
              <a:rPr lang="de-DE" sz="706" dirty="0" err="1"/>
              <a:t>Moreover</a:t>
            </a:r>
            <a:r>
              <a:rPr lang="de-DE" sz="706" dirty="0"/>
              <a:t>, </a:t>
            </a:r>
            <a:r>
              <a:rPr lang="de-DE" sz="706" dirty="0" err="1"/>
              <a:t>the</a:t>
            </a:r>
            <a:r>
              <a:rPr lang="de-DE" sz="706" dirty="0"/>
              <a:t> </a:t>
            </a:r>
            <a:r>
              <a:rPr lang="de-DE" sz="706" dirty="0" err="1"/>
              <a:t>effect</a:t>
            </a:r>
            <a:r>
              <a:rPr lang="de-DE" sz="706" dirty="0"/>
              <a:t> </a:t>
            </a:r>
            <a:r>
              <a:rPr lang="de-DE" sz="706" dirty="0" err="1"/>
              <a:t>is</a:t>
            </a:r>
            <a:r>
              <a:rPr lang="de-DE" sz="706" dirty="0"/>
              <a:t> </a:t>
            </a:r>
            <a:r>
              <a:rPr lang="de-DE" sz="706" dirty="0" err="1"/>
              <a:t>significantly</a:t>
            </a:r>
            <a:r>
              <a:rPr lang="de-DE" sz="706" dirty="0"/>
              <a:t> different </a:t>
            </a:r>
            <a:r>
              <a:rPr lang="de-DE" sz="706" dirty="0" err="1"/>
              <a:t>from</a:t>
            </a:r>
            <a:r>
              <a:rPr lang="de-DE" sz="706" dirty="0"/>
              <a:t> </a:t>
            </a:r>
            <a:r>
              <a:rPr lang="de-DE" sz="706" dirty="0" err="1"/>
              <a:t>zero</a:t>
            </a:r>
            <a:r>
              <a:rPr lang="de-DE" sz="706" dirty="0"/>
              <a:t> </a:t>
            </a:r>
            <a:r>
              <a:rPr lang="de-DE" sz="706" dirty="0" err="1"/>
              <a:t>because</a:t>
            </a:r>
            <a:r>
              <a:rPr lang="de-DE" sz="706" dirty="0"/>
              <a:t> </a:t>
            </a:r>
            <a:r>
              <a:rPr lang="de-DE" sz="706" dirty="0" err="1"/>
              <a:t>zero</a:t>
            </a:r>
            <a:r>
              <a:rPr lang="de-DE" sz="706" dirty="0"/>
              <a:t> </a:t>
            </a:r>
            <a:r>
              <a:rPr lang="de-DE" sz="706" dirty="0" err="1"/>
              <a:t>is</a:t>
            </a:r>
            <a:r>
              <a:rPr lang="de-DE" sz="706" dirty="0"/>
              <a:t> outside </a:t>
            </a:r>
            <a:r>
              <a:rPr lang="de-DE" sz="706" dirty="0" err="1"/>
              <a:t>the</a:t>
            </a:r>
            <a:r>
              <a:rPr lang="de-DE" sz="706" dirty="0"/>
              <a:t> </a:t>
            </a:r>
            <a:r>
              <a:rPr lang="de-DE" sz="706" dirty="0" err="1"/>
              <a:t>interval</a:t>
            </a:r>
            <a:r>
              <a:rPr lang="de-DE" sz="706" dirty="0"/>
              <a:t>.</a:t>
            </a:r>
          </a:p>
        </p:txBody>
      </p:sp>
      <p:cxnSp>
        <p:nvCxnSpPr>
          <p:cNvPr id="21" name="Gerade Verbindung mit Pfeil 65"/>
          <p:cNvCxnSpPr/>
          <p:nvPr/>
        </p:nvCxnSpPr>
        <p:spPr>
          <a:xfrm flipV="1">
            <a:off x="519437" y="2724428"/>
            <a:ext cx="156071" cy="14726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feld 69"/>
          <p:cNvSpPr txBox="1"/>
          <p:nvPr/>
        </p:nvSpPr>
        <p:spPr>
          <a:xfrm>
            <a:off x="2636401" y="2871695"/>
            <a:ext cx="1896064"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This</a:t>
            </a:r>
            <a:r>
              <a:rPr lang="de-DE" sz="706" dirty="0"/>
              <a:t> </a:t>
            </a:r>
            <a:r>
              <a:rPr lang="de-DE" sz="706" dirty="0" err="1"/>
              <a:t>effect</a:t>
            </a:r>
            <a:r>
              <a:rPr lang="de-DE" sz="706" dirty="0"/>
              <a:t> </a:t>
            </a:r>
            <a:r>
              <a:rPr lang="de-DE" sz="706" dirty="0" err="1"/>
              <a:t>is</a:t>
            </a:r>
            <a:r>
              <a:rPr lang="de-DE" sz="706" dirty="0"/>
              <a:t> </a:t>
            </a:r>
            <a:r>
              <a:rPr lang="de-DE" sz="706" dirty="0" err="1"/>
              <a:t>imprecisely</a:t>
            </a:r>
            <a:r>
              <a:rPr lang="de-DE" sz="706" dirty="0"/>
              <a:t> </a:t>
            </a:r>
            <a:r>
              <a:rPr lang="de-DE" sz="706" dirty="0" err="1"/>
              <a:t>estimated</a:t>
            </a:r>
            <a:r>
              <a:rPr lang="de-DE" sz="706" dirty="0"/>
              <a:t> </a:t>
            </a:r>
            <a:r>
              <a:rPr lang="de-DE" sz="706" dirty="0" err="1"/>
              <a:t>as</a:t>
            </a:r>
            <a:r>
              <a:rPr lang="de-DE" sz="706" dirty="0"/>
              <a:t> </a:t>
            </a:r>
            <a:r>
              <a:rPr lang="de-DE" sz="706" dirty="0" err="1"/>
              <a:t>the</a:t>
            </a:r>
            <a:r>
              <a:rPr lang="de-DE" sz="706" dirty="0"/>
              <a:t> in-</a:t>
            </a:r>
          </a:p>
          <a:p>
            <a:pPr>
              <a:defRPr/>
            </a:pPr>
            <a:r>
              <a:rPr lang="de-DE" sz="706" dirty="0" err="1"/>
              <a:t>terval</a:t>
            </a:r>
            <a:r>
              <a:rPr lang="de-DE" sz="706" dirty="0"/>
              <a:t> </a:t>
            </a:r>
            <a:r>
              <a:rPr lang="de-DE" sz="706" dirty="0" err="1"/>
              <a:t>is</a:t>
            </a:r>
            <a:r>
              <a:rPr lang="de-DE" sz="706" dirty="0"/>
              <a:t> </a:t>
            </a:r>
            <a:r>
              <a:rPr lang="de-DE" sz="706" dirty="0" err="1"/>
              <a:t>very</a:t>
            </a:r>
            <a:r>
              <a:rPr lang="de-DE" sz="706" dirty="0"/>
              <a:t> </a:t>
            </a:r>
            <a:r>
              <a:rPr lang="de-DE" sz="706" dirty="0" err="1"/>
              <a:t>wide</a:t>
            </a:r>
            <a:r>
              <a:rPr lang="de-DE" sz="706" dirty="0"/>
              <a:t>. </a:t>
            </a:r>
            <a:r>
              <a:rPr lang="de-DE" sz="706" dirty="0" err="1"/>
              <a:t>It</a:t>
            </a:r>
            <a:r>
              <a:rPr lang="de-DE" sz="706" dirty="0"/>
              <a:t> </a:t>
            </a:r>
            <a:r>
              <a:rPr lang="de-DE" sz="706" dirty="0" err="1"/>
              <a:t>is</a:t>
            </a:r>
            <a:r>
              <a:rPr lang="de-DE" sz="706" dirty="0"/>
              <a:t> not </a:t>
            </a:r>
            <a:r>
              <a:rPr lang="de-DE" sz="706" dirty="0" err="1"/>
              <a:t>even</a:t>
            </a:r>
            <a:r>
              <a:rPr lang="de-DE" sz="706" dirty="0"/>
              <a:t> </a:t>
            </a:r>
            <a:r>
              <a:rPr lang="de-DE" sz="706" dirty="0" err="1"/>
              <a:t>statistically</a:t>
            </a:r>
            <a:endParaRPr lang="de-DE" sz="706" dirty="0"/>
          </a:p>
          <a:p>
            <a:pPr>
              <a:defRPr/>
            </a:pPr>
            <a:r>
              <a:rPr lang="de-DE" sz="706" dirty="0" err="1"/>
              <a:t>significant</a:t>
            </a:r>
            <a:r>
              <a:rPr lang="de-DE" sz="706" dirty="0"/>
              <a:t> </a:t>
            </a:r>
            <a:r>
              <a:rPr lang="de-DE" sz="706" dirty="0" err="1"/>
              <a:t>because</a:t>
            </a:r>
            <a:r>
              <a:rPr lang="de-DE" sz="706" dirty="0"/>
              <a:t> </a:t>
            </a:r>
            <a:r>
              <a:rPr lang="de-DE" sz="706" dirty="0" err="1"/>
              <a:t>zero</a:t>
            </a:r>
            <a:r>
              <a:rPr lang="de-DE" sz="706" dirty="0"/>
              <a:t> lies in </a:t>
            </a:r>
            <a:r>
              <a:rPr lang="de-DE" sz="706" dirty="0" err="1"/>
              <a:t>the</a:t>
            </a:r>
            <a:r>
              <a:rPr lang="de-DE" sz="706" dirty="0"/>
              <a:t> </a:t>
            </a:r>
            <a:r>
              <a:rPr lang="de-DE" sz="706" dirty="0" err="1"/>
              <a:t>interval</a:t>
            </a:r>
            <a:r>
              <a:rPr lang="de-DE" sz="706" dirty="0"/>
              <a:t>.</a:t>
            </a:r>
          </a:p>
        </p:txBody>
      </p:sp>
      <p:cxnSp>
        <p:nvCxnSpPr>
          <p:cNvPr id="23" name="Gerade Verbindung mit Pfeil 70"/>
          <p:cNvCxnSpPr/>
          <p:nvPr/>
        </p:nvCxnSpPr>
        <p:spPr>
          <a:xfrm rot="10800000">
            <a:off x="3501596" y="2724428"/>
            <a:ext cx="202492" cy="16567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997845" y="1753063"/>
            <a:ext cx="538646" cy="371768"/>
          </a:xfrm>
          <a:prstGeom prst="rect">
            <a:avLst/>
          </a:prstGeom>
          <a:solidFill>
            <a:schemeClr val="bg1"/>
          </a:solidFill>
        </p:spPr>
        <p:txBody>
          <a:bodyPr wrap="square" rtlCol="0">
            <a:spAutoFit/>
          </a:bodyPr>
          <a:lstStyle/>
          <a:p>
            <a:r>
              <a:rPr lang="en-US" sz="908" dirty="0"/>
              <a:t>(0.0128 )</a:t>
            </a:r>
          </a:p>
        </p:txBody>
      </p:sp>
      <p:sp>
        <p:nvSpPr>
          <p:cNvPr id="25" name="TextBox 24"/>
          <p:cNvSpPr txBox="1"/>
          <p:nvPr/>
        </p:nvSpPr>
        <p:spPr>
          <a:xfrm>
            <a:off x="3073400" y="1604628"/>
            <a:ext cx="428195" cy="371768"/>
          </a:xfrm>
          <a:prstGeom prst="rect">
            <a:avLst/>
          </a:prstGeom>
          <a:solidFill>
            <a:schemeClr val="bg1"/>
          </a:solidFill>
        </p:spPr>
        <p:txBody>
          <a:bodyPr wrap="square" rtlCol="0">
            <a:spAutoFit/>
          </a:bodyPr>
          <a:lstStyle/>
          <a:p>
            <a:r>
              <a:rPr lang="en-US" sz="908" dirty="0"/>
              <a:t>0.0217</a:t>
            </a:r>
          </a:p>
        </p:txBody>
      </p:sp>
      <p:sp>
        <p:nvSpPr>
          <p:cNvPr id="26" name="TextBox 25"/>
          <p:cNvSpPr txBox="1"/>
          <p:nvPr/>
        </p:nvSpPr>
        <p:spPr>
          <a:xfrm>
            <a:off x="3177047" y="2340133"/>
            <a:ext cx="538646" cy="371768"/>
          </a:xfrm>
          <a:prstGeom prst="rect">
            <a:avLst/>
          </a:prstGeom>
          <a:solidFill>
            <a:schemeClr val="bg1"/>
          </a:solidFill>
        </p:spPr>
        <p:txBody>
          <a:bodyPr wrap="square" rtlCol="0">
            <a:spAutoFit/>
          </a:bodyPr>
          <a:lstStyle/>
          <a:p>
            <a:r>
              <a:rPr lang="en-US" sz="908" dirty="0"/>
              <a:t>(0.0128 )</a:t>
            </a:r>
          </a:p>
        </p:txBody>
      </p:sp>
      <p:sp>
        <p:nvSpPr>
          <p:cNvPr id="28" name="Title 2">
            <a:extLst>
              <a:ext uri="{FF2B5EF4-FFF2-40B4-BE49-F238E27FC236}">
                <a16:creationId xmlns:a16="http://schemas.microsoft.com/office/drawing/2014/main" id="{2397E27B-1B7C-361F-303E-CEA7E694A54E}"/>
              </a:ext>
            </a:extLst>
          </p:cNvPr>
          <p:cNvSpPr txBox="1">
            <a:spLocks/>
          </p:cNvSpPr>
          <p:nvPr/>
        </p:nvSpPr>
        <p:spPr>
          <a:xfrm>
            <a:off x="95250" y="333479"/>
            <a:ext cx="4149090" cy="319919"/>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Confidence Intervals</a:t>
            </a:r>
          </a:p>
        </p:txBody>
      </p:sp>
    </p:spTree>
    <p:extLst>
      <p:ext uri="{BB962C8B-B14F-4D97-AF65-F5344CB8AC3E}">
        <p14:creationId xmlns:p14="http://schemas.microsoft.com/office/powerpoint/2010/main" val="29766484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36</a:t>
            </a:fld>
            <a:endParaRPr lang="en-US" dirty="0"/>
          </a:p>
        </p:txBody>
      </p:sp>
      <p:sp>
        <p:nvSpPr>
          <p:cNvPr id="5"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1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100" dirty="0" err="1">
                <a:latin typeface="Book Antiqua" panose="02040602050305030304" pitchFamily="18" charset="0"/>
              </a:rPr>
              <a:t>Example</a:t>
            </a:r>
            <a:r>
              <a:rPr lang="de-DE" altLang="en-US" sz="1100" dirty="0">
                <a:latin typeface="Book Antiqua" panose="02040602050305030304" pitchFamily="18" charset="0"/>
              </a:rPr>
              <a:t>: Return to education at 2 year vs. at 4 year colleges</a:t>
            </a:r>
          </a:p>
        </p:txBody>
      </p:sp>
      <p:pic>
        <p:nvPicPr>
          <p:cNvPr id="6" name="Grafik 17"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556254" y="1859234"/>
            <a:ext cx="2932536" cy="13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9"/>
          <p:cNvSpPr txBox="1"/>
          <p:nvPr/>
        </p:nvSpPr>
        <p:spPr>
          <a:xfrm>
            <a:off x="1237363" y="1491066"/>
            <a:ext cx="883603"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Years</a:t>
            </a:r>
            <a:r>
              <a:rPr lang="de-DE" sz="706" dirty="0"/>
              <a:t> of </a:t>
            </a:r>
            <a:r>
              <a:rPr lang="de-DE" sz="706" dirty="0" err="1"/>
              <a:t>education</a:t>
            </a:r>
            <a:r>
              <a:rPr lang="de-DE" sz="706" dirty="0"/>
              <a:t> </a:t>
            </a:r>
            <a:r>
              <a:rPr lang="de-DE" sz="706" dirty="0" err="1"/>
              <a:t>at</a:t>
            </a:r>
            <a:r>
              <a:rPr lang="de-DE" sz="706" dirty="0"/>
              <a:t> 2 </a:t>
            </a:r>
            <a:r>
              <a:rPr lang="de-DE" sz="706" dirty="0" err="1"/>
              <a:t>year</a:t>
            </a:r>
            <a:r>
              <a:rPr lang="de-DE" sz="706" dirty="0"/>
              <a:t> </a:t>
            </a:r>
            <a:r>
              <a:rPr lang="de-DE" sz="706" dirty="0" err="1"/>
              <a:t>colleges</a:t>
            </a:r>
            <a:endParaRPr lang="de-DE" sz="706" dirty="0"/>
          </a:p>
        </p:txBody>
      </p:sp>
      <p:sp>
        <p:nvSpPr>
          <p:cNvPr id="8" name="Textfeld 21"/>
          <p:cNvSpPr txBox="1"/>
          <p:nvPr/>
        </p:nvSpPr>
        <p:spPr>
          <a:xfrm>
            <a:off x="2176191" y="1491066"/>
            <a:ext cx="883603"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Years</a:t>
            </a:r>
            <a:r>
              <a:rPr lang="de-DE" sz="706" dirty="0"/>
              <a:t> of </a:t>
            </a:r>
            <a:r>
              <a:rPr lang="de-DE" sz="706" dirty="0" err="1"/>
              <a:t>education</a:t>
            </a:r>
            <a:r>
              <a:rPr lang="de-DE" sz="706" dirty="0"/>
              <a:t> </a:t>
            </a:r>
            <a:r>
              <a:rPr lang="de-DE" sz="706" dirty="0" err="1"/>
              <a:t>at</a:t>
            </a:r>
            <a:r>
              <a:rPr lang="de-DE" sz="706" dirty="0"/>
              <a:t> 4 </a:t>
            </a:r>
            <a:r>
              <a:rPr lang="de-DE" sz="706" dirty="0" err="1"/>
              <a:t>year</a:t>
            </a:r>
            <a:r>
              <a:rPr lang="de-DE" sz="706" dirty="0"/>
              <a:t> </a:t>
            </a:r>
            <a:r>
              <a:rPr lang="de-DE" sz="706" dirty="0" err="1"/>
              <a:t>colleges</a:t>
            </a:r>
            <a:endParaRPr lang="de-DE" sz="706" dirty="0"/>
          </a:p>
        </p:txBody>
      </p:sp>
      <p:cxnSp>
        <p:nvCxnSpPr>
          <p:cNvPr id="9" name="Gerade Verbindung mit Pfeil 22"/>
          <p:cNvCxnSpPr/>
          <p:nvPr/>
        </p:nvCxnSpPr>
        <p:spPr>
          <a:xfrm rot="16200000" flipH="1">
            <a:off x="1780412" y="1757988"/>
            <a:ext cx="110450" cy="9204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4"/>
          <p:cNvCxnSpPr/>
          <p:nvPr/>
        </p:nvCxnSpPr>
        <p:spPr>
          <a:xfrm rot="5400000">
            <a:off x="2397092" y="1767192"/>
            <a:ext cx="110450" cy="7363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28"/>
          <p:cNvSpPr>
            <a:spLocks noChangeArrowheads="1"/>
          </p:cNvSpPr>
          <p:nvPr/>
        </p:nvSpPr>
        <p:spPr bwMode="auto">
          <a:xfrm>
            <a:off x="482620" y="2135360"/>
            <a:ext cx="3092513" cy="2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908"/>
              <a:t>Test                                against                              .</a:t>
            </a:r>
          </a:p>
        </p:txBody>
      </p:sp>
      <p:sp>
        <p:nvSpPr>
          <p:cNvPr id="12" name="Rechteck 31"/>
          <p:cNvSpPr>
            <a:spLocks noChangeArrowheads="1"/>
          </p:cNvSpPr>
          <p:nvPr/>
        </p:nvSpPr>
        <p:spPr bwMode="auto">
          <a:xfrm>
            <a:off x="482620" y="2448303"/>
            <a:ext cx="1898277" cy="2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908"/>
              <a:t>A possible test statistic would be:</a:t>
            </a:r>
          </a:p>
        </p:txBody>
      </p:sp>
      <p:pic>
        <p:nvPicPr>
          <p:cNvPr id="13" name="Grafik 34"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519437" y="2742836"/>
            <a:ext cx="960438" cy="326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feld 35"/>
          <p:cNvSpPr txBox="1"/>
          <p:nvPr/>
        </p:nvSpPr>
        <p:spPr>
          <a:xfrm>
            <a:off x="1642348" y="2669203"/>
            <a:ext cx="2871708" cy="52681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The </a:t>
            </a:r>
            <a:r>
              <a:rPr lang="de-DE" sz="706" dirty="0" err="1"/>
              <a:t>difference</a:t>
            </a:r>
            <a:r>
              <a:rPr lang="de-DE" sz="706" dirty="0"/>
              <a:t> </a:t>
            </a:r>
            <a:r>
              <a:rPr lang="de-DE" sz="706" dirty="0" err="1"/>
              <a:t>between</a:t>
            </a:r>
            <a:r>
              <a:rPr lang="de-DE" sz="706" dirty="0"/>
              <a:t> </a:t>
            </a:r>
            <a:r>
              <a:rPr lang="de-DE" sz="706" dirty="0" err="1"/>
              <a:t>the</a:t>
            </a:r>
            <a:r>
              <a:rPr lang="de-DE" sz="706" dirty="0"/>
              <a:t> </a:t>
            </a:r>
            <a:r>
              <a:rPr lang="de-DE" sz="706" dirty="0" err="1"/>
              <a:t>estimates</a:t>
            </a:r>
            <a:r>
              <a:rPr lang="de-DE" sz="706" dirty="0"/>
              <a:t> </a:t>
            </a:r>
            <a:r>
              <a:rPr lang="de-DE" sz="706" dirty="0" err="1"/>
              <a:t>is</a:t>
            </a:r>
            <a:r>
              <a:rPr lang="de-DE" sz="706" dirty="0"/>
              <a:t> </a:t>
            </a:r>
            <a:r>
              <a:rPr lang="de-DE" sz="706" dirty="0" err="1"/>
              <a:t>normalized</a:t>
            </a:r>
            <a:r>
              <a:rPr lang="de-DE" sz="706" dirty="0"/>
              <a:t> </a:t>
            </a:r>
            <a:r>
              <a:rPr lang="de-DE" sz="706" dirty="0" err="1"/>
              <a:t>by</a:t>
            </a:r>
            <a:r>
              <a:rPr lang="de-DE" sz="706" dirty="0"/>
              <a:t> </a:t>
            </a:r>
            <a:r>
              <a:rPr lang="de-DE" sz="706" dirty="0" err="1"/>
              <a:t>the</a:t>
            </a:r>
            <a:r>
              <a:rPr lang="de-DE" sz="706" dirty="0"/>
              <a:t> </a:t>
            </a:r>
            <a:r>
              <a:rPr lang="de-DE" sz="706" dirty="0" err="1"/>
              <a:t>estimated</a:t>
            </a:r>
            <a:r>
              <a:rPr lang="de-DE" sz="706" dirty="0"/>
              <a:t> </a:t>
            </a:r>
            <a:r>
              <a:rPr lang="de-DE" sz="706" dirty="0" err="1"/>
              <a:t>standard</a:t>
            </a:r>
            <a:r>
              <a:rPr lang="de-DE" sz="706" dirty="0"/>
              <a:t> </a:t>
            </a:r>
            <a:r>
              <a:rPr lang="de-DE" sz="706" dirty="0" err="1"/>
              <a:t>deviation</a:t>
            </a:r>
            <a:r>
              <a:rPr lang="de-DE" sz="706" dirty="0"/>
              <a:t> </a:t>
            </a:r>
            <a:r>
              <a:rPr lang="de-DE" sz="706" dirty="0" err="1"/>
              <a:t>of</a:t>
            </a:r>
            <a:r>
              <a:rPr lang="de-DE" sz="706" dirty="0"/>
              <a:t> </a:t>
            </a:r>
            <a:r>
              <a:rPr lang="de-DE" sz="706" dirty="0" err="1"/>
              <a:t>the</a:t>
            </a:r>
            <a:r>
              <a:rPr lang="de-DE" sz="706" dirty="0"/>
              <a:t> </a:t>
            </a:r>
            <a:r>
              <a:rPr lang="de-DE" sz="706" dirty="0" err="1"/>
              <a:t>difference</a:t>
            </a:r>
            <a:r>
              <a:rPr lang="de-DE" sz="706" dirty="0"/>
              <a:t>. The null </a:t>
            </a:r>
            <a:r>
              <a:rPr lang="de-DE" sz="706" dirty="0" err="1"/>
              <a:t>hypothesis</a:t>
            </a:r>
            <a:r>
              <a:rPr lang="de-DE" sz="706" dirty="0"/>
              <a:t> </a:t>
            </a:r>
            <a:r>
              <a:rPr lang="de-DE" sz="706" dirty="0" err="1"/>
              <a:t>would</a:t>
            </a:r>
            <a:r>
              <a:rPr lang="de-DE" sz="706" dirty="0"/>
              <a:t> </a:t>
            </a:r>
            <a:r>
              <a:rPr lang="de-DE" sz="706" dirty="0" err="1"/>
              <a:t>have</a:t>
            </a:r>
            <a:r>
              <a:rPr lang="de-DE" sz="706" dirty="0"/>
              <a:t> </a:t>
            </a:r>
            <a:r>
              <a:rPr lang="de-DE" sz="706" dirty="0" err="1"/>
              <a:t>to</a:t>
            </a:r>
            <a:r>
              <a:rPr lang="de-DE" sz="706" dirty="0"/>
              <a:t> </a:t>
            </a:r>
            <a:r>
              <a:rPr lang="de-DE" sz="706" dirty="0" err="1"/>
              <a:t>be</a:t>
            </a:r>
            <a:r>
              <a:rPr lang="de-DE" sz="706" dirty="0"/>
              <a:t> </a:t>
            </a:r>
            <a:r>
              <a:rPr lang="de-DE" sz="706" dirty="0" err="1"/>
              <a:t>rejected</a:t>
            </a:r>
            <a:r>
              <a:rPr lang="de-DE" sz="706" dirty="0"/>
              <a:t> </a:t>
            </a:r>
            <a:r>
              <a:rPr lang="de-DE" sz="706" dirty="0" err="1"/>
              <a:t>if</a:t>
            </a:r>
            <a:r>
              <a:rPr lang="de-DE" sz="706" dirty="0"/>
              <a:t> </a:t>
            </a:r>
            <a:r>
              <a:rPr lang="de-DE" sz="706" dirty="0" err="1"/>
              <a:t>the</a:t>
            </a:r>
            <a:r>
              <a:rPr lang="de-DE" sz="706" dirty="0"/>
              <a:t> </a:t>
            </a:r>
            <a:r>
              <a:rPr lang="de-DE" sz="706" dirty="0" err="1"/>
              <a:t>statistic</a:t>
            </a:r>
            <a:r>
              <a:rPr lang="de-DE" sz="706" dirty="0"/>
              <a:t> </a:t>
            </a:r>
            <a:r>
              <a:rPr lang="de-DE" sz="706" dirty="0" err="1"/>
              <a:t>is</a:t>
            </a:r>
            <a:r>
              <a:rPr lang="de-DE" sz="706" dirty="0"/>
              <a:t> „</a:t>
            </a:r>
            <a:r>
              <a:rPr lang="de-DE" sz="706" dirty="0" err="1"/>
              <a:t>too</a:t>
            </a:r>
            <a:r>
              <a:rPr lang="de-DE" sz="706" dirty="0"/>
              <a:t> negative“ </a:t>
            </a:r>
            <a:r>
              <a:rPr lang="de-DE" sz="706" dirty="0" err="1"/>
              <a:t>to</a:t>
            </a:r>
            <a:r>
              <a:rPr lang="de-DE" sz="706" dirty="0"/>
              <a:t> </a:t>
            </a:r>
            <a:r>
              <a:rPr lang="de-DE" sz="706" dirty="0" err="1"/>
              <a:t>believe</a:t>
            </a:r>
            <a:r>
              <a:rPr lang="de-DE" sz="706" dirty="0"/>
              <a:t> </a:t>
            </a:r>
            <a:r>
              <a:rPr lang="de-DE" sz="706" dirty="0" err="1"/>
              <a:t>that</a:t>
            </a:r>
            <a:r>
              <a:rPr lang="de-DE" sz="706" dirty="0"/>
              <a:t> </a:t>
            </a:r>
            <a:r>
              <a:rPr lang="de-DE" sz="706" dirty="0" err="1"/>
              <a:t>the</a:t>
            </a:r>
            <a:r>
              <a:rPr lang="de-DE" sz="706" dirty="0"/>
              <a:t> </a:t>
            </a:r>
            <a:r>
              <a:rPr lang="de-DE" sz="706" dirty="0" err="1"/>
              <a:t>true</a:t>
            </a:r>
            <a:r>
              <a:rPr lang="de-DE" sz="706" dirty="0"/>
              <a:t> </a:t>
            </a:r>
            <a:r>
              <a:rPr lang="de-DE" sz="706" dirty="0" err="1"/>
              <a:t>difference</a:t>
            </a:r>
            <a:r>
              <a:rPr lang="de-DE" sz="706" dirty="0"/>
              <a:t> </a:t>
            </a:r>
            <a:r>
              <a:rPr lang="de-DE" sz="706" dirty="0" err="1"/>
              <a:t>between</a:t>
            </a:r>
            <a:r>
              <a:rPr lang="de-DE" sz="706" dirty="0"/>
              <a:t> </a:t>
            </a:r>
            <a:r>
              <a:rPr lang="de-DE" sz="706" dirty="0" err="1"/>
              <a:t>the</a:t>
            </a:r>
            <a:r>
              <a:rPr lang="de-DE" sz="706" dirty="0"/>
              <a:t> </a:t>
            </a:r>
            <a:r>
              <a:rPr lang="de-DE" sz="706" dirty="0" err="1"/>
              <a:t>parameters</a:t>
            </a:r>
            <a:r>
              <a:rPr lang="de-DE" sz="706" dirty="0"/>
              <a:t> </a:t>
            </a:r>
            <a:r>
              <a:rPr lang="de-DE" sz="706" dirty="0" err="1"/>
              <a:t>is</a:t>
            </a:r>
            <a:r>
              <a:rPr lang="de-DE" sz="706" dirty="0"/>
              <a:t> </a:t>
            </a:r>
            <a:r>
              <a:rPr lang="de-DE" sz="706" dirty="0" err="1"/>
              <a:t>equal</a:t>
            </a:r>
            <a:r>
              <a:rPr lang="de-DE" sz="706" dirty="0"/>
              <a:t> </a:t>
            </a:r>
            <a:r>
              <a:rPr lang="de-DE" sz="706" dirty="0" err="1"/>
              <a:t>to</a:t>
            </a:r>
            <a:r>
              <a:rPr lang="de-DE" sz="706" dirty="0"/>
              <a:t> </a:t>
            </a:r>
            <a:r>
              <a:rPr lang="de-DE" sz="706" dirty="0" err="1"/>
              <a:t>zero</a:t>
            </a:r>
            <a:r>
              <a:rPr lang="de-DE" sz="706" dirty="0"/>
              <a:t>.</a:t>
            </a:r>
          </a:p>
        </p:txBody>
      </p:sp>
      <p:cxnSp>
        <p:nvCxnSpPr>
          <p:cNvPr id="15" name="Gerade Verbindung mit Pfeil 36"/>
          <p:cNvCxnSpPr/>
          <p:nvPr/>
        </p:nvCxnSpPr>
        <p:spPr>
          <a:xfrm rot="10800000" flipV="1">
            <a:off x="1439856" y="2742837"/>
            <a:ext cx="239309" cy="552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40"/>
          <p:cNvSpPr/>
          <p:nvPr/>
        </p:nvSpPr>
        <p:spPr>
          <a:xfrm>
            <a:off x="832379" y="2706020"/>
            <a:ext cx="589068" cy="184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pic>
        <p:nvPicPr>
          <p:cNvPr id="17" name="Grafik 2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799564" y="2183382"/>
            <a:ext cx="1024467"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30"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2305050" y="2183382"/>
            <a:ext cx="1005258"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2">
            <a:extLst>
              <a:ext uri="{FF2B5EF4-FFF2-40B4-BE49-F238E27FC236}">
                <a16:creationId xmlns:a16="http://schemas.microsoft.com/office/drawing/2014/main" id="{FFCF2A26-3C63-41B5-90B1-6931C04036D2}"/>
              </a:ext>
            </a:extLst>
          </p:cNvPr>
          <p:cNvSpPr txBox="1">
            <a:spLocks/>
          </p:cNvSpPr>
          <p:nvPr/>
        </p:nvSpPr>
        <p:spPr>
          <a:xfrm>
            <a:off x="95250" y="333479"/>
            <a:ext cx="4514850" cy="407646"/>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Testing Hypotheses About a Linear Combination of Parameters</a:t>
            </a:r>
          </a:p>
        </p:txBody>
      </p:sp>
    </p:spTree>
    <p:extLst>
      <p:ext uri="{BB962C8B-B14F-4D97-AF65-F5344CB8AC3E}">
        <p14:creationId xmlns:p14="http://schemas.microsoft.com/office/powerpoint/2010/main" val="3124654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37</a:t>
            </a:fld>
            <a:endParaRPr lang="en-US" dirty="0"/>
          </a:p>
        </p:txBody>
      </p:sp>
      <p:sp>
        <p:nvSpPr>
          <p:cNvPr id="20"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Impossible to compute with standard regression output because</a:t>
            </a:r>
          </a:p>
          <a:p>
            <a:pPr>
              <a:lnSpc>
                <a:spcPts val="1412"/>
              </a:lnSpc>
            </a:pPr>
            <a:endParaRPr lang="de-DE" altLang="en-US" sz="908" b="1" dirty="0"/>
          </a:p>
          <a:p>
            <a:pPr>
              <a:lnSpc>
                <a:spcPts val="1412"/>
              </a:lnSpc>
            </a:pPr>
            <a:endParaRPr lang="de-DE" altLang="en-US" sz="908" b="1" dirty="0"/>
          </a:p>
          <a:p>
            <a:pPr marL="0" indent="0">
              <a:lnSpc>
                <a:spcPts val="141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Alternative method</a:t>
            </a:r>
          </a:p>
        </p:txBody>
      </p:sp>
      <p:pic>
        <p:nvPicPr>
          <p:cNvPr id="21" name="Grafik 19" descr="TP_tmp.png"/>
          <p:cNvPicPr>
            <a:picLocks noChangeAspect="1"/>
          </p:cNvPicPr>
          <p:nvPr>
            <p:custDataLst>
              <p:tags r:id="rId1"/>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204893" y="1325391"/>
            <a:ext cx="4251537" cy="204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feld 23"/>
          <p:cNvSpPr txBox="1"/>
          <p:nvPr/>
        </p:nvSpPr>
        <p:spPr>
          <a:xfrm>
            <a:off x="2544360" y="1638333"/>
            <a:ext cx="1896063"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Usually</a:t>
            </a:r>
            <a:r>
              <a:rPr lang="de-DE" sz="706" dirty="0"/>
              <a:t> not </a:t>
            </a:r>
            <a:r>
              <a:rPr lang="de-DE" sz="706" dirty="0" err="1"/>
              <a:t>available</a:t>
            </a:r>
            <a:r>
              <a:rPr lang="de-DE" sz="706" dirty="0"/>
              <a:t> in </a:t>
            </a:r>
            <a:r>
              <a:rPr lang="de-DE" sz="706" dirty="0" err="1"/>
              <a:t>regression</a:t>
            </a:r>
            <a:r>
              <a:rPr lang="de-DE" sz="706" dirty="0"/>
              <a:t> </a:t>
            </a:r>
            <a:r>
              <a:rPr lang="de-DE" sz="706" dirty="0" err="1"/>
              <a:t>output</a:t>
            </a:r>
            <a:endParaRPr lang="de-DE" sz="706" dirty="0"/>
          </a:p>
        </p:txBody>
      </p:sp>
      <p:cxnSp>
        <p:nvCxnSpPr>
          <p:cNvPr id="23" name="Gerade Verbindung mit Pfeil 25"/>
          <p:cNvCxnSpPr/>
          <p:nvPr/>
        </p:nvCxnSpPr>
        <p:spPr>
          <a:xfrm rot="5400000" flipH="1" flipV="1">
            <a:off x="3722496" y="1564700"/>
            <a:ext cx="128859" cy="9204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Ellipse 38"/>
          <p:cNvSpPr/>
          <p:nvPr/>
        </p:nvSpPr>
        <p:spPr>
          <a:xfrm>
            <a:off x="3740904" y="1306982"/>
            <a:ext cx="699519" cy="2393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25" name="Rechteck 42"/>
          <p:cNvSpPr>
            <a:spLocks noChangeArrowheads="1"/>
          </p:cNvSpPr>
          <p:nvPr/>
        </p:nvSpPr>
        <p:spPr bwMode="auto">
          <a:xfrm>
            <a:off x="390578" y="1951276"/>
            <a:ext cx="3916457" cy="2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de-DE" altLang="en-US" sz="908"/>
              <a:t>Define                          and test                       against                     .</a:t>
            </a:r>
          </a:p>
        </p:txBody>
      </p:sp>
      <p:pic>
        <p:nvPicPr>
          <p:cNvPr id="26" name="Grafik 51"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2176191" y="1995296"/>
            <a:ext cx="704321" cy="12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Grafik 52"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3372736" y="1995296"/>
            <a:ext cx="678709"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Grafik 54" descr="TP_tmp.png"/>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445803" y="2337852"/>
            <a:ext cx="3066997" cy="13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Grafik 69"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1090097" y="2687611"/>
            <a:ext cx="2689225" cy="13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 name="Gerade Verbindung mit Pfeil 60"/>
          <p:cNvCxnSpPr/>
          <p:nvPr/>
        </p:nvCxnSpPr>
        <p:spPr>
          <a:xfrm rot="5400000" flipH="1" flipV="1">
            <a:off x="1218956" y="2577161"/>
            <a:ext cx="478618" cy="33135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Ellipse 61"/>
          <p:cNvSpPr/>
          <p:nvPr/>
        </p:nvSpPr>
        <p:spPr>
          <a:xfrm>
            <a:off x="1513490" y="2282626"/>
            <a:ext cx="533843" cy="2209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32" name="Textfeld 66"/>
          <p:cNvSpPr txBox="1"/>
          <p:nvPr/>
        </p:nvSpPr>
        <p:spPr>
          <a:xfrm>
            <a:off x="2213009" y="2982145"/>
            <a:ext cx="1896063"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a </a:t>
            </a:r>
            <a:r>
              <a:rPr lang="de-DE" sz="706" dirty="0" err="1"/>
              <a:t>new</a:t>
            </a:r>
            <a:r>
              <a:rPr lang="de-DE" sz="706" dirty="0"/>
              <a:t> </a:t>
            </a:r>
            <a:r>
              <a:rPr lang="de-DE" sz="706" dirty="0" err="1"/>
              <a:t>regressor</a:t>
            </a:r>
            <a:r>
              <a:rPr lang="de-DE" sz="706" dirty="0"/>
              <a:t> (= total </a:t>
            </a:r>
            <a:r>
              <a:rPr lang="de-DE" sz="706" dirty="0" err="1"/>
              <a:t>years</a:t>
            </a:r>
            <a:r>
              <a:rPr lang="de-DE" sz="706" dirty="0"/>
              <a:t> </a:t>
            </a:r>
            <a:r>
              <a:rPr lang="de-DE" sz="706" dirty="0" err="1"/>
              <a:t>of</a:t>
            </a:r>
            <a:r>
              <a:rPr lang="de-DE" sz="706" dirty="0"/>
              <a:t> </a:t>
            </a:r>
            <a:r>
              <a:rPr lang="de-DE" sz="706" dirty="0" err="1"/>
              <a:t>college</a:t>
            </a:r>
            <a:r>
              <a:rPr lang="de-DE" sz="706" dirty="0"/>
              <a:t>)</a:t>
            </a:r>
          </a:p>
        </p:txBody>
      </p:sp>
      <p:cxnSp>
        <p:nvCxnSpPr>
          <p:cNvPr id="33" name="Gerade Verbindung mit Pfeil 67"/>
          <p:cNvCxnSpPr/>
          <p:nvPr/>
        </p:nvCxnSpPr>
        <p:spPr>
          <a:xfrm rot="5400000" flipH="1" flipV="1">
            <a:off x="2378684" y="2890103"/>
            <a:ext cx="147267" cy="110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Rechteck 72"/>
          <p:cNvSpPr/>
          <p:nvPr/>
        </p:nvSpPr>
        <p:spPr>
          <a:xfrm>
            <a:off x="2157783" y="2650794"/>
            <a:ext cx="699519" cy="184084"/>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35" name="Textfeld 65"/>
          <p:cNvSpPr txBox="1"/>
          <p:nvPr/>
        </p:nvSpPr>
        <p:spPr>
          <a:xfrm>
            <a:off x="703521" y="2982145"/>
            <a:ext cx="1270178"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Insert </a:t>
            </a:r>
            <a:r>
              <a:rPr lang="de-DE" sz="706" dirty="0" err="1"/>
              <a:t>into</a:t>
            </a:r>
            <a:r>
              <a:rPr lang="de-DE" sz="706" dirty="0"/>
              <a:t> original </a:t>
            </a:r>
            <a:r>
              <a:rPr lang="de-DE" sz="706" dirty="0" err="1"/>
              <a:t>regression</a:t>
            </a:r>
            <a:endParaRPr lang="de-DE" sz="706" dirty="0"/>
          </a:p>
        </p:txBody>
      </p:sp>
      <p:pic>
        <p:nvPicPr>
          <p:cNvPr id="36" name="Grafik 44" descr="TP_tmp.png"/>
          <p:cNvPicPr>
            <a:picLocks noChangeAspect="1"/>
          </p:cNvPicPr>
          <p:nvPr>
            <p:custDataLst>
              <p:tags r:id="rId6"/>
            </p:custDataLst>
          </p:nvPr>
        </p:nvPicPr>
        <p:blipFill>
          <a:blip r:embed="rId13">
            <a:extLst>
              <a:ext uri="{28A0092B-C50C-407E-A947-70E740481C1C}">
                <a14:useLocalDpi xmlns:a14="http://schemas.microsoft.com/office/drawing/2010/main" val="0"/>
              </a:ext>
            </a:extLst>
          </a:blip>
          <a:srcRect/>
          <a:stretch>
            <a:fillRect/>
          </a:stretch>
        </p:blipFill>
        <p:spPr bwMode="auto">
          <a:xfrm>
            <a:off x="832379" y="1992095"/>
            <a:ext cx="774753" cy="12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2">
            <a:extLst>
              <a:ext uri="{FF2B5EF4-FFF2-40B4-BE49-F238E27FC236}">
                <a16:creationId xmlns:a16="http://schemas.microsoft.com/office/drawing/2014/main" id="{F481BA3C-76C8-412F-368B-DC8E684BC919}"/>
              </a:ext>
            </a:extLst>
          </p:cNvPr>
          <p:cNvSpPr txBox="1">
            <a:spLocks/>
          </p:cNvSpPr>
          <p:nvPr/>
        </p:nvSpPr>
        <p:spPr>
          <a:xfrm>
            <a:off x="95250" y="333479"/>
            <a:ext cx="4514850" cy="407646"/>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Testing Hypotheses About a Linear Combination of Parameters</a:t>
            </a:r>
          </a:p>
        </p:txBody>
      </p:sp>
    </p:spTree>
    <p:extLst>
      <p:ext uri="{BB962C8B-B14F-4D97-AF65-F5344CB8AC3E}">
        <p14:creationId xmlns:p14="http://schemas.microsoft.com/office/powerpoint/2010/main" val="10042860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38</a:t>
            </a:fld>
            <a:endParaRPr lang="en-US" dirty="0"/>
          </a:p>
        </p:txBody>
      </p:sp>
      <p:sp>
        <p:nvSpPr>
          <p:cNvPr id="5" name="Rectangle 3"/>
          <p:cNvSpPr txBox="1">
            <a:spLocks noChangeArrowheads="1"/>
          </p:cNvSpPr>
          <p:nvPr/>
        </p:nvSpPr>
        <p:spPr>
          <a:xfrm>
            <a:off x="299336" y="1012448"/>
            <a:ext cx="4104270" cy="2216209"/>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dirty="0" err="1">
                <a:latin typeface="Book Antiqua" panose="02040602050305030304" pitchFamily="18" charset="0"/>
              </a:rPr>
              <a:t>Estimation</a:t>
            </a:r>
            <a:r>
              <a:rPr lang="de-DE" altLang="en-US" sz="1100" dirty="0">
                <a:latin typeface="Book Antiqua" panose="02040602050305030304" pitchFamily="18" charset="0"/>
              </a:rPr>
              <a:t> </a:t>
            </a:r>
            <a:r>
              <a:rPr lang="de-DE" altLang="en-US" sz="1100" dirty="0" err="1">
                <a:latin typeface="Book Antiqua" panose="02040602050305030304" pitchFamily="18" charset="0"/>
              </a:rPr>
              <a:t>results</a:t>
            </a:r>
            <a:endParaRPr lang="de-DE" altLang="en-US" sz="1100" dirty="0">
              <a:latin typeface="Book Antiqua" panose="02040602050305030304" pitchFamily="18" charset="0"/>
            </a:endParaRPr>
          </a:p>
          <a:p>
            <a:pPr>
              <a:lnSpc>
                <a:spcPts val="1513"/>
              </a:lnSpc>
            </a:pPr>
            <a:endParaRPr lang="de-DE" altLang="en-US" sz="908" b="1" dirty="0"/>
          </a:p>
          <a:p>
            <a:pPr>
              <a:lnSpc>
                <a:spcPts val="1513"/>
              </a:lnSpc>
            </a:pPr>
            <a:endParaRPr lang="de-DE" altLang="en-US" sz="908" b="1" dirty="0"/>
          </a:p>
          <a:p>
            <a:pPr>
              <a:lnSpc>
                <a:spcPts val="1513"/>
              </a:lnSpc>
            </a:pPr>
            <a:endParaRPr lang="de-DE" altLang="en-US" sz="908" b="1" dirty="0"/>
          </a:p>
          <a:p>
            <a:pPr>
              <a:lnSpc>
                <a:spcPts val="1513"/>
              </a:lnSpc>
            </a:pPr>
            <a:endParaRPr lang="de-DE" altLang="en-US" sz="908" b="1" dirty="0"/>
          </a:p>
          <a:p>
            <a:pPr>
              <a:lnSpc>
                <a:spcPts val="1513"/>
              </a:lnSpc>
            </a:pPr>
            <a:endParaRPr lang="de-DE" altLang="en-US" sz="908" b="1" dirty="0"/>
          </a:p>
          <a:p>
            <a:pPr>
              <a:lnSpc>
                <a:spcPts val="1513"/>
              </a:lnSpc>
            </a:pPr>
            <a:endParaRPr lang="de-DE" altLang="en-US" sz="908" b="1" dirty="0"/>
          </a:p>
          <a:p>
            <a:pPr>
              <a:lnSpc>
                <a:spcPts val="1513"/>
              </a:lnSpc>
            </a:pPr>
            <a:endParaRPr lang="de-DE" altLang="en-US" sz="908" b="1" dirty="0"/>
          </a:p>
          <a:p>
            <a:pPr>
              <a:lnSpc>
                <a:spcPts val="1412"/>
              </a:lnSpc>
            </a:pPr>
            <a:endParaRPr lang="de-DE" altLang="en-US" sz="908" b="1" dirty="0"/>
          </a:p>
          <a:p>
            <a:pPr marL="0" indent="0">
              <a:lnSpc>
                <a:spcPts val="141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dirty="0">
                <a:latin typeface="Book Antiqua" panose="02040602050305030304" pitchFamily="18" charset="0"/>
              </a:rPr>
              <a:t>This </a:t>
            </a:r>
            <a:r>
              <a:rPr lang="de-DE" altLang="en-US" sz="1100" dirty="0" err="1">
                <a:latin typeface="Book Antiqua" panose="02040602050305030304" pitchFamily="18" charset="0"/>
              </a:rPr>
              <a:t>method</a:t>
            </a:r>
            <a:r>
              <a:rPr lang="de-DE" altLang="en-US" sz="1100" dirty="0">
                <a:latin typeface="Book Antiqua" panose="02040602050305030304" pitchFamily="18" charset="0"/>
              </a:rPr>
              <a:t> </a:t>
            </a:r>
            <a:r>
              <a:rPr lang="de-DE" altLang="en-US" sz="1100" dirty="0" err="1">
                <a:latin typeface="Book Antiqua" panose="02040602050305030304" pitchFamily="18" charset="0"/>
              </a:rPr>
              <a:t>works</a:t>
            </a:r>
            <a:r>
              <a:rPr lang="de-DE" altLang="en-US" sz="1100" dirty="0">
                <a:latin typeface="Book Antiqua" panose="02040602050305030304" pitchFamily="18" charset="0"/>
              </a:rPr>
              <a:t> </a:t>
            </a:r>
            <a:r>
              <a:rPr lang="de-DE" altLang="en-US" sz="1100" u="sng" dirty="0" err="1">
                <a:latin typeface="Book Antiqua" panose="02040602050305030304" pitchFamily="18" charset="0"/>
              </a:rPr>
              <a:t>always</a:t>
            </a:r>
            <a:r>
              <a:rPr lang="de-DE" altLang="en-US" sz="1100" dirty="0">
                <a:latin typeface="Book Antiqua" panose="02040602050305030304" pitchFamily="18" charset="0"/>
              </a:rPr>
              <a:t> </a:t>
            </a:r>
            <a:r>
              <a:rPr lang="de-DE" altLang="en-US" sz="1100" dirty="0" err="1">
                <a:latin typeface="Book Antiqua" panose="02040602050305030304" pitchFamily="18" charset="0"/>
              </a:rPr>
              <a:t>for</a:t>
            </a:r>
            <a:r>
              <a:rPr lang="de-DE" altLang="en-US" sz="1100" dirty="0">
                <a:latin typeface="Book Antiqua" panose="02040602050305030304" pitchFamily="18" charset="0"/>
              </a:rPr>
              <a:t> </a:t>
            </a:r>
            <a:r>
              <a:rPr lang="de-DE" altLang="en-US" sz="1100" dirty="0" err="1">
                <a:latin typeface="Book Antiqua" panose="02040602050305030304" pitchFamily="18" charset="0"/>
              </a:rPr>
              <a:t>single</a:t>
            </a:r>
            <a:r>
              <a:rPr lang="de-DE" altLang="en-US" sz="1100" dirty="0">
                <a:latin typeface="Book Antiqua" panose="02040602050305030304" pitchFamily="18" charset="0"/>
              </a:rPr>
              <a:t> linear </a:t>
            </a:r>
            <a:r>
              <a:rPr lang="de-DE" altLang="en-US" sz="1100" dirty="0" err="1">
                <a:latin typeface="Book Antiqua" panose="02040602050305030304" pitchFamily="18" charset="0"/>
              </a:rPr>
              <a:t>hypotheses</a:t>
            </a:r>
            <a:endParaRPr lang="de-DE" altLang="en-US" sz="1100" dirty="0">
              <a:latin typeface="Book Antiqua" panose="02040602050305030304" pitchFamily="18" charset="0"/>
            </a:endParaRPr>
          </a:p>
        </p:txBody>
      </p:sp>
      <p:pic>
        <p:nvPicPr>
          <p:cNvPr id="6" name="Grafik 17" descr="TP_tmp.png"/>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353761" y="1325390"/>
            <a:ext cx="3892973" cy="310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353761" y="1804008"/>
            <a:ext cx="1408642" cy="15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83"/>
          <p:cNvSpPr/>
          <p:nvPr/>
        </p:nvSpPr>
        <p:spPr>
          <a:xfrm>
            <a:off x="2894118" y="1325391"/>
            <a:ext cx="441801" cy="1706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9" name="Textfeld 19"/>
          <p:cNvSpPr txBox="1"/>
          <p:nvPr/>
        </p:nvSpPr>
        <p:spPr>
          <a:xfrm>
            <a:off x="2994964" y="950020"/>
            <a:ext cx="975645"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Total </a:t>
            </a:r>
            <a:r>
              <a:rPr lang="de-DE" sz="706" dirty="0" err="1"/>
              <a:t>years</a:t>
            </a:r>
            <a:r>
              <a:rPr lang="de-DE" sz="706" dirty="0"/>
              <a:t> of </a:t>
            </a:r>
            <a:r>
              <a:rPr lang="de-DE" sz="706" dirty="0" err="1"/>
              <a:t>college</a:t>
            </a:r>
            <a:endParaRPr lang="de-DE" sz="706" dirty="0"/>
          </a:p>
        </p:txBody>
      </p:sp>
      <p:cxnSp>
        <p:nvCxnSpPr>
          <p:cNvPr id="10" name="Gerade Verbindung mit Pfeil 20"/>
          <p:cNvCxnSpPr/>
          <p:nvPr/>
        </p:nvCxnSpPr>
        <p:spPr>
          <a:xfrm flipH="1">
            <a:off x="3207061" y="1104490"/>
            <a:ext cx="165675" cy="21289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27" descr="TP_tmp.png"/>
          <p:cNvPicPr>
            <a:picLocks noChangeAspect="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353761" y="2116951"/>
            <a:ext cx="1703176" cy="1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29" descr="TP_tmp.png"/>
          <p:cNvPicPr>
            <a:picLocks noChangeAspect="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353761" y="2411486"/>
            <a:ext cx="2529152" cy="13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Grafik 31" descr="TP_tmp.png"/>
          <p:cNvPicPr>
            <a:picLocks noChangeAspect="1"/>
          </p:cNvPicPr>
          <p:nvPr>
            <p:custDataLst>
              <p:tags r:id="rId5"/>
            </p:custDataLst>
          </p:nvPr>
        </p:nvPicPr>
        <p:blipFill>
          <a:blip r:embed="rId11">
            <a:extLst>
              <a:ext uri="{28A0092B-C50C-407E-A947-70E740481C1C}">
                <a14:useLocalDpi xmlns:a14="http://schemas.microsoft.com/office/drawing/2010/main" val="0"/>
              </a:ext>
            </a:extLst>
          </a:blip>
          <a:srcRect/>
          <a:stretch>
            <a:fillRect/>
          </a:stretch>
        </p:blipFill>
        <p:spPr bwMode="auto">
          <a:xfrm>
            <a:off x="372170" y="2706020"/>
            <a:ext cx="2561167" cy="13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feld 33"/>
          <p:cNvSpPr txBox="1"/>
          <p:nvPr/>
        </p:nvSpPr>
        <p:spPr>
          <a:xfrm>
            <a:off x="2783668" y="1914459"/>
            <a:ext cx="1325404"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Hypothesis</a:t>
            </a:r>
            <a:r>
              <a:rPr lang="de-DE" sz="706" dirty="0"/>
              <a:t> </a:t>
            </a:r>
            <a:r>
              <a:rPr lang="de-DE" sz="706" dirty="0" err="1"/>
              <a:t>is</a:t>
            </a:r>
            <a:r>
              <a:rPr lang="de-DE" sz="706" dirty="0"/>
              <a:t> </a:t>
            </a:r>
            <a:r>
              <a:rPr lang="de-DE" sz="706" dirty="0" err="1"/>
              <a:t>rejected</a:t>
            </a:r>
            <a:r>
              <a:rPr lang="de-DE" sz="706" dirty="0"/>
              <a:t> </a:t>
            </a:r>
            <a:r>
              <a:rPr lang="de-DE" sz="706" dirty="0" err="1"/>
              <a:t>at</a:t>
            </a:r>
            <a:r>
              <a:rPr lang="de-DE" sz="706" dirty="0"/>
              <a:t> 10% </a:t>
            </a:r>
            <a:r>
              <a:rPr lang="de-DE" sz="706" dirty="0" err="1"/>
              <a:t>level</a:t>
            </a:r>
            <a:r>
              <a:rPr lang="de-DE" sz="706" dirty="0"/>
              <a:t> but not </a:t>
            </a:r>
            <a:r>
              <a:rPr lang="de-DE" sz="706" dirty="0" err="1"/>
              <a:t>at</a:t>
            </a:r>
            <a:r>
              <a:rPr lang="de-DE" sz="706" dirty="0"/>
              <a:t> 5% </a:t>
            </a:r>
            <a:r>
              <a:rPr lang="de-DE" sz="706" dirty="0" err="1"/>
              <a:t>level</a:t>
            </a:r>
            <a:endParaRPr lang="de-DE" sz="706" dirty="0"/>
          </a:p>
        </p:txBody>
      </p:sp>
      <p:cxnSp>
        <p:nvCxnSpPr>
          <p:cNvPr id="15" name="Gerade Verbindung mit Pfeil 34"/>
          <p:cNvCxnSpPr/>
          <p:nvPr/>
        </p:nvCxnSpPr>
        <p:spPr>
          <a:xfrm flipH="1">
            <a:off x="2765260" y="2190585"/>
            <a:ext cx="147267" cy="1944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36"/>
          <p:cNvSpPr/>
          <p:nvPr/>
        </p:nvSpPr>
        <p:spPr>
          <a:xfrm>
            <a:off x="1623940" y="1325391"/>
            <a:ext cx="589068" cy="1706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cxnSp>
        <p:nvCxnSpPr>
          <p:cNvPr id="17" name="Gerade Verbindung mit Pfeil 37"/>
          <p:cNvCxnSpPr/>
          <p:nvPr/>
        </p:nvCxnSpPr>
        <p:spPr>
          <a:xfrm flipH="1" flipV="1">
            <a:off x="2194600" y="1472658"/>
            <a:ext cx="699519" cy="46021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itle 2">
            <a:extLst>
              <a:ext uri="{FF2B5EF4-FFF2-40B4-BE49-F238E27FC236}">
                <a16:creationId xmlns:a16="http://schemas.microsoft.com/office/drawing/2014/main" id="{C55F7E2F-64AC-9056-9F7D-D1FAAF8D1E36}"/>
              </a:ext>
            </a:extLst>
          </p:cNvPr>
          <p:cNvSpPr txBox="1">
            <a:spLocks/>
          </p:cNvSpPr>
          <p:nvPr/>
        </p:nvSpPr>
        <p:spPr>
          <a:xfrm>
            <a:off x="95250" y="333479"/>
            <a:ext cx="4514850" cy="407646"/>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Testing Hypotheses About a Linear Combination of Parameters</a:t>
            </a:r>
          </a:p>
        </p:txBody>
      </p:sp>
    </p:spTree>
    <p:extLst>
      <p:ext uri="{BB962C8B-B14F-4D97-AF65-F5344CB8AC3E}">
        <p14:creationId xmlns:p14="http://schemas.microsoft.com/office/powerpoint/2010/main" val="33082560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39</a:t>
            </a:fld>
            <a:endParaRPr lang="en-US" dirty="0"/>
          </a:p>
        </p:txBody>
      </p:sp>
      <p:sp>
        <p:nvSpPr>
          <p:cNvPr id="5" name="Rectangle 3"/>
          <p:cNvSpPr txBox="1">
            <a:spLocks noChangeArrowheads="1"/>
          </p:cNvSpPr>
          <p:nvPr/>
        </p:nvSpPr>
        <p:spPr>
          <a:xfrm>
            <a:off x="299336" y="923608"/>
            <a:ext cx="4104270" cy="2240221"/>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dirty="0" err="1">
                <a:latin typeface="Book Antiqua" panose="02040602050305030304" pitchFamily="18" charset="0"/>
              </a:rPr>
              <a:t>Testing</a:t>
            </a:r>
            <a:r>
              <a:rPr lang="de-DE" altLang="en-US" sz="1100" dirty="0">
                <a:latin typeface="Book Antiqua" panose="02040602050305030304" pitchFamily="18" charset="0"/>
              </a:rPr>
              <a:t> multiple linear </a:t>
            </a:r>
            <a:r>
              <a:rPr lang="de-DE" altLang="en-US" sz="1100" dirty="0" err="1">
                <a:latin typeface="Book Antiqua" panose="02040602050305030304" pitchFamily="18" charset="0"/>
              </a:rPr>
              <a:t>restrictions</a:t>
            </a:r>
            <a:r>
              <a:rPr lang="de-DE" altLang="en-US" sz="1100" dirty="0">
                <a:latin typeface="Book Antiqua" panose="02040602050305030304" pitchFamily="18" charset="0"/>
              </a:rPr>
              <a:t>: The F-test</a:t>
            </a:r>
          </a:p>
          <a:p>
            <a:pPr marL="0" indent="0">
              <a:lnSpc>
                <a:spcPts val="141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dirty="0" err="1">
                <a:latin typeface="Book Antiqua" panose="02040602050305030304" pitchFamily="18" charset="0"/>
              </a:rPr>
              <a:t>Testing</a:t>
            </a:r>
            <a:r>
              <a:rPr lang="de-DE" altLang="en-US" sz="1100" dirty="0">
                <a:latin typeface="Book Antiqua" panose="02040602050305030304" pitchFamily="18" charset="0"/>
              </a:rPr>
              <a:t> </a:t>
            </a:r>
            <a:r>
              <a:rPr lang="de-DE" altLang="en-US" sz="1100" dirty="0" err="1">
                <a:latin typeface="Book Antiqua" panose="02040602050305030304" pitchFamily="18" charset="0"/>
              </a:rPr>
              <a:t>exclusion</a:t>
            </a:r>
            <a:r>
              <a:rPr lang="de-DE" altLang="en-US" sz="1100" dirty="0">
                <a:latin typeface="Book Antiqua" panose="02040602050305030304" pitchFamily="18" charset="0"/>
              </a:rPr>
              <a:t> </a:t>
            </a:r>
            <a:r>
              <a:rPr lang="de-DE" altLang="en-US" sz="1100" dirty="0" err="1">
                <a:latin typeface="Book Antiqua" panose="02040602050305030304" pitchFamily="18" charset="0"/>
              </a:rPr>
              <a:t>restrictions</a:t>
            </a:r>
            <a:r>
              <a:rPr lang="de-DE" altLang="en-US" sz="1100" dirty="0">
                <a:latin typeface="Book Antiqua" panose="02040602050305030304" pitchFamily="18" charset="0"/>
              </a:rPr>
              <a:t> </a:t>
            </a:r>
          </a:p>
        </p:txBody>
      </p:sp>
      <p:pic>
        <p:nvPicPr>
          <p:cNvPr id="6" name="Grafik 16"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556254" y="1853682"/>
            <a:ext cx="2541958" cy="140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9"/>
          <p:cNvSpPr txBox="1"/>
          <p:nvPr/>
        </p:nvSpPr>
        <p:spPr>
          <a:xfrm>
            <a:off x="1660757" y="1491066"/>
            <a:ext cx="883603"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Years</a:t>
            </a:r>
            <a:r>
              <a:rPr lang="de-DE" sz="706" dirty="0"/>
              <a:t> in </a:t>
            </a:r>
          </a:p>
          <a:p>
            <a:pPr>
              <a:defRPr/>
            </a:pPr>
            <a:r>
              <a:rPr lang="de-DE" sz="706" dirty="0" err="1"/>
              <a:t>the</a:t>
            </a:r>
            <a:r>
              <a:rPr lang="de-DE" sz="706" dirty="0"/>
              <a:t> </a:t>
            </a:r>
            <a:r>
              <a:rPr lang="de-DE" sz="706" dirty="0" err="1"/>
              <a:t>league</a:t>
            </a:r>
            <a:endParaRPr lang="de-DE" sz="706" dirty="0"/>
          </a:p>
        </p:txBody>
      </p:sp>
      <p:sp>
        <p:nvSpPr>
          <p:cNvPr id="8" name="Textfeld 21"/>
          <p:cNvSpPr txBox="1"/>
          <p:nvPr/>
        </p:nvSpPr>
        <p:spPr>
          <a:xfrm>
            <a:off x="2378683" y="1491066"/>
            <a:ext cx="883603"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Average</a:t>
            </a:r>
            <a:r>
              <a:rPr lang="de-DE" sz="706" dirty="0"/>
              <a:t> </a:t>
            </a:r>
            <a:r>
              <a:rPr lang="de-DE" sz="706" dirty="0" err="1"/>
              <a:t>number</a:t>
            </a:r>
            <a:r>
              <a:rPr lang="de-DE" sz="706" dirty="0"/>
              <a:t> of </a:t>
            </a:r>
          </a:p>
          <a:p>
            <a:pPr>
              <a:defRPr/>
            </a:pPr>
            <a:r>
              <a:rPr lang="de-DE" sz="706" dirty="0" err="1"/>
              <a:t>games</a:t>
            </a:r>
            <a:r>
              <a:rPr lang="de-DE" sz="706" dirty="0"/>
              <a:t> per </a:t>
            </a:r>
            <a:r>
              <a:rPr lang="de-DE" sz="706" dirty="0" err="1"/>
              <a:t>year</a:t>
            </a:r>
            <a:endParaRPr lang="de-DE" sz="706" dirty="0"/>
          </a:p>
        </p:txBody>
      </p:sp>
      <p:cxnSp>
        <p:nvCxnSpPr>
          <p:cNvPr id="9" name="Gerade Verbindung mit Pfeil 22"/>
          <p:cNvCxnSpPr/>
          <p:nvPr/>
        </p:nvCxnSpPr>
        <p:spPr>
          <a:xfrm>
            <a:off x="1992108" y="1748784"/>
            <a:ext cx="92042" cy="110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4"/>
          <p:cNvCxnSpPr/>
          <p:nvPr/>
        </p:nvCxnSpPr>
        <p:spPr>
          <a:xfrm flipH="1">
            <a:off x="961238" y="1748784"/>
            <a:ext cx="73634" cy="110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18"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090096" y="2185297"/>
            <a:ext cx="2317856" cy="133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feld 25"/>
          <p:cNvSpPr txBox="1"/>
          <p:nvPr/>
        </p:nvSpPr>
        <p:spPr>
          <a:xfrm>
            <a:off x="537845" y="1491066"/>
            <a:ext cx="902011" cy="309572"/>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a:spAutoFit/>
          </a:bodyPr>
          <a:lstStyle/>
          <a:p>
            <a:pPr>
              <a:defRPr/>
            </a:pPr>
            <a:r>
              <a:rPr lang="de-DE" sz="706" dirty="0" err="1"/>
              <a:t>Salary</a:t>
            </a:r>
            <a:r>
              <a:rPr lang="de-DE" sz="706" dirty="0"/>
              <a:t> of </a:t>
            </a:r>
            <a:r>
              <a:rPr lang="de-DE" sz="706" dirty="0" err="1"/>
              <a:t>major</a:t>
            </a:r>
            <a:r>
              <a:rPr lang="de-DE" sz="706" dirty="0"/>
              <a:t> </a:t>
            </a:r>
            <a:r>
              <a:rPr lang="de-DE" sz="706" dirty="0" err="1"/>
              <a:t>lea</a:t>
            </a:r>
            <a:r>
              <a:rPr lang="de-DE" sz="706" dirty="0"/>
              <a:t>-</a:t>
            </a:r>
          </a:p>
          <a:p>
            <a:pPr>
              <a:defRPr/>
            </a:pPr>
            <a:r>
              <a:rPr lang="de-DE" sz="706" dirty="0"/>
              <a:t>gue baseball player</a:t>
            </a:r>
          </a:p>
        </p:txBody>
      </p:sp>
      <p:cxnSp>
        <p:nvCxnSpPr>
          <p:cNvPr id="13" name="Gerade Verbindung mit Pfeil 32"/>
          <p:cNvCxnSpPr/>
          <p:nvPr/>
        </p:nvCxnSpPr>
        <p:spPr>
          <a:xfrm flipH="1">
            <a:off x="2728443" y="1748784"/>
            <a:ext cx="73634" cy="110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33"/>
          <p:cNvSpPr txBox="1"/>
          <p:nvPr/>
        </p:nvSpPr>
        <p:spPr>
          <a:xfrm>
            <a:off x="906013" y="2429894"/>
            <a:ext cx="736335"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Batting</a:t>
            </a:r>
            <a:r>
              <a:rPr lang="de-DE" sz="706" dirty="0"/>
              <a:t> </a:t>
            </a:r>
            <a:r>
              <a:rPr lang="de-DE" sz="706" dirty="0" err="1"/>
              <a:t>average</a:t>
            </a:r>
            <a:endParaRPr lang="de-DE" sz="706" dirty="0"/>
          </a:p>
        </p:txBody>
      </p:sp>
      <p:sp>
        <p:nvSpPr>
          <p:cNvPr id="15" name="Textfeld 37"/>
          <p:cNvSpPr txBox="1"/>
          <p:nvPr/>
        </p:nvSpPr>
        <p:spPr>
          <a:xfrm>
            <a:off x="1679165" y="2429894"/>
            <a:ext cx="883603"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Home </a:t>
            </a:r>
            <a:r>
              <a:rPr lang="de-DE" sz="706" dirty="0" err="1"/>
              <a:t>runs</a:t>
            </a:r>
            <a:r>
              <a:rPr lang="de-DE" sz="706" dirty="0"/>
              <a:t> per </a:t>
            </a:r>
            <a:r>
              <a:rPr lang="de-DE" sz="706" dirty="0" err="1"/>
              <a:t>year</a:t>
            </a:r>
            <a:endParaRPr lang="de-DE" sz="706" dirty="0"/>
          </a:p>
        </p:txBody>
      </p:sp>
      <p:sp>
        <p:nvSpPr>
          <p:cNvPr id="16" name="Textfeld 38"/>
          <p:cNvSpPr txBox="1"/>
          <p:nvPr/>
        </p:nvSpPr>
        <p:spPr>
          <a:xfrm>
            <a:off x="2599585" y="2429894"/>
            <a:ext cx="1067686"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Runs </a:t>
            </a:r>
            <a:r>
              <a:rPr lang="de-DE" sz="706" dirty="0" err="1"/>
              <a:t>batted</a:t>
            </a:r>
            <a:r>
              <a:rPr lang="de-DE" sz="706" dirty="0"/>
              <a:t> in per </a:t>
            </a:r>
            <a:r>
              <a:rPr lang="de-DE" sz="706" dirty="0" err="1"/>
              <a:t>year</a:t>
            </a:r>
            <a:endParaRPr lang="de-DE" sz="706" dirty="0"/>
          </a:p>
        </p:txBody>
      </p:sp>
      <p:cxnSp>
        <p:nvCxnSpPr>
          <p:cNvPr id="17" name="Gerade Verbindung mit Pfeil 39"/>
          <p:cNvCxnSpPr/>
          <p:nvPr/>
        </p:nvCxnSpPr>
        <p:spPr>
          <a:xfrm flipV="1">
            <a:off x="1329406" y="2319443"/>
            <a:ext cx="110450" cy="1288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42"/>
          <p:cNvCxnSpPr/>
          <p:nvPr/>
        </p:nvCxnSpPr>
        <p:spPr>
          <a:xfrm flipV="1">
            <a:off x="2028925" y="2319443"/>
            <a:ext cx="110450" cy="1288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43"/>
          <p:cNvCxnSpPr/>
          <p:nvPr/>
        </p:nvCxnSpPr>
        <p:spPr>
          <a:xfrm flipV="1">
            <a:off x="2820485" y="2319443"/>
            <a:ext cx="110450" cy="1288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 name="Grafik 45"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556254" y="2755956"/>
            <a:ext cx="1677564" cy="133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hteck 46"/>
          <p:cNvSpPr>
            <a:spLocks noChangeArrowheads="1"/>
          </p:cNvSpPr>
          <p:nvPr/>
        </p:nvSpPr>
        <p:spPr bwMode="auto">
          <a:xfrm>
            <a:off x="2323459" y="2717225"/>
            <a:ext cx="553357" cy="2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908"/>
              <a:t>against</a:t>
            </a:r>
          </a:p>
        </p:txBody>
      </p:sp>
      <p:pic>
        <p:nvPicPr>
          <p:cNvPr id="22" name="Grafik 49"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2838894" y="2755956"/>
            <a:ext cx="1203748" cy="133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hteck 50"/>
          <p:cNvSpPr/>
          <p:nvPr/>
        </p:nvSpPr>
        <p:spPr>
          <a:xfrm>
            <a:off x="537845" y="2716826"/>
            <a:ext cx="1730388" cy="191686"/>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24" name="Textfeld 51"/>
          <p:cNvSpPr txBox="1"/>
          <p:nvPr/>
        </p:nvSpPr>
        <p:spPr>
          <a:xfrm>
            <a:off x="501028" y="3055779"/>
            <a:ext cx="3534410"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Test </a:t>
            </a:r>
            <a:r>
              <a:rPr lang="de-DE" sz="706" dirty="0" err="1"/>
              <a:t>whether</a:t>
            </a:r>
            <a:r>
              <a:rPr lang="de-DE" sz="706" dirty="0"/>
              <a:t> </a:t>
            </a:r>
            <a:r>
              <a:rPr lang="de-DE" sz="706" dirty="0" err="1"/>
              <a:t>performance</a:t>
            </a:r>
            <a:r>
              <a:rPr lang="de-DE" sz="706" dirty="0"/>
              <a:t> </a:t>
            </a:r>
            <a:r>
              <a:rPr lang="de-DE" sz="706" dirty="0" err="1"/>
              <a:t>measures</a:t>
            </a:r>
            <a:r>
              <a:rPr lang="de-DE" sz="706" dirty="0"/>
              <a:t> </a:t>
            </a:r>
            <a:r>
              <a:rPr lang="de-DE" sz="706" dirty="0" err="1"/>
              <a:t>have</a:t>
            </a:r>
            <a:r>
              <a:rPr lang="de-DE" sz="706" dirty="0"/>
              <a:t> </a:t>
            </a:r>
            <a:r>
              <a:rPr lang="de-DE" sz="706" dirty="0" err="1"/>
              <a:t>no</a:t>
            </a:r>
            <a:r>
              <a:rPr lang="de-DE" sz="706" dirty="0"/>
              <a:t> </a:t>
            </a:r>
            <a:r>
              <a:rPr lang="de-DE" sz="706" dirty="0" err="1"/>
              <a:t>effect</a:t>
            </a:r>
            <a:r>
              <a:rPr lang="de-DE" sz="706" dirty="0"/>
              <a:t>/</a:t>
            </a:r>
            <a:r>
              <a:rPr lang="de-DE" sz="706" dirty="0" err="1"/>
              <a:t>can</a:t>
            </a:r>
            <a:r>
              <a:rPr lang="de-DE" sz="706" dirty="0"/>
              <a:t> </a:t>
            </a:r>
            <a:r>
              <a:rPr lang="de-DE" sz="706" dirty="0" err="1"/>
              <a:t>be</a:t>
            </a:r>
            <a:r>
              <a:rPr lang="de-DE" sz="706" dirty="0"/>
              <a:t> </a:t>
            </a:r>
            <a:r>
              <a:rPr lang="de-DE" sz="706" dirty="0" err="1"/>
              <a:t>exluded</a:t>
            </a:r>
            <a:r>
              <a:rPr lang="de-DE" sz="706" dirty="0"/>
              <a:t> </a:t>
            </a:r>
            <a:r>
              <a:rPr lang="de-DE" sz="706" dirty="0" err="1"/>
              <a:t>from</a:t>
            </a:r>
            <a:r>
              <a:rPr lang="de-DE" sz="706" dirty="0"/>
              <a:t> </a:t>
            </a:r>
            <a:r>
              <a:rPr lang="de-DE" sz="706" dirty="0" err="1"/>
              <a:t>regression</a:t>
            </a:r>
            <a:r>
              <a:rPr lang="de-DE" sz="706" dirty="0"/>
              <a:t>.</a:t>
            </a:r>
          </a:p>
        </p:txBody>
      </p:sp>
      <p:cxnSp>
        <p:nvCxnSpPr>
          <p:cNvPr id="25" name="Gerade Verbindung mit Pfeil 52"/>
          <p:cNvCxnSpPr/>
          <p:nvPr/>
        </p:nvCxnSpPr>
        <p:spPr>
          <a:xfrm flipV="1">
            <a:off x="777155" y="2945328"/>
            <a:ext cx="110450" cy="1288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itle 2">
            <a:extLst>
              <a:ext uri="{FF2B5EF4-FFF2-40B4-BE49-F238E27FC236}">
                <a16:creationId xmlns:a16="http://schemas.microsoft.com/office/drawing/2014/main" id="{6FDB760B-FEDC-7326-A542-FA96992A736B}"/>
              </a:ext>
            </a:extLst>
          </p:cNvPr>
          <p:cNvSpPr txBox="1">
            <a:spLocks/>
          </p:cNvSpPr>
          <p:nvPr/>
        </p:nvSpPr>
        <p:spPr>
          <a:xfrm>
            <a:off x="95250" y="333479"/>
            <a:ext cx="4514850" cy="407646"/>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F Test</a:t>
            </a:r>
          </a:p>
        </p:txBody>
      </p:sp>
    </p:spTree>
    <p:extLst>
      <p:ext uri="{BB962C8B-B14F-4D97-AF65-F5344CB8AC3E}">
        <p14:creationId xmlns:p14="http://schemas.microsoft.com/office/powerpoint/2010/main" val="296264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4</a:t>
            </a:fld>
            <a:endParaRPr lang="en-US" dirty="0"/>
          </a:p>
        </p:txBody>
      </p:sp>
      <p:sp>
        <p:nvSpPr>
          <p:cNvPr id="5" name="Rectangle 3"/>
          <p:cNvSpPr txBox="1">
            <a:spLocks noChangeArrowheads="1"/>
          </p:cNvSpPr>
          <p:nvPr/>
        </p:nvSpPr>
        <p:spPr>
          <a:xfrm>
            <a:off x="252915" y="892175"/>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spc="127" baseline="6944" dirty="0">
                <a:latin typeface="Book Antiqua" panose="02040602050305030304" pitchFamily="18" charset="0"/>
                <a:cs typeface="Arial Black"/>
              </a:rPr>
              <a:t>  </a:t>
            </a:r>
            <a:r>
              <a:rPr lang="de-DE" altLang="en-US" sz="1100" dirty="0">
                <a:latin typeface="Book Antiqua" panose="02040602050305030304" pitchFamily="18" charset="0"/>
              </a:rPr>
              <a:t>Statistical inference in the regression model</a:t>
            </a:r>
          </a:p>
          <a:p>
            <a:pPr lvl="1">
              <a:lnSpc>
                <a:spcPts val="1462"/>
              </a:lnSpc>
              <a:buFont typeface="Wingdings" panose="05000000000000000000" pitchFamily="2" charset="2"/>
              <a:buChar char="§"/>
            </a:pPr>
            <a:r>
              <a:rPr lang="de-DE" altLang="en-US" sz="1000" dirty="0">
                <a:latin typeface="Book Antiqua" panose="02040602050305030304" pitchFamily="18" charset="0"/>
              </a:rPr>
              <a:t>Hypothesis tests about population parameters</a:t>
            </a:r>
          </a:p>
          <a:p>
            <a:pPr lvl="1">
              <a:lnSpc>
                <a:spcPts val="1613"/>
              </a:lnSpc>
              <a:buFont typeface="Wingdings" panose="05000000000000000000" pitchFamily="2" charset="2"/>
              <a:buChar char="§"/>
            </a:pPr>
            <a:r>
              <a:rPr lang="de-DE" altLang="en-US" sz="1000" dirty="0">
                <a:latin typeface="Book Antiqua" panose="02040602050305030304" pitchFamily="18" charset="0"/>
              </a:rPr>
              <a:t>Construction of confidence intervals </a:t>
            </a:r>
          </a:p>
          <a:p>
            <a:pPr>
              <a:lnSpc>
                <a:spcPts val="1613"/>
              </a:lnSpc>
            </a:pPr>
            <a:endParaRPr lang="de-DE" altLang="en-US" sz="908" b="1" dirty="0"/>
          </a:p>
          <a:p>
            <a:pPr marL="0" indent="0">
              <a:lnSpc>
                <a:spcPts val="1613"/>
              </a:lnSpc>
              <a:buNone/>
            </a:pPr>
            <a:r>
              <a:rPr lang="en-GB" sz="1200" b="1" spc="127" baseline="6944" dirty="0">
                <a:latin typeface="Arial" panose="020B0604020202020204" pitchFamily="34" charset="0"/>
                <a:cs typeface="Arial" panose="020B0604020202020204" pitchFamily="34" charset="0"/>
              </a:rPr>
              <a:t>e</a:t>
            </a:r>
            <a:r>
              <a:rPr lang="en-GB" sz="1000" spc="127" baseline="6944" dirty="0">
                <a:latin typeface="Book Antiqua" panose="02040602050305030304" pitchFamily="18" charset="0"/>
                <a:cs typeface="Arial Black"/>
              </a:rPr>
              <a:t>  </a:t>
            </a:r>
            <a:r>
              <a:rPr lang="de-DE" altLang="en-US" sz="1100" dirty="0">
                <a:latin typeface="Book Antiqua" panose="02040602050305030304" pitchFamily="18" charset="0"/>
              </a:rPr>
              <a:t>Sampling distributions of the OLS estimators</a:t>
            </a:r>
          </a:p>
          <a:p>
            <a:pPr lvl="1">
              <a:lnSpc>
                <a:spcPts val="1613"/>
              </a:lnSpc>
              <a:buFont typeface="Wingdings" panose="05000000000000000000" pitchFamily="2" charset="2"/>
              <a:buChar char="§"/>
            </a:pPr>
            <a:r>
              <a:rPr lang="de-DE" altLang="en-US" sz="1000" dirty="0">
                <a:latin typeface="Book Antiqua" panose="02040602050305030304" pitchFamily="18" charset="0"/>
              </a:rPr>
              <a:t>The OLS estimators are random variables</a:t>
            </a:r>
          </a:p>
          <a:p>
            <a:pPr lvl="1">
              <a:lnSpc>
                <a:spcPts val="1613"/>
              </a:lnSpc>
              <a:buFont typeface="Wingdings" panose="05000000000000000000" pitchFamily="2" charset="2"/>
              <a:buChar char="§"/>
            </a:pPr>
            <a:r>
              <a:rPr lang="de-DE" altLang="en-US" sz="1000" dirty="0">
                <a:latin typeface="Book Antiqua" panose="02040602050305030304" pitchFamily="18" charset="0"/>
              </a:rPr>
              <a:t>We already know their expected values and their variances</a:t>
            </a:r>
          </a:p>
          <a:p>
            <a:pPr lvl="1">
              <a:lnSpc>
                <a:spcPts val="1613"/>
              </a:lnSpc>
              <a:buFont typeface="Wingdings" panose="05000000000000000000" pitchFamily="2" charset="2"/>
              <a:buChar char="§"/>
            </a:pPr>
            <a:r>
              <a:rPr lang="de-DE" altLang="en-US" sz="1000" dirty="0">
                <a:latin typeface="Book Antiqua" panose="02040602050305030304" pitchFamily="18" charset="0"/>
              </a:rPr>
              <a:t>For hypothesis testing we need to know their </a:t>
            </a:r>
            <a:r>
              <a:rPr lang="de-DE" altLang="en-US" sz="1000" u="sng" dirty="0">
                <a:latin typeface="Book Antiqua" panose="02040602050305030304" pitchFamily="18" charset="0"/>
              </a:rPr>
              <a:t>distribution</a:t>
            </a:r>
          </a:p>
        </p:txBody>
      </p:sp>
      <p:sp>
        <p:nvSpPr>
          <p:cNvPr id="6" name="Title 1"/>
          <p:cNvSpPr txBox="1">
            <a:spLocks/>
          </p:cNvSpPr>
          <p:nvPr/>
        </p:nvSpPr>
        <p:spPr>
          <a:xfrm>
            <a:off x="-361950" y="129063"/>
            <a:ext cx="4149090" cy="576263"/>
          </a:xfrm>
          <a:prstGeom prst="rect">
            <a:avLst/>
          </a:prstGeom>
        </p:spPr>
        <p:txBody>
          <a:bodyPr vert="horz" lIns="46101" tIns="23051" rIns="46101" bIns="23051"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latin typeface="Book Antiqua" panose="02040602050305030304" pitchFamily="18" charset="0"/>
              </a:rPr>
              <a:t>M</a:t>
            </a:r>
            <a:r>
              <a:rPr lang="en-US" sz="1150" dirty="0">
                <a:latin typeface="Book Antiqua" panose="02040602050305030304" pitchFamily="18" charset="0"/>
              </a:rPr>
              <a:t>ULTIPLE REGRESSION ANALYSIS: Inference</a:t>
            </a:r>
          </a:p>
        </p:txBody>
      </p:sp>
    </p:spTree>
    <p:extLst>
      <p:ext uri="{BB962C8B-B14F-4D97-AF65-F5344CB8AC3E}">
        <p14:creationId xmlns:p14="http://schemas.microsoft.com/office/powerpoint/2010/main" val="22797885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40</a:t>
            </a:fld>
            <a:endParaRPr lang="en-US" dirty="0"/>
          </a:p>
        </p:txBody>
      </p:sp>
      <p:sp>
        <p:nvSpPr>
          <p:cNvPr id="5" name="Rectangle 3"/>
          <p:cNvSpPr txBox="1">
            <a:spLocks noChangeArrowheads="1"/>
          </p:cNvSpPr>
          <p:nvPr/>
        </p:nvSpPr>
        <p:spPr>
          <a:xfrm>
            <a:off x="299336" y="923608"/>
            <a:ext cx="4104270" cy="2240221"/>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dirty="0" err="1">
                <a:latin typeface="Book Antiqua" panose="02040602050305030304" pitchFamily="18" charset="0"/>
              </a:rPr>
              <a:t>Estimation</a:t>
            </a:r>
            <a:r>
              <a:rPr lang="de-DE" altLang="en-US" sz="1100" dirty="0">
                <a:latin typeface="Book Antiqua" panose="02040602050305030304" pitchFamily="18" charset="0"/>
              </a:rPr>
              <a:t> of the unrestricted model</a:t>
            </a:r>
          </a:p>
        </p:txBody>
      </p:sp>
      <p:pic>
        <p:nvPicPr>
          <p:cNvPr id="6" name="Grafik 23"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298536" y="1362207"/>
            <a:ext cx="3419158" cy="30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0"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316944" y="2595569"/>
            <a:ext cx="2458720" cy="153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7"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703521" y="1840825"/>
            <a:ext cx="3015774" cy="262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llipse 32"/>
          <p:cNvSpPr/>
          <p:nvPr/>
        </p:nvSpPr>
        <p:spPr>
          <a:xfrm>
            <a:off x="1347814" y="1804009"/>
            <a:ext cx="331351" cy="184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0" name="Ellipse 36"/>
          <p:cNvSpPr/>
          <p:nvPr/>
        </p:nvSpPr>
        <p:spPr>
          <a:xfrm>
            <a:off x="2213008" y="1804009"/>
            <a:ext cx="552252" cy="184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1" name="Ellipse 38"/>
          <p:cNvSpPr/>
          <p:nvPr/>
        </p:nvSpPr>
        <p:spPr>
          <a:xfrm>
            <a:off x="3317512" y="1804009"/>
            <a:ext cx="441801" cy="184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2" name="Textfeld 39"/>
          <p:cNvSpPr txBox="1"/>
          <p:nvPr/>
        </p:nvSpPr>
        <p:spPr>
          <a:xfrm>
            <a:off x="1182139" y="2301035"/>
            <a:ext cx="2982158"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None of these variabels are statistically significant when tested individually</a:t>
            </a:r>
          </a:p>
        </p:txBody>
      </p:sp>
      <p:cxnSp>
        <p:nvCxnSpPr>
          <p:cNvPr id="13" name="Gerade Verbindung mit Pfeil 40"/>
          <p:cNvCxnSpPr/>
          <p:nvPr/>
        </p:nvCxnSpPr>
        <p:spPr>
          <a:xfrm rot="16200000" flipV="1">
            <a:off x="1531898" y="2006501"/>
            <a:ext cx="312942" cy="3129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42"/>
          <p:cNvCxnSpPr/>
          <p:nvPr/>
        </p:nvCxnSpPr>
        <p:spPr>
          <a:xfrm rot="5400000" flipH="1" flipV="1">
            <a:off x="2314255" y="2126156"/>
            <a:ext cx="294534" cy="552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45"/>
          <p:cNvCxnSpPr/>
          <p:nvPr/>
        </p:nvCxnSpPr>
        <p:spPr>
          <a:xfrm flipV="1">
            <a:off x="3059794" y="2006501"/>
            <a:ext cx="460209" cy="29453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48"/>
          <p:cNvSpPr/>
          <p:nvPr/>
        </p:nvSpPr>
        <p:spPr>
          <a:xfrm>
            <a:off x="1421448" y="2577161"/>
            <a:ext cx="552252" cy="1840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7" name="Textfeld 49"/>
          <p:cNvSpPr txBox="1"/>
          <p:nvPr/>
        </p:nvSpPr>
        <p:spPr>
          <a:xfrm>
            <a:off x="740337" y="2908512"/>
            <a:ext cx="3626452"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u="sng" dirty="0" err="1"/>
              <a:t>Idea</a:t>
            </a:r>
            <a:r>
              <a:rPr lang="de-DE" sz="706" u="sng" dirty="0"/>
              <a:t>:</a:t>
            </a:r>
            <a:r>
              <a:rPr lang="de-DE" sz="706" dirty="0"/>
              <a:t> </a:t>
            </a:r>
            <a:r>
              <a:rPr lang="de-DE" sz="706" dirty="0" err="1"/>
              <a:t>How</a:t>
            </a:r>
            <a:r>
              <a:rPr lang="de-DE" sz="706" dirty="0"/>
              <a:t> </a:t>
            </a:r>
            <a:r>
              <a:rPr lang="de-DE" sz="706" dirty="0" err="1"/>
              <a:t>would</a:t>
            </a:r>
            <a:r>
              <a:rPr lang="de-DE" sz="706" dirty="0"/>
              <a:t> </a:t>
            </a:r>
            <a:r>
              <a:rPr lang="de-DE" sz="706" dirty="0" err="1"/>
              <a:t>the</a:t>
            </a:r>
            <a:r>
              <a:rPr lang="de-DE" sz="706" dirty="0"/>
              <a:t> model fit </a:t>
            </a:r>
            <a:r>
              <a:rPr lang="de-DE" sz="706" dirty="0" err="1"/>
              <a:t>be</a:t>
            </a:r>
            <a:r>
              <a:rPr lang="de-DE" sz="706" dirty="0"/>
              <a:t> </a:t>
            </a:r>
            <a:r>
              <a:rPr lang="de-DE" sz="706" dirty="0" err="1"/>
              <a:t>if</a:t>
            </a:r>
            <a:r>
              <a:rPr lang="de-DE" sz="706" dirty="0"/>
              <a:t> </a:t>
            </a:r>
            <a:r>
              <a:rPr lang="de-DE" sz="706" dirty="0" err="1"/>
              <a:t>these</a:t>
            </a:r>
            <a:r>
              <a:rPr lang="de-DE" sz="706" dirty="0"/>
              <a:t> variables </a:t>
            </a:r>
            <a:r>
              <a:rPr lang="de-DE" sz="706" dirty="0" err="1"/>
              <a:t>were</a:t>
            </a:r>
            <a:r>
              <a:rPr lang="de-DE" sz="706" dirty="0"/>
              <a:t> </a:t>
            </a:r>
            <a:r>
              <a:rPr lang="de-DE" sz="706" dirty="0" err="1"/>
              <a:t>dropped</a:t>
            </a:r>
            <a:r>
              <a:rPr lang="de-DE" sz="706" dirty="0"/>
              <a:t> </a:t>
            </a:r>
            <a:r>
              <a:rPr lang="de-DE" sz="706" dirty="0" err="1"/>
              <a:t>from</a:t>
            </a:r>
            <a:r>
              <a:rPr lang="de-DE" sz="706" dirty="0"/>
              <a:t> </a:t>
            </a:r>
            <a:r>
              <a:rPr lang="de-DE" sz="706" dirty="0" err="1"/>
              <a:t>the</a:t>
            </a:r>
            <a:r>
              <a:rPr lang="de-DE" sz="706" dirty="0"/>
              <a:t> </a:t>
            </a:r>
            <a:r>
              <a:rPr lang="de-DE" sz="706" dirty="0" err="1"/>
              <a:t>regression</a:t>
            </a:r>
            <a:r>
              <a:rPr lang="de-DE" sz="706" dirty="0"/>
              <a:t>?</a:t>
            </a:r>
          </a:p>
        </p:txBody>
      </p:sp>
      <p:cxnSp>
        <p:nvCxnSpPr>
          <p:cNvPr id="18" name="Gerade Verbindung mit Pfeil 50"/>
          <p:cNvCxnSpPr/>
          <p:nvPr/>
        </p:nvCxnSpPr>
        <p:spPr>
          <a:xfrm rot="5400000" flipH="1" flipV="1">
            <a:off x="1329406" y="2761245"/>
            <a:ext cx="184084" cy="18408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itle 2">
            <a:extLst>
              <a:ext uri="{FF2B5EF4-FFF2-40B4-BE49-F238E27FC236}">
                <a16:creationId xmlns:a16="http://schemas.microsoft.com/office/drawing/2014/main" id="{E78F386D-A8CB-07D6-55A7-31EBEF4440F4}"/>
              </a:ext>
            </a:extLst>
          </p:cNvPr>
          <p:cNvSpPr txBox="1">
            <a:spLocks/>
          </p:cNvSpPr>
          <p:nvPr/>
        </p:nvSpPr>
        <p:spPr>
          <a:xfrm>
            <a:off x="95250" y="333479"/>
            <a:ext cx="4514850" cy="407646"/>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F Test</a:t>
            </a:r>
          </a:p>
        </p:txBody>
      </p:sp>
    </p:spTree>
    <p:extLst>
      <p:ext uri="{BB962C8B-B14F-4D97-AF65-F5344CB8AC3E}">
        <p14:creationId xmlns:p14="http://schemas.microsoft.com/office/powerpoint/2010/main" val="3060019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41</a:t>
            </a:fld>
            <a:endParaRPr lang="en-US" dirty="0"/>
          </a:p>
        </p:txBody>
      </p:sp>
      <p:sp>
        <p:nvSpPr>
          <p:cNvPr id="5" name="Rectangle 3"/>
          <p:cNvSpPr txBox="1">
            <a:spLocks noChangeArrowheads="1"/>
          </p:cNvSpPr>
          <p:nvPr/>
        </p:nvSpPr>
        <p:spPr>
          <a:xfrm>
            <a:off x="299336" y="923608"/>
            <a:ext cx="4104270" cy="2240221"/>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 </a:t>
            </a:r>
            <a:r>
              <a:rPr lang="en-GB" sz="1000" b="1" spc="127" baseline="6944" dirty="0">
                <a:latin typeface="Arial" panose="020B0604020202020204" pitchFamily="34" charset="0"/>
                <a:cs typeface="Arial" panose="020B0604020202020204" pitchFamily="34" charset="0"/>
              </a:rPr>
              <a:t>   </a:t>
            </a:r>
            <a:r>
              <a:rPr lang="de-DE" altLang="en-US" sz="1100" dirty="0" err="1">
                <a:latin typeface="Book Antiqua" panose="02040602050305030304" pitchFamily="18" charset="0"/>
              </a:rPr>
              <a:t>Estimation</a:t>
            </a:r>
            <a:r>
              <a:rPr lang="de-DE" altLang="en-US" sz="1100" dirty="0">
                <a:latin typeface="Book Antiqua" panose="02040602050305030304" pitchFamily="18" charset="0"/>
              </a:rPr>
              <a:t> </a:t>
            </a:r>
            <a:r>
              <a:rPr lang="de-DE" altLang="en-US" sz="1100" dirty="0" err="1">
                <a:latin typeface="Book Antiqua" panose="02040602050305030304" pitchFamily="18" charset="0"/>
              </a:rPr>
              <a:t>of</a:t>
            </a:r>
            <a:r>
              <a:rPr lang="de-DE" altLang="en-US" sz="1100" dirty="0">
                <a:latin typeface="Book Antiqua" panose="02040602050305030304" pitchFamily="18" charset="0"/>
              </a:rPr>
              <a:t> </a:t>
            </a:r>
            <a:r>
              <a:rPr lang="de-DE" altLang="en-US" sz="1100" dirty="0" err="1">
                <a:latin typeface="Book Antiqua" panose="02040602050305030304" pitchFamily="18" charset="0"/>
              </a:rPr>
              <a:t>the</a:t>
            </a:r>
            <a:r>
              <a:rPr lang="de-DE" altLang="en-US" sz="1100" dirty="0">
                <a:latin typeface="Book Antiqua" panose="02040602050305030304" pitchFamily="18" charset="0"/>
              </a:rPr>
              <a:t> </a:t>
            </a:r>
            <a:r>
              <a:rPr lang="de-DE" altLang="en-US" sz="1100" dirty="0" err="1">
                <a:latin typeface="Book Antiqua" panose="02040602050305030304" pitchFamily="18" charset="0"/>
              </a:rPr>
              <a:t>restricted</a:t>
            </a:r>
            <a:r>
              <a:rPr lang="de-DE" altLang="en-US" sz="1100" dirty="0">
                <a:latin typeface="Book Antiqua" panose="02040602050305030304" pitchFamily="18" charset="0"/>
              </a:rPr>
              <a:t> </a:t>
            </a:r>
            <a:r>
              <a:rPr lang="de-DE" altLang="en-US" sz="1100" dirty="0" err="1">
                <a:latin typeface="Book Antiqua" panose="02040602050305030304" pitchFamily="18" charset="0"/>
              </a:rPr>
              <a:t>model</a:t>
            </a:r>
            <a:endParaRPr lang="de-DE" altLang="en-US" sz="1100" dirty="0">
              <a:latin typeface="Book Antiqua" panose="02040602050305030304" pitchFamily="18" charset="0"/>
            </a:endParaRPr>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109"/>
              </a:lnSpc>
            </a:pPr>
            <a:endParaRPr lang="de-DE" altLang="en-US" sz="908" b="1" dirty="0"/>
          </a:p>
          <a:p>
            <a:pPr marL="0" indent="0">
              <a:lnSpc>
                <a:spcPts val="141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dirty="0">
                <a:latin typeface="Book Antiqua" panose="02040602050305030304" pitchFamily="18" charset="0"/>
              </a:rPr>
              <a:t>Test </a:t>
            </a:r>
            <a:r>
              <a:rPr lang="de-DE" altLang="en-US" sz="1100" dirty="0" err="1">
                <a:latin typeface="Book Antiqua" panose="02040602050305030304" pitchFamily="18" charset="0"/>
              </a:rPr>
              <a:t>statistic</a:t>
            </a:r>
            <a:endParaRPr lang="de-DE" altLang="en-US" sz="1100" dirty="0">
              <a:latin typeface="Book Antiqua" panose="02040602050305030304" pitchFamily="18" charset="0"/>
            </a:endParaRPr>
          </a:p>
        </p:txBody>
      </p:sp>
      <p:pic>
        <p:nvPicPr>
          <p:cNvPr id="6" name="Grafik 17"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298536" y="1331372"/>
            <a:ext cx="3419158" cy="31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280128" y="1816071"/>
            <a:ext cx="2452317" cy="160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48"/>
          <p:cNvSpPr/>
          <p:nvPr/>
        </p:nvSpPr>
        <p:spPr>
          <a:xfrm>
            <a:off x="1366223" y="1796407"/>
            <a:ext cx="552252" cy="19168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9" name="Textfeld 49"/>
          <p:cNvSpPr txBox="1"/>
          <p:nvPr/>
        </p:nvSpPr>
        <p:spPr>
          <a:xfrm>
            <a:off x="556254" y="2153768"/>
            <a:ext cx="3865761"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The </a:t>
            </a:r>
            <a:r>
              <a:rPr lang="de-DE" sz="706" dirty="0" err="1"/>
              <a:t>sum</a:t>
            </a:r>
            <a:r>
              <a:rPr lang="de-DE" sz="706" dirty="0"/>
              <a:t> </a:t>
            </a:r>
            <a:r>
              <a:rPr lang="de-DE" sz="706" dirty="0" err="1"/>
              <a:t>of</a:t>
            </a:r>
            <a:r>
              <a:rPr lang="de-DE" sz="706" dirty="0"/>
              <a:t> </a:t>
            </a:r>
            <a:r>
              <a:rPr lang="de-DE" sz="706" dirty="0" err="1"/>
              <a:t>squared</a:t>
            </a:r>
            <a:r>
              <a:rPr lang="de-DE" sz="706" dirty="0"/>
              <a:t> </a:t>
            </a:r>
            <a:r>
              <a:rPr lang="de-DE" sz="706" dirty="0" err="1"/>
              <a:t>residuals</a:t>
            </a:r>
            <a:r>
              <a:rPr lang="de-DE" sz="706" dirty="0"/>
              <a:t> </a:t>
            </a:r>
            <a:r>
              <a:rPr lang="de-DE" sz="706" dirty="0" err="1"/>
              <a:t>necessarily</a:t>
            </a:r>
            <a:r>
              <a:rPr lang="de-DE" sz="706" dirty="0"/>
              <a:t> </a:t>
            </a:r>
            <a:r>
              <a:rPr lang="de-DE" sz="706" dirty="0" err="1"/>
              <a:t>increases</a:t>
            </a:r>
            <a:r>
              <a:rPr lang="de-DE" sz="706" dirty="0"/>
              <a:t>, but </a:t>
            </a:r>
            <a:r>
              <a:rPr lang="de-DE" sz="706" dirty="0" err="1"/>
              <a:t>is</a:t>
            </a:r>
            <a:r>
              <a:rPr lang="de-DE" sz="706" dirty="0"/>
              <a:t> </a:t>
            </a:r>
            <a:r>
              <a:rPr lang="de-DE" sz="706" dirty="0" err="1"/>
              <a:t>the</a:t>
            </a:r>
            <a:r>
              <a:rPr lang="de-DE" sz="706" dirty="0"/>
              <a:t> </a:t>
            </a:r>
            <a:r>
              <a:rPr lang="de-DE" sz="706" dirty="0" err="1"/>
              <a:t>increase</a:t>
            </a:r>
            <a:r>
              <a:rPr lang="de-DE" sz="706" dirty="0"/>
              <a:t> </a:t>
            </a:r>
            <a:r>
              <a:rPr lang="de-DE" sz="706" dirty="0" err="1"/>
              <a:t>statistically</a:t>
            </a:r>
            <a:r>
              <a:rPr lang="de-DE" sz="706" dirty="0"/>
              <a:t> </a:t>
            </a:r>
            <a:r>
              <a:rPr lang="de-DE" sz="706" dirty="0" err="1"/>
              <a:t>significant</a:t>
            </a:r>
            <a:r>
              <a:rPr lang="de-DE" sz="706" dirty="0"/>
              <a:t>?</a:t>
            </a:r>
          </a:p>
        </p:txBody>
      </p:sp>
      <p:cxnSp>
        <p:nvCxnSpPr>
          <p:cNvPr id="10" name="Gerade Verbindung mit Pfeil 50"/>
          <p:cNvCxnSpPr/>
          <p:nvPr/>
        </p:nvCxnSpPr>
        <p:spPr>
          <a:xfrm flipV="1">
            <a:off x="1274181" y="1988093"/>
            <a:ext cx="184084" cy="18408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21"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316944" y="2784841"/>
            <a:ext cx="2298647" cy="333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Ellipse 22"/>
          <p:cNvSpPr/>
          <p:nvPr/>
        </p:nvSpPr>
        <p:spPr>
          <a:xfrm>
            <a:off x="1715982" y="2772812"/>
            <a:ext cx="128859" cy="17251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3" name="Textfeld 24"/>
          <p:cNvSpPr txBox="1"/>
          <p:nvPr/>
        </p:nvSpPr>
        <p:spPr>
          <a:xfrm>
            <a:off x="2894119" y="2706020"/>
            <a:ext cx="1564713" cy="52681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The relative </a:t>
            </a:r>
            <a:r>
              <a:rPr lang="de-DE" sz="706" dirty="0" err="1"/>
              <a:t>increase</a:t>
            </a:r>
            <a:r>
              <a:rPr lang="de-DE" sz="706" dirty="0"/>
              <a:t> </a:t>
            </a:r>
            <a:r>
              <a:rPr lang="de-DE" sz="706" dirty="0" err="1"/>
              <a:t>of</a:t>
            </a:r>
            <a:r>
              <a:rPr lang="de-DE" sz="706" dirty="0"/>
              <a:t> </a:t>
            </a:r>
            <a:r>
              <a:rPr lang="de-DE" sz="706" dirty="0" err="1"/>
              <a:t>the</a:t>
            </a:r>
            <a:r>
              <a:rPr lang="de-DE" sz="706" dirty="0"/>
              <a:t> </a:t>
            </a:r>
            <a:r>
              <a:rPr lang="de-DE" sz="706" dirty="0" err="1"/>
              <a:t>sum</a:t>
            </a:r>
            <a:r>
              <a:rPr lang="de-DE" sz="706" dirty="0"/>
              <a:t> </a:t>
            </a:r>
            <a:r>
              <a:rPr lang="de-DE" sz="706" dirty="0" err="1"/>
              <a:t>of</a:t>
            </a:r>
            <a:r>
              <a:rPr lang="de-DE" sz="706" dirty="0"/>
              <a:t> </a:t>
            </a:r>
            <a:r>
              <a:rPr lang="de-DE" sz="706" dirty="0" err="1"/>
              <a:t>squared</a:t>
            </a:r>
            <a:r>
              <a:rPr lang="de-DE" sz="706" dirty="0"/>
              <a:t> </a:t>
            </a:r>
            <a:r>
              <a:rPr lang="de-DE" sz="706" dirty="0" err="1"/>
              <a:t>residuals</a:t>
            </a:r>
            <a:r>
              <a:rPr lang="de-DE" sz="706" dirty="0"/>
              <a:t> </a:t>
            </a:r>
            <a:r>
              <a:rPr lang="de-DE" sz="706" dirty="0" err="1"/>
              <a:t>when</a:t>
            </a:r>
            <a:r>
              <a:rPr lang="de-DE" sz="706" dirty="0"/>
              <a:t> </a:t>
            </a:r>
            <a:r>
              <a:rPr lang="de-DE" sz="706" dirty="0" err="1"/>
              <a:t>going</a:t>
            </a:r>
            <a:r>
              <a:rPr lang="de-DE" sz="706" dirty="0"/>
              <a:t> </a:t>
            </a:r>
            <a:r>
              <a:rPr lang="de-DE" sz="706" dirty="0" err="1"/>
              <a:t>from</a:t>
            </a:r>
            <a:endParaRPr lang="de-DE" sz="706" dirty="0"/>
          </a:p>
          <a:p>
            <a:pPr>
              <a:defRPr/>
            </a:pPr>
            <a:r>
              <a:rPr lang="de-DE" sz="706" dirty="0"/>
              <a:t>H</a:t>
            </a:r>
            <a:r>
              <a:rPr lang="de-DE" sz="706" baseline="-25000" dirty="0"/>
              <a:t>1</a:t>
            </a:r>
            <a:r>
              <a:rPr lang="de-DE" sz="706" dirty="0"/>
              <a:t> </a:t>
            </a:r>
            <a:r>
              <a:rPr lang="de-DE" sz="706" dirty="0" err="1"/>
              <a:t>to</a:t>
            </a:r>
            <a:r>
              <a:rPr lang="de-DE" sz="706" dirty="0"/>
              <a:t> H</a:t>
            </a:r>
            <a:r>
              <a:rPr lang="de-DE" sz="706" baseline="-25000" dirty="0"/>
              <a:t>0</a:t>
            </a:r>
            <a:r>
              <a:rPr lang="de-DE" sz="706" dirty="0"/>
              <a:t> </a:t>
            </a:r>
            <a:r>
              <a:rPr lang="de-DE" sz="706" dirty="0" err="1"/>
              <a:t>follows</a:t>
            </a:r>
            <a:r>
              <a:rPr lang="de-DE" sz="706" dirty="0"/>
              <a:t> a F-</a:t>
            </a:r>
            <a:r>
              <a:rPr lang="de-DE" sz="706" dirty="0" err="1"/>
              <a:t>distribution</a:t>
            </a:r>
            <a:r>
              <a:rPr lang="de-DE" sz="706" dirty="0"/>
              <a:t> (</a:t>
            </a:r>
            <a:r>
              <a:rPr lang="de-DE" sz="706" dirty="0" err="1"/>
              <a:t>if</a:t>
            </a:r>
            <a:endParaRPr lang="de-DE" sz="706" dirty="0"/>
          </a:p>
          <a:p>
            <a:pPr>
              <a:defRPr/>
            </a:pPr>
            <a:r>
              <a:rPr lang="de-DE" sz="706" dirty="0" err="1"/>
              <a:t>the</a:t>
            </a:r>
            <a:r>
              <a:rPr lang="de-DE" sz="706" dirty="0"/>
              <a:t> null </a:t>
            </a:r>
            <a:r>
              <a:rPr lang="de-DE" sz="706" dirty="0" err="1"/>
              <a:t>hypothesis</a:t>
            </a:r>
            <a:r>
              <a:rPr lang="de-DE" sz="706" dirty="0"/>
              <a:t> H</a:t>
            </a:r>
            <a:r>
              <a:rPr lang="de-DE" sz="706" baseline="-25000" dirty="0"/>
              <a:t>0</a:t>
            </a:r>
            <a:r>
              <a:rPr lang="de-DE" sz="706" dirty="0"/>
              <a:t> </a:t>
            </a:r>
            <a:r>
              <a:rPr lang="de-DE" sz="706" dirty="0" err="1"/>
              <a:t>is</a:t>
            </a:r>
            <a:r>
              <a:rPr lang="de-DE" sz="706" dirty="0"/>
              <a:t> </a:t>
            </a:r>
            <a:r>
              <a:rPr lang="de-DE" sz="706" dirty="0" err="1"/>
              <a:t>correct</a:t>
            </a:r>
            <a:r>
              <a:rPr lang="de-DE" sz="706" dirty="0"/>
              <a:t>)</a:t>
            </a:r>
          </a:p>
        </p:txBody>
      </p:sp>
      <p:sp>
        <p:nvSpPr>
          <p:cNvPr id="14" name="Textfeld 25"/>
          <p:cNvSpPr txBox="1"/>
          <p:nvPr/>
        </p:nvSpPr>
        <p:spPr>
          <a:xfrm>
            <a:off x="1734391" y="2466711"/>
            <a:ext cx="1063684"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 Number of restrictions</a:t>
            </a:r>
          </a:p>
        </p:txBody>
      </p:sp>
      <p:cxnSp>
        <p:nvCxnSpPr>
          <p:cNvPr id="15" name="Gerade Verbindung mit Pfeil 26"/>
          <p:cNvCxnSpPr/>
          <p:nvPr/>
        </p:nvCxnSpPr>
        <p:spPr>
          <a:xfrm flipH="1">
            <a:off x="2615592" y="2798061"/>
            <a:ext cx="296936" cy="16007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29"/>
          <p:cNvCxnSpPr/>
          <p:nvPr/>
        </p:nvCxnSpPr>
        <p:spPr>
          <a:xfrm rot="5400000">
            <a:off x="1844840" y="2613979"/>
            <a:ext cx="165676" cy="165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itle 2">
            <a:extLst>
              <a:ext uri="{FF2B5EF4-FFF2-40B4-BE49-F238E27FC236}">
                <a16:creationId xmlns:a16="http://schemas.microsoft.com/office/drawing/2014/main" id="{0CBC70FA-E384-A9E5-35DF-721CED36CCB8}"/>
              </a:ext>
            </a:extLst>
          </p:cNvPr>
          <p:cNvSpPr txBox="1">
            <a:spLocks/>
          </p:cNvSpPr>
          <p:nvPr/>
        </p:nvSpPr>
        <p:spPr>
          <a:xfrm>
            <a:off x="95250" y="333479"/>
            <a:ext cx="4514850" cy="407646"/>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F Test</a:t>
            </a:r>
          </a:p>
        </p:txBody>
      </p:sp>
    </p:spTree>
    <p:extLst>
      <p:ext uri="{BB962C8B-B14F-4D97-AF65-F5344CB8AC3E}">
        <p14:creationId xmlns:p14="http://schemas.microsoft.com/office/powerpoint/2010/main" val="22920714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42</a:t>
            </a:fld>
            <a:endParaRPr lang="en-US" dirty="0"/>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315" y="1294977"/>
            <a:ext cx="2111362" cy="1801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299336" y="1012448"/>
            <a:ext cx="4104270"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dirty="0" err="1">
                <a:latin typeface="Book Antiqua" panose="02040602050305030304" pitchFamily="18" charset="0"/>
              </a:rPr>
              <a:t>Rejection</a:t>
            </a:r>
            <a:r>
              <a:rPr lang="de-DE" altLang="en-US" sz="1100" dirty="0">
                <a:latin typeface="Book Antiqua" panose="02040602050305030304" pitchFamily="18" charset="0"/>
              </a:rPr>
              <a:t> rule </a:t>
            </a:r>
          </a:p>
        </p:txBody>
      </p:sp>
      <p:sp>
        <p:nvSpPr>
          <p:cNvPr id="7" name="Textfeld 20"/>
          <p:cNvSpPr txBox="1"/>
          <p:nvPr/>
        </p:nvSpPr>
        <p:spPr>
          <a:xfrm>
            <a:off x="2544359" y="1675150"/>
            <a:ext cx="1914472" cy="52681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A F-</a:t>
            </a:r>
            <a:r>
              <a:rPr lang="de-DE" sz="706" dirty="0" err="1"/>
              <a:t>distributed</a:t>
            </a:r>
            <a:r>
              <a:rPr lang="de-DE" sz="706" dirty="0"/>
              <a:t> variable </a:t>
            </a:r>
            <a:r>
              <a:rPr lang="de-DE" sz="706" dirty="0" err="1"/>
              <a:t>only</a:t>
            </a:r>
            <a:r>
              <a:rPr lang="de-DE" sz="706" dirty="0"/>
              <a:t> </a:t>
            </a:r>
            <a:r>
              <a:rPr lang="de-DE" sz="706" dirty="0" err="1"/>
              <a:t>takes</a:t>
            </a:r>
            <a:r>
              <a:rPr lang="de-DE" sz="706" dirty="0"/>
              <a:t> on positive </a:t>
            </a:r>
            <a:r>
              <a:rPr lang="de-DE" sz="706" dirty="0" err="1"/>
              <a:t>values</a:t>
            </a:r>
            <a:r>
              <a:rPr lang="de-DE" sz="706" dirty="0"/>
              <a:t>. </a:t>
            </a:r>
            <a:r>
              <a:rPr lang="de-DE" sz="706" dirty="0" err="1"/>
              <a:t>This</a:t>
            </a:r>
            <a:r>
              <a:rPr lang="de-DE" sz="706" dirty="0"/>
              <a:t> </a:t>
            </a:r>
            <a:r>
              <a:rPr lang="de-DE" sz="706" dirty="0" err="1"/>
              <a:t>corresponds</a:t>
            </a:r>
            <a:r>
              <a:rPr lang="de-DE" sz="706" dirty="0"/>
              <a:t> </a:t>
            </a:r>
            <a:r>
              <a:rPr lang="de-DE" sz="706" dirty="0" err="1"/>
              <a:t>to</a:t>
            </a:r>
            <a:r>
              <a:rPr lang="de-DE" sz="706" dirty="0"/>
              <a:t> </a:t>
            </a:r>
            <a:r>
              <a:rPr lang="de-DE" sz="706" dirty="0" err="1"/>
              <a:t>the</a:t>
            </a:r>
            <a:r>
              <a:rPr lang="de-DE" sz="706" dirty="0"/>
              <a:t> </a:t>
            </a:r>
            <a:r>
              <a:rPr lang="de-DE" sz="706" dirty="0" err="1"/>
              <a:t>fact</a:t>
            </a:r>
            <a:r>
              <a:rPr lang="de-DE" sz="706" dirty="0"/>
              <a:t> </a:t>
            </a:r>
            <a:r>
              <a:rPr lang="de-DE" sz="706" dirty="0" err="1"/>
              <a:t>that</a:t>
            </a:r>
            <a:r>
              <a:rPr lang="de-DE" sz="706" dirty="0"/>
              <a:t> </a:t>
            </a:r>
            <a:r>
              <a:rPr lang="de-DE" sz="706" dirty="0" err="1"/>
              <a:t>the</a:t>
            </a:r>
            <a:r>
              <a:rPr lang="de-DE" sz="706" dirty="0"/>
              <a:t> </a:t>
            </a:r>
            <a:r>
              <a:rPr lang="de-DE" sz="706" dirty="0" err="1"/>
              <a:t>sum</a:t>
            </a:r>
            <a:r>
              <a:rPr lang="de-DE" sz="706" dirty="0"/>
              <a:t> </a:t>
            </a:r>
            <a:r>
              <a:rPr lang="de-DE" sz="706" dirty="0" err="1"/>
              <a:t>of</a:t>
            </a:r>
            <a:r>
              <a:rPr lang="de-DE" sz="706" dirty="0"/>
              <a:t> </a:t>
            </a:r>
            <a:r>
              <a:rPr lang="de-DE" sz="706" dirty="0" err="1"/>
              <a:t>squared</a:t>
            </a:r>
            <a:r>
              <a:rPr lang="de-DE" sz="706" dirty="0"/>
              <a:t> </a:t>
            </a:r>
            <a:r>
              <a:rPr lang="de-DE" sz="706" dirty="0" err="1"/>
              <a:t>residuals</a:t>
            </a:r>
            <a:r>
              <a:rPr lang="de-DE" sz="706" dirty="0"/>
              <a:t> </a:t>
            </a:r>
            <a:r>
              <a:rPr lang="de-DE" sz="706" dirty="0" err="1"/>
              <a:t>can</a:t>
            </a:r>
            <a:r>
              <a:rPr lang="de-DE" sz="706" dirty="0"/>
              <a:t> </a:t>
            </a:r>
            <a:r>
              <a:rPr lang="de-DE" sz="706" dirty="0" err="1"/>
              <a:t>only</a:t>
            </a:r>
            <a:r>
              <a:rPr lang="de-DE" sz="706" dirty="0"/>
              <a:t> </a:t>
            </a:r>
            <a:r>
              <a:rPr lang="de-DE" sz="706" dirty="0" err="1"/>
              <a:t>increase</a:t>
            </a:r>
            <a:r>
              <a:rPr lang="de-DE" sz="706" dirty="0"/>
              <a:t> </a:t>
            </a:r>
            <a:r>
              <a:rPr lang="de-DE" sz="706" dirty="0" err="1"/>
              <a:t>if</a:t>
            </a:r>
            <a:r>
              <a:rPr lang="de-DE" sz="706" dirty="0"/>
              <a:t> </a:t>
            </a:r>
            <a:r>
              <a:rPr lang="de-DE" sz="706" dirty="0" err="1"/>
              <a:t>one</a:t>
            </a:r>
            <a:r>
              <a:rPr lang="de-DE" sz="706" dirty="0"/>
              <a:t> </a:t>
            </a:r>
            <a:r>
              <a:rPr lang="de-DE" sz="706" dirty="0" err="1"/>
              <a:t>moves</a:t>
            </a:r>
            <a:r>
              <a:rPr lang="de-DE" sz="706" dirty="0"/>
              <a:t> </a:t>
            </a:r>
            <a:r>
              <a:rPr lang="de-DE" sz="706" dirty="0" err="1"/>
              <a:t>from</a:t>
            </a:r>
            <a:r>
              <a:rPr lang="de-DE" sz="706" dirty="0"/>
              <a:t> H</a:t>
            </a:r>
            <a:r>
              <a:rPr lang="de-DE" sz="706" baseline="-25000" dirty="0"/>
              <a:t>1</a:t>
            </a:r>
            <a:r>
              <a:rPr lang="de-DE" sz="706" dirty="0"/>
              <a:t> </a:t>
            </a:r>
            <a:r>
              <a:rPr lang="de-DE" sz="706" dirty="0" err="1"/>
              <a:t>to</a:t>
            </a:r>
            <a:r>
              <a:rPr lang="de-DE" sz="706" dirty="0"/>
              <a:t> H</a:t>
            </a:r>
            <a:r>
              <a:rPr lang="de-DE" sz="706" baseline="-25000" dirty="0"/>
              <a:t>0</a:t>
            </a:r>
            <a:r>
              <a:rPr lang="de-DE" sz="706" dirty="0"/>
              <a:t>.</a:t>
            </a:r>
          </a:p>
        </p:txBody>
      </p:sp>
      <p:sp>
        <p:nvSpPr>
          <p:cNvPr id="8" name="Textfeld 23"/>
          <p:cNvSpPr txBox="1"/>
          <p:nvPr/>
        </p:nvSpPr>
        <p:spPr>
          <a:xfrm>
            <a:off x="2489134" y="2429894"/>
            <a:ext cx="1951289"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Choose</a:t>
            </a:r>
            <a:r>
              <a:rPr lang="de-DE" sz="706" dirty="0"/>
              <a:t> </a:t>
            </a:r>
            <a:r>
              <a:rPr lang="de-DE" sz="706" dirty="0" err="1"/>
              <a:t>the</a:t>
            </a:r>
            <a:r>
              <a:rPr lang="de-DE" sz="706" dirty="0"/>
              <a:t> </a:t>
            </a:r>
            <a:r>
              <a:rPr lang="de-DE" sz="706" dirty="0" err="1"/>
              <a:t>critical</a:t>
            </a:r>
            <a:r>
              <a:rPr lang="de-DE" sz="706" dirty="0"/>
              <a:t> </a:t>
            </a:r>
            <a:r>
              <a:rPr lang="de-DE" sz="706" dirty="0" err="1"/>
              <a:t>value</a:t>
            </a:r>
            <a:r>
              <a:rPr lang="de-DE" sz="706" dirty="0"/>
              <a:t> so </a:t>
            </a:r>
            <a:r>
              <a:rPr lang="de-DE" sz="706" dirty="0" err="1"/>
              <a:t>that</a:t>
            </a:r>
            <a:r>
              <a:rPr lang="de-DE" sz="706" dirty="0"/>
              <a:t> </a:t>
            </a:r>
            <a:r>
              <a:rPr lang="de-DE" sz="706" dirty="0" err="1"/>
              <a:t>the</a:t>
            </a:r>
            <a:r>
              <a:rPr lang="de-DE" sz="706" dirty="0"/>
              <a:t> null </a:t>
            </a:r>
            <a:r>
              <a:rPr lang="de-DE" sz="706" dirty="0" err="1"/>
              <a:t>hypo-thesis</a:t>
            </a:r>
            <a:r>
              <a:rPr lang="de-DE" sz="706" dirty="0"/>
              <a:t> </a:t>
            </a:r>
            <a:r>
              <a:rPr lang="de-DE" sz="706" dirty="0" err="1"/>
              <a:t>is</a:t>
            </a:r>
            <a:r>
              <a:rPr lang="de-DE" sz="706" dirty="0"/>
              <a:t> </a:t>
            </a:r>
            <a:r>
              <a:rPr lang="de-DE" sz="706" dirty="0" err="1"/>
              <a:t>rejected</a:t>
            </a:r>
            <a:r>
              <a:rPr lang="de-DE" sz="706" dirty="0"/>
              <a:t> in, </a:t>
            </a:r>
            <a:r>
              <a:rPr lang="de-DE" sz="706" dirty="0" err="1"/>
              <a:t>for</a:t>
            </a:r>
            <a:r>
              <a:rPr lang="de-DE" sz="706" dirty="0"/>
              <a:t> </a:t>
            </a:r>
            <a:r>
              <a:rPr lang="de-DE" sz="706" dirty="0" err="1"/>
              <a:t>example</a:t>
            </a:r>
            <a:r>
              <a:rPr lang="de-DE" sz="706" dirty="0"/>
              <a:t>, 5% </a:t>
            </a:r>
            <a:r>
              <a:rPr lang="de-DE" sz="706" dirty="0" err="1"/>
              <a:t>of</a:t>
            </a:r>
            <a:r>
              <a:rPr lang="de-DE" sz="706" dirty="0"/>
              <a:t> </a:t>
            </a:r>
            <a:r>
              <a:rPr lang="de-DE" sz="706" dirty="0" err="1"/>
              <a:t>the</a:t>
            </a:r>
            <a:r>
              <a:rPr lang="de-DE" sz="706" dirty="0"/>
              <a:t> </a:t>
            </a:r>
            <a:r>
              <a:rPr lang="de-DE" sz="706" dirty="0" err="1"/>
              <a:t>cases</a:t>
            </a:r>
            <a:r>
              <a:rPr lang="de-DE" sz="706" dirty="0"/>
              <a:t>, </a:t>
            </a:r>
            <a:r>
              <a:rPr lang="de-DE" sz="706" dirty="0" err="1"/>
              <a:t>although</a:t>
            </a:r>
            <a:r>
              <a:rPr lang="de-DE" sz="706" dirty="0"/>
              <a:t> </a:t>
            </a:r>
            <a:r>
              <a:rPr lang="de-DE" sz="706" dirty="0" err="1"/>
              <a:t>it</a:t>
            </a:r>
            <a:r>
              <a:rPr lang="de-DE" sz="706" dirty="0"/>
              <a:t> </a:t>
            </a:r>
            <a:r>
              <a:rPr lang="de-DE" sz="706" dirty="0" err="1"/>
              <a:t>is</a:t>
            </a:r>
            <a:r>
              <a:rPr lang="de-DE" sz="706" dirty="0"/>
              <a:t> </a:t>
            </a:r>
            <a:r>
              <a:rPr lang="de-DE" sz="706" dirty="0" err="1"/>
              <a:t>true</a:t>
            </a:r>
            <a:r>
              <a:rPr lang="de-DE" sz="706" dirty="0"/>
              <a:t>.</a:t>
            </a:r>
          </a:p>
        </p:txBody>
      </p:sp>
      <p:cxnSp>
        <p:nvCxnSpPr>
          <p:cNvPr id="9" name="Gerade Verbindung mit Pfeil 40"/>
          <p:cNvCxnSpPr/>
          <p:nvPr/>
        </p:nvCxnSpPr>
        <p:spPr>
          <a:xfrm flipH="1">
            <a:off x="1760802" y="2530740"/>
            <a:ext cx="746740" cy="21609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1125312" y="1748784"/>
            <a:ext cx="1419047" cy="40738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itle 2">
            <a:extLst>
              <a:ext uri="{FF2B5EF4-FFF2-40B4-BE49-F238E27FC236}">
                <a16:creationId xmlns:a16="http://schemas.microsoft.com/office/drawing/2014/main" id="{6F14F086-031D-F10C-5AF7-385470E10A85}"/>
              </a:ext>
            </a:extLst>
          </p:cNvPr>
          <p:cNvSpPr txBox="1">
            <a:spLocks/>
          </p:cNvSpPr>
          <p:nvPr/>
        </p:nvSpPr>
        <p:spPr>
          <a:xfrm>
            <a:off x="95250" y="333479"/>
            <a:ext cx="4514850" cy="407646"/>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F Test</a:t>
            </a:r>
          </a:p>
        </p:txBody>
      </p:sp>
    </p:spTree>
    <p:extLst>
      <p:ext uri="{BB962C8B-B14F-4D97-AF65-F5344CB8AC3E}">
        <p14:creationId xmlns:p14="http://schemas.microsoft.com/office/powerpoint/2010/main" val="29038216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43</a:t>
            </a:fld>
            <a:endParaRPr lang="en-US" dirty="0"/>
          </a:p>
        </p:txBody>
      </p:sp>
      <p:sp>
        <p:nvSpPr>
          <p:cNvPr id="5" name="Rectangle 3"/>
          <p:cNvSpPr txBox="1">
            <a:spLocks noChangeArrowheads="1"/>
          </p:cNvSpPr>
          <p:nvPr/>
        </p:nvSpPr>
        <p:spPr>
          <a:xfrm>
            <a:off x="299336" y="923608"/>
            <a:ext cx="4104270" cy="2240221"/>
          </a:xfrm>
          <a:prstGeom prst="rect">
            <a:avLst/>
          </a:prstGeom>
        </p:spPr>
        <p:txBody>
          <a:bodyPr vert="horz" lIns="46101" tIns="23051" rIns="46101" bIns="23051"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dirty="0">
                <a:latin typeface="Book Antiqua" panose="02040602050305030304" pitchFamily="18" charset="0"/>
              </a:rPr>
              <a:t>Test decision in example</a:t>
            </a:r>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a:lnSpc>
                <a:spcPts val="1412"/>
              </a:lnSpc>
            </a:pPr>
            <a:endParaRPr lang="de-DE" altLang="en-US" sz="908" b="1" dirty="0"/>
          </a:p>
          <a:p>
            <a:pPr marL="0" indent="0">
              <a:lnSpc>
                <a:spcPts val="1261"/>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100" dirty="0" err="1">
                <a:latin typeface="Book Antiqua" panose="02040602050305030304" pitchFamily="18" charset="0"/>
              </a:rPr>
              <a:t>Discussion</a:t>
            </a:r>
            <a:endParaRPr lang="de-DE" altLang="en-US" sz="1100" dirty="0">
              <a:latin typeface="Book Antiqua" panose="02040602050305030304" pitchFamily="18" charset="0"/>
            </a:endParaRPr>
          </a:p>
          <a:p>
            <a:pPr lvl="1">
              <a:lnSpc>
                <a:spcPts val="1261"/>
              </a:lnSpc>
              <a:buFont typeface="Wingdings" pitchFamily="2" charset="2"/>
              <a:buChar char="§"/>
            </a:pPr>
            <a:r>
              <a:rPr lang="de-DE" altLang="en-US" sz="1000" dirty="0">
                <a:latin typeface="Book Antiqua" panose="02040602050305030304" pitchFamily="18" charset="0"/>
              </a:rPr>
              <a:t>The three variables are „jointly significant“</a:t>
            </a:r>
          </a:p>
          <a:p>
            <a:pPr lvl="1">
              <a:lnSpc>
                <a:spcPts val="1261"/>
              </a:lnSpc>
              <a:buFont typeface="Wingdings" pitchFamily="2" charset="2"/>
              <a:buChar char="§"/>
            </a:pPr>
            <a:r>
              <a:rPr lang="de-DE" altLang="en-US" sz="1000" dirty="0">
                <a:latin typeface="Book Antiqua" panose="02040602050305030304" pitchFamily="18" charset="0"/>
              </a:rPr>
              <a:t>They were not significant when tested individually</a:t>
            </a:r>
          </a:p>
          <a:p>
            <a:pPr lvl="1">
              <a:lnSpc>
                <a:spcPts val="1261"/>
              </a:lnSpc>
              <a:buFont typeface="Wingdings" pitchFamily="2" charset="2"/>
              <a:buChar char="§"/>
            </a:pPr>
            <a:r>
              <a:rPr lang="de-DE" altLang="en-US" sz="1000" dirty="0">
                <a:latin typeface="Book Antiqua" panose="02040602050305030304" pitchFamily="18" charset="0"/>
              </a:rPr>
              <a:t>The likely reason is multicollinearity between them </a:t>
            </a:r>
          </a:p>
        </p:txBody>
      </p:sp>
      <p:pic>
        <p:nvPicPr>
          <p:cNvPr id="6" name="Grafik 12"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01028" y="1330579"/>
            <a:ext cx="2228215" cy="333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Ellipse 13"/>
          <p:cNvSpPr/>
          <p:nvPr/>
        </p:nvSpPr>
        <p:spPr>
          <a:xfrm>
            <a:off x="2176192" y="1300141"/>
            <a:ext cx="128858" cy="17251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8" name="Textfeld 15"/>
          <p:cNvSpPr txBox="1"/>
          <p:nvPr/>
        </p:nvSpPr>
        <p:spPr>
          <a:xfrm>
            <a:off x="2544359" y="1086082"/>
            <a:ext cx="1491079" cy="20095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Number</a:t>
            </a:r>
            <a:r>
              <a:rPr lang="de-DE" sz="706" dirty="0"/>
              <a:t> </a:t>
            </a:r>
            <a:r>
              <a:rPr lang="de-DE" sz="706" dirty="0" err="1"/>
              <a:t>of</a:t>
            </a:r>
            <a:r>
              <a:rPr lang="de-DE" sz="706" dirty="0"/>
              <a:t> </a:t>
            </a:r>
            <a:r>
              <a:rPr lang="de-DE" sz="706" dirty="0" err="1"/>
              <a:t>restrictions</a:t>
            </a:r>
            <a:r>
              <a:rPr lang="de-DE" sz="706" dirty="0"/>
              <a:t> </a:t>
            </a:r>
            <a:r>
              <a:rPr lang="de-DE" sz="706" dirty="0" err="1"/>
              <a:t>to</a:t>
            </a:r>
            <a:r>
              <a:rPr lang="de-DE" sz="706" dirty="0"/>
              <a:t> </a:t>
            </a:r>
            <a:r>
              <a:rPr lang="de-DE" sz="706" dirty="0" err="1"/>
              <a:t>be</a:t>
            </a:r>
            <a:r>
              <a:rPr lang="de-DE" sz="706" dirty="0"/>
              <a:t> </a:t>
            </a:r>
            <a:r>
              <a:rPr lang="de-DE" sz="706" dirty="0" err="1"/>
              <a:t>tested</a:t>
            </a:r>
            <a:r>
              <a:rPr lang="de-DE" sz="706" dirty="0"/>
              <a:t> </a:t>
            </a:r>
          </a:p>
        </p:txBody>
      </p:sp>
      <p:cxnSp>
        <p:nvCxnSpPr>
          <p:cNvPr id="9" name="Gerade Verbindung mit Pfeil 17"/>
          <p:cNvCxnSpPr>
            <a:stCxn id="8" idx="1"/>
            <a:endCxn id="7" idx="7"/>
          </p:cNvCxnSpPr>
          <p:nvPr/>
        </p:nvCxnSpPr>
        <p:spPr>
          <a:xfrm flipH="1">
            <a:off x="2286179" y="1186558"/>
            <a:ext cx="258180" cy="1388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echteck 19"/>
          <p:cNvSpPr/>
          <p:nvPr/>
        </p:nvSpPr>
        <p:spPr>
          <a:xfrm>
            <a:off x="1403039" y="1502633"/>
            <a:ext cx="846786" cy="172517"/>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sp>
        <p:nvSpPr>
          <p:cNvPr id="11" name="Textfeld 21"/>
          <p:cNvSpPr txBox="1"/>
          <p:nvPr/>
        </p:nvSpPr>
        <p:spPr>
          <a:xfrm>
            <a:off x="2857302" y="1583108"/>
            <a:ext cx="994053" cy="52681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Degrees</a:t>
            </a:r>
            <a:r>
              <a:rPr lang="de-DE" sz="706" dirty="0"/>
              <a:t> </a:t>
            </a:r>
            <a:r>
              <a:rPr lang="de-DE" sz="706" dirty="0" err="1"/>
              <a:t>of</a:t>
            </a:r>
            <a:r>
              <a:rPr lang="de-DE" sz="706" dirty="0"/>
              <a:t> </a:t>
            </a:r>
            <a:r>
              <a:rPr lang="de-DE" sz="706" dirty="0" err="1"/>
              <a:t>freedom</a:t>
            </a:r>
            <a:r>
              <a:rPr lang="de-DE" sz="706" dirty="0"/>
              <a:t> in</a:t>
            </a:r>
          </a:p>
          <a:p>
            <a:pPr>
              <a:defRPr/>
            </a:pPr>
            <a:r>
              <a:rPr lang="de-DE" sz="706" dirty="0" err="1"/>
              <a:t>the</a:t>
            </a:r>
            <a:r>
              <a:rPr lang="de-DE" sz="706" dirty="0"/>
              <a:t> </a:t>
            </a:r>
            <a:r>
              <a:rPr lang="de-DE" sz="706" u="sng" dirty="0" err="1"/>
              <a:t>unrestricted</a:t>
            </a:r>
            <a:r>
              <a:rPr lang="de-DE" sz="706" dirty="0"/>
              <a:t> model</a:t>
            </a:r>
          </a:p>
        </p:txBody>
      </p:sp>
      <p:cxnSp>
        <p:nvCxnSpPr>
          <p:cNvPr id="12" name="Gerade Verbindung mit Pfeil 22"/>
          <p:cNvCxnSpPr>
            <a:endCxn id="10" idx="3"/>
          </p:cNvCxnSpPr>
          <p:nvPr/>
        </p:nvCxnSpPr>
        <p:spPr>
          <a:xfrm flipH="1" flipV="1">
            <a:off x="2249825" y="1588892"/>
            <a:ext cx="644294" cy="678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3" name="Grafik 46"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501029" y="1908907"/>
            <a:ext cx="1740793" cy="140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fik 39"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501028" y="2203705"/>
            <a:ext cx="1990507" cy="133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feld 47"/>
          <p:cNvSpPr txBox="1"/>
          <p:nvPr/>
        </p:nvSpPr>
        <p:spPr>
          <a:xfrm>
            <a:off x="2857302" y="2061726"/>
            <a:ext cx="1417446"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The null </a:t>
            </a:r>
            <a:r>
              <a:rPr lang="de-DE" sz="706" dirty="0" err="1"/>
              <a:t>hypothesis</a:t>
            </a:r>
            <a:r>
              <a:rPr lang="de-DE" sz="706" dirty="0"/>
              <a:t> </a:t>
            </a:r>
            <a:r>
              <a:rPr lang="de-DE" sz="706" dirty="0" err="1"/>
              <a:t>is</a:t>
            </a:r>
            <a:r>
              <a:rPr lang="de-DE" sz="706" dirty="0"/>
              <a:t> </a:t>
            </a:r>
            <a:r>
              <a:rPr lang="de-DE" sz="706" dirty="0" err="1"/>
              <a:t>overwhel-mingly</a:t>
            </a:r>
            <a:r>
              <a:rPr lang="de-DE" sz="706" dirty="0"/>
              <a:t> </a:t>
            </a:r>
            <a:r>
              <a:rPr lang="de-DE" sz="706" dirty="0" err="1"/>
              <a:t>rejected</a:t>
            </a:r>
            <a:r>
              <a:rPr lang="de-DE" sz="706" dirty="0"/>
              <a:t> (</a:t>
            </a:r>
            <a:r>
              <a:rPr lang="de-DE" sz="706" dirty="0" err="1"/>
              <a:t>even</a:t>
            </a:r>
            <a:r>
              <a:rPr lang="de-DE" sz="706" dirty="0"/>
              <a:t> </a:t>
            </a:r>
            <a:r>
              <a:rPr lang="de-DE" sz="706" dirty="0" err="1"/>
              <a:t>at</a:t>
            </a:r>
            <a:r>
              <a:rPr lang="de-DE" sz="706" dirty="0"/>
              <a:t> </a:t>
            </a:r>
            <a:r>
              <a:rPr lang="de-DE" sz="706" dirty="0" err="1"/>
              <a:t>very</a:t>
            </a:r>
            <a:r>
              <a:rPr lang="de-DE" sz="706" dirty="0"/>
              <a:t> </a:t>
            </a:r>
            <a:r>
              <a:rPr lang="de-DE" sz="706" dirty="0" err="1"/>
              <a:t>small</a:t>
            </a:r>
            <a:r>
              <a:rPr lang="de-DE" sz="706" dirty="0"/>
              <a:t> </a:t>
            </a:r>
            <a:r>
              <a:rPr lang="de-DE" sz="706" dirty="0" err="1"/>
              <a:t>significance</a:t>
            </a:r>
            <a:r>
              <a:rPr lang="de-DE" sz="706" dirty="0"/>
              <a:t> </a:t>
            </a:r>
            <a:r>
              <a:rPr lang="de-DE" sz="706" dirty="0" err="1"/>
              <a:t>levels</a:t>
            </a:r>
            <a:r>
              <a:rPr lang="de-DE" sz="706" dirty="0"/>
              <a:t>).</a:t>
            </a:r>
          </a:p>
        </p:txBody>
      </p:sp>
      <p:cxnSp>
        <p:nvCxnSpPr>
          <p:cNvPr id="16" name="Gerade Verbindung mit Pfeil 48"/>
          <p:cNvCxnSpPr/>
          <p:nvPr/>
        </p:nvCxnSpPr>
        <p:spPr>
          <a:xfrm flipH="1" flipV="1">
            <a:off x="2268234" y="1951276"/>
            <a:ext cx="607477" cy="18408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50"/>
          <p:cNvCxnSpPr/>
          <p:nvPr/>
        </p:nvCxnSpPr>
        <p:spPr>
          <a:xfrm flipH="1">
            <a:off x="2507542" y="2135359"/>
            <a:ext cx="368168" cy="7363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2">
            <a:extLst>
              <a:ext uri="{FF2B5EF4-FFF2-40B4-BE49-F238E27FC236}">
                <a16:creationId xmlns:a16="http://schemas.microsoft.com/office/drawing/2014/main" id="{27D3EFDA-A73D-D47C-BABB-9C8026485D04}"/>
              </a:ext>
            </a:extLst>
          </p:cNvPr>
          <p:cNvSpPr txBox="1">
            <a:spLocks/>
          </p:cNvSpPr>
          <p:nvPr/>
        </p:nvSpPr>
        <p:spPr>
          <a:xfrm>
            <a:off x="95250" y="333479"/>
            <a:ext cx="4514850" cy="407646"/>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F Test</a:t>
            </a:r>
          </a:p>
        </p:txBody>
      </p:sp>
    </p:spTree>
    <p:extLst>
      <p:ext uri="{BB962C8B-B14F-4D97-AF65-F5344CB8AC3E}">
        <p14:creationId xmlns:p14="http://schemas.microsoft.com/office/powerpoint/2010/main" val="37486229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44</a:t>
            </a:fld>
            <a:endParaRPr lang="en-US" dirty="0"/>
          </a:p>
        </p:txBody>
      </p:sp>
      <p:sp>
        <p:nvSpPr>
          <p:cNvPr id="5" name="Rectangle 3"/>
          <p:cNvSpPr txBox="1">
            <a:spLocks noChangeArrowheads="1"/>
          </p:cNvSpPr>
          <p:nvPr/>
        </p:nvSpPr>
        <p:spPr>
          <a:xfrm>
            <a:off x="299336" y="923608"/>
            <a:ext cx="4104270" cy="2254567"/>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Test of overall significance of a regression</a:t>
            </a:r>
          </a:p>
          <a:p>
            <a:pPr>
              <a:lnSpc>
                <a:spcPts val="1412"/>
              </a:lnSpc>
            </a:pPr>
            <a:endParaRPr lang="de-DE" altLang="en-US" sz="908" b="1" u="sng" dirty="0"/>
          </a:p>
          <a:p>
            <a:pPr>
              <a:lnSpc>
                <a:spcPts val="1412"/>
              </a:lnSpc>
            </a:pPr>
            <a:endParaRPr lang="de-DE" altLang="en-US" sz="908" b="1" u="sng" dirty="0"/>
          </a:p>
          <a:p>
            <a:pPr>
              <a:lnSpc>
                <a:spcPts val="1412"/>
              </a:lnSpc>
            </a:pPr>
            <a:endParaRPr lang="de-DE" altLang="en-US" sz="908" b="1" u="sng" dirty="0"/>
          </a:p>
          <a:p>
            <a:pPr>
              <a:lnSpc>
                <a:spcPts val="1412"/>
              </a:lnSpc>
            </a:pPr>
            <a:endParaRPr lang="de-DE" altLang="en-US" sz="908" b="1" u="sng" dirty="0"/>
          </a:p>
          <a:p>
            <a:pPr>
              <a:lnSpc>
                <a:spcPts val="1412"/>
              </a:lnSpc>
            </a:pPr>
            <a:endParaRPr lang="de-DE" altLang="en-US" sz="908" b="1" u="sng" dirty="0"/>
          </a:p>
          <a:p>
            <a:pPr>
              <a:lnSpc>
                <a:spcPts val="1412"/>
              </a:lnSpc>
            </a:pPr>
            <a:endParaRPr lang="de-DE" altLang="en-US" sz="908" b="1" u="sng" dirty="0"/>
          </a:p>
          <a:p>
            <a:pPr>
              <a:lnSpc>
                <a:spcPts val="1412"/>
              </a:lnSpc>
            </a:pPr>
            <a:endParaRPr lang="de-DE" altLang="en-US" sz="908" b="1" u="sng" dirty="0"/>
          </a:p>
          <a:p>
            <a:pPr>
              <a:lnSpc>
                <a:spcPts val="958"/>
              </a:lnSpc>
            </a:pPr>
            <a:endParaRPr lang="de-DE" altLang="en-US" sz="908" b="1" u="sng" dirty="0"/>
          </a:p>
          <a:p>
            <a:pPr marL="0" indent="0">
              <a:lnSpc>
                <a:spcPts val="1210"/>
              </a:lnSpc>
              <a:buNone/>
            </a:pPr>
            <a:r>
              <a:rPr lang="en-GB" sz="1200" b="1" spc="127" baseline="6944" dirty="0">
                <a:latin typeface="Arial" panose="020B0604020202020204" pitchFamily="34" charset="0"/>
                <a:cs typeface="Arial" panose="020B0604020202020204" pitchFamily="34" charset="0"/>
              </a:rPr>
              <a:t>e</a:t>
            </a:r>
            <a:r>
              <a:rPr lang="en-GB" sz="1000" b="1" spc="127" baseline="6944" dirty="0">
                <a:latin typeface="Arial" panose="020B0604020202020204" pitchFamily="34" charset="0"/>
                <a:cs typeface="Arial" panose="020B0604020202020204" pitchFamily="34" charset="0"/>
              </a:rPr>
              <a:t>    </a:t>
            </a:r>
            <a:r>
              <a:rPr lang="de-DE" altLang="en-US" sz="1000" dirty="0">
                <a:latin typeface="Book Antiqua" panose="02040602050305030304" pitchFamily="18" charset="0"/>
              </a:rPr>
              <a:t>The test of overall significance is reported in most regression packages; the null hypothesis is usually overwhelmingly rejected</a:t>
            </a:r>
          </a:p>
        </p:txBody>
      </p:sp>
      <p:pic>
        <p:nvPicPr>
          <p:cNvPr id="6" name="Grafik 12"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344958" y="1344113"/>
            <a:ext cx="2546760" cy="133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3"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316944" y="1651453"/>
            <a:ext cx="1754399" cy="133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4"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316944" y="1982804"/>
            <a:ext cx="678709" cy="133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26"/>
          <p:cNvSpPr txBox="1"/>
          <p:nvPr/>
        </p:nvSpPr>
        <p:spPr>
          <a:xfrm>
            <a:off x="2378684" y="1601516"/>
            <a:ext cx="2065741" cy="418191"/>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a:t>The null </a:t>
            </a:r>
            <a:r>
              <a:rPr lang="de-DE" sz="706" dirty="0" err="1"/>
              <a:t>hypothesis</a:t>
            </a:r>
            <a:r>
              <a:rPr lang="de-DE" sz="706" dirty="0"/>
              <a:t> </a:t>
            </a:r>
            <a:r>
              <a:rPr lang="de-DE" sz="706" dirty="0" err="1"/>
              <a:t>states</a:t>
            </a:r>
            <a:r>
              <a:rPr lang="de-DE" sz="706" dirty="0"/>
              <a:t> </a:t>
            </a:r>
            <a:r>
              <a:rPr lang="de-DE" sz="706" dirty="0" err="1"/>
              <a:t>that</a:t>
            </a:r>
            <a:r>
              <a:rPr lang="de-DE" sz="706" dirty="0"/>
              <a:t> </a:t>
            </a:r>
            <a:r>
              <a:rPr lang="de-DE" sz="706" dirty="0" err="1"/>
              <a:t>the</a:t>
            </a:r>
            <a:r>
              <a:rPr lang="de-DE" sz="706" dirty="0"/>
              <a:t> </a:t>
            </a:r>
            <a:r>
              <a:rPr lang="de-DE" sz="706" dirty="0" err="1"/>
              <a:t>explanatory</a:t>
            </a:r>
            <a:r>
              <a:rPr lang="de-DE" sz="706" dirty="0"/>
              <a:t> variables </a:t>
            </a:r>
            <a:r>
              <a:rPr lang="de-DE" sz="706" dirty="0" err="1"/>
              <a:t>are</a:t>
            </a:r>
            <a:r>
              <a:rPr lang="de-DE" sz="706" dirty="0"/>
              <a:t> not </a:t>
            </a:r>
            <a:r>
              <a:rPr lang="de-DE" sz="706" dirty="0" err="1"/>
              <a:t>useful</a:t>
            </a:r>
            <a:r>
              <a:rPr lang="de-DE" sz="706" dirty="0"/>
              <a:t> </a:t>
            </a:r>
            <a:r>
              <a:rPr lang="de-DE" sz="706" dirty="0" err="1"/>
              <a:t>at</a:t>
            </a:r>
            <a:r>
              <a:rPr lang="de-DE" sz="706" dirty="0"/>
              <a:t> all in </a:t>
            </a:r>
            <a:r>
              <a:rPr lang="de-DE" sz="706" dirty="0" err="1"/>
              <a:t>explaining</a:t>
            </a:r>
            <a:r>
              <a:rPr lang="de-DE" sz="706" dirty="0"/>
              <a:t> </a:t>
            </a:r>
            <a:r>
              <a:rPr lang="de-DE" sz="706" dirty="0" err="1"/>
              <a:t>the</a:t>
            </a:r>
            <a:r>
              <a:rPr lang="de-DE" sz="706" dirty="0"/>
              <a:t> </a:t>
            </a:r>
            <a:r>
              <a:rPr lang="de-DE" sz="706" dirty="0" err="1"/>
              <a:t>dependent</a:t>
            </a:r>
            <a:r>
              <a:rPr lang="de-DE" sz="706" dirty="0"/>
              <a:t> variable</a:t>
            </a:r>
          </a:p>
        </p:txBody>
      </p:sp>
      <p:cxnSp>
        <p:nvCxnSpPr>
          <p:cNvPr id="10" name="Gerade Verbindung mit Pfeil 27"/>
          <p:cNvCxnSpPr/>
          <p:nvPr/>
        </p:nvCxnSpPr>
        <p:spPr>
          <a:xfrm flipH="1">
            <a:off x="2120966" y="1675150"/>
            <a:ext cx="276126" cy="1840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31"/>
          <p:cNvSpPr/>
          <p:nvPr/>
        </p:nvSpPr>
        <p:spPr>
          <a:xfrm>
            <a:off x="316944" y="1631492"/>
            <a:ext cx="1767205" cy="172517"/>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908"/>
          </a:p>
        </p:txBody>
      </p:sp>
      <p:pic>
        <p:nvPicPr>
          <p:cNvPr id="12" name="Grafik 36"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316945" y="2323838"/>
            <a:ext cx="3770518" cy="353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37"/>
          <p:cNvSpPr txBox="1"/>
          <p:nvPr/>
        </p:nvSpPr>
        <p:spPr>
          <a:xfrm>
            <a:off x="1255772" y="1932867"/>
            <a:ext cx="1104503" cy="30957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706" dirty="0" err="1"/>
              <a:t>Restricted</a:t>
            </a:r>
            <a:r>
              <a:rPr lang="de-DE" sz="706" dirty="0"/>
              <a:t> model </a:t>
            </a:r>
          </a:p>
          <a:p>
            <a:pPr>
              <a:defRPr/>
            </a:pPr>
            <a:r>
              <a:rPr lang="de-DE" sz="706" dirty="0"/>
              <a:t>(</a:t>
            </a:r>
            <a:r>
              <a:rPr lang="de-DE" sz="706" dirty="0" err="1"/>
              <a:t>regression</a:t>
            </a:r>
            <a:r>
              <a:rPr lang="de-DE" sz="706" dirty="0"/>
              <a:t> on </a:t>
            </a:r>
            <a:r>
              <a:rPr lang="de-DE" sz="706" dirty="0" err="1"/>
              <a:t>constant</a:t>
            </a:r>
            <a:r>
              <a:rPr lang="de-DE" sz="706" dirty="0"/>
              <a:t>) </a:t>
            </a:r>
          </a:p>
        </p:txBody>
      </p:sp>
      <p:cxnSp>
        <p:nvCxnSpPr>
          <p:cNvPr id="14" name="Gerade Verbindung mit Pfeil 38"/>
          <p:cNvCxnSpPr/>
          <p:nvPr/>
        </p:nvCxnSpPr>
        <p:spPr>
          <a:xfrm flipH="1">
            <a:off x="1016464" y="2006501"/>
            <a:ext cx="257717" cy="3681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itle 2">
            <a:extLst>
              <a:ext uri="{FF2B5EF4-FFF2-40B4-BE49-F238E27FC236}">
                <a16:creationId xmlns:a16="http://schemas.microsoft.com/office/drawing/2014/main" id="{158F908B-8879-74B5-B42B-F0A36A2068FD}"/>
              </a:ext>
            </a:extLst>
          </p:cNvPr>
          <p:cNvSpPr txBox="1">
            <a:spLocks/>
          </p:cNvSpPr>
          <p:nvPr/>
        </p:nvSpPr>
        <p:spPr>
          <a:xfrm>
            <a:off x="95250" y="333479"/>
            <a:ext cx="4514850" cy="407646"/>
          </a:xfrm>
          <a:prstGeom prst="rect">
            <a:avLst/>
          </a:prstGeom>
        </p:spPr>
        <p:txBody>
          <a:bodyPr wrap="square" lIns="0" tIns="0" rIns="0" bIns="0">
            <a:normAutofit/>
          </a:bodyPr>
          <a:lstStyle>
            <a:lvl1pPr>
              <a:defRPr sz="1150" b="0" i="0">
                <a:solidFill>
                  <a:schemeClr val="tx1"/>
                </a:solidFill>
                <a:latin typeface="Book Antiqua"/>
                <a:ea typeface="+mj-ea"/>
                <a:cs typeface="Book Antiqua"/>
              </a:defRPr>
            </a:lvl1pPr>
          </a:lstStyle>
          <a:p>
            <a:r>
              <a:rPr lang="en-US" sz="1400" kern="0" dirty="0"/>
              <a:t>I</a:t>
            </a:r>
            <a:r>
              <a:rPr lang="en-US" sz="1100" kern="0" dirty="0"/>
              <a:t>NFERENCE: The F Test</a:t>
            </a:r>
          </a:p>
        </p:txBody>
      </p:sp>
    </p:spTree>
    <p:extLst>
      <p:ext uri="{BB962C8B-B14F-4D97-AF65-F5344CB8AC3E}">
        <p14:creationId xmlns:p14="http://schemas.microsoft.com/office/powerpoint/2010/main" val="4261234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5</a:t>
            </a:fld>
            <a:endParaRPr lang="en-US" dirty="0"/>
          </a:p>
        </p:txBody>
      </p:sp>
      <p:sp>
        <p:nvSpPr>
          <p:cNvPr id="3" name="Title 2"/>
          <p:cNvSpPr>
            <a:spLocks noGrp="1"/>
          </p:cNvSpPr>
          <p:nvPr>
            <p:ph type="title"/>
          </p:nvPr>
        </p:nvSpPr>
        <p:spPr>
          <a:xfrm>
            <a:off x="136462" y="357282"/>
            <a:ext cx="4149090" cy="328330"/>
          </a:xfrm>
        </p:spPr>
        <p:txBody>
          <a:bodyPr>
            <a:normAutofit/>
          </a:bodyPr>
          <a:lstStyle/>
          <a:p>
            <a:r>
              <a:rPr lang="en-US" sz="1400" dirty="0"/>
              <a:t>I</a:t>
            </a:r>
            <a:r>
              <a:rPr lang="en-US" dirty="0"/>
              <a:t>NFERENCE: Sampling distributions of the OLS Estimators</a:t>
            </a:r>
          </a:p>
        </p:txBody>
      </p:sp>
      <p:sp>
        <p:nvSpPr>
          <p:cNvPr id="6" name="Rectangle 3"/>
          <p:cNvSpPr txBox="1">
            <a:spLocks noChangeArrowheads="1"/>
          </p:cNvSpPr>
          <p:nvPr/>
        </p:nvSpPr>
        <p:spPr>
          <a:xfrm>
            <a:off x="324148" y="1002631"/>
            <a:ext cx="4033838" cy="2151380"/>
          </a:xfrm>
          <a:prstGeom prst="rect">
            <a:avLst/>
          </a:prstGeom>
        </p:spPr>
        <p:txBody>
          <a:bodyPr vert="horz" lIns="46101" tIns="23051" rIns="46101" bIns="23051"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1200" b="1" spc="127" baseline="6944" dirty="0">
                <a:latin typeface="Arial" panose="020B0604020202020204" pitchFamily="34" charset="0"/>
                <a:cs typeface="Arial" panose="020B0604020202020204" pitchFamily="34" charset="0"/>
              </a:rPr>
              <a:t>e</a:t>
            </a:r>
            <a:r>
              <a:rPr lang="en-GB" sz="900" spc="127" baseline="6944" dirty="0">
                <a:latin typeface="Book Antiqua" panose="02040602050305030304" pitchFamily="18" charset="0"/>
                <a:cs typeface="Arial Black"/>
              </a:rPr>
              <a:t>  </a:t>
            </a:r>
            <a:r>
              <a:rPr lang="de-DE" altLang="en-US" sz="1100" u="sng" dirty="0" err="1">
                <a:latin typeface="Book Antiqua" panose="02040602050305030304" pitchFamily="18" charset="0"/>
              </a:rPr>
              <a:t>Assumption</a:t>
            </a:r>
            <a:r>
              <a:rPr lang="de-DE" altLang="en-US" sz="1100" u="sng" dirty="0">
                <a:latin typeface="Book Antiqua" panose="02040602050305030304" pitchFamily="18" charset="0"/>
              </a:rPr>
              <a:t> 6 (Normality of error terms)</a:t>
            </a:r>
            <a:endParaRPr lang="de-DE" altLang="en-US" sz="1100" dirty="0">
              <a:latin typeface="Book Antiqua" panose="02040602050305030304" pitchFamily="18" charset="0"/>
            </a:endParaRPr>
          </a:p>
        </p:txBody>
      </p:sp>
      <p:pic>
        <p:nvPicPr>
          <p:cNvPr id="7"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4157" y="1730375"/>
            <a:ext cx="1996910" cy="1467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15"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666704" y="1343799"/>
            <a:ext cx="819573" cy="153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16"/>
          <p:cNvSpPr txBox="1">
            <a:spLocks noChangeArrowheads="1"/>
          </p:cNvSpPr>
          <p:nvPr/>
        </p:nvSpPr>
        <p:spPr bwMode="auto">
          <a:xfrm>
            <a:off x="1587053" y="1308340"/>
            <a:ext cx="1003801" cy="232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sz="908" dirty="0" err="1">
                <a:latin typeface="Book Antiqua" panose="02040602050305030304" pitchFamily="18" charset="0"/>
              </a:rPr>
              <a:t>independent</a:t>
            </a:r>
            <a:r>
              <a:rPr lang="de-DE" altLang="en-US" sz="908" dirty="0">
                <a:latin typeface="Book Antiqua" panose="02040602050305030304" pitchFamily="18" charset="0"/>
              </a:rPr>
              <a:t> </a:t>
            </a:r>
            <a:r>
              <a:rPr lang="de-DE" altLang="en-US" sz="908" dirty="0" err="1">
                <a:latin typeface="Book Antiqua" panose="02040602050305030304" pitchFamily="18" charset="0"/>
              </a:rPr>
              <a:t>of</a:t>
            </a:r>
            <a:endParaRPr lang="de-DE" altLang="en-US" sz="908" dirty="0">
              <a:latin typeface="Book Antiqua" panose="02040602050305030304" pitchFamily="18" charset="0"/>
            </a:endParaRPr>
          </a:p>
        </p:txBody>
      </p:sp>
      <p:pic>
        <p:nvPicPr>
          <p:cNvPr id="10" name="Grafik 19" descr="TP_tmp.png"/>
          <p:cNvPicPr>
            <a:picLocks noChangeAspect="1"/>
          </p:cNvPicPr>
          <p:nvPr>
            <p:custDataLst>
              <p:tags r:id="rId2"/>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2635601" y="1372612"/>
            <a:ext cx="902811" cy="96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29"/>
          <p:cNvSpPr txBox="1"/>
          <p:nvPr/>
        </p:nvSpPr>
        <p:spPr>
          <a:xfrm>
            <a:off x="2635601" y="1730375"/>
            <a:ext cx="1768005" cy="118583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de-DE" sz="800" dirty="0" err="1">
                <a:latin typeface="Book Antiqua" panose="02040602050305030304" pitchFamily="18" charset="0"/>
              </a:rPr>
              <a:t>It</a:t>
            </a:r>
            <a:r>
              <a:rPr lang="de-DE" sz="800" dirty="0">
                <a:latin typeface="Book Antiqua" panose="02040602050305030304" pitchFamily="18" charset="0"/>
              </a:rPr>
              <a:t> </a:t>
            </a:r>
            <a:r>
              <a:rPr lang="de-DE" sz="800" dirty="0" err="1">
                <a:latin typeface="Book Antiqua" panose="02040602050305030304" pitchFamily="18" charset="0"/>
              </a:rPr>
              <a:t>is</a:t>
            </a:r>
            <a:r>
              <a:rPr lang="de-DE" sz="800" dirty="0">
                <a:latin typeface="Book Antiqua" panose="02040602050305030304" pitchFamily="18" charset="0"/>
              </a:rPr>
              <a:t> </a:t>
            </a:r>
            <a:r>
              <a:rPr lang="de-DE" sz="800" dirty="0" err="1">
                <a:latin typeface="Book Antiqua" panose="02040602050305030304" pitchFamily="18" charset="0"/>
              </a:rPr>
              <a:t>assumed</a:t>
            </a:r>
            <a:r>
              <a:rPr lang="de-DE" sz="800" dirty="0">
                <a:latin typeface="Book Antiqua" panose="02040602050305030304" pitchFamily="18" charset="0"/>
              </a:rPr>
              <a:t> </a:t>
            </a:r>
            <a:r>
              <a:rPr lang="de-DE" sz="800" dirty="0" err="1">
                <a:latin typeface="Book Antiqua" panose="02040602050305030304" pitchFamily="18" charset="0"/>
              </a:rPr>
              <a:t>that</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a:t>
            </a:r>
            <a:r>
              <a:rPr lang="de-DE" sz="800" dirty="0" err="1">
                <a:latin typeface="Book Antiqua" panose="02040602050305030304" pitchFamily="18" charset="0"/>
              </a:rPr>
              <a:t>unobserved</a:t>
            </a:r>
            <a:endParaRPr lang="de-DE" sz="800" dirty="0">
              <a:latin typeface="Book Antiqua" panose="02040602050305030304" pitchFamily="18" charset="0"/>
            </a:endParaRPr>
          </a:p>
          <a:p>
            <a:pPr>
              <a:defRPr/>
            </a:pPr>
            <a:r>
              <a:rPr lang="de-DE" sz="800" dirty="0" err="1">
                <a:latin typeface="Book Antiqua" panose="02040602050305030304" pitchFamily="18" charset="0"/>
              </a:rPr>
              <a:t>factors</a:t>
            </a:r>
            <a:r>
              <a:rPr lang="de-DE" sz="800" dirty="0">
                <a:latin typeface="Book Antiqua" panose="02040602050305030304" pitchFamily="18" charset="0"/>
              </a:rPr>
              <a:t> </a:t>
            </a:r>
            <a:r>
              <a:rPr lang="de-DE" sz="800" dirty="0" err="1">
                <a:latin typeface="Book Antiqua" panose="02040602050305030304" pitchFamily="18" charset="0"/>
              </a:rPr>
              <a:t>are</a:t>
            </a:r>
            <a:r>
              <a:rPr lang="de-DE" sz="800" dirty="0">
                <a:latin typeface="Book Antiqua" panose="02040602050305030304" pitchFamily="18" charset="0"/>
              </a:rPr>
              <a:t> </a:t>
            </a:r>
            <a:r>
              <a:rPr lang="de-DE" sz="800" dirty="0" err="1">
                <a:latin typeface="Book Antiqua" panose="02040602050305030304" pitchFamily="18" charset="0"/>
              </a:rPr>
              <a:t>normally</a:t>
            </a:r>
            <a:r>
              <a:rPr lang="de-DE" sz="800" dirty="0">
                <a:latin typeface="Book Antiqua" panose="02040602050305030304" pitchFamily="18" charset="0"/>
              </a:rPr>
              <a:t> </a:t>
            </a:r>
            <a:r>
              <a:rPr lang="de-DE" sz="800" dirty="0" err="1">
                <a:latin typeface="Book Antiqua" panose="02040602050305030304" pitchFamily="18" charset="0"/>
              </a:rPr>
              <a:t>distributed</a:t>
            </a:r>
            <a:r>
              <a:rPr lang="de-DE" sz="800" dirty="0">
                <a:latin typeface="Book Antiqua" panose="02040602050305030304" pitchFamily="18" charset="0"/>
              </a:rPr>
              <a:t> </a:t>
            </a:r>
            <a:r>
              <a:rPr lang="de-DE" sz="800" dirty="0" err="1">
                <a:latin typeface="Book Antiqua" panose="02040602050305030304" pitchFamily="18" charset="0"/>
              </a:rPr>
              <a:t>around</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a:t>
            </a:r>
            <a:r>
              <a:rPr lang="de-DE" sz="800" dirty="0" err="1">
                <a:latin typeface="Book Antiqua" panose="02040602050305030304" pitchFamily="18" charset="0"/>
              </a:rPr>
              <a:t>population</a:t>
            </a:r>
            <a:r>
              <a:rPr lang="de-DE" sz="800" dirty="0">
                <a:latin typeface="Book Antiqua" panose="02040602050305030304" pitchFamily="18" charset="0"/>
              </a:rPr>
              <a:t> </a:t>
            </a:r>
            <a:r>
              <a:rPr lang="de-DE" sz="800" dirty="0" err="1">
                <a:latin typeface="Book Antiqua" panose="02040602050305030304" pitchFamily="18" charset="0"/>
              </a:rPr>
              <a:t>regression</a:t>
            </a:r>
            <a:r>
              <a:rPr lang="de-DE" sz="800" dirty="0">
                <a:latin typeface="Book Antiqua" panose="02040602050305030304" pitchFamily="18" charset="0"/>
              </a:rPr>
              <a:t> </a:t>
            </a:r>
            <a:r>
              <a:rPr lang="de-DE" sz="800" dirty="0" err="1">
                <a:latin typeface="Book Antiqua" panose="02040602050305030304" pitchFamily="18" charset="0"/>
              </a:rPr>
              <a:t>function</a:t>
            </a:r>
            <a:r>
              <a:rPr lang="de-DE" sz="800" dirty="0">
                <a:latin typeface="Book Antiqua" panose="02040602050305030304" pitchFamily="18" charset="0"/>
              </a:rPr>
              <a:t>.</a:t>
            </a:r>
          </a:p>
          <a:p>
            <a:pPr>
              <a:defRPr/>
            </a:pPr>
            <a:endParaRPr lang="de-DE" sz="800" dirty="0">
              <a:latin typeface="Book Antiqua" panose="02040602050305030304" pitchFamily="18" charset="0"/>
            </a:endParaRPr>
          </a:p>
          <a:p>
            <a:pPr>
              <a:defRPr/>
            </a:pPr>
            <a:r>
              <a:rPr lang="de-DE" sz="800" dirty="0">
                <a:latin typeface="Book Antiqua" panose="02040602050305030304" pitchFamily="18" charset="0"/>
              </a:rPr>
              <a:t>The form </a:t>
            </a:r>
            <a:r>
              <a:rPr lang="de-DE" sz="800" dirty="0" err="1">
                <a:latin typeface="Book Antiqua" panose="02040602050305030304" pitchFamily="18" charset="0"/>
              </a:rPr>
              <a:t>and</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a:t>
            </a:r>
            <a:r>
              <a:rPr lang="de-DE" sz="800" dirty="0" err="1">
                <a:latin typeface="Book Antiqua" panose="02040602050305030304" pitchFamily="18" charset="0"/>
              </a:rPr>
              <a:t>variance</a:t>
            </a:r>
            <a:r>
              <a:rPr lang="de-DE" sz="800" dirty="0">
                <a:latin typeface="Book Antiqua" panose="02040602050305030304" pitchFamily="18" charset="0"/>
              </a:rPr>
              <a:t> </a:t>
            </a:r>
            <a:r>
              <a:rPr lang="de-DE" sz="800" dirty="0" err="1">
                <a:latin typeface="Book Antiqua" panose="02040602050305030304" pitchFamily="18" charset="0"/>
              </a:rPr>
              <a:t>of</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a:t>
            </a:r>
            <a:r>
              <a:rPr lang="de-DE" sz="800" dirty="0" err="1">
                <a:latin typeface="Book Antiqua" panose="02040602050305030304" pitchFamily="18" charset="0"/>
              </a:rPr>
              <a:t>distribution</a:t>
            </a:r>
            <a:r>
              <a:rPr lang="de-DE" sz="800" dirty="0">
                <a:latin typeface="Book Antiqua" panose="02040602050305030304" pitchFamily="18" charset="0"/>
              </a:rPr>
              <a:t> </a:t>
            </a:r>
            <a:r>
              <a:rPr lang="de-DE" sz="800" dirty="0" err="1">
                <a:latin typeface="Book Antiqua" panose="02040602050305030304" pitchFamily="18" charset="0"/>
              </a:rPr>
              <a:t>does</a:t>
            </a:r>
            <a:r>
              <a:rPr lang="de-DE" sz="800" dirty="0">
                <a:latin typeface="Book Antiqua" panose="02040602050305030304" pitchFamily="18" charset="0"/>
              </a:rPr>
              <a:t> not </a:t>
            </a:r>
            <a:r>
              <a:rPr lang="de-DE" sz="800" dirty="0" err="1">
                <a:latin typeface="Book Antiqua" panose="02040602050305030304" pitchFamily="18" charset="0"/>
              </a:rPr>
              <a:t>depend</a:t>
            </a:r>
            <a:r>
              <a:rPr lang="de-DE" sz="800" dirty="0">
                <a:latin typeface="Book Antiqua" panose="02040602050305030304" pitchFamily="18" charset="0"/>
              </a:rPr>
              <a:t> on</a:t>
            </a:r>
          </a:p>
          <a:p>
            <a:pPr>
              <a:defRPr/>
            </a:pPr>
            <a:r>
              <a:rPr lang="de-DE" sz="800" dirty="0" err="1">
                <a:latin typeface="Book Antiqua" panose="02040602050305030304" pitchFamily="18" charset="0"/>
              </a:rPr>
              <a:t>any</a:t>
            </a:r>
            <a:r>
              <a:rPr lang="de-DE" sz="800" dirty="0">
                <a:latin typeface="Book Antiqua" panose="02040602050305030304" pitchFamily="18" charset="0"/>
              </a:rPr>
              <a:t> </a:t>
            </a:r>
            <a:r>
              <a:rPr lang="de-DE" sz="800" dirty="0" err="1">
                <a:latin typeface="Book Antiqua" panose="02040602050305030304" pitchFamily="18" charset="0"/>
              </a:rPr>
              <a:t>of</a:t>
            </a:r>
            <a:r>
              <a:rPr lang="de-DE" sz="800" dirty="0">
                <a:latin typeface="Book Antiqua" panose="02040602050305030304" pitchFamily="18" charset="0"/>
              </a:rPr>
              <a:t> </a:t>
            </a:r>
            <a:r>
              <a:rPr lang="de-DE" sz="800" dirty="0" err="1">
                <a:latin typeface="Book Antiqua" panose="02040602050305030304" pitchFamily="18" charset="0"/>
              </a:rPr>
              <a:t>the</a:t>
            </a:r>
            <a:r>
              <a:rPr lang="de-DE" sz="800" dirty="0">
                <a:latin typeface="Book Antiqua" panose="02040602050305030304" pitchFamily="18" charset="0"/>
              </a:rPr>
              <a:t> </a:t>
            </a:r>
            <a:r>
              <a:rPr lang="de-DE" sz="800" dirty="0" err="1">
                <a:latin typeface="Book Antiqua" panose="02040602050305030304" pitchFamily="18" charset="0"/>
              </a:rPr>
              <a:t>explanatory</a:t>
            </a:r>
            <a:r>
              <a:rPr lang="de-DE" sz="800" dirty="0">
                <a:latin typeface="Book Antiqua" panose="02040602050305030304" pitchFamily="18" charset="0"/>
              </a:rPr>
              <a:t> variables.</a:t>
            </a:r>
          </a:p>
          <a:p>
            <a:pPr>
              <a:defRPr/>
            </a:pPr>
            <a:endParaRPr lang="de-DE" sz="706" dirty="0"/>
          </a:p>
        </p:txBody>
      </p:sp>
      <p:cxnSp>
        <p:nvCxnSpPr>
          <p:cNvPr id="12" name="Gerade Verbindung mit Pfeil 31"/>
          <p:cNvCxnSpPr/>
          <p:nvPr/>
        </p:nvCxnSpPr>
        <p:spPr>
          <a:xfrm flipH="1">
            <a:off x="1343012" y="1896051"/>
            <a:ext cx="1330206" cy="7419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32"/>
          <p:cNvCxnSpPr/>
          <p:nvPr/>
        </p:nvCxnSpPr>
        <p:spPr>
          <a:xfrm flipH="1">
            <a:off x="1735991" y="1893650"/>
            <a:ext cx="950033" cy="74433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33"/>
          <p:cNvCxnSpPr/>
          <p:nvPr/>
        </p:nvCxnSpPr>
        <p:spPr>
          <a:xfrm flipH="1">
            <a:off x="2078547" y="1896051"/>
            <a:ext cx="594671" cy="7419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8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0A5CF-52AD-4892-88D5-CCC936AE27AC}"/>
              </a:ext>
            </a:extLst>
          </p:cNvPr>
          <p:cNvSpPr>
            <a:spLocks noGrp="1"/>
          </p:cNvSpPr>
          <p:nvPr>
            <p:ph type="title"/>
          </p:nvPr>
        </p:nvSpPr>
        <p:spPr>
          <a:xfrm>
            <a:off x="99859" y="308908"/>
            <a:ext cx="3883939" cy="391684"/>
          </a:xfrm>
        </p:spPr>
        <p:txBody>
          <a:bodyPr>
            <a:normAutofit/>
          </a:bodyPr>
          <a:lstStyle/>
          <a:p>
            <a:r>
              <a:rPr lang="en-US" sz="1400" dirty="0">
                <a:latin typeface="Book Antiqua" panose="02040602050305030304" pitchFamily="18" charset="0"/>
              </a:rPr>
              <a:t>G</a:t>
            </a:r>
            <a:r>
              <a:rPr lang="en-US" dirty="0">
                <a:latin typeface="Book Antiqua" panose="02040602050305030304" pitchFamily="18" charset="0"/>
              </a:rPr>
              <a:t>RETL EXERCISE: Show normality of the error terms</a:t>
            </a:r>
          </a:p>
        </p:txBody>
      </p:sp>
      <p:sp>
        <p:nvSpPr>
          <p:cNvPr id="3" name="Content Placeholder 2">
            <a:extLst>
              <a:ext uri="{FF2B5EF4-FFF2-40B4-BE49-F238E27FC236}">
                <a16:creationId xmlns:a16="http://schemas.microsoft.com/office/drawing/2014/main" id="{FB685FD7-05FF-438C-9B34-F9029BD6625E}"/>
              </a:ext>
            </a:extLst>
          </p:cNvPr>
          <p:cNvSpPr>
            <a:spLocks noGrp="1"/>
          </p:cNvSpPr>
          <p:nvPr>
            <p:ph idx="1"/>
          </p:nvPr>
        </p:nvSpPr>
        <p:spPr>
          <a:xfrm>
            <a:off x="400050" y="892175"/>
            <a:ext cx="3923169" cy="2351368"/>
          </a:xfrm>
        </p:spPr>
        <p:txBody>
          <a:bodyPr>
            <a:noAutofit/>
          </a:bodyPr>
          <a:lstStyle/>
          <a:p>
            <a:r>
              <a:rPr lang="en-GB" sz="1200" b="1" spc="127" baseline="6944" dirty="0">
                <a:latin typeface="Arial" panose="020B0604020202020204" pitchFamily="34" charset="0"/>
                <a:cs typeface="Arial" panose="020B0604020202020204" pitchFamily="34" charset="0"/>
              </a:rPr>
              <a:t>e</a:t>
            </a:r>
            <a:r>
              <a:rPr lang="en-GB" sz="1600" b="1" spc="127" baseline="6944" dirty="0">
                <a:latin typeface="Arial" panose="020B0604020202020204" pitchFamily="34" charset="0"/>
                <a:cs typeface="Arial" panose="020B0604020202020204" pitchFamily="34" charset="0"/>
              </a:rPr>
              <a:t> </a:t>
            </a:r>
            <a:r>
              <a:rPr lang="en-US" dirty="0"/>
              <a:t>Open GRETL load sample data “Engel” Run regression </a:t>
            </a:r>
          </a:p>
          <a:p>
            <a:r>
              <a:rPr lang="en-US" sz="1000" b="1" dirty="0" err="1">
                <a:solidFill>
                  <a:srgbClr val="00B050"/>
                </a:solidFill>
              </a:rPr>
              <a:t>ols</a:t>
            </a:r>
            <a:r>
              <a:rPr lang="en-US" sz="1000" b="1" dirty="0">
                <a:solidFill>
                  <a:srgbClr val="00B050"/>
                </a:solidFill>
              </a:rPr>
              <a:t> </a:t>
            </a:r>
            <a:r>
              <a:rPr lang="en-US" sz="1000" b="1" dirty="0" err="1">
                <a:solidFill>
                  <a:srgbClr val="00B050"/>
                </a:solidFill>
              </a:rPr>
              <a:t>foodexp</a:t>
            </a:r>
            <a:r>
              <a:rPr lang="en-US" sz="1000" b="1" dirty="0">
                <a:solidFill>
                  <a:srgbClr val="00B050"/>
                </a:solidFill>
              </a:rPr>
              <a:t> income const</a:t>
            </a:r>
          </a:p>
          <a:p>
            <a:endParaRPr lang="en-US" sz="1000" b="1" dirty="0">
              <a:solidFill>
                <a:srgbClr val="00B050"/>
              </a:solidFill>
            </a:endParaRPr>
          </a:p>
          <a:p>
            <a:r>
              <a:rPr lang="en-GB" sz="1200" b="1" spc="127" baseline="6944" dirty="0">
                <a:latin typeface="Arial" panose="020B0604020202020204" pitchFamily="34" charset="0"/>
                <a:cs typeface="Arial" panose="020B0604020202020204" pitchFamily="34" charset="0"/>
              </a:rPr>
              <a:t>e</a:t>
            </a:r>
            <a:r>
              <a:rPr lang="en-GB" sz="1600" b="1" spc="127" baseline="6944" dirty="0">
                <a:latin typeface="Arial" panose="020B0604020202020204" pitchFamily="34" charset="0"/>
                <a:cs typeface="Arial" panose="020B0604020202020204" pitchFamily="34" charset="0"/>
              </a:rPr>
              <a:t> </a:t>
            </a:r>
            <a:r>
              <a:rPr lang="en-US" dirty="0"/>
              <a:t>Generate residuals: </a:t>
            </a:r>
          </a:p>
          <a:p>
            <a:r>
              <a:rPr lang="en-US" sz="1000" b="1" dirty="0">
                <a:solidFill>
                  <a:srgbClr val="00B050"/>
                </a:solidFill>
              </a:rPr>
              <a:t>series </a:t>
            </a:r>
            <a:r>
              <a:rPr lang="en-US" sz="1000" b="1" dirty="0" err="1">
                <a:solidFill>
                  <a:srgbClr val="00B050"/>
                </a:solidFill>
              </a:rPr>
              <a:t>exphat</a:t>
            </a:r>
            <a:r>
              <a:rPr lang="en-US" sz="1000" b="1" dirty="0">
                <a:solidFill>
                  <a:srgbClr val="00B050"/>
                </a:solidFill>
              </a:rPr>
              <a:t>=$</a:t>
            </a:r>
            <a:r>
              <a:rPr lang="en-US" sz="1000" b="1" dirty="0" err="1">
                <a:solidFill>
                  <a:srgbClr val="00B050"/>
                </a:solidFill>
              </a:rPr>
              <a:t>yhat</a:t>
            </a:r>
            <a:endParaRPr lang="en-US" sz="1000" b="1" dirty="0">
              <a:solidFill>
                <a:srgbClr val="00B050"/>
              </a:solidFill>
            </a:endParaRPr>
          </a:p>
          <a:p>
            <a:r>
              <a:rPr lang="en-US" sz="1000" b="1" dirty="0" err="1">
                <a:solidFill>
                  <a:srgbClr val="00B050"/>
                </a:solidFill>
              </a:rPr>
              <a:t>genr</a:t>
            </a:r>
            <a:r>
              <a:rPr lang="en-US" sz="1000" b="1" dirty="0">
                <a:solidFill>
                  <a:srgbClr val="00B050"/>
                </a:solidFill>
              </a:rPr>
              <a:t> </a:t>
            </a:r>
            <a:r>
              <a:rPr lang="en-US" sz="1000" b="1" dirty="0" err="1">
                <a:solidFill>
                  <a:srgbClr val="00B050"/>
                </a:solidFill>
              </a:rPr>
              <a:t>resid</a:t>
            </a:r>
            <a:r>
              <a:rPr lang="en-US" sz="1000" b="1" dirty="0">
                <a:solidFill>
                  <a:srgbClr val="00B050"/>
                </a:solidFill>
              </a:rPr>
              <a:t>=</a:t>
            </a:r>
            <a:r>
              <a:rPr lang="en-US" sz="1000" b="1" dirty="0" err="1">
                <a:solidFill>
                  <a:srgbClr val="00B050"/>
                </a:solidFill>
              </a:rPr>
              <a:t>foodexp-exphat</a:t>
            </a:r>
            <a:r>
              <a:rPr lang="en-US" sz="1000" b="1" dirty="0">
                <a:solidFill>
                  <a:srgbClr val="00B050"/>
                </a:solidFill>
              </a:rPr>
              <a:t>  </a:t>
            </a:r>
          </a:p>
          <a:p>
            <a:endParaRPr lang="en-US" sz="1000" dirty="0">
              <a:solidFill>
                <a:srgbClr val="00B050"/>
              </a:solidFill>
            </a:endParaRPr>
          </a:p>
          <a:p>
            <a:r>
              <a:rPr lang="en-US" dirty="0"/>
              <a:t>or</a:t>
            </a:r>
          </a:p>
          <a:p>
            <a:r>
              <a:rPr lang="en-US" sz="1000" b="1" dirty="0" err="1">
                <a:solidFill>
                  <a:srgbClr val="00B050"/>
                </a:solidFill>
              </a:rPr>
              <a:t>genr</a:t>
            </a:r>
            <a:r>
              <a:rPr lang="en-US" sz="1000" b="1" dirty="0">
                <a:solidFill>
                  <a:srgbClr val="00B050"/>
                </a:solidFill>
              </a:rPr>
              <a:t> </a:t>
            </a:r>
            <a:r>
              <a:rPr lang="en-US" sz="1000" b="1" dirty="0" err="1">
                <a:solidFill>
                  <a:srgbClr val="00B050"/>
                </a:solidFill>
              </a:rPr>
              <a:t>resid</a:t>
            </a:r>
            <a:r>
              <a:rPr lang="en-US" sz="1000" b="1" dirty="0">
                <a:solidFill>
                  <a:srgbClr val="00B050"/>
                </a:solidFill>
              </a:rPr>
              <a:t> =</a:t>
            </a:r>
            <a:r>
              <a:rPr lang="en-US" sz="1000" b="1" dirty="0" err="1">
                <a:solidFill>
                  <a:srgbClr val="00B050"/>
                </a:solidFill>
              </a:rPr>
              <a:t>foodexp</a:t>
            </a:r>
            <a:r>
              <a:rPr lang="en-US" sz="1000" b="1" dirty="0">
                <a:solidFill>
                  <a:srgbClr val="00B050"/>
                </a:solidFill>
              </a:rPr>
              <a:t>-( $</a:t>
            </a:r>
            <a:r>
              <a:rPr lang="en-US" sz="1000" b="1" dirty="0" err="1">
                <a:solidFill>
                  <a:srgbClr val="00B050"/>
                </a:solidFill>
              </a:rPr>
              <a:t>coeff</a:t>
            </a:r>
            <a:r>
              <a:rPr lang="en-US" sz="1000" b="1" dirty="0">
                <a:solidFill>
                  <a:srgbClr val="00B050"/>
                </a:solidFill>
              </a:rPr>
              <a:t>(const) + $</a:t>
            </a:r>
            <a:r>
              <a:rPr lang="en-US" sz="1000" b="1" dirty="0" err="1">
                <a:solidFill>
                  <a:srgbClr val="00B050"/>
                </a:solidFill>
              </a:rPr>
              <a:t>coeff</a:t>
            </a:r>
            <a:r>
              <a:rPr lang="en-US" sz="1000" b="1" dirty="0">
                <a:solidFill>
                  <a:srgbClr val="00B050"/>
                </a:solidFill>
              </a:rPr>
              <a:t>(income)*income)</a:t>
            </a:r>
          </a:p>
          <a:p>
            <a:endParaRPr lang="en-US" sz="1000" b="1" dirty="0">
              <a:solidFill>
                <a:srgbClr val="00B050"/>
              </a:solidFill>
            </a:endParaRPr>
          </a:p>
          <a:p>
            <a:r>
              <a:rPr lang="en-GB" sz="1200" b="1" spc="127" baseline="6944" dirty="0">
                <a:latin typeface="Arial" panose="020B0604020202020204" pitchFamily="34" charset="0"/>
                <a:cs typeface="Arial" panose="020B0604020202020204" pitchFamily="34" charset="0"/>
              </a:rPr>
              <a:t>e </a:t>
            </a:r>
            <a:r>
              <a:rPr lang="en-US" dirty="0"/>
              <a:t>Display distribution of residuals:</a:t>
            </a:r>
          </a:p>
          <a:p>
            <a:r>
              <a:rPr lang="en-US" sz="1000" b="1" dirty="0" err="1">
                <a:solidFill>
                  <a:srgbClr val="00B050"/>
                </a:solidFill>
              </a:rPr>
              <a:t>freq</a:t>
            </a:r>
            <a:r>
              <a:rPr lang="en-US" sz="1000" b="1" dirty="0">
                <a:solidFill>
                  <a:srgbClr val="00B050"/>
                </a:solidFill>
              </a:rPr>
              <a:t> </a:t>
            </a:r>
            <a:r>
              <a:rPr lang="en-US" sz="1000" b="1" dirty="0" err="1">
                <a:solidFill>
                  <a:srgbClr val="00B050"/>
                </a:solidFill>
              </a:rPr>
              <a:t>resid</a:t>
            </a:r>
            <a:r>
              <a:rPr lang="en-US" sz="1000" b="1" dirty="0">
                <a:solidFill>
                  <a:srgbClr val="00B050"/>
                </a:solidFill>
              </a:rPr>
              <a:t> --plot=display</a:t>
            </a:r>
          </a:p>
        </p:txBody>
      </p:sp>
      <p:sp>
        <p:nvSpPr>
          <p:cNvPr id="4" name="Slide Number Placeholder 3">
            <a:extLst>
              <a:ext uri="{FF2B5EF4-FFF2-40B4-BE49-F238E27FC236}">
                <a16:creationId xmlns:a16="http://schemas.microsoft.com/office/drawing/2014/main" id="{07FE762E-D7C3-4C51-A3FD-98EB3C76E1CE}"/>
              </a:ext>
            </a:extLst>
          </p:cNvPr>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3925855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7</a:t>
            </a:fld>
            <a:endParaRPr lang="en-US" dirty="0"/>
          </a:p>
        </p:txBody>
      </p:sp>
      <p:sp>
        <p:nvSpPr>
          <p:cNvPr id="5" name="Rectangle 3"/>
          <p:cNvSpPr txBox="1">
            <a:spLocks noChangeArrowheads="1"/>
          </p:cNvSpPr>
          <p:nvPr/>
        </p:nvSpPr>
        <p:spPr>
          <a:xfrm>
            <a:off x="0" y="725428"/>
            <a:ext cx="4724400" cy="2528946"/>
          </a:xfrm>
          <a:prstGeom prst="rect">
            <a:avLst/>
          </a:prstGeom>
        </p:spPr>
        <p:txBody>
          <a:bodyPr vert="horz" lIns="46101" tIns="23051" rIns="46101" bIns="23051" rtlCol="0">
            <a:normAutofit fontScale="4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2500" b="1" spc="127" baseline="6944" dirty="0">
                <a:latin typeface="Arial" panose="020B0604020202020204" pitchFamily="34" charset="0"/>
                <a:cs typeface="Arial" panose="020B0604020202020204" pitchFamily="34" charset="0"/>
              </a:rPr>
              <a:t>    e  </a:t>
            </a:r>
            <a:r>
              <a:rPr lang="de-DE" altLang="en-US" sz="2400" dirty="0" err="1">
                <a:latin typeface="Book Antiqua" panose="02040602050305030304" pitchFamily="18" charset="0"/>
              </a:rPr>
              <a:t>Discussion</a:t>
            </a:r>
            <a:r>
              <a:rPr lang="de-DE" altLang="en-US" sz="2400" dirty="0">
                <a:latin typeface="Book Antiqua" panose="02040602050305030304" pitchFamily="18" charset="0"/>
              </a:rPr>
              <a:t> </a:t>
            </a:r>
            <a:r>
              <a:rPr lang="de-DE" altLang="en-US" sz="2400" dirty="0" err="1">
                <a:latin typeface="Book Antiqua" panose="02040602050305030304" pitchFamily="18" charset="0"/>
              </a:rPr>
              <a:t>of</a:t>
            </a:r>
            <a:r>
              <a:rPr lang="de-DE" altLang="en-US" sz="2400" dirty="0">
                <a:latin typeface="Book Antiqua" panose="02040602050305030304" pitchFamily="18" charset="0"/>
              </a:rPr>
              <a:t> </a:t>
            </a:r>
            <a:r>
              <a:rPr lang="de-DE" altLang="en-US" sz="2400" dirty="0" err="1">
                <a:latin typeface="Book Antiqua" panose="02040602050305030304" pitchFamily="18" charset="0"/>
              </a:rPr>
              <a:t>the</a:t>
            </a:r>
            <a:r>
              <a:rPr lang="de-DE" altLang="en-US" sz="2400" dirty="0">
                <a:latin typeface="Book Antiqua" panose="02040602050305030304" pitchFamily="18" charset="0"/>
              </a:rPr>
              <a:t> </a:t>
            </a:r>
            <a:r>
              <a:rPr lang="de-DE" altLang="en-US" sz="2400" dirty="0" err="1">
                <a:latin typeface="Book Antiqua" panose="02040602050305030304" pitchFamily="18" charset="0"/>
              </a:rPr>
              <a:t>normality</a:t>
            </a:r>
            <a:r>
              <a:rPr lang="de-DE" altLang="en-US" sz="2400" dirty="0">
                <a:latin typeface="Book Antiqua" panose="02040602050305030304" pitchFamily="18" charset="0"/>
              </a:rPr>
              <a:t> </a:t>
            </a:r>
            <a:r>
              <a:rPr lang="de-DE" altLang="en-US" sz="2400" dirty="0" err="1">
                <a:latin typeface="Book Antiqua" panose="02040602050305030304" pitchFamily="18" charset="0"/>
              </a:rPr>
              <a:t>assumption</a:t>
            </a:r>
            <a:endParaRPr lang="de-DE" altLang="en-US" sz="2400" dirty="0">
              <a:latin typeface="Book Antiqua" panose="02040602050305030304" pitchFamily="18" charset="0"/>
            </a:endParaRPr>
          </a:p>
          <a:p>
            <a:pPr lvl="1">
              <a:lnSpc>
                <a:spcPts val="1613"/>
              </a:lnSpc>
              <a:buFont typeface="Wingdings" panose="05000000000000000000" pitchFamily="2" charset="2"/>
              <a:buChar char="§"/>
            </a:pPr>
            <a:r>
              <a:rPr lang="de-DE" altLang="en-US" sz="2000" dirty="0">
                <a:latin typeface="Book Antiqua" panose="02040602050305030304" pitchFamily="18" charset="0"/>
              </a:rPr>
              <a:t>The </a:t>
            </a:r>
            <a:r>
              <a:rPr lang="de-DE" altLang="en-US" sz="2000" dirty="0" err="1">
                <a:latin typeface="Book Antiqua" panose="02040602050305030304" pitchFamily="18" charset="0"/>
              </a:rPr>
              <a:t>error</a:t>
            </a:r>
            <a:r>
              <a:rPr lang="de-DE" altLang="en-US" sz="2000" dirty="0">
                <a:latin typeface="Book Antiqua" panose="02040602050305030304" pitchFamily="18" charset="0"/>
              </a:rPr>
              <a:t> </a:t>
            </a:r>
            <a:r>
              <a:rPr lang="de-DE" altLang="en-US" sz="2000" dirty="0" err="1">
                <a:latin typeface="Book Antiqua" panose="02040602050305030304" pitchFamily="18" charset="0"/>
              </a:rPr>
              <a:t>term</a:t>
            </a:r>
            <a:r>
              <a:rPr lang="de-DE" altLang="en-US" sz="2000" dirty="0">
                <a:latin typeface="Book Antiqua" panose="02040602050305030304" pitchFamily="18" charset="0"/>
              </a:rPr>
              <a:t> </a:t>
            </a:r>
            <a:r>
              <a:rPr lang="de-DE" altLang="en-US" sz="2000" dirty="0" err="1">
                <a:latin typeface="Book Antiqua" panose="02040602050305030304" pitchFamily="18" charset="0"/>
              </a:rPr>
              <a:t>is</a:t>
            </a:r>
            <a:r>
              <a:rPr lang="de-DE" altLang="en-US" sz="2000" dirty="0">
                <a:latin typeface="Book Antiqua" panose="02040602050305030304" pitchFamily="18" charset="0"/>
              </a:rPr>
              <a:t> </a:t>
            </a:r>
            <a:r>
              <a:rPr lang="de-DE" altLang="en-US" sz="2000" dirty="0" err="1">
                <a:latin typeface="Book Antiqua" panose="02040602050305030304" pitchFamily="18" charset="0"/>
              </a:rPr>
              <a:t>the</a:t>
            </a:r>
            <a:r>
              <a:rPr lang="de-DE" altLang="en-US" sz="2000" dirty="0">
                <a:latin typeface="Book Antiqua" panose="02040602050305030304" pitchFamily="18" charset="0"/>
              </a:rPr>
              <a:t> </a:t>
            </a:r>
            <a:r>
              <a:rPr lang="de-DE" altLang="en-US" sz="2000" dirty="0" err="1">
                <a:latin typeface="Book Antiqua" panose="02040602050305030304" pitchFamily="18" charset="0"/>
              </a:rPr>
              <a:t>sum</a:t>
            </a:r>
            <a:r>
              <a:rPr lang="de-DE" altLang="en-US" sz="2000" dirty="0">
                <a:latin typeface="Book Antiqua" panose="02040602050305030304" pitchFamily="18" charset="0"/>
              </a:rPr>
              <a:t> </a:t>
            </a:r>
            <a:r>
              <a:rPr lang="de-DE" altLang="en-US" sz="2000" dirty="0" err="1">
                <a:latin typeface="Book Antiqua" panose="02040602050305030304" pitchFamily="18" charset="0"/>
              </a:rPr>
              <a:t>of</a:t>
            </a:r>
            <a:r>
              <a:rPr lang="de-DE" altLang="en-US" sz="2000" dirty="0">
                <a:latin typeface="Book Antiqua" panose="02040602050305030304" pitchFamily="18" charset="0"/>
              </a:rPr>
              <a:t> „</a:t>
            </a:r>
            <a:r>
              <a:rPr lang="de-DE" altLang="en-US" sz="2000" dirty="0" err="1">
                <a:latin typeface="Book Antiqua" panose="02040602050305030304" pitchFamily="18" charset="0"/>
              </a:rPr>
              <a:t>many</a:t>
            </a:r>
            <a:r>
              <a:rPr lang="de-DE" altLang="en-US" sz="2000" dirty="0">
                <a:latin typeface="Book Antiqua" panose="02040602050305030304" pitchFamily="18" charset="0"/>
              </a:rPr>
              <a:t>“ </a:t>
            </a:r>
            <a:r>
              <a:rPr lang="de-DE" altLang="en-US" sz="2000" dirty="0" err="1">
                <a:latin typeface="Book Antiqua" panose="02040602050305030304" pitchFamily="18" charset="0"/>
              </a:rPr>
              <a:t>unobserved</a:t>
            </a:r>
            <a:r>
              <a:rPr lang="de-DE" altLang="en-US" sz="2000" dirty="0">
                <a:latin typeface="Book Antiqua" panose="02040602050305030304" pitchFamily="18" charset="0"/>
              </a:rPr>
              <a:t> </a:t>
            </a:r>
            <a:r>
              <a:rPr lang="de-DE" altLang="en-US" sz="2000" dirty="0" err="1">
                <a:latin typeface="Book Antiqua" panose="02040602050305030304" pitchFamily="18" charset="0"/>
              </a:rPr>
              <a:t>factors</a:t>
            </a:r>
            <a:endParaRPr lang="de-DE" altLang="en-US" sz="2000" dirty="0">
              <a:latin typeface="Book Antiqua" panose="02040602050305030304" pitchFamily="18" charset="0"/>
            </a:endParaRPr>
          </a:p>
          <a:p>
            <a:pPr lvl="1">
              <a:lnSpc>
                <a:spcPts val="1613"/>
              </a:lnSpc>
              <a:buFont typeface="Wingdings" panose="05000000000000000000" pitchFamily="2" charset="2"/>
              <a:buChar char="§"/>
            </a:pPr>
            <a:r>
              <a:rPr lang="de-DE" altLang="en-US" sz="2000" dirty="0">
                <a:latin typeface="Book Antiqua" panose="02040602050305030304" pitchFamily="18" charset="0"/>
              </a:rPr>
              <a:t>Sums </a:t>
            </a:r>
            <a:r>
              <a:rPr lang="de-DE" altLang="en-US" sz="2000" dirty="0" err="1">
                <a:latin typeface="Book Antiqua" panose="02040602050305030304" pitchFamily="18" charset="0"/>
              </a:rPr>
              <a:t>of</a:t>
            </a:r>
            <a:r>
              <a:rPr lang="de-DE" altLang="en-US" sz="2000" dirty="0">
                <a:latin typeface="Book Antiqua" panose="02040602050305030304" pitchFamily="18" charset="0"/>
              </a:rPr>
              <a:t> </a:t>
            </a:r>
            <a:r>
              <a:rPr lang="de-DE" altLang="en-US" sz="2000" dirty="0" err="1">
                <a:latin typeface="Book Antiqua" panose="02040602050305030304" pitchFamily="18" charset="0"/>
              </a:rPr>
              <a:t>independent</a:t>
            </a:r>
            <a:r>
              <a:rPr lang="de-DE" altLang="en-US" sz="2000" dirty="0">
                <a:latin typeface="Book Antiqua" panose="02040602050305030304" pitchFamily="18" charset="0"/>
              </a:rPr>
              <a:t> </a:t>
            </a:r>
            <a:r>
              <a:rPr lang="de-DE" altLang="en-US" sz="2000" dirty="0" err="1">
                <a:latin typeface="Book Antiqua" panose="02040602050305030304" pitchFamily="18" charset="0"/>
              </a:rPr>
              <a:t>factors</a:t>
            </a:r>
            <a:r>
              <a:rPr lang="de-DE" altLang="en-US" sz="2000" dirty="0">
                <a:latin typeface="Book Antiqua" panose="02040602050305030304" pitchFamily="18" charset="0"/>
              </a:rPr>
              <a:t> </a:t>
            </a:r>
            <a:r>
              <a:rPr lang="de-DE" altLang="en-US" sz="2000" dirty="0" err="1">
                <a:latin typeface="Book Antiqua" panose="02040602050305030304" pitchFamily="18" charset="0"/>
              </a:rPr>
              <a:t>are</a:t>
            </a:r>
            <a:r>
              <a:rPr lang="de-DE" altLang="en-US" sz="2000" dirty="0">
                <a:latin typeface="Book Antiqua" panose="02040602050305030304" pitchFamily="18" charset="0"/>
              </a:rPr>
              <a:t> </a:t>
            </a:r>
            <a:r>
              <a:rPr lang="de-DE" altLang="en-US" sz="2000" dirty="0" err="1">
                <a:latin typeface="Book Antiqua" panose="02040602050305030304" pitchFamily="18" charset="0"/>
              </a:rPr>
              <a:t>normally</a:t>
            </a:r>
            <a:r>
              <a:rPr lang="de-DE" altLang="en-US" sz="2000" dirty="0">
                <a:latin typeface="Book Antiqua" panose="02040602050305030304" pitchFamily="18" charset="0"/>
              </a:rPr>
              <a:t> </a:t>
            </a:r>
            <a:r>
              <a:rPr lang="de-DE" altLang="en-US" sz="2000" dirty="0" err="1">
                <a:latin typeface="Book Antiqua" panose="02040602050305030304" pitchFamily="18" charset="0"/>
              </a:rPr>
              <a:t>distributed</a:t>
            </a:r>
            <a:r>
              <a:rPr lang="de-DE" altLang="en-US" sz="2000" dirty="0">
                <a:latin typeface="Book Antiqua" panose="02040602050305030304" pitchFamily="18" charset="0"/>
              </a:rPr>
              <a:t> (CLT)</a:t>
            </a:r>
          </a:p>
          <a:p>
            <a:pPr lvl="1">
              <a:lnSpc>
                <a:spcPts val="1613"/>
              </a:lnSpc>
              <a:buFont typeface="Wingdings" panose="05000000000000000000" pitchFamily="2" charset="2"/>
              <a:buChar char="§"/>
            </a:pPr>
            <a:r>
              <a:rPr lang="de-DE" altLang="en-US" sz="2000" dirty="0">
                <a:latin typeface="Book Antiqua" panose="02040602050305030304" pitchFamily="18" charset="0"/>
              </a:rPr>
              <a:t>Problems:</a:t>
            </a:r>
          </a:p>
          <a:p>
            <a:pPr lvl="2">
              <a:lnSpc>
                <a:spcPts val="1462"/>
              </a:lnSpc>
              <a:spcBef>
                <a:spcPts val="0"/>
              </a:spcBef>
              <a:buFont typeface="Wingdings" panose="05000000000000000000" pitchFamily="2" charset="2"/>
              <a:buChar char="§"/>
            </a:pPr>
            <a:r>
              <a:rPr lang="de-DE" altLang="en-US" sz="1900" dirty="0" err="1">
                <a:latin typeface="Book Antiqua" panose="02040602050305030304" pitchFamily="18" charset="0"/>
              </a:rPr>
              <a:t>How</a:t>
            </a:r>
            <a:r>
              <a:rPr lang="de-DE" altLang="en-US" sz="1900" dirty="0">
                <a:latin typeface="Book Antiqua" panose="02040602050305030304" pitchFamily="18" charset="0"/>
              </a:rPr>
              <a:t> </a:t>
            </a:r>
            <a:r>
              <a:rPr lang="de-DE" altLang="en-US" sz="1900" dirty="0" err="1">
                <a:latin typeface="Book Antiqua" panose="02040602050305030304" pitchFamily="18" charset="0"/>
              </a:rPr>
              <a:t>many</a:t>
            </a:r>
            <a:r>
              <a:rPr lang="de-DE" altLang="en-US" sz="1900" dirty="0">
                <a:latin typeface="Book Antiqua" panose="02040602050305030304" pitchFamily="18" charset="0"/>
              </a:rPr>
              <a:t> different </a:t>
            </a:r>
            <a:r>
              <a:rPr lang="de-DE" altLang="en-US" sz="1900" dirty="0" err="1">
                <a:latin typeface="Book Antiqua" panose="02040602050305030304" pitchFamily="18" charset="0"/>
              </a:rPr>
              <a:t>factors</a:t>
            </a:r>
            <a:r>
              <a:rPr lang="de-DE" altLang="en-US" sz="1900" dirty="0">
                <a:latin typeface="Book Antiqua" panose="02040602050305030304" pitchFamily="18" charset="0"/>
              </a:rPr>
              <a:t>? </a:t>
            </a:r>
            <a:r>
              <a:rPr lang="de-DE" altLang="en-US" sz="1900" dirty="0" err="1">
                <a:latin typeface="Book Antiqua" panose="02040602050305030304" pitchFamily="18" charset="0"/>
              </a:rPr>
              <a:t>Observations</a:t>
            </a:r>
            <a:r>
              <a:rPr lang="de-DE" altLang="en-US" sz="1900" dirty="0">
                <a:latin typeface="Book Antiqua" panose="02040602050305030304" pitchFamily="18" charset="0"/>
              </a:rPr>
              <a:t> large </a:t>
            </a:r>
            <a:r>
              <a:rPr lang="de-DE" altLang="en-US" sz="1900" dirty="0" err="1">
                <a:latin typeface="Book Antiqua" panose="02040602050305030304" pitchFamily="18" charset="0"/>
              </a:rPr>
              <a:t>enough</a:t>
            </a:r>
            <a:r>
              <a:rPr lang="de-DE" altLang="en-US" sz="1900" dirty="0">
                <a:latin typeface="Book Antiqua" panose="02040602050305030304" pitchFamily="18" charset="0"/>
              </a:rPr>
              <a:t>?</a:t>
            </a:r>
          </a:p>
          <a:p>
            <a:pPr lvl="2">
              <a:lnSpc>
                <a:spcPts val="1462"/>
              </a:lnSpc>
              <a:spcBef>
                <a:spcPts val="0"/>
              </a:spcBef>
              <a:buFont typeface="Wingdings" panose="05000000000000000000" pitchFamily="2" charset="2"/>
              <a:buChar char="§"/>
            </a:pPr>
            <a:r>
              <a:rPr lang="de-DE" altLang="en-US" sz="1900" dirty="0" err="1">
                <a:latin typeface="Book Antiqua" panose="02040602050305030304" pitchFamily="18" charset="0"/>
              </a:rPr>
              <a:t>Possibly</a:t>
            </a:r>
            <a:r>
              <a:rPr lang="de-DE" altLang="en-US" sz="1900" dirty="0">
                <a:latin typeface="Book Antiqua" panose="02040602050305030304" pitchFamily="18" charset="0"/>
              </a:rPr>
              <a:t> </a:t>
            </a:r>
            <a:r>
              <a:rPr lang="de-DE" altLang="en-US" sz="1900" dirty="0" err="1">
                <a:latin typeface="Book Antiqua" panose="02040602050305030304" pitchFamily="18" charset="0"/>
              </a:rPr>
              <a:t>very</a:t>
            </a:r>
            <a:r>
              <a:rPr lang="de-DE" altLang="en-US" sz="1900" dirty="0">
                <a:latin typeface="Book Antiqua" panose="02040602050305030304" pitchFamily="18" charset="0"/>
              </a:rPr>
              <a:t> </a:t>
            </a:r>
            <a:r>
              <a:rPr lang="de-DE" altLang="en-US" sz="1900" dirty="0" err="1">
                <a:latin typeface="Book Antiqua" panose="02040602050305030304" pitchFamily="18" charset="0"/>
              </a:rPr>
              <a:t>heterogenuous</a:t>
            </a:r>
            <a:r>
              <a:rPr lang="de-DE" altLang="en-US" sz="1900" dirty="0">
                <a:latin typeface="Book Antiqua" panose="02040602050305030304" pitchFamily="18" charset="0"/>
              </a:rPr>
              <a:t> </a:t>
            </a:r>
            <a:r>
              <a:rPr lang="de-DE" altLang="en-US" sz="1900" dirty="0" err="1">
                <a:latin typeface="Book Antiqua" panose="02040602050305030304" pitchFamily="18" charset="0"/>
              </a:rPr>
              <a:t>distributions</a:t>
            </a:r>
            <a:r>
              <a:rPr lang="de-DE" altLang="en-US" sz="1900" dirty="0">
                <a:latin typeface="Book Antiqua" panose="02040602050305030304" pitchFamily="18" charset="0"/>
              </a:rPr>
              <a:t> </a:t>
            </a:r>
            <a:r>
              <a:rPr lang="de-DE" altLang="en-US" sz="1900" dirty="0" err="1">
                <a:latin typeface="Book Antiqua" panose="02040602050305030304" pitchFamily="18" charset="0"/>
              </a:rPr>
              <a:t>of</a:t>
            </a:r>
            <a:r>
              <a:rPr lang="de-DE" altLang="en-US" sz="1900" dirty="0">
                <a:latin typeface="Book Antiqua" panose="02040602050305030304" pitchFamily="18" charset="0"/>
              </a:rPr>
              <a:t> individual </a:t>
            </a:r>
            <a:r>
              <a:rPr lang="de-DE" altLang="en-US" sz="1900" dirty="0" err="1">
                <a:latin typeface="Book Antiqua" panose="02040602050305030304" pitchFamily="18" charset="0"/>
              </a:rPr>
              <a:t>factors</a:t>
            </a:r>
            <a:endParaRPr lang="de-DE" altLang="en-US" sz="1900" dirty="0">
              <a:latin typeface="Book Antiqua" panose="02040602050305030304" pitchFamily="18" charset="0"/>
            </a:endParaRPr>
          </a:p>
          <a:p>
            <a:pPr lvl="2">
              <a:lnSpc>
                <a:spcPts val="1462"/>
              </a:lnSpc>
              <a:spcBef>
                <a:spcPts val="0"/>
              </a:spcBef>
              <a:buFont typeface="Wingdings" panose="05000000000000000000" pitchFamily="2" charset="2"/>
              <a:buChar char="§"/>
            </a:pPr>
            <a:r>
              <a:rPr lang="de-DE" altLang="en-US" sz="1900" dirty="0" err="1">
                <a:latin typeface="Book Antiqua" panose="02040602050305030304" pitchFamily="18" charset="0"/>
              </a:rPr>
              <a:t>How</a:t>
            </a:r>
            <a:r>
              <a:rPr lang="de-DE" altLang="en-US" sz="1900" dirty="0">
                <a:latin typeface="Book Antiqua" panose="02040602050305030304" pitchFamily="18" charset="0"/>
              </a:rPr>
              <a:t> </a:t>
            </a:r>
            <a:r>
              <a:rPr lang="de-DE" altLang="en-US" sz="1900" dirty="0" err="1">
                <a:latin typeface="Book Antiqua" panose="02040602050305030304" pitchFamily="18" charset="0"/>
              </a:rPr>
              <a:t>independent</a:t>
            </a:r>
            <a:r>
              <a:rPr lang="de-DE" altLang="en-US" sz="1900" dirty="0">
                <a:latin typeface="Book Antiqua" panose="02040602050305030304" pitchFamily="18" charset="0"/>
              </a:rPr>
              <a:t> </a:t>
            </a:r>
            <a:r>
              <a:rPr lang="de-DE" altLang="en-US" sz="1900" dirty="0" err="1">
                <a:latin typeface="Book Antiqua" panose="02040602050305030304" pitchFamily="18" charset="0"/>
              </a:rPr>
              <a:t>are</a:t>
            </a:r>
            <a:r>
              <a:rPr lang="de-DE" altLang="en-US" sz="1900" dirty="0">
                <a:latin typeface="Book Antiqua" panose="02040602050305030304" pitchFamily="18" charset="0"/>
              </a:rPr>
              <a:t> </a:t>
            </a:r>
            <a:r>
              <a:rPr lang="de-DE" altLang="en-US" sz="1900" dirty="0" err="1">
                <a:latin typeface="Book Antiqua" panose="02040602050305030304" pitchFamily="18" charset="0"/>
              </a:rPr>
              <a:t>the</a:t>
            </a:r>
            <a:r>
              <a:rPr lang="de-DE" altLang="en-US" sz="1900" dirty="0">
                <a:latin typeface="Book Antiqua" panose="02040602050305030304" pitchFamily="18" charset="0"/>
              </a:rPr>
              <a:t> different </a:t>
            </a:r>
            <a:r>
              <a:rPr lang="de-DE" altLang="en-US" sz="1900" dirty="0" err="1">
                <a:latin typeface="Book Antiqua" panose="02040602050305030304" pitchFamily="18" charset="0"/>
              </a:rPr>
              <a:t>factors</a:t>
            </a:r>
            <a:r>
              <a:rPr lang="de-DE" altLang="en-US" sz="1900" dirty="0">
                <a:latin typeface="Book Antiqua" panose="02040602050305030304" pitchFamily="18" charset="0"/>
              </a:rPr>
              <a:t>?</a:t>
            </a:r>
          </a:p>
          <a:p>
            <a:pPr lvl="1">
              <a:lnSpc>
                <a:spcPts val="1613"/>
              </a:lnSpc>
              <a:buFont typeface="Wingdings" panose="05000000000000000000" pitchFamily="2" charset="2"/>
              <a:buChar char="§"/>
            </a:pPr>
            <a:r>
              <a:rPr lang="de-DE" altLang="en-US" sz="2000" dirty="0">
                <a:latin typeface="Book Antiqua" panose="02040602050305030304" pitchFamily="18" charset="0"/>
              </a:rPr>
              <a:t>The </a:t>
            </a:r>
            <a:r>
              <a:rPr lang="de-DE" altLang="en-US" sz="2000" dirty="0" err="1">
                <a:latin typeface="Book Antiqua" panose="02040602050305030304" pitchFamily="18" charset="0"/>
              </a:rPr>
              <a:t>normality</a:t>
            </a:r>
            <a:r>
              <a:rPr lang="de-DE" altLang="en-US" sz="2000" dirty="0">
                <a:latin typeface="Book Antiqua" panose="02040602050305030304" pitchFamily="18" charset="0"/>
              </a:rPr>
              <a:t> </a:t>
            </a:r>
            <a:r>
              <a:rPr lang="de-DE" altLang="en-US" sz="2000" dirty="0" err="1">
                <a:latin typeface="Book Antiqua" panose="02040602050305030304" pitchFamily="18" charset="0"/>
              </a:rPr>
              <a:t>of</a:t>
            </a:r>
            <a:r>
              <a:rPr lang="de-DE" altLang="en-US" sz="2000" dirty="0">
                <a:latin typeface="Book Antiqua" panose="02040602050305030304" pitchFamily="18" charset="0"/>
              </a:rPr>
              <a:t> </a:t>
            </a:r>
            <a:r>
              <a:rPr lang="de-DE" altLang="en-US" sz="2000" dirty="0" err="1">
                <a:latin typeface="Book Antiqua" panose="02040602050305030304" pitchFamily="18" charset="0"/>
              </a:rPr>
              <a:t>the</a:t>
            </a:r>
            <a:r>
              <a:rPr lang="de-DE" altLang="en-US" sz="2000" dirty="0">
                <a:latin typeface="Book Antiqua" panose="02040602050305030304" pitchFamily="18" charset="0"/>
              </a:rPr>
              <a:t> </a:t>
            </a:r>
            <a:r>
              <a:rPr lang="de-DE" altLang="en-US" sz="2000" dirty="0" err="1">
                <a:latin typeface="Book Antiqua" panose="02040602050305030304" pitchFamily="18" charset="0"/>
              </a:rPr>
              <a:t>error</a:t>
            </a:r>
            <a:r>
              <a:rPr lang="de-DE" altLang="en-US" sz="2000" dirty="0">
                <a:latin typeface="Book Antiqua" panose="02040602050305030304" pitchFamily="18" charset="0"/>
              </a:rPr>
              <a:t> </a:t>
            </a:r>
            <a:r>
              <a:rPr lang="de-DE" altLang="en-US" sz="2000" dirty="0" err="1">
                <a:latin typeface="Book Antiqua" panose="02040602050305030304" pitchFamily="18" charset="0"/>
              </a:rPr>
              <a:t>term</a:t>
            </a:r>
            <a:r>
              <a:rPr lang="de-DE" altLang="en-US" sz="2000" dirty="0">
                <a:latin typeface="Book Antiqua" panose="02040602050305030304" pitchFamily="18" charset="0"/>
              </a:rPr>
              <a:t> </a:t>
            </a:r>
            <a:r>
              <a:rPr lang="de-DE" altLang="en-US" sz="2000" dirty="0" err="1">
                <a:latin typeface="Book Antiqua" panose="02040602050305030304" pitchFamily="18" charset="0"/>
              </a:rPr>
              <a:t>is</a:t>
            </a:r>
            <a:r>
              <a:rPr lang="de-DE" altLang="en-US" sz="2000" dirty="0">
                <a:latin typeface="Book Antiqua" panose="02040602050305030304" pitchFamily="18" charset="0"/>
              </a:rPr>
              <a:t> an </a:t>
            </a:r>
            <a:r>
              <a:rPr lang="de-DE" altLang="en-US" sz="2000" dirty="0" err="1">
                <a:latin typeface="Book Antiqua" panose="02040602050305030304" pitchFamily="18" charset="0"/>
              </a:rPr>
              <a:t>empirical</a:t>
            </a:r>
            <a:r>
              <a:rPr lang="de-DE" altLang="en-US" sz="2000" dirty="0">
                <a:latin typeface="Book Antiqua" panose="02040602050305030304" pitchFamily="18" charset="0"/>
              </a:rPr>
              <a:t> </a:t>
            </a:r>
            <a:r>
              <a:rPr lang="de-DE" altLang="en-US" sz="2000" dirty="0" err="1">
                <a:latin typeface="Book Antiqua" panose="02040602050305030304" pitchFamily="18" charset="0"/>
              </a:rPr>
              <a:t>question</a:t>
            </a:r>
            <a:endParaRPr lang="de-DE" altLang="en-US" sz="2000" dirty="0">
              <a:latin typeface="Book Antiqua" panose="02040602050305030304" pitchFamily="18" charset="0"/>
            </a:endParaRPr>
          </a:p>
          <a:p>
            <a:pPr lvl="1">
              <a:lnSpc>
                <a:spcPts val="1613"/>
              </a:lnSpc>
              <a:buFont typeface="Wingdings" panose="05000000000000000000" pitchFamily="2" charset="2"/>
              <a:buChar char="§"/>
            </a:pPr>
            <a:r>
              <a:rPr lang="de-DE" altLang="en-US" sz="2000" dirty="0">
                <a:latin typeface="Book Antiqua" panose="02040602050305030304" pitchFamily="18" charset="0"/>
              </a:rPr>
              <a:t>At least </a:t>
            </a:r>
            <a:r>
              <a:rPr lang="de-DE" altLang="en-US" sz="2000" dirty="0" err="1">
                <a:latin typeface="Book Antiqua" panose="02040602050305030304" pitchFamily="18" charset="0"/>
              </a:rPr>
              <a:t>the</a:t>
            </a:r>
            <a:r>
              <a:rPr lang="de-DE" altLang="en-US" sz="2000" dirty="0">
                <a:latin typeface="Book Antiqua" panose="02040602050305030304" pitchFamily="18" charset="0"/>
              </a:rPr>
              <a:t> </a:t>
            </a:r>
            <a:r>
              <a:rPr lang="de-DE" altLang="en-US" sz="2000" dirty="0" err="1">
                <a:latin typeface="Book Antiqua" panose="02040602050305030304" pitchFamily="18" charset="0"/>
              </a:rPr>
              <a:t>error</a:t>
            </a:r>
            <a:r>
              <a:rPr lang="de-DE" altLang="en-US" sz="2000" dirty="0">
                <a:latin typeface="Book Antiqua" panose="02040602050305030304" pitchFamily="18" charset="0"/>
              </a:rPr>
              <a:t> </a:t>
            </a:r>
            <a:r>
              <a:rPr lang="de-DE" altLang="en-US" sz="2000" dirty="0" err="1">
                <a:latin typeface="Book Antiqua" panose="02040602050305030304" pitchFamily="18" charset="0"/>
              </a:rPr>
              <a:t>distribution</a:t>
            </a:r>
            <a:r>
              <a:rPr lang="de-DE" altLang="en-US" sz="2000" dirty="0">
                <a:latin typeface="Book Antiqua" panose="02040602050305030304" pitchFamily="18" charset="0"/>
              </a:rPr>
              <a:t> </a:t>
            </a:r>
            <a:r>
              <a:rPr lang="de-DE" altLang="en-US" sz="2000" dirty="0" err="1">
                <a:latin typeface="Book Antiqua" panose="02040602050305030304" pitchFamily="18" charset="0"/>
              </a:rPr>
              <a:t>should</a:t>
            </a:r>
            <a:r>
              <a:rPr lang="de-DE" altLang="en-US" sz="2000" dirty="0">
                <a:latin typeface="Book Antiqua" panose="02040602050305030304" pitchFamily="18" charset="0"/>
              </a:rPr>
              <a:t> </a:t>
            </a:r>
            <a:r>
              <a:rPr lang="de-DE" altLang="en-US" sz="2000" dirty="0" err="1">
                <a:latin typeface="Book Antiqua" panose="02040602050305030304" pitchFamily="18" charset="0"/>
              </a:rPr>
              <a:t>be</a:t>
            </a:r>
            <a:r>
              <a:rPr lang="de-DE" altLang="en-US" sz="2000" dirty="0">
                <a:latin typeface="Book Antiqua" panose="02040602050305030304" pitchFamily="18" charset="0"/>
              </a:rPr>
              <a:t> „</a:t>
            </a:r>
            <a:r>
              <a:rPr lang="de-DE" altLang="en-US" sz="2000" dirty="0" err="1">
                <a:latin typeface="Book Antiqua" panose="02040602050305030304" pitchFamily="18" charset="0"/>
              </a:rPr>
              <a:t>close</a:t>
            </a:r>
            <a:r>
              <a:rPr lang="de-DE" altLang="en-US" sz="2000" dirty="0">
                <a:latin typeface="Book Antiqua" panose="02040602050305030304" pitchFamily="18" charset="0"/>
              </a:rPr>
              <a:t>“ </a:t>
            </a:r>
            <a:r>
              <a:rPr lang="de-DE" altLang="en-US" sz="2000" dirty="0" err="1">
                <a:latin typeface="Book Antiqua" panose="02040602050305030304" pitchFamily="18" charset="0"/>
              </a:rPr>
              <a:t>to</a:t>
            </a:r>
            <a:r>
              <a:rPr lang="de-DE" altLang="en-US" sz="2000" dirty="0">
                <a:latin typeface="Book Antiqua" panose="02040602050305030304" pitchFamily="18" charset="0"/>
              </a:rPr>
              <a:t> normal</a:t>
            </a:r>
          </a:p>
          <a:p>
            <a:pPr lvl="1">
              <a:lnSpc>
                <a:spcPts val="1613"/>
              </a:lnSpc>
              <a:buFont typeface="Wingdings" panose="05000000000000000000" pitchFamily="2" charset="2"/>
              <a:buChar char="§"/>
            </a:pPr>
            <a:r>
              <a:rPr lang="de-DE" altLang="en-US" sz="2000" dirty="0">
                <a:latin typeface="Book Antiqua" panose="02040602050305030304" pitchFamily="18" charset="0"/>
              </a:rPr>
              <a:t>In </a:t>
            </a:r>
            <a:r>
              <a:rPr lang="de-DE" altLang="en-US" sz="2000" dirty="0" err="1">
                <a:latin typeface="Book Antiqua" panose="02040602050305030304" pitchFamily="18" charset="0"/>
              </a:rPr>
              <a:t>many</a:t>
            </a:r>
            <a:r>
              <a:rPr lang="de-DE" altLang="en-US" sz="2000" dirty="0">
                <a:latin typeface="Book Antiqua" panose="02040602050305030304" pitchFamily="18" charset="0"/>
              </a:rPr>
              <a:t> </a:t>
            </a:r>
            <a:r>
              <a:rPr lang="de-DE" altLang="en-US" sz="2000" dirty="0" err="1">
                <a:latin typeface="Book Antiqua" panose="02040602050305030304" pitchFamily="18" charset="0"/>
              </a:rPr>
              <a:t>cases</a:t>
            </a:r>
            <a:r>
              <a:rPr lang="de-DE" altLang="en-US" sz="2000" dirty="0">
                <a:latin typeface="Book Antiqua" panose="02040602050305030304" pitchFamily="18" charset="0"/>
              </a:rPr>
              <a:t>, </a:t>
            </a:r>
            <a:r>
              <a:rPr lang="de-DE" altLang="en-US" sz="2000" dirty="0" err="1">
                <a:latin typeface="Book Antiqua" panose="02040602050305030304" pitchFamily="18" charset="0"/>
              </a:rPr>
              <a:t>normality</a:t>
            </a:r>
            <a:r>
              <a:rPr lang="de-DE" altLang="en-US" sz="2000" dirty="0">
                <a:latin typeface="Book Antiqua" panose="02040602050305030304" pitchFamily="18" charset="0"/>
              </a:rPr>
              <a:t> </a:t>
            </a:r>
            <a:r>
              <a:rPr lang="de-DE" altLang="en-US" sz="2000" dirty="0" err="1">
                <a:latin typeface="Book Antiqua" panose="02040602050305030304" pitchFamily="18" charset="0"/>
              </a:rPr>
              <a:t>is</a:t>
            </a:r>
            <a:r>
              <a:rPr lang="de-DE" altLang="en-US" sz="2000" dirty="0">
                <a:latin typeface="Book Antiqua" panose="02040602050305030304" pitchFamily="18" charset="0"/>
              </a:rPr>
              <a:t> </a:t>
            </a:r>
            <a:r>
              <a:rPr lang="de-DE" altLang="en-US" sz="2000" dirty="0" err="1">
                <a:latin typeface="Book Antiqua" panose="02040602050305030304" pitchFamily="18" charset="0"/>
              </a:rPr>
              <a:t>questionable</a:t>
            </a:r>
            <a:r>
              <a:rPr lang="de-DE" altLang="en-US" sz="2000" dirty="0">
                <a:latin typeface="Book Antiqua" panose="02040602050305030304" pitchFamily="18" charset="0"/>
              </a:rPr>
              <a:t> </a:t>
            </a:r>
            <a:r>
              <a:rPr lang="de-DE" altLang="en-US" sz="2000" dirty="0" err="1">
                <a:latin typeface="Book Antiqua" panose="02040602050305030304" pitchFamily="18" charset="0"/>
              </a:rPr>
              <a:t>or</a:t>
            </a:r>
            <a:r>
              <a:rPr lang="de-DE" altLang="en-US" sz="2000" dirty="0">
                <a:latin typeface="Book Antiqua" panose="02040602050305030304" pitchFamily="18" charset="0"/>
              </a:rPr>
              <a:t> impossible </a:t>
            </a:r>
            <a:r>
              <a:rPr lang="de-DE" altLang="en-US" sz="2000" dirty="0" err="1">
                <a:latin typeface="Book Antiqua" panose="02040602050305030304" pitchFamily="18" charset="0"/>
              </a:rPr>
              <a:t>by</a:t>
            </a:r>
            <a:r>
              <a:rPr lang="de-DE" altLang="en-US" sz="2000" dirty="0">
                <a:latin typeface="Book Antiqua" panose="02040602050305030304" pitchFamily="18" charset="0"/>
              </a:rPr>
              <a:t> </a:t>
            </a:r>
          </a:p>
          <a:p>
            <a:pPr marL="457200" lvl="1" indent="0">
              <a:lnSpc>
                <a:spcPts val="1613"/>
              </a:lnSpc>
              <a:buNone/>
            </a:pPr>
            <a:r>
              <a:rPr lang="de-DE" altLang="en-US" sz="2000" dirty="0">
                <a:latin typeface="Book Antiqua" panose="02040602050305030304" pitchFamily="18" charset="0"/>
              </a:rPr>
              <a:t>          </a:t>
            </a:r>
            <a:r>
              <a:rPr lang="de-DE" altLang="en-US" sz="2000" dirty="0" err="1">
                <a:latin typeface="Book Antiqua" panose="02040602050305030304" pitchFamily="18" charset="0"/>
              </a:rPr>
              <a:t>definition</a:t>
            </a:r>
            <a:endParaRPr lang="de-DE" altLang="en-US" sz="2000" b="1" dirty="0">
              <a:latin typeface="Book Antiqua" panose="02040602050305030304" pitchFamily="18" charset="0"/>
            </a:endParaRPr>
          </a:p>
        </p:txBody>
      </p:sp>
      <p:sp>
        <p:nvSpPr>
          <p:cNvPr id="6" name="Title 2"/>
          <p:cNvSpPr>
            <a:spLocks noGrp="1"/>
          </p:cNvSpPr>
          <p:nvPr>
            <p:ph type="title"/>
          </p:nvPr>
        </p:nvSpPr>
        <p:spPr>
          <a:xfrm>
            <a:off x="95250" y="358775"/>
            <a:ext cx="4149090" cy="366653"/>
          </a:xfrm>
        </p:spPr>
        <p:txBody>
          <a:bodyPr>
            <a:normAutofit/>
          </a:bodyPr>
          <a:lstStyle/>
          <a:p>
            <a:r>
              <a:rPr lang="en-US" sz="1400" dirty="0"/>
              <a:t> I</a:t>
            </a:r>
            <a:r>
              <a:rPr lang="en-US" sz="1100" dirty="0"/>
              <a:t>NFERENCE: </a:t>
            </a:r>
            <a:r>
              <a:rPr lang="en-US" dirty="0"/>
              <a:t>Sampling distributions of the OLS Estimators</a:t>
            </a:r>
          </a:p>
        </p:txBody>
      </p:sp>
    </p:spTree>
    <p:extLst>
      <p:ext uri="{BB962C8B-B14F-4D97-AF65-F5344CB8AC3E}">
        <p14:creationId xmlns:p14="http://schemas.microsoft.com/office/powerpoint/2010/main" val="4143028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8</a:t>
            </a:fld>
            <a:endParaRPr lang="en-US" dirty="0"/>
          </a:p>
        </p:txBody>
      </p:sp>
      <p:sp>
        <p:nvSpPr>
          <p:cNvPr id="5" name="Rectangle 3"/>
          <p:cNvSpPr txBox="1">
            <a:spLocks noChangeArrowheads="1"/>
          </p:cNvSpPr>
          <p:nvPr/>
        </p:nvSpPr>
        <p:spPr>
          <a:xfrm>
            <a:off x="129540" y="739775"/>
            <a:ext cx="4444114" cy="2484620"/>
          </a:xfrm>
          <a:prstGeom prst="rect">
            <a:avLst/>
          </a:prstGeom>
        </p:spPr>
        <p:txBody>
          <a:bodyPr vert="horz" lIns="46101" tIns="23051" rIns="46101" bIns="23051"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462"/>
              </a:lnSpc>
              <a:buNone/>
            </a:pPr>
            <a:r>
              <a:rPr lang="en-GB" sz="3700" b="1" spc="127" baseline="6944" dirty="0">
                <a:latin typeface="Arial" panose="020B0604020202020204" pitchFamily="34" charset="0"/>
                <a:cs typeface="Arial" panose="020B0604020202020204" pitchFamily="34" charset="0"/>
              </a:rPr>
              <a:t> e  </a:t>
            </a:r>
            <a:r>
              <a:rPr lang="de-DE" altLang="en-US" sz="3500" dirty="0" err="1">
                <a:latin typeface="Book Antiqua" panose="02040602050305030304" pitchFamily="18" charset="0"/>
              </a:rPr>
              <a:t>Discussion</a:t>
            </a:r>
            <a:r>
              <a:rPr lang="de-DE" altLang="en-US" sz="3500" dirty="0">
                <a:latin typeface="Book Antiqua" panose="02040602050305030304" pitchFamily="18" charset="0"/>
              </a:rPr>
              <a:t> </a:t>
            </a:r>
            <a:r>
              <a:rPr lang="de-DE" altLang="en-US" sz="3500" dirty="0" err="1">
                <a:latin typeface="Book Antiqua" panose="02040602050305030304" pitchFamily="18" charset="0"/>
              </a:rPr>
              <a:t>of</a:t>
            </a:r>
            <a:r>
              <a:rPr lang="de-DE" altLang="en-US" sz="3500" dirty="0">
                <a:latin typeface="Book Antiqua" panose="02040602050305030304" pitchFamily="18" charset="0"/>
              </a:rPr>
              <a:t> </a:t>
            </a:r>
            <a:r>
              <a:rPr lang="de-DE" altLang="en-US" sz="3500" dirty="0" err="1">
                <a:latin typeface="Book Antiqua" panose="02040602050305030304" pitchFamily="18" charset="0"/>
              </a:rPr>
              <a:t>the</a:t>
            </a:r>
            <a:r>
              <a:rPr lang="de-DE" altLang="en-US" sz="3500" dirty="0">
                <a:latin typeface="Book Antiqua" panose="02040602050305030304" pitchFamily="18" charset="0"/>
              </a:rPr>
              <a:t> </a:t>
            </a:r>
            <a:r>
              <a:rPr lang="de-DE" altLang="en-US" sz="3500" dirty="0" err="1">
                <a:latin typeface="Book Antiqua" panose="02040602050305030304" pitchFamily="18" charset="0"/>
              </a:rPr>
              <a:t>normality</a:t>
            </a:r>
            <a:r>
              <a:rPr lang="de-DE" altLang="en-US" sz="3500" dirty="0">
                <a:latin typeface="Book Antiqua" panose="02040602050305030304" pitchFamily="18" charset="0"/>
              </a:rPr>
              <a:t> </a:t>
            </a:r>
            <a:r>
              <a:rPr lang="de-DE" altLang="en-US" sz="3500" dirty="0" err="1">
                <a:latin typeface="Book Antiqua" panose="02040602050305030304" pitchFamily="18" charset="0"/>
              </a:rPr>
              <a:t>assumption</a:t>
            </a:r>
            <a:r>
              <a:rPr lang="de-DE" altLang="en-US" sz="3500" dirty="0">
                <a:latin typeface="Book Antiqua" panose="02040602050305030304" pitchFamily="18" charset="0"/>
              </a:rPr>
              <a:t> (</a:t>
            </a:r>
            <a:r>
              <a:rPr lang="de-DE" altLang="en-US" sz="3500" dirty="0" err="1">
                <a:latin typeface="Book Antiqua" panose="02040602050305030304" pitchFamily="18" charset="0"/>
              </a:rPr>
              <a:t>cont</a:t>
            </a:r>
            <a:r>
              <a:rPr lang="de-DE" altLang="en-US" sz="3500" dirty="0">
                <a:latin typeface="Book Antiqua" panose="02040602050305030304" pitchFamily="18" charset="0"/>
              </a:rPr>
              <a:t>.)</a:t>
            </a:r>
          </a:p>
          <a:p>
            <a:pPr lvl="1">
              <a:lnSpc>
                <a:spcPts val="1613"/>
              </a:lnSpc>
              <a:buFont typeface="Wingdings" panose="05000000000000000000" pitchFamily="2" charset="2"/>
              <a:buChar char="§"/>
            </a:pPr>
            <a:r>
              <a:rPr lang="de-DE" altLang="en-US" sz="3100" dirty="0" err="1">
                <a:latin typeface="Book Antiqua" panose="02040602050305030304" pitchFamily="18" charset="0"/>
              </a:rPr>
              <a:t>Examples</a:t>
            </a:r>
            <a:r>
              <a:rPr lang="de-DE" altLang="en-US" sz="3100" dirty="0">
                <a:latin typeface="Book Antiqua" panose="02040602050305030304" pitchFamily="18" charset="0"/>
              </a:rPr>
              <a:t> </a:t>
            </a:r>
            <a:r>
              <a:rPr lang="de-DE" altLang="en-US" sz="3100" dirty="0" err="1">
                <a:latin typeface="Book Antiqua" panose="02040602050305030304" pitchFamily="18" charset="0"/>
              </a:rPr>
              <a:t>where</a:t>
            </a:r>
            <a:r>
              <a:rPr lang="de-DE" altLang="en-US" sz="3100" dirty="0">
                <a:latin typeface="Book Antiqua" panose="02040602050305030304" pitchFamily="18" charset="0"/>
              </a:rPr>
              <a:t> </a:t>
            </a:r>
            <a:r>
              <a:rPr lang="de-DE" altLang="en-US" sz="3100" dirty="0" err="1">
                <a:latin typeface="Book Antiqua" panose="02040602050305030304" pitchFamily="18" charset="0"/>
              </a:rPr>
              <a:t>normality</a:t>
            </a:r>
            <a:r>
              <a:rPr lang="de-DE" altLang="en-US" sz="3100" dirty="0">
                <a:latin typeface="Book Antiqua" panose="02040602050305030304" pitchFamily="18" charset="0"/>
              </a:rPr>
              <a:t> </a:t>
            </a:r>
            <a:r>
              <a:rPr lang="de-DE" altLang="en-US" sz="3100" dirty="0" err="1">
                <a:latin typeface="Book Antiqua" panose="02040602050305030304" pitchFamily="18" charset="0"/>
              </a:rPr>
              <a:t>cannot</a:t>
            </a:r>
            <a:r>
              <a:rPr lang="de-DE" altLang="en-US" sz="3100" dirty="0">
                <a:latin typeface="Book Antiqua" panose="02040602050305030304" pitchFamily="18" charset="0"/>
              </a:rPr>
              <a:t> hold:</a:t>
            </a:r>
          </a:p>
          <a:p>
            <a:pPr lvl="2">
              <a:lnSpc>
                <a:spcPts val="1462"/>
              </a:lnSpc>
              <a:spcBef>
                <a:spcPts val="0"/>
              </a:spcBef>
              <a:buFont typeface="Wingdings" panose="05000000000000000000" pitchFamily="2" charset="2"/>
              <a:buChar char="§"/>
            </a:pPr>
            <a:r>
              <a:rPr lang="de-DE" altLang="en-US" sz="2800" dirty="0" err="1">
                <a:latin typeface="Book Antiqua" panose="02040602050305030304" pitchFamily="18" charset="0"/>
              </a:rPr>
              <a:t>Wages</a:t>
            </a:r>
            <a:r>
              <a:rPr lang="de-DE" altLang="en-US" sz="2800" dirty="0">
                <a:latin typeface="Book Antiqua" panose="02040602050305030304" pitchFamily="18" charset="0"/>
              </a:rPr>
              <a:t> (</a:t>
            </a:r>
            <a:r>
              <a:rPr lang="de-DE" altLang="en-US" sz="2800" dirty="0" err="1">
                <a:latin typeface="Book Antiqua" panose="02040602050305030304" pitchFamily="18" charset="0"/>
              </a:rPr>
              <a:t>nonnegative</a:t>
            </a:r>
            <a:r>
              <a:rPr lang="de-DE" altLang="en-US" sz="2800" dirty="0">
                <a:latin typeface="Book Antiqua" panose="02040602050305030304" pitchFamily="18" charset="0"/>
              </a:rPr>
              <a:t>; also: </a:t>
            </a:r>
            <a:r>
              <a:rPr lang="de-DE" altLang="en-US" sz="2800" dirty="0" err="1">
                <a:latin typeface="Book Antiqua" panose="02040602050305030304" pitchFamily="18" charset="0"/>
              </a:rPr>
              <a:t>minimum</a:t>
            </a:r>
            <a:r>
              <a:rPr lang="de-DE" altLang="en-US" sz="2800" dirty="0">
                <a:latin typeface="Book Antiqua" panose="02040602050305030304" pitchFamily="18" charset="0"/>
              </a:rPr>
              <a:t> wage)</a:t>
            </a:r>
          </a:p>
          <a:p>
            <a:pPr lvl="2">
              <a:lnSpc>
                <a:spcPts val="1462"/>
              </a:lnSpc>
              <a:spcBef>
                <a:spcPts val="0"/>
              </a:spcBef>
              <a:buFont typeface="Wingdings" panose="05000000000000000000" pitchFamily="2" charset="2"/>
              <a:buChar char="§"/>
            </a:pPr>
            <a:r>
              <a:rPr lang="de-DE" altLang="en-US" sz="2800" dirty="0" err="1">
                <a:latin typeface="Book Antiqua" panose="02040602050305030304" pitchFamily="18" charset="0"/>
              </a:rPr>
              <a:t>Unemployment</a:t>
            </a:r>
            <a:r>
              <a:rPr lang="de-DE" altLang="en-US" sz="2800" dirty="0">
                <a:latin typeface="Book Antiqua" panose="02040602050305030304" pitchFamily="18" charset="0"/>
              </a:rPr>
              <a:t> (</a:t>
            </a:r>
            <a:r>
              <a:rPr lang="de-DE" altLang="en-US" sz="2800" dirty="0" err="1">
                <a:latin typeface="Book Antiqua" panose="02040602050305030304" pitchFamily="18" charset="0"/>
              </a:rPr>
              <a:t>indicator</a:t>
            </a:r>
            <a:r>
              <a:rPr lang="de-DE" altLang="en-US" sz="2800" dirty="0">
                <a:latin typeface="Book Antiqua" panose="02040602050305030304" pitchFamily="18" charset="0"/>
              </a:rPr>
              <a:t> variable, </a:t>
            </a:r>
            <a:r>
              <a:rPr lang="de-DE" altLang="en-US" sz="2800" dirty="0" err="1">
                <a:latin typeface="Book Antiqua" panose="02040602050305030304" pitchFamily="18" charset="0"/>
              </a:rPr>
              <a:t>takes</a:t>
            </a:r>
            <a:r>
              <a:rPr lang="de-DE" altLang="en-US" sz="2800" dirty="0">
                <a:latin typeface="Book Antiqua" panose="02040602050305030304" pitchFamily="18" charset="0"/>
              </a:rPr>
              <a:t> on </a:t>
            </a:r>
            <a:r>
              <a:rPr lang="de-DE" altLang="en-US" sz="2800" dirty="0" err="1">
                <a:latin typeface="Book Antiqua" panose="02040602050305030304" pitchFamily="18" charset="0"/>
              </a:rPr>
              <a:t>only</a:t>
            </a:r>
            <a:r>
              <a:rPr lang="de-DE" altLang="en-US" sz="2800" dirty="0">
                <a:latin typeface="Book Antiqua" panose="02040602050305030304" pitchFamily="18" charset="0"/>
              </a:rPr>
              <a:t> 1 </a:t>
            </a:r>
            <a:r>
              <a:rPr lang="de-DE" altLang="en-US" sz="2800" dirty="0" err="1">
                <a:latin typeface="Book Antiqua" panose="02040602050305030304" pitchFamily="18" charset="0"/>
              </a:rPr>
              <a:t>or</a:t>
            </a:r>
            <a:r>
              <a:rPr lang="de-DE" altLang="en-US" sz="2800" dirty="0">
                <a:latin typeface="Book Antiqua" panose="02040602050305030304" pitchFamily="18" charset="0"/>
              </a:rPr>
              <a:t> 0)</a:t>
            </a:r>
          </a:p>
          <a:p>
            <a:pPr lvl="1">
              <a:lnSpc>
                <a:spcPts val="1613"/>
              </a:lnSpc>
              <a:buFont typeface="Wingdings" panose="05000000000000000000" pitchFamily="2" charset="2"/>
              <a:buChar char="§"/>
            </a:pPr>
            <a:r>
              <a:rPr lang="de-DE" altLang="en-US" sz="3100" dirty="0" err="1">
                <a:latin typeface="Book Antiqua" panose="02040602050305030304" pitchFamily="18" charset="0"/>
              </a:rPr>
              <a:t>Normality</a:t>
            </a:r>
            <a:r>
              <a:rPr lang="de-DE" altLang="en-US" sz="3100" dirty="0">
                <a:latin typeface="Book Antiqua" panose="02040602050305030304" pitchFamily="18" charset="0"/>
              </a:rPr>
              <a:t> </a:t>
            </a:r>
            <a:r>
              <a:rPr lang="de-DE" altLang="en-US" sz="3100" dirty="0" err="1">
                <a:latin typeface="Book Antiqua" panose="02040602050305030304" pitchFamily="18" charset="0"/>
              </a:rPr>
              <a:t>can</a:t>
            </a:r>
            <a:r>
              <a:rPr lang="de-DE" altLang="en-US" sz="3100" dirty="0">
                <a:latin typeface="Book Antiqua" panose="02040602050305030304" pitchFamily="18" charset="0"/>
              </a:rPr>
              <a:t> </a:t>
            </a:r>
            <a:r>
              <a:rPr lang="de-DE" altLang="en-US" sz="3100" dirty="0" err="1">
                <a:latin typeface="Book Antiqua" panose="02040602050305030304" pitchFamily="18" charset="0"/>
              </a:rPr>
              <a:t>be</a:t>
            </a:r>
            <a:r>
              <a:rPr lang="de-DE" altLang="en-US" sz="3100" dirty="0">
                <a:latin typeface="Book Antiqua" panose="02040602050305030304" pitchFamily="18" charset="0"/>
              </a:rPr>
              <a:t> </a:t>
            </a:r>
            <a:r>
              <a:rPr lang="de-DE" altLang="en-US" sz="3100" dirty="0" err="1">
                <a:latin typeface="Book Antiqua" panose="02040602050305030304" pitchFamily="18" charset="0"/>
              </a:rPr>
              <a:t>achieved</a:t>
            </a:r>
            <a:r>
              <a:rPr lang="de-DE" altLang="en-US" sz="3100" dirty="0">
                <a:latin typeface="Book Antiqua" panose="02040602050305030304" pitchFamily="18" charset="0"/>
              </a:rPr>
              <a:t> </a:t>
            </a:r>
            <a:r>
              <a:rPr lang="de-DE" altLang="en-US" sz="3100" dirty="0" err="1">
                <a:latin typeface="Book Antiqua" panose="02040602050305030304" pitchFamily="18" charset="0"/>
              </a:rPr>
              <a:t>through</a:t>
            </a:r>
            <a:r>
              <a:rPr lang="de-DE" altLang="en-US" sz="3100" dirty="0">
                <a:latin typeface="Book Antiqua" panose="02040602050305030304" pitchFamily="18" charset="0"/>
              </a:rPr>
              <a:t> </a:t>
            </a:r>
            <a:r>
              <a:rPr lang="de-DE" altLang="en-US" sz="3100" dirty="0" err="1">
                <a:latin typeface="Book Antiqua" panose="02040602050305030304" pitchFamily="18" charset="0"/>
              </a:rPr>
              <a:t>transformations</a:t>
            </a:r>
            <a:r>
              <a:rPr lang="de-DE" altLang="en-US" sz="3100" dirty="0">
                <a:latin typeface="Book Antiqua" panose="02040602050305030304" pitchFamily="18" charset="0"/>
              </a:rPr>
              <a:t> </a:t>
            </a:r>
            <a:r>
              <a:rPr lang="de-DE" altLang="en-US" sz="3100" dirty="0" err="1">
                <a:latin typeface="Book Antiqua" panose="02040602050305030304" pitchFamily="18" charset="0"/>
              </a:rPr>
              <a:t>of</a:t>
            </a:r>
            <a:r>
              <a:rPr lang="de-DE" altLang="en-US" sz="3100" dirty="0">
                <a:latin typeface="Book Antiqua" panose="02040602050305030304" pitchFamily="18" charset="0"/>
              </a:rPr>
              <a:t> </a:t>
            </a:r>
            <a:r>
              <a:rPr lang="de-DE" altLang="en-US" sz="3100" dirty="0" err="1">
                <a:latin typeface="Book Antiqua" panose="02040602050305030304" pitchFamily="18" charset="0"/>
              </a:rPr>
              <a:t>dependent</a:t>
            </a:r>
            <a:r>
              <a:rPr lang="de-DE" altLang="en-US" sz="3100" dirty="0">
                <a:latin typeface="Book Antiqua" panose="02040602050305030304" pitchFamily="18" charset="0"/>
              </a:rPr>
              <a:t> variables </a:t>
            </a:r>
          </a:p>
          <a:p>
            <a:pPr lvl="1">
              <a:lnSpc>
                <a:spcPts val="1613"/>
              </a:lnSpc>
              <a:buFont typeface="Wingdings" panose="05000000000000000000" pitchFamily="2" charset="2"/>
              <a:buChar char="§"/>
            </a:pPr>
            <a:r>
              <a:rPr lang="de-DE" altLang="en-US" sz="3100" dirty="0" err="1">
                <a:latin typeface="Book Antiqua" panose="02040602050305030304" pitchFamily="18" charset="0"/>
              </a:rPr>
              <a:t>Under</a:t>
            </a:r>
            <a:r>
              <a:rPr lang="de-DE" altLang="en-US" sz="3100" dirty="0">
                <a:latin typeface="Book Antiqua" panose="02040602050305030304" pitchFamily="18" charset="0"/>
              </a:rPr>
              <a:t> </a:t>
            </a:r>
            <a:r>
              <a:rPr lang="de-DE" altLang="en-US" sz="3100" dirty="0" err="1">
                <a:latin typeface="Book Antiqua" panose="02040602050305030304" pitchFamily="18" charset="0"/>
              </a:rPr>
              <a:t>normality</a:t>
            </a:r>
            <a:r>
              <a:rPr lang="de-DE" altLang="en-US" sz="3100" dirty="0">
                <a:latin typeface="Book Antiqua" panose="02040602050305030304" pitchFamily="18" charset="0"/>
              </a:rPr>
              <a:t>, OLS </a:t>
            </a:r>
            <a:r>
              <a:rPr lang="de-DE" altLang="en-US" sz="3100" dirty="0" err="1">
                <a:latin typeface="Book Antiqua" panose="02040602050305030304" pitchFamily="18" charset="0"/>
              </a:rPr>
              <a:t>is</a:t>
            </a:r>
            <a:r>
              <a:rPr lang="de-DE" altLang="en-US" sz="3100" dirty="0">
                <a:latin typeface="Book Antiqua" panose="02040602050305030304" pitchFamily="18" charset="0"/>
              </a:rPr>
              <a:t> </a:t>
            </a:r>
            <a:r>
              <a:rPr lang="de-DE" altLang="en-US" sz="3100" dirty="0" err="1">
                <a:latin typeface="Book Antiqua" panose="02040602050305030304" pitchFamily="18" charset="0"/>
              </a:rPr>
              <a:t>the</a:t>
            </a:r>
            <a:r>
              <a:rPr lang="de-DE" altLang="en-US" sz="3100" dirty="0">
                <a:latin typeface="Book Antiqua" panose="02040602050305030304" pitchFamily="18" charset="0"/>
              </a:rPr>
              <a:t> </a:t>
            </a:r>
            <a:r>
              <a:rPr lang="de-DE" altLang="en-US" sz="3100" dirty="0" err="1">
                <a:latin typeface="Book Antiqua" panose="02040602050305030304" pitchFamily="18" charset="0"/>
              </a:rPr>
              <a:t>best</a:t>
            </a:r>
            <a:r>
              <a:rPr lang="de-DE" altLang="en-US" sz="3100" dirty="0">
                <a:latin typeface="Book Antiqua" panose="02040602050305030304" pitchFamily="18" charset="0"/>
              </a:rPr>
              <a:t> (</a:t>
            </a:r>
            <a:r>
              <a:rPr lang="de-DE" altLang="en-US" sz="3100" dirty="0" err="1">
                <a:latin typeface="Book Antiqua" panose="02040602050305030304" pitchFamily="18" charset="0"/>
              </a:rPr>
              <a:t>even</a:t>
            </a:r>
            <a:r>
              <a:rPr lang="de-DE" altLang="en-US" sz="3100" dirty="0">
                <a:latin typeface="Book Antiqua" panose="02040602050305030304" pitchFamily="18" charset="0"/>
              </a:rPr>
              <a:t> </a:t>
            </a:r>
            <a:r>
              <a:rPr lang="de-DE" altLang="en-US" sz="3100" dirty="0" err="1">
                <a:latin typeface="Book Antiqua" panose="02040602050305030304" pitchFamily="18" charset="0"/>
              </a:rPr>
              <a:t>nonlinear</a:t>
            </a:r>
            <a:r>
              <a:rPr lang="de-DE" altLang="en-US" sz="3100" dirty="0">
                <a:latin typeface="Book Antiqua" panose="02040602050305030304" pitchFamily="18" charset="0"/>
              </a:rPr>
              <a:t>) </a:t>
            </a:r>
            <a:r>
              <a:rPr lang="de-DE" altLang="en-US" sz="3100" dirty="0" err="1">
                <a:latin typeface="Book Antiqua" panose="02040602050305030304" pitchFamily="18" charset="0"/>
              </a:rPr>
              <a:t>unbiased</a:t>
            </a:r>
            <a:r>
              <a:rPr lang="de-DE" altLang="en-US" sz="3100" dirty="0">
                <a:latin typeface="Book Antiqua" panose="02040602050305030304" pitchFamily="18" charset="0"/>
              </a:rPr>
              <a:t> </a:t>
            </a:r>
            <a:r>
              <a:rPr lang="de-DE" altLang="en-US" sz="3100" dirty="0" err="1">
                <a:latin typeface="Book Antiqua" panose="02040602050305030304" pitchFamily="18" charset="0"/>
              </a:rPr>
              <a:t>estimator</a:t>
            </a:r>
            <a:endParaRPr lang="de-DE" altLang="en-US" sz="3100" dirty="0">
              <a:latin typeface="Book Antiqua" panose="02040602050305030304" pitchFamily="18" charset="0"/>
            </a:endParaRPr>
          </a:p>
          <a:p>
            <a:pPr lvl="1">
              <a:lnSpc>
                <a:spcPts val="1613"/>
              </a:lnSpc>
              <a:buFont typeface="Wingdings" panose="05000000000000000000" pitchFamily="2" charset="2"/>
              <a:buChar char="§"/>
            </a:pPr>
            <a:r>
              <a:rPr lang="de-DE" altLang="en-US" sz="3100" u="sng" dirty="0" err="1">
                <a:latin typeface="Book Antiqua" panose="02040602050305030304" pitchFamily="18" charset="0"/>
              </a:rPr>
              <a:t>Important</a:t>
            </a:r>
            <a:r>
              <a:rPr lang="de-DE" altLang="en-US" sz="3100" u="sng" dirty="0">
                <a:latin typeface="Book Antiqua" panose="02040602050305030304" pitchFamily="18" charset="0"/>
              </a:rPr>
              <a:t>:</a:t>
            </a:r>
            <a:r>
              <a:rPr lang="de-DE" altLang="en-US" sz="3100" dirty="0">
                <a:latin typeface="Book Antiqua" panose="02040602050305030304" pitchFamily="18" charset="0"/>
              </a:rPr>
              <a:t> </a:t>
            </a:r>
            <a:r>
              <a:rPr lang="de-DE" altLang="en-US" sz="3100" dirty="0" err="1">
                <a:latin typeface="Book Antiqua" panose="02040602050305030304" pitchFamily="18" charset="0"/>
              </a:rPr>
              <a:t>for</a:t>
            </a:r>
            <a:r>
              <a:rPr lang="de-DE" altLang="en-US" sz="3100" dirty="0">
                <a:latin typeface="Book Antiqua" panose="02040602050305030304" pitchFamily="18" charset="0"/>
              </a:rPr>
              <a:t> </a:t>
            </a:r>
            <a:r>
              <a:rPr lang="de-DE" altLang="en-US" sz="3100" dirty="0" err="1">
                <a:latin typeface="Book Antiqua" panose="02040602050305030304" pitchFamily="18" charset="0"/>
              </a:rPr>
              <a:t>the</a:t>
            </a:r>
            <a:r>
              <a:rPr lang="de-DE" altLang="en-US" sz="3100" dirty="0">
                <a:latin typeface="Book Antiqua" panose="02040602050305030304" pitchFamily="18" charset="0"/>
              </a:rPr>
              <a:t> </a:t>
            </a:r>
            <a:r>
              <a:rPr lang="de-DE" altLang="en-US" sz="3100" dirty="0" err="1">
                <a:latin typeface="Book Antiqua" panose="02040602050305030304" pitchFamily="18" charset="0"/>
              </a:rPr>
              <a:t>purposes</a:t>
            </a:r>
            <a:r>
              <a:rPr lang="de-DE" altLang="en-US" sz="3100" dirty="0">
                <a:latin typeface="Book Antiqua" panose="02040602050305030304" pitchFamily="18" charset="0"/>
              </a:rPr>
              <a:t> </a:t>
            </a:r>
            <a:r>
              <a:rPr lang="de-DE" altLang="en-US" sz="3100" dirty="0" err="1">
                <a:latin typeface="Book Antiqua" panose="02040602050305030304" pitchFamily="18" charset="0"/>
              </a:rPr>
              <a:t>of</a:t>
            </a:r>
            <a:r>
              <a:rPr lang="de-DE" altLang="en-US" sz="3100" dirty="0">
                <a:latin typeface="Book Antiqua" panose="02040602050305030304" pitchFamily="18" charset="0"/>
              </a:rPr>
              <a:t> </a:t>
            </a:r>
            <a:r>
              <a:rPr lang="de-DE" altLang="en-US" sz="3100" dirty="0" err="1">
                <a:latin typeface="Book Antiqua" panose="02040602050305030304" pitchFamily="18" charset="0"/>
              </a:rPr>
              <a:t>statistical</a:t>
            </a:r>
            <a:r>
              <a:rPr lang="de-DE" altLang="en-US" sz="3100" dirty="0">
                <a:latin typeface="Book Antiqua" panose="02040602050305030304" pitchFamily="18" charset="0"/>
              </a:rPr>
              <a:t> </a:t>
            </a:r>
            <a:r>
              <a:rPr lang="de-DE" altLang="en-US" sz="3100" dirty="0" err="1">
                <a:latin typeface="Book Antiqua" panose="02040602050305030304" pitchFamily="18" charset="0"/>
              </a:rPr>
              <a:t>inference</a:t>
            </a:r>
            <a:r>
              <a:rPr lang="de-DE" altLang="en-US" sz="3100" dirty="0">
                <a:latin typeface="Book Antiqua" panose="02040602050305030304" pitchFamily="18" charset="0"/>
              </a:rPr>
              <a:t>, </a:t>
            </a:r>
            <a:r>
              <a:rPr lang="de-DE" altLang="en-US" sz="3100" dirty="0" err="1">
                <a:latin typeface="Book Antiqua" panose="02040602050305030304" pitchFamily="18" charset="0"/>
              </a:rPr>
              <a:t>the</a:t>
            </a:r>
            <a:r>
              <a:rPr lang="de-DE" altLang="en-US" sz="3100" dirty="0">
                <a:latin typeface="Book Antiqua" panose="02040602050305030304" pitchFamily="18" charset="0"/>
              </a:rPr>
              <a:t> </a:t>
            </a:r>
            <a:r>
              <a:rPr lang="de-DE" altLang="en-US" sz="3100" dirty="0" err="1">
                <a:latin typeface="Book Antiqua" panose="02040602050305030304" pitchFamily="18" charset="0"/>
              </a:rPr>
              <a:t>assumption</a:t>
            </a:r>
            <a:r>
              <a:rPr lang="de-DE" altLang="en-US" sz="3100" dirty="0">
                <a:latin typeface="Book Antiqua" panose="02040602050305030304" pitchFamily="18" charset="0"/>
              </a:rPr>
              <a:t> </a:t>
            </a:r>
            <a:r>
              <a:rPr lang="de-DE" altLang="en-US" sz="3100" dirty="0" err="1">
                <a:latin typeface="Book Antiqua" panose="02040602050305030304" pitchFamily="18" charset="0"/>
              </a:rPr>
              <a:t>of</a:t>
            </a:r>
            <a:r>
              <a:rPr lang="de-DE" altLang="en-US" sz="3100" dirty="0">
                <a:latin typeface="Book Antiqua" panose="02040602050305030304" pitchFamily="18" charset="0"/>
              </a:rPr>
              <a:t> </a:t>
            </a:r>
            <a:r>
              <a:rPr lang="de-DE" altLang="en-US" sz="3100" dirty="0" err="1">
                <a:latin typeface="Book Antiqua" panose="02040602050305030304" pitchFamily="18" charset="0"/>
              </a:rPr>
              <a:t>normality</a:t>
            </a:r>
            <a:r>
              <a:rPr lang="de-DE" altLang="en-US" sz="3100" dirty="0">
                <a:latin typeface="Book Antiqua" panose="02040602050305030304" pitchFamily="18" charset="0"/>
              </a:rPr>
              <a:t> </a:t>
            </a:r>
            <a:r>
              <a:rPr lang="de-DE" altLang="en-US" sz="3100" dirty="0" err="1">
                <a:latin typeface="Book Antiqua" panose="02040602050305030304" pitchFamily="18" charset="0"/>
              </a:rPr>
              <a:t>can</a:t>
            </a:r>
            <a:r>
              <a:rPr lang="de-DE" altLang="en-US" sz="3100" dirty="0">
                <a:latin typeface="Book Antiqua" panose="02040602050305030304" pitchFamily="18" charset="0"/>
              </a:rPr>
              <a:t> </a:t>
            </a:r>
            <a:r>
              <a:rPr lang="de-DE" altLang="en-US" sz="3100" dirty="0" err="1">
                <a:latin typeface="Book Antiqua" panose="02040602050305030304" pitchFamily="18" charset="0"/>
              </a:rPr>
              <a:t>be</a:t>
            </a:r>
            <a:r>
              <a:rPr lang="de-DE" altLang="en-US" sz="3100" dirty="0">
                <a:latin typeface="Book Antiqua" panose="02040602050305030304" pitchFamily="18" charset="0"/>
              </a:rPr>
              <a:t> </a:t>
            </a:r>
            <a:r>
              <a:rPr lang="de-DE" altLang="en-US" sz="3100" dirty="0" err="1">
                <a:latin typeface="Book Antiqua" panose="02040602050305030304" pitchFamily="18" charset="0"/>
              </a:rPr>
              <a:t>replaced</a:t>
            </a:r>
            <a:r>
              <a:rPr lang="de-DE" altLang="en-US" sz="3100" dirty="0">
                <a:latin typeface="Book Antiqua" panose="02040602050305030304" pitchFamily="18" charset="0"/>
              </a:rPr>
              <a:t> </a:t>
            </a:r>
            <a:r>
              <a:rPr lang="de-DE" altLang="en-US" sz="3100" dirty="0" err="1">
                <a:latin typeface="Book Antiqua" panose="02040602050305030304" pitchFamily="18" charset="0"/>
              </a:rPr>
              <a:t>by</a:t>
            </a:r>
            <a:r>
              <a:rPr lang="de-DE" altLang="en-US" sz="3100" dirty="0">
                <a:latin typeface="Book Antiqua" panose="02040602050305030304" pitchFamily="18" charset="0"/>
              </a:rPr>
              <a:t> a large sample </a:t>
            </a:r>
            <a:r>
              <a:rPr lang="de-DE" altLang="en-US" sz="3100" dirty="0" err="1">
                <a:latin typeface="Book Antiqua" panose="02040602050305030304" pitchFamily="18" charset="0"/>
              </a:rPr>
              <a:t>size</a:t>
            </a:r>
            <a:r>
              <a:rPr lang="de-DE" altLang="en-US" sz="3100" dirty="0">
                <a:latin typeface="Book Antiqua" panose="02040602050305030304" pitchFamily="18" charset="0"/>
              </a:rPr>
              <a:t> (CLT)</a:t>
            </a:r>
            <a:endParaRPr lang="de-DE" altLang="en-US" sz="3100" b="1" dirty="0">
              <a:latin typeface="Book Antiqua" panose="02040602050305030304" pitchFamily="18" charset="0"/>
            </a:endParaRPr>
          </a:p>
        </p:txBody>
      </p:sp>
      <p:sp>
        <p:nvSpPr>
          <p:cNvPr id="6" name="Title 2"/>
          <p:cNvSpPr>
            <a:spLocks noGrp="1"/>
          </p:cNvSpPr>
          <p:nvPr>
            <p:ph type="title"/>
          </p:nvPr>
        </p:nvSpPr>
        <p:spPr>
          <a:xfrm>
            <a:off x="129540" y="358775"/>
            <a:ext cx="4149090" cy="274213"/>
          </a:xfrm>
        </p:spPr>
        <p:txBody>
          <a:bodyPr>
            <a:normAutofit/>
          </a:bodyPr>
          <a:lstStyle/>
          <a:p>
            <a:r>
              <a:rPr lang="en-US" sz="1400" dirty="0"/>
              <a:t>I</a:t>
            </a:r>
            <a:r>
              <a:rPr lang="en-US" sz="1100" dirty="0"/>
              <a:t>NFERENCE: </a:t>
            </a:r>
            <a:r>
              <a:rPr lang="en-US" dirty="0"/>
              <a:t>Sampling distributions of the OLS Estimators</a:t>
            </a:r>
          </a:p>
        </p:txBody>
      </p:sp>
    </p:spTree>
    <p:extLst>
      <p:ext uri="{BB962C8B-B14F-4D97-AF65-F5344CB8AC3E}">
        <p14:creationId xmlns:p14="http://schemas.microsoft.com/office/powerpoint/2010/main" val="3182055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9</a:t>
            </a:fld>
            <a:endParaRPr lang="en-US" dirty="0"/>
          </a:p>
        </p:txBody>
      </p:sp>
      <p:sp>
        <p:nvSpPr>
          <p:cNvPr id="6" name="Title 2"/>
          <p:cNvSpPr>
            <a:spLocks noGrp="1"/>
          </p:cNvSpPr>
          <p:nvPr>
            <p:ph type="title"/>
          </p:nvPr>
        </p:nvSpPr>
        <p:spPr>
          <a:xfrm>
            <a:off x="129923" y="366554"/>
            <a:ext cx="4149090" cy="576263"/>
          </a:xfrm>
        </p:spPr>
        <p:txBody>
          <a:bodyPr>
            <a:noAutofit/>
          </a:bodyPr>
          <a:lstStyle/>
          <a:p>
            <a:r>
              <a:rPr lang="en-US" sz="1400" dirty="0"/>
              <a:t>E</a:t>
            </a:r>
            <a:r>
              <a:rPr lang="en-US" sz="1100" dirty="0"/>
              <a:t>STIMATES OF CENTRAL LIMIT THEOREM</a:t>
            </a:r>
            <a:br>
              <a:rPr lang="en-US" sz="1613" dirty="0"/>
            </a:br>
            <a:endParaRPr lang="en-US" sz="1613" dirty="0"/>
          </a:p>
        </p:txBody>
      </p:sp>
      <p:pic>
        <p:nvPicPr>
          <p:cNvPr id="3074" name="Picture 2" descr="The central limit theorem produces approximately normal sampling distributions in this histogram.">
            <a:extLst>
              <a:ext uri="{FF2B5EF4-FFF2-40B4-BE49-F238E27FC236}">
                <a16:creationId xmlns:a16="http://schemas.microsoft.com/office/drawing/2014/main" id="{1235C251-F013-4D14-8177-268C6CCB4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087" y="753927"/>
            <a:ext cx="3958253" cy="245232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D728957-78AB-46C8-85B7-B683A5992DC4}"/>
              </a:ext>
            </a:extLst>
          </p:cNvPr>
          <p:cNvSpPr txBox="1"/>
          <p:nvPr/>
        </p:nvSpPr>
        <p:spPr>
          <a:xfrm>
            <a:off x="230505" y="3206248"/>
            <a:ext cx="3272050" cy="232051"/>
          </a:xfrm>
          <a:prstGeom prst="rect">
            <a:avLst/>
          </a:prstGeom>
          <a:noFill/>
        </p:spPr>
        <p:txBody>
          <a:bodyPr wrap="none" rtlCol="0">
            <a:spAutoFit/>
          </a:bodyPr>
          <a:lstStyle/>
          <a:p>
            <a:r>
              <a:rPr lang="en-US" sz="908" dirty="0"/>
              <a:t>Source: https://statisticsbyjim.com/basics/central-limit-theorem/</a:t>
            </a:r>
          </a:p>
        </p:txBody>
      </p:sp>
    </p:spTree>
    <p:extLst>
      <p:ext uri="{BB962C8B-B14F-4D97-AF65-F5344CB8AC3E}">
        <p14:creationId xmlns:p14="http://schemas.microsoft.com/office/powerpoint/2010/main" val="30097093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u_i \sim N(0, \sigma^2) \]&#10;\end{document}&#10;"/>
  <p:tag name="FILENAME" val="TP_tmp"/>
  <p:tag name="FORMAT" val="pngmono"/>
  <p:tag name="RES" val="1200"/>
  <p:tag name="BLEND" val="0"/>
  <p:tag name="TRANSPARENT" val="0"/>
  <p:tag name="TBUG" val="0"/>
  <p:tag name="ALLOWFS" val="0"/>
  <p:tag name="ORIGWIDTH" val="128"/>
  <p:tag name="PICTUREFILESIZE" val="7419"/>
</p:tagLst>
</file>

<file path=ppt/tags/tag1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526,\ R^2 = .316 \]&#10;\end{document}&#10;"/>
  <p:tag name="FILENAME" val="TP_tmp"/>
  <p:tag name="FORMAT" val="pngmono"/>
  <p:tag name="RES" val="1200"/>
  <p:tag name="BLEND" val="0"/>
  <p:tag name="TRANSPARENT" val="0"/>
  <p:tag name="TBUG" val="0"/>
  <p:tag name="ALLOWFS" val="0"/>
  <p:tag name="ORIGWIDTH" val="199"/>
  <p:tag name="PICTUREFILESIZE" val="8874"/>
</p:tagLst>
</file>

<file path=ppt/tags/tag1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exper}=0 \]&#10;\end{document}&#10;"/>
  <p:tag name="FILENAME" val="TP_tmp"/>
  <p:tag name="FORMAT" val="pngmono"/>
  <p:tag name="RES" val="1200"/>
  <p:tag name="BLEND" val="0"/>
  <p:tag name="TRANSPARENT" val="0"/>
  <p:tag name="TBUG" val="0"/>
  <p:tag name="ALLOWFS" val="0"/>
  <p:tag name="ORIGWIDTH" val="144"/>
  <p:tag name="PICTUREFILESIZE" val="6525"/>
</p:tagLst>
</file>

<file path=ppt/tags/tag1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exper}&gt;0 \]&#10;\end{document}&#10;"/>
  <p:tag name="FILENAME" val="TP_tmp"/>
  <p:tag name="FORMAT" val="pngmono"/>
  <p:tag name="RES" val="1200"/>
  <p:tag name="BLEND" val="0"/>
  <p:tag name="TRANSPARENT" val="0"/>
  <p:tag name="TBUG" val="0"/>
  <p:tag name="ALLOWFS" val="0"/>
  <p:tag name="ORIGWIDTH" val="142"/>
  <p:tag name="PICTUREFILESIZE" val="6703"/>
</p:tagLst>
</file>

<file path=ppt/tags/tag1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exper} = .0041/.0017 \approx 2.41 \]&#10;\end{document}&#10;"/>
  <p:tag name="FILENAME" val="TP_tmp"/>
  <p:tag name="FORMAT" val="pngmono"/>
  <p:tag name="RES" val="1200"/>
  <p:tag name="BLEND" val="0"/>
  <p:tag name="TRANSPARENT" val="0"/>
  <p:tag name="TBUG" val="0"/>
  <p:tag name="ALLOWFS" val="0"/>
  <p:tag name="ORIGWIDTH" val="274"/>
  <p:tag name="PICTUREFILESIZE" val="12003"/>
</p:tagLst>
</file>

<file path=ppt/tags/tag1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df= n- k- 1 =526 - 3-1 = 522 \]&#10;\end{document}&#10;"/>
  <p:tag name="FILENAME" val="TP_tmp"/>
  <p:tag name="FORMAT" val="pngmono"/>
  <p:tag name="RES" val="1200"/>
  <p:tag name="BLEND" val="0"/>
  <p:tag name="TRANSPARENT" val="0"/>
  <p:tag name="TBUG" val="0"/>
  <p:tag name="ALLOWFS" val="0"/>
  <p:tag name="ORIGWIDTH" val="350"/>
  <p:tag name="PICTUREFILESIZE" val="10505"/>
</p:tagLst>
</file>

<file path=ppt/tags/tag1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45 \]&#10;\end{document}&#10;"/>
  <p:tag name="FILENAME" val="TP_tmp"/>
  <p:tag name="FORMAT" val="pngmono"/>
  <p:tag name="RES" val="1200"/>
  <p:tag name="BLEND" val="0"/>
  <p:tag name="TRANSPARENT" val="0"/>
  <p:tag name="TBUG" val="0"/>
  <p:tag name="ALLOWFS" val="0"/>
  <p:tag name="ORIGWIDTH" val="131"/>
  <p:tag name="PICTUREFILESIZE" val="5602"/>
</p:tagLst>
</file>

<file path=ppt/tags/tag1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1} = 2.326 \]&#10;\end{document}&#10;"/>
  <p:tag name="FILENAME" val="TP_tmp"/>
  <p:tag name="FORMAT" val="pngmono"/>
  <p:tag name="RES" val="1200"/>
  <p:tag name="BLEND" val="0"/>
  <p:tag name="TRANSPARENT" val="0"/>
  <p:tag name="TBUG" val="0"/>
  <p:tag name="ALLOWFS" val="0"/>
  <p:tag name="ORIGWIDTH" val="131"/>
  <p:tag name="PICTUREFILESIZE" val="5838"/>
</p:tagLst>
</file>

<file path=ppt/tags/tag1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1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lt;0 \]&#10;\end{document}&#10;"/>
  <p:tag name="FILENAME" val="TP_tmp"/>
  <p:tag name="FORMAT" val="pngmono"/>
  <p:tag name="RES" val="1200"/>
  <p:tag name="BLEND" val="0"/>
  <p:tag name="TRANSPARENT" val="0"/>
  <p:tag name="TBUG" val="0"/>
  <p:tag name="ALLOWFS" val="0"/>
  <p:tag name="ORIGWIDTH" val="106"/>
  <p:tag name="PICTUREFILESIZE" val="4660"/>
</p:tagLst>
</file>

<file path=ppt/tags/tag1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math10} = +\underset{\displaystyle(6.113)}{\phantom{(}2.274\phantom{)}} + \underset{\displaystyle(.00010)}{\phantom{(}.00046\phantom{)}} totcomp + \underset{\displaystyle(.040)}{\phantom{(}.048\phantom{)}} staff - \underset{\displaystyle(.00022)}{\phantom{(}.00020\phantom{)}} enroll \]&#10;\end{document}&#10;"/>
  <p:tag name="FILENAME" val="TP_tmp"/>
  <p:tag name="FORMAT" val="pngmono"/>
  <p:tag name="RES" val="1200"/>
  <p:tag name="BLEND" val="0"/>
  <p:tag name="TRANSPARENT" val="0"/>
  <p:tag name="TBUG" val="0"/>
  <p:tag name="ALLOWFS" val="0"/>
  <p:tag name="ORIGWIDTH" val="674"/>
  <p:tag name="PICTUREFILESIZE" val="49658"/>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x_{i1}, x_{i2}, \dots, x_{ik}\]&#10;\end{document}&#10;"/>
  <p:tag name="FILENAME" val="TP_tmp"/>
  <p:tag name="FORMAT" val="pngmono"/>
  <p:tag name="RES" val="1200"/>
  <p:tag name="BLEND" val="0"/>
  <p:tag name="TRANSPARENT" val="0"/>
  <p:tag name="TBUG" val="0"/>
  <p:tag name="ALLOWFS" val="0"/>
  <p:tag name="ORIGWIDTH" val="141"/>
  <p:tag name="PICTUREFILESIZE" val="6679"/>
</p:tagLst>
</file>

<file path=ppt/tags/tag2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408,\ R^2 = .0541 \]&#10;\end{document}&#10;"/>
  <p:tag name="FILENAME" val="TP_tmp"/>
  <p:tag name="FORMAT" val="pngmono"/>
  <p:tag name="RES" val="1200"/>
  <p:tag name="BLEND" val="0"/>
  <p:tag name="TRANSPARENT" val="0"/>
  <p:tag name="TBUG" val="0"/>
  <p:tag name="ALLOWFS" val="0"/>
  <p:tag name="ORIGWIDTH" val="210"/>
  <p:tag name="PICTUREFILESIZE" val="8677"/>
</p:tagLst>
</file>

<file path=ppt/tags/tag2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enroll}=0 \]&#10;\end{document}&#10;"/>
  <p:tag name="FILENAME" val="TP_tmp"/>
  <p:tag name="FORMAT" val="pngmono"/>
  <p:tag name="RES" val="1200"/>
  <p:tag name="BLEND" val="0"/>
  <p:tag name="TRANSPARENT" val="0"/>
  <p:tag name="TBUG" val="0"/>
  <p:tag name="ALLOWFS" val="0"/>
  <p:tag name="ORIGWIDTH" val="148"/>
  <p:tag name="PICTUREFILESIZE" val="6747"/>
</p:tagLst>
</file>

<file path=ppt/tags/tag2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enroll}&lt;0 \]&#10;\end{document}&#10;"/>
  <p:tag name="FILENAME" val="TP_tmp"/>
  <p:tag name="FORMAT" val="pngmono"/>
  <p:tag name="RES" val="1200"/>
  <p:tag name="BLEND" val="0"/>
  <p:tag name="TRANSPARENT" val="0"/>
  <p:tag name="TBUG" val="0"/>
  <p:tag name="ALLOWFS" val="0"/>
  <p:tag name="ORIGWIDTH" val="145"/>
  <p:tag name="PICTUREFILESIZE" val="6825"/>
</p:tagLst>
</file>

<file path=ppt/tags/tag2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enroll} = -.00020/.00022 \approx -.91 \]&#10;\end{document}&#10;"/>
  <p:tag name="FILENAME" val="TP_tmp"/>
  <p:tag name="FORMAT" val="pngmono"/>
  <p:tag name="RES" val="1200"/>
  <p:tag name="BLEND" val="0"/>
  <p:tag name="TRANSPARENT" val="0"/>
  <p:tag name="TBUG" val="0"/>
  <p:tag name="ALLOWFS" val="0"/>
  <p:tag name="ORIGWIDTH" val="322"/>
  <p:tag name="PICTUREFILESIZE" val="14081"/>
</p:tagLst>
</file>

<file path=ppt/tags/tag2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df= n- k- 1 =408 - 3-1 = 404 \]&#10;\end{document}&#10;"/>
  <p:tag name="FILENAME" val="TP_tmp"/>
  <p:tag name="FORMAT" val="pngmono"/>
  <p:tag name="RES" val="1200"/>
  <p:tag name="BLEND" val="0"/>
  <p:tag name="TRANSPARENT" val="0"/>
  <p:tag name="TBUG" val="0"/>
  <p:tag name="ALLOWFS" val="0"/>
  <p:tag name="ORIGWIDTH" val="351"/>
  <p:tag name="PICTUREFILESIZE" val="10264"/>
</p:tagLst>
</file>

<file path=ppt/tags/tag2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5 \]&#10;\end{document}&#10;"/>
  <p:tag name="FILENAME" val="TP_tmp"/>
  <p:tag name="FORMAT" val="pngmono"/>
  <p:tag name="RES" val="1200"/>
  <p:tag name="BLEND" val="0"/>
  <p:tag name="TRANSPARENT" val="0"/>
  <p:tag name="TBUG" val="0"/>
  <p:tag name="ALLOWFS" val="0"/>
  <p:tag name="ORIGWIDTH" val="135"/>
  <p:tag name="PICTUREFILESIZE" val="5146"/>
</p:tagLst>
</file>

<file path=ppt/tags/tag2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15} = -1.04 \]&#10;\end{document}&#10;"/>
  <p:tag name="FILENAME" val="TP_tmp"/>
  <p:tag name="FORMAT" val="pngmono"/>
  <p:tag name="RES" val="1200"/>
  <p:tag name="BLEND" val="0"/>
  <p:tag name="TRANSPARENT" val="0"/>
  <p:tag name="TBUG" val="0"/>
  <p:tag name="ALLOWFS" val="0"/>
  <p:tag name="ORIGWIDTH" val="136"/>
  <p:tag name="PICTUREFILESIZE" val="4585"/>
</p:tagLst>
</file>

<file path=ppt/tags/tag27.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math10} = -\underset{\displaystyle\phantom{2}(48.70)}{\phantom{(}207.66\phantom{)}} + \underset{\displaystyle\phantom{(}(4.06)}{\phantom{(}21.16\phantom{)}} \log(totcomp) \]&#10;\end{document}&#10;"/>
  <p:tag name="FILENAME" val="TP_tmp"/>
  <p:tag name="FORMAT" val="pngmono"/>
  <p:tag name="RES" val="1200"/>
  <p:tag name="BLEND" val="0"/>
  <p:tag name="TRANSPARENT" val="0"/>
  <p:tag name="TBUG" val="0"/>
  <p:tag name="ALLOWFS" val="0"/>
  <p:tag name="ORIGWIDTH" val="438"/>
  <p:tag name="PICTUREFILESIZE" val="31295"/>
</p:tagLst>
</file>

<file path=ppt/tags/tag2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408,\ R^2 = .0654 \]&#10;\end{document}&#10;"/>
  <p:tag name="FILENAME" val="TP_tmp"/>
  <p:tag name="FORMAT" val="pngmono"/>
  <p:tag name="RES" val="1200"/>
  <p:tag name="BLEND" val="0"/>
  <p:tag name="TRANSPARENT" val="0"/>
  <p:tag name="TBUG" val="0"/>
  <p:tag name="ALLOWFS" val="0"/>
  <p:tag name="ORIGWIDTH" val="212"/>
  <p:tag name="PICTUREFILESIZE" val="9338"/>
</p:tagLst>
</file>

<file path=ppt/tags/tag2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log(enroll)}=0 \]&#10;\end{document}&#10;"/>
  <p:tag name="FILENAME" val="TP_tmp"/>
  <p:tag name="FORMAT" val="pngmono"/>
  <p:tag name="RES" val="1200"/>
  <p:tag name="BLEND" val="0"/>
  <p:tag name="TRANSPARENT" val="0"/>
  <p:tag name="TBUG" val="0"/>
  <p:tag name="ALLOWFS" val="0"/>
  <p:tag name="ORIGWIDTH" val="189"/>
  <p:tag name="PICTUREFILESIZE" val="9486"/>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rac{\hat \beta_j - \beta_j}{se(\hat \beta_j)} \sim t_{n-k-1} \]&#10;\end{document}&#10;"/>
  <p:tag name="FILENAME" val="TP_tmp"/>
  <p:tag name="FORMAT" val="pngmono"/>
  <p:tag name="RES" val="1200"/>
  <p:tag name="BLEND" val="0"/>
  <p:tag name="TRANSPARENT" val="0"/>
  <p:tag name="TBUG" val="0"/>
  <p:tag name="ALLOWFS" val="0"/>
  <p:tag name="ORIGWIDTH" val="161"/>
  <p:tag name="PICTUREFILESIZE" val="13164"/>
</p:tagLst>
</file>

<file path=ppt/tags/tag3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10;\begin{document}&#10;\[ + \underset{\displaystyle(4.19)}{\phantom{(}3.98\phantom{)}} \log(staff) - \underset{\displaystyle(0.69)}{\phantom{(}1.29\phantom{)}} \log(enroll) \]&#10;\end{document}&#10;"/>
  <p:tag name="FILENAME" val="TP_tmp"/>
  <p:tag name="FORMAT" val="pngmono"/>
  <p:tag name="RES" val="1200"/>
  <p:tag name="BLEND" val="0"/>
  <p:tag name="TRANSPARENT" val="0"/>
  <p:tag name="TBUG" val="0"/>
  <p:tag name="ALLOWFS" val="0"/>
  <p:tag name="ORIGWIDTH" val="383"/>
  <p:tag name="PICTUREFILESIZE" val="27682"/>
</p:tagLst>
</file>

<file path=ppt/tags/tag3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log(enroll)}&lt;0 \]&#10;\end{document}&#10;"/>
  <p:tag name="FILENAME" val="TP_tmp"/>
  <p:tag name="FORMAT" val="pngmono"/>
  <p:tag name="RES" val="1200"/>
  <p:tag name="BLEND" val="0"/>
  <p:tag name="TRANSPARENT" val="0"/>
  <p:tag name="TBUG" val="0"/>
  <p:tag name="ALLOWFS" val="0"/>
  <p:tag name="ORIGWIDTH" val="186"/>
  <p:tag name="PICTUREFILESIZE" val="9615"/>
</p:tagLst>
</file>

<file path=ppt/tags/tag3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log(enroll)} = -1.29/.69 \approx -1.87 \]&#10;\end{document}&#10;"/>
  <p:tag name="FILENAME" val="TP_tmp"/>
  <p:tag name="FORMAT" val="pngmono"/>
  <p:tag name="RES" val="1200"/>
  <p:tag name="BLEND" val="0"/>
  <p:tag name="TRANSPARENT" val="0"/>
  <p:tag name="TBUG" val="0"/>
  <p:tag name="ALLOWFS" val="0"/>
  <p:tag name="ORIGWIDTH" val="315"/>
  <p:tag name="PICTUREFILESIZE" val="14957"/>
</p:tagLst>
</file>

<file path=ppt/tags/tag3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5 \]&#10;\end{document}&#10;"/>
  <p:tag name="FILENAME" val="TP_tmp"/>
  <p:tag name="FORMAT" val="pngmono"/>
  <p:tag name="RES" val="1200"/>
  <p:tag name="BLEND" val="0"/>
  <p:tag name="TRANSPARENT" val="0"/>
  <p:tag name="TBUG" val="0"/>
  <p:tag name="ALLOWFS" val="0"/>
  <p:tag name="ORIGWIDTH" val="135"/>
  <p:tag name="PICTUREFILESIZE" val="5146"/>
</p:tagLst>
</file>

<file path=ppt/tags/tag3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3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neq0 \]&#10;\end{document}&#10;"/>
  <p:tag name="FILENAME" val="TP_tmp"/>
  <p:tag name="FORMAT" val="pngmono"/>
  <p:tag name="RES" val="1200"/>
  <p:tag name="BLEND" val="0"/>
  <p:tag name="TRANSPARENT" val="0"/>
  <p:tag name="TBUG" val="0"/>
  <p:tag name="ALLOWFS" val="0"/>
  <p:tag name="ORIGWIDTH" val="109"/>
  <p:tag name="PICTUREFILESIZE" val="4710"/>
</p:tagLst>
</file>

<file path=ppt/tags/tag3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collGPA} = \underset{\displaystyle\phantom{1}(.33)}{\phantom{(}1.39\phantom{)}} + \underset{\displaystyle(.094)}{\phantom{(}.412\phantom{)}} hsGPA + \underset{\displaystyle(.011)}{\phantom{(}.015\phantom{)}} ACT - \underset{\displaystyle(.026)}{\phantom{(}.083\phantom{)}} skipped \]&#10;\end{document}&#10;"/>
  <p:tag name="FILENAME" val="TP_tmp"/>
  <p:tag name="FORMAT" val="pngmono"/>
  <p:tag name="RES" val="1200"/>
  <p:tag name="BLEND" val="0"/>
  <p:tag name="TRANSPARENT" val="0"/>
  <p:tag name="TBUG" val="0"/>
  <p:tag name="ALLOWFS" val="0"/>
  <p:tag name="ORIGWIDTH" val="604"/>
  <p:tag name="PICTUREFILESIZE" val="44780"/>
</p:tagLst>
</file>

<file path=ppt/tags/tag3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141,\ R^2 = .234 \]&#10;\end{document}&#10;"/>
  <p:tag name="FILENAME" val="TP_tmp"/>
  <p:tag name="FORMAT" val="pngmono"/>
  <p:tag name="RES" val="1200"/>
  <p:tag name="BLEND" val="0"/>
  <p:tag name="TRANSPARENT" val="0"/>
  <p:tag name="TBUG" val="0"/>
  <p:tag name="ALLOWFS" val="0"/>
  <p:tag name="ORIGWIDTH" val="200"/>
  <p:tag name="PICTUREFILESIZE" val="7562"/>
</p:tagLst>
</file>

<file path=ppt/tags/tag3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sGPA}=4.38 &gt; c_{0.01} = 2.58 \]&#10;\end{document}&#10;"/>
  <p:tag name="FILENAME" val="TP_tmp"/>
  <p:tag name="FORMAT" val="pngmono"/>
  <p:tag name="RES" val="1200"/>
  <p:tag name="BLEND" val="0"/>
  <p:tag name="TRANSPARENT" val="0"/>
  <p:tag name="TBUG" val="0"/>
  <p:tag name="ALLOWFS" val="0"/>
  <p:tag name="ORIGWIDTH" val="288"/>
  <p:tag name="PICTUREFILESIZE" val="13058"/>
</p:tagLst>
</file>

<file path=ppt/tags/tag3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ACT}=1.36 &lt; c_{0.10} = 1.645 \]&#10;\end{document}&#10;"/>
  <p:tag name="FILENAME" val="TP_tmp"/>
  <p:tag name="FORMAT" val="pngmono"/>
  <p:tag name="RES" val="1200"/>
  <p:tag name="BLEND" val="0"/>
  <p:tag name="TRANSPARENT" val="0"/>
  <p:tag name="TBUG" val="0"/>
  <p:tag name="ALLOWFS" val="0"/>
  <p:tag name="ORIGWIDTH" val="281"/>
  <p:tag name="PICTUREFILESIZE" val="11766"/>
</p:tagLst>
</file>

<file path=ppt/tags/tag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j=0 \]&#10;\end{document}&#10;"/>
  <p:tag name="FILENAME" val="TP_tmp"/>
  <p:tag name="FORMAT" val="pngmono"/>
  <p:tag name="RES" val="1200"/>
  <p:tag name="BLEND" val="0"/>
  <p:tag name="TRANSPARENT" val="0"/>
  <p:tag name="TBUG" val="0"/>
  <p:tag name="ALLOWFS" val="0"/>
  <p:tag name="ORIGWIDTH" val="118"/>
  <p:tag name="PICTUREFILESIZE" val="4561"/>
</p:tagLst>
</file>

<file path=ppt/tags/tag4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skipped}|=|-3.19| &gt; c_{0.01} = 2.58 \]&#10;\end{document}&#10;"/>
  <p:tag name="FILENAME" val="TP_tmp"/>
  <p:tag name="FORMAT" val="pngmono"/>
  <p:tag name="RES" val="1200"/>
  <p:tag name="BLEND" val="0"/>
  <p:tag name="TRANSPARENT" val="0"/>
  <p:tag name="TBUG" val="0"/>
  <p:tag name="ALLOWFS" val="0"/>
  <p:tag name="ORIGWIDTH" val="335"/>
  <p:tag name="PICTUREFILESIZE" val="14883"/>
</p:tagLst>
</file>

<file path=ppt/tags/tag4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1.645   \]&#10;\end{document}&#10;"/>
  <p:tag name="FILENAME" val="TP_tmp"/>
  <p:tag name="FORMAT" val="pngmono"/>
  <p:tag name="RES" val="1200"/>
  <p:tag name="BLEND" val="0"/>
  <p:tag name="TRANSPARENT" val="0"/>
  <p:tag name="TBUG" val="0"/>
  <p:tag name="ALLOWFS" val="0"/>
  <p:tag name="ORIGWIDTH" val="172"/>
  <p:tag name="PICTUREFILESIZE" val="7901"/>
</p:tagLst>
</file>

<file path=ppt/tags/tag4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1.96  \]&#10;\end{document}&#10;"/>
  <p:tag name="FILENAME" val="TP_tmp"/>
  <p:tag name="FORMAT" val="pngmono"/>
  <p:tag name="RES" val="1200"/>
  <p:tag name="BLEND" val="0"/>
  <p:tag name="TRANSPARENT" val="0"/>
  <p:tag name="TBUG" val="0"/>
  <p:tag name="ALLOWFS" val="0"/>
  <p:tag name="ORIGWIDTH" val="160"/>
  <p:tag name="PICTUREFILESIZE" val="7485"/>
</p:tagLst>
</file>

<file path=ppt/tags/tag4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2.576  \]&#10;\end{document}&#10;"/>
  <p:tag name="FILENAME" val="TP_tmp"/>
  <p:tag name="FORMAT" val="pngmono"/>
  <p:tag name="RES" val="1200"/>
  <p:tag name="BLEND" val="0"/>
  <p:tag name="TRANSPARENT" val="0"/>
  <p:tag name="TBUG" val="0"/>
  <p:tag name="ALLOWFS" val="0"/>
  <p:tag name="ORIGWIDTH" val="172"/>
  <p:tag name="PICTUREFILESIZE" val="8308"/>
</p:tagLst>
</file>

<file path=ppt/tags/tag4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j=a_j \]&#10;\end{document}&#10;"/>
  <p:tag name="FILENAME" val="TP_tmp"/>
  <p:tag name="FORMAT" val="pngmono"/>
  <p:tag name="RES" val="1200"/>
  <p:tag name="BLEND" val="0"/>
  <p:tag name="TRANSPARENT" val="0"/>
  <p:tag name="TBUG" val="0"/>
  <p:tag name="ALLOWFS" val="0"/>
  <p:tag name="ORIGWIDTH" val="125"/>
  <p:tag name="PICTUREFILESIZE" val="5124"/>
</p:tagLst>
</file>

<file path=ppt/tags/tag4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frac{(estimate - hypothesized\ value)}{standard\ error}=\frac{(\hat \beta_j - a_j)}{se(\hat \beta_j)} \]&#10;\end{document}&#10;"/>
  <p:tag name="FILENAME" val="TP_tmp"/>
  <p:tag name="FORMAT" val="pngmono"/>
  <p:tag name="RES" val="1200"/>
  <p:tag name="BLEND" val="0"/>
  <p:tag name="TRANSPARENT" val="0"/>
  <p:tag name="TBUG" val="0"/>
  <p:tag name="ALLOWFS" val="0"/>
  <p:tag name="ORIGWIDTH" val="466"/>
  <p:tag name="PICTUREFILESIZE" val="39104"/>
</p:tagLst>
</file>

<file path=ppt/tags/tag4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crime) = -\underset{\displaystyle(1.03)}{\phantom{(}6.63\phantom{)}} + \underset{\displaystyle(0.11)}{\phantom{(}1.27\phantom{)}} \log(enroll)  \]&#10;\end{document}&#10;"/>
  <p:tag name="FILENAME" val="TP_tmp"/>
  <p:tag name="FORMAT" val="pngmono"/>
  <p:tag name="RES" val="1200"/>
  <p:tag name="BLEND" val="0"/>
  <p:tag name="TRANSPARENT" val="0"/>
  <p:tag name="TBUG" val="0"/>
  <p:tag name="ALLOWFS" val="0"/>
  <p:tag name="ORIGWIDTH" val="411"/>
  <p:tag name="PICTUREFILESIZE" val="27955"/>
</p:tagLst>
</file>

<file path=ppt/tags/tag4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97,\ R^2 = .585 \]&#10;\end{document}&#10;"/>
  <p:tag name="FILENAME" val="TP_tmp"/>
  <p:tag name="FORMAT" val="pngmono"/>
  <p:tag name="RES" val="1200"/>
  <p:tag name="BLEND" val="0"/>
  <p:tag name="TRANSPARENT" val="0"/>
  <p:tag name="TBUG" val="0"/>
  <p:tag name="ALLOWFS" val="0"/>
  <p:tag name="ORIGWIDTH" val="186"/>
  <p:tag name="PICTUREFILESIZE" val="8106"/>
</p:tagLst>
</file>

<file path=ppt/tags/tag4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log(enroll)}=1,\ H_1:\beta_{\log(enroll)}\neq 1 \]&#10;\end{document}&#10;"/>
  <p:tag name="FILENAME" val="TP_tmp"/>
  <p:tag name="FORMAT" val="pngmono"/>
  <p:tag name="RES" val="1200"/>
  <p:tag name="BLEND" val="0"/>
  <p:tag name="TRANSPARENT" val="0"/>
  <p:tag name="TBUG" val="0"/>
  <p:tag name="ALLOWFS" val="0"/>
  <p:tag name="ORIGWIDTH" val="397"/>
  <p:tag name="PICTUREFILESIZE" val="18168"/>
</p:tagLst>
</file>

<file path=ppt/tags/tag4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 = (1.27-1)/.11 \approx 2.45 &gt; 1.96 = c_{0.05} \]&#10;\end{document}&#10;"/>
  <p:tag name="FILENAME" val="TP_tmp"/>
  <p:tag name="FORMAT" val="pngmono"/>
  <p:tag name="RES" val="1200"/>
  <p:tag name="BLEND" val="0"/>
  <p:tag name="TRANSPARENT" val="0"/>
  <p:tag name="TBUG" val="0"/>
  <p:tag name="ALLOWFS" val="0"/>
  <p:tag name="ORIGWIDTH" val="397"/>
  <p:tag name="PICTUREFILESIZE" val="15873"/>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at \beta_j} = \frac{\hat \beta_j}{se(\hat \beta_j)} \]&#10;\end{document}&#10;"/>
  <p:tag name="FILENAME" val="TP_tmp"/>
  <p:tag name="FORMAT" val="pngmono"/>
  <p:tag name="RES" val="1200"/>
  <p:tag name="BLEND" val="0"/>
  <p:tag name="TRANSPARENT" val="0"/>
  <p:tag name="TBUG" val="0"/>
  <p:tag name="ALLOWFS" val="0"/>
  <p:tag name="ORIGWIDTH" val="117"/>
  <p:tag name="PICTUREFILESIZE" val="10270"/>
</p:tagLst>
</file>

<file path=ppt/tags/tag5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t-ratio| &gt; 1.85) = 2(.0.359)=.0718 \]&#10;\end{document}&#10;"/>
  <p:tag name="FILENAME" val="TP_tmp"/>
  <p:tag name="FORMAT" val="pngmono"/>
  <p:tag name="RES" val="1200"/>
  <p:tag name="BLEND" val="0"/>
  <p:tag name="TRANSPARENT" val="0"/>
  <p:tag name="TBUG" val="0"/>
  <p:tag name="ALLOWFS" val="0"/>
  <p:tag name="ORIGWIDTH" val="408"/>
  <p:tag name="PICTUREFILESIZE" val="19308"/>
</p:tagLst>
</file>

<file path=ppt/tags/tag5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underbrace{\hat \beta_j - c_{0.05} \cdot se(\hat \beta_j)} \leq \beta_j \leq \underbrace{\hat \beta_j + c_{0.05} \cdot se(\hat \beta_j)}\right)=0.95\]&#10;\end{document}&#10;"/>
  <p:tag name="FILENAME" val="TP_tmp"/>
  <p:tag name="FORMAT" val="pngmono"/>
  <p:tag name="RES" val="1200"/>
  <p:tag name="BLEND" val="0"/>
  <p:tag name="TRANSPARENT" val="0"/>
  <p:tag name="TBUG" val="0"/>
  <p:tag name="ALLOWFS" val="0"/>
  <p:tag name="ORIGWIDTH" val="529"/>
  <p:tag name="PICTUREFILESIZE" val="32074"/>
</p:tagLst>
</file>

<file path=ppt/tags/tag5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01} \cdot se(\hat \beta_j) \leq \beta_j \leq \hat \beta_j + c_{0.01} \cdot se(\hat \beta_j)\right)=0.99\]&#10;\end{document}&#10;"/>
  <p:tag name="FILENAME" val="TP_tmp"/>
  <p:tag name="FORMAT" val="pngmono"/>
  <p:tag name="RES" val="1200"/>
  <p:tag name="BLEND" val="0"/>
  <p:tag name="TRANSPARENT" val="0"/>
  <p:tag name="TBUG" val="0"/>
  <p:tag name="ALLOWFS" val="0"/>
  <p:tag name="ORIGWIDTH" val="525"/>
  <p:tag name="PICTUREFILESIZE" val="27465"/>
</p:tagLst>
</file>

<file path=ppt/tags/tag5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10} \cdot se(\hat \beta_j) \leq \beta_j \leq \hat \beta_j + c_{0.10} \cdot se(\hat \beta_j)\right)=0.90\]&#10;\end{document}&#10;"/>
  <p:tag name="FILENAME" val="TP_tmp"/>
  <p:tag name="FORMAT" val="pngmono"/>
  <p:tag name="RES" val="1200"/>
  <p:tag name="BLEND" val="0"/>
  <p:tag name="TRANSPARENT" val="0"/>
  <p:tag name="TBUG" val="0"/>
  <p:tag name="ALLOWFS" val="0"/>
  <p:tag name="ORIGWIDTH" val="525"/>
  <p:tag name="PICTUREFILESIZE" val="27107"/>
</p:tagLst>
</file>

<file path=ppt/tags/tag5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a_j \notin interval \ \Rightarrow\]&#10;\end{document}&#10;"/>
  <p:tag name="FILENAME" val="TP_tmp"/>
  <p:tag name="FORMAT" val="pngmono"/>
  <p:tag name="RES" val="1200"/>
  <p:tag name="BLEND" val="0"/>
  <p:tag name="TRANSPARENT" val="0"/>
  <p:tag name="TBUG" val="0"/>
  <p:tag name="ALLOWFS" val="0"/>
  <p:tag name="ORIGWIDTH" val="156"/>
  <p:tag name="PICTUREFILESIZE" val="8423"/>
</p:tagLst>
</file>

<file path=ppt/tags/tag5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neq 0 \]&#10;\end{document}&#10;"/>
  <p:tag name="FILENAME" val="TP_tmp"/>
  <p:tag name="FORMAT" val="pngmono"/>
  <p:tag name="RES" val="1200"/>
  <p:tag name="BLEND" val="0"/>
  <p:tag name="TRANSPARENT" val="0"/>
  <p:tag name="TBUG" val="0"/>
  <p:tag name="ALLOWFS" val="0"/>
  <p:tag name="ORIGWIDTH" val="109"/>
  <p:tag name="PICTUREFILESIZE" val="4710"/>
</p:tagLst>
</file>

<file path=ppt/tags/tag5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05} \cdot se(\hat \beta_j) \leq \beta_j \leq \hat \beta_j + c_{0.05} \cdot se(\hat \beta_j)\right)=0.95\]&#10;\end{document}&#10;"/>
  <p:tag name="FILENAME" val="TP_tmp"/>
  <p:tag name="FORMAT" val="pngmono"/>
  <p:tag name="RES" val="1200"/>
  <p:tag name="BLEND" val="0"/>
  <p:tag name="TRANSPARENT" val="0"/>
  <p:tag name="TBUG" val="0"/>
  <p:tag name="ALLOWFS" val="0"/>
  <p:tag name="ORIGWIDTH" val="525"/>
  <p:tag name="PICTUREFILESIZE" val="27932"/>
</p:tagLst>
</file>

<file path=ppt/tags/tag5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1}=2.576, c_{0.05}=1.96, c_{0.10} = 1.645 \]&#10;\end{document}&#10;"/>
  <p:tag name="FILENAME" val="TP_tmp"/>
  <p:tag name="FORMAT" val="pngmono"/>
  <p:tag name="RES" val="1200"/>
  <p:tag name="BLEND" val="0"/>
  <p:tag name="TRANSPARENT" val="0"/>
  <p:tag name="TBUG" val="0"/>
  <p:tag name="ALLOWFS" val="0"/>
  <p:tag name="ORIGWIDTH" val="401"/>
  <p:tag name="PICTUREFILESIZE" val="16251"/>
</p:tagLst>
</file>

<file path=ppt/tags/tag5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a_j \]&#10;\end{document}&#10;"/>
  <p:tag name="FILENAME" val="TP_tmp"/>
  <p:tag name="FORMAT" val="pngmono"/>
  <p:tag name="RES" val="1200"/>
  <p:tag name="BLEND" val="0"/>
  <p:tag name="TRANSPARENT" val="0"/>
  <p:tag name="TBUG" val="0"/>
  <p:tag name="ALLOWFS" val="0"/>
  <p:tag name="ORIGWIDTH" val="116"/>
  <p:tag name="PICTUREFILESIZE" val="4984"/>
</p:tagLst>
</file>

<file path=ppt/tags/tag5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rd) = -\underset{\displaystyle\phantom{4}(.47)}{\phantom{(}4.38\phantom{)}} + \underset{\displaystyle\phantom{1}(.060)}{\phantom{(}1.084\phantom{)}} \log (sales) + \underset{\displaystyle(.0217)}{\phantom{(}.0218\phantom{)}} profmarg\]&#10;\end{document}&#10;"/>
  <p:tag name="FILENAME" val="TP_tmp"/>
  <p:tag name="FORMAT" val="pngmono"/>
  <p:tag name="RES" val="1200"/>
  <p:tag name="BLEND" val="0"/>
  <p:tag name="TRANSPARENT" val="0"/>
  <p:tag name="TBUG" val="0"/>
  <p:tag name="ALLOWFS" val="0"/>
  <p:tag name="ORIGWIDTH" val="560"/>
  <p:tag name="PICTUREFILESIZE" val="40394"/>
</p:tagLst>
</file>

<file path=ppt/tags/tag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at \beta_j} = {\hat \beta_j}/{se(\hat \beta_j)}&#10;= ({\hat \beta_j-\beta_j})/{se(\hat \beta_j)} \sim t_{n-k-1} \]&#10;\end{document}&#10;"/>
  <p:tag name="FILENAME" val="TP_tmp"/>
  <p:tag name="FORMAT" val="pngmono"/>
  <p:tag name="RES" val="1200"/>
  <p:tag name="BLEND" val="0"/>
  <p:tag name="TRANSPARENT" val="0"/>
  <p:tag name="TBUG" val="0"/>
  <p:tag name="ALLOWFS" val="0"/>
  <p:tag name="ORIGWIDTH" val="425"/>
  <p:tag name="PICTUREFILESIZE" val="24426"/>
</p:tagLst>
</file>

<file path=ppt/tags/tag6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2,\ R^2 = .918,\ df= 32-2-1 = 29 \ \Rightarrow \  c_{0.05} = 2.045 \]&#10;\end{document}&#10;"/>
  <p:tag name="FILENAME" val="TP_tmp"/>
  <p:tag name="FORMAT" val="pngmono"/>
  <p:tag name="RES" val="1200"/>
  <p:tag name="BLEND" val="0"/>
  <p:tag name="TRANSPARENT" val="0"/>
  <p:tag name="TBUG" val="0"/>
  <p:tag name="ALLOWFS" val="0"/>
  <p:tag name="ORIGWIDTH" val="563"/>
  <p:tag name="PICTUREFILESIZE" val="22684"/>
</p:tagLst>
</file>

<file path=ppt/tags/tag6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1.084\pm 2.045(.060) \]&#10;\end{document}&#10;"/>
  <p:tag name="FILENAME" val="TP_tmp"/>
  <p:tag name="FORMAT" val="pngmono"/>
  <p:tag name="RES" val="1200"/>
  <p:tag name="BLEND" val="0"/>
  <p:tag name="TRANSPARENT" val="0"/>
  <p:tag name="TBUG" val="0"/>
  <p:tag name="ALLOWFS" val="0"/>
  <p:tag name="ORIGWIDTH" val="196"/>
  <p:tag name="PICTUREFILESIZE" val="9495"/>
</p:tagLst>
</file>

<file path=ppt/tags/tag6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961, 1.21) \]&#10;\end{document}&#10;"/>
  <p:tag name="FILENAME" val="TP_tmp"/>
  <p:tag name="FORMAT" val="pngmono"/>
  <p:tag name="RES" val="1200"/>
  <p:tag name="BLEND" val="0"/>
  <p:tag name="TRANSPARENT" val="0"/>
  <p:tag name="TBUG" val="0"/>
  <p:tag name="ALLOWFS" val="0"/>
  <p:tag name="ORIGWIDTH" val="137"/>
  <p:tag name="PICTUREFILESIZE" val="6004"/>
</p:tagLst>
</file>

<file path=ppt/tags/tag6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0217\pm 2.045(.0218) \]&#10;\end{document}&#10;"/>
  <p:tag name="FILENAME" val="TP_tmp"/>
  <p:tag name="FORMAT" val="pngmono"/>
  <p:tag name="RES" val="1200"/>
  <p:tag name="BLEND" val="0"/>
  <p:tag name="TRANSPARENT" val="0"/>
  <p:tag name="TBUG" val="0"/>
  <p:tag name="ALLOWFS" val="0"/>
  <p:tag name="ORIGWIDTH" val="208"/>
  <p:tag name="PICTUREFILESIZE" val="8995"/>
</p:tagLst>
</file>

<file path=ppt/tags/tag6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0045,.0479) \]&#10;\end{document}&#10;"/>
  <p:tag name="FILENAME" val="TP_tmp"/>
  <p:tag name="FORMAT" val="pngmono"/>
  <p:tag name="RES" val="1200"/>
  <p:tag name="BLEND" val="0"/>
  <p:tag name="TRANSPARENT" val="0"/>
  <p:tag name="TBUG" val="0"/>
  <p:tag name="ALLOWFS" val="0"/>
  <p:tag name="ORIGWIDTH" val="179"/>
  <p:tag name="PICTUREFILESIZE" val="7869"/>
</p:tagLst>
</file>

<file path=ppt/tags/tag6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wage) = \beta_0 + \beta_1 jc + \beta_2 univ + \beta_3 exper + u \]&#10;\end{document}&#10;"/>
  <p:tag name="FILENAME" val="TP_tmp"/>
  <p:tag name="FORMAT" val="pngmono"/>
  <p:tag name="RES" val="1200"/>
  <p:tag name="BLEND" val="0"/>
  <p:tag name="TRANSPARENT" val="0"/>
  <p:tag name="TBUG" val="0"/>
  <p:tag name="ALLOWFS" val="0"/>
  <p:tag name="ORIGWIDTH" val="458"/>
  <p:tag name="PICTUREFILESIZE" val="22430"/>
</p:tagLst>
</file>

<file path=ppt/tags/tag6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 = \frac{\hat \beta_1 - \hat \beta_2}{se(\hat \beta_1 - \hat \beta_2)} \]&#10;\end{document}&#10;"/>
  <p:tag name="FILENAME" val="TP_tmp"/>
  <p:tag name="FORMAT" val="pngmono"/>
  <p:tag name="RES" val="1200"/>
  <p:tag name="BLEND" val="0"/>
  <p:tag name="TRANSPARENT" val="0"/>
  <p:tag name="TBUG" val="0"/>
  <p:tag name="ALLOWFS" val="0"/>
  <p:tag name="ORIGWIDTH" val="150"/>
  <p:tag name="PICTUREFILESIZE" val="12596"/>
</p:tagLst>
</file>

<file path=ppt/tags/tag6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1 -  \beta_2=0 \]&#10;\end{document}&#10;"/>
  <p:tag name="FILENAME" val="TP_tmp"/>
  <p:tag name="FORMAT" val="pngmono"/>
  <p:tag name="RES" val="1200"/>
  <p:tag name="BLEND" val="0"/>
  <p:tag name="TRANSPARENT" val="0"/>
  <p:tag name="TBUG" val="0"/>
  <p:tag name="ALLOWFS" val="0"/>
  <p:tag name="ORIGWIDTH" val="160"/>
  <p:tag name="PICTUREFILESIZE" val="6345"/>
</p:tagLst>
</file>

<file path=ppt/tags/tag6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1 - \beta_2&lt;0 \]&#10;\end{document}&#10;"/>
  <p:tag name="FILENAME" val="TP_tmp"/>
  <p:tag name="FORMAT" val="pngmono"/>
  <p:tag name="RES" val="1200"/>
  <p:tag name="BLEND" val="0"/>
  <p:tag name="TRANSPARENT" val="0"/>
  <p:tag name="TBUG" val="0"/>
  <p:tag name="ALLOWFS" val="0"/>
  <p:tag name="ORIGWIDTH" val="157"/>
  <p:tag name="PICTUREFILESIZE" val="6377"/>
</p:tagLst>
</file>

<file path=ppt/tags/tag6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se(\hat \beta_1 - \hat \beta_2)= \sqrt{\widehat{Var}(\hat \beta_1 - \hat \beta_2)} = \sqrt{\widehat{Var}(\hat \beta_1) +\widehat{Var}(\hat \beta_2) - 2\widehat{Cov}(\hat \beta_1,\hat \beta_2)} \]&#10;\end{document}&#10;"/>
  <p:tag name="FILENAME" val="TP_tmp"/>
  <p:tag name="FORMAT" val="pngmono"/>
  <p:tag name="RES" val="1200"/>
  <p:tag name="BLEND" val="0"/>
  <p:tag name="TRANSPARENT" val="0"/>
  <p:tag name="TBUG" val="0"/>
  <p:tag name="ALLOWFS" val="0"/>
  <p:tag name="ORIGWIDTH" val="664"/>
  <p:tag name="PICTUREFILESIZE" val="35242"/>
</p:tagLst>
</file>

<file path=ppt/tags/tag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7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theta_1=0 \]&#10;\end{document}&#10;"/>
  <p:tag name="FILENAME" val="TP_tmp"/>
  <p:tag name="FORMAT" val="pngmono"/>
  <p:tag name="RES" val="1200"/>
  <p:tag name="BLEND" val="0"/>
  <p:tag name="TRANSPARENT" val="0"/>
  <p:tag name="TBUG" val="0"/>
  <p:tag name="ALLOWFS" val="0"/>
  <p:tag name="ORIGWIDTH" val="110"/>
  <p:tag name="PICTUREFILESIZE" val="3971"/>
</p:tagLst>
</file>

<file path=ppt/tags/tag7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theta_1&lt;0 \]&#10;\end{document}&#10;"/>
  <p:tag name="FILENAME" val="TP_tmp"/>
  <p:tag name="FORMAT" val="pngmono"/>
  <p:tag name="RES" val="1200"/>
  <p:tag name="BLEND" val="0"/>
  <p:tag name="TRANSPARENT" val="0"/>
  <p:tag name="TBUG" val="0"/>
  <p:tag name="ALLOWFS" val="0"/>
  <p:tag name="ORIGWIDTH" val="106"/>
  <p:tag name="PICTUREFILESIZE" val="3975"/>
</p:tagLst>
</file>

<file path=ppt/tags/tag7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wage) = \beta_0 + (\theta_1 + \beta_2) jc + \beta_2 univ + \beta_3 exper + u \]&#10;\end{document}&#10;"/>
  <p:tag name="FILENAME" val="TP_tmp"/>
  <p:tag name="FORMAT" val="pngmono"/>
  <p:tag name="RES" val="1200"/>
  <p:tag name="BLEND" val="0"/>
  <p:tag name="TRANSPARENT" val="0"/>
  <p:tag name="TBUG" val="0"/>
  <p:tag name="ALLOWFS" val="0"/>
  <p:tag name="ORIGWIDTH" val="479"/>
  <p:tag name="PICTUREFILESIZE" val="26430"/>
</p:tagLst>
</file>

<file path=ppt/tags/tag7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 \beta_0 + \theta_1  jc + \beta_2 {(jc + univ)} + \beta_3 exper + u \]&#10;\end{document}&#10;"/>
  <p:tag name="FILENAME" val="TP_tmp"/>
  <p:tag name="FORMAT" val="pngmono"/>
  <p:tag name="RES" val="1200"/>
  <p:tag name="BLEND" val="0"/>
  <p:tag name="TRANSPARENT" val="0"/>
  <p:tag name="TBUG" val="0"/>
  <p:tag name="ALLOWFS" val="0"/>
  <p:tag name="ORIGWIDTH" val="420"/>
  <p:tag name="PICTUREFILESIZE" val="19746"/>
</p:tagLst>
</file>

<file path=ppt/tags/tag7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heta_1 = \beta_1 - \beta_2 \]&#10;\end{document}&#10;"/>
  <p:tag name="FILENAME" val="TP_tmp"/>
  <p:tag name="FORMAT" val="pngmono"/>
  <p:tag name="RES" val="1200"/>
  <p:tag name="BLEND" val="0"/>
  <p:tag name="TRANSPARENT" val="0"/>
  <p:tag name="TBUG" val="0"/>
  <p:tag name="ALLOWFS" val="0"/>
  <p:tag name="ORIGWIDTH" val="121"/>
  <p:tag name="PICTUREFILESIZE" val="5000"/>
</p:tagLst>
</file>

<file path=ppt/tags/tag75.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wage) = \underset{\displaystyle\phantom{1}(.021)}{\phantom{(}1.472\phantom{)}} - \underset{\displaystyle(.0069)}{\phantom{(}.0102\phantom{)}} jc + \underset{\displaystyle(.0023)}{\phantom{(}.0769\phantom{)}} totcoll + \underset{\displaystyle(.0002)}{\phantom{(}.0049\phantom{)}} exper \]&#10;\end{document}&#10;"/>
  <p:tag name="FILENAME" val="TP_tmp"/>
  <p:tag name="FORMAT" val="pngmono"/>
  <p:tag name="RES" val="1200"/>
  <p:tag name="BLEND" val="0"/>
  <p:tag name="TRANSPARENT" val="0"/>
  <p:tag name="TBUG" val="0"/>
  <p:tag name="ALLOWFS" val="0"/>
  <p:tag name="ORIGWIDTH" val="608"/>
  <p:tag name="PICTUREFILESIZE" val="46435"/>
</p:tagLst>
</file>

<file path=ppt/tags/tag7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6,763,\ R^2 = .222 \]&#10;\end{document}&#10;"/>
  <p:tag name="FILENAME" val="TP_tmp"/>
  <p:tag name="FORMAT" val="pngmono"/>
  <p:tag name="RES" val="1200"/>
  <p:tag name="BLEND" val="0"/>
  <p:tag name="TRANSPARENT" val="0"/>
  <p:tag name="TBUG" val="0"/>
  <p:tag name="ALLOWFS" val="0"/>
  <p:tag name="ORIGWIDTH" val="220"/>
  <p:tag name="PICTUREFILESIZE" val="9654"/>
</p:tagLst>
</file>

<file path=ppt/tags/tag7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 -.0102/.0069=-1.48 \]&#10;\end{document}&#10;"/>
  <p:tag name="FILENAME" val="TP_tmp"/>
  <p:tag name="FORMAT" val="pngmono"/>
  <p:tag name="RES" val="1200"/>
  <p:tag name="BLEND" val="0"/>
  <p:tag name="TRANSPARENT" val="0"/>
  <p:tag name="TBUG" val="0"/>
  <p:tag name="ALLOWFS" val="0"/>
  <p:tag name="ORIGWIDTH" val="266"/>
  <p:tag name="PICTUREFILESIZE" val="10377"/>
</p:tagLst>
</file>

<file path=ppt/tags/tag7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p-value = P(t-ratio &lt; -1.48)=.070\]&#10;\end{document}&#10;"/>
  <p:tag name="FILENAME" val="TP_tmp"/>
  <p:tag name="FORMAT" val="pngmono"/>
  <p:tag name="RES" val="1200"/>
  <p:tag name="BLEND" val="0"/>
  <p:tag name="TRANSPARENT" val="0"/>
  <p:tag name="TBUG" val="0"/>
  <p:tag name="ALLOWFS" val="0"/>
  <p:tag name="ORIGWIDTH" val="395"/>
  <p:tag name="PICTUREFILESIZE" val="16426"/>
</p:tagLst>
</file>

<file path=ppt/tags/tag7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0102\pm 1.96(.0069)=(-.0237,.0003)\]&#10;\end{document}&#10;"/>
  <p:tag name="FILENAME" val="TP_tmp"/>
  <p:tag name="FORMAT" val="pngmono"/>
  <p:tag name="RES" val="1200"/>
  <p:tag name="BLEND" val="0"/>
  <p:tag name="TRANSPARENT" val="0"/>
  <p:tag name="TBUG" val="0"/>
  <p:tag name="ALLOWFS" val="0"/>
  <p:tag name="ORIGWIDTH" val="400"/>
  <p:tag name="PICTUREFILESIZE" val="16832"/>
</p:tagLst>
</file>

<file path=ppt/tags/tag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gt;0 \]&#10;\end{document}&#10;"/>
  <p:tag name="FILENAME" val="TP_tmp"/>
  <p:tag name="FORMAT" val="pngmono"/>
  <p:tag name="RES" val="1200"/>
  <p:tag name="BLEND" val="0"/>
  <p:tag name="TRANSPARENT" val="0"/>
  <p:tag name="TBUG" val="0"/>
  <p:tag name="ALLOWFS" val="0"/>
  <p:tag name="ORIGWIDTH" val="106"/>
  <p:tag name="PICTUREFILESIZE" val="4698"/>
</p:tagLst>
</file>

<file path=ppt/tags/tag8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salary) = \beta_0 + \beta_1 years + \beta_2 gamesyr \]&#10;\end{document}&#10;"/>
  <p:tag name="FILENAME" val="TP_tmp"/>
  <p:tag name="FORMAT" val="pngmono"/>
  <p:tag name="RES" val="1200"/>
  <p:tag name="BLEND" val="0"/>
  <p:tag name="TRANSPARENT" val="0"/>
  <p:tag name="TBUG" val="0"/>
  <p:tag name="ALLOWFS" val="0"/>
  <p:tag name="ORIGWIDTH" val="397"/>
  <p:tag name="PICTUREFILESIZE" val="21487"/>
</p:tagLst>
</file>

<file path=ppt/tags/tag8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beta_3 bavg +\beta_4 hrunsyr + \beta_5 rbisyr + u \]&#10;\end{document}&#10;"/>
  <p:tag name="FILENAME" val="TP_tmp"/>
  <p:tag name="FORMAT" val="pngmono"/>
  <p:tag name="RES" val="1200"/>
  <p:tag name="BLEND" val="0"/>
  <p:tag name="TRANSPARENT" val="0"/>
  <p:tag name="TBUG" val="0"/>
  <p:tag name="ALLOWFS" val="0"/>
  <p:tag name="ORIGWIDTH" val="362"/>
  <p:tag name="PICTUREFILESIZE" val="18461"/>
</p:tagLst>
</file>

<file path=ppt/tags/tag8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3=0, \beta_4=0, \beta_5=0 \]&#10;\end{document}&#10;"/>
  <p:tag name="FILENAME" val="TP_tmp"/>
  <p:tag name="FORMAT" val="pngmono"/>
  <p:tag name="RES" val="1200"/>
  <p:tag name="BLEND" val="0"/>
  <p:tag name="TRANSPARENT" val="0"/>
  <p:tag name="TBUG" val="0"/>
  <p:tag name="ALLOWFS" val="0"/>
  <p:tag name="ORIGWIDTH" val="262"/>
  <p:tag name="PICTUREFILESIZE" val="10595"/>
</p:tagLst>
</file>

<file path=ppt/tags/tag8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 H_0\ {\rm is\ not\ true} \]&#10;\end{document}&#10;"/>
  <p:tag name="FILENAME" val="TP_tmp"/>
  <p:tag name="FORMAT" val="pngmono"/>
  <p:tag name="RES" val="1200"/>
  <p:tag name="BLEND" val="0"/>
  <p:tag name="TRANSPARENT" val="0"/>
  <p:tag name="TBUG" val="0"/>
  <p:tag name="ALLOWFS" val="0"/>
  <p:tag name="ORIGWIDTH" val="188"/>
  <p:tag name="PICTUREFILESIZE" val="6831"/>
</p:tagLst>
</file>

<file path=ppt/tags/tag84.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salary) = \underset{\displaystyle\phantom{1}(0.29)}{\phantom{(}11.19\phantom{)}} + \underset{\displaystyle(.0121)}{\phantom{(}.0689\phantom{)}} years + \underset{\displaystyle(.0026)}{\phantom{(}.0126\phantom{)}} gamesyr\]&#10;\end{document}&#10;"/>
  <p:tag name="FILENAME" val="TP_tmp"/>
  <p:tag name="FORMAT" val="pngmono"/>
  <p:tag name="RES" val="1200"/>
  <p:tag name="BLEND" val="0"/>
  <p:tag name="TRANSPARENT" val="0"/>
  <p:tag name="TBUG" val="0"/>
  <p:tag name="ALLOWFS" val="0"/>
  <p:tag name="ORIGWIDTH" val="534"/>
  <p:tag name="PICTUREFILESIZE" val="40232"/>
</p:tagLst>
</file>

<file path=ppt/tags/tag8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53,\ SSR = 183.186,\ R^2 = .6278\]&#10;\end{document}&#10;"/>
  <p:tag name="FILENAME" val="TP_tmp"/>
  <p:tag name="FORMAT" val="pngmono"/>
  <p:tag name="RES" val="1200"/>
  <p:tag name="BLEND" val="0"/>
  <p:tag name="TRANSPARENT" val="0"/>
  <p:tag name="TBUG" val="0"/>
  <p:tag name="ALLOWFS" val="0"/>
  <p:tag name="ORIGWIDTH" val="384"/>
  <p:tag name="PICTUREFILESIZE" val="18059"/>
</p:tagLst>
</file>

<file path=ppt/tags/tag8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 \underset{\displaystyle(.00110)}{\phantom{(}.00098\phantom{)}} bavg+ \underset{\displaystyle(.0161)}{\phantom{(}.0144\phantom{)}} hrunsyr + \underset{\displaystyle(.0072)}{\phantom{(}.0108\phantom{)}} rbisyr\]&#10;\end{document}&#10;"/>
  <p:tag name="FILENAME" val="TP_tmp"/>
  <p:tag name="FORMAT" val="pngmono"/>
  <p:tag name="RES" val="1200"/>
  <p:tag name="BLEND" val="0"/>
  <p:tag name="TRANSPARENT" val="0"/>
  <p:tag name="TBUG" val="0"/>
  <p:tag name="ALLOWFS" val="0"/>
  <p:tag name="ORIGWIDTH" val="471"/>
  <p:tag name="PICTUREFILESIZE" val="35505"/>
</p:tagLst>
</file>

<file path=ppt/tags/tag87.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salary) = \underset{\displaystyle\phantom{1}(0.11)}{\phantom{(}11.22\phantom{)}} + \underset{\displaystyle(.0125)}{\phantom{(}.0713\phantom{)}} years + \underset{\displaystyle(.0013)}{\phantom{(}.0202\phantom{)}} gamesyr\]&#10;\end{document}&#10;"/>
  <p:tag name="FILENAME" val="TP_tmp"/>
  <p:tag name="FORMAT" val="pngmono"/>
  <p:tag name="RES" val="1200"/>
  <p:tag name="BLEND" val="0"/>
  <p:tag name="TRANSPARENT" val="0"/>
  <p:tag name="TBUG" val="0"/>
  <p:tag name="ALLOWFS" val="0"/>
  <p:tag name="ORIGWIDTH" val="534"/>
  <p:tag name="PICTUREFILESIZE" val="38169"/>
</p:tagLst>
</file>

<file path=ppt/tags/tag8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53,\ SSR = 198.311,\ R^2 = .5971\]&#10;\end{document}&#10;"/>
  <p:tag name="FILENAME" val="TP_tmp"/>
  <p:tag name="FORMAT" val="pngmono"/>
  <p:tag name="RES" val="1200"/>
  <p:tag name="BLEND" val="0"/>
  <p:tag name="TRANSPARENT" val="0"/>
  <p:tag name="TBUG" val="0"/>
  <p:tag name="ALLOWFS" val="0"/>
  <p:tag name="ORIGWIDTH" val="383"/>
  <p:tag name="PICTUREFILESIZE" val="16465"/>
</p:tagLst>
</file>

<file path=ppt/tags/tag8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SSR_r - SSR_{ur})/q}{SSR_{ur}/(n-k-1)}\ \sim \ F_{q, n-k-1}\]&#10;\end{document}&#10;"/>
  <p:tag name="FILENAME" val="TP_tmp"/>
  <p:tag name="FORMAT" val="pngmono"/>
  <p:tag name="RES" val="1200"/>
  <p:tag name="BLEND" val="0"/>
  <p:tag name="TRANSPARENT" val="0"/>
  <p:tag name="TBUG" val="0"/>
  <p:tag name="ALLOWFS" val="0"/>
  <p:tag name="ORIGWIDTH" val="359"/>
  <p:tag name="PICTUREFILESIZE" val="25970"/>
</p:tagLst>
</file>

<file path=ppt/tags/tag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wage) = \underset{\displaystyle(.104)}{\phantom{(}.284\phantom{)}} + \underset{\displaystyle(.007)}{\phantom{(}.092\phantom{)}} educ + \underset{\displaystyle(.0017)}{\phantom{(}.0041\phantom{)}} exper + \underset{\displaystyle(.003)}{\phantom{(}.022\phantom{)}} tenure \]&#10;\end{document}&#10;"/>
  <p:tag name="FILENAME" val="TP_tmp"/>
  <p:tag name="FORMAT" val="pngmono"/>
  <p:tag name="RES" val="1200"/>
  <p:tag name="BLEND" val="0"/>
  <p:tag name="TRANSPARENT" val="0"/>
  <p:tag name="TBUG" val="0"/>
  <p:tag name="ALLOWFS" val="0"/>
  <p:tag name="ORIGWIDTH" val="602"/>
  <p:tag name="PICTUREFILESIZE" val="44099"/>
</p:tagLst>
</file>

<file path=ppt/tags/tag9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198.311-183.186)/3}{183.186/(353-5-1)}\approx 9.55\]&#10;\end{document}&#10;"/>
  <p:tag name="FILENAME" val="TP_tmp"/>
  <p:tag name="FORMAT" val="pngmono"/>
  <p:tag name="RES" val="1200"/>
  <p:tag name="BLEND" val="0"/>
  <p:tag name="TRANSPARENT" val="0"/>
  <p:tag name="TBUG" val="0"/>
  <p:tag name="ALLOWFS" val="0"/>
  <p:tag name="ORIGWIDTH" val="348"/>
  <p:tag name="PICTUREFILESIZE" val="28149"/>
</p:tagLst>
</file>

<file path=ppt/tags/tag9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sim F_{3,347} \ \Rightarrow \ c_{0.01} = 3.78  \]&#10;\end{document}&#10;"/>
  <p:tag name="FILENAME" val="TP_tmp"/>
  <p:tag name="FORMAT" val="pngmono"/>
  <p:tag name="RES" val="1200"/>
  <p:tag name="BLEND" val="0"/>
  <p:tag name="TRANSPARENT" val="0"/>
  <p:tag name="TBUG" val="0"/>
  <p:tag name="ALLOWFS" val="0"/>
  <p:tag name="ORIGWIDTH" val="272"/>
  <p:tag name="PICTUREFILESIZE" val="10882"/>
</p:tagLst>
</file>

<file path=ppt/tags/tag9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P(F-statistic &gt; 9.55) = 0.000 \]&#10;\end{document}&#10;"/>
  <p:tag name="FILENAME" val="TP_tmp"/>
  <p:tag name="FORMAT" val="pngmono"/>
  <p:tag name="RES" val="1200"/>
  <p:tag name="BLEND" val="0"/>
  <p:tag name="TRANSPARENT" val="0"/>
  <p:tag name="TBUG" val="0"/>
  <p:tag name="ALLOWFS" val="0"/>
  <p:tag name="ORIGWIDTH" val="311"/>
  <p:tag name="PICTUREFILESIZE" val="14291"/>
</p:tagLst>
</file>

<file path=ppt/tags/tag9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y= \beta_0 + \beta_1 x_{i1} + \beta_2 x_{i2} + \dots + \beta_k x_{ik} + u  \]&#10;\end{document}&#10;"/>
  <p:tag name="FILENAME" val="TP_tmp"/>
  <p:tag name="FORMAT" val="pngmono"/>
  <p:tag name="RES" val="1200"/>
  <p:tag name="BLEND" val="0"/>
  <p:tag name="TRANSPARENT" val="0"/>
  <p:tag name="TBUG" val="0"/>
  <p:tag name="ALLOWFS" val="0"/>
  <p:tag name="ORIGWIDTH" val="398"/>
  <p:tag name="PICTUREFILESIZE" val="16965"/>
</p:tagLst>
</file>

<file path=ppt/tags/tag9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1 = \beta_2 = \dots = \beta_k =0  \]&#10;\end{document}&#10;"/>
  <p:tag name="FILENAME" val="TP_tmp"/>
  <p:tag name="FORMAT" val="pngmono"/>
  <p:tag name="RES" val="1200"/>
  <p:tag name="BLEND" val="0"/>
  <p:tag name="TRANSPARENT" val="0"/>
  <p:tag name="TBUG" val="0"/>
  <p:tag name="ALLOWFS" val="0"/>
  <p:tag name="ORIGWIDTH" val="274"/>
  <p:tag name="PICTUREFILESIZE" val="9340"/>
</p:tagLst>
</file>

<file path=ppt/tags/tag9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y= \beta_0 + u  \]&#10;\end{document}&#10;"/>
  <p:tag name="FILENAME" val="TP_tmp"/>
  <p:tag name="FORMAT" val="pngmono"/>
  <p:tag name="RES" val="1200"/>
  <p:tag name="BLEND" val="0"/>
  <p:tag name="TRANSPARENT" val="0"/>
  <p:tag name="TBUG" val="0"/>
  <p:tag name="ALLOWFS" val="0"/>
  <p:tag name="ORIGWIDTH" val="106"/>
  <p:tag name="PICTUREFILESIZE" val="4416"/>
</p:tagLst>
</file>

<file path=ppt/tags/tag9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SSR_r - SSR_{ur})/q}{SSR_{ur}/(n-k-1)}= \frac{R^2/k}{(1-R^2)/(n-k-1)}\ \sim \ F_{k, n-k-1}\]&#10;\end{document}&#10;"/>
  <p:tag name="FILENAME" val="TP_tmp"/>
  <p:tag name="FORMAT" val="pngmono"/>
  <p:tag name="RES" val="1200"/>
  <p:tag name="BLEND" val="0"/>
  <p:tag name="TRANSPARENT" val="0"/>
  <p:tag name="TBUG" val="0"/>
  <p:tag name="ALLOWFS" val="0"/>
  <p:tag name="ORIGWIDTH" val="589"/>
  <p:tag name="PICTUREFILESIZE" val="3953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3364</TotalTime>
  <Words>3463</Words>
  <Application>Microsoft Macintosh PowerPoint</Application>
  <PresentationFormat>Custom</PresentationFormat>
  <Paragraphs>490</Paragraphs>
  <Slides>44</Slides>
  <Notes>6</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44</vt:i4>
      </vt:variant>
    </vt:vector>
  </HeadingPairs>
  <TitlesOfParts>
    <vt:vector size="54" baseType="lpstr">
      <vt:lpstr>Arial</vt:lpstr>
      <vt:lpstr>Arial</vt:lpstr>
      <vt:lpstr>Book Antiqua</vt:lpstr>
      <vt:lpstr>Calibri</vt:lpstr>
      <vt:lpstr>cmsy10</vt:lpstr>
      <vt:lpstr>droid sans</vt:lpstr>
      <vt:lpstr>Tahoma</vt:lpstr>
      <vt:lpstr>Times New Roman</vt:lpstr>
      <vt:lpstr>Wingdings</vt:lpstr>
      <vt:lpstr>Office Theme</vt:lpstr>
      <vt:lpstr>LECTURE 4</vt:lpstr>
      <vt:lpstr>REVISION: the Classical Linear Model (CLM) Assumptions</vt:lpstr>
      <vt:lpstr>PowerPoint Presentation</vt:lpstr>
      <vt:lpstr>PowerPoint Presentation</vt:lpstr>
      <vt:lpstr>INFERENCE: Sampling distributions of the OLS Estimators</vt:lpstr>
      <vt:lpstr>GRETL EXERCISE: Show normality of the error terms</vt:lpstr>
      <vt:lpstr> INFERENCE: Sampling distributions of the OLS Estimators</vt:lpstr>
      <vt:lpstr>INFERENCE: Sampling distributions of the OLS Estimators</vt:lpstr>
      <vt:lpstr>ESTIMATES OF CENTRAL LIMIT THEOREM </vt:lpstr>
      <vt:lpstr>HYPOTHESIS TESTING</vt:lpstr>
      <vt:lpstr>HYPOTHESIS TESTING: Step One</vt:lpstr>
      <vt:lpstr>TYPE I AND TYPE II ERRORS</vt:lpstr>
      <vt:lpstr>TYPE I AND TYPE II ERRORS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3</dc:title>
  <cp:lastModifiedBy>Microsoft Office User</cp:lastModifiedBy>
  <cp:revision>134</cp:revision>
  <dcterms:created xsi:type="dcterms:W3CDTF">2020-10-17T14:11:11Z</dcterms:created>
  <dcterms:modified xsi:type="dcterms:W3CDTF">2024-07-30T10:17:42Z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2019-10-03T00:00:00Z</vt:filetime>
  </property>
  <property fmtid="{D5CDD505-2E9C-101B-9397-08002B2CF9AE}" pid="3" name="Creator">
    <vt:lpwstr>LaTeX with Beamer class</vt:lpwstr>
  </property>
  <property fmtid="{D5CDD505-2E9C-101B-9397-08002B2CF9AE}" pid="4" name="LastSaved">
    <vt:filetime>2020-10-17T00:00:00Z</vt:filetime>
  </property>
</Properties>
</file>